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s/slide33.xml" ContentType="application/vnd.openxmlformats-officedocument.presentationml.slide+xml"/>
  <Override PartName="/ppt/theme/theme8.xml" ContentType="application/vnd.openxmlformats-officedocument.theme+xml"/>
  <Default Extension="bin" ContentType="application/vnd.openxmlformats-officedocument.presentationml.printerSettings"/>
  <Override PartName="/ppt/theme/theme12.xml" ContentType="application/vnd.openxmlformats-officedocument.them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Masters/slideMaster13.xml" ContentType="application/vnd.openxmlformats-officedocument.presentationml.slideMaster+xml"/>
  <Override PartName="/ppt/slides/slide27.xml" ContentType="application/vnd.openxmlformats-officedocument.presentationml.slide+xml"/>
  <Override PartName="/ppt/theme/theme5.xml" ContentType="application/vnd.openxmlformats-officedocument.theme+xml"/>
  <Override PartName="/ppt/slideLayouts/slideLayout47.xml" ContentType="application/vnd.openxmlformats-officedocument.presentationml.slideLayout+xml"/>
  <Override PartName="/ppt/slides/slide11.xml" ContentType="application/vnd.openxmlformats-officedocument.presentationml.slide+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charts/chart4.xml" ContentType="application/vnd.openxmlformats-officedocument.drawingml.chart+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theme/themeOverride4.xml" ContentType="application/vnd.openxmlformats-officedocument.themeOverride+xml"/>
  <Default Extension="tiff" ContentType="image/tiff"/>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Layouts/slideLayout9.xml" ContentType="application/vnd.openxmlformats-officedocument.presentationml.slideLayout+xml"/>
  <Override PartName="/ppt/slides/slide34.xml" ContentType="application/vnd.openxmlformats-officedocument.presentationml.slide+xml"/>
  <Override PartName="/ppt/theme/theme9.xml" ContentType="application/vnd.openxmlformats-officedocument.theme+xml"/>
  <Override PartName="/ppt/slides/slide15.xml" ContentType="application/vnd.openxmlformats-officedocument.presentationml.slide+xml"/>
  <Override PartName="/ppt/slides/slide20.xml" ContentType="application/vnd.openxmlformats-officedocument.presentationml.slide+xml"/>
  <Override PartName="/ppt/theme/theme13.xml" ContentType="application/vnd.openxmlformats-officedocument.them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Masters/slideMaster10.xml" ContentType="application/vnd.openxmlformats-officedocument.presentationml.slideMaster+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theme/theme17.xml" ContentType="application/vnd.openxmlformats-officedocument.theme+xml"/>
  <Override PartName="/ppt/charts/chart1.xml" ContentType="application/vnd.openxmlformats-officedocument.drawingml.char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1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Layouts/slideLayout29.xml" ContentType="application/vnd.openxmlformats-officedocument.presentationml.slideLayout+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slides/slide31.xml" ContentType="application/vnd.openxmlformats-officedocument.presentationml.slide+xml"/>
  <Override PartName="/ppt/theme/theme10.xml" ContentType="application/vnd.openxmlformats-officedocument.theme+xml"/>
  <Override PartName="/ppt/slideLayouts/slideLayout48.xml" ContentType="application/vnd.openxmlformats-officedocument.presentationml.slideLayout+xml"/>
  <Override PartName="/ppt/slideLayouts/slideLayout15.xml" ContentType="application/vnd.openxmlformats-officedocument.presentationml.slideLayout+xml"/>
  <Override PartName="/ppt/slideLayouts/slideLayout34.xml" ContentType="application/vnd.openxmlformats-officedocument.presentationml.slideLayout+xml"/>
  <Default Extension="emf" ContentType="image/x-emf"/>
  <Default Extension="rels" ContentType="application/vnd.openxmlformats-package.relationships+xml"/>
  <Override PartName="/ppt/slideMasters/slideMaster8.xml" ContentType="application/vnd.openxmlformats-officedocument.presentationml.slideMaster+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theme/theme14.xml" ContentType="application/vnd.openxmlformats-officedocument.them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Masters/slideMaster11.xml" ContentType="application/vnd.openxmlformats-officedocument.presentationml.slideMaster+xml"/>
  <Override PartName="/ppt/slides/slide25.xml" ContentType="application/vnd.openxmlformats-officedocument.presentationml.slide+xml"/>
  <Override PartName="/ppt/theme/theme3.xml" ContentType="application/vnd.openxmlformats-officedocument.theme+xml"/>
  <Override PartName="/ppt/slideLayouts/slideLayout45.xml" ContentType="application/vnd.openxmlformats-officedocument.presentationml.slideLayout+xml"/>
  <Override PartName="/ppt/slideLayouts/slideLayout26.xml" ContentType="application/vnd.openxmlformats-officedocument.presentationml.slideLayout+xml"/>
  <Override PartName="/ppt/charts/chart2.xml" ContentType="application/vnd.openxmlformats-officedocument.drawingml.char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theme/themeOverride2.xml" ContentType="application/vnd.openxmlformats-officedocument.themeOverr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s/slide32.xml" ContentType="application/vnd.openxmlformats-officedocument.presentationml.slide+xml"/>
  <Override PartName="/ppt/slideMasters/slideMaster15.xml" ContentType="application/vnd.openxmlformats-officedocument.presentationml.slideMaster+xml"/>
  <Override PartName="/ppt/viewProps.xml" ContentType="application/vnd.openxmlformats-officedocument.presentationml.viewProps+xml"/>
  <Override PartName="/ppt/theme/theme11.xml" ContentType="application/vnd.openxmlformats-officedocument.them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s/slide29.xml" ContentType="application/vnd.openxmlformats-officedocument.presentationml.slide+xml"/>
  <Override PartName="/ppt/notesMasters/notesMaster1.xml" ContentType="application/vnd.openxmlformats-officedocument.presentationml.notesMaster+xml"/>
  <Override PartName="/ppt/slideLayouts/slideLayout49.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Masters/slideMaster9.xml" ContentType="application/vnd.openxmlformats-officedocument.presentationml.slideMaster+xml"/>
  <Override PartName="/ppt/notesSlides/notesSlide1.xml" ContentType="application/vnd.openxmlformats-officedocument.presentationml.notesSlide+xml"/>
  <Override PartName="/ppt/slides/slide2.xml" ContentType="application/vnd.openxmlformats-officedocument.presentationml.slide+xml"/>
  <Override PartName="/ppt/slides/slide22.xml" ContentType="application/vnd.openxmlformats-officedocument.presentationml.slide+xml"/>
  <Override PartName="/ppt/theme/theme15.xml" ContentType="application/vnd.openxmlformats-officedocument.them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s/slide26.xml" ContentType="application/vnd.openxmlformats-officedocument.presentationml.slide+xml"/>
  <Override PartName="/ppt/theme/theme4.xml" ContentType="application/vnd.openxmlformats-officedocument.theme+xml"/>
  <Override PartName="/ppt/slideLayouts/slideLayout46.xml" ContentType="application/vnd.openxmlformats-officedocument.presentationml.slideLayout+xml"/>
  <Override PartName="/ppt/slides/slide10.xml" ContentType="application/vnd.openxmlformats-officedocument.presentationml.slide+xml"/>
  <Override PartName="/ppt/slideLayouts/slideLayout27.xml" ContentType="application/vnd.openxmlformats-officedocument.presentationml.slideLayout+xml"/>
  <Override PartName="/ppt/charts/chart3.xml" ContentType="application/vnd.openxmlformats-officedocument.drawingml.char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theme/themeOverride3.xml" ContentType="application/vnd.openxmlformats-officedocument.themeOverride+xml"/>
  <Default Extension="pdf" ContentType="application/pdf"/>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123" r:id="rId1"/>
    <p:sldMasterId id="2147484110" r:id="rId2"/>
    <p:sldMasterId id="2147484096" r:id="rId3"/>
    <p:sldMasterId id="2147484135" r:id="rId4"/>
    <p:sldMasterId id="2147484138" r:id="rId5"/>
    <p:sldMasterId id="2147484145" r:id="rId6"/>
    <p:sldMasterId id="2147484151" r:id="rId7"/>
    <p:sldMasterId id="2147484153" r:id="rId8"/>
    <p:sldMasterId id="2147484155" r:id="rId9"/>
    <p:sldMasterId id="2147484157" r:id="rId10"/>
    <p:sldMasterId id="2147484159" r:id="rId11"/>
    <p:sldMasterId id="2147484163" r:id="rId12"/>
    <p:sldMasterId id="2147484165" r:id="rId13"/>
    <p:sldMasterId id="2147484167" r:id="rId14"/>
    <p:sldMasterId id="2147484171" r:id="rId15"/>
  </p:sldMasterIdLst>
  <p:notesMasterIdLst>
    <p:notesMasterId r:id="rId50"/>
  </p:notesMasterIdLst>
  <p:handoutMasterIdLst>
    <p:handoutMasterId r:id="rId51"/>
  </p:handoutMasterIdLst>
  <p:sldIdLst>
    <p:sldId id="434" r:id="rId16"/>
    <p:sldId id="466" r:id="rId17"/>
    <p:sldId id="479" r:id="rId18"/>
    <p:sldId id="439" r:id="rId19"/>
    <p:sldId id="501" r:id="rId20"/>
    <p:sldId id="468" r:id="rId21"/>
    <p:sldId id="453" r:id="rId22"/>
    <p:sldId id="487" r:id="rId23"/>
    <p:sldId id="452" r:id="rId24"/>
    <p:sldId id="496" r:id="rId25"/>
    <p:sldId id="482" r:id="rId26"/>
    <p:sldId id="497" r:id="rId27"/>
    <p:sldId id="512" r:id="rId28"/>
    <p:sldId id="484" r:id="rId29"/>
    <p:sldId id="483" r:id="rId30"/>
    <p:sldId id="506" r:id="rId31"/>
    <p:sldId id="485" r:id="rId32"/>
    <p:sldId id="508" r:id="rId33"/>
    <p:sldId id="507" r:id="rId34"/>
    <p:sldId id="492" r:id="rId35"/>
    <p:sldId id="509" r:id="rId36"/>
    <p:sldId id="511" r:id="rId37"/>
    <p:sldId id="510" r:id="rId38"/>
    <p:sldId id="495" r:id="rId39"/>
    <p:sldId id="471" r:id="rId40"/>
    <p:sldId id="473" r:id="rId41"/>
    <p:sldId id="494" r:id="rId42"/>
    <p:sldId id="502" r:id="rId43"/>
    <p:sldId id="450" r:id="rId44"/>
    <p:sldId id="503" r:id="rId45"/>
    <p:sldId id="500" r:id="rId46"/>
    <p:sldId id="475" r:id="rId47"/>
    <p:sldId id="486" r:id="rId48"/>
    <p:sldId id="470" r:id="rId49"/>
  </p:sldIdLst>
  <p:sldSz cx="9144000" cy="6858000" type="screen4x3"/>
  <p:notesSz cx="6794500" cy="9931400"/>
  <p:defaultTextStyle>
    <a:defPPr>
      <a:defRPr lang="en-US"/>
    </a:defPPr>
    <a:lvl1pPr algn="r" rtl="0" fontAlgn="base">
      <a:spcBef>
        <a:spcPct val="20000"/>
      </a:spcBef>
      <a:spcAft>
        <a:spcPct val="0"/>
      </a:spcAft>
      <a:buClr>
        <a:srgbClr val="FFFF00"/>
      </a:buClr>
      <a:buSzPct val="80000"/>
      <a:buFont typeface="Wingdings" charset="2"/>
      <a:defRPr sz="2400" kern="1200">
        <a:solidFill>
          <a:schemeClr val="tx1"/>
        </a:solidFill>
        <a:latin typeface="Arial" charset="0"/>
        <a:ea typeface="+mn-ea"/>
        <a:cs typeface="+mn-cs"/>
      </a:defRPr>
    </a:lvl1pPr>
    <a:lvl2pPr marL="457200" algn="r" rtl="0" fontAlgn="base">
      <a:spcBef>
        <a:spcPct val="20000"/>
      </a:spcBef>
      <a:spcAft>
        <a:spcPct val="0"/>
      </a:spcAft>
      <a:buClr>
        <a:srgbClr val="FFFF00"/>
      </a:buClr>
      <a:buSzPct val="80000"/>
      <a:buFont typeface="Wingdings" charset="2"/>
      <a:defRPr sz="2400" kern="1200">
        <a:solidFill>
          <a:schemeClr val="tx1"/>
        </a:solidFill>
        <a:latin typeface="Arial" charset="0"/>
        <a:ea typeface="+mn-ea"/>
        <a:cs typeface="+mn-cs"/>
      </a:defRPr>
    </a:lvl2pPr>
    <a:lvl3pPr marL="914400" algn="r" rtl="0" fontAlgn="base">
      <a:spcBef>
        <a:spcPct val="20000"/>
      </a:spcBef>
      <a:spcAft>
        <a:spcPct val="0"/>
      </a:spcAft>
      <a:buClr>
        <a:srgbClr val="FFFF00"/>
      </a:buClr>
      <a:buSzPct val="80000"/>
      <a:buFont typeface="Wingdings" charset="2"/>
      <a:defRPr sz="2400" kern="1200">
        <a:solidFill>
          <a:schemeClr val="tx1"/>
        </a:solidFill>
        <a:latin typeface="Arial" charset="0"/>
        <a:ea typeface="+mn-ea"/>
        <a:cs typeface="+mn-cs"/>
      </a:defRPr>
    </a:lvl3pPr>
    <a:lvl4pPr marL="1371600" algn="r" rtl="0" fontAlgn="base">
      <a:spcBef>
        <a:spcPct val="20000"/>
      </a:spcBef>
      <a:spcAft>
        <a:spcPct val="0"/>
      </a:spcAft>
      <a:buClr>
        <a:srgbClr val="FFFF00"/>
      </a:buClr>
      <a:buSzPct val="80000"/>
      <a:buFont typeface="Wingdings" charset="2"/>
      <a:defRPr sz="2400" kern="1200">
        <a:solidFill>
          <a:schemeClr val="tx1"/>
        </a:solidFill>
        <a:latin typeface="Arial" charset="0"/>
        <a:ea typeface="+mn-ea"/>
        <a:cs typeface="+mn-cs"/>
      </a:defRPr>
    </a:lvl4pPr>
    <a:lvl5pPr marL="1828800" algn="r" rtl="0" fontAlgn="base">
      <a:spcBef>
        <a:spcPct val="20000"/>
      </a:spcBef>
      <a:spcAft>
        <a:spcPct val="0"/>
      </a:spcAft>
      <a:buClr>
        <a:srgbClr val="FFFF00"/>
      </a:buClr>
      <a:buSzPct val="80000"/>
      <a:buFont typeface="Wingdings"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760076"/>
    <a:srgbClr val="2A17E2"/>
    <a:srgbClr val="9B009B"/>
    <a:srgbClr val="F21BEB"/>
    <a:srgbClr val="F8F8F8"/>
    <a:srgbClr val="1014FF"/>
    <a:srgbClr val="0A0DA8"/>
    <a:srgbClr val="FFFF00"/>
    <a:srgbClr val="009900"/>
    <a:srgbClr val="706A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747" autoAdjust="0"/>
    <p:restoredTop sz="89331" autoAdjust="0"/>
  </p:normalViewPr>
  <p:slideViewPr>
    <p:cSldViewPr>
      <p:cViewPr>
        <p:scale>
          <a:sx n="81" d="100"/>
          <a:sy n="81" d="100"/>
        </p:scale>
        <p:origin x="-1328"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1" d="100"/>
          <a:sy n="31" d="100"/>
        </p:scale>
        <p:origin x="-2054" y="-82"/>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ossella:Desktop:GLV2013:lavoro_EVENTI:grafici:eventi_Sezione_eventi_2013.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Rossella:Desktop:GLV2013:lavoro_EVENTI:grafici:eventi_Sezione_eventi_2013.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Rossella:Desktop:GLV2013:lavoro_EVENTI:grafici:FATTO:grafici_tipologia_TOTALE-2013.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Rossella:Desktop:GLV2013:Riunione_16Maggio2013:lavoro_EVENTI:grafici:grafici_tipologia_TOTA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dLbls>
            <c:dLbl>
              <c:idx val="2"/>
              <c:delete val="1"/>
            </c:dLbl>
            <c:dLbl>
              <c:idx val="3"/>
              <c:delete val="1"/>
            </c:dLbl>
            <c:dLbl>
              <c:idx val="4"/>
              <c:layout>
                <c:manualLayout>
                  <c:x val="0.0230236404496721"/>
                  <c:y val="-0.00690425857170878"/>
                </c:manualLayout>
              </c:layout>
              <c:showCatName val="1"/>
              <c:showPercent val="1"/>
            </c:dLbl>
            <c:dLbl>
              <c:idx val="9"/>
              <c:layout>
                <c:manualLayout>
                  <c:x val="-0.116264417698694"/>
                  <c:y val="-0.235130543488513"/>
                </c:manualLayout>
              </c:layout>
              <c:showCatName val="1"/>
              <c:showPercent val="1"/>
            </c:dLbl>
            <c:dLbl>
              <c:idx val="14"/>
              <c:layout>
                <c:manualLayout>
                  <c:x val="0.0244361133269108"/>
                  <c:y val="-0.0399033946907813"/>
                </c:manualLayout>
              </c:layout>
              <c:showCatName val="1"/>
              <c:showPercent val="1"/>
            </c:dLbl>
            <c:dLbl>
              <c:idx val="15"/>
              <c:layout>
                <c:manualLayout>
                  <c:x val="-0.0333479148439778"/>
                  <c:y val="-0.0143097667021173"/>
                </c:manualLayout>
              </c:layout>
              <c:showCatName val="1"/>
              <c:showPercent val="1"/>
            </c:dLbl>
            <c:dLbl>
              <c:idx val="16"/>
              <c:layout>
                <c:manualLayout>
                  <c:x val="0.00568366454193225"/>
                  <c:y val="-0.114728808193023"/>
                </c:manualLayout>
              </c:layout>
              <c:showCatName val="1"/>
              <c:showPercent val="1"/>
            </c:dLbl>
            <c:dLbl>
              <c:idx val="17"/>
              <c:layout>
                <c:manualLayout>
                  <c:x val="0.0592397110626166"/>
                  <c:y val="-0.0845354645790635"/>
                </c:manualLayout>
              </c:layout>
              <c:showCatName val="1"/>
              <c:showPercent val="1"/>
            </c:dLbl>
            <c:txPr>
              <a:bodyPr/>
              <a:lstStyle/>
              <a:p>
                <a:pPr>
                  <a:defRPr sz="1400"/>
                </a:pPr>
                <a:endParaRPr lang="en-US"/>
              </a:p>
            </c:txPr>
            <c:showCatName val="1"/>
            <c:showPercent val="1"/>
          </c:dLbls>
          <c:cat>
            <c:strRef>
              <c:f>Foglio1!$A$2:$A$21</c:f>
              <c:strCache>
                <c:ptCount val="20"/>
                <c:pt idx="0">
                  <c:v>BA</c:v>
                </c:pt>
                <c:pt idx="1">
                  <c:v>BO</c:v>
                </c:pt>
                <c:pt idx="2">
                  <c:v>CA</c:v>
                </c:pt>
                <c:pt idx="3">
                  <c:v>CT</c:v>
                </c:pt>
                <c:pt idx="4">
                  <c:v>FE</c:v>
                </c:pt>
                <c:pt idx="5">
                  <c:v>FI</c:v>
                </c:pt>
                <c:pt idx="6">
                  <c:v>GE</c:v>
                </c:pt>
                <c:pt idx="7">
                  <c:v>LE</c:v>
                </c:pt>
                <c:pt idx="8">
                  <c:v>MI</c:v>
                </c:pt>
                <c:pt idx="9">
                  <c:v>MIB</c:v>
                </c:pt>
                <c:pt idx="10">
                  <c:v>NA</c:v>
                </c:pt>
                <c:pt idx="11">
                  <c:v>PD</c:v>
                </c:pt>
                <c:pt idx="12">
                  <c:v>PG</c:v>
                </c:pt>
                <c:pt idx="13">
                  <c:v>PI</c:v>
                </c:pt>
                <c:pt idx="14">
                  <c:v>PV</c:v>
                </c:pt>
                <c:pt idx="15">
                  <c:v>RM</c:v>
                </c:pt>
                <c:pt idx="16">
                  <c:v>RM2</c:v>
                </c:pt>
                <c:pt idx="17">
                  <c:v>RM3</c:v>
                </c:pt>
                <c:pt idx="18">
                  <c:v>TO</c:v>
                </c:pt>
                <c:pt idx="19">
                  <c:v>TS</c:v>
                </c:pt>
              </c:strCache>
            </c:strRef>
          </c:cat>
          <c:val>
            <c:numRef>
              <c:f>Foglio1!$B$2:$B$21</c:f>
              <c:numCache>
                <c:formatCode>General</c:formatCode>
                <c:ptCount val="20"/>
                <c:pt idx="0">
                  <c:v>1.0</c:v>
                </c:pt>
                <c:pt idx="1">
                  <c:v>8.0</c:v>
                </c:pt>
                <c:pt idx="2">
                  <c:v>0.0</c:v>
                </c:pt>
                <c:pt idx="3">
                  <c:v>0.0</c:v>
                </c:pt>
                <c:pt idx="4">
                  <c:v>3.0</c:v>
                </c:pt>
                <c:pt idx="5">
                  <c:v>11.0</c:v>
                </c:pt>
                <c:pt idx="6">
                  <c:v>1.0</c:v>
                </c:pt>
                <c:pt idx="7">
                  <c:v>4.0</c:v>
                </c:pt>
                <c:pt idx="8">
                  <c:v>20.0</c:v>
                </c:pt>
                <c:pt idx="9">
                  <c:v>5.0</c:v>
                </c:pt>
                <c:pt idx="10">
                  <c:v>10.0</c:v>
                </c:pt>
                <c:pt idx="11">
                  <c:v>13.0</c:v>
                </c:pt>
                <c:pt idx="12">
                  <c:v>15.0</c:v>
                </c:pt>
                <c:pt idx="13">
                  <c:v>16.0</c:v>
                </c:pt>
                <c:pt idx="14">
                  <c:v>1.0</c:v>
                </c:pt>
                <c:pt idx="15">
                  <c:v>3.0</c:v>
                </c:pt>
                <c:pt idx="16">
                  <c:v>1.0</c:v>
                </c:pt>
                <c:pt idx="17">
                  <c:v>5.0</c:v>
                </c:pt>
                <c:pt idx="18">
                  <c:v>13.0</c:v>
                </c:pt>
                <c:pt idx="19">
                  <c:v>11.0</c:v>
                </c:pt>
              </c:numCache>
            </c:numRef>
          </c:val>
        </c:ser>
        <c:dLbls>
          <c:showCatName val="1"/>
          <c:showPercent val="1"/>
        </c:dLbls>
      </c:pie3D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20833333333333"/>
          <c:y val="0.122685185185185"/>
          <c:w val="0.802777777777778"/>
          <c:h val="0.75462962962963"/>
        </c:manualLayout>
      </c:layout>
      <c:pie3DChart>
        <c:varyColors val="1"/>
        <c:ser>
          <c:idx val="0"/>
          <c:order val="0"/>
          <c:dLbls>
            <c:dLbl>
              <c:idx val="2"/>
              <c:layout>
                <c:manualLayout>
                  <c:x val="0.0890969378827646"/>
                  <c:y val="0.121918080805132"/>
                </c:manualLayout>
              </c:layout>
              <c:showCatName val="1"/>
              <c:showPercent val="1"/>
            </c:dLbl>
            <c:dLbl>
              <c:idx val="3"/>
              <c:layout>
                <c:manualLayout>
                  <c:x val="-0.00487401574803149"/>
                  <c:y val="0.100148217348309"/>
                </c:manualLayout>
              </c:layout>
              <c:tx>
                <c:rich>
                  <a:bodyPr/>
                  <a:lstStyle/>
                  <a:p>
                    <a:r>
                      <a:rPr lang="en-US"/>
                      <a:t>LNS</a:t>
                    </a:r>
                    <a:r>
                      <a:rPr lang="en-US" smtClean="0"/>
                      <a:t>
1%</a:t>
                    </a:r>
                    <a:endParaRPr lang="en-US" dirty="0"/>
                  </a:p>
                </c:rich>
              </c:tx>
              <c:showCatName val="1"/>
              <c:showPercent val="1"/>
            </c:dLbl>
            <c:txPr>
              <a:bodyPr/>
              <a:lstStyle/>
              <a:p>
                <a:pPr>
                  <a:defRPr sz="1400"/>
                </a:pPr>
                <a:endParaRPr lang="en-US"/>
              </a:p>
            </c:txPr>
            <c:showCatName val="1"/>
            <c:showPercent val="1"/>
          </c:dLbls>
          <c:cat>
            <c:strRef>
              <c:f>Foglio1!$A$32:$A$35</c:f>
              <c:strCache>
                <c:ptCount val="4"/>
                <c:pt idx="0">
                  <c:v>LNF</c:v>
                </c:pt>
                <c:pt idx="1">
                  <c:v>LNGS</c:v>
                </c:pt>
                <c:pt idx="2">
                  <c:v>LNL</c:v>
                </c:pt>
                <c:pt idx="3">
                  <c:v>LNS</c:v>
                </c:pt>
              </c:strCache>
            </c:strRef>
          </c:cat>
          <c:val>
            <c:numRef>
              <c:f>Foglio1!$B$32:$B$35</c:f>
              <c:numCache>
                <c:formatCode>General</c:formatCode>
                <c:ptCount val="4"/>
                <c:pt idx="0">
                  <c:v>74.0</c:v>
                </c:pt>
                <c:pt idx="1">
                  <c:v>90.0</c:v>
                </c:pt>
                <c:pt idx="2">
                  <c:v>31.0</c:v>
                </c:pt>
                <c:pt idx="3">
                  <c:v>1.0</c:v>
                </c:pt>
              </c:numCache>
            </c:numRef>
          </c:val>
        </c:ser>
        <c:dLbls>
          <c:showCatName val="1"/>
          <c:showPercent val="1"/>
        </c:dLbls>
      </c:pie3D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Sheet1!$B$11</c:f>
              <c:strCache>
                <c:ptCount val="1"/>
                <c:pt idx="0">
                  <c:v>SEZIONI</c:v>
                </c:pt>
              </c:strCache>
            </c:strRef>
          </c:tx>
          <c:cat>
            <c:strRef>
              <c:f>Sheet1!$A$12:$A$14</c:f>
              <c:strCache>
                <c:ptCount val="3"/>
                <c:pt idx="0">
                  <c:v>EVENTI PER IL PUBBLICO</c:v>
                </c:pt>
                <c:pt idx="1">
                  <c:v>EVENTI PER LA SCUOLA</c:v>
                </c:pt>
                <c:pt idx="2">
                  <c:v>ALTA FORMAZIONE</c:v>
                </c:pt>
              </c:strCache>
            </c:strRef>
          </c:cat>
          <c:val>
            <c:numRef>
              <c:f>Sheet1!$B$12:$B$14</c:f>
              <c:numCache>
                <c:formatCode>General</c:formatCode>
                <c:ptCount val="3"/>
                <c:pt idx="0">
                  <c:v>52.0</c:v>
                </c:pt>
                <c:pt idx="1">
                  <c:v>73.0</c:v>
                </c:pt>
                <c:pt idx="2">
                  <c:v>16.0</c:v>
                </c:pt>
              </c:numCache>
            </c:numRef>
          </c:val>
        </c:ser>
        <c:ser>
          <c:idx val="1"/>
          <c:order val="1"/>
          <c:tx>
            <c:strRef>
              <c:f>Sheet1!$C$11</c:f>
              <c:strCache>
                <c:ptCount val="1"/>
                <c:pt idx="0">
                  <c:v>LABORATORI</c:v>
                </c:pt>
              </c:strCache>
            </c:strRef>
          </c:tx>
          <c:cat>
            <c:strRef>
              <c:f>Sheet1!$A$12:$A$14</c:f>
              <c:strCache>
                <c:ptCount val="3"/>
                <c:pt idx="0">
                  <c:v>EVENTI PER IL PUBBLICO</c:v>
                </c:pt>
                <c:pt idx="1">
                  <c:v>EVENTI PER LA SCUOLA</c:v>
                </c:pt>
                <c:pt idx="2">
                  <c:v>ALTA FORMAZIONE</c:v>
                </c:pt>
              </c:strCache>
            </c:strRef>
          </c:cat>
          <c:val>
            <c:numRef>
              <c:f>Sheet1!$C$12:$C$14</c:f>
              <c:numCache>
                <c:formatCode>General</c:formatCode>
                <c:ptCount val="3"/>
                <c:pt idx="0">
                  <c:v>96.0</c:v>
                </c:pt>
                <c:pt idx="1">
                  <c:v>96.0</c:v>
                </c:pt>
                <c:pt idx="2">
                  <c:v>4.0</c:v>
                </c:pt>
              </c:numCache>
            </c:numRef>
          </c:val>
        </c:ser>
        <c:axId val="248939816"/>
        <c:axId val="248941000"/>
      </c:barChart>
      <c:catAx>
        <c:axId val="248939816"/>
        <c:scaling>
          <c:orientation val="minMax"/>
        </c:scaling>
        <c:axPos val="b"/>
        <c:numFmt formatCode="General" sourceLinked="1"/>
        <c:majorTickMark val="none"/>
        <c:tickLblPos val="nextTo"/>
        <c:crossAx val="248941000"/>
        <c:crosses val="autoZero"/>
        <c:auto val="1"/>
        <c:lblAlgn val="ctr"/>
        <c:lblOffset val="100"/>
      </c:catAx>
      <c:valAx>
        <c:axId val="248941000"/>
        <c:scaling>
          <c:orientation val="minMax"/>
        </c:scaling>
        <c:axPos val="l"/>
        <c:majorGridlines/>
        <c:title>
          <c:tx>
            <c:rich>
              <a:bodyPr/>
              <a:lstStyle/>
              <a:p>
                <a:pPr>
                  <a:defRPr/>
                </a:pPr>
                <a:r>
                  <a:rPr lang="it-IT"/>
                  <a:t>Numero di eventi</a:t>
                </a:r>
              </a:p>
            </c:rich>
          </c:tx>
          <c:layout/>
        </c:title>
        <c:numFmt formatCode="General" sourceLinked="1"/>
        <c:majorTickMark val="none"/>
        <c:tickLblPos val="nextTo"/>
        <c:crossAx val="248939816"/>
        <c:crosses val="autoZero"/>
        <c:crossBetween val="between"/>
      </c:valAx>
      <c:dTable>
        <c:showHorzBorder val="1"/>
        <c:showVertBorder val="1"/>
        <c:showOutline val="1"/>
        <c:showKeys val="1"/>
      </c:dTable>
    </c:plotArea>
    <c:plotVisOnly val="1"/>
    <c:dispBlanksAs val="gap"/>
  </c:chart>
  <c:spPr>
    <a:solidFill>
      <a:srgbClr val="FFFFFF"/>
    </a:solidFill>
  </c:spPr>
  <c:txPr>
    <a:bodyPr/>
    <a:lstStyle/>
    <a:p>
      <a:pPr>
        <a:defRPr sz="12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Sheet1!$B$11</c:f>
              <c:strCache>
                <c:ptCount val="1"/>
                <c:pt idx="0">
                  <c:v>SEZIONI</c:v>
                </c:pt>
              </c:strCache>
            </c:strRef>
          </c:tx>
          <c:cat>
            <c:strRef>
              <c:f>Sheet1!$A$12:$A$14</c:f>
              <c:strCache>
                <c:ptCount val="3"/>
                <c:pt idx="0">
                  <c:v>EVENTI PER IL PUBBLICO</c:v>
                </c:pt>
                <c:pt idx="1">
                  <c:v>EVENTI PER LA SCUOLA</c:v>
                </c:pt>
                <c:pt idx="2">
                  <c:v>ALTA FORMAZIONE</c:v>
                </c:pt>
              </c:strCache>
            </c:strRef>
          </c:cat>
          <c:val>
            <c:numRef>
              <c:f>Sheet1!$B$12:$B$14</c:f>
              <c:numCache>
                <c:formatCode>General</c:formatCode>
                <c:ptCount val="3"/>
                <c:pt idx="0">
                  <c:v>45.0</c:v>
                </c:pt>
                <c:pt idx="1">
                  <c:v>77.0</c:v>
                </c:pt>
                <c:pt idx="2">
                  <c:v>13.0</c:v>
                </c:pt>
              </c:numCache>
            </c:numRef>
          </c:val>
        </c:ser>
        <c:ser>
          <c:idx val="1"/>
          <c:order val="1"/>
          <c:tx>
            <c:strRef>
              <c:f>Sheet1!$C$11</c:f>
              <c:strCache>
                <c:ptCount val="1"/>
                <c:pt idx="0">
                  <c:v>LABORATORI</c:v>
                </c:pt>
              </c:strCache>
            </c:strRef>
          </c:tx>
          <c:cat>
            <c:strRef>
              <c:f>Sheet1!$A$12:$A$14</c:f>
              <c:strCache>
                <c:ptCount val="3"/>
                <c:pt idx="0">
                  <c:v>EVENTI PER IL PUBBLICO</c:v>
                </c:pt>
                <c:pt idx="1">
                  <c:v>EVENTI PER LA SCUOLA</c:v>
                </c:pt>
                <c:pt idx="2">
                  <c:v>ALTA FORMAZIONE</c:v>
                </c:pt>
              </c:strCache>
            </c:strRef>
          </c:cat>
          <c:val>
            <c:numRef>
              <c:f>Sheet1!$C$12:$C$14</c:f>
              <c:numCache>
                <c:formatCode>General</c:formatCode>
                <c:ptCount val="3"/>
                <c:pt idx="0">
                  <c:v>28.0</c:v>
                </c:pt>
                <c:pt idx="1">
                  <c:v>54.0</c:v>
                </c:pt>
                <c:pt idx="2">
                  <c:v>5.0</c:v>
                </c:pt>
              </c:numCache>
            </c:numRef>
          </c:val>
        </c:ser>
        <c:axId val="249250376"/>
        <c:axId val="249233576"/>
      </c:barChart>
      <c:catAx>
        <c:axId val="249250376"/>
        <c:scaling>
          <c:orientation val="minMax"/>
        </c:scaling>
        <c:axPos val="b"/>
        <c:numFmt formatCode="General" sourceLinked="1"/>
        <c:majorTickMark val="none"/>
        <c:tickLblPos val="nextTo"/>
        <c:crossAx val="249233576"/>
        <c:crosses val="autoZero"/>
        <c:auto val="1"/>
        <c:lblAlgn val="ctr"/>
        <c:lblOffset val="100"/>
      </c:catAx>
      <c:valAx>
        <c:axId val="249233576"/>
        <c:scaling>
          <c:orientation val="minMax"/>
        </c:scaling>
        <c:axPos val="l"/>
        <c:majorGridlines/>
        <c:title>
          <c:tx>
            <c:rich>
              <a:bodyPr/>
              <a:lstStyle/>
              <a:p>
                <a:pPr>
                  <a:defRPr/>
                </a:pPr>
                <a:r>
                  <a:rPr lang="it-IT"/>
                  <a:t>Numero di eventi</a:t>
                </a:r>
              </a:p>
            </c:rich>
          </c:tx>
          <c:layout/>
        </c:title>
        <c:numFmt formatCode="General" sourceLinked="1"/>
        <c:majorTickMark val="none"/>
        <c:tickLblPos val="nextTo"/>
        <c:txPr>
          <a:bodyPr/>
          <a:lstStyle/>
          <a:p>
            <a:pPr>
              <a:defRPr sz="1200"/>
            </a:pPr>
            <a:endParaRPr lang="en-US"/>
          </a:p>
        </c:txPr>
        <c:crossAx val="249250376"/>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chart>
  <c:spPr>
    <a:solidFill>
      <a:sysClr val="window" lastClr="FFFFFF"/>
    </a:solidFill>
  </c:spPr>
  <c:txPr>
    <a:bodyPr/>
    <a:lstStyle/>
    <a:p>
      <a:pPr>
        <a:defRPr sz="10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3791" cy="496570"/>
          </a:xfrm>
          <a:prstGeom prst="rect">
            <a:avLst/>
          </a:prstGeom>
        </p:spPr>
        <p:txBody>
          <a:bodyPr vert="horz" lIns="90482" tIns="45240" rIns="90482" bIns="45240" rtlCol="0"/>
          <a:lstStyle>
            <a:lvl1pPr algn="l">
              <a:defRPr sz="1300"/>
            </a:lvl1pPr>
          </a:lstStyle>
          <a:p>
            <a:endParaRPr lang="en-US"/>
          </a:p>
        </p:txBody>
      </p:sp>
      <p:sp>
        <p:nvSpPr>
          <p:cNvPr id="3" name="Date Placeholder 2"/>
          <p:cNvSpPr>
            <a:spLocks noGrp="1"/>
          </p:cNvSpPr>
          <p:nvPr>
            <p:ph type="dt" sz="quarter" idx="1"/>
          </p:nvPr>
        </p:nvSpPr>
        <p:spPr>
          <a:xfrm>
            <a:off x="3849236" y="3"/>
            <a:ext cx="2943791" cy="496570"/>
          </a:xfrm>
          <a:prstGeom prst="rect">
            <a:avLst/>
          </a:prstGeom>
        </p:spPr>
        <p:txBody>
          <a:bodyPr vert="horz" lIns="90482" tIns="45240" rIns="90482" bIns="45240" rtlCol="0"/>
          <a:lstStyle>
            <a:lvl1pPr algn="r">
              <a:defRPr sz="1300"/>
            </a:lvl1pPr>
          </a:lstStyle>
          <a:p>
            <a:fld id="{1DB2E7EA-84D0-1942-A82A-CB4DE35BD42E}" type="datetimeFigureOut">
              <a:rPr lang="en-US" smtClean="0"/>
              <a:pPr/>
              <a:t>10/8/14</a:t>
            </a:fld>
            <a:endParaRPr lang="en-US"/>
          </a:p>
        </p:txBody>
      </p:sp>
      <p:sp>
        <p:nvSpPr>
          <p:cNvPr id="4" name="Footer Placeholder 3"/>
          <p:cNvSpPr>
            <a:spLocks noGrp="1"/>
          </p:cNvSpPr>
          <p:nvPr>
            <p:ph type="ftr" sz="quarter" idx="2"/>
          </p:nvPr>
        </p:nvSpPr>
        <p:spPr>
          <a:xfrm>
            <a:off x="3" y="9433187"/>
            <a:ext cx="2943791" cy="496570"/>
          </a:xfrm>
          <a:prstGeom prst="rect">
            <a:avLst/>
          </a:prstGeom>
        </p:spPr>
        <p:txBody>
          <a:bodyPr vert="horz" lIns="90482" tIns="45240" rIns="90482" bIns="45240" rtlCol="0" anchor="b"/>
          <a:lstStyle>
            <a:lvl1pPr algn="l">
              <a:defRPr sz="1300"/>
            </a:lvl1pPr>
          </a:lstStyle>
          <a:p>
            <a:endParaRPr lang="en-US"/>
          </a:p>
        </p:txBody>
      </p:sp>
      <p:sp>
        <p:nvSpPr>
          <p:cNvPr id="5" name="Slide Number Placeholder 4"/>
          <p:cNvSpPr>
            <a:spLocks noGrp="1"/>
          </p:cNvSpPr>
          <p:nvPr>
            <p:ph type="sldNum" sz="quarter" idx="3"/>
          </p:nvPr>
        </p:nvSpPr>
        <p:spPr>
          <a:xfrm>
            <a:off x="3849236" y="9433187"/>
            <a:ext cx="2943791" cy="496570"/>
          </a:xfrm>
          <a:prstGeom prst="rect">
            <a:avLst/>
          </a:prstGeom>
        </p:spPr>
        <p:txBody>
          <a:bodyPr vert="horz" lIns="90482" tIns="45240" rIns="90482" bIns="45240" rtlCol="0" anchor="b"/>
          <a:lstStyle>
            <a:lvl1pPr algn="r">
              <a:defRPr sz="1300"/>
            </a:lvl1pPr>
          </a:lstStyle>
          <a:p>
            <a:fld id="{8DA3368D-F283-2F48-B3D5-56BFC77F632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8268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1" y="3"/>
            <a:ext cx="2944284" cy="496570"/>
          </a:xfrm>
          <a:prstGeom prst="rect">
            <a:avLst/>
          </a:prstGeom>
          <a:noFill/>
          <a:ln w="9525">
            <a:noFill/>
            <a:miter lim="800000"/>
            <a:headEnd/>
            <a:tailEnd/>
          </a:ln>
          <a:effectLst/>
        </p:spPr>
        <p:txBody>
          <a:bodyPr vert="horz" wrap="square" lIns="95504" tIns="47752" rIns="95504" bIns="47752" numCol="1" anchor="t" anchorCtr="0" compatLnSpc="1">
            <a:prstTxWarp prst="textNoShape">
              <a:avLst/>
            </a:prstTxWarp>
          </a:bodyPr>
          <a:lstStyle>
            <a:lvl1pPr algn="l">
              <a:buFont typeface="Wingdings" pitchFamily="2" charset="2"/>
              <a:buNone/>
              <a:defRPr sz="14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850217" y="3"/>
            <a:ext cx="2944284" cy="496570"/>
          </a:xfrm>
          <a:prstGeom prst="rect">
            <a:avLst/>
          </a:prstGeom>
          <a:noFill/>
          <a:ln w="9525">
            <a:noFill/>
            <a:miter lim="800000"/>
            <a:headEnd/>
            <a:tailEnd/>
          </a:ln>
          <a:effectLst/>
        </p:spPr>
        <p:txBody>
          <a:bodyPr vert="horz" wrap="square" lIns="95504" tIns="47752" rIns="95504" bIns="47752" numCol="1" anchor="t" anchorCtr="0" compatLnSpc="1">
            <a:prstTxWarp prst="textNoShape">
              <a:avLst/>
            </a:prstTxWarp>
          </a:bodyPr>
          <a:lstStyle>
            <a:lvl1pPr>
              <a:buFont typeface="Wingdings" pitchFamily="2" charset="2"/>
              <a:buNone/>
              <a:defRPr sz="14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5988" y="746125"/>
            <a:ext cx="4962525" cy="3722688"/>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05935" y="4717416"/>
            <a:ext cx="4982634" cy="4469130"/>
          </a:xfrm>
          <a:prstGeom prst="rect">
            <a:avLst/>
          </a:prstGeom>
          <a:noFill/>
          <a:ln w="9525">
            <a:noFill/>
            <a:miter lim="800000"/>
            <a:headEnd/>
            <a:tailEnd/>
          </a:ln>
          <a:effectLst/>
        </p:spPr>
        <p:txBody>
          <a:bodyPr vert="horz" wrap="square" lIns="95504" tIns="47752" rIns="95504" bIns="477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1" y="9434831"/>
            <a:ext cx="2944284" cy="496570"/>
          </a:xfrm>
          <a:prstGeom prst="rect">
            <a:avLst/>
          </a:prstGeom>
          <a:noFill/>
          <a:ln w="9525">
            <a:noFill/>
            <a:miter lim="800000"/>
            <a:headEnd/>
            <a:tailEnd/>
          </a:ln>
          <a:effectLst/>
        </p:spPr>
        <p:txBody>
          <a:bodyPr vert="horz" wrap="square" lIns="95504" tIns="47752" rIns="95504" bIns="47752" numCol="1" anchor="b" anchorCtr="0" compatLnSpc="1">
            <a:prstTxWarp prst="textNoShape">
              <a:avLst/>
            </a:prstTxWarp>
          </a:bodyPr>
          <a:lstStyle>
            <a:lvl1pPr algn="l">
              <a:buFont typeface="Wingdings" pitchFamily="2" charset="2"/>
              <a:buNone/>
              <a:defRPr sz="14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850217" y="9434831"/>
            <a:ext cx="2944284" cy="496570"/>
          </a:xfrm>
          <a:prstGeom prst="rect">
            <a:avLst/>
          </a:prstGeom>
          <a:noFill/>
          <a:ln w="9525">
            <a:noFill/>
            <a:miter lim="800000"/>
            <a:headEnd/>
            <a:tailEnd/>
          </a:ln>
          <a:effectLst/>
        </p:spPr>
        <p:txBody>
          <a:bodyPr vert="horz" wrap="square" lIns="95504" tIns="47752" rIns="95504" bIns="47752" numCol="1" anchor="b" anchorCtr="0" compatLnSpc="1">
            <a:prstTxWarp prst="textNoShape">
              <a:avLst/>
            </a:prstTxWarp>
          </a:bodyPr>
          <a:lstStyle>
            <a:lvl1pPr>
              <a:buFont typeface="Wingdings" pitchFamily="2" charset="2"/>
              <a:buNone/>
              <a:defRPr sz="1400">
                <a:latin typeface="Arial" charset="0"/>
              </a:defRPr>
            </a:lvl1pPr>
          </a:lstStyle>
          <a:p>
            <a:pPr>
              <a:defRPr/>
            </a:pPr>
            <a:fld id="{B243A720-C6E9-4C24-ACB1-66F9D7C8516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61006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sciencemag.org/content/342/6160/817.full%23ref-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ublicengagement.ac.uk/about-us" TargetMode="External"/><Relationship Id="rId4" Type="http://schemas.openxmlformats.org/officeDocument/2006/relationships/hyperlink" Target="http://www.publicengagement.ac.uk/about-us/vision-and-aims" TargetMode="External"/><Relationship Id="rId5" Type="http://schemas.openxmlformats.org/officeDocument/2006/relationships/hyperlink" Target="http://www.publicengagement.ac.uk/about-us/team"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ormattiva.it/uri-res/N2Ls?urn:nir:stato:legge:2010;240" TargetMode="External"/><Relationship Id="rId4" Type="http://schemas.openxmlformats.org/officeDocument/2006/relationships/hyperlink" Target="http://www.anvur.org/attachments/article/25/dlgs_19_del_27_01_2012.pdf"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243A720-C6E9-4C24-ACB1-66F9D7C85167}" type="slidenum">
              <a:rPr lang="en-US" smtClean="0"/>
              <a:pPr>
                <a:defRPr/>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352309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kumimoji="1" lang="en-US" sz="1600" kern="1200" baseline="0" dirty="0" smtClean="0">
              <a:solidFill>
                <a:schemeClr val="tx1"/>
              </a:solidFill>
              <a:latin typeface="Times New Roman" pitchFamily="18" charset="0"/>
              <a:ea typeface="+mn-ea"/>
              <a:cs typeface="+mn-cs"/>
            </a:endParaRPr>
          </a:p>
          <a:p>
            <a:r>
              <a:rPr kumimoji="1" lang="en-US" sz="1600" kern="1200" baseline="0" dirty="0" smtClean="0">
                <a:solidFill>
                  <a:schemeClr val="tx1"/>
                </a:solidFill>
                <a:latin typeface="Times New Roman" pitchFamily="18" charset="0"/>
                <a:ea typeface="+mn-ea"/>
                <a:cs typeface="+mn-cs"/>
              </a:rPr>
              <a:t> 1 </a:t>
            </a:r>
          </a:p>
          <a:p>
            <a:r>
              <a:rPr lang="it-IT" sz="1600" dirty="0" smtClean="0"/>
              <a:t>In anni recenti c’è stato uno sforzo per far si che RO ed HEI tornino ad essere </a:t>
            </a:r>
            <a:r>
              <a:rPr lang="it-IT" sz="1600" dirty="0" err="1" smtClean="0"/>
              <a:t>partners</a:t>
            </a:r>
            <a:r>
              <a:rPr lang="it-IT" sz="1600" dirty="0" smtClean="0"/>
              <a:t> delle «</a:t>
            </a:r>
            <a:r>
              <a:rPr lang="it-IT" sz="1600" dirty="0" err="1" smtClean="0"/>
              <a:t>host</a:t>
            </a:r>
            <a:r>
              <a:rPr lang="it-IT" sz="1600" dirty="0" smtClean="0"/>
              <a:t> </a:t>
            </a:r>
            <a:r>
              <a:rPr lang="it-IT" sz="1600" dirty="0" err="1" smtClean="0"/>
              <a:t>communities</a:t>
            </a:r>
            <a:endParaRPr lang="it-IT" sz="1600" dirty="0" smtClean="0"/>
          </a:p>
          <a:p>
            <a:endParaRPr kumimoji="1" lang="it-IT" sz="1600" kern="1200" baseline="0" dirty="0" smtClean="0">
              <a:solidFill>
                <a:schemeClr val="tx1"/>
              </a:solidFill>
              <a:latin typeface="Times New Roman" pitchFamily="18" charset="0"/>
              <a:ea typeface="+mn-ea"/>
              <a:cs typeface="+mn-cs"/>
            </a:endParaRPr>
          </a:p>
          <a:p>
            <a:endParaRPr kumimoji="1" lang="en-US" sz="1600" kern="1200" baseline="0" dirty="0" smtClean="0">
              <a:solidFill>
                <a:schemeClr val="tx1"/>
              </a:solidFill>
              <a:latin typeface="Times New Roman" pitchFamily="18" charset="0"/>
              <a:ea typeface="+mn-ea"/>
              <a:cs typeface="+mn-cs"/>
            </a:endParaRPr>
          </a:p>
          <a:p>
            <a:r>
              <a:rPr kumimoji="1" lang="en-US" sz="1600"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Laterzamissionenelleuniversità</a:t>
            </a:r>
            <a:endParaRPr kumimoji="1" lang="en-US" sz="1600" b="1" kern="1200" baseline="0" dirty="0" smtClean="0">
              <a:solidFill>
                <a:schemeClr val="tx1"/>
              </a:solidFill>
              <a:latin typeface="Times New Roman" pitchFamily="18" charset="0"/>
              <a:ea typeface="+mn-ea"/>
              <a:cs typeface="+mn-cs"/>
            </a:endParaRPr>
          </a:p>
          <a:p>
            <a:r>
              <a:rPr kumimoji="1" lang="en-US" sz="1600" b="1" kern="1200" baseline="0" dirty="0" err="1" smtClean="0">
                <a:solidFill>
                  <a:schemeClr val="tx1"/>
                </a:solidFill>
                <a:latin typeface="Times New Roman" pitchFamily="18" charset="0"/>
                <a:ea typeface="+mn-ea"/>
                <a:cs typeface="+mn-cs"/>
              </a:rPr>
              <a:t>eneglientidiricercaitaliani</a:t>
            </a:r>
            <a:endParaRPr kumimoji="1" lang="en-US" sz="1600" b="1" kern="1200" baseline="0" dirty="0" smtClean="0">
              <a:solidFill>
                <a:schemeClr val="tx1"/>
              </a:solidFill>
              <a:latin typeface="Times New Roman" pitchFamily="18" charset="0"/>
              <a:ea typeface="+mn-ea"/>
              <a:cs typeface="+mn-cs"/>
            </a:endParaRPr>
          </a:p>
          <a:p>
            <a:r>
              <a:rPr kumimoji="1" lang="en-US" sz="1600" i="1" kern="1200" baseline="0" dirty="0" err="1" smtClean="0">
                <a:solidFill>
                  <a:schemeClr val="tx1"/>
                </a:solidFill>
                <a:latin typeface="Times New Roman" pitchFamily="18" charset="0"/>
                <a:ea typeface="+mn-ea"/>
                <a:cs typeface="+mn-cs"/>
              </a:rPr>
              <a:t>Documentodilavorosugliindicatori</a:t>
            </a:r>
            <a:endParaRPr kumimoji="1" lang="en-US" sz="1600" i="1" kern="1200" baseline="0" dirty="0" smtClean="0">
              <a:solidFill>
                <a:schemeClr val="tx1"/>
              </a:solidFill>
              <a:latin typeface="Times New Roman" pitchFamily="18" charset="0"/>
              <a:ea typeface="+mn-ea"/>
              <a:cs typeface="+mn-cs"/>
            </a:endParaRPr>
          </a:p>
          <a:p>
            <a:r>
              <a:rPr kumimoji="1" lang="en-US" sz="1600" i="1" kern="1200" baseline="0" dirty="0" smtClean="0">
                <a:solidFill>
                  <a:schemeClr val="tx1"/>
                </a:solidFill>
                <a:latin typeface="Times New Roman" pitchFamily="18" charset="0"/>
                <a:ea typeface="+mn-ea"/>
                <a:cs typeface="+mn-cs"/>
              </a:rPr>
              <a:t>Workshop12Aprile2013</a:t>
            </a:r>
          </a:p>
          <a:p>
            <a:endParaRPr kumimoji="1" lang="en-US" sz="1600" kern="1200" baseline="0" dirty="0" smtClean="0">
              <a:solidFill>
                <a:schemeClr val="tx1"/>
              </a:solidFill>
              <a:latin typeface="Times New Roman" pitchFamily="18" charset="0"/>
              <a:ea typeface="+mn-ea"/>
              <a:cs typeface="+mn-cs"/>
            </a:endParaRPr>
          </a:p>
          <a:p>
            <a:r>
              <a:rPr kumimoji="1" lang="en-US" sz="1600" kern="1200" baseline="0" dirty="0" smtClean="0">
                <a:solidFill>
                  <a:schemeClr val="tx1"/>
                </a:solidFill>
                <a:latin typeface="Times New Roman" pitchFamily="18" charset="0"/>
                <a:ea typeface="+mn-ea"/>
                <a:cs typeface="+mn-cs"/>
              </a:rPr>
              <a:t>Per </a:t>
            </a:r>
            <a:r>
              <a:rPr kumimoji="1" lang="en-US" sz="1600" kern="1200" baseline="0" dirty="0" err="1" smtClean="0">
                <a:solidFill>
                  <a:schemeClr val="tx1"/>
                </a:solidFill>
                <a:latin typeface="Times New Roman" pitchFamily="18" charset="0"/>
                <a:ea typeface="+mn-ea"/>
                <a:cs typeface="+mn-cs"/>
              </a:rPr>
              <a:t>terza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missione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si</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deve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intendere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l'insieme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delle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attività</a:t>
            </a:r>
            <a:r>
              <a:rPr kumimoji="1" lang="en-US" sz="1600" kern="1200" baseline="0" dirty="0" smtClean="0">
                <a:solidFill>
                  <a:schemeClr val="tx1"/>
                </a:solidFill>
                <a:latin typeface="Times New Roman" pitchFamily="18" charset="0"/>
                <a:ea typeface="+mn-ea"/>
                <a:cs typeface="+mn-cs"/>
              </a:rPr>
              <a:t> con le </a:t>
            </a:r>
            <a:r>
              <a:rPr kumimoji="1" lang="en-US" sz="1600" kern="1200" baseline="0" dirty="0" err="1" smtClean="0">
                <a:solidFill>
                  <a:schemeClr val="tx1"/>
                </a:solidFill>
                <a:latin typeface="Times New Roman" pitchFamily="18" charset="0"/>
                <a:ea typeface="+mn-ea"/>
                <a:cs typeface="+mn-cs"/>
              </a:rPr>
              <a:t>quali</a:t>
            </a:r>
            <a:r>
              <a:rPr kumimoji="1" lang="en-US" sz="1600" kern="1200" baseline="0" dirty="0" smtClean="0">
                <a:solidFill>
                  <a:schemeClr val="tx1"/>
                </a:solidFill>
                <a:latin typeface="Times New Roman" pitchFamily="18" charset="0"/>
                <a:ea typeface="+mn-ea"/>
                <a:cs typeface="+mn-cs"/>
              </a:rPr>
              <a:t> le </a:t>
            </a:r>
            <a:r>
              <a:rPr kumimoji="1" lang="en-US" sz="1600" kern="1200" baseline="0" dirty="0" err="1" smtClean="0">
                <a:solidFill>
                  <a:schemeClr val="tx1"/>
                </a:solidFill>
                <a:latin typeface="Times New Roman" pitchFamily="18" charset="0"/>
                <a:ea typeface="+mn-ea"/>
                <a:cs typeface="+mn-cs"/>
              </a:rPr>
              <a:t>università</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e</a:t>
            </a:r>
            <a:r>
              <a:rPr kumimoji="1" lang="en-US" sz="1600" kern="1200" baseline="0" dirty="0" smtClean="0">
                <a:solidFill>
                  <a:schemeClr val="tx1"/>
                </a:solidFill>
                <a:latin typeface="Times New Roman" pitchFamily="18" charset="0"/>
                <a:ea typeface="+mn-ea"/>
                <a:cs typeface="+mn-cs"/>
              </a:rPr>
              <a:t> in </a:t>
            </a:r>
            <a:r>
              <a:rPr kumimoji="1" lang="en-US" sz="1600" kern="1200" baseline="0" dirty="0" err="1" smtClean="0">
                <a:solidFill>
                  <a:schemeClr val="tx1"/>
                </a:solidFill>
                <a:latin typeface="Times New Roman" pitchFamily="18" charset="0"/>
                <a:ea typeface="+mn-ea"/>
                <a:cs typeface="+mn-cs"/>
              </a:rPr>
              <a:t>forme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particolari</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gli</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enti</a:t>
            </a:r>
            <a:r>
              <a:rPr kumimoji="1" lang="en-US" sz="1600" kern="1200" baseline="0" dirty="0" smtClean="0">
                <a:solidFill>
                  <a:schemeClr val="tx1"/>
                </a:solidFill>
                <a:latin typeface="Times New Roman" pitchFamily="18" charset="0"/>
                <a:ea typeface="+mn-ea"/>
                <a:cs typeface="+mn-cs"/>
              </a:rPr>
              <a:t> di </a:t>
            </a:r>
            <a:r>
              <a:rPr kumimoji="1" lang="en-US" sz="1600" kern="1200" baseline="0" dirty="0" err="1" smtClean="0">
                <a:solidFill>
                  <a:schemeClr val="tx1"/>
                </a:solidFill>
                <a:latin typeface="Times New Roman" pitchFamily="18" charset="0"/>
                <a:ea typeface="+mn-ea"/>
                <a:cs typeface="+mn-cs"/>
              </a:rPr>
              <a:t>ricerca</a:t>
            </a:r>
            <a:r>
              <a:rPr kumimoji="1" lang="en-US" sz="1600"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entrano</a:t>
            </a:r>
            <a:r>
              <a:rPr kumimoji="1" lang="en-US" sz="1600" b="1" kern="1200" baseline="0" dirty="0" smtClean="0">
                <a:solidFill>
                  <a:schemeClr val="tx1"/>
                </a:solidFill>
                <a:latin typeface="Times New Roman" pitchFamily="18" charset="0"/>
                <a:ea typeface="+mn-ea"/>
                <a:cs typeface="+mn-cs"/>
              </a:rPr>
              <a:t> in </a:t>
            </a:r>
            <a:r>
              <a:rPr kumimoji="1" lang="en-US" sz="1600" b="1" kern="1200" baseline="0" dirty="0" err="1" smtClean="0">
                <a:solidFill>
                  <a:schemeClr val="tx1"/>
                </a:solidFill>
                <a:latin typeface="Times New Roman" pitchFamily="18" charset="0"/>
                <a:ea typeface="+mn-ea"/>
                <a:cs typeface="+mn-cs"/>
              </a:rPr>
              <a:t>interazione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diretta</a:t>
            </a:r>
            <a:r>
              <a:rPr kumimoji="1" lang="en-US" sz="1600" b="1" kern="1200" baseline="0" dirty="0" smtClean="0">
                <a:solidFill>
                  <a:schemeClr val="tx1"/>
                </a:solidFill>
                <a:latin typeface="Times New Roman" pitchFamily="18" charset="0"/>
                <a:ea typeface="+mn-ea"/>
                <a:cs typeface="+mn-cs"/>
              </a:rPr>
              <a:t> con la </a:t>
            </a:r>
            <a:r>
              <a:rPr kumimoji="1" lang="en-US" sz="1600" b="1" kern="1200" baseline="0" dirty="0" err="1" smtClean="0">
                <a:solidFill>
                  <a:schemeClr val="tx1"/>
                </a:solidFill>
                <a:latin typeface="Times New Roman" pitchFamily="18" charset="0"/>
                <a:ea typeface="+mn-ea"/>
                <a:cs typeface="+mn-cs"/>
              </a:rPr>
              <a:t>società</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fornendo</a:t>
            </a:r>
            <a:r>
              <a:rPr kumimoji="1" lang="en-US" sz="1600" b="1" kern="1200" baseline="0" dirty="0" smtClean="0">
                <a:solidFill>
                  <a:schemeClr val="tx1"/>
                </a:solidFill>
                <a:latin typeface="Times New Roman" pitchFamily="18" charset="0"/>
                <a:ea typeface="+mn-ea"/>
                <a:cs typeface="+mn-cs"/>
              </a:rPr>
              <a:t> un </a:t>
            </a:r>
            <a:r>
              <a:rPr kumimoji="1" lang="en-US" sz="1600" b="1" kern="1200" baseline="0" dirty="0" err="1" smtClean="0">
                <a:solidFill>
                  <a:schemeClr val="tx1"/>
                </a:solidFill>
                <a:latin typeface="Times New Roman" pitchFamily="18" charset="0"/>
                <a:ea typeface="+mn-ea"/>
                <a:cs typeface="+mn-cs"/>
              </a:rPr>
              <a:t>contributo</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che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accompagna</a:t>
            </a:r>
            <a:r>
              <a:rPr kumimoji="1" lang="en-US" sz="1600" b="1" kern="1200" baseline="0" dirty="0" smtClean="0">
                <a:solidFill>
                  <a:schemeClr val="tx1"/>
                </a:solidFill>
                <a:latin typeface="Times New Roman" pitchFamily="18" charset="0"/>
                <a:ea typeface="+mn-ea"/>
                <a:cs typeface="+mn-cs"/>
              </a:rPr>
              <a:t> le </a:t>
            </a:r>
            <a:r>
              <a:rPr kumimoji="1" lang="en-US" sz="1600" b="1" kern="1200" baseline="0" dirty="0" err="1" smtClean="0">
                <a:solidFill>
                  <a:schemeClr val="tx1"/>
                </a:solidFill>
                <a:latin typeface="Times New Roman" pitchFamily="18" charset="0"/>
                <a:ea typeface="+mn-ea"/>
                <a:cs typeface="+mn-cs"/>
              </a:rPr>
              <a:t>missioni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tradizionali</a:t>
            </a:r>
            <a:r>
              <a:rPr kumimoji="1" lang="en-US" sz="1600" b="1" kern="1200" baseline="0" dirty="0" smtClean="0">
                <a:solidFill>
                  <a:schemeClr val="tx1"/>
                </a:solidFill>
                <a:latin typeface="Times New Roman" pitchFamily="18" charset="0"/>
                <a:ea typeface="+mn-ea"/>
                <a:cs typeface="+mn-cs"/>
              </a:rPr>
              <a:t> di </a:t>
            </a:r>
            <a:r>
              <a:rPr kumimoji="1" lang="en-US" sz="1600" b="1" kern="1200" baseline="0" dirty="0" err="1" smtClean="0">
                <a:solidFill>
                  <a:schemeClr val="tx1"/>
                </a:solidFill>
                <a:latin typeface="Times New Roman" pitchFamily="18" charset="0"/>
                <a:ea typeface="+mn-ea"/>
                <a:cs typeface="+mn-cs"/>
              </a:rPr>
              <a:t>insegnamento</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nel</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quale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realizza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una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interazione</a:t>
            </a:r>
            <a:r>
              <a:rPr kumimoji="1" lang="en-US" sz="1600" b="1" kern="1200" baseline="0" dirty="0" smtClean="0">
                <a:solidFill>
                  <a:schemeClr val="tx1"/>
                </a:solidFill>
                <a:latin typeface="Times New Roman" pitchFamily="18" charset="0"/>
                <a:ea typeface="+mn-ea"/>
                <a:cs typeface="+mn-cs"/>
              </a:rPr>
              <a:t> con </a:t>
            </a:r>
            <a:r>
              <a:rPr kumimoji="1" lang="en-US" sz="1600" b="1" kern="1200" baseline="0" dirty="0" err="1" smtClean="0">
                <a:solidFill>
                  <a:schemeClr val="tx1"/>
                </a:solidFill>
                <a:latin typeface="Times New Roman" pitchFamily="18" charset="0"/>
                <a:ea typeface="+mn-ea"/>
                <a:cs typeface="+mn-cs"/>
              </a:rPr>
              <a:t>una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frazione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particolare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della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società</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gli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studenti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e</a:t>
            </a:r>
            <a:r>
              <a:rPr kumimoji="1" lang="en-US" sz="1600" b="1" kern="1200" baseline="0" dirty="0" smtClean="0">
                <a:solidFill>
                  <a:schemeClr val="tx1"/>
                </a:solidFill>
                <a:latin typeface="Times New Roman" pitchFamily="18" charset="0"/>
                <a:ea typeface="+mn-ea"/>
                <a:cs typeface="+mn-cs"/>
              </a:rPr>
              <a:t> di </a:t>
            </a:r>
            <a:r>
              <a:rPr kumimoji="1" lang="en-US" sz="1600" b="1" kern="1200" baseline="0" dirty="0" err="1" smtClean="0">
                <a:solidFill>
                  <a:schemeClr val="tx1"/>
                </a:solidFill>
                <a:latin typeface="Times New Roman" pitchFamily="18" charset="0"/>
                <a:ea typeface="+mn-ea"/>
                <a:cs typeface="+mn-cs"/>
              </a:rPr>
              <a:t>ricerca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nella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quale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interagisce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prevalentemente</a:t>
            </a:r>
            <a:r>
              <a:rPr kumimoji="1" lang="en-US" sz="1600" b="1" kern="1200" baseline="0" dirty="0" smtClean="0">
                <a:solidFill>
                  <a:schemeClr val="tx1"/>
                </a:solidFill>
                <a:latin typeface="Times New Roman" pitchFamily="18" charset="0"/>
                <a:ea typeface="+mn-ea"/>
                <a:cs typeface="+mn-cs"/>
              </a:rPr>
              <a:t> con le </a:t>
            </a:r>
            <a:r>
              <a:rPr kumimoji="1" lang="en-US" sz="1600" b="1" kern="1200" baseline="0" dirty="0" err="1" smtClean="0">
                <a:solidFill>
                  <a:schemeClr val="tx1"/>
                </a:solidFill>
                <a:latin typeface="Times New Roman" pitchFamily="18" charset="0"/>
                <a:ea typeface="+mn-ea"/>
                <a:cs typeface="+mn-cs"/>
              </a:rPr>
              <a:t>comunità</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scientifiche</a:t>
            </a:r>
            <a:r>
              <a:rPr kumimoji="1" lang="en-US" sz="1600" b="1" kern="1200" baseline="0" dirty="0" smtClean="0">
                <a:solidFill>
                  <a:schemeClr val="tx1"/>
                </a:solidFill>
                <a:latin typeface="Times New Roman" pitchFamily="18" charset="0"/>
                <a:ea typeface="+mn-ea"/>
                <a:cs typeface="+mn-cs"/>
              </a:rPr>
              <a:t>). </a:t>
            </a:r>
          </a:p>
          <a:p>
            <a:endParaRPr kumimoji="1" lang="en-US" sz="1600" b="1" kern="1200" baseline="0" dirty="0" smtClean="0">
              <a:solidFill>
                <a:schemeClr val="tx1"/>
              </a:solidFill>
              <a:latin typeface="Times New Roman" pitchFamily="18" charset="0"/>
              <a:ea typeface="+mn-ea"/>
              <a:cs typeface="+mn-cs"/>
            </a:endParaRPr>
          </a:p>
          <a:p>
            <a:r>
              <a:rPr kumimoji="1" lang="en-US" sz="1600" kern="1200" baseline="0" dirty="0" err="1" smtClean="0">
                <a:solidFill>
                  <a:schemeClr val="tx1"/>
                </a:solidFill>
                <a:latin typeface="Times New Roman" pitchFamily="18" charset="0"/>
                <a:ea typeface="+mn-ea"/>
                <a:cs typeface="+mn-cs"/>
              </a:rPr>
              <a:t>Esistono</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moltemodalità</a:t>
            </a:r>
            <a:r>
              <a:rPr kumimoji="1" lang="en-US" sz="1600" kern="1200" baseline="0" dirty="0" smtClean="0">
                <a:solidFill>
                  <a:schemeClr val="tx1"/>
                </a:solidFill>
                <a:latin typeface="Times New Roman" pitchFamily="18" charset="0"/>
                <a:ea typeface="+mn-ea"/>
                <a:cs typeface="+mn-cs"/>
              </a:rPr>
              <a:t> con cui la </a:t>
            </a:r>
            <a:r>
              <a:rPr kumimoji="1" lang="en-US" sz="1600" kern="1200" baseline="0" dirty="0" err="1" smtClean="0">
                <a:solidFill>
                  <a:schemeClr val="tx1"/>
                </a:solidFill>
                <a:latin typeface="Times New Roman" pitchFamily="18" charset="0"/>
                <a:ea typeface="+mn-ea"/>
                <a:cs typeface="+mn-cs"/>
              </a:rPr>
              <a:t>terza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missione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prende</a:t>
            </a:r>
            <a:r>
              <a:rPr kumimoji="1" lang="en-US" sz="1600" kern="1200" baseline="0" dirty="0" smtClean="0">
                <a:solidFill>
                  <a:schemeClr val="tx1"/>
                </a:solidFill>
                <a:latin typeface="Times New Roman" pitchFamily="18" charset="0"/>
                <a:ea typeface="+mn-ea"/>
                <a:cs typeface="+mn-cs"/>
              </a:rPr>
              <a:t> forma</a:t>
            </a:r>
          </a:p>
          <a:p>
            <a:r>
              <a:rPr kumimoji="1" lang="en-US" sz="1600" kern="1200" baseline="0" dirty="0" smtClean="0">
                <a:solidFill>
                  <a:schemeClr val="tx1"/>
                </a:solidFill>
                <a:latin typeface="Times New Roman" pitchFamily="18" charset="0"/>
                <a:ea typeface="+mn-ea"/>
                <a:cs typeface="+mn-cs"/>
              </a:rPr>
              <a:t>. È utile </a:t>
            </a:r>
            <a:r>
              <a:rPr kumimoji="1" lang="en-US" sz="1600" kern="1200" baseline="0" dirty="0" err="1" smtClean="0">
                <a:solidFill>
                  <a:schemeClr val="tx1"/>
                </a:solidFill>
                <a:latin typeface="Times New Roman" pitchFamily="18" charset="0"/>
                <a:ea typeface="+mn-ea"/>
                <a:cs typeface="+mn-cs"/>
              </a:rPr>
              <a:t>tuttavia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condividere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una</a:t>
            </a:r>
            <a:r>
              <a:rPr kumimoji="1" lang="en-US" sz="1600" kern="1200" baseline="0" dirty="0" smtClean="0">
                <a:solidFill>
                  <a:schemeClr val="tx1"/>
                </a:solidFill>
                <a:latin typeface="Times New Roman" pitchFamily="18" charset="0"/>
                <a:ea typeface="+mn-ea"/>
                <a:cs typeface="+mn-cs"/>
              </a:rPr>
              <a:t> prima </a:t>
            </a:r>
            <a:r>
              <a:rPr kumimoji="1" lang="en-US" sz="1600" kern="1200" baseline="0" dirty="0" err="1" smtClean="0">
                <a:solidFill>
                  <a:schemeClr val="tx1"/>
                </a:solidFill>
                <a:latin typeface="Times New Roman" pitchFamily="18" charset="0"/>
                <a:ea typeface="+mn-ea"/>
                <a:cs typeface="+mn-cs"/>
              </a:rPr>
              <a:t>distinzione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tra</a:t>
            </a:r>
            <a:r>
              <a:rPr kumimoji="1" lang="en-US" sz="1600" kern="1200" baseline="0" dirty="0" smtClean="0">
                <a:solidFill>
                  <a:schemeClr val="tx1"/>
                </a:solidFill>
                <a:latin typeface="Times New Roman" pitchFamily="18" charset="0"/>
                <a:ea typeface="+mn-ea"/>
                <a:cs typeface="+mn-cs"/>
              </a:rPr>
              <a:t>:</a:t>
            </a:r>
          </a:p>
          <a:p>
            <a:r>
              <a:rPr kumimoji="1" lang="en-US" sz="1600" kern="1200" baseline="0" dirty="0" smtClean="0">
                <a:solidFill>
                  <a:schemeClr val="tx1"/>
                </a:solidFill>
                <a:latin typeface="Times New Roman" pitchFamily="18" charset="0"/>
                <a:ea typeface="+mn-ea"/>
                <a:cs typeface="+mn-cs"/>
              </a:rPr>
              <a:t>a) </a:t>
            </a:r>
            <a:r>
              <a:rPr kumimoji="1" lang="en-US" sz="1600" kern="1200" baseline="0" dirty="0" err="1" smtClean="0">
                <a:solidFill>
                  <a:schemeClr val="tx1"/>
                </a:solidFill>
                <a:latin typeface="Times New Roman" pitchFamily="18" charset="0"/>
                <a:ea typeface="+mn-ea"/>
                <a:cs typeface="+mn-cs"/>
              </a:rPr>
              <a:t>terza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missione</a:t>
            </a:r>
            <a:r>
              <a:rPr kumimoji="1" lang="en-US" sz="1600" kern="1200" baseline="0" dirty="0" smtClean="0">
                <a:solidFill>
                  <a:schemeClr val="tx1"/>
                </a:solidFill>
                <a:latin typeface="Times New Roman" pitchFamily="18" charset="0"/>
                <a:ea typeface="+mn-ea"/>
                <a:cs typeface="+mn-cs"/>
              </a:rPr>
              <a:t> di </a:t>
            </a:r>
            <a:r>
              <a:rPr kumimoji="1" lang="en-US" sz="1600" kern="1200" baseline="0" dirty="0" err="1" smtClean="0">
                <a:solidFill>
                  <a:schemeClr val="tx1"/>
                </a:solidFill>
                <a:latin typeface="Times New Roman" pitchFamily="18" charset="0"/>
                <a:ea typeface="+mn-ea"/>
                <a:cs typeface="+mn-cs"/>
              </a:rPr>
              <a:t>valorizzazione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economica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della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conoscenza</a:t>
            </a:r>
            <a:endParaRPr kumimoji="1" lang="en-US" sz="1600" kern="1200" baseline="0" dirty="0" smtClean="0">
              <a:solidFill>
                <a:schemeClr val="tx1"/>
              </a:solidFill>
              <a:latin typeface="Times New Roman" pitchFamily="18" charset="0"/>
              <a:ea typeface="+mn-ea"/>
              <a:cs typeface="+mn-cs"/>
            </a:endParaRPr>
          </a:p>
          <a:p>
            <a:r>
              <a:rPr kumimoji="1" lang="en-US" sz="1600" kern="1200" baseline="0" dirty="0" err="1" smtClean="0">
                <a:solidFill>
                  <a:schemeClr val="tx1"/>
                </a:solidFill>
                <a:latin typeface="Times New Roman" pitchFamily="18" charset="0"/>
                <a:ea typeface="+mn-ea"/>
                <a:cs typeface="+mn-cs"/>
              </a:rPr>
              <a:t>b</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terza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missione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culturale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e</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sociale</a:t>
            </a:r>
            <a:r>
              <a:rPr kumimoji="1" lang="en-US" sz="1600" kern="1200" baseline="0" dirty="0" smtClean="0">
                <a:solidFill>
                  <a:schemeClr val="tx1"/>
                </a:solidFill>
                <a:latin typeface="Times New Roman" pitchFamily="18" charset="0"/>
                <a:ea typeface="+mn-ea"/>
                <a:cs typeface="+mn-cs"/>
              </a:rPr>
              <a:t>.</a:t>
            </a:r>
          </a:p>
          <a:p>
            <a:r>
              <a:rPr kumimoji="1" lang="en-US" sz="1600" kern="1200" baseline="0" dirty="0" err="1" smtClean="0">
                <a:solidFill>
                  <a:schemeClr val="tx1"/>
                </a:solidFill>
                <a:latin typeface="Times New Roman" pitchFamily="18" charset="0"/>
                <a:ea typeface="+mn-ea"/>
                <a:cs typeface="+mn-cs"/>
              </a:rPr>
              <a:t>Nel</a:t>
            </a:r>
            <a:r>
              <a:rPr kumimoji="1" lang="en-US" sz="1600" kern="1200" baseline="0" dirty="0" smtClean="0">
                <a:solidFill>
                  <a:schemeClr val="tx1"/>
                </a:solidFill>
                <a:latin typeface="Times New Roman" pitchFamily="18" charset="0"/>
                <a:ea typeface="+mn-ea"/>
                <a:cs typeface="+mn-cs"/>
              </a:rPr>
              <a:t> primo </a:t>
            </a:r>
            <a:r>
              <a:rPr kumimoji="1" lang="en-US" sz="1600" kern="1200" baseline="0" dirty="0" err="1" smtClean="0">
                <a:solidFill>
                  <a:schemeClr val="tx1"/>
                </a:solidFill>
                <a:latin typeface="Times New Roman" pitchFamily="18" charset="0"/>
                <a:ea typeface="+mn-ea"/>
                <a:cs typeface="+mn-cs"/>
              </a:rPr>
              <a:t>caso</a:t>
            </a:r>
            <a:r>
              <a:rPr kumimoji="1" lang="en-US" sz="1600" kern="1200" baseline="0" dirty="0" smtClean="0">
                <a:solidFill>
                  <a:schemeClr val="tx1"/>
                </a:solidFill>
                <a:latin typeface="Times New Roman" pitchFamily="18" charset="0"/>
                <a:ea typeface="+mn-ea"/>
                <a:cs typeface="+mn-cs"/>
              </a:rPr>
              <a:t> la </a:t>
            </a:r>
            <a:r>
              <a:rPr kumimoji="1" lang="en-US" sz="1600" kern="1200" baseline="0" dirty="0" err="1" smtClean="0">
                <a:solidFill>
                  <a:schemeClr val="tx1"/>
                </a:solidFill>
                <a:latin typeface="Times New Roman" pitchFamily="18" charset="0"/>
                <a:ea typeface="+mn-ea"/>
                <a:cs typeface="+mn-cs"/>
              </a:rPr>
              <a:t>terza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missione</a:t>
            </a:r>
            <a:r>
              <a:rPr kumimoji="1" lang="en-US" sz="1600" kern="1200" baseline="0" dirty="0" smtClean="0">
                <a:solidFill>
                  <a:schemeClr val="tx1"/>
                </a:solidFill>
                <a:latin typeface="Times New Roman" pitchFamily="18" charset="0"/>
                <a:ea typeface="+mn-ea"/>
                <a:cs typeface="+mn-cs"/>
              </a:rPr>
              <a:t> ha </a:t>
            </a:r>
            <a:r>
              <a:rPr kumimoji="1" lang="en-US" sz="1600" kern="1200" baseline="0" dirty="0" err="1" smtClean="0">
                <a:solidFill>
                  <a:schemeClr val="tx1"/>
                </a:solidFill>
                <a:latin typeface="Times New Roman" pitchFamily="18" charset="0"/>
                <a:ea typeface="+mn-ea"/>
                <a:cs typeface="+mn-cs"/>
              </a:rPr>
              <a:t>l'obiettivo</a:t>
            </a:r>
            <a:r>
              <a:rPr kumimoji="1" lang="en-US" sz="1600" kern="1200" baseline="0" dirty="0" smtClean="0">
                <a:solidFill>
                  <a:schemeClr val="tx1"/>
                </a:solidFill>
                <a:latin typeface="Times New Roman" pitchFamily="18" charset="0"/>
                <a:ea typeface="+mn-ea"/>
                <a:cs typeface="+mn-cs"/>
              </a:rPr>
              <a:t> di </a:t>
            </a:r>
            <a:r>
              <a:rPr kumimoji="1" lang="en-US" sz="1600" kern="1200" baseline="0" dirty="0" err="1" smtClean="0">
                <a:solidFill>
                  <a:schemeClr val="tx1"/>
                </a:solidFill>
                <a:latin typeface="Times New Roman" pitchFamily="18" charset="0"/>
                <a:ea typeface="+mn-ea"/>
                <a:cs typeface="+mn-cs"/>
              </a:rPr>
              <a:t>favorire</a:t>
            </a:r>
            <a:r>
              <a:rPr kumimoji="1" lang="en-US" sz="1600" kern="1200" baseline="0" dirty="0" smtClean="0">
                <a:solidFill>
                  <a:schemeClr val="tx1"/>
                </a:solidFill>
                <a:latin typeface="Times New Roman" pitchFamily="18" charset="0"/>
                <a:ea typeface="+mn-ea"/>
                <a:cs typeface="+mn-cs"/>
              </a:rPr>
              <a:t> la </a:t>
            </a:r>
            <a:r>
              <a:rPr kumimoji="1" lang="en-US" sz="1600" kern="1200" baseline="0" dirty="0" err="1" smtClean="0">
                <a:solidFill>
                  <a:schemeClr val="tx1"/>
                </a:solidFill>
                <a:latin typeface="Times New Roman" pitchFamily="18" charset="0"/>
                <a:ea typeface="+mn-ea"/>
                <a:cs typeface="+mn-cs"/>
              </a:rPr>
              <a:t>crescita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economica</a:t>
            </a:r>
            <a:r>
              <a:rPr kumimoji="1" lang="en-US" sz="1600" kern="1200" baseline="0" dirty="0" smtClean="0">
                <a:solidFill>
                  <a:schemeClr val="tx1"/>
                </a:solidFill>
                <a:latin typeface="Times New Roman" pitchFamily="18" charset="0"/>
                <a:ea typeface="+mn-ea"/>
                <a:cs typeface="+mn-cs"/>
              </a:rPr>
              <a:t>, </a:t>
            </a:r>
            <a:r>
              <a:rPr kumimoji="1" lang="en-US" sz="1600" kern="1200" baseline="0" dirty="0" err="1" smtClean="0">
                <a:solidFill>
                  <a:schemeClr val="tx1"/>
                </a:solidFill>
                <a:latin typeface="Times New Roman" pitchFamily="18" charset="0"/>
                <a:ea typeface="+mn-ea"/>
                <a:cs typeface="+mn-cs"/>
              </a:rPr>
              <a:t>attraverso</a:t>
            </a:r>
            <a:r>
              <a:rPr kumimoji="1" lang="en-US" sz="1600" kern="1200" baseline="0" dirty="0" smtClean="0">
                <a:solidFill>
                  <a:schemeClr val="tx1"/>
                </a:solidFill>
                <a:latin typeface="Times New Roman" pitchFamily="18" charset="0"/>
                <a:ea typeface="+mn-ea"/>
                <a:cs typeface="+mn-cs"/>
              </a:rPr>
              <a:t> la </a:t>
            </a:r>
            <a:r>
              <a:rPr kumimoji="1" lang="en-US" sz="1600" b="1" kern="1200" baseline="0" dirty="0" err="1" smtClean="0">
                <a:solidFill>
                  <a:schemeClr val="tx1"/>
                </a:solidFill>
                <a:latin typeface="Times New Roman" pitchFamily="18" charset="0"/>
                <a:ea typeface="+mn-ea"/>
                <a:cs typeface="+mn-cs"/>
              </a:rPr>
              <a:t>trasformazione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della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conoscenza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prodotta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dalla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ricerca</a:t>
            </a:r>
            <a:r>
              <a:rPr kumimoji="1" lang="en-US" sz="1600" b="1" kern="1200" baseline="0" dirty="0" smtClean="0">
                <a:solidFill>
                  <a:schemeClr val="tx1"/>
                </a:solidFill>
                <a:latin typeface="Times New Roman" pitchFamily="18" charset="0"/>
                <a:ea typeface="+mn-ea"/>
                <a:cs typeface="+mn-cs"/>
              </a:rPr>
              <a:t> in </a:t>
            </a:r>
            <a:r>
              <a:rPr kumimoji="1" lang="en-US" sz="1600" b="1" kern="1200" baseline="0" dirty="0" err="1" smtClean="0">
                <a:solidFill>
                  <a:schemeClr val="tx1"/>
                </a:solidFill>
                <a:latin typeface="Times New Roman" pitchFamily="18" charset="0"/>
                <a:ea typeface="+mn-ea"/>
                <a:cs typeface="+mn-cs"/>
              </a:rPr>
              <a:t>conoscenza</a:t>
            </a:r>
            <a:r>
              <a:rPr kumimoji="1" lang="en-US" sz="1600" b="1" kern="1200" baseline="0" dirty="0" smtClean="0">
                <a:solidFill>
                  <a:schemeClr val="tx1"/>
                </a:solidFill>
                <a:latin typeface="Times New Roman" pitchFamily="18" charset="0"/>
                <a:ea typeface="+mn-ea"/>
                <a:cs typeface="+mn-cs"/>
              </a:rPr>
              <a:t> utile a </a:t>
            </a:r>
            <a:r>
              <a:rPr kumimoji="1" lang="en-US" sz="1600" b="1" kern="1200" baseline="0" dirty="0" err="1" smtClean="0">
                <a:solidFill>
                  <a:schemeClr val="tx1"/>
                </a:solidFill>
                <a:latin typeface="Times New Roman" pitchFamily="18" charset="0"/>
                <a:ea typeface="+mn-ea"/>
                <a:cs typeface="+mn-cs"/>
              </a:rPr>
              <a:t>fini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produttivi</a:t>
            </a:r>
            <a:r>
              <a:rPr kumimoji="1" lang="en-US" sz="1600" b="1" kern="1200" baseline="0" dirty="0" smtClean="0">
                <a:solidFill>
                  <a:schemeClr val="tx1"/>
                </a:solidFill>
                <a:latin typeface="Times New Roman" pitchFamily="18" charset="0"/>
                <a:ea typeface="+mn-ea"/>
                <a:cs typeface="+mn-cs"/>
              </a:rPr>
              <a:t>. In </a:t>
            </a:r>
            <a:r>
              <a:rPr kumimoji="1" lang="en-US" sz="1600" b="1" kern="1200" baseline="0" dirty="0" err="1" smtClean="0">
                <a:solidFill>
                  <a:schemeClr val="tx1"/>
                </a:solidFill>
                <a:latin typeface="Times New Roman" pitchFamily="18" charset="0"/>
                <a:ea typeface="+mn-ea"/>
                <a:cs typeface="+mn-cs"/>
              </a:rPr>
              <a:t>questo</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contesto</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prende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attoche</a:t>
            </a:r>
            <a:r>
              <a:rPr kumimoji="1" lang="en-US" sz="1600" b="1" kern="1200" baseline="0" dirty="0" smtClean="0">
                <a:solidFill>
                  <a:schemeClr val="tx1"/>
                </a:solidFill>
                <a:latin typeface="Times New Roman" pitchFamily="18" charset="0"/>
                <a:ea typeface="+mn-ea"/>
                <a:cs typeface="+mn-cs"/>
              </a:rPr>
              <a:t> la </a:t>
            </a:r>
            <a:r>
              <a:rPr kumimoji="1" lang="en-US" sz="1600" b="1" kern="1200" baseline="0" dirty="0" err="1" smtClean="0">
                <a:solidFill>
                  <a:schemeClr val="tx1"/>
                </a:solidFill>
                <a:latin typeface="Times New Roman" pitchFamily="18" charset="0"/>
                <a:ea typeface="+mn-ea"/>
                <a:cs typeface="+mn-cs"/>
              </a:rPr>
              <a:t>conoscenza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prodotta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dalla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ricerca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richiede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ulteriori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attività</a:t>
            </a:r>
            <a:r>
              <a:rPr kumimoji="1" lang="en-US" sz="1600" b="1" kern="1200" baseline="0" dirty="0" smtClean="0">
                <a:solidFill>
                  <a:schemeClr val="tx1"/>
                </a:solidFill>
                <a:latin typeface="Times New Roman" pitchFamily="18" charset="0"/>
                <a:ea typeface="+mn-ea"/>
                <a:cs typeface="+mn-cs"/>
              </a:rPr>
              <a:t> di </a:t>
            </a:r>
            <a:r>
              <a:rPr kumimoji="1" lang="en-US" sz="1600" b="1" kern="1200" baseline="0" dirty="0" err="1" smtClean="0">
                <a:solidFill>
                  <a:schemeClr val="tx1"/>
                </a:solidFill>
                <a:latin typeface="Times New Roman" pitchFamily="18" charset="0"/>
                <a:ea typeface="+mn-ea"/>
                <a:cs typeface="+mn-cs"/>
              </a:rPr>
              <a:t>contestualizzazione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applicazione</a:t>
            </a:r>
            <a:r>
              <a:rPr kumimoji="1" lang="en-US" sz="1600" b="1" kern="1200" baseline="0" dirty="0" smtClean="0">
                <a:solidFill>
                  <a:schemeClr val="tx1"/>
                </a:solidFill>
                <a:latin typeface="Times New Roman" pitchFamily="18" charset="0"/>
                <a:ea typeface="+mn-ea"/>
                <a:cs typeface="+mn-cs"/>
              </a:rPr>
              <a:t> prima di </a:t>
            </a:r>
            <a:r>
              <a:rPr kumimoji="1" lang="en-US" sz="1600" b="1" kern="1200" baseline="0" dirty="0" err="1" smtClean="0">
                <a:solidFill>
                  <a:schemeClr val="tx1"/>
                </a:solidFill>
                <a:latin typeface="Times New Roman" pitchFamily="18" charset="0"/>
                <a:ea typeface="+mn-ea"/>
                <a:cs typeface="+mn-cs"/>
              </a:rPr>
              <a:t>dispiegare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potenziali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effetti</a:t>
            </a:r>
            <a:r>
              <a:rPr kumimoji="1" lang="en-US" sz="1600" b="1" kern="1200" baseline="0" dirty="0" smtClean="0">
                <a:solidFill>
                  <a:schemeClr val="tx1"/>
                </a:solidFill>
                <a:latin typeface="Times New Roman" pitchFamily="18" charset="0"/>
                <a:ea typeface="+mn-ea"/>
                <a:cs typeface="+mn-cs"/>
              </a:rPr>
              <a:t> virtuosi </a:t>
            </a:r>
            <a:r>
              <a:rPr kumimoji="1" lang="en-US" sz="1600" b="1" kern="1200" baseline="0" dirty="0" err="1" smtClean="0">
                <a:solidFill>
                  <a:schemeClr val="tx1"/>
                </a:solidFill>
                <a:latin typeface="Times New Roman" pitchFamily="18" charset="0"/>
                <a:ea typeface="+mn-ea"/>
                <a:cs typeface="+mn-cs"/>
              </a:rPr>
              <a:t>sul</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sistema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economico</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Rientrano</a:t>
            </a:r>
            <a:r>
              <a:rPr kumimoji="1" lang="en-US" sz="1600" b="1" kern="1200" baseline="0" dirty="0" smtClean="0">
                <a:solidFill>
                  <a:schemeClr val="tx1"/>
                </a:solidFill>
                <a:latin typeface="Times New Roman" pitchFamily="18" charset="0"/>
                <a:ea typeface="+mn-ea"/>
                <a:cs typeface="+mn-cs"/>
              </a:rPr>
              <a:t> in </a:t>
            </a:r>
            <a:r>
              <a:rPr kumimoji="1" lang="en-US" sz="1600" b="1" kern="1200" baseline="0" dirty="0" err="1" smtClean="0">
                <a:solidFill>
                  <a:schemeClr val="tx1"/>
                </a:solidFill>
                <a:latin typeface="Times New Roman" pitchFamily="18" charset="0"/>
                <a:ea typeface="+mn-ea"/>
                <a:cs typeface="+mn-cs"/>
              </a:rPr>
              <a:t>quest'ambito</a:t>
            </a:r>
            <a:r>
              <a:rPr kumimoji="1" lang="en-US" sz="1600" b="1" kern="1200" baseline="0" dirty="0" smtClean="0">
                <a:solidFill>
                  <a:schemeClr val="tx1"/>
                </a:solidFill>
                <a:latin typeface="Times New Roman" pitchFamily="18" charset="0"/>
                <a:ea typeface="+mn-ea"/>
                <a:cs typeface="+mn-cs"/>
              </a:rPr>
              <a:t> la </a:t>
            </a:r>
            <a:r>
              <a:rPr kumimoji="1" lang="en-US" sz="1600" b="1" kern="1200" baseline="0" dirty="0" err="1" smtClean="0">
                <a:solidFill>
                  <a:schemeClr val="tx1"/>
                </a:solidFill>
                <a:latin typeface="Times New Roman" pitchFamily="18" charset="0"/>
                <a:ea typeface="+mn-ea"/>
                <a:cs typeface="+mn-cs"/>
              </a:rPr>
              <a:t>gestione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della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proprietà</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intellettuale</a:t>
            </a:r>
            <a:r>
              <a:rPr kumimoji="1" lang="en-US" sz="1600" b="1" kern="1200" baseline="0" dirty="0" smtClean="0">
                <a:solidFill>
                  <a:schemeClr val="tx1"/>
                </a:solidFill>
                <a:latin typeface="Times New Roman" pitchFamily="18" charset="0"/>
                <a:ea typeface="+mn-ea"/>
                <a:cs typeface="+mn-cs"/>
              </a:rPr>
              <a:t>, la </a:t>
            </a:r>
            <a:r>
              <a:rPr kumimoji="1" lang="en-US" sz="1600" b="1" kern="1200" baseline="0" dirty="0" err="1" smtClean="0">
                <a:solidFill>
                  <a:schemeClr val="tx1"/>
                </a:solidFill>
                <a:latin typeface="Times New Roman" pitchFamily="18" charset="0"/>
                <a:ea typeface="+mn-ea"/>
                <a:cs typeface="+mn-cs"/>
              </a:rPr>
              <a:t>creazione</a:t>
            </a:r>
            <a:r>
              <a:rPr kumimoji="1" lang="en-US" sz="1600" b="1" kern="1200" baseline="0" dirty="0" smtClean="0">
                <a:solidFill>
                  <a:schemeClr val="tx1"/>
                </a:solidFill>
                <a:latin typeface="Times New Roman" pitchFamily="18" charset="0"/>
                <a:ea typeface="+mn-ea"/>
                <a:cs typeface="+mn-cs"/>
              </a:rPr>
              <a:t> di </a:t>
            </a:r>
            <a:r>
              <a:rPr kumimoji="1" lang="en-US" sz="1600" b="1" kern="1200" baseline="0" dirty="0" err="1" smtClean="0">
                <a:solidFill>
                  <a:schemeClr val="tx1"/>
                </a:solidFill>
                <a:latin typeface="Times New Roman" pitchFamily="18" charset="0"/>
                <a:ea typeface="+mn-ea"/>
                <a:cs typeface="+mn-cs"/>
              </a:rPr>
              <a:t>imprese</a:t>
            </a:r>
            <a:r>
              <a:rPr kumimoji="1" lang="en-US" sz="1600" b="1" kern="1200" baseline="0" dirty="0" smtClean="0">
                <a:solidFill>
                  <a:schemeClr val="tx1"/>
                </a:solidFill>
                <a:latin typeface="Times New Roman" pitchFamily="18" charset="0"/>
                <a:ea typeface="+mn-ea"/>
                <a:cs typeface="+mn-cs"/>
              </a:rPr>
              <a:t>, la </a:t>
            </a:r>
            <a:r>
              <a:rPr kumimoji="1" lang="en-US" sz="1600" b="1" kern="1200" baseline="0" dirty="0" err="1" smtClean="0">
                <a:solidFill>
                  <a:schemeClr val="tx1"/>
                </a:solidFill>
                <a:latin typeface="Times New Roman" pitchFamily="18" charset="0"/>
                <a:ea typeface="+mn-ea"/>
                <a:cs typeface="+mn-cs"/>
              </a:rPr>
              <a:t>ricerca</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conto</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terzi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e</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rapporti</a:t>
            </a:r>
            <a:r>
              <a:rPr kumimoji="1" lang="en-US" sz="1600" b="1" kern="1200" baseline="0" dirty="0" smtClean="0">
                <a:solidFill>
                  <a:schemeClr val="tx1"/>
                </a:solidFill>
                <a:latin typeface="Times New Roman" pitchFamily="18" charset="0"/>
                <a:ea typeface="+mn-ea"/>
                <a:cs typeface="+mn-cs"/>
              </a:rPr>
              <a:t> </a:t>
            </a:r>
            <a:r>
              <a:rPr kumimoji="1" lang="en-US" sz="1600" b="1" kern="1200" baseline="0" dirty="0" err="1" smtClean="0">
                <a:solidFill>
                  <a:schemeClr val="tx1"/>
                </a:solidFill>
                <a:latin typeface="Times New Roman" pitchFamily="18" charset="0"/>
                <a:ea typeface="+mn-ea"/>
                <a:cs typeface="+mn-cs"/>
              </a:rPr>
              <a:t>ricerca-industria</a:t>
            </a:r>
            <a:r>
              <a:rPr kumimoji="1" lang="en-US" sz="1600" b="1" kern="1200" baseline="0" dirty="0" smtClean="0">
                <a:solidFill>
                  <a:schemeClr val="tx1"/>
                </a:solidFill>
                <a:latin typeface="Times New Roman" pitchFamily="18" charset="0"/>
                <a:ea typeface="+mn-ea"/>
                <a:cs typeface="+mn-cs"/>
              </a:rPr>
              <a:t>, </a:t>
            </a:r>
          </a:p>
          <a:p>
            <a:endParaRPr lang="it-IT" dirty="0" smtClean="0"/>
          </a:p>
          <a:p>
            <a:r>
              <a:rPr kumimoji="1" lang="en-US" sz="1200" kern="1200" baseline="0" dirty="0" err="1" smtClean="0">
                <a:solidFill>
                  <a:schemeClr val="tx1"/>
                </a:solidFill>
                <a:latin typeface="Times New Roman" pitchFamily="18" charset="0"/>
                <a:ea typeface="+mn-ea"/>
                <a:cs typeface="+mn-cs"/>
              </a:rPr>
              <a:t>Nel</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secondo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caso</a:t>
            </a:r>
            <a:r>
              <a:rPr kumimoji="1" lang="en-US" sz="1200" kern="1200" baseline="0" dirty="0" smtClean="0">
                <a:solidFill>
                  <a:schemeClr val="tx1"/>
                </a:solidFill>
                <a:latin typeface="Times New Roman" pitchFamily="18" charset="0"/>
                <a:ea typeface="+mn-ea"/>
                <a:cs typeface="+mn-cs"/>
              </a:rPr>
              <a:t>, al </a:t>
            </a:r>
            <a:r>
              <a:rPr kumimoji="1" lang="en-US" sz="1200" kern="1200" baseline="0" dirty="0" err="1" smtClean="0">
                <a:solidFill>
                  <a:schemeClr val="tx1"/>
                </a:solidFill>
                <a:latin typeface="Times New Roman" pitchFamily="18" charset="0"/>
                <a:ea typeface="+mn-ea"/>
                <a:cs typeface="+mn-cs"/>
              </a:rPr>
              <a:t>contrario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vengono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prodotti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beni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pubblici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che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aumentano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il</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benessere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della</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società</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Tali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beni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possono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avere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contenuto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culturale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eventi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beni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culturali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gestione</a:t>
            </a:r>
            <a:r>
              <a:rPr kumimoji="1" lang="en-US" sz="1200" kern="1200" baseline="0" dirty="0" smtClean="0">
                <a:solidFill>
                  <a:schemeClr val="tx1"/>
                </a:solidFill>
                <a:latin typeface="Times New Roman" pitchFamily="18" charset="0"/>
                <a:ea typeface="+mn-ea"/>
                <a:cs typeface="+mn-cs"/>
              </a:rPr>
              <a:t> di </a:t>
            </a:r>
            <a:r>
              <a:rPr kumimoji="1" lang="en-US" sz="1200" kern="1200" baseline="0" dirty="0" err="1" smtClean="0">
                <a:solidFill>
                  <a:schemeClr val="tx1"/>
                </a:solidFill>
                <a:latin typeface="Times New Roman" pitchFamily="18" charset="0"/>
                <a:ea typeface="+mn-ea"/>
                <a:cs typeface="+mn-cs"/>
              </a:rPr>
              <a:t>poli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museali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scavi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archeologici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divulgazione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scientifica</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sociale</a:t>
            </a:r>
            <a:r>
              <a:rPr kumimoji="1" lang="en-US" sz="1200" kern="1200" baseline="0" dirty="0" smtClean="0">
                <a:solidFill>
                  <a:schemeClr val="tx1"/>
                </a:solidFill>
                <a:latin typeface="Times New Roman" pitchFamily="18" charset="0"/>
                <a:ea typeface="+mn-ea"/>
                <a:cs typeface="+mn-cs"/>
              </a:rPr>
              <a:t> (salute </a:t>
            </a:r>
            <a:r>
              <a:rPr kumimoji="1" lang="en-US" sz="1200" kern="1200" baseline="0" dirty="0" err="1" smtClean="0">
                <a:solidFill>
                  <a:schemeClr val="tx1"/>
                </a:solidFill>
                <a:latin typeface="Times New Roman" pitchFamily="18" charset="0"/>
                <a:ea typeface="+mn-ea"/>
                <a:cs typeface="+mn-cs"/>
              </a:rPr>
              <a:t>pubblica</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attività</a:t>
            </a:r>
            <a:r>
              <a:rPr kumimoji="1" lang="en-US" sz="1200" kern="1200" baseline="0" dirty="0" smtClean="0">
                <a:solidFill>
                  <a:schemeClr val="tx1"/>
                </a:solidFill>
                <a:latin typeface="Times New Roman" pitchFamily="18" charset="0"/>
                <a:ea typeface="+mn-ea"/>
                <a:cs typeface="+mn-cs"/>
              </a:rPr>
              <a:t> a </a:t>
            </a:r>
            <a:r>
              <a:rPr kumimoji="1" lang="en-US" sz="1200" kern="1200" baseline="0" dirty="0" err="1" smtClean="0">
                <a:solidFill>
                  <a:schemeClr val="tx1"/>
                </a:solidFill>
                <a:latin typeface="Times New Roman" pitchFamily="18" charset="0"/>
                <a:ea typeface="+mn-ea"/>
                <a:cs typeface="+mn-cs"/>
              </a:rPr>
              <a:t>beneficio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della</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comunità</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consulenze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tecnico/professionali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fornite</a:t>
            </a:r>
            <a:r>
              <a:rPr kumimoji="1" lang="en-US" sz="1200" kern="1200" baseline="0" dirty="0" smtClean="0">
                <a:solidFill>
                  <a:schemeClr val="tx1"/>
                </a:solidFill>
                <a:latin typeface="Times New Roman" pitchFamily="18" charset="0"/>
                <a:ea typeface="+mn-ea"/>
                <a:cs typeface="+mn-cs"/>
              </a:rPr>
              <a:t> in </a:t>
            </a:r>
            <a:r>
              <a:rPr kumimoji="1" lang="en-US" sz="1200" kern="1200" baseline="0" dirty="0" err="1" smtClean="0">
                <a:solidFill>
                  <a:schemeClr val="tx1"/>
                </a:solidFill>
                <a:latin typeface="Times New Roman" pitchFamily="18" charset="0"/>
                <a:ea typeface="+mn-ea"/>
                <a:cs typeface="+mn-cs"/>
              </a:rPr>
              <a:t>equipe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educativo</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educazione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degli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adulti</a:t>
            </a:r>
            <a:r>
              <a:rPr kumimoji="1" lang="en-US" sz="1200" kern="1200" baseline="0" dirty="0" smtClean="0">
                <a:solidFill>
                  <a:schemeClr val="tx1"/>
                </a:solidFill>
                <a:latin typeface="Times New Roman" pitchFamily="18" charset="0"/>
                <a:ea typeface="+mn-ea"/>
                <a:cs typeface="+mn-cs"/>
              </a:rPr>
              <a:t>, life long learning, </a:t>
            </a:r>
            <a:r>
              <a:rPr kumimoji="1" lang="en-US" sz="1200" kern="1200" baseline="0" dirty="0" err="1" smtClean="0">
                <a:solidFill>
                  <a:schemeClr val="tx1"/>
                </a:solidFill>
                <a:latin typeface="Times New Roman" pitchFamily="18" charset="0"/>
                <a:ea typeface="+mn-ea"/>
                <a:cs typeface="+mn-cs"/>
              </a:rPr>
              <a:t>formazione</a:t>
            </a:r>
            <a:r>
              <a:rPr kumimoji="1" lang="en-US" sz="1200" kern="1200" baseline="0" dirty="0" smtClean="0">
                <a:solidFill>
                  <a:schemeClr val="tx1"/>
                </a:solidFill>
                <a:latin typeface="Times New Roman" pitchFamily="18" charset="0"/>
                <a:ea typeface="+mn-ea"/>
                <a:cs typeface="+mn-cs"/>
              </a:rPr>
              <a:t> continua) </a:t>
            </a:r>
            <a:r>
              <a:rPr kumimoji="1" lang="en-US" sz="1200" kern="1200" baseline="0" dirty="0" err="1" smtClean="0">
                <a:solidFill>
                  <a:schemeClr val="tx1"/>
                </a:solidFill>
                <a:latin typeface="Times New Roman" pitchFamily="18" charset="0"/>
                <a:ea typeface="+mn-ea"/>
                <a:cs typeface="+mn-cs"/>
              </a:rPr>
              <a:t>o</a:t>
            </a:r>
            <a:r>
              <a:rPr kumimoji="1" lang="en-US" sz="1200" kern="1200" baseline="0" dirty="0" smtClean="0">
                <a:solidFill>
                  <a:schemeClr val="tx1"/>
                </a:solidFill>
                <a:latin typeface="Times New Roman" pitchFamily="18" charset="0"/>
                <a:ea typeface="+mn-ea"/>
                <a:cs typeface="+mn-cs"/>
              </a:rPr>
              <a:t> di </a:t>
            </a:r>
            <a:r>
              <a:rPr kumimoji="1" lang="en-US" sz="1200" kern="1200" baseline="0" dirty="0" err="1" smtClean="0">
                <a:solidFill>
                  <a:schemeClr val="tx1"/>
                </a:solidFill>
                <a:latin typeface="Times New Roman" pitchFamily="18" charset="0"/>
                <a:ea typeface="+mn-ea"/>
                <a:cs typeface="+mn-cs"/>
              </a:rPr>
              <a:t>consapevolezza</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civile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dibattiti</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controversie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pubbliche</a:t>
            </a:r>
            <a:r>
              <a:rPr kumimoji="1" lang="en-US" sz="1200" kern="1200" baseline="0" dirty="0" smtClean="0">
                <a:solidFill>
                  <a:schemeClr val="tx1"/>
                </a:solidFill>
                <a:latin typeface="Times New Roman" pitchFamily="18" charset="0"/>
                <a:ea typeface="+mn-ea"/>
                <a:cs typeface="+mn-cs"/>
              </a:rPr>
              <a:t>, </a:t>
            </a:r>
            <a:r>
              <a:rPr kumimoji="1" lang="en-US" sz="1200" kern="1200" baseline="0" dirty="0" err="1" smtClean="0">
                <a:solidFill>
                  <a:schemeClr val="tx1"/>
                </a:solidFill>
                <a:latin typeface="Times New Roman" pitchFamily="18" charset="0"/>
                <a:ea typeface="+mn-ea"/>
                <a:cs typeface="+mn-cs"/>
              </a:rPr>
              <a:t>expertisescientifica</a:t>
            </a:r>
            <a:r>
              <a:rPr kumimoji="1" lang="en-US" sz="1200" kern="1200" baseline="0" dirty="0" smtClean="0">
                <a:solidFill>
                  <a:schemeClr val="tx1"/>
                </a:solidFill>
                <a:latin typeface="Times New Roman" pitchFamily="18" charset="0"/>
                <a:ea typeface="+mn-ea"/>
                <a:cs typeface="+mn-cs"/>
              </a:rPr>
              <a:t>).</a:t>
            </a:r>
            <a:endParaRPr lang="it-IT" dirty="0"/>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now to Fig. 2, from the Battelle Memorial Institute and R&amp;D Magazine (</a:t>
            </a:r>
            <a:r>
              <a:rPr lang="en-US" i="1" dirty="0" smtClean="0">
                <a:hlinkClick r:id="rId3"/>
              </a:rPr>
              <a:t>7</a:t>
            </a:r>
            <a:r>
              <a:rPr lang="en-US" dirty="0" smtClean="0"/>
              <a:t>). The horizontal axis shows the fraction of their GDP that countries of the world spend on research and development. The vertical axis shows what fraction of their populations are scientists or engineers. Unsurprisingly, these are highly correlated. The area of each country's circle is its total R&amp;D spending. The United States is the largest circle, just short of 3% of GDP, and at about a half percent scientists and engineers in the population. Notice that the United States is not the most intensive investor, neither as a percentage of GDP nor as a fraction of its population. </a:t>
            </a:r>
            <a:endParaRPr lang="it-IT" dirty="0"/>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Da</a:t>
            </a:r>
            <a:r>
              <a:rPr lang="it-IT" baseline="0" dirty="0" smtClean="0"/>
              <a:t> Maggio 2013 l’ANVUR ha rilasciato un elenco delle categorie “altre “ della 3M.13 categorie </a:t>
            </a:r>
            <a:r>
              <a:rPr lang="it-IT" baseline="0" dirty="0" err="1" smtClean="0"/>
              <a:t>ciacuna</a:t>
            </a:r>
            <a:r>
              <a:rPr lang="it-IT" baseline="0" dirty="0" smtClean="0"/>
              <a:t> con </a:t>
            </a:r>
            <a:r>
              <a:rPr lang="it-IT" baseline="0" dirty="0" err="1" smtClean="0"/>
              <a:t>proppre</a:t>
            </a:r>
            <a:r>
              <a:rPr lang="it-IT" baseline="0" dirty="0" smtClean="0"/>
              <a:t> </a:t>
            </a:r>
            <a:r>
              <a:rPr lang="it-IT" baseline="0" dirty="0" err="1" smtClean="0"/>
              <a:t>sottocategprie</a:t>
            </a:r>
            <a:endParaRPr lang="it-IT" dirty="0"/>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050" dirty="0" smtClean="0">
                <a:latin typeface="Candara"/>
                <a:cs typeface="Candara"/>
              </a:rPr>
              <a:t>Galileo </a:t>
            </a:r>
            <a:r>
              <a:rPr lang="en-US" sz="1050" dirty="0" err="1" smtClean="0">
                <a:latin typeface="Candara"/>
                <a:cs typeface="Candara"/>
              </a:rPr>
              <a:t>rompeva</a:t>
            </a:r>
            <a:r>
              <a:rPr lang="en-US" sz="1050" dirty="0" smtClean="0">
                <a:latin typeface="Candara"/>
                <a:cs typeface="Candara"/>
              </a:rPr>
              <a:t> </a:t>
            </a:r>
            <a:r>
              <a:rPr lang="en-US" sz="1050" dirty="0" err="1" smtClean="0">
                <a:latin typeface="Candara"/>
                <a:cs typeface="Candara"/>
              </a:rPr>
              <a:t>incessantemente</a:t>
            </a:r>
            <a:r>
              <a:rPr lang="en-US" sz="1050" dirty="0" smtClean="0">
                <a:latin typeface="Candara"/>
                <a:cs typeface="Candara"/>
              </a:rPr>
              <a:t> le </a:t>
            </a:r>
            <a:r>
              <a:rPr lang="en-US" sz="1050" dirty="0" err="1" smtClean="0">
                <a:latin typeface="Candara"/>
                <a:cs typeface="Candara"/>
              </a:rPr>
              <a:t>mura</a:t>
            </a:r>
            <a:r>
              <a:rPr lang="en-US" sz="1050" dirty="0" smtClean="0">
                <a:latin typeface="Candara"/>
                <a:cs typeface="Candara"/>
              </a:rPr>
              <a:t> di </a:t>
            </a:r>
            <a:r>
              <a:rPr lang="en-US" sz="1050" dirty="0" err="1" smtClean="0">
                <a:latin typeface="Candara"/>
                <a:cs typeface="Candara"/>
              </a:rPr>
              <a:t>compartimentalizzazione</a:t>
            </a:r>
            <a:r>
              <a:rPr lang="en-US" sz="1050" dirty="0" smtClean="0">
                <a:latin typeface="Candara"/>
                <a:cs typeface="Candara"/>
              </a:rPr>
              <a:t> </a:t>
            </a:r>
            <a:r>
              <a:rPr lang="en-US" sz="1050" dirty="0" err="1" smtClean="0">
                <a:latin typeface="Candara"/>
                <a:cs typeface="Candara"/>
              </a:rPr>
              <a:t>della</a:t>
            </a:r>
            <a:r>
              <a:rPr lang="en-US" sz="1050" dirty="0" smtClean="0">
                <a:latin typeface="Candara"/>
                <a:cs typeface="Candara"/>
              </a:rPr>
              <a:t> </a:t>
            </a:r>
            <a:r>
              <a:rPr lang="en-US" sz="1050" dirty="0" err="1" smtClean="0">
                <a:latin typeface="Candara"/>
                <a:cs typeface="Candara"/>
              </a:rPr>
              <a:t>conoscenza</a:t>
            </a:r>
            <a:r>
              <a:rPr lang="en-US" sz="1050" dirty="0" smtClean="0">
                <a:latin typeface="Candara"/>
                <a:cs typeface="Candara"/>
              </a:rPr>
              <a:t> </a:t>
            </a:r>
            <a:r>
              <a:rPr lang="en-US" sz="1050" dirty="0" err="1" smtClean="0">
                <a:latin typeface="Candara"/>
                <a:cs typeface="Candara"/>
              </a:rPr>
              <a:t>scientifica</a:t>
            </a:r>
            <a:r>
              <a:rPr lang="en-US" sz="1050" dirty="0" smtClean="0">
                <a:latin typeface="Candara"/>
                <a:cs typeface="Candara"/>
              </a:rPr>
              <a:t>, </a:t>
            </a:r>
            <a:r>
              <a:rPr lang="en-US" sz="1050" dirty="0" err="1" smtClean="0">
                <a:latin typeface="Candara"/>
                <a:cs typeface="Candara"/>
              </a:rPr>
              <a:t>che</a:t>
            </a:r>
            <a:r>
              <a:rPr lang="en-US" sz="1050" dirty="0" smtClean="0">
                <a:latin typeface="Candara"/>
                <a:cs typeface="Candara"/>
              </a:rPr>
              <a:t> la </a:t>
            </a:r>
            <a:r>
              <a:rPr lang="en-US" sz="1050" dirty="0" err="1" smtClean="0">
                <a:latin typeface="Candara"/>
                <a:cs typeface="Candara"/>
              </a:rPr>
              <a:t>separavano</a:t>
            </a:r>
            <a:r>
              <a:rPr lang="en-US" sz="1050" dirty="0" smtClean="0">
                <a:latin typeface="Candara"/>
                <a:cs typeface="Candara"/>
              </a:rPr>
              <a:t> </a:t>
            </a:r>
            <a:r>
              <a:rPr lang="en-US" sz="1050" dirty="0" err="1" smtClean="0">
                <a:latin typeface="Candara"/>
                <a:cs typeface="Candara"/>
              </a:rPr>
              <a:t>dalle</a:t>
            </a:r>
            <a:r>
              <a:rPr lang="en-US" sz="1050" dirty="0" smtClean="0">
                <a:latin typeface="Candara"/>
                <a:cs typeface="Candara"/>
              </a:rPr>
              <a:t> </a:t>
            </a:r>
            <a:r>
              <a:rPr lang="en-US" sz="1050" dirty="0" err="1" smtClean="0">
                <a:latin typeface="Candara"/>
                <a:cs typeface="Candara"/>
              </a:rPr>
              <a:t>applicazioni</a:t>
            </a:r>
            <a:r>
              <a:rPr lang="en-US" sz="1050" dirty="0" smtClean="0">
                <a:latin typeface="Candara"/>
                <a:cs typeface="Candara"/>
              </a:rPr>
              <a:t> di </a:t>
            </a:r>
            <a:r>
              <a:rPr lang="en-US" sz="1050" dirty="0" err="1" smtClean="0">
                <a:latin typeface="Candara"/>
                <a:cs typeface="Candara"/>
              </a:rPr>
              <a:t>più</a:t>
            </a:r>
            <a:r>
              <a:rPr lang="en-US" sz="1050" dirty="0" smtClean="0">
                <a:latin typeface="Candara"/>
                <a:cs typeface="Candara"/>
              </a:rPr>
              <a:t> </a:t>
            </a:r>
            <a:r>
              <a:rPr lang="en-US" sz="1050" dirty="0" err="1" smtClean="0">
                <a:latin typeface="Candara"/>
                <a:cs typeface="Candara"/>
              </a:rPr>
              <a:t>vasta</a:t>
            </a:r>
            <a:r>
              <a:rPr lang="en-US" sz="1050" dirty="0" smtClean="0">
                <a:latin typeface="Candara"/>
                <a:cs typeface="Candara"/>
              </a:rPr>
              <a:t> </a:t>
            </a:r>
            <a:r>
              <a:rPr lang="en-US" sz="1050" dirty="0" err="1" smtClean="0">
                <a:latin typeface="Candara"/>
                <a:cs typeface="Candara"/>
              </a:rPr>
              <a:t>portata</a:t>
            </a:r>
            <a:r>
              <a:rPr lang="en-US" sz="1050" dirty="0" smtClean="0">
                <a:latin typeface="Candara"/>
                <a:cs typeface="Candara"/>
              </a:rPr>
              <a:t>, </a:t>
            </a:r>
            <a:r>
              <a:rPr lang="en-US" sz="1050" dirty="0" err="1" smtClean="0">
                <a:latin typeface="Candara"/>
                <a:cs typeface="Candara"/>
              </a:rPr>
              <a:t>il</a:t>
            </a:r>
            <a:r>
              <a:rPr lang="en-US" sz="1050" dirty="0" smtClean="0">
                <a:latin typeface="Candara"/>
                <a:cs typeface="Candara"/>
              </a:rPr>
              <a:t> </a:t>
            </a:r>
            <a:r>
              <a:rPr lang="en-US" sz="1050" dirty="0" err="1" smtClean="0">
                <a:latin typeface="Candara"/>
                <a:cs typeface="Candara"/>
              </a:rPr>
              <a:t>più</a:t>
            </a:r>
            <a:r>
              <a:rPr lang="en-US" sz="1050" dirty="0" smtClean="0">
                <a:latin typeface="Candara"/>
                <a:cs typeface="Candara"/>
              </a:rPr>
              <a:t> </a:t>
            </a:r>
            <a:r>
              <a:rPr lang="en-US" sz="1050" dirty="0" err="1" smtClean="0">
                <a:latin typeface="Candara"/>
                <a:cs typeface="Candara"/>
              </a:rPr>
              <a:t>delle</a:t>
            </a:r>
            <a:r>
              <a:rPr lang="en-US" sz="1050" dirty="0" smtClean="0">
                <a:latin typeface="Candara"/>
                <a:cs typeface="Candara"/>
              </a:rPr>
              <a:t> volte </a:t>
            </a:r>
            <a:r>
              <a:rPr lang="en-US" sz="1050" dirty="0" err="1" smtClean="0">
                <a:latin typeface="Candara"/>
                <a:cs typeface="Candara"/>
              </a:rPr>
              <a:t>rivolgendosi</a:t>
            </a:r>
            <a:r>
              <a:rPr lang="en-US" sz="1050" dirty="0" smtClean="0">
                <a:latin typeface="Candara"/>
                <a:cs typeface="Candara"/>
              </a:rPr>
              <a:t> ad un </a:t>
            </a:r>
            <a:r>
              <a:rPr lang="en-US" sz="1050" dirty="0" err="1" smtClean="0">
                <a:latin typeface="Candara"/>
                <a:cs typeface="Candara"/>
              </a:rPr>
              <a:t>pubblico</a:t>
            </a:r>
            <a:r>
              <a:rPr lang="en-US" sz="1050" dirty="0" smtClean="0">
                <a:latin typeface="Candara"/>
                <a:cs typeface="Candara"/>
              </a:rPr>
              <a:t> </a:t>
            </a:r>
            <a:r>
              <a:rPr lang="en-US" sz="1050" dirty="0" err="1" smtClean="0">
                <a:latin typeface="Candara"/>
                <a:cs typeface="Candara"/>
              </a:rPr>
              <a:t>il</a:t>
            </a:r>
            <a:r>
              <a:rPr lang="en-US" sz="1050" dirty="0" smtClean="0">
                <a:latin typeface="Candara"/>
                <a:cs typeface="Candara"/>
              </a:rPr>
              <a:t> </a:t>
            </a:r>
            <a:r>
              <a:rPr lang="en-US" sz="1050" dirty="0" err="1" smtClean="0">
                <a:latin typeface="Candara"/>
                <a:cs typeface="Candara"/>
              </a:rPr>
              <a:t>più</a:t>
            </a:r>
            <a:r>
              <a:rPr lang="en-US" sz="1050" dirty="0" smtClean="0">
                <a:latin typeface="Candara"/>
                <a:cs typeface="Candara"/>
              </a:rPr>
              <a:t> </a:t>
            </a:r>
            <a:r>
              <a:rPr lang="en-US" sz="1050" dirty="0" err="1" smtClean="0">
                <a:latin typeface="Candara"/>
                <a:cs typeface="Candara"/>
              </a:rPr>
              <a:t>vasto</a:t>
            </a:r>
            <a:r>
              <a:rPr lang="en-US" sz="1050" dirty="0" smtClean="0">
                <a:latin typeface="Candara"/>
                <a:cs typeface="Candara"/>
              </a:rPr>
              <a:t> </a:t>
            </a:r>
            <a:r>
              <a:rPr lang="en-US" sz="1050" dirty="0" err="1" smtClean="0">
                <a:latin typeface="Candara"/>
                <a:cs typeface="Candara"/>
              </a:rPr>
              <a:t>possibile</a:t>
            </a:r>
            <a:r>
              <a:rPr lang="en-US" sz="1050" dirty="0" smtClean="0">
                <a:latin typeface="Candara"/>
                <a:cs typeface="Candara"/>
              </a:rPr>
              <a:t> </a:t>
            </a:r>
            <a:r>
              <a:rPr lang="en-US" sz="1050" dirty="0" err="1" smtClean="0">
                <a:latin typeface="Candara"/>
                <a:cs typeface="Candara"/>
              </a:rPr>
              <a:t>nella</a:t>
            </a:r>
            <a:r>
              <a:rPr lang="en-US" sz="1050" dirty="0" smtClean="0">
                <a:latin typeface="Candara"/>
                <a:cs typeface="Candara"/>
              </a:rPr>
              <a:t> lingua </a:t>
            </a:r>
            <a:r>
              <a:rPr lang="en-US" sz="1050" dirty="0" err="1" smtClean="0">
                <a:latin typeface="Candara"/>
                <a:cs typeface="Candara"/>
              </a:rPr>
              <a:t>vernacolare</a:t>
            </a:r>
            <a:r>
              <a:rPr lang="en-US" sz="1050" baseline="30000" dirty="0" smtClean="0">
                <a:latin typeface="Candara"/>
                <a:cs typeface="Candara"/>
              </a:rPr>
              <a:t>. </a:t>
            </a:r>
          </a:p>
          <a:p>
            <a:pPr algn="l"/>
            <a:endParaRPr lang="en-US" sz="1050" dirty="0" smtClean="0">
              <a:latin typeface="Candara"/>
              <a:cs typeface="Candara"/>
            </a:endParaRPr>
          </a:p>
          <a:p>
            <a:pPr algn="l"/>
            <a:r>
              <a:rPr lang="en-US" sz="1050" dirty="0" err="1" smtClean="0">
                <a:latin typeface="Candara"/>
                <a:cs typeface="Candara"/>
              </a:rPr>
              <a:t>Nonostante</a:t>
            </a:r>
            <a:r>
              <a:rPr lang="en-US" sz="1050" dirty="0" smtClean="0">
                <a:latin typeface="Candara"/>
                <a:cs typeface="Candara"/>
              </a:rPr>
              <a:t> le </a:t>
            </a:r>
            <a:r>
              <a:rPr lang="en-US" sz="1050" dirty="0" err="1" smtClean="0">
                <a:latin typeface="Candara"/>
                <a:cs typeface="Candara"/>
              </a:rPr>
              <a:t>insormontabili</a:t>
            </a:r>
            <a:r>
              <a:rPr lang="en-US" sz="1050" dirty="0" smtClean="0">
                <a:latin typeface="Candara"/>
                <a:cs typeface="Candara"/>
              </a:rPr>
              <a:t> </a:t>
            </a:r>
            <a:r>
              <a:rPr lang="en-US" sz="1050" dirty="0" err="1" smtClean="0">
                <a:latin typeface="Candara"/>
                <a:cs typeface="Candara"/>
              </a:rPr>
              <a:t>difficoltà</a:t>
            </a:r>
            <a:r>
              <a:rPr lang="en-US" sz="1050" dirty="0" smtClean="0">
                <a:latin typeface="Candara"/>
                <a:cs typeface="Candara"/>
              </a:rPr>
              <a:t> </a:t>
            </a:r>
            <a:r>
              <a:rPr lang="en-US" sz="1050" dirty="0" err="1" smtClean="0">
                <a:latin typeface="Candara"/>
                <a:cs typeface="Candara"/>
              </a:rPr>
              <a:t>tecniche</a:t>
            </a:r>
            <a:r>
              <a:rPr lang="en-US" sz="1050" dirty="0" smtClean="0">
                <a:latin typeface="Candara"/>
                <a:cs typeface="Candara"/>
              </a:rPr>
              <a:t>, </a:t>
            </a:r>
            <a:r>
              <a:rPr lang="en-US" sz="1050" dirty="0" err="1" smtClean="0">
                <a:latin typeface="Candara"/>
                <a:cs typeface="Candara"/>
              </a:rPr>
              <a:t>egli</a:t>
            </a:r>
            <a:r>
              <a:rPr lang="en-US" sz="1050" dirty="0" smtClean="0">
                <a:latin typeface="Candara"/>
                <a:cs typeface="Candara"/>
              </a:rPr>
              <a:t> </a:t>
            </a:r>
            <a:r>
              <a:rPr lang="en-US" sz="1050" dirty="0" err="1" smtClean="0">
                <a:latin typeface="Candara"/>
                <a:cs typeface="Candara"/>
              </a:rPr>
              <a:t>insistette</a:t>
            </a:r>
            <a:r>
              <a:rPr lang="en-US" sz="1050" dirty="0" smtClean="0">
                <a:latin typeface="Candara"/>
                <a:cs typeface="Candara"/>
              </a:rPr>
              <a:t> a </a:t>
            </a:r>
            <a:r>
              <a:rPr lang="en-US" sz="1050" dirty="0" err="1" smtClean="0">
                <a:latin typeface="Candara"/>
                <a:cs typeface="Candara"/>
              </a:rPr>
              <a:t>lungo</a:t>
            </a:r>
            <a:r>
              <a:rPr lang="en-US" sz="1050" dirty="0" smtClean="0">
                <a:latin typeface="Candara"/>
                <a:cs typeface="Candara"/>
              </a:rPr>
              <a:t> </a:t>
            </a:r>
            <a:r>
              <a:rPr lang="en-US" sz="1050" dirty="0" err="1" smtClean="0">
                <a:latin typeface="Candara"/>
                <a:cs typeface="Candara"/>
              </a:rPr>
              <a:t>sul</a:t>
            </a:r>
            <a:r>
              <a:rPr lang="en-US" sz="1050" dirty="0" smtClean="0">
                <a:latin typeface="Candara"/>
                <a:cs typeface="Candara"/>
              </a:rPr>
              <a:t> </a:t>
            </a:r>
            <a:r>
              <a:rPr lang="en-US" sz="1050" dirty="0" err="1" smtClean="0">
                <a:latin typeface="Candara"/>
                <a:cs typeface="Candara"/>
              </a:rPr>
              <a:t>fatto</a:t>
            </a:r>
            <a:r>
              <a:rPr lang="en-US" sz="1050" dirty="0" smtClean="0">
                <a:latin typeface="Candara"/>
                <a:cs typeface="Candara"/>
              </a:rPr>
              <a:t> </a:t>
            </a:r>
            <a:r>
              <a:rPr lang="en-US" sz="1050" dirty="0" err="1" smtClean="0">
                <a:latin typeface="Candara"/>
                <a:cs typeface="Candara"/>
              </a:rPr>
              <a:t>che</a:t>
            </a:r>
            <a:r>
              <a:rPr lang="en-US" sz="1050" dirty="0" smtClean="0">
                <a:latin typeface="Candara"/>
                <a:cs typeface="Candara"/>
              </a:rPr>
              <a:t> la </a:t>
            </a:r>
            <a:r>
              <a:rPr lang="en-US" sz="1050" dirty="0" err="1" smtClean="0">
                <a:latin typeface="Candara"/>
                <a:cs typeface="Candara"/>
              </a:rPr>
              <a:t>sua</a:t>
            </a:r>
            <a:r>
              <a:rPr lang="en-US" sz="1050" dirty="0" smtClean="0">
                <a:latin typeface="Candara"/>
                <a:cs typeface="Candara"/>
              </a:rPr>
              <a:t> </a:t>
            </a:r>
            <a:r>
              <a:rPr lang="en-US" sz="1050" dirty="0" err="1" smtClean="0">
                <a:latin typeface="Candara"/>
                <a:cs typeface="Candara"/>
              </a:rPr>
              <a:t>scoperta</a:t>
            </a:r>
            <a:r>
              <a:rPr lang="en-US" sz="1050" dirty="0" smtClean="0">
                <a:latin typeface="Candara"/>
                <a:cs typeface="Candara"/>
              </a:rPr>
              <a:t> (</a:t>
            </a:r>
            <a:r>
              <a:rPr lang="en-US" sz="1050" dirty="0" err="1" smtClean="0">
                <a:latin typeface="Candara"/>
                <a:cs typeface="Candara"/>
              </a:rPr>
              <a:t>i</a:t>
            </a:r>
            <a:r>
              <a:rPr lang="en-US" sz="1050" dirty="0" smtClean="0">
                <a:latin typeface="Candara"/>
                <a:cs typeface="Candara"/>
              </a:rPr>
              <a:t> </a:t>
            </a:r>
            <a:r>
              <a:rPr lang="en-US" sz="1050" dirty="0" err="1" smtClean="0">
                <a:latin typeface="Candara"/>
                <a:cs typeface="Candara"/>
              </a:rPr>
              <a:t>satelliti</a:t>
            </a:r>
            <a:r>
              <a:rPr lang="en-US" sz="1050" dirty="0" smtClean="0">
                <a:latin typeface="Candara"/>
                <a:cs typeface="Candara"/>
              </a:rPr>
              <a:t> di </a:t>
            </a:r>
            <a:r>
              <a:rPr lang="en-US" sz="1050" dirty="0" err="1" smtClean="0">
                <a:latin typeface="Candara"/>
                <a:cs typeface="Candara"/>
              </a:rPr>
              <a:t>Giove</a:t>
            </a:r>
            <a:r>
              <a:rPr lang="en-US" sz="1050" dirty="0" smtClean="0">
                <a:latin typeface="Candara"/>
                <a:cs typeface="Candara"/>
              </a:rPr>
              <a:t>) </a:t>
            </a:r>
            <a:r>
              <a:rPr lang="en-US" sz="1050" dirty="0" err="1" smtClean="0">
                <a:latin typeface="Candara"/>
                <a:cs typeface="Candara"/>
              </a:rPr>
              <a:t>avesse</a:t>
            </a:r>
            <a:r>
              <a:rPr lang="en-US" sz="1050" dirty="0" smtClean="0">
                <a:latin typeface="Candara"/>
                <a:cs typeface="Candara"/>
              </a:rPr>
              <a:t> </a:t>
            </a:r>
            <a:r>
              <a:rPr lang="en-US" sz="1050" dirty="0" err="1" smtClean="0">
                <a:latin typeface="Candara"/>
                <a:cs typeface="Candara"/>
              </a:rPr>
              <a:t>un’applicazione</a:t>
            </a:r>
            <a:r>
              <a:rPr lang="en-US" sz="1050" dirty="0" smtClean="0">
                <a:latin typeface="Candara"/>
                <a:cs typeface="Candara"/>
              </a:rPr>
              <a:t> </a:t>
            </a:r>
            <a:r>
              <a:rPr lang="en-US" sz="1050" dirty="0" err="1" smtClean="0">
                <a:latin typeface="Candara"/>
                <a:cs typeface="Candara"/>
              </a:rPr>
              <a:t>pratica</a:t>
            </a:r>
            <a:r>
              <a:rPr lang="en-US" sz="1050" dirty="0" smtClean="0">
                <a:latin typeface="Candara"/>
                <a:cs typeface="Candara"/>
              </a:rPr>
              <a:t> </a:t>
            </a:r>
            <a:r>
              <a:rPr lang="en-US" sz="1050" dirty="0" err="1" smtClean="0">
                <a:latin typeface="Candara"/>
                <a:cs typeface="Candara"/>
              </a:rPr>
              <a:t>nella</a:t>
            </a:r>
            <a:r>
              <a:rPr lang="en-US" sz="1050" dirty="0" smtClean="0">
                <a:latin typeface="Candara"/>
                <a:cs typeface="Candara"/>
              </a:rPr>
              <a:t> </a:t>
            </a:r>
            <a:r>
              <a:rPr lang="en-US" sz="1050" dirty="0" err="1" smtClean="0">
                <a:latin typeface="Candara"/>
                <a:cs typeface="Candara"/>
              </a:rPr>
              <a:t>misurazione</a:t>
            </a:r>
            <a:r>
              <a:rPr lang="en-US" sz="1050" dirty="0" smtClean="0">
                <a:latin typeface="Candara"/>
                <a:cs typeface="Candara"/>
              </a:rPr>
              <a:t> </a:t>
            </a:r>
            <a:r>
              <a:rPr lang="en-US" sz="1050" dirty="0" err="1" smtClean="0">
                <a:latin typeface="Candara"/>
                <a:cs typeface="Candara"/>
              </a:rPr>
              <a:t>delle</a:t>
            </a:r>
            <a:r>
              <a:rPr lang="en-US" sz="1050" dirty="0" smtClean="0">
                <a:latin typeface="Candara"/>
                <a:cs typeface="Candara"/>
              </a:rPr>
              <a:t> </a:t>
            </a:r>
            <a:r>
              <a:rPr lang="en-US" sz="1050" dirty="0" err="1" smtClean="0">
                <a:latin typeface="Candara"/>
                <a:cs typeface="Candara"/>
              </a:rPr>
              <a:t>longitudini</a:t>
            </a:r>
            <a:r>
              <a:rPr lang="en-US" sz="1050" dirty="0" smtClean="0">
                <a:latin typeface="Candara"/>
                <a:cs typeface="Candara"/>
              </a:rPr>
              <a:t> </a:t>
            </a:r>
          </a:p>
          <a:p>
            <a:pPr algn="l"/>
            <a:endParaRPr lang="en-US" sz="1050" dirty="0" smtClean="0">
              <a:latin typeface="Candara"/>
              <a:cs typeface="Candara"/>
            </a:endParaRPr>
          </a:p>
          <a:p>
            <a:pPr algn="l"/>
            <a:r>
              <a:rPr lang="en-US" sz="1050" dirty="0" err="1" smtClean="0">
                <a:latin typeface="Candara"/>
                <a:cs typeface="Candara"/>
              </a:rPr>
              <a:t>Nei</a:t>
            </a:r>
            <a:r>
              <a:rPr lang="en-US" sz="1050" dirty="0" smtClean="0">
                <a:latin typeface="Candara"/>
                <a:cs typeface="Candara"/>
              </a:rPr>
              <a:t> </a:t>
            </a:r>
            <a:r>
              <a:rPr lang="en-US" sz="1050" i="1" dirty="0" err="1" smtClean="0">
                <a:latin typeface="Candara"/>
                <a:cs typeface="Candara"/>
              </a:rPr>
              <a:t>Dialoghi</a:t>
            </a:r>
            <a:r>
              <a:rPr lang="en-US" sz="1050" i="1" dirty="0" smtClean="0">
                <a:latin typeface="Candara"/>
                <a:cs typeface="Candara"/>
              </a:rPr>
              <a:t> </a:t>
            </a:r>
            <a:r>
              <a:rPr lang="en-US" sz="1050" dirty="0" smtClean="0">
                <a:latin typeface="Candara"/>
                <a:cs typeface="Candara"/>
              </a:rPr>
              <a:t>Galileo </a:t>
            </a:r>
            <a:r>
              <a:rPr lang="en-US" sz="1050" dirty="0" err="1" smtClean="0">
                <a:latin typeface="Candara"/>
                <a:cs typeface="Candara"/>
              </a:rPr>
              <a:t>insegna</a:t>
            </a:r>
            <a:r>
              <a:rPr lang="en-US" sz="1050" dirty="0" smtClean="0">
                <a:latin typeface="Candara"/>
                <a:cs typeface="Candara"/>
              </a:rPr>
              <a:t> </a:t>
            </a:r>
            <a:r>
              <a:rPr lang="en-US" sz="1050" dirty="0" err="1" smtClean="0">
                <a:latin typeface="Candara"/>
                <a:cs typeface="Candara"/>
              </a:rPr>
              <a:t>una</a:t>
            </a:r>
            <a:r>
              <a:rPr lang="en-US" sz="1050" dirty="0" smtClean="0">
                <a:latin typeface="Candara"/>
                <a:cs typeface="Candara"/>
              </a:rPr>
              <a:t> </a:t>
            </a:r>
            <a:r>
              <a:rPr lang="en-US" sz="1050" dirty="0" err="1" smtClean="0">
                <a:latin typeface="Candara"/>
                <a:cs typeface="Candara"/>
              </a:rPr>
              <a:t>lezione</a:t>
            </a:r>
            <a:r>
              <a:rPr lang="en-US" sz="1050" dirty="0" smtClean="0">
                <a:latin typeface="Candara"/>
                <a:cs typeface="Candara"/>
              </a:rPr>
              <a:t> </a:t>
            </a:r>
            <a:r>
              <a:rPr lang="en-US" sz="1050" dirty="0" err="1" smtClean="0">
                <a:latin typeface="Candara"/>
                <a:cs typeface="Candara"/>
              </a:rPr>
              <a:t>ai</a:t>
            </a:r>
            <a:r>
              <a:rPr lang="en-US" sz="1050" dirty="0" smtClean="0">
                <a:latin typeface="Candara"/>
                <a:cs typeface="Candara"/>
              </a:rPr>
              <a:t> </a:t>
            </a:r>
            <a:r>
              <a:rPr lang="en-US" sz="1050" dirty="0" err="1" smtClean="0">
                <a:latin typeface="Candara"/>
                <a:cs typeface="Candara"/>
              </a:rPr>
              <a:t>divulgatori</a:t>
            </a:r>
            <a:r>
              <a:rPr lang="en-US" sz="1050" dirty="0" smtClean="0">
                <a:latin typeface="Candara"/>
                <a:cs typeface="Candara"/>
              </a:rPr>
              <a:t> di </a:t>
            </a:r>
            <a:r>
              <a:rPr lang="en-US" sz="1050" dirty="0" err="1" smtClean="0">
                <a:latin typeface="Candara"/>
                <a:cs typeface="Candara"/>
              </a:rPr>
              <a:t>oggi</a:t>
            </a:r>
            <a:r>
              <a:rPr lang="en-US" sz="1050" dirty="0" smtClean="0">
                <a:latin typeface="Candara"/>
                <a:cs typeface="Candara"/>
              </a:rPr>
              <a:t>. […] non </a:t>
            </a:r>
            <a:r>
              <a:rPr lang="en-US" sz="1050" dirty="0" err="1" smtClean="0">
                <a:latin typeface="Candara"/>
                <a:cs typeface="Candara"/>
              </a:rPr>
              <a:t>si</a:t>
            </a:r>
            <a:r>
              <a:rPr lang="en-US" sz="1050" dirty="0" smtClean="0">
                <a:latin typeface="Candara"/>
                <a:cs typeface="Candara"/>
              </a:rPr>
              <a:t> </a:t>
            </a:r>
            <a:r>
              <a:rPr lang="en-US" sz="1050" dirty="0" err="1" smtClean="0">
                <a:latin typeface="Candara"/>
                <a:cs typeface="Candara"/>
              </a:rPr>
              <a:t>rivolge</a:t>
            </a:r>
            <a:r>
              <a:rPr lang="en-US" sz="1050" dirty="0" smtClean="0">
                <a:latin typeface="Candara"/>
                <a:cs typeface="Candara"/>
              </a:rPr>
              <a:t> solo ad un </a:t>
            </a:r>
            <a:r>
              <a:rPr lang="en-US" sz="1050" dirty="0" err="1" smtClean="0">
                <a:latin typeface="Candara"/>
                <a:cs typeface="Candara"/>
              </a:rPr>
              <a:t>pubblico</a:t>
            </a:r>
            <a:r>
              <a:rPr lang="en-US" sz="1050" dirty="0" smtClean="0">
                <a:latin typeface="Candara"/>
                <a:cs typeface="Candara"/>
              </a:rPr>
              <a:t> di </a:t>
            </a:r>
            <a:r>
              <a:rPr lang="en-US" sz="1050" dirty="0" err="1" smtClean="0">
                <a:latin typeface="Candara"/>
                <a:cs typeface="Candara"/>
              </a:rPr>
              <a:t>scienziati</a:t>
            </a:r>
            <a:r>
              <a:rPr lang="en-US" sz="1050" dirty="0" smtClean="0">
                <a:latin typeface="Candara"/>
                <a:cs typeface="Candara"/>
              </a:rPr>
              <a:t>. Il </a:t>
            </a:r>
            <a:r>
              <a:rPr lang="en-US" sz="1050" dirty="0" err="1" smtClean="0">
                <a:latin typeface="Candara"/>
                <a:cs typeface="Candara"/>
              </a:rPr>
              <a:t>libro</a:t>
            </a:r>
            <a:r>
              <a:rPr lang="en-US" sz="1050" dirty="0" smtClean="0">
                <a:latin typeface="Candara"/>
                <a:cs typeface="Candara"/>
              </a:rPr>
              <a:t> </a:t>
            </a:r>
            <a:r>
              <a:rPr lang="en-US" sz="1050" dirty="0" err="1" smtClean="0">
                <a:latin typeface="Candara"/>
                <a:cs typeface="Candara"/>
              </a:rPr>
              <a:t>è</a:t>
            </a:r>
            <a:r>
              <a:rPr lang="en-US" sz="1050" dirty="0" smtClean="0">
                <a:latin typeface="Candara"/>
                <a:cs typeface="Candara"/>
              </a:rPr>
              <a:t> </a:t>
            </a:r>
            <a:r>
              <a:rPr lang="en-US" sz="1050" dirty="0" err="1" smtClean="0">
                <a:latin typeface="Candara"/>
                <a:cs typeface="Candara"/>
              </a:rPr>
              <a:t>scritto</a:t>
            </a:r>
            <a:r>
              <a:rPr lang="en-US" sz="1050" dirty="0" smtClean="0">
                <a:latin typeface="Candara"/>
                <a:cs typeface="Candara"/>
              </a:rPr>
              <a:t>, </a:t>
            </a:r>
            <a:r>
              <a:rPr lang="en-US" sz="1050" dirty="0" err="1" smtClean="0">
                <a:latin typeface="Candara"/>
                <a:cs typeface="Candara"/>
              </a:rPr>
              <a:t>infatti</a:t>
            </a:r>
            <a:r>
              <a:rPr lang="en-US" sz="1050" dirty="0" smtClean="0">
                <a:latin typeface="Candara"/>
                <a:cs typeface="Candara"/>
              </a:rPr>
              <a:t>, in </a:t>
            </a:r>
            <a:r>
              <a:rPr lang="en-US" sz="1050" dirty="0" err="1" smtClean="0">
                <a:latin typeface="Candara"/>
                <a:cs typeface="Candara"/>
              </a:rPr>
              <a:t>italiano</a:t>
            </a:r>
            <a:r>
              <a:rPr lang="en-US" sz="1050" dirty="0" smtClean="0">
                <a:latin typeface="Candara"/>
                <a:cs typeface="Candara"/>
              </a:rPr>
              <a:t> per </a:t>
            </a:r>
            <a:r>
              <a:rPr lang="en-US" sz="1050" dirty="0" err="1" smtClean="0">
                <a:latin typeface="Candara"/>
                <a:cs typeface="Candara"/>
              </a:rPr>
              <a:t>raggiungereun</a:t>
            </a:r>
            <a:r>
              <a:rPr lang="en-US" sz="1050" dirty="0" smtClean="0">
                <a:latin typeface="Candara"/>
                <a:cs typeface="Candara"/>
              </a:rPr>
              <a:t> </a:t>
            </a:r>
            <a:r>
              <a:rPr lang="en-US" sz="1050" dirty="0" err="1" smtClean="0">
                <a:latin typeface="Candara"/>
                <a:cs typeface="Candara"/>
              </a:rPr>
              <a:t>pubblico</a:t>
            </a:r>
            <a:r>
              <a:rPr lang="en-US" sz="1050" dirty="0" smtClean="0">
                <a:latin typeface="Candara"/>
                <a:cs typeface="Candara"/>
              </a:rPr>
              <a:t> </a:t>
            </a:r>
            <a:r>
              <a:rPr lang="en-US" sz="1050" dirty="0" err="1" smtClean="0">
                <a:latin typeface="Candara"/>
                <a:cs typeface="Candara"/>
              </a:rPr>
              <a:t>colto</a:t>
            </a:r>
            <a:r>
              <a:rPr lang="en-US" sz="1050" dirty="0" smtClean="0">
                <a:latin typeface="Candara"/>
                <a:cs typeface="Candara"/>
              </a:rPr>
              <a:t> </a:t>
            </a:r>
            <a:r>
              <a:rPr lang="en-US" sz="1050" dirty="0" err="1" smtClean="0">
                <a:latin typeface="Candara"/>
                <a:cs typeface="Candara"/>
              </a:rPr>
              <a:t>più</a:t>
            </a:r>
            <a:r>
              <a:rPr lang="en-US" sz="1050" dirty="0" smtClean="0">
                <a:latin typeface="Candara"/>
                <a:cs typeface="Candara"/>
              </a:rPr>
              <a:t> </a:t>
            </a:r>
            <a:r>
              <a:rPr lang="en-US" sz="1050" dirty="0" err="1" smtClean="0">
                <a:latin typeface="Candara"/>
                <a:cs typeface="Candara"/>
              </a:rPr>
              <a:t>vasto</a:t>
            </a:r>
            <a:r>
              <a:rPr lang="en-US" sz="1050" dirty="0" smtClean="0">
                <a:latin typeface="Candara"/>
                <a:cs typeface="Candara"/>
              </a:rPr>
              <a:t> </a:t>
            </a:r>
            <a:r>
              <a:rPr lang="en-US" sz="1050" dirty="0" err="1" smtClean="0">
                <a:latin typeface="Candara"/>
                <a:cs typeface="Candara"/>
              </a:rPr>
              <a:t>possibile</a:t>
            </a:r>
            <a:r>
              <a:rPr lang="en-US" sz="1050" dirty="0" smtClean="0">
                <a:latin typeface="Candara"/>
                <a:cs typeface="Candara"/>
              </a:rPr>
              <a:t>. Per la prima </a:t>
            </a:r>
            <a:r>
              <a:rPr lang="en-US" sz="1050" dirty="0" err="1" smtClean="0">
                <a:latin typeface="Candara"/>
                <a:cs typeface="Candara"/>
              </a:rPr>
              <a:t>volta</a:t>
            </a:r>
            <a:r>
              <a:rPr lang="en-US" sz="1050" dirty="0" smtClean="0">
                <a:latin typeface="Candara"/>
                <a:cs typeface="Candara"/>
              </a:rPr>
              <a:t> la </a:t>
            </a:r>
            <a:r>
              <a:rPr lang="en-US" sz="1050" dirty="0" err="1" smtClean="0">
                <a:latin typeface="Candara"/>
                <a:cs typeface="Candara"/>
              </a:rPr>
              <a:t>scienzaveniva</a:t>
            </a:r>
            <a:r>
              <a:rPr lang="en-US" sz="1050" dirty="0" smtClean="0">
                <a:latin typeface="Candara"/>
                <a:cs typeface="Candara"/>
              </a:rPr>
              <a:t> </a:t>
            </a:r>
            <a:r>
              <a:rPr lang="en-US" sz="1050" dirty="0" err="1" smtClean="0">
                <a:latin typeface="Candara"/>
                <a:cs typeface="Candara"/>
              </a:rPr>
              <a:t>presentata</a:t>
            </a:r>
            <a:r>
              <a:rPr lang="en-US" sz="1050" dirty="0" smtClean="0">
                <a:latin typeface="Candara"/>
                <a:cs typeface="Candara"/>
              </a:rPr>
              <a:t> con la </a:t>
            </a:r>
            <a:r>
              <a:rPr lang="en-US" sz="1050" dirty="0" err="1" smtClean="0">
                <a:latin typeface="Candara"/>
                <a:cs typeface="Candara"/>
              </a:rPr>
              <a:t>chiarezza</a:t>
            </a:r>
            <a:r>
              <a:rPr lang="en-US" sz="1050" dirty="0" smtClean="0">
                <a:latin typeface="Candara"/>
                <a:cs typeface="Candara"/>
              </a:rPr>
              <a:t> </a:t>
            </a:r>
            <a:r>
              <a:rPr lang="en-US" sz="1050" dirty="0" err="1" smtClean="0">
                <a:latin typeface="Candara"/>
                <a:cs typeface="Candara"/>
              </a:rPr>
              <a:t>necessaria</a:t>
            </a:r>
            <a:r>
              <a:rPr lang="en-US" sz="1050" dirty="0" smtClean="0">
                <a:latin typeface="Candara"/>
                <a:cs typeface="Candara"/>
              </a:rPr>
              <a:t>, </a:t>
            </a:r>
            <a:r>
              <a:rPr lang="en-US" sz="1050" dirty="0" err="1" smtClean="0">
                <a:latin typeface="Candara"/>
                <a:cs typeface="Candara"/>
              </a:rPr>
              <a:t>diversamente</a:t>
            </a:r>
            <a:r>
              <a:rPr lang="en-US" sz="1050" dirty="0" smtClean="0">
                <a:latin typeface="Candara"/>
                <a:cs typeface="Candara"/>
              </a:rPr>
              <a:t> </a:t>
            </a:r>
            <a:r>
              <a:rPr lang="en-US" sz="1050" dirty="0" err="1" smtClean="0">
                <a:latin typeface="Candara"/>
                <a:cs typeface="Candara"/>
              </a:rPr>
              <a:t>da</a:t>
            </a:r>
            <a:r>
              <a:rPr lang="en-US" sz="1050" dirty="0" smtClean="0">
                <a:latin typeface="Candara"/>
                <a:cs typeface="Candara"/>
              </a:rPr>
              <a:t> </a:t>
            </a:r>
            <a:r>
              <a:rPr lang="en-US" sz="1050" dirty="0" err="1" smtClean="0">
                <a:latin typeface="Candara"/>
                <a:cs typeface="Candara"/>
              </a:rPr>
              <a:t>tutte</a:t>
            </a:r>
            <a:r>
              <a:rPr lang="en-US" sz="1050" dirty="0" smtClean="0">
                <a:latin typeface="Candara"/>
                <a:cs typeface="Candara"/>
              </a:rPr>
              <a:t> </a:t>
            </a:r>
            <a:r>
              <a:rPr lang="en-US" sz="1050" dirty="0" err="1" smtClean="0">
                <a:latin typeface="Candara"/>
                <a:cs typeface="Candara"/>
              </a:rPr>
              <a:t>lealtre</a:t>
            </a:r>
            <a:r>
              <a:rPr lang="en-US" sz="1050" dirty="0" smtClean="0">
                <a:latin typeface="Candara"/>
                <a:cs typeface="Candara"/>
              </a:rPr>
              <a:t> </a:t>
            </a:r>
            <a:r>
              <a:rPr lang="en-US" sz="1050" dirty="0" err="1" smtClean="0">
                <a:latin typeface="Candara"/>
                <a:cs typeface="Candara"/>
              </a:rPr>
              <a:t>opere</a:t>
            </a:r>
            <a:r>
              <a:rPr lang="en-US" sz="1050" dirty="0" smtClean="0">
                <a:latin typeface="Candara"/>
                <a:cs typeface="Candara"/>
              </a:rPr>
              <a:t> </a:t>
            </a:r>
            <a:r>
              <a:rPr lang="en-US" sz="1050" dirty="0" err="1" smtClean="0">
                <a:latin typeface="Candara"/>
                <a:cs typeface="Candara"/>
              </a:rPr>
              <a:t>scientifiche</a:t>
            </a:r>
            <a:r>
              <a:rPr lang="en-US" sz="1050" dirty="0" smtClean="0">
                <a:latin typeface="Candara"/>
                <a:cs typeface="Candara"/>
              </a:rPr>
              <a:t> </a:t>
            </a:r>
            <a:r>
              <a:rPr lang="en-US" sz="1050" dirty="0" err="1" smtClean="0">
                <a:latin typeface="Candara"/>
                <a:cs typeface="Candara"/>
              </a:rPr>
              <a:t>fino</a:t>
            </a:r>
            <a:r>
              <a:rPr lang="en-US" sz="1050" dirty="0" smtClean="0">
                <a:latin typeface="Candara"/>
                <a:cs typeface="Candara"/>
              </a:rPr>
              <a:t> a </a:t>
            </a:r>
            <a:r>
              <a:rPr lang="en-US" sz="1050" dirty="0" err="1" smtClean="0">
                <a:latin typeface="Candara"/>
                <a:cs typeface="Candara"/>
              </a:rPr>
              <a:t>quel</a:t>
            </a:r>
            <a:r>
              <a:rPr lang="en-US" sz="1050" dirty="0" smtClean="0">
                <a:latin typeface="Candara"/>
                <a:cs typeface="Candara"/>
              </a:rPr>
              <a:t> </a:t>
            </a:r>
            <a:r>
              <a:rPr lang="en-US" sz="1050" dirty="0" err="1" smtClean="0">
                <a:latin typeface="Candara"/>
                <a:cs typeface="Candara"/>
              </a:rPr>
              <a:t>momento</a:t>
            </a:r>
            <a:r>
              <a:rPr lang="en-US" sz="1050" dirty="0" smtClean="0">
                <a:latin typeface="Candara"/>
                <a:cs typeface="Candara"/>
              </a:rPr>
              <a:t>, non </a:t>
            </a:r>
            <a:r>
              <a:rPr lang="en-US" sz="1050" dirty="0" err="1" smtClean="0">
                <a:latin typeface="Candara"/>
                <a:cs typeface="Candara"/>
              </a:rPr>
              <a:t>comprensibili</a:t>
            </a:r>
            <a:r>
              <a:rPr lang="en-US" sz="1050" dirty="0" smtClean="0">
                <a:latin typeface="Candara"/>
                <a:cs typeface="Candara"/>
              </a:rPr>
              <a:t> </a:t>
            </a:r>
            <a:r>
              <a:rPr lang="en-US" sz="1050" dirty="0" err="1" smtClean="0">
                <a:latin typeface="Candara"/>
                <a:cs typeface="Candara"/>
              </a:rPr>
              <a:t>ai</a:t>
            </a:r>
            <a:r>
              <a:rPr lang="en-US" sz="1050" dirty="0" smtClean="0">
                <a:latin typeface="Candara"/>
                <a:cs typeface="Candara"/>
              </a:rPr>
              <a:t> non-</a:t>
            </a:r>
            <a:r>
              <a:rPr lang="en-US" sz="1050" dirty="0" err="1" smtClean="0">
                <a:latin typeface="Candara"/>
                <a:cs typeface="Candara"/>
              </a:rPr>
              <a:t>scienziati.La</a:t>
            </a:r>
            <a:r>
              <a:rPr lang="en-US" sz="1050" dirty="0" smtClean="0">
                <a:latin typeface="Candara"/>
                <a:cs typeface="Candara"/>
              </a:rPr>
              <a:t> </a:t>
            </a:r>
            <a:r>
              <a:rPr lang="en-US" sz="1050" dirty="0" err="1" smtClean="0">
                <a:latin typeface="Candara"/>
                <a:cs typeface="Candara"/>
              </a:rPr>
              <a:t>scienza</a:t>
            </a:r>
            <a:r>
              <a:rPr lang="en-US" sz="1050" dirty="0" smtClean="0">
                <a:latin typeface="Candara"/>
                <a:cs typeface="Candara"/>
              </a:rPr>
              <a:t> </a:t>
            </a:r>
            <a:r>
              <a:rPr lang="en-US" sz="1050" dirty="0" err="1" smtClean="0">
                <a:latin typeface="Candara"/>
                <a:cs typeface="Candara"/>
              </a:rPr>
              <a:t>presentata</a:t>
            </a:r>
            <a:r>
              <a:rPr lang="en-US" sz="1050" dirty="0" smtClean="0">
                <a:latin typeface="Candara"/>
                <a:cs typeface="Candara"/>
              </a:rPr>
              <a:t> </a:t>
            </a:r>
            <a:r>
              <a:rPr lang="en-US" sz="1050" dirty="0" err="1" smtClean="0">
                <a:latin typeface="Candara"/>
                <a:cs typeface="Candara"/>
              </a:rPr>
              <a:t>nei</a:t>
            </a:r>
            <a:r>
              <a:rPr lang="en-US" sz="1050" dirty="0" smtClean="0">
                <a:latin typeface="Candara"/>
                <a:cs typeface="Candara"/>
              </a:rPr>
              <a:t> </a:t>
            </a:r>
            <a:r>
              <a:rPr lang="en-US" sz="1050" i="1" dirty="0" err="1" smtClean="0">
                <a:latin typeface="Candara"/>
                <a:cs typeface="Candara"/>
              </a:rPr>
              <a:t>Dialoghi</a:t>
            </a:r>
            <a:r>
              <a:rPr lang="en-US" sz="1050" i="1" dirty="0" smtClean="0">
                <a:latin typeface="Candara"/>
                <a:cs typeface="Candara"/>
              </a:rPr>
              <a:t> </a:t>
            </a:r>
            <a:r>
              <a:rPr lang="en-US" sz="1050" dirty="0" smtClean="0">
                <a:latin typeface="Candara"/>
                <a:cs typeface="Candara"/>
              </a:rPr>
              <a:t>non </a:t>
            </a:r>
            <a:r>
              <a:rPr lang="en-US" sz="1050" dirty="0" err="1" smtClean="0">
                <a:latin typeface="Candara"/>
                <a:cs typeface="Candara"/>
              </a:rPr>
              <a:t>è</a:t>
            </a:r>
            <a:r>
              <a:rPr lang="en-US" sz="1050" dirty="0" smtClean="0">
                <a:latin typeface="Candara"/>
                <a:cs typeface="Candara"/>
              </a:rPr>
              <a:t> </a:t>
            </a:r>
            <a:r>
              <a:rPr lang="en-US" sz="1050" dirty="0" err="1" smtClean="0">
                <a:latin typeface="Candara"/>
                <a:cs typeface="Candara"/>
              </a:rPr>
              <a:t>semplificata</a:t>
            </a:r>
            <a:r>
              <a:rPr lang="en-US" sz="1050" dirty="0" smtClean="0">
                <a:latin typeface="Candara"/>
                <a:cs typeface="Candara"/>
              </a:rPr>
              <a:t> </a:t>
            </a:r>
            <a:r>
              <a:rPr lang="en-US" sz="1050" dirty="0" err="1" smtClean="0">
                <a:latin typeface="Candara"/>
                <a:cs typeface="Candara"/>
              </a:rPr>
              <a:t>eccessivamente,ma</a:t>
            </a:r>
            <a:r>
              <a:rPr lang="en-US" sz="1050" dirty="0" smtClean="0">
                <a:latin typeface="Candara"/>
                <a:cs typeface="Candara"/>
              </a:rPr>
              <a:t> </a:t>
            </a:r>
            <a:r>
              <a:rPr lang="en-US" sz="1050" dirty="0" err="1" smtClean="0">
                <a:latin typeface="Candara"/>
                <a:cs typeface="Candara"/>
              </a:rPr>
              <a:t>è</a:t>
            </a:r>
            <a:r>
              <a:rPr lang="en-US" sz="1050" dirty="0" smtClean="0">
                <a:latin typeface="Candara"/>
                <a:cs typeface="Candara"/>
              </a:rPr>
              <a:t> </a:t>
            </a:r>
            <a:r>
              <a:rPr lang="en-US" sz="1050" dirty="0" err="1" smtClean="0">
                <a:latin typeface="Candara"/>
                <a:cs typeface="Candara"/>
              </a:rPr>
              <a:t>semplicemente</a:t>
            </a:r>
            <a:r>
              <a:rPr lang="en-US" sz="1050" dirty="0" smtClean="0">
                <a:latin typeface="Candara"/>
                <a:cs typeface="Candara"/>
              </a:rPr>
              <a:t> </a:t>
            </a:r>
            <a:r>
              <a:rPr lang="en-US" sz="1050" dirty="0" err="1" smtClean="0">
                <a:latin typeface="Candara"/>
                <a:cs typeface="Candara"/>
              </a:rPr>
              <a:t>resa</a:t>
            </a:r>
            <a:r>
              <a:rPr lang="en-US" sz="1050" dirty="0" smtClean="0">
                <a:latin typeface="Candara"/>
                <a:cs typeface="Candara"/>
              </a:rPr>
              <a:t> </a:t>
            </a:r>
            <a:r>
              <a:rPr lang="en-US" sz="1050" dirty="0" err="1" smtClean="0">
                <a:latin typeface="Candara"/>
                <a:cs typeface="Candara"/>
              </a:rPr>
              <a:t>accessibile</a:t>
            </a:r>
            <a:r>
              <a:rPr lang="en-US" sz="1050" dirty="0" smtClean="0">
                <a:latin typeface="Candara"/>
                <a:cs typeface="Candara"/>
              </a:rPr>
              <a:t>! </a:t>
            </a:r>
          </a:p>
          <a:p>
            <a:pPr algn="l"/>
            <a:endParaRPr lang="en-US" sz="1050" dirty="0" smtClean="0">
              <a:latin typeface="Candara"/>
              <a:cs typeface="Candara"/>
            </a:endParaRPr>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www.publicengament.ac.uk</a:t>
            </a:r>
            <a:endParaRPr lang="en-US" b="1" dirty="0" smtClean="0"/>
          </a:p>
          <a:p>
            <a:r>
              <a:rPr lang="en-US" dirty="0" smtClean="0"/>
              <a:t>Share this page! </a:t>
            </a:r>
            <a:r>
              <a:rPr lang="en-US" dirty="0" smtClean="0">
                <a:hlinkClick r:id="rId3" tooltip="Facebook"/>
              </a:rPr>
              <a:t>Share on facebook</a:t>
            </a:r>
            <a:r>
              <a:rPr lang="en-US" dirty="0" smtClean="0"/>
              <a:t> </a:t>
            </a:r>
            <a:r>
              <a:rPr lang="en-US" dirty="0" smtClean="0">
                <a:hlinkClick r:id="rId3" tooltip="Tweet"/>
              </a:rPr>
              <a:t>Share on twitter</a:t>
            </a:r>
            <a:r>
              <a:rPr lang="en-US" dirty="0" smtClean="0"/>
              <a:t> </a:t>
            </a:r>
          </a:p>
          <a:p>
            <a:r>
              <a:rPr lang="en-US" dirty="0" smtClean="0"/>
              <a:t>Based in Bush House in central Bristol, the National Co-</a:t>
            </a:r>
            <a:r>
              <a:rPr lang="en-US" dirty="0" err="1" smtClean="0"/>
              <a:t>ordinating</a:t>
            </a:r>
            <a:r>
              <a:rPr lang="en-US" dirty="0" smtClean="0"/>
              <a:t> Centre for Public Engagement (NCCPE) was established in 2008 as part of the Beacons for Public Engagement Initiative. Funded by the four UK Funding Councils, Research Councils UK and the </a:t>
            </a:r>
            <a:r>
              <a:rPr lang="en-US" dirty="0" err="1" smtClean="0"/>
              <a:t>Wellcome</a:t>
            </a:r>
            <a:r>
              <a:rPr lang="en-US" dirty="0" smtClean="0"/>
              <a:t> Trust the NCCPE helps inspire and support universities to engage with the public. The Centre is hosted between the University of Bristol and the University of the West of England. Find out more about the our </a:t>
            </a:r>
            <a:r>
              <a:rPr lang="en-US" dirty="0" smtClean="0">
                <a:hlinkClick r:id="rId4" tooltip="Vision &amp; aims"/>
              </a:rPr>
              <a:t>vision, mission and aims</a:t>
            </a:r>
            <a:r>
              <a:rPr lang="en-US" dirty="0" smtClean="0"/>
              <a:t>, and meet the </a:t>
            </a:r>
            <a:r>
              <a:rPr lang="en-US" dirty="0" smtClean="0">
                <a:hlinkClick r:id="rId5" tooltip="Meet the team"/>
              </a:rPr>
              <a:t>NCCPE team</a:t>
            </a:r>
            <a:r>
              <a:rPr lang="en-US" dirty="0" smtClean="0"/>
              <a:t>.</a:t>
            </a:r>
          </a:p>
          <a:p>
            <a:endParaRPr lang="it-IT" dirty="0"/>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err="1" smtClean="0"/>
              <a:t>lienne</a:t>
            </a:r>
            <a:r>
              <a:rPr lang="it-IT" dirty="0" smtClean="0"/>
              <a:t> guida</a:t>
            </a:r>
            <a:endParaRPr lang="it-IT" dirty="0"/>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a:t>
            </a:r>
            <a:r>
              <a:rPr lang="en-US" dirty="0" smtClean="0"/>
              <a:t> </a:t>
            </a:r>
            <a:r>
              <a:rPr lang="en-US" dirty="0" err="1" smtClean="0"/>
              <a:t>sistema</a:t>
            </a:r>
            <a:r>
              <a:rPr lang="en-US" dirty="0" smtClean="0"/>
              <a:t> AVA (</a:t>
            </a:r>
            <a:r>
              <a:rPr lang="en-US" dirty="0" err="1" smtClean="0"/>
              <a:t>Autovalutazione</a:t>
            </a:r>
            <a:r>
              <a:rPr lang="en-US" dirty="0" smtClean="0"/>
              <a:t>, </a:t>
            </a:r>
            <a:r>
              <a:rPr lang="en-US" dirty="0" err="1" smtClean="0"/>
              <a:t>Valutazione</a:t>
            </a:r>
            <a:r>
              <a:rPr lang="en-US" dirty="0" smtClean="0"/>
              <a:t> </a:t>
            </a:r>
            <a:r>
              <a:rPr lang="en-US" dirty="0" err="1" smtClean="0"/>
              <a:t>periodica</a:t>
            </a:r>
            <a:r>
              <a:rPr lang="en-US" dirty="0" smtClean="0"/>
              <a:t>, </a:t>
            </a:r>
            <a:r>
              <a:rPr lang="en-US" dirty="0" err="1" smtClean="0"/>
              <a:t>Accreditamento</a:t>
            </a:r>
            <a:r>
              <a:rPr lang="en-US" dirty="0" smtClean="0"/>
              <a:t>), </a:t>
            </a:r>
            <a:r>
              <a:rPr lang="en-US" dirty="0" err="1" smtClean="0"/>
              <a:t>costituisce</a:t>
            </a:r>
            <a:r>
              <a:rPr lang="en-US" dirty="0" smtClean="0"/>
              <a:t> </a:t>
            </a:r>
            <a:r>
              <a:rPr lang="en-US" dirty="0" err="1" smtClean="0"/>
              <a:t>l’insieme</a:t>
            </a:r>
            <a:r>
              <a:rPr lang="en-US" dirty="0" smtClean="0"/>
              <a:t> </a:t>
            </a:r>
            <a:r>
              <a:rPr lang="en-US" dirty="0" err="1" smtClean="0"/>
              <a:t>delle</a:t>
            </a:r>
            <a:r>
              <a:rPr lang="en-US" dirty="0" smtClean="0"/>
              <a:t> </a:t>
            </a:r>
            <a:r>
              <a:rPr lang="en-US" dirty="0" err="1" smtClean="0"/>
              <a:t>attività</a:t>
            </a:r>
            <a:r>
              <a:rPr lang="en-US" dirty="0" smtClean="0"/>
              <a:t> </a:t>
            </a:r>
            <a:r>
              <a:rPr lang="en-US" dirty="0" err="1" smtClean="0"/>
              <a:t>dell’Agenzia</a:t>
            </a:r>
            <a:r>
              <a:rPr lang="en-US" dirty="0" smtClean="0"/>
              <a:t> in </a:t>
            </a:r>
            <a:r>
              <a:rPr lang="en-US" dirty="0" err="1" smtClean="0"/>
              <a:t>attuazione</a:t>
            </a:r>
            <a:r>
              <a:rPr lang="en-US" dirty="0" smtClean="0"/>
              <a:t> </a:t>
            </a:r>
            <a:r>
              <a:rPr lang="en-US" dirty="0" err="1" smtClean="0"/>
              <a:t>delle</a:t>
            </a:r>
            <a:r>
              <a:rPr lang="en-US" dirty="0" smtClean="0"/>
              <a:t> </a:t>
            </a:r>
            <a:r>
              <a:rPr lang="en-US" dirty="0" err="1" smtClean="0"/>
              <a:t>disposizioni</a:t>
            </a:r>
            <a:r>
              <a:rPr lang="en-US" dirty="0" smtClean="0"/>
              <a:t> </a:t>
            </a:r>
            <a:r>
              <a:rPr lang="en-US" dirty="0" err="1" smtClean="0"/>
              <a:t>della</a:t>
            </a:r>
            <a:r>
              <a:rPr lang="en-US" dirty="0" smtClean="0">
                <a:hlinkClick r:id="rId3"/>
              </a:rPr>
              <a:t> legge 20/12/2010, n. 240</a:t>
            </a:r>
            <a:r>
              <a:rPr lang="en-US" dirty="0" smtClean="0"/>
              <a:t> </a:t>
            </a:r>
            <a:r>
              <a:rPr lang="en-US" dirty="0" err="1" smtClean="0"/>
              <a:t>e</a:t>
            </a:r>
            <a:r>
              <a:rPr lang="en-US" dirty="0" smtClean="0"/>
              <a:t> del </a:t>
            </a:r>
            <a:r>
              <a:rPr lang="en-US" dirty="0" smtClean="0">
                <a:hlinkClick r:id="rId4"/>
              </a:rPr>
              <a:t>decreto legislativo 27/01/2012</a:t>
            </a:r>
            <a:r>
              <a:rPr lang="en-US" dirty="0" smtClean="0"/>
              <a:t>, </a:t>
            </a:r>
            <a:r>
              <a:rPr lang="en-US" dirty="0" err="1" smtClean="0"/>
              <a:t>n</a:t>
            </a:r>
            <a:r>
              <a:rPr lang="en-US" dirty="0" smtClean="0"/>
              <a:t>. 19, le </a:t>
            </a:r>
            <a:r>
              <a:rPr lang="en-US" dirty="0" err="1" smtClean="0"/>
              <a:t>quali</a:t>
            </a:r>
            <a:r>
              <a:rPr lang="en-US" dirty="0" smtClean="0"/>
              <a:t> </a:t>
            </a:r>
            <a:r>
              <a:rPr lang="en-US" dirty="0" err="1" smtClean="0"/>
              <a:t>prevedono</a:t>
            </a:r>
            <a:r>
              <a:rPr lang="en-US" dirty="0" smtClean="0"/>
              <a:t> </a:t>
            </a:r>
            <a:r>
              <a:rPr lang="en-US" dirty="0" err="1" smtClean="0"/>
              <a:t>l’introduzione</a:t>
            </a:r>
            <a:r>
              <a:rPr lang="en-US" dirty="0" smtClean="0"/>
              <a:t> del </a:t>
            </a:r>
            <a:r>
              <a:rPr lang="en-US" dirty="0" err="1" smtClean="0"/>
              <a:t>sistema</a:t>
            </a:r>
            <a:r>
              <a:rPr lang="en-US" dirty="0" smtClean="0"/>
              <a:t> di </a:t>
            </a:r>
            <a:r>
              <a:rPr lang="en-US" dirty="0" err="1" smtClean="0"/>
              <a:t>accreditamento</a:t>
            </a:r>
            <a:r>
              <a:rPr lang="en-US" dirty="0" smtClean="0"/>
              <a:t> </a:t>
            </a:r>
            <a:r>
              <a:rPr lang="en-US" dirty="0" err="1" smtClean="0"/>
              <a:t>iniziale</a:t>
            </a:r>
            <a:r>
              <a:rPr lang="en-US" dirty="0" smtClean="0"/>
              <a:t> </a:t>
            </a:r>
            <a:r>
              <a:rPr lang="en-US" dirty="0" err="1" smtClean="0"/>
              <a:t>e</a:t>
            </a:r>
            <a:r>
              <a:rPr lang="en-US" dirty="0" smtClean="0"/>
              <a:t> </a:t>
            </a:r>
            <a:r>
              <a:rPr lang="en-US" dirty="0" err="1" smtClean="0"/>
              <a:t>periodico</a:t>
            </a:r>
            <a:r>
              <a:rPr lang="en-US" dirty="0" smtClean="0"/>
              <a:t> </a:t>
            </a:r>
            <a:r>
              <a:rPr lang="en-US" dirty="0" err="1" smtClean="0"/>
              <a:t>dei</a:t>
            </a:r>
            <a:r>
              <a:rPr lang="en-US" dirty="0" smtClean="0"/>
              <a:t> </a:t>
            </a:r>
            <a:r>
              <a:rPr lang="en-US" dirty="0" err="1" smtClean="0"/>
              <a:t>corsi</a:t>
            </a:r>
            <a:r>
              <a:rPr lang="en-US" dirty="0" smtClean="0"/>
              <a:t> di studio </a:t>
            </a:r>
            <a:r>
              <a:rPr lang="en-US" dirty="0" err="1" smtClean="0"/>
              <a:t>e</a:t>
            </a:r>
            <a:r>
              <a:rPr lang="en-US" dirty="0" smtClean="0"/>
              <a:t> </a:t>
            </a:r>
            <a:r>
              <a:rPr lang="en-US" dirty="0" err="1" smtClean="0"/>
              <a:t>delle</a:t>
            </a:r>
            <a:r>
              <a:rPr lang="en-US" dirty="0" smtClean="0"/>
              <a:t> </a:t>
            </a:r>
            <a:r>
              <a:rPr lang="en-US" dirty="0" err="1" smtClean="0"/>
              <a:t>sedi</a:t>
            </a:r>
            <a:r>
              <a:rPr lang="en-US" dirty="0" smtClean="0"/>
              <a:t> </a:t>
            </a:r>
            <a:r>
              <a:rPr lang="en-US" dirty="0" err="1" smtClean="0"/>
              <a:t>universitarie</a:t>
            </a:r>
            <a:r>
              <a:rPr lang="en-US" dirty="0" smtClean="0"/>
              <a:t>, </a:t>
            </a:r>
            <a:r>
              <a:rPr lang="en-US" dirty="0" err="1" smtClean="0"/>
              <a:t>della</a:t>
            </a:r>
            <a:r>
              <a:rPr lang="en-US" dirty="0" smtClean="0"/>
              <a:t> </a:t>
            </a:r>
            <a:r>
              <a:rPr lang="en-US" dirty="0" err="1" smtClean="0"/>
              <a:t>valutazione</a:t>
            </a:r>
            <a:r>
              <a:rPr lang="en-US" dirty="0" smtClean="0"/>
              <a:t> </a:t>
            </a:r>
            <a:r>
              <a:rPr lang="en-US" dirty="0" err="1" smtClean="0"/>
              <a:t>periodica</a:t>
            </a:r>
            <a:r>
              <a:rPr lang="en-US" dirty="0" smtClean="0"/>
              <a:t> </a:t>
            </a:r>
            <a:r>
              <a:rPr lang="en-US" dirty="0" err="1" smtClean="0"/>
              <a:t>della</a:t>
            </a:r>
            <a:r>
              <a:rPr lang="en-US" dirty="0" smtClean="0"/>
              <a:t> </a:t>
            </a:r>
            <a:r>
              <a:rPr lang="en-US" dirty="0" err="1" smtClean="0"/>
              <a:t>qualità</a:t>
            </a:r>
            <a:r>
              <a:rPr lang="en-US" dirty="0" smtClean="0"/>
              <a:t>, </a:t>
            </a:r>
            <a:r>
              <a:rPr lang="en-US" dirty="0" err="1" smtClean="0"/>
              <a:t>dell’efficienza</a:t>
            </a:r>
            <a:r>
              <a:rPr lang="en-US" dirty="0" smtClean="0"/>
              <a:t> </a:t>
            </a:r>
            <a:r>
              <a:rPr lang="en-US" dirty="0" err="1" smtClean="0"/>
              <a:t>e</a:t>
            </a:r>
            <a:r>
              <a:rPr lang="en-US" dirty="0" smtClean="0"/>
              <a:t> </a:t>
            </a:r>
            <a:r>
              <a:rPr lang="en-US" dirty="0" err="1" smtClean="0"/>
              <a:t>dei</a:t>
            </a:r>
            <a:r>
              <a:rPr lang="en-US" dirty="0" smtClean="0"/>
              <a:t> </a:t>
            </a:r>
            <a:r>
              <a:rPr lang="en-US" dirty="0" err="1" smtClean="0"/>
              <a:t>risultati</a:t>
            </a:r>
            <a:r>
              <a:rPr lang="en-US" dirty="0" smtClean="0"/>
              <a:t> </a:t>
            </a:r>
            <a:r>
              <a:rPr lang="en-US" dirty="0" err="1" smtClean="0"/>
              <a:t>conseguiti</a:t>
            </a:r>
            <a:r>
              <a:rPr lang="en-US" dirty="0" smtClean="0"/>
              <a:t> </a:t>
            </a:r>
            <a:r>
              <a:rPr lang="en-US" dirty="0" err="1" smtClean="0"/>
              <a:t>dagli</a:t>
            </a:r>
            <a:r>
              <a:rPr lang="en-US" dirty="0" smtClean="0"/>
              <a:t> </a:t>
            </a:r>
            <a:r>
              <a:rPr lang="en-US" dirty="0" err="1" smtClean="0"/>
              <a:t>atenei</a:t>
            </a:r>
            <a:r>
              <a:rPr lang="en-US" dirty="0" smtClean="0"/>
              <a:t> </a:t>
            </a:r>
            <a:r>
              <a:rPr lang="en-US" dirty="0" err="1" smtClean="0"/>
              <a:t>e</a:t>
            </a:r>
            <a:r>
              <a:rPr lang="en-US" dirty="0" smtClean="0"/>
              <a:t> </a:t>
            </a:r>
            <a:r>
              <a:rPr lang="en-US" dirty="0" err="1" smtClean="0"/>
              <a:t>il</a:t>
            </a:r>
            <a:r>
              <a:rPr lang="en-US" dirty="0" smtClean="0"/>
              <a:t> </a:t>
            </a:r>
            <a:r>
              <a:rPr lang="en-US" dirty="0" err="1" smtClean="0"/>
              <a:t>potenziamento</a:t>
            </a:r>
            <a:r>
              <a:rPr lang="en-US" dirty="0" smtClean="0"/>
              <a:t> del </a:t>
            </a:r>
            <a:r>
              <a:rPr lang="en-US" dirty="0" err="1" smtClean="0"/>
              <a:t>sistema</a:t>
            </a:r>
            <a:r>
              <a:rPr lang="en-US" dirty="0" smtClean="0"/>
              <a:t> di </a:t>
            </a:r>
            <a:r>
              <a:rPr lang="en-US" dirty="0" err="1" smtClean="0"/>
              <a:t>autovalutazione</a:t>
            </a:r>
            <a:r>
              <a:rPr lang="en-US" dirty="0" smtClean="0"/>
              <a:t> </a:t>
            </a:r>
            <a:r>
              <a:rPr lang="en-US" dirty="0" err="1" smtClean="0"/>
              <a:t>della</a:t>
            </a:r>
            <a:r>
              <a:rPr lang="en-US" dirty="0" smtClean="0"/>
              <a:t> </a:t>
            </a:r>
            <a:r>
              <a:rPr lang="en-US" dirty="0" err="1" smtClean="0"/>
              <a:t>qualità</a:t>
            </a:r>
            <a:r>
              <a:rPr lang="en-US" dirty="0" smtClean="0"/>
              <a:t> </a:t>
            </a:r>
            <a:r>
              <a:rPr lang="en-US" dirty="0" err="1" smtClean="0"/>
              <a:t>e</a:t>
            </a:r>
            <a:r>
              <a:rPr lang="en-US" dirty="0" smtClean="0"/>
              <a:t> </a:t>
            </a:r>
            <a:r>
              <a:rPr lang="en-US" dirty="0" err="1" smtClean="0"/>
              <a:t>dell’efficacia</a:t>
            </a:r>
            <a:r>
              <a:rPr lang="en-US" dirty="0" smtClean="0"/>
              <a:t> </a:t>
            </a:r>
            <a:r>
              <a:rPr lang="en-US" dirty="0" err="1" smtClean="0"/>
              <a:t>delle</a:t>
            </a:r>
            <a:r>
              <a:rPr lang="en-US" dirty="0" smtClean="0"/>
              <a:t> </a:t>
            </a:r>
            <a:r>
              <a:rPr lang="en-US" dirty="0" err="1" smtClean="0"/>
              <a:t>attività</a:t>
            </a:r>
            <a:r>
              <a:rPr lang="en-US" dirty="0" smtClean="0"/>
              <a:t> </a:t>
            </a:r>
            <a:r>
              <a:rPr lang="en-US" dirty="0" err="1" smtClean="0"/>
              <a:t>didattiche</a:t>
            </a:r>
            <a:r>
              <a:rPr lang="en-US" dirty="0" smtClean="0"/>
              <a:t> </a:t>
            </a:r>
            <a:r>
              <a:rPr lang="en-US" dirty="0" err="1" smtClean="0"/>
              <a:t>e</a:t>
            </a:r>
            <a:r>
              <a:rPr lang="en-US" dirty="0" smtClean="0"/>
              <a:t> di </a:t>
            </a:r>
            <a:r>
              <a:rPr lang="en-US" dirty="0" err="1" smtClean="0"/>
              <a:t>ricerca</a:t>
            </a:r>
            <a:r>
              <a:rPr lang="en-US" dirty="0" smtClean="0"/>
              <a:t> </a:t>
            </a:r>
            <a:r>
              <a:rPr lang="en-US" dirty="0" err="1" smtClean="0"/>
              <a:t>delle</a:t>
            </a:r>
            <a:r>
              <a:rPr lang="en-US" dirty="0" smtClean="0"/>
              <a:t> </a:t>
            </a:r>
            <a:r>
              <a:rPr lang="en-US" dirty="0" err="1" smtClean="0"/>
              <a:t>università</a:t>
            </a:r>
            <a:r>
              <a:rPr lang="en-US" dirty="0" smtClean="0"/>
              <a:t>.</a:t>
            </a:r>
            <a:endParaRPr lang="it-IT" dirty="0"/>
          </a:p>
        </p:txBody>
      </p:sp>
      <p:sp>
        <p:nvSpPr>
          <p:cNvPr id="4" name="Slide Number Placeholder 3"/>
          <p:cNvSpPr>
            <a:spLocks noGrp="1"/>
          </p:cNvSpPr>
          <p:nvPr>
            <p:ph type="sldNum" sz="quarter" idx="10"/>
          </p:nvPr>
        </p:nvSpPr>
        <p:spPr/>
        <p:txBody>
          <a:bodyPr/>
          <a:lstStyle/>
          <a:p>
            <a:pPr>
              <a:defRPr/>
            </a:pPr>
            <a:fld id="{B243A720-C6E9-4C24-ACB1-66F9D7C85167}"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A90ABF7-AB6E-4CE7-8B55-36CF23CB855B}"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090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90ABF7-AB6E-4CE7-8B55-36CF23CB855B}"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812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90ABF7-AB6E-4CE7-8B55-36CF23CB855B}"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0DBE4F4-8405-4D6F-811D-B06F6330F9A9}"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875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DBE4F4-8405-4D6F-811D-B06F6330F9A9}"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771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0DBE4F4-8405-4D6F-811D-B06F6330F9A9}"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068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0DBE4F4-8405-4D6F-811D-B06F6330F9A9}" type="datetimeFigureOut">
              <a:rPr lang="it-IT" smtClean="0"/>
              <a:pPr/>
              <a:t>10/8/14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02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0DBE4F4-8405-4D6F-811D-B06F6330F9A9}" type="datetimeFigureOut">
              <a:rPr lang="it-IT" smtClean="0"/>
              <a:pPr/>
              <a:t>10/8/14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094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0DBE4F4-8405-4D6F-811D-B06F6330F9A9}" type="datetimeFigureOut">
              <a:rPr lang="it-IT" smtClean="0"/>
              <a:pPr/>
              <a:t>10/8/14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8194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DBE4F4-8405-4D6F-811D-B06F6330F9A9}" type="datetimeFigureOut">
              <a:rPr lang="it-IT" smtClean="0"/>
              <a:pPr/>
              <a:t>10/8/14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153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DBE4F4-8405-4D6F-811D-B06F6330F9A9}" type="datetimeFigureOut">
              <a:rPr lang="it-IT" smtClean="0"/>
              <a:pPr/>
              <a:t>10/8/14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187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90ABF7-AB6E-4CE7-8B55-36CF23CB855B}"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3023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DBE4F4-8405-4D6F-811D-B06F6330F9A9}" type="datetimeFigureOut">
              <a:rPr lang="it-IT" smtClean="0"/>
              <a:pPr/>
              <a:t>10/8/14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747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DBE4F4-8405-4D6F-811D-B06F6330F9A9}"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8329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DBE4F4-8405-4D6F-811D-B06F6330F9A9}"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9261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Giorgio</a:t>
            </a:r>
            <a:endParaRPr lang="it-IT"/>
          </a:p>
        </p:txBody>
      </p:sp>
      <p:sp>
        <p:nvSpPr>
          <p:cNvPr id="5" name="Segnaposto piè di pagina 4"/>
          <p:cNvSpPr>
            <a:spLocks noGrp="1"/>
          </p:cNvSpPr>
          <p:nvPr>
            <p:ph type="ftr" sz="quarter" idx="11"/>
          </p:nvPr>
        </p:nvSpPr>
        <p:spPr/>
        <p:txBody>
          <a:bodyPr/>
          <a:lstStyle/>
          <a:p>
            <a:r>
              <a:rPr lang="it-IT" dirty="0" smtClean="0"/>
              <a:t>Giorgio Chiarelli, HCP, Kyoto 2012</a:t>
            </a:r>
            <a:endParaRPr lang="it-IT" dirty="0"/>
          </a:p>
        </p:txBody>
      </p:sp>
      <p:sp>
        <p:nvSpPr>
          <p:cNvPr id="6" name="Segnaposto numero diapositiva 5"/>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7996205"/>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Giorgio</a:t>
            </a:r>
            <a:endParaRPr lang="it-IT"/>
          </a:p>
        </p:txBody>
      </p:sp>
      <p:sp>
        <p:nvSpPr>
          <p:cNvPr id="5" name="Segnaposto piè di pagina 4"/>
          <p:cNvSpPr>
            <a:spLocks noGrp="1"/>
          </p:cNvSpPr>
          <p:nvPr>
            <p:ph type="ftr" sz="quarter" idx="11"/>
          </p:nvPr>
        </p:nvSpPr>
        <p:spPr/>
        <p:txBody>
          <a:bodyPr/>
          <a:lstStyle/>
          <a:p>
            <a:r>
              <a:rPr lang="it-IT" smtClean="0"/>
              <a:t>Hadron Collider Physics, Kyoto 2012</a:t>
            </a:r>
            <a:endParaRPr lang="it-IT"/>
          </a:p>
        </p:txBody>
      </p:sp>
      <p:sp>
        <p:nvSpPr>
          <p:cNvPr id="6" name="Segnaposto numero diapositiva 5"/>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8429503"/>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Giorgio</a:t>
            </a:r>
            <a:endParaRPr lang="it-IT"/>
          </a:p>
        </p:txBody>
      </p:sp>
      <p:sp>
        <p:nvSpPr>
          <p:cNvPr id="5" name="Segnaposto piè di pagina 4"/>
          <p:cNvSpPr>
            <a:spLocks noGrp="1"/>
          </p:cNvSpPr>
          <p:nvPr>
            <p:ph type="ftr" sz="quarter" idx="11"/>
          </p:nvPr>
        </p:nvSpPr>
        <p:spPr/>
        <p:txBody>
          <a:bodyPr/>
          <a:lstStyle/>
          <a:p>
            <a:r>
              <a:rPr lang="it-IT" smtClean="0"/>
              <a:t>Hadron Collider Physics, Kyoto 2012</a:t>
            </a:r>
            <a:endParaRPr lang="it-IT"/>
          </a:p>
        </p:txBody>
      </p:sp>
      <p:sp>
        <p:nvSpPr>
          <p:cNvPr id="6" name="Segnaposto numero diapositiva 5"/>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6962857"/>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a:effectLst>
            <a:outerShdw blurRad="50800" dist="38100" dir="2700000" algn="tl" rotWithShape="0">
              <a:srgbClr val="00B0F0"/>
            </a:outerShdw>
          </a:effectLst>
        </p:spPr>
        <p:txBody>
          <a:bodyPr/>
          <a:lstStyle>
            <a:lvl1pPr>
              <a:defRPr>
                <a:solidFill>
                  <a:srgbClr val="FF0000"/>
                </a:solidFill>
                <a:latin typeface="Comic Sans MS" pitchFamily="66" charset="0"/>
              </a:defRPr>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600200"/>
            <a:ext cx="4038600" cy="4525963"/>
          </a:xfrm>
        </p:spPr>
        <p:txBody>
          <a:bodyPr/>
          <a:lstStyle>
            <a:lvl1pPr marL="0" indent="0">
              <a:buFontTx/>
              <a:buNone/>
              <a:defRPr sz="2800">
                <a:latin typeface="Comic Sans MS" pitchFamily="66" charset="0"/>
              </a:defRPr>
            </a:lvl1pPr>
            <a:lvl2pPr marL="742950" indent="-285750">
              <a:buFont typeface="Wingdings" pitchFamily="2" charset="2"/>
              <a:buChar char="Ø"/>
              <a:defRPr sz="2400">
                <a:solidFill>
                  <a:srgbClr val="1014FF"/>
                </a:solidFill>
                <a:latin typeface="Comic Sans MS" pitchFamily="66" charset="0"/>
              </a:defRPr>
            </a:lvl2pPr>
            <a:lvl3pPr marL="1143000" indent="-228600">
              <a:buFont typeface="Wingdings" pitchFamily="2" charset="2"/>
              <a:buChar char="Ø"/>
              <a:defRPr sz="2000">
                <a:solidFill>
                  <a:srgbClr val="FF0000"/>
                </a:solidFill>
                <a:latin typeface="Comic Sans MS" pitchFamily="66" charset="0"/>
              </a:defRPr>
            </a:lvl3pPr>
            <a:lvl4pPr marL="1600200" indent="-228600">
              <a:buFont typeface="Wingdings" pitchFamily="2" charset="2"/>
              <a:buChar char="Ø"/>
              <a:defRPr sz="1800">
                <a:solidFill>
                  <a:srgbClr val="009900"/>
                </a:solidFill>
                <a:latin typeface="Comic Sans MS" pitchFamily="66" charset="0"/>
              </a:defRPr>
            </a:lvl4pPr>
            <a:lvl5pPr marL="2057400" indent="-228600">
              <a:buFont typeface="Arial" pitchFamily="34" charset="0"/>
              <a:buChar char="•"/>
              <a:defRPr sz="1800">
                <a:latin typeface="Comic Sans MS" pitchFamily="66"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p:spPr>
        <p:txBody>
          <a:bodyPr/>
          <a:lstStyle>
            <a:lvl1pPr marL="0" indent="0">
              <a:buFontTx/>
              <a:buNone/>
              <a:defRPr sz="2800">
                <a:latin typeface="Comic Sans MS" pitchFamily="66" charset="0"/>
              </a:defRPr>
            </a:lvl1pPr>
            <a:lvl2pPr marL="742950" indent="-285750">
              <a:buFont typeface="Wingdings" pitchFamily="2" charset="2"/>
              <a:buChar char="Ø"/>
              <a:defRPr sz="2400">
                <a:solidFill>
                  <a:srgbClr val="1014FF"/>
                </a:solidFill>
                <a:latin typeface="Comic Sans MS" pitchFamily="66" charset="0"/>
              </a:defRPr>
            </a:lvl2pPr>
            <a:lvl3pPr marL="1143000" indent="-228600">
              <a:buFont typeface="Wingdings" pitchFamily="2" charset="2"/>
              <a:buChar char="Ø"/>
              <a:defRPr sz="2000">
                <a:solidFill>
                  <a:srgbClr val="FF0000"/>
                </a:solidFill>
                <a:latin typeface="Comic Sans MS" pitchFamily="66" charset="0"/>
              </a:defRPr>
            </a:lvl3pPr>
            <a:lvl4pPr marL="1600200" indent="-228600">
              <a:buFont typeface="Wingdings" pitchFamily="2" charset="2"/>
              <a:buChar char="Ø"/>
              <a:defRPr sz="1800">
                <a:solidFill>
                  <a:srgbClr val="009900"/>
                </a:solidFill>
                <a:latin typeface="Comic Sans MS" pitchFamily="66" charset="0"/>
              </a:defRPr>
            </a:lvl4pPr>
            <a:lvl5pPr marL="2057400" indent="-228600">
              <a:buFont typeface="Arial" pitchFamily="34" charset="0"/>
              <a:buChar char="•"/>
              <a:defRPr sz="1800">
                <a:latin typeface="Comic Sans MS" pitchFamily="66"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r>
              <a:rPr lang="it-IT" smtClean="0"/>
              <a:t>Giorgio</a:t>
            </a:r>
            <a:endParaRPr lang="it-IT"/>
          </a:p>
        </p:txBody>
      </p:sp>
      <p:sp>
        <p:nvSpPr>
          <p:cNvPr id="6" name="Segnaposto piè di pagina 5"/>
          <p:cNvSpPr>
            <a:spLocks noGrp="1"/>
          </p:cNvSpPr>
          <p:nvPr>
            <p:ph type="ftr" sz="quarter" idx="11"/>
          </p:nvPr>
        </p:nvSpPr>
        <p:spPr/>
        <p:txBody>
          <a:bodyPr/>
          <a:lstStyle/>
          <a:p>
            <a:r>
              <a:rPr lang="it-IT" smtClean="0"/>
              <a:t>Hadron Collider Physics, Kyoto 2012</a:t>
            </a:r>
            <a:endParaRPr lang="it-IT"/>
          </a:p>
        </p:txBody>
      </p:sp>
      <p:sp>
        <p:nvSpPr>
          <p:cNvPr id="7" name="Segnaposto numero diapositiva 6"/>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0194000"/>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Giorgio</a:t>
            </a:r>
            <a:endParaRPr lang="it-IT"/>
          </a:p>
        </p:txBody>
      </p:sp>
      <p:sp>
        <p:nvSpPr>
          <p:cNvPr id="8" name="Segnaposto piè di pagina 7"/>
          <p:cNvSpPr>
            <a:spLocks noGrp="1"/>
          </p:cNvSpPr>
          <p:nvPr>
            <p:ph type="ftr" sz="quarter" idx="11"/>
          </p:nvPr>
        </p:nvSpPr>
        <p:spPr/>
        <p:txBody>
          <a:bodyPr/>
          <a:lstStyle/>
          <a:p>
            <a:r>
              <a:rPr lang="it-IT" smtClean="0"/>
              <a:t>Hadron Collider Physics, Kyoto 2012</a:t>
            </a:r>
            <a:endParaRPr lang="it-IT"/>
          </a:p>
        </p:txBody>
      </p:sp>
      <p:sp>
        <p:nvSpPr>
          <p:cNvPr id="9" name="Segnaposto numero diapositiva 8"/>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380750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Giorgio</a:t>
            </a:r>
            <a:endParaRPr lang="it-IT"/>
          </a:p>
        </p:txBody>
      </p:sp>
      <p:sp>
        <p:nvSpPr>
          <p:cNvPr id="4" name="Segnaposto piè di pagina 3"/>
          <p:cNvSpPr>
            <a:spLocks noGrp="1"/>
          </p:cNvSpPr>
          <p:nvPr>
            <p:ph type="ftr" sz="quarter" idx="11"/>
          </p:nvPr>
        </p:nvSpPr>
        <p:spPr/>
        <p:txBody>
          <a:bodyPr/>
          <a:lstStyle/>
          <a:p>
            <a:r>
              <a:rPr lang="it-IT" smtClean="0"/>
              <a:t>Hadron Collider Physics, Kyoto 2012</a:t>
            </a:r>
            <a:endParaRPr lang="it-IT"/>
          </a:p>
        </p:txBody>
      </p:sp>
      <p:sp>
        <p:nvSpPr>
          <p:cNvPr id="5" name="Segnaposto numero diapositiva 4"/>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2863053"/>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Giorgio</a:t>
            </a:r>
            <a:endParaRPr lang="it-IT"/>
          </a:p>
        </p:txBody>
      </p:sp>
      <p:sp>
        <p:nvSpPr>
          <p:cNvPr id="3" name="Segnaposto piè di pagina 2"/>
          <p:cNvSpPr>
            <a:spLocks noGrp="1"/>
          </p:cNvSpPr>
          <p:nvPr>
            <p:ph type="ftr" sz="quarter" idx="11"/>
          </p:nvPr>
        </p:nvSpPr>
        <p:spPr/>
        <p:txBody>
          <a:bodyPr/>
          <a:lstStyle/>
          <a:p>
            <a:r>
              <a:rPr lang="it-IT" smtClean="0"/>
              <a:t>Hadron Collider Physics, Kyoto 2012</a:t>
            </a:r>
            <a:endParaRPr lang="it-IT"/>
          </a:p>
        </p:txBody>
      </p:sp>
      <p:sp>
        <p:nvSpPr>
          <p:cNvPr id="4" name="Segnaposto numero diapositiva 3"/>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7643455"/>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A90ABF7-AB6E-4CE7-8B55-36CF23CB855B}" type="datetimeFigureOut">
              <a:rPr lang="it-IT" smtClean="0"/>
              <a:pPr/>
              <a:t>10/8/14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6028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Giorgio</a:t>
            </a:r>
            <a:endParaRPr lang="it-IT"/>
          </a:p>
        </p:txBody>
      </p:sp>
      <p:sp>
        <p:nvSpPr>
          <p:cNvPr id="6" name="Segnaposto piè di pagina 5"/>
          <p:cNvSpPr>
            <a:spLocks noGrp="1"/>
          </p:cNvSpPr>
          <p:nvPr>
            <p:ph type="ftr" sz="quarter" idx="11"/>
          </p:nvPr>
        </p:nvSpPr>
        <p:spPr/>
        <p:txBody>
          <a:bodyPr/>
          <a:lstStyle/>
          <a:p>
            <a:r>
              <a:rPr lang="it-IT" smtClean="0"/>
              <a:t>Hadron Collider Physics, Kyoto 2012</a:t>
            </a:r>
            <a:endParaRPr lang="it-IT"/>
          </a:p>
        </p:txBody>
      </p:sp>
      <p:sp>
        <p:nvSpPr>
          <p:cNvPr id="7" name="Segnaposto numero diapositiva 6"/>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301269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Giorgio</a:t>
            </a:r>
            <a:endParaRPr lang="it-IT"/>
          </a:p>
        </p:txBody>
      </p:sp>
      <p:sp>
        <p:nvSpPr>
          <p:cNvPr id="6" name="Segnaposto piè di pagina 5"/>
          <p:cNvSpPr>
            <a:spLocks noGrp="1"/>
          </p:cNvSpPr>
          <p:nvPr>
            <p:ph type="ftr" sz="quarter" idx="11"/>
          </p:nvPr>
        </p:nvSpPr>
        <p:spPr/>
        <p:txBody>
          <a:bodyPr/>
          <a:lstStyle/>
          <a:p>
            <a:r>
              <a:rPr lang="it-IT" smtClean="0"/>
              <a:t>Hadron Collider Physics, Kyoto 2012</a:t>
            </a:r>
            <a:endParaRPr lang="it-IT"/>
          </a:p>
        </p:txBody>
      </p:sp>
      <p:sp>
        <p:nvSpPr>
          <p:cNvPr id="7" name="Segnaposto numero diapositiva 6"/>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649017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Giorgio</a:t>
            </a:r>
            <a:endParaRPr lang="it-IT"/>
          </a:p>
        </p:txBody>
      </p:sp>
      <p:sp>
        <p:nvSpPr>
          <p:cNvPr id="5" name="Segnaposto piè di pagina 4"/>
          <p:cNvSpPr>
            <a:spLocks noGrp="1"/>
          </p:cNvSpPr>
          <p:nvPr>
            <p:ph type="ftr" sz="quarter" idx="11"/>
          </p:nvPr>
        </p:nvSpPr>
        <p:spPr/>
        <p:txBody>
          <a:bodyPr/>
          <a:lstStyle/>
          <a:p>
            <a:r>
              <a:rPr lang="it-IT" smtClean="0"/>
              <a:t>Hadron Collider Physics, Kyoto 2012</a:t>
            </a:r>
            <a:endParaRPr lang="it-IT"/>
          </a:p>
        </p:txBody>
      </p:sp>
      <p:sp>
        <p:nvSpPr>
          <p:cNvPr id="6" name="Segnaposto numero diapositiva 5"/>
          <p:cNvSpPr>
            <a:spLocks noGrp="1"/>
          </p:cNvSpPr>
          <p:nvPr>
            <p:ph type="sldNum" sz="quarter" idx="12"/>
          </p:nvPr>
        </p:nvSpPr>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48266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95147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it-IT" smtClean="0"/>
              <a:t>Click to edit Master title style</a:t>
            </a:r>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Layout personalizzato">
    <p:spTree>
      <p:nvGrpSpPr>
        <p:cNvPr id="1" name=""/>
        <p:cNvGrpSpPr/>
        <p:nvPr/>
      </p:nvGrpSpPr>
      <p:grpSpPr>
        <a:xfrm>
          <a:off x="0" y="0"/>
          <a:ext cx="0" cy="0"/>
          <a:chOff x="0" y="0"/>
          <a:chExt cx="0" cy="0"/>
        </a:xfrm>
      </p:grpSpPr>
      <p:sp>
        <p:nvSpPr>
          <p:cNvPr id="3" name="Segnaposto data 2"/>
          <p:cNvSpPr>
            <a:spLocks noGrp="1"/>
          </p:cNvSpPr>
          <p:nvPr>
            <p:ph type="dt" sz="half" idx="10"/>
          </p:nvPr>
        </p:nvSpPr>
        <p:spPr>
          <a:xfrm>
            <a:off x="457200" y="6356350"/>
            <a:ext cx="2133600" cy="365125"/>
          </a:xfrm>
          <a:prstGeom prst="rect">
            <a:avLst/>
          </a:prstGeom>
        </p:spPr>
        <p:txBody>
          <a:bodyPr/>
          <a:lstStyle/>
          <a:p>
            <a:r>
              <a:rPr lang="it-IT" dirty="0" smtClean="0"/>
              <a:t>Giorgio Chiarelli</a:t>
            </a:r>
            <a:endParaRPr lang="en-US" dirty="0"/>
          </a:p>
        </p:txBody>
      </p:sp>
      <p:sp>
        <p:nvSpPr>
          <p:cNvPr id="4" name="Segnaposto piè di pagina 3"/>
          <p:cNvSpPr>
            <a:spLocks noGrp="1"/>
          </p:cNvSpPr>
          <p:nvPr>
            <p:ph type="ftr" sz="quarter" idx="11"/>
          </p:nvPr>
        </p:nvSpPr>
        <p:spPr>
          <a:xfrm>
            <a:off x="2667000" y="6356350"/>
            <a:ext cx="3810000" cy="365125"/>
          </a:xfrm>
          <a:prstGeom prst="rect">
            <a:avLst/>
          </a:prstGeom>
        </p:spPr>
        <p:txBody>
          <a:bodyPr/>
          <a:lstStyle/>
          <a:p>
            <a:pPr>
              <a:defRPr/>
            </a:pPr>
            <a:r>
              <a:rPr lang="en-US" dirty="0" smtClean="0"/>
              <a:t>G. </a:t>
            </a:r>
            <a:r>
              <a:rPr lang="en-US" dirty="0" err="1" smtClean="0"/>
              <a:t>Chiarelli</a:t>
            </a:r>
            <a:endParaRPr lang="en-US" dirty="0"/>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pPr>
              <a:defRPr/>
            </a:pPr>
            <a:fld id="{309D3965-9E58-4453-9992-68241A1B3A5A}" type="slidenum">
              <a:rPr lang="en-US" smtClean="0"/>
              <a:pPr>
                <a:defRPr/>
              </a:pPr>
              <a:t>‹#›</a:t>
            </a:fld>
            <a:endParaRPr lang="en-US"/>
          </a:p>
        </p:txBody>
      </p:sp>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9851360"/>
      </p:ext>
    </p:extLst>
  </p:cSld>
  <p:clrMapOvr>
    <a:masterClrMapping/>
  </p:clrMapOvr>
  <p:transition spd="slow">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a:solidFill>
            <a:srgbClr val="FFFF00"/>
          </a:solidFill>
          <a:effectLst>
            <a:outerShdw blurRad="50800" dist="38100" dir="2700000" algn="tl" rotWithShape="0">
              <a:srgbClr val="00B0F0"/>
            </a:outerShdw>
          </a:effectLst>
        </p:spPr>
        <p:txBody>
          <a:bodyPr/>
          <a:lstStyle>
            <a:lvl1pPr>
              <a:defRPr>
                <a:solidFill>
                  <a:srgbClr val="FF0000"/>
                </a:solidFill>
                <a:latin typeface="Comic Sans MS" pitchFamily="66" charset="0"/>
              </a:defRPr>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600200"/>
            <a:ext cx="4038600" cy="4525963"/>
          </a:xfrm>
          <a:prstGeom prst="rect">
            <a:avLst/>
          </a:prstGeom>
        </p:spPr>
        <p:txBody>
          <a:bodyPr/>
          <a:lstStyle>
            <a:lvl1pPr marL="0" indent="0">
              <a:buFontTx/>
              <a:buNone/>
              <a:defRPr sz="2800">
                <a:latin typeface="Comic Sans MS" pitchFamily="66" charset="0"/>
              </a:defRPr>
            </a:lvl1pPr>
            <a:lvl2pPr marL="742950" indent="-285750">
              <a:buFont typeface="Wingdings" pitchFamily="2" charset="2"/>
              <a:buChar char="Ø"/>
              <a:defRPr sz="2400">
                <a:solidFill>
                  <a:srgbClr val="1014FF"/>
                </a:solidFill>
                <a:latin typeface="Comic Sans MS" pitchFamily="66" charset="0"/>
              </a:defRPr>
            </a:lvl2pPr>
            <a:lvl3pPr marL="1143000" indent="-228600">
              <a:buFont typeface="Wingdings" pitchFamily="2" charset="2"/>
              <a:buChar char="Ø"/>
              <a:defRPr sz="2000">
                <a:solidFill>
                  <a:srgbClr val="FF0000"/>
                </a:solidFill>
                <a:latin typeface="Comic Sans MS" pitchFamily="66" charset="0"/>
              </a:defRPr>
            </a:lvl3pPr>
            <a:lvl4pPr marL="1600200" indent="-228600">
              <a:buFont typeface="Wingdings" pitchFamily="2" charset="2"/>
              <a:buChar char="Ø"/>
              <a:defRPr sz="1800">
                <a:solidFill>
                  <a:srgbClr val="009900"/>
                </a:solidFill>
                <a:latin typeface="Comic Sans MS" pitchFamily="66" charset="0"/>
              </a:defRPr>
            </a:lvl4pPr>
            <a:lvl5pPr marL="2057400" indent="-228600">
              <a:buFont typeface="Arial" pitchFamily="34" charset="0"/>
              <a:buChar char="•"/>
              <a:defRPr sz="1800">
                <a:latin typeface="Comic Sans MS" pitchFamily="66"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a:prstGeom prst="rect">
            <a:avLst/>
          </a:prstGeom>
        </p:spPr>
        <p:txBody>
          <a:bodyPr/>
          <a:lstStyle>
            <a:lvl1pPr marL="0" indent="0">
              <a:buFontTx/>
              <a:buNone/>
              <a:defRPr sz="2800">
                <a:latin typeface="Comic Sans MS" pitchFamily="66" charset="0"/>
              </a:defRPr>
            </a:lvl1pPr>
            <a:lvl2pPr marL="742950" indent="-285750">
              <a:buFont typeface="Wingdings" pitchFamily="2" charset="2"/>
              <a:buChar char="Ø"/>
              <a:defRPr sz="2400">
                <a:solidFill>
                  <a:srgbClr val="1014FF"/>
                </a:solidFill>
                <a:latin typeface="Comic Sans MS" pitchFamily="66" charset="0"/>
              </a:defRPr>
            </a:lvl2pPr>
            <a:lvl3pPr marL="1143000" indent="-228600">
              <a:buFont typeface="Wingdings" pitchFamily="2" charset="2"/>
              <a:buChar char="Ø"/>
              <a:defRPr sz="2000">
                <a:solidFill>
                  <a:srgbClr val="FF0000"/>
                </a:solidFill>
                <a:latin typeface="Comic Sans MS" pitchFamily="66" charset="0"/>
              </a:defRPr>
            </a:lvl3pPr>
            <a:lvl4pPr marL="1600200" indent="-228600">
              <a:buFont typeface="Wingdings" pitchFamily="2" charset="2"/>
              <a:buChar char="Ø"/>
              <a:defRPr sz="1800">
                <a:solidFill>
                  <a:srgbClr val="009900"/>
                </a:solidFill>
                <a:latin typeface="Comic Sans MS" pitchFamily="66" charset="0"/>
              </a:defRPr>
            </a:lvl4pPr>
            <a:lvl5pPr marL="2057400" indent="-228600">
              <a:buFont typeface="Arial" pitchFamily="34" charset="0"/>
              <a:buChar char="•"/>
              <a:defRPr sz="1800">
                <a:latin typeface="Comic Sans MS" pitchFamily="66"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smtClean="0"/>
              <a:t>Giorgio</a:t>
            </a: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Hadron Collider Physics, Kyoto 2012</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0194000"/>
      </p:ext>
    </p:extLst>
  </p:cSld>
  <p:clrMapOvr>
    <a:masterClrMapping/>
  </p:clrMapOvr>
  <p:transition spd="slow">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it-IT" smtClean="0"/>
              <a:t>Click to edit Master title style</a:t>
            </a:r>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26" y="228601"/>
            <a:ext cx="8229601" cy="1143000"/>
          </a:xfrm>
          <a:prstGeom prst="rect">
            <a:avLst/>
          </a:prstGeom>
        </p:spPr>
        <p:txBody>
          <a:bodyPr vert="horz" lIns="91337" tIns="45664" rIns="91337" bIns="45664"/>
          <a:lstStyle>
            <a:lvl1pPr>
              <a:defRPr sz="3600">
                <a:latin typeface="Candara"/>
                <a:cs typeface="Candara"/>
              </a:defRPr>
            </a:lvl1pPr>
          </a:lstStyle>
          <a:p>
            <a:r>
              <a:rPr lang="it-IT" dirty="0" smtClean="0"/>
              <a:t>Click </a:t>
            </a:r>
            <a:r>
              <a:rPr lang="it-IT" dirty="0" err="1" smtClean="0"/>
              <a:t>to</a:t>
            </a:r>
            <a:r>
              <a:rPr lang="it-IT" dirty="0" smtClean="0"/>
              <a:t> </a:t>
            </a:r>
            <a:r>
              <a:rPr lang="it-IT" dirty="0" err="1" smtClean="0"/>
              <a:t>edit</a:t>
            </a:r>
            <a:r>
              <a:rPr lang="it-IT" dirty="0" smtClean="0"/>
              <a:t> Master </a:t>
            </a:r>
            <a:r>
              <a:rPr lang="it-IT" dirty="0" err="1" smtClean="0"/>
              <a:t>title</a:t>
            </a:r>
            <a:r>
              <a:rPr lang="it-IT" dirty="0" smtClean="0"/>
              <a:t> style</a:t>
            </a:r>
            <a:endParaRPr lang="it-IT"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D6CFA33B-7CF1-B340-B901-3CF116B4CBE7}" type="datetimeFigureOut">
              <a:rPr lang="it-IT" smtClean="0"/>
              <a:pPr/>
              <a:t>10/8/14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8EF678C5-88AB-0648-AD9F-D60E6B44FB1D}" type="slidenum">
              <a:rPr lang="it-IT" smtClean="0"/>
              <a:pPr/>
              <a:t>‹#›</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992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A90ABF7-AB6E-4CE7-8B55-36CF23CB855B}" type="datetimeFigureOut">
              <a:rPr lang="it-IT" smtClean="0"/>
              <a:pPr/>
              <a:t>10/8/14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6516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Layout personalizzat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dirty="0" smtClean="0">
                <a:solidFill>
                  <a:prstClr val="black">
                    <a:tint val="75000"/>
                  </a:prstClr>
                </a:solidFill>
              </a:rPr>
              <a:t>Giorgio Chiarelli</a:t>
            </a:r>
            <a:endParaRPr lang="en-US" dirty="0">
              <a:solidFill>
                <a:prstClr val="black">
                  <a:tint val="75000"/>
                </a:prstClr>
              </a:solidFill>
            </a:endParaRPr>
          </a:p>
        </p:txBody>
      </p:sp>
      <p:sp>
        <p:nvSpPr>
          <p:cNvPr id="4" name="Segnaposto piè di pagina 3"/>
          <p:cNvSpPr>
            <a:spLocks noGrp="1"/>
          </p:cNvSpPr>
          <p:nvPr>
            <p:ph type="ftr" sz="quarter" idx="11"/>
          </p:nvPr>
        </p:nvSpPr>
        <p:spPr/>
        <p:txBody>
          <a:bodyPr/>
          <a:lstStyle/>
          <a:p>
            <a:pPr>
              <a:defRPr/>
            </a:pPr>
            <a:r>
              <a:rPr lang="en-US" dirty="0" smtClean="0">
                <a:solidFill>
                  <a:prstClr val="black">
                    <a:tint val="75000"/>
                  </a:prstClr>
                </a:solidFill>
              </a:rPr>
              <a:t>G. </a:t>
            </a:r>
            <a:r>
              <a:rPr lang="en-US" dirty="0" err="1" smtClean="0">
                <a:solidFill>
                  <a:prstClr val="black">
                    <a:tint val="75000"/>
                  </a:prstClr>
                </a:solidFill>
              </a:rPr>
              <a:t>Chiarelli</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9851360"/>
      </p:ext>
    </p:extLst>
  </p:cSld>
  <p:clrMapOvr>
    <a:masterClrMapping/>
  </p:clrMapOvr>
  <p:transition spd="slow">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Layout personalizzat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dirty="0" smtClean="0">
                <a:solidFill>
                  <a:prstClr val="black">
                    <a:tint val="75000"/>
                  </a:prstClr>
                </a:solidFill>
              </a:rPr>
              <a:t>Giorgio Chiarelli</a:t>
            </a:r>
            <a:endParaRPr lang="en-US" dirty="0">
              <a:solidFill>
                <a:prstClr val="black">
                  <a:tint val="75000"/>
                </a:prstClr>
              </a:solidFill>
            </a:endParaRPr>
          </a:p>
        </p:txBody>
      </p:sp>
      <p:sp>
        <p:nvSpPr>
          <p:cNvPr id="4" name="Segnaposto piè di pagina 3"/>
          <p:cNvSpPr>
            <a:spLocks noGrp="1"/>
          </p:cNvSpPr>
          <p:nvPr>
            <p:ph type="ftr" sz="quarter" idx="11"/>
          </p:nvPr>
        </p:nvSpPr>
        <p:spPr/>
        <p:txBody>
          <a:bodyPr/>
          <a:lstStyle/>
          <a:p>
            <a:pPr>
              <a:defRPr/>
            </a:pPr>
            <a:r>
              <a:rPr lang="en-US" dirty="0" smtClean="0">
                <a:solidFill>
                  <a:prstClr val="black">
                    <a:tint val="75000"/>
                  </a:prstClr>
                </a:solidFill>
              </a:rPr>
              <a:t>G. </a:t>
            </a:r>
            <a:r>
              <a:rPr lang="en-US" dirty="0" err="1" smtClean="0">
                <a:solidFill>
                  <a:prstClr val="black">
                    <a:tint val="75000"/>
                  </a:prstClr>
                </a:solidFill>
              </a:rPr>
              <a:t>Chiarelli</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9851360"/>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noFill/>
          </a:ln>
          <a:effectLst>
            <a:outerShdw blurRad="57785" dist="33020" dir="3180000" algn="ctr">
              <a:srgbClr val="000000">
                <a:alpha val="30000"/>
              </a:srgbClr>
            </a:outerShdw>
          </a:effectLst>
          <a:scene3d>
            <a:camera prst="orthographicFront"/>
            <a:lightRig rig="threePt" dir="t"/>
          </a:scene3d>
          <a:sp3d extrusionH="76200">
            <a:extrusionClr>
              <a:schemeClr val="accent1">
                <a:lumMod val="75000"/>
              </a:schemeClr>
            </a:extrusionClr>
          </a:sp3d>
        </p:spPr>
        <p:txBody>
          <a:bodyPr/>
          <a:lstStyle>
            <a:lvl1pPr>
              <a:defRPr i="0" u="none">
                <a:solidFill>
                  <a:srgbClr val="FF0000"/>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Comic Sans MS" pitchFamily="66" charset="0"/>
              </a:defRPr>
            </a:lvl1pPr>
            <a:lvl2pPr marL="742950" indent="-285750">
              <a:buFont typeface="Wingdings" pitchFamily="2" charset="2"/>
              <a:buChar char="Ø"/>
              <a:defRPr>
                <a:solidFill>
                  <a:srgbClr val="1014FF"/>
                </a:solidFill>
                <a:latin typeface="Comic Sans MS" pitchFamily="66" charset="0"/>
              </a:defRPr>
            </a:lvl2pPr>
            <a:lvl3pPr marL="1143000" indent="-228600">
              <a:buFont typeface="Wingdings" pitchFamily="2" charset="2"/>
              <a:buChar char="Ø"/>
              <a:defRPr>
                <a:solidFill>
                  <a:srgbClr val="FF0000"/>
                </a:solidFill>
                <a:latin typeface="Comic Sans MS" pitchFamily="66" charset="0"/>
              </a:defRPr>
            </a:lvl3pPr>
            <a:lvl4pPr marL="1600200" indent="-228600">
              <a:buFont typeface="Wingdings" pitchFamily="2" charset="2"/>
              <a:buChar char="Ø"/>
              <a:defRPr>
                <a:solidFill>
                  <a:srgbClr val="009900"/>
                </a:solidFill>
                <a:latin typeface="Comic Sans MS" pitchFamily="66" charset="0"/>
              </a:defRPr>
            </a:lvl4pPr>
            <a:lvl5pPr marL="2057400" indent="-228600">
              <a:buFont typeface="Arial" pitchFamily="34" charset="0"/>
              <a:buChar cha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199644"/>
      </p:ext>
    </p:extLst>
  </p:cSld>
  <p:clrMapOvr>
    <a:masterClrMapping/>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CFA33B-7CF1-B340-B901-3CF116B4CBE7}" type="datetimeFigureOut">
              <a:rPr lang="it-IT" smtClean="0">
                <a:solidFill>
                  <a:prstClr val="black">
                    <a:tint val="75000"/>
                  </a:prstClr>
                </a:solidFill>
              </a:rPr>
              <a:pPr/>
              <a:t>10/8/14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EF678C5-88AB-0648-AD9F-D60E6B44FB1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992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A90ABF7-AB6E-4CE7-8B55-36CF23CB855B}" type="datetimeFigureOut">
              <a:rPr lang="it-IT" smtClean="0"/>
              <a:pPr/>
              <a:t>10/8/14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851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A90ABF7-AB6E-4CE7-8B55-36CF23CB855B}" type="datetimeFigureOut">
              <a:rPr lang="it-IT" smtClean="0"/>
              <a:pPr/>
              <a:t>10/8/14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181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90ABF7-AB6E-4CE7-8B55-36CF23CB855B}" type="datetimeFigureOut">
              <a:rPr lang="it-IT" smtClean="0"/>
              <a:pPr/>
              <a:t>10/8/14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44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A90ABF7-AB6E-4CE7-8B55-36CF23CB855B}" type="datetimeFigureOut">
              <a:rPr lang="it-IT" smtClean="0"/>
              <a:pPr/>
              <a:t>10/8/14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503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A90ABF7-AB6E-4CE7-8B55-36CF23CB855B}" type="datetimeFigureOut">
              <a:rPr lang="it-IT" smtClean="0"/>
              <a:pPr/>
              <a:t>10/8/14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5505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theme" Target="../theme/theme4.xml"/><Relationship Id="rId7" Type="http://schemas.openxmlformats.org/officeDocument/2006/relationships/image" Target="../media/image1.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0ABF7-AB6E-4CE7-8B55-36CF23CB855B}" type="datetimeFigureOut">
              <a:rPr lang="it-IT" smtClean="0"/>
              <a:pPr/>
              <a:t>10/8/14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63CAA-66C9-49C1-BA71-0FAF89BDB1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806163"/>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58"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60"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64"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66"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68"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buClrTx/>
              <a:buSzTx/>
              <a:buFontTx/>
              <a:buNone/>
            </a:pPr>
            <a:fld id="{D6CFA33B-7CF1-B340-B901-3CF116B4CBE7}" type="datetimeFigureOut">
              <a:rPr lang="it-IT" smtClean="0">
                <a:solidFill>
                  <a:prstClr val="black">
                    <a:tint val="75000"/>
                  </a:prstClr>
                </a:solidFill>
                <a:latin typeface="Calibri"/>
              </a:rPr>
              <a:pPr defTabSz="457200" fontAlgn="auto">
                <a:spcBef>
                  <a:spcPts val="0"/>
                </a:spcBef>
                <a:spcAft>
                  <a:spcPts val="0"/>
                </a:spcAft>
                <a:buClrTx/>
                <a:buSzTx/>
                <a:buFontTx/>
                <a:buNone/>
              </a:pPr>
              <a:t>10/8/14</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buClrTx/>
              <a:buSzTx/>
              <a:buFontTx/>
              <a:buNone/>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buClrTx/>
              <a:buSzTx/>
              <a:buFontTx/>
              <a:buNone/>
            </a:pPr>
            <a:fld id="{8EF678C5-88AB-0648-AD9F-D60E6B44FB1D}" type="slidenum">
              <a:rPr lang="it-IT" smtClean="0">
                <a:solidFill>
                  <a:prstClr val="black">
                    <a:tint val="75000"/>
                  </a:prstClr>
                </a:solidFill>
                <a:latin typeface="Calibri"/>
              </a:rPr>
              <a:pPr defTabSz="457200" fontAlgn="auto">
                <a:spcBef>
                  <a:spcPts val="0"/>
                </a:spcBef>
                <a:spcAft>
                  <a:spcPts val="0"/>
                </a:spcAft>
                <a:buClrTx/>
                <a:buSzTx/>
                <a:buFontTx/>
                <a:buNone/>
              </a:pPr>
              <a:t>‹#›</a:t>
            </a:fld>
            <a:endParaRPr lang="it-IT">
              <a:solidFill>
                <a:prstClr val="black">
                  <a:tint val="75000"/>
                </a:prstClr>
              </a:solidFill>
              <a:latin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13704"/>
      </p:ext>
    </p:extLst>
  </p:cSld>
  <p:clrMap bg1="lt1" tx1="dk1" bg2="lt2" tx2="dk2" accent1="accent1" accent2="accent2" accent3="accent3" accent4="accent4" accent5="accent5" accent6="accent6" hlink="hlink" folHlink="folHlink"/>
  <p:sldLayoutIdLst>
    <p:sldLayoutId id="21474841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BE4F4-8405-4D6F-811D-B06F6330F9A9}" type="datetimeFigureOut">
              <a:rPr lang="it-IT" smtClean="0"/>
              <a:pPr/>
              <a:t>10/8/14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F39DB-F58F-449E-A11E-E94F71927DC4}"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231871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Giorgio</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Giorgio Chiarelli, HCP Kyoto 2012</a:t>
            </a: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5FAE9-74FF-4FF9-978A-E783919AB6B3}" type="slidenum">
              <a:rPr lang="it-IT" smtClean="0"/>
              <a:pPr/>
              <a:t>‹#›</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964477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3031" name="Line 23"/>
          <p:cNvSpPr>
            <a:spLocks noChangeShapeType="1"/>
          </p:cNvSpPr>
          <p:nvPr userDrawn="1"/>
        </p:nvSpPr>
        <p:spPr bwMode="auto">
          <a:xfrm>
            <a:off x="8316913" y="6424614"/>
            <a:ext cx="0" cy="352424"/>
          </a:xfrm>
          <a:prstGeom prst="line">
            <a:avLst/>
          </a:prstGeom>
          <a:noFill/>
          <a:ln w="38100">
            <a:solidFill>
              <a:schemeClr val="bg1"/>
            </a:solidFill>
            <a:round/>
            <a:headEnd/>
            <a:tailEnd/>
          </a:ln>
          <a:effectLst/>
        </p:spPr>
        <p:txBody>
          <a:bodyPr lIns="91337" tIns="45664" rIns="91337" bIns="45664"/>
          <a:lstStyle/>
          <a:p>
            <a:pPr algn="l" defTabSz="913367">
              <a:spcBef>
                <a:spcPct val="0"/>
              </a:spcBef>
              <a:buClrTx/>
              <a:buSzTx/>
              <a:buFontTx/>
              <a:buNone/>
              <a:defRPr/>
            </a:pPr>
            <a:endParaRPr lang="it-IT" dirty="0">
              <a:solidFill>
                <a:srgbClr val="777777"/>
              </a:solidFill>
              <a:latin typeface="Cambria"/>
              <a:ea typeface="ＭＳ Ｐゴシック" pitchFamily="1" charset="-128"/>
              <a:cs typeface="ＭＳ Ｐゴシック" pitchFamily="1" charset="-128"/>
            </a:endParaRPr>
          </a:p>
        </p:txBody>
      </p:sp>
      <p:sp>
        <p:nvSpPr>
          <p:cNvPr id="43032" name="Line 24"/>
          <p:cNvSpPr>
            <a:spLocks noChangeShapeType="1"/>
          </p:cNvSpPr>
          <p:nvPr userDrawn="1"/>
        </p:nvSpPr>
        <p:spPr bwMode="auto">
          <a:xfrm>
            <a:off x="8763001" y="6269104"/>
            <a:ext cx="0" cy="588963"/>
          </a:xfrm>
          <a:prstGeom prst="line">
            <a:avLst/>
          </a:prstGeom>
          <a:noFill/>
          <a:ln w="38100">
            <a:solidFill>
              <a:srgbClr val="5F5F5F"/>
            </a:solidFill>
            <a:round/>
            <a:headEnd/>
            <a:tailEnd/>
          </a:ln>
          <a:effectLst/>
        </p:spPr>
        <p:txBody>
          <a:bodyPr lIns="91337" tIns="45664" rIns="91337" bIns="45664"/>
          <a:lstStyle/>
          <a:p>
            <a:pPr algn="l" defTabSz="913367">
              <a:spcBef>
                <a:spcPct val="0"/>
              </a:spcBef>
              <a:buClrTx/>
              <a:buSzTx/>
              <a:buFontTx/>
              <a:buNone/>
              <a:defRPr/>
            </a:pPr>
            <a:endParaRPr lang="it-IT" dirty="0">
              <a:solidFill>
                <a:srgbClr val="777777"/>
              </a:solidFill>
              <a:latin typeface="Cambria"/>
              <a:ea typeface="ＭＳ Ｐゴシック" pitchFamily="1" charset="-128"/>
              <a:cs typeface="ＭＳ Ｐゴシック" pitchFamily="1" charset="-128"/>
            </a:endParaRPr>
          </a:p>
        </p:txBody>
      </p:sp>
      <p:sp>
        <p:nvSpPr>
          <p:cNvPr id="43035" name="Line 27"/>
          <p:cNvSpPr>
            <a:spLocks noChangeShapeType="1"/>
          </p:cNvSpPr>
          <p:nvPr userDrawn="1"/>
        </p:nvSpPr>
        <p:spPr bwMode="auto">
          <a:xfrm>
            <a:off x="533400" y="1143000"/>
            <a:ext cx="8305800" cy="0"/>
          </a:xfrm>
          <a:prstGeom prst="line">
            <a:avLst/>
          </a:prstGeom>
          <a:noFill/>
          <a:ln w="38100">
            <a:solidFill>
              <a:srgbClr val="5F5F5F"/>
            </a:solidFill>
            <a:round/>
            <a:headEnd/>
            <a:tailEnd/>
          </a:ln>
          <a:effectLst/>
        </p:spPr>
        <p:txBody>
          <a:bodyPr lIns="91337" tIns="45664" rIns="91337" bIns="45664"/>
          <a:lstStyle/>
          <a:p>
            <a:pPr algn="l" defTabSz="913367">
              <a:spcBef>
                <a:spcPct val="0"/>
              </a:spcBef>
              <a:buClrTx/>
              <a:buSzTx/>
              <a:buFontTx/>
              <a:buNone/>
              <a:defRPr/>
            </a:pPr>
            <a:endParaRPr lang="it-IT" dirty="0">
              <a:solidFill>
                <a:srgbClr val="777777"/>
              </a:solidFill>
              <a:latin typeface="Cambria"/>
              <a:ea typeface="ＭＳ Ｐゴシック" pitchFamily="1" charset="-128"/>
              <a:cs typeface="ＭＳ Ｐゴシック" pitchFamily="1" charset="-128"/>
            </a:endParaRPr>
          </a:p>
        </p:txBody>
      </p:sp>
      <p:pic>
        <p:nvPicPr>
          <p:cNvPr id="14341" name="Picture 3" descr="weblogo1.gif"/>
          <p:cNvPicPr>
            <a:picLocks noChangeAspect="1"/>
          </p:cNvPicPr>
          <p:nvPr userDrawn="1"/>
        </p:nvPicPr>
        <p:blipFill>
          <a:blip r:embed="rId7"/>
          <a:srcRect/>
          <a:stretch>
            <a:fillRect/>
          </a:stretch>
        </p:blipFill>
        <p:spPr bwMode="auto">
          <a:xfrm>
            <a:off x="228601" y="81017"/>
            <a:ext cx="1546226" cy="985837"/>
          </a:xfrm>
          <a:prstGeom prst="rect">
            <a:avLst/>
          </a:prstGeom>
          <a:noFill/>
          <a:ln w="9525">
            <a:noFill/>
            <a:miter lim="800000"/>
            <a:headEnd/>
            <a:tailEnd/>
          </a:ln>
        </p:spPr>
      </p:pic>
      <p:sp>
        <p:nvSpPr>
          <p:cNvPr id="9" name="Rectangle 8"/>
          <p:cNvSpPr/>
          <p:nvPr userDrawn="1"/>
        </p:nvSpPr>
        <p:spPr>
          <a:xfrm>
            <a:off x="0" y="6616245"/>
            <a:ext cx="9144000" cy="307663"/>
          </a:xfrm>
          <a:prstGeom prst="rect">
            <a:avLst/>
          </a:prstGeom>
          <a:solidFill>
            <a:srgbClr val="9C9FBC"/>
          </a:solidFill>
        </p:spPr>
        <p:txBody>
          <a:bodyPr wrap="square" lIns="91337" tIns="45664" rIns="91337" bIns="45664" anchor="b">
            <a:spAutoFit/>
          </a:bodyPr>
          <a:lstStyle/>
          <a:p>
            <a:pPr algn="l" defTabSz="913367" hangingPunct="0">
              <a:spcBef>
                <a:spcPct val="0"/>
              </a:spcBef>
              <a:spcAft>
                <a:spcPts val="0"/>
              </a:spcAft>
              <a:buClrTx/>
              <a:buSzTx/>
              <a:buFontTx/>
              <a:buNone/>
              <a:tabLst>
                <a:tab pos="3056607" algn="ctr"/>
                <a:tab pos="6113213" algn="r"/>
              </a:tabLst>
              <a:defRPr/>
            </a:pPr>
            <a:r>
              <a:rPr lang="it-IT" sz="1400" b="1" dirty="0" err="1" smtClean="0">
                <a:solidFill>
                  <a:prstClr val="white"/>
                </a:solidFill>
                <a:latin typeface="Candara"/>
                <a:ea typeface="Times New Roman"/>
                <a:cs typeface="Candara"/>
              </a:rPr>
              <a:t>L</a:t>
            </a:r>
            <a:r>
              <a:rPr lang="it-IT" sz="1400" b="1" dirty="0" smtClean="0">
                <a:solidFill>
                  <a:prstClr val="white"/>
                </a:solidFill>
                <a:latin typeface="Candara"/>
                <a:ea typeface="Times New Roman"/>
                <a:cs typeface="Candara"/>
              </a:rPr>
              <a:t> PATRIZII				        NAPOLI</a:t>
            </a:r>
            <a:r>
              <a:rPr lang="it-IT" sz="1400" b="1" baseline="0" dirty="0" smtClean="0">
                <a:solidFill>
                  <a:prstClr val="white"/>
                </a:solidFill>
                <a:latin typeface="Candara"/>
                <a:ea typeface="Times New Roman"/>
                <a:cs typeface="Candara"/>
              </a:rPr>
              <a:t> 8-10-2014</a:t>
            </a:r>
            <a:endParaRPr lang="it-IT" sz="1400" b="1" dirty="0">
              <a:solidFill>
                <a:prstClr val="white"/>
              </a:solidFill>
              <a:latin typeface="Candara"/>
              <a:ea typeface="Times New Roman"/>
              <a:cs typeface="Candara"/>
            </a:endParaRPr>
          </a:p>
        </p:txBody>
      </p:sp>
      <p:sp>
        <p:nvSpPr>
          <p:cNvPr id="10" name="TextBox 9"/>
          <p:cNvSpPr txBox="1"/>
          <p:nvPr userDrawn="1"/>
        </p:nvSpPr>
        <p:spPr>
          <a:xfrm>
            <a:off x="8763001" y="6248454"/>
            <a:ext cx="533400" cy="338139"/>
          </a:xfrm>
          <a:prstGeom prst="rect">
            <a:avLst/>
          </a:prstGeom>
          <a:noFill/>
        </p:spPr>
        <p:txBody>
          <a:bodyPr lIns="91337" tIns="45664" rIns="91337" bIns="45664">
            <a:prstTxWarp prst="textNoShape">
              <a:avLst/>
            </a:prstTxWarp>
            <a:spAutoFit/>
          </a:bodyPr>
          <a:lstStyle/>
          <a:p>
            <a:pPr algn="l" defTabSz="913367">
              <a:spcBef>
                <a:spcPct val="0"/>
              </a:spcBef>
              <a:buClrTx/>
              <a:buSzTx/>
              <a:buFontTx/>
              <a:buNone/>
              <a:defRPr/>
            </a:pPr>
            <a:fld id="{AE6F2832-58A3-4047-94D6-96BA20530685}" type="slidenum">
              <a:rPr lang="it-IT" sz="1600">
                <a:solidFill>
                  <a:srgbClr val="777777"/>
                </a:solidFill>
                <a:latin typeface="Candara" pitchFamily="1" charset="0"/>
                <a:ea typeface="Candara" pitchFamily="1" charset="0"/>
                <a:cs typeface="Candara" pitchFamily="1" charset="0"/>
              </a:rPr>
              <a:pPr algn="l" defTabSz="913367">
                <a:spcBef>
                  <a:spcPct val="0"/>
                </a:spcBef>
                <a:buClrTx/>
                <a:buSzTx/>
                <a:buFontTx/>
                <a:buNone/>
                <a:defRPr/>
              </a:pPr>
              <a:t>‹#›</a:t>
            </a:fld>
            <a:endParaRPr lang="it-IT" sz="1600" dirty="0">
              <a:solidFill>
                <a:srgbClr val="777777"/>
              </a:solidFill>
              <a:latin typeface="Candara" pitchFamily="1" charset="0"/>
              <a:ea typeface="Candara" pitchFamily="1" charset="0"/>
              <a:cs typeface="Candara" pitchFamily="1" charset="0"/>
            </a:endParaRPr>
          </a:p>
        </p:txBody>
      </p:sp>
    </p:spTree>
  </p:cSld>
  <p:clrMap bg1="lt1" tx1="dk1" bg2="lt2" tx2="dk2" accent1="accent1" accent2="accent2" accent3="accent3" accent4="accent4" accent5="accent5" accent6="accent6" hlink="hlink" folHlink="folHlink"/>
  <p:sldLayoutIdLst>
    <p:sldLayoutId id="2147484107" r:id="rId1"/>
    <p:sldLayoutId id="2147484137" r:id="rId2"/>
    <p:sldLayoutId id="2147484141" r:id="rId3"/>
    <p:sldLayoutId id="2147484142" r:id="rId4"/>
    <p:sldLayoutId id="2147484144" r:id="rId5"/>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5pPr>
      <a:lvl6pPr marL="456685" algn="ctr" rtl="0" fontAlgn="base">
        <a:spcBef>
          <a:spcPct val="0"/>
        </a:spcBef>
        <a:spcAft>
          <a:spcPct val="0"/>
        </a:spcAft>
        <a:defRPr sz="4400">
          <a:solidFill>
            <a:schemeClr val="tx2"/>
          </a:solidFill>
          <a:latin typeface="Arial" charset="0"/>
        </a:defRPr>
      </a:lvl6pPr>
      <a:lvl7pPr marL="913367" algn="ctr" rtl="0" fontAlgn="base">
        <a:spcBef>
          <a:spcPct val="0"/>
        </a:spcBef>
        <a:spcAft>
          <a:spcPct val="0"/>
        </a:spcAft>
        <a:defRPr sz="4400">
          <a:solidFill>
            <a:schemeClr val="tx2"/>
          </a:solidFill>
          <a:latin typeface="Arial" charset="0"/>
        </a:defRPr>
      </a:lvl7pPr>
      <a:lvl8pPr marL="1370048" algn="ctr" rtl="0" fontAlgn="base">
        <a:spcBef>
          <a:spcPct val="0"/>
        </a:spcBef>
        <a:spcAft>
          <a:spcPct val="0"/>
        </a:spcAft>
        <a:defRPr sz="4400">
          <a:solidFill>
            <a:schemeClr val="tx2"/>
          </a:solidFill>
          <a:latin typeface="Arial" charset="0"/>
        </a:defRPr>
      </a:lvl8pPr>
      <a:lvl9pPr marL="1826730" algn="ctr" rtl="0" fontAlgn="base">
        <a:spcBef>
          <a:spcPct val="0"/>
        </a:spcBef>
        <a:spcAft>
          <a:spcPct val="0"/>
        </a:spcAft>
        <a:defRPr sz="4400">
          <a:solidFill>
            <a:schemeClr val="tx2"/>
          </a:solidFill>
          <a:latin typeface="Arial" charset="0"/>
        </a:defRPr>
      </a:lvl9pPr>
    </p:titleStyle>
    <p:bodyStyle>
      <a:lvl1pPr marL="342511" indent="-342511"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117" indent="-285429"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1709" indent="-22834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598394" indent="-22834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5074" indent="-22834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1755" indent="-228340" algn="l" rtl="0" fontAlgn="base">
        <a:spcBef>
          <a:spcPct val="20000"/>
        </a:spcBef>
        <a:spcAft>
          <a:spcPct val="0"/>
        </a:spcAft>
        <a:buChar char="»"/>
        <a:defRPr sz="2000">
          <a:solidFill>
            <a:schemeClr val="tx1"/>
          </a:solidFill>
          <a:latin typeface="+mn-lt"/>
        </a:defRPr>
      </a:lvl6pPr>
      <a:lvl7pPr marL="2968439" indent="-228340" algn="l" rtl="0" fontAlgn="base">
        <a:spcBef>
          <a:spcPct val="20000"/>
        </a:spcBef>
        <a:spcAft>
          <a:spcPct val="0"/>
        </a:spcAft>
        <a:buChar char="»"/>
        <a:defRPr sz="2000">
          <a:solidFill>
            <a:schemeClr val="tx1"/>
          </a:solidFill>
          <a:latin typeface="+mn-lt"/>
        </a:defRPr>
      </a:lvl7pPr>
      <a:lvl8pPr marL="3425124" indent="-228340" algn="l" rtl="0" fontAlgn="base">
        <a:spcBef>
          <a:spcPct val="20000"/>
        </a:spcBef>
        <a:spcAft>
          <a:spcPct val="0"/>
        </a:spcAft>
        <a:buChar char="»"/>
        <a:defRPr sz="2000">
          <a:solidFill>
            <a:schemeClr val="tx1"/>
          </a:solidFill>
          <a:latin typeface="+mn-lt"/>
        </a:defRPr>
      </a:lvl8pPr>
      <a:lvl9pPr marL="3881810" indent="-22834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367" rtl="0" eaLnBrk="1" latinLnBrk="0" hangingPunct="1">
        <a:defRPr sz="1800" kern="1200">
          <a:solidFill>
            <a:schemeClr val="tx1"/>
          </a:solidFill>
          <a:latin typeface="+mn-lt"/>
          <a:ea typeface="+mn-ea"/>
          <a:cs typeface="+mn-cs"/>
        </a:defRPr>
      </a:lvl1pPr>
      <a:lvl2pPr marL="456685" algn="l" defTabSz="913367" rtl="0" eaLnBrk="1" latinLnBrk="0" hangingPunct="1">
        <a:defRPr sz="1800" kern="1200">
          <a:solidFill>
            <a:schemeClr val="tx1"/>
          </a:solidFill>
          <a:latin typeface="+mn-lt"/>
          <a:ea typeface="+mn-ea"/>
          <a:cs typeface="+mn-cs"/>
        </a:defRPr>
      </a:lvl2pPr>
      <a:lvl3pPr marL="913367" algn="l" defTabSz="913367" rtl="0" eaLnBrk="1" latinLnBrk="0" hangingPunct="1">
        <a:defRPr sz="1800" kern="1200">
          <a:solidFill>
            <a:schemeClr val="tx1"/>
          </a:solidFill>
          <a:latin typeface="+mn-lt"/>
          <a:ea typeface="+mn-ea"/>
          <a:cs typeface="+mn-cs"/>
        </a:defRPr>
      </a:lvl3pPr>
      <a:lvl4pPr marL="1370048" algn="l" defTabSz="913367" rtl="0" eaLnBrk="1" latinLnBrk="0" hangingPunct="1">
        <a:defRPr sz="1800" kern="1200">
          <a:solidFill>
            <a:schemeClr val="tx1"/>
          </a:solidFill>
          <a:latin typeface="+mn-lt"/>
          <a:ea typeface="+mn-ea"/>
          <a:cs typeface="+mn-cs"/>
        </a:defRPr>
      </a:lvl4pPr>
      <a:lvl5pPr marL="1826730" algn="l" defTabSz="913367" rtl="0" eaLnBrk="1" latinLnBrk="0" hangingPunct="1">
        <a:defRPr sz="1800" kern="1200">
          <a:solidFill>
            <a:schemeClr val="tx1"/>
          </a:solidFill>
          <a:latin typeface="+mn-lt"/>
          <a:ea typeface="+mn-ea"/>
          <a:cs typeface="+mn-cs"/>
        </a:defRPr>
      </a:lvl5pPr>
      <a:lvl6pPr marL="2283415" algn="l" defTabSz="913367" rtl="0" eaLnBrk="1" latinLnBrk="0" hangingPunct="1">
        <a:defRPr sz="1800" kern="1200">
          <a:solidFill>
            <a:schemeClr val="tx1"/>
          </a:solidFill>
          <a:latin typeface="+mn-lt"/>
          <a:ea typeface="+mn-ea"/>
          <a:cs typeface="+mn-cs"/>
        </a:defRPr>
      </a:lvl6pPr>
      <a:lvl7pPr marL="2740101" algn="l" defTabSz="913367" rtl="0" eaLnBrk="1" latinLnBrk="0" hangingPunct="1">
        <a:defRPr sz="1800" kern="1200">
          <a:solidFill>
            <a:schemeClr val="tx1"/>
          </a:solidFill>
          <a:latin typeface="+mn-lt"/>
          <a:ea typeface="+mn-ea"/>
          <a:cs typeface="+mn-cs"/>
        </a:defRPr>
      </a:lvl7pPr>
      <a:lvl8pPr marL="3196784" algn="l" defTabSz="913367" rtl="0" eaLnBrk="1" latinLnBrk="0" hangingPunct="1">
        <a:defRPr sz="1800" kern="1200">
          <a:solidFill>
            <a:schemeClr val="tx1"/>
          </a:solidFill>
          <a:latin typeface="+mn-lt"/>
          <a:ea typeface="+mn-ea"/>
          <a:cs typeface="+mn-cs"/>
        </a:defRPr>
      </a:lvl8pPr>
      <a:lvl9pPr marL="3653462" algn="l" defTabSz="91336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3031" name="Line 23"/>
          <p:cNvSpPr>
            <a:spLocks noChangeShapeType="1"/>
          </p:cNvSpPr>
          <p:nvPr userDrawn="1"/>
        </p:nvSpPr>
        <p:spPr bwMode="auto">
          <a:xfrm>
            <a:off x="8316913" y="6424614"/>
            <a:ext cx="0" cy="352424"/>
          </a:xfrm>
          <a:prstGeom prst="line">
            <a:avLst/>
          </a:prstGeom>
          <a:noFill/>
          <a:ln w="38100">
            <a:solidFill>
              <a:schemeClr val="bg1"/>
            </a:solidFill>
            <a:round/>
            <a:headEnd/>
            <a:tailEnd/>
          </a:ln>
          <a:effectLst/>
        </p:spPr>
        <p:txBody>
          <a:bodyPr lIns="91337" tIns="45664" rIns="91337" bIns="45664"/>
          <a:lstStyle/>
          <a:p>
            <a:pPr algn="l" defTabSz="913367">
              <a:spcBef>
                <a:spcPct val="0"/>
              </a:spcBef>
              <a:buClrTx/>
              <a:buSzTx/>
              <a:buFontTx/>
              <a:buNone/>
              <a:defRPr/>
            </a:pPr>
            <a:endParaRPr lang="it-IT" dirty="0">
              <a:solidFill>
                <a:srgbClr val="777777"/>
              </a:solidFill>
              <a:latin typeface="Cambria"/>
              <a:ea typeface="ＭＳ Ｐゴシック" pitchFamily="1" charset="-128"/>
              <a:cs typeface="ＭＳ Ｐゴシック" pitchFamily="1" charset="-128"/>
            </a:endParaRPr>
          </a:p>
        </p:txBody>
      </p:sp>
      <p:sp>
        <p:nvSpPr>
          <p:cNvPr id="43032" name="Line 24"/>
          <p:cNvSpPr>
            <a:spLocks noChangeShapeType="1"/>
          </p:cNvSpPr>
          <p:nvPr userDrawn="1"/>
        </p:nvSpPr>
        <p:spPr bwMode="auto">
          <a:xfrm>
            <a:off x="8763001" y="6269104"/>
            <a:ext cx="0" cy="588963"/>
          </a:xfrm>
          <a:prstGeom prst="line">
            <a:avLst/>
          </a:prstGeom>
          <a:noFill/>
          <a:ln w="38100">
            <a:solidFill>
              <a:srgbClr val="5F5F5F"/>
            </a:solidFill>
            <a:round/>
            <a:headEnd/>
            <a:tailEnd/>
          </a:ln>
          <a:effectLst/>
        </p:spPr>
        <p:txBody>
          <a:bodyPr lIns="91337" tIns="45664" rIns="91337" bIns="45664"/>
          <a:lstStyle/>
          <a:p>
            <a:pPr algn="l" defTabSz="913367">
              <a:spcBef>
                <a:spcPct val="0"/>
              </a:spcBef>
              <a:buClrTx/>
              <a:buSzTx/>
              <a:buFontTx/>
              <a:buNone/>
              <a:defRPr/>
            </a:pPr>
            <a:endParaRPr lang="it-IT" dirty="0">
              <a:solidFill>
                <a:srgbClr val="777777"/>
              </a:solidFill>
              <a:latin typeface="Cambria"/>
              <a:ea typeface="ＭＳ Ｐゴシック" pitchFamily="1" charset="-128"/>
              <a:cs typeface="ＭＳ Ｐゴシック" pitchFamily="1" charset="-128"/>
            </a:endParaRPr>
          </a:p>
        </p:txBody>
      </p:sp>
      <p:sp>
        <p:nvSpPr>
          <p:cNvPr id="43035" name="Line 27"/>
          <p:cNvSpPr>
            <a:spLocks noChangeShapeType="1"/>
          </p:cNvSpPr>
          <p:nvPr userDrawn="1"/>
        </p:nvSpPr>
        <p:spPr bwMode="auto">
          <a:xfrm>
            <a:off x="533400" y="1143000"/>
            <a:ext cx="8305800" cy="0"/>
          </a:xfrm>
          <a:prstGeom prst="line">
            <a:avLst/>
          </a:prstGeom>
          <a:noFill/>
          <a:ln w="38100">
            <a:solidFill>
              <a:srgbClr val="5F5F5F"/>
            </a:solidFill>
            <a:round/>
            <a:headEnd/>
            <a:tailEnd/>
          </a:ln>
          <a:effectLst/>
        </p:spPr>
        <p:txBody>
          <a:bodyPr lIns="91337" tIns="45664" rIns="91337" bIns="45664"/>
          <a:lstStyle/>
          <a:p>
            <a:pPr algn="l" defTabSz="913367">
              <a:spcBef>
                <a:spcPct val="0"/>
              </a:spcBef>
              <a:buClrTx/>
              <a:buSzTx/>
              <a:buFontTx/>
              <a:buNone/>
              <a:defRPr/>
            </a:pPr>
            <a:endParaRPr lang="it-IT" dirty="0">
              <a:solidFill>
                <a:srgbClr val="777777"/>
              </a:solidFill>
              <a:latin typeface="Cambria"/>
              <a:ea typeface="ＭＳ Ｐゴシック" pitchFamily="1" charset="-128"/>
              <a:cs typeface="ＭＳ Ｐゴシック" pitchFamily="1" charset="-128"/>
            </a:endParaRPr>
          </a:p>
        </p:txBody>
      </p:sp>
      <p:pic>
        <p:nvPicPr>
          <p:cNvPr id="14341" name="Picture 3" descr="weblogo1.gif"/>
          <p:cNvPicPr>
            <a:picLocks noChangeAspect="1"/>
          </p:cNvPicPr>
          <p:nvPr userDrawn="1"/>
        </p:nvPicPr>
        <p:blipFill>
          <a:blip r:embed="rId4"/>
          <a:srcRect/>
          <a:stretch>
            <a:fillRect/>
          </a:stretch>
        </p:blipFill>
        <p:spPr bwMode="auto">
          <a:xfrm>
            <a:off x="228601" y="81017"/>
            <a:ext cx="1546226" cy="985837"/>
          </a:xfrm>
          <a:prstGeom prst="rect">
            <a:avLst/>
          </a:prstGeom>
          <a:noFill/>
          <a:ln w="9525">
            <a:noFill/>
            <a:miter lim="800000"/>
            <a:headEnd/>
            <a:tailEnd/>
          </a:ln>
        </p:spPr>
      </p:pic>
      <p:sp>
        <p:nvSpPr>
          <p:cNvPr id="9" name="Rectangle 8"/>
          <p:cNvSpPr/>
          <p:nvPr userDrawn="1"/>
        </p:nvSpPr>
        <p:spPr>
          <a:xfrm>
            <a:off x="0" y="6550337"/>
            <a:ext cx="9144000" cy="307663"/>
          </a:xfrm>
          <a:prstGeom prst="rect">
            <a:avLst/>
          </a:prstGeom>
          <a:solidFill>
            <a:srgbClr val="9C9FBC"/>
          </a:solidFill>
        </p:spPr>
        <p:txBody>
          <a:bodyPr lIns="91337" tIns="45664" rIns="91337" bIns="45664">
            <a:spAutoFit/>
          </a:bodyPr>
          <a:lstStyle/>
          <a:p>
            <a:pPr algn="l" defTabSz="913367" hangingPunct="0">
              <a:spcBef>
                <a:spcPct val="0"/>
              </a:spcBef>
              <a:spcAft>
                <a:spcPts val="0"/>
              </a:spcAft>
              <a:buClrTx/>
              <a:buSzTx/>
              <a:buFontTx/>
              <a:buNone/>
              <a:tabLst>
                <a:tab pos="3056607" algn="ctr"/>
                <a:tab pos="6113213" algn="r"/>
              </a:tabLst>
              <a:defRPr/>
            </a:pPr>
            <a:r>
              <a:rPr lang="it-IT" sz="1400" b="1" dirty="0" smtClean="0">
                <a:solidFill>
                  <a:prstClr val="white"/>
                </a:solidFill>
                <a:latin typeface="Candara"/>
                <a:ea typeface="Times New Roman"/>
                <a:cs typeface="Candara"/>
              </a:rPr>
              <a:t>			</a:t>
            </a:r>
            <a:endParaRPr lang="it-IT" sz="1400" b="1" dirty="0">
              <a:solidFill>
                <a:prstClr val="white"/>
              </a:solidFill>
              <a:latin typeface="Candara"/>
              <a:ea typeface="Times New Roman"/>
              <a:cs typeface="Candara"/>
            </a:endParaRPr>
          </a:p>
        </p:txBody>
      </p:sp>
      <p:sp>
        <p:nvSpPr>
          <p:cNvPr id="10" name="TextBox 9"/>
          <p:cNvSpPr txBox="1"/>
          <p:nvPr userDrawn="1"/>
        </p:nvSpPr>
        <p:spPr>
          <a:xfrm>
            <a:off x="8763001" y="6248454"/>
            <a:ext cx="533400" cy="338139"/>
          </a:xfrm>
          <a:prstGeom prst="rect">
            <a:avLst/>
          </a:prstGeom>
          <a:noFill/>
        </p:spPr>
        <p:txBody>
          <a:bodyPr lIns="91337" tIns="45664" rIns="91337" bIns="45664">
            <a:prstTxWarp prst="textNoShape">
              <a:avLst/>
            </a:prstTxWarp>
            <a:spAutoFit/>
          </a:bodyPr>
          <a:lstStyle/>
          <a:p>
            <a:pPr algn="l" defTabSz="913367">
              <a:spcBef>
                <a:spcPct val="0"/>
              </a:spcBef>
              <a:buClrTx/>
              <a:buSzTx/>
              <a:buFontTx/>
              <a:buNone/>
              <a:defRPr/>
            </a:pPr>
            <a:fld id="{AE6F2832-58A3-4047-94D6-96BA20530685}" type="slidenum">
              <a:rPr lang="it-IT" sz="1600">
                <a:solidFill>
                  <a:srgbClr val="777777"/>
                </a:solidFill>
                <a:latin typeface="Candara" pitchFamily="1" charset="0"/>
                <a:ea typeface="Candara" pitchFamily="1" charset="0"/>
                <a:cs typeface="Candara" pitchFamily="1" charset="0"/>
              </a:rPr>
              <a:pPr algn="l" defTabSz="913367">
                <a:spcBef>
                  <a:spcPct val="0"/>
                </a:spcBef>
                <a:buClrTx/>
                <a:buSzTx/>
                <a:buFontTx/>
                <a:buNone/>
                <a:defRPr/>
              </a:pPr>
              <a:t>‹#›</a:t>
            </a:fld>
            <a:endParaRPr lang="it-IT" sz="1600" dirty="0">
              <a:solidFill>
                <a:srgbClr val="777777"/>
              </a:solidFill>
              <a:latin typeface="Candara" pitchFamily="1" charset="0"/>
              <a:ea typeface="Candara" pitchFamily="1" charset="0"/>
              <a:cs typeface="Candara" pitchFamily="1" charset="0"/>
            </a:endParaRPr>
          </a:p>
        </p:txBody>
      </p:sp>
      <p:sp>
        <p:nvSpPr>
          <p:cNvPr id="8" name="Text Placeholder 7"/>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it-IT"/>
          </a:p>
        </p:txBody>
      </p:sp>
    </p:spTree>
  </p:cSld>
  <p:clrMap bg1="lt1" tx1="dk1" bg2="lt2" tx2="dk2" accent1="accent1" accent2="accent2" accent3="accent3" accent4="accent4" accent5="accent5" accent6="accent6" hlink="hlink" folHlink="folHlink"/>
  <p:sldLayoutIdLst>
    <p:sldLayoutId id="2147484139" r:id="rId1"/>
    <p:sldLayoutId id="2147484173" r:id="rId2"/>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5pPr>
      <a:lvl6pPr marL="456685" algn="ctr" rtl="0" fontAlgn="base">
        <a:spcBef>
          <a:spcPct val="0"/>
        </a:spcBef>
        <a:spcAft>
          <a:spcPct val="0"/>
        </a:spcAft>
        <a:defRPr sz="4400">
          <a:solidFill>
            <a:schemeClr val="tx2"/>
          </a:solidFill>
          <a:latin typeface="Arial" charset="0"/>
        </a:defRPr>
      </a:lvl6pPr>
      <a:lvl7pPr marL="913367" algn="ctr" rtl="0" fontAlgn="base">
        <a:spcBef>
          <a:spcPct val="0"/>
        </a:spcBef>
        <a:spcAft>
          <a:spcPct val="0"/>
        </a:spcAft>
        <a:defRPr sz="4400">
          <a:solidFill>
            <a:schemeClr val="tx2"/>
          </a:solidFill>
          <a:latin typeface="Arial" charset="0"/>
        </a:defRPr>
      </a:lvl7pPr>
      <a:lvl8pPr marL="1370048" algn="ctr" rtl="0" fontAlgn="base">
        <a:spcBef>
          <a:spcPct val="0"/>
        </a:spcBef>
        <a:spcAft>
          <a:spcPct val="0"/>
        </a:spcAft>
        <a:defRPr sz="4400">
          <a:solidFill>
            <a:schemeClr val="tx2"/>
          </a:solidFill>
          <a:latin typeface="Arial" charset="0"/>
        </a:defRPr>
      </a:lvl8pPr>
      <a:lvl9pPr marL="1826730" algn="ctr" rtl="0" fontAlgn="base">
        <a:spcBef>
          <a:spcPct val="0"/>
        </a:spcBef>
        <a:spcAft>
          <a:spcPct val="0"/>
        </a:spcAft>
        <a:defRPr sz="4400">
          <a:solidFill>
            <a:schemeClr val="tx2"/>
          </a:solidFill>
          <a:latin typeface="Arial" charset="0"/>
        </a:defRPr>
      </a:lvl9pPr>
    </p:titleStyle>
    <p:bodyStyle>
      <a:lvl1pPr marL="342511" indent="-342511"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117" indent="-285429"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1709" indent="-22834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598394" indent="-22834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5074" indent="-22834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1755" indent="-228340" algn="l" rtl="0" fontAlgn="base">
        <a:spcBef>
          <a:spcPct val="20000"/>
        </a:spcBef>
        <a:spcAft>
          <a:spcPct val="0"/>
        </a:spcAft>
        <a:buChar char="»"/>
        <a:defRPr sz="2000">
          <a:solidFill>
            <a:schemeClr val="tx1"/>
          </a:solidFill>
          <a:latin typeface="+mn-lt"/>
        </a:defRPr>
      </a:lvl6pPr>
      <a:lvl7pPr marL="2968439" indent="-228340" algn="l" rtl="0" fontAlgn="base">
        <a:spcBef>
          <a:spcPct val="20000"/>
        </a:spcBef>
        <a:spcAft>
          <a:spcPct val="0"/>
        </a:spcAft>
        <a:buChar char="»"/>
        <a:defRPr sz="2000">
          <a:solidFill>
            <a:schemeClr val="tx1"/>
          </a:solidFill>
          <a:latin typeface="+mn-lt"/>
        </a:defRPr>
      </a:lvl7pPr>
      <a:lvl8pPr marL="3425124" indent="-228340" algn="l" rtl="0" fontAlgn="base">
        <a:spcBef>
          <a:spcPct val="20000"/>
        </a:spcBef>
        <a:spcAft>
          <a:spcPct val="0"/>
        </a:spcAft>
        <a:buChar char="»"/>
        <a:defRPr sz="2000">
          <a:solidFill>
            <a:schemeClr val="tx1"/>
          </a:solidFill>
          <a:latin typeface="+mn-lt"/>
        </a:defRPr>
      </a:lvl8pPr>
      <a:lvl9pPr marL="3881810" indent="-22834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367" rtl="0" eaLnBrk="1" latinLnBrk="0" hangingPunct="1">
        <a:defRPr sz="1800" kern="1200">
          <a:solidFill>
            <a:schemeClr val="tx1"/>
          </a:solidFill>
          <a:latin typeface="+mn-lt"/>
          <a:ea typeface="+mn-ea"/>
          <a:cs typeface="+mn-cs"/>
        </a:defRPr>
      </a:lvl1pPr>
      <a:lvl2pPr marL="456685" algn="l" defTabSz="913367" rtl="0" eaLnBrk="1" latinLnBrk="0" hangingPunct="1">
        <a:defRPr sz="1800" kern="1200">
          <a:solidFill>
            <a:schemeClr val="tx1"/>
          </a:solidFill>
          <a:latin typeface="+mn-lt"/>
          <a:ea typeface="+mn-ea"/>
          <a:cs typeface="+mn-cs"/>
        </a:defRPr>
      </a:lvl2pPr>
      <a:lvl3pPr marL="913367" algn="l" defTabSz="913367" rtl="0" eaLnBrk="1" latinLnBrk="0" hangingPunct="1">
        <a:defRPr sz="1800" kern="1200">
          <a:solidFill>
            <a:schemeClr val="tx1"/>
          </a:solidFill>
          <a:latin typeface="+mn-lt"/>
          <a:ea typeface="+mn-ea"/>
          <a:cs typeface="+mn-cs"/>
        </a:defRPr>
      </a:lvl3pPr>
      <a:lvl4pPr marL="1370048" algn="l" defTabSz="913367" rtl="0" eaLnBrk="1" latinLnBrk="0" hangingPunct="1">
        <a:defRPr sz="1800" kern="1200">
          <a:solidFill>
            <a:schemeClr val="tx1"/>
          </a:solidFill>
          <a:latin typeface="+mn-lt"/>
          <a:ea typeface="+mn-ea"/>
          <a:cs typeface="+mn-cs"/>
        </a:defRPr>
      </a:lvl4pPr>
      <a:lvl5pPr marL="1826730" algn="l" defTabSz="913367" rtl="0" eaLnBrk="1" latinLnBrk="0" hangingPunct="1">
        <a:defRPr sz="1800" kern="1200">
          <a:solidFill>
            <a:schemeClr val="tx1"/>
          </a:solidFill>
          <a:latin typeface="+mn-lt"/>
          <a:ea typeface="+mn-ea"/>
          <a:cs typeface="+mn-cs"/>
        </a:defRPr>
      </a:lvl5pPr>
      <a:lvl6pPr marL="2283415" algn="l" defTabSz="913367" rtl="0" eaLnBrk="1" latinLnBrk="0" hangingPunct="1">
        <a:defRPr sz="1800" kern="1200">
          <a:solidFill>
            <a:schemeClr val="tx1"/>
          </a:solidFill>
          <a:latin typeface="+mn-lt"/>
          <a:ea typeface="+mn-ea"/>
          <a:cs typeface="+mn-cs"/>
        </a:defRPr>
      </a:lvl6pPr>
      <a:lvl7pPr marL="2740101" algn="l" defTabSz="913367" rtl="0" eaLnBrk="1" latinLnBrk="0" hangingPunct="1">
        <a:defRPr sz="1800" kern="1200">
          <a:solidFill>
            <a:schemeClr val="tx1"/>
          </a:solidFill>
          <a:latin typeface="+mn-lt"/>
          <a:ea typeface="+mn-ea"/>
          <a:cs typeface="+mn-cs"/>
        </a:defRPr>
      </a:lvl7pPr>
      <a:lvl8pPr marL="3196784" algn="l" defTabSz="913367" rtl="0" eaLnBrk="1" latinLnBrk="0" hangingPunct="1">
        <a:defRPr sz="1800" kern="1200">
          <a:solidFill>
            <a:schemeClr val="tx1"/>
          </a:solidFill>
          <a:latin typeface="+mn-lt"/>
          <a:ea typeface="+mn-ea"/>
          <a:cs typeface="+mn-cs"/>
        </a:defRPr>
      </a:lvl8pPr>
      <a:lvl9pPr marL="3653462" algn="l" defTabSz="91336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46"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52"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54"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rPr>
              <a:t>Giorgio</a:t>
            </a:r>
            <a:endParaRPr lang="en-US" dirty="0">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D3965-9E58-4453-9992-68241A1B3A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lt1" tx1="dk1" bg2="lt2" tx2="dk2" accent1="accent1" accent2="accent2" accent3="accent3" accent4="accent4" accent5="accent5" accent6="accent6" hlink="hlink" folHlink="folHlink"/>
  <p:sldLayoutIdLst>
    <p:sldLayoutId id="2147484156" r:id="rId1"/>
  </p:sldLayoutIdLst>
  <p:transition spd="slow">
    <p:wip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0000"/>
          </a:solidFill>
          <a:latin typeface="Comic Sans MS" pitchFamily="66" charset="0"/>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Wingdings" pitchFamily="2" charset="2"/>
        <a:buChar char="Ø"/>
        <a:defRPr sz="2400" kern="1200">
          <a:solidFill>
            <a:srgbClr val="1014FF"/>
          </a:solidFill>
          <a:latin typeface="Comic Sans MS" pitchFamily="66" charset="0"/>
          <a:ea typeface="+mn-ea"/>
          <a:cs typeface="+mn-cs"/>
        </a:defRPr>
      </a:lvl2pPr>
      <a:lvl3pPr marL="1143000" indent="-228600" algn="l" defTabSz="914400" rtl="0" eaLnBrk="1" latinLnBrk="0" hangingPunct="1">
        <a:spcBef>
          <a:spcPct val="20000"/>
        </a:spcBef>
        <a:buFont typeface="Wingdings" pitchFamily="2" charset="2"/>
        <a:buChar char="Ø"/>
        <a:defRPr sz="2000" kern="1200">
          <a:solidFill>
            <a:srgbClr val="FF0000"/>
          </a:solidFill>
          <a:latin typeface="Comic Sans MS" pitchFamily="66" charset="0"/>
          <a:ea typeface="+mn-ea"/>
          <a:cs typeface="+mn-cs"/>
        </a:defRPr>
      </a:lvl3pPr>
      <a:lvl4pPr marL="1600200" indent="-228600" algn="l" defTabSz="914400" rtl="0" eaLnBrk="1" latinLnBrk="0" hangingPunct="1">
        <a:spcBef>
          <a:spcPct val="20000"/>
        </a:spcBef>
        <a:buFont typeface="Wingdings" pitchFamily="2" charset="2"/>
        <a:buChar char="Ø"/>
        <a:defRPr sz="1800" kern="1200">
          <a:solidFill>
            <a:srgbClr val="009900"/>
          </a:solidFill>
          <a:latin typeface="Arial" pitchFamily="34" charset="0"/>
          <a:ea typeface="+mn-ea"/>
          <a:cs typeface="Arial" pitchFamily="34" charset="0"/>
        </a:defRPr>
      </a:lvl4pPr>
      <a:lvl5pPr marL="21717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5.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hyperlink" Target="http://www.asimmetrie.it" TargetMode="External"/><Relationship Id="rId4" Type="http://schemas.openxmlformats.org/officeDocument/2006/relationships/hyperlink" Target="http://www.infn.it/lhcitalia" TargetMode="External"/><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hyperlink" Target="http://www.infn.it/comunicazione" TargetMode="External"/><Relationship Id="rId8" Type="http://schemas.openxmlformats.org/officeDocument/2006/relationships/image" Target="../media/image14.png"/><Relationship Id="rId1" Type="http://schemas.openxmlformats.org/officeDocument/2006/relationships/slideLayout" Target="../slideLayouts/slideLayout35.xml"/><Relationship Id="rId2" Type="http://schemas.openxmlformats.org/officeDocument/2006/relationships/hyperlink" Target="http://www.infn.it"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5.png"/><Relationship Id="rId1" Type="http://schemas.openxmlformats.org/officeDocument/2006/relationships/slideLayout" Target="../slideLayouts/slideLayout39.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chart" Target="../charts/chart3.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tiff"/><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49.xml"/><Relationship Id="rId2"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37.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www.esf.org/" TargetMode="External"/><Relationship Id="rId3" Type="http://schemas.openxmlformats.org/officeDocument/2006/relationships/hyperlink" Target="http://arrow.dit.ie/engineduccon/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7.png"/><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8.xml"/><Relationship Id="rId2" Type="http://schemas.openxmlformats.org/officeDocument/2006/relationships/image" Target="../media/image39.pd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0" y="2362200"/>
            <a:ext cx="7162799" cy="1676400"/>
          </a:xfrm>
          <a:noFill/>
        </p:spPr>
        <p:txBody>
          <a:bodyPr>
            <a:noAutofit/>
          </a:bodyPr>
          <a:lstStyle/>
          <a:p>
            <a:r>
              <a:rPr lang="en-US" sz="4400" b="1" dirty="0" smtClean="0">
                <a:solidFill>
                  <a:schemeClr val="accent2">
                    <a:lumMod val="75000"/>
                  </a:schemeClr>
                </a:solidFill>
                <a:effectLst>
                  <a:outerShdw blurRad="57150" dist="76200" dir="2700000" algn="tl" rotWithShape="0">
                    <a:srgbClr val="000000">
                      <a:alpha val="43000"/>
                    </a:srgbClr>
                  </a:outerShdw>
                </a:effectLst>
              </a:rPr>
              <a:t>Il </a:t>
            </a:r>
            <a:r>
              <a:rPr lang="en-US" sz="4400" b="1" dirty="0" err="1" smtClean="0">
                <a:solidFill>
                  <a:schemeClr val="accent2">
                    <a:lumMod val="75000"/>
                  </a:schemeClr>
                </a:solidFill>
                <a:effectLst>
                  <a:outerShdw blurRad="57150" dist="76200" dir="2700000" algn="tl" rotWithShape="0">
                    <a:srgbClr val="000000">
                      <a:alpha val="43000"/>
                    </a:srgbClr>
                  </a:outerShdw>
                </a:effectLst>
              </a:rPr>
              <a:t>Ruolo</a:t>
            </a:r>
            <a:r>
              <a:rPr lang="en-US" sz="4400" b="1" dirty="0" smtClean="0">
                <a:solidFill>
                  <a:schemeClr val="accent2">
                    <a:lumMod val="75000"/>
                  </a:schemeClr>
                </a:solidFill>
                <a:effectLst>
                  <a:outerShdw blurRad="57150" dist="76200" dir="2700000" algn="tl" rotWithShape="0">
                    <a:srgbClr val="000000">
                      <a:alpha val="43000"/>
                    </a:srgbClr>
                  </a:outerShdw>
                </a:effectLst>
              </a:rPr>
              <a:t> </a:t>
            </a:r>
            <a:r>
              <a:rPr lang="en-US" sz="4400" b="1" dirty="0" err="1" smtClean="0">
                <a:solidFill>
                  <a:schemeClr val="accent2">
                    <a:lumMod val="75000"/>
                  </a:schemeClr>
                </a:solidFill>
                <a:effectLst>
                  <a:outerShdw blurRad="57150" dist="76200" dir="2700000" algn="tl" rotWithShape="0">
                    <a:srgbClr val="000000">
                      <a:alpha val="43000"/>
                    </a:srgbClr>
                  </a:outerShdw>
                </a:effectLst>
              </a:rPr>
              <a:t>della</a:t>
            </a:r>
            <a:r>
              <a:rPr lang="en-US" sz="4400" b="1" dirty="0" smtClean="0">
                <a:solidFill>
                  <a:schemeClr val="accent2">
                    <a:lumMod val="75000"/>
                  </a:schemeClr>
                </a:solidFill>
                <a:effectLst>
                  <a:outerShdw blurRad="57150" dist="76200" dir="2700000" algn="tl" rotWithShape="0">
                    <a:srgbClr val="000000">
                      <a:alpha val="43000"/>
                    </a:srgbClr>
                  </a:outerShdw>
                </a:effectLst>
              </a:rPr>
              <a:t> </a:t>
            </a:r>
            <a:r>
              <a:rPr lang="en-US" sz="4400" b="1" dirty="0" err="1" smtClean="0">
                <a:solidFill>
                  <a:schemeClr val="accent2">
                    <a:lumMod val="75000"/>
                  </a:schemeClr>
                </a:solidFill>
                <a:effectLst>
                  <a:outerShdw blurRad="57150" dist="76200" dir="2700000" algn="tl" rotWithShape="0">
                    <a:srgbClr val="000000">
                      <a:alpha val="43000"/>
                    </a:srgbClr>
                  </a:outerShdw>
                </a:effectLst>
              </a:rPr>
              <a:t>Comunicazione</a:t>
            </a:r>
            <a:r>
              <a:rPr lang="en-US" sz="4400" b="1" dirty="0" smtClean="0">
                <a:solidFill>
                  <a:schemeClr val="accent2">
                    <a:lumMod val="75000"/>
                  </a:schemeClr>
                </a:solidFill>
                <a:effectLst>
                  <a:outerShdw blurRad="57150" dist="76200" dir="2700000" algn="tl" rotWithShape="0">
                    <a:srgbClr val="000000">
                      <a:alpha val="43000"/>
                    </a:srgbClr>
                  </a:outerShdw>
                </a:effectLst>
              </a:rPr>
              <a:t> </a:t>
            </a:r>
            <a:r>
              <a:rPr lang="en-US" sz="4400" b="1" dirty="0" err="1" smtClean="0">
                <a:solidFill>
                  <a:schemeClr val="accent2">
                    <a:lumMod val="75000"/>
                  </a:schemeClr>
                </a:solidFill>
                <a:effectLst>
                  <a:outerShdw blurRad="57150" dist="76200" dir="2700000" algn="tl" rotWithShape="0">
                    <a:srgbClr val="000000">
                      <a:alpha val="43000"/>
                    </a:srgbClr>
                  </a:outerShdw>
                </a:effectLst>
              </a:rPr>
              <a:t>negli</a:t>
            </a:r>
            <a:r>
              <a:rPr lang="en-US" sz="4400" b="1" dirty="0" smtClean="0">
                <a:solidFill>
                  <a:schemeClr val="accent2">
                    <a:lumMod val="75000"/>
                  </a:schemeClr>
                </a:solidFill>
                <a:effectLst>
                  <a:outerShdw blurRad="57150" dist="76200" dir="2700000" algn="tl" rotWithShape="0">
                    <a:srgbClr val="000000">
                      <a:alpha val="43000"/>
                    </a:srgbClr>
                  </a:outerShdw>
                </a:effectLst>
              </a:rPr>
              <a:t> </a:t>
            </a:r>
            <a:r>
              <a:rPr lang="en-US" sz="4400" b="1" dirty="0" err="1" smtClean="0">
                <a:solidFill>
                  <a:schemeClr val="accent2">
                    <a:lumMod val="75000"/>
                  </a:schemeClr>
                </a:solidFill>
                <a:effectLst>
                  <a:outerShdw blurRad="57150" dist="76200" dir="2700000" algn="tl" rotWithShape="0">
                    <a:srgbClr val="000000">
                      <a:alpha val="43000"/>
                    </a:srgbClr>
                  </a:outerShdw>
                </a:effectLst>
              </a:rPr>
              <a:t>Enti</a:t>
            </a:r>
            <a:r>
              <a:rPr lang="en-US" sz="4400" b="1" dirty="0" smtClean="0">
                <a:solidFill>
                  <a:schemeClr val="accent2">
                    <a:lumMod val="75000"/>
                  </a:schemeClr>
                </a:solidFill>
                <a:effectLst>
                  <a:outerShdw blurRad="57150" dist="76200" dir="2700000" algn="tl" rotWithShape="0">
                    <a:srgbClr val="000000">
                      <a:alpha val="43000"/>
                    </a:srgbClr>
                  </a:outerShdw>
                </a:effectLst>
              </a:rPr>
              <a:t> di </a:t>
            </a:r>
            <a:r>
              <a:rPr lang="en-US" sz="4400" b="1" dirty="0" err="1" smtClean="0">
                <a:solidFill>
                  <a:schemeClr val="accent2">
                    <a:lumMod val="75000"/>
                  </a:schemeClr>
                </a:solidFill>
                <a:effectLst>
                  <a:outerShdw blurRad="57150" dist="76200" dir="2700000" algn="tl" rotWithShape="0">
                    <a:srgbClr val="000000">
                      <a:alpha val="43000"/>
                    </a:srgbClr>
                  </a:outerShdw>
                </a:effectLst>
              </a:rPr>
              <a:t>Ricerca</a:t>
            </a:r>
            <a:r>
              <a:rPr lang="en-US" sz="4400" b="1" dirty="0" smtClean="0">
                <a:solidFill>
                  <a:schemeClr val="accent2">
                    <a:lumMod val="75000"/>
                  </a:schemeClr>
                </a:solidFill>
                <a:effectLst>
                  <a:outerShdw blurRad="57150" dist="76200" dir="2700000" algn="tl" rotWithShape="0">
                    <a:srgbClr val="000000">
                      <a:alpha val="43000"/>
                    </a:srgbClr>
                  </a:outerShdw>
                </a:effectLst>
              </a:rPr>
              <a:t> </a:t>
            </a:r>
          </a:p>
        </p:txBody>
      </p:sp>
      <p:sp>
        <p:nvSpPr>
          <p:cNvPr id="6" name="CasellaDiTesto 5"/>
          <p:cNvSpPr txBox="1"/>
          <p:nvPr/>
        </p:nvSpPr>
        <p:spPr>
          <a:xfrm>
            <a:off x="381000" y="5557836"/>
            <a:ext cx="2514600" cy="701731"/>
          </a:xfrm>
          <a:prstGeom prst="rect">
            <a:avLst/>
          </a:prstGeom>
          <a:noFill/>
        </p:spPr>
        <p:txBody>
          <a:bodyPr wrap="square" rtlCol="0">
            <a:spAutoFit/>
          </a:bodyPr>
          <a:lstStyle/>
          <a:p>
            <a:pPr algn="ctr"/>
            <a:r>
              <a:rPr lang="it-IT" sz="1800" dirty="0" smtClean="0">
                <a:solidFill>
                  <a:schemeClr val="accent1">
                    <a:lumMod val="75000"/>
                  </a:schemeClr>
                </a:solidFill>
                <a:latin typeface="Candara"/>
                <a:cs typeface="Candara"/>
              </a:rPr>
              <a:t>Laura Patrizii</a:t>
            </a:r>
          </a:p>
          <a:p>
            <a:pPr algn="ctr"/>
            <a:r>
              <a:rPr lang="it-IT" sz="1800" dirty="0" smtClean="0">
                <a:solidFill>
                  <a:schemeClr val="accent1">
                    <a:lumMod val="75000"/>
                  </a:schemeClr>
                </a:solidFill>
                <a:latin typeface="Candara"/>
                <a:cs typeface="Candara"/>
              </a:rPr>
              <a:t>INFN - Bologna</a:t>
            </a:r>
          </a:p>
        </p:txBody>
      </p:sp>
      <p:pic>
        <p:nvPicPr>
          <p:cNvPr id="7" name="Picture 6"/>
          <p:cNvPicPr>
            <a:picLocks noChangeAspect="1"/>
          </p:cNvPicPr>
          <p:nvPr/>
        </p:nvPicPr>
        <p:blipFill>
          <a:blip r:embed="rId3"/>
          <a:stretch>
            <a:fillRect/>
          </a:stretch>
        </p:blipFill>
        <p:spPr>
          <a:xfrm>
            <a:off x="0" y="0"/>
            <a:ext cx="9144000" cy="2286000"/>
          </a:xfrm>
          <a:prstGeom prst="rect">
            <a:avLst/>
          </a:prstGeom>
        </p:spPr>
      </p:pic>
      <p:pic>
        <p:nvPicPr>
          <p:cNvPr id="9" name="Picture 3" descr="weblogo1.gif"/>
          <p:cNvPicPr>
            <a:picLocks noChangeAspect="1"/>
          </p:cNvPicPr>
          <p:nvPr/>
        </p:nvPicPr>
        <p:blipFill>
          <a:blip r:embed="rId4"/>
          <a:srcRect/>
          <a:stretch>
            <a:fillRect/>
          </a:stretch>
        </p:blipFill>
        <p:spPr bwMode="auto">
          <a:xfrm>
            <a:off x="1066800" y="4572000"/>
            <a:ext cx="1295400" cy="825916"/>
          </a:xfrm>
          <a:prstGeom prst="rect">
            <a:avLst/>
          </a:prstGeom>
          <a:noFill/>
          <a:ln w="9525">
            <a:noFill/>
            <a:miter lim="800000"/>
            <a:headEnd/>
            <a:tailEnd/>
          </a:ln>
        </p:spPr>
      </p:pic>
      <p:sp>
        <p:nvSpPr>
          <p:cNvPr id="10" name="CasellaDiTesto 5"/>
          <p:cNvSpPr txBox="1"/>
          <p:nvPr/>
        </p:nvSpPr>
        <p:spPr>
          <a:xfrm>
            <a:off x="2286000" y="3962400"/>
            <a:ext cx="5029200" cy="400110"/>
          </a:xfrm>
          <a:prstGeom prst="rect">
            <a:avLst/>
          </a:prstGeom>
          <a:noFill/>
        </p:spPr>
        <p:txBody>
          <a:bodyPr wrap="square" rtlCol="0">
            <a:spAutoFit/>
          </a:bodyPr>
          <a:lstStyle/>
          <a:p>
            <a:pPr algn="ctr"/>
            <a:r>
              <a:rPr lang="it-IT" sz="2000" b="1" dirty="0" smtClean="0">
                <a:solidFill>
                  <a:schemeClr val="accent1">
                    <a:lumMod val="75000"/>
                  </a:schemeClr>
                </a:solidFill>
                <a:latin typeface="Candara"/>
                <a:cs typeface="Candara"/>
              </a:rPr>
              <a:t>Città della Scienza </a:t>
            </a:r>
            <a:r>
              <a:rPr lang="it-IT" sz="2000" b="1" dirty="0" err="1" smtClean="0">
                <a:solidFill>
                  <a:schemeClr val="accent1">
                    <a:lumMod val="75000"/>
                  </a:schemeClr>
                </a:solidFill>
                <a:latin typeface="Candara"/>
                <a:cs typeface="Candara"/>
              </a:rPr>
              <a:t>–</a:t>
            </a:r>
            <a:r>
              <a:rPr lang="it-IT" sz="2000" b="1" dirty="0" smtClean="0">
                <a:solidFill>
                  <a:schemeClr val="accent1">
                    <a:lumMod val="75000"/>
                  </a:schemeClr>
                </a:solidFill>
                <a:latin typeface="Candara"/>
                <a:cs typeface="Candara"/>
              </a:rPr>
              <a:t> Napoli </a:t>
            </a:r>
            <a:r>
              <a:rPr lang="it-IT" sz="2000" b="1" dirty="0" err="1" smtClean="0">
                <a:solidFill>
                  <a:schemeClr val="accent1">
                    <a:lumMod val="75000"/>
                  </a:schemeClr>
                </a:solidFill>
                <a:latin typeface="Candara"/>
                <a:cs typeface="Candara"/>
              </a:rPr>
              <a:t>8</a:t>
            </a:r>
            <a:r>
              <a:rPr lang="it-IT" sz="2000" b="1" dirty="0" smtClean="0">
                <a:solidFill>
                  <a:schemeClr val="accent1">
                    <a:lumMod val="75000"/>
                  </a:schemeClr>
                </a:solidFill>
                <a:latin typeface="Candara"/>
                <a:cs typeface="Candara"/>
              </a:rPr>
              <a:t>/10/2014</a:t>
            </a:r>
          </a:p>
        </p:txBody>
      </p:sp>
      <p:sp>
        <p:nvSpPr>
          <p:cNvPr id="11" name="TextBox 10"/>
          <p:cNvSpPr txBox="1"/>
          <p:nvPr/>
        </p:nvSpPr>
        <p:spPr>
          <a:xfrm>
            <a:off x="4572000" y="5682294"/>
            <a:ext cx="4419600" cy="929485"/>
          </a:xfrm>
          <a:prstGeom prst="rect">
            <a:avLst/>
          </a:prstGeom>
          <a:noFill/>
        </p:spPr>
        <p:txBody>
          <a:bodyPr wrap="square" rtlCol="0">
            <a:spAutoFit/>
          </a:bodyPr>
          <a:lstStyle/>
          <a:p>
            <a:pPr algn="l"/>
            <a:r>
              <a:rPr lang="it-IT" sz="1600" dirty="0" err="1" smtClean="0">
                <a:latin typeface="Candara"/>
                <a:cs typeface="Candara"/>
              </a:rPr>
              <a:t>credits</a:t>
            </a:r>
            <a:r>
              <a:rPr lang="it-IT" sz="1600" dirty="0" smtClean="0">
                <a:latin typeface="Candara"/>
                <a:cs typeface="Candara"/>
              </a:rPr>
              <a:t> :</a:t>
            </a:r>
            <a:r>
              <a:rPr lang="it-IT" sz="1600" dirty="0" err="1" smtClean="0">
                <a:latin typeface="Candara"/>
                <a:cs typeface="Candara"/>
              </a:rPr>
              <a:t>slides</a:t>
            </a:r>
            <a:r>
              <a:rPr lang="it-IT" sz="1600" dirty="0" smtClean="0">
                <a:latin typeface="Candara"/>
                <a:cs typeface="Candara"/>
              </a:rPr>
              <a:t> e spunti da Giorgio </a:t>
            </a:r>
            <a:r>
              <a:rPr lang="it-IT" sz="1600" dirty="0" err="1" smtClean="0">
                <a:latin typeface="Candara"/>
                <a:cs typeface="Candara"/>
              </a:rPr>
              <a:t>Chiarelli</a:t>
            </a:r>
            <a:r>
              <a:rPr lang="it-IT" sz="1600" dirty="0" smtClean="0">
                <a:latin typeface="Candara"/>
                <a:cs typeface="Candara"/>
              </a:rPr>
              <a:t> , INFN</a:t>
            </a:r>
          </a:p>
          <a:p>
            <a:pPr algn="l"/>
            <a:r>
              <a:rPr lang="it-IT" sz="1600" dirty="0" smtClean="0">
                <a:latin typeface="Candara"/>
                <a:cs typeface="Candara"/>
              </a:rPr>
              <a:t>Coordinatore </a:t>
            </a:r>
            <a:r>
              <a:rPr lang="it-IT" sz="1600" dirty="0" err="1" smtClean="0">
                <a:latin typeface="Candara"/>
                <a:cs typeface="Candara"/>
              </a:rPr>
              <a:t>Guppo</a:t>
            </a:r>
            <a:r>
              <a:rPr lang="it-IT" sz="1600" dirty="0" smtClean="0">
                <a:latin typeface="Candara"/>
                <a:cs typeface="Candara"/>
              </a:rPr>
              <a:t> Lavoro per la Valutazione</a:t>
            </a:r>
          </a:p>
          <a:p>
            <a:pPr algn="l"/>
            <a:endParaRPr lang="it-IT" sz="1600" dirty="0">
              <a:latin typeface="Candara"/>
              <a:cs typeface="Candar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298496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19200"/>
            <a:ext cx="3980202" cy="5193566"/>
          </a:xfrm>
          <a:prstGeom prst="rect">
            <a:avLst/>
          </a:prstGeom>
        </p:spPr>
      </p:pic>
      <p:sp>
        <p:nvSpPr>
          <p:cNvPr id="8" name="TextBox 7"/>
          <p:cNvSpPr txBox="1"/>
          <p:nvPr/>
        </p:nvSpPr>
        <p:spPr>
          <a:xfrm>
            <a:off x="3200400" y="304800"/>
            <a:ext cx="3993401" cy="584776"/>
          </a:xfrm>
          <a:prstGeom prst="rect">
            <a:avLst/>
          </a:prstGeom>
          <a:noFill/>
        </p:spPr>
        <p:txBody>
          <a:bodyPr wrap="none" rtlCol="0">
            <a:spAutoFit/>
          </a:bodyPr>
          <a:lstStyle/>
          <a:p>
            <a:r>
              <a:rPr lang="it-IT" sz="3200" b="1" dirty="0" smtClean="0">
                <a:solidFill>
                  <a:srgbClr val="2A17E2"/>
                </a:solidFill>
                <a:latin typeface="Candara"/>
                <a:cs typeface="Candara"/>
              </a:rPr>
              <a:t>INFN e Terza Missione</a:t>
            </a:r>
            <a:endParaRPr lang="it-IT" sz="3200" b="1" dirty="0">
              <a:solidFill>
                <a:srgbClr val="2A17E2"/>
              </a:solidFill>
              <a:latin typeface="Candara"/>
              <a:cs typeface="Candara"/>
            </a:endParaRPr>
          </a:p>
        </p:txBody>
      </p:sp>
      <p:pic>
        <p:nvPicPr>
          <p:cNvPr id="10" name="Picture 9"/>
          <p:cNvPicPr>
            <a:picLocks noChangeAspect="1"/>
          </p:cNvPicPr>
          <p:nvPr/>
        </p:nvPicPr>
        <p:blipFill>
          <a:blip r:embed="rId3"/>
          <a:stretch>
            <a:fillRect/>
          </a:stretch>
        </p:blipFill>
        <p:spPr>
          <a:xfrm>
            <a:off x="4419600" y="1219200"/>
            <a:ext cx="4265478" cy="5364047"/>
          </a:xfrm>
          <a:prstGeom prst="rect">
            <a:avLst/>
          </a:prstGeom>
        </p:spPr>
      </p:pic>
      <p:pic>
        <p:nvPicPr>
          <p:cNvPr id="12" name="Picture 11"/>
          <p:cNvPicPr>
            <a:picLocks noChangeAspect="1"/>
          </p:cNvPicPr>
          <p:nvPr/>
        </p:nvPicPr>
        <p:blipFill>
          <a:blip r:embed="rId4"/>
          <a:stretch>
            <a:fillRect/>
          </a:stretch>
        </p:blipFill>
        <p:spPr>
          <a:xfrm>
            <a:off x="3934468" y="3962400"/>
            <a:ext cx="5514332" cy="2514600"/>
          </a:xfrm>
          <a:prstGeom prst="rect">
            <a:avLst/>
          </a:prstGeom>
          <a:ln>
            <a:noFill/>
          </a:ln>
        </p:spPr>
      </p:pic>
      <p:sp>
        <p:nvSpPr>
          <p:cNvPr id="6" name="TextBox 5"/>
          <p:cNvSpPr txBox="1"/>
          <p:nvPr/>
        </p:nvSpPr>
        <p:spPr>
          <a:xfrm>
            <a:off x="-76200" y="5715000"/>
            <a:ext cx="4343400" cy="400110"/>
          </a:xfrm>
          <a:prstGeom prst="rect">
            <a:avLst/>
          </a:prstGeom>
          <a:noFill/>
        </p:spPr>
        <p:txBody>
          <a:bodyPr wrap="square" rtlCol="0">
            <a:spAutoFit/>
          </a:bodyPr>
          <a:lstStyle/>
          <a:p>
            <a:pPr algn="l"/>
            <a:r>
              <a:rPr lang="it-IT" sz="2000" dirty="0" smtClean="0">
                <a:solidFill>
                  <a:srgbClr val="2A17E2"/>
                </a:solidFill>
                <a:latin typeface="Candara"/>
                <a:cs typeface="Candara"/>
              </a:rPr>
              <a:t>C</a:t>
            </a:r>
            <a:r>
              <a:rPr lang="it-IT" sz="1800" dirty="0" smtClean="0">
                <a:latin typeface="Candara"/>
                <a:cs typeface="Candara"/>
              </a:rPr>
              <a:t>omitato di </a:t>
            </a:r>
            <a:r>
              <a:rPr lang="it-IT" sz="2000" dirty="0" smtClean="0">
                <a:solidFill>
                  <a:srgbClr val="2A17E2"/>
                </a:solidFill>
                <a:latin typeface="Candara"/>
                <a:cs typeface="Candara"/>
              </a:rPr>
              <a:t>V</a:t>
            </a:r>
            <a:r>
              <a:rPr lang="it-IT" sz="1800" dirty="0" smtClean="0">
                <a:latin typeface="Candara"/>
                <a:cs typeface="Candara"/>
              </a:rPr>
              <a:t>alutazione </a:t>
            </a:r>
            <a:r>
              <a:rPr lang="it-IT" sz="2000" dirty="0" smtClean="0">
                <a:solidFill>
                  <a:srgbClr val="2A17E2"/>
                </a:solidFill>
                <a:latin typeface="Candara"/>
                <a:cs typeface="Candara"/>
              </a:rPr>
              <a:t>I</a:t>
            </a:r>
            <a:r>
              <a:rPr lang="it-IT" sz="1800" dirty="0" smtClean="0">
                <a:latin typeface="Candara"/>
                <a:cs typeface="Candara"/>
              </a:rPr>
              <a:t>nternazionale</a:t>
            </a:r>
            <a:endParaRPr lang="it-IT" sz="1800" dirty="0">
              <a:latin typeface="Candara"/>
              <a:cs typeface="Candara"/>
            </a:endParaRPr>
          </a:p>
        </p:txBody>
      </p:sp>
      <p:sp>
        <p:nvSpPr>
          <p:cNvPr id="7" name="Rectangle 6"/>
          <p:cNvSpPr/>
          <p:nvPr/>
        </p:nvSpPr>
        <p:spPr bwMode="auto">
          <a:xfrm>
            <a:off x="4038600" y="5410200"/>
            <a:ext cx="5334000" cy="990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a:xfrm>
            <a:off x="685800" y="0"/>
            <a:ext cx="8229601" cy="1143000"/>
          </a:xfrm>
        </p:spPr>
        <p:txBody>
          <a:bodyPr>
            <a:normAutofit/>
          </a:bodyPr>
          <a:lstStyle/>
          <a:p>
            <a:r>
              <a:rPr lang="it-IT" sz="3200" dirty="0" smtClean="0">
                <a:solidFill>
                  <a:srgbClr val="2A17E2"/>
                </a:solidFill>
              </a:rPr>
              <a:t>Le Forme della  Comunicazione</a:t>
            </a:r>
            <a:endParaRPr lang="it-IT" sz="3200" dirty="0">
              <a:solidFill>
                <a:srgbClr val="2A17E2"/>
              </a:solidFill>
            </a:endParaRPr>
          </a:p>
        </p:txBody>
      </p:sp>
      <p:sp>
        <p:nvSpPr>
          <p:cNvPr id="15" name="Rectangle 14"/>
          <p:cNvSpPr/>
          <p:nvPr/>
        </p:nvSpPr>
        <p:spPr>
          <a:xfrm>
            <a:off x="76200" y="1453038"/>
            <a:ext cx="9296400" cy="4185762"/>
          </a:xfrm>
          <a:prstGeom prst="rect">
            <a:avLst/>
          </a:prstGeom>
        </p:spPr>
        <p:txBody>
          <a:bodyPr wrap="square">
            <a:spAutoFit/>
          </a:bodyPr>
          <a:lstStyle/>
          <a:p>
            <a:pPr lvl="0" algn="l" fontAlgn="auto">
              <a:spcAft>
                <a:spcPts val="0"/>
              </a:spcAft>
              <a:buClrTx/>
              <a:buSzTx/>
            </a:pPr>
            <a:r>
              <a:rPr lang="it-IT" sz="2800" dirty="0" smtClean="0">
                <a:solidFill>
                  <a:prstClr val="black"/>
                </a:solidFill>
                <a:latin typeface="Candara"/>
                <a:cs typeface="Candara"/>
              </a:rPr>
              <a:t>Larga frazione delle attività indirizzate a studenti delle secondarie </a:t>
            </a:r>
            <a:r>
              <a:rPr lang="it-IT" sz="2800" dirty="0" smtClean="0">
                <a:solidFill>
                  <a:srgbClr val="FF0000"/>
                </a:solidFill>
                <a:latin typeface="Candara"/>
                <a:cs typeface="Candara"/>
              </a:rPr>
              <a:t>(servizi alla Comunità)</a:t>
            </a:r>
          </a:p>
          <a:p>
            <a:pPr marL="742950" lvl="1" indent="-285750" algn="l" fontAlgn="auto">
              <a:spcAft>
                <a:spcPts val="0"/>
              </a:spcAft>
              <a:buClrTx/>
              <a:buSzTx/>
              <a:buFont typeface="Wingdings" pitchFamily="2" charset="2"/>
              <a:buChar char="Ø"/>
            </a:pPr>
            <a:r>
              <a:rPr lang="it-IT" dirty="0" smtClean="0">
                <a:solidFill>
                  <a:srgbClr val="1014FF"/>
                </a:solidFill>
                <a:latin typeface="Candara"/>
                <a:cs typeface="Candara"/>
              </a:rPr>
              <a:t>In 2012  131/212 sono stati organizzati con scuole</a:t>
            </a:r>
          </a:p>
          <a:p>
            <a:pPr marL="1143000" lvl="2" indent="-228600" algn="l" fontAlgn="auto">
              <a:spcAft>
                <a:spcPts val="0"/>
              </a:spcAft>
              <a:buClrTx/>
              <a:buSzTx/>
              <a:buFont typeface="Wingdings" pitchFamily="2" charset="2"/>
              <a:buChar char="Ø"/>
            </a:pPr>
            <a:r>
              <a:rPr lang="it-IT" sz="2000" dirty="0" smtClean="0">
                <a:solidFill>
                  <a:srgbClr val="FF0000"/>
                </a:solidFill>
                <a:latin typeface="Candara"/>
                <a:cs typeface="Candara"/>
              </a:rPr>
              <a:t>77 da Sezioni e 54 da Laboratori Nazionali</a:t>
            </a:r>
          </a:p>
          <a:p>
            <a:pPr marL="1600200" lvl="3" indent="-228600" algn="l" fontAlgn="auto">
              <a:spcAft>
                <a:spcPts val="0"/>
              </a:spcAft>
              <a:buClrTx/>
              <a:buSzTx/>
              <a:buFont typeface="Wingdings" pitchFamily="2" charset="2"/>
              <a:buChar char="Ø"/>
            </a:pPr>
            <a:r>
              <a:rPr lang="it-IT" sz="1800" dirty="0" smtClean="0">
                <a:solidFill>
                  <a:srgbClr val="009900"/>
                </a:solidFill>
                <a:latin typeface="Candara"/>
                <a:cs typeface="Candara"/>
              </a:rPr>
              <a:t>Circa 6300 partecipanti nelle Sezioni e 6100 in LN</a:t>
            </a:r>
          </a:p>
          <a:p>
            <a:pPr lvl="3" algn="l" fontAlgn="auto">
              <a:spcAft>
                <a:spcPts val="0"/>
              </a:spcAft>
              <a:buClrTx/>
              <a:buSzTx/>
            </a:pPr>
            <a:endParaRPr lang="it-IT" sz="1800" dirty="0" smtClean="0">
              <a:solidFill>
                <a:srgbClr val="009900"/>
              </a:solidFill>
              <a:latin typeface="Candara"/>
              <a:cs typeface="Candara"/>
            </a:endParaRPr>
          </a:p>
          <a:p>
            <a:pPr lvl="0" algn="l" fontAlgn="auto">
              <a:spcBef>
                <a:spcPts val="0"/>
              </a:spcBef>
              <a:spcAft>
                <a:spcPts val="1200"/>
              </a:spcAft>
              <a:buClrTx/>
              <a:buSzTx/>
            </a:pPr>
            <a:r>
              <a:rPr lang="it-IT" sz="2800" dirty="0" smtClean="0">
                <a:solidFill>
                  <a:prstClr val="black"/>
                </a:solidFill>
                <a:latin typeface="Candara"/>
                <a:cs typeface="Candara"/>
              </a:rPr>
              <a:t>Eventi indirizzati al grande</a:t>
            </a:r>
            <a:r>
              <a:rPr lang="it-IT" sz="2800" dirty="0" smtClean="0">
                <a:latin typeface="Candara"/>
                <a:cs typeface="Candara"/>
              </a:rPr>
              <a:t> pubblico </a:t>
            </a:r>
            <a:r>
              <a:rPr lang="it-IT" sz="2800" dirty="0" smtClean="0">
                <a:solidFill>
                  <a:srgbClr val="FF0000"/>
                </a:solidFill>
                <a:latin typeface="Candara"/>
                <a:cs typeface="Candara"/>
              </a:rPr>
              <a:t>(Scienza nella Società) </a:t>
            </a:r>
            <a:r>
              <a:rPr lang="it-IT" sz="2800" dirty="0" smtClean="0">
                <a:solidFill>
                  <a:prstClr val="black"/>
                </a:solidFill>
                <a:latin typeface="Candara"/>
                <a:cs typeface="Candara"/>
              </a:rPr>
              <a:t>coinvolgono in genere un numero maggiore di </a:t>
            </a:r>
            <a:r>
              <a:rPr lang="it-IT" sz="2800" dirty="0" smtClean="0">
                <a:solidFill>
                  <a:prstClr val="black"/>
                </a:solidFill>
                <a:latin typeface="Candara"/>
                <a:cs typeface="Candara"/>
              </a:rPr>
              <a:t>partecipanti</a:t>
            </a:r>
          </a:p>
          <a:p>
            <a:pPr marL="742950" lvl="1" indent="-285750" algn="l" fontAlgn="auto">
              <a:spcBef>
                <a:spcPts val="0"/>
              </a:spcBef>
              <a:spcAft>
                <a:spcPts val="0"/>
              </a:spcAft>
              <a:buClrTx/>
              <a:buSzTx/>
              <a:buFont typeface="Wingdings" pitchFamily="2" charset="2"/>
              <a:buChar char="Ø"/>
            </a:pPr>
            <a:r>
              <a:rPr lang="it-IT" dirty="0" smtClean="0">
                <a:solidFill>
                  <a:srgbClr val="1014FF"/>
                </a:solidFill>
                <a:latin typeface="Candara"/>
                <a:cs typeface="Candara"/>
              </a:rPr>
              <a:t>Oltre </a:t>
            </a:r>
            <a:r>
              <a:rPr lang="it-IT" dirty="0" smtClean="0">
                <a:solidFill>
                  <a:srgbClr val="1014FF"/>
                </a:solidFill>
                <a:latin typeface="Candara"/>
                <a:cs typeface="Candara"/>
              </a:rPr>
              <a:t>65000 persone</a:t>
            </a:r>
            <a:r>
              <a:rPr lang="it-IT" dirty="0" smtClean="0">
                <a:solidFill>
                  <a:srgbClr val="1014FF"/>
                </a:solidFill>
                <a:latin typeface="Candara"/>
                <a:cs typeface="Candara"/>
              </a:rPr>
              <a:t> </a:t>
            </a:r>
            <a:r>
              <a:rPr lang="it-IT" baseline="30000" dirty="0" smtClean="0">
                <a:solidFill>
                  <a:srgbClr val="1014FF"/>
                </a:solidFill>
                <a:latin typeface="Candara"/>
                <a:cs typeface="Candara"/>
              </a:rPr>
              <a:t>(*) </a:t>
            </a:r>
            <a:r>
              <a:rPr lang="it-IT" dirty="0" smtClean="0">
                <a:solidFill>
                  <a:srgbClr val="1014FF"/>
                </a:solidFill>
                <a:latin typeface="Candara"/>
                <a:cs typeface="Candara"/>
              </a:rPr>
              <a:t>nel </a:t>
            </a:r>
            <a:r>
              <a:rPr lang="it-IT" dirty="0" smtClean="0">
                <a:solidFill>
                  <a:srgbClr val="1014FF"/>
                </a:solidFill>
                <a:latin typeface="Candara"/>
                <a:cs typeface="Candara"/>
              </a:rPr>
              <a:t>2012</a:t>
            </a:r>
            <a:r>
              <a:rPr lang="it-IT" dirty="0" smtClean="0">
                <a:solidFill>
                  <a:srgbClr val="1014FF"/>
                </a:solidFill>
                <a:latin typeface="Candara"/>
                <a:cs typeface="Candara"/>
              </a:rPr>
              <a:t> e </a:t>
            </a:r>
            <a:r>
              <a:rPr lang="it-IT" dirty="0" smtClean="0">
                <a:solidFill>
                  <a:srgbClr val="1014FF"/>
                </a:solidFill>
                <a:latin typeface="Candara"/>
                <a:cs typeface="Candara"/>
              </a:rPr>
              <a:t>70000 nel </a:t>
            </a:r>
            <a:r>
              <a:rPr lang="it-IT" dirty="0" smtClean="0">
                <a:solidFill>
                  <a:srgbClr val="1014FF"/>
                </a:solidFill>
                <a:latin typeface="Candara"/>
                <a:cs typeface="Candara"/>
              </a:rPr>
              <a:t>2013 (</a:t>
            </a:r>
            <a:r>
              <a:rPr lang="it-IT" dirty="0" smtClean="0">
                <a:solidFill>
                  <a:srgbClr val="1014FF"/>
                </a:solidFill>
                <a:latin typeface="Candara"/>
                <a:cs typeface="Candara"/>
              </a:rPr>
              <a:t>2014...)</a:t>
            </a:r>
            <a:r>
              <a:rPr lang="it-IT" dirty="0" smtClean="0">
                <a:solidFill>
                  <a:srgbClr val="1014FF"/>
                </a:solidFill>
                <a:latin typeface="Candara"/>
                <a:cs typeface="Candara"/>
              </a:rPr>
              <a:t> </a:t>
            </a:r>
          </a:p>
          <a:p>
            <a:pPr marL="742950" lvl="1" indent="-285750" algn="l" fontAlgn="auto">
              <a:spcBef>
                <a:spcPts val="0"/>
              </a:spcBef>
              <a:spcAft>
                <a:spcPts val="0"/>
              </a:spcAft>
              <a:buClrTx/>
              <a:buSzTx/>
            </a:pPr>
            <a:r>
              <a:rPr lang="it-IT" dirty="0" smtClean="0">
                <a:solidFill>
                  <a:srgbClr val="1014FF"/>
                </a:solidFill>
                <a:latin typeface="Candara"/>
                <a:cs typeface="Candara"/>
              </a:rPr>
              <a:t>    </a:t>
            </a:r>
            <a:r>
              <a:rPr lang="it-IT" dirty="0" smtClean="0">
                <a:solidFill>
                  <a:srgbClr val="1014FF"/>
                </a:solidFill>
                <a:latin typeface="Candara"/>
                <a:cs typeface="Candara"/>
              </a:rPr>
              <a:t>&gt; </a:t>
            </a:r>
            <a:r>
              <a:rPr lang="it-IT" dirty="0" smtClean="0">
                <a:solidFill>
                  <a:srgbClr val="1014FF"/>
                </a:solidFill>
                <a:latin typeface="Candara"/>
                <a:cs typeface="Candara"/>
              </a:rPr>
              <a:t>0.1% della popolazione italiana, </a:t>
            </a:r>
          </a:p>
        </p:txBody>
      </p:sp>
      <p:sp>
        <p:nvSpPr>
          <p:cNvPr id="16" name="TextBox 15"/>
          <p:cNvSpPr txBox="1"/>
          <p:nvPr/>
        </p:nvSpPr>
        <p:spPr>
          <a:xfrm>
            <a:off x="1981200" y="5791200"/>
            <a:ext cx="5563993" cy="461665"/>
          </a:xfrm>
          <a:prstGeom prst="rect">
            <a:avLst/>
          </a:prstGeom>
          <a:noFill/>
        </p:spPr>
        <p:txBody>
          <a:bodyPr wrap="none" rtlCol="0">
            <a:spAutoFit/>
          </a:bodyPr>
          <a:lstStyle/>
          <a:p>
            <a:r>
              <a:rPr lang="it-IT" dirty="0" smtClean="0">
                <a:latin typeface="Candara"/>
                <a:cs typeface="Candara"/>
              </a:rPr>
              <a:t>337 eventi nel 2013 (197 nei </a:t>
            </a:r>
            <a:r>
              <a:rPr lang="it-IT" dirty="0" err="1" smtClean="0">
                <a:latin typeface="Candara"/>
                <a:cs typeface="Candara"/>
              </a:rPr>
              <a:t>Lab</a:t>
            </a:r>
            <a:r>
              <a:rPr lang="it-IT" dirty="0" smtClean="0">
                <a:latin typeface="Candara"/>
                <a:cs typeface="Candara"/>
              </a:rPr>
              <a:t> Nazionali) </a:t>
            </a:r>
            <a:endParaRPr lang="it-IT" dirty="0">
              <a:latin typeface="Candara"/>
              <a:cs typeface="Candara"/>
            </a:endParaRPr>
          </a:p>
        </p:txBody>
      </p:sp>
      <p:sp>
        <p:nvSpPr>
          <p:cNvPr id="5" name="Rectangle 4"/>
          <p:cNvSpPr/>
          <p:nvPr/>
        </p:nvSpPr>
        <p:spPr>
          <a:xfrm>
            <a:off x="93137" y="6488668"/>
            <a:ext cx="464077" cy="369332"/>
          </a:xfrm>
          <a:prstGeom prst="rect">
            <a:avLst/>
          </a:prstGeom>
        </p:spPr>
        <p:txBody>
          <a:bodyPr wrap="none">
            <a:spAutoFit/>
          </a:bodyPr>
          <a:lstStyle/>
          <a:p>
            <a:r>
              <a:rPr lang="it-IT" sz="1800" dirty="0" smtClean="0">
                <a:solidFill>
                  <a:srgbClr val="FF0000"/>
                </a:solidFill>
                <a:latin typeface="Candara"/>
                <a:cs typeface="Candara"/>
              </a:rPr>
              <a:t>(*) </a:t>
            </a:r>
            <a:endParaRPr lang="it-IT" sz="1800" dirty="0">
              <a:solidFill>
                <a:srgbClr val="FF0000"/>
              </a:solidFill>
              <a:latin typeface="Candara"/>
              <a:cs typeface="Candara"/>
            </a:endParaRPr>
          </a:p>
        </p:txBody>
      </p:sp>
      <p:sp>
        <p:nvSpPr>
          <p:cNvPr id="6" name="TextBox 5"/>
          <p:cNvSpPr txBox="1"/>
          <p:nvPr/>
        </p:nvSpPr>
        <p:spPr>
          <a:xfrm>
            <a:off x="406101" y="6519446"/>
            <a:ext cx="2701957" cy="369332"/>
          </a:xfrm>
          <a:prstGeom prst="rect">
            <a:avLst/>
          </a:prstGeom>
          <a:noFill/>
        </p:spPr>
        <p:txBody>
          <a:bodyPr wrap="none" rtlCol="0">
            <a:spAutoFit/>
          </a:bodyPr>
          <a:lstStyle/>
          <a:p>
            <a:r>
              <a:rPr lang="it-IT" sz="1800" dirty="0" smtClean="0">
                <a:solidFill>
                  <a:srgbClr val="FF0000"/>
                </a:solidFill>
                <a:latin typeface="Candara"/>
                <a:cs typeface="Candara"/>
              </a:rPr>
              <a:t>non include eventi </a:t>
            </a:r>
            <a:r>
              <a:rPr lang="it-IT" sz="1800" dirty="0" err="1" smtClean="0">
                <a:solidFill>
                  <a:srgbClr val="FF0000"/>
                </a:solidFill>
                <a:latin typeface="Candara"/>
                <a:cs typeface="Candara"/>
              </a:rPr>
              <a:t>televisi</a:t>
            </a:r>
            <a:endParaRPr lang="it-IT" sz="1800" dirty="0">
              <a:solidFill>
                <a:srgbClr val="FF0000"/>
              </a:solidFill>
              <a:latin typeface="Candara"/>
              <a:cs typeface="Candar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92559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7467600" cy="762000"/>
          </a:xfrm>
        </p:spPr>
        <p:txBody>
          <a:bodyPr/>
          <a:lstStyle/>
          <a:p>
            <a:r>
              <a:rPr lang="it-IT" sz="3600" dirty="0" smtClean="0">
                <a:solidFill>
                  <a:srgbClr val="2A17E2"/>
                </a:solidFill>
                <a:latin typeface="Candara"/>
                <a:cs typeface="Candara"/>
              </a:rPr>
              <a:t>3M INFN: l’Ufficio Comunicazione</a:t>
            </a:r>
            <a:endParaRPr lang="it-IT" sz="3600" dirty="0">
              <a:solidFill>
                <a:srgbClr val="2A17E2"/>
              </a:solidFill>
              <a:latin typeface="Candara"/>
              <a:cs typeface="Candara"/>
            </a:endParaRPr>
          </a:p>
        </p:txBody>
      </p:sp>
      <p:sp>
        <p:nvSpPr>
          <p:cNvPr id="5" name="TextBox 4"/>
          <p:cNvSpPr txBox="1"/>
          <p:nvPr/>
        </p:nvSpPr>
        <p:spPr>
          <a:xfrm>
            <a:off x="0" y="1133354"/>
            <a:ext cx="9144000" cy="5841601"/>
          </a:xfrm>
          <a:prstGeom prst="rect">
            <a:avLst/>
          </a:prstGeom>
          <a:noFill/>
        </p:spPr>
        <p:txBody>
          <a:bodyPr wrap="square" rtlCol="0">
            <a:spAutoFit/>
          </a:bodyPr>
          <a:lstStyle/>
          <a:p>
            <a:pPr algn="ctr"/>
            <a:r>
              <a:rPr lang="it-IT" sz="2800" dirty="0" smtClean="0">
                <a:solidFill>
                  <a:srgbClr val="9B009B"/>
                </a:solidFill>
                <a:latin typeface="Candara"/>
                <a:cs typeface="Candara"/>
              </a:rPr>
              <a:t>Attore principale nelle relazioni su grande scale</a:t>
            </a:r>
            <a:r>
              <a:rPr lang="it-IT" sz="2800" dirty="0" smtClean="0">
                <a:solidFill>
                  <a:srgbClr val="9B009B"/>
                </a:solidFill>
                <a:latin typeface="Candara"/>
                <a:cs typeface="Candara"/>
              </a:rPr>
              <a:t> </a:t>
            </a:r>
            <a:endParaRPr lang="it-IT" dirty="0" smtClean="0">
              <a:solidFill>
                <a:srgbClr val="9B009B"/>
              </a:solidFill>
              <a:latin typeface="Candara"/>
              <a:cs typeface="Candara"/>
            </a:endParaRPr>
          </a:p>
          <a:p>
            <a:pPr algn="l"/>
            <a:r>
              <a:rPr lang="it-IT" sz="1800" dirty="0" smtClean="0">
                <a:latin typeface="Candara"/>
                <a:cs typeface="Candara"/>
              </a:rPr>
              <a:t>- comunicati stampa (es. oltre </a:t>
            </a:r>
            <a:r>
              <a:rPr lang="en-US" sz="1800" dirty="0" smtClean="0">
                <a:latin typeface="Candara"/>
                <a:cs typeface="Candara"/>
              </a:rPr>
              <a:t>100 </a:t>
            </a:r>
            <a:r>
              <a:rPr lang="en-US" sz="1800" dirty="0" err="1" smtClean="0">
                <a:latin typeface="Candara"/>
                <a:cs typeface="Candara"/>
              </a:rPr>
              <a:t>nel</a:t>
            </a:r>
            <a:r>
              <a:rPr lang="en-US" sz="1800" dirty="0" smtClean="0">
                <a:latin typeface="Candara"/>
                <a:cs typeface="Candara"/>
              </a:rPr>
              <a:t> 2013, con </a:t>
            </a:r>
            <a:r>
              <a:rPr lang="en-US" sz="1800" dirty="0" smtClean="0"/>
              <a:t>1800 </a:t>
            </a:r>
            <a:r>
              <a:rPr lang="en-US" sz="1800" dirty="0" err="1" smtClean="0"/>
              <a:t>citazioni</a:t>
            </a:r>
            <a:r>
              <a:rPr lang="en-US" sz="1800" dirty="0" smtClean="0"/>
              <a:t> </a:t>
            </a:r>
            <a:r>
              <a:rPr lang="en-US" sz="1800" dirty="0" err="1" smtClean="0"/>
              <a:t>su</a:t>
            </a:r>
            <a:r>
              <a:rPr lang="en-US" sz="1800" dirty="0" smtClean="0"/>
              <a:t> web</a:t>
            </a:r>
            <a:r>
              <a:rPr lang="en-US" sz="1800" dirty="0" smtClean="0">
                <a:latin typeface="Candara"/>
                <a:cs typeface="Candara"/>
              </a:rPr>
              <a:t>)</a:t>
            </a:r>
            <a:endParaRPr lang="it-IT" sz="1800" dirty="0" smtClean="0">
              <a:latin typeface="Candara"/>
              <a:cs typeface="Candara"/>
            </a:endParaRPr>
          </a:p>
          <a:p>
            <a:pPr algn="l"/>
            <a:r>
              <a:rPr lang="it-IT" sz="1800" dirty="0" smtClean="0">
                <a:latin typeface="Candara"/>
                <a:cs typeface="Candara"/>
              </a:rPr>
              <a:t>- materiale audio visivo</a:t>
            </a:r>
          </a:p>
          <a:p>
            <a:pPr algn="l"/>
            <a:r>
              <a:rPr lang="it-IT" sz="1800" dirty="0" smtClean="0">
                <a:latin typeface="Candara"/>
                <a:cs typeface="Candara"/>
              </a:rPr>
              <a:t>- informazioni di carattere istituzionale-</a:t>
            </a:r>
          </a:p>
          <a:p>
            <a:pPr algn="l">
              <a:buFontTx/>
              <a:buChar char="-"/>
            </a:pPr>
            <a:r>
              <a:rPr lang="it-IT" sz="1800" dirty="0" smtClean="0">
                <a:latin typeface="Candara"/>
                <a:cs typeface="Candara"/>
              </a:rPr>
              <a:t>-attività di </a:t>
            </a:r>
            <a:r>
              <a:rPr lang="it-IT" sz="1800" dirty="0" err="1" smtClean="0">
                <a:latin typeface="Candara"/>
                <a:cs typeface="Candara"/>
              </a:rPr>
              <a:t>outreach</a:t>
            </a:r>
            <a:r>
              <a:rPr lang="it-IT" sz="1800" dirty="0" smtClean="0">
                <a:latin typeface="Candara"/>
                <a:cs typeface="Candara"/>
              </a:rPr>
              <a:t> (</a:t>
            </a:r>
            <a:r>
              <a:rPr lang="it-IT" sz="1800" dirty="0" smtClean="0">
                <a:latin typeface="Candara"/>
                <a:cs typeface="Candara"/>
              </a:rPr>
              <a:t>elenco molto lungo)</a:t>
            </a:r>
            <a:endParaRPr lang="it-IT" sz="1800" dirty="0" smtClean="0">
              <a:latin typeface="Candara"/>
              <a:cs typeface="Candara"/>
            </a:endParaRPr>
          </a:p>
          <a:p>
            <a:pPr marL="355600" algn="l">
              <a:buClrTx/>
              <a:buSzPct val="120000"/>
              <a:buFont typeface="Arial"/>
              <a:buChar char="•"/>
            </a:pPr>
            <a:r>
              <a:rPr lang="en-US" sz="1800" dirty="0" smtClean="0">
                <a:latin typeface="Candara"/>
                <a:cs typeface="Candara"/>
              </a:rPr>
              <a:t>Il </a:t>
            </a:r>
            <a:r>
              <a:rPr lang="en-US" sz="1800" dirty="0" err="1" smtClean="0">
                <a:latin typeface="Candara"/>
                <a:cs typeface="Candara"/>
              </a:rPr>
              <a:t>Dono</a:t>
            </a:r>
            <a:r>
              <a:rPr lang="en-US" sz="1800" dirty="0" smtClean="0">
                <a:latin typeface="Candara"/>
                <a:cs typeface="Candara"/>
              </a:rPr>
              <a:t> </a:t>
            </a:r>
            <a:r>
              <a:rPr lang="en-US" sz="1800" dirty="0" err="1" smtClean="0">
                <a:latin typeface="Candara"/>
                <a:cs typeface="Candara"/>
              </a:rPr>
              <a:t>della</a:t>
            </a:r>
            <a:r>
              <a:rPr lang="en-US" sz="1800" dirty="0" smtClean="0">
                <a:latin typeface="Candara"/>
                <a:cs typeface="Candara"/>
              </a:rPr>
              <a:t> Massa (</a:t>
            </a:r>
            <a:r>
              <a:rPr lang="en-US" sz="1800" dirty="0" err="1" smtClean="0">
                <a:latin typeface="Candara"/>
                <a:cs typeface="Candara"/>
              </a:rPr>
              <a:t>Notte</a:t>
            </a:r>
            <a:r>
              <a:rPr lang="en-US" sz="1800" dirty="0" smtClean="0">
                <a:latin typeface="Candara"/>
                <a:cs typeface="Candara"/>
              </a:rPr>
              <a:t> </a:t>
            </a:r>
            <a:r>
              <a:rPr lang="en-US" sz="1800" dirty="0" err="1" smtClean="0">
                <a:latin typeface="Candara"/>
                <a:cs typeface="Candara"/>
              </a:rPr>
              <a:t>Europea</a:t>
            </a:r>
            <a:r>
              <a:rPr lang="en-US" sz="1800" dirty="0" smtClean="0">
                <a:latin typeface="Candara"/>
                <a:cs typeface="Candara"/>
              </a:rPr>
              <a:t> </a:t>
            </a:r>
            <a:r>
              <a:rPr lang="en-US" sz="1800" dirty="0" err="1" smtClean="0">
                <a:latin typeface="Candara"/>
                <a:cs typeface="Candara"/>
              </a:rPr>
              <a:t>dei</a:t>
            </a:r>
            <a:r>
              <a:rPr lang="en-US" sz="1800" dirty="0" smtClean="0">
                <a:latin typeface="Candara"/>
                <a:cs typeface="Candara"/>
              </a:rPr>
              <a:t> </a:t>
            </a:r>
            <a:r>
              <a:rPr lang="en-US" sz="1800" dirty="0" err="1" smtClean="0">
                <a:latin typeface="Candara"/>
                <a:cs typeface="Candara"/>
              </a:rPr>
              <a:t>Ricercatori</a:t>
            </a:r>
            <a:r>
              <a:rPr lang="en-US" sz="1800" dirty="0" smtClean="0">
                <a:latin typeface="Candara"/>
                <a:cs typeface="Candara"/>
              </a:rPr>
              <a:t> CERN</a:t>
            </a:r>
            <a:r>
              <a:rPr lang="en-US" sz="1800" dirty="0" smtClean="0">
                <a:latin typeface="Candara"/>
                <a:cs typeface="Candara"/>
              </a:rPr>
              <a:t>, </a:t>
            </a:r>
            <a:r>
              <a:rPr lang="en-US" sz="1800" dirty="0" err="1" smtClean="0">
                <a:latin typeface="Candara"/>
                <a:cs typeface="Candara"/>
              </a:rPr>
              <a:t>Ginevra</a:t>
            </a:r>
            <a:r>
              <a:rPr lang="en-US" sz="1800" dirty="0" smtClean="0">
                <a:latin typeface="Candara"/>
                <a:cs typeface="Candara"/>
              </a:rPr>
              <a:t> (~ 5000 </a:t>
            </a:r>
            <a:r>
              <a:rPr lang="en-US" sz="1800" dirty="0" err="1" smtClean="0">
                <a:latin typeface="Candara"/>
                <a:cs typeface="Candara"/>
              </a:rPr>
              <a:t>visitatori</a:t>
            </a:r>
            <a:r>
              <a:rPr lang="en-US" sz="1800" dirty="0" smtClean="0">
                <a:latin typeface="Candara"/>
                <a:cs typeface="Candara"/>
              </a:rPr>
              <a:t>)</a:t>
            </a:r>
            <a:r>
              <a:rPr lang="en-US" sz="1800" dirty="0" smtClean="0">
                <a:latin typeface="Candara"/>
                <a:cs typeface="Candara"/>
              </a:rPr>
              <a:t>;</a:t>
            </a:r>
          </a:p>
          <a:p>
            <a:pPr marL="355600" algn="l">
              <a:buClrTx/>
              <a:buSzPct val="120000"/>
              <a:buFont typeface="Arial"/>
              <a:buChar char="•"/>
            </a:pPr>
            <a:r>
              <a:rPr lang="en-US" sz="1800" dirty="0" smtClean="0">
                <a:latin typeface="Candara"/>
                <a:cs typeface="Candara"/>
              </a:rPr>
              <a:t>Lo show </a:t>
            </a:r>
            <a:r>
              <a:rPr lang="en-US" sz="1800" dirty="0" err="1" smtClean="0">
                <a:latin typeface="Candara"/>
                <a:cs typeface="Candara"/>
              </a:rPr>
              <a:t>dell’Universo</a:t>
            </a:r>
            <a:r>
              <a:rPr lang="en-US" sz="1800" dirty="0" smtClean="0">
                <a:latin typeface="Candara"/>
                <a:cs typeface="Candara"/>
              </a:rPr>
              <a:t> (</a:t>
            </a:r>
            <a:r>
              <a:rPr lang="en-US" sz="1800" dirty="0" err="1" smtClean="0">
                <a:latin typeface="Candara"/>
                <a:cs typeface="Candara"/>
              </a:rPr>
              <a:t>Città</a:t>
            </a:r>
            <a:r>
              <a:rPr lang="en-US" sz="1800" dirty="0" smtClean="0">
                <a:latin typeface="Candara"/>
                <a:cs typeface="Candara"/>
              </a:rPr>
              <a:t> </a:t>
            </a:r>
            <a:r>
              <a:rPr lang="en-US" sz="1800" dirty="0" err="1" smtClean="0">
                <a:latin typeface="Candara"/>
                <a:cs typeface="Candara"/>
              </a:rPr>
              <a:t>della</a:t>
            </a:r>
            <a:r>
              <a:rPr lang="en-US" sz="1800" dirty="0" smtClean="0">
                <a:latin typeface="Candara"/>
                <a:cs typeface="Candara"/>
              </a:rPr>
              <a:t> </a:t>
            </a:r>
            <a:r>
              <a:rPr lang="en-US" sz="1800" dirty="0" err="1" smtClean="0">
                <a:latin typeface="Candara"/>
                <a:cs typeface="Candara"/>
              </a:rPr>
              <a:t>Scienza</a:t>
            </a:r>
            <a:r>
              <a:rPr lang="en-US" sz="1800" dirty="0" smtClean="0">
                <a:latin typeface="Candara"/>
                <a:cs typeface="Candara"/>
              </a:rPr>
              <a:t>, Napoli, 80000 </a:t>
            </a:r>
            <a:r>
              <a:rPr lang="en-US" sz="1800" dirty="0" err="1" smtClean="0">
                <a:latin typeface="Candara"/>
                <a:cs typeface="Candara"/>
              </a:rPr>
              <a:t>spettatori</a:t>
            </a:r>
            <a:r>
              <a:rPr lang="en-US" sz="1800" dirty="0" smtClean="0">
                <a:latin typeface="Candara"/>
                <a:cs typeface="Candara"/>
              </a:rPr>
              <a:t>)</a:t>
            </a:r>
            <a:endParaRPr lang="en-US" sz="1800" dirty="0" smtClean="0">
              <a:latin typeface="Candara"/>
              <a:cs typeface="Candara"/>
            </a:endParaRPr>
          </a:p>
          <a:p>
            <a:pPr algn="l"/>
            <a:endParaRPr lang="en-US" sz="1800" dirty="0" smtClean="0">
              <a:latin typeface="Candara"/>
              <a:cs typeface="Candara"/>
            </a:endParaRPr>
          </a:p>
          <a:p>
            <a:pPr algn="l"/>
            <a:endParaRPr lang="en-US" sz="1800" dirty="0" smtClean="0">
              <a:latin typeface="Candara"/>
              <a:cs typeface="Candara"/>
            </a:endParaRPr>
          </a:p>
          <a:p>
            <a:pPr algn="l"/>
            <a:endParaRPr lang="en-US" sz="1800" dirty="0" smtClean="0">
              <a:latin typeface="Candara"/>
              <a:cs typeface="Candara"/>
            </a:endParaRPr>
          </a:p>
          <a:p>
            <a:pPr algn="l"/>
            <a:endParaRPr lang="en-US" sz="1800" dirty="0" smtClean="0">
              <a:latin typeface="Candara"/>
              <a:cs typeface="Candara"/>
            </a:endParaRPr>
          </a:p>
          <a:p>
            <a:pPr algn="l"/>
            <a:endParaRPr lang="en-US" sz="1800" dirty="0" smtClean="0">
              <a:latin typeface="Candara"/>
              <a:cs typeface="Candara"/>
            </a:endParaRPr>
          </a:p>
          <a:p>
            <a:pPr algn="l"/>
            <a:endParaRPr lang="en-US" sz="1800" dirty="0" smtClean="0">
              <a:latin typeface="Candara"/>
              <a:cs typeface="Candara"/>
            </a:endParaRPr>
          </a:p>
          <a:p>
            <a:pPr algn="l"/>
            <a:r>
              <a:rPr lang="en-US" sz="1800" dirty="0" smtClean="0">
                <a:latin typeface="Candara"/>
                <a:cs typeface="Candara"/>
              </a:rPr>
              <a:t>UC </a:t>
            </a:r>
            <a:r>
              <a:rPr lang="en-US" sz="1800" dirty="0" err="1" smtClean="0">
                <a:latin typeface="Candara"/>
                <a:cs typeface="Candara"/>
              </a:rPr>
              <a:t>cura</a:t>
            </a:r>
            <a:r>
              <a:rPr lang="en-US" sz="1800" dirty="0" smtClean="0">
                <a:latin typeface="Candara"/>
                <a:cs typeface="Candara"/>
              </a:rPr>
              <a:t> </a:t>
            </a:r>
            <a:r>
              <a:rPr lang="en-US" sz="1800" dirty="0" err="1" smtClean="0">
                <a:latin typeface="Candara"/>
                <a:cs typeface="Candara"/>
              </a:rPr>
              <a:t>siti</a:t>
            </a:r>
            <a:r>
              <a:rPr lang="en-US" sz="1800" dirty="0" smtClean="0">
                <a:latin typeface="Candara"/>
                <a:cs typeface="Candara"/>
              </a:rPr>
              <a:t> web </a:t>
            </a:r>
            <a:r>
              <a:rPr lang="en-US" sz="1800" dirty="0" smtClean="0">
                <a:latin typeface="Candara"/>
                <a:cs typeface="Candara"/>
                <a:hlinkClick r:id="rId2"/>
              </a:rPr>
              <a:t>www.infn.it</a:t>
            </a:r>
            <a:r>
              <a:rPr lang="en-US" sz="1800" dirty="0" smtClean="0">
                <a:latin typeface="Candara"/>
                <a:cs typeface="Candara"/>
              </a:rPr>
              <a:t>  </a:t>
            </a:r>
            <a:r>
              <a:rPr lang="en-US" sz="1800" dirty="0" err="1" smtClean="0">
                <a:latin typeface="Candara"/>
                <a:cs typeface="Candara"/>
              </a:rPr>
              <a:t>sito</a:t>
            </a:r>
            <a:r>
              <a:rPr lang="en-US" sz="1800" dirty="0" smtClean="0">
                <a:latin typeface="Candara"/>
                <a:cs typeface="Candara"/>
              </a:rPr>
              <a:t> </a:t>
            </a:r>
            <a:r>
              <a:rPr lang="en-US" sz="1800" dirty="0" err="1" smtClean="0">
                <a:latin typeface="Candara"/>
                <a:cs typeface="Candara"/>
              </a:rPr>
              <a:t>istituzionale</a:t>
            </a:r>
            <a:r>
              <a:rPr lang="en-US" sz="1800" dirty="0" smtClean="0">
                <a:latin typeface="Candara"/>
                <a:cs typeface="Candara"/>
              </a:rPr>
              <a:t> INFN (</a:t>
            </a:r>
            <a:r>
              <a:rPr lang="en-US" sz="1800" dirty="0" err="1" smtClean="0">
                <a:latin typeface="Candara"/>
                <a:cs typeface="Candara"/>
              </a:rPr>
              <a:t>anche</a:t>
            </a:r>
            <a:r>
              <a:rPr lang="en-US" sz="1800" dirty="0" smtClean="0">
                <a:latin typeface="Candara"/>
                <a:cs typeface="Candara"/>
              </a:rPr>
              <a:t> </a:t>
            </a:r>
            <a:r>
              <a:rPr lang="en-US" sz="1800" dirty="0" err="1" smtClean="0">
                <a:latin typeface="Candara"/>
                <a:cs typeface="Candara"/>
              </a:rPr>
              <a:t>su</a:t>
            </a:r>
            <a:r>
              <a:rPr lang="en-US" sz="1800" dirty="0" smtClean="0">
                <a:latin typeface="Candara"/>
                <a:cs typeface="Candara"/>
              </a:rPr>
              <a:t> FB </a:t>
            </a:r>
            <a:r>
              <a:rPr lang="en-US" sz="1800" dirty="0" err="1" smtClean="0">
                <a:latin typeface="Candara"/>
                <a:cs typeface="Candara"/>
              </a:rPr>
              <a:t>e</a:t>
            </a:r>
            <a:r>
              <a:rPr lang="en-US" sz="1800" dirty="0" smtClean="0">
                <a:latin typeface="Candara"/>
                <a:cs typeface="Candara"/>
              </a:rPr>
              <a:t> twitter),</a:t>
            </a:r>
          </a:p>
          <a:p>
            <a:pPr algn="l"/>
            <a:r>
              <a:rPr lang="en-US" sz="1800" dirty="0" smtClean="0">
                <a:latin typeface="Candara"/>
                <a:cs typeface="Candara"/>
                <a:hlinkClick r:id="rId3"/>
              </a:rPr>
              <a:t>www.asimmetrie.it</a:t>
            </a:r>
            <a:r>
              <a:rPr lang="en-US" sz="1800" dirty="0" smtClean="0">
                <a:latin typeface="Candara"/>
                <a:cs typeface="Candara"/>
              </a:rPr>
              <a:t>,  </a:t>
            </a:r>
            <a:r>
              <a:rPr lang="en-US" sz="1800" dirty="0" err="1" smtClean="0">
                <a:latin typeface="Candara"/>
                <a:cs typeface="Candara"/>
              </a:rPr>
              <a:t>il</a:t>
            </a:r>
            <a:r>
              <a:rPr lang="en-US" sz="1800" dirty="0" smtClean="0">
                <a:latin typeface="Candara"/>
                <a:cs typeface="Candara"/>
              </a:rPr>
              <a:t> </a:t>
            </a:r>
            <a:r>
              <a:rPr lang="en-US" sz="1800" dirty="0" err="1" smtClean="0">
                <a:latin typeface="Candara"/>
                <a:cs typeface="Candara"/>
              </a:rPr>
              <a:t>magazione</a:t>
            </a:r>
            <a:r>
              <a:rPr lang="en-US" sz="1800" dirty="0" smtClean="0">
                <a:latin typeface="Candara"/>
                <a:cs typeface="Candara"/>
              </a:rPr>
              <a:t> </a:t>
            </a:r>
            <a:r>
              <a:rPr lang="en-US" sz="1800" dirty="0" err="1" smtClean="0">
                <a:latin typeface="Candara"/>
                <a:cs typeface="Candara"/>
              </a:rPr>
              <a:t>instituzionale</a:t>
            </a:r>
            <a:r>
              <a:rPr lang="en-US" sz="1800" dirty="0" smtClean="0">
                <a:latin typeface="Candara"/>
                <a:cs typeface="Candara"/>
              </a:rPr>
              <a:t> INFN</a:t>
            </a:r>
          </a:p>
          <a:p>
            <a:pPr algn="l"/>
            <a:r>
              <a:rPr lang="en-US" sz="1800" dirty="0" smtClean="0">
                <a:latin typeface="Candara"/>
                <a:cs typeface="Candara"/>
                <a:hlinkClick r:id="rId4"/>
              </a:rPr>
              <a:t>www.infn.it/lhcitalia</a:t>
            </a:r>
            <a:r>
              <a:rPr lang="en-US" sz="1800" dirty="0" smtClean="0">
                <a:latin typeface="Candara"/>
                <a:cs typeface="Candara"/>
              </a:rPr>
              <a:t>  </a:t>
            </a:r>
            <a:r>
              <a:rPr lang="en-US" sz="1800" dirty="0" err="1" smtClean="0">
                <a:latin typeface="Candara"/>
                <a:cs typeface="Candara"/>
              </a:rPr>
              <a:t>dedicato</a:t>
            </a:r>
            <a:r>
              <a:rPr lang="en-US" sz="1800" dirty="0" smtClean="0">
                <a:latin typeface="Candara"/>
                <a:cs typeface="Candara"/>
              </a:rPr>
              <a:t> a LHC </a:t>
            </a:r>
            <a:r>
              <a:rPr lang="en-US" sz="1800" dirty="0" err="1" smtClean="0">
                <a:latin typeface="Candara"/>
                <a:cs typeface="Candara"/>
              </a:rPr>
              <a:t>e</a:t>
            </a:r>
            <a:r>
              <a:rPr lang="en-US" sz="1800" dirty="0" smtClean="0">
                <a:latin typeface="Candara"/>
                <a:cs typeface="Candara"/>
              </a:rPr>
              <a:t> </a:t>
            </a:r>
            <a:r>
              <a:rPr lang="en-US" sz="1800" dirty="0" err="1" smtClean="0">
                <a:latin typeface="Candara"/>
                <a:cs typeface="Candara"/>
              </a:rPr>
              <a:t>alla</a:t>
            </a:r>
            <a:r>
              <a:rPr lang="en-US" sz="1800" dirty="0" smtClean="0">
                <a:latin typeface="Candara"/>
                <a:cs typeface="Candara"/>
              </a:rPr>
              <a:t> </a:t>
            </a:r>
            <a:r>
              <a:rPr lang="en-US" sz="1800" dirty="0" err="1" smtClean="0">
                <a:latin typeface="Candara"/>
                <a:cs typeface="Candara"/>
              </a:rPr>
              <a:t>relativa</a:t>
            </a:r>
            <a:r>
              <a:rPr lang="en-US" sz="1800" dirty="0" smtClean="0">
                <a:latin typeface="Candara"/>
                <a:cs typeface="Candara"/>
              </a:rPr>
              <a:t> </a:t>
            </a:r>
            <a:r>
              <a:rPr lang="en-US" sz="1800" dirty="0" err="1" smtClean="0">
                <a:latin typeface="Candara"/>
                <a:cs typeface="Candara"/>
              </a:rPr>
              <a:t>comunità</a:t>
            </a:r>
            <a:r>
              <a:rPr lang="en-US" sz="1800" dirty="0" smtClean="0">
                <a:latin typeface="Candara"/>
                <a:cs typeface="Candara"/>
              </a:rPr>
              <a:t> </a:t>
            </a:r>
            <a:r>
              <a:rPr lang="en-US" sz="1800" dirty="0" err="1" smtClean="0">
                <a:latin typeface="Candara"/>
                <a:cs typeface="Candara"/>
              </a:rPr>
              <a:t>dei</a:t>
            </a:r>
            <a:r>
              <a:rPr lang="en-US" sz="1800" dirty="0" smtClean="0">
                <a:latin typeface="Candara"/>
                <a:cs typeface="Candara"/>
              </a:rPr>
              <a:t> </a:t>
            </a:r>
            <a:r>
              <a:rPr lang="en-US" sz="1800" dirty="0" err="1" smtClean="0">
                <a:latin typeface="Candara"/>
                <a:cs typeface="Candara"/>
              </a:rPr>
              <a:t>ricercatori</a:t>
            </a:r>
            <a:r>
              <a:rPr lang="en-US" sz="1800" dirty="0" smtClean="0">
                <a:latin typeface="Candara"/>
                <a:cs typeface="Candara"/>
              </a:rPr>
              <a:t> </a:t>
            </a:r>
            <a:r>
              <a:rPr lang="en-US" sz="1800" dirty="0" err="1" smtClean="0">
                <a:latin typeface="Candara"/>
                <a:cs typeface="Candara"/>
              </a:rPr>
              <a:t>italiani</a:t>
            </a:r>
            <a:endParaRPr lang="en-US" sz="1800" dirty="0" smtClean="0">
              <a:latin typeface="Candara"/>
              <a:cs typeface="Candara"/>
            </a:endParaRPr>
          </a:p>
          <a:p>
            <a:pPr algn="l"/>
            <a:endParaRPr lang="en-US" sz="1800" dirty="0" smtClean="0">
              <a:latin typeface="Candara"/>
              <a:cs typeface="Candara"/>
            </a:endParaRPr>
          </a:p>
        </p:txBody>
      </p:sp>
      <p:pic>
        <p:nvPicPr>
          <p:cNvPr id="6" name="Picture 5"/>
          <p:cNvPicPr>
            <a:picLocks noChangeAspect="1"/>
          </p:cNvPicPr>
          <p:nvPr/>
        </p:nvPicPr>
        <p:blipFill>
          <a:blip r:embed="rId5"/>
          <a:stretch>
            <a:fillRect/>
          </a:stretch>
        </p:blipFill>
        <p:spPr>
          <a:xfrm>
            <a:off x="533400" y="3657600"/>
            <a:ext cx="2165566" cy="1581150"/>
          </a:xfrm>
          <a:prstGeom prst="rect">
            <a:avLst/>
          </a:prstGeom>
        </p:spPr>
      </p:pic>
      <p:pic>
        <p:nvPicPr>
          <p:cNvPr id="8" name="Picture 7"/>
          <p:cNvPicPr>
            <a:picLocks noChangeAspect="1"/>
          </p:cNvPicPr>
          <p:nvPr/>
        </p:nvPicPr>
        <p:blipFill>
          <a:blip r:embed="rId6"/>
          <a:stretch>
            <a:fillRect/>
          </a:stretch>
        </p:blipFill>
        <p:spPr>
          <a:xfrm>
            <a:off x="3810000" y="3581400"/>
            <a:ext cx="2500527" cy="1662027"/>
          </a:xfrm>
          <a:prstGeom prst="rect">
            <a:avLst/>
          </a:prstGeom>
        </p:spPr>
      </p:pic>
      <p:sp>
        <p:nvSpPr>
          <p:cNvPr id="9" name="TextBox 8"/>
          <p:cNvSpPr txBox="1"/>
          <p:nvPr/>
        </p:nvSpPr>
        <p:spPr>
          <a:xfrm>
            <a:off x="3657600" y="762000"/>
            <a:ext cx="2572739" cy="338554"/>
          </a:xfrm>
          <a:prstGeom prst="rect">
            <a:avLst/>
          </a:prstGeom>
          <a:noFill/>
        </p:spPr>
        <p:txBody>
          <a:bodyPr wrap="none" rtlCol="0">
            <a:spAutoFit/>
          </a:bodyPr>
          <a:lstStyle/>
          <a:p>
            <a:pPr>
              <a:tabLst>
                <a:tab pos="1879600" algn="l"/>
              </a:tabLst>
            </a:pPr>
            <a:r>
              <a:rPr lang="en-US" sz="1600" dirty="0" smtClean="0">
                <a:latin typeface="Candara"/>
                <a:cs typeface="Candara"/>
                <a:hlinkClick r:id="rId7"/>
              </a:rPr>
              <a:t>www.infn.it/comunicazione</a:t>
            </a:r>
            <a:r>
              <a:rPr lang="en-US" sz="1600" dirty="0" smtClean="0">
                <a:latin typeface="Candara"/>
                <a:cs typeface="Candara"/>
              </a:rPr>
              <a:t> </a:t>
            </a:r>
            <a:endParaRPr lang="it-IT" sz="1600" dirty="0"/>
          </a:p>
        </p:txBody>
      </p:sp>
      <p:pic>
        <p:nvPicPr>
          <p:cNvPr id="10" name="Picture 9"/>
          <p:cNvPicPr>
            <a:picLocks noChangeAspect="1"/>
          </p:cNvPicPr>
          <p:nvPr/>
        </p:nvPicPr>
        <p:blipFill>
          <a:blip r:embed="rId8"/>
          <a:stretch>
            <a:fillRect/>
          </a:stretch>
        </p:blipFill>
        <p:spPr>
          <a:xfrm>
            <a:off x="7391400" y="3505200"/>
            <a:ext cx="1563581" cy="221246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Grafico 9"/>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9202026"/>
              </p:ext>
            </p:extLst>
          </p:nvPr>
        </p:nvGraphicFramePr>
        <p:xfrm>
          <a:off x="304800" y="1219200"/>
          <a:ext cx="4800600" cy="3518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3460568"/>
              </p:ext>
            </p:extLst>
          </p:nvPr>
        </p:nvGraphicFramePr>
        <p:xfrm>
          <a:off x="0" y="4114800"/>
          <a:ext cx="5715000" cy="298008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4876800" y="1371600"/>
            <a:ext cx="4001465" cy="4635500"/>
          </a:xfrm>
          <a:prstGeom prst="rect">
            <a:avLst/>
          </a:prstGeom>
        </p:spPr>
      </p:pic>
      <p:sp>
        <p:nvSpPr>
          <p:cNvPr id="11" name="TextBox 10"/>
          <p:cNvSpPr txBox="1"/>
          <p:nvPr/>
        </p:nvSpPr>
        <p:spPr>
          <a:xfrm>
            <a:off x="1981200" y="304800"/>
            <a:ext cx="6593672" cy="584776"/>
          </a:xfrm>
          <a:prstGeom prst="rect">
            <a:avLst/>
          </a:prstGeom>
          <a:noFill/>
        </p:spPr>
        <p:txBody>
          <a:bodyPr wrap="none" rtlCol="0">
            <a:spAutoFit/>
          </a:bodyPr>
          <a:lstStyle/>
          <a:p>
            <a:r>
              <a:rPr lang="it-IT" sz="3200" dirty="0" smtClean="0">
                <a:solidFill>
                  <a:srgbClr val="2A17E2"/>
                </a:solidFill>
                <a:latin typeface="Candara"/>
                <a:cs typeface="Candara"/>
              </a:rPr>
              <a:t>Distribuzione geografica degli  Eventi</a:t>
            </a:r>
            <a:endParaRPr lang="it-IT" sz="3200" dirty="0">
              <a:solidFill>
                <a:srgbClr val="2A17E2"/>
              </a:solidFill>
              <a:latin typeface="Candara"/>
              <a:cs typeface="Candara"/>
            </a:endParaRPr>
          </a:p>
        </p:txBody>
      </p:sp>
      <p:sp>
        <p:nvSpPr>
          <p:cNvPr id="12" name="TextBox 11"/>
          <p:cNvSpPr txBox="1"/>
          <p:nvPr/>
        </p:nvSpPr>
        <p:spPr>
          <a:xfrm>
            <a:off x="467856" y="1219200"/>
            <a:ext cx="1252867" cy="461665"/>
          </a:xfrm>
          <a:prstGeom prst="rect">
            <a:avLst/>
          </a:prstGeom>
          <a:noFill/>
        </p:spPr>
        <p:txBody>
          <a:bodyPr wrap="none" rtlCol="0">
            <a:spAutoFit/>
          </a:bodyPr>
          <a:lstStyle/>
          <a:p>
            <a:r>
              <a:rPr lang="it-IT" dirty="0" smtClean="0">
                <a:solidFill>
                  <a:srgbClr val="FF0000"/>
                </a:solidFill>
                <a:latin typeface="Candara"/>
                <a:cs typeface="Candara"/>
              </a:rPr>
              <a:t>SEZIONI</a:t>
            </a:r>
            <a:endParaRPr lang="it-IT" dirty="0">
              <a:solidFill>
                <a:srgbClr val="FF0000"/>
              </a:solidFill>
              <a:latin typeface="Candara"/>
              <a:cs typeface="Candara"/>
            </a:endParaRPr>
          </a:p>
        </p:txBody>
      </p:sp>
      <p:sp>
        <p:nvSpPr>
          <p:cNvPr id="13" name="TextBox 12"/>
          <p:cNvSpPr txBox="1"/>
          <p:nvPr/>
        </p:nvSpPr>
        <p:spPr>
          <a:xfrm>
            <a:off x="0" y="4038600"/>
            <a:ext cx="3484097" cy="461665"/>
          </a:xfrm>
          <a:prstGeom prst="rect">
            <a:avLst/>
          </a:prstGeom>
          <a:noFill/>
        </p:spPr>
        <p:txBody>
          <a:bodyPr wrap="none" rtlCol="0">
            <a:spAutoFit/>
          </a:bodyPr>
          <a:lstStyle/>
          <a:p>
            <a:r>
              <a:rPr lang="it-IT" dirty="0" smtClean="0">
                <a:solidFill>
                  <a:srgbClr val="FF0000"/>
                </a:solidFill>
                <a:latin typeface="Candara"/>
                <a:cs typeface="Candara"/>
              </a:rPr>
              <a:t>LABORATORI NAZIONALI</a:t>
            </a:r>
            <a:endParaRPr lang="it-IT" dirty="0">
              <a:solidFill>
                <a:srgbClr val="FF0000"/>
              </a:solidFill>
              <a:latin typeface="Candara"/>
              <a:cs typeface="Candar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121" t="1201" r="1"/>
          <a:stretch/>
        </p:blipFill>
        <p:spPr bwMode="auto">
          <a:xfrm>
            <a:off x="5611019" y="2743200"/>
            <a:ext cx="3219483" cy="3240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Segnaposto numero diapositiva 5"/>
          <p:cNvSpPr>
            <a:spLocks noGrp="1"/>
          </p:cNvSpPr>
          <p:nvPr>
            <p:ph type="sldNum" sz="quarter" idx="12"/>
          </p:nvPr>
        </p:nvSpPr>
        <p:spPr/>
        <p:txBody>
          <a:bodyPr/>
          <a:lstStyle/>
          <a:p>
            <a:fld id="{6DC5FAE9-74FF-4FF9-978A-E783919AB6B3}" type="slidenum">
              <a:rPr lang="it-IT" smtClean="0">
                <a:solidFill>
                  <a:prstClr val="black">
                    <a:tint val="75000"/>
                  </a:prstClr>
                </a:solidFill>
              </a:rPr>
              <a:pPr/>
              <a:t>14</a:t>
            </a:fld>
            <a:endParaRPr lang="it-IT">
              <a:solidFill>
                <a:prstClr val="black">
                  <a:tint val="75000"/>
                </a:prstClr>
              </a:solidFill>
            </a:endParaRPr>
          </a:p>
        </p:txBody>
      </p:sp>
      <p:sp>
        <p:nvSpPr>
          <p:cNvPr id="7" name="Titolo 6"/>
          <p:cNvSpPr>
            <a:spLocks noGrp="1"/>
          </p:cNvSpPr>
          <p:nvPr>
            <p:ph type="title"/>
          </p:nvPr>
        </p:nvSpPr>
        <p:spPr/>
        <p:txBody>
          <a:bodyPr/>
          <a:lstStyle/>
          <a:p>
            <a:r>
              <a:rPr lang="it-IT" dirty="0" smtClean="0"/>
              <a:t>Attività con le scuole</a:t>
            </a:r>
            <a:endParaRPr lang="it-IT" dirty="0"/>
          </a:p>
        </p:txBody>
      </p:sp>
      <p:pic>
        <p:nvPicPr>
          <p:cNvPr id="3074" name="Picture 2"/>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803"/>
          <a:stretch/>
        </p:blipFill>
        <p:spPr bwMode="auto">
          <a:xfrm>
            <a:off x="288000" y="2743200"/>
            <a:ext cx="3273451" cy="3240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CasellaDiTesto 8"/>
          <p:cNvSpPr txBox="1"/>
          <p:nvPr/>
        </p:nvSpPr>
        <p:spPr>
          <a:xfrm>
            <a:off x="4648200" y="1676400"/>
            <a:ext cx="857251" cy="338554"/>
          </a:xfrm>
          <a:prstGeom prst="rect">
            <a:avLst/>
          </a:prstGeom>
          <a:noFill/>
        </p:spPr>
        <p:txBody>
          <a:bodyPr wrap="square" rtlCol="0">
            <a:spAutoFit/>
          </a:bodyPr>
          <a:lstStyle/>
          <a:p>
            <a:r>
              <a:rPr lang="it-IT" sz="1600" dirty="0" err="1" smtClean="0">
                <a:solidFill>
                  <a:prstClr val="black"/>
                </a:solidFill>
              </a:rPr>
              <a:t>stages</a:t>
            </a:r>
            <a:endParaRPr lang="it-IT" sz="1600" dirty="0">
              <a:solidFill>
                <a:prstClr val="black"/>
              </a:solidFill>
            </a:endParaRPr>
          </a:p>
        </p:txBody>
      </p:sp>
      <p:cxnSp>
        <p:nvCxnSpPr>
          <p:cNvPr id="10" name="Connettore 2 9"/>
          <p:cNvCxnSpPr>
            <a:stCxn id="9" idx="1"/>
          </p:cNvCxnSpPr>
          <p:nvPr/>
        </p:nvCxnSpPr>
        <p:spPr>
          <a:xfrm flipH="1">
            <a:off x="1752600" y="1845677"/>
            <a:ext cx="2895600" cy="1126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937001" y="2802523"/>
            <a:ext cx="1530350" cy="338554"/>
          </a:xfrm>
          <a:prstGeom prst="rect">
            <a:avLst/>
          </a:prstGeom>
          <a:noFill/>
        </p:spPr>
        <p:txBody>
          <a:bodyPr wrap="square" rtlCol="0">
            <a:spAutoFit/>
          </a:bodyPr>
          <a:lstStyle/>
          <a:p>
            <a:r>
              <a:rPr lang="it-IT" sz="1600" dirty="0" err="1" smtClean="0">
                <a:solidFill>
                  <a:prstClr val="black"/>
                </a:solidFill>
              </a:rPr>
              <a:t>Guided</a:t>
            </a:r>
            <a:r>
              <a:rPr lang="it-IT" sz="1600" dirty="0" smtClean="0">
                <a:solidFill>
                  <a:prstClr val="black"/>
                </a:solidFill>
              </a:rPr>
              <a:t> </a:t>
            </a:r>
            <a:r>
              <a:rPr lang="it-IT" sz="1600" dirty="0" err="1" smtClean="0">
                <a:solidFill>
                  <a:prstClr val="black"/>
                </a:solidFill>
              </a:rPr>
              <a:t>tours</a:t>
            </a:r>
            <a:endParaRPr lang="it-IT" sz="1600" dirty="0">
              <a:solidFill>
                <a:prstClr val="black"/>
              </a:solidFill>
            </a:endParaRPr>
          </a:p>
        </p:txBody>
      </p:sp>
      <p:cxnSp>
        <p:nvCxnSpPr>
          <p:cNvPr id="13" name="Connettore 2 12"/>
          <p:cNvCxnSpPr/>
          <p:nvPr/>
        </p:nvCxnSpPr>
        <p:spPr>
          <a:xfrm flipH="1">
            <a:off x="1524001" y="3039561"/>
            <a:ext cx="2949574" cy="3894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440237" y="4736812"/>
            <a:ext cx="914400" cy="584775"/>
          </a:xfrm>
          <a:prstGeom prst="rect">
            <a:avLst/>
          </a:prstGeom>
          <a:noFill/>
        </p:spPr>
        <p:txBody>
          <a:bodyPr wrap="square" rtlCol="0">
            <a:spAutoFit/>
          </a:bodyPr>
          <a:lstStyle/>
          <a:p>
            <a:r>
              <a:rPr lang="it-IT" sz="1600" dirty="0" smtClean="0">
                <a:solidFill>
                  <a:prstClr val="black"/>
                </a:solidFill>
              </a:rPr>
              <a:t>Large </a:t>
            </a:r>
            <a:r>
              <a:rPr lang="it-IT" sz="1600" dirty="0" err="1" smtClean="0">
                <a:solidFill>
                  <a:prstClr val="black"/>
                </a:solidFill>
              </a:rPr>
              <a:t>events</a:t>
            </a:r>
            <a:endParaRPr lang="it-IT" sz="1600" dirty="0">
              <a:solidFill>
                <a:prstClr val="black"/>
              </a:solidFill>
            </a:endParaRPr>
          </a:p>
        </p:txBody>
      </p:sp>
      <p:cxnSp>
        <p:nvCxnSpPr>
          <p:cNvPr id="16" name="Connettore 2 15"/>
          <p:cNvCxnSpPr/>
          <p:nvPr/>
        </p:nvCxnSpPr>
        <p:spPr>
          <a:xfrm flipH="1" flipV="1">
            <a:off x="2744787" y="4472575"/>
            <a:ext cx="2332038" cy="556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849687" y="6322210"/>
            <a:ext cx="1181100" cy="338554"/>
          </a:xfrm>
          <a:prstGeom prst="rect">
            <a:avLst/>
          </a:prstGeom>
          <a:noFill/>
          <a:ln>
            <a:noFill/>
          </a:ln>
        </p:spPr>
        <p:txBody>
          <a:bodyPr wrap="square" rtlCol="0">
            <a:spAutoFit/>
          </a:bodyPr>
          <a:lstStyle/>
          <a:p>
            <a:r>
              <a:rPr lang="it-IT" sz="1600" dirty="0" err="1" smtClean="0">
                <a:solidFill>
                  <a:prstClr val="black"/>
                </a:solidFill>
              </a:rPr>
              <a:t>seminars</a:t>
            </a:r>
            <a:endParaRPr lang="it-IT" sz="1600" dirty="0">
              <a:solidFill>
                <a:prstClr val="black"/>
              </a:solidFill>
            </a:endParaRPr>
          </a:p>
        </p:txBody>
      </p:sp>
      <p:cxnSp>
        <p:nvCxnSpPr>
          <p:cNvPr id="19" name="Connettore 2 18"/>
          <p:cNvCxnSpPr>
            <a:stCxn id="18" idx="1"/>
          </p:cNvCxnSpPr>
          <p:nvPr/>
        </p:nvCxnSpPr>
        <p:spPr>
          <a:xfrm flipH="1" flipV="1">
            <a:off x="914400" y="5029200"/>
            <a:ext cx="2935287" cy="1462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94933" y="5983199"/>
            <a:ext cx="1828800" cy="461665"/>
          </a:xfrm>
          <a:prstGeom prst="rect">
            <a:avLst/>
          </a:prstGeom>
          <a:noFill/>
        </p:spPr>
        <p:txBody>
          <a:bodyPr wrap="square" rtlCol="0">
            <a:spAutoFit/>
          </a:bodyPr>
          <a:lstStyle/>
          <a:p>
            <a:pPr algn="ctr"/>
            <a:r>
              <a:rPr lang="it-IT" b="1" dirty="0" err="1" smtClean="0">
                <a:solidFill>
                  <a:srgbClr val="FF0000"/>
                </a:solidFill>
              </a:rPr>
              <a:t>Units</a:t>
            </a:r>
            <a:endParaRPr lang="it-IT" b="1" dirty="0">
              <a:solidFill>
                <a:srgbClr val="FF0000"/>
              </a:solidFill>
            </a:endParaRPr>
          </a:p>
        </p:txBody>
      </p:sp>
      <p:sp>
        <p:nvSpPr>
          <p:cNvPr id="24" name="CasellaDiTesto 23"/>
          <p:cNvSpPr txBox="1"/>
          <p:nvPr/>
        </p:nvSpPr>
        <p:spPr>
          <a:xfrm>
            <a:off x="2771774" y="1647330"/>
            <a:ext cx="857251" cy="338554"/>
          </a:xfrm>
          <a:prstGeom prst="rect">
            <a:avLst/>
          </a:prstGeom>
          <a:noFill/>
        </p:spPr>
        <p:txBody>
          <a:bodyPr wrap="square" rtlCol="0">
            <a:spAutoFit/>
          </a:bodyPr>
          <a:lstStyle/>
          <a:p>
            <a:r>
              <a:rPr lang="it-IT" sz="1600" dirty="0" smtClean="0">
                <a:solidFill>
                  <a:prstClr val="black"/>
                </a:solidFill>
              </a:rPr>
              <a:t>awards</a:t>
            </a:r>
            <a:endParaRPr lang="it-IT" sz="1600" dirty="0">
              <a:solidFill>
                <a:prstClr val="black"/>
              </a:solidFill>
            </a:endParaRPr>
          </a:p>
        </p:txBody>
      </p:sp>
      <p:cxnSp>
        <p:nvCxnSpPr>
          <p:cNvPr id="25" name="Connettore 2 24"/>
          <p:cNvCxnSpPr>
            <a:stCxn id="24" idx="1"/>
          </p:cNvCxnSpPr>
          <p:nvPr/>
        </p:nvCxnSpPr>
        <p:spPr>
          <a:xfrm flipH="1">
            <a:off x="914400" y="1816607"/>
            <a:ext cx="1857374" cy="1417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ttore 2 3"/>
          <p:cNvCxnSpPr/>
          <p:nvPr/>
        </p:nvCxnSpPr>
        <p:spPr>
          <a:xfrm>
            <a:off x="4473575" y="3039561"/>
            <a:ext cx="1546225" cy="11619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9" idx="1"/>
          </p:cNvCxnSpPr>
          <p:nvPr/>
        </p:nvCxnSpPr>
        <p:spPr>
          <a:xfrm>
            <a:off x="4648200" y="1845677"/>
            <a:ext cx="2797176" cy="2772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18" idx="3"/>
          </p:cNvCxnSpPr>
          <p:nvPr/>
        </p:nvCxnSpPr>
        <p:spPr>
          <a:xfrm flipV="1">
            <a:off x="5030787" y="4254501"/>
            <a:ext cx="3694113" cy="2236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5076825" y="3581400"/>
            <a:ext cx="2543175"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6188214" y="5983200"/>
            <a:ext cx="1828800" cy="830997"/>
          </a:xfrm>
          <a:prstGeom prst="rect">
            <a:avLst/>
          </a:prstGeom>
          <a:noFill/>
        </p:spPr>
        <p:txBody>
          <a:bodyPr wrap="square" rtlCol="0">
            <a:spAutoFit/>
          </a:bodyPr>
          <a:lstStyle/>
          <a:p>
            <a:pPr algn="ctr"/>
            <a:r>
              <a:rPr lang="it-IT" b="1" dirty="0" smtClean="0">
                <a:solidFill>
                  <a:srgbClr val="1014FF"/>
                </a:solidFill>
              </a:rPr>
              <a:t>National </a:t>
            </a:r>
            <a:r>
              <a:rPr lang="it-IT" b="1" dirty="0" err="1" smtClean="0">
                <a:solidFill>
                  <a:srgbClr val="1014FF"/>
                </a:solidFill>
              </a:rPr>
              <a:t>Labs</a:t>
            </a:r>
            <a:endParaRPr lang="it-IT" b="1" dirty="0">
              <a:solidFill>
                <a:srgbClr val="1014FF"/>
              </a:solidFill>
            </a:endParaRPr>
          </a:p>
        </p:txBody>
      </p:sp>
      <p:sp>
        <p:nvSpPr>
          <p:cNvPr id="26" name="CasellaDiTesto 25"/>
          <p:cNvSpPr txBox="1"/>
          <p:nvPr/>
        </p:nvSpPr>
        <p:spPr>
          <a:xfrm>
            <a:off x="52776" y="1393245"/>
            <a:ext cx="2329267" cy="904863"/>
          </a:xfrm>
          <a:prstGeom prst="rect">
            <a:avLst/>
          </a:prstGeom>
          <a:noFill/>
        </p:spPr>
        <p:txBody>
          <a:bodyPr wrap="square" rtlCol="0">
            <a:spAutoFit/>
          </a:bodyPr>
          <a:lstStyle/>
          <a:p>
            <a:r>
              <a:rPr lang="it-IT" dirty="0" smtClean="0">
                <a:solidFill>
                  <a:srgbClr val="FF0000"/>
                </a:solidFill>
              </a:rPr>
              <a:t>77 </a:t>
            </a:r>
            <a:r>
              <a:rPr lang="it-IT" dirty="0" err="1" smtClean="0">
                <a:solidFill>
                  <a:srgbClr val="FF0000"/>
                </a:solidFill>
              </a:rPr>
              <a:t>events</a:t>
            </a:r>
            <a:r>
              <a:rPr lang="it-IT" dirty="0" smtClean="0">
                <a:solidFill>
                  <a:srgbClr val="FF0000"/>
                </a:solidFill>
              </a:rPr>
              <a:t>,</a:t>
            </a:r>
          </a:p>
          <a:p>
            <a:r>
              <a:rPr lang="it-IT" dirty="0" smtClean="0">
                <a:solidFill>
                  <a:srgbClr val="FF0000"/>
                </a:solidFill>
              </a:rPr>
              <a:t>6300 </a:t>
            </a:r>
            <a:r>
              <a:rPr lang="it-IT" dirty="0" err="1" smtClean="0">
                <a:solidFill>
                  <a:srgbClr val="FF0000"/>
                </a:solidFill>
              </a:rPr>
              <a:t>people</a:t>
            </a:r>
            <a:endParaRPr lang="it-IT" dirty="0" smtClean="0">
              <a:solidFill>
                <a:srgbClr val="FF0000"/>
              </a:solidFill>
            </a:endParaRPr>
          </a:p>
        </p:txBody>
      </p:sp>
      <p:sp>
        <p:nvSpPr>
          <p:cNvPr id="27" name="CasellaDiTesto 26"/>
          <p:cNvSpPr txBox="1"/>
          <p:nvPr/>
        </p:nvSpPr>
        <p:spPr>
          <a:xfrm>
            <a:off x="6045200" y="1562522"/>
            <a:ext cx="2329267" cy="904863"/>
          </a:xfrm>
          <a:prstGeom prst="rect">
            <a:avLst/>
          </a:prstGeom>
          <a:noFill/>
        </p:spPr>
        <p:txBody>
          <a:bodyPr wrap="square" rtlCol="0">
            <a:spAutoFit/>
          </a:bodyPr>
          <a:lstStyle/>
          <a:p>
            <a:r>
              <a:rPr lang="it-IT" dirty="0" smtClean="0">
                <a:solidFill>
                  <a:srgbClr val="1014FF"/>
                </a:solidFill>
              </a:rPr>
              <a:t>54 </a:t>
            </a:r>
            <a:r>
              <a:rPr lang="it-IT" dirty="0" err="1" smtClean="0">
                <a:solidFill>
                  <a:srgbClr val="1014FF"/>
                </a:solidFill>
              </a:rPr>
              <a:t>events</a:t>
            </a:r>
            <a:r>
              <a:rPr lang="it-IT" dirty="0" smtClean="0">
                <a:solidFill>
                  <a:srgbClr val="1014FF"/>
                </a:solidFill>
              </a:rPr>
              <a:t>,</a:t>
            </a:r>
          </a:p>
          <a:p>
            <a:r>
              <a:rPr lang="it-IT" dirty="0" smtClean="0">
                <a:solidFill>
                  <a:srgbClr val="1014FF"/>
                </a:solidFill>
              </a:rPr>
              <a:t>6140 </a:t>
            </a:r>
            <a:r>
              <a:rPr lang="it-IT" dirty="0" err="1" smtClean="0">
                <a:solidFill>
                  <a:srgbClr val="1014FF"/>
                </a:solidFill>
              </a:rPr>
              <a:t>people</a:t>
            </a:r>
            <a:endParaRPr lang="it-IT" dirty="0" smtClean="0">
              <a:solidFill>
                <a:srgbClr val="1014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0517365"/>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en-US" smtClean="0">
                <a:solidFill>
                  <a:prstClr val="black">
                    <a:tint val="75000"/>
                  </a:prstClr>
                </a:solidFill>
              </a:rPr>
              <a:t>Giorgio Chiarelli</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15</a:t>
            </a:fld>
            <a:endParaRPr lang="en-US">
              <a:solidFill>
                <a:prstClr val="black">
                  <a:tint val="75000"/>
                </a:prstClr>
              </a:solidFill>
            </a:endParaRPr>
          </a:p>
        </p:txBody>
      </p:sp>
      <p:sp>
        <p:nvSpPr>
          <p:cNvPr id="6" name="Titolo 5"/>
          <p:cNvSpPr>
            <a:spLocks noGrp="1"/>
          </p:cNvSpPr>
          <p:nvPr>
            <p:ph type="title"/>
          </p:nvPr>
        </p:nvSpPr>
        <p:spPr/>
        <p:txBody>
          <a:bodyPr/>
          <a:lstStyle/>
          <a:p>
            <a:r>
              <a:rPr lang="it-IT" dirty="0" smtClean="0"/>
              <a:t>Eventi per il pubblico</a:t>
            </a:r>
            <a:endParaRPr lang="it-IT" dirty="0"/>
          </a:p>
        </p:txBody>
      </p:sp>
      <p:pic>
        <p:nvPicPr>
          <p:cNvPr id="1026" name="Picture 2"/>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067" t="1630"/>
          <a:stretch/>
        </p:blipFill>
        <p:spPr bwMode="auto">
          <a:xfrm>
            <a:off x="88900" y="2743200"/>
            <a:ext cx="3240866" cy="3240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114"/>
          <a:stretch/>
        </p:blipFill>
        <p:spPr bwMode="auto">
          <a:xfrm>
            <a:off x="5472000" y="2743200"/>
            <a:ext cx="3261228" cy="3240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0" name="CasellaDiTesto 9"/>
          <p:cNvSpPr txBox="1"/>
          <p:nvPr/>
        </p:nvSpPr>
        <p:spPr>
          <a:xfrm>
            <a:off x="4038600" y="4953000"/>
            <a:ext cx="914400" cy="584775"/>
          </a:xfrm>
          <a:prstGeom prst="rect">
            <a:avLst/>
          </a:prstGeom>
          <a:noFill/>
        </p:spPr>
        <p:txBody>
          <a:bodyPr wrap="square" rtlCol="0">
            <a:spAutoFit/>
          </a:bodyPr>
          <a:lstStyle/>
          <a:p>
            <a:r>
              <a:rPr lang="it-IT" sz="1600" dirty="0" smtClean="0">
                <a:solidFill>
                  <a:prstClr val="black"/>
                </a:solidFill>
              </a:rPr>
              <a:t>Large </a:t>
            </a:r>
            <a:r>
              <a:rPr lang="it-IT" sz="1600" dirty="0" err="1" smtClean="0">
                <a:solidFill>
                  <a:prstClr val="black"/>
                </a:solidFill>
              </a:rPr>
              <a:t>events</a:t>
            </a:r>
            <a:endParaRPr lang="it-IT" sz="1600" dirty="0">
              <a:solidFill>
                <a:prstClr val="black"/>
              </a:solidFill>
            </a:endParaRPr>
          </a:p>
        </p:txBody>
      </p:sp>
      <p:sp>
        <p:nvSpPr>
          <p:cNvPr id="11" name="CasellaDiTesto 10"/>
          <p:cNvSpPr txBox="1"/>
          <p:nvPr/>
        </p:nvSpPr>
        <p:spPr>
          <a:xfrm>
            <a:off x="5257800" y="2430046"/>
            <a:ext cx="1181100" cy="338554"/>
          </a:xfrm>
          <a:prstGeom prst="rect">
            <a:avLst/>
          </a:prstGeom>
          <a:noFill/>
        </p:spPr>
        <p:txBody>
          <a:bodyPr wrap="square" rtlCol="0">
            <a:spAutoFit/>
          </a:bodyPr>
          <a:lstStyle/>
          <a:p>
            <a:r>
              <a:rPr lang="it-IT" sz="1600" dirty="0" err="1" smtClean="0">
                <a:solidFill>
                  <a:prstClr val="black"/>
                </a:solidFill>
              </a:rPr>
              <a:t>seminars</a:t>
            </a:r>
            <a:endParaRPr lang="it-IT" sz="1600" dirty="0">
              <a:solidFill>
                <a:prstClr val="black"/>
              </a:solidFill>
            </a:endParaRPr>
          </a:p>
        </p:txBody>
      </p:sp>
      <p:sp>
        <p:nvSpPr>
          <p:cNvPr id="12" name="CasellaDiTesto 11"/>
          <p:cNvSpPr txBox="1"/>
          <p:nvPr/>
        </p:nvSpPr>
        <p:spPr>
          <a:xfrm>
            <a:off x="6705600" y="2404646"/>
            <a:ext cx="1828800" cy="338554"/>
          </a:xfrm>
          <a:prstGeom prst="rect">
            <a:avLst/>
          </a:prstGeom>
          <a:noFill/>
        </p:spPr>
        <p:txBody>
          <a:bodyPr wrap="square" rtlCol="0">
            <a:spAutoFit/>
          </a:bodyPr>
          <a:lstStyle/>
          <a:p>
            <a:r>
              <a:rPr lang="it-IT" sz="1600" dirty="0" err="1" smtClean="0">
                <a:solidFill>
                  <a:prstClr val="black"/>
                </a:solidFill>
              </a:rPr>
              <a:t>Guided</a:t>
            </a:r>
            <a:r>
              <a:rPr lang="it-IT" sz="1600" dirty="0" smtClean="0">
                <a:solidFill>
                  <a:prstClr val="black"/>
                </a:solidFill>
              </a:rPr>
              <a:t> </a:t>
            </a:r>
            <a:r>
              <a:rPr lang="it-IT" sz="1600" dirty="0" err="1" smtClean="0">
                <a:solidFill>
                  <a:prstClr val="black"/>
                </a:solidFill>
              </a:rPr>
              <a:t>tours</a:t>
            </a:r>
            <a:endParaRPr lang="it-IT" sz="1600" dirty="0">
              <a:solidFill>
                <a:prstClr val="black"/>
              </a:solidFill>
            </a:endParaRPr>
          </a:p>
        </p:txBody>
      </p:sp>
      <p:cxnSp>
        <p:nvCxnSpPr>
          <p:cNvPr id="8" name="Connettore 2 7"/>
          <p:cNvCxnSpPr/>
          <p:nvPr/>
        </p:nvCxnSpPr>
        <p:spPr>
          <a:xfrm flipH="1">
            <a:off x="6934200" y="2573923"/>
            <a:ext cx="381000" cy="297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912128" y="2722855"/>
            <a:ext cx="419100" cy="4013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4176600" y="3352800"/>
            <a:ext cx="1295400" cy="338554"/>
          </a:xfrm>
          <a:prstGeom prst="rect">
            <a:avLst/>
          </a:prstGeom>
          <a:noFill/>
        </p:spPr>
        <p:txBody>
          <a:bodyPr wrap="square" rtlCol="0">
            <a:spAutoFit/>
          </a:bodyPr>
          <a:lstStyle/>
          <a:p>
            <a:r>
              <a:rPr lang="it-IT" sz="1600" dirty="0" err="1" smtClean="0">
                <a:solidFill>
                  <a:prstClr val="black"/>
                </a:solidFill>
              </a:rPr>
              <a:t>Exhibitions</a:t>
            </a:r>
            <a:endParaRPr lang="it-IT" sz="1600" dirty="0">
              <a:solidFill>
                <a:prstClr val="black"/>
              </a:solidFill>
            </a:endParaRPr>
          </a:p>
        </p:txBody>
      </p:sp>
      <p:sp>
        <p:nvSpPr>
          <p:cNvPr id="14" name="CasellaDiTesto 13"/>
          <p:cNvSpPr txBox="1"/>
          <p:nvPr/>
        </p:nvSpPr>
        <p:spPr>
          <a:xfrm>
            <a:off x="794933" y="5983199"/>
            <a:ext cx="1828800" cy="461665"/>
          </a:xfrm>
          <a:prstGeom prst="rect">
            <a:avLst/>
          </a:prstGeom>
          <a:noFill/>
        </p:spPr>
        <p:txBody>
          <a:bodyPr wrap="square" rtlCol="0">
            <a:spAutoFit/>
          </a:bodyPr>
          <a:lstStyle/>
          <a:p>
            <a:pPr algn="ctr"/>
            <a:r>
              <a:rPr lang="it-IT" b="1" dirty="0" smtClean="0">
                <a:solidFill>
                  <a:srgbClr val="FF0000"/>
                </a:solidFill>
              </a:rPr>
              <a:t>Sezioni</a:t>
            </a:r>
            <a:endParaRPr lang="it-IT" b="1" dirty="0">
              <a:solidFill>
                <a:srgbClr val="FF0000"/>
              </a:solidFill>
            </a:endParaRPr>
          </a:p>
        </p:txBody>
      </p:sp>
      <p:sp>
        <p:nvSpPr>
          <p:cNvPr id="19" name="CasellaDiTesto 18"/>
          <p:cNvSpPr txBox="1"/>
          <p:nvPr/>
        </p:nvSpPr>
        <p:spPr>
          <a:xfrm>
            <a:off x="6188214" y="5983200"/>
            <a:ext cx="1828800" cy="830997"/>
          </a:xfrm>
          <a:prstGeom prst="rect">
            <a:avLst/>
          </a:prstGeom>
          <a:noFill/>
        </p:spPr>
        <p:txBody>
          <a:bodyPr wrap="square" rtlCol="0">
            <a:spAutoFit/>
          </a:bodyPr>
          <a:lstStyle/>
          <a:p>
            <a:pPr algn="ctr"/>
            <a:r>
              <a:rPr lang="it-IT" b="1" dirty="0" smtClean="0">
                <a:solidFill>
                  <a:srgbClr val="1014FF"/>
                </a:solidFill>
              </a:rPr>
              <a:t>Lab. Nazionali</a:t>
            </a:r>
            <a:endParaRPr lang="it-IT" b="1" dirty="0">
              <a:solidFill>
                <a:srgbClr val="1014FF"/>
              </a:solidFill>
            </a:endParaRPr>
          </a:p>
        </p:txBody>
      </p:sp>
      <p:sp>
        <p:nvSpPr>
          <p:cNvPr id="15" name="CasellaDiTesto 14"/>
          <p:cNvSpPr txBox="1"/>
          <p:nvPr/>
        </p:nvSpPr>
        <p:spPr>
          <a:xfrm>
            <a:off x="544697" y="1809638"/>
            <a:ext cx="2329267" cy="904863"/>
          </a:xfrm>
          <a:prstGeom prst="rect">
            <a:avLst/>
          </a:prstGeom>
          <a:noFill/>
        </p:spPr>
        <p:txBody>
          <a:bodyPr wrap="square" rtlCol="0">
            <a:spAutoFit/>
          </a:bodyPr>
          <a:lstStyle/>
          <a:p>
            <a:r>
              <a:rPr lang="it-IT" dirty="0" smtClean="0">
                <a:solidFill>
                  <a:srgbClr val="FF0000"/>
                </a:solidFill>
              </a:rPr>
              <a:t>45 </a:t>
            </a:r>
            <a:r>
              <a:rPr lang="it-IT" dirty="0" err="1" smtClean="0">
                <a:solidFill>
                  <a:srgbClr val="FF0000"/>
                </a:solidFill>
              </a:rPr>
              <a:t>events</a:t>
            </a:r>
            <a:r>
              <a:rPr lang="it-IT" dirty="0" smtClean="0">
                <a:solidFill>
                  <a:srgbClr val="FF0000"/>
                </a:solidFill>
              </a:rPr>
              <a:t>,</a:t>
            </a:r>
          </a:p>
          <a:p>
            <a:r>
              <a:rPr lang="it-IT" dirty="0" smtClean="0">
                <a:solidFill>
                  <a:srgbClr val="FF0000"/>
                </a:solidFill>
              </a:rPr>
              <a:t>54000 </a:t>
            </a:r>
            <a:r>
              <a:rPr lang="it-IT" dirty="0" err="1" smtClean="0">
                <a:solidFill>
                  <a:srgbClr val="FF0000"/>
                </a:solidFill>
              </a:rPr>
              <a:t>people</a:t>
            </a:r>
            <a:endParaRPr lang="it-IT" dirty="0" smtClean="0">
              <a:solidFill>
                <a:srgbClr val="FF0000"/>
              </a:solidFill>
            </a:endParaRPr>
          </a:p>
        </p:txBody>
      </p:sp>
      <p:sp>
        <p:nvSpPr>
          <p:cNvPr id="21" name="CasellaDiTesto 20"/>
          <p:cNvSpPr txBox="1"/>
          <p:nvPr/>
        </p:nvSpPr>
        <p:spPr>
          <a:xfrm>
            <a:off x="5687747" y="1531421"/>
            <a:ext cx="2329267" cy="904863"/>
          </a:xfrm>
          <a:prstGeom prst="rect">
            <a:avLst/>
          </a:prstGeom>
          <a:noFill/>
        </p:spPr>
        <p:txBody>
          <a:bodyPr wrap="square" rtlCol="0">
            <a:spAutoFit/>
          </a:bodyPr>
          <a:lstStyle/>
          <a:p>
            <a:r>
              <a:rPr lang="it-IT" dirty="0" smtClean="0">
                <a:solidFill>
                  <a:srgbClr val="1014FF"/>
                </a:solidFill>
              </a:rPr>
              <a:t>28 </a:t>
            </a:r>
            <a:r>
              <a:rPr lang="it-IT" dirty="0" err="1" smtClean="0">
                <a:solidFill>
                  <a:srgbClr val="1014FF"/>
                </a:solidFill>
              </a:rPr>
              <a:t>events</a:t>
            </a:r>
            <a:r>
              <a:rPr lang="it-IT" dirty="0" smtClean="0">
                <a:solidFill>
                  <a:srgbClr val="1014FF"/>
                </a:solidFill>
              </a:rPr>
              <a:t>,</a:t>
            </a:r>
          </a:p>
          <a:p>
            <a:r>
              <a:rPr lang="it-IT" dirty="0" smtClean="0">
                <a:solidFill>
                  <a:srgbClr val="1014FF"/>
                </a:solidFill>
              </a:rPr>
              <a:t>11000 </a:t>
            </a:r>
            <a:r>
              <a:rPr lang="it-IT" dirty="0" err="1" smtClean="0">
                <a:solidFill>
                  <a:srgbClr val="1014FF"/>
                </a:solidFill>
              </a:rPr>
              <a:t>people</a:t>
            </a:r>
            <a:endParaRPr lang="it-IT" dirty="0" smtClean="0">
              <a:solidFill>
                <a:srgbClr val="1014FF"/>
              </a:solidFill>
            </a:endParaRPr>
          </a:p>
        </p:txBody>
      </p:sp>
      <p:cxnSp>
        <p:nvCxnSpPr>
          <p:cNvPr id="18" name="Connettore 2 17"/>
          <p:cNvCxnSpPr/>
          <p:nvPr/>
        </p:nvCxnSpPr>
        <p:spPr>
          <a:xfrm flipH="1">
            <a:off x="1070115" y="3674477"/>
            <a:ext cx="3578085" cy="311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1601658" y="2714501"/>
            <a:ext cx="4310470" cy="4096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flipV="1">
            <a:off x="2354193" y="5031377"/>
            <a:ext cx="2294007" cy="518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4648200" y="3674477"/>
            <a:ext cx="1540014" cy="592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V="1">
            <a:off x="4648200" y="4363200"/>
            <a:ext cx="3124200" cy="1186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2145654"/>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ella 10"/>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2450623"/>
              </p:ext>
            </p:extLst>
          </p:nvPr>
        </p:nvGraphicFramePr>
        <p:xfrm>
          <a:off x="2362200" y="304800"/>
          <a:ext cx="5105400" cy="2376915"/>
        </p:xfrm>
        <a:graphic>
          <a:graphicData uri="http://schemas.openxmlformats.org/drawingml/2006/table">
            <a:tbl>
              <a:tblPr firstRow="1" bandRow="1"/>
              <a:tblGrid>
                <a:gridCol w="1981200"/>
                <a:gridCol w="1524000"/>
                <a:gridCol w="1600200"/>
              </a:tblGrid>
              <a:tr h="548465">
                <a:tc>
                  <a:txBody>
                    <a:bodyPr/>
                    <a:lstStyle>
                      <a:defPPr>
                        <a:defRPr lang="it-IT"/>
                      </a:defPPr>
                      <a:lvl1pPr marL="0" algn="l" defTabSz="913367" rtl="0" eaLnBrk="1" latinLnBrk="0" hangingPunct="1">
                        <a:defRPr sz="1800" b="1" kern="1200">
                          <a:solidFill>
                            <a:schemeClr val="lt1"/>
                          </a:solidFill>
                          <a:latin typeface="Calibri"/>
                        </a:defRPr>
                      </a:lvl1pPr>
                      <a:lvl2pPr marL="456685" algn="l" defTabSz="913367" rtl="0" eaLnBrk="1" latinLnBrk="0" hangingPunct="1">
                        <a:defRPr sz="1800" b="1" kern="1200">
                          <a:solidFill>
                            <a:schemeClr val="lt1"/>
                          </a:solidFill>
                          <a:latin typeface="Calibri"/>
                        </a:defRPr>
                      </a:lvl2pPr>
                      <a:lvl3pPr marL="913367" algn="l" defTabSz="913367" rtl="0" eaLnBrk="1" latinLnBrk="0" hangingPunct="1">
                        <a:defRPr sz="1800" b="1" kern="1200">
                          <a:solidFill>
                            <a:schemeClr val="lt1"/>
                          </a:solidFill>
                          <a:latin typeface="Calibri"/>
                        </a:defRPr>
                      </a:lvl3pPr>
                      <a:lvl4pPr marL="1370048" algn="l" defTabSz="913367" rtl="0" eaLnBrk="1" latinLnBrk="0" hangingPunct="1">
                        <a:defRPr sz="1800" b="1" kern="1200">
                          <a:solidFill>
                            <a:schemeClr val="lt1"/>
                          </a:solidFill>
                          <a:latin typeface="Calibri"/>
                        </a:defRPr>
                      </a:lvl4pPr>
                      <a:lvl5pPr marL="1826730" algn="l" defTabSz="913367" rtl="0" eaLnBrk="1" latinLnBrk="0" hangingPunct="1">
                        <a:defRPr sz="1800" b="1" kern="1200">
                          <a:solidFill>
                            <a:schemeClr val="lt1"/>
                          </a:solidFill>
                          <a:latin typeface="Calibri"/>
                        </a:defRPr>
                      </a:lvl5pPr>
                      <a:lvl6pPr marL="2283415" algn="l" defTabSz="913367" rtl="0" eaLnBrk="1" latinLnBrk="0" hangingPunct="1">
                        <a:defRPr sz="1800" b="1" kern="1200">
                          <a:solidFill>
                            <a:schemeClr val="lt1"/>
                          </a:solidFill>
                          <a:latin typeface="Calibri"/>
                        </a:defRPr>
                      </a:lvl6pPr>
                      <a:lvl7pPr marL="2740101" algn="l" defTabSz="913367" rtl="0" eaLnBrk="1" latinLnBrk="0" hangingPunct="1">
                        <a:defRPr sz="1800" b="1" kern="1200">
                          <a:solidFill>
                            <a:schemeClr val="lt1"/>
                          </a:solidFill>
                          <a:latin typeface="Calibri"/>
                        </a:defRPr>
                      </a:lvl7pPr>
                      <a:lvl8pPr marL="3196784" algn="l" defTabSz="913367" rtl="0" eaLnBrk="1" latinLnBrk="0" hangingPunct="1">
                        <a:defRPr sz="1800" b="1" kern="1200">
                          <a:solidFill>
                            <a:schemeClr val="lt1"/>
                          </a:solidFill>
                          <a:latin typeface="Calibri"/>
                        </a:defRPr>
                      </a:lvl8pPr>
                      <a:lvl9pPr marL="3653462" algn="l" defTabSz="913367" rtl="0" eaLnBrk="1" latinLnBrk="0" hangingPunct="1">
                        <a:defRPr sz="1800" b="1" kern="1200">
                          <a:solidFill>
                            <a:schemeClr val="lt1"/>
                          </a:solidFill>
                          <a:latin typeface="Calibri"/>
                        </a:defRPr>
                      </a:lvl9pPr>
                    </a:lstStyle>
                    <a:p>
                      <a:r>
                        <a:rPr lang="it-IT" dirty="0" smtClean="0"/>
                        <a:t>EVENTI</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it-IT"/>
                      </a:defPPr>
                      <a:lvl1pPr marL="0" algn="l" defTabSz="913367" rtl="0" eaLnBrk="1" latinLnBrk="0" hangingPunct="1">
                        <a:defRPr sz="1800" b="1" kern="1200">
                          <a:solidFill>
                            <a:schemeClr val="lt1"/>
                          </a:solidFill>
                          <a:latin typeface="Calibri"/>
                        </a:defRPr>
                      </a:lvl1pPr>
                      <a:lvl2pPr marL="456685" algn="l" defTabSz="913367" rtl="0" eaLnBrk="1" latinLnBrk="0" hangingPunct="1">
                        <a:defRPr sz="1800" b="1" kern="1200">
                          <a:solidFill>
                            <a:schemeClr val="lt1"/>
                          </a:solidFill>
                          <a:latin typeface="Calibri"/>
                        </a:defRPr>
                      </a:lvl2pPr>
                      <a:lvl3pPr marL="913367" algn="l" defTabSz="913367" rtl="0" eaLnBrk="1" latinLnBrk="0" hangingPunct="1">
                        <a:defRPr sz="1800" b="1" kern="1200">
                          <a:solidFill>
                            <a:schemeClr val="lt1"/>
                          </a:solidFill>
                          <a:latin typeface="Calibri"/>
                        </a:defRPr>
                      </a:lvl3pPr>
                      <a:lvl4pPr marL="1370048" algn="l" defTabSz="913367" rtl="0" eaLnBrk="1" latinLnBrk="0" hangingPunct="1">
                        <a:defRPr sz="1800" b="1" kern="1200">
                          <a:solidFill>
                            <a:schemeClr val="lt1"/>
                          </a:solidFill>
                          <a:latin typeface="Calibri"/>
                        </a:defRPr>
                      </a:lvl4pPr>
                      <a:lvl5pPr marL="1826730" algn="l" defTabSz="913367" rtl="0" eaLnBrk="1" latinLnBrk="0" hangingPunct="1">
                        <a:defRPr sz="1800" b="1" kern="1200">
                          <a:solidFill>
                            <a:schemeClr val="lt1"/>
                          </a:solidFill>
                          <a:latin typeface="Calibri"/>
                        </a:defRPr>
                      </a:lvl5pPr>
                      <a:lvl6pPr marL="2283415" algn="l" defTabSz="913367" rtl="0" eaLnBrk="1" latinLnBrk="0" hangingPunct="1">
                        <a:defRPr sz="1800" b="1" kern="1200">
                          <a:solidFill>
                            <a:schemeClr val="lt1"/>
                          </a:solidFill>
                          <a:latin typeface="Calibri"/>
                        </a:defRPr>
                      </a:lvl6pPr>
                      <a:lvl7pPr marL="2740101" algn="l" defTabSz="913367" rtl="0" eaLnBrk="1" latinLnBrk="0" hangingPunct="1">
                        <a:defRPr sz="1800" b="1" kern="1200">
                          <a:solidFill>
                            <a:schemeClr val="lt1"/>
                          </a:solidFill>
                          <a:latin typeface="Calibri"/>
                        </a:defRPr>
                      </a:lvl7pPr>
                      <a:lvl8pPr marL="3196784" algn="l" defTabSz="913367" rtl="0" eaLnBrk="1" latinLnBrk="0" hangingPunct="1">
                        <a:defRPr sz="1800" b="1" kern="1200">
                          <a:solidFill>
                            <a:schemeClr val="lt1"/>
                          </a:solidFill>
                          <a:latin typeface="Calibri"/>
                        </a:defRPr>
                      </a:lvl8pPr>
                      <a:lvl9pPr marL="3653462" algn="l" defTabSz="913367" rtl="0" eaLnBrk="1" latinLnBrk="0" hangingPunct="1">
                        <a:defRPr sz="1800" b="1" kern="1200">
                          <a:solidFill>
                            <a:schemeClr val="lt1"/>
                          </a:solidFill>
                          <a:latin typeface="Calibri"/>
                        </a:defRPr>
                      </a:lvl9pPr>
                    </a:lstStyle>
                    <a:p>
                      <a:r>
                        <a:rPr lang="it-IT" dirty="0" smtClean="0"/>
                        <a:t>2012</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it-IT"/>
                      </a:defPPr>
                      <a:lvl1pPr marL="0" algn="l" defTabSz="913367" rtl="0" eaLnBrk="1" latinLnBrk="0" hangingPunct="1">
                        <a:defRPr sz="1800" b="1" kern="1200">
                          <a:solidFill>
                            <a:schemeClr val="lt1"/>
                          </a:solidFill>
                          <a:latin typeface="Calibri"/>
                        </a:defRPr>
                      </a:lvl1pPr>
                      <a:lvl2pPr marL="456685" algn="l" defTabSz="913367" rtl="0" eaLnBrk="1" latinLnBrk="0" hangingPunct="1">
                        <a:defRPr sz="1800" b="1" kern="1200">
                          <a:solidFill>
                            <a:schemeClr val="lt1"/>
                          </a:solidFill>
                          <a:latin typeface="Calibri"/>
                        </a:defRPr>
                      </a:lvl2pPr>
                      <a:lvl3pPr marL="913367" algn="l" defTabSz="913367" rtl="0" eaLnBrk="1" latinLnBrk="0" hangingPunct="1">
                        <a:defRPr sz="1800" b="1" kern="1200">
                          <a:solidFill>
                            <a:schemeClr val="lt1"/>
                          </a:solidFill>
                          <a:latin typeface="Calibri"/>
                        </a:defRPr>
                      </a:lvl3pPr>
                      <a:lvl4pPr marL="1370048" algn="l" defTabSz="913367" rtl="0" eaLnBrk="1" latinLnBrk="0" hangingPunct="1">
                        <a:defRPr sz="1800" b="1" kern="1200">
                          <a:solidFill>
                            <a:schemeClr val="lt1"/>
                          </a:solidFill>
                          <a:latin typeface="Calibri"/>
                        </a:defRPr>
                      </a:lvl4pPr>
                      <a:lvl5pPr marL="1826730" algn="l" defTabSz="913367" rtl="0" eaLnBrk="1" latinLnBrk="0" hangingPunct="1">
                        <a:defRPr sz="1800" b="1" kern="1200">
                          <a:solidFill>
                            <a:schemeClr val="lt1"/>
                          </a:solidFill>
                          <a:latin typeface="Calibri"/>
                        </a:defRPr>
                      </a:lvl5pPr>
                      <a:lvl6pPr marL="2283415" algn="l" defTabSz="913367" rtl="0" eaLnBrk="1" latinLnBrk="0" hangingPunct="1">
                        <a:defRPr sz="1800" b="1" kern="1200">
                          <a:solidFill>
                            <a:schemeClr val="lt1"/>
                          </a:solidFill>
                          <a:latin typeface="Calibri"/>
                        </a:defRPr>
                      </a:lvl6pPr>
                      <a:lvl7pPr marL="2740101" algn="l" defTabSz="913367" rtl="0" eaLnBrk="1" latinLnBrk="0" hangingPunct="1">
                        <a:defRPr sz="1800" b="1" kern="1200">
                          <a:solidFill>
                            <a:schemeClr val="lt1"/>
                          </a:solidFill>
                          <a:latin typeface="Calibri"/>
                        </a:defRPr>
                      </a:lvl7pPr>
                      <a:lvl8pPr marL="3196784" algn="l" defTabSz="913367" rtl="0" eaLnBrk="1" latinLnBrk="0" hangingPunct="1">
                        <a:defRPr sz="1800" b="1" kern="1200">
                          <a:solidFill>
                            <a:schemeClr val="lt1"/>
                          </a:solidFill>
                          <a:latin typeface="Calibri"/>
                        </a:defRPr>
                      </a:lvl8pPr>
                      <a:lvl9pPr marL="3653462" algn="l" defTabSz="913367" rtl="0" eaLnBrk="1" latinLnBrk="0" hangingPunct="1">
                        <a:defRPr sz="1800" b="1" kern="1200">
                          <a:solidFill>
                            <a:schemeClr val="lt1"/>
                          </a:solidFill>
                          <a:latin typeface="Calibri"/>
                        </a:defRPr>
                      </a:lvl9pPr>
                    </a:lstStyle>
                    <a:p>
                      <a:r>
                        <a:rPr lang="it-IT" dirty="0" smtClean="0"/>
                        <a:t>2013</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48465">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baseline="0" dirty="0" smtClean="0"/>
                        <a:t>GRANDEPUBBLICO</a:t>
                      </a:r>
                      <a:endParaRPr lang="it-IT"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73</a:t>
                      </a:r>
                      <a:endParaRPr lang="it-IT"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148</a:t>
                      </a:r>
                      <a:endParaRPr lang="it-IT"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17762">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baseline="0" dirty="0" smtClean="0"/>
                        <a:t>SCUOLA</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131</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169</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48465">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ALTA FORMAZIONE</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18</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dirty="0" smtClean="0"/>
                        <a:t>20</a:t>
                      </a:r>
                      <a:endParaRPr lang="it-IT"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17762">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b="1" dirty="0" smtClean="0"/>
                        <a:t>TOTALE</a:t>
                      </a:r>
                      <a:endParaRPr lang="it-IT"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b="1" dirty="0" smtClean="0"/>
                        <a:t>222</a:t>
                      </a:r>
                      <a:endParaRPr lang="it-IT"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it-IT"/>
                      </a:defPPr>
                      <a:lvl1pPr marL="0" algn="l" defTabSz="913367" rtl="0" eaLnBrk="1" latinLnBrk="0" hangingPunct="1">
                        <a:defRPr sz="1800" kern="1200">
                          <a:solidFill>
                            <a:schemeClr val="dk1"/>
                          </a:solidFill>
                          <a:latin typeface="Calibri"/>
                        </a:defRPr>
                      </a:lvl1pPr>
                      <a:lvl2pPr marL="456685" algn="l" defTabSz="913367" rtl="0" eaLnBrk="1" latinLnBrk="0" hangingPunct="1">
                        <a:defRPr sz="1800" kern="1200">
                          <a:solidFill>
                            <a:schemeClr val="dk1"/>
                          </a:solidFill>
                          <a:latin typeface="Calibri"/>
                        </a:defRPr>
                      </a:lvl2pPr>
                      <a:lvl3pPr marL="913367" algn="l" defTabSz="913367" rtl="0" eaLnBrk="1" latinLnBrk="0" hangingPunct="1">
                        <a:defRPr sz="1800" kern="1200">
                          <a:solidFill>
                            <a:schemeClr val="dk1"/>
                          </a:solidFill>
                          <a:latin typeface="Calibri"/>
                        </a:defRPr>
                      </a:lvl3pPr>
                      <a:lvl4pPr marL="1370048" algn="l" defTabSz="913367" rtl="0" eaLnBrk="1" latinLnBrk="0" hangingPunct="1">
                        <a:defRPr sz="1800" kern="1200">
                          <a:solidFill>
                            <a:schemeClr val="dk1"/>
                          </a:solidFill>
                          <a:latin typeface="Calibri"/>
                        </a:defRPr>
                      </a:lvl4pPr>
                      <a:lvl5pPr marL="1826730" algn="l" defTabSz="913367" rtl="0" eaLnBrk="1" latinLnBrk="0" hangingPunct="1">
                        <a:defRPr sz="1800" kern="1200">
                          <a:solidFill>
                            <a:schemeClr val="dk1"/>
                          </a:solidFill>
                          <a:latin typeface="Calibri"/>
                        </a:defRPr>
                      </a:lvl5pPr>
                      <a:lvl6pPr marL="2283415" algn="l" defTabSz="913367" rtl="0" eaLnBrk="1" latinLnBrk="0" hangingPunct="1">
                        <a:defRPr sz="1800" kern="1200">
                          <a:solidFill>
                            <a:schemeClr val="dk1"/>
                          </a:solidFill>
                          <a:latin typeface="Calibri"/>
                        </a:defRPr>
                      </a:lvl6pPr>
                      <a:lvl7pPr marL="2740101" algn="l" defTabSz="913367" rtl="0" eaLnBrk="1" latinLnBrk="0" hangingPunct="1">
                        <a:defRPr sz="1800" kern="1200">
                          <a:solidFill>
                            <a:schemeClr val="dk1"/>
                          </a:solidFill>
                          <a:latin typeface="Calibri"/>
                        </a:defRPr>
                      </a:lvl7pPr>
                      <a:lvl8pPr marL="3196784" algn="l" defTabSz="913367" rtl="0" eaLnBrk="1" latinLnBrk="0" hangingPunct="1">
                        <a:defRPr sz="1800" kern="1200">
                          <a:solidFill>
                            <a:schemeClr val="dk1"/>
                          </a:solidFill>
                          <a:latin typeface="Calibri"/>
                        </a:defRPr>
                      </a:lvl8pPr>
                      <a:lvl9pPr marL="3653462" algn="l" defTabSz="913367" rtl="0" eaLnBrk="1" latinLnBrk="0" hangingPunct="1">
                        <a:defRPr sz="1800" kern="1200">
                          <a:solidFill>
                            <a:schemeClr val="dk1"/>
                          </a:solidFill>
                          <a:latin typeface="Calibri"/>
                        </a:defRPr>
                      </a:lvl9pPr>
                    </a:lstStyle>
                    <a:p>
                      <a:r>
                        <a:rPr lang="it-IT" b="1" dirty="0" smtClean="0"/>
                        <a:t>337</a:t>
                      </a:r>
                      <a:endParaRPr lang="it-IT"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12" name="Grafico 14"/>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6834472"/>
              </p:ext>
            </p:extLst>
          </p:nvPr>
        </p:nvGraphicFramePr>
        <p:xfrm>
          <a:off x="4724400" y="3200400"/>
          <a:ext cx="44196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co 8"/>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7704320"/>
              </p:ext>
            </p:extLst>
          </p:nvPr>
        </p:nvGraphicFramePr>
        <p:xfrm>
          <a:off x="0" y="3200400"/>
          <a:ext cx="4572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11"/>
          <p:cNvSpPr txBox="1"/>
          <p:nvPr/>
        </p:nvSpPr>
        <p:spPr>
          <a:xfrm>
            <a:off x="1295400" y="3276600"/>
            <a:ext cx="1293744" cy="369332"/>
          </a:xfrm>
          <a:prstGeom prst="rect">
            <a:avLst/>
          </a:prstGeom>
          <a:noFill/>
        </p:spPr>
        <p:txBody>
          <a:bodyPr wrap="none" rtlCol="0">
            <a:spAutoFit/>
          </a:bodyPr>
          <a:lstStyle/>
          <a:p>
            <a:pPr algn="l" defTabSz="457200" fontAlgn="auto">
              <a:spcBef>
                <a:spcPts val="0"/>
              </a:spcBef>
              <a:spcAft>
                <a:spcPts val="0"/>
              </a:spcAft>
              <a:buClrTx/>
              <a:buSzTx/>
              <a:buFontTx/>
              <a:buNone/>
            </a:pPr>
            <a:r>
              <a:rPr lang="it-IT" sz="1800" b="1" dirty="0" smtClean="0">
                <a:solidFill>
                  <a:prstClr val="black"/>
                </a:solidFill>
                <a:latin typeface="Calibri"/>
              </a:rPr>
              <a:t>Eventi 2012</a:t>
            </a:r>
            <a:endParaRPr lang="it-IT" sz="1800" b="1" dirty="0">
              <a:solidFill>
                <a:prstClr val="black"/>
              </a:solidFill>
              <a:latin typeface="Calibri"/>
            </a:endParaRPr>
          </a:p>
        </p:txBody>
      </p:sp>
      <p:sp>
        <p:nvSpPr>
          <p:cNvPr id="11" name="CasellaDiTesto 13"/>
          <p:cNvSpPr txBox="1"/>
          <p:nvPr/>
        </p:nvSpPr>
        <p:spPr>
          <a:xfrm>
            <a:off x="6629400" y="3276600"/>
            <a:ext cx="1293744" cy="369332"/>
          </a:xfrm>
          <a:prstGeom prst="rect">
            <a:avLst/>
          </a:prstGeom>
          <a:noFill/>
        </p:spPr>
        <p:txBody>
          <a:bodyPr wrap="none" rtlCol="0">
            <a:spAutoFit/>
          </a:bodyPr>
          <a:lstStyle/>
          <a:p>
            <a:pPr algn="l" defTabSz="457200" fontAlgn="auto">
              <a:spcBef>
                <a:spcPts val="0"/>
              </a:spcBef>
              <a:spcAft>
                <a:spcPts val="0"/>
              </a:spcAft>
              <a:buClrTx/>
              <a:buSzTx/>
              <a:buFontTx/>
              <a:buNone/>
            </a:pPr>
            <a:r>
              <a:rPr lang="it-IT" sz="1800" b="1" dirty="0" smtClean="0">
                <a:solidFill>
                  <a:prstClr val="black"/>
                </a:solidFill>
                <a:latin typeface="Calibri"/>
              </a:rPr>
              <a:t>Eventi 2013</a:t>
            </a:r>
            <a:endParaRPr lang="it-IT" sz="1800" b="1" dirty="0">
              <a:solidFill>
                <a:prstClr val="black"/>
              </a:solidFill>
              <a:latin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914399" y="0"/>
            <a:ext cx="8229601" cy="1143000"/>
          </a:xfrm>
        </p:spPr>
        <p:txBody>
          <a:bodyPr>
            <a:noAutofit/>
          </a:bodyPr>
          <a:lstStyle/>
          <a:p>
            <a:r>
              <a:rPr lang="it-IT" sz="3600" dirty="0" smtClean="0">
                <a:solidFill>
                  <a:srgbClr val="FF0000"/>
                </a:solidFill>
              </a:rPr>
              <a:t>Esempi di grandi </a:t>
            </a:r>
            <a:r>
              <a:rPr lang="it-IT" sz="3600" dirty="0" smtClean="0">
                <a:solidFill>
                  <a:srgbClr val="FF0000"/>
                </a:solidFill>
              </a:rPr>
              <a:t>eventi</a:t>
            </a:r>
            <a:endParaRPr lang="it-IT" sz="3600" dirty="0">
              <a:solidFill>
                <a:schemeClr val="tx1">
                  <a:lumMod val="65000"/>
                  <a:lumOff val="35000"/>
                </a:schemeClr>
              </a:solidFill>
            </a:endParaRPr>
          </a:p>
        </p:txBody>
      </p:sp>
      <p:sp>
        <p:nvSpPr>
          <p:cNvPr id="7" name="Segnaposto contenuto 3"/>
          <p:cNvSpPr txBox="1">
            <a:spLocks/>
          </p:cNvSpPr>
          <p:nvPr/>
        </p:nvSpPr>
        <p:spPr>
          <a:xfrm>
            <a:off x="228600" y="1143000"/>
            <a:ext cx="8534400" cy="53340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it-IT" sz="1800" b="1" i="0" u="sng" strike="noStrike" kern="1200" cap="none" spc="0" normalizeH="0" baseline="0" noProof="0" dirty="0" smtClean="0">
                <a:ln>
                  <a:noFill/>
                </a:ln>
                <a:solidFill>
                  <a:srgbClr val="0000FF"/>
                </a:solidFill>
                <a:effectLst/>
                <a:uLnTx/>
                <a:uFillTx/>
                <a:latin typeface="+mj-lt"/>
                <a:ea typeface="+mn-ea"/>
                <a:cs typeface="Cambria (Body)"/>
              </a:rPr>
              <a:t>SEZIONI (2012)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sng" strike="noStrike" kern="1200" cap="none" spc="0" normalizeH="0" baseline="0" noProof="0" dirty="0" smtClean="0">
                <a:ln>
                  <a:noFill/>
                </a:ln>
                <a:solidFill>
                  <a:schemeClr val="tx1"/>
                </a:solidFill>
                <a:effectLst/>
                <a:uLnTx/>
                <a:uFillTx/>
                <a:latin typeface="+mj-lt"/>
                <a:ea typeface="+mn-ea"/>
                <a:cs typeface="Cambria (Body)"/>
              </a:rPr>
              <a:t>HIGGS in Tour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(BO)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Festival della Scienza 2012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(CA)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sng" strike="noStrike" kern="1200" cap="none" spc="0" normalizeH="0" baseline="0" noProof="0" dirty="0" smtClean="0">
                <a:ln>
                  <a:noFill/>
                </a:ln>
                <a:solidFill>
                  <a:schemeClr val="tx1"/>
                </a:solidFill>
                <a:effectLst/>
                <a:uLnTx/>
                <a:uFillTx/>
                <a:latin typeface="+mj-lt"/>
                <a:ea typeface="+mn-ea"/>
                <a:cs typeface="Cambria (Body)"/>
              </a:rPr>
              <a:t>Esploratori dell'invisibile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(CT)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Porte Aperte al Polo 2012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(FE)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Venerdì dell'Universo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(FE)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err="1" smtClean="0">
                <a:ln>
                  <a:noFill/>
                </a:ln>
                <a:solidFill>
                  <a:schemeClr val="tx1"/>
                </a:solidFill>
                <a:effectLst/>
                <a:uLnTx/>
                <a:uFillTx/>
                <a:latin typeface="+mj-lt"/>
                <a:ea typeface="+mn-ea"/>
                <a:cs typeface="Cambria (Body)"/>
              </a:rPr>
              <a:t>Scienzestate</a:t>
            </a: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 2012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(FI)</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sng" strike="noStrike" kern="1200" cap="none" spc="0" normalizeH="0" baseline="0" noProof="0" dirty="0" smtClean="0">
                <a:ln>
                  <a:noFill/>
                </a:ln>
                <a:solidFill>
                  <a:schemeClr val="tx1"/>
                </a:solidFill>
                <a:effectLst/>
                <a:uLnTx/>
                <a:uFillTx/>
                <a:latin typeface="+mj-lt"/>
                <a:ea typeface="+mn-ea"/>
                <a:cs typeface="Cambria (Body)"/>
              </a:rPr>
              <a:t>Luce delle stelle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Settimana della Cultura Scientifica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a:t>
            </a:r>
            <a:r>
              <a:rPr kumimoji="0" lang="it-IT" sz="1800" b="0" i="0" u="sng" strike="noStrike" kern="1200" cap="none" spc="0" normalizeH="0" baseline="0" noProof="0" dirty="0" smtClean="0">
                <a:ln>
                  <a:noFill/>
                </a:ln>
                <a:solidFill>
                  <a:schemeClr val="tx1"/>
                </a:solidFill>
                <a:effectLst/>
                <a:uLnTx/>
                <a:uFillTx/>
                <a:latin typeface="+mj-lt"/>
                <a:ea typeface="+mn-ea"/>
                <a:cs typeface="Cambria (Body)"/>
              </a:rPr>
              <a:t>Scienza e religione" trasmissione TV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(MIB)</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1" i="0" u="sng" strike="noStrike" kern="1200" cap="none" spc="0" normalizeH="0" baseline="0" noProof="0" dirty="0" smtClean="0">
                <a:ln>
                  <a:noFill/>
                </a:ln>
                <a:solidFill>
                  <a:schemeClr val="tx1"/>
                </a:solidFill>
                <a:effectLst/>
                <a:uLnTx/>
                <a:uFillTx/>
                <a:latin typeface="+mj-lt"/>
                <a:ea typeface="+mn-ea"/>
                <a:cs typeface="Cambria (Body)"/>
              </a:rPr>
              <a:t>Lo Show dell'Universo </a:t>
            </a:r>
            <a:r>
              <a:rPr kumimoji="0" lang="it-IT" sz="1800" b="1" i="0" u="sng" strike="noStrike" kern="1200" cap="none" spc="0" normalizeH="0" baseline="0" noProof="0" dirty="0" err="1" smtClean="0">
                <a:ln>
                  <a:noFill/>
                </a:ln>
                <a:solidFill>
                  <a:schemeClr val="tx1"/>
                </a:solidFill>
                <a:effectLst/>
                <a:uLnTx/>
                <a:uFillTx/>
                <a:latin typeface="+mj-lt"/>
                <a:ea typeface="+mn-ea"/>
                <a:cs typeface="Cambria (Body)"/>
              </a:rPr>
              <a:t>–</a:t>
            </a:r>
            <a:r>
              <a:rPr kumimoji="0" lang="it-IT" sz="1800" b="1" i="0" u="sng" strike="noStrike" kern="1200" cap="none" spc="0" normalizeH="0" baseline="0" noProof="0" dirty="0" smtClean="0">
                <a:ln>
                  <a:noFill/>
                </a:ln>
                <a:solidFill>
                  <a:schemeClr val="tx1"/>
                </a:solidFill>
                <a:effectLst/>
                <a:uLnTx/>
                <a:uFillTx/>
                <a:latin typeface="+mj-lt"/>
                <a:ea typeface="+mn-ea"/>
                <a:cs typeface="Cambria (Body)"/>
              </a:rPr>
              <a:t> festival</a:t>
            </a:r>
            <a:r>
              <a:rPr kumimoji="0" lang="it-IT" sz="1800" b="1" i="0" u="none" strike="noStrike" kern="1200" cap="none" spc="0" normalizeH="0" baseline="0" noProof="0" dirty="0" smtClean="0">
                <a:ln>
                  <a:noFill/>
                </a:ln>
                <a:solidFill>
                  <a:schemeClr val="tx1"/>
                </a:solidFill>
                <a:effectLst/>
                <a:uLnTx/>
                <a:uFillTx/>
                <a:latin typeface="+mj-lt"/>
                <a:ea typeface="+mn-ea"/>
                <a:cs typeface="Cambria (Body)"/>
              </a:rPr>
              <a:t> </a:t>
            </a:r>
            <a:r>
              <a:rPr kumimoji="0" lang="it-IT" sz="1800" b="1" i="0" u="none" strike="noStrike" kern="1200" cap="none" spc="0" normalizeH="0" baseline="0" noProof="0" dirty="0" smtClean="0">
                <a:ln>
                  <a:noFill/>
                </a:ln>
                <a:solidFill>
                  <a:srgbClr val="0000FF"/>
                </a:solidFill>
                <a:effectLst/>
                <a:uLnTx/>
                <a:uFillTx/>
                <a:latin typeface="+mj-lt"/>
                <a:ea typeface="+mn-ea"/>
                <a:cs typeface="Cambria (Body)"/>
              </a:rPr>
              <a:t>(NA)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1" i="0" u="none" strike="noStrike" kern="1200" cap="none" spc="0" normalizeH="0" baseline="0" noProof="0" dirty="0" smtClean="0">
                <a:ln>
                  <a:noFill/>
                </a:ln>
                <a:solidFill>
                  <a:schemeClr val="tx1"/>
                </a:solidFill>
                <a:effectLst/>
                <a:uLnTx/>
                <a:uFillTx/>
                <a:latin typeface="+mj-lt"/>
                <a:ea typeface="+mn-ea"/>
                <a:cs typeface="Cambria (Body)"/>
              </a:rPr>
              <a:t>Scienza sui Generis (in </a:t>
            </a:r>
            <a:r>
              <a:rPr kumimoji="0" lang="it-IT" sz="1800" b="1" i="0" u="none" strike="noStrike" kern="1200" cap="none" spc="0" normalizeH="0" baseline="0" noProof="0" dirty="0" err="1" smtClean="0">
                <a:ln>
                  <a:noFill/>
                </a:ln>
                <a:solidFill>
                  <a:schemeClr val="tx1"/>
                </a:solidFill>
                <a:effectLst/>
                <a:uLnTx/>
                <a:uFillTx/>
                <a:latin typeface="+mj-lt"/>
                <a:ea typeface="+mn-ea"/>
                <a:cs typeface="Cambria (Body)"/>
              </a:rPr>
              <a:t>FuturoRemoto</a:t>
            </a:r>
            <a:r>
              <a:rPr kumimoji="0" lang="it-IT" sz="1800" b="1" i="0" u="none" strike="noStrike" kern="1200" cap="none" spc="0" normalizeH="0" baseline="0" noProof="0" dirty="0" smtClean="0">
                <a:ln>
                  <a:noFill/>
                </a:ln>
                <a:solidFill>
                  <a:schemeClr val="tx1"/>
                </a:solidFill>
                <a:effectLst/>
                <a:uLnTx/>
                <a:uFillTx/>
                <a:latin typeface="+mj-lt"/>
                <a:ea typeface="+mn-ea"/>
                <a:cs typeface="Cambria (Body)"/>
              </a:rPr>
              <a:t>) </a:t>
            </a:r>
            <a:r>
              <a:rPr kumimoji="0" lang="it-IT" sz="1800" b="1" i="0" u="none" strike="noStrike" kern="1200" cap="none" spc="0" normalizeH="0" baseline="0" noProof="0" dirty="0" smtClean="0">
                <a:ln>
                  <a:noFill/>
                </a:ln>
                <a:solidFill>
                  <a:srgbClr val="0000FF"/>
                </a:solidFill>
                <a:effectLst/>
                <a:uLnTx/>
                <a:uFillTx/>
                <a:latin typeface="+mj-lt"/>
                <a:ea typeface="+mn-ea"/>
                <a:cs typeface="Cambria (Body)"/>
              </a:rPr>
              <a:t>(NA)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1" i="0" u="sng" strike="noStrike" kern="1200" cap="none" spc="0" normalizeH="0" baseline="0" noProof="0" dirty="0" smtClean="0">
                <a:ln>
                  <a:noFill/>
                </a:ln>
                <a:solidFill>
                  <a:schemeClr val="tx1"/>
                </a:solidFill>
                <a:effectLst/>
                <a:uLnTx/>
                <a:uFillTx/>
                <a:latin typeface="+mj-lt"/>
                <a:ea typeface="+mn-ea"/>
                <a:cs typeface="Cambria (Body)"/>
              </a:rPr>
              <a:t>Incontri di Parole  </a:t>
            </a:r>
            <a:r>
              <a:rPr kumimoji="0" lang="it-IT" sz="1800" b="1" i="0" u="none" strike="noStrike" kern="1200" cap="none" spc="0" normalizeH="0" baseline="0" noProof="0" dirty="0" smtClean="0">
                <a:ln>
                  <a:noFill/>
                </a:ln>
                <a:solidFill>
                  <a:srgbClr val="0000FF"/>
                </a:solidFill>
                <a:effectLst/>
                <a:uLnTx/>
                <a:uFillTx/>
                <a:latin typeface="+mj-lt"/>
                <a:ea typeface="+mn-ea"/>
                <a:cs typeface="Cambria (Body)"/>
              </a:rPr>
              <a:t>(NA</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Notte Europea dei Ricercatori 2012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(PD, PI, 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Scienza Attiva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(TO)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1800" b="0" i="0" u="none" strike="noStrike" kern="1200" cap="none" spc="0" normalizeH="0" baseline="0" noProof="0" dirty="0" err="1" smtClean="0">
                <a:ln>
                  <a:noFill/>
                </a:ln>
                <a:solidFill>
                  <a:schemeClr val="tx1"/>
                </a:solidFill>
                <a:effectLst/>
                <a:uLnTx/>
                <a:uFillTx/>
                <a:latin typeface="+mj-lt"/>
                <a:ea typeface="+mn-ea"/>
                <a:cs typeface="Cambria (Body)"/>
              </a:rPr>
              <a:t>TriesteNEXT</a:t>
            </a:r>
            <a:r>
              <a:rPr kumimoji="0" lang="it-IT" sz="1800" b="0" i="0" u="none" strike="noStrike" kern="1200" cap="none" spc="0" normalizeH="0" baseline="0" noProof="0" dirty="0" smtClean="0">
                <a:ln>
                  <a:noFill/>
                </a:ln>
                <a:solidFill>
                  <a:schemeClr val="tx1"/>
                </a:solidFill>
                <a:effectLst/>
                <a:uLnTx/>
                <a:uFillTx/>
                <a:latin typeface="+mj-lt"/>
                <a:ea typeface="+mn-ea"/>
                <a:cs typeface="Cambria (Body)"/>
              </a:rPr>
              <a:t>  </a:t>
            </a:r>
            <a:r>
              <a:rPr kumimoji="0" lang="it-IT" sz="1800" b="0" i="0" u="none" strike="noStrike" kern="1200" cap="none" spc="0" normalizeH="0" baseline="0" noProof="0" dirty="0" smtClean="0">
                <a:ln>
                  <a:noFill/>
                </a:ln>
                <a:solidFill>
                  <a:srgbClr val="0000FF"/>
                </a:solidFill>
                <a:effectLst/>
                <a:uLnTx/>
                <a:uFillTx/>
                <a:latin typeface="+mj-lt"/>
                <a:ea typeface="+mn-ea"/>
                <a:cs typeface="Cambria (Body)"/>
              </a:rPr>
              <a:t>(TS)</a:t>
            </a:r>
            <a:endParaRPr kumimoji="0" lang="it-IT" sz="1800" b="0" i="0" u="none" strike="noStrike" kern="1200" cap="none" spc="0" normalizeH="0" baseline="0" noProof="0" dirty="0">
              <a:ln>
                <a:noFill/>
              </a:ln>
              <a:solidFill>
                <a:srgbClr val="0000FF"/>
              </a:solidFill>
              <a:effectLst/>
              <a:uLnTx/>
              <a:uFillTx/>
              <a:latin typeface="+mj-lt"/>
              <a:ea typeface="+mn-ea"/>
              <a:cs typeface="Cambria (Body)"/>
            </a:endParaRPr>
          </a:p>
        </p:txBody>
      </p:sp>
      <p:sp>
        <p:nvSpPr>
          <p:cNvPr id="9" name="CasellaDiTesto 4"/>
          <p:cNvSpPr txBox="1"/>
          <p:nvPr/>
        </p:nvSpPr>
        <p:spPr>
          <a:xfrm>
            <a:off x="3657600" y="1219200"/>
            <a:ext cx="5506636" cy="203132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rgbClr val="0000FF"/>
                </a:solidFill>
                <a:effectLst/>
                <a:uLnTx/>
                <a:uFillTx/>
                <a:latin typeface="+mn-lt"/>
              </a:rPr>
              <a:t>LABORATORI (2012)</a:t>
            </a: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it-IT" sz="1800" b="0" i="0" u="none" strike="noStrike" kern="0" cap="none" spc="0" normalizeH="0" baseline="0" noProof="0" dirty="0" smtClean="0">
                <a:ln>
                  <a:noFill/>
                </a:ln>
                <a:solidFill>
                  <a:sysClr val="windowText" lastClr="000000"/>
                </a:solidFill>
                <a:effectLst/>
                <a:uLnTx/>
                <a:uFillTx/>
                <a:latin typeface="+mn-lt"/>
              </a:rPr>
              <a:t>Notte </a:t>
            </a:r>
            <a:r>
              <a:rPr kumimoji="0" lang="it-IT" sz="1800" b="0" i="0" u="none" strike="noStrike" kern="0" cap="none" spc="0" normalizeH="0" baseline="0" noProof="0" dirty="0">
                <a:ln>
                  <a:noFill/>
                </a:ln>
                <a:solidFill>
                  <a:sysClr val="windowText" lastClr="000000"/>
                </a:solidFill>
                <a:effectLst/>
                <a:uLnTx/>
                <a:uFillTx/>
                <a:latin typeface="+mn-lt"/>
              </a:rPr>
              <a:t>Europea dei Ricercatori 2012</a:t>
            </a:r>
            <a:r>
              <a:rPr kumimoji="0" lang="it-IT" sz="1800" b="0" i="0" u="none" strike="noStrike" kern="0" cap="none" spc="0" normalizeH="0" baseline="0" noProof="0" dirty="0" smtClean="0">
                <a:ln>
                  <a:noFill/>
                </a:ln>
                <a:solidFill>
                  <a:sysClr val="windowText" lastClr="000000"/>
                </a:solidFill>
                <a:effectLst/>
                <a:uLnTx/>
                <a:uFillTx/>
                <a:latin typeface="+mn-lt"/>
              </a:rPr>
              <a:t>  (</a:t>
            </a:r>
            <a:r>
              <a:rPr kumimoji="0" lang="it-IT" sz="1800" b="0" i="0" u="none" strike="noStrike" kern="0" cap="none" spc="0" normalizeH="0" baseline="0" noProof="0" dirty="0" smtClean="0">
                <a:ln>
                  <a:noFill/>
                </a:ln>
                <a:solidFill>
                  <a:srgbClr val="0000FF"/>
                </a:solidFill>
                <a:effectLst/>
                <a:uLnTx/>
                <a:uFillTx/>
                <a:latin typeface="+mn-lt"/>
              </a:rPr>
              <a:t>LNF, LNL)</a:t>
            </a: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it-IT" sz="1800" b="0" i="0" u="none" strike="noStrike" kern="0" cap="none" spc="0" normalizeH="0" baseline="0" noProof="0" dirty="0" err="1" smtClean="0">
                <a:ln>
                  <a:noFill/>
                </a:ln>
                <a:solidFill>
                  <a:sysClr val="windowText" lastClr="000000"/>
                </a:solidFill>
                <a:effectLst/>
                <a:uLnTx/>
                <a:uFillTx/>
                <a:latin typeface="+mn-lt"/>
              </a:rPr>
              <a:t>Stages</a:t>
            </a:r>
            <a:r>
              <a:rPr kumimoji="0" lang="it-IT" sz="1800" b="0" i="0" u="none" strike="noStrike" kern="0" cap="none" spc="0" normalizeH="0" baseline="0" noProof="0" dirty="0" smtClean="0">
                <a:ln>
                  <a:noFill/>
                </a:ln>
                <a:solidFill>
                  <a:sysClr val="windowText" lastClr="000000"/>
                </a:solidFill>
                <a:effectLst/>
                <a:uLnTx/>
                <a:uFillTx/>
                <a:latin typeface="+mn-lt"/>
              </a:rPr>
              <a:t> </a:t>
            </a:r>
            <a:r>
              <a:rPr kumimoji="0" lang="it-IT" sz="1800" b="0" i="0" u="none" strike="noStrike" kern="0" cap="none" spc="0" normalizeH="0" baseline="0" noProof="0" dirty="0">
                <a:ln>
                  <a:noFill/>
                </a:ln>
                <a:solidFill>
                  <a:sysClr val="windowText" lastClr="000000"/>
                </a:solidFill>
                <a:effectLst/>
                <a:uLnTx/>
                <a:uFillTx/>
                <a:latin typeface="+mn-lt"/>
              </a:rPr>
              <a:t>estivi 2012 giornata conclusiva</a:t>
            </a:r>
            <a:r>
              <a:rPr kumimoji="0" lang="it-IT" sz="1800" b="0" i="0" u="none" strike="noStrike" kern="0" cap="none" spc="0" normalizeH="0" baseline="0" noProof="0" dirty="0" smtClean="0">
                <a:ln>
                  <a:noFill/>
                </a:ln>
                <a:solidFill>
                  <a:sysClr val="windowText" lastClr="000000"/>
                </a:solidFill>
                <a:effectLst/>
                <a:uLnTx/>
                <a:uFillTx/>
                <a:latin typeface="+mn-lt"/>
              </a:rPr>
              <a:t> </a:t>
            </a: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it-IT" sz="1800" b="0" i="0" u="none" strike="noStrike" kern="0" cap="none" spc="0" normalizeH="0" baseline="0" noProof="0" dirty="0" smtClean="0">
                <a:ln>
                  <a:noFill/>
                </a:ln>
                <a:solidFill>
                  <a:sysClr val="windowText" lastClr="000000"/>
                </a:solidFill>
                <a:effectLst/>
                <a:uLnTx/>
                <a:uFillTx/>
                <a:latin typeface="+mn-lt"/>
              </a:rPr>
              <a:t>Open </a:t>
            </a:r>
            <a:r>
              <a:rPr kumimoji="0" lang="it-IT" sz="1800" b="0" i="0" u="none" strike="noStrike" kern="0" cap="none" spc="0" normalizeH="0" baseline="0" noProof="0" dirty="0" err="1">
                <a:ln>
                  <a:noFill/>
                </a:ln>
                <a:solidFill>
                  <a:sysClr val="windowText" lastClr="000000"/>
                </a:solidFill>
                <a:effectLst/>
                <a:uLnTx/>
                <a:uFillTx/>
                <a:latin typeface="+mn-lt"/>
              </a:rPr>
              <a:t>Day</a:t>
            </a:r>
            <a:r>
              <a:rPr kumimoji="0" lang="it-IT" sz="1800" b="0" i="0" u="none" strike="noStrike" kern="0" cap="none" spc="0" normalizeH="0" baseline="0" noProof="0" dirty="0">
                <a:ln>
                  <a:noFill/>
                </a:ln>
                <a:solidFill>
                  <a:sysClr val="windowText" lastClr="000000"/>
                </a:solidFill>
                <a:effectLst/>
                <a:uLnTx/>
                <a:uFillTx/>
                <a:latin typeface="+mn-lt"/>
              </a:rPr>
              <a:t> </a:t>
            </a:r>
            <a:r>
              <a:rPr kumimoji="0" lang="it-IT" sz="1800" b="0" i="0" u="none" strike="noStrike" kern="0" cap="none" spc="0" normalizeH="0" baseline="0" noProof="0" dirty="0" smtClean="0">
                <a:ln>
                  <a:noFill/>
                </a:ln>
                <a:solidFill>
                  <a:sysClr val="windowText" lastClr="000000"/>
                </a:solidFill>
                <a:effectLst/>
                <a:uLnTx/>
                <a:uFillTx/>
                <a:latin typeface="+mn-lt"/>
              </a:rPr>
              <a:t>2012 </a:t>
            </a:r>
            <a:r>
              <a:rPr kumimoji="0" lang="it-IT" sz="1800" b="0" i="0" u="none" strike="noStrike" kern="0" cap="none" spc="0" normalizeH="0" baseline="0" noProof="0" dirty="0" smtClean="0">
                <a:ln>
                  <a:noFill/>
                </a:ln>
                <a:solidFill>
                  <a:srgbClr val="0000FF"/>
                </a:solidFill>
                <a:effectLst/>
                <a:uLnTx/>
                <a:uFillTx/>
                <a:latin typeface="+mn-lt"/>
              </a:rPr>
              <a:t>(LNF, LNGS, LNL)</a:t>
            </a: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it-IT" sz="1800" b="0" i="0" u="none" strike="noStrike" kern="0" cap="none" spc="0" normalizeH="0" baseline="0" noProof="0" dirty="0" smtClean="0">
                <a:ln>
                  <a:noFill/>
                </a:ln>
                <a:solidFill>
                  <a:sysClr val="windowText" lastClr="000000"/>
                </a:solidFill>
                <a:effectLst/>
                <a:uLnTx/>
                <a:uFillTx/>
                <a:latin typeface="+mn-lt"/>
              </a:rPr>
              <a:t>Notte </a:t>
            </a:r>
            <a:r>
              <a:rPr kumimoji="0" lang="it-IT" sz="1800" b="0" i="0" u="none" strike="noStrike" kern="0" cap="none" spc="0" normalizeH="0" baseline="0" noProof="0" dirty="0">
                <a:ln>
                  <a:noFill/>
                </a:ln>
                <a:solidFill>
                  <a:sysClr val="windowText" lastClr="000000"/>
                </a:solidFill>
                <a:effectLst/>
                <a:uLnTx/>
                <a:uFillTx/>
                <a:latin typeface="+mn-lt"/>
              </a:rPr>
              <a:t>Verde (apertura Sperimentando 2012</a:t>
            </a:r>
            <a:r>
              <a:rPr kumimoji="0" lang="it-IT" sz="1800" b="0" i="0" u="none" strike="noStrike" kern="0" cap="none" spc="0" normalizeH="0" baseline="0" noProof="0" dirty="0" smtClean="0">
                <a:ln>
                  <a:noFill/>
                </a:ln>
                <a:solidFill>
                  <a:sysClr val="windowText" lastClr="000000"/>
                </a:solidFill>
                <a:effectLst/>
                <a:uLnTx/>
                <a:uFillTx/>
                <a:latin typeface="+mn-lt"/>
              </a:rPr>
              <a:t>) </a:t>
            </a:r>
            <a:r>
              <a:rPr kumimoji="0" lang="it-IT" sz="1800" b="0" i="0" u="none" strike="noStrike" kern="0" cap="none" spc="0" normalizeH="0" baseline="0" noProof="0" dirty="0" smtClean="0">
                <a:ln>
                  <a:noFill/>
                </a:ln>
                <a:solidFill>
                  <a:srgbClr val="0000FF"/>
                </a:solidFill>
                <a:effectLst/>
                <a:uLnTx/>
                <a:uFillTx/>
                <a:latin typeface="+mn-lt"/>
              </a:rPr>
              <a:t>(LNL) </a:t>
            </a: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it-IT" sz="1800" b="0" i="0" u="none" strike="noStrike" kern="0" cap="none" spc="0" normalizeH="0" baseline="0" noProof="0" dirty="0" smtClean="0">
                <a:ln>
                  <a:noFill/>
                </a:ln>
                <a:solidFill>
                  <a:sysClr val="windowText" lastClr="000000"/>
                </a:solidFill>
                <a:effectLst/>
                <a:uLnTx/>
                <a:uFillTx/>
                <a:latin typeface="+mn-lt"/>
              </a:rPr>
              <a:t>Esploratori </a:t>
            </a:r>
            <a:r>
              <a:rPr kumimoji="0" lang="it-IT" sz="1800" b="0" i="0" u="none" strike="noStrike" kern="0" cap="none" spc="0" normalizeH="0" baseline="0" noProof="0" dirty="0">
                <a:ln>
                  <a:noFill/>
                </a:ln>
                <a:solidFill>
                  <a:sysClr val="windowText" lastClr="000000"/>
                </a:solidFill>
                <a:effectLst/>
                <a:uLnTx/>
                <a:uFillTx/>
                <a:latin typeface="+mn-lt"/>
              </a:rPr>
              <a:t>dell'invisibile</a:t>
            </a:r>
            <a:r>
              <a:rPr kumimoji="0" lang="it-IT" sz="1800" b="0" i="0" u="none" strike="noStrike" kern="0" cap="none" spc="0" normalizeH="0" baseline="0" noProof="0" dirty="0" smtClean="0">
                <a:ln>
                  <a:noFill/>
                </a:ln>
                <a:solidFill>
                  <a:sysClr val="windowText" lastClr="000000"/>
                </a:solidFill>
                <a:effectLst/>
                <a:uLnTx/>
                <a:uFillTx/>
                <a:latin typeface="+mn-lt"/>
              </a:rPr>
              <a:t> </a:t>
            </a:r>
            <a:r>
              <a:rPr kumimoji="0" lang="it-IT" sz="1800" b="0" i="0" u="none" strike="noStrike" kern="0" cap="none" spc="0" normalizeH="0" baseline="0" noProof="0" dirty="0" smtClean="0">
                <a:ln>
                  <a:noFill/>
                </a:ln>
                <a:solidFill>
                  <a:srgbClr val="0000FF"/>
                </a:solidFill>
                <a:effectLst/>
                <a:uLnTx/>
                <a:uFillTx/>
                <a:latin typeface="+mn-lt"/>
              </a:rPr>
              <a:t>(LNS)</a:t>
            </a: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it-IT" sz="1800" b="0" i="0" u="none" strike="noStrike" kern="0" cap="none" spc="0" normalizeH="0" baseline="0" noProof="0" dirty="0" smtClean="0">
                <a:ln>
                  <a:noFill/>
                </a:ln>
                <a:solidFill>
                  <a:sysClr val="windowText" lastClr="000000"/>
                </a:solidFill>
                <a:effectLst/>
                <a:uLnTx/>
                <a:uFillTx/>
                <a:latin typeface="+mn-lt"/>
              </a:rPr>
              <a:t> </a:t>
            </a:r>
            <a:r>
              <a:rPr kumimoji="0" lang="it-IT" sz="1800" b="0" i="0" u="sng" strike="noStrike" kern="0" cap="none" spc="0" normalizeH="0" baseline="0" noProof="0" dirty="0">
                <a:ln>
                  <a:noFill/>
                </a:ln>
                <a:solidFill>
                  <a:sysClr val="windowText" lastClr="000000"/>
                </a:solidFill>
                <a:effectLst/>
                <a:uLnTx/>
                <a:uFillTx/>
                <a:latin typeface="+mn-lt"/>
              </a:rPr>
              <a:t>PHOTOWALK </a:t>
            </a:r>
            <a:r>
              <a:rPr kumimoji="0" lang="it-IT" sz="1800" b="0" i="0" u="none" strike="noStrike" kern="0" cap="none" spc="0" normalizeH="0" baseline="0" noProof="0" dirty="0">
                <a:ln>
                  <a:noFill/>
                </a:ln>
                <a:solidFill>
                  <a:sysClr val="windowText" lastClr="000000"/>
                </a:solidFill>
                <a:effectLst/>
                <a:uLnTx/>
                <a:uFillTx/>
                <a:latin typeface="+mn-lt"/>
              </a:rPr>
              <a:t>2012</a:t>
            </a:r>
            <a:r>
              <a:rPr kumimoji="0" lang="it-IT" sz="1800" b="0" i="0" u="none" strike="noStrike" kern="0" cap="none" spc="0" normalizeH="0" baseline="0" noProof="0" dirty="0" smtClean="0">
                <a:ln>
                  <a:noFill/>
                </a:ln>
                <a:solidFill>
                  <a:sysClr val="windowText" lastClr="000000"/>
                </a:solidFill>
                <a:effectLst/>
                <a:uLnTx/>
                <a:uFillTx/>
                <a:latin typeface="+mn-lt"/>
              </a:rPr>
              <a:t> </a:t>
            </a:r>
            <a:r>
              <a:rPr kumimoji="0" lang="it-IT" sz="1800" b="0" i="0" u="none" strike="noStrike" kern="0" cap="none" spc="0" normalizeH="0" baseline="0" noProof="0" dirty="0" smtClean="0">
                <a:ln>
                  <a:noFill/>
                </a:ln>
                <a:solidFill>
                  <a:srgbClr val="0000FF"/>
                </a:solidFill>
                <a:effectLst/>
                <a:uLnTx/>
                <a:uFillTx/>
                <a:latin typeface="+mn-lt"/>
              </a:rPr>
              <a:t>(LNGS, LNS)</a:t>
            </a:r>
            <a:endParaRPr kumimoji="0" lang="it-IT" sz="1800" b="0" i="0" u="none" strike="noStrike" kern="0" cap="none" spc="0" normalizeH="0" baseline="0" noProof="0" dirty="0">
              <a:ln>
                <a:noFill/>
              </a:ln>
              <a:solidFill>
                <a:srgbClr val="0000FF"/>
              </a:solidFill>
              <a:effectLst/>
              <a:uLnTx/>
              <a:uFillTx/>
              <a:latin typeface="+mn-lt"/>
            </a:endParaRPr>
          </a:p>
        </p:txBody>
      </p:sp>
      <p:pic>
        <p:nvPicPr>
          <p:cNvPr id="5" name="Picture 4"/>
          <p:cNvPicPr>
            <a:picLocks noChangeAspect="1"/>
          </p:cNvPicPr>
          <p:nvPr/>
        </p:nvPicPr>
        <p:blipFill>
          <a:blip r:embed="rId2"/>
          <a:stretch>
            <a:fillRect/>
          </a:stretch>
        </p:blipFill>
        <p:spPr>
          <a:xfrm>
            <a:off x="5257800" y="3429000"/>
            <a:ext cx="3494157" cy="2296160"/>
          </a:xfrm>
          <a:prstGeom prst="rect">
            <a:avLst/>
          </a:prstGeom>
        </p:spPr>
      </p:pic>
      <p:sp>
        <p:nvSpPr>
          <p:cNvPr id="8" name="TextBox 7"/>
          <p:cNvSpPr txBox="1"/>
          <p:nvPr/>
        </p:nvSpPr>
        <p:spPr>
          <a:xfrm>
            <a:off x="6107982" y="5867400"/>
            <a:ext cx="2652414" cy="400110"/>
          </a:xfrm>
          <a:prstGeom prst="rect">
            <a:avLst/>
          </a:prstGeom>
          <a:noFill/>
        </p:spPr>
        <p:txBody>
          <a:bodyPr wrap="none" rtlCol="0">
            <a:spAutoFit/>
          </a:bodyPr>
          <a:lstStyle/>
          <a:p>
            <a:r>
              <a:rPr lang="it-IT" sz="2000" b="1" dirty="0" smtClean="0">
                <a:solidFill>
                  <a:schemeClr val="accent6"/>
                </a:solidFill>
                <a:latin typeface="Candara"/>
                <a:cs typeface="Candara"/>
              </a:rPr>
              <a:t>Napoli da Maggio 2014</a:t>
            </a:r>
            <a:endParaRPr lang="it-IT" sz="2000" b="1" dirty="0">
              <a:solidFill>
                <a:schemeClr val="accent6"/>
              </a:solidFill>
              <a:latin typeface="Candara"/>
              <a:cs typeface="Candar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02620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 y="1219200"/>
            <a:ext cx="8991600" cy="4525963"/>
          </a:xfrm>
        </p:spPr>
        <p:txBody>
          <a:bodyPr>
            <a:noAutofit/>
          </a:bodyPr>
          <a:lstStyle/>
          <a:p>
            <a:pPr marL="0" indent="0">
              <a:buNone/>
            </a:pPr>
            <a:r>
              <a:rPr lang="it-IT" sz="2000" b="1" u="sng" dirty="0" smtClean="0">
                <a:solidFill>
                  <a:srgbClr val="0000FF"/>
                </a:solidFill>
                <a:latin typeface="Candara"/>
                <a:cs typeface="Candara"/>
              </a:rPr>
              <a:t>SEZIONI </a:t>
            </a:r>
          </a:p>
          <a:p>
            <a:r>
              <a:rPr lang="it-IT" sz="2000" dirty="0" smtClean="0">
                <a:latin typeface="Candara"/>
                <a:cs typeface="Candara"/>
              </a:rPr>
              <a:t>Il </a:t>
            </a:r>
            <a:r>
              <a:rPr lang="it-IT" sz="2000" dirty="0" err="1">
                <a:latin typeface="Candara"/>
                <a:cs typeface="Candara"/>
              </a:rPr>
              <a:t>Libroscopio</a:t>
            </a:r>
            <a:r>
              <a:rPr lang="it-IT" sz="2000" dirty="0">
                <a:latin typeface="Candara"/>
                <a:cs typeface="Candara"/>
              </a:rPr>
              <a:t> (nell'ambito </a:t>
            </a:r>
            <a:r>
              <a:rPr lang="it-IT" sz="2000" dirty="0" smtClean="0">
                <a:latin typeface="Candara"/>
                <a:cs typeface="Candara"/>
              </a:rPr>
              <a:t>della SCC) </a:t>
            </a:r>
            <a:r>
              <a:rPr lang="it-IT" sz="2000" dirty="0" smtClean="0">
                <a:solidFill>
                  <a:srgbClr val="0000FF"/>
                </a:solidFill>
                <a:latin typeface="Candara"/>
                <a:cs typeface="Candara"/>
              </a:rPr>
              <a:t>(BA) </a:t>
            </a:r>
          </a:p>
          <a:p>
            <a:r>
              <a:rPr lang="it-IT" sz="2000" u="sng" dirty="0" err="1" smtClean="0">
                <a:latin typeface="Candara"/>
                <a:cs typeface="Candara"/>
              </a:rPr>
              <a:t>W</a:t>
            </a:r>
            <a:r>
              <a:rPr lang="it-IT" sz="2000" u="sng" dirty="0" smtClean="0">
                <a:latin typeface="Candara"/>
                <a:cs typeface="Candara"/>
              </a:rPr>
              <a:t> </a:t>
            </a:r>
            <a:r>
              <a:rPr lang="it-IT" sz="2000" u="sng" dirty="0">
                <a:latin typeface="Candara"/>
                <a:cs typeface="Candara"/>
              </a:rPr>
              <a:t>la Fisica</a:t>
            </a:r>
            <a:r>
              <a:rPr lang="it-IT" sz="2000" dirty="0">
                <a:latin typeface="Candara"/>
                <a:cs typeface="Candara"/>
              </a:rPr>
              <a:t> (iniziativa di Italia in Miniatura)</a:t>
            </a:r>
            <a:r>
              <a:rPr lang="it-IT" sz="2000" dirty="0" smtClean="0">
                <a:latin typeface="Candara"/>
                <a:cs typeface="Candara"/>
              </a:rPr>
              <a:t> </a:t>
            </a:r>
            <a:r>
              <a:rPr lang="it-IT" sz="2000" dirty="0" smtClean="0">
                <a:solidFill>
                  <a:srgbClr val="0000FF"/>
                </a:solidFill>
                <a:latin typeface="Candara"/>
                <a:cs typeface="Candara"/>
              </a:rPr>
              <a:t>(BO)</a:t>
            </a:r>
          </a:p>
          <a:p>
            <a:r>
              <a:rPr lang="it-IT" sz="2000" dirty="0" smtClean="0">
                <a:latin typeface="Candara"/>
                <a:cs typeface="Candara"/>
              </a:rPr>
              <a:t>LHC</a:t>
            </a:r>
            <a:r>
              <a:rPr lang="it-IT" sz="2000" dirty="0">
                <a:latin typeface="Candara"/>
                <a:cs typeface="Candara"/>
              </a:rPr>
              <a:t>: l'Occhio </a:t>
            </a:r>
            <a:r>
              <a:rPr lang="it-IT" sz="2000" dirty="0" smtClean="0">
                <a:latin typeface="Candara"/>
                <a:cs typeface="Candara"/>
              </a:rPr>
              <a:t>elettronico </a:t>
            </a:r>
            <a:r>
              <a:rPr lang="it-IT" sz="2000" dirty="0">
                <a:latin typeface="Candara"/>
                <a:cs typeface="Candara"/>
              </a:rPr>
              <a:t>(nell'ambito di Italia in Miniatura</a:t>
            </a:r>
            <a:r>
              <a:rPr lang="it-IT" sz="2000" dirty="0" smtClean="0">
                <a:latin typeface="Candara"/>
                <a:cs typeface="Candara"/>
              </a:rPr>
              <a:t>) </a:t>
            </a:r>
            <a:r>
              <a:rPr lang="it-IT" sz="2000" dirty="0" smtClean="0">
                <a:solidFill>
                  <a:srgbClr val="0000FF"/>
                </a:solidFill>
                <a:latin typeface="Candara"/>
                <a:cs typeface="Candara"/>
              </a:rPr>
              <a:t>(BO)</a:t>
            </a:r>
          </a:p>
          <a:p>
            <a:r>
              <a:rPr lang="it-IT" sz="2000" u="sng" dirty="0" smtClean="0">
                <a:latin typeface="Candara"/>
                <a:cs typeface="Candara"/>
              </a:rPr>
              <a:t>First International </a:t>
            </a:r>
            <a:r>
              <a:rPr lang="it-IT" sz="2000" u="sng" dirty="0" err="1" smtClean="0">
                <a:latin typeface="Candara"/>
                <a:cs typeface="Candara"/>
              </a:rPr>
              <a:t>Cosmic</a:t>
            </a:r>
            <a:r>
              <a:rPr lang="it-IT" sz="2000" u="sng" dirty="0" smtClean="0">
                <a:latin typeface="Candara"/>
                <a:cs typeface="Candara"/>
              </a:rPr>
              <a:t> Ray </a:t>
            </a:r>
            <a:r>
              <a:rPr lang="it-IT" sz="2000" dirty="0" smtClean="0">
                <a:solidFill>
                  <a:srgbClr val="0000FF"/>
                </a:solidFill>
                <a:latin typeface="Candara"/>
                <a:cs typeface="Candara"/>
              </a:rPr>
              <a:t>(LE)</a:t>
            </a:r>
          </a:p>
          <a:p>
            <a:r>
              <a:rPr lang="it-IT" sz="2000" dirty="0" err="1" smtClean="0">
                <a:latin typeface="Candara"/>
                <a:cs typeface="Candara"/>
              </a:rPr>
              <a:t>European</a:t>
            </a:r>
            <a:r>
              <a:rPr lang="it-IT" sz="2000" dirty="0" smtClean="0">
                <a:latin typeface="Candara"/>
                <a:cs typeface="Candara"/>
              </a:rPr>
              <a:t> </a:t>
            </a:r>
            <a:r>
              <a:rPr lang="it-IT" sz="2000" dirty="0" err="1" smtClean="0">
                <a:latin typeface="Candara"/>
                <a:cs typeface="Candara"/>
              </a:rPr>
              <a:t>Masterclasses</a:t>
            </a:r>
            <a:r>
              <a:rPr lang="it-IT" sz="2000" dirty="0" smtClean="0">
                <a:latin typeface="Candara"/>
                <a:cs typeface="Candara"/>
              </a:rPr>
              <a:t>  </a:t>
            </a:r>
            <a:r>
              <a:rPr lang="it-IT" sz="2000" dirty="0" smtClean="0">
                <a:solidFill>
                  <a:srgbClr val="0000FF"/>
                </a:solidFill>
                <a:latin typeface="Candara"/>
                <a:cs typeface="Candara"/>
              </a:rPr>
              <a:t>(BO, FE, LE, PD, PG, PI, RM1, RM3, TO, TS)</a:t>
            </a:r>
          </a:p>
          <a:p>
            <a:r>
              <a:rPr lang="it-IT" sz="2000" dirty="0" smtClean="0">
                <a:latin typeface="Candara"/>
                <a:cs typeface="Candara"/>
              </a:rPr>
              <a:t>ENVIRAD</a:t>
            </a:r>
            <a:r>
              <a:rPr lang="it-IT" sz="2000" dirty="0">
                <a:latin typeface="Candara"/>
                <a:cs typeface="Candara"/>
              </a:rPr>
              <a:t>-SPLASH "Laboratorio Radon" (ambito Progetto Lauree Scientifiche)</a:t>
            </a:r>
            <a:r>
              <a:rPr lang="it-IT" sz="2000" dirty="0" smtClean="0">
                <a:latin typeface="Candara"/>
                <a:cs typeface="Candara"/>
              </a:rPr>
              <a:t> </a:t>
            </a:r>
            <a:r>
              <a:rPr lang="it-IT" sz="2000" dirty="0" smtClean="0">
                <a:solidFill>
                  <a:srgbClr val="0000FF"/>
                </a:solidFill>
                <a:latin typeface="Candara"/>
                <a:cs typeface="Candara"/>
              </a:rPr>
              <a:t>(MI)</a:t>
            </a:r>
          </a:p>
          <a:p>
            <a:r>
              <a:rPr lang="it-IT" sz="2000" dirty="0" smtClean="0">
                <a:latin typeface="Candara"/>
                <a:cs typeface="Candara"/>
              </a:rPr>
              <a:t>XI </a:t>
            </a:r>
            <a:r>
              <a:rPr lang="it-IT" sz="2000" dirty="0">
                <a:latin typeface="Candara"/>
                <a:cs typeface="Candara"/>
              </a:rPr>
              <a:t>Edizione Giornata </a:t>
            </a:r>
            <a:r>
              <a:rPr lang="it-IT" sz="2000" dirty="0" err="1">
                <a:latin typeface="Candara"/>
                <a:cs typeface="Candara"/>
              </a:rPr>
              <a:t>fermiana</a:t>
            </a:r>
            <a:r>
              <a:rPr lang="it-IT" sz="2000" dirty="0">
                <a:latin typeface="Candara"/>
                <a:cs typeface="Candara"/>
              </a:rPr>
              <a:t> 2012</a:t>
            </a:r>
            <a:r>
              <a:rPr lang="it-IT" sz="2000" dirty="0" smtClean="0">
                <a:latin typeface="Candara"/>
                <a:cs typeface="Candara"/>
              </a:rPr>
              <a:t> </a:t>
            </a:r>
            <a:r>
              <a:rPr lang="it-IT" sz="2000" dirty="0" smtClean="0">
                <a:solidFill>
                  <a:srgbClr val="0000FF"/>
                </a:solidFill>
                <a:latin typeface="Candara"/>
                <a:cs typeface="Candara"/>
              </a:rPr>
              <a:t>(PD)</a:t>
            </a:r>
          </a:p>
          <a:p>
            <a:r>
              <a:rPr lang="it-IT" sz="2000" dirty="0" err="1" smtClean="0">
                <a:latin typeface="Candara"/>
                <a:cs typeface="Candara"/>
              </a:rPr>
              <a:t>ScienzaOrienta</a:t>
            </a:r>
            <a:r>
              <a:rPr lang="it-IT" sz="2000" dirty="0" smtClean="0">
                <a:latin typeface="Candara"/>
                <a:cs typeface="Candara"/>
              </a:rPr>
              <a:t> </a:t>
            </a:r>
            <a:r>
              <a:rPr lang="it-IT" sz="2000" dirty="0" smtClean="0">
                <a:solidFill>
                  <a:srgbClr val="0000FF"/>
                </a:solidFill>
                <a:latin typeface="Candara"/>
                <a:cs typeface="Candara"/>
              </a:rPr>
              <a:t>(RM2)</a:t>
            </a:r>
          </a:p>
          <a:p>
            <a:r>
              <a:rPr lang="it-IT" sz="2000" dirty="0" smtClean="0">
                <a:latin typeface="Candara"/>
                <a:cs typeface="Candara"/>
              </a:rPr>
              <a:t>Progetto EEE </a:t>
            </a:r>
            <a:r>
              <a:rPr lang="it-IT" sz="2000" dirty="0" smtClean="0">
                <a:solidFill>
                  <a:srgbClr val="000000"/>
                </a:solidFill>
                <a:latin typeface="Candara"/>
                <a:cs typeface="Candara"/>
              </a:rPr>
              <a:t>(con Centro Fermi) coinvolge </a:t>
            </a:r>
            <a:r>
              <a:rPr lang="en-US" sz="2000" dirty="0" smtClean="0">
                <a:solidFill>
                  <a:srgbClr val="0000FF"/>
                </a:solidFill>
                <a:latin typeface="Candara"/>
                <a:cs typeface="Candara"/>
              </a:rPr>
              <a:t>38 </a:t>
            </a:r>
            <a:r>
              <a:rPr lang="en-US" sz="2000" dirty="0" err="1" smtClean="0">
                <a:solidFill>
                  <a:srgbClr val="0000FF"/>
                </a:solidFill>
                <a:latin typeface="Candara"/>
                <a:cs typeface="Candara"/>
              </a:rPr>
              <a:t>scuole</a:t>
            </a:r>
            <a:r>
              <a:rPr lang="en-US" sz="2000" dirty="0" smtClean="0">
                <a:solidFill>
                  <a:srgbClr val="0000FF"/>
                </a:solidFill>
                <a:latin typeface="Candara"/>
                <a:cs typeface="Candara"/>
              </a:rPr>
              <a:t>, </a:t>
            </a:r>
            <a:r>
              <a:rPr lang="en-US" sz="2000" dirty="0" err="1" smtClean="0">
                <a:solidFill>
                  <a:srgbClr val="0000FF"/>
                </a:solidFill>
                <a:latin typeface="Candara"/>
                <a:cs typeface="Candara"/>
              </a:rPr>
              <a:t>sezioni</a:t>
            </a:r>
            <a:r>
              <a:rPr lang="en-US" sz="2000" dirty="0" smtClean="0">
                <a:solidFill>
                  <a:srgbClr val="0000FF"/>
                </a:solidFill>
                <a:latin typeface="Candara"/>
                <a:cs typeface="Candara"/>
              </a:rPr>
              <a:t> Bo, CT, PI +CERN</a:t>
            </a:r>
            <a:endParaRPr lang="it-IT" sz="2000" dirty="0" smtClean="0">
              <a:solidFill>
                <a:srgbClr val="0000FF"/>
              </a:solidFill>
              <a:latin typeface="Candara"/>
              <a:cs typeface="Candara"/>
            </a:endParaRPr>
          </a:p>
        </p:txBody>
      </p:sp>
      <p:sp>
        <p:nvSpPr>
          <p:cNvPr id="5" name="CasellaDiTesto 4"/>
          <p:cNvSpPr txBox="1"/>
          <p:nvPr/>
        </p:nvSpPr>
        <p:spPr>
          <a:xfrm>
            <a:off x="152400" y="5105400"/>
            <a:ext cx="3429144" cy="1508105"/>
          </a:xfrm>
          <a:prstGeom prst="rect">
            <a:avLst/>
          </a:prstGeom>
          <a:noFill/>
        </p:spPr>
        <p:txBody>
          <a:bodyPr wrap="none" rtlCol="0">
            <a:spAutoFit/>
          </a:bodyPr>
          <a:lstStyle/>
          <a:p>
            <a:pPr algn="l">
              <a:buClrTx/>
              <a:buSzPct val="126000"/>
            </a:pPr>
            <a:r>
              <a:rPr lang="it-IT" sz="2000" b="1" u="sng" dirty="0" smtClean="0">
                <a:solidFill>
                  <a:srgbClr val="0000FF"/>
                </a:solidFill>
                <a:latin typeface="Candara"/>
                <a:cs typeface="Candara"/>
              </a:rPr>
              <a:t>LABORATORI</a:t>
            </a:r>
          </a:p>
          <a:p>
            <a:pPr marL="342900" indent="-342900" algn="l">
              <a:buClrTx/>
              <a:buSzPct val="126000"/>
              <a:buFont typeface="Arial"/>
              <a:buChar char="•"/>
            </a:pPr>
            <a:r>
              <a:rPr lang="it-IT" sz="2000" dirty="0" err="1" smtClean="0">
                <a:latin typeface="Candara"/>
                <a:cs typeface="Candara"/>
              </a:rPr>
              <a:t>OpenDay</a:t>
            </a:r>
            <a:r>
              <a:rPr lang="it-IT" sz="2000" dirty="0" smtClean="0">
                <a:latin typeface="Candara"/>
                <a:cs typeface="Candara"/>
              </a:rPr>
              <a:t> </a:t>
            </a:r>
            <a:r>
              <a:rPr lang="it-IT" sz="2000" dirty="0" smtClean="0">
                <a:solidFill>
                  <a:srgbClr val="0000FF"/>
                </a:solidFill>
                <a:latin typeface="Candara"/>
                <a:cs typeface="Candara"/>
              </a:rPr>
              <a:t>(LNF, LNGS, LNL)</a:t>
            </a:r>
          </a:p>
          <a:p>
            <a:pPr marL="342900" indent="-342900" algn="l">
              <a:buClrTx/>
              <a:buSzPct val="126000"/>
              <a:buFont typeface="Arial"/>
              <a:buChar char="•"/>
            </a:pPr>
            <a:r>
              <a:rPr lang="it-IT" sz="2000" dirty="0" smtClean="0">
                <a:latin typeface="Candara"/>
                <a:cs typeface="Candara"/>
              </a:rPr>
              <a:t>Anch’io Scienziato </a:t>
            </a:r>
            <a:r>
              <a:rPr lang="it-IT" sz="2000" dirty="0" smtClean="0">
                <a:solidFill>
                  <a:srgbClr val="0000FF"/>
                </a:solidFill>
                <a:latin typeface="Candara"/>
                <a:cs typeface="Candara"/>
              </a:rPr>
              <a:t>(LNGS)</a:t>
            </a:r>
          </a:p>
          <a:p>
            <a:pPr marL="342900" indent="-342900" algn="l">
              <a:buClrTx/>
              <a:buSzPct val="126000"/>
              <a:buFont typeface="Arial"/>
              <a:buChar char="•"/>
            </a:pPr>
            <a:r>
              <a:rPr lang="it-IT" sz="2000" dirty="0" smtClean="0">
                <a:latin typeface="Candara"/>
                <a:cs typeface="Candara"/>
              </a:rPr>
              <a:t>Olimpiadi della Fisica </a:t>
            </a:r>
            <a:r>
              <a:rPr lang="it-IT" sz="2000" dirty="0" smtClean="0">
                <a:solidFill>
                  <a:srgbClr val="0000FF"/>
                </a:solidFill>
                <a:latin typeface="Candara"/>
                <a:cs typeface="Candara"/>
              </a:rPr>
              <a:t>(LNS)</a:t>
            </a:r>
            <a:endParaRPr lang="it-IT" sz="2000" dirty="0">
              <a:solidFill>
                <a:srgbClr val="0000FF"/>
              </a:solidFill>
              <a:latin typeface="Candara"/>
              <a:cs typeface="Candara"/>
            </a:endParaRPr>
          </a:p>
        </p:txBody>
      </p:sp>
      <p:sp>
        <p:nvSpPr>
          <p:cNvPr id="6" name="Title 5"/>
          <p:cNvSpPr>
            <a:spLocks noGrp="1"/>
          </p:cNvSpPr>
          <p:nvPr>
            <p:ph type="title"/>
          </p:nvPr>
        </p:nvSpPr>
        <p:spPr>
          <a:xfrm>
            <a:off x="762000" y="0"/>
            <a:ext cx="8229600" cy="1143000"/>
          </a:xfrm>
        </p:spPr>
        <p:txBody>
          <a:bodyPr>
            <a:normAutofit/>
          </a:bodyPr>
          <a:lstStyle/>
          <a:p>
            <a:r>
              <a:rPr lang="it-IT" sz="3600" dirty="0" smtClean="0">
                <a:solidFill>
                  <a:srgbClr val="FF0000"/>
                </a:solidFill>
                <a:latin typeface="Candara"/>
                <a:cs typeface="Candara"/>
              </a:rPr>
              <a:t>Esempi Iniziative per la Scuola</a:t>
            </a:r>
            <a:endParaRPr lang="it-IT" sz="3600" dirty="0">
              <a:latin typeface="Candara"/>
              <a:cs typeface="Candar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3532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53793" y="-298099"/>
            <a:ext cx="8229600" cy="1143000"/>
          </a:xfrm>
        </p:spPr>
        <p:txBody>
          <a:bodyPr>
            <a:normAutofit/>
          </a:bodyPr>
          <a:lstStyle/>
          <a:p>
            <a:pPr algn="l"/>
            <a:r>
              <a:rPr lang="it-IT" sz="2000" b="1" u="sng" dirty="0" smtClean="0">
                <a:solidFill>
                  <a:srgbClr val="FF0000"/>
                </a:solidFill>
              </a:rPr>
              <a:t>Esempi di Mostre</a:t>
            </a:r>
            <a:endParaRPr lang="it-IT" sz="2000" b="1" u="sng" dirty="0">
              <a:solidFill>
                <a:srgbClr val="FF0000"/>
              </a:solidFill>
            </a:endParaRPr>
          </a:p>
        </p:txBody>
      </p:sp>
      <p:sp>
        <p:nvSpPr>
          <p:cNvPr id="3" name="Segnaposto contenuto 2"/>
          <p:cNvSpPr>
            <a:spLocks noGrp="1"/>
          </p:cNvSpPr>
          <p:nvPr>
            <p:ph idx="1"/>
          </p:nvPr>
        </p:nvSpPr>
        <p:spPr>
          <a:xfrm>
            <a:off x="0" y="457200"/>
            <a:ext cx="9528906" cy="1949097"/>
          </a:xfrm>
        </p:spPr>
        <p:txBody>
          <a:bodyPr>
            <a:normAutofit/>
          </a:bodyPr>
          <a:lstStyle/>
          <a:p>
            <a:r>
              <a:rPr lang="it-IT" sz="1400" u="sng" dirty="0" smtClean="0">
                <a:solidFill>
                  <a:srgbClr val="FF0000"/>
                </a:solidFill>
              </a:rPr>
              <a:t>Imparare sperimentando 2013  </a:t>
            </a:r>
            <a:r>
              <a:rPr lang="it-IT" sz="1400" dirty="0" smtClean="0"/>
              <a:t>Pordenone, partecipanti: 4000 </a:t>
            </a:r>
            <a:endParaRPr lang="it-IT" sz="1400" dirty="0" smtClean="0">
              <a:solidFill>
                <a:srgbClr val="0000FF"/>
              </a:solidFill>
            </a:endParaRPr>
          </a:p>
          <a:p>
            <a:r>
              <a:rPr lang="it-IT" sz="1400" u="sng" dirty="0" smtClean="0">
                <a:solidFill>
                  <a:srgbClr val="FF0000"/>
                </a:solidFill>
              </a:rPr>
              <a:t>L’energia del vuoto – Immersione nei paradossi del’Universo</a:t>
            </a:r>
            <a:r>
              <a:rPr lang="it-IT" sz="1400" dirty="0" smtClean="0"/>
              <a:t>: </a:t>
            </a:r>
            <a:r>
              <a:rPr lang="it-IT" sz="1400" dirty="0" smtClean="0">
                <a:solidFill>
                  <a:srgbClr val="0000FF"/>
                </a:solidFill>
              </a:rPr>
              <a:t>(Bologna) </a:t>
            </a:r>
            <a:r>
              <a:rPr lang="it-IT" sz="1400" dirty="0" smtClean="0"/>
              <a:t>in  “ Scienza in Piazza 2013”, partecipanti 40000</a:t>
            </a:r>
            <a:r>
              <a:rPr lang="it-IT" sz="1400" dirty="0" smtClean="0">
                <a:solidFill>
                  <a:srgbClr val="000090"/>
                </a:solidFill>
              </a:rPr>
              <a:t>;</a:t>
            </a:r>
          </a:p>
          <a:p>
            <a:r>
              <a:rPr lang="it-IT" sz="1400" u="sng" dirty="0" smtClean="0">
                <a:solidFill>
                  <a:srgbClr val="FF0000"/>
                </a:solidFill>
              </a:rPr>
              <a:t>Sperimentano 2013: “ Un mondo di suoni e onde” </a:t>
            </a:r>
            <a:r>
              <a:rPr lang="it-IT" sz="1400" u="sng" dirty="0" smtClean="0">
                <a:solidFill>
                  <a:srgbClr val="0000FF"/>
                </a:solidFill>
              </a:rPr>
              <a:t>(LNL) </a:t>
            </a:r>
            <a:r>
              <a:rPr lang="it-IT" sz="1400" dirty="0" smtClean="0"/>
              <a:t> partecipanti: 9000;</a:t>
            </a:r>
          </a:p>
          <a:p>
            <a:r>
              <a:rPr lang="it-IT" sz="1400" u="sng" dirty="0" smtClean="0">
                <a:solidFill>
                  <a:srgbClr val="FF0000"/>
                </a:solidFill>
              </a:rPr>
              <a:t>Bruno Pontecorvo a 100 anni della nascita </a:t>
            </a:r>
            <a:r>
              <a:rPr lang="it-IT" sz="1400" dirty="0" smtClean="0">
                <a:solidFill>
                  <a:srgbClr val="2A17E2"/>
                </a:solidFill>
              </a:rPr>
              <a:t>PISA</a:t>
            </a:r>
            <a:r>
              <a:rPr lang="it-IT" sz="1400" dirty="0" smtClean="0"/>
              <a:t>, </a:t>
            </a:r>
          </a:p>
          <a:p>
            <a:r>
              <a:rPr lang="it-IT" sz="1400" u="sng" dirty="0" smtClean="0">
                <a:solidFill>
                  <a:srgbClr val="FF0000"/>
                </a:solidFill>
              </a:rPr>
              <a:t>Imparare Sperimentano 2013</a:t>
            </a:r>
            <a:r>
              <a:rPr lang="it-IT" sz="1400" u="sng" dirty="0">
                <a:solidFill>
                  <a:srgbClr val="FF0000"/>
                </a:solidFill>
              </a:rPr>
              <a:t> </a:t>
            </a:r>
            <a:r>
              <a:rPr lang="it-IT" sz="1400" u="sng" dirty="0" smtClean="0">
                <a:solidFill>
                  <a:srgbClr val="FF0000"/>
                </a:solidFill>
              </a:rPr>
              <a:t>– VIII edizione </a:t>
            </a:r>
            <a:r>
              <a:rPr lang="it-IT" sz="1400" u="sng" dirty="0" smtClean="0">
                <a:solidFill>
                  <a:srgbClr val="0000FF"/>
                </a:solidFill>
              </a:rPr>
              <a:t>(</a:t>
            </a:r>
            <a:r>
              <a:rPr lang="it-IT" sz="1400" u="sng" dirty="0" err="1" smtClean="0">
                <a:solidFill>
                  <a:srgbClr val="0000FF"/>
                </a:solidFill>
              </a:rPr>
              <a:t>sez.Trieste</a:t>
            </a:r>
            <a:r>
              <a:rPr lang="it-IT" sz="1400" u="sng" dirty="0" smtClean="0">
                <a:solidFill>
                  <a:srgbClr val="0000FF"/>
                </a:solidFill>
              </a:rPr>
              <a:t>) </a:t>
            </a:r>
            <a:r>
              <a:rPr lang="it-IT" sz="1400" dirty="0" smtClean="0"/>
              <a:t>8 febbraio </a:t>
            </a:r>
            <a:r>
              <a:rPr lang="it-IT" sz="1400" dirty="0"/>
              <a:t>– 3</a:t>
            </a:r>
            <a:r>
              <a:rPr lang="it-IT" sz="1400" dirty="0" smtClean="0"/>
              <a:t> marzo 2013, PN, </a:t>
            </a:r>
            <a:r>
              <a:rPr lang="it-IT" sz="1400" dirty="0" err="1" smtClean="0"/>
              <a:t>partec</a:t>
            </a:r>
            <a:r>
              <a:rPr lang="it-IT" sz="1400" dirty="0" smtClean="0"/>
              <a:t>.: 7000;</a:t>
            </a:r>
          </a:p>
          <a:p>
            <a:r>
              <a:rPr lang="it-IT" sz="1800" b="1" u="sng" dirty="0" smtClean="0">
                <a:solidFill>
                  <a:srgbClr val="FF0000"/>
                </a:solidFill>
              </a:rPr>
              <a:t>Balle di Scienza  </a:t>
            </a:r>
            <a:r>
              <a:rPr lang="it-IT" sz="1800" b="1" u="sng" dirty="0" smtClean="0">
                <a:solidFill>
                  <a:srgbClr val="2A17E2"/>
                </a:solidFill>
              </a:rPr>
              <a:t> (Pisa)  </a:t>
            </a:r>
            <a:r>
              <a:rPr lang="en-US" sz="1800" b="1" dirty="0" smtClean="0"/>
              <a:t>2014 </a:t>
            </a:r>
            <a:r>
              <a:rPr lang="en-US" sz="1800" b="1" dirty="0" err="1" smtClean="0"/>
              <a:t>partecipanti</a:t>
            </a:r>
            <a:r>
              <a:rPr lang="en-US" sz="1800" b="1" dirty="0" smtClean="0"/>
              <a:t> :</a:t>
            </a:r>
            <a:r>
              <a:rPr lang="en-US" sz="1800" b="1" dirty="0" err="1" smtClean="0"/>
              <a:t>oltre</a:t>
            </a:r>
            <a:r>
              <a:rPr lang="en-US" sz="1800" b="1" dirty="0" smtClean="0"/>
              <a:t> </a:t>
            </a:r>
            <a:r>
              <a:rPr lang="en-US" sz="1800" b="1" dirty="0" smtClean="0"/>
              <a:t>40000</a:t>
            </a:r>
          </a:p>
          <a:p>
            <a:pPr marL="0" indent="0">
              <a:buNone/>
            </a:pPr>
            <a:endParaRPr lang="it-IT" sz="1600" dirty="0" smtClean="0">
              <a:solidFill>
                <a:srgbClr val="0000FF"/>
              </a:solidFill>
            </a:endParaRPr>
          </a:p>
          <a:p>
            <a:endParaRPr lang="it-IT" dirty="0"/>
          </a:p>
          <a:p>
            <a:pPr marL="0" indent="0">
              <a:buNone/>
            </a:pPr>
            <a:endParaRPr lang="it-IT" dirty="0" smtClean="0"/>
          </a:p>
        </p:txBody>
      </p:sp>
      <p:pic>
        <p:nvPicPr>
          <p:cNvPr id="8" name="Immagine 7" descr="pontecorvo.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4386" y="2362200"/>
            <a:ext cx="4400014" cy="1858588"/>
          </a:xfrm>
          <a:prstGeom prst="rect">
            <a:avLst/>
          </a:prstGeom>
        </p:spPr>
      </p:pic>
      <p:pic>
        <p:nvPicPr>
          <p:cNvPr id="10" name="Immagine 9" descr="brochure_sperimentando_2014.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222" y="4267200"/>
            <a:ext cx="1811924" cy="2587853"/>
          </a:xfrm>
          <a:prstGeom prst="rect">
            <a:avLst/>
          </a:prstGeom>
        </p:spPr>
      </p:pic>
      <p:pic>
        <p:nvPicPr>
          <p:cNvPr id="11" name="Immagine 10" descr="sperimentando.tiff"/>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4682" y="5582513"/>
            <a:ext cx="5719118" cy="1275487"/>
          </a:xfrm>
          <a:prstGeom prst="rect">
            <a:avLst/>
          </a:prstGeom>
        </p:spPr>
      </p:pic>
      <p:pic>
        <p:nvPicPr>
          <p:cNvPr id="13" name="Picture 12"/>
          <p:cNvPicPr>
            <a:picLocks noChangeAspect="1"/>
          </p:cNvPicPr>
          <p:nvPr/>
        </p:nvPicPr>
        <p:blipFill>
          <a:blip r:embed="rId5"/>
          <a:stretch>
            <a:fillRect/>
          </a:stretch>
        </p:blipFill>
        <p:spPr>
          <a:xfrm>
            <a:off x="2209800" y="3935272"/>
            <a:ext cx="2895600" cy="1627328"/>
          </a:xfrm>
          <a:prstGeom prst="rect">
            <a:avLst/>
          </a:prstGeom>
        </p:spPr>
      </p:pic>
      <p:pic>
        <p:nvPicPr>
          <p:cNvPr id="14" name="Picture 13"/>
          <p:cNvPicPr>
            <a:picLocks noChangeAspect="1"/>
          </p:cNvPicPr>
          <p:nvPr/>
        </p:nvPicPr>
        <p:blipFill>
          <a:blip r:embed="rId6"/>
          <a:stretch>
            <a:fillRect/>
          </a:stretch>
        </p:blipFill>
        <p:spPr>
          <a:xfrm>
            <a:off x="5134905" y="2514600"/>
            <a:ext cx="3399495" cy="2019300"/>
          </a:xfrm>
          <a:prstGeom prst="rect">
            <a:avLst/>
          </a:prstGeom>
        </p:spPr>
      </p:pic>
      <p:sp>
        <p:nvSpPr>
          <p:cNvPr id="16" name="Rectangle 15"/>
          <p:cNvSpPr/>
          <p:nvPr/>
        </p:nvSpPr>
        <p:spPr>
          <a:xfrm>
            <a:off x="5257800" y="4572000"/>
            <a:ext cx="3200400" cy="972574"/>
          </a:xfrm>
          <a:prstGeom prst="rect">
            <a:avLst/>
          </a:prstGeom>
        </p:spPr>
        <p:txBody>
          <a:bodyPr wrap="square">
            <a:spAutoFit/>
          </a:bodyPr>
          <a:lstStyle/>
          <a:p>
            <a:pPr algn="just"/>
            <a:r>
              <a:rPr lang="en-US" sz="1100" dirty="0" smtClean="0">
                <a:latin typeface="+mj-lt"/>
              </a:rPr>
              <a:t>Concept </a:t>
            </a:r>
            <a:r>
              <a:rPr lang="en-US" sz="1100" dirty="0" err="1" smtClean="0">
                <a:latin typeface="+mj-lt"/>
              </a:rPr>
              <a:t>e</a:t>
            </a:r>
            <a:r>
              <a:rPr lang="en-US" sz="1100" dirty="0" smtClean="0">
                <a:latin typeface="+mj-lt"/>
              </a:rPr>
              <a:t> </a:t>
            </a:r>
            <a:r>
              <a:rPr lang="en-US" sz="1100" dirty="0" err="1" smtClean="0">
                <a:latin typeface="+mj-lt"/>
              </a:rPr>
              <a:t>regia</a:t>
            </a:r>
            <a:r>
              <a:rPr lang="en-US" sz="1100" dirty="0" smtClean="0">
                <a:latin typeface="+mj-lt"/>
              </a:rPr>
              <a:t> </a:t>
            </a:r>
            <a:r>
              <a:rPr lang="en-US" sz="1100" dirty="0" err="1" smtClean="0">
                <a:latin typeface="+mj-lt"/>
              </a:rPr>
              <a:t>scientifica</a:t>
            </a:r>
            <a:r>
              <a:rPr lang="en-US" sz="1100" dirty="0" smtClean="0">
                <a:latin typeface="+mj-lt"/>
              </a:rPr>
              <a:t>: </a:t>
            </a:r>
            <a:r>
              <a:rPr lang="en-US" sz="1100" dirty="0" err="1" smtClean="0">
                <a:latin typeface="+mj-lt"/>
              </a:rPr>
              <a:t>Vincenzo</a:t>
            </a:r>
            <a:r>
              <a:rPr lang="en-US" sz="1100" dirty="0" smtClean="0">
                <a:latin typeface="+mj-lt"/>
              </a:rPr>
              <a:t> </a:t>
            </a:r>
            <a:r>
              <a:rPr lang="en-US" sz="1100" dirty="0" err="1" smtClean="0">
                <a:latin typeface="+mj-lt"/>
              </a:rPr>
              <a:t>Napolano</a:t>
            </a:r>
            <a:r>
              <a:rPr lang="en-US" sz="1100" dirty="0" smtClean="0">
                <a:latin typeface="+mj-lt"/>
              </a:rPr>
              <a:t>, </a:t>
            </a:r>
            <a:r>
              <a:rPr lang="en-US" sz="1100" dirty="0" err="1" smtClean="0">
                <a:latin typeface="+mj-lt"/>
              </a:rPr>
              <a:t>Antonella</a:t>
            </a:r>
            <a:r>
              <a:rPr lang="en-US" sz="1100" dirty="0" smtClean="0">
                <a:latin typeface="+mj-lt"/>
              </a:rPr>
              <a:t> </a:t>
            </a:r>
            <a:r>
              <a:rPr lang="en-US" sz="1100" dirty="0" err="1" smtClean="0">
                <a:latin typeface="+mj-lt"/>
              </a:rPr>
              <a:t>Varaschin</a:t>
            </a:r>
            <a:r>
              <a:rPr lang="en-US" sz="1100" dirty="0" smtClean="0">
                <a:latin typeface="+mj-lt"/>
              </a:rPr>
              <a:t> - </a:t>
            </a:r>
            <a:r>
              <a:rPr lang="en-US" sz="1100" dirty="0" err="1" smtClean="0">
                <a:latin typeface="+mj-lt"/>
              </a:rPr>
              <a:t>Ufficio</a:t>
            </a:r>
            <a:r>
              <a:rPr lang="en-US" sz="1100" dirty="0" smtClean="0">
                <a:latin typeface="+mj-lt"/>
              </a:rPr>
              <a:t> </a:t>
            </a:r>
            <a:r>
              <a:rPr lang="en-US" sz="1100" dirty="0" err="1" smtClean="0">
                <a:latin typeface="+mj-lt"/>
              </a:rPr>
              <a:t>Comunicazione</a:t>
            </a:r>
            <a:r>
              <a:rPr lang="en-US" sz="1100" dirty="0" smtClean="0">
                <a:latin typeface="+mj-lt"/>
              </a:rPr>
              <a:t> INFN</a:t>
            </a:r>
          </a:p>
          <a:p>
            <a:pPr algn="just"/>
            <a:r>
              <a:rPr lang="en-US" sz="1100" dirty="0" err="1" smtClean="0">
                <a:latin typeface="+mj-lt"/>
              </a:rPr>
              <a:t>Produzione</a:t>
            </a:r>
            <a:r>
              <a:rPr lang="en-US" sz="1100" dirty="0" smtClean="0">
                <a:latin typeface="+mj-lt"/>
              </a:rPr>
              <a:t>: </a:t>
            </a:r>
            <a:r>
              <a:rPr lang="en-US" sz="1100" dirty="0" err="1" smtClean="0">
                <a:latin typeface="+mj-lt"/>
              </a:rPr>
              <a:t>Istituto</a:t>
            </a:r>
            <a:r>
              <a:rPr lang="en-US" sz="1100" dirty="0" smtClean="0">
                <a:latin typeface="+mj-lt"/>
              </a:rPr>
              <a:t> </a:t>
            </a:r>
            <a:r>
              <a:rPr lang="en-US" sz="1100" dirty="0" err="1" smtClean="0">
                <a:latin typeface="+mj-lt"/>
              </a:rPr>
              <a:t>Nazionale</a:t>
            </a:r>
            <a:r>
              <a:rPr lang="en-US" sz="1100" dirty="0" smtClean="0">
                <a:latin typeface="+mj-lt"/>
              </a:rPr>
              <a:t> di </a:t>
            </a:r>
            <a:r>
              <a:rPr lang="en-US" sz="1100" dirty="0" err="1" smtClean="0">
                <a:latin typeface="+mj-lt"/>
              </a:rPr>
              <a:t>Fisica</a:t>
            </a:r>
            <a:r>
              <a:rPr lang="en-US" sz="1100" dirty="0" smtClean="0">
                <a:latin typeface="+mj-lt"/>
              </a:rPr>
              <a:t> </a:t>
            </a:r>
            <a:r>
              <a:rPr lang="en-US" sz="1100" dirty="0" err="1" smtClean="0">
                <a:latin typeface="+mj-lt"/>
              </a:rPr>
              <a:t>Nucleare</a:t>
            </a:r>
            <a:r>
              <a:rPr lang="en-US" sz="1100" dirty="0" smtClean="0">
                <a:latin typeface="+mj-lt"/>
              </a:rPr>
              <a:t> </a:t>
            </a:r>
            <a:r>
              <a:rPr lang="en-US" sz="1100" dirty="0" err="1" smtClean="0">
                <a:latin typeface="+mj-lt"/>
              </a:rPr>
              <a:t>www.infn.it</a:t>
            </a:r>
            <a:r>
              <a:rPr lang="en-US" sz="1100" dirty="0" smtClean="0">
                <a:latin typeface="+mj-lt"/>
              </a:rPr>
              <a:t> - </a:t>
            </a:r>
            <a:r>
              <a:rPr lang="en-US" sz="1100" dirty="0" err="1" smtClean="0">
                <a:latin typeface="+mj-lt"/>
              </a:rPr>
              <a:t>Testi</a:t>
            </a:r>
            <a:r>
              <a:rPr lang="en-US" sz="1100" dirty="0" smtClean="0">
                <a:latin typeface="+mj-lt"/>
              </a:rPr>
              <a:t> </a:t>
            </a:r>
            <a:r>
              <a:rPr lang="en-US" sz="1100" dirty="0" err="1" smtClean="0">
                <a:latin typeface="+mj-lt"/>
              </a:rPr>
              <a:t>e</a:t>
            </a:r>
            <a:r>
              <a:rPr lang="en-US" sz="1100" dirty="0" smtClean="0">
                <a:latin typeface="+mj-lt"/>
              </a:rPr>
              <a:t> </a:t>
            </a:r>
            <a:r>
              <a:rPr lang="en-US" sz="1100" dirty="0" err="1" smtClean="0">
                <a:latin typeface="+mj-lt"/>
              </a:rPr>
              <a:t>grafiche</a:t>
            </a:r>
            <a:r>
              <a:rPr lang="en-US" sz="1100" dirty="0" smtClean="0">
                <a:latin typeface="+mj-lt"/>
              </a:rPr>
              <a:t>: </a:t>
            </a:r>
            <a:r>
              <a:rPr lang="en-US" sz="1100" dirty="0" err="1" smtClean="0">
                <a:latin typeface="+mj-lt"/>
              </a:rPr>
              <a:t>Ufficio</a:t>
            </a:r>
            <a:r>
              <a:rPr lang="en-US" sz="1100" dirty="0" smtClean="0">
                <a:latin typeface="+mj-lt"/>
              </a:rPr>
              <a:t> </a:t>
            </a:r>
            <a:r>
              <a:rPr lang="en-US" sz="1100" dirty="0" err="1" smtClean="0">
                <a:latin typeface="+mj-lt"/>
              </a:rPr>
              <a:t>Comunicazione</a:t>
            </a:r>
            <a:r>
              <a:rPr lang="en-US" sz="1100" dirty="0" smtClean="0">
                <a:latin typeface="+mj-lt"/>
              </a:rPr>
              <a:t> INFN</a:t>
            </a:r>
            <a:endParaRPr lang="it-IT" sz="1100" dirty="0">
              <a:latin typeface="+mj-lt"/>
            </a:endParaRPr>
          </a:p>
        </p:txBody>
      </p:sp>
      <p:sp>
        <p:nvSpPr>
          <p:cNvPr id="17" name="Rectangle 16"/>
          <p:cNvSpPr/>
          <p:nvPr/>
        </p:nvSpPr>
        <p:spPr>
          <a:xfrm>
            <a:off x="4800600" y="2590800"/>
            <a:ext cx="3352800" cy="276999"/>
          </a:xfrm>
          <a:prstGeom prst="rect">
            <a:avLst/>
          </a:prstGeom>
        </p:spPr>
        <p:txBody>
          <a:bodyPr wrap="square">
            <a:spAutoFit/>
          </a:bodyPr>
          <a:lstStyle/>
          <a:p>
            <a:pPr algn="l"/>
            <a:r>
              <a:rPr lang="en-US" sz="1200" b="1" dirty="0" smtClean="0">
                <a:solidFill>
                  <a:schemeClr val="bg1"/>
                </a:solidFill>
              </a:rPr>
              <a:t>IL DONO DELLA MASSA </a:t>
            </a:r>
            <a:endParaRPr lang="it-IT" sz="1200" b="1"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435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229600" cy="685800"/>
          </a:xfrm>
        </p:spPr>
        <p:txBody>
          <a:bodyPr/>
          <a:lstStyle/>
          <a:p>
            <a:r>
              <a:rPr lang="it-IT" sz="3600" dirty="0" smtClean="0">
                <a:solidFill>
                  <a:srgbClr val="2A17E2"/>
                </a:solidFill>
              </a:rPr>
              <a:t>Terza Missione: definizione ANVUR</a:t>
            </a:r>
            <a:br>
              <a:rPr lang="it-IT" sz="3600" dirty="0" smtClean="0">
                <a:solidFill>
                  <a:srgbClr val="2A17E2"/>
                </a:solidFill>
              </a:rPr>
            </a:br>
            <a:r>
              <a:rPr lang="it-IT" sz="3600" dirty="0" smtClean="0">
                <a:solidFill>
                  <a:srgbClr val="2A17E2"/>
                </a:solidFill>
              </a:rPr>
              <a:t/>
            </a:r>
            <a:br>
              <a:rPr lang="it-IT" sz="3600" dirty="0" smtClean="0">
                <a:solidFill>
                  <a:srgbClr val="2A17E2"/>
                </a:solidFill>
              </a:rPr>
            </a:br>
            <a:r>
              <a:rPr lang="en-US" sz="3600" dirty="0" smtClean="0"/>
              <a:t/>
            </a:r>
            <a:br>
              <a:rPr lang="en-US" sz="3600" dirty="0" smtClean="0"/>
            </a:br>
            <a:r>
              <a:rPr lang="en-US" sz="3600" b="1" dirty="0" smtClean="0"/>
              <a:t/>
            </a:r>
            <a:br>
              <a:rPr lang="en-US" sz="3600" b="1" dirty="0" smtClean="0"/>
            </a:br>
            <a:endParaRPr lang="it-IT" sz="3600" dirty="0">
              <a:solidFill>
                <a:srgbClr val="2A17E2"/>
              </a:solidFill>
            </a:endParaRPr>
          </a:p>
        </p:txBody>
      </p:sp>
      <p:sp>
        <p:nvSpPr>
          <p:cNvPr id="5" name="Rectangle 4"/>
          <p:cNvSpPr/>
          <p:nvPr/>
        </p:nvSpPr>
        <p:spPr>
          <a:xfrm>
            <a:off x="304800" y="1219200"/>
            <a:ext cx="8686800" cy="1754327"/>
          </a:xfrm>
          <a:prstGeom prst="rect">
            <a:avLst/>
          </a:prstGeom>
        </p:spPr>
        <p:txBody>
          <a:bodyPr wrap="square">
            <a:spAutoFit/>
          </a:bodyPr>
          <a:lstStyle/>
          <a:p>
            <a:pPr algn="just"/>
            <a:r>
              <a:rPr lang="en-US" dirty="0" err="1" smtClean="0">
                <a:solidFill>
                  <a:srgbClr val="FF0000"/>
                </a:solidFill>
                <a:latin typeface="Candara"/>
                <a:cs typeface="Candara"/>
              </a:rPr>
              <a:t>Insieme</a:t>
            </a:r>
            <a:r>
              <a:rPr lang="en-US" dirty="0" smtClean="0">
                <a:solidFill>
                  <a:srgbClr val="FF0000"/>
                </a:solidFill>
                <a:latin typeface="Candara"/>
                <a:cs typeface="Candara"/>
              </a:rPr>
              <a:t> </a:t>
            </a:r>
            <a:r>
              <a:rPr lang="en-US" dirty="0" err="1" smtClean="0">
                <a:solidFill>
                  <a:srgbClr val="FF0000"/>
                </a:solidFill>
                <a:latin typeface="Candara"/>
                <a:cs typeface="Candara"/>
              </a:rPr>
              <a:t>delle</a:t>
            </a:r>
            <a:r>
              <a:rPr lang="en-US" dirty="0" smtClean="0">
                <a:solidFill>
                  <a:srgbClr val="FF0000"/>
                </a:solidFill>
                <a:latin typeface="Candara"/>
                <a:cs typeface="Candara"/>
              </a:rPr>
              <a:t> </a:t>
            </a:r>
            <a:r>
              <a:rPr lang="en-US" dirty="0" err="1" smtClean="0">
                <a:solidFill>
                  <a:srgbClr val="FF0000"/>
                </a:solidFill>
                <a:latin typeface="Candara"/>
                <a:cs typeface="Candara"/>
              </a:rPr>
              <a:t>attività</a:t>
            </a:r>
            <a:r>
              <a:rPr lang="en-US" dirty="0" smtClean="0">
                <a:solidFill>
                  <a:srgbClr val="FF0000"/>
                </a:solidFill>
                <a:latin typeface="Candara"/>
                <a:cs typeface="Candara"/>
              </a:rPr>
              <a:t> con cui </a:t>
            </a:r>
            <a:r>
              <a:rPr lang="en-US" dirty="0" err="1" smtClean="0">
                <a:solidFill>
                  <a:srgbClr val="FF0000"/>
                </a:solidFill>
                <a:latin typeface="Candara"/>
                <a:cs typeface="Candara"/>
              </a:rPr>
              <a:t>Università</a:t>
            </a:r>
            <a:r>
              <a:rPr lang="en-US" dirty="0" smtClean="0">
                <a:solidFill>
                  <a:srgbClr val="FF0000"/>
                </a:solidFill>
                <a:latin typeface="Candara"/>
                <a:cs typeface="Candara"/>
              </a:rPr>
              <a:t> </a:t>
            </a:r>
            <a:r>
              <a:rPr lang="en-US" dirty="0" err="1" smtClean="0">
                <a:solidFill>
                  <a:srgbClr val="FF0000"/>
                </a:solidFill>
                <a:latin typeface="Candara"/>
                <a:cs typeface="Candara"/>
              </a:rPr>
              <a:t>e</a:t>
            </a:r>
            <a:r>
              <a:rPr lang="en-US" dirty="0" smtClean="0">
                <a:solidFill>
                  <a:srgbClr val="FF0000"/>
                </a:solidFill>
                <a:latin typeface="Candara"/>
                <a:cs typeface="Candara"/>
              </a:rPr>
              <a:t> </a:t>
            </a:r>
            <a:r>
              <a:rPr lang="en-US" dirty="0" err="1" smtClean="0">
                <a:solidFill>
                  <a:srgbClr val="FF0000"/>
                </a:solidFill>
                <a:latin typeface="Candara"/>
                <a:cs typeface="Candara"/>
              </a:rPr>
              <a:t>Enti</a:t>
            </a:r>
            <a:r>
              <a:rPr lang="en-US" dirty="0" smtClean="0">
                <a:solidFill>
                  <a:srgbClr val="FF0000"/>
                </a:solidFill>
                <a:latin typeface="Candara"/>
                <a:cs typeface="Candara"/>
              </a:rPr>
              <a:t> di </a:t>
            </a:r>
            <a:r>
              <a:rPr lang="en-US" dirty="0" err="1" smtClean="0">
                <a:solidFill>
                  <a:srgbClr val="FF0000"/>
                </a:solidFill>
                <a:latin typeface="Candara"/>
                <a:cs typeface="Candara"/>
              </a:rPr>
              <a:t>ricerca</a:t>
            </a:r>
            <a:r>
              <a:rPr lang="en-US" dirty="0" smtClean="0">
                <a:solidFill>
                  <a:srgbClr val="FF0000"/>
                </a:solidFill>
                <a:latin typeface="Candara"/>
                <a:cs typeface="Candara"/>
              </a:rPr>
              <a:t> </a:t>
            </a:r>
            <a:r>
              <a:rPr lang="en-US" dirty="0" err="1" smtClean="0">
                <a:solidFill>
                  <a:srgbClr val="FF0000"/>
                </a:solidFill>
                <a:latin typeface="Candara"/>
                <a:cs typeface="Candara"/>
              </a:rPr>
              <a:t>entrano</a:t>
            </a:r>
            <a:r>
              <a:rPr lang="en-US" dirty="0" smtClean="0">
                <a:solidFill>
                  <a:srgbClr val="FF0000"/>
                </a:solidFill>
                <a:latin typeface="Candara"/>
                <a:cs typeface="Candara"/>
              </a:rPr>
              <a:t> in </a:t>
            </a:r>
            <a:r>
              <a:rPr lang="en-US" dirty="0" err="1" smtClean="0">
                <a:solidFill>
                  <a:srgbClr val="FF0000"/>
                </a:solidFill>
                <a:latin typeface="Candara"/>
                <a:cs typeface="Candara"/>
              </a:rPr>
              <a:t>interazione</a:t>
            </a:r>
            <a:r>
              <a:rPr lang="en-US" dirty="0" smtClean="0">
                <a:solidFill>
                  <a:srgbClr val="FF0000"/>
                </a:solidFill>
                <a:latin typeface="Candara"/>
                <a:cs typeface="Candara"/>
              </a:rPr>
              <a:t> </a:t>
            </a:r>
            <a:r>
              <a:rPr lang="en-US" dirty="0" err="1" smtClean="0">
                <a:solidFill>
                  <a:srgbClr val="FF0000"/>
                </a:solidFill>
                <a:latin typeface="Candara"/>
                <a:cs typeface="Candara"/>
              </a:rPr>
              <a:t>diretta</a:t>
            </a:r>
            <a:r>
              <a:rPr lang="en-US" dirty="0" smtClean="0">
                <a:solidFill>
                  <a:srgbClr val="FF0000"/>
                </a:solidFill>
                <a:latin typeface="Candara"/>
                <a:cs typeface="Candara"/>
              </a:rPr>
              <a:t> con la </a:t>
            </a:r>
            <a:r>
              <a:rPr lang="en-US" dirty="0" err="1" smtClean="0">
                <a:solidFill>
                  <a:srgbClr val="FF0000"/>
                </a:solidFill>
                <a:latin typeface="Candara"/>
                <a:cs typeface="Candara"/>
              </a:rPr>
              <a:t>società</a:t>
            </a:r>
            <a:endParaRPr lang="en-US" dirty="0" smtClean="0">
              <a:solidFill>
                <a:srgbClr val="FF0000"/>
              </a:solidFill>
              <a:latin typeface="Candara"/>
              <a:cs typeface="Candara"/>
            </a:endParaRPr>
          </a:p>
          <a:p>
            <a:pPr algn="just">
              <a:spcBef>
                <a:spcPts val="1200"/>
              </a:spcBef>
            </a:pPr>
            <a:r>
              <a:rPr lang="en-US" sz="2000" dirty="0" smtClean="0">
                <a:solidFill>
                  <a:srgbClr val="2A17E2"/>
                </a:solidFill>
                <a:latin typeface="Candara"/>
                <a:cs typeface="Candara"/>
              </a:rPr>
              <a:t>Prima </a:t>
            </a:r>
            <a:r>
              <a:rPr lang="en-US" sz="2000" dirty="0" err="1" smtClean="0">
                <a:solidFill>
                  <a:srgbClr val="2A17E2"/>
                </a:solidFill>
                <a:latin typeface="Candara"/>
                <a:cs typeface="Candara"/>
              </a:rPr>
              <a:t>Missione</a:t>
            </a:r>
            <a:r>
              <a:rPr lang="en-US" sz="2000" dirty="0" smtClean="0">
                <a:solidFill>
                  <a:srgbClr val="2A17E2"/>
                </a:solidFill>
                <a:latin typeface="Candara"/>
                <a:cs typeface="Candara"/>
              </a:rPr>
              <a:t> </a:t>
            </a:r>
            <a:r>
              <a:rPr lang="en-US" sz="2000" dirty="0" smtClean="0">
                <a:latin typeface="Candara"/>
                <a:cs typeface="Candara"/>
              </a:rPr>
              <a:t>: </a:t>
            </a:r>
            <a:r>
              <a:rPr lang="en-US" sz="2000" b="1" dirty="0" err="1" smtClean="0">
                <a:latin typeface="Candara"/>
                <a:cs typeface="Candara"/>
              </a:rPr>
              <a:t>insegnamento</a:t>
            </a:r>
            <a:r>
              <a:rPr lang="en-US" sz="2000" b="1" dirty="0" smtClean="0">
                <a:latin typeface="Candara"/>
                <a:cs typeface="Candara"/>
              </a:rPr>
              <a:t> </a:t>
            </a:r>
            <a:r>
              <a:rPr lang="en-US" sz="2000" dirty="0" smtClean="0">
                <a:latin typeface="Candara"/>
                <a:cs typeface="Candara"/>
              </a:rPr>
              <a:t>=&gt; </a:t>
            </a:r>
            <a:r>
              <a:rPr lang="en-US" sz="2000" dirty="0" err="1" smtClean="0">
                <a:latin typeface="Candara"/>
                <a:cs typeface="Candara"/>
              </a:rPr>
              <a:t>interazione</a:t>
            </a:r>
            <a:r>
              <a:rPr lang="en-US" sz="2000" dirty="0" smtClean="0">
                <a:latin typeface="Candara"/>
                <a:cs typeface="Candara"/>
              </a:rPr>
              <a:t> con </a:t>
            </a:r>
            <a:r>
              <a:rPr lang="en-US" sz="2000" dirty="0" err="1" smtClean="0">
                <a:latin typeface="Candara"/>
                <a:cs typeface="Candara"/>
              </a:rPr>
              <a:t>gli</a:t>
            </a:r>
            <a:r>
              <a:rPr lang="en-US" sz="2000" dirty="0" smtClean="0">
                <a:latin typeface="Candara"/>
                <a:cs typeface="Candara"/>
              </a:rPr>
              <a:t> </a:t>
            </a:r>
            <a:r>
              <a:rPr lang="en-US" sz="2000" dirty="0" err="1" smtClean="0">
                <a:latin typeface="Candara"/>
                <a:cs typeface="Candara"/>
              </a:rPr>
              <a:t>studenti</a:t>
            </a:r>
            <a:r>
              <a:rPr lang="en-US" sz="2000" dirty="0" smtClean="0">
                <a:latin typeface="Candara"/>
                <a:cs typeface="Candara"/>
              </a:rPr>
              <a:t> </a:t>
            </a:r>
          </a:p>
          <a:p>
            <a:pPr algn="just">
              <a:spcBef>
                <a:spcPts val="1200"/>
              </a:spcBef>
            </a:pPr>
            <a:r>
              <a:rPr lang="en-US" sz="2000" dirty="0" err="1" smtClean="0">
                <a:solidFill>
                  <a:srgbClr val="2A17E2"/>
                </a:solidFill>
                <a:latin typeface="Candara"/>
                <a:cs typeface="Candara"/>
              </a:rPr>
              <a:t>Seconda</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Missione</a:t>
            </a:r>
            <a:r>
              <a:rPr lang="en-US" sz="2000" dirty="0" smtClean="0">
                <a:solidFill>
                  <a:srgbClr val="2A17E2"/>
                </a:solidFill>
                <a:latin typeface="Candara"/>
                <a:cs typeface="Candara"/>
              </a:rPr>
              <a:t> </a:t>
            </a:r>
            <a:r>
              <a:rPr lang="en-US" sz="2000" b="1" dirty="0" smtClean="0">
                <a:latin typeface="Candara"/>
                <a:cs typeface="Candara"/>
              </a:rPr>
              <a:t>: </a:t>
            </a:r>
            <a:r>
              <a:rPr lang="en-US" sz="2000" b="1" dirty="0" err="1" smtClean="0">
                <a:latin typeface="Candara"/>
                <a:cs typeface="Candara"/>
              </a:rPr>
              <a:t>ricerca</a:t>
            </a:r>
            <a:r>
              <a:rPr lang="en-US" sz="2000" b="1" dirty="0" smtClean="0">
                <a:latin typeface="Candara"/>
                <a:cs typeface="Candara"/>
              </a:rPr>
              <a:t> </a:t>
            </a:r>
            <a:r>
              <a:rPr lang="en-US" sz="2000" dirty="0" smtClean="0">
                <a:latin typeface="Candara"/>
                <a:cs typeface="Candara"/>
              </a:rPr>
              <a:t>=&gt; </a:t>
            </a:r>
            <a:r>
              <a:rPr lang="en-US" sz="2000" dirty="0" err="1" smtClean="0">
                <a:latin typeface="Candara"/>
                <a:cs typeface="Candara"/>
              </a:rPr>
              <a:t>interazione</a:t>
            </a:r>
            <a:r>
              <a:rPr lang="en-US" sz="2000" dirty="0" smtClean="0">
                <a:latin typeface="Candara"/>
                <a:cs typeface="Candara"/>
              </a:rPr>
              <a:t> con </a:t>
            </a:r>
            <a:r>
              <a:rPr lang="en-US" sz="2000" dirty="0" err="1" smtClean="0">
                <a:latin typeface="Candara"/>
                <a:cs typeface="Candara"/>
              </a:rPr>
              <a:t>altri</a:t>
            </a:r>
            <a:r>
              <a:rPr lang="en-US" sz="2000" dirty="0" smtClean="0">
                <a:latin typeface="Candara"/>
                <a:cs typeface="Candara"/>
              </a:rPr>
              <a:t> </a:t>
            </a:r>
            <a:r>
              <a:rPr lang="en-US" sz="2000" dirty="0" err="1" smtClean="0">
                <a:latin typeface="Candara"/>
                <a:cs typeface="Candara"/>
              </a:rPr>
              <a:t>ricercatori</a:t>
            </a:r>
            <a:r>
              <a:rPr lang="en-US" sz="2000" dirty="0" smtClean="0">
                <a:latin typeface="Candara"/>
                <a:cs typeface="Candara"/>
              </a:rPr>
              <a:t> </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1981200" y="6453554"/>
            <a:ext cx="533400" cy="404446"/>
          </a:xfrm>
          <a:prstGeom prst="rect">
            <a:avLst/>
          </a:prstGeom>
        </p:spPr>
      </p:pic>
      <p:sp>
        <p:nvSpPr>
          <p:cNvPr id="7" name="Rectangle 6"/>
          <p:cNvSpPr/>
          <p:nvPr/>
        </p:nvSpPr>
        <p:spPr>
          <a:xfrm>
            <a:off x="914400" y="6396335"/>
            <a:ext cx="1847230" cy="461665"/>
          </a:xfrm>
          <a:prstGeom prst="rect">
            <a:avLst/>
          </a:prstGeom>
        </p:spPr>
        <p:txBody>
          <a:bodyPr wrap="none">
            <a:spAutoFit/>
          </a:bodyPr>
          <a:lstStyle/>
          <a:p>
            <a:pPr algn="just"/>
            <a:r>
              <a:rPr lang="en-US" dirty="0" smtClean="0">
                <a:latin typeface="Candara"/>
                <a:cs typeface="Candara"/>
              </a:rPr>
              <a:t>(</a:t>
            </a:r>
            <a:r>
              <a:rPr lang="en-US" dirty="0" err="1" smtClean="0">
                <a:latin typeface="Candara"/>
                <a:cs typeface="Candara"/>
              </a:rPr>
              <a:t>fonte</a:t>
            </a:r>
            <a:r>
              <a:rPr lang="en-US" dirty="0" smtClean="0">
                <a:latin typeface="Candara"/>
                <a:cs typeface="Candara"/>
              </a:rPr>
              <a:t>           )   </a:t>
            </a:r>
            <a:endParaRPr lang="en-US" dirty="0">
              <a:latin typeface="Candara"/>
              <a:cs typeface="Candara"/>
            </a:endParaRPr>
          </a:p>
        </p:txBody>
      </p:sp>
      <p:sp>
        <p:nvSpPr>
          <p:cNvPr id="9" name="TextBox 8"/>
          <p:cNvSpPr txBox="1"/>
          <p:nvPr/>
        </p:nvSpPr>
        <p:spPr>
          <a:xfrm>
            <a:off x="152400" y="3200400"/>
            <a:ext cx="8991600" cy="3170099"/>
          </a:xfrm>
          <a:prstGeom prst="rect">
            <a:avLst/>
          </a:prstGeom>
          <a:noFill/>
        </p:spPr>
        <p:txBody>
          <a:bodyPr wrap="square" rtlCol="0">
            <a:spAutoFit/>
          </a:bodyPr>
          <a:lstStyle/>
          <a:p>
            <a:pPr algn="l"/>
            <a:r>
              <a:rPr lang="it-IT" sz="2800" dirty="0" smtClean="0">
                <a:solidFill>
                  <a:srgbClr val="2A17E2"/>
                </a:solidFill>
                <a:latin typeface="Candara"/>
                <a:cs typeface="Candara"/>
              </a:rPr>
              <a:t>3M:</a:t>
            </a:r>
            <a:r>
              <a:rPr lang="it-IT" sz="2000" dirty="0" smtClean="0">
                <a:solidFill>
                  <a:srgbClr val="2A17E2"/>
                </a:solidFill>
                <a:latin typeface="Candara"/>
                <a:cs typeface="Candara"/>
              </a:rPr>
              <a:t> </a:t>
            </a:r>
            <a:r>
              <a:rPr lang="it-IT" dirty="0" smtClean="0">
                <a:solidFill>
                  <a:srgbClr val="2A17E2"/>
                </a:solidFill>
                <a:latin typeface="Candara"/>
                <a:cs typeface="Candara"/>
              </a:rPr>
              <a:t>due dimensioni</a:t>
            </a:r>
          </a:p>
          <a:p>
            <a:pPr marL="622300" algn="l"/>
            <a:r>
              <a:rPr lang="en-US" sz="2000" dirty="0" smtClean="0">
                <a:solidFill>
                  <a:srgbClr val="2A17E2"/>
                </a:solidFill>
                <a:latin typeface="Candara"/>
                <a:cs typeface="Candara"/>
              </a:rPr>
              <a:t>1) </a:t>
            </a:r>
            <a:r>
              <a:rPr lang="en-US" sz="2000" dirty="0" err="1" smtClean="0">
                <a:solidFill>
                  <a:srgbClr val="2A17E2"/>
                </a:solidFill>
                <a:latin typeface="Candara"/>
                <a:cs typeface="Candara"/>
              </a:rPr>
              <a:t>valorizzazione</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economica</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della</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conoscenza</a:t>
            </a:r>
            <a:r>
              <a:rPr lang="en-US" sz="2000" dirty="0" smtClean="0">
                <a:solidFill>
                  <a:srgbClr val="2A17E2"/>
                </a:solidFill>
                <a:latin typeface="Candara"/>
                <a:cs typeface="Candara"/>
              </a:rPr>
              <a:t> </a:t>
            </a:r>
            <a:r>
              <a:rPr lang="en-US" sz="2000" dirty="0" smtClean="0">
                <a:latin typeface="Candara"/>
                <a:cs typeface="Candara"/>
              </a:rPr>
              <a:t>- </a:t>
            </a:r>
            <a:r>
              <a:rPr lang="en-US" sz="2000" dirty="0" err="1" smtClean="0">
                <a:latin typeface="Candara"/>
                <a:cs typeface="Candara"/>
              </a:rPr>
              <a:t>trasformazione</a:t>
            </a:r>
            <a:r>
              <a:rPr lang="en-US" sz="2000" dirty="0" smtClean="0">
                <a:latin typeface="Candara"/>
                <a:cs typeface="Candara"/>
              </a:rPr>
              <a:t> </a:t>
            </a:r>
            <a:r>
              <a:rPr lang="en-US" sz="2000" dirty="0" err="1" smtClean="0">
                <a:latin typeface="Candara"/>
                <a:cs typeface="Candara"/>
              </a:rPr>
              <a:t>della</a:t>
            </a:r>
            <a:endParaRPr lang="en-US" sz="2000" dirty="0" smtClean="0">
              <a:latin typeface="Candara"/>
              <a:cs typeface="Candara"/>
            </a:endParaRPr>
          </a:p>
          <a:p>
            <a:pPr marL="812800" algn="l"/>
            <a:r>
              <a:rPr lang="en-US" sz="2000" dirty="0" err="1" smtClean="0">
                <a:latin typeface="Candara"/>
                <a:cs typeface="Candara"/>
              </a:rPr>
              <a:t>conoscenza</a:t>
            </a:r>
            <a:r>
              <a:rPr lang="en-US" sz="2000" dirty="0" smtClean="0">
                <a:latin typeface="Candara"/>
                <a:cs typeface="Candara"/>
              </a:rPr>
              <a:t> </a:t>
            </a:r>
            <a:r>
              <a:rPr lang="en-US" sz="2000" dirty="0" err="1" smtClean="0">
                <a:latin typeface="Candara"/>
                <a:cs typeface="Candara"/>
              </a:rPr>
              <a:t>prodotta</a:t>
            </a:r>
            <a:r>
              <a:rPr lang="en-US" sz="2000" dirty="0" smtClean="0">
                <a:latin typeface="Candara"/>
                <a:cs typeface="Candara"/>
              </a:rPr>
              <a:t> </a:t>
            </a:r>
            <a:r>
              <a:rPr lang="en-US" sz="2000" dirty="0" err="1" smtClean="0">
                <a:latin typeface="Candara"/>
                <a:cs typeface="Candara"/>
              </a:rPr>
              <a:t>dalla</a:t>
            </a:r>
            <a:r>
              <a:rPr lang="en-US" sz="2000" dirty="0" smtClean="0">
                <a:latin typeface="Candara"/>
                <a:cs typeface="Candara"/>
              </a:rPr>
              <a:t> </a:t>
            </a:r>
            <a:r>
              <a:rPr lang="en-US" sz="2000" dirty="0" err="1" smtClean="0">
                <a:latin typeface="Candara"/>
                <a:cs typeface="Candara"/>
              </a:rPr>
              <a:t>ricerca</a:t>
            </a:r>
            <a:r>
              <a:rPr lang="en-US" sz="2000" dirty="0" smtClean="0">
                <a:latin typeface="Candara"/>
                <a:cs typeface="Candara"/>
              </a:rPr>
              <a:t> in </a:t>
            </a:r>
            <a:r>
              <a:rPr lang="en-US" sz="2000" dirty="0" err="1" smtClean="0">
                <a:latin typeface="Candara"/>
                <a:cs typeface="Candara"/>
              </a:rPr>
              <a:t>conoscenza</a:t>
            </a:r>
            <a:r>
              <a:rPr lang="en-US" sz="2000" dirty="0" smtClean="0">
                <a:latin typeface="Candara"/>
                <a:cs typeface="Candara"/>
              </a:rPr>
              <a:t> </a:t>
            </a:r>
            <a:r>
              <a:rPr lang="en-US" sz="2000" dirty="0" err="1" smtClean="0">
                <a:latin typeface="Candara"/>
                <a:cs typeface="Candara"/>
              </a:rPr>
              <a:t>direttamente</a:t>
            </a:r>
            <a:r>
              <a:rPr lang="en-US" sz="2000" dirty="0" smtClean="0">
                <a:latin typeface="Candara"/>
                <a:cs typeface="Candara"/>
              </a:rPr>
              <a:t> </a:t>
            </a:r>
            <a:r>
              <a:rPr lang="en-US" sz="2000" dirty="0" err="1" smtClean="0">
                <a:latin typeface="Candara"/>
                <a:cs typeface="Candara"/>
              </a:rPr>
              <a:t>utilizzabile</a:t>
            </a:r>
            <a:r>
              <a:rPr lang="en-US" sz="2000" dirty="0" smtClean="0">
                <a:latin typeface="Candara"/>
                <a:cs typeface="Candara"/>
              </a:rPr>
              <a:t> per </a:t>
            </a:r>
            <a:r>
              <a:rPr lang="en-US" sz="2000" dirty="0" err="1" smtClean="0">
                <a:latin typeface="Candara"/>
                <a:cs typeface="Candara"/>
              </a:rPr>
              <a:t>fini</a:t>
            </a:r>
            <a:r>
              <a:rPr lang="en-US" sz="2000" dirty="0" smtClean="0">
                <a:latin typeface="Candara"/>
                <a:cs typeface="Candara"/>
              </a:rPr>
              <a:t> </a:t>
            </a:r>
            <a:r>
              <a:rPr lang="en-US" sz="2000" dirty="0" err="1" smtClean="0">
                <a:latin typeface="Candara"/>
                <a:cs typeface="Candara"/>
              </a:rPr>
              <a:t>produttivi</a:t>
            </a:r>
            <a:r>
              <a:rPr lang="en-US" sz="2000" dirty="0" smtClean="0">
                <a:latin typeface="Candara"/>
                <a:cs typeface="Candara"/>
              </a:rPr>
              <a:t> (</a:t>
            </a:r>
            <a:r>
              <a:rPr lang="en-US" sz="2000" dirty="0" err="1" smtClean="0">
                <a:solidFill>
                  <a:srgbClr val="FF0000"/>
                </a:solidFill>
                <a:latin typeface="Candara"/>
                <a:cs typeface="Candara"/>
              </a:rPr>
              <a:t>creazione</a:t>
            </a:r>
            <a:r>
              <a:rPr lang="en-US" sz="2000" dirty="0" smtClean="0">
                <a:solidFill>
                  <a:srgbClr val="FF0000"/>
                </a:solidFill>
                <a:latin typeface="Candara"/>
                <a:cs typeface="Candara"/>
              </a:rPr>
              <a:t> di </a:t>
            </a:r>
            <a:r>
              <a:rPr lang="en-US" sz="2000" dirty="0" err="1" smtClean="0">
                <a:solidFill>
                  <a:srgbClr val="FF0000"/>
                </a:solidFill>
                <a:latin typeface="Candara"/>
                <a:cs typeface="Candara"/>
              </a:rPr>
              <a:t>imprese</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ricerca</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conto</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terzi</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rapporti</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ricerca-industria</a:t>
            </a:r>
            <a:r>
              <a:rPr lang="en-US" sz="2000" dirty="0" smtClean="0">
                <a:latin typeface="Candara"/>
                <a:cs typeface="Candara"/>
              </a:rPr>
              <a:t>)</a:t>
            </a:r>
          </a:p>
          <a:p>
            <a:pPr marL="812800" indent="-190500" algn="l"/>
            <a:r>
              <a:rPr lang="en-US" sz="2000" dirty="0" smtClean="0">
                <a:solidFill>
                  <a:srgbClr val="2A17E2"/>
                </a:solidFill>
                <a:latin typeface="Candara"/>
                <a:cs typeface="Candara"/>
              </a:rPr>
              <a:t>2) </a:t>
            </a:r>
            <a:r>
              <a:rPr lang="en-US" sz="2000" dirty="0" err="1" smtClean="0">
                <a:solidFill>
                  <a:srgbClr val="2A17E2"/>
                </a:solidFill>
                <a:latin typeface="Candara"/>
                <a:cs typeface="Candara"/>
              </a:rPr>
              <a:t>beni</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pubblici</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che</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aumentano</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il</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benessere</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della</a:t>
            </a:r>
            <a:r>
              <a:rPr lang="en-US" sz="2000" dirty="0" smtClean="0">
                <a:solidFill>
                  <a:srgbClr val="2A17E2"/>
                </a:solidFill>
                <a:latin typeface="Candara"/>
                <a:cs typeface="Candara"/>
              </a:rPr>
              <a:t> </a:t>
            </a:r>
            <a:r>
              <a:rPr lang="en-US" sz="2000" dirty="0" err="1" smtClean="0">
                <a:solidFill>
                  <a:srgbClr val="2A17E2"/>
                </a:solidFill>
                <a:latin typeface="Candara"/>
                <a:cs typeface="Candara"/>
              </a:rPr>
              <a:t>società</a:t>
            </a:r>
            <a:r>
              <a:rPr lang="en-US" sz="2000" dirty="0" smtClean="0">
                <a:solidFill>
                  <a:srgbClr val="2A17E2"/>
                </a:solidFill>
                <a:latin typeface="Candara"/>
                <a:cs typeface="Candara"/>
              </a:rPr>
              <a:t> </a:t>
            </a:r>
            <a:r>
              <a:rPr lang="en-US" sz="2000" dirty="0" smtClean="0">
                <a:solidFill>
                  <a:srgbClr val="9B009B"/>
                </a:solidFill>
                <a:latin typeface="Candara"/>
                <a:cs typeface="Candara"/>
              </a:rPr>
              <a:t>: </a:t>
            </a:r>
            <a:r>
              <a:rPr lang="en-US" sz="2000" dirty="0" err="1" smtClean="0">
                <a:latin typeface="Candara"/>
                <a:cs typeface="Candara"/>
              </a:rPr>
              <a:t>beni</a:t>
            </a:r>
            <a:r>
              <a:rPr lang="en-US" sz="2000" dirty="0" smtClean="0">
                <a:latin typeface="Candara"/>
                <a:cs typeface="Candara"/>
              </a:rPr>
              <a:t> a </a:t>
            </a:r>
            <a:r>
              <a:rPr lang="en-US" sz="2000" dirty="0" err="1" smtClean="0">
                <a:latin typeface="Candara"/>
                <a:cs typeface="Candara"/>
              </a:rPr>
              <a:t>contenuto</a:t>
            </a:r>
            <a:r>
              <a:rPr lang="en-US" sz="2000" dirty="0" smtClean="0">
                <a:latin typeface="Candara"/>
                <a:cs typeface="Candara"/>
              </a:rPr>
              <a:t> </a:t>
            </a:r>
            <a:r>
              <a:rPr lang="en-US" sz="2000" dirty="0" err="1" smtClean="0">
                <a:latin typeface="Candara"/>
                <a:cs typeface="Candara"/>
              </a:rPr>
              <a:t>culturale</a:t>
            </a:r>
            <a:r>
              <a:rPr lang="en-US" sz="2000" dirty="0" smtClean="0">
                <a:latin typeface="Candara"/>
                <a:cs typeface="Candara"/>
              </a:rPr>
              <a:t> (</a:t>
            </a:r>
            <a:r>
              <a:rPr lang="en-US" sz="2000" dirty="0" err="1" smtClean="0">
                <a:solidFill>
                  <a:srgbClr val="FF0000"/>
                </a:solidFill>
                <a:latin typeface="Candara"/>
                <a:cs typeface="Candara"/>
              </a:rPr>
              <a:t>eventi</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e</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beni</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culturali</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divulgazione</a:t>
            </a:r>
            <a:r>
              <a:rPr lang="en-US" sz="2000" dirty="0" smtClean="0">
                <a:solidFill>
                  <a:srgbClr val="FF0000"/>
                </a:solidFill>
                <a:latin typeface="Candara"/>
                <a:cs typeface="Candara"/>
              </a:rPr>
              <a:t> </a:t>
            </a:r>
            <a:r>
              <a:rPr lang="en-US" sz="2000" dirty="0" err="1" smtClean="0">
                <a:solidFill>
                  <a:srgbClr val="FF0000"/>
                </a:solidFill>
                <a:latin typeface="Candara"/>
                <a:cs typeface="Candara"/>
              </a:rPr>
              <a:t>scientifica</a:t>
            </a:r>
            <a:r>
              <a:rPr lang="en-US" sz="2000" dirty="0" smtClean="0">
                <a:latin typeface="Candara"/>
                <a:cs typeface="Candara"/>
              </a:rPr>
              <a:t>,… ), </a:t>
            </a:r>
            <a:r>
              <a:rPr lang="en-US" sz="2000" dirty="0" err="1" smtClean="0">
                <a:latin typeface="Candara"/>
                <a:cs typeface="Candara"/>
              </a:rPr>
              <a:t>sociale</a:t>
            </a:r>
            <a:r>
              <a:rPr lang="en-US" sz="2000" dirty="0" smtClean="0">
                <a:latin typeface="Candara"/>
                <a:cs typeface="Candara"/>
              </a:rPr>
              <a:t> (</a:t>
            </a:r>
            <a:r>
              <a:rPr lang="en-US" sz="2000" dirty="0" smtClean="0">
                <a:solidFill>
                  <a:srgbClr val="FF0000"/>
                </a:solidFill>
                <a:latin typeface="Candara"/>
                <a:cs typeface="Candara"/>
              </a:rPr>
              <a:t>salute </a:t>
            </a:r>
            <a:r>
              <a:rPr lang="en-US" sz="2000" dirty="0" err="1" smtClean="0">
                <a:solidFill>
                  <a:srgbClr val="FF0000"/>
                </a:solidFill>
                <a:latin typeface="Candara"/>
                <a:cs typeface="Candara"/>
              </a:rPr>
              <a:t>pubblica</a:t>
            </a:r>
            <a:r>
              <a:rPr lang="en-US" sz="2000" dirty="0" smtClean="0">
                <a:latin typeface="Candara"/>
                <a:cs typeface="Candara"/>
              </a:rPr>
              <a:t>..), </a:t>
            </a:r>
            <a:r>
              <a:rPr lang="en-US" sz="2000" dirty="0" err="1" smtClean="0">
                <a:latin typeface="Candara"/>
                <a:cs typeface="Candara"/>
              </a:rPr>
              <a:t>educativo</a:t>
            </a:r>
            <a:r>
              <a:rPr lang="en-US" sz="2000" dirty="0" smtClean="0">
                <a:latin typeface="Candara"/>
                <a:cs typeface="Candara"/>
              </a:rPr>
              <a:t> (</a:t>
            </a:r>
            <a:r>
              <a:rPr lang="en-US" sz="2000" dirty="0" smtClean="0">
                <a:solidFill>
                  <a:srgbClr val="FF0000"/>
                </a:solidFill>
                <a:latin typeface="Candara"/>
                <a:cs typeface="Candara"/>
              </a:rPr>
              <a:t>life long learning, </a:t>
            </a:r>
            <a:r>
              <a:rPr lang="en-US" sz="2000" dirty="0" err="1" smtClean="0">
                <a:solidFill>
                  <a:srgbClr val="FF0000"/>
                </a:solidFill>
                <a:latin typeface="Candara"/>
                <a:cs typeface="Candara"/>
              </a:rPr>
              <a:t>formazione</a:t>
            </a:r>
            <a:r>
              <a:rPr lang="en-US" sz="2000" dirty="0" smtClean="0">
                <a:solidFill>
                  <a:srgbClr val="FF0000"/>
                </a:solidFill>
                <a:latin typeface="Candara"/>
                <a:cs typeface="Candara"/>
              </a:rPr>
              <a:t> continua</a:t>
            </a:r>
            <a:r>
              <a:rPr lang="en-US" sz="2000" dirty="0" smtClean="0">
                <a:latin typeface="Candara"/>
                <a:cs typeface="Candara"/>
              </a:rPr>
              <a:t>) di </a:t>
            </a:r>
            <a:r>
              <a:rPr lang="en-US" sz="2000" dirty="0" err="1" smtClean="0">
                <a:latin typeface="Candara"/>
                <a:cs typeface="Candara"/>
              </a:rPr>
              <a:t>consapevolezza</a:t>
            </a:r>
            <a:r>
              <a:rPr lang="en-US" sz="2000" dirty="0" smtClean="0">
                <a:latin typeface="Candara"/>
                <a:cs typeface="Candara"/>
              </a:rPr>
              <a:t> </a:t>
            </a:r>
            <a:r>
              <a:rPr lang="en-US" sz="2000" dirty="0" err="1" smtClean="0">
                <a:latin typeface="Candara"/>
                <a:cs typeface="Candara"/>
              </a:rPr>
              <a:t>civile</a:t>
            </a:r>
            <a:r>
              <a:rPr lang="en-US" sz="2000" dirty="0" smtClean="0">
                <a:latin typeface="Candara"/>
                <a:cs typeface="Candara"/>
              </a:rPr>
              <a:t> (</a:t>
            </a:r>
            <a:r>
              <a:rPr lang="en-US" sz="2000" dirty="0" err="1" smtClean="0">
                <a:solidFill>
                  <a:srgbClr val="FF0000"/>
                </a:solidFill>
                <a:latin typeface="Candara"/>
                <a:cs typeface="Candara"/>
              </a:rPr>
              <a:t>dibattiti</a:t>
            </a:r>
            <a:r>
              <a:rPr lang="en-US" sz="2000" dirty="0" smtClean="0">
                <a:solidFill>
                  <a:srgbClr val="FF0000"/>
                </a:solidFill>
                <a:latin typeface="Candara"/>
                <a:cs typeface="Candara"/>
              </a:rPr>
              <a:t>, expertise </a:t>
            </a:r>
            <a:r>
              <a:rPr lang="en-US" sz="2000" dirty="0" err="1" smtClean="0">
                <a:solidFill>
                  <a:srgbClr val="FF0000"/>
                </a:solidFill>
                <a:latin typeface="Candara"/>
                <a:cs typeface="Candara"/>
              </a:rPr>
              <a:t>scientifica</a:t>
            </a:r>
            <a:r>
              <a:rPr lang="en-US" sz="2000" dirty="0" smtClean="0">
                <a:latin typeface="Candara"/>
                <a:cs typeface="Candara"/>
              </a:rPr>
              <a:t>…)</a:t>
            </a:r>
          </a:p>
        </p:txBody>
      </p:sp>
      <p:sp>
        <p:nvSpPr>
          <p:cNvPr id="10" name="Rectangle 9"/>
          <p:cNvSpPr/>
          <p:nvPr/>
        </p:nvSpPr>
        <p:spPr>
          <a:xfrm>
            <a:off x="990600" y="609600"/>
            <a:ext cx="8153400" cy="369332"/>
          </a:xfrm>
          <a:prstGeom prst="rect">
            <a:avLst/>
          </a:prstGeom>
        </p:spPr>
        <p:txBody>
          <a:bodyPr wrap="square">
            <a:spAutoFit/>
          </a:bodyPr>
          <a:lstStyle/>
          <a:p>
            <a:r>
              <a:rPr lang="en-US" sz="1800" dirty="0" err="1" smtClean="0">
                <a:solidFill>
                  <a:srgbClr val="2A17E2"/>
                </a:solidFill>
                <a:latin typeface="Candara"/>
                <a:cs typeface="Candara"/>
              </a:rPr>
              <a:t>A</a:t>
            </a:r>
            <a:r>
              <a:rPr lang="en-US" sz="1800" dirty="0" err="1" smtClean="0">
                <a:latin typeface="Candara"/>
                <a:cs typeface="Candara"/>
              </a:rPr>
              <a:t>genzia</a:t>
            </a:r>
            <a:r>
              <a:rPr lang="en-US" sz="1800" dirty="0" smtClean="0">
                <a:latin typeface="Candara"/>
                <a:cs typeface="Candara"/>
              </a:rPr>
              <a:t> </a:t>
            </a:r>
            <a:r>
              <a:rPr lang="en-US" sz="1800" dirty="0" err="1" smtClean="0">
                <a:solidFill>
                  <a:srgbClr val="2A17E2"/>
                </a:solidFill>
                <a:latin typeface="Candara"/>
                <a:cs typeface="Candara"/>
              </a:rPr>
              <a:t>N</a:t>
            </a:r>
            <a:r>
              <a:rPr lang="en-US" sz="1800" dirty="0" err="1" smtClean="0">
                <a:latin typeface="Candara"/>
                <a:cs typeface="Candara"/>
              </a:rPr>
              <a:t>azionale</a:t>
            </a:r>
            <a:r>
              <a:rPr lang="en-US" sz="1800" dirty="0" smtClean="0">
                <a:latin typeface="Candara"/>
                <a:cs typeface="Candara"/>
              </a:rPr>
              <a:t> di </a:t>
            </a:r>
            <a:r>
              <a:rPr lang="en-US" sz="1800" dirty="0" err="1" smtClean="0">
                <a:solidFill>
                  <a:srgbClr val="2A17E2"/>
                </a:solidFill>
                <a:latin typeface="Candara"/>
                <a:cs typeface="Candara"/>
              </a:rPr>
              <a:t>V</a:t>
            </a:r>
            <a:r>
              <a:rPr lang="en-US" sz="1800" dirty="0" err="1" smtClean="0">
                <a:latin typeface="Candara"/>
                <a:cs typeface="Candara"/>
              </a:rPr>
              <a:t>alutazione</a:t>
            </a:r>
            <a:r>
              <a:rPr lang="en-US" sz="1800" dirty="0" smtClean="0">
                <a:latin typeface="Candara"/>
                <a:cs typeface="Candara"/>
              </a:rPr>
              <a:t> del </a:t>
            </a:r>
            <a:r>
              <a:rPr lang="en-US" sz="1800" dirty="0" err="1" smtClean="0">
                <a:latin typeface="Candara"/>
                <a:cs typeface="Candara"/>
              </a:rPr>
              <a:t>Sistema</a:t>
            </a:r>
            <a:r>
              <a:rPr lang="en-US" sz="1800" dirty="0" smtClean="0">
                <a:latin typeface="Candara"/>
                <a:cs typeface="Candara"/>
              </a:rPr>
              <a:t> </a:t>
            </a:r>
            <a:r>
              <a:rPr lang="en-US" sz="1800" dirty="0" err="1" smtClean="0">
                <a:solidFill>
                  <a:srgbClr val="2A17E2"/>
                </a:solidFill>
                <a:latin typeface="Candara"/>
                <a:cs typeface="Candara"/>
              </a:rPr>
              <a:t>U</a:t>
            </a:r>
            <a:r>
              <a:rPr lang="en-US" sz="1800" dirty="0" err="1" smtClean="0">
                <a:latin typeface="Candara"/>
                <a:cs typeface="Candara"/>
              </a:rPr>
              <a:t>niversitario</a:t>
            </a:r>
            <a:r>
              <a:rPr lang="en-US" sz="1800" dirty="0" smtClean="0">
                <a:latin typeface="Candara"/>
                <a:cs typeface="Candara"/>
              </a:rPr>
              <a:t> </a:t>
            </a:r>
            <a:r>
              <a:rPr lang="en-US" sz="1800" dirty="0" err="1" smtClean="0">
                <a:latin typeface="Candara"/>
                <a:cs typeface="Candara"/>
              </a:rPr>
              <a:t>e</a:t>
            </a:r>
            <a:r>
              <a:rPr lang="en-US" sz="1800" dirty="0" smtClean="0">
                <a:latin typeface="Candara"/>
                <a:cs typeface="Candara"/>
              </a:rPr>
              <a:t> </a:t>
            </a:r>
            <a:r>
              <a:rPr lang="en-US" sz="1800" dirty="0" err="1" smtClean="0">
                <a:latin typeface="Candara"/>
                <a:cs typeface="Candara"/>
              </a:rPr>
              <a:t>della</a:t>
            </a:r>
            <a:r>
              <a:rPr lang="en-US" sz="1800" dirty="0" smtClean="0">
                <a:latin typeface="Candara"/>
                <a:cs typeface="Candara"/>
              </a:rPr>
              <a:t> </a:t>
            </a:r>
            <a:r>
              <a:rPr lang="en-US" sz="1800" dirty="0" err="1" smtClean="0">
                <a:solidFill>
                  <a:srgbClr val="2A17E2"/>
                </a:solidFill>
                <a:latin typeface="Candara"/>
                <a:cs typeface="Candara"/>
              </a:rPr>
              <a:t>R</a:t>
            </a:r>
            <a:r>
              <a:rPr lang="en-US" sz="1800" dirty="0" err="1" smtClean="0">
                <a:latin typeface="Candara"/>
                <a:cs typeface="Candara"/>
              </a:rPr>
              <a:t>icerca</a:t>
            </a:r>
            <a:endParaRPr lang="it-IT" sz="1800" dirty="0">
              <a:latin typeface="Candara"/>
              <a:cs typeface="Candara"/>
            </a:endParaRP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 a breve termine</a:t>
            </a:r>
            <a:endParaRPr lang="it-IT" dirty="0"/>
          </a:p>
        </p:txBody>
      </p:sp>
      <p:sp>
        <p:nvSpPr>
          <p:cNvPr id="3" name="Segnaposto contenuto 2"/>
          <p:cNvSpPr>
            <a:spLocks noGrp="1"/>
          </p:cNvSpPr>
          <p:nvPr>
            <p:ph idx="1"/>
          </p:nvPr>
        </p:nvSpPr>
        <p:spPr>
          <a:xfrm>
            <a:off x="228600" y="1600200"/>
            <a:ext cx="8458200" cy="5029200"/>
          </a:xfrm>
        </p:spPr>
        <p:txBody>
          <a:bodyPr>
            <a:normAutofit fontScale="85000" lnSpcReduction="20000"/>
          </a:bodyPr>
          <a:lstStyle/>
          <a:p>
            <a:pPr lvl="1"/>
            <a:r>
              <a:rPr lang="it-IT" dirty="0" smtClean="0"/>
              <a:t>Primi due obiettivi</a:t>
            </a:r>
          </a:p>
          <a:p>
            <a:pPr lvl="2"/>
            <a:r>
              <a:rPr lang="it-IT" dirty="0" smtClean="0"/>
              <a:t>Registrare quel che facciamo</a:t>
            </a:r>
          </a:p>
          <a:p>
            <a:pPr lvl="3"/>
            <a:r>
              <a:rPr lang="it-IT" dirty="0" smtClean="0"/>
              <a:t>Abbiamo creato un secondo DB per i singoli</a:t>
            </a:r>
          </a:p>
          <a:p>
            <a:pPr lvl="4"/>
            <a:r>
              <a:rPr lang="it-IT" dirty="0" smtClean="0"/>
              <a:t>«Dicci quel che fai» </a:t>
            </a:r>
          </a:p>
          <a:p>
            <a:pPr lvl="3"/>
            <a:r>
              <a:rPr lang="it-IT" dirty="0" smtClean="0"/>
              <a:t>Abbiamo già ottenuto informazioni interessanti. </a:t>
            </a:r>
          </a:p>
          <a:p>
            <a:pPr lvl="2"/>
            <a:r>
              <a:rPr lang="it-IT" dirty="0" smtClean="0"/>
              <a:t>Consolidare attività esistenti</a:t>
            </a:r>
          </a:p>
          <a:p>
            <a:pPr lvl="3"/>
            <a:r>
              <a:rPr lang="it-IT" dirty="0" smtClean="0"/>
              <a:t>, EEE, </a:t>
            </a:r>
            <a:r>
              <a:rPr lang="it-IT" dirty="0" err="1" smtClean="0"/>
              <a:t>Masterclasses</a:t>
            </a:r>
            <a:r>
              <a:rPr lang="it-IT" dirty="0"/>
              <a:t> </a:t>
            </a:r>
            <a:r>
              <a:rPr lang="it-IT" dirty="0" smtClean="0"/>
              <a:t>sono alcuni esempi </a:t>
            </a:r>
          </a:p>
          <a:p>
            <a:pPr lvl="4"/>
            <a:r>
              <a:rPr lang="it-IT" dirty="0" smtClean="0"/>
              <a:t>Fornire risorse centralmente ed aiutare a procurare risorse aggiuntive</a:t>
            </a:r>
            <a:endParaRPr lang="it-IT" dirty="0"/>
          </a:p>
          <a:p>
            <a:pPr lvl="5"/>
            <a:r>
              <a:rPr lang="it-IT" dirty="0" smtClean="0"/>
              <a:t>MIUR, Local </a:t>
            </a:r>
            <a:r>
              <a:rPr lang="it-IT" dirty="0" err="1" smtClean="0"/>
              <a:t>Partners</a:t>
            </a:r>
            <a:r>
              <a:rPr lang="it-IT" dirty="0" smtClean="0"/>
              <a:t> </a:t>
            </a:r>
            <a:r>
              <a:rPr lang="it-IT" dirty="0" err="1" smtClean="0"/>
              <a:t>etc</a:t>
            </a:r>
            <a:endParaRPr lang="it-IT" dirty="0" smtClean="0"/>
          </a:p>
          <a:p>
            <a:pPr lvl="3"/>
            <a:r>
              <a:rPr lang="it-IT" dirty="0" smtClean="0"/>
              <a:t>Formazione del personale</a:t>
            </a:r>
          </a:p>
          <a:p>
            <a:pPr lvl="4"/>
            <a:r>
              <a:rPr lang="it-IT" dirty="0" smtClean="0"/>
              <a:t>Corsi organizzati dall’UC?</a:t>
            </a:r>
          </a:p>
          <a:p>
            <a:pPr lvl="1"/>
            <a:r>
              <a:rPr lang="it-IT" dirty="0" smtClean="0"/>
              <a:t>Terzo</a:t>
            </a:r>
          </a:p>
          <a:p>
            <a:pPr lvl="2"/>
            <a:r>
              <a:rPr lang="it-IT" dirty="0" smtClean="0"/>
              <a:t>Valutare l’impatto delle iniziative ed ottimizzare</a:t>
            </a:r>
          </a:p>
          <a:p>
            <a:pPr lvl="3"/>
            <a:r>
              <a:rPr lang="it-IT" dirty="0" smtClean="0"/>
              <a:t>Bisogno di </a:t>
            </a:r>
            <a:r>
              <a:rPr lang="it-IT" dirty="0" err="1" smtClean="0"/>
              <a:t>referaggio</a:t>
            </a:r>
            <a:r>
              <a:rPr lang="it-IT" dirty="0" smtClean="0"/>
              <a:t>!</a:t>
            </a:r>
          </a:p>
          <a:p>
            <a:pPr lvl="1"/>
            <a:r>
              <a:rPr lang="it-IT" dirty="0" smtClean="0"/>
              <a:t>Last </a:t>
            </a:r>
            <a:r>
              <a:rPr lang="it-IT" dirty="0" err="1" smtClean="0"/>
              <a:t>but</a:t>
            </a:r>
            <a:r>
              <a:rPr lang="it-IT" dirty="0" smtClean="0"/>
              <a:t> </a:t>
            </a:r>
            <a:r>
              <a:rPr lang="it-IT" dirty="0" err="1" smtClean="0"/>
              <a:t>not</a:t>
            </a:r>
            <a:r>
              <a:rPr lang="it-IT" dirty="0" smtClean="0"/>
              <a:t> </a:t>
            </a:r>
            <a:r>
              <a:rPr lang="it-IT" dirty="0" err="1" smtClean="0"/>
              <a:t>least</a:t>
            </a:r>
            <a:r>
              <a:rPr lang="it-IT" dirty="0" smtClean="0"/>
              <a:t>:</a:t>
            </a:r>
          </a:p>
          <a:p>
            <a:pPr lvl="2"/>
            <a:r>
              <a:rPr lang="it-IT" dirty="0" smtClean="0"/>
              <a:t>Trovare dei «</a:t>
            </a:r>
            <a:r>
              <a:rPr lang="it-IT" dirty="0" err="1" smtClean="0"/>
              <a:t>rewards</a:t>
            </a:r>
            <a:r>
              <a:rPr lang="it-IT" dirty="0" smtClean="0"/>
              <a:t>» appropriati per le persone coinvolte</a:t>
            </a:r>
          </a:p>
          <a:p>
            <a:pPr lvl="3"/>
            <a:r>
              <a:rPr lang="it-IT" dirty="0" smtClean="0"/>
              <a:t>Punto difficile. Per gli esperti è necessario, per molti un «di più»</a:t>
            </a:r>
          </a:p>
          <a:p>
            <a:pPr lvl="4"/>
            <a:r>
              <a:rPr lang="it-IT" dirty="0" smtClean="0"/>
              <a:t>Non siamo soli: la discussione è aperta in molte realtà europee</a:t>
            </a:r>
          </a:p>
        </p:txBody>
      </p:sp>
      <p:sp>
        <p:nvSpPr>
          <p:cNvPr id="5" name="Segnaposto numero diapositiva 4"/>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973261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dirty="0" smtClean="0"/>
              <a:t>Best </a:t>
            </a:r>
            <a:r>
              <a:rPr lang="it-IT" dirty="0" err="1" smtClean="0"/>
              <a:t>Practice</a:t>
            </a:r>
            <a:endParaRPr lang="it-IT" dirty="0"/>
          </a:p>
        </p:txBody>
      </p:sp>
      <p:sp>
        <p:nvSpPr>
          <p:cNvPr id="7" name="Segnaposto contenuto 2"/>
          <p:cNvSpPr txBox="1">
            <a:spLocks/>
          </p:cNvSpPr>
          <p:nvPr/>
        </p:nvSpPr>
        <p:spPr>
          <a:xfrm>
            <a:off x="457200" y="1371600"/>
            <a:ext cx="8305800" cy="5257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Candara"/>
                <a:ea typeface="+mn-ea"/>
                <a:cs typeface="Candara"/>
              </a:rPr>
              <a:t>L’Università di Cambridge è considerata </a:t>
            </a:r>
            <a:r>
              <a:rPr lang="it-IT" sz="2000" dirty="0" smtClean="0">
                <a:latin typeface="Candara"/>
                <a:cs typeface="Candara"/>
              </a:rPr>
              <a:t>Campione Europeo nella 3M</a:t>
            </a:r>
            <a:endParaRPr kumimoji="0" lang="it-IT" sz="2000" b="0" i="0" u="none" strike="noStrike" kern="1200" cap="none" spc="0" normalizeH="0" baseline="0" noProof="0" dirty="0" smtClean="0">
              <a:ln>
                <a:noFill/>
              </a:ln>
              <a:solidFill>
                <a:schemeClr val="tx1"/>
              </a:solidFill>
              <a:effectLst/>
              <a:uLnTx/>
              <a:uFillTx/>
              <a:latin typeface="Candara"/>
              <a:ea typeface="+mn-ea"/>
              <a:cs typeface="Candara"/>
            </a:endParaRPr>
          </a:p>
          <a:p>
            <a:pPr marL="742950" lvl="1" indent="-285750" algn="l" fontAlgn="auto">
              <a:spcAft>
                <a:spcPts val="0"/>
              </a:spcAft>
              <a:buClrTx/>
              <a:buSzTx/>
              <a:buFont typeface="Wingdings" pitchFamily="2" charset="2"/>
              <a:buChar char="Ø"/>
            </a:pPr>
            <a:r>
              <a:rPr kumimoji="0" lang="it-IT" sz="1800" b="0" i="0" u="none" strike="noStrike" kern="1200" cap="none" spc="0" normalizeH="0" baseline="0" noProof="0" dirty="0" smtClean="0">
                <a:ln>
                  <a:noFill/>
                </a:ln>
                <a:solidFill>
                  <a:srgbClr val="1014FF"/>
                </a:solidFill>
                <a:effectLst/>
                <a:uLnTx/>
                <a:uFillTx/>
                <a:latin typeface="Candara"/>
                <a:ea typeface="+mn-ea"/>
                <a:cs typeface="Candara"/>
              </a:rPr>
              <a:t>L’ </a:t>
            </a:r>
            <a:r>
              <a:rPr kumimoji="0" lang="it-IT" sz="1800" b="0" i="0" u="none" strike="noStrike" kern="1200" cap="none" spc="0" normalizeH="0" baseline="0" noProof="0" dirty="0" err="1" smtClean="0">
                <a:ln>
                  <a:noFill/>
                </a:ln>
                <a:solidFill>
                  <a:srgbClr val="1014FF"/>
                </a:solidFill>
                <a:effectLst/>
                <a:uLnTx/>
                <a:uFillTx/>
                <a:latin typeface="Candara"/>
                <a:ea typeface="+mn-ea"/>
                <a:cs typeface="Candara"/>
              </a:rPr>
              <a:t>UoC</a:t>
            </a:r>
            <a:r>
              <a:rPr kumimoji="0" lang="it-IT" sz="1800" b="0" i="0" u="none" strike="noStrike" kern="1200" cap="none" spc="0" normalizeH="0" baseline="0" noProof="0" dirty="0" smtClean="0">
                <a:ln>
                  <a:noFill/>
                </a:ln>
                <a:solidFill>
                  <a:srgbClr val="1014FF"/>
                </a:solidFill>
                <a:effectLst/>
                <a:uLnTx/>
                <a:uFillTx/>
                <a:latin typeface="Candara"/>
                <a:ea typeface="+mn-ea"/>
                <a:cs typeface="Candara"/>
              </a:rPr>
              <a:t> </a:t>
            </a:r>
            <a:r>
              <a:rPr lang="en-US" sz="1800" dirty="0" smtClean="0">
                <a:solidFill>
                  <a:srgbClr val="1014FF"/>
                </a:solidFill>
                <a:latin typeface="Candara"/>
                <a:cs typeface="Candara"/>
              </a:rPr>
              <a:t>ha </a:t>
            </a:r>
            <a:r>
              <a:rPr lang="en-US" sz="1800" dirty="0" err="1" smtClean="0">
                <a:solidFill>
                  <a:srgbClr val="1014FF"/>
                </a:solidFill>
                <a:latin typeface="Candara"/>
                <a:cs typeface="Candara"/>
              </a:rPr>
              <a:t>una</a:t>
            </a:r>
            <a:r>
              <a:rPr lang="en-US" sz="1800" dirty="0" smtClean="0">
                <a:solidFill>
                  <a:srgbClr val="1014FF"/>
                </a:solidFill>
                <a:latin typeface="Candara"/>
                <a:cs typeface="Candara"/>
              </a:rPr>
              <a:t> </a:t>
            </a:r>
            <a:r>
              <a:rPr lang="en-US" sz="1800" dirty="0" err="1" smtClean="0">
                <a:solidFill>
                  <a:srgbClr val="1014FF"/>
                </a:solidFill>
                <a:latin typeface="Candara"/>
                <a:cs typeface="Candara"/>
              </a:rPr>
              <a:t>storia</a:t>
            </a:r>
            <a:r>
              <a:rPr lang="en-US" sz="1800" dirty="0" smtClean="0">
                <a:solidFill>
                  <a:srgbClr val="1014FF"/>
                </a:solidFill>
                <a:latin typeface="Candara"/>
                <a:cs typeface="Candara"/>
              </a:rPr>
              <a:t> di </a:t>
            </a:r>
            <a:r>
              <a:rPr lang="en-US" sz="1800" dirty="0" err="1" smtClean="0">
                <a:solidFill>
                  <a:srgbClr val="1014FF"/>
                </a:solidFill>
                <a:latin typeface="Candara"/>
                <a:cs typeface="Candara"/>
              </a:rPr>
              <a:t>relazioni</a:t>
            </a:r>
            <a:r>
              <a:rPr lang="en-US" sz="1800" dirty="0" smtClean="0">
                <a:solidFill>
                  <a:srgbClr val="1014FF"/>
                </a:solidFill>
                <a:latin typeface="Candara"/>
                <a:cs typeface="Candara"/>
              </a:rPr>
              <a:t> con la </a:t>
            </a:r>
            <a:r>
              <a:rPr lang="en-US" sz="1800" dirty="0" err="1" smtClean="0">
                <a:solidFill>
                  <a:srgbClr val="1014FF"/>
                </a:solidFill>
                <a:latin typeface="Candara"/>
                <a:cs typeface="Candara"/>
              </a:rPr>
              <a:t>regione</a:t>
            </a:r>
            <a:r>
              <a:rPr lang="en-US" sz="1800" dirty="0" smtClean="0">
                <a:solidFill>
                  <a:srgbClr val="1014FF"/>
                </a:solidFill>
                <a:latin typeface="Candara"/>
                <a:cs typeface="Candara"/>
              </a:rPr>
              <a:t> </a:t>
            </a:r>
            <a:r>
              <a:rPr lang="en-US" sz="1800" dirty="0" err="1" smtClean="0">
                <a:solidFill>
                  <a:srgbClr val="1014FF"/>
                </a:solidFill>
                <a:latin typeface="Candara"/>
                <a:cs typeface="Candara"/>
              </a:rPr>
              <a:t>e</a:t>
            </a:r>
            <a:r>
              <a:rPr lang="en-US" sz="1800" dirty="0" smtClean="0">
                <a:solidFill>
                  <a:srgbClr val="1014FF"/>
                </a:solidFill>
                <a:latin typeface="Candara"/>
                <a:cs typeface="Candara"/>
              </a:rPr>
              <a:t> </a:t>
            </a:r>
            <a:r>
              <a:rPr lang="en-US" sz="1800" dirty="0" err="1" smtClean="0">
                <a:solidFill>
                  <a:srgbClr val="1014FF"/>
                </a:solidFill>
                <a:latin typeface="Candara"/>
                <a:cs typeface="Candara"/>
              </a:rPr>
              <a:t>una</a:t>
            </a:r>
            <a:r>
              <a:rPr lang="en-US" sz="1800" dirty="0" smtClean="0">
                <a:solidFill>
                  <a:srgbClr val="1014FF"/>
                </a:solidFill>
                <a:latin typeface="Candara"/>
                <a:cs typeface="Candara"/>
              </a:rPr>
              <a:t> </a:t>
            </a:r>
            <a:r>
              <a:rPr lang="en-US" sz="1800" dirty="0" err="1" smtClean="0">
                <a:solidFill>
                  <a:srgbClr val="1014FF"/>
                </a:solidFill>
                <a:latin typeface="Candara"/>
                <a:cs typeface="Candara"/>
              </a:rPr>
              <a:t>particolare</a:t>
            </a:r>
            <a:r>
              <a:rPr lang="en-US" sz="1800" dirty="0" smtClean="0">
                <a:solidFill>
                  <a:srgbClr val="1014FF"/>
                </a:solidFill>
                <a:latin typeface="Candara"/>
                <a:cs typeface="Candara"/>
              </a:rPr>
              <a:t> </a:t>
            </a:r>
            <a:r>
              <a:rPr lang="en-US" sz="1800" dirty="0" err="1" smtClean="0">
                <a:solidFill>
                  <a:srgbClr val="1014FF"/>
                </a:solidFill>
                <a:latin typeface="Candara"/>
                <a:cs typeface="Candara"/>
              </a:rPr>
              <a:t>attenzione</a:t>
            </a:r>
            <a:r>
              <a:rPr lang="en-US" sz="1800" dirty="0" smtClean="0">
                <a:solidFill>
                  <a:srgbClr val="1014FF"/>
                </a:solidFill>
                <a:latin typeface="Candara"/>
                <a:cs typeface="Candara"/>
              </a:rPr>
              <a:t> per la </a:t>
            </a:r>
            <a:r>
              <a:rPr lang="en-US" sz="1800" dirty="0" err="1" smtClean="0">
                <a:solidFill>
                  <a:srgbClr val="1014FF"/>
                </a:solidFill>
                <a:latin typeface="Candara"/>
                <a:cs typeface="Candara"/>
              </a:rPr>
              <a:t>contea</a:t>
            </a:r>
            <a:r>
              <a:rPr lang="en-US" sz="1800" dirty="0" smtClean="0">
                <a:solidFill>
                  <a:srgbClr val="1014FF"/>
                </a:solidFill>
                <a:latin typeface="Candara"/>
                <a:cs typeface="Candara"/>
              </a:rPr>
              <a:t> del </a:t>
            </a:r>
            <a:r>
              <a:rPr lang="en-US" sz="1800" dirty="0" err="1" smtClean="0">
                <a:solidFill>
                  <a:srgbClr val="1014FF"/>
                </a:solidFill>
                <a:latin typeface="Candara"/>
                <a:cs typeface="Candara"/>
              </a:rPr>
              <a:t>Cambrdigeshire</a:t>
            </a:r>
            <a:endParaRPr kumimoji="0" lang="it-IT" sz="1800" b="0" i="0" u="none" strike="noStrike" kern="1200" cap="none" spc="0" normalizeH="0" baseline="0" noProof="0" dirty="0" smtClean="0">
              <a:ln>
                <a:noFill/>
              </a:ln>
              <a:solidFill>
                <a:srgbClr val="1014FF"/>
              </a:solidFill>
              <a:effectLst/>
              <a:uLnTx/>
              <a:uFillTx/>
              <a:latin typeface="Candara"/>
              <a:ea typeface="+mn-ea"/>
              <a:cs typeface="Candara"/>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This</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seems</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to</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be</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an</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aspect</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related</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to</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the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role</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played</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by</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the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University</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within</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the </a:t>
            </a:r>
            <a:r>
              <a:rPr kumimoji="0" lang="en-US" sz="1600" b="0" i="0" u="none" strike="noStrike" kern="1200" cap="none" spc="0" normalizeH="0" baseline="0" noProof="0" dirty="0" smtClean="0">
                <a:ln>
                  <a:noFill/>
                </a:ln>
                <a:solidFill>
                  <a:srgbClr val="FF0000"/>
                </a:solidFill>
                <a:effectLst/>
                <a:uLnTx/>
                <a:uFillTx/>
                <a:latin typeface="Candara"/>
                <a:ea typeface="+mn-ea"/>
                <a:cs typeface="Candara"/>
              </a:rPr>
              <a:t>social and economic life of the region, but also related to a peculiar </a:t>
            </a:r>
            <a:r>
              <a:rPr kumimoji="0" lang="en-US" sz="1600" b="0" i="0" u="none" strike="noStrike" kern="1200" cap="none" spc="0" normalizeH="0" baseline="0" noProof="0" dirty="0" err="1" smtClean="0">
                <a:ln>
                  <a:noFill/>
                </a:ln>
                <a:solidFill>
                  <a:srgbClr val="FF0000"/>
                </a:solidFill>
                <a:effectLst/>
                <a:uLnTx/>
                <a:uFillTx/>
                <a:latin typeface="Candara"/>
                <a:ea typeface="+mn-ea"/>
                <a:cs typeface="Candara"/>
              </a:rPr>
              <a:t>AngloSaxon</a:t>
            </a:r>
            <a:r>
              <a:rPr kumimoji="0" lang="en-US" sz="1600" b="0" i="0" u="none" strike="noStrike" kern="1200" cap="none" spc="0" normalizeH="0" baseline="0" noProof="0" dirty="0" smtClean="0">
                <a:ln>
                  <a:noFill/>
                </a:ln>
                <a:solidFill>
                  <a:srgbClr val="FF0000"/>
                </a:solidFill>
                <a:effectLst/>
                <a:uLnTx/>
                <a:uFillTx/>
                <a:latin typeface="Candara"/>
                <a:ea typeface="+mn-ea"/>
                <a:cs typeface="Candara"/>
              </a:rPr>
              <a:t> sense of community that perceives the efforts made by public institutions for </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Community engagement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as</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an</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ordinary</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it-IT" sz="1600" b="0" i="0" u="none" strike="noStrike" kern="1200" cap="none" spc="0" normalizeH="0" baseline="0" noProof="0" dirty="0" err="1" smtClean="0">
                <a:ln>
                  <a:noFill/>
                </a:ln>
                <a:solidFill>
                  <a:srgbClr val="FF0000"/>
                </a:solidFill>
                <a:effectLst/>
                <a:uLnTx/>
                <a:uFillTx/>
                <a:latin typeface="Candara"/>
                <a:ea typeface="+mn-ea"/>
                <a:cs typeface="Candara"/>
              </a:rPr>
              <a:t>activity</a:t>
            </a:r>
            <a:r>
              <a:rPr kumimoji="0" lang="it-IT" sz="1600" b="0" i="0" u="none" strike="noStrike" kern="1200" cap="none" spc="0" normalizeH="0" baseline="0" noProof="0" dirty="0" smtClean="0">
                <a:ln>
                  <a:noFill/>
                </a:ln>
                <a:solidFill>
                  <a:srgbClr val="FF0000"/>
                </a:solidFill>
                <a:effectLst/>
                <a:uLnTx/>
                <a:uFillTx/>
                <a:latin typeface="Candara"/>
                <a:ea typeface="+mn-ea"/>
                <a:cs typeface="Candara"/>
              </a:rPr>
              <a:t>»</a:t>
            </a:r>
            <a:r>
              <a:rPr kumimoji="0" lang="en-US" sz="1600" b="0" i="0" u="none" strike="noStrike" kern="1200" cap="none" spc="0" normalizeH="0" baseline="0" noProof="0" dirty="0" smtClean="0">
                <a:ln>
                  <a:noFill/>
                </a:ln>
                <a:solidFill>
                  <a:srgbClr val="FF0000"/>
                </a:solidFill>
                <a:effectLst/>
                <a:uLnTx/>
                <a:uFillTx/>
                <a:latin typeface="Candara"/>
                <a:ea typeface="+mn-ea"/>
                <a:cs typeface="Candara"/>
              </a:rPr>
              <a:t> </a:t>
            </a:r>
            <a:r>
              <a:rPr kumimoji="0" lang="en-US" sz="1200" b="0" i="0" u="none" strike="noStrike" kern="1200" cap="none" spc="0" normalizeH="0" baseline="0" noProof="0" dirty="0" smtClean="0">
                <a:ln>
                  <a:noFill/>
                </a:ln>
                <a:effectLst/>
                <a:uLnTx/>
                <a:uFillTx/>
                <a:latin typeface="Candara"/>
                <a:ea typeface="+mn-ea"/>
                <a:cs typeface="Candara"/>
              </a:rPr>
              <a:t>www.e3mproject.eu/</a:t>
            </a:r>
            <a:endParaRPr kumimoji="0" lang="it-IT" sz="1100" b="0" i="0" u="none" strike="noStrike" kern="1200" cap="none" spc="0" normalizeH="0" baseline="0" noProof="0" dirty="0" smtClean="0">
              <a:ln>
                <a:noFill/>
              </a:ln>
              <a:effectLst/>
              <a:uLnTx/>
              <a:uFillTx/>
              <a:latin typeface="Candara"/>
              <a:ea typeface="+mn-ea"/>
              <a:cs typeface="Candara"/>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it-IT" sz="1800" b="0" i="0" u="none" strike="noStrike" kern="1200" cap="none" spc="0" normalizeH="0" baseline="0" noProof="0" dirty="0" smtClean="0">
                <a:ln>
                  <a:noFill/>
                </a:ln>
                <a:solidFill>
                  <a:srgbClr val="1014FF"/>
                </a:solidFill>
                <a:effectLst/>
                <a:uLnTx/>
                <a:uFillTx/>
                <a:latin typeface="Candara"/>
                <a:ea typeface="+mn-ea"/>
                <a:cs typeface="Candara"/>
              </a:rPr>
              <a:t>A Cambridge </a:t>
            </a:r>
            <a:r>
              <a:rPr lang="it-IT" sz="1800" dirty="0" smtClean="0">
                <a:solidFill>
                  <a:srgbClr val="1014FF"/>
                </a:solidFill>
                <a:latin typeface="Candara"/>
                <a:cs typeface="Candara"/>
              </a:rPr>
              <a:t>le persone sono di libere di arrivare con proposte e perseguire </a:t>
            </a:r>
            <a:r>
              <a:rPr kumimoji="0" lang="it-IT" sz="1800" b="0" i="0" u="none" strike="noStrike" kern="1200" cap="none" spc="0" normalizeH="0" baseline="0" noProof="0" dirty="0" smtClean="0">
                <a:ln>
                  <a:noFill/>
                </a:ln>
                <a:solidFill>
                  <a:srgbClr val="1014FF"/>
                </a:solidFill>
                <a:effectLst/>
                <a:uLnTx/>
                <a:uFillTx/>
                <a:latin typeface="Candara"/>
                <a:ea typeface="+mn-ea"/>
                <a:cs typeface="Candara"/>
              </a:rPr>
              <a:t>una loro passione nella 3M</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it-IT" sz="1800" b="0" i="0" u="none" strike="noStrike" kern="1200" cap="none" spc="0" normalizeH="0" baseline="0" noProof="0" dirty="0" smtClean="0">
              <a:ln>
                <a:noFill/>
              </a:ln>
              <a:solidFill>
                <a:srgbClr val="1014FF"/>
              </a:solidFill>
              <a:effectLst/>
              <a:uLnTx/>
              <a:uFillTx/>
              <a:latin typeface="Candara"/>
              <a:ea typeface="+mn-ea"/>
              <a:cs typeface="Candara"/>
            </a:endParaRPr>
          </a:p>
          <a:p>
            <a:pPr lvl="0" algn="l" fontAlgn="auto">
              <a:spcAft>
                <a:spcPts val="0"/>
              </a:spcAft>
              <a:buClrTx/>
              <a:buSzTx/>
            </a:pPr>
            <a:r>
              <a:rPr kumimoji="0" lang="it-IT" sz="2000" b="0" i="0" u="none" strike="noStrike" kern="1200" cap="none" spc="0" normalizeH="0" baseline="0" noProof="0" dirty="0" smtClean="0">
                <a:ln>
                  <a:noFill/>
                </a:ln>
                <a:solidFill>
                  <a:schemeClr val="tx1"/>
                </a:solidFill>
                <a:effectLst/>
                <a:uLnTx/>
                <a:uFillTx/>
                <a:latin typeface="Candara"/>
                <a:ea typeface="+mn-ea"/>
                <a:cs typeface="Candara"/>
              </a:rPr>
              <a:t>L’INFN (ma altrettanto è vero per altri ER e  Università) costituisce un insieme di scienziati di diverse competenze diverse </a:t>
            </a:r>
            <a:r>
              <a:rPr lang="it-IT" sz="2000" dirty="0" smtClean="0">
                <a:latin typeface="Candara"/>
                <a:cs typeface="Candara"/>
              </a:rPr>
              <a:t>e approcci diversi.</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it-IT" sz="1800" b="0" i="0" u="none" strike="noStrike" kern="1200" cap="none" spc="0" normalizeH="0" baseline="0" noProof="0" dirty="0" smtClean="0">
                <a:ln>
                  <a:noFill/>
                </a:ln>
                <a:solidFill>
                  <a:srgbClr val="1014FF"/>
                </a:solidFill>
                <a:effectLst/>
                <a:uLnTx/>
                <a:uFillTx/>
                <a:latin typeface="Candara"/>
                <a:ea typeface="+mn-ea"/>
                <a:cs typeface="Candara"/>
              </a:rPr>
              <a:t>L’ampiezza delle sue attività, combinata alla sua estensione geografica, ci danno l’opportunità di sviluppare una vasta gamma di iniziative di 3M, e di avere un impatto positivo anche in aree </a:t>
            </a:r>
            <a:r>
              <a:rPr lang="it-IT" sz="1800" dirty="0" smtClean="0">
                <a:solidFill>
                  <a:srgbClr val="1014FF"/>
                </a:solidFill>
                <a:latin typeface="Candara"/>
                <a:cs typeface="Candara"/>
              </a:rPr>
              <a:t>geografiche </a:t>
            </a:r>
            <a:r>
              <a:rPr kumimoji="0" lang="it-IT" sz="1800" b="0" i="0" u="none" strike="noStrike" kern="1200" cap="none" spc="0" normalizeH="0" baseline="0" noProof="0" dirty="0" smtClean="0">
                <a:ln>
                  <a:noFill/>
                </a:ln>
                <a:solidFill>
                  <a:srgbClr val="1014FF"/>
                </a:solidFill>
                <a:effectLst/>
                <a:uLnTx/>
                <a:uFillTx/>
                <a:latin typeface="Candara"/>
                <a:ea typeface="+mn-ea"/>
                <a:cs typeface="Candara"/>
              </a:rPr>
              <a:t>non tradizionalmente legate alla Ricerca e Sviluppo.</a:t>
            </a:r>
            <a:r>
              <a:rPr lang="it-IT" sz="1800" noProof="0" dirty="0" smtClean="0">
                <a:solidFill>
                  <a:srgbClr val="1014FF"/>
                </a:solidFill>
                <a:latin typeface="Candara"/>
                <a:cs typeface="Candara"/>
              </a:rPr>
              <a:t> </a:t>
            </a:r>
            <a:endParaRPr kumimoji="0" lang="it-IT" sz="1800" b="0" i="0" u="none" strike="noStrike" kern="1200" cap="none" spc="0" normalizeH="0" baseline="0" noProof="0" dirty="0" smtClean="0">
              <a:ln>
                <a:noFill/>
              </a:ln>
              <a:solidFill>
                <a:srgbClr val="1014FF"/>
              </a:solidFill>
              <a:effectLst/>
              <a:uLnTx/>
              <a:uFillTx/>
              <a:latin typeface="Candara"/>
              <a:ea typeface="+mn-ea"/>
              <a:cs typeface="Candara"/>
            </a:endParaRPr>
          </a:p>
        </p:txBody>
      </p:sp>
      <p:sp>
        <p:nvSpPr>
          <p:cNvPr id="8" name="Rectangle 7"/>
          <p:cNvSpPr/>
          <p:nvPr/>
        </p:nvSpPr>
        <p:spPr>
          <a:xfrm>
            <a:off x="4658414" y="6071672"/>
            <a:ext cx="1528972" cy="369332"/>
          </a:xfrm>
          <a:prstGeom prst="rect">
            <a:avLst/>
          </a:prstGeom>
        </p:spPr>
        <p:txBody>
          <a:bodyPr wrap="none">
            <a:spAutoFit/>
          </a:bodyPr>
          <a:lstStyle/>
          <a:p>
            <a:r>
              <a:rPr lang="it-IT" sz="1800" dirty="0" smtClean="0">
                <a:solidFill>
                  <a:srgbClr val="1014FF"/>
                </a:solidFill>
                <a:latin typeface="Candara"/>
                <a:cs typeface="Candara"/>
              </a:rPr>
              <a:t>.  (G. </a:t>
            </a:r>
            <a:r>
              <a:rPr lang="it-IT" sz="1800" dirty="0" err="1" smtClean="0">
                <a:solidFill>
                  <a:srgbClr val="1014FF"/>
                </a:solidFill>
                <a:latin typeface="Candara"/>
                <a:cs typeface="Candara"/>
              </a:rPr>
              <a:t>Chiarelli</a:t>
            </a:r>
            <a:r>
              <a:rPr lang="it-IT" sz="1800" dirty="0" smtClean="0">
                <a:solidFill>
                  <a:srgbClr val="1014FF"/>
                </a:solidFill>
                <a:latin typeface="Candara"/>
                <a:cs typeface="Candara"/>
              </a:rPr>
              <a:t>)</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1905000" y="0"/>
            <a:ext cx="6019800" cy="904863"/>
          </a:xfrm>
          <a:prstGeom prst="rect">
            <a:avLst/>
          </a:prstGeom>
        </p:spPr>
        <p:txBody>
          <a:bodyPr wrap="square">
            <a:spAutoFit/>
          </a:bodyPr>
          <a:lstStyle/>
          <a:p>
            <a:pPr algn="l"/>
            <a:r>
              <a:rPr lang="en-US" b="1" dirty="0" smtClean="0">
                <a:solidFill>
                  <a:srgbClr val="2A17E2"/>
                </a:solidFill>
                <a:latin typeface="Candara"/>
                <a:cs typeface="Candara"/>
              </a:rPr>
              <a:t>Un ultimo </a:t>
            </a:r>
            <a:r>
              <a:rPr lang="en-US" b="1" dirty="0" err="1" smtClean="0">
                <a:solidFill>
                  <a:srgbClr val="2A17E2"/>
                </a:solidFill>
                <a:latin typeface="Candara"/>
                <a:cs typeface="Candara"/>
              </a:rPr>
              <a:t>esempio</a:t>
            </a:r>
            <a:r>
              <a:rPr lang="en-US" b="1" dirty="0" smtClean="0">
                <a:solidFill>
                  <a:srgbClr val="2A17E2"/>
                </a:solidFill>
                <a:latin typeface="Candara"/>
                <a:cs typeface="Candara"/>
              </a:rPr>
              <a:t> di </a:t>
            </a:r>
            <a:r>
              <a:rPr lang="en-US" b="1" dirty="0" err="1" smtClean="0">
                <a:solidFill>
                  <a:srgbClr val="2A17E2"/>
                </a:solidFill>
                <a:latin typeface="Candara"/>
                <a:cs typeface="Candara"/>
              </a:rPr>
              <a:t>successo</a:t>
            </a:r>
            <a:endParaRPr lang="en-US" b="1" dirty="0" smtClean="0">
              <a:solidFill>
                <a:srgbClr val="2A17E2"/>
              </a:solidFill>
              <a:latin typeface="Candara"/>
              <a:cs typeface="Candara"/>
            </a:endParaRPr>
          </a:p>
          <a:p>
            <a:pPr algn="ctr"/>
            <a:r>
              <a:rPr lang="en-US" b="1" dirty="0" smtClean="0">
                <a:solidFill>
                  <a:srgbClr val="2A17E2"/>
                </a:solidFill>
                <a:latin typeface="Candara"/>
                <a:cs typeface="Candara"/>
              </a:rPr>
              <a:t>LA NOTTE DEI RICERCATORI 2014</a:t>
            </a:r>
          </a:p>
        </p:txBody>
      </p:sp>
      <p:pic>
        <p:nvPicPr>
          <p:cNvPr id="9" name="Picture 8"/>
          <p:cNvPicPr>
            <a:picLocks noChangeAspect="1"/>
          </p:cNvPicPr>
          <p:nvPr/>
        </p:nvPicPr>
        <p:blipFill>
          <a:blip r:embed="rId2"/>
          <a:stretch>
            <a:fillRect/>
          </a:stretch>
        </p:blipFill>
        <p:spPr>
          <a:xfrm rot="416387">
            <a:off x="-63480" y="262383"/>
            <a:ext cx="4525518" cy="3007584"/>
          </a:xfrm>
          <a:prstGeom prst="rect">
            <a:avLst/>
          </a:prstGeom>
        </p:spPr>
      </p:pic>
      <p:pic>
        <p:nvPicPr>
          <p:cNvPr id="11" name="Picture 10"/>
          <p:cNvPicPr>
            <a:picLocks noChangeAspect="1"/>
          </p:cNvPicPr>
          <p:nvPr/>
        </p:nvPicPr>
        <p:blipFill>
          <a:blip r:embed="rId3"/>
          <a:stretch>
            <a:fillRect/>
          </a:stretch>
        </p:blipFill>
        <p:spPr>
          <a:xfrm>
            <a:off x="4876800" y="457200"/>
            <a:ext cx="4267200" cy="2835910"/>
          </a:xfrm>
          <a:prstGeom prst="rect">
            <a:avLst/>
          </a:prstGeom>
        </p:spPr>
      </p:pic>
      <p:pic>
        <p:nvPicPr>
          <p:cNvPr id="12" name="Picture 11"/>
          <p:cNvPicPr>
            <a:picLocks noChangeAspect="1"/>
          </p:cNvPicPr>
          <p:nvPr/>
        </p:nvPicPr>
        <p:blipFill>
          <a:blip r:embed="rId4"/>
          <a:stretch>
            <a:fillRect/>
          </a:stretch>
        </p:blipFill>
        <p:spPr>
          <a:xfrm>
            <a:off x="1" y="3429000"/>
            <a:ext cx="6952462" cy="3505200"/>
          </a:xfrm>
          <a:prstGeom prst="rect">
            <a:avLst/>
          </a:prstGeom>
        </p:spPr>
      </p:pic>
      <p:pic>
        <p:nvPicPr>
          <p:cNvPr id="10" name="Picture 9"/>
          <p:cNvPicPr>
            <a:picLocks noChangeAspect="1"/>
          </p:cNvPicPr>
          <p:nvPr/>
        </p:nvPicPr>
        <p:blipFill>
          <a:blip r:embed="rId5"/>
          <a:stretch>
            <a:fillRect/>
          </a:stretch>
        </p:blipFill>
        <p:spPr>
          <a:xfrm rot="21326137">
            <a:off x="4464808" y="3609171"/>
            <a:ext cx="4651247" cy="30911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presetID="23" presetClass="entr" presetSubtype="16" fill="hold" nodeType="after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000" fill="hold"/>
                                        <p:tgtEl>
                                          <p:spTgt spid="10"/>
                                        </p:tgtEl>
                                        <p:attrNameLst>
                                          <p:attrName>ppt_w</p:attrName>
                                        </p:attrNameLst>
                                      </p:cBhvr>
                                      <p:tavLst>
                                        <p:tav tm="0">
                                          <p:val>
                                            <p:fltVal val="0"/>
                                          </p:val>
                                        </p:tav>
                                        <p:tav tm="100000">
                                          <p:val>
                                            <p:strVal val="#ppt_w"/>
                                          </p:val>
                                        </p:tav>
                                      </p:tavLst>
                                    </p:anim>
                                    <p:anim calcmode="lin" valueType="num">
                                      <p:cBhvr>
                                        <p:cTn id="18"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8EF678C5-88AB-0648-AD9F-D60E6B44FB1D}" type="slidenum">
              <a:rPr lang="it-IT" smtClean="0"/>
              <a:pPr/>
              <a:t>23</a:t>
            </a:fld>
            <a:endParaRPr lang="it-IT"/>
          </a:p>
        </p:txBody>
      </p:sp>
      <p:sp>
        <p:nvSpPr>
          <p:cNvPr id="11" name="Rectangle 10"/>
          <p:cNvSpPr/>
          <p:nvPr/>
        </p:nvSpPr>
        <p:spPr>
          <a:xfrm>
            <a:off x="685800" y="1600200"/>
            <a:ext cx="7848600" cy="4882875"/>
          </a:xfrm>
          <a:prstGeom prst="rect">
            <a:avLst/>
          </a:prstGeom>
        </p:spPr>
        <p:txBody>
          <a:bodyPr wrap="square">
            <a:spAutoFit/>
          </a:bodyPr>
          <a:lstStyle/>
          <a:p>
            <a:pPr algn="just"/>
            <a:endParaRPr lang="en-US" sz="2200" dirty="0" smtClean="0">
              <a:solidFill>
                <a:schemeClr val="accent1">
                  <a:lumMod val="50000"/>
                </a:schemeClr>
              </a:solidFill>
              <a:latin typeface="Candara"/>
              <a:cs typeface="Candara"/>
            </a:endParaRPr>
          </a:p>
          <a:p>
            <a:pPr algn="just">
              <a:lnSpc>
                <a:spcPts val="3340"/>
              </a:lnSpc>
              <a:spcBef>
                <a:spcPts val="0"/>
              </a:spcBef>
              <a:spcAft>
                <a:spcPts val="0"/>
              </a:spcAft>
            </a:pPr>
            <a:r>
              <a:rPr lang="en-US" sz="2200" dirty="0" err="1" smtClean="0">
                <a:solidFill>
                  <a:schemeClr val="accent1">
                    <a:lumMod val="75000"/>
                  </a:schemeClr>
                </a:solidFill>
                <a:latin typeface="Candara"/>
                <a:cs typeface="Candara"/>
              </a:rPr>
              <a:t>Nei</a:t>
            </a:r>
            <a:r>
              <a:rPr lang="en-US" sz="2200" dirty="0" smtClean="0">
                <a:solidFill>
                  <a:schemeClr val="accent1">
                    <a:lumMod val="75000"/>
                  </a:schemeClr>
                </a:solidFill>
                <a:latin typeface="Candara"/>
                <a:cs typeface="Candara"/>
              </a:rPr>
              <a:t> </a:t>
            </a:r>
            <a:r>
              <a:rPr lang="en-US" sz="2200" i="1" dirty="0" err="1" smtClean="0">
                <a:solidFill>
                  <a:schemeClr val="accent1">
                    <a:lumMod val="75000"/>
                  </a:schemeClr>
                </a:solidFill>
                <a:latin typeface="Candara"/>
                <a:cs typeface="Candara"/>
              </a:rPr>
              <a:t>Dialoghi</a:t>
            </a:r>
            <a:r>
              <a:rPr lang="en-US" sz="2200" i="1" dirty="0" smtClean="0">
                <a:solidFill>
                  <a:schemeClr val="accent1">
                    <a:lumMod val="75000"/>
                  </a:schemeClr>
                </a:solidFill>
                <a:latin typeface="Candara"/>
                <a:cs typeface="Candara"/>
              </a:rPr>
              <a:t> </a:t>
            </a:r>
            <a:r>
              <a:rPr lang="en-US" sz="2200" dirty="0" smtClean="0">
                <a:solidFill>
                  <a:schemeClr val="accent1">
                    <a:lumMod val="75000"/>
                  </a:schemeClr>
                </a:solidFill>
                <a:latin typeface="Candara"/>
                <a:cs typeface="Candara"/>
              </a:rPr>
              <a:t>Galileo </a:t>
            </a:r>
            <a:r>
              <a:rPr lang="en-US" sz="2200" dirty="0" err="1" smtClean="0">
                <a:solidFill>
                  <a:schemeClr val="accent1">
                    <a:lumMod val="75000"/>
                  </a:schemeClr>
                </a:solidFill>
                <a:latin typeface="Candara"/>
                <a:cs typeface="Candara"/>
              </a:rPr>
              <a:t>insegna</a:t>
            </a:r>
            <a:r>
              <a:rPr lang="en-US" sz="2200" dirty="0" smtClean="0">
                <a:solidFill>
                  <a:schemeClr val="accent1">
                    <a:lumMod val="75000"/>
                  </a:schemeClr>
                </a:solidFill>
                <a:latin typeface="Candara"/>
                <a:cs typeface="Candara"/>
              </a:rPr>
              <a:t> </a:t>
            </a:r>
            <a:r>
              <a:rPr lang="en-US" sz="2200" dirty="0" err="1" smtClean="0">
                <a:solidFill>
                  <a:schemeClr val="accent1">
                    <a:lumMod val="75000"/>
                  </a:schemeClr>
                </a:solidFill>
                <a:latin typeface="Candara"/>
                <a:cs typeface="Candara"/>
              </a:rPr>
              <a:t>una</a:t>
            </a:r>
            <a:r>
              <a:rPr lang="en-US" sz="2200" dirty="0" smtClean="0">
                <a:solidFill>
                  <a:schemeClr val="accent1">
                    <a:lumMod val="75000"/>
                  </a:schemeClr>
                </a:solidFill>
                <a:latin typeface="Candara"/>
                <a:cs typeface="Candara"/>
              </a:rPr>
              <a:t> </a:t>
            </a:r>
            <a:r>
              <a:rPr lang="en-US" sz="2200" dirty="0" err="1" smtClean="0">
                <a:solidFill>
                  <a:schemeClr val="accent1">
                    <a:lumMod val="75000"/>
                  </a:schemeClr>
                </a:solidFill>
                <a:latin typeface="Candara"/>
                <a:cs typeface="Candara"/>
              </a:rPr>
              <a:t>lezione</a:t>
            </a:r>
            <a:r>
              <a:rPr lang="en-US" sz="2200" dirty="0" smtClean="0">
                <a:solidFill>
                  <a:schemeClr val="accent1">
                    <a:lumMod val="75000"/>
                  </a:schemeClr>
                </a:solidFill>
                <a:latin typeface="Candara"/>
                <a:cs typeface="Candara"/>
              </a:rPr>
              <a:t> </a:t>
            </a:r>
            <a:r>
              <a:rPr lang="en-US" sz="2200" dirty="0" err="1" smtClean="0">
                <a:solidFill>
                  <a:schemeClr val="accent1">
                    <a:lumMod val="75000"/>
                  </a:schemeClr>
                </a:solidFill>
                <a:latin typeface="Candara"/>
                <a:cs typeface="Candara"/>
              </a:rPr>
              <a:t>ai</a:t>
            </a:r>
            <a:r>
              <a:rPr lang="en-US" sz="2200" dirty="0" smtClean="0">
                <a:solidFill>
                  <a:schemeClr val="accent1">
                    <a:lumMod val="75000"/>
                  </a:schemeClr>
                </a:solidFill>
                <a:latin typeface="Candara"/>
                <a:cs typeface="Candara"/>
              </a:rPr>
              <a:t> </a:t>
            </a:r>
            <a:r>
              <a:rPr lang="en-US" sz="2200" dirty="0" err="1" smtClean="0">
                <a:solidFill>
                  <a:schemeClr val="accent1">
                    <a:lumMod val="75000"/>
                  </a:schemeClr>
                </a:solidFill>
                <a:latin typeface="Candara"/>
                <a:cs typeface="Candara"/>
              </a:rPr>
              <a:t>divulgatori</a:t>
            </a:r>
            <a:r>
              <a:rPr lang="en-US" sz="2200" dirty="0" smtClean="0">
                <a:solidFill>
                  <a:schemeClr val="accent1">
                    <a:lumMod val="75000"/>
                  </a:schemeClr>
                </a:solidFill>
                <a:latin typeface="Candara"/>
                <a:cs typeface="Candara"/>
              </a:rPr>
              <a:t> di </a:t>
            </a:r>
            <a:r>
              <a:rPr lang="en-US" sz="2200" dirty="0" err="1" smtClean="0">
                <a:solidFill>
                  <a:schemeClr val="accent1">
                    <a:lumMod val="75000"/>
                  </a:schemeClr>
                </a:solidFill>
                <a:latin typeface="Candara"/>
                <a:cs typeface="Candara"/>
              </a:rPr>
              <a:t>oggi</a:t>
            </a:r>
            <a:r>
              <a:rPr lang="en-US" sz="2200" dirty="0" smtClean="0">
                <a:solidFill>
                  <a:schemeClr val="accent1">
                    <a:lumMod val="75000"/>
                  </a:schemeClr>
                </a:solidFill>
                <a:latin typeface="Candara"/>
                <a:cs typeface="Candara"/>
              </a:rPr>
              <a:t>. [</a:t>
            </a:r>
            <a:r>
              <a:rPr lang="en-US" sz="2200" dirty="0" err="1" smtClean="0">
                <a:solidFill>
                  <a:schemeClr val="accent1">
                    <a:lumMod val="75000"/>
                  </a:schemeClr>
                </a:solidFill>
                <a:latin typeface="Candara"/>
                <a:cs typeface="Candara"/>
              </a:rPr>
              <a:t>Egli</a:t>
            </a:r>
            <a:r>
              <a:rPr lang="en-US" sz="2200" dirty="0" smtClean="0">
                <a:solidFill>
                  <a:schemeClr val="accent1">
                    <a:lumMod val="75000"/>
                  </a:schemeClr>
                </a:solidFill>
                <a:latin typeface="Candara"/>
                <a:cs typeface="Candara"/>
              </a:rPr>
              <a:t>] non </a:t>
            </a:r>
            <a:r>
              <a:rPr lang="en-US" sz="2200" dirty="0" err="1" smtClean="0">
                <a:solidFill>
                  <a:schemeClr val="accent1">
                    <a:lumMod val="75000"/>
                  </a:schemeClr>
                </a:solidFill>
                <a:latin typeface="Candara"/>
                <a:cs typeface="Candara"/>
              </a:rPr>
              <a:t>si</a:t>
            </a:r>
            <a:r>
              <a:rPr lang="en-US" sz="2200" dirty="0" smtClean="0">
                <a:solidFill>
                  <a:schemeClr val="accent1">
                    <a:lumMod val="75000"/>
                  </a:schemeClr>
                </a:solidFill>
                <a:latin typeface="Candara"/>
                <a:cs typeface="Candara"/>
              </a:rPr>
              <a:t> </a:t>
            </a:r>
            <a:r>
              <a:rPr lang="en-US" sz="2200" dirty="0" err="1" smtClean="0">
                <a:solidFill>
                  <a:schemeClr val="accent1">
                    <a:lumMod val="75000"/>
                  </a:schemeClr>
                </a:solidFill>
                <a:latin typeface="Candara"/>
                <a:cs typeface="Candara"/>
              </a:rPr>
              <a:t>rivolge</a:t>
            </a:r>
            <a:r>
              <a:rPr lang="en-US" sz="2200" dirty="0" smtClean="0">
                <a:solidFill>
                  <a:schemeClr val="accent1">
                    <a:lumMod val="75000"/>
                  </a:schemeClr>
                </a:solidFill>
                <a:latin typeface="Candara"/>
                <a:cs typeface="Candara"/>
              </a:rPr>
              <a:t> solo ad un </a:t>
            </a:r>
            <a:r>
              <a:rPr lang="en-US" sz="2200" dirty="0" err="1" smtClean="0">
                <a:solidFill>
                  <a:schemeClr val="accent1">
                    <a:lumMod val="75000"/>
                  </a:schemeClr>
                </a:solidFill>
                <a:latin typeface="Candara"/>
                <a:cs typeface="Candara"/>
              </a:rPr>
              <a:t>pubblico</a:t>
            </a:r>
            <a:r>
              <a:rPr lang="en-US" sz="2200" dirty="0" smtClean="0">
                <a:solidFill>
                  <a:schemeClr val="accent1">
                    <a:lumMod val="75000"/>
                  </a:schemeClr>
                </a:solidFill>
                <a:latin typeface="Candara"/>
                <a:cs typeface="Candara"/>
              </a:rPr>
              <a:t> di </a:t>
            </a:r>
            <a:r>
              <a:rPr lang="en-US" sz="2200" dirty="0" err="1" smtClean="0">
                <a:solidFill>
                  <a:schemeClr val="accent1">
                    <a:lumMod val="75000"/>
                  </a:schemeClr>
                </a:solidFill>
                <a:latin typeface="Candara"/>
                <a:cs typeface="Candara"/>
              </a:rPr>
              <a:t>scienziati</a:t>
            </a:r>
            <a:r>
              <a:rPr lang="en-US" sz="2200" dirty="0" smtClean="0">
                <a:solidFill>
                  <a:schemeClr val="accent1">
                    <a:lumMod val="75000"/>
                  </a:schemeClr>
                </a:solidFill>
                <a:latin typeface="Candara"/>
                <a:cs typeface="Candara"/>
              </a:rPr>
              <a:t>.</a:t>
            </a:r>
            <a:r>
              <a:rPr lang="en-US" sz="2200" dirty="0" smtClean="0">
                <a:solidFill>
                  <a:srgbClr val="2A17E2"/>
                </a:solidFill>
                <a:latin typeface="Candara"/>
                <a:cs typeface="Candara"/>
              </a:rPr>
              <a:t> </a:t>
            </a:r>
            <a:r>
              <a:rPr lang="en-US" sz="2200" b="1" dirty="0" smtClean="0">
                <a:solidFill>
                  <a:schemeClr val="tx2">
                    <a:lumMod val="75000"/>
                    <a:lumOff val="25000"/>
                  </a:schemeClr>
                </a:solidFill>
                <a:latin typeface="Candara"/>
                <a:cs typeface="Candara"/>
              </a:rPr>
              <a:t>Il </a:t>
            </a:r>
            <a:r>
              <a:rPr lang="en-US" sz="2200" b="1" dirty="0" err="1" smtClean="0">
                <a:solidFill>
                  <a:schemeClr val="tx2">
                    <a:lumMod val="75000"/>
                    <a:lumOff val="25000"/>
                  </a:schemeClr>
                </a:solidFill>
                <a:latin typeface="Candara"/>
                <a:cs typeface="Candara"/>
              </a:rPr>
              <a:t>libro</a:t>
            </a:r>
            <a:r>
              <a:rPr lang="en-US" sz="2200" b="1" dirty="0" smtClean="0">
                <a:solidFill>
                  <a:schemeClr val="tx2">
                    <a:lumMod val="75000"/>
                    <a:lumOff val="25000"/>
                  </a:schemeClr>
                </a:solidFill>
                <a:latin typeface="Candara"/>
                <a:cs typeface="Candara"/>
              </a:rPr>
              <a:t> </a:t>
            </a:r>
            <a:r>
              <a:rPr lang="en-US" sz="2200" b="1" dirty="0" err="1" smtClean="0">
                <a:solidFill>
                  <a:schemeClr val="tx2">
                    <a:lumMod val="75000"/>
                    <a:lumOff val="25000"/>
                  </a:schemeClr>
                </a:solidFill>
                <a:latin typeface="Candara"/>
                <a:cs typeface="Candara"/>
              </a:rPr>
              <a:t>è</a:t>
            </a:r>
            <a:r>
              <a:rPr lang="en-US" sz="2200" b="1" dirty="0" smtClean="0">
                <a:solidFill>
                  <a:schemeClr val="tx2">
                    <a:lumMod val="75000"/>
                    <a:lumOff val="25000"/>
                  </a:schemeClr>
                </a:solidFill>
                <a:latin typeface="Candara"/>
                <a:cs typeface="Candara"/>
              </a:rPr>
              <a:t> </a:t>
            </a:r>
            <a:r>
              <a:rPr lang="en-US" sz="2200" b="1" dirty="0" err="1" smtClean="0">
                <a:solidFill>
                  <a:schemeClr val="tx2">
                    <a:lumMod val="75000"/>
                    <a:lumOff val="25000"/>
                  </a:schemeClr>
                </a:solidFill>
                <a:latin typeface="Candara"/>
                <a:cs typeface="Candara"/>
              </a:rPr>
              <a:t>scritto</a:t>
            </a:r>
            <a:r>
              <a:rPr lang="en-US" sz="2200" b="1" dirty="0" smtClean="0">
                <a:solidFill>
                  <a:schemeClr val="tx2">
                    <a:lumMod val="75000"/>
                    <a:lumOff val="25000"/>
                  </a:schemeClr>
                </a:solidFill>
                <a:latin typeface="Candara"/>
                <a:cs typeface="Candara"/>
              </a:rPr>
              <a:t>, </a:t>
            </a:r>
            <a:r>
              <a:rPr lang="en-US" sz="2200" b="1" dirty="0" err="1" smtClean="0">
                <a:solidFill>
                  <a:schemeClr val="tx2">
                    <a:lumMod val="75000"/>
                    <a:lumOff val="25000"/>
                  </a:schemeClr>
                </a:solidFill>
                <a:latin typeface="Candara"/>
                <a:cs typeface="Candara"/>
              </a:rPr>
              <a:t>infatti</a:t>
            </a:r>
            <a:r>
              <a:rPr lang="en-US" sz="2200" b="1" dirty="0" smtClean="0">
                <a:solidFill>
                  <a:schemeClr val="tx2">
                    <a:lumMod val="75000"/>
                    <a:lumOff val="25000"/>
                  </a:schemeClr>
                </a:solidFill>
                <a:latin typeface="Candara"/>
                <a:cs typeface="Candara"/>
              </a:rPr>
              <a:t>, in </a:t>
            </a:r>
            <a:r>
              <a:rPr lang="en-US" sz="2200" b="1" dirty="0" err="1" smtClean="0">
                <a:solidFill>
                  <a:schemeClr val="tx2">
                    <a:lumMod val="75000"/>
                    <a:lumOff val="25000"/>
                  </a:schemeClr>
                </a:solidFill>
                <a:latin typeface="Candara"/>
                <a:cs typeface="Candara"/>
              </a:rPr>
              <a:t>italiano</a:t>
            </a:r>
            <a:r>
              <a:rPr lang="en-US" sz="2200" b="1" dirty="0" smtClean="0">
                <a:solidFill>
                  <a:srgbClr val="9B009B"/>
                </a:solidFill>
                <a:latin typeface="Candara"/>
                <a:cs typeface="Candara"/>
              </a:rPr>
              <a:t> </a:t>
            </a:r>
            <a:r>
              <a:rPr lang="en-US" sz="2200" dirty="0" smtClean="0">
                <a:solidFill>
                  <a:srgbClr val="215D77"/>
                </a:solidFill>
                <a:latin typeface="Candara"/>
                <a:cs typeface="Candara"/>
              </a:rPr>
              <a:t>per </a:t>
            </a:r>
            <a:r>
              <a:rPr lang="en-US" sz="2200" dirty="0" err="1" smtClean="0">
                <a:solidFill>
                  <a:srgbClr val="215D77"/>
                </a:solidFill>
                <a:latin typeface="Candara"/>
                <a:cs typeface="Candara"/>
              </a:rPr>
              <a:t>raggiungere</a:t>
            </a:r>
            <a:r>
              <a:rPr lang="en-US" sz="2200" dirty="0" smtClean="0">
                <a:solidFill>
                  <a:srgbClr val="215D77"/>
                </a:solidFill>
                <a:latin typeface="Candara"/>
                <a:cs typeface="Candara"/>
              </a:rPr>
              <a:t> un </a:t>
            </a:r>
            <a:r>
              <a:rPr lang="en-US" sz="2200" dirty="0" err="1" smtClean="0">
                <a:solidFill>
                  <a:srgbClr val="215D77"/>
                </a:solidFill>
                <a:latin typeface="Candara"/>
                <a:cs typeface="Candara"/>
              </a:rPr>
              <a:t>pubblico</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colto</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più</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vasto</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possibile</a:t>
            </a:r>
            <a:r>
              <a:rPr lang="en-US" sz="2200" dirty="0" smtClean="0">
                <a:solidFill>
                  <a:srgbClr val="215D77"/>
                </a:solidFill>
                <a:latin typeface="Candara"/>
                <a:cs typeface="Candara"/>
              </a:rPr>
              <a:t>. </a:t>
            </a:r>
            <a:r>
              <a:rPr lang="en-US" sz="2200" b="1" dirty="0" smtClean="0">
                <a:solidFill>
                  <a:srgbClr val="18579B"/>
                </a:solidFill>
                <a:latin typeface="Candara"/>
                <a:cs typeface="Candara"/>
              </a:rPr>
              <a:t>Per la prima </a:t>
            </a:r>
            <a:r>
              <a:rPr lang="en-US" sz="2200" b="1" dirty="0" err="1" smtClean="0">
                <a:solidFill>
                  <a:srgbClr val="18579B"/>
                </a:solidFill>
                <a:latin typeface="Candara"/>
                <a:cs typeface="Candara"/>
              </a:rPr>
              <a:t>volta</a:t>
            </a:r>
            <a:r>
              <a:rPr lang="en-US" sz="2200" b="1" dirty="0" smtClean="0">
                <a:solidFill>
                  <a:srgbClr val="18579B"/>
                </a:solidFill>
                <a:latin typeface="Candara"/>
                <a:cs typeface="Candara"/>
              </a:rPr>
              <a:t> la </a:t>
            </a:r>
            <a:r>
              <a:rPr lang="en-US" sz="2200" b="1" dirty="0" err="1" smtClean="0">
                <a:solidFill>
                  <a:srgbClr val="18579B"/>
                </a:solidFill>
                <a:latin typeface="Candara"/>
                <a:cs typeface="Candara"/>
              </a:rPr>
              <a:t>scienza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veniva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presentata</a:t>
            </a:r>
            <a:r>
              <a:rPr lang="en-US" sz="2200" b="1" dirty="0" smtClean="0">
                <a:solidFill>
                  <a:srgbClr val="18579B"/>
                </a:solidFill>
                <a:latin typeface="Candara"/>
                <a:cs typeface="Candara"/>
              </a:rPr>
              <a:t> con la </a:t>
            </a:r>
            <a:r>
              <a:rPr lang="en-US" sz="2200" b="1" dirty="0" err="1" smtClean="0">
                <a:solidFill>
                  <a:srgbClr val="18579B"/>
                </a:solidFill>
                <a:latin typeface="Candara"/>
                <a:cs typeface="Candara"/>
              </a:rPr>
              <a:t>chiarezza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necessaria</a:t>
            </a:r>
            <a:r>
              <a:rPr lang="en-US" sz="2200" dirty="0" smtClean="0">
                <a:solidFill>
                  <a:srgbClr val="18579B"/>
                </a:solidFill>
                <a:latin typeface="Candara"/>
                <a:cs typeface="Candara"/>
              </a:rPr>
              <a:t>,</a:t>
            </a:r>
            <a:r>
              <a:rPr lang="en-US" sz="2200" dirty="0" smtClean="0">
                <a:solidFill>
                  <a:srgbClr val="760076"/>
                </a:solidFill>
                <a:latin typeface="Candara"/>
                <a:cs typeface="Candara"/>
              </a:rPr>
              <a:t> </a:t>
            </a:r>
            <a:r>
              <a:rPr lang="en-US" sz="2200" dirty="0" err="1" smtClean="0">
                <a:solidFill>
                  <a:srgbClr val="215D77"/>
                </a:solidFill>
                <a:latin typeface="Candara"/>
                <a:cs typeface="Candara"/>
              </a:rPr>
              <a:t>diversamente</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da</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tutte</a:t>
            </a:r>
            <a:r>
              <a:rPr lang="en-US" sz="2200" dirty="0" smtClean="0">
                <a:solidFill>
                  <a:srgbClr val="215D77"/>
                </a:solidFill>
                <a:latin typeface="Candara"/>
                <a:cs typeface="Candara"/>
              </a:rPr>
              <a:t> le </a:t>
            </a:r>
            <a:r>
              <a:rPr lang="en-US" sz="2200" dirty="0" err="1" smtClean="0">
                <a:solidFill>
                  <a:srgbClr val="215D77"/>
                </a:solidFill>
                <a:latin typeface="Candara"/>
                <a:cs typeface="Candara"/>
              </a:rPr>
              <a:t>altre</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opere</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scientifiche</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fino</a:t>
            </a:r>
            <a:r>
              <a:rPr lang="en-US" sz="2200" dirty="0" smtClean="0">
                <a:solidFill>
                  <a:srgbClr val="215D77"/>
                </a:solidFill>
                <a:latin typeface="Candara"/>
                <a:cs typeface="Candara"/>
              </a:rPr>
              <a:t> a </a:t>
            </a:r>
            <a:r>
              <a:rPr lang="en-US" sz="2200" dirty="0" err="1" smtClean="0">
                <a:solidFill>
                  <a:srgbClr val="215D77"/>
                </a:solidFill>
                <a:latin typeface="Candara"/>
                <a:cs typeface="Candara"/>
              </a:rPr>
              <a:t>quel</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momento</a:t>
            </a:r>
            <a:r>
              <a:rPr lang="en-US" sz="2200" dirty="0" smtClean="0">
                <a:solidFill>
                  <a:srgbClr val="215D77"/>
                </a:solidFill>
                <a:latin typeface="Candara"/>
                <a:cs typeface="Candara"/>
              </a:rPr>
              <a:t>, non </a:t>
            </a:r>
            <a:r>
              <a:rPr lang="en-US" sz="2200" dirty="0" err="1" smtClean="0">
                <a:solidFill>
                  <a:srgbClr val="215D77"/>
                </a:solidFill>
                <a:latin typeface="Candara"/>
                <a:cs typeface="Candara"/>
              </a:rPr>
              <a:t>comprensibili</a:t>
            </a:r>
            <a:r>
              <a:rPr lang="en-US" sz="2200" dirty="0" smtClean="0">
                <a:solidFill>
                  <a:srgbClr val="215D77"/>
                </a:solidFill>
                <a:latin typeface="Candara"/>
                <a:cs typeface="Candara"/>
              </a:rPr>
              <a:t> </a:t>
            </a:r>
            <a:r>
              <a:rPr lang="en-US" sz="2200" dirty="0" err="1" smtClean="0">
                <a:solidFill>
                  <a:srgbClr val="215D77"/>
                </a:solidFill>
                <a:latin typeface="Candara"/>
                <a:cs typeface="Candara"/>
              </a:rPr>
              <a:t>ai</a:t>
            </a:r>
            <a:r>
              <a:rPr lang="en-US" sz="2200" dirty="0" smtClean="0">
                <a:solidFill>
                  <a:srgbClr val="215D77"/>
                </a:solidFill>
                <a:latin typeface="Candara"/>
                <a:cs typeface="Candara"/>
              </a:rPr>
              <a:t> non-</a:t>
            </a:r>
            <a:r>
              <a:rPr lang="en-US" sz="2200" dirty="0" err="1" smtClean="0">
                <a:solidFill>
                  <a:srgbClr val="215D77"/>
                </a:solidFill>
                <a:latin typeface="Candara"/>
                <a:cs typeface="Candara"/>
              </a:rPr>
              <a:t>scienziati</a:t>
            </a:r>
            <a:r>
              <a:rPr lang="en-US" sz="2200" dirty="0" smtClean="0">
                <a:solidFill>
                  <a:srgbClr val="215D77"/>
                </a:solidFill>
                <a:latin typeface="Candara"/>
                <a:cs typeface="Candara"/>
              </a:rPr>
              <a:t>.</a:t>
            </a:r>
          </a:p>
          <a:p>
            <a:pPr algn="just">
              <a:spcBef>
                <a:spcPts val="0"/>
              </a:spcBef>
              <a:spcAft>
                <a:spcPts val="0"/>
              </a:spcAft>
            </a:pPr>
            <a:r>
              <a:rPr lang="en-US" sz="2200" b="1" dirty="0" smtClean="0">
                <a:solidFill>
                  <a:srgbClr val="18579B"/>
                </a:solidFill>
                <a:latin typeface="Candara"/>
                <a:cs typeface="Candara"/>
              </a:rPr>
              <a:t>La </a:t>
            </a:r>
            <a:r>
              <a:rPr lang="en-US" sz="2200" b="1" dirty="0" err="1" smtClean="0">
                <a:solidFill>
                  <a:srgbClr val="18579B"/>
                </a:solidFill>
                <a:latin typeface="Candara"/>
                <a:cs typeface="Candara"/>
              </a:rPr>
              <a:t>scienza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presentata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nei</a:t>
            </a:r>
            <a:r>
              <a:rPr lang="en-US" sz="2200" b="1" dirty="0" smtClean="0">
                <a:solidFill>
                  <a:srgbClr val="18579B"/>
                </a:solidFill>
                <a:latin typeface="Candara"/>
                <a:cs typeface="Candara"/>
              </a:rPr>
              <a:t> </a:t>
            </a:r>
            <a:r>
              <a:rPr lang="en-US" sz="2200" b="1" i="1" dirty="0" err="1" smtClean="0">
                <a:solidFill>
                  <a:srgbClr val="18579B"/>
                </a:solidFill>
                <a:latin typeface="Candara"/>
                <a:cs typeface="Candara"/>
              </a:rPr>
              <a:t>Dialoghi</a:t>
            </a:r>
            <a:r>
              <a:rPr lang="en-US" sz="2200" b="1" i="1" dirty="0" smtClean="0">
                <a:solidFill>
                  <a:srgbClr val="18579B"/>
                </a:solidFill>
                <a:latin typeface="Candara"/>
                <a:cs typeface="Candara"/>
              </a:rPr>
              <a:t> </a:t>
            </a:r>
            <a:r>
              <a:rPr lang="en-US" sz="2200" b="1" dirty="0" smtClean="0">
                <a:solidFill>
                  <a:srgbClr val="18579B"/>
                </a:solidFill>
                <a:latin typeface="Candara"/>
                <a:cs typeface="Candara"/>
              </a:rPr>
              <a:t>non </a:t>
            </a:r>
            <a:r>
              <a:rPr lang="en-US" sz="2200" b="1" dirty="0" err="1" smtClean="0">
                <a:solidFill>
                  <a:srgbClr val="18579B"/>
                </a:solidFill>
                <a:latin typeface="Candara"/>
                <a:cs typeface="Candara"/>
              </a:rPr>
              <a:t>è</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semplificata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eccessivamente</a:t>
            </a:r>
            <a:r>
              <a:rPr lang="en-US" sz="2200" b="1" dirty="0" smtClean="0">
                <a:solidFill>
                  <a:srgbClr val="18579B"/>
                </a:solidFill>
                <a:latin typeface="Candara"/>
                <a:cs typeface="Candara"/>
              </a:rPr>
              <a:t>, ma </a:t>
            </a:r>
            <a:r>
              <a:rPr lang="en-US" sz="2200" b="1" dirty="0" err="1" smtClean="0">
                <a:solidFill>
                  <a:srgbClr val="18579B"/>
                </a:solidFill>
                <a:latin typeface="Candara"/>
                <a:cs typeface="Candara"/>
              </a:rPr>
              <a:t>è</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semplicemente</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resa</a:t>
            </a:r>
            <a:r>
              <a:rPr lang="en-US" sz="2200" b="1" dirty="0" smtClean="0">
                <a:solidFill>
                  <a:srgbClr val="18579B"/>
                </a:solidFill>
                <a:latin typeface="Candara"/>
                <a:cs typeface="Candara"/>
              </a:rPr>
              <a:t> </a:t>
            </a:r>
            <a:r>
              <a:rPr lang="en-US" sz="2200" b="1" dirty="0" err="1" smtClean="0">
                <a:solidFill>
                  <a:srgbClr val="18579B"/>
                </a:solidFill>
                <a:latin typeface="Candara"/>
                <a:cs typeface="Candara"/>
              </a:rPr>
              <a:t>accessibile</a:t>
            </a:r>
            <a:r>
              <a:rPr lang="en-US" sz="2200" b="1" dirty="0" smtClean="0">
                <a:solidFill>
                  <a:srgbClr val="18579B"/>
                </a:solidFill>
                <a:latin typeface="Candara"/>
                <a:cs typeface="Candara"/>
              </a:rPr>
              <a:t>! </a:t>
            </a:r>
          </a:p>
          <a:p>
            <a:pPr algn="just"/>
            <a:endParaRPr lang="en-US" sz="2200" dirty="0" smtClean="0">
              <a:latin typeface="Candara"/>
              <a:cs typeface="Candara"/>
            </a:endParaRPr>
          </a:p>
          <a:p>
            <a:pPr algn="just"/>
            <a:endParaRPr lang="it-IT" sz="2200" dirty="0">
              <a:latin typeface="Candara"/>
              <a:cs typeface="Candara"/>
            </a:endParaRPr>
          </a:p>
        </p:txBody>
      </p:sp>
      <p:pic>
        <p:nvPicPr>
          <p:cNvPr id="13" name="Picture 12"/>
          <p:cNvPicPr>
            <a:picLocks noChangeAspect="1"/>
          </p:cNvPicPr>
          <p:nvPr/>
        </p:nvPicPr>
        <p:blipFill>
          <a:blip r:embed="rId3"/>
          <a:stretch>
            <a:fillRect/>
          </a:stretch>
        </p:blipFill>
        <p:spPr>
          <a:xfrm>
            <a:off x="0" y="-152400"/>
            <a:ext cx="9144000" cy="2286000"/>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0" y="-152400"/>
            <a:ext cx="2438400" cy="750654"/>
          </a:xfrm>
          <a:prstGeom prst="rect">
            <a:avLst/>
          </a:prstGeom>
          <a:solidFill>
            <a:srgbClr val="FFFFFF"/>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backup</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 name="Rectangle 21"/>
          <p:cNvSpPr/>
          <p:nvPr/>
        </p:nvSpPr>
        <p:spPr bwMode="auto">
          <a:xfrm>
            <a:off x="4191000" y="1143000"/>
            <a:ext cx="4876800" cy="4953000"/>
          </a:xfrm>
          <a:prstGeom prst="rect">
            <a:avLst/>
          </a:prstGeom>
          <a:solidFill>
            <a:schemeClr val="accent1">
              <a:lumMod val="20000"/>
              <a:lumOff val="80000"/>
              <a:alpha val="3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7" name="Rectangle 6"/>
          <p:cNvSpPr/>
          <p:nvPr/>
        </p:nvSpPr>
        <p:spPr>
          <a:xfrm>
            <a:off x="4343400" y="3048000"/>
            <a:ext cx="4572000" cy="2086725"/>
          </a:xfrm>
          <a:prstGeom prst="rect">
            <a:avLst/>
          </a:prstGeom>
        </p:spPr>
        <p:txBody>
          <a:bodyPr>
            <a:spAutoFit/>
          </a:bodyPr>
          <a:lstStyle/>
          <a:p>
            <a:pPr algn="just"/>
            <a:r>
              <a:rPr lang="en-US" sz="1800" i="1" dirty="0" smtClean="0">
                <a:latin typeface="Candara"/>
                <a:cs typeface="Candara"/>
              </a:rPr>
              <a:t>Public engagements describes the myriad of ways in which the activity and benefits of higher education and research can be shared with the public. </a:t>
            </a:r>
          </a:p>
          <a:p>
            <a:pPr algn="just"/>
            <a:r>
              <a:rPr lang="en-US" sz="1800" i="1" dirty="0" smtClean="0">
                <a:latin typeface="Candara"/>
                <a:cs typeface="Candara"/>
              </a:rPr>
              <a:t>Engagement is by definition a two-way process, involving interaction and listening, with the goal of generating mutual benefit."</a:t>
            </a:r>
            <a:endParaRPr lang="it-IT" sz="1800" i="1" dirty="0">
              <a:latin typeface="Candara"/>
              <a:cs typeface="Candara"/>
            </a:endParaRPr>
          </a:p>
        </p:txBody>
      </p:sp>
      <p:sp>
        <p:nvSpPr>
          <p:cNvPr id="8" name="Rectangle 7"/>
          <p:cNvSpPr/>
          <p:nvPr/>
        </p:nvSpPr>
        <p:spPr>
          <a:xfrm>
            <a:off x="4419600" y="2438400"/>
            <a:ext cx="4572000" cy="369332"/>
          </a:xfrm>
          <a:prstGeom prst="rect">
            <a:avLst/>
          </a:prstGeom>
        </p:spPr>
        <p:txBody>
          <a:bodyPr wrap="square">
            <a:spAutoFit/>
          </a:bodyPr>
          <a:lstStyle/>
          <a:p>
            <a:pPr algn="l"/>
            <a:r>
              <a:rPr lang="en-US" sz="1800" b="1" i="1" dirty="0" smtClean="0">
                <a:latin typeface="Candara"/>
                <a:cs typeface="Candara"/>
              </a:rPr>
              <a:t>Public Engagement as a 'Pathway to Impact'</a:t>
            </a:r>
            <a:endParaRPr lang="it-IT" sz="1800" b="1" i="1" dirty="0">
              <a:latin typeface="Candara"/>
              <a:cs typeface="Candara"/>
            </a:endParaRPr>
          </a:p>
        </p:txBody>
      </p:sp>
      <p:sp>
        <p:nvSpPr>
          <p:cNvPr id="5" name="TextBox 4"/>
          <p:cNvSpPr txBox="1"/>
          <p:nvPr/>
        </p:nvSpPr>
        <p:spPr>
          <a:xfrm>
            <a:off x="1676400" y="5486400"/>
            <a:ext cx="2687902" cy="904863"/>
          </a:xfrm>
          <a:prstGeom prst="rect">
            <a:avLst/>
          </a:prstGeom>
          <a:noFill/>
        </p:spPr>
        <p:txBody>
          <a:bodyPr wrap="square" rtlCol="0">
            <a:spAutoFit/>
          </a:bodyPr>
          <a:lstStyle/>
          <a:p>
            <a:pPr algn="l"/>
            <a:r>
              <a:rPr lang="it-IT" sz="1200" dirty="0" smtClean="0">
                <a:latin typeface="+mj-lt"/>
              </a:rPr>
              <a:t>fonte: A. </a:t>
            </a:r>
            <a:r>
              <a:rPr lang="it-IT" sz="1200" dirty="0" err="1" smtClean="0">
                <a:latin typeface="+mj-lt"/>
              </a:rPr>
              <a:t>Bonacorsi</a:t>
            </a:r>
            <a:r>
              <a:rPr lang="it-IT" sz="1200" dirty="0" smtClean="0">
                <a:latin typeface="+mj-lt"/>
              </a:rPr>
              <a:t> </a:t>
            </a:r>
            <a:r>
              <a:rPr lang="it-IT" sz="1200" dirty="0" err="1" smtClean="0">
                <a:latin typeface="+mj-lt"/>
              </a:rPr>
              <a:t>–</a:t>
            </a:r>
            <a:r>
              <a:rPr lang="it-IT" sz="1200" dirty="0" smtClean="0">
                <a:latin typeface="+mj-lt"/>
              </a:rPr>
              <a:t> </a:t>
            </a:r>
            <a:r>
              <a:rPr lang="it-IT" sz="1200" dirty="0" err="1" smtClean="0">
                <a:latin typeface="+mj-lt"/>
              </a:rPr>
              <a:t>CD</a:t>
            </a:r>
            <a:r>
              <a:rPr lang="it-IT" sz="1200" dirty="0" smtClean="0">
                <a:latin typeface="+mj-lt"/>
              </a:rPr>
              <a:t> ANVUR </a:t>
            </a:r>
          </a:p>
          <a:p>
            <a:pPr algn="l"/>
            <a:r>
              <a:rPr lang="en-US" sz="1200" dirty="0" smtClean="0">
                <a:latin typeface="+mj-lt"/>
              </a:rPr>
              <a:t>La </a:t>
            </a:r>
            <a:r>
              <a:rPr lang="en-US" sz="1200" dirty="0" err="1" smtClean="0">
                <a:latin typeface="+mj-lt"/>
              </a:rPr>
              <a:t>valutazione</a:t>
            </a:r>
            <a:r>
              <a:rPr lang="en-US" sz="1200" dirty="0" smtClean="0">
                <a:latin typeface="+mj-lt"/>
              </a:rPr>
              <a:t> </a:t>
            </a:r>
            <a:r>
              <a:rPr lang="en-US" sz="1200" dirty="0" err="1" smtClean="0">
                <a:latin typeface="+mj-lt"/>
              </a:rPr>
              <a:t>della</a:t>
            </a:r>
            <a:r>
              <a:rPr lang="en-US" sz="1200" dirty="0" smtClean="0">
                <a:latin typeface="+mj-lt"/>
              </a:rPr>
              <a:t> </a:t>
            </a:r>
            <a:r>
              <a:rPr lang="en-US" sz="1200" dirty="0" err="1" smtClean="0">
                <a:latin typeface="+mj-lt"/>
              </a:rPr>
              <a:t>terza</a:t>
            </a:r>
            <a:r>
              <a:rPr lang="en-US" sz="1200" dirty="0" smtClean="0">
                <a:latin typeface="+mj-lt"/>
              </a:rPr>
              <a:t> </a:t>
            </a:r>
            <a:r>
              <a:rPr lang="en-US" sz="1200" dirty="0" err="1" smtClean="0">
                <a:latin typeface="+mj-lt"/>
              </a:rPr>
              <a:t>missione</a:t>
            </a:r>
            <a:r>
              <a:rPr lang="en-US" sz="1200" dirty="0" smtClean="0">
                <a:latin typeface="+mj-lt"/>
              </a:rPr>
              <a:t> </a:t>
            </a:r>
            <a:r>
              <a:rPr lang="en-US" sz="1200" dirty="0" err="1" smtClean="0">
                <a:latin typeface="+mj-lt"/>
              </a:rPr>
              <a:t>delle</a:t>
            </a:r>
            <a:r>
              <a:rPr lang="en-US" sz="1200" dirty="0" smtClean="0">
                <a:latin typeface="+mj-lt"/>
              </a:rPr>
              <a:t> </a:t>
            </a:r>
            <a:r>
              <a:rPr lang="en-US" sz="1200" dirty="0" err="1" smtClean="0">
                <a:latin typeface="+mj-lt"/>
              </a:rPr>
              <a:t>Università</a:t>
            </a:r>
            <a:endParaRPr lang="en-US" sz="1200" dirty="0" smtClean="0">
              <a:latin typeface="+mj-lt"/>
            </a:endParaRPr>
          </a:p>
          <a:p>
            <a:pPr algn="l"/>
            <a:r>
              <a:rPr lang="en-US" sz="1200" dirty="0" smtClean="0">
                <a:latin typeface="+mj-lt"/>
              </a:rPr>
              <a:t>Lecce, Feb.2014</a:t>
            </a:r>
          </a:p>
        </p:txBody>
      </p:sp>
      <p:pic>
        <p:nvPicPr>
          <p:cNvPr id="16" name="Picture 15"/>
          <p:cNvPicPr>
            <a:picLocks noChangeAspect="1"/>
          </p:cNvPicPr>
          <p:nvPr/>
        </p:nvPicPr>
        <p:blipFill>
          <a:blip r:embed="rId3"/>
          <a:stretch>
            <a:fillRect/>
          </a:stretch>
        </p:blipFill>
        <p:spPr>
          <a:xfrm>
            <a:off x="152400" y="5715000"/>
            <a:ext cx="825500" cy="584200"/>
          </a:xfrm>
          <a:prstGeom prst="rect">
            <a:avLst/>
          </a:prstGeom>
        </p:spPr>
      </p:pic>
      <p:pic>
        <p:nvPicPr>
          <p:cNvPr id="17" name="Picture 16"/>
          <p:cNvPicPr>
            <a:picLocks noChangeAspect="1"/>
          </p:cNvPicPr>
          <p:nvPr/>
        </p:nvPicPr>
        <p:blipFill>
          <a:blip r:embed="rId4"/>
          <a:stretch>
            <a:fillRect/>
          </a:stretch>
        </p:blipFill>
        <p:spPr>
          <a:xfrm>
            <a:off x="0" y="1600200"/>
            <a:ext cx="4088345" cy="3810000"/>
          </a:xfrm>
          <a:prstGeom prst="rect">
            <a:avLst/>
          </a:prstGeom>
        </p:spPr>
      </p:pic>
      <p:pic>
        <p:nvPicPr>
          <p:cNvPr id="18" name="Picture 17"/>
          <p:cNvPicPr>
            <a:picLocks noChangeAspect="1"/>
          </p:cNvPicPr>
          <p:nvPr/>
        </p:nvPicPr>
        <p:blipFill>
          <a:blip r:embed="rId5"/>
          <a:stretch>
            <a:fillRect/>
          </a:stretch>
        </p:blipFill>
        <p:spPr>
          <a:xfrm>
            <a:off x="1371600" y="1219200"/>
            <a:ext cx="1432791" cy="431800"/>
          </a:xfrm>
          <a:prstGeom prst="rect">
            <a:avLst/>
          </a:prstGeom>
        </p:spPr>
      </p:pic>
      <p:sp>
        <p:nvSpPr>
          <p:cNvPr id="6" name="Rectangle 5"/>
          <p:cNvSpPr/>
          <p:nvPr/>
        </p:nvSpPr>
        <p:spPr bwMode="auto">
          <a:xfrm>
            <a:off x="228600" y="3873500"/>
            <a:ext cx="228600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9" name="Rectangle 18"/>
          <p:cNvSpPr/>
          <p:nvPr/>
        </p:nvSpPr>
        <p:spPr>
          <a:xfrm>
            <a:off x="4343400" y="5486400"/>
            <a:ext cx="4572000" cy="369332"/>
          </a:xfrm>
          <a:prstGeom prst="rect">
            <a:avLst/>
          </a:prstGeom>
          <a:ln>
            <a:noFill/>
          </a:ln>
        </p:spPr>
        <p:txBody>
          <a:bodyPr>
            <a:spAutoFit/>
          </a:bodyPr>
          <a:lstStyle/>
          <a:p>
            <a:r>
              <a:rPr lang="en-US" sz="1800" dirty="0" smtClean="0">
                <a:solidFill>
                  <a:srgbClr val="FF0000"/>
                </a:solidFill>
                <a:latin typeface="Candara"/>
                <a:cs typeface="Candara"/>
              </a:rPr>
              <a:t>http://</a:t>
            </a:r>
            <a:r>
              <a:rPr lang="en-US" sz="1800" dirty="0" err="1" smtClean="0">
                <a:solidFill>
                  <a:srgbClr val="FF0000"/>
                </a:solidFill>
                <a:latin typeface="Candara"/>
                <a:cs typeface="Candara"/>
              </a:rPr>
              <a:t>www.publicengagement.ac.uk</a:t>
            </a:r>
            <a:r>
              <a:rPr lang="en-US" sz="1800" dirty="0" smtClean="0">
                <a:solidFill>
                  <a:srgbClr val="FF0000"/>
                </a:solidFill>
                <a:latin typeface="Candara"/>
                <a:cs typeface="Candara"/>
              </a:rPr>
              <a:t>/</a:t>
            </a:r>
            <a:endParaRPr lang="it-IT" sz="1800" dirty="0">
              <a:solidFill>
                <a:srgbClr val="FF0000"/>
              </a:solidFill>
              <a:latin typeface="Candara"/>
              <a:cs typeface="Candara"/>
            </a:endParaRPr>
          </a:p>
        </p:txBody>
      </p:sp>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4241800" y="1447800"/>
            <a:ext cx="4749800" cy="680704"/>
          </a:xfrm>
          <a:prstGeom prst="rect">
            <a:avLst/>
          </a:prstGeom>
        </p:spPr>
      </p:pic>
      <p:cxnSp>
        <p:nvCxnSpPr>
          <p:cNvPr id="12" name="Straight Arrow Connector 11"/>
          <p:cNvCxnSpPr/>
          <p:nvPr/>
        </p:nvCxnSpPr>
        <p:spPr bwMode="auto">
          <a:xfrm flipV="1">
            <a:off x="3200400" y="4724400"/>
            <a:ext cx="990600" cy="838200"/>
          </a:xfrm>
          <a:prstGeom prst="straightConnector1">
            <a:avLst/>
          </a:prstGeom>
          <a:solidFill>
            <a:schemeClr val="accent1"/>
          </a:solidFill>
          <a:ln w="57150" cap="flat" cmpd="thinThick" algn="ctr">
            <a:solidFill>
              <a:srgbClr val="FF0000"/>
            </a:solidFill>
            <a:prstDash val="solid"/>
            <a:round/>
            <a:headEnd type="none" w="med" len="med"/>
            <a:tailEnd type="arrow" w="med" len="med"/>
          </a:ln>
          <a:effectLst/>
        </p:spPr>
      </p:cxnSp>
      <p:sp>
        <p:nvSpPr>
          <p:cNvPr id="14" name="Title 1"/>
          <p:cNvSpPr>
            <a:spLocks noGrp="1"/>
          </p:cNvSpPr>
          <p:nvPr>
            <p:ph type="title"/>
          </p:nvPr>
        </p:nvSpPr>
        <p:spPr>
          <a:xfrm>
            <a:off x="914399" y="0"/>
            <a:ext cx="8229601" cy="1143000"/>
          </a:xfrm>
        </p:spPr>
        <p:txBody>
          <a:bodyPr/>
          <a:lstStyle/>
          <a:p>
            <a:r>
              <a:rPr lang="it-IT" dirty="0" smtClean="0">
                <a:solidFill>
                  <a:srgbClr val="2A17E2"/>
                </a:solidFill>
              </a:rPr>
              <a:t>ANVUR e Valutazione 3M/</a:t>
            </a:r>
            <a:r>
              <a:rPr lang="it-IT" dirty="0" err="1" smtClean="0">
                <a:solidFill>
                  <a:srgbClr val="2A17E2"/>
                </a:solidFill>
              </a:rPr>
              <a:t>2</a:t>
            </a:r>
            <a:endParaRPr lang="it-IT" dirty="0">
              <a:solidFill>
                <a:srgbClr val="2A17E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 name="Title 1"/>
          <p:cNvSpPr txBox="1">
            <a:spLocks/>
          </p:cNvSpPr>
          <p:nvPr/>
        </p:nvSpPr>
        <p:spPr>
          <a:xfrm>
            <a:off x="914399" y="0"/>
            <a:ext cx="8229601" cy="685800"/>
          </a:xfrm>
          <a:prstGeom prst="rect">
            <a:avLst/>
          </a:prstGeom>
        </p:spPr>
        <p:txBody>
          <a:bodyPr vert="horz" lIns="91337" tIns="45664" rIns="91337" bIns="45664" rtlCol="0" anchor="ctr">
            <a:normAutofit/>
          </a:bodyPr>
          <a:lstStyle/>
          <a:p>
            <a:pPr lvl="0" algn="ctr" eaLnBrk="0" hangingPunct="0">
              <a:spcBef>
                <a:spcPct val="0"/>
              </a:spcBef>
              <a:buClrTx/>
              <a:buSzTx/>
              <a:defRPr/>
            </a:pPr>
            <a:r>
              <a:rPr lang="it-IT" sz="3600" dirty="0" smtClean="0">
                <a:solidFill>
                  <a:srgbClr val="2A17E2"/>
                </a:solidFill>
                <a:latin typeface="Candara"/>
                <a:cs typeface="Candara"/>
              </a:rPr>
              <a:t>ANVUR e Valutazione 3M/</a:t>
            </a:r>
            <a:r>
              <a:rPr lang="it-IT" sz="3600" dirty="0" err="1" smtClean="0">
                <a:solidFill>
                  <a:srgbClr val="2A17E2"/>
                </a:solidFill>
                <a:latin typeface="Candara"/>
                <a:cs typeface="Candara"/>
              </a:rPr>
              <a:t>3</a:t>
            </a:r>
            <a:endParaRPr kumimoji="0" lang="it-IT" sz="3600" b="0" i="0" u="none" strike="noStrike" kern="0" cap="none" spc="0" normalizeH="0" baseline="0" noProof="0" dirty="0">
              <a:ln>
                <a:noFill/>
              </a:ln>
              <a:solidFill>
                <a:schemeClr val="tx2"/>
              </a:solidFill>
              <a:effectLst/>
              <a:uLnTx/>
              <a:uFillTx/>
              <a:latin typeface="Candara"/>
              <a:ea typeface="ＭＳ Ｐゴシック" pitchFamily="1" charset="-128"/>
              <a:cs typeface="Candara"/>
            </a:endParaRPr>
          </a:p>
        </p:txBody>
      </p:sp>
      <p:sp>
        <p:nvSpPr>
          <p:cNvPr id="6" name="Rectangle 5"/>
          <p:cNvSpPr/>
          <p:nvPr/>
        </p:nvSpPr>
        <p:spPr>
          <a:xfrm>
            <a:off x="609600" y="1143000"/>
            <a:ext cx="7239000" cy="701731"/>
          </a:xfrm>
          <a:prstGeom prst="rect">
            <a:avLst/>
          </a:prstGeom>
        </p:spPr>
        <p:txBody>
          <a:bodyPr wrap="square">
            <a:spAutoFit/>
          </a:bodyPr>
          <a:lstStyle/>
          <a:p>
            <a:pPr algn="l"/>
            <a:r>
              <a:rPr lang="en-US" sz="1800" dirty="0" smtClean="0">
                <a:latin typeface="Candara"/>
                <a:cs typeface="Candara"/>
              </a:rPr>
              <a:t>3M/Public Engagement: </a:t>
            </a:r>
            <a:r>
              <a:rPr lang="en-US" sz="1800" dirty="0" err="1" smtClean="0">
                <a:latin typeface="Candara"/>
                <a:cs typeface="Candara"/>
              </a:rPr>
              <a:t>linee</a:t>
            </a:r>
            <a:r>
              <a:rPr lang="en-US" sz="1800" dirty="0" smtClean="0">
                <a:latin typeface="Candara"/>
                <a:cs typeface="Candara"/>
              </a:rPr>
              <a:t> </a:t>
            </a:r>
            <a:r>
              <a:rPr lang="en-US" sz="1800" dirty="0" err="1" smtClean="0">
                <a:latin typeface="Candara"/>
                <a:cs typeface="Candara"/>
              </a:rPr>
              <a:t>guida</a:t>
            </a:r>
            <a:r>
              <a:rPr lang="en-US" sz="1800" dirty="0" smtClean="0">
                <a:latin typeface="Candara"/>
                <a:cs typeface="Candara"/>
              </a:rPr>
              <a:t> per la </a:t>
            </a:r>
            <a:r>
              <a:rPr lang="en-US" sz="1800" dirty="0" err="1" smtClean="0">
                <a:latin typeface="Candara"/>
                <a:cs typeface="Candara"/>
              </a:rPr>
              <a:t>compilazione</a:t>
            </a:r>
            <a:r>
              <a:rPr lang="en-US" sz="1800" dirty="0" smtClean="0">
                <a:latin typeface="Candara"/>
                <a:cs typeface="Candara"/>
              </a:rPr>
              <a:t> </a:t>
            </a:r>
            <a:r>
              <a:rPr lang="en-US" sz="1800" dirty="0" err="1" smtClean="0">
                <a:latin typeface="Candara"/>
                <a:cs typeface="Candara"/>
              </a:rPr>
              <a:t>scheda</a:t>
            </a:r>
            <a:r>
              <a:rPr lang="en-US" sz="1800" dirty="0" smtClean="0">
                <a:latin typeface="Candara"/>
                <a:cs typeface="Candara"/>
              </a:rPr>
              <a:t> SUA-RD</a:t>
            </a:r>
          </a:p>
          <a:p>
            <a:pPr algn="l"/>
            <a:r>
              <a:rPr lang="en-US" sz="1800" dirty="0" smtClean="0">
                <a:latin typeface="Candara"/>
                <a:cs typeface="Candara"/>
              </a:rPr>
              <a:t>(</a:t>
            </a:r>
            <a:r>
              <a:rPr lang="en-US" sz="1800" dirty="0" err="1" smtClean="0">
                <a:latin typeface="Candara"/>
                <a:cs typeface="Candara"/>
              </a:rPr>
              <a:t>pubblicata</a:t>
            </a:r>
            <a:r>
              <a:rPr lang="en-US" sz="1800" dirty="0" smtClean="0">
                <a:latin typeface="Candara"/>
                <a:cs typeface="Candara"/>
              </a:rPr>
              <a:t> 25/9/2014)</a:t>
            </a:r>
            <a:endParaRPr lang="it-IT" sz="1800" dirty="0">
              <a:latin typeface="Candara"/>
              <a:cs typeface="Candara"/>
            </a:endParaRPr>
          </a:p>
        </p:txBody>
      </p:sp>
      <p:sp>
        <p:nvSpPr>
          <p:cNvPr id="7" name="Rectangle 6"/>
          <p:cNvSpPr/>
          <p:nvPr/>
        </p:nvSpPr>
        <p:spPr>
          <a:xfrm>
            <a:off x="381000" y="1874252"/>
            <a:ext cx="8199681" cy="4755148"/>
          </a:xfrm>
          <a:prstGeom prst="rect">
            <a:avLst/>
          </a:prstGeom>
        </p:spPr>
        <p:txBody>
          <a:bodyPr wrap="none">
            <a:spAutoFit/>
          </a:bodyPr>
          <a:lstStyle/>
          <a:p>
            <a:pPr algn="l">
              <a:buClrTx/>
              <a:buSzPct val="100000"/>
              <a:buFont typeface="Arial"/>
              <a:buChar char="•"/>
            </a:pPr>
            <a:r>
              <a:rPr lang="en-US" sz="1500" dirty="0" err="1" smtClean="0">
                <a:latin typeface="Candara"/>
                <a:cs typeface="Candara"/>
              </a:rPr>
              <a:t>pubblicazioni</a:t>
            </a:r>
            <a:r>
              <a:rPr lang="en-US" sz="1500" dirty="0" smtClean="0">
                <a:latin typeface="Candara"/>
                <a:cs typeface="Candara"/>
              </a:rPr>
              <a:t> </a:t>
            </a:r>
            <a:r>
              <a:rPr lang="en-US" sz="1500" dirty="0" err="1" smtClean="0">
                <a:latin typeface="Candara"/>
                <a:cs typeface="Candara"/>
              </a:rPr>
              <a:t>divulgative</a:t>
            </a:r>
            <a:endParaRPr lang="en-US" sz="1500" dirty="0" smtClean="0">
              <a:latin typeface="Candara"/>
              <a:cs typeface="Candara"/>
            </a:endParaRPr>
          </a:p>
          <a:p>
            <a:pPr algn="l">
              <a:buClrTx/>
              <a:buSzPct val="100000"/>
              <a:buFont typeface="Arial"/>
              <a:buChar char="•"/>
            </a:pPr>
            <a:r>
              <a:rPr lang="en-US" sz="1500" dirty="0" err="1" smtClean="0">
                <a:latin typeface="Candara"/>
                <a:cs typeface="Candara"/>
              </a:rPr>
              <a:t>partecipazioni</a:t>
            </a:r>
            <a:r>
              <a:rPr lang="en-US" sz="1500" dirty="0" smtClean="0">
                <a:latin typeface="Candara"/>
                <a:cs typeface="Candara"/>
              </a:rPr>
              <a:t> a </a:t>
            </a:r>
            <a:r>
              <a:rPr lang="en-US" sz="1500" dirty="0" err="1" smtClean="0">
                <a:latin typeface="Candara"/>
                <a:cs typeface="Candara"/>
              </a:rPr>
              <a:t>trasmissioni</a:t>
            </a:r>
            <a:r>
              <a:rPr lang="en-US" sz="1500" dirty="0" smtClean="0">
                <a:latin typeface="Candara"/>
                <a:cs typeface="Candara"/>
              </a:rPr>
              <a:t> </a:t>
            </a:r>
            <a:r>
              <a:rPr lang="en-US" sz="1500" dirty="0" err="1" smtClean="0">
                <a:latin typeface="Candara"/>
                <a:cs typeface="Candara"/>
              </a:rPr>
              <a:t>radiotelevisive</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partecipazioni</a:t>
            </a:r>
            <a:r>
              <a:rPr lang="en-US" sz="1500" dirty="0" smtClean="0">
                <a:latin typeface="Candara"/>
                <a:cs typeface="Candara"/>
              </a:rPr>
              <a:t> </a:t>
            </a:r>
            <a:r>
              <a:rPr lang="en-US" sz="1500" dirty="0" err="1" smtClean="0">
                <a:latin typeface="Candara"/>
                <a:cs typeface="Candara"/>
              </a:rPr>
              <a:t>attive</a:t>
            </a:r>
            <a:r>
              <a:rPr lang="en-US" sz="1500" dirty="0" smtClean="0">
                <a:latin typeface="Candara"/>
                <a:cs typeface="Candara"/>
              </a:rPr>
              <a:t> a </a:t>
            </a:r>
            <a:r>
              <a:rPr lang="en-US" sz="1500" dirty="0" err="1" smtClean="0">
                <a:latin typeface="Candara"/>
                <a:cs typeface="Candara"/>
              </a:rPr>
              <a:t>incontri</a:t>
            </a:r>
            <a:r>
              <a:rPr lang="en-US" sz="1500" dirty="0" smtClean="0">
                <a:latin typeface="Candara"/>
                <a:cs typeface="Candara"/>
              </a:rPr>
              <a:t> </a:t>
            </a:r>
            <a:r>
              <a:rPr lang="en-US" sz="1500" dirty="0" err="1" smtClean="0">
                <a:latin typeface="Candara"/>
                <a:cs typeface="Candara"/>
              </a:rPr>
              <a:t>pubblici</a:t>
            </a:r>
            <a:r>
              <a:rPr lang="en-US" sz="1500" dirty="0" smtClean="0">
                <a:latin typeface="Candara"/>
                <a:cs typeface="Candara"/>
              </a:rPr>
              <a:t> ad </a:t>
            </a:r>
            <a:r>
              <a:rPr lang="en-US" sz="1500" dirty="0" err="1" smtClean="0">
                <a:latin typeface="Candara"/>
                <a:cs typeface="Candara"/>
              </a:rPr>
              <a:t>es</a:t>
            </a:r>
            <a:r>
              <a:rPr lang="en-US" sz="1500" dirty="0" smtClean="0">
                <a:latin typeface="Candara"/>
                <a:cs typeface="Candara"/>
              </a:rPr>
              <a:t>. </a:t>
            </a:r>
            <a:r>
              <a:rPr lang="en-US" sz="1500" dirty="0" err="1" smtClean="0">
                <a:latin typeface="Candara"/>
                <a:cs typeface="Candara"/>
              </a:rPr>
              <a:t>caffè</a:t>
            </a:r>
            <a:r>
              <a:rPr lang="en-US" sz="1500" dirty="0" smtClean="0">
                <a:latin typeface="Candara"/>
                <a:cs typeface="Candara"/>
              </a:rPr>
              <a:t> </a:t>
            </a:r>
            <a:r>
              <a:rPr lang="en-US" sz="1500" dirty="0" err="1" smtClean="0">
                <a:latin typeface="Candara"/>
                <a:cs typeface="Candara"/>
              </a:rPr>
              <a:t>scientifici</a:t>
            </a:r>
            <a:r>
              <a:rPr lang="en-US" sz="1500" dirty="0" smtClean="0">
                <a:latin typeface="Candara"/>
                <a:cs typeface="Candara"/>
              </a:rPr>
              <a:t>, </a:t>
            </a:r>
            <a:r>
              <a:rPr lang="en-US" sz="1500" dirty="0" err="1" smtClean="0">
                <a:latin typeface="Candara"/>
                <a:cs typeface="Candara"/>
              </a:rPr>
              <a:t>festival,fiere</a:t>
            </a:r>
            <a:r>
              <a:rPr lang="en-US" sz="1500" dirty="0" smtClean="0">
                <a:latin typeface="Candara"/>
                <a:cs typeface="Candara"/>
              </a:rPr>
              <a:t> </a:t>
            </a:r>
            <a:r>
              <a:rPr lang="en-US" sz="1500" dirty="0" err="1" smtClean="0">
                <a:latin typeface="Candara"/>
                <a:cs typeface="Candara"/>
              </a:rPr>
              <a:t>scientifiche</a:t>
            </a:r>
            <a:r>
              <a:rPr lang="en-US" sz="1500" dirty="0" smtClean="0">
                <a:latin typeface="Candara"/>
                <a:cs typeface="Candara"/>
              </a:rPr>
              <a:t>, </a:t>
            </a:r>
            <a:r>
              <a:rPr lang="en-US" sz="1500" dirty="0" err="1" smtClean="0">
                <a:latin typeface="Candara"/>
                <a:cs typeface="Candara"/>
              </a:rPr>
              <a:t>ecc</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organizzazione</a:t>
            </a:r>
            <a:r>
              <a:rPr lang="en-US" sz="1500" dirty="0" smtClean="0">
                <a:latin typeface="Candara"/>
                <a:cs typeface="Candara"/>
              </a:rPr>
              <a:t> di </a:t>
            </a:r>
            <a:r>
              <a:rPr lang="en-US" sz="1500" dirty="0" err="1" smtClean="0">
                <a:latin typeface="Candara"/>
                <a:cs typeface="Candara"/>
              </a:rPr>
              <a:t>eventi</a:t>
            </a:r>
            <a:r>
              <a:rPr lang="en-US" sz="1500" dirty="0" smtClean="0">
                <a:latin typeface="Candara"/>
                <a:cs typeface="Candara"/>
              </a:rPr>
              <a:t> </a:t>
            </a:r>
            <a:r>
              <a:rPr lang="en-US" sz="1500" dirty="0" err="1" smtClean="0">
                <a:latin typeface="Candara"/>
                <a:cs typeface="Candara"/>
              </a:rPr>
              <a:t>pubblici</a:t>
            </a:r>
            <a:r>
              <a:rPr lang="en-US" sz="1500" dirty="0" smtClean="0">
                <a:latin typeface="Candara"/>
                <a:cs typeface="Candara"/>
              </a:rPr>
              <a:t> (ad </a:t>
            </a:r>
            <a:r>
              <a:rPr lang="en-US" sz="1500" dirty="0" err="1" smtClean="0">
                <a:latin typeface="Candara"/>
                <a:cs typeface="Candara"/>
              </a:rPr>
              <a:t>es</a:t>
            </a:r>
            <a:r>
              <a:rPr lang="en-US" sz="1500" dirty="0" smtClean="0">
                <a:latin typeface="Candara"/>
                <a:cs typeface="Candara"/>
              </a:rPr>
              <a:t>. </a:t>
            </a:r>
            <a:r>
              <a:rPr lang="en-US" sz="1500" dirty="0" err="1" smtClean="0">
                <a:latin typeface="Candara"/>
                <a:cs typeface="Candara"/>
              </a:rPr>
              <a:t>Notte</a:t>
            </a:r>
            <a:r>
              <a:rPr lang="en-US" sz="1500" dirty="0" smtClean="0">
                <a:latin typeface="Candara"/>
                <a:cs typeface="Candara"/>
              </a:rPr>
              <a:t> </a:t>
            </a:r>
            <a:r>
              <a:rPr lang="en-US" sz="1500" dirty="0" err="1" smtClean="0">
                <a:latin typeface="Candara"/>
                <a:cs typeface="Candara"/>
              </a:rPr>
              <a:t>dei</a:t>
            </a:r>
            <a:r>
              <a:rPr lang="en-US" sz="1500" dirty="0" smtClean="0">
                <a:latin typeface="Candara"/>
                <a:cs typeface="Candara"/>
              </a:rPr>
              <a:t> </a:t>
            </a:r>
            <a:r>
              <a:rPr lang="en-US" sz="1500" dirty="0" err="1" smtClean="0">
                <a:latin typeface="Candara"/>
                <a:cs typeface="Candara"/>
              </a:rPr>
              <a:t>Ricercatori</a:t>
            </a:r>
            <a:r>
              <a:rPr lang="en-US" sz="1500" dirty="0" smtClean="0">
                <a:latin typeface="Candara"/>
                <a:cs typeface="Candara"/>
              </a:rPr>
              <a:t>, open day);</a:t>
            </a:r>
          </a:p>
          <a:p>
            <a:pPr algn="l">
              <a:buClrTx/>
              <a:buSzPct val="100000"/>
              <a:buFont typeface="Arial"/>
              <a:buChar char="•"/>
            </a:pPr>
            <a:r>
              <a:rPr lang="en-US" sz="1500" dirty="0" err="1" smtClean="0">
                <a:latin typeface="Candara"/>
                <a:cs typeface="Candara"/>
              </a:rPr>
              <a:t>pubblicazioni</a:t>
            </a:r>
            <a:r>
              <a:rPr lang="en-US" sz="1500" dirty="0" smtClean="0">
                <a:latin typeface="Candara"/>
                <a:cs typeface="Candara"/>
              </a:rPr>
              <a:t> dedicate al </a:t>
            </a:r>
            <a:r>
              <a:rPr lang="en-US" sz="1500" dirty="0" err="1" smtClean="0">
                <a:latin typeface="Candara"/>
                <a:cs typeface="Candara"/>
              </a:rPr>
              <a:t>pubblico</a:t>
            </a:r>
            <a:r>
              <a:rPr lang="en-US" sz="1500" dirty="0" smtClean="0">
                <a:latin typeface="Candara"/>
                <a:cs typeface="Candara"/>
              </a:rPr>
              <a:t> </a:t>
            </a:r>
            <a:r>
              <a:rPr lang="en-US" sz="1500" dirty="0" err="1" smtClean="0">
                <a:latin typeface="Candara"/>
                <a:cs typeface="Candara"/>
              </a:rPr>
              <a:t>esterno</a:t>
            </a:r>
            <a:r>
              <a:rPr lang="en-US" sz="1500" dirty="0" smtClean="0">
                <a:latin typeface="Candara"/>
                <a:cs typeface="Candara"/>
              </a:rPr>
              <a:t> (ad </a:t>
            </a:r>
            <a:r>
              <a:rPr lang="en-US" sz="1500" dirty="0" err="1" smtClean="0">
                <a:latin typeface="Candara"/>
                <a:cs typeface="Candara"/>
              </a:rPr>
              <a:t>es</a:t>
            </a:r>
            <a:r>
              <a:rPr lang="en-US" sz="1500" dirty="0" smtClean="0">
                <a:latin typeface="Candara"/>
                <a:cs typeface="Candara"/>
              </a:rPr>
              <a:t>. magazine </a:t>
            </a:r>
            <a:r>
              <a:rPr lang="en-US" sz="1500" dirty="0" err="1" smtClean="0">
                <a:latin typeface="Candara"/>
                <a:cs typeface="Candara"/>
              </a:rPr>
              <a:t>dell’università</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giornate</a:t>
            </a:r>
            <a:r>
              <a:rPr lang="en-US" sz="1500" dirty="0" smtClean="0">
                <a:latin typeface="Candara"/>
                <a:cs typeface="Candara"/>
              </a:rPr>
              <a:t> </a:t>
            </a:r>
            <a:r>
              <a:rPr lang="en-US" sz="1500" dirty="0" err="1" smtClean="0">
                <a:latin typeface="Candara"/>
                <a:cs typeface="Candara"/>
              </a:rPr>
              <a:t>organizzate</a:t>
            </a:r>
            <a:r>
              <a:rPr lang="en-US" sz="1500" dirty="0" smtClean="0">
                <a:latin typeface="Candara"/>
                <a:cs typeface="Candara"/>
              </a:rPr>
              <a:t> di </a:t>
            </a:r>
            <a:r>
              <a:rPr lang="en-US" sz="1500" dirty="0" err="1" smtClean="0">
                <a:latin typeface="Candara"/>
                <a:cs typeface="Candara"/>
              </a:rPr>
              <a:t>formazione</a:t>
            </a:r>
            <a:r>
              <a:rPr lang="en-US" sz="1500" dirty="0" smtClean="0">
                <a:latin typeface="Candara"/>
                <a:cs typeface="Candara"/>
              </a:rPr>
              <a:t> </a:t>
            </a:r>
            <a:r>
              <a:rPr lang="en-US" sz="1500" dirty="0" err="1" smtClean="0">
                <a:latin typeface="Candara"/>
                <a:cs typeface="Candara"/>
              </a:rPr>
              <a:t>alla</a:t>
            </a:r>
            <a:r>
              <a:rPr lang="en-US" sz="1500" dirty="0" smtClean="0">
                <a:latin typeface="Candara"/>
                <a:cs typeface="Candara"/>
              </a:rPr>
              <a:t> </a:t>
            </a:r>
            <a:r>
              <a:rPr lang="en-US" sz="1500" dirty="0" err="1" smtClean="0">
                <a:latin typeface="Candara"/>
                <a:cs typeface="Candara"/>
              </a:rPr>
              <a:t>comunicazione</a:t>
            </a:r>
            <a:r>
              <a:rPr lang="en-US" sz="1500" dirty="0" smtClean="0">
                <a:latin typeface="Candara"/>
                <a:cs typeface="Candara"/>
              </a:rPr>
              <a:t> (</a:t>
            </a:r>
            <a:r>
              <a:rPr lang="en-US" sz="1500" dirty="0" err="1" smtClean="0">
                <a:latin typeface="Candara"/>
                <a:cs typeface="Candara"/>
              </a:rPr>
              <a:t>rivolta</a:t>
            </a:r>
            <a:r>
              <a:rPr lang="en-US" sz="1500" dirty="0" smtClean="0">
                <a:latin typeface="Candara"/>
                <a:cs typeface="Candara"/>
              </a:rPr>
              <a:t> a PTA </a:t>
            </a:r>
            <a:r>
              <a:rPr lang="en-US" sz="1500" dirty="0" err="1" smtClean="0">
                <a:latin typeface="Candara"/>
                <a:cs typeface="Candara"/>
              </a:rPr>
              <a:t>o</a:t>
            </a:r>
            <a:r>
              <a:rPr lang="en-US" sz="1500" dirty="0" smtClean="0">
                <a:latin typeface="Candara"/>
                <a:cs typeface="Candara"/>
              </a:rPr>
              <a:t> </a:t>
            </a:r>
            <a:r>
              <a:rPr lang="en-US" sz="1500" dirty="0" err="1" smtClean="0">
                <a:latin typeface="Candara"/>
                <a:cs typeface="Candara"/>
              </a:rPr>
              <a:t>docenti</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siti</a:t>
            </a:r>
            <a:r>
              <a:rPr lang="en-US" sz="1500" dirty="0" smtClean="0">
                <a:latin typeface="Candara"/>
                <a:cs typeface="Candara"/>
              </a:rPr>
              <a:t> web </a:t>
            </a:r>
            <a:r>
              <a:rPr lang="en-US" sz="1500" dirty="0" err="1" smtClean="0">
                <a:latin typeface="Candara"/>
                <a:cs typeface="Candara"/>
              </a:rPr>
              <a:t>interattivi</a:t>
            </a:r>
            <a:r>
              <a:rPr lang="en-US" sz="1500" dirty="0" smtClean="0">
                <a:latin typeface="Candara"/>
                <a:cs typeface="Candara"/>
              </a:rPr>
              <a:t> </a:t>
            </a:r>
            <a:r>
              <a:rPr lang="en-US" sz="1500" dirty="0" err="1" smtClean="0">
                <a:latin typeface="Candara"/>
                <a:cs typeface="Candara"/>
              </a:rPr>
              <a:t>e/o</a:t>
            </a:r>
            <a:r>
              <a:rPr lang="en-US" sz="1500" dirty="0" smtClean="0">
                <a:latin typeface="Candara"/>
                <a:cs typeface="Candara"/>
              </a:rPr>
              <a:t> </a:t>
            </a:r>
            <a:r>
              <a:rPr lang="en-US" sz="1500" dirty="0" err="1" smtClean="0">
                <a:latin typeface="Candara"/>
                <a:cs typeface="Candara"/>
              </a:rPr>
              <a:t>divulgativi</a:t>
            </a:r>
            <a:r>
              <a:rPr lang="en-US" sz="1500" dirty="0" smtClean="0">
                <a:latin typeface="Candara"/>
                <a:cs typeface="Candara"/>
              </a:rPr>
              <a:t>, blog;</a:t>
            </a:r>
          </a:p>
          <a:p>
            <a:pPr algn="l">
              <a:buClrTx/>
              <a:buSzPct val="100000"/>
              <a:buFont typeface="Arial"/>
              <a:buChar char="•"/>
            </a:pPr>
            <a:r>
              <a:rPr lang="en-US" sz="1500" dirty="0" err="1" smtClean="0">
                <a:latin typeface="Candara"/>
                <a:cs typeface="Candara"/>
              </a:rPr>
              <a:t>fruizione</a:t>
            </a:r>
            <a:r>
              <a:rPr lang="en-US" sz="1500" dirty="0" smtClean="0">
                <a:latin typeface="Candara"/>
                <a:cs typeface="Candara"/>
              </a:rPr>
              <a:t> </a:t>
            </a:r>
            <a:r>
              <a:rPr lang="en-US" sz="1500" dirty="0" err="1" smtClean="0">
                <a:latin typeface="Candara"/>
                <a:cs typeface="Candara"/>
              </a:rPr>
              <a:t>da</a:t>
            </a:r>
            <a:r>
              <a:rPr lang="en-US" sz="1500" dirty="0" smtClean="0">
                <a:latin typeface="Candara"/>
                <a:cs typeface="Candara"/>
              </a:rPr>
              <a:t> parte </a:t>
            </a:r>
            <a:r>
              <a:rPr lang="en-US" sz="1500" dirty="0" err="1" smtClean="0">
                <a:latin typeface="Candara"/>
                <a:cs typeface="Candara"/>
              </a:rPr>
              <a:t>della</a:t>
            </a:r>
            <a:r>
              <a:rPr lang="en-US" sz="1500" dirty="0" smtClean="0">
                <a:latin typeface="Candara"/>
                <a:cs typeface="Candara"/>
              </a:rPr>
              <a:t> </a:t>
            </a:r>
            <a:r>
              <a:rPr lang="en-US" sz="1500" dirty="0" err="1" smtClean="0">
                <a:latin typeface="Candara"/>
                <a:cs typeface="Candara"/>
              </a:rPr>
              <a:t>comunità</a:t>
            </a:r>
            <a:r>
              <a:rPr lang="en-US" sz="1500" dirty="0" smtClean="0">
                <a:latin typeface="Candara"/>
                <a:cs typeface="Candara"/>
              </a:rPr>
              <a:t> di </a:t>
            </a:r>
            <a:r>
              <a:rPr lang="en-US" sz="1500" dirty="0" err="1" smtClean="0">
                <a:latin typeface="Candara"/>
                <a:cs typeface="Candara"/>
              </a:rPr>
              <a:t>musei</a:t>
            </a:r>
            <a:r>
              <a:rPr lang="en-US" sz="1500" dirty="0" smtClean="0">
                <a:latin typeface="Candara"/>
                <a:cs typeface="Candara"/>
              </a:rPr>
              <a:t>, </a:t>
            </a:r>
            <a:r>
              <a:rPr lang="en-US" sz="1500" dirty="0" err="1" smtClean="0">
                <a:latin typeface="Candara"/>
                <a:cs typeface="Candara"/>
              </a:rPr>
              <a:t>ospedali</a:t>
            </a:r>
            <a:r>
              <a:rPr lang="en-US" sz="1500" dirty="0" smtClean="0">
                <a:latin typeface="Candara"/>
                <a:cs typeface="Candara"/>
              </a:rPr>
              <a:t>, </a:t>
            </a:r>
            <a:r>
              <a:rPr lang="en-US" sz="1500" dirty="0" err="1" smtClean="0">
                <a:latin typeface="Candara"/>
                <a:cs typeface="Candara"/>
              </a:rPr>
              <a:t>impianti</a:t>
            </a:r>
            <a:r>
              <a:rPr lang="en-US" sz="1500" dirty="0" smtClean="0">
                <a:latin typeface="Candara"/>
                <a:cs typeface="Candara"/>
              </a:rPr>
              <a:t> </a:t>
            </a:r>
            <a:r>
              <a:rPr lang="en-US" sz="1500" dirty="0" err="1" smtClean="0">
                <a:latin typeface="Candara"/>
                <a:cs typeface="Candara"/>
              </a:rPr>
              <a:t>sportivi</a:t>
            </a:r>
            <a:r>
              <a:rPr lang="en-US" sz="1500" dirty="0" smtClean="0">
                <a:latin typeface="Candara"/>
                <a:cs typeface="Candara"/>
              </a:rPr>
              <a:t>, </a:t>
            </a:r>
            <a:r>
              <a:rPr lang="en-US" sz="1500" dirty="0" err="1" smtClean="0">
                <a:latin typeface="Candara"/>
                <a:cs typeface="Candara"/>
              </a:rPr>
              <a:t>biblioteche</a:t>
            </a:r>
            <a:r>
              <a:rPr lang="en-US" sz="1500" dirty="0" smtClean="0">
                <a:latin typeface="Candara"/>
                <a:cs typeface="Candara"/>
              </a:rPr>
              <a:t>, </a:t>
            </a:r>
            <a:r>
              <a:rPr lang="en-US" sz="1500" dirty="0" err="1" smtClean="0">
                <a:latin typeface="Candara"/>
                <a:cs typeface="Candara"/>
              </a:rPr>
              <a:t>teatri</a:t>
            </a:r>
            <a:r>
              <a:rPr lang="en-US" sz="1500" dirty="0" smtClean="0">
                <a:latin typeface="Candara"/>
                <a:cs typeface="Candara"/>
              </a:rPr>
              <a:t>, </a:t>
            </a:r>
            <a:r>
              <a:rPr lang="en-US" sz="1500" dirty="0" err="1" smtClean="0">
                <a:latin typeface="Candara"/>
                <a:cs typeface="Candara"/>
              </a:rPr>
              <a:t>edifici</a:t>
            </a:r>
            <a:endParaRPr lang="en-US" sz="1500" dirty="0" smtClean="0">
              <a:latin typeface="Candara"/>
              <a:cs typeface="Candara"/>
            </a:endParaRPr>
          </a:p>
          <a:p>
            <a:pPr algn="l">
              <a:buClrTx/>
              <a:buSzPct val="100000"/>
              <a:buFont typeface="Arial"/>
              <a:buChar char="•"/>
            </a:pPr>
            <a:r>
              <a:rPr lang="en-US" sz="1500" dirty="0" err="1" smtClean="0">
                <a:latin typeface="Candara"/>
                <a:cs typeface="Candara"/>
              </a:rPr>
              <a:t>storici</a:t>
            </a:r>
            <a:r>
              <a:rPr lang="en-US" sz="1500" dirty="0" smtClean="0">
                <a:latin typeface="Candara"/>
                <a:cs typeface="Candara"/>
              </a:rPr>
              <a:t> </a:t>
            </a:r>
            <a:r>
              <a:rPr lang="en-US" sz="1500" dirty="0" err="1" smtClean="0">
                <a:latin typeface="Candara"/>
                <a:cs typeface="Candara"/>
              </a:rPr>
              <a:t>universitari</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organizzazione</a:t>
            </a:r>
            <a:r>
              <a:rPr lang="en-US" sz="1500" dirty="0" smtClean="0">
                <a:latin typeface="Candara"/>
                <a:cs typeface="Candara"/>
              </a:rPr>
              <a:t> di concerti, </a:t>
            </a:r>
            <a:r>
              <a:rPr lang="en-US" sz="1500" dirty="0" err="1" smtClean="0">
                <a:latin typeface="Candara"/>
                <a:cs typeface="Candara"/>
              </a:rPr>
              <a:t>mostre</a:t>
            </a:r>
            <a:r>
              <a:rPr lang="en-US" sz="1500" dirty="0" smtClean="0">
                <a:latin typeface="Candara"/>
                <a:cs typeface="Candara"/>
              </a:rPr>
              <a:t>, </a:t>
            </a:r>
            <a:r>
              <a:rPr lang="en-US" sz="1500" dirty="0" err="1" smtClean="0">
                <a:latin typeface="Candara"/>
                <a:cs typeface="Candara"/>
              </a:rPr>
              <a:t>esposizioni</a:t>
            </a:r>
            <a:r>
              <a:rPr lang="en-US" sz="1500" dirty="0" smtClean="0">
                <a:latin typeface="Candara"/>
                <a:cs typeface="Candara"/>
              </a:rPr>
              <a:t> </a:t>
            </a:r>
            <a:r>
              <a:rPr lang="en-US" sz="1500" dirty="0" err="1" smtClean="0">
                <a:latin typeface="Candara"/>
                <a:cs typeface="Candara"/>
              </a:rPr>
              <a:t>e</a:t>
            </a:r>
            <a:r>
              <a:rPr lang="en-US" sz="1500" dirty="0" smtClean="0">
                <a:latin typeface="Candara"/>
                <a:cs typeface="Candara"/>
              </a:rPr>
              <a:t> </a:t>
            </a:r>
            <a:r>
              <a:rPr lang="en-US" sz="1500" dirty="0" err="1" smtClean="0">
                <a:latin typeface="Candara"/>
                <a:cs typeface="Candara"/>
              </a:rPr>
              <a:t>altri</a:t>
            </a:r>
            <a:r>
              <a:rPr lang="en-US" sz="1500" dirty="0" smtClean="0">
                <a:latin typeface="Candara"/>
                <a:cs typeface="Candara"/>
              </a:rPr>
              <a:t> </a:t>
            </a:r>
            <a:r>
              <a:rPr lang="en-US" sz="1500" dirty="0" err="1" smtClean="0">
                <a:latin typeface="Candara"/>
                <a:cs typeface="Candara"/>
              </a:rPr>
              <a:t>eventi</a:t>
            </a:r>
            <a:r>
              <a:rPr lang="en-US" sz="1500" dirty="0" smtClean="0">
                <a:latin typeface="Candara"/>
                <a:cs typeface="Candara"/>
              </a:rPr>
              <a:t> di </a:t>
            </a:r>
            <a:r>
              <a:rPr lang="en-US" sz="1500" dirty="0" err="1" smtClean="0">
                <a:latin typeface="Candara"/>
                <a:cs typeface="Candara"/>
              </a:rPr>
              <a:t>pubblica</a:t>
            </a:r>
            <a:r>
              <a:rPr lang="en-US" sz="1500" dirty="0" smtClean="0">
                <a:latin typeface="Candara"/>
                <a:cs typeface="Candara"/>
              </a:rPr>
              <a:t> </a:t>
            </a:r>
            <a:r>
              <a:rPr lang="en-US" sz="1500" dirty="0" err="1" smtClean="0">
                <a:latin typeface="Candara"/>
                <a:cs typeface="Candara"/>
              </a:rPr>
              <a:t>utilità</a:t>
            </a:r>
            <a:r>
              <a:rPr lang="en-US" sz="1500" dirty="0" smtClean="0">
                <a:latin typeface="Candara"/>
                <a:cs typeface="Candara"/>
              </a:rPr>
              <a:t> </a:t>
            </a:r>
            <a:r>
              <a:rPr lang="en-US" sz="1500" dirty="0" err="1" smtClean="0">
                <a:latin typeface="Candara"/>
                <a:cs typeface="Candara"/>
              </a:rPr>
              <a:t>aperti</a:t>
            </a:r>
            <a:r>
              <a:rPr lang="en-US" sz="1500" dirty="0" smtClean="0">
                <a:latin typeface="Candara"/>
                <a:cs typeface="Candara"/>
              </a:rPr>
              <a:t> </a:t>
            </a:r>
            <a:r>
              <a:rPr lang="en-US" sz="1500" dirty="0" err="1" smtClean="0">
                <a:latin typeface="Candara"/>
                <a:cs typeface="Candara"/>
              </a:rPr>
              <a:t>alla</a:t>
            </a:r>
            <a:r>
              <a:rPr lang="en-US" sz="1500" dirty="0" smtClean="0">
                <a:latin typeface="Candara"/>
                <a:cs typeface="Candara"/>
              </a:rPr>
              <a:t> </a:t>
            </a:r>
            <a:r>
              <a:rPr lang="en-US" sz="1500" dirty="0" err="1" smtClean="0">
                <a:latin typeface="Candara"/>
                <a:cs typeface="Candara"/>
              </a:rPr>
              <a:t>comunità</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partecipazione</a:t>
            </a:r>
            <a:r>
              <a:rPr lang="en-US" sz="1500" dirty="0" smtClean="0">
                <a:latin typeface="Candara"/>
                <a:cs typeface="Candara"/>
              </a:rPr>
              <a:t> </a:t>
            </a:r>
            <a:r>
              <a:rPr lang="en-US" sz="1500" dirty="0" err="1" smtClean="0">
                <a:latin typeface="Candara"/>
                <a:cs typeface="Candara"/>
              </a:rPr>
              <a:t>alla</a:t>
            </a:r>
            <a:r>
              <a:rPr lang="en-US" sz="1500" dirty="0" smtClean="0">
                <a:latin typeface="Candara"/>
                <a:cs typeface="Candara"/>
              </a:rPr>
              <a:t> </a:t>
            </a:r>
            <a:r>
              <a:rPr lang="en-US" sz="1500" dirty="0" err="1" smtClean="0">
                <a:latin typeface="Candara"/>
                <a:cs typeface="Candara"/>
              </a:rPr>
              <a:t>formulazione</a:t>
            </a:r>
            <a:r>
              <a:rPr lang="en-US" sz="1500" dirty="0" smtClean="0">
                <a:latin typeface="Candara"/>
                <a:cs typeface="Candara"/>
              </a:rPr>
              <a:t> di </a:t>
            </a:r>
            <a:r>
              <a:rPr lang="en-US" sz="1500" dirty="0" err="1" smtClean="0">
                <a:latin typeface="Candara"/>
                <a:cs typeface="Candara"/>
              </a:rPr>
              <a:t>programmi</a:t>
            </a:r>
            <a:r>
              <a:rPr lang="en-US" sz="1500" dirty="0" smtClean="0">
                <a:latin typeface="Candara"/>
                <a:cs typeface="Candara"/>
              </a:rPr>
              <a:t> di </a:t>
            </a:r>
            <a:r>
              <a:rPr lang="en-US" sz="1500" dirty="0" err="1" smtClean="0">
                <a:latin typeface="Candara"/>
                <a:cs typeface="Candara"/>
              </a:rPr>
              <a:t>pubblico</a:t>
            </a:r>
            <a:r>
              <a:rPr lang="en-US" sz="1500" dirty="0" smtClean="0">
                <a:latin typeface="Candara"/>
                <a:cs typeface="Candara"/>
              </a:rPr>
              <a:t> </a:t>
            </a:r>
            <a:r>
              <a:rPr lang="en-US" sz="1500" dirty="0" err="1" smtClean="0">
                <a:latin typeface="Candara"/>
                <a:cs typeface="Candara"/>
              </a:rPr>
              <a:t>interesse</a:t>
            </a:r>
            <a:r>
              <a:rPr lang="en-US" sz="1500" dirty="0" smtClean="0">
                <a:latin typeface="Candara"/>
                <a:cs typeface="Candara"/>
              </a:rPr>
              <a:t> (policy-making);</a:t>
            </a:r>
          </a:p>
          <a:p>
            <a:pPr algn="l">
              <a:buClrTx/>
              <a:buSzPct val="100000"/>
              <a:buFont typeface="Arial"/>
              <a:buChar char="•"/>
            </a:pPr>
            <a:r>
              <a:rPr lang="en-US" sz="1500" dirty="0" err="1" smtClean="0">
                <a:latin typeface="Candara"/>
                <a:cs typeface="Candara"/>
              </a:rPr>
              <a:t>partecipazione</a:t>
            </a:r>
            <a:r>
              <a:rPr lang="en-US" sz="1500" dirty="0" smtClean="0">
                <a:latin typeface="Candara"/>
                <a:cs typeface="Candara"/>
              </a:rPr>
              <a:t> a </a:t>
            </a:r>
            <a:r>
              <a:rPr lang="en-US" sz="1500" dirty="0" err="1" smtClean="0">
                <a:latin typeface="Candara"/>
                <a:cs typeface="Candara"/>
              </a:rPr>
              <a:t>comitati</a:t>
            </a:r>
            <a:r>
              <a:rPr lang="en-US" sz="1500" dirty="0" smtClean="0">
                <a:latin typeface="Candara"/>
                <a:cs typeface="Candara"/>
              </a:rPr>
              <a:t> per la </a:t>
            </a:r>
            <a:r>
              <a:rPr lang="en-US" sz="1500" dirty="0" err="1" smtClean="0">
                <a:latin typeface="Candara"/>
                <a:cs typeface="Candara"/>
              </a:rPr>
              <a:t>definizione</a:t>
            </a:r>
            <a:r>
              <a:rPr lang="en-US" sz="1500" dirty="0" smtClean="0">
                <a:latin typeface="Candara"/>
                <a:cs typeface="Candara"/>
              </a:rPr>
              <a:t> di standard </a:t>
            </a:r>
            <a:r>
              <a:rPr lang="en-US" sz="1500" dirty="0" err="1" smtClean="0">
                <a:latin typeface="Candara"/>
                <a:cs typeface="Candara"/>
              </a:rPr>
              <a:t>e</a:t>
            </a:r>
            <a:r>
              <a:rPr lang="en-US" sz="1500" dirty="0" smtClean="0">
                <a:latin typeface="Candara"/>
                <a:cs typeface="Candara"/>
              </a:rPr>
              <a:t> </a:t>
            </a:r>
            <a:r>
              <a:rPr lang="en-US" sz="1500" dirty="0" err="1" smtClean="0">
                <a:latin typeface="Candara"/>
                <a:cs typeface="Candara"/>
              </a:rPr>
              <a:t>norme</a:t>
            </a:r>
            <a:r>
              <a:rPr lang="en-US" sz="1500" dirty="0" smtClean="0">
                <a:latin typeface="Candara"/>
                <a:cs typeface="Candara"/>
              </a:rPr>
              <a:t> </a:t>
            </a:r>
            <a:r>
              <a:rPr lang="en-US" sz="1500" dirty="0" err="1" smtClean="0">
                <a:latin typeface="Candara"/>
                <a:cs typeface="Candara"/>
              </a:rPr>
              <a:t>tecniche</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iniziative</a:t>
            </a:r>
            <a:r>
              <a:rPr lang="en-US" sz="1500" dirty="0" smtClean="0">
                <a:latin typeface="Candara"/>
                <a:cs typeface="Candara"/>
              </a:rPr>
              <a:t> di </a:t>
            </a:r>
            <a:r>
              <a:rPr lang="en-US" sz="1500" dirty="0" err="1" smtClean="0">
                <a:latin typeface="Candara"/>
                <a:cs typeface="Candara"/>
              </a:rPr>
              <a:t>tutela</a:t>
            </a:r>
            <a:r>
              <a:rPr lang="en-US" sz="1500" dirty="0" smtClean="0">
                <a:latin typeface="Candara"/>
                <a:cs typeface="Candara"/>
              </a:rPr>
              <a:t> </a:t>
            </a:r>
            <a:r>
              <a:rPr lang="en-US" sz="1500" dirty="0" err="1" smtClean="0">
                <a:latin typeface="Candara"/>
                <a:cs typeface="Candara"/>
              </a:rPr>
              <a:t>della</a:t>
            </a:r>
            <a:r>
              <a:rPr lang="en-US" sz="1500" dirty="0" smtClean="0">
                <a:latin typeface="Candara"/>
                <a:cs typeface="Candara"/>
              </a:rPr>
              <a:t> salute (</a:t>
            </a:r>
            <a:r>
              <a:rPr lang="en-US" sz="1500" dirty="0" err="1" smtClean="0">
                <a:latin typeface="Candara"/>
                <a:cs typeface="Candara"/>
              </a:rPr>
              <a:t>es</a:t>
            </a:r>
            <a:r>
              <a:rPr lang="en-US" sz="1500" dirty="0" smtClean="0">
                <a:latin typeface="Candara"/>
                <a:cs typeface="Candara"/>
              </a:rPr>
              <a:t>. </a:t>
            </a:r>
            <a:r>
              <a:rPr lang="en-US" sz="1500" dirty="0" err="1" smtClean="0">
                <a:latin typeface="Candara"/>
                <a:cs typeface="Candara"/>
              </a:rPr>
              <a:t>giornate</a:t>
            </a:r>
            <a:r>
              <a:rPr lang="en-US" sz="1500" dirty="0" smtClean="0">
                <a:latin typeface="Candara"/>
                <a:cs typeface="Candara"/>
              </a:rPr>
              <a:t> informative </a:t>
            </a:r>
            <a:r>
              <a:rPr lang="en-US" sz="1500" dirty="0" err="1" smtClean="0">
                <a:latin typeface="Candara"/>
                <a:cs typeface="Candara"/>
              </a:rPr>
              <a:t>e</a:t>
            </a:r>
            <a:r>
              <a:rPr lang="en-US" sz="1500" dirty="0" smtClean="0">
                <a:latin typeface="Candara"/>
                <a:cs typeface="Candara"/>
              </a:rPr>
              <a:t> di </a:t>
            </a:r>
            <a:r>
              <a:rPr lang="en-US" sz="1500" dirty="0" err="1" smtClean="0">
                <a:latin typeface="Candara"/>
                <a:cs typeface="Candara"/>
              </a:rPr>
              <a:t>prevenzione</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iniziative</a:t>
            </a:r>
            <a:r>
              <a:rPr lang="en-US" sz="1500" dirty="0" smtClean="0">
                <a:latin typeface="Candara"/>
                <a:cs typeface="Candara"/>
              </a:rPr>
              <a:t> in </a:t>
            </a:r>
            <a:r>
              <a:rPr lang="en-US" sz="1500" dirty="0" err="1" smtClean="0">
                <a:latin typeface="Candara"/>
                <a:cs typeface="Candara"/>
              </a:rPr>
              <a:t>collaborazione</a:t>
            </a:r>
            <a:r>
              <a:rPr lang="en-US" sz="1500" dirty="0" smtClean="0">
                <a:latin typeface="Candara"/>
                <a:cs typeface="Candara"/>
              </a:rPr>
              <a:t> con </a:t>
            </a:r>
            <a:r>
              <a:rPr lang="en-US" sz="1500" dirty="0" err="1" smtClean="0">
                <a:latin typeface="Candara"/>
                <a:cs typeface="Candara"/>
              </a:rPr>
              <a:t>enti</a:t>
            </a:r>
            <a:r>
              <a:rPr lang="en-US" sz="1500" dirty="0" smtClean="0">
                <a:latin typeface="Candara"/>
                <a:cs typeface="Candara"/>
              </a:rPr>
              <a:t> per </a:t>
            </a:r>
            <a:r>
              <a:rPr lang="en-US" sz="1500" dirty="0" err="1" smtClean="0">
                <a:latin typeface="Candara"/>
                <a:cs typeface="Candara"/>
              </a:rPr>
              <a:t>progetti</a:t>
            </a:r>
            <a:r>
              <a:rPr lang="en-US" sz="1500" dirty="0" smtClean="0">
                <a:latin typeface="Candara"/>
                <a:cs typeface="Candara"/>
              </a:rPr>
              <a:t> di </a:t>
            </a:r>
            <a:r>
              <a:rPr lang="en-US" sz="1500" dirty="0" err="1" smtClean="0">
                <a:latin typeface="Candara"/>
                <a:cs typeface="Candara"/>
              </a:rPr>
              <a:t>sviluppo</a:t>
            </a:r>
            <a:r>
              <a:rPr lang="en-US" sz="1500" dirty="0" smtClean="0">
                <a:latin typeface="Candara"/>
                <a:cs typeface="Candara"/>
              </a:rPr>
              <a:t> </a:t>
            </a:r>
            <a:r>
              <a:rPr lang="en-US" sz="1500" dirty="0" err="1" smtClean="0">
                <a:latin typeface="Candara"/>
                <a:cs typeface="Candara"/>
              </a:rPr>
              <a:t>urbano</a:t>
            </a:r>
            <a:r>
              <a:rPr lang="en-US" sz="1500" dirty="0" smtClean="0">
                <a:latin typeface="Candara"/>
                <a:cs typeface="Candara"/>
              </a:rPr>
              <a:t> </a:t>
            </a:r>
            <a:r>
              <a:rPr lang="en-US" sz="1500" dirty="0" err="1" smtClean="0">
                <a:latin typeface="Candara"/>
                <a:cs typeface="Candara"/>
              </a:rPr>
              <a:t>o</a:t>
            </a:r>
            <a:r>
              <a:rPr lang="en-US" sz="1500" dirty="0" smtClean="0">
                <a:latin typeface="Candara"/>
                <a:cs typeface="Candara"/>
              </a:rPr>
              <a:t> </a:t>
            </a:r>
            <a:r>
              <a:rPr lang="en-US" sz="1500" dirty="0" err="1" smtClean="0">
                <a:latin typeface="Candara"/>
                <a:cs typeface="Candara"/>
              </a:rPr>
              <a:t>valorizzazione</a:t>
            </a:r>
            <a:r>
              <a:rPr lang="en-US" sz="1500" dirty="0" smtClean="0">
                <a:latin typeface="Candara"/>
                <a:cs typeface="Candara"/>
              </a:rPr>
              <a:t> del </a:t>
            </a:r>
            <a:r>
              <a:rPr lang="en-US" sz="1500" dirty="0" err="1" smtClean="0">
                <a:latin typeface="Candara"/>
                <a:cs typeface="Candara"/>
              </a:rPr>
              <a:t>territorio</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iniziative</a:t>
            </a:r>
            <a:r>
              <a:rPr lang="en-US" sz="1500" dirty="0" smtClean="0">
                <a:latin typeface="Candara"/>
                <a:cs typeface="Candara"/>
              </a:rPr>
              <a:t> di </a:t>
            </a:r>
            <a:r>
              <a:rPr lang="en-US" sz="1500" dirty="0" err="1" smtClean="0">
                <a:latin typeface="Candara"/>
                <a:cs typeface="Candara"/>
              </a:rPr>
              <a:t>orientamento</a:t>
            </a:r>
            <a:r>
              <a:rPr lang="en-US" sz="1500" dirty="0" smtClean="0">
                <a:latin typeface="Candara"/>
                <a:cs typeface="Candara"/>
              </a:rPr>
              <a:t> </a:t>
            </a:r>
            <a:r>
              <a:rPr lang="en-US" sz="1500" dirty="0" err="1" smtClean="0">
                <a:latin typeface="Candara"/>
                <a:cs typeface="Candara"/>
              </a:rPr>
              <a:t>e</a:t>
            </a:r>
            <a:r>
              <a:rPr lang="en-US" sz="1500" dirty="0" smtClean="0">
                <a:latin typeface="Candara"/>
                <a:cs typeface="Candara"/>
              </a:rPr>
              <a:t> </a:t>
            </a:r>
            <a:r>
              <a:rPr lang="en-US" sz="1500" dirty="0" err="1" smtClean="0">
                <a:latin typeface="Candara"/>
                <a:cs typeface="Candara"/>
              </a:rPr>
              <a:t>interazione</a:t>
            </a:r>
            <a:r>
              <a:rPr lang="en-US" sz="1500" dirty="0" smtClean="0">
                <a:latin typeface="Candara"/>
                <a:cs typeface="Candara"/>
              </a:rPr>
              <a:t> con le </a:t>
            </a:r>
            <a:r>
              <a:rPr lang="en-US" sz="1500" dirty="0" err="1" smtClean="0">
                <a:latin typeface="Candara"/>
                <a:cs typeface="Candara"/>
              </a:rPr>
              <a:t>scuole</a:t>
            </a:r>
            <a:r>
              <a:rPr lang="en-US" sz="1500" dirty="0" smtClean="0">
                <a:latin typeface="Candara"/>
                <a:cs typeface="Candara"/>
              </a:rPr>
              <a:t> </a:t>
            </a:r>
            <a:r>
              <a:rPr lang="en-US" sz="1500" dirty="0" err="1" smtClean="0">
                <a:latin typeface="Candara"/>
                <a:cs typeface="Candara"/>
              </a:rPr>
              <a:t>superiori</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iniziative</a:t>
            </a:r>
            <a:r>
              <a:rPr lang="en-US" sz="1500" dirty="0" smtClean="0">
                <a:latin typeface="Candara"/>
                <a:cs typeface="Candara"/>
              </a:rPr>
              <a:t> </a:t>
            </a:r>
            <a:r>
              <a:rPr lang="en-US" sz="1500" dirty="0" err="1" smtClean="0">
                <a:latin typeface="Candara"/>
                <a:cs typeface="Candara"/>
              </a:rPr>
              <a:t>divulgative</a:t>
            </a:r>
            <a:r>
              <a:rPr lang="en-US" sz="1500" dirty="0" smtClean="0">
                <a:latin typeface="Candara"/>
                <a:cs typeface="Candara"/>
              </a:rPr>
              <a:t> </a:t>
            </a:r>
            <a:r>
              <a:rPr lang="en-US" sz="1500" dirty="0" err="1" smtClean="0">
                <a:latin typeface="Candara"/>
                <a:cs typeface="Candara"/>
              </a:rPr>
              <a:t>rivolte</a:t>
            </a:r>
            <a:r>
              <a:rPr lang="en-US" sz="1500" dirty="0" smtClean="0">
                <a:latin typeface="Candara"/>
                <a:cs typeface="Candara"/>
              </a:rPr>
              <a:t> a bambini </a:t>
            </a:r>
            <a:r>
              <a:rPr lang="en-US" sz="1500" dirty="0" err="1" smtClean="0">
                <a:latin typeface="Candara"/>
                <a:cs typeface="Candara"/>
              </a:rPr>
              <a:t>e</a:t>
            </a:r>
            <a:r>
              <a:rPr lang="en-US" sz="1500" dirty="0" smtClean="0">
                <a:latin typeface="Candara"/>
                <a:cs typeface="Candara"/>
              </a:rPr>
              <a:t> </a:t>
            </a:r>
            <a:r>
              <a:rPr lang="en-US" sz="1500" dirty="0" err="1" smtClean="0">
                <a:latin typeface="Candara"/>
                <a:cs typeface="Candara"/>
              </a:rPr>
              <a:t>giovani</a:t>
            </a:r>
            <a:r>
              <a:rPr lang="en-US" sz="1500" dirty="0" smtClean="0">
                <a:latin typeface="Candara"/>
                <a:cs typeface="Candara"/>
              </a:rPr>
              <a:t>;</a:t>
            </a:r>
          </a:p>
          <a:p>
            <a:pPr algn="l">
              <a:buClrTx/>
              <a:buSzPct val="100000"/>
              <a:buFont typeface="Arial"/>
              <a:buChar char="•"/>
            </a:pPr>
            <a:r>
              <a:rPr lang="en-US" sz="1500" dirty="0" err="1" smtClean="0">
                <a:latin typeface="Candara"/>
                <a:cs typeface="Candara"/>
              </a:rPr>
              <a:t>iniziative</a:t>
            </a:r>
            <a:r>
              <a:rPr lang="en-US" sz="1500" dirty="0" smtClean="0">
                <a:latin typeface="Candara"/>
                <a:cs typeface="Candara"/>
              </a:rPr>
              <a:t> di </a:t>
            </a:r>
            <a:r>
              <a:rPr lang="en-US" sz="1500" dirty="0" err="1" smtClean="0">
                <a:latin typeface="Candara"/>
                <a:cs typeface="Candara"/>
              </a:rPr>
              <a:t>democrazia</a:t>
            </a:r>
            <a:r>
              <a:rPr lang="en-US" sz="1500" dirty="0" smtClean="0">
                <a:latin typeface="Candara"/>
                <a:cs typeface="Candara"/>
              </a:rPr>
              <a:t> </a:t>
            </a:r>
            <a:r>
              <a:rPr lang="en-US" sz="1500" dirty="0" err="1" smtClean="0">
                <a:latin typeface="Candara"/>
                <a:cs typeface="Candara"/>
              </a:rPr>
              <a:t>partecipativa</a:t>
            </a:r>
            <a:r>
              <a:rPr lang="en-US" sz="1500" dirty="0" smtClean="0">
                <a:latin typeface="Candara"/>
                <a:cs typeface="Candara"/>
              </a:rPr>
              <a:t> (</a:t>
            </a:r>
            <a:r>
              <a:rPr lang="en-US" sz="1500" dirty="0" err="1" smtClean="0">
                <a:latin typeface="Candara"/>
                <a:cs typeface="Candara"/>
              </a:rPr>
              <a:t>es</a:t>
            </a:r>
            <a:r>
              <a:rPr lang="en-US" sz="1500" dirty="0" smtClean="0">
                <a:latin typeface="Candara"/>
                <a:cs typeface="Candara"/>
              </a:rPr>
              <a:t>. consensus conferences, citizen panel)</a:t>
            </a:r>
            <a:endParaRPr lang="it-IT" sz="1500" dirty="0">
              <a:latin typeface="Candara"/>
              <a:cs typeface="Candara"/>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Discussioni europee..</a:t>
            </a:r>
            <a:endParaRPr lang="it-IT" dirty="0"/>
          </a:p>
        </p:txBody>
      </p:sp>
      <p:sp>
        <p:nvSpPr>
          <p:cNvPr id="7" name="Segnaposto contenuto 6"/>
          <p:cNvSpPr>
            <a:spLocks noGrp="1"/>
          </p:cNvSpPr>
          <p:nvPr>
            <p:ph idx="1"/>
          </p:nvPr>
        </p:nvSpPr>
        <p:spPr>
          <a:xfrm>
            <a:off x="457200" y="1600200"/>
            <a:ext cx="8229600" cy="5029200"/>
          </a:xfrm>
        </p:spPr>
        <p:txBody>
          <a:bodyPr>
            <a:normAutofit/>
          </a:bodyPr>
          <a:lstStyle/>
          <a:p>
            <a:r>
              <a:rPr lang="it-IT" dirty="0" smtClean="0"/>
              <a:t>Alcune letture:</a:t>
            </a:r>
          </a:p>
          <a:p>
            <a:pPr lvl="1"/>
            <a:r>
              <a:rPr lang="it-IT" dirty="0" smtClean="0"/>
              <a:t>Science in Society: a </a:t>
            </a:r>
            <a:r>
              <a:rPr lang="it-IT" dirty="0" err="1" smtClean="0"/>
              <a:t>Challenging</a:t>
            </a:r>
            <a:r>
              <a:rPr lang="it-IT" dirty="0" smtClean="0"/>
              <a:t> </a:t>
            </a:r>
            <a:r>
              <a:rPr lang="it-IT" dirty="0" err="1" smtClean="0"/>
              <a:t>Frontier</a:t>
            </a:r>
            <a:r>
              <a:rPr lang="it-IT" dirty="0" smtClean="0"/>
              <a:t>..</a:t>
            </a:r>
            <a:br>
              <a:rPr lang="it-IT" dirty="0" smtClean="0"/>
            </a:br>
            <a:r>
              <a:rPr lang="it-IT" dirty="0" smtClean="0">
                <a:hlinkClick r:id="rId2"/>
              </a:rPr>
              <a:t>www.esf.org</a:t>
            </a:r>
            <a:endParaRPr lang="it-IT" dirty="0" smtClean="0"/>
          </a:p>
          <a:p>
            <a:pPr lvl="1"/>
            <a:r>
              <a:rPr lang="it-IT" dirty="0" err="1" smtClean="0"/>
              <a:t>Assessing</a:t>
            </a:r>
            <a:r>
              <a:rPr lang="it-IT" dirty="0" smtClean="0"/>
              <a:t> III </a:t>
            </a:r>
            <a:r>
              <a:rPr lang="it-IT" dirty="0" err="1" smtClean="0"/>
              <a:t>Mission</a:t>
            </a:r>
            <a:r>
              <a:rPr lang="it-IT" dirty="0" smtClean="0"/>
              <a:t> </a:t>
            </a:r>
            <a:r>
              <a:rPr lang="it-IT" dirty="0" err="1" smtClean="0"/>
              <a:t>Activities</a:t>
            </a:r>
            <a:r>
              <a:rPr lang="it-IT" dirty="0" smtClean="0"/>
              <a:t>, M. Murphy</a:t>
            </a:r>
            <a:br>
              <a:rPr lang="it-IT" dirty="0" smtClean="0"/>
            </a:br>
            <a:r>
              <a:rPr lang="it-IT" dirty="0" smtClean="0">
                <a:hlinkClick r:id="rId3"/>
              </a:rPr>
              <a:t>http</a:t>
            </a:r>
            <a:r>
              <a:rPr lang="it-IT" dirty="0">
                <a:hlinkClick r:id="rId3"/>
              </a:rPr>
              <a:t>://arrow.dit.ie/engineduccon/2</a:t>
            </a:r>
            <a:r>
              <a:rPr lang="it-IT" dirty="0" smtClean="0">
                <a:hlinkClick r:id="rId3"/>
              </a:rPr>
              <a:t>/</a:t>
            </a:r>
            <a:endParaRPr lang="it-IT" dirty="0" smtClean="0"/>
          </a:p>
          <a:p>
            <a:pPr lvl="1"/>
            <a:r>
              <a:rPr lang="it-IT" dirty="0" smtClean="0"/>
              <a:t>Green </a:t>
            </a:r>
            <a:r>
              <a:rPr lang="it-IT" dirty="0" err="1" smtClean="0"/>
              <a:t>Paper</a:t>
            </a:r>
            <a:r>
              <a:rPr lang="it-IT" dirty="0" smtClean="0"/>
              <a:t>: </a:t>
            </a:r>
            <a:r>
              <a:rPr lang="it-IT" dirty="0" err="1" smtClean="0"/>
              <a:t>Forstering</a:t>
            </a:r>
            <a:r>
              <a:rPr lang="it-IT" dirty="0" smtClean="0"/>
              <a:t> and </a:t>
            </a:r>
            <a:r>
              <a:rPr lang="it-IT" dirty="0" err="1" smtClean="0"/>
              <a:t>Measuring</a:t>
            </a:r>
            <a:r>
              <a:rPr lang="it-IT" dirty="0" smtClean="0"/>
              <a:t> III </a:t>
            </a:r>
            <a:r>
              <a:rPr lang="it-IT" dirty="0" err="1" smtClean="0"/>
              <a:t>Mission</a:t>
            </a:r>
            <a:r>
              <a:rPr lang="it-IT" dirty="0" smtClean="0"/>
              <a:t> in HEI </a:t>
            </a:r>
            <a:r>
              <a:rPr lang="it-IT" i="1" dirty="0"/>
              <a:t>www.e3mproject.eu/docs</a:t>
            </a:r>
            <a:r>
              <a:rPr lang="it-IT" i="1" dirty="0" smtClean="0"/>
              <a:t>/</a:t>
            </a:r>
            <a:endParaRPr lang="it-IT" dirty="0" smtClean="0"/>
          </a:p>
          <a:p>
            <a:pPr lvl="2"/>
            <a:r>
              <a:rPr lang="it-IT" dirty="0" smtClean="0"/>
              <a:t>Third </a:t>
            </a:r>
            <a:r>
              <a:rPr lang="it-IT" dirty="0" err="1" smtClean="0"/>
              <a:t>Mission</a:t>
            </a:r>
            <a:r>
              <a:rPr lang="it-IT" dirty="0" smtClean="0"/>
              <a:t> </a:t>
            </a:r>
            <a:r>
              <a:rPr lang="it-IT" dirty="0" err="1" smtClean="0"/>
              <a:t>Indicator</a:t>
            </a:r>
            <a:r>
              <a:rPr lang="it-IT" dirty="0" smtClean="0"/>
              <a:t> Definition (</a:t>
            </a:r>
            <a:r>
              <a:rPr lang="it-IT" dirty="0" err="1" smtClean="0"/>
              <a:t>same</a:t>
            </a:r>
            <a:r>
              <a:rPr lang="it-IT" dirty="0" smtClean="0"/>
              <a:t> site of the Green </a:t>
            </a:r>
            <a:r>
              <a:rPr lang="it-IT" dirty="0" err="1" smtClean="0"/>
              <a:t>Paper</a:t>
            </a:r>
            <a:r>
              <a:rPr lang="it-IT" dirty="0" smtClean="0"/>
              <a:t>)</a:t>
            </a:r>
          </a:p>
          <a:p>
            <a:pPr lvl="3"/>
            <a:r>
              <a:rPr lang="it-IT" dirty="0" smtClean="0"/>
              <a:t>Progetto UE sotto il «Leonardo </a:t>
            </a:r>
            <a:r>
              <a:rPr lang="it-IT" dirty="0" err="1" smtClean="0"/>
              <a:t>Lifelong</a:t>
            </a:r>
            <a:r>
              <a:rPr lang="it-IT" dirty="0" smtClean="0"/>
              <a:t> Learning Program»</a:t>
            </a:r>
          </a:p>
          <a:p>
            <a:r>
              <a:rPr lang="it-IT" dirty="0" smtClean="0"/>
              <a:t>Dibattito continuo in tutte le sedi…</a:t>
            </a:r>
          </a:p>
        </p:txBody>
      </p:sp>
      <p:sp>
        <p:nvSpPr>
          <p:cNvPr id="4" name="Segnaposto piè di pagina 3"/>
          <p:cNvSpPr>
            <a:spLocks noGrp="1"/>
          </p:cNvSpPr>
          <p:nvPr>
            <p:ph type="ftr" sz="quarter" idx="11"/>
          </p:nvPr>
        </p:nvSpPr>
        <p:spPr/>
        <p:txBody>
          <a:bodyPr/>
          <a:lstStyle/>
          <a:p>
            <a:pPr>
              <a:defRPr/>
            </a:pPr>
            <a:r>
              <a:rPr lang="en-US" smtClean="0">
                <a:solidFill>
                  <a:prstClr val="black">
                    <a:tint val="75000"/>
                  </a:prstClr>
                </a:solidFill>
              </a:rPr>
              <a:t>Giorgio Chiarelli</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694403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attività dell’INFN</a:t>
            </a:r>
            <a:endParaRPr lang="it-IT" dirty="0"/>
          </a:p>
        </p:txBody>
      </p:sp>
      <p:sp>
        <p:nvSpPr>
          <p:cNvPr id="3" name="Segnaposto contenuto 2"/>
          <p:cNvSpPr>
            <a:spLocks noGrp="1"/>
          </p:cNvSpPr>
          <p:nvPr>
            <p:ph idx="1"/>
          </p:nvPr>
        </p:nvSpPr>
        <p:spPr>
          <a:xfrm>
            <a:off x="152400" y="1600200"/>
            <a:ext cx="8991600" cy="5105400"/>
          </a:xfrm>
        </p:spPr>
        <p:txBody>
          <a:bodyPr>
            <a:normAutofit fontScale="92500" lnSpcReduction="10000"/>
          </a:bodyPr>
          <a:lstStyle/>
          <a:p>
            <a:r>
              <a:rPr lang="it-IT" dirty="0" smtClean="0"/>
              <a:t>(altro da Trasferimento Tecnologico)  </a:t>
            </a:r>
          </a:p>
          <a:p>
            <a:pPr lvl="1"/>
            <a:r>
              <a:rPr lang="it-IT" dirty="0" smtClean="0"/>
              <a:t>Science in Society</a:t>
            </a:r>
          </a:p>
          <a:p>
            <a:pPr lvl="1"/>
            <a:r>
              <a:rPr lang="it-IT" dirty="0" err="1" smtClean="0"/>
              <a:t>Lifelong</a:t>
            </a:r>
            <a:r>
              <a:rPr lang="it-IT" dirty="0" smtClean="0"/>
              <a:t> Learning/</a:t>
            </a:r>
            <a:r>
              <a:rPr lang="it-IT" dirty="0" err="1" smtClean="0"/>
              <a:t>continuing</a:t>
            </a:r>
            <a:r>
              <a:rPr lang="it-IT" dirty="0" smtClean="0"/>
              <a:t> </a:t>
            </a:r>
            <a:r>
              <a:rPr lang="it-IT" dirty="0" err="1" smtClean="0"/>
              <a:t>education</a:t>
            </a:r>
            <a:r>
              <a:rPr lang="it-IT" dirty="0" smtClean="0"/>
              <a:t> </a:t>
            </a:r>
          </a:p>
          <a:p>
            <a:r>
              <a:rPr lang="it-IT" dirty="0" smtClean="0"/>
              <a:t>Non c’è (quasi) coordinamento centrale</a:t>
            </a:r>
          </a:p>
          <a:p>
            <a:pPr lvl="1"/>
            <a:r>
              <a:rPr lang="it-IT" dirty="0" smtClean="0"/>
              <a:t>Le attività sono per lo più basate su impegno volontario individuale nelle Sezioni, mentre i Laboratori hanno dei propri uffici</a:t>
            </a:r>
          </a:p>
          <a:p>
            <a:pPr lvl="2"/>
            <a:r>
              <a:rPr lang="it-IT" dirty="0" smtClean="0"/>
              <a:t>È un dato non necessariamente negativo</a:t>
            </a:r>
          </a:p>
          <a:p>
            <a:pPr lvl="3"/>
            <a:r>
              <a:rPr lang="it-IT" dirty="0" smtClean="0"/>
              <a:t>Questa mancanza di direzione ottimizza i legami (anche individuali) con le «</a:t>
            </a:r>
            <a:r>
              <a:rPr lang="it-IT" dirty="0" err="1" smtClean="0"/>
              <a:t>host</a:t>
            </a:r>
            <a:r>
              <a:rPr lang="it-IT" dirty="0" smtClean="0"/>
              <a:t> </a:t>
            </a:r>
            <a:r>
              <a:rPr lang="it-IT" dirty="0" err="1" smtClean="0"/>
              <a:t>communities</a:t>
            </a:r>
            <a:r>
              <a:rPr lang="it-IT" dirty="0" smtClean="0"/>
              <a:t>»</a:t>
            </a:r>
          </a:p>
          <a:p>
            <a:pPr lvl="2"/>
            <a:r>
              <a:rPr lang="it-IT" dirty="0" smtClean="0"/>
              <a:t>Però implica</a:t>
            </a:r>
          </a:p>
          <a:p>
            <a:pPr lvl="3"/>
            <a:r>
              <a:rPr lang="it-IT" dirty="0" smtClean="0"/>
              <a:t>Scarsità di risorse</a:t>
            </a:r>
          </a:p>
          <a:p>
            <a:pPr lvl="3"/>
            <a:r>
              <a:rPr lang="it-IT" dirty="0" smtClean="0"/>
              <a:t>Duplicazione di sforzi ed iniziative</a:t>
            </a:r>
          </a:p>
          <a:p>
            <a:pPr lvl="3"/>
            <a:r>
              <a:rPr lang="it-IT" dirty="0" smtClean="0"/>
              <a:t>Un modesto livello di valutazione (sia </a:t>
            </a:r>
            <a:r>
              <a:rPr lang="it-IT" i="1" dirty="0" smtClean="0"/>
              <a:t>ex-ante </a:t>
            </a:r>
            <a:r>
              <a:rPr lang="it-IT" dirty="0" smtClean="0"/>
              <a:t>che </a:t>
            </a:r>
            <a:r>
              <a:rPr lang="it-IT" i="1" dirty="0" smtClean="0"/>
              <a:t>ex-post) </a:t>
            </a:r>
          </a:p>
          <a:p>
            <a:pPr lvl="3">
              <a:buNone/>
            </a:pPr>
            <a:r>
              <a:rPr lang="it-IT" dirty="0" smtClean="0"/>
              <a:t>(il meccanismo di autovalutazione e </a:t>
            </a:r>
            <a:r>
              <a:rPr lang="it-IT" dirty="0" err="1" smtClean="0"/>
              <a:t>referaggio</a:t>
            </a:r>
            <a:r>
              <a:rPr lang="it-IT" dirty="0" smtClean="0"/>
              <a:t> non ha luogo )</a:t>
            </a:r>
          </a:p>
        </p:txBody>
      </p:sp>
      <p:sp>
        <p:nvSpPr>
          <p:cNvPr id="5" name="Segnaposto numero diapositiva 4"/>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28</a:t>
            </a:fld>
            <a:endParaRPr lang="en-US">
              <a:solidFill>
                <a:prstClr val="black">
                  <a:tint val="75000"/>
                </a:prstClr>
              </a:solidFill>
            </a:endParaRPr>
          </a:p>
        </p:txBody>
      </p:sp>
      <p:sp>
        <p:nvSpPr>
          <p:cNvPr id="6" name="Segnaposto piè di pagina 3"/>
          <p:cNvSpPr>
            <a:spLocks noGrp="1"/>
          </p:cNvSpPr>
          <p:nvPr>
            <p:ph type="ftr" sz="quarter" idx="11"/>
          </p:nvPr>
        </p:nvSpPr>
        <p:spPr>
          <a:xfrm>
            <a:off x="2667000" y="6356350"/>
            <a:ext cx="3810000" cy="365125"/>
          </a:xfrm>
        </p:spPr>
        <p:txBody>
          <a:body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41135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solidFill>
                  <a:srgbClr val="2A17E2"/>
                </a:solidFill>
              </a:rPr>
              <a:t>Le attività 3M nella VQR</a:t>
            </a:r>
            <a:endParaRPr lang="it-IT" dirty="0">
              <a:solidFill>
                <a:srgbClr val="2A17E2"/>
              </a:solidFill>
            </a:endParaRPr>
          </a:p>
        </p:txBody>
      </p:sp>
      <p:sp>
        <p:nvSpPr>
          <p:cNvPr id="7" name="Segnaposto contenuto 6"/>
          <p:cNvSpPr>
            <a:spLocks noGrp="1"/>
          </p:cNvSpPr>
          <p:nvPr>
            <p:ph idx="4294967295"/>
          </p:nvPr>
        </p:nvSpPr>
        <p:spPr>
          <a:xfrm>
            <a:off x="381000" y="1524000"/>
            <a:ext cx="8229600" cy="4525963"/>
          </a:xfrm>
          <a:prstGeom prst="rect">
            <a:avLst/>
          </a:prstGeom>
        </p:spPr>
        <p:txBody>
          <a:bodyPr>
            <a:normAutofit fontScale="85000" lnSpcReduction="20000"/>
          </a:bodyPr>
          <a:lstStyle/>
          <a:p>
            <a:pPr algn="just">
              <a:buClr>
                <a:srgbClr val="FF0000"/>
              </a:buClr>
              <a:buNone/>
            </a:pPr>
            <a:r>
              <a:rPr lang="it-IT" dirty="0" smtClean="0">
                <a:latin typeface="Candara"/>
                <a:cs typeface="Candara"/>
              </a:rPr>
              <a:t>La tassonomia usata da ANVUR orientata verso Università/Politecnici</a:t>
            </a:r>
          </a:p>
          <a:p>
            <a:pPr marL="457200" indent="-457200" algn="just">
              <a:buFont typeface="+mj-lt"/>
              <a:buAutoNum type="arabicPeriod"/>
            </a:pPr>
            <a:r>
              <a:rPr lang="it-IT" dirty="0" smtClean="0">
                <a:latin typeface="Candara"/>
                <a:cs typeface="Candara"/>
              </a:rPr>
              <a:t>ITMS1 (</a:t>
            </a:r>
            <a:r>
              <a:rPr lang="it-IT" dirty="0" smtClean="0">
                <a:solidFill>
                  <a:srgbClr val="FF0000"/>
                </a:solidFill>
                <a:latin typeface="Candara"/>
                <a:cs typeface="Candara"/>
              </a:rPr>
              <a:t>conto terzi= fondi ASI</a:t>
            </a:r>
            <a:r>
              <a:rPr lang="it-IT" dirty="0" smtClean="0">
                <a:latin typeface="Candara"/>
                <a:cs typeface="Candara"/>
              </a:rPr>
              <a:t>): 0.2</a:t>
            </a:r>
            <a:endParaRPr lang="it-IT" dirty="0">
              <a:latin typeface="Candara"/>
              <a:cs typeface="Candara"/>
            </a:endParaRPr>
          </a:p>
          <a:p>
            <a:pPr marL="457200" indent="-457200" algn="just">
              <a:buFont typeface="+mj-lt"/>
              <a:buAutoNum type="arabicPeriod"/>
            </a:pPr>
            <a:r>
              <a:rPr lang="it-IT" dirty="0" smtClean="0">
                <a:latin typeface="Candara"/>
                <a:cs typeface="Candara"/>
              </a:rPr>
              <a:t>ITMS2 (brevetti)=</a:t>
            </a:r>
            <a:r>
              <a:rPr lang="it-IT" dirty="0">
                <a:latin typeface="Candara"/>
                <a:cs typeface="Candara"/>
              </a:rPr>
              <a:t>0.1</a:t>
            </a:r>
          </a:p>
          <a:p>
            <a:pPr marL="457200" indent="-457200" algn="just">
              <a:buFont typeface="+mj-lt"/>
              <a:buAutoNum type="arabicPeriod"/>
            </a:pPr>
            <a:r>
              <a:rPr lang="it-IT" dirty="0" smtClean="0">
                <a:latin typeface="Candara"/>
                <a:cs typeface="Candara"/>
              </a:rPr>
              <a:t>ITMS3 (spin off)=</a:t>
            </a:r>
            <a:r>
              <a:rPr lang="it-IT" dirty="0">
                <a:latin typeface="Candara"/>
                <a:cs typeface="Candara"/>
              </a:rPr>
              <a:t>0.1</a:t>
            </a:r>
          </a:p>
          <a:p>
            <a:pPr marL="457200" indent="-457200" algn="just">
              <a:buFont typeface="+mj-lt"/>
              <a:buAutoNum type="arabicPeriod"/>
            </a:pPr>
            <a:r>
              <a:rPr lang="it-IT" dirty="0" smtClean="0">
                <a:latin typeface="Candara"/>
                <a:cs typeface="Candara"/>
              </a:rPr>
              <a:t>ITMS4 </a:t>
            </a:r>
            <a:r>
              <a:rPr lang="it-IT" dirty="0">
                <a:latin typeface="Candara"/>
                <a:cs typeface="Candara"/>
              </a:rPr>
              <a:t>(</a:t>
            </a:r>
            <a:r>
              <a:rPr lang="it-IT" dirty="0" smtClean="0">
                <a:latin typeface="Candara"/>
                <a:cs typeface="Candara"/>
              </a:rPr>
              <a:t>incubatori) </a:t>
            </a:r>
            <a:r>
              <a:rPr lang="it-IT" dirty="0">
                <a:latin typeface="Candara"/>
                <a:cs typeface="Candara"/>
              </a:rPr>
              <a:t>=0.1</a:t>
            </a:r>
          </a:p>
          <a:p>
            <a:pPr marL="457200" indent="-457200" algn="just">
              <a:buFont typeface="+mj-lt"/>
              <a:buAutoNum type="arabicPeriod"/>
            </a:pPr>
            <a:r>
              <a:rPr lang="it-IT" dirty="0" smtClean="0">
                <a:latin typeface="Candara"/>
                <a:cs typeface="Candara"/>
              </a:rPr>
              <a:t>ITMS5 (</a:t>
            </a:r>
            <a:r>
              <a:rPr lang="it-IT" dirty="0" smtClean="0">
                <a:solidFill>
                  <a:srgbClr val="FF0000"/>
                </a:solidFill>
                <a:latin typeface="Candara"/>
                <a:cs typeface="Candara"/>
              </a:rPr>
              <a:t>consorzi= 7</a:t>
            </a:r>
            <a:r>
              <a:rPr lang="it-IT" dirty="0" smtClean="0">
                <a:latin typeface="Candara"/>
                <a:cs typeface="Candara"/>
              </a:rPr>
              <a:t>)=0.</a:t>
            </a:r>
            <a:r>
              <a:rPr lang="it-IT" dirty="0" err="1" smtClean="0">
                <a:latin typeface="Candara"/>
                <a:cs typeface="Candara"/>
              </a:rPr>
              <a:t>1</a:t>
            </a:r>
            <a:endParaRPr lang="it-IT" dirty="0" smtClean="0">
              <a:latin typeface="Candara"/>
              <a:cs typeface="Candara"/>
            </a:endParaRPr>
          </a:p>
          <a:p>
            <a:pPr marL="457200" indent="-457200" algn="just">
              <a:buFont typeface="+mj-lt"/>
              <a:buAutoNum type="arabicPeriod"/>
            </a:pPr>
            <a:r>
              <a:rPr lang="it-IT" dirty="0" smtClean="0">
                <a:latin typeface="Candara"/>
                <a:cs typeface="Candara"/>
              </a:rPr>
              <a:t>ITMS6 (siti archeologici) = 0.1 </a:t>
            </a:r>
          </a:p>
          <a:p>
            <a:pPr marL="457200" indent="-457200" algn="just">
              <a:buNone/>
            </a:pPr>
            <a:r>
              <a:rPr lang="it-IT" sz="2857" i="1" dirty="0" smtClean="0">
                <a:latin typeface="Candara"/>
                <a:cs typeface="Candara"/>
              </a:rPr>
              <a:t>(</a:t>
            </a:r>
            <a:r>
              <a:rPr lang="it-IT" sz="2857" i="1" dirty="0" err="1" smtClean="0">
                <a:latin typeface="Candara"/>
                <a:cs typeface="Candara"/>
              </a:rPr>
              <a:t>perchè</a:t>
            </a:r>
            <a:r>
              <a:rPr lang="it-IT" sz="2857" i="1" dirty="0" smtClean="0">
                <a:latin typeface="Candara"/>
                <a:cs typeface="Candara"/>
              </a:rPr>
              <a:t> non anche  i Laboratori Nazionali?)</a:t>
            </a:r>
            <a:endParaRPr lang="it-IT" i="1" dirty="0" smtClean="0">
              <a:latin typeface="Candara"/>
              <a:cs typeface="Candara"/>
            </a:endParaRPr>
          </a:p>
          <a:p>
            <a:pPr marL="457200" indent="-457200" algn="just">
              <a:buFont typeface="+mj-lt"/>
              <a:buAutoNum type="arabicPeriod"/>
            </a:pPr>
            <a:r>
              <a:rPr lang="it-IT" dirty="0" smtClean="0">
                <a:latin typeface="Candara"/>
                <a:cs typeface="Candara"/>
              </a:rPr>
              <a:t>ITMS7 (poli museali)=0.</a:t>
            </a:r>
            <a:r>
              <a:rPr lang="it-IT" dirty="0" err="1" smtClean="0">
                <a:latin typeface="Candara"/>
                <a:cs typeface="Candara"/>
              </a:rPr>
              <a:t>1</a:t>
            </a:r>
            <a:endParaRPr lang="it-IT" dirty="0" smtClean="0">
              <a:latin typeface="Candara"/>
              <a:cs typeface="Candara"/>
            </a:endParaRPr>
          </a:p>
          <a:p>
            <a:pPr marL="457200" indent="-457200" algn="just">
              <a:buFont typeface="+mj-lt"/>
              <a:buAutoNum type="arabicPeriod"/>
            </a:pPr>
            <a:r>
              <a:rPr lang="it-IT" dirty="0" smtClean="0">
                <a:latin typeface="Candara"/>
                <a:cs typeface="Candara"/>
              </a:rPr>
              <a:t>ITMS8 (</a:t>
            </a:r>
            <a:r>
              <a:rPr lang="it-IT" dirty="0" smtClean="0">
                <a:solidFill>
                  <a:srgbClr val="FF0000"/>
                </a:solidFill>
                <a:latin typeface="Candara"/>
                <a:cs typeface="Candara"/>
              </a:rPr>
              <a:t>altre </a:t>
            </a:r>
            <a:r>
              <a:rPr lang="it-IT" dirty="0" err="1" smtClean="0">
                <a:solidFill>
                  <a:srgbClr val="FF0000"/>
                </a:solidFill>
                <a:latin typeface="Candara"/>
                <a:cs typeface="Candara"/>
              </a:rPr>
              <a:t>attività=</a:t>
            </a:r>
            <a:r>
              <a:rPr lang="it-IT" dirty="0" smtClean="0">
                <a:solidFill>
                  <a:srgbClr val="FF0000"/>
                </a:solidFill>
                <a:latin typeface="Candara"/>
                <a:cs typeface="Candara"/>
              </a:rPr>
              <a:t> 523 eventi</a:t>
            </a:r>
            <a:r>
              <a:rPr lang="it-IT" dirty="0" smtClean="0">
                <a:latin typeface="Candara"/>
                <a:cs typeface="Candara"/>
              </a:rPr>
              <a:t>) =0.</a:t>
            </a:r>
            <a:r>
              <a:rPr lang="it-IT" dirty="0" err="1" smtClean="0">
                <a:latin typeface="Candara"/>
                <a:cs typeface="Candara"/>
              </a:rPr>
              <a:t>2</a:t>
            </a:r>
            <a:r>
              <a:rPr lang="it-IT" dirty="0" smtClean="0">
                <a:latin typeface="Candara"/>
                <a:cs typeface="Candara"/>
              </a:rPr>
              <a:t> </a:t>
            </a:r>
          </a:p>
          <a:p>
            <a:pPr marL="457200" lvl="1" indent="0" algn="just">
              <a:buClr>
                <a:srgbClr val="FF0000"/>
              </a:buClr>
              <a:buNone/>
            </a:pPr>
            <a:endParaRPr lang="it-IT" dirty="0" smtClean="0">
              <a:latin typeface="Candara"/>
              <a:cs typeface="Candara"/>
            </a:endParaRPr>
          </a:p>
          <a:p>
            <a:endParaRPr lang="it-IT" dirty="0">
              <a:latin typeface="Candara"/>
              <a:cs typeface="Candara"/>
            </a:endParaRPr>
          </a:p>
        </p:txBody>
      </p:sp>
      <p:sp>
        <p:nvSpPr>
          <p:cNvPr id="5" name="Segnaposto numero diapositiva 4"/>
          <p:cNvSpPr>
            <a:spLocks noGrp="1"/>
          </p:cNvSpPr>
          <p:nvPr>
            <p:ph type="sldNum" sz="quarter" idx="4294967295"/>
          </p:nvPr>
        </p:nvSpPr>
        <p:spPr>
          <a:xfrm>
            <a:off x="7010400" y="6356350"/>
            <a:ext cx="2133600" cy="365125"/>
          </a:xfrm>
          <a:prstGeom prst="rect">
            <a:avLst/>
          </a:prstGeom>
        </p:spPr>
        <p:txBody>
          <a:bodyPr/>
          <a:lstStyle/>
          <a:p>
            <a:pPr>
              <a:defRPr/>
            </a:pPr>
            <a:fld id="{E366F1CA-680D-4161-9176-76E7FB29465C}" type="slidenum">
              <a:rPr lang="en-US" smtClean="0"/>
              <a:pPr>
                <a:defRPr/>
              </a:pPr>
              <a:t>29</a:t>
            </a:fld>
            <a:endParaRPr lang="en-US"/>
          </a:p>
        </p:txBody>
      </p:sp>
      <p:sp>
        <p:nvSpPr>
          <p:cNvPr id="8" name="TextBox 7"/>
          <p:cNvSpPr txBox="1"/>
          <p:nvPr/>
        </p:nvSpPr>
        <p:spPr>
          <a:xfrm>
            <a:off x="3352800" y="5867400"/>
            <a:ext cx="3733800" cy="461665"/>
          </a:xfrm>
          <a:prstGeom prst="rect">
            <a:avLst/>
          </a:prstGeom>
          <a:noFill/>
        </p:spPr>
        <p:txBody>
          <a:bodyPr wrap="square" rtlCol="0">
            <a:spAutoFit/>
          </a:bodyPr>
          <a:lstStyle/>
          <a:p>
            <a:pPr marL="88900" lvl="1" algn="l"/>
            <a:r>
              <a:rPr lang="it-IT" dirty="0" smtClean="0">
                <a:solidFill>
                  <a:srgbClr val="2A17E2"/>
                </a:solidFill>
                <a:latin typeface="Candara"/>
                <a:cs typeface="Candara"/>
              </a:rPr>
              <a:t>(oltre 90% del totale Enti)</a:t>
            </a:r>
            <a:endParaRPr lang="it-IT" sz="2800" dirty="0">
              <a:solidFill>
                <a:srgbClr val="2A17E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96097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punto chiave</a:t>
            </a:r>
            <a:endParaRPr lang="it-IT" dirty="0"/>
          </a:p>
        </p:txBody>
      </p:sp>
      <p:sp>
        <p:nvSpPr>
          <p:cNvPr id="3" name="Segnaposto contenuto 2"/>
          <p:cNvSpPr>
            <a:spLocks noGrp="1"/>
          </p:cNvSpPr>
          <p:nvPr>
            <p:ph idx="1"/>
          </p:nvPr>
        </p:nvSpPr>
        <p:spPr>
          <a:xfrm>
            <a:off x="457200" y="1447800"/>
            <a:ext cx="8229600" cy="5074920"/>
          </a:xfrm>
        </p:spPr>
        <p:txBody>
          <a:bodyPr>
            <a:normAutofit fontScale="92500"/>
          </a:bodyPr>
          <a:lstStyle/>
          <a:p>
            <a:r>
              <a:rPr lang="it-IT" dirty="0" smtClean="0"/>
              <a:t>La 3M è parte integrante delle richieste che la «società» (ed i Governi in primo luogo) pongono alle strutture di «</a:t>
            </a:r>
            <a:r>
              <a:rPr lang="it-IT" dirty="0" err="1" smtClean="0"/>
              <a:t>higher</a:t>
            </a:r>
            <a:r>
              <a:rPr lang="it-IT" dirty="0" smtClean="0"/>
              <a:t> </a:t>
            </a:r>
            <a:r>
              <a:rPr lang="it-IT" dirty="0" err="1" smtClean="0"/>
              <a:t>education</a:t>
            </a:r>
            <a:r>
              <a:rPr lang="it-IT" dirty="0" smtClean="0"/>
              <a:t>»</a:t>
            </a:r>
          </a:p>
          <a:p>
            <a:pPr lvl="2"/>
            <a:r>
              <a:rPr lang="it-IT" dirty="0" smtClean="0"/>
              <a:t>La crisi iniziata nel 2008 è stata un catalizzatore (ed un evidenziatore) di nuove domande verso le HEI</a:t>
            </a:r>
          </a:p>
          <a:p>
            <a:pPr lvl="1"/>
            <a:r>
              <a:rPr lang="it-IT" dirty="0" smtClean="0"/>
              <a:t>Questioni come TT o il </a:t>
            </a:r>
            <a:r>
              <a:rPr lang="it-IT" dirty="0" err="1" smtClean="0"/>
              <a:t>lifelong</a:t>
            </a:r>
            <a:r>
              <a:rPr lang="it-IT" dirty="0" smtClean="0"/>
              <a:t> </a:t>
            </a:r>
            <a:r>
              <a:rPr lang="it-IT" dirty="0" err="1" smtClean="0"/>
              <a:t>learning</a:t>
            </a:r>
            <a:r>
              <a:rPr lang="it-IT" dirty="0" smtClean="0"/>
              <a:t> sono parte integrante del dibattito politico e delle politiche UE </a:t>
            </a:r>
          </a:p>
          <a:p>
            <a:pPr lvl="2"/>
            <a:r>
              <a:rPr lang="it-IT" dirty="0" smtClean="0"/>
              <a:t>Ad esempio la costruzione di cittadini consapevoli passa attraverso una migliore cultura scientifica</a:t>
            </a:r>
          </a:p>
          <a:p>
            <a:pPr lvl="1"/>
            <a:r>
              <a:rPr lang="it-IT" dirty="0" smtClean="0"/>
              <a:t>3M è inserita nella valutazione dei progetti europei</a:t>
            </a:r>
          </a:p>
          <a:p>
            <a:pPr lvl="1"/>
            <a:r>
              <a:rPr lang="it-IT" dirty="0" smtClean="0"/>
              <a:t>Obiettivo di fondo per la EC non è «galleggiare» ma ricostruire un tessuto economico e sociale indebolito.</a:t>
            </a:r>
          </a:p>
          <a:p>
            <a:pPr lvl="2"/>
            <a:r>
              <a:rPr lang="it-IT" dirty="0" smtClean="0"/>
              <a:t>Che piaccia o meno bisogna trovare il modo di inserire queste attività nel </a:t>
            </a:r>
            <a:r>
              <a:rPr lang="it-IT" dirty="0" err="1" smtClean="0"/>
              <a:t>mainstream</a:t>
            </a:r>
            <a:r>
              <a:rPr lang="it-IT" dirty="0" smtClean="0"/>
              <a:t> di Enti di Ricerca e Università</a:t>
            </a:r>
          </a:p>
          <a:p>
            <a:pPr lvl="1"/>
            <a:endParaRPr lang="it-IT" dirty="0"/>
          </a:p>
        </p:txBody>
      </p:sp>
      <p:sp>
        <p:nvSpPr>
          <p:cNvPr id="5" name="Segnaposto numero diapositiva 4"/>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3</a:t>
            </a:fld>
            <a:endParaRPr lang="en-US">
              <a:solidFill>
                <a:prstClr val="black">
                  <a:tint val="75000"/>
                </a:prstClr>
              </a:solidFill>
            </a:endParaRPr>
          </a:p>
        </p:txBody>
      </p:sp>
      <p:sp>
        <p:nvSpPr>
          <p:cNvPr id="6" name="Segnaposto piè di pagina 3"/>
          <p:cNvSpPr>
            <a:spLocks noGrp="1"/>
          </p:cNvSpPr>
          <p:nvPr>
            <p:ph type="ftr" sz="quarter" idx="11"/>
          </p:nvPr>
        </p:nvSpPr>
        <p:spPr>
          <a:xfrm>
            <a:off x="2667000" y="6569075"/>
            <a:ext cx="3810000" cy="365125"/>
          </a:xfrm>
        </p:spPr>
        <p:txBody>
          <a:bodyPr/>
          <a:lstStyle/>
          <a:p>
            <a:pPr>
              <a:defRPr/>
            </a:pPr>
            <a:r>
              <a:rPr lang="en-US" dirty="0" smtClean="0">
                <a:solidFill>
                  <a:prstClr val="black">
                    <a:tint val="75000"/>
                  </a:prstClr>
                </a:solidFill>
              </a:rPr>
              <a:t>Giorgio </a:t>
            </a:r>
            <a:r>
              <a:rPr lang="en-US" dirty="0" err="1" smtClean="0">
                <a:solidFill>
                  <a:prstClr val="black">
                    <a:tint val="75000"/>
                  </a:prstClr>
                </a:solidFill>
              </a:rPr>
              <a:t>Chiarelli</a:t>
            </a:r>
            <a:endParaRPr lang="en-US" dirty="0">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1707370"/>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dirty="0" smtClean="0"/>
              <a:t>EVENTI INFN 2012</a:t>
            </a:r>
            <a:endParaRPr lang="it-IT"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57200" y="824444"/>
            <a:ext cx="8001000" cy="5728755"/>
          </a:xfrm>
          <a:prstGeom prst="rect">
            <a:avLst/>
          </a:prstGeom>
        </p:spPr>
      </p:pic>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876800" y="1295400"/>
            <a:ext cx="4267200" cy="1446550"/>
          </a:xfrm>
          <a:prstGeom prst="rect">
            <a:avLst/>
          </a:prstGeom>
          <a:noFill/>
        </p:spPr>
        <p:txBody>
          <a:bodyPr wrap="square" rtlCol="0">
            <a:spAutoFit/>
          </a:bodyPr>
          <a:lstStyle/>
          <a:p>
            <a:pPr algn="l"/>
            <a:r>
              <a:rPr lang="it-IT" sz="2000" dirty="0" smtClean="0">
                <a:latin typeface="Candara"/>
                <a:cs typeface="Candara"/>
              </a:rPr>
              <a:t>337 eventi  (222 nel 2012)</a:t>
            </a:r>
          </a:p>
          <a:p>
            <a:pPr algn="l"/>
            <a:r>
              <a:rPr lang="it-IT" sz="2000" dirty="0" smtClean="0">
                <a:latin typeface="Candara"/>
                <a:cs typeface="Candara"/>
              </a:rPr>
              <a:t>197 nei </a:t>
            </a:r>
            <a:r>
              <a:rPr lang="it-IT" sz="2000" dirty="0" err="1" smtClean="0">
                <a:latin typeface="Candara"/>
                <a:cs typeface="Candara"/>
              </a:rPr>
              <a:t>Lab</a:t>
            </a:r>
            <a:r>
              <a:rPr lang="it-IT" sz="2000" dirty="0" smtClean="0">
                <a:latin typeface="Candara"/>
                <a:cs typeface="Candara"/>
              </a:rPr>
              <a:t> Nazionali, 140 nelle Sezioni</a:t>
            </a:r>
          </a:p>
          <a:p>
            <a:pPr algn="l"/>
            <a:r>
              <a:rPr lang="it-IT" sz="2000" dirty="0" smtClean="0">
                <a:latin typeface="Candara"/>
                <a:cs typeface="Candara"/>
              </a:rPr>
              <a:t>~50% con le scuole, ~50% grande pubblico) </a:t>
            </a:r>
            <a:endParaRPr lang="it-IT" sz="2000" dirty="0">
              <a:latin typeface="Candara"/>
              <a:cs typeface="Candara"/>
            </a:endParaRPr>
          </a:p>
        </p:txBody>
      </p:sp>
      <p:pic>
        <p:nvPicPr>
          <p:cNvPr id="8" name="Picture 7"/>
          <p:cNvPicPr>
            <a:picLocks noChangeAspect="1"/>
          </p:cNvPicPr>
          <p:nvPr/>
        </p:nvPicPr>
        <p:blipFill>
          <a:blip r:embed="rId2"/>
          <a:stretch>
            <a:fillRect/>
          </a:stretch>
        </p:blipFill>
        <p:spPr>
          <a:xfrm>
            <a:off x="-152400" y="1143000"/>
            <a:ext cx="4739719" cy="5359399"/>
          </a:xfrm>
          <a:prstGeom prst="rect">
            <a:avLst/>
          </a:prstGeom>
        </p:spPr>
      </p:pic>
      <p:sp>
        <p:nvSpPr>
          <p:cNvPr id="10" name="Title 9"/>
          <p:cNvSpPr>
            <a:spLocks noGrp="1"/>
          </p:cNvSpPr>
          <p:nvPr>
            <p:ph type="title"/>
          </p:nvPr>
        </p:nvSpPr>
        <p:spPr/>
        <p:txBody>
          <a:bodyPr>
            <a:normAutofit fontScale="90000"/>
          </a:bodyPr>
          <a:lstStyle/>
          <a:p>
            <a:r>
              <a:rPr lang="it-IT" dirty="0" smtClean="0"/>
              <a:t>2013: Science In Society</a:t>
            </a:r>
            <a:br>
              <a:rPr lang="it-IT" dirty="0" smtClean="0"/>
            </a:br>
            <a:endParaRPr lang="it-IT" dirty="0"/>
          </a:p>
        </p:txBody>
      </p:sp>
      <p:pic>
        <p:nvPicPr>
          <p:cNvPr id="11" name="Picture 10"/>
          <p:cNvPicPr>
            <a:picLocks noChangeAspect="1"/>
          </p:cNvPicPr>
          <p:nvPr/>
        </p:nvPicPr>
        <p:blipFill>
          <a:blip r:embed="rId3"/>
          <a:stretch>
            <a:fillRect/>
          </a:stretch>
        </p:blipFill>
        <p:spPr>
          <a:xfrm>
            <a:off x="4595487" y="3276600"/>
            <a:ext cx="4548513" cy="2667000"/>
          </a:xfrm>
          <a:prstGeom prst="rect">
            <a:avLst/>
          </a:prstGeom>
        </p:spPr>
      </p:pic>
      <p:sp>
        <p:nvSpPr>
          <p:cNvPr id="12" name="TextBox 11"/>
          <p:cNvSpPr txBox="1"/>
          <p:nvPr/>
        </p:nvSpPr>
        <p:spPr>
          <a:xfrm>
            <a:off x="4637796" y="5867400"/>
            <a:ext cx="4582404" cy="400110"/>
          </a:xfrm>
          <a:prstGeom prst="rect">
            <a:avLst/>
          </a:prstGeom>
          <a:noFill/>
        </p:spPr>
        <p:txBody>
          <a:bodyPr wrap="none" rtlCol="0">
            <a:spAutoFit/>
          </a:bodyPr>
          <a:lstStyle/>
          <a:p>
            <a:r>
              <a:rPr lang="it-IT" sz="2000" dirty="0" smtClean="0">
                <a:latin typeface="Candara"/>
                <a:cs typeface="Candara"/>
              </a:rPr>
              <a:t>Eventi nelle sezioni normalizzate agli FTE</a:t>
            </a:r>
            <a:endParaRPr lang="it-IT" sz="2000" dirty="0">
              <a:latin typeface="Candara"/>
              <a:cs typeface="Candar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3" name="Picture 2" descr="H3prog2 3Programm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19200" y="685800"/>
            <a:ext cx="7556500" cy="10693400"/>
          </a:xfrm>
          <a:prstGeom prst="rect">
            <a:avLst/>
          </a:prstGeom>
        </p:spPr>
      </p:pic>
      <p:pic>
        <p:nvPicPr>
          <p:cNvPr id="4" name="Picture 3"/>
          <p:cNvPicPr>
            <a:picLocks noChangeAspect="1"/>
          </p:cNvPicPr>
          <p:nvPr/>
        </p:nvPicPr>
        <p:blipFill>
          <a:blip r:embed="rId4"/>
          <a:stretch>
            <a:fillRect/>
          </a:stretch>
        </p:blipFill>
        <p:spPr>
          <a:xfrm>
            <a:off x="4724400" y="1371600"/>
            <a:ext cx="2717800" cy="812800"/>
          </a:xfrm>
          <a:prstGeom prst="rect">
            <a:avLst/>
          </a:prstGeom>
        </p:spPr>
      </p:pic>
      <p:sp>
        <p:nvSpPr>
          <p:cNvPr id="5" name="Rectangle 4"/>
          <p:cNvSpPr/>
          <p:nvPr/>
        </p:nvSpPr>
        <p:spPr>
          <a:xfrm>
            <a:off x="2438400" y="1676400"/>
            <a:ext cx="2080843" cy="276999"/>
          </a:xfrm>
          <a:prstGeom prst="rect">
            <a:avLst/>
          </a:prstGeom>
        </p:spPr>
        <p:txBody>
          <a:bodyPr wrap="none">
            <a:spAutoFit/>
          </a:bodyPr>
          <a:lstStyle/>
          <a:p>
            <a:r>
              <a:rPr lang="en-US" sz="1200" dirty="0" smtClean="0"/>
              <a:t>Friday, September 19, 2014</a:t>
            </a:r>
            <a:endParaRPr lang="it-IT" sz="12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Le attività 3M nella VQR</a:t>
            </a:r>
            <a:endParaRPr lang="it-IT" dirty="0"/>
          </a:p>
        </p:txBody>
      </p:sp>
      <p:sp>
        <p:nvSpPr>
          <p:cNvPr id="7" name="Segnaposto contenuto 6"/>
          <p:cNvSpPr>
            <a:spLocks noGrp="1"/>
          </p:cNvSpPr>
          <p:nvPr>
            <p:ph idx="1"/>
          </p:nvPr>
        </p:nvSpPr>
        <p:spPr/>
        <p:txBody>
          <a:bodyPr>
            <a:normAutofit fontScale="77500" lnSpcReduction="20000"/>
          </a:bodyPr>
          <a:lstStyle/>
          <a:p>
            <a:pPr algn="just">
              <a:buClr>
                <a:srgbClr val="FF0000"/>
              </a:buClr>
            </a:pPr>
            <a:r>
              <a:rPr lang="it-IT" dirty="0" smtClean="0"/>
              <a:t>Per questa parte </a:t>
            </a:r>
            <a:r>
              <a:rPr lang="it-IT" smtClean="0"/>
              <a:t>della VQR c’è </a:t>
            </a:r>
            <a:r>
              <a:rPr lang="it-IT" dirty="0" smtClean="0"/>
              <a:t>stata una mescolanza di varie forme di misura di queste attività. La tassonomia usata da ANVUR è orientata verso Università/Politecnici</a:t>
            </a:r>
          </a:p>
          <a:p>
            <a:pPr lvl="1" algn="just">
              <a:buClr>
                <a:srgbClr val="FF0000"/>
              </a:buClr>
            </a:pPr>
            <a:r>
              <a:rPr lang="it-IT" dirty="0" smtClean="0"/>
              <a:t>Assai discutibile (e discussa, vedi più avanti).</a:t>
            </a:r>
            <a:endParaRPr lang="it-IT" dirty="0"/>
          </a:p>
          <a:p>
            <a:pPr marL="457200" indent="-457200" algn="just">
              <a:buClr>
                <a:srgbClr val="FF0000"/>
              </a:buClr>
              <a:buFont typeface="+mj-lt"/>
              <a:buAutoNum type="arabicPeriod"/>
            </a:pPr>
            <a:r>
              <a:rPr lang="it-IT" dirty="0" smtClean="0"/>
              <a:t>ITMS1 (</a:t>
            </a:r>
            <a:r>
              <a:rPr lang="it-IT" dirty="0" smtClean="0">
                <a:solidFill>
                  <a:srgbClr val="FF0000"/>
                </a:solidFill>
              </a:rPr>
              <a:t>conto terzi= fondi ASI</a:t>
            </a:r>
            <a:r>
              <a:rPr lang="it-IT" dirty="0" smtClean="0"/>
              <a:t>): 0.2</a:t>
            </a:r>
            <a:endParaRPr lang="it-IT" dirty="0"/>
          </a:p>
          <a:p>
            <a:pPr marL="457200" indent="-457200" algn="just">
              <a:buClr>
                <a:srgbClr val="FF0000"/>
              </a:buClr>
              <a:buFont typeface="+mj-lt"/>
              <a:buAutoNum type="arabicPeriod"/>
            </a:pPr>
            <a:r>
              <a:rPr lang="it-IT" dirty="0" smtClean="0"/>
              <a:t>ITMS2 (brevetti)=</a:t>
            </a:r>
            <a:r>
              <a:rPr lang="it-IT" dirty="0"/>
              <a:t>0.1</a:t>
            </a:r>
          </a:p>
          <a:p>
            <a:pPr marL="457200" indent="-457200" algn="just">
              <a:buClr>
                <a:srgbClr val="FF0000"/>
              </a:buClr>
              <a:buFont typeface="+mj-lt"/>
              <a:buAutoNum type="arabicPeriod"/>
            </a:pPr>
            <a:r>
              <a:rPr lang="it-IT" dirty="0" smtClean="0"/>
              <a:t>ITMS3 (spin off)=</a:t>
            </a:r>
            <a:r>
              <a:rPr lang="it-IT" dirty="0"/>
              <a:t>0.1</a:t>
            </a:r>
          </a:p>
          <a:p>
            <a:pPr marL="457200" indent="-457200" algn="just">
              <a:buClr>
                <a:srgbClr val="FF0000"/>
              </a:buClr>
              <a:buFont typeface="+mj-lt"/>
              <a:buAutoNum type="arabicPeriod"/>
            </a:pPr>
            <a:r>
              <a:rPr lang="it-IT" dirty="0" smtClean="0"/>
              <a:t>ITMS4 </a:t>
            </a:r>
            <a:r>
              <a:rPr lang="it-IT" dirty="0"/>
              <a:t>(</a:t>
            </a:r>
            <a:r>
              <a:rPr lang="it-IT" dirty="0" smtClean="0"/>
              <a:t>incubatori) </a:t>
            </a:r>
            <a:r>
              <a:rPr lang="it-IT" dirty="0"/>
              <a:t>=0.1</a:t>
            </a:r>
          </a:p>
          <a:p>
            <a:pPr marL="457200" indent="-457200" algn="just">
              <a:buClr>
                <a:srgbClr val="FF0000"/>
              </a:buClr>
              <a:buFont typeface="+mj-lt"/>
              <a:buAutoNum type="arabicPeriod"/>
            </a:pPr>
            <a:r>
              <a:rPr lang="it-IT" dirty="0" smtClean="0"/>
              <a:t>ITMS5 (</a:t>
            </a:r>
            <a:r>
              <a:rPr lang="it-IT" dirty="0" smtClean="0">
                <a:solidFill>
                  <a:srgbClr val="FF0000"/>
                </a:solidFill>
              </a:rPr>
              <a:t>consorzi= 7</a:t>
            </a:r>
            <a:r>
              <a:rPr lang="it-IT" dirty="0" smtClean="0"/>
              <a:t>)=</a:t>
            </a:r>
            <a:r>
              <a:rPr lang="it-IT" dirty="0"/>
              <a:t>0.1</a:t>
            </a:r>
          </a:p>
          <a:p>
            <a:pPr marL="457200" indent="-457200" algn="just">
              <a:buClr>
                <a:srgbClr val="FF0000"/>
              </a:buClr>
              <a:buFont typeface="+mj-lt"/>
              <a:buAutoNum type="arabicPeriod"/>
            </a:pPr>
            <a:r>
              <a:rPr lang="it-IT" dirty="0" smtClean="0"/>
              <a:t>ITMS6 (siti archeologici)=0.1</a:t>
            </a:r>
            <a:endParaRPr lang="it-IT" dirty="0"/>
          </a:p>
          <a:p>
            <a:pPr marL="457200" indent="-457200" algn="just">
              <a:buClr>
                <a:srgbClr val="FF0000"/>
              </a:buClr>
              <a:buFont typeface="+mj-lt"/>
              <a:buAutoNum type="arabicPeriod"/>
            </a:pPr>
            <a:r>
              <a:rPr lang="it-IT" dirty="0" smtClean="0"/>
              <a:t>ITMS7 (poli museali)=0.1</a:t>
            </a:r>
          </a:p>
          <a:p>
            <a:pPr marL="457200" indent="-457200" algn="just">
              <a:buClr>
                <a:srgbClr val="FF0000"/>
              </a:buClr>
              <a:buFont typeface="+mj-lt"/>
              <a:buAutoNum type="arabicPeriod"/>
            </a:pPr>
            <a:r>
              <a:rPr lang="it-IT" dirty="0" smtClean="0"/>
              <a:t>ITMS8 (</a:t>
            </a:r>
            <a:r>
              <a:rPr lang="it-IT" dirty="0" smtClean="0">
                <a:solidFill>
                  <a:srgbClr val="FF0000"/>
                </a:solidFill>
              </a:rPr>
              <a:t>altre attività= 523 eventi</a:t>
            </a:r>
            <a:r>
              <a:rPr lang="it-IT" dirty="0" smtClean="0"/>
              <a:t>)=0.2</a:t>
            </a:r>
          </a:p>
          <a:p>
            <a:pPr lvl="1" algn="just">
              <a:buClr>
                <a:srgbClr val="FF0000"/>
              </a:buClr>
            </a:pPr>
            <a:r>
              <a:rPr lang="it-IT" dirty="0" smtClean="0"/>
              <a:t>ITMS2, ITMS3, ITMS4,ITMS6, ITMS7</a:t>
            </a:r>
          </a:p>
          <a:p>
            <a:pPr lvl="2" algn="just">
              <a:buClr>
                <a:srgbClr val="FF0000"/>
              </a:buClr>
            </a:pPr>
            <a:r>
              <a:rPr lang="it-IT" dirty="0" smtClean="0"/>
              <a:t>INFN </a:t>
            </a:r>
            <a:r>
              <a:rPr lang="it-IT" dirty="0"/>
              <a:t>0</a:t>
            </a:r>
            <a:endParaRPr lang="it-IT" dirty="0" smtClean="0"/>
          </a:p>
          <a:p>
            <a:pPr marL="457200" lvl="1" indent="0" algn="just">
              <a:buClr>
                <a:srgbClr val="FF0000"/>
              </a:buClr>
              <a:buNone/>
            </a:pPr>
            <a:endParaRPr lang="it-IT" dirty="0" smtClean="0"/>
          </a:p>
          <a:p>
            <a:endParaRPr lang="it-IT" dirty="0"/>
          </a:p>
        </p:txBody>
      </p:sp>
      <p:sp>
        <p:nvSpPr>
          <p:cNvPr id="4" name="Segnaposto piè di pagina 3"/>
          <p:cNvSpPr>
            <a:spLocks noGrp="1"/>
          </p:cNvSpPr>
          <p:nvPr>
            <p:ph type="ftr" sz="quarter" idx="11"/>
          </p:nvPr>
        </p:nvSpPr>
        <p:spPr/>
        <p:txBody>
          <a:bodyPr/>
          <a:lstStyle/>
          <a:p>
            <a:pPr>
              <a:defRPr/>
            </a:pPr>
            <a:r>
              <a:rPr lang="en-US" smtClean="0">
                <a:solidFill>
                  <a:prstClr val="black">
                    <a:tint val="75000"/>
                  </a:prstClr>
                </a:solidFill>
              </a:rPr>
              <a:t>Giorgio Chiarelli</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E366F1CA-680D-4161-9176-76E7FB29465C}"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960970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295400" y="1078124"/>
            <a:ext cx="7315200" cy="5398876"/>
          </a:xfrm>
          <a:prstGeom prst="rect">
            <a:avLst/>
          </a:prstGeom>
        </p:spPr>
      </p:pic>
      <p:sp>
        <p:nvSpPr>
          <p:cNvPr id="7" name="TextBox 6"/>
          <p:cNvSpPr txBox="1"/>
          <p:nvPr/>
        </p:nvSpPr>
        <p:spPr>
          <a:xfrm>
            <a:off x="0" y="1524000"/>
            <a:ext cx="2687902" cy="904863"/>
          </a:xfrm>
          <a:prstGeom prst="rect">
            <a:avLst/>
          </a:prstGeom>
          <a:noFill/>
        </p:spPr>
        <p:txBody>
          <a:bodyPr wrap="square" rtlCol="0">
            <a:spAutoFit/>
          </a:bodyPr>
          <a:lstStyle/>
          <a:p>
            <a:pPr algn="l"/>
            <a:r>
              <a:rPr lang="it-IT" sz="1200" dirty="0" smtClean="0">
                <a:latin typeface="+mj-lt"/>
              </a:rPr>
              <a:t>fonte: A. </a:t>
            </a:r>
            <a:r>
              <a:rPr lang="it-IT" sz="1200" dirty="0" err="1" smtClean="0">
                <a:latin typeface="+mj-lt"/>
              </a:rPr>
              <a:t>Bonacorsi</a:t>
            </a:r>
            <a:r>
              <a:rPr lang="it-IT" sz="1200" dirty="0" smtClean="0">
                <a:latin typeface="+mj-lt"/>
              </a:rPr>
              <a:t> </a:t>
            </a:r>
            <a:r>
              <a:rPr lang="it-IT" sz="1200" dirty="0" err="1" smtClean="0">
                <a:latin typeface="+mj-lt"/>
              </a:rPr>
              <a:t>–</a:t>
            </a:r>
            <a:r>
              <a:rPr lang="it-IT" sz="1200" dirty="0" smtClean="0">
                <a:latin typeface="+mj-lt"/>
              </a:rPr>
              <a:t> </a:t>
            </a:r>
            <a:r>
              <a:rPr lang="it-IT" sz="1200" dirty="0" err="1" smtClean="0">
                <a:latin typeface="+mj-lt"/>
              </a:rPr>
              <a:t>CD</a:t>
            </a:r>
            <a:r>
              <a:rPr lang="it-IT" sz="1200" dirty="0" smtClean="0">
                <a:latin typeface="+mj-lt"/>
              </a:rPr>
              <a:t> ANVUR </a:t>
            </a:r>
          </a:p>
          <a:p>
            <a:pPr algn="l"/>
            <a:r>
              <a:rPr lang="en-US" sz="1200" dirty="0" smtClean="0">
                <a:latin typeface="+mj-lt"/>
              </a:rPr>
              <a:t>La </a:t>
            </a:r>
            <a:r>
              <a:rPr lang="en-US" sz="1200" dirty="0" err="1" smtClean="0">
                <a:latin typeface="+mj-lt"/>
              </a:rPr>
              <a:t>valutazione</a:t>
            </a:r>
            <a:r>
              <a:rPr lang="en-US" sz="1200" dirty="0" smtClean="0">
                <a:latin typeface="+mj-lt"/>
              </a:rPr>
              <a:t> </a:t>
            </a:r>
            <a:r>
              <a:rPr lang="en-US" sz="1200" dirty="0" err="1" smtClean="0">
                <a:latin typeface="+mj-lt"/>
              </a:rPr>
              <a:t>della</a:t>
            </a:r>
            <a:r>
              <a:rPr lang="en-US" sz="1200" dirty="0" smtClean="0">
                <a:latin typeface="+mj-lt"/>
              </a:rPr>
              <a:t> </a:t>
            </a:r>
            <a:r>
              <a:rPr lang="en-US" sz="1200" dirty="0" err="1" smtClean="0">
                <a:latin typeface="+mj-lt"/>
              </a:rPr>
              <a:t>terza</a:t>
            </a:r>
            <a:r>
              <a:rPr lang="en-US" sz="1200" dirty="0" smtClean="0">
                <a:latin typeface="+mj-lt"/>
              </a:rPr>
              <a:t> </a:t>
            </a:r>
            <a:r>
              <a:rPr lang="en-US" sz="1200" dirty="0" err="1" smtClean="0">
                <a:latin typeface="+mj-lt"/>
              </a:rPr>
              <a:t>missione</a:t>
            </a:r>
            <a:r>
              <a:rPr lang="en-US" sz="1200" dirty="0" smtClean="0">
                <a:latin typeface="+mj-lt"/>
              </a:rPr>
              <a:t> </a:t>
            </a:r>
            <a:r>
              <a:rPr lang="en-US" sz="1200" dirty="0" err="1" smtClean="0">
                <a:latin typeface="+mj-lt"/>
              </a:rPr>
              <a:t>delle</a:t>
            </a:r>
            <a:r>
              <a:rPr lang="en-US" sz="1200" dirty="0" smtClean="0">
                <a:latin typeface="+mj-lt"/>
              </a:rPr>
              <a:t> </a:t>
            </a:r>
            <a:r>
              <a:rPr lang="en-US" sz="1200" dirty="0" err="1" smtClean="0">
                <a:latin typeface="+mj-lt"/>
              </a:rPr>
              <a:t>Università</a:t>
            </a:r>
            <a:endParaRPr lang="en-US" sz="1200" dirty="0" smtClean="0">
              <a:latin typeface="+mj-lt"/>
            </a:endParaRPr>
          </a:p>
          <a:p>
            <a:pPr algn="l"/>
            <a:r>
              <a:rPr lang="en-US" sz="1200" dirty="0" smtClean="0">
                <a:latin typeface="+mj-lt"/>
              </a:rPr>
              <a:t>Lecce, Feb.2014</a:t>
            </a:r>
          </a:p>
        </p:txBody>
      </p:sp>
      <p:sp>
        <p:nvSpPr>
          <p:cNvPr id="2" name="Title 1"/>
          <p:cNvSpPr>
            <a:spLocks noGrp="1"/>
          </p:cNvSpPr>
          <p:nvPr>
            <p:ph type="title"/>
          </p:nvPr>
        </p:nvSpPr>
        <p:spPr>
          <a:xfrm>
            <a:off x="914399" y="0"/>
            <a:ext cx="8229601" cy="1143000"/>
          </a:xfrm>
        </p:spPr>
        <p:txBody>
          <a:bodyPr/>
          <a:lstStyle/>
          <a:p>
            <a:r>
              <a:rPr lang="it-IT" dirty="0" smtClean="0">
                <a:solidFill>
                  <a:srgbClr val="2A17E2"/>
                </a:solidFill>
              </a:rPr>
              <a:t>ANVUR e Valutazione 3M</a:t>
            </a:r>
            <a:endParaRPr lang="it-IT" dirty="0">
              <a:solidFill>
                <a:srgbClr val="2A17E2"/>
              </a:solidFill>
            </a:endParaRPr>
          </a:p>
        </p:txBody>
      </p:sp>
      <p:sp>
        <p:nvSpPr>
          <p:cNvPr id="6" name="Rectangle 5"/>
          <p:cNvSpPr/>
          <p:nvPr/>
        </p:nvSpPr>
        <p:spPr>
          <a:xfrm>
            <a:off x="304800" y="6290846"/>
            <a:ext cx="6324600" cy="338554"/>
          </a:xfrm>
          <a:prstGeom prst="rect">
            <a:avLst/>
          </a:prstGeom>
        </p:spPr>
        <p:txBody>
          <a:bodyPr wrap="square">
            <a:spAutoFit/>
          </a:bodyPr>
          <a:lstStyle/>
          <a:p>
            <a:r>
              <a:rPr kumimoji="1" lang="en-US" sz="1600" dirty="0" smtClean="0">
                <a:solidFill>
                  <a:srgbClr val="000000"/>
                </a:solidFill>
                <a:latin typeface="Times New Roman" pitchFamily="18" charset="0"/>
              </a:rPr>
              <a:t>AVA (</a:t>
            </a:r>
            <a:r>
              <a:rPr kumimoji="1" lang="en-US" sz="1600" dirty="0" err="1" smtClean="0">
                <a:solidFill>
                  <a:srgbClr val="000000"/>
                </a:solidFill>
                <a:latin typeface="Times New Roman" pitchFamily="18" charset="0"/>
              </a:rPr>
              <a:t>Autovalutazione</a:t>
            </a:r>
            <a:r>
              <a:rPr kumimoji="1" lang="en-US" sz="1600" dirty="0" smtClean="0">
                <a:solidFill>
                  <a:srgbClr val="000000"/>
                </a:solidFill>
                <a:latin typeface="Times New Roman" pitchFamily="18" charset="0"/>
              </a:rPr>
              <a:t>, </a:t>
            </a:r>
            <a:r>
              <a:rPr kumimoji="1" lang="en-US" sz="1600" dirty="0" err="1" smtClean="0">
                <a:solidFill>
                  <a:srgbClr val="000000"/>
                </a:solidFill>
                <a:latin typeface="Times New Roman" pitchFamily="18" charset="0"/>
              </a:rPr>
              <a:t>Valutazione</a:t>
            </a:r>
            <a:r>
              <a:rPr kumimoji="1" lang="en-US" sz="1600" dirty="0" smtClean="0">
                <a:solidFill>
                  <a:srgbClr val="000000"/>
                </a:solidFill>
                <a:latin typeface="Times New Roman" pitchFamily="18" charset="0"/>
              </a:rPr>
              <a:t> </a:t>
            </a:r>
            <a:r>
              <a:rPr kumimoji="1" lang="en-US" sz="1600" dirty="0" err="1" smtClean="0">
                <a:solidFill>
                  <a:srgbClr val="000000"/>
                </a:solidFill>
                <a:latin typeface="Times New Roman" pitchFamily="18" charset="0"/>
              </a:rPr>
              <a:t>periodica</a:t>
            </a:r>
            <a:r>
              <a:rPr kumimoji="1" lang="en-US" sz="1600" dirty="0" smtClean="0">
                <a:solidFill>
                  <a:srgbClr val="000000"/>
                </a:solidFill>
                <a:latin typeface="Times New Roman" pitchFamily="18" charset="0"/>
              </a:rPr>
              <a:t>, </a:t>
            </a:r>
            <a:r>
              <a:rPr kumimoji="1" lang="en-US" sz="1600" dirty="0" err="1" smtClean="0">
                <a:solidFill>
                  <a:srgbClr val="000000"/>
                </a:solidFill>
                <a:latin typeface="Times New Roman" pitchFamily="18" charset="0"/>
              </a:rPr>
              <a:t>Accreditamento</a:t>
            </a:r>
            <a:r>
              <a:rPr kumimoji="1" lang="en-US" sz="1600" dirty="0" smtClean="0">
                <a:solidFill>
                  <a:srgbClr val="000000"/>
                </a:solidFill>
                <a:latin typeface="Times New Roman" pitchFamily="18" charset="0"/>
              </a:rPr>
              <a:t>)</a:t>
            </a:r>
            <a:endParaRPr lang="it-IT"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3200400" y="0"/>
            <a:ext cx="3276600" cy="1143000"/>
          </a:xfrm>
          <a:prstGeom prst="rect">
            <a:avLst/>
          </a:prstGeom>
        </p:spPr>
        <p:txBody>
          <a:bodyPr/>
          <a:lstStyle/>
          <a:p>
            <a:r>
              <a:rPr lang="it-IT" b="1" dirty="0" smtClean="0">
                <a:solidFill>
                  <a:srgbClr val="2A17E2"/>
                </a:solidFill>
              </a:rPr>
              <a:t>Il contesto</a:t>
            </a:r>
            <a:endParaRPr lang="it-IT" b="1" dirty="0">
              <a:solidFill>
                <a:srgbClr val="2A17E2"/>
              </a:solidFill>
            </a:endParaRPr>
          </a:p>
        </p:txBody>
      </p:sp>
      <p:pic>
        <p:nvPicPr>
          <p:cNvPr id="205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90800" y="1203732"/>
            <a:ext cx="6400800" cy="51970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7" name="Connettore 2 6"/>
          <p:cNvCxnSpPr/>
          <p:nvPr/>
        </p:nvCxnSpPr>
        <p:spPr>
          <a:xfrm>
            <a:off x="2286000" y="3200400"/>
            <a:ext cx="22860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rot="20537717">
            <a:off x="249024" y="2328193"/>
            <a:ext cx="2362200" cy="1132618"/>
          </a:xfrm>
          <a:prstGeom prst="rect">
            <a:avLst/>
          </a:prstGeom>
          <a:noFill/>
        </p:spPr>
        <p:txBody>
          <a:bodyPr wrap="square" rtlCol="0">
            <a:spAutoFit/>
          </a:bodyPr>
          <a:lstStyle/>
          <a:p>
            <a:pPr algn="ctr"/>
            <a:r>
              <a:rPr lang="it-IT" sz="2800" b="1" dirty="0" smtClean="0">
                <a:solidFill>
                  <a:srgbClr val="FF0000"/>
                </a:solidFill>
                <a:latin typeface="Candara"/>
                <a:cs typeface="Candara"/>
              </a:rPr>
              <a:t>Italia</a:t>
            </a:r>
          </a:p>
          <a:p>
            <a:r>
              <a:rPr lang="it-IT" sz="1800" b="1" dirty="0" smtClean="0">
                <a:solidFill>
                  <a:srgbClr val="FF0000"/>
                </a:solidFill>
                <a:latin typeface="Candara"/>
                <a:cs typeface="Candara"/>
              </a:rPr>
              <a:t>È nel gruppo di paesi in via di sviluppo</a:t>
            </a:r>
            <a:endParaRPr lang="it-IT" sz="1800" b="1" dirty="0">
              <a:solidFill>
                <a:srgbClr val="FF0000"/>
              </a:solidFill>
              <a:latin typeface="Candara"/>
              <a:cs typeface="Candara"/>
            </a:endParaRPr>
          </a:p>
        </p:txBody>
      </p:sp>
      <p:sp>
        <p:nvSpPr>
          <p:cNvPr id="10" name="Rectangle 9"/>
          <p:cNvSpPr/>
          <p:nvPr/>
        </p:nvSpPr>
        <p:spPr>
          <a:xfrm>
            <a:off x="0" y="3810000"/>
            <a:ext cx="2590800" cy="2111347"/>
          </a:xfrm>
          <a:prstGeom prst="rect">
            <a:avLst/>
          </a:prstGeom>
        </p:spPr>
        <p:txBody>
          <a:bodyPr wrap="square">
            <a:spAutoFit/>
          </a:bodyPr>
          <a:lstStyle/>
          <a:p>
            <a:pPr algn="just"/>
            <a:r>
              <a:rPr lang="en-US" sz="1600" dirty="0" smtClean="0">
                <a:latin typeface="Candara"/>
                <a:cs typeface="Candara"/>
              </a:rPr>
              <a:t>R&amp;D spending by country in 2011 by percent of GDP and percent of population who are scientists and engineers.</a:t>
            </a:r>
          </a:p>
          <a:p>
            <a:pPr algn="just"/>
            <a:r>
              <a:rPr lang="en-US" sz="1600" dirty="0" smtClean="0">
                <a:latin typeface="Candara"/>
                <a:cs typeface="Candara"/>
              </a:rPr>
              <a:t>The size of the circles show the country's total R&amp;D spending.</a:t>
            </a:r>
            <a:endParaRPr lang="en-US" sz="1600" dirty="0">
              <a:latin typeface="Candara"/>
              <a:cs typeface="Candara"/>
            </a:endParaRPr>
          </a:p>
        </p:txBody>
      </p:sp>
      <p:sp>
        <p:nvSpPr>
          <p:cNvPr id="11" name="Rectangle 10"/>
          <p:cNvSpPr/>
          <p:nvPr/>
        </p:nvSpPr>
        <p:spPr>
          <a:xfrm>
            <a:off x="0" y="6248400"/>
            <a:ext cx="3200400" cy="266227"/>
          </a:xfrm>
          <a:prstGeom prst="rect">
            <a:avLst/>
          </a:prstGeom>
        </p:spPr>
        <p:txBody>
          <a:bodyPr wrap="square">
            <a:spAutoFit/>
          </a:bodyPr>
          <a:lstStyle/>
          <a:p>
            <a:pPr lvl="0" algn="l" defTabSz="457200" hangingPunct="0">
              <a:lnSpc>
                <a:spcPct val="93000"/>
              </a:lnSpc>
              <a:spcBef>
                <a:spcPct val="0"/>
              </a:spcBef>
              <a:buClr>
                <a:srgbClr val="000000"/>
              </a:buClr>
              <a:buSzPct val="45000"/>
              <a:tabLst>
                <a:tab pos="723900" algn="l"/>
                <a:tab pos="1447800" algn="l"/>
                <a:tab pos="2171700" algn="l"/>
                <a:tab pos="2895600" algn="l"/>
                <a:tab pos="3619500" algn="l"/>
              </a:tabLst>
            </a:pPr>
            <a:r>
              <a:rPr lang="en-GB" sz="1200" b="1" dirty="0" smtClean="0">
                <a:solidFill>
                  <a:srgbClr val="000000"/>
                </a:solidFill>
                <a:latin typeface="Arial" pitchFamily="-108" charset="0"/>
                <a:ea typeface="msgothic" charset="0"/>
                <a:cs typeface="msgothic" charset="0"/>
              </a:rPr>
              <a:t>W H Press Science 2013;342:817-822</a:t>
            </a:r>
            <a:endParaRPr lang="en-GB" sz="1200" b="1" dirty="0">
              <a:solidFill>
                <a:srgbClr val="000000"/>
              </a:solidFill>
              <a:latin typeface="Arial" pitchFamily="-108" charset="0"/>
              <a:ea typeface="msgothic" charset="0"/>
              <a:cs typeface="msgothic" charset="0"/>
            </a:endParaRPr>
          </a:p>
        </p:txBody>
      </p:sp>
      <p:sp>
        <p:nvSpPr>
          <p:cNvPr id="14" name="Rectangle 13"/>
          <p:cNvSpPr/>
          <p:nvPr/>
        </p:nvSpPr>
        <p:spPr>
          <a:xfrm>
            <a:off x="6629400" y="4953000"/>
            <a:ext cx="1828800" cy="369332"/>
          </a:xfrm>
          <a:prstGeom prst="rect">
            <a:avLst/>
          </a:prstGeom>
        </p:spPr>
        <p:txBody>
          <a:bodyPr wrap="square">
            <a:spAutoFit/>
          </a:bodyPr>
          <a:lstStyle/>
          <a:p>
            <a:pPr algn="l"/>
            <a:r>
              <a:rPr lang="en-US" sz="600" dirty="0" smtClean="0">
                <a:solidFill>
                  <a:schemeClr val="bg1">
                    <a:lumMod val="50000"/>
                  </a:schemeClr>
                </a:solidFill>
              </a:rPr>
              <a:t>CREDIT: REPRINTED WITH PERMISSION FROM THE BATTELLE MEMORIAL INSTITUTE AND R&amp;D MAGAZINE (DECEMBER 2011)</a:t>
            </a:r>
            <a:endParaRPr lang="it-IT" sz="600" dirty="0">
              <a:solidFill>
                <a:schemeClr val="bg1">
                  <a:lumMod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9620299"/>
      </p:ext>
    </p:extLst>
  </p:cSld>
  <p:clrMapOvr>
    <a:masterClrMapping/>
  </p:clrMapOvr>
  <p:transition spd="med">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28600"/>
            <a:ext cx="8229600" cy="1143000"/>
          </a:xfrm>
        </p:spPr>
        <p:txBody>
          <a:bodyPr/>
          <a:lstStyle/>
          <a:p>
            <a:r>
              <a:rPr lang="it-IT" dirty="0" smtClean="0">
                <a:solidFill>
                  <a:srgbClr val="2A17E2"/>
                </a:solidFill>
                <a:latin typeface="Comic Sans MS"/>
                <a:cs typeface="Comic Sans MS"/>
              </a:rPr>
              <a:t>INFN e Scienza nella Società</a:t>
            </a:r>
            <a:endParaRPr lang="it-IT" dirty="0">
              <a:solidFill>
                <a:srgbClr val="2A17E2"/>
              </a:solidFill>
              <a:latin typeface="Comic Sans MS"/>
              <a:cs typeface="Comic Sans MS"/>
            </a:endParaRPr>
          </a:p>
        </p:txBody>
      </p:sp>
      <p:sp>
        <p:nvSpPr>
          <p:cNvPr id="8" name="Segnaposto contenuto 2"/>
          <p:cNvSpPr>
            <a:spLocks noGrp="1"/>
          </p:cNvSpPr>
          <p:nvPr>
            <p:ph idx="1"/>
          </p:nvPr>
        </p:nvSpPr>
        <p:spPr>
          <a:xfrm>
            <a:off x="457200" y="1600200"/>
            <a:ext cx="8458200" cy="4953000"/>
          </a:xfrm>
        </p:spPr>
        <p:txBody>
          <a:bodyPr>
            <a:normAutofit/>
          </a:bodyPr>
          <a:lstStyle/>
          <a:p>
            <a:r>
              <a:rPr lang="it-IT" dirty="0" smtClean="0"/>
              <a:t> Una lunga storia in quel che ora si chiama «Science in Society» e che è tradizionalmente legata al concetto di </a:t>
            </a:r>
            <a:r>
              <a:rPr lang="it-IT" dirty="0" err="1" smtClean="0"/>
              <a:t>outreach</a:t>
            </a:r>
            <a:r>
              <a:rPr lang="it-IT" dirty="0" smtClean="0"/>
              <a:t>/</a:t>
            </a:r>
            <a:r>
              <a:rPr lang="it-IT" dirty="0" err="1" smtClean="0"/>
              <a:t>dissemination</a:t>
            </a:r>
            <a:r>
              <a:rPr lang="it-IT" dirty="0" smtClean="0"/>
              <a:t>  </a:t>
            </a:r>
          </a:p>
          <a:p>
            <a:pPr lvl="1"/>
            <a:r>
              <a:rPr lang="it-IT" dirty="0" smtClean="0"/>
              <a:t>Non è semplicemente una definizione </a:t>
            </a:r>
            <a:r>
              <a:rPr lang="it-IT" dirty="0" err="1" smtClean="0"/>
              <a:t>poichè</a:t>
            </a:r>
            <a:r>
              <a:rPr lang="it-IT" dirty="0" smtClean="0"/>
              <a:t> «Science in Society» implica un percorso a due vie</a:t>
            </a:r>
          </a:p>
          <a:p>
            <a:pPr lvl="2"/>
            <a:r>
              <a:rPr lang="it-IT" dirty="0" smtClean="0"/>
              <a:t>In effetti anche nella nostra esperienza  l’</a:t>
            </a:r>
            <a:r>
              <a:rPr lang="it-IT" dirty="0" err="1" smtClean="0"/>
              <a:t>outreach</a:t>
            </a:r>
            <a:r>
              <a:rPr lang="it-IT" dirty="0" smtClean="0"/>
              <a:t> è cambiata ed ora i </a:t>
            </a:r>
            <a:r>
              <a:rPr lang="it-IT" dirty="0" err="1" smtClean="0"/>
              <a:t>partners</a:t>
            </a:r>
            <a:r>
              <a:rPr lang="it-IT" dirty="0" smtClean="0"/>
              <a:t> (scuole, insegnanti, studenti) </a:t>
            </a:r>
            <a:br>
              <a:rPr lang="it-IT" dirty="0" smtClean="0"/>
            </a:br>
            <a:r>
              <a:rPr lang="it-IT" dirty="0" smtClean="0"/>
              <a:t>ora «chiedono»</a:t>
            </a:r>
          </a:p>
          <a:p>
            <a:r>
              <a:rPr lang="it-IT" dirty="0" smtClean="0"/>
              <a:t>Per la VQR 2004-2010 ci è stato chiesto di fornire informazioni sulle nostre attività 3M</a:t>
            </a:r>
          </a:p>
          <a:p>
            <a:pPr lvl="1"/>
            <a:r>
              <a:rPr lang="it-IT" dirty="0" smtClean="0"/>
              <a:t>Abbiamo utilizzato il nostro «DB </a:t>
            </a:r>
            <a:r>
              <a:rPr lang="it-IT" dirty="0" err="1" smtClean="0"/>
              <a:t>eventi»+Rassegna</a:t>
            </a:r>
            <a:r>
              <a:rPr lang="it-IT" dirty="0" smtClean="0"/>
              <a:t> stampa (+ricerche sul web per il periodo pre-2006 )</a:t>
            </a:r>
          </a:p>
          <a:p>
            <a:pPr lvl="2"/>
            <a:endParaRPr lang="it-IT"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190298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533400" y="-228600"/>
            <a:ext cx="8938260" cy="5314950"/>
          </a:xfrm>
          <a:prstGeom prst="rect">
            <a:avLst/>
          </a:prstGeom>
        </p:spPr>
      </p:pic>
      <p:sp>
        <p:nvSpPr>
          <p:cNvPr id="4" name="TextBox 3"/>
          <p:cNvSpPr txBox="1"/>
          <p:nvPr/>
        </p:nvSpPr>
        <p:spPr>
          <a:xfrm>
            <a:off x="228600" y="6019800"/>
            <a:ext cx="1636260" cy="400110"/>
          </a:xfrm>
          <a:prstGeom prst="rect">
            <a:avLst/>
          </a:prstGeom>
          <a:noFill/>
        </p:spPr>
        <p:txBody>
          <a:bodyPr wrap="none" rtlCol="0">
            <a:spAutoFit/>
          </a:bodyPr>
          <a:lstStyle/>
          <a:p>
            <a:r>
              <a:rPr lang="it-IT" sz="2000" dirty="0" smtClean="0">
                <a:latin typeface="Candara"/>
                <a:cs typeface="Candara"/>
              </a:rPr>
              <a:t>fonte ANVUR</a:t>
            </a:r>
            <a:endParaRPr lang="it-IT" sz="2000" dirty="0">
              <a:latin typeface="Candara"/>
              <a:cs typeface="Candara"/>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rgbClr val="2A17E2"/>
                </a:solidFill>
                <a:latin typeface="Candara"/>
                <a:cs typeface="Candara"/>
              </a:rPr>
              <a:t>VQR 2004-2010</a:t>
            </a:r>
            <a:endParaRPr lang="it-IT" dirty="0">
              <a:solidFill>
                <a:srgbClr val="2A17E2"/>
              </a:solidFill>
            </a:endParaRPr>
          </a:p>
        </p:txBody>
      </p:sp>
      <p:sp>
        <p:nvSpPr>
          <p:cNvPr id="3" name="Segnaposto contenuto 2"/>
          <p:cNvSpPr>
            <a:spLocks noGrp="1"/>
          </p:cNvSpPr>
          <p:nvPr>
            <p:ph idx="4294967295"/>
          </p:nvPr>
        </p:nvSpPr>
        <p:spPr>
          <a:xfrm>
            <a:off x="381000" y="1295400"/>
            <a:ext cx="8229600" cy="4525963"/>
          </a:xfrm>
          <a:prstGeom prst="rect">
            <a:avLst/>
          </a:prstGeom>
        </p:spPr>
        <p:txBody>
          <a:bodyPr/>
          <a:lstStyle/>
          <a:p>
            <a:pPr algn="just">
              <a:buNone/>
            </a:pPr>
            <a:r>
              <a:rPr lang="it-IT" dirty="0" smtClean="0">
                <a:latin typeface="Candara"/>
                <a:cs typeface="Candara"/>
              </a:rPr>
              <a:t>L’ANVUR non ha considerato i parametri di III missione nella VQR 2004-2010</a:t>
            </a:r>
            <a:endParaRPr lang="it-IT" dirty="0">
              <a:latin typeface="Candara"/>
              <a:cs typeface="Candara"/>
            </a:endParaRPr>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2438400"/>
            <a:ext cx="7848600" cy="411479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7" name="Rectangle 6"/>
          <p:cNvSpPr/>
          <p:nvPr/>
        </p:nvSpPr>
        <p:spPr bwMode="auto">
          <a:xfrm>
            <a:off x="1447800" y="5638800"/>
            <a:ext cx="65532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57492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4399" y="304800"/>
            <a:ext cx="8229601" cy="1143000"/>
          </a:xfrm>
        </p:spPr>
        <p:txBody>
          <a:bodyPr>
            <a:normAutofit/>
          </a:bodyPr>
          <a:lstStyle/>
          <a:p>
            <a:r>
              <a:rPr lang="it-IT" sz="2800" dirty="0" smtClean="0">
                <a:solidFill>
                  <a:srgbClr val="2A17E2"/>
                </a:solidFill>
              </a:rPr>
              <a:t>Rapporto ANVUR 2013 su Università e Ricerca</a:t>
            </a:r>
            <a:br>
              <a:rPr lang="it-IT" sz="2800" dirty="0" smtClean="0">
                <a:solidFill>
                  <a:srgbClr val="2A17E2"/>
                </a:solidFill>
              </a:rPr>
            </a:br>
            <a:endParaRPr lang="it-IT" sz="2800" dirty="0"/>
          </a:p>
        </p:txBody>
      </p:sp>
      <p:pic>
        <p:nvPicPr>
          <p:cNvPr id="205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1341857"/>
            <a:ext cx="9396963" cy="513514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Rectangle 7"/>
          <p:cNvSpPr/>
          <p:nvPr/>
        </p:nvSpPr>
        <p:spPr bwMode="auto">
          <a:xfrm>
            <a:off x="990600" y="1371600"/>
            <a:ext cx="6324600" cy="457200"/>
          </a:xfrm>
          <a:prstGeom prst="rect">
            <a:avLst/>
          </a:prstGeom>
          <a:noFill/>
          <a:ln w="38100" cap="flat" cmpd="sng" algn="ctr">
            <a:solidFill>
              <a:srgbClr val="2A17E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9" name="Rectangle 8"/>
          <p:cNvSpPr/>
          <p:nvPr/>
        </p:nvSpPr>
        <p:spPr bwMode="auto">
          <a:xfrm>
            <a:off x="8001000" y="1676400"/>
            <a:ext cx="1143000" cy="396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191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0999" y="-153088"/>
            <a:ext cx="9906000" cy="6782487"/>
          </a:xfrm>
          <a:prstGeom prst="rect">
            <a:avLst/>
          </a:prstGeom>
        </p:spPr>
      </p:pic>
      <p:sp>
        <p:nvSpPr>
          <p:cNvPr id="3" name="TextBox 2"/>
          <p:cNvSpPr txBox="1"/>
          <p:nvPr/>
        </p:nvSpPr>
        <p:spPr>
          <a:xfrm>
            <a:off x="1219200" y="1447800"/>
            <a:ext cx="7924800" cy="2899255"/>
          </a:xfrm>
          <a:prstGeom prst="rect">
            <a:avLst/>
          </a:prstGeom>
          <a:solidFill>
            <a:schemeClr val="bg1"/>
          </a:solidFill>
        </p:spPr>
        <p:txBody>
          <a:bodyPr wrap="square" rtlCol="0">
            <a:spAutoFit/>
          </a:bodyPr>
          <a:lstStyle/>
          <a:p>
            <a:pPr algn="l"/>
            <a:r>
              <a:rPr lang="it-IT" dirty="0" smtClean="0">
                <a:solidFill>
                  <a:srgbClr val="000000"/>
                </a:solidFill>
                <a:latin typeface="Candara"/>
                <a:cs typeface="Candara"/>
              </a:rPr>
              <a:t>Una buona frazione delle iniziative sono di tipo </a:t>
            </a:r>
          </a:p>
          <a:p>
            <a:pPr algn="l"/>
            <a:r>
              <a:rPr lang="it-IT" dirty="0" smtClean="0">
                <a:solidFill>
                  <a:srgbClr val="FF0000"/>
                </a:solidFill>
                <a:latin typeface="Candara"/>
                <a:cs typeface="Candara"/>
              </a:rPr>
              <a:t>Servizio alla Comunità </a:t>
            </a:r>
            <a:r>
              <a:rPr lang="it-IT" dirty="0" smtClean="0">
                <a:latin typeface="Candara"/>
                <a:cs typeface="Candara"/>
              </a:rPr>
              <a:t>: </a:t>
            </a:r>
            <a:r>
              <a:rPr lang="it-IT" dirty="0" smtClean="0">
                <a:solidFill>
                  <a:srgbClr val="2A17E2"/>
                </a:solidFill>
                <a:latin typeface="Candara"/>
                <a:cs typeface="Candara"/>
              </a:rPr>
              <a:t>progetti con le scuole, eventi locali...</a:t>
            </a:r>
          </a:p>
          <a:p>
            <a:pPr algn="l"/>
            <a:r>
              <a:rPr lang="it-IT" dirty="0" smtClean="0">
                <a:solidFill>
                  <a:srgbClr val="FF0000"/>
                </a:solidFill>
                <a:latin typeface="Candara"/>
                <a:cs typeface="Candara"/>
              </a:rPr>
              <a:t>Scienza nella Società: </a:t>
            </a:r>
            <a:r>
              <a:rPr lang="it-IT" dirty="0" smtClean="0">
                <a:solidFill>
                  <a:srgbClr val="2A17E2"/>
                </a:solidFill>
                <a:latin typeface="Candara"/>
                <a:cs typeface="Candara"/>
              </a:rPr>
              <a:t>open </a:t>
            </a:r>
            <a:r>
              <a:rPr lang="it-IT" dirty="0" err="1" smtClean="0">
                <a:solidFill>
                  <a:srgbClr val="2A17E2"/>
                </a:solidFill>
                <a:latin typeface="Candara"/>
                <a:cs typeface="Candara"/>
              </a:rPr>
              <a:t>days</a:t>
            </a:r>
            <a:r>
              <a:rPr lang="it-IT" dirty="0" smtClean="0">
                <a:solidFill>
                  <a:srgbClr val="2A17E2"/>
                </a:solidFill>
                <a:latin typeface="Candara"/>
                <a:cs typeface="Candara"/>
              </a:rPr>
              <a:t>, fiere della Scienza, mostre, siti web,...</a:t>
            </a:r>
          </a:p>
          <a:p>
            <a:pPr algn="l"/>
            <a:r>
              <a:rPr lang="it-IT" dirty="0" err="1" smtClean="0">
                <a:solidFill>
                  <a:srgbClr val="FF0000"/>
                </a:solidFill>
                <a:latin typeface="Candara"/>
                <a:cs typeface="Candara"/>
              </a:rPr>
              <a:t>Lifelong</a:t>
            </a:r>
            <a:r>
              <a:rPr lang="it-IT" dirty="0" smtClean="0">
                <a:solidFill>
                  <a:srgbClr val="FF0000"/>
                </a:solidFill>
                <a:latin typeface="Candara"/>
                <a:cs typeface="Candara"/>
              </a:rPr>
              <a:t> training </a:t>
            </a:r>
            <a:r>
              <a:rPr lang="it-IT" dirty="0" err="1" smtClean="0">
                <a:solidFill>
                  <a:srgbClr val="FF0000"/>
                </a:solidFill>
                <a:latin typeface="Candara"/>
                <a:cs typeface="Candara"/>
              </a:rPr>
              <a:t>programs</a:t>
            </a:r>
            <a:r>
              <a:rPr lang="it-IT" dirty="0" smtClean="0">
                <a:solidFill>
                  <a:srgbClr val="FF0000"/>
                </a:solidFill>
                <a:latin typeface="Candara"/>
                <a:cs typeface="Candara"/>
              </a:rPr>
              <a:t> </a:t>
            </a:r>
            <a:r>
              <a:rPr lang="it-IT" sz="2000" dirty="0" smtClean="0">
                <a:solidFill>
                  <a:srgbClr val="2A17E2"/>
                </a:solidFill>
                <a:latin typeface="Candara"/>
                <a:cs typeface="Candara"/>
              </a:rPr>
              <a:t>(“ allineamento dei </a:t>
            </a:r>
            <a:r>
              <a:rPr lang="it-IT" sz="2000" dirty="0" err="1" smtClean="0">
                <a:solidFill>
                  <a:srgbClr val="2A17E2"/>
                </a:solidFill>
                <a:latin typeface="Candara"/>
                <a:cs typeface="Candara"/>
              </a:rPr>
              <a:t>curricula</a:t>
            </a:r>
            <a:r>
              <a:rPr lang="it-IT" sz="2000" dirty="0" smtClean="0">
                <a:solidFill>
                  <a:srgbClr val="2A17E2"/>
                </a:solidFill>
                <a:latin typeface="Candara"/>
                <a:cs typeface="Candara"/>
              </a:rPr>
              <a:t> ai bisogni sociali  e economici”)</a:t>
            </a:r>
            <a:r>
              <a:rPr lang="it-IT" dirty="0" smtClean="0">
                <a:solidFill>
                  <a:srgbClr val="2A17E2"/>
                </a:solidFill>
                <a:latin typeface="Candara"/>
                <a:cs typeface="Candara"/>
              </a:rPr>
              <a:t>: </a:t>
            </a:r>
            <a:r>
              <a:rPr lang="it-IT" dirty="0" err="1" smtClean="0">
                <a:solidFill>
                  <a:srgbClr val="2A17E2"/>
                </a:solidFill>
                <a:latin typeface="Candara"/>
                <a:cs typeface="Candara"/>
              </a:rPr>
              <a:t>Masters</a:t>
            </a:r>
            <a:r>
              <a:rPr lang="it-IT" dirty="0" smtClean="0">
                <a:solidFill>
                  <a:srgbClr val="2A17E2"/>
                </a:solidFill>
                <a:latin typeface="Candara"/>
                <a:cs typeface="Candara"/>
              </a:rPr>
              <a:t>, Corsi per Insegnanti Scuole Superiori,..</a:t>
            </a:r>
            <a:endParaRPr lang="it-IT" dirty="0" smtClean="0">
              <a:solidFill>
                <a:srgbClr val="FF0000"/>
              </a:solidFill>
              <a:latin typeface="Candara"/>
              <a:cs typeface="Candara"/>
            </a:endParaRPr>
          </a:p>
        </p:txBody>
      </p:sp>
      <p:sp>
        <p:nvSpPr>
          <p:cNvPr id="4" name="TextBox 3"/>
          <p:cNvSpPr txBox="1"/>
          <p:nvPr/>
        </p:nvSpPr>
        <p:spPr>
          <a:xfrm>
            <a:off x="456856" y="0"/>
            <a:ext cx="8687144" cy="461665"/>
          </a:xfrm>
          <a:prstGeom prst="rect">
            <a:avLst/>
          </a:prstGeom>
          <a:solidFill>
            <a:srgbClr val="FFFFFF"/>
          </a:solidFill>
        </p:spPr>
        <p:txBody>
          <a:bodyPr wrap="none" rtlCol="0">
            <a:spAutoFit/>
          </a:bodyPr>
          <a:lstStyle/>
          <a:p>
            <a:r>
              <a:rPr lang="it-IT" dirty="0" smtClean="0">
                <a:solidFill>
                  <a:srgbClr val="760076"/>
                </a:solidFill>
              </a:rPr>
              <a:t>Maggio 2013 - ANVUR : Elenco delle categorie “Altre” della 3M</a:t>
            </a:r>
            <a:endParaRPr lang="it-IT" dirty="0">
              <a:solidFill>
                <a:srgbClr val="760076"/>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812800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ruttura predefinita">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ruttura predefinita">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21147</TotalTime>
  <Words>3437</Words>
  <Application>Microsoft Macintosh PowerPoint</Application>
  <PresentationFormat>On-screen Show (4:3)</PresentationFormat>
  <Paragraphs>355</Paragraphs>
  <Slides>34</Slides>
  <Notes>8</Notes>
  <HiddenSlides>6</HiddenSlides>
  <MMClips>0</MMClips>
  <ScaleCrop>false</ScaleCrop>
  <HeadingPairs>
    <vt:vector size="4" baseType="variant">
      <vt:variant>
        <vt:lpstr>Design Template</vt:lpstr>
      </vt:variant>
      <vt:variant>
        <vt:i4>15</vt:i4>
      </vt:variant>
      <vt:variant>
        <vt:lpstr>Slide Titles</vt:lpstr>
      </vt:variant>
      <vt:variant>
        <vt:i4>34</vt:i4>
      </vt:variant>
    </vt:vector>
  </HeadingPairs>
  <TitlesOfParts>
    <vt:vector size="49" baseType="lpstr">
      <vt:lpstr>2_Personalizza struttura</vt:lpstr>
      <vt:lpstr>1_Personalizza struttura</vt:lpstr>
      <vt:lpstr>Personalizza struttura</vt:lpstr>
      <vt:lpstr>2_Struttura predefinita</vt:lpstr>
      <vt:lpstr>3_Struttura predefinita</vt:lpstr>
      <vt:lpstr>Black</vt:lpstr>
      <vt:lpstr>3_Black</vt:lpstr>
      <vt:lpstr>4_Black</vt:lpstr>
      <vt:lpstr>5_Black</vt:lpstr>
      <vt:lpstr>6_Black</vt:lpstr>
      <vt:lpstr>7_Black</vt:lpstr>
      <vt:lpstr>9_Black</vt:lpstr>
      <vt:lpstr>2_Black</vt:lpstr>
      <vt:lpstr>10_Black</vt:lpstr>
      <vt:lpstr>1_Tema di Office</vt:lpstr>
      <vt:lpstr>Il Ruolo della Comunicazione negli Enti di Ricerca </vt:lpstr>
      <vt:lpstr>Terza Missione: definizione ANVUR    </vt:lpstr>
      <vt:lpstr>Il punto chiave</vt:lpstr>
      <vt:lpstr>Il contesto</vt:lpstr>
      <vt:lpstr>INFN e Scienza nella Società</vt:lpstr>
      <vt:lpstr>Slide 6</vt:lpstr>
      <vt:lpstr>VQR 2004-2010</vt:lpstr>
      <vt:lpstr>Rapporto ANVUR 2013 su Università e Ricerca </vt:lpstr>
      <vt:lpstr>Slide 9</vt:lpstr>
      <vt:lpstr>Slide 10</vt:lpstr>
      <vt:lpstr>Le Forme della  Comunicazione</vt:lpstr>
      <vt:lpstr>3M INFN: l’Ufficio Comunicazione</vt:lpstr>
      <vt:lpstr>Slide 13</vt:lpstr>
      <vt:lpstr>Attività con le scuole</vt:lpstr>
      <vt:lpstr>Eventi per il pubblico</vt:lpstr>
      <vt:lpstr>Slide 16</vt:lpstr>
      <vt:lpstr>Esempi di grandi eventi</vt:lpstr>
      <vt:lpstr>Esempi Iniziative per la Scuola</vt:lpstr>
      <vt:lpstr>Esempi di Mostre</vt:lpstr>
      <vt:lpstr>Obiettivi a breve termine</vt:lpstr>
      <vt:lpstr>Best Practice</vt:lpstr>
      <vt:lpstr>Slide 22</vt:lpstr>
      <vt:lpstr>Slide 23</vt:lpstr>
      <vt:lpstr>backup</vt:lpstr>
      <vt:lpstr>ANVUR e Valutazione 3M/2</vt:lpstr>
      <vt:lpstr>Slide 26</vt:lpstr>
      <vt:lpstr>Discussioni europee..</vt:lpstr>
      <vt:lpstr>Le attività dell’INFN</vt:lpstr>
      <vt:lpstr>Le attività 3M nella VQR</vt:lpstr>
      <vt:lpstr>EVENTI INFN 2012</vt:lpstr>
      <vt:lpstr>2013: Science In Society </vt:lpstr>
      <vt:lpstr>Slide 32</vt:lpstr>
      <vt:lpstr>Le attività 3M nella VQR</vt:lpstr>
      <vt:lpstr>ANVUR e Valutazione 3M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Laura Patrizii</cp:lastModifiedBy>
  <cp:revision>816</cp:revision>
  <cp:lastPrinted>2013-09-24T14:17:31Z</cp:lastPrinted>
  <dcterms:created xsi:type="dcterms:W3CDTF">2014-10-08T08:15:43Z</dcterms:created>
  <dcterms:modified xsi:type="dcterms:W3CDTF">2014-10-08T09:05:52Z</dcterms:modified>
</cp:coreProperties>
</file>