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heme/themeOverride3.xml" ContentType="application/vnd.openxmlformats-officedocument.themeOverride+xml"/>
  <Override PartName="/ppt/embeddings/Microsoft_Equation7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embeddings/Microsoft_Equation9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3" r:id="rId2"/>
    <p:sldId id="284" r:id="rId3"/>
    <p:sldId id="288" r:id="rId4"/>
    <p:sldId id="297" r:id="rId5"/>
    <p:sldId id="299" r:id="rId6"/>
    <p:sldId id="300" r:id="rId7"/>
    <p:sldId id="301" r:id="rId8"/>
    <p:sldId id="277" r:id="rId9"/>
    <p:sldId id="296" r:id="rId10"/>
    <p:sldId id="329" r:id="rId11"/>
    <p:sldId id="322" r:id="rId12"/>
    <p:sldId id="333" r:id="rId13"/>
    <p:sldId id="321" r:id="rId14"/>
    <p:sldId id="320" r:id="rId15"/>
    <p:sldId id="302" r:id="rId16"/>
    <p:sldId id="330" r:id="rId17"/>
    <p:sldId id="331" r:id="rId18"/>
    <p:sldId id="281" r:id="rId19"/>
    <p:sldId id="332" r:id="rId20"/>
    <p:sldId id="324" r:id="rId21"/>
    <p:sldId id="325" r:id="rId22"/>
    <p:sldId id="263" r:id="rId23"/>
    <p:sldId id="334" r:id="rId24"/>
    <p:sldId id="326" r:id="rId25"/>
    <p:sldId id="327" r:id="rId26"/>
    <p:sldId id="335" r:id="rId27"/>
    <p:sldId id="328" r:id="rId28"/>
    <p:sldId id="337" r:id="rId29"/>
    <p:sldId id="346" r:id="rId30"/>
    <p:sldId id="339" r:id="rId31"/>
    <p:sldId id="338" r:id="rId32"/>
    <p:sldId id="340" r:id="rId33"/>
    <p:sldId id="344" r:id="rId34"/>
    <p:sldId id="272" r:id="rId35"/>
    <p:sldId id="343" r:id="rId36"/>
    <p:sldId id="345" r:id="rId3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CCECFF"/>
    <a:srgbClr val="FF5050"/>
    <a:srgbClr val="FFCC00"/>
    <a:srgbClr val="12680E"/>
    <a:srgbClr val="1D9A16"/>
    <a:srgbClr val="B90885"/>
    <a:srgbClr val="B96E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690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440" y="-1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ict"/><Relationship Id="rId1" Type="http://schemas.openxmlformats.org/officeDocument/2006/relationships/image" Target="../media/image30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ict"/><Relationship Id="rId3" Type="http://schemas.openxmlformats.org/officeDocument/2006/relationships/image" Target="../media/image34.pict"/><Relationship Id="rId1" Type="http://schemas.openxmlformats.org/officeDocument/2006/relationships/image" Target="../media/image3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8E57A2F-DE0E-7D4C-B4F1-8066CBC26B8D}" type="datetime1">
              <a:rPr lang="en-US"/>
              <a:pPr>
                <a:defRPr/>
              </a:pPr>
              <a:t>5/26/09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1A47CF9-164D-B348-AB4E-32F769F72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5C15D419-B461-DC40-8E82-9786C152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2" charset="0"/>
        <a:ea typeface="ＭＳ Ｐゴシック" pitchFamily="62" charset="-128"/>
        <a:cs typeface="ＭＳ Ｐゴシック" pitchFamily="6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2" charset="0"/>
        <a:ea typeface="ＭＳ Ｐゴシック" pitchFamily="6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2" charset="0"/>
        <a:ea typeface="ＭＳ Ｐゴシック" pitchFamily="6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2" charset="0"/>
        <a:ea typeface="ＭＳ Ｐゴシック" pitchFamily="6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2" charset="0"/>
        <a:ea typeface="ＭＳ Ｐゴシック" pitchFamily="6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6BAE2-AD88-EF45-AC59-2DE33317E672}" type="slidenum">
              <a:rPr lang="en-US">
                <a:latin typeface="Times" pitchFamily="-109" charset="0"/>
              </a:rPr>
              <a:pPr/>
              <a:t>1</a:t>
            </a:fld>
            <a:endParaRPr lang="en-US">
              <a:latin typeface="Times" pitchFamily="-109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23F39-0BBD-EB46-B023-9C8966817994}" type="slidenum">
              <a:rPr lang="en-US">
                <a:latin typeface="Times" pitchFamily="-109" charset="0"/>
              </a:rPr>
              <a:pPr/>
              <a:t>20</a:t>
            </a:fld>
            <a:endParaRPr lang="en-US">
              <a:latin typeface="Times" pitchFamily="-109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B751-39D9-BB47-9DB1-7D43AE07CE1E}" type="slidenum">
              <a:rPr lang="en-US">
                <a:latin typeface="Times" pitchFamily="-109" charset="0"/>
              </a:rPr>
              <a:pPr/>
              <a:t>21</a:t>
            </a:fld>
            <a:endParaRPr lang="en-US">
              <a:latin typeface="Times" pitchFamily="-109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2D888-EE8F-F045-8441-BAA350197259}" type="slidenum">
              <a:rPr lang="en-US">
                <a:latin typeface="Times" pitchFamily="-109" charset="0"/>
              </a:rPr>
              <a:pPr/>
              <a:t>22</a:t>
            </a:fld>
            <a:endParaRPr lang="en-US">
              <a:latin typeface="Times" pitchFamily="-109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58777-ED19-E84D-B4C1-E7F1D9EA15F2}" type="slidenum">
              <a:rPr lang="en-US">
                <a:latin typeface="Times" pitchFamily="-109" charset="0"/>
              </a:rPr>
              <a:pPr/>
              <a:t>23</a:t>
            </a:fld>
            <a:endParaRPr lang="en-US">
              <a:latin typeface="Times" pitchFamily="-109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6D487-443B-8C41-BA3C-DBD4EBBA2B5E}" type="slidenum">
              <a:rPr lang="en-US">
                <a:latin typeface="Times" pitchFamily="-109" charset="0"/>
              </a:rPr>
              <a:pPr/>
              <a:t>24</a:t>
            </a:fld>
            <a:endParaRPr lang="en-US">
              <a:latin typeface="Times" pitchFamily="-109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CE119-F688-0842-95DE-214B63AF8361}" type="slidenum">
              <a:rPr lang="en-US">
                <a:latin typeface="Times" pitchFamily="-109" charset="0"/>
              </a:rPr>
              <a:pPr/>
              <a:t>25</a:t>
            </a:fld>
            <a:endParaRPr lang="en-US">
              <a:latin typeface="Times" pitchFamily="-109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4B67E-747B-BB4A-8BD8-C629478313C6}" type="slidenum">
              <a:rPr lang="en-US">
                <a:latin typeface="Times" pitchFamily="-109" charset="0"/>
              </a:rPr>
              <a:pPr/>
              <a:t>34</a:t>
            </a:fld>
            <a:endParaRPr lang="en-US" dirty="0">
              <a:latin typeface="Times" pitchFamily="-109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CDF2-336D-8649-A14A-979F594817C4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FFEB-08C7-174B-AE65-45F7F81514A5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-152400"/>
            <a:ext cx="20002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152400"/>
            <a:ext cx="58483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368B-91B7-8D4E-8A92-52048EBCBC3B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A8C5-84F9-9649-89CC-0603C011C0D7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F008-06C8-8C47-9B50-477D617D6C2B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ED4A-322B-8849-B554-19C3FF4223D1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5B71-655A-8B40-AA0C-D28411076AE5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9F9A-4AD7-D643-900B-1DB653A352DF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9191-7939-A548-B92A-7983645769F8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7EAA-9293-C349-A870-5D7E49AEAE0E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B3E4-866C-7441-846B-E6B4644EBEC3}" type="slidenum">
              <a:rPr lang="en-US"/>
              <a:pPr>
                <a:defRPr/>
              </a:pPr>
              <a:t>‹#›</a:t>
            </a:fld>
            <a:endParaRPr lang="en-US"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6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1295400" y="838200"/>
            <a:ext cx="7162800" cy="101600"/>
          </a:xfrm>
          <a:prstGeom prst="rect">
            <a:avLst/>
          </a:prstGeom>
          <a:gradFill rotWithShape="0">
            <a:gsLst>
              <a:gs pos="0">
                <a:srgbClr val="0592FB"/>
              </a:gs>
              <a:gs pos="100000">
                <a:srgbClr val="CBE8FE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85800" y="6096000"/>
            <a:ext cx="7772400" cy="76200"/>
          </a:xfrm>
          <a:prstGeom prst="rect">
            <a:avLst/>
          </a:prstGeom>
          <a:gradFill rotWithShape="0">
            <a:gsLst>
              <a:gs pos="0">
                <a:srgbClr val="0592FB"/>
              </a:gs>
              <a:gs pos="100000">
                <a:srgbClr val="0592FB">
                  <a:gamma/>
                  <a:tint val="18039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1030" name="Picture 21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62000" y="61722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2009 Pisa Meeting on Instrumentation  La Biodola, Italy – May 24 - 30, 2009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200400" y="61722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FFFF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Thomas C. Meyer/CERN-PH</a:t>
            </a:r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FFFF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9F15E50-FC6D-A448-ACBD-39757D086D42}" type="slidenum">
              <a:rPr lang="en-US"/>
              <a:pPr>
                <a:defRPr/>
              </a:pPr>
              <a:t>‹#›</a:t>
            </a:fld>
            <a:endParaRPr lang="en-US" sz="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ＭＳ Ｐゴシック" pitchFamily="62" charset="-128"/>
          <a:cs typeface="ＭＳ Ｐゴシック" pitchFamily="6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  <a:ea typeface="ＭＳ Ｐゴシック" pitchFamily="62" charset="-128"/>
          <a:cs typeface="ＭＳ Ｐゴシック" pitchFamily="6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  <a:ea typeface="ＭＳ Ｐゴシック" pitchFamily="62" charset="-128"/>
          <a:cs typeface="ＭＳ Ｐゴシック" pitchFamily="6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  <a:ea typeface="ＭＳ Ｐゴシック" pitchFamily="62" charset="-128"/>
          <a:cs typeface="ＭＳ Ｐゴシック" pitchFamily="6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  <a:ea typeface="ＭＳ Ｐゴシック" pitchFamily="62" charset="-128"/>
          <a:cs typeface="ＭＳ Ｐゴシック" pitchFamily="6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 i="1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Times New Roman" pitchFamily="6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FFF66"/>
          </a:solidFill>
          <a:latin typeface="+mn-lt"/>
          <a:ea typeface="ＭＳ Ｐゴシック" pitchFamily="62" charset="-128"/>
          <a:cs typeface="ＭＳ Ｐゴシック" pitchFamily="6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  <a:ea typeface="ＭＳ Ｐゴシック" pitchFamily="6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ＭＳ Ｐゴシック" pitchFamily="6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  <a:ea typeface="ＭＳ Ｐゴシック" pitchFamily="6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6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6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6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6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ＭＳ Ｐゴシック" pitchFamily="6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Book%20Pro%20HD:Medical%20Science:BIOCARE:Reports:4th_scientific_Report_CERN_WP1:CERN_WP1_4th_periodic_report_2008.doc!OLE_LINK3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7" Type="http://schemas.openxmlformats.org/officeDocument/2006/relationships/oleObject" Target="MacBook%20Pro%20HD:Medical%20Science:BIOCARE:Reports:4th_scientific_Report_CERN_WP1:CERN_WP1_4th_periodic_report_2008.doc!OLE_LINK4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7" Type="http://schemas.openxmlformats.org/officeDocument/2006/relationships/image" Target="../media/image25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6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4" Type="http://schemas.openxmlformats.org/officeDocument/2006/relationships/image" Target="../media/image24.jpeg"/><Relationship Id="rId10" Type="http://schemas.openxmlformats.org/officeDocument/2006/relationships/image" Target="../media/image28.jpeg"/><Relationship Id="rId5" Type="http://schemas.openxmlformats.org/officeDocument/2006/relationships/image" Target="../media/image26.jpeg"/><Relationship Id="rId7" Type="http://schemas.openxmlformats.org/officeDocument/2006/relationships/image" Target="../media/image22.jpeg"/><Relationship Id="rId11" Type="http://schemas.openxmlformats.org/officeDocument/2006/relationships/image" Target="../media/image29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7.jpeg"/><Relationship Id="rId3" Type="http://schemas.openxmlformats.org/officeDocument/2006/relationships/notesSlide" Target="../notesSlides/notesSlide4.xml"/><Relationship Id="rId6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openxmlformats.org/officeDocument/2006/relationships/oleObject" Target="../embeddings/Microsoft_Equation4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35.jpeg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6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4" Type="http://schemas.openxmlformats.org/officeDocument/2006/relationships/image" Target="../media/image42.png"/><Relationship Id="rId10" Type="http://schemas.openxmlformats.org/officeDocument/2006/relationships/oleObject" Target="../embeddings/Microsoft_Equation8.bin"/><Relationship Id="rId5" Type="http://schemas.openxmlformats.org/officeDocument/2006/relationships/image" Target="../media/image43.png"/><Relationship Id="rId7" Type="http://schemas.openxmlformats.org/officeDocument/2006/relationships/image" Target="../media/image4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7.png"/><Relationship Id="rId3" Type="http://schemas.openxmlformats.org/officeDocument/2006/relationships/image" Target="../media/image41.png"/><Relationship Id="rId6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2.png"/><Relationship Id="rId5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7" Type="http://schemas.openxmlformats.org/officeDocument/2006/relationships/oleObject" Target="../embeddings/Microsoft_Equation1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8.emf"/><Relationship Id="rId6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2009 Pisa Meeting on Instrumentation  La </a:t>
            </a:r>
            <a:r>
              <a:rPr lang="en-US" dirty="0" err="1" smtClean="0">
                <a:latin typeface="Times New Roman" pitchFamily="-109" charset="0"/>
              </a:rPr>
              <a:t>Biodola</a:t>
            </a:r>
            <a:r>
              <a:rPr lang="en-US" smtClean="0">
                <a:latin typeface="Times New Roman" pitchFamily="-109" charset="0"/>
              </a:rPr>
              <a:t>, Italy – May 24 - 30, 2009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5B9CC32-0834-DF40-824F-125DAADE3839}" type="slidenum">
              <a:rPr lang="en-US" smtClean="0">
                <a:latin typeface="Times New Roman" pitchFamily="-109" charset="0"/>
              </a:rPr>
              <a:pPr/>
              <a:t>1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15365" name="Slide Number Placeholder 5"/>
          <p:cNvSpPr txBox="1">
            <a:spLocks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3872969-9865-494C-81A8-1AF5E1F53915}" type="slidenum">
              <a:rPr lang="en-US" sz="900">
                <a:solidFill>
                  <a:schemeClr val="bg1"/>
                </a:solidFill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rPr>
              <a:pPr algn="r"/>
              <a:t>1</a:t>
            </a:fld>
            <a:endParaRPr lang="en-US" sz="800">
              <a:solidFill>
                <a:schemeClr val="bg1"/>
              </a:solidFill>
              <a:latin typeface="Helvetic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212850"/>
            <a:ext cx="8145462" cy="4765675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Palatino" charset="0"/>
                <a:ea typeface="ＭＳ Ｐゴシック" charset="-128"/>
                <a:cs typeface="ＭＳ Ｐゴシック" charset="-128"/>
              </a:rPr>
              <a:t>A Time Driven Readout Scheme For PET and CT…</a:t>
            </a:r>
            <a:br>
              <a:rPr lang="en-US" sz="4400" dirty="0" smtClean="0">
                <a:latin typeface="Palatino" charset="0"/>
                <a:ea typeface="ＭＳ Ｐゴシック" charset="-128"/>
                <a:cs typeface="ＭＳ Ｐゴシック" charset="-128"/>
              </a:rPr>
            </a:br>
            <a:r>
              <a:rPr lang="en-US" sz="4400" dirty="0" smtClean="0">
                <a:latin typeface="Palatino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4400" dirty="0" smtClean="0">
                <a:latin typeface="Palatino" charset="0"/>
                <a:ea typeface="ＭＳ Ｐゴシック" charset="-128"/>
                <a:cs typeface="ＭＳ Ｐゴシック" charset="-128"/>
              </a:rPr>
            </a:br>
            <a:r>
              <a:rPr lang="en-US" sz="4400" dirty="0" smtClean="0">
                <a:latin typeface="Palatino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4400" dirty="0" smtClean="0">
                <a:latin typeface="Palatino" charset="0"/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latin typeface="Palatino" charset="0"/>
                <a:ea typeface="ＭＳ Ｐゴシック" charset="-128"/>
                <a:cs typeface="ＭＳ Ｐゴシック" charset="-128"/>
              </a:rPr>
              <a:t>…using </a:t>
            </a:r>
            <a:r>
              <a:rPr lang="en-US" sz="3600" dirty="0" err="1" smtClean="0">
                <a:latin typeface="Palatino" charset="0"/>
                <a:ea typeface="ＭＳ Ｐゴシック" charset="-128"/>
                <a:cs typeface="ＭＳ Ｐゴシック" charset="-128"/>
              </a:rPr>
              <a:t>APDs</a:t>
            </a:r>
            <a:r>
              <a:rPr lang="en-US" sz="3600" dirty="0" smtClean="0">
                <a:latin typeface="Palatino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3600" dirty="0" err="1" smtClean="0">
                <a:latin typeface="Palatino" charset="0"/>
                <a:ea typeface="ＭＳ Ｐゴシック" charset="-128"/>
                <a:cs typeface="ＭＳ Ｐゴシック" charset="-128"/>
              </a:rPr>
              <a:t>SiPMs</a:t>
            </a:r>
            <a:endParaRPr lang="en-US" sz="4400" dirty="0">
              <a:latin typeface="Palatino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7" name="Rectangle 17"/>
          <p:cNvSpPr>
            <a:spLocks noChangeArrowheads="1"/>
          </p:cNvSpPr>
          <p:nvPr/>
        </p:nvSpPr>
        <p:spPr bwMode="auto">
          <a:xfrm>
            <a:off x="3708400" y="3082925"/>
            <a:ext cx="184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5368" name="Rectangle 18"/>
          <p:cNvSpPr>
            <a:spLocks noChangeArrowheads="1"/>
          </p:cNvSpPr>
          <p:nvPr/>
        </p:nvSpPr>
        <p:spPr bwMode="auto">
          <a:xfrm>
            <a:off x="4997450" y="3267075"/>
            <a:ext cx="184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5369" name="TextBox 17"/>
          <p:cNvSpPr txBox="1">
            <a:spLocks noChangeArrowheads="1"/>
          </p:cNvSpPr>
          <p:nvPr/>
        </p:nvSpPr>
        <p:spPr bwMode="auto">
          <a:xfrm>
            <a:off x="920750" y="271463"/>
            <a:ext cx="801342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F. Powolny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E. Auffray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G. Condorelli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2)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S. Brunner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M. Despeisse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G. Fallica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2)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H. Hillemanns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</a:t>
            </a:r>
            <a:b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</a:b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P. Jarron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</a:t>
            </a:r>
            <a:r>
              <a:rPr lang="en-US" sz="800" dirty="0" smtClean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 A. Kluge</a:t>
            </a:r>
            <a:r>
              <a:rPr lang="en-US" sz="800" baseline="30000" dirty="0" smtClean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 smtClean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P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. Lecoq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M. Mazzillo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2)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T. C. Meyer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1,3)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</a:t>
            </a:r>
            <a:r>
              <a:rPr lang="en-US" sz="800" dirty="0" smtClean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 M. Morel</a:t>
            </a:r>
            <a:r>
              <a:rPr lang="en-US" sz="800" baseline="30000" dirty="0" smtClean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800" dirty="0" smtClean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D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. Sanfillipo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2)</a:t>
            </a:r>
            <a:r>
              <a:rPr lang="en-US" sz="8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, G. Valvo</a:t>
            </a:r>
            <a:r>
              <a:rPr lang="en-US" sz="800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2)</a:t>
            </a:r>
            <a:endParaRPr lang="en-US" sz="800" dirty="0">
              <a:solidFill>
                <a:srgbClr val="FFFF00"/>
              </a:solidFill>
              <a:latin typeface="Geneva" pitchFamily="-109" charset="0"/>
              <a:ea typeface="Geneva" pitchFamily="-109" charset="0"/>
              <a:cs typeface="Geneva" pitchFamily="-109" charset="0"/>
            </a:endParaRPr>
          </a:p>
          <a:p>
            <a:pPr algn="ctr">
              <a:spcAft>
                <a:spcPts val="600"/>
              </a:spcAft>
            </a:pPr>
            <a:r>
              <a:rPr lang="en-US" sz="700" i="1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1)</a:t>
            </a:r>
            <a:r>
              <a:rPr lang="en-US" sz="700" i="1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 CERN, European Organization for Nuclear Research, 1211 Geneva 23, Switzerland, </a:t>
            </a:r>
            <a:r>
              <a:rPr lang="en-US" sz="700" i="1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2)</a:t>
            </a:r>
            <a:r>
              <a:rPr lang="en-US" sz="700" i="1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 STMicroelectronics, R&amp;D DSG, 95121 Catania, Italy, </a:t>
            </a:r>
            <a:r>
              <a:rPr lang="en-US" sz="700" i="1" baseline="30000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3)</a:t>
            </a:r>
            <a:r>
              <a:rPr lang="en-US" sz="700" i="1" dirty="0">
                <a:solidFill>
                  <a:srgbClr val="FFFF00"/>
                </a:solidFill>
                <a:latin typeface="Geneva" pitchFamily="-109" charset="0"/>
                <a:ea typeface="Geneva" pitchFamily="-109" charset="0"/>
                <a:cs typeface="Geneva" pitchFamily="-109" charset="0"/>
              </a:rPr>
              <a:t> Presenter</a:t>
            </a:r>
          </a:p>
        </p:txBody>
      </p:sp>
      <p:grpSp>
        <p:nvGrpSpPr>
          <p:cNvPr id="15370" name="Group 690"/>
          <p:cNvGrpSpPr>
            <a:grpSpLocks/>
          </p:cNvGrpSpPr>
          <p:nvPr/>
        </p:nvGrpSpPr>
        <p:grpSpPr bwMode="auto">
          <a:xfrm>
            <a:off x="12798425" y="10960100"/>
            <a:ext cx="5538788" cy="3519488"/>
            <a:chOff x="10457" y="8104"/>
            <a:chExt cx="3489" cy="2217"/>
          </a:xfrm>
        </p:grpSpPr>
        <p:sp>
          <p:nvSpPr>
            <p:cNvPr id="27" name="AutoShape 537"/>
            <p:cNvSpPr>
              <a:spLocks noChangeArrowheads="1"/>
            </p:cNvSpPr>
            <p:nvPr/>
          </p:nvSpPr>
          <p:spPr bwMode="auto">
            <a:xfrm>
              <a:off x="12352" y="8104"/>
              <a:ext cx="1594" cy="966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469" name="Freeform 541"/>
            <p:cNvSpPr>
              <a:spLocks/>
            </p:cNvSpPr>
            <p:nvPr/>
          </p:nvSpPr>
          <p:spPr bwMode="auto">
            <a:xfrm rot="-2242165">
              <a:off x="10457" y="10235"/>
              <a:ext cx="473" cy="86"/>
            </a:xfrm>
            <a:custGeom>
              <a:avLst/>
              <a:gdLst>
                <a:gd name="T0" fmla="*/ 0 w 584"/>
                <a:gd name="T1" fmla="*/ 0 h 206"/>
                <a:gd name="T2" fmla="*/ 2 w 584"/>
                <a:gd name="T3" fmla="*/ 0 h 206"/>
                <a:gd name="T4" fmla="*/ 2 w 584"/>
                <a:gd name="T5" fmla="*/ 0 h 206"/>
                <a:gd name="T6" fmla="*/ 4 w 584"/>
                <a:gd name="T7" fmla="*/ 0 h 206"/>
                <a:gd name="T8" fmla="*/ 5 w 584"/>
                <a:gd name="T9" fmla="*/ 0 h 206"/>
                <a:gd name="T10" fmla="*/ 6 w 584"/>
                <a:gd name="T11" fmla="*/ 0 h 206"/>
                <a:gd name="T12" fmla="*/ 8 w 584"/>
                <a:gd name="T13" fmla="*/ 0 h 206"/>
                <a:gd name="T14" fmla="*/ 9 w 584"/>
                <a:gd name="T15" fmla="*/ 0 h 206"/>
                <a:gd name="T16" fmla="*/ 10 w 584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206"/>
                <a:gd name="T29" fmla="*/ 584 w 584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206">
                  <a:moveTo>
                    <a:pt x="0" y="195"/>
                  </a:moveTo>
                  <a:cubicBezTo>
                    <a:pt x="28" y="106"/>
                    <a:pt x="57" y="18"/>
                    <a:pt x="80" y="19"/>
                  </a:cubicBezTo>
                  <a:cubicBezTo>
                    <a:pt x="103" y="20"/>
                    <a:pt x="112" y="206"/>
                    <a:pt x="136" y="203"/>
                  </a:cubicBezTo>
                  <a:cubicBezTo>
                    <a:pt x="160" y="200"/>
                    <a:pt x="197" y="6"/>
                    <a:pt x="224" y="3"/>
                  </a:cubicBezTo>
                  <a:cubicBezTo>
                    <a:pt x="251" y="0"/>
                    <a:pt x="273" y="186"/>
                    <a:pt x="296" y="187"/>
                  </a:cubicBezTo>
                  <a:cubicBezTo>
                    <a:pt x="319" y="188"/>
                    <a:pt x="337" y="15"/>
                    <a:pt x="360" y="11"/>
                  </a:cubicBezTo>
                  <a:cubicBezTo>
                    <a:pt x="383" y="7"/>
                    <a:pt x="408" y="164"/>
                    <a:pt x="432" y="163"/>
                  </a:cubicBezTo>
                  <a:cubicBezTo>
                    <a:pt x="456" y="162"/>
                    <a:pt x="479" y="4"/>
                    <a:pt x="504" y="3"/>
                  </a:cubicBezTo>
                  <a:cubicBezTo>
                    <a:pt x="529" y="2"/>
                    <a:pt x="571" y="130"/>
                    <a:pt x="584" y="155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470" name="Group 569"/>
            <p:cNvGrpSpPr>
              <a:grpSpLocks/>
            </p:cNvGrpSpPr>
            <p:nvPr/>
          </p:nvGrpSpPr>
          <p:grpSpPr bwMode="auto">
            <a:xfrm>
              <a:off x="13096" y="8448"/>
              <a:ext cx="728" cy="328"/>
              <a:chOff x="12708" y="11016"/>
              <a:chExt cx="728" cy="328"/>
            </a:xfrm>
          </p:grpSpPr>
          <p:grpSp>
            <p:nvGrpSpPr>
              <p:cNvPr id="15480" name="Group 556"/>
              <p:cNvGrpSpPr>
                <a:grpSpLocks/>
              </p:cNvGrpSpPr>
              <p:nvPr/>
            </p:nvGrpSpPr>
            <p:grpSpPr bwMode="auto">
              <a:xfrm>
                <a:off x="12736" y="11016"/>
                <a:ext cx="680" cy="328"/>
                <a:chOff x="12736" y="11016"/>
                <a:chExt cx="680" cy="328"/>
              </a:xfrm>
            </p:grpSpPr>
            <p:sp>
              <p:nvSpPr>
                <p:cNvPr id="15493" name="Line 551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4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5" name="Line 553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6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7" name="Line 555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481" name="Group 557"/>
              <p:cNvGrpSpPr>
                <a:grpSpLocks/>
              </p:cNvGrpSpPr>
              <p:nvPr/>
            </p:nvGrpSpPr>
            <p:grpSpPr bwMode="auto">
              <a:xfrm>
                <a:off x="12756" y="11016"/>
                <a:ext cx="680" cy="328"/>
                <a:chOff x="12736" y="11016"/>
                <a:chExt cx="680" cy="328"/>
              </a:xfrm>
            </p:grpSpPr>
            <p:sp>
              <p:nvSpPr>
                <p:cNvPr id="15488" name="Line 558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9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0" name="Line 560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1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2" name="Line 562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482" name="Group 563"/>
              <p:cNvGrpSpPr>
                <a:grpSpLocks/>
              </p:cNvGrpSpPr>
              <p:nvPr/>
            </p:nvGrpSpPr>
            <p:grpSpPr bwMode="auto">
              <a:xfrm>
                <a:off x="12708" y="11016"/>
                <a:ext cx="680" cy="328"/>
                <a:chOff x="12736" y="11016"/>
                <a:chExt cx="680" cy="328"/>
              </a:xfrm>
            </p:grpSpPr>
            <p:sp>
              <p:nvSpPr>
                <p:cNvPr id="15483" name="Line 564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4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5" name="Line 566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6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7" name="Line 568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5471" name="AutoShape 536" descr="Bouquet"/>
            <p:cNvSpPr>
              <a:spLocks noChangeArrowheads="1"/>
            </p:cNvSpPr>
            <p:nvPr/>
          </p:nvSpPr>
          <p:spPr bwMode="auto">
            <a:xfrm>
              <a:off x="11744" y="8528"/>
              <a:ext cx="1513" cy="917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rgbClr val="339933"/>
                </a:gs>
                <a:gs pos="100000">
                  <a:srgbClr val="0A1E0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2" name="AutoShape 520" descr="Large grid"/>
            <p:cNvSpPr>
              <a:spLocks noChangeArrowheads="1"/>
            </p:cNvSpPr>
            <p:nvPr/>
          </p:nvSpPr>
          <p:spPr bwMode="auto">
            <a:xfrm>
              <a:off x="11200" y="8912"/>
              <a:ext cx="1381" cy="837"/>
            </a:xfrm>
            <a:prstGeom prst="cube">
              <a:avLst>
                <a:gd name="adj" fmla="val 8125"/>
              </a:avLst>
            </a:prstGeom>
            <a:pattFill prst="lgGrid">
              <a:fgClr>
                <a:srgbClr val="FFFFCC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AutoShape 519" descr="Blue tissue paper"/>
            <p:cNvSpPr>
              <a:spLocks noChangeArrowheads="1"/>
            </p:cNvSpPr>
            <p:nvPr/>
          </p:nvSpPr>
          <p:spPr bwMode="auto">
            <a:xfrm>
              <a:off x="10784" y="9464"/>
              <a:ext cx="765" cy="765"/>
            </a:xfrm>
            <a:prstGeom prst="cube">
              <a:avLst>
                <a:gd name="adj" fmla="val 73074"/>
              </a:avLst>
            </a:prstGeom>
            <a:gradFill rotWithShape="0">
              <a:gsLst>
                <a:gs pos="0">
                  <a:srgbClr val="3333FF">
                    <a:alpha val="60999"/>
                  </a:srgbClr>
                </a:gs>
                <a:gs pos="100000">
                  <a:srgbClr val="FFFFFF">
                    <a:alpha val="54999"/>
                  </a:srgbClr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Freeform 546"/>
            <p:cNvSpPr>
              <a:spLocks/>
            </p:cNvSpPr>
            <p:nvPr/>
          </p:nvSpPr>
          <p:spPr bwMode="auto">
            <a:xfrm>
              <a:off x="12076" y="9267"/>
              <a:ext cx="376" cy="449"/>
            </a:xfrm>
            <a:custGeom>
              <a:avLst/>
              <a:gdLst>
                <a:gd name="T0" fmla="*/ 0 w 496"/>
                <a:gd name="T1" fmla="*/ 3 h 593"/>
                <a:gd name="T2" fmla="*/ 2 w 496"/>
                <a:gd name="T3" fmla="*/ 2 h 593"/>
                <a:gd name="T4" fmla="*/ 2 w 496"/>
                <a:gd name="T5" fmla="*/ 2 h 593"/>
                <a:gd name="T6" fmla="*/ 2 w 496"/>
                <a:gd name="T7" fmla="*/ 2 h 593"/>
                <a:gd name="T8" fmla="*/ 2 w 496"/>
                <a:gd name="T9" fmla="*/ 2 h 593"/>
                <a:gd name="T10" fmla="*/ 2 w 496"/>
                <a:gd name="T11" fmla="*/ 2 h 593"/>
                <a:gd name="T12" fmla="*/ 2 w 496"/>
                <a:gd name="T13" fmla="*/ 2 h 593"/>
                <a:gd name="T14" fmla="*/ 2 w 496"/>
                <a:gd name="T15" fmla="*/ 2 h 593"/>
                <a:gd name="T16" fmla="*/ 2 w 496"/>
                <a:gd name="T17" fmla="*/ 3 h 593"/>
                <a:gd name="T18" fmla="*/ 3 w 496"/>
                <a:gd name="T19" fmla="*/ 3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6"/>
                <a:gd name="T31" fmla="*/ 0 h 593"/>
                <a:gd name="T32" fmla="*/ 496 w 496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6" h="593">
                  <a:moveTo>
                    <a:pt x="0" y="569"/>
                  </a:moveTo>
                  <a:cubicBezTo>
                    <a:pt x="35" y="462"/>
                    <a:pt x="25" y="123"/>
                    <a:pt x="32" y="9"/>
                  </a:cubicBezTo>
                  <a:cubicBezTo>
                    <a:pt x="51" y="66"/>
                    <a:pt x="23" y="0"/>
                    <a:pt x="64" y="49"/>
                  </a:cubicBezTo>
                  <a:cubicBezTo>
                    <a:pt x="71" y="58"/>
                    <a:pt x="72" y="71"/>
                    <a:pt x="80" y="81"/>
                  </a:cubicBezTo>
                  <a:cubicBezTo>
                    <a:pt x="86" y="88"/>
                    <a:pt x="97" y="90"/>
                    <a:pt x="104" y="97"/>
                  </a:cubicBezTo>
                  <a:cubicBezTo>
                    <a:pt x="113" y="106"/>
                    <a:pt x="120" y="118"/>
                    <a:pt x="128" y="129"/>
                  </a:cubicBezTo>
                  <a:cubicBezTo>
                    <a:pt x="156" y="169"/>
                    <a:pt x="164" y="216"/>
                    <a:pt x="192" y="257"/>
                  </a:cubicBezTo>
                  <a:cubicBezTo>
                    <a:pt x="205" y="309"/>
                    <a:pt x="252" y="360"/>
                    <a:pt x="288" y="401"/>
                  </a:cubicBezTo>
                  <a:cubicBezTo>
                    <a:pt x="318" y="493"/>
                    <a:pt x="370" y="483"/>
                    <a:pt x="432" y="545"/>
                  </a:cubicBezTo>
                  <a:cubicBezTo>
                    <a:pt x="480" y="593"/>
                    <a:pt x="440" y="585"/>
                    <a:pt x="496" y="58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Freeform 550"/>
            <p:cNvSpPr>
              <a:spLocks/>
            </p:cNvSpPr>
            <p:nvPr/>
          </p:nvSpPr>
          <p:spPr bwMode="auto">
            <a:xfrm>
              <a:off x="12592" y="8932"/>
              <a:ext cx="568" cy="398"/>
            </a:xfrm>
            <a:custGeom>
              <a:avLst/>
              <a:gdLst>
                <a:gd name="T0" fmla="*/ 0 w 1024"/>
                <a:gd name="T1" fmla="*/ 0 h 536"/>
                <a:gd name="T2" fmla="*/ 1 w 1024"/>
                <a:gd name="T3" fmla="*/ 1 h 536"/>
                <a:gd name="T4" fmla="*/ 1 w 1024"/>
                <a:gd name="T5" fmla="*/ 1 h 536"/>
                <a:gd name="T6" fmla="*/ 1 w 1024"/>
                <a:gd name="T7" fmla="*/ 1 h 536"/>
                <a:gd name="T8" fmla="*/ 1 w 1024"/>
                <a:gd name="T9" fmla="*/ 1 h 536"/>
                <a:gd name="T10" fmla="*/ 1 w 1024"/>
                <a:gd name="T11" fmla="*/ 1 h 536"/>
                <a:gd name="T12" fmla="*/ 1 w 1024"/>
                <a:gd name="T13" fmla="*/ 1 h 536"/>
                <a:gd name="T14" fmla="*/ 1 w 1024"/>
                <a:gd name="T15" fmla="*/ 1 h 536"/>
                <a:gd name="T16" fmla="*/ 1 w 1024"/>
                <a:gd name="T17" fmla="*/ 1 h 536"/>
                <a:gd name="T18" fmla="*/ 1 w 1024"/>
                <a:gd name="T19" fmla="*/ 1 h 536"/>
                <a:gd name="T20" fmla="*/ 1 w 1024"/>
                <a:gd name="T21" fmla="*/ 1 h 536"/>
                <a:gd name="T22" fmla="*/ 1 w 1024"/>
                <a:gd name="T23" fmla="*/ 1 h 536"/>
                <a:gd name="T24" fmla="*/ 1 w 1024"/>
                <a:gd name="T25" fmla="*/ 1 h 536"/>
                <a:gd name="T26" fmla="*/ 1 w 1024"/>
                <a:gd name="T27" fmla="*/ 1 h 536"/>
                <a:gd name="T28" fmla="*/ 1 w 1024"/>
                <a:gd name="T29" fmla="*/ 1 h 536"/>
                <a:gd name="T30" fmla="*/ 1 w 1024"/>
                <a:gd name="T31" fmla="*/ 1 h 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4"/>
                <a:gd name="T49" fmla="*/ 0 h 536"/>
                <a:gd name="T50" fmla="*/ 1024 w 1024"/>
                <a:gd name="T51" fmla="*/ 536 h 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4" h="536">
                  <a:moveTo>
                    <a:pt x="0" y="0"/>
                  </a:moveTo>
                  <a:cubicBezTo>
                    <a:pt x="98" y="19"/>
                    <a:pt x="180" y="32"/>
                    <a:pt x="280" y="40"/>
                  </a:cubicBezTo>
                  <a:cubicBezTo>
                    <a:pt x="324" y="54"/>
                    <a:pt x="325" y="88"/>
                    <a:pt x="360" y="112"/>
                  </a:cubicBezTo>
                  <a:cubicBezTo>
                    <a:pt x="365" y="128"/>
                    <a:pt x="366" y="145"/>
                    <a:pt x="376" y="160"/>
                  </a:cubicBezTo>
                  <a:cubicBezTo>
                    <a:pt x="381" y="168"/>
                    <a:pt x="388" y="175"/>
                    <a:pt x="392" y="184"/>
                  </a:cubicBezTo>
                  <a:cubicBezTo>
                    <a:pt x="430" y="269"/>
                    <a:pt x="387" y="201"/>
                    <a:pt x="424" y="256"/>
                  </a:cubicBezTo>
                  <a:cubicBezTo>
                    <a:pt x="444" y="338"/>
                    <a:pt x="475" y="505"/>
                    <a:pt x="568" y="536"/>
                  </a:cubicBezTo>
                  <a:cubicBezTo>
                    <a:pt x="584" y="530"/>
                    <a:pt x="601" y="528"/>
                    <a:pt x="616" y="520"/>
                  </a:cubicBezTo>
                  <a:cubicBezTo>
                    <a:pt x="698" y="468"/>
                    <a:pt x="568" y="517"/>
                    <a:pt x="656" y="488"/>
                  </a:cubicBezTo>
                  <a:cubicBezTo>
                    <a:pt x="661" y="480"/>
                    <a:pt x="665" y="470"/>
                    <a:pt x="672" y="464"/>
                  </a:cubicBezTo>
                  <a:cubicBezTo>
                    <a:pt x="678" y="457"/>
                    <a:pt x="690" y="456"/>
                    <a:pt x="696" y="448"/>
                  </a:cubicBezTo>
                  <a:cubicBezTo>
                    <a:pt x="730" y="393"/>
                    <a:pt x="698" y="405"/>
                    <a:pt x="752" y="352"/>
                  </a:cubicBezTo>
                  <a:cubicBezTo>
                    <a:pt x="757" y="336"/>
                    <a:pt x="758" y="318"/>
                    <a:pt x="768" y="304"/>
                  </a:cubicBezTo>
                  <a:cubicBezTo>
                    <a:pt x="778" y="288"/>
                    <a:pt x="793" y="274"/>
                    <a:pt x="800" y="256"/>
                  </a:cubicBezTo>
                  <a:cubicBezTo>
                    <a:pt x="818" y="199"/>
                    <a:pt x="838" y="124"/>
                    <a:pt x="896" y="96"/>
                  </a:cubicBezTo>
                  <a:cubicBezTo>
                    <a:pt x="935" y="76"/>
                    <a:pt x="982" y="80"/>
                    <a:pt x="1024" y="80"/>
                  </a:cubicBezTo>
                </a:path>
              </a:pathLst>
            </a:custGeom>
            <a:noFill/>
            <a:ln w="38100">
              <a:solidFill>
                <a:srgbClr val="F3FF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WordArt 570"/>
            <p:cNvSpPr>
              <a:spLocks noChangeArrowheads="1" noChangeShapeType="1" noTextEdit="1"/>
            </p:cNvSpPr>
            <p:nvPr/>
          </p:nvSpPr>
          <p:spPr bwMode="auto">
            <a:xfrm>
              <a:off x="11254" y="9034"/>
              <a:ext cx="832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APD Array</a:t>
              </a:r>
            </a:p>
          </p:txBody>
        </p:sp>
        <p:sp>
          <p:nvSpPr>
            <p:cNvPr id="15477" name="WordArt 571"/>
            <p:cNvSpPr>
              <a:spLocks noChangeArrowheads="1" noChangeShapeType="1" noTextEdit="1"/>
            </p:cNvSpPr>
            <p:nvPr/>
          </p:nvSpPr>
          <p:spPr bwMode="auto">
            <a:xfrm>
              <a:off x="11866" y="8634"/>
              <a:ext cx="576" cy="1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6FF18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PADJK</a:t>
              </a:r>
            </a:p>
          </p:txBody>
        </p:sp>
        <p:sp>
          <p:nvSpPr>
            <p:cNvPr id="15478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12518" y="8230"/>
              <a:ext cx="612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NINO</a:t>
              </a:r>
            </a:p>
          </p:txBody>
        </p:sp>
        <p:sp>
          <p:nvSpPr>
            <p:cNvPr id="15479" name="WordArt 573"/>
            <p:cNvSpPr>
              <a:spLocks noChangeArrowheads="1" noChangeShapeType="1" noTextEdit="1"/>
            </p:cNvSpPr>
            <p:nvPr/>
          </p:nvSpPr>
          <p:spPr bwMode="auto">
            <a:xfrm>
              <a:off x="11350" y="9894"/>
              <a:ext cx="612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LSO</a:t>
              </a:r>
            </a:p>
          </p:txBody>
        </p:sp>
      </p:grpSp>
      <p:grpSp>
        <p:nvGrpSpPr>
          <p:cNvPr id="15371" name="Group 803"/>
          <p:cNvGrpSpPr>
            <a:grpSpLocks/>
          </p:cNvGrpSpPr>
          <p:nvPr/>
        </p:nvGrpSpPr>
        <p:grpSpPr bwMode="auto">
          <a:xfrm>
            <a:off x="16600488" y="12865100"/>
            <a:ext cx="6065837" cy="4119563"/>
            <a:chOff x="10457" y="8104"/>
            <a:chExt cx="3821" cy="2595"/>
          </a:xfrm>
        </p:grpSpPr>
        <p:grpSp>
          <p:nvGrpSpPr>
            <p:cNvPr id="15436" name="Group 690"/>
            <p:cNvGrpSpPr>
              <a:grpSpLocks/>
            </p:cNvGrpSpPr>
            <p:nvPr/>
          </p:nvGrpSpPr>
          <p:grpSpPr bwMode="auto">
            <a:xfrm>
              <a:off x="10457" y="8104"/>
              <a:ext cx="3489" cy="2217"/>
              <a:chOff x="10457" y="8104"/>
              <a:chExt cx="3489" cy="2217"/>
            </a:xfrm>
          </p:grpSpPr>
          <p:sp>
            <p:nvSpPr>
              <p:cNvPr id="60" name="AutoShape 537"/>
              <p:cNvSpPr>
                <a:spLocks noChangeArrowheads="1"/>
              </p:cNvSpPr>
              <p:nvPr/>
            </p:nvSpPr>
            <p:spPr bwMode="auto">
              <a:xfrm>
                <a:off x="12352" y="8104"/>
                <a:ext cx="1594" cy="966"/>
              </a:xfrm>
              <a:prstGeom prst="cube">
                <a:avLst>
                  <a:gd name="adj" fmla="val 8125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439" name="Freeform 541"/>
              <p:cNvSpPr>
                <a:spLocks/>
              </p:cNvSpPr>
              <p:nvPr/>
            </p:nvSpPr>
            <p:spPr bwMode="auto">
              <a:xfrm rot="-2242165">
                <a:off x="10457" y="10235"/>
                <a:ext cx="473" cy="86"/>
              </a:xfrm>
              <a:custGeom>
                <a:avLst/>
                <a:gdLst>
                  <a:gd name="T0" fmla="*/ 0 w 584"/>
                  <a:gd name="T1" fmla="*/ 0 h 206"/>
                  <a:gd name="T2" fmla="*/ 2 w 584"/>
                  <a:gd name="T3" fmla="*/ 0 h 206"/>
                  <a:gd name="T4" fmla="*/ 2 w 584"/>
                  <a:gd name="T5" fmla="*/ 0 h 206"/>
                  <a:gd name="T6" fmla="*/ 4 w 584"/>
                  <a:gd name="T7" fmla="*/ 0 h 206"/>
                  <a:gd name="T8" fmla="*/ 5 w 584"/>
                  <a:gd name="T9" fmla="*/ 0 h 206"/>
                  <a:gd name="T10" fmla="*/ 6 w 584"/>
                  <a:gd name="T11" fmla="*/ 0 h 206"/>
                  <a:gd name="T12" fmla="*/ 8 w 584"/>
                  <a:gd name="T13" fmla="*/ 0 h 206"/>
                  <a:gd name="T14" fmla="*/ 9 w 584"/>
                  <a:gd name="T15" fmla="*/ 0 h 206"/>
                  <a:gd name="T16" fmla="*/ 10 w 584"/>
                  <a:gd name="T17" fmla="*/ 0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4"/>
                  <a:gd name="T28" fmla="*/ 0 h 206"/>
                  <a:gd name="T29" fmla="*/ 584 w 584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4" h="206">
                    <a:moveTo>
                      <a:pt x="0" y="195"/>
                    </a:moveTo>
                    <a:cubicBezTo>
                      <a:pt x="28" y="106"/>
                      <a:pt x="57" y="18"/>
                      <a:pt x="80" y="19"/>
                    </a:cubicBezTo>
                    <a:cubicBezTo>
                      <a:pt x="103" y="20"/>
                      <a:pt x="112" y="206"/>
                      <a:pt x="136" y="203"/>
                    </a:cubicBezTo>
                    <a:cubicBezTo>
                      <a:pt x="160" y="200"/>
                      <a:pt x="197" y="6"/>
                      <a:pt x="224" y="3"/>
                    </a:cubicBezTo>
                    <a:cubicBezTo>
                      <a:pt x="251" y="0"/>
                      <a:pt x="273" y="186"/>
                      <a:pt x="296" y="187"/>
                    </a:cubicBezTo>
                    <a:cubicBezTo>
                      <a:pt x="319" y="188"/>
                      <a:pt x="337" y="15"/>
                      <a:pt x="360" y="11"/>
                    </a:cubicBezTo>
                    <a:cubicBezTo>
                      <a:pt x="383" y="7"/>
                      <a:pt x="408" y="164"/>
                      <a:pt x="432" y="163"/>
                    </a:cubicBezTo>
                    <a:cubicBezTo>
                      <a:pt x="456" y="162"/>
                      <a:pt x="479" y="4"/>
                      <a:pt x="504" y="3"/>
                    </a:cubicBezTo>
                    <a:cubicBezTo>
                      <a:pt x="529" y="2"/>
                      <a:pt x="571" y="130"/>
                      <a:pt x="584" y="155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440" name="Group 569"/>
              <p:cNvGrpSpPr>
                <a:grpSpLocks/>
              </p:cNvGrpSpPr>
              <p:nvPr/>
            </p:nvGrpSpPr>
            <p:grpSpPr bwMode="auto">
              <a:xfrm>
                <a:off x="13096" y="8448"/>
                <a:ext cx="728" cy="328"/>
                <a:chOff x="12708" y="11016"/>
                <a:chExt cx="728" cy="328"/>
              </a:xfrm>
            </p:grpSpPr>
            <p:grpSp>
              <p:nvGrpSpPr>
                <p:cNvPr id="15450" name="Group 556"/>
                <p:cNvGrpSpPr>
                  <a:grpSpLocks/>
                </p:cNvGrpSpPr>
                <p:nvPr/>
              </p:nvGrpSpPr>
              <p:grpSpPr bwMode="auto">
                <a:xfrm>
                  <a:off x="12736" y="11016"/>
                  <a:ext cx="680" cy="328"/>
                  <a:chOff x="12736" y="11016"/>
                  <a:chExt cx="680" cy="328"/>
                </a:xfrm>
              </p:grpSpPr>
              <p:sp>
                <p:nvSpPr>
                  <p:cNvPr id="15463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2736" y="11344"/>
                    <a:ext cx="2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4" name="Line 5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32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5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3032" y="11016"/>
                    <a:ext cx="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6" name="Line 5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80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7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3280" y="11344"/>
                    <a:ext cx="1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1" name="Group 557"/>
                <p:cNvGrpSpPr>
                  <a:grpSpLocks/>
                </p:cNvGrpSpPr>
                <p:nvPr/>
              </p:nvGrpSpPr>
              <p:grpSpPr bwMode="auto">
                <a:xfrm>
                  <a:off x="12756" y="11016"/>
                  <a:ext cx="680" cy="328"/>
                  <a:chOff x="12736" y="11016"/>
                  <a:chExt cx="680" cy="328"/>
                </a:xfrm>
              </p:grpSpPr>
              <p:sp>
                <p:nvSpPr>
                  <p:cNvPr id="15458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12736" y="11344"/>
                    <a:ext cx="2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59" name="Line 5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32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0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13032" y="11016"/>
                    <a:ext cx="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1" name="Line 5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80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62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13280" y="11344"/>
                    <a:ext cx="1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52" name="Group 563"/>
                <p:cNvGrpSpPr>
                  <a:grpSpLocks/>
                </p:cNvGrpSpPr>
                <p:nvPr/>
              </p:nvGrpSpPr>
              <p:grpSpPr bwMode="auto">
                <a:xfrm>
                  <a:off x="12708" y="11016"/>
                  <a:ext cx="680" cy="328"/>
                  <a:chOff x="12736" y="11016"/>
                  <a:chExt cx="680" cy="328"/>
                </a:xfrm>
              </p:grpSpPr>
              <p:sp>
                <p:nvSpPr>
                  <p:cNvPr id="15453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12736" y="11344"/>
                    <a:ext cx="2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54" name="Line 5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32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55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13032" y="11016"/>
                    <a:ext cx="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56" name="Line 5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80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57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13280" y="11344"/>
                    <a:ext cx="1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441" name="AutoShape 536" descr="Bouquet"/>
              <p:cNvSpPr>
                <a:spLocks noChangeArrowheads="1"/>
              </p:cNvSpPr>
              <p:nvPr/>
            </p:nvSpPr>
            <p:spPr bwMode="auto">
              <a:xfrm>
                <a:off x="11744" y="8528"/>
                <a:ext cx="1513" cy="917"/>
              </a:xfrm>
              <a:prstGeom prst="cube">
                <a:avLst>
                  <a:gd name="adj" fmla="val 8125"/>
                </a:avLst>
              </a:prstGeom>
              <a:gradFill rotWithShape="0">
                <a:gsLst>
                  <a:gs pos="0">
                    <a:srgbClr val="339933"/>
                  </a:gs>
                  <a:gs pos="100000">
                    <a:srgbClr val="0A1E0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2" name="AutoShape 520" descr="Large grid"/>
              <p:cNvSpPr>
                <a:spLocks noChangeArrowheads="1"/>
              </p:cNvSpPr>
              <p:nvPr/>
            </p:nvSpPr>
            <p:spPr bwMode="auto">
              <a:xfrm>
                <a:off x="11200" y="8912"/>
                <a:ext cx="1381" cy="837"/>
              </a:xfrm>
              <a:prstGeom prst="cube">
                <a:avLst>
                  <a:gd name="adj" fmla="val 8125"/>
                </a:avLst>
              </a:prstGeom>
              <a:pattFill prst="lgGrid">
                <a:fgClr>
                  <a:srgbClr val="FFFFCC"/>
                </a:fgClr>
                <a:bgClr>
                  <a:schemeClr val="bg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3" name="AutoShape 519" descr="Blue tissue paper"/>
              <p:cNvSpPr>
                <a:spLocks noChangeArrowheads="1"/>
              </p:cNvSpPr>
              <p:nvPr/>
            </p:nvSpPr>
            <p:spPr bwMode="auto">
              <a:xfrm>
                <a:off x="10784" y="9464"/>
                <a:ext cx="765" cy="765"/>
              </a:xfrm>
              <a:prstGeom prst="cube">
                <a:avLst>
                  <a:gd name="adj" fmla="val 73074"/>
                </a:avLst>
              </a:prstGeom>
              <a:gradFill rotWithShape="0">
                <a:gsLst>
                  <a:gs pos="0">
                    <a:srgbClr val="3333FF">
                      <a:alpha val="60999"/>
                    </a:srgbClr>
                  </a:gs>
                  <a:gs pos="100000">
                    <a:srgbClr val="FFFFFF">
                      <a:alpha val="5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4" name="Freeform 546"/>
              <p:cNvSpPr>
                <a:spLocks/>
              </p:cNvSpPr>
              <p:nvPr/>
            </p:nvSpPr>
            <p:spPr bwMode="auto">
              <a:xfrm>
                <a:off x="12076" y="9267"/>
                <a:ext cx="376" cy="449"/>
              </a:xfrm>
              <a:custGeom>
                <a:avLst/>
                <a:gdLst>
                  <a:gd name="T0" fmla="*/ 0 w 496"/>
                  <a:gd name="T1" fmla="*/ 3 h 593"/>
                  <a:gd name="T2" fmla="*/ 2 w 496"/>
                  <a:gd name="T3" fmla="*/ 2 h 593"/>
                  <a:gd name="T4" fmla="*/ 2 w 496"/>
                  <a:gd name="T5" fmla="*/ 2 h 593"/>
                  <a:gd name="T6" fmla="*/ 2 w 496"/>
                  <a:gd name="T7" fmla="*/ 2 h 593"/>
                  <a:gd name="T8" fmla="*/ 2 w 496"/>
                  <a:gd name="T9" fmla="*/ 2 h 593"/>
                  <a:gd name="T10" fmla="*/ 2 w 496"/>
                  <a:gd name="T11" fmla="*/ 2 h 593"/>
                  <a:gd name="T12" fmla="*/ 2 w 496"/>
                  <a:gd name="T13" fmla="*/ 2 h 593"/>
                  <a:gd name="T14" fmla="*/ 2 w 496"/>
                  <a:gd name="T15" fmla="*/ 2 h 593"/>
                  <a:gd name="T16" fmla="*/ 2 w 496"/>
                  <a:gd name="T17" fmla="*/ 3 h 593"/>
                  <a:gd name="T18" fmla="*/ 3 w 496"/>
                  <a:gd name="T19" fmla="*/ 3 h 5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"/>
                  <a:gd name="T31" fmla="*/ 0 h 593"/>
                  <a:gd name="T32" fmla="*/ 496 w 496"/>
                  <a:gd name="T33" fmla="*/ 593 h 5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" h="593">
                    <a:moveTo>
                      <a:pt x="0" y="569"/>
                    </a:moveTo>
                    <a:cubicBezTo>
                      <a:pt x="35" y="462"/>
                      <a:pt x="25" y="123"/>
                      <a:pt x="32" y="9"/>
                    </a:cubicBezTo>
                    <a:cubicBezTo>
                      <a:pt x="51" y="66"/>
                      <a:pt x="23" y="0"/>
                      <a:pt x="64" y="49"/>
                    </a:cubicBezTo>
                    <a:cubicBezTo>
                      <a:pt x="71" y="58"/>
                      <a:pt x="72" y="71"/>
                      <a:pt x="80" y="81"/>
                    </a:cubicBezTo>
                    <a:cubicBezTo>
                      <a:pt x="86" y="88"/>
                      <a:pt x="97" y="90"/>
                      <a:pt x="104" y="97"/>
                    </a:cubicBezTo>
                    <a:cubicBezTo>
                      <a:pt x="113" y="106"/>
                      <a:pt x="120" y="118"/>
                      <a:pt x="128" y="129"/>
                    </a:cubicBezTo>
                    <a:cubicBezTo>
                      <a:pt x="156" y="169"/>
                      <a:pt x="164" y="216"/>
                      <a:pt x="192" y="257"/>
                    </a:cubicBezTo>
                    <a:cubicBezTo>
                      <a:pt x="205" y="309"/>
                      <a:pt x="252" y="360"/>
                      <a:pt x="288" y="401"/>
                    </a:cubicBezTo>
                    <a:cubicBezTo>
                      <a:pt x="318" y="493"/>
                      <a:pt x="370" y="483"/>
                      <a:pt x="432" y="545"/>
                    </a:cubicBezTo>
                    <a:cubicBezTo>
                      <a:pt x="480" y="593"/>
                      <a:pt x="440" y="585"/>
                      <a:pt x="496" y="585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5" name="Freeform 550"/>
              <p:cNvSpPr>
                <a:spLocks/>
              </p:cNvSpPr>
              <p:nvPr/>
            </p:nvSpPr>
            <p:spPr bwMode="auto">
              <a:xfrm>
                <a:off x="12592" y="8932"/>
                <a:ext cx="568" cy="398"/>
              </a:xfrm>
              <a:custGeom>
                <a:avLst/>
                <a:gdLst>
                  <a:gd name="T0" fmla="*/ 0 w 1024"/>
                  <a:gd name="T1" fmla="*/ 0 h 536"/>
                  <a:gd name="T2" fmla="*/ 1 w 1024"/>
                  <a:gd name="T3" fmla="*/ 1 h 536"/>
                  <a:gd name="T4" fmla="*/ 1 w 1024"/>
                  <a:gd name="T5" fmla="*/ 1 h 536"/>
                  <a:gd name="T6" fmla="*/ 1 w 1024"/>
                  <a:gd name="T7" fmla="*/ 1 h 536"/>
                  <a:gd name="T8" fmla="*/ 1 w 1024"/>
                  <a:gd name="T9" fmla="*/ 1 h 536"/>
                  <a:gd name="T10" fmla="*/ 1 w 1024"/>
                  <a:gd name="T11" fmla="*/ 1 h 536"/>
                  <a:gd name="T12" fmla="*/ 1 w 1024"/>
                  <a:gd name="T13" fmla="*/ 1 h 536"/>
                  <a:gd name="T14" fmla="*/ 1 w 1024"/>
                  <a:gd name="T15" fmla="*/ 1 h 536"/>
                  <a:gd name="T16" fmla="*/ 1 w 1024"/>
                  <a:gd name="T17" fmla="*/ 1 h 536"/>
                  <a:gd name="T18" fmla="*/ 1 w 1024"/>
                  <a:gd name="T19" fmla="*/ 1 h 536"/>
                  <a:gd name="T20" fmla="*/ 1 w 1024"/>
                  <a:gd name="T21" fmla="*/ 1 h 536"/>
                  <a:gd name="T22" fmla="*/ 1 w 1024"/>
                  <a:gd name="T23" fmla="*/ 1 h 536"/>
                  <a:gd name="T24" fmla="*/ 1 w 1024"/>
                  <a:gd name="T25" fmla="*/ 1 h 536"/>
                  <a:gd name="T26" fmla="*/ 1 w 1024"/>
                  <a:gd name="T27" fmla="*/ 1 h 536"/>
                  <a:gd name="T28" fmla="*/ 1 w 1024"/>
                  <a:gd name="T29" fmla="*/ 1 h 536"/>
                  <a:gd name="T30" fmla="*/ 1 w 1024"/>
                  <a:gd name="T31" fmla="*/ 1 h 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4"/>
                  <a:gd name="T49" fmla="*/ 0 h 536"/>
                  <a:gd name="T50" fmla="*/ 1024 w 1024"/>
                  <a:gd name="T51" fmla="*/ 536 h 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4" h="536">
                    <a:moveTo>
                      <a:pt x="0" y="0"/>
                    </a:moveTo>
                    <a:cubicBezTo>
                      <a:pt x="98" y="19"/>
                      <a:pt x="180" y="32"/>
                      <a:pt x="280" y="40"/>
                    </a:cubicBezTo>
                    <a:cubicBezTo>
                      <a:pt x="324" y="54"/>
                      <a:pt x="325" y="88"/>
                      <a:pt x="360" y="112"/>
                    </a:cubicBezTo>
                    <a:cubicBezTo>
                      <a:pt x="365" y="128"/>
                      <a:pt x="366" y="145"/>
                      <a:pt x="376" y="160"/>
                    </a:cubicBezTo>
                    <a:cubicBezTo>
                      <a:pt x="381" y="168"/>
                      <a:pt x="388" y="175"/>
                      <a:pt x="392" y="184"/>
                    </a:cubicBezTo>
                    <a:cubicBezTo>
                      <a:pt x="430" y="269"/>
                      <a:pt x="387" y="201"/>
                      <a:pt x="424" y="256"/>
                    </a:cubicBezTo>
                    <a:cubicBezTo>
                      <a:pt x="444" y="338"/>
                      <a:pt x="475" y="505"/>
                      <a:pt x="568" y="536"/>
                    </a:cubicBezTo>
                    <a:cubicBezTo>
                      <a:pt x="584" y="530"/>
                      <a:pt x="601" y="528"/>
                      <a:pt x="616" y="520"/>
                    </a:cubicBezTo>
                    <a:cubicBezTo>
                      <a:pt x="698" y="468"/>
                      <a:pt x="568" y="517"/>
                      <a:pt x="656" y="488"/>
                    </a:cubicBezTo>
                    <a:cubicBezTo>
                      <a:pt x="661" y="480"/>
                      <a:pt x="665" y="470"/>
                      <a:pt x="672" y="464"/>
                    </a:cubicBezTo>
                    <a:cubicBezTo>
                      <a:pt x="678" y="457"/>
                      <a:pt x="690" y="456"/>
                      <a:pt x="696" y="448"/>
                    </a:cubicBezTo>
                    <a:cubicBezTo>
                      <a:pt x="730" y="393"/>
                      <a:pt x="698" y="405"/>
                      <a:pt x="752" y="352"/>
                    </a:cubicBezTo>
                    <a:cubicBezTo>
                      <a:pt x="757" y="336"/>
                      <a:pt x="758" y="318"/>
                      <a:pt x="768" y="304"/>
                    </a:cubicBezTo>
                    <a:cubicBezTo>
                      <a:pt x="778" y="288"/>
                      <a:pt x="793" y="274"/>
                      <a:pt x="800" y="256"/>
                    </a:cubicBezTo>
                    <a:cubicBezTo>
                      <a:pt x="818" y="199"/>
                      <a:pt x="838" y="124"/>
                      <a:pt x="896" y="96"/>
                    </a:cubicBezTo>
                    <a:cubicBezTo>
                      <a:pt x="935" y="76"/>
                      <a:pt x="982" y="80"/>
                      <a:pt x="1024" y="80"/>
                    </a:cubicBezTo>
                  </a:path>
                </a:pathLst>
              </a:custGeom>
              <a:noFill/>
              <a:ln w="38100">
                <a:solidFill>
                  <a:srgbClr val="F3FF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6" name="WordArt 5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254" y="9034"/>
                <a:ext cx="832" cy="26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solidFill>
                      <a:srgbClr val="FF3300"/>
                    </a:soli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APD Array</a:t>
                </a:r>
              </a:p>
            </p:txBody>
          </p:sp>
          <p:sp>
            <p:nvSpPr>
              <p:cNvPr id="15447" name="WordArt 5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866" y="8634"/>
                <a:ext cx="576" cy="1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solidFill>
                      <a:srgbClr val="F6FF18"/>
                    </a:soli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PADJK</a:t>
                </a:r>
              </a:p>
            </p:txBody>
          </p:sp>
          <p:sp>
            <p:nvSpPr>
              <p:cNvPr id="15448" name="WordArt 5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518" y="8230"/>
                <a:ext cx="612" cy="1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AAAAA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NINO</a:t>
                </a:r>
              </a:p>
            </p:txBody>
          </p:sp>
          <p:sp>
            <p:nvSpPr>
              <p:cNvPr id="15449" name="WordArt 5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50" y="9894"/>
                <a:ext cx="612" cy="1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2"/>
                    </a:soli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LSO</a:t>
                </a:r>
              </a:p>
            </p:txBody>
          </p:sp>
        </p:grpSp>
        <p:sp>
          <p:nvSpPr>
            <p:cNvPr id="15437" name="Text Box 579"/>
            <p:cNvSpPr txBox="1">
              <a:spLocks noChangeArrowheads="1"/>
            </p:cNvSpPr>
            <p:nvPr/>
          </p:nvSpPr>
          <p:spPr bwMode="auto">
            <a:xfrm>
              <a:off x="10731" y="10295"/>
              <a:ext cx="35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2789238"/>
              <a:r>
                <a:rPr lang="en-GB" sz="1800" i="1">
                  <a:latin typeface="Times" pitchFamily="-109" charset="0"/>
                </a:rPr>
                <a:t>Fig. 5: Functional diagram of the photon detection and signal processing layout</a:t>
              </a:r>
              <a:endParaRPr lang="en-GB" sz="1800" i="1">
                <a:latin typeface="Palatino" pitchFamily="-109" charset="0"/>
              </a:endParaRPr>
            </a:p>
          </p:txBody>
        </p:sp>
      </p:grpSp>
      <p:grpSp>
        <p:nvGrpSpPr>
          <p:cNvPr id="15372" name="Group 803"/>
          <p:cNvGrpSpPr>
            <a:grpSpLocks/>
          </p:cNvGrpSpPr>
          <p:nvPr/>
        </p:nvGrpSpPr>
        <p:grpSpPr bwMode="auto">
          <a:xfrm>
            <a:off x="16752888" y="13017500"/>
            <a:ext cx="6065837" cy="4119563"/>
            <a:chOff x="10457" y="8104"/>
            <a:chExt cx="3821" cy="2595"/>
          </a:xfrm>
        </p:grpSpPr>
        <p:grpSp>
          <p:nvGrpSpPr>
            <p:cNvPr id="15404" name="Group 690"/>
            <p:cNvGrpSpPr>
              <a:grpSpLocks/>
            </p:cNvGrpSpPr>
            <p:nvPr/>
          </p:nvGrpSpPr>
          <p:grpSpPr bwMode="auto">
            <a:xfrm>
              <a:off x="10457" y="8104"/>
              <a:ext cx="3489" cy="2217"/>
              <a:chOff x="10457" y="8104"/>
              <a:chExt cx="3489" cy="2217"/>
            </a:xfrm>
          </p:grpSpPr>
          <p:sp>
            <p:nvSpPr>
              <p:cNvPr id="93" name="AutoShape 537"/>
              <p:cNvSpPr>
                <a:spLocks noChangeArrowheads="1"/>
              </p:cNvSpPr>
              <p:nvPr/>
            </p:nvSpPr>
            <p:spPr bwMode="auto">
              <a:xfrm>
                <a:off x="12352" y="8104"/>
                <a:ext cx="1594" cy="966"/>
              </a:xfrm>
              <a:prstGeom prst="cube">
                <a:avLst>
                  <a:gd name="adj" fmla="val 8125"/>
                </a:avLst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407" name="Freeform 541"/>
              <p:cNvSpPr>
                <a:spLocks/>
              </p:cNvSpPr>
              <p:nvPr/>
            </p:nvSpPr>
            <p:spPr bwMode="auto">
              <a:xfrm rot="-2242165">
                <a:off x="10457" y="10235"/>
                <a:ext cx="473" cy="86"/>
              </a:xfrm>
              <a:custGeom>
                <a:avLst/>
                <a:gdLst>
                  <a:gd name="T0" fmla="*/ 0 w 584"/>
                  <a:gd name="T1" fmla="*/ 0 h 206"/>
                  <a:gd name="T2" fmla="*/ 2 w 584"/>
                  <a:gd name="T3" fmla="*/ 0 h 206"/>
                  <a:gd name="T4" fmla="*/ 2 w 584"/>
                  <a:gd name="T5" fmla="*/ 0 h 206"/>
                  <a:gd name="T6" fmla="*/ 4 w 584"/>
                  <a:gd name="T7" fmla="*/ 0 h 206"/>
                  <a:gd name="T8" fmla="*/ 5 w 584"/>
                  <a:gd name="T9" fmla="*/ 0 h 206"/>
                  <a:gd name="T10" fmla="*/ 6 w 584"/>
                  <a:gd name="T11" fmla="*/ 0 h 206"/>
                  <a:gd name="T12" fmla="*/ 8 w 584"/>
                  <a:gd name="T13" fmla="*/ 0 h 206"/>
                  <a:gd name="T14" fmla="*/ 9 w 584"/>
                  <a:gd name="T15" fmla="*/ 0 h 206"/>
                  <a:gd name="T16" fmla="*/ 10 w 584"/>
                  <a:gd name="T17" fmla="*/ 0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4"/>
                  <a:gd name="T28" fmla="*/ 0 h 206"/>
                  <a:gd name="T29" fmla="*/ 584 w 584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4" h="206">
                    <a:moveTo>
                      <a:pt x="0" y="195"/>
                    </a:moveTo>
                    <a:cubicBezTo>
                      <a:pt x="28" y="106"/>
                      <a:pt x="57" y="18"/>
                      <a:pt x="80" y="19"/>
                    </a:cubicBezTo>
                    <a:cubicBezTo>
                      <a:pt x="103" y="20"/>
                      <a:pt x="112" y="206"/>
                      <a:pt x="136" y="203"/>
                    </a:cubicBezTo>
                    <a:cubicBezTo>
                      <a:pt x="160" y="200"/>
                      <a:pt x="197" y="6"/>
                      <a:pt x="224" y="3"/>
                    </a:cubicBezTo>
                    <a:cubicBezTo>
                      <a:pt x="251" y="0"/>
                      <a:pt x="273" y="186"/>
                      <a:pt x="296" y="187"/>
                    </a:cubicBezTo>
                    <a:cubicBezTo>
                      <a:pt x="319" y="188"/>
                      <a:pt x="337" y="15"/>
                      <a:pt x="360" y="11"/>
                    </a:cubicBezTo>
                    <a:cubicBezTo>
                      <a:pt x="383" y="7"/>
                      <a:pt x="408" y="164"/>
                      <a:pt x="432" y="163"/>
                    </a:cubicBezTo>
                    <a:cubicBezTo>
                      <a:pt x="456" y="162"/>
                      <a:pt x="479" y="4"/>
                      <a:pt x="504" y="3"/>
                    </a:cubicBezTo>
                    <a:cubicBezTo>
                      <a:pt x="529" y="2"/>
                      <a:pt x="571" y="130"/>
                      <a:pt x="584" y="155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408" name="Group 569"/>
              <p:cNvGrpSpPr>
                <a:grpSpLocks/>
              </p:cNvGrpSpPr>
              <p:nvPr/>
            </p:nvGrpSpPr>
            <p:grpSpPr bwMode="auto">
              <a:xfrm>
                <a:off x="13096" y="8448"/>
                <a:ext cx="728" cy="328"/>
                <a:chOff x="12708" y="11016"/>
                <a:chExt cx="728" cy="328"/>
              </a:xfrm>
            </p:grpSpPr>
            <p:grpSp>
              <p:nvGrpSpPr>
                <p:cNvPr id="15418" name="Group 556"/>
                <p:cNvGrpSpPr>
                  <a:grpSpLocks/>
                </p:cNvGrpSpPr>
                <p:nvPr/>
              </p:nvGrpSpPr>
              <p:grpSpPr bwMode="auto">
                <a:xfrm>
                  <a:off x="12736" y="11016"/>
                  <a:ext cx="680" cy="328"/>
                  <a:chOff x="12736" y="11016"/>
                  <a:chExt cx="680" cy="328"/>
                </a:xfrm>
              </p:grpSpPr>
              <p:sp>
                <p:nvSpPr>
                  <p:cNvPr id="15431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12736" y="11344"/>
                    <a:ext cx="2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32" name="Line 5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32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33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13032" y="11016"/>
                    <a:ext cx="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34" name="Line 5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80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35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13280" y="11344"/>
                    <a:ext cx="1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9" name="Group 557"/>
                <p:cNvGrpSpPr>
                  <a:grpSpLocks/>
                </p:cNvGrpSpPr>
                <p:nvPr/>
              </p:nvGrpSpPr>
              <p:grpSpPr bwMode="auto">
                <a:xfrm>
                  <a:off x="12756" y="11016"/>
                  <a:ext cx="680" cy="328"/>
                  <a:chOff x="12736" y="11016"/>
                  <a:chExt cx="680" cy="328"/>
                </a:xfrm>
              </p:grpSpPr>
              <p:sp>
                <p:nvSpPr>
                  <p:cNvPr id="15426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12736" y="11344"/>
                    <a:ext cx="2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7" name="Line 5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32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8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13032" y="11016"/>
                    <a:ext cx="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9" name="Line 5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80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30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13280" y="11344"/>
                    <a:ext cx="1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0" name="Group 563"/>
                <p:cNvGrpSpPr>
                  <a:grpSpLocks/>
                </p:cNvGrpSpPr>
                <p:nvPr/>
              </p:nvGrpSpPr>
              <p:grpSpPr bwMode="auto">
                <a:xfrm>
                  <a:off x="12708" y="11016"/>
                  <a:ext cx="680" cy="328"/>
                  <a:chOff x="12736" y="11016"/>
                  <a:chExt cx="680" cy="328"/>
                </a:xfrm>
              </p:grpSpPr>
              <p:sp>
                <p:nvSpPr>
                  <p:cNvPr id="15421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12736" y="11344"/>
                    <a:ext cx="2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2" name="Line 5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032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3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13032" y="11016"/>
                    <a:ext cx="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4" name="Line 5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280" y="11016"/>
                    <a:ext cx="0" cy="32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25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13280" y="11344"/>
                    <a:ext cx="13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409" name="AutoShape 536" descr="Bouquet"/>
              <p:cNvSpPr>
                <a:spLocks noChangeArrowheads="1"/>
              </p:cNvSpPr>
              <p:nvPr/>
            </p:nvSpPr>
            <p:spPr bwMode="auto">
              <a:xfrm>
                <a:off x="11744" y="8528"/>
                <a:ext cx="1513" cy="917"/>
              </a:xfrm>
              <a:prstGeom prst="cube">
                <a:avLst>
                  <a:gd name="adj" fmla="val 8125"/>
                </a:avLst>
              </a:prstGeom>
              <a:gradFill rotWithShape="0">
                <a:gsLst>
                  <a:gs pos="0">
                    <a:srgbClr val="339933"/>
                  </a:gs>
                  <a:gs pos="100000">
                    <a:srgbClr val="0A1E0A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0" name="AutoShape 520" descr="Large grid"/>
              <p:cNvSpPr>
                <a:spLocks noChangeArrowheads="1"/>
              </p:cNvSpPr>
              <p:nvPr/>
            </p:nvSpPr>
            <p:spPr bwMode="auto">
              <a:xfrm>
                <a:off x="11200" y="8912"/>
                <a:ext cx="1381" cy="837"/>
              </a:xfrm>
              <a:prstGeom prst="cube">
                <a:avLst>
                  <a:gd name="adj" fmla="val 8125"/>
                </a:avLst>
              </a:prstGeom>
              <a:pattFill prst="lgGrid">
                <a:fgClr>
                  <a:srgbClr val="FFFFCC"/>
                </a:fgClr>
                <a:bgClr>
                  <a:schemeClr val="bg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1" name="AutoShape 519" descr="Blue tissue paper"/>
              <p:cNvSpPr>
                <a:spLocks noChangeArrowheads="1"/>
              </p:cNvSpPr>
              <p:nvPr/>
            </p:nvSpPr>
            <p:spPr bwMode="auto">
              <a:xfrm>
                <a:off x="10784" y="9464"/>
                <a:ext cx="765" cy="765"/>
              </a:xfrm>
              <a:prstGeom prst="cube">
                <a:avLst>
                  <a:gd name="adj" fmla="val 73074"/>
                </a:avLst>
              </a:prstGeom>
              <a:gradFill rotWithShape="0">
                <a:gsLst>
                  <a:gs pos="0">
                    <a:srgbClr val="3333FF">
                      <a:alpha val="60999"/>
                    </a:srgbClr>
                  </a:gs>
                  <a:gs pos="100000">
                    <a:srgbClr val="FFFFFF">
                      <a:alpha val="54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2" name="Freeform 546"/>
              <p:cNvSpPr>
                <a:spLocks/>
              </p:cNvSpPr>
              <p:nvPr/>
            </p:nvSpPr>
            <p:spPr bwMode="auto">
              <a:xfrm>
                <a:off x="12076" y="9267"/>
                <a:ext cx="376" cy="449"/>
              </a:xfrm>
              <a:custGeom>
                <a:avLst/>
                <a:gdLst>
                  <a:gd name="T0" fmla="*/ 0 w 496"/>
                  <a:gd name="T1" fmla="*/ 3 h 593"/>
                  <a:gd name="T2" fmla="*/ 2 w 496"/>
                  <a:gd name="T3" fmla="*/ 2 h 593"/>
                  <a:gd name="T4" fmla="*/ 2 w 496"/>
                  <a:gd name="T5" fmla="*/ 2 h 593"/>
                  <a:gd name="T6" fmla="*/ 2 w 496"/>
                  <a:gd name="T7" fmla="*/ 2 h 593"/>
                  <a:gd name="T8" fmla="*/ 2 w 496"/>
                  <a:gd name="T9" fmla="*/ 2 h 593"/>
                  <a:gd name="T10" fmla="*/ 2 w 496"/>
                  <a:gd name="T11" fmla="*/ 2 h 593"/>
                  <a:gd name="T12" fmla="*/ 2 w 496"/>
                  <a:gd name="T13" fmla="*/ 2 h 593"/>
                  <a:gd name="T14" fmla="*/ 2 w 496"/>
                  <a:gd name="T15" fmla="*/ 2 h 593"/>
                  <a:gd name="T16" fmla="*/ 2 w 496"/>
                  <a:gd name="T17" fmla="*/ 3 h 593"/>
                  <a:gd name="T18" fmla="*/ 3 w 496"/>
                  <a:gd name="T19" fmla="*/ 3 h 5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"/>
                  <a:gd name="T31" fmla="*/ 0 h 593"/>
                  <a:gd name="T32" fmla="*/ 496 w 496"/>
                  <a:gd name="T33" fmla="*/ 593 h 5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" h="593">
                    <a:moveTo>
                      <a:pt x="0" y="569"/>
                    </a:moveTo>
                    <a:cubicBezTo>
                      <a:pt x="35" y="462"/>
                      <a:pt x="25" y="123"/>
                      <a:pt x="32" y="9"/>
                    </a:cubicBezTo>
                    <a:cubicBezTo>
                      <a:pt x="51" y="66"/>
                      <a:pt x="23" y="0"/>
                      <a:pt x="64" y="49"/>
                    </a:cubicBezTo>
                    <a:cubicBezTo>
                      <a:pt x="71" y="58"/>
                      <a:pt x="72" y="71"/>
                      <a:pt x="80" y="81"/>
                    </a:cubicBezTo>
                    <a:cubicBezTo>
                      <a:pt x="86" y="88"/>
                      <a:pt x="97" y="90"/>
                      <a:pt x="104" y="97"/>
                    </a:cubicBezTo>
                    <a:cubicBezTo>
                      <a:pt x="113" y="106"/>
                      <a:pt x="120" y="118"/>
                      <a:pt x="128" y="129"/>
                    </a:cubicBezTo>
                    <a:cubicBezTo>
                      <a:pt x="156" y="169"/>
                      <a:pt x="164" y="216"/>
                      <a:pt x="192" y="257"/>
                    </a:cubicBezTo>
                    <a:cubicBezTo>
                      <a:pt x="205" y="309"/>
                      <a:pt x="252" y="360"/>
                      <a:pt x="288" y="401"/>
                    </a:cubicBezTo>
                    <a:cubicBezTo>
                      <a:pt x="318" y="493"/>
                      <a:pt x="370" y="483"/>
                      <a:pt x="432" y="545"/>
                    </a:cubicBezTo>
                    <a:cubicBezTo>
                      <a:pt x="480" y="593"/>
                      <a:pt x="440" y="585"/>
                      <a:pt x="496" y="585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3" name="Freeform 550"/>
              <p:cNvSpPr>
                <a:spLocks/>
              </p:cNvSpPr>
              <p:nvPr/>
            </p:nvSpPr>
            <p:spPr bwMode="auto">
              <a:xfrm>
                <a:off x="12592" y="8932"/>
                <a:ext cx="568" cy="398"/>
              </a:xfrm>
              <a:custGeom>
                <a:avLst/>
                <a:gdLst>
                  <a:gd name="T0" fmla="*/ 0 w 1024"/>
                  <a:gd name="T1" fmla="*/ 0 h 536"/>
                  <a:gd name="T2" fmla="*/ 1 w 1024"/>
                  <a:gd name="T3" fmla="*/ 1 h 536"/>
                  <a:gd name="T4" fmla="*/ 1 w 1024"/>
                  <a:gd name="T5" fmla="*/ 1 h 536"/>
                  <a:gd name="T6" fmla="*/ 1 w 1024"/>
                  <a:gd name="T7" fmla="*/ 1 h 536"/>
                  <a:gd name="T8" fmla="*/ 1 w 1024"/>
                  <a:gd name="T9" fmla="*/ 1 h 536"/>
                  <a:gd name="T10" fmla="*/ 1 w 1024"/>
                  <a:gd name="T11" fmla="*/ 1 h 536"/>
                  <a:gd name="T12" fmla="*/ 1 w 1024"/>
                  <a:gd name="T13" fmla="*/ 1 h 536"/>
                  <a:gd name="T14" fmla="*/ 1 w 1024"/>
                  <a:gd name="T15" fmla="*/ 1 h 536"/>
                  <a:gd name="T16" fmla="*/ 1 w 1024"/>
                  <a:gd name="T17" fmla="*/ 1 h 536"/>
                  <a:gd name="T18" fmla="*/ 1 w 1024"/>
                  <a:gd name="T19" fmla="*/ 1 h 536"/>
                  <a:gd name="T20" fmla="*/ 1 w 1024"/>
                  <a:gd name="T21" fmla="*/ 1 h 536"/>
                  <a:gd name="T22" fmla="*/ 1 w 1024"/>
                  <a:gd name="T23" fmla="*/ 1 h 536"/>
                  <a:gd name="T24" fmla="*/ 1 w 1024"/>
                  <a:gd name="T25" fmla="*/ 1 h 536"/>
                  <a:gd name="T26" fmla="*/ 1 w 1024"/>
                  <a:gd name="T27" fmla="*/ 1 h 536"/>
                  <a:gd name="T28" fmla="*/ 1 w 1024"/>
                  <a:gd name="T29" fmla="*/ 1 h 536"/>
                  <a:gd name="T30" fmla="*/ 1 w 1024"/>
                  <a:gd name="T31" fmla="*/ 1 h 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4"/>
                  <a:gd name="T49" fmla="*/ 0 h 536"/>
                  <a:gd name="T50" fmla="*/ 1024 w 1024"/>
                  <a:gd name="T51" fmla="*/ 536 h 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4" h="536">
                    <a:moveTo>
                      <a:pt x="0" y="0"/>
                    </a:moveTo>
                    <a:cubicBezTo>
                      <a:pt x="98" y="19"/>
                      <a:pt x="180" y="32"/>
                      <a:pt x="280" y="40"/>
                    </a:cubicBezTo>
                    <a:cubicBezTo>
                      <a:pt x="324" y="54"/>
                      <a:pt x="325" y="88"/>
                      <a:pt x="360" y="112"/>
                    </a:cubicBezTo>
                    <a:cubicBezTo>
                      <a:pt x="365" y="128"/>
                      <a:pt x="366" y="145"/>
                      <a:pt x="376" y="160"/>
                    </a:cubicBezTo>
                    <a:cubicBezTo>
                      <a:pt x="381" y="168"/>
                      <a:pt x="388" y="175"/>
                      <a:pt x="392" y="184"/>
                    </a:cubicBezTo>
                    <a:cubicBezTo>
                      <a:pt x="430" y="269"/>
                      <a:pt x="387" y="201"/>
                      <a:pt x="424" y="256"/>
                    </a:cubicBezTo>
                    <a:cubicBezTo>
                      <a:pt x="444" y="338"/>
                      <a:pt x="475" y="505"/>
                      <a:pt x="568" y="536"/>
                    </a:cubicBezTo>
                    <a:cubicBezTo>
                      <a:pt x="584" y="530"/>
                      <a:pt x="601" y="528"/>
                      <a:pt x="616" y="520"/>
                    </a:cubicBezTo>
                    <a:cubicBezTo>
                      <a:pt x="698" y="468"/>
                      <a:pt x="568" y="517"/>
                      <a:pt x="656" y="488"/>
                    </a:cubicBezTo>
                    <a:cubicBezTo>
                      <a:pt x="661" y="480"/>
                      <a:pt x="665" y="470"/>
                      <a:pt x="672" y="464"/>
                    </a:cubicBezTo>
                    <a:cubicBezTo>
                      <a:pt x="678" y="457"/>
                      <a:pt x="690" y="456"/>
                      <a:pt x="696" y="448"/>
                    </a:cubicBezTo>
                    <a:cubicBezTo>
                      <a:pt x="730" y="393"/>
                      <a:pt x="698" y="405"/>
                      <a:pt x="752" y="352"/>
                    </a:cubicBezTo>
                    <a:cubicBezTo>
                      <a:pt x="757" y="336"/>
                      <a:pt x="758" y="318"/>
                      <a:pt x="768" y="304"/>
                    </a:cubicBezTo>
                    <a:cubicBezTo>
                      <a:pt x="778" y="288"/>
                      <a:pt x="793" y="274"/>
                      <a:pt x="800" y="256"/>
                    </a:cubicBezTo>
                    <a:cubicBezTo>
                      <a:pt x="818" y="199"/>
                      <a:pt x="838" y="124"/>
                      <a:pt x="896" y="96"/>
                    </a:cubicBezTo>
                    <a:cubicBezTo>
                      <a:pt x="935" y="76"/>
                      <a:pt x="982" y="80"/>
                      <a:pt x="1024" y="80"/>
                    </a:cubicBezTo>
                  </a:path>
                </a:pathLst>
              </a:custGeom>
              <a:noFill/>
              <a:ln w="38100">
                <a:solidFill>
                  <a:srgbClr val="F3FF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4" name="WordArt 5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254" y="9034"/>
                <a:ext cx="832" cy="26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solidFill>
                      <a:srgbClr val="FF3300"/>
                    </a:soli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APD Array</a:t>
                </a:r>
              </a:p>
            </p:txBody>
          </p:sp>
          <p:sp>
            <p:nvSpPr>
              <p:cNvPr id="15415" name="WordArt 5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866" y="8634"/>
                <a:ext cx="576" cy="1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solidFill>
                      <a:srgbClr val="F6FF18"/>
                    </a:soli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PADJK</a:t>
                </a:r>
              </a:p>
            </p:txBody>
          </p:sp>
          <p:sp>
            <p:nvSpPr>
              <p:cNvPr id="15416" name="WordArt 5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518" y="8230"/>
                <a:ext cx="612" cy="1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AAAAA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NINO</a:t>
                </a:r>
              </a:p>
            </p:txBody>
          </p:sp>
          <p:sp>
            <p:nvSpPr>
              <p:cNvPr id="15417" name="WordArt 5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350" y="9894"/>
                <a:ext cx="612" cy="19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72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2"/>
                    </a:solidFill>
                    <a:effectLst>
                      <a:outerShdw blurRad="63500" dist="46662" dir="3284183" algn="ctr" rotWithShape="0">
                        <a:srgbClr val="4D4D4D">
                          <a:alpha val="74997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LSO</a:t>
                </a:r>
              </a:p>
            </p:txBody>
          </p:sp>
        </p:grpSp>
        <p:sp>
          <p:nvSpPr>
            <p:cNvPr id="15405" name="Text Box 579"/>
            <p:cNvSpPr txBox="1">
              <a:spLocks noChangeArrowheads="1"/>
            </p:cNvSpPr>
            <p:nvPr/>
          </p:nvSpPr>
          <p:spPr bwMode="auto">
            <a:xfrm>
              <a:off x="10731" y="10295"/>
              <a:ext cx="35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2789238"/>
              <a:r>
                <a:rPr lang="en-GB" sz="1800" i="1">
                  <a:latin typeface="Times" pitchFamily="-109" charset="0"/>
                </a:rPr>
                <a:t>Fig. 5: Functional diagram of the photon detection and signal processing layout</a:t>
              </a:r>
              <a:endParaRPr lang="en-GB" sz="1800" i="1">
                <a:latin typeface="Palatino" pitchFamily="-109" charset="0"/>
              </a:endParaRPr>
            </a:p>
          </p:txBody>
        </p:sp>
      </p:grpSp>
      <p:grpSp>
        <p:nvGrpSpPr>
          <p:cNvPr id="15373" name="Group 124"/>
          <p:cNvGrpSpPr>
            <a:grpSpLocks/>
          </p:cNvGrpSpPr>
          <p:nvPr/>
        </p:nvGrpSpPr>
        <p:grpSpPr bwMode="auto">
          <a:xfrm>
            <a:off x="3067050" y="2984500"/>
            <a:ext cx="2195513" cy="1395413"/>
            <a:chOff x="10457" y="8104"/>
            <a:chExt cx="3489" cy="2217"/>
          </a:xfrm>
        </p:grpSpPr>
        <p:sp>
          <p:nvSpPr>
            <p:cNvPr id="127" name="AutoShape 537"/>
            <p:cNvSpPr>
              <a:spLocks noChangeArrowheads="1"/>
            </p:cNvSpPr>
            <p:nvPr/>
          </p:nvSpPr>
          <p:spPr bwMode="auto">
            <a:xfrm>
              <a:off x="12352" y="8104"/>
              <a:ext cx="1594" cy="966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375" name="Freeform 127"/>
            <p:cNvSpPr>
              <a:spLocks/>
            </p:cNvSpPr>
            <p:nvPr/>
          </p:nvSpPr>
          <p:spPr bwMode="auto">
            <a:xfrm rot="-2242165">
              <a:off x="10457" y="10235"/>
              <a:ext cx="473" cy="86"/>
            </a:xfrm>
            <a:custGeom>
              <a:avLst/>
              <a:gdLst>
                <a:gd name="T0" fmla="*/ 0 w 584"/>
                <a:gd name="T1" fmla="*/ 0 h 206"/>
                <a:gd name="T2" fmla="*/ 2 w 584"/>
                <a:gd name="T3" fmla="*/ 0 h 206"/>
                <a:gd name="T4" fmla="*/ 2 w 584"/>
                <a:gd name="T5" fmla="*/ 0 h 206"/>
                <a:gd name="T6" fmla="*/ 4 w 584"/>
                <a:gd name="T7" fmla="*/ 0 h 206"/>
                <a:gd name="T8" fmla="*/ 5 w 584"/>
                <a:gd name="T9" fmla="*/ 0 h 206"/>
                <a:gd name="T10" fmla="*/ 6 w 584"/>
                <a:gd name="T11" fmla="*/ 0 h 206"/>
                <a:gd name="T12" fmla="*/ 8 w 584"/>
                <a:gd name="T13" fmla="*/ 0 h 206"/>
                <a:gd name="T14" fmla="*/ 9 w 584"/>
                <a:gd name="T15" fmla="*/ 0 h 206"/>
                <a:gd name="T16" fmla="*/ 10 w 584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206"/>
                <a:gd name="T29" fmla="*/ 584 w 584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206">
                  <a:moveTo>
                    <a:pt x="0" y="195"/>
                  </a:moveTo>
                  <a:cubicBezTo>
                    <a:pt x="28" y="106"/>
                    <a:pt x="57" y="18"/>
                    <a:pt x="80" y="19"/>
                  </a:cubicBezTo>
                  <a:cubicBezTo>
                    <a:pt x="103" y="20"/>
                    <a:pt x="112" y="206"/>
                    <a:pt x="136" y="203"/>
                  </a:cubicBezTo>
                  <a:cubicBezTo>
                    <a:pt x="160" y="200"/>
                    <a:pt x="197" y="6"/>
                    <a:pt x="224" y="3"/>
                  </a:cubicBezTo>
                  <a:cubicBezTo>
                    <a:pt x="251" y="0"/>
                    <a:pt x="273" y="186"/>
                    <a:pt x="296" y="187"/>
                  </a:cubicBezTo>
                  <a:cubicBezTo>
                    <a:pt x="319" y="188"/>
                    <a:pt x="337" y="15"/>
                    <a:pt x="360" y="11"/>
                  </a:cubicBezTo>
                  <a:cubicBezTo>
                    <a:pt x="383" y="7"/>
                    <a:pt x="408" y="164"/>
                    <a:pt x="432" y="163"/>
                  </a:cubicBezTo>
                  <a:cubicBezTo>
                    <a:pt x="456" y="162"/>
                    <a:pt x="479" y="4"/>
                    <a:pt x="504" y="3"/>
                  </a:cubicBezTo>
                  <a:cubicBezTo>
                    <a:pt x="529" y="2"/>
                    <a:pt x="571" y="130"/>
                    <a:pt x="584" y="155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grpSp>
          <p:nvGrpSpPr>
            <p:cNvPr id="15376" name="Group 128"/>
            <p:cNvGrpSpPr>
              <a:grpSpLocks/>
            </p:cNvGrpSpPr>
            <p:nvPr/>
          </p:nvGrpSpPr>
          <p:grpSpPr bwMode="auto">
            <a:xfrm>
              <a:off x="13096" y="8448"/>
              <a:ext cx="728" cy="328"/>
              <a:chOff x="12708" y="11016"/>
              <a:chExt cx="728" cy="328"/>
            </a:xfrm>
          </p:grpSpPr>
          <p:grpSp>
            <p:nvGrpSpPr>
              <p:cNvPr id="15386" name="Group 138"/>
              <p:cNvGrpSpPr>
                <a:grpSpLocks/>
              </p:cNvGrpSpPr>
              <p:nvPr/>
            </p:nvGrpSpPr>
            <p:grpSpPr bwMode="auto">
              <a:xfrm>
                <a:off x="12736" y="11016"/>
                <a:ext cx="680" cy="328"/>
                <a:chOff x="12736" y="11016"/>
                <a:chExt cx="680" cy="328"/>
              </a:xfrm>
            </p:grpSpPr>
            <p:sp>
              <p:nvSpPr>
                <p:cNvPr id="15399" name="Line 551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1" name="Line 553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2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3" name="Line 555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87" name="Group 139"/>
              <p:cNvGrpSpPr>
                <a:grpSpLocks/>
              </p:cNvGrpSpPr>
              <p:nvPr/>
            </p:nvGrpSpPr>
            <p:grpSpPr bwMode="auto">
              <a:xfrm>
                <a:off x="12756" y="11016"/>
                <a:ext cx="680" cy="328"/>
                <a:chOff x="12736" y="11016"/>
                <a:chExt cx="680" cy="328"/>
              </a:xfrm>
            </p:grpSpPr>
            <p:sp>
              <p:nvSpPr>
                <p:cNvPr id="15394" name="Line 558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5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6" name="Line 560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7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8" name="Line 562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88" name="Group 140"/>
              <p:cNvGrpSpPr>
                <a:grpSpLocks/>
              </p:cNvGrpSpPr>
              <p:nvPr/>
            </p:nvGrpSpPr>
            <p:grpSpPr bwMode="auto">
              <a:xfrm>
                <a:off x="12708" y="11016"/>
                <a:ext cx="680" cy="328"/>
                <a:chOff x="12736" y="11016"/>
                <a:chExt cx="680" cy="328"/>
              </a:xfrm>
            </p:grpSpPr>
            <p:sp>
              <p:nvSpPr>
                <p:cNvPr id="15389" name="Line 564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0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1" name="Line 566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2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3" name="Line 568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5377" name="AutoShape 536" descr="Bouquet"/>
            <p:cNvSpPr>
              <a:spLocks noChangeArrowheads="1"/>
            </p:cNvSpPr>
            <p:nvPr/>
          </p:nvSpPr>
          <p:spPr bwMode="auto">
            <a:xfrm>
              <a:off x="11744" y="8528"/>
              <a:ext cx="1513" cy="917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rgbClr val="339933"/>
                </a:gs>
                <a:gs pos="100000">
                  <a:srgbClr val="0A1E0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15378" name="AutoShape 520" descr="Large grid"/>
            <p:cNvSpPr>
              <a:spLocks noChangeArrowheads="1"/>
            </p:cNvSpPr>
            <p:nvPr/>
          </p:nvSpPr>
          <p:spPr bwMode="auto">
            <a:xfrm>
              <a:off x="11200" y="8912"/>
              <a:ext cx="1381" cy="837"/>
            </a:xfrm>
            <a:prstGeom prst="cube">
              <a:avLst>
                <a:gd name="adj" fmla="val 8125"/>
              </a:avLst>
            </a:prstGeom>
            <a:pattFill prst="lgGrid">
              <a:fgClr>
                <a:srgbClr val="FFFFCC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15379" name="AutoShape 519" descr="Blue tissue paper"/>
            <p:cNvSpPr>
              <a:spLocks noChangeArrowheads="1"/>
            </p:cNvSpPr>
            <p:nvPr/>
          </p:nvSpPr>
          <p:spPr bwMode="auto">
            <a:xfrm>
              <a:off x="10784" y="9464"/>
              <a:ext cx="765" cy="765"/>
            </a:xfrm>
            <a:prstGeom prst="cube">
              <a:avLst>
                <a:gd name="adj" fmla="val 73074"/>
              </a:avLst>
            </a:prstGeom>
            <a:gradFill rotWithShape="0">
              <a:gsLst>
                <a:gs pos="0">
                  <a:srgbClr val="3333FF">
                    <a:alpha val="60999"/>
                  </a:srgbClr>
                </a:gs>
                <a:gs pos="100000">
                  <a:srgbClr val="FFFFFF">
                    <a:alpha val="54999"/>
                  </a:srgbClr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15380" name="Freeform 132"/>
            <p:cNvSpPr>
              <a:spLocks/>
            </p:cNvSpPr>
            <p:nvPr/>
          </p:nvSpPr>
          <p:spPr bwMode="auto">
            <a:xfrm>
              <a:off x="12076" y="9267"/>
              <a:ext cx="376" cy="449"/>
            </a:xfrm>
            <a:custGeom>
              <a:avLst/>
              <a:gdLst>
                <a:gd name="T0" fmla="*/ 0 w 496"/>
                <a:gd name="T1" fmla="*/ 3 h 593"/>
                <a:gd name="T2" fmla="*/ 2 w 496"/>
                <a:gd name="T3" fmla="*/ 2 h 593"/>
                <a:gd name="T4" fmla="*/ 2 w 496"/>
                <a:gd name="T5" fmla="*/ 2 h 593"/>
                <a:gd name="T6" fmla="*/ 2 w 496"/>
                <a:gd name="T7" fmla="*/ 2 h 593"/>
                <a:gd name="T8" fmla="*/ 2 w 496"/>
                <a:gd name="T9" fmla="*/ 2 h 593"/>
                <a:gd name="T10" fmla="*/ 2 w 496"/>
                <a:gd name="T11" fmla="*/ 2 h 593"/>
                <a:gd name="T12" fmla="*/ 2 w 496"/>
                <a:gd name="T13" fmla="*/ 2 h 593"/>
                <a:gd name="T14" fmla="*/ 2 w 496"/>
                <a:gd name="T15" fmla="*/ 2 h 593"/>
                <a:gd name="T16" fmla="*/ 2 w 496"/>
                <a:gd name="T17" fmla="*/ 3 h 593"/>
                <a:gd name="T18" fmla="*/ 3 w 496"/>
                <a:gd name="T19" fmla="*/ 3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6"/>
                <a:gd name="T31" fmla="*/ 0 h 593"/>
                <a:gd name="T32" fmla="*/ 496 w 496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6" h="593">
                  <a:moveTo>
                    <a:pt x="0" y="569"/>
                  </a:moveTo>
                  <a:cubicBezTo>
                    <a:pt x="35" y="462"/>
                    <a:pt x="25" y="123"/>
                    <a:pt x="32" y="9"/>
                  </a:cubicBezTo>
                  <a:cubicBezTo>
                    <a:pt x="51" y="66"/>
                    <a:pt x="23" y="0"/>
                    <a:pt x="64" y="49"/>
                  </a:cubicBezTo>
                  <a:cubicBezTo>
                    <a:pt x="71" y="58"/>
                    <a:pt x="72" y="71"/>
                    <a:pt x="80" y="81"/>
                  </a:cubicBezTo>
                  <a:cubicBezTo>
                    <a:pt x="86" y="88"/>
                    <a:pt x="97" y="90"/>
                    <a:pt x="104" y="97"/>
                  </a:cubicBezTo>
                  <a:cubicBezTo>
                    <a:pt x="113" y="106"/>
                    <a:pt x="120" y="118"/>
                    <a:pt x="128" y="129"/>
                  </a:cubicBezTo>
                  <a:cubicBezTo>
                    <a:pt x="156" y="169"/>
                    <a:pt x="164" y="216"/>
                    <a:pt x="192" y="257"/>
                  </a:cubicBezTo>
                  <a:cubicBezTo>
                    <a:pt x="205" y="309"/>
                    <a:pt x="252" y="360"/>
                    <a:pt x="288" y="401"/>
                  </a:cubicBezTo>
                  <a:cubicBezTo>
                    <a:pt x="318" y="493"/>
                    <a:pt x="370" y="483"/>
                    <a:pt x="432" y="545"/>
                  </a:cubicBezTo>
                  <a:cubicBezTo>
                    <a:pt x="480" y="593"/>
                    <a:pt x="440" y="585"/>
                    <a:pt x="496" y="58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15381" name="Freeform 133"/>
            <p:cNvSpPr>
              <a:spLocks/>
            </p:cNvSpPr>
            <p:nvPr/>
          </p:nvSpPr>
          <p:spPr bwMode="auto">
            <a:xfrm>
              <a:off x="12592" y="8932"/>
              <a:ext cx="568" cy="398"/>
            </a:xfrm>
            <a:custGeom>
              <a:avLst/>
              <a:gdLst>
                <a:gd name="T0" fmla="*/ 0 w 1024"/>
                <a:gd name="T1" fmla="*/ 0 h 536"/>
                <a:gd name="T2" fmla="*/ 1 w 1024"/>
                <a:gd name="T3" fmla="*/ 1 h 536"/>
                <a:gd name="T4" fmla="*/ 1 w 1024"/>
                <a:gd name="T5" fmla="*/ 1 h 536"/>
                <a:gd name="T6" fmla="*/ 1 w 1024"/>
                <a:gd name="T7" fmla="*/ 1 h 536"/>
                <a:gd name="T8" fmla="*/ 1 w 1024"/>
                <a:gd name="T9" fmla="*/ 1 h 536"/>
                <a:gd name="T10" fmla="*/ 1 w 1024"/>
                <a:gd name="T11" fmla="*/ 1 h 536"/>
                <a:gd name="T12" fmla="*/ 1 w 1024"/>
                <a:gd name="T13" fmla="*/ 1 h 536"/>
                <a:gd name="T14" fmla="*/ 1 w 1024"/>
                <a:gd name="T15" fmla="*/ 1 h 536"/>
                <a:gd name="T16" fmla="*/ 1 w 1024"/>
                <a:gd name="T17" fmla="*/ 1 h 536"/>
                <a:gd name="T18" fmla="*/ 1 w 1024"/>
                <a:gd name="T19" fmla="*/ 1 h 536"/>
                <a:gd name="T20" fmla="*/ 1 w 1024"/>
                <a:gd name="T21" fmla="*/ 1 h 536"/>
                <a:gd name="T22" fmla="*/ 1 w 1024"/>
                <a:gd name="T23" fmla="*/ 1 h 536"/>
                <a:gd name="T24" fmla="*/ 1 w 1024"/>
                <a:gd name="T25" fmla="*/ 1 h 536"/>
                <a:gd name="T26" fmla="*/ 1 w 1024"/>
                <a:gd name="T27" fmla="*/ 1 h 536"/>
                <a:gd name="T28" fmla="*/ 1 w 1024"/>
                <a:gd name="T29" fmla="*/ 1 h 536"/>
                <a:gd name="T30" fmla="*/ 1 w 1024"/>
                <a:gd name="T31" fmla="*/ 1 h 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4"/>
                <a:gd name="T49" fmla="*/ 0 h 536"/>
                <a:gd name="T50" fmla="*/ 1024 w 1024"/>
                <a:gd name="T51" fmla="*/ 536 h 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4" h="536">
                  <a:moveTo>
                    <a:pt x="0" y="0"/>
                  </a:moveTo>
                  <a:cubicBezTo>
                    <a:pt x="98" y="19"/>
                    <a:pt x="180" y="32"/>
                    <a:pt x="280" y="40"/>
                  </a:cubicBezTo>
                  <a:cubicBezTo>
                    <a:pt x="324" y="54"/>
                    <a:pt x="325" y="88"/>
                    <a:pt x="360" y="112"/>
                  </a:cubicBezTo>
                  <a:cubicBezTo>
                    <a:pt x="365" y="128"/>
                    <a:pt x="366" y="145"/>
                    <a:pt x="376" y="160"/>
                  </a:cubicBezTo>
                  <a:cubicBezTo>
                    <a:pt x="381" y="168"/>
                    <a:pt x="388" y="175"/>
                    <a:pt x="392" y="184"/>
                  </a:cubicBezTo>
                  <a:cubicBezTo>
                    <a:pt x="430" y="269"/>
                    <a:pt x="387" y="201"/>
                    <a:pt x="424" y="256"/>
                  </a:cubicBezTo>
                  <a:cubicBezTo>
                    <a:pt x="444" y="338"/>
                    <a:pt x="475" y="505"/>
                    <a:pt x="568" y="536"/>
                  </a:cubicBezTo>
                  <a:cubicBezTo>
                    <a:pt x="584" y="530"/>
                    <a:pt x="601" y="528"/>
                    <a:pt x="616" y="520"/>
                  </a:cubicBezTo>
                  <a:cubicBezTo>
                    <a:pt x="698" y="468"/>
                    <a:pt x="568" y="517"/>
                    <a:pt x="656" y="488"/>
                  </a:cubicBezTo>
                  <a:cubicBezTo>
                    <a:pt x="661" y="480"/>
                    <a:pt x="665" y="470"/>
                    <a:pt x="672" y="464"/>
                  </a:cubicBezTo>
                  <a:cubicBezTo>
                    <a:pt x="678" y="457"/>
                    <a:pt x="690" y="456"/>
                    <a:pt x="696" y="448"/>
                  </a:cubicBezTo>
                  <a:cubicBezTo>
                    <a:pt x="730" y="393"/>
                    <a:pt x="698" y="405"/>
                    <a:pt x="752" y="352"/>
                  </a:cubicBezTo>
                  <a:cubicBezTo>
                    <a:pt x="757" y="336"/>
                    <a:pt x="758" y="318"/>
                    <a:pt x="768" y="304"/>
                  </a:cubicBezTo>
                  <a:cubicBezTo>
                    <a:pt x="778" y="288"/>
                    <a:pt x="793" y="274"/>
                    <a:pt x="800" y="256"/>
                  </a:cubicBezTo>
                  <a:cubicBezTo>
                    <a:pt x="818" y="199"/>
                    <a:pt x="838" y="124"/>
                    <a:pt x="896" y="96"/>
                  </a:cubicBezTo>
                  <a:cubicBezTo>
                    <a:pt x="935" y="76"/>
                    <a:pt x="982" y="80"/>
                    <a:pt x="1024" y="80"/>
                  </a:cubicBezTo>
                </a:path>
              </a:pathLst>
            </a:custGeom>
            <a:noFill/>
            <a:ln w="38100">
              <a:solidFill>
                <a:srgbClr val="F3FF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15382" name="WordArt 570"/>
            <p:cNvSpPr>
              <a:spLocks noChangeArrowheads="1" noChangeShapeType="1" noTextEdit="1"/>
            </p:cNvSpPr>
            <p:nvPr/>
          </p:nvSpPr>
          <p:spPr bwMode="auto">
            <a:xfrm>
              <a:off x="11254" y="9034"/>
              <a:ext cx="832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APD/SiPM</a:t>
              </a:r>
            </a:p>
          </p:txBody>
        </p:sp>
        <p:sp>
          <p:nvSpPr>
            <p:cNvPr id="15383" name="WordArt 571"/>
            <p:cNvSpPr>
              <a:spLocks noChangeArrowheads="1" noChangeShapeType="1" noTextEdit="1"/>
            </p:cNvSpPr>
            <p:nvPr/>
          </p:nvSpPr>
          <p:spPr bwMode="auto">
            <a:xfrm>
              <a:off x="11866" y="8634"/>
              <a:ext cx="576" cy="1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6FF18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PADJK</a:t>
              </a:r>
            </a:p>
          </p:txBody>
        </p:sp>
        <p:sp>
          <p:nvSpPr>
            <p:cNvPr id="15384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12518" y="8230"/>
              <a:ext cx="612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NINO</a:t>
              </a:r>
            </a:p>
          </p:txBody>
        </p:sp>
        <p:sp>
          <p:nvSpPr>
            <p:cNvPr id="15385" name="WordArt 573"/>
            <p:cNvSpPr>
              <a:spLocks noChangeArrowheads="1" noChangeShapeType="1" noTextEdit="1"/>
            </p:cNvSpPr>
            <p:nvPr/>
          </p:nvSpPr>
          <p:spPr bwMode="auto">
            <a:xfrm>
              <a:off x="11350" y="9894"/>
              <a:ext cx="612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LSO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“Time” Based?</a:t>
            </a:r>
            <a:endParaRPr lang="en-US" dirty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6DD5808-5F8E-F44A-B7AA-A4F80C3D9B5A}" type="slidenum">
              <a:rPr lang="en-US" smtClean="0">
                <a:latin typeface="Times New Roman" pitchFamily="-109" charset="0"/>
              </a:rPr>
              <a:pPr/>
              <a:t>10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619125" y="1031875"/>
            <a:ext cx="791368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3200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Leads to simple readout architectures:</a:t>
            </a:r>
          </a:p>
          <a:p>
            <a:pPr marL="742950" lvl="1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2000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Only digital pulses </a:t>
            </a:r>
            <a:r>
              <a:rPr lang="en-US" sz="2000" dirty="0">
                <a:solidFill>
                  <a:srgbClr val="FFFFFF"/>
                </a:solidFill>
                <a:ea typeface="ヒラギノ角ゴ Pro W3" pitchFamily="-109" charset="-128"/>
                <a:cs typeface="ヒラギノ角ゴ Pro W3" pitchFamily="-109" charset="-128"/>
              </a:rPr>
              <a:t>⇒ simple electronics</a:t>
            </a:r>
            <a:endParaRPr lang="en-US" sz="2000" dirty="0">
              <a:solidFill>
                <a:srgbClr val="FFFFFF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742950" lvl="1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2000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No flash ADCs (running at &gt; 500MHz, power)</a:t>
            </a:r>
          </a:p>
          <a:p>
            <a:pPr marL="285750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3200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Simple timing circuits:</a:t>
            </a:r>
          </a:p>
          <a:p>
            <a:pPr marL="742950" lvl="1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Need only discriminators and </a:t>
            </a:r>
            <a:r>
              <a:rPr lang="en-US" sz="2000" dirty="0" err="1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TDCs</a:t>
            </a: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;</a:t>
            </a:r>
          </a:p>
          <a:p>
            <a:pPr marL="285750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2800" dirty="0" err="1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</a:t>
            </a:r>
            <a:r>
              <a:rPr lang="en-US" sz="2800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 </a:t>
            </a:r>
            <a:r>
              <a:rPr lang="en-US" sz="3200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Derive time </a:t>
            </a:r>
            <a:r>
              <a:rPr lang="en-US" sz="3200" i="1" u="sng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and</a:t>
            </a:r>
            <a:r>
              <a:rPr lang="en-US" sz="3200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 energy information from one digital pulse.</a:t>
            </a:r>
          </a:p>
          <a:p>
            <a:pPr marL="742950" lvl="1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Time over threshold (</a:t>
            </a:r>
            <a:r>
              <a:rPr lang="en-US" sz="2000" dirty="0" err="1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T.o.T</a:t>
            </a: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.), </a:t>
            </a:r>
            <a:r>
              <a:rPr lang="en-US" sz="2000" u="sng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pulse width modulation</a:t>
            </a: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;</a:t>
            </a:r>
          </a:p>
          <a:p>
            <a:pPr marL="285750" indent="-285750">
              <a:spcBef>
                <a:spcPct val="20000"/>
              </a:spcBef>
              <a:buFont typeface="Arial" pitchFamily="-109" charset="0"/>
              <a:buChar char="•"/>
            </a:pPr>
            <a:r>
              <a:rPr lang="en-US" sz="3200" dirty="0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  <a:sym typeface="Wingdings" pitchFamily="-109" charset="2"/>
              </a:rPr>
              <a:t>Build on in-house experience from large experiments.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Based Readout: How?</a:t>
            </a:r>
            <a:endParaRPr lang="en-US" dirty="0"/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6B110-A32D-9E4F-8A84-8F9A499DBD88}" type="slidenum">
              <a:rPr lang="en-US" smtClean="0">
                <a:latin typeface="Times New Roman" pitchFamily="-109" charset="0"/>
              </a:rPr>
              <a:pPr/>
              <a:t>11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273175" y="2365375"/>
            <a:ext cx="2808288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271588" y="2187575"/>
            <a:ext cx="1587" cy="11255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1271588" y="3651250"/>
            <a:ext cx="0" cy="6635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1271588" y="4314825"/>
            <a:ext cx="28829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>
            <a:outerShdw blurRad="50800" dist="635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6634" name="TextBox 44"/>
          <p:cNvSpPr txBox="1">
            <a:spLocks noChangeArrowheads="1"/>
          </p:cNvSpPr>
          <p:nvPr/>
        </p:nvSpPr>
        <p:spPr bwMode="auto">
          <a:xfrm>
            <a:off x="1330325" y="3106738"/>
            <a:ext cx="425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FFFFFF"/>
                </a:solidFill>
              </a:rPr>
              <a:t>i(t)</a:t>
            </a:r>
          </a:p>
        </p:txBody>
      </p:sp>
      <p:sp>
        <p:nvSpPr>
          <p:cNvPr id="26635" name="TextBox 45"/>
          <p:cNvSpPr txBox="1">
            <a:spLocks noChangeArrowheads="1"/>
          </p:cNvSpPr>
          <p:nvPr/>
        </p:nvSpPr>
        <p:spPr bwMode="auto">
          <a:xfrm>
            <a:off x="1317625" y="3557588"/>
            <a:ext cx="476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FFFFFF"/>
                </a:solidFill>
              </a:rPr>
              <a:t>V(t)</a:t>
            </a:r>
          </a:p>
        </p:txBody>
      </p:sp>
      <p:sp>
        <p:nvSpPr>
          <p:cNvPr id="26636" name="TextBox 46"/>
          <p:cNvSpPr txBox="1">
            <a:spLocks noChangeArrowheads="1"/>
          </p:cNvSpPr>
          <p:nvPr/>
        </p:nvSpPr>
        <p:spPr bwMode="auto">
          <a:xfrm>
            <a:off x="4144963" y="2035175"/>
            <a:ext cx="27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3411538" y="2341563"/>
            <a:ext cx="757237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3"/>
                </a:solidFill>
                <a:latin typeface="Times New Roman" charset="0"/>
              </a:rPr>
              <a:t>Threshold</a:t>
            </a:r>
          </a:p>
        </p:txBody>
      </p:sp>
      <p:sp>
        <p:nvSpPr>
          <p:cNvPr id="26638" name="TextBox 121"/>
          <p:cNvSpPr txBox="1">
            <a:spLocks noChangeArrowheads="1"/>
          </p:cNvSpPr>
          <p:nvPr/>
        </p:nvSpPr>
        <p:spPr bwMode="auto">
          <a:xfrm>
            <a:off x="4187825" y="4157663"/>
            <a:ext cx="279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FFFFFF"/>
                </a:solidFill>
              </a:rPr>
              <a:t>t</a:t>
            </a:r>
          </a:p>
        </p:txBody>
      </p:sp>
      <p:grpSp>
        <p:nvGrpSpPr>
          <p:cNvPr id="26639" name="Group 51"/>
          <p:cNvGrpSpPr>
            <a:grpSpLocks/>
          </p:cNvGrpSpPr>
          <p:nvPr/>
        </p:nvGrpSpPr>
        <p:grpSpPr bwMode="auto">
          <a:xfrm>
            <a:off x="1271588" y="1104900"/>
            <a:ext cx="6251575" cy="1082675"/>
            <a:chOff x="1271588" y="1104900"/>
            <a:chExt cx="6252063" cy="1082675"/>
          </a:xfrm>
        </p:grpSpPr>
        <p:grpSp>
          <p:nvGrpSpPr>
            <p:cNvPr id="26640" name="Group 48"/>
            <p:cNvGrpSpPr>
              <a:grpSpLocks/>
            </p:cNvGrpSpPr>
            <p:nvPr/>
          </p:nvGrpSpPr>
          <p:grpSpPr bwMode="auto">
            <a:xfrm>
              <a:off x="2759447" y="1104900"/>
              <a:ext cx="4274766" cy="779463"/>
              <a:chOff x="2759447" y="1104900"/>
              <a:chExt cx="4274766" cy="779463"/>
            </a:xfrm>
          </p:grpSpPr>
          <p:sp>
            <p:nvSpPr>
              <p:cNvPr id="26644" name="AutoShape 6"/>
              <p:cNvSpPr>
                <a:spLocks noChangeArrowheads="1"/>
              </p:cNvSpPr>
              <p:nvPr/>
            </p:nvSpPr>
            <p:spPr bwMode="auto">
              <a:xfrm rot="5400000">
                <a:off x="6343358" y="1186450"/>
                <a:ext cx="658053" cy="657082"/>
              </a:xfrm>
              <a:prstGeom prst="triangle">
                <a:avLst>
                  <a:gd name="adj" fmla="val 50000"/>
                </a:avLst>
              </a:prstGeom>
              <a:solidFill>
                <a:srgbClr val="8585E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5" name="Line 12"/>
              <p:cNvSpPr>
                <a:spLocks noChangeShapeType="1"/>
              </p:cNvSpPr>
              <p:nvPr/>
            </p:nvSpPr>
            <p:spPr bwMode="auto">
              <a:xfrm>
                <a:off x="5650574" y="1211396"/>
                <a:ext cx="0" cy="359227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6" name="Line 13"/>
              <p:cNvSpPr>
                <a:spLocks noChangeShapeType="1"/>
              </p:cNvSpPr>
              <p:nvPr/>
            </p:nvSpPr>
            <p:spPr bwMode="auto">
              <a:xfrm>
                <a:off x="5770563" y="1211396"/>
                <a:ext cx="0" cy="359227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7" name="Line 14"/>
              <p:cNvSpPr>
                <a:spLocks noChangeShapeType="1"/>
              </p:cNvSpPr>
              <p:nvPr/>
            </p:nvSpPr>
            <p:spPr bwMode="auto">
              <a:xfrm>
                <a:off x="5410596" y="1391010"/>
                <a:ext cx="239978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8" name="Line 15"/>
              <p:cNvSpPr>
                <a:spLocks noChangeShapeType="1"/>
              </p:cNvSpPr>
              <p:nvPr/>
            </p:nvSpPr>
            <p:spPr bwMode="auto">
              <a:xfrm>
                <a:off x="5770563" y="1391010"/>
                <a:ext cx="571975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AutoShape 17"/>
              <p:cNvSpPr>
                <a:spLocks noChangeArrowheads="1"/>
              </p:cNvSpPr>
              <p:nvPr/>
            </p:nvSpPr>
            <p:spPr bwMode="auto">
              <a:xfrm rot="5400000">
                <a:off x="3616530" y="1104878"/>
                <a:ext cx="573088" cy="573133"/>
              </a:xfrm>
              <a:prstGeom prst="triangle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3229128" y="1395413"/>
                <a:ext cx="379443" cy="0"/>
              </a:xfrm>
              <a:prstGeom prst="lin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651" name="Group 128"/>
              <p:cNvGrpSpPr>
                <a:grpSpLocks/>
              </p:cNvGrpSpPr>
              <p:nvPr/>
            </p:nvGrpSpPr>
            <p:grpSpPr bwMode="auto">
              <a:xfrm>
                <a:off x="4704661" y="1311535"/>
                <a:ext cx="570377" cy="79475"/>
                <a:chOff x="5190011" y="5079728"/>
                <a:chExt cx="941757" cy="132132"/>
              </a:xfrm>
            </p:grpSpPr>
            <p:cxnSp>
              <p:nvCxnSpPr>
                <p:cNvPr id="26663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9001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4" name="Straight Connector 1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3074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5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4217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6" name="Straight Connector 1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92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7" name="Straight Connector 1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503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8" name="Straight Connector 1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678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69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8821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70" name="Straight Connector 1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9963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652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4183250" y="1385845"/>
                <a:ext cx="533922" cy="159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26653" name="Straight Connector 133"/>
              <p:cNvCxnSpPr>
                <a:cxnSpLocks noChangeShapeType="1"/>
                <a:endCxn id="26647" idx="0"/>
              </p:cNvCxnSpPr>
              <p:nvPr/>
            </p:nvCxnSpPr>
            <p:spPr bwMode="auto">
              <a:xfrm>
                <a:off x="5269178" y="1387057"/>
                <a:ext cx="141418" cy="3953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sp>
            <p:nvSpPr>
              <p:cNvPr id="26654" name="Line 8"/>
              <p:cNvSpPr>
                <a:spLocks noChangeShapeType="1"/>
              </p:cNvSpPr>
              <p:nvPr/>
            </p:nvSpPr>
            <p:spPr bwMode="auto">
              <a:xfrm>
                <a:off x="5947055" y="1602413"/>
                <a:ext cx="402786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5" name="Line 8"/>
              <p:cNvSpPr>
                <a:spLocks noChangeShapeType="1"/>
              </p:cNvSpPr>
              <p:nvPr/>
            </p:nvSpPr>
            <p:spPr bwMode="auto">
              <a:xfrm rot="-5400000">
                <a:off x="5826243" y="1735931"/>
                <a:ext cx="25432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6" name="TextBox 141"/>
              <p:cNvSpPr txBox="1">
                <a:spLocks noChangeArrowheads="1"/>
              </p:cNvSpPr>
              <p:nvPr/>
            </p:nvSpPr>
            <p:spPr bwMode="auto">
              <a:xfrm>
                <a:off x="3572672" y="1216165"/>
                <a:ext cx="484082" cy="308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P.A.</a:t>
                </a:r>
              </a:p>
            </p:txBody>
          </p:sp>
          <p:sp>
            <p:nvSpPr>
              <p:cNvPr id="26657" name="TextBox 142"/>
              <p:cNvSpPr txBox="1">
                <a:spLocks noChangeArrowheads="1"/>
              </p:cNvSpPr>
              <p:nvPr/>
            </p:nvSpPr>
            <p:spPr bwMode="auto">
              <a:xfrm>
                <a:off x="6294641" y="1324251"/>
                <a:ext cx="607881" cy="308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Discr.</a:t>
                </a:r>
              </a:p>
            </p:txBody>
          </p:sp>
          <p:sp>
            <p:nvSpPr>
              <p:cNvPr id="26658" name="TextBox 97"/>
              <p:cNvSpPr txBox="1">
                <a:spLocks noChangeArrowheads="1"/>
              </p:cNvSpPr>
              <p:nvPr/>
            </p:nvSpPr>
            <p:spPr bwMode="auto">
              <a:xfrm>
                <a:off x="3493451" y="1637832"/>
                <a:ext cx="658799" cy="246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>
                    <a:solidFill>
                      <a:srgbClr val="FFFF00"/>
                    </a:solidFill>
                  </a:rPr>
                  <a:t>FEDC05</a:t>
                </a:r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26659" name="TextBox 98"/>
              <p:cNvSpPr txBox="1">
                <a:spLocks noChangeArrowheads="1"/>
              </p:cNvSpPr>
              <p:nvPr/>
            </p:nvSpPr>
            <p:spPr bwMode="auto">
              <a:xfrm>
                <a:off x="6529056" y="1628932"/>
                <a:ext cx="505157" cy="246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>
                    <a:solidFill>
                      <a:srgbClr val="FFFF00"/>
                    </a:solidFill>
                  </a:rPr>
                  <a:t>NINO</a:t>
                </a:r>
                <a:endParaRPr lang="en-US" sz="100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6660" name="Straight Connector 1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119567" y="1398388"/>
                <a:ext cx="219351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cxnSp>
            <p:nvCxnSpPr>
              <p:cNvPr id="26661" name="Straight Connector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43385" y="1398388"/>
                <a:ext cx="219351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cxnSp>
            <p:nvCxnSpPr>
              <p:cNvPr id="26662" name="Straight Connector 104"/>
              <p:cNvCxnSpPr>
                <a:cxnSpLocks noChangeShapeType="1"/>
              </p:cNvCxnSpPr>
              <p:nvPr/>
            </p:nvCxnSpPr>
            <p:spPr bwMode="auto">
              <a:xfrm rot="10800000">
                <a:off x="2759447" y="1393617"/>
                <a:ext cx="393612" cy="159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</p:grp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271588" y="2187575"/>
              <a:ext cx="283867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6642" name="TextBox 44"/>
            <p:cNvSpPr txBox="1">
              <a:spLocks noChangeArrowheads="1"/>
            </p:cNvSpPr>
            <p:nvPr/>
          </p:nvSpPr>
          <p:spPr bwMode="auto">
            <a:xfrm>
              <a:off x="5842139" y="1105279"/>
              <a:ext cx="425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6643" name="TextBox 45"/>
            <p:cNvSpPr txBox="1">
              <a:spLocks noChangeArrowheads="1"/>
            </p:cNvSpPr>
            <p:nvPr/>
          </p:nvSpPr>
          <p:spPr bwMode="auto">
            <a:xfrm>
              <a:off x="7047401" y="1363024"/>
              <a:ext cx="4762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Based Readout: How?</a:t>
            </a:r>
            <a:endParaRPr lang="en-US" dirty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BB66E62-B42D-F240-BEE0-E5C04BEB7F39}" type="slidenum">
              <a:rPr lang="en-US" smtClean="0">
                <a:latin typeface="Times New Roman" pitchFamily="-109" charset="0"/>
              </a:rPr>
              <a:pPr/>
              <a:t>12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27654" name="Group 59"/>
          <p:cNvGrpSpPr>
            <a:grpSpLocks/>
          </p:cNvGrpSpPr>
          <p:nvPr/>
        </p:nvGrpSpPr>
        <p:grpSpPr bwMode="auto">
          <a:xfrm>
            <a:off x="1262063" y="2035175"/>
            <a:ext cx="3205162" cy="2846388"/>
            <a:chOff x="1262063" y="2035175"/>
            <a:chExt cx="3205162" cy="2846388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273175" y="2365375"/>
              <a:ext cx="2808288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268413" y="2232025"/>
              <a:ext cx="2530475" cy="2190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84" y="168"/>
                </a:cxn>
                <a:cxn ang="0">
                  <a:pos x="528" y="1032"/>
                </a:cxn>
                <a:cxn ang="0">
                  <a:pos x="912" y="264"/>
                </a:cxn>
                <a:cxn ang="0">
                  <a:pos x="1392" y="72"/>
                </a:cxn>
              </a:cxnLst>
              <a:rect l="0" t="0" r="r" b="b"/>
              <a:pathLst>
                <a:path w="1392" h="1048">
                  <a:moveTo>
                    <a:pt x="0" y="24"/>
                  </a:moveTo>
                  <a:cubicBezTo>
                    <a:pt x="148" y="12"/>
                    <a:pt x="296" y="0"/>
                    <a:pt x="384" y="168"/>
                  </a:cubicBezTo>
                  <a:cubicBezTo>
                    <a:pt x="472" y="336"/>
                    <a:pt x="440" y="1016"/>
                    <a:pt x="528" y="1032"/>
                  </a:cubicBezTo>
                  <a:cubicBezTo>
                    <a:pt x="616" y="1048"/>
                    <a:pt x="768" y="424"/>
                    <a:pt x="912" y="264"/>
                  </a:cubicBezTo>
                  <a:cubicBezTo>
                    <a:pt x="1056" y="104"/>
                    <a:pt x="1224" y="88"/>
                    <a:pt x="1392" y="72"/>
                  </a:cubicBezTo>
                </a:path>
              </a:pathLst>
            </a:custGeom>
            <a:noFill/>
            <a:ln w="25400">
              <a:solidFill>
                <a:srgbClr val="44CFFF"/>
              </a:solidFill>
              <a:round/>
              <a:headEnd/>
              <a:tailEnd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71588" y="2187575"/>
              <a:ext cx="1587" cy="11255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271588" y="2187575"/>
              <a:ext cx="28384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1271588" y="3651250"/>
              <a:ext cx="0" cy="6635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71588" y="4314825"/>
              <a:ext cx="28829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7697" name="Line 20"/>
            <p:cNvSpPr>
              <a:spLocks noChangeAspect="1" noChangeShapeType="1"/>
            </p:cNvSpPr>
            <p:nvPr/>
          </p:nvSpPr>
          <p:spPr bwMode="auto">
            <a:xfrm flipH="1">
              <a:off x="2098485" y="2365384"/>
              <a:ext cx="0" cy="1462665"/>
            </a:xfrm>
            <a:prstGeom prst="line">
              <a:avLst/>
            </a:prstGeom>
            <a:noFill/>
            <a:ln w="9525">
              <a:solidFill>
                <a:srgbClr val="44C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8" name="Line 21"/>
            <p:cNvSpPr>
              <a:spLocks noChangeAspect="1" noChangeShapeType="1"/>
            </p:cNvSpPr>
            <p:nvPr/>
          </p:nvSpPr>
          <p:spPr bwMode="auto">
            <a:xfrm flipH="1">
              <a:off x="2598998" y="2365384"/>
              <a:ext cx="0" cy="1462665"/>
            </a:xfrm>
            <a:prstGeom prst="line">
              <a:avLst/>
            </a:prstGeom>
            <a:noFill/>
            <a:ln w="9525">
              <a:solidFill>
                <a:srgbClr val="44C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99" name="Line 26"/>
            <p:cNvSpPr>
              <a:spLocks noChangeShapeType="1"/>
            </p:cNvSpPr>
            <p:nvPr/>
          </p:nvSpPr>
          <p:spPr bwMode="auto">
            <a:xfrm flipV="1">
              <a:off x="2091845" y="3783726"/>
              <a:ext cx="0" cy="443232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0" name="Line 28"/>
            <p:cNvSpPr>
              <a:spLocks noChangeShapeType="1"/>
            </p:cNvSpPr>
            <p:nvPr/>
          </p:nvSpPr>
          <p:spPr bwMode="auto">
            <a:xfrm>
              <a:off x="2601768" y="3783726"/>
              <a:ext cx="0" cy="455008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1" name="Line 29"/>
            <p:cNvSpPr>
              <a:spLocks noChangeShapeType="1"/>
            </p:cNvSpPr>
            <p:nvPr/>
          </p:nvSpPr>
          <p:spPr bwMode="auto">
            <a:xfrm>
              <a:off x="2601768" y="4226957"/>
              <a:ext cx="620775" cy="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2" name="Line 30"/>
            <p:cNvSpPr>
              <a:spLocks noChangeShapeType="1"/>
            </p:cNvSpPr>
            <p:nvPr/>
          </p:nvSpPr>
          <p:spPr bwMode="auto">
            <a:xfrm>
              <a:off x="1315875" y="4226957"/>
              <a:ext cx="785359" cy="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3" name="TextBox 44"/>
            <p:cNvSpPr txBox="1">
              <a:spLocks noChangeArrowheads="1"/>
            </p:cNvSpPr>
            <p:nvPr/>
          </p:nvSpPr>
          <p:spPr bwMode="auto">
            <a:xfrm>
              <a:off x="1330433" y="3106222"/>
              <a:ext cx="425207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7704" name="TextBox 45"/>
            <p:cNvSpPr txBox="1">
              <a:spLocks noChangeArrowheads="1"/>
            </p:cNvSpPr>
            <p:nvPr/>
          </p:nvSpPr>
          <p:spPr bwMode="auto">
            <a:xfrm>
              <a:off x="1318046" y="3558026"/>
              <a:ext cx="476474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  <p:sp>
          <p:nvSpPr>
            <p:cNvPr id="27705" name="TextBox 46"/>
            <p:cNvSpPr txBox="1">
              <a:spLocks noChangeArrowheads="1"/>
            </p:cNvSpPr>
            <p:nvPr/>
          </p:nvSpPr>
          <p:spPr bwMode="auto">
            <a:xfrm>
              <a:off x="4144395" y="2035175"/>
              <a:ext cx="27990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3411538" y="2341563"/>
              <a:ext cx="757237" cy="260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accent3"/>
                  </a:solidFill>
                  <a:latin typeface="Times New Roman" charset="0"/>
                </a:rPr>
                <a:t>Threshold</a:t>
              </a:r>
            </a:p>
          </p:txBody>
        </p:sp>
        <p:sp>
          <p:nvSpPr>
            <p:cNvPr id="27707" name="TextBox 121"/>
            <p:cNvSpPr txBox="1">
              <a:spLocks noChangeArrowheads="1"/>
            </p:cNvSpPr>
            <p:nvPr/>
          </p:nvSpPr>
          <p:spPr bwMode="auto">
            <a:xfrm>
              <a:off x="4187325" y="4158222"/>
              <a:ext cx="27990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7708" name="Right Brace 127"/>
            <p:cNvSpPr>
              <a:spLocks/>
            </p:cNvSpPr>
            <p:nvPr/>
          </p:nvSpPr>
          <p:spPr bwMode="auto">
            <a:xfrm rot="5400000">
              <a:off x="1618836" y="4201324"/>
              <a:ext cx="131817" cy="775710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12700">
              <a:solidFill>
                <a:srgbClr val="44C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09" name="TextBox 129"/>
            <p:cNvSpPr txBox="1">
              <a:spLocks noChangeArrowheads="1"/>
            </p:cNvSpPr>
            <p:nvPr/>
          </p:nvSpPr>
          <p:spPr bwMode="auto">
            <a:xfrm>
              <a:off x="1262063" y="4619952"/>
              <a:ext cx="804631" cy="26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Time Walk</a:t>
              </a:r>
            </a:p>
          </p:txBody>
        </p:sp>
        <p:cxnSp>
          <p:nvCxnSpPr>
            <p:cNvPr id="27710" name="Straight Connector 68"/>
            <p:cNvCxnSpPr>
              <a:cxnSpLocks noChangeShapeType="1"/>
            </p:cNvCxnSpPr>
            <p:nvPr/>
          </p:nvCxnSpPr>
          <p:spPr bwMode="auto">
            <a:xfrm flipV="1">
              <a:off x="2088800" y="3783726"/>
              <a:ext cx="525673" cy="794"/>
            </a:xfrm>
            <a:prstGeom prst="line">
              <a:avLst/>
            </a:prstGeom>
            <a:noFill/>
            <a:ln w="28575">
              <a:solidFill>
                <a:srgbClr val="44CFFF"/>
              </a:solidFill>
              <a:round/>
              <a:headEnd/>
              <a:tailEnd/>
            </a:ln>
          </p:spPr>
        </p:cxnSp>
      </p:grpSp>
      <p:grpSp>
        <p:nvGrpSpPr>
          <p:cNvPr id="27655" name="Group 61"/>
          <p:cNvGrpSpPr>
            <a:grpSpLocks/>
          </p:cNvGrpSpPr>
          <p:nvPr/>
        </p:nvGrpSpPr>
        <p:grpSpPr bwMode="auto">
          <a:xfrm>
            <a:off x="1719263" y="1104900"/>
            <a:ext cx="5803900" cy="779463"/>
            <a:chOff x="1719263" y="1104900"/>
            <a:chExt cx="5804388" cy="779463"/>
          </a:xfrm>
        </p:grpSpPr>
        <p:grpSp>
          <p:nvGrpSpPr>
            <p:cNvPr id="27656" name="Group 81"/>
            <p:cNvGrpSpPr>
              <a:grpSpLocks/>
            </p:cNvGrpSpPr>
            <p:nvPr/>
          </p:nvGrpSpPr>
          <p:grpSpPr bwMode="auto">
            <a:xfrm>
              <a:off x="1719263" y="1104900"/>
              <a:ext cx="5314950" cy="779463"/>
              <a:chOff x="1718667" y="1105471"/>
              <a:chExt cx="5316107" cy="778482"/>
            </a:xfrm>
          </p:grpSpPr>
          <p:sp>
            <p:nvSpPr>
              <p:cNvPr id="27659" name="AutoShape 6"/>
              <p:cNvSpPr>
                <a:spLocks noChangeArrowheads="1"/>
              </p:cNvSpPr>
              <p:nvPr/>
            </p:nvSpPr>
            <p:spPr bwMode="auto">
              <a:xfrm rot="5400000">
                <a:off x="6344254" y="1186433"/>
                <a:ext cx="657225" cy="657225"/>
              </a:xfrm>
              <a:prstGeom prst="triangle">
                <a:avLst>
                  <a:gd name="adj" fmla="val 50000"/>
                </a:avLst>
              </a:prstGeom>
              <a:solidFill>
                <a:srgbClr val="8585E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5650834" y="1211833"/>
                <a:ext cx="0" cy="358775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5770849" y="1211833"/>
                <a:ext cx="0" cy="358775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5410804" y="1391221"/>
                <a:ext cx="24003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5770849" y="1391221"/>
                <a:ext cx="57210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AutoShape 17"/>
              <p:cNvSpPr>
                <a:spLocks noChangeArrowheads="1"/>
              </p:cNvSpPr>
              <p:nvPr/>
            </p:nvSpPr>
            <p:spPr bwMode="auto">
              <a:xfrm rot="5400000">
                <a:off x="3616749" y="1105024"/>
                <a:ext cx="572367" cy="573261"/>
              </a:xfrm>
              <a:prstGeom prst="triangle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3228835" y="1395618"/>
                <a:ext cx="379528" cy="0"/>
              </a:xfrm>
              <a:prstGeom prst="lin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666" name="Group 128"/>
              <p:cNvGrpSpPr>
                <a:grpSpLocks/>
              </p:cNvGrpSpPr>
              <p:nvPr/>
            </p:nvGrpSpPr>
            <p:grpSpPr bwMode="auto">
              <a:xfrm>
                <a:off x="4704715" y="1311846"/>
                <a:ext cx="570501" cy="79375"/>
                <a:chOff x="5190011" y="5079728"/>
                <a:chExt cx="941757" cy="132132"/>
              </a:xfrm>
            </p:grpSpPr>
            <p:cxnSp>
              <p:nvCxnSpPr>
                <p:cNvPr id="27683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9001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4" name="Straight Connector 1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3074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5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4217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6" name="Straight Connector 1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92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7" name="Straight Connector 1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503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8" name="Straight Connector 1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678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9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8821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90" name="Straight Connector 1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9963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7667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4183190" y="1386062"/>
                <a:ext cx="534038" cy="1588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27668" name="Straight Connector 133"/>
              <p:cNvCxnSpPr>
                <a:cxnSpLocks noChangeShapeType="1"/>
                <a:endCxn id="27662" idx="0"/>
              </p:cNvCxnSpPr>
              <p:nvPr/>
            </p:nvCxnSpPr>
            <p:spPr bwMode="auto">
              <a:xfrm>
                <a:off x="5269355" y="1387273"/>
                <a:ext cx="141449" cy="3948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sp>
            <p:nvSpPr>
              <p:cNvPr id="27669" name="Line 8"/>
              <p:cNvSpPr>
                <a:spLocks noChangeShapeType="1"/>
              </p:cNvSpPr>
              <p:nvPr/>
            </p:nvSpPr>
            <p:spPr bwMode="auto">
              <a:xfrm>
                <a:off x="5947379" y="1602358"/>
                <a:ext cx="402874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0" name="Line 8"/>
              <p:cNvSpPr>
                <a:spLocks noChangeShapeType="1"/>
              </p:cNvSpPr>
              <p:nvPr/>
            </p:nvSpPr>
            <p:spPr bwMode="auto">
              <a:xfrm rot="-5400000">
                <a:off x="5826729" y="1735708"/>
                <a:ext cx="25400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1" name="TextBox 141"/>
              <p:cNvSpPr txBox="1">
                <a:spLocks noChangeArrowheads="1"/>
              </p:cNvSpPr>
              <p:nvPr/>
            </p:nvSpPr>
            <p:spPr bwMode="auto">
              <a:xfrm>
                <a:off x="3572479" y="1216596"/>
                <a:ext cx="48418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P.A.</a:t>
                </a:r>
              </a:p>
            </p:txBody>
          </p:sp>
          <p:sp>
            <p:nvSpPr>
              <p:cNvPr id="27672" name="TextBox 142"/>
              <p:cNvSpPr txBox="1">
                <a:spLocks noChangeArrowheads="1"/>
              </p:cNvSpPr>
              <p:nvPr/>
            </p:nvSpPr>
            <p:spPr bwMode="auto">
              <a:xfrm>
                <a:off x="6295041" y="1324546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Discr.</a:t>
                </a:r>
              </a:p>
            </p:txBody>
          </p:sp>
          <p:sp>
            <p:nvSpPr>
              <p:cNvPr id="27673" name="TextBox 97"/>
              <p:cNvSpPr txBox="1">
                <a:spLocks noChangeArrowheads="1"/>
              </p:cNvSpPr>
              <p:nvPr/>
            </p:nvSpPr>
            <p:spPr bwMode="auto">
              <a:xfrm>
                <a:off x="3493241" y="1637732"/>
                <a:ext cx="6589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>
                    <a:solidFill>
                      <a:srgbClr val="FFFF00"/>
                    </a:solidFill>
                  </a:rPr>
                  <a:t>FEDC05</a:t>
                </a:r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27674" name="TextBox 98"/>
              <p:cNvSpPr txBox="1">
                <a:spLocks noChangeArrowheads="1"/>
              </p:cNvSpPr>
              <p:nvPr/>
            </p:nvSpPr>
            <p:spPr bwMode="auto">
              <a:xfrm>
                <a:off x="6529507" y="1628843"/>
                <a:ext cx="50526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>
                    <a:solidFill>
                      <a:srgbClr val="FFFF00"/>
                    </a:solidFill>
                  </a:rPr>
                  <a:t>NINO</a:t>
                </a:r>
                <a:endParaRPr lang="en-US" sz="100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7675" name="Straight Connector 1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119438" y="1398588"/>
                <a:ext cx="219075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cxnSp>
            <p:nvCxnSpPr>
              <p:cNvPr id="27676" name="Straight Connector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43239" y="1398588"/>
                <a:ext cx="219075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cxnSp>
            <p:nvCxnSpPr>
              <p:cNvPr id="27677" name="Straight Connector 104"/>
              <p:cNvCxnSpPr>
                <a:cxnSpLocks noChangeShapeType="1"/>
              </p:cNvCxnSpPr>
              <p:nvPr/>
            </p:nvCxnSpPr>
            <p:spPr bwMode="auto">
              <a:xfrm rot="10800000">
                <a:off x="2759077" y="1393825"/>
                <a:ext cx="393698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grpSp>
            <p:nvGrpSpPr>
              <p:cNvPr id="27678" name="Group 118"/>
              <p:cNvGrpSpPr>
                <a:grpSpLocks/>
              </p:cNvGrpSpPr>
              <p:nvPr/>
            </p:nvGrpSpPr>
            <p:grpSpPr bwMode="auto">
              <a:xfrm>
                <a:off x="2288165" y="1199782"/>
                <a:ext cx="322586" cy="213795"/>
                <a:chOff x="2022677" y="1020394"/>
                <a:chExt cx="588603" cy="390099"/>
              </a:xfrm>
            </p:grpSpPr>
            <p:sp>
              <p:nvSpPr>
                <p:cNvPr id="27680" name="Freeform 108"/>
                <p:cNvSpPr>
                  <a:spLocks noChangeArrowheads="1"/>
                </p:cNvSpPr>
                <p:nvPr/>
              </p:nvSpPr>
              <p:spPr bwMode="auto">
                <a:xfrm>
                  <a:off x="2255843" y="1027421"/>
                  <a:ext cx="355437" cy="367148"/>
                </a:xfrm>
                <a:custGeom>
                  <a:avLst/>
                  <a:gdLst>
                    <a:gd name="T0" fmla="*/ 0 w 317500"/>
                    <a:gd name="T1" fmla="*/ 0 h 327961"/>
                    <a:gd name="T2" fmla="*/ 19322 w 317500"/>
                    <a:gd name="T3" fmla="*/ 96607 h 327961"/>
                    <a:gd name="T4" fmla="*/ 38647 w 317500"/>
                    <a:gd name="T5" fmla="*/ 231857 h 327961"/>
                    <a:gd name="T6" fmla="*/ 77284 w 317500"/>
                    <a:gd name="T7" fmla="*/ 347797 h 327961"/>
                    <a:gd name="T8" fmla="*/ 96606 w 317500"/>
                    <a:gd name="T9" fmla="*/ 502371 h 327961"/>
                    <a:gd name="T10" fmla="*/ 154579 w 317500"/>
                    <a:gd name="T11" fmla="*/ 695584 h 327961"/>
                    <a:gd name="T12" fmla="*/ 173894 w 317500"/>
                    <a:gd name="T13" fmla="*/ 753546 h 327961"/>
                    <a:gd name="T14" fmla="*/ 270506 w 317500"/>
                    <a:gd name="T15" fmla="*/ 869483 h 327961"/>
                    <a:gd name="T16" fmla="*/ 328470 w 317500"/>
                    <a:gd name="T17" fmla="*/ 985417 h 327961"/>
                    <a:gd name="T18" fmla="*/ 347797 w 317500"/>
                    <a:gd name="T19" fmla="*/ 1043378 h 327961"/>
                    <a:gd name="T20" fmla="*/ 367109 w 317500"/>
                    <a:gd name="T21" fmla="*/ 1120666 h 327961"/>
                    <a:gd name="T22" fmla="*/ 444403 w 317500"/>
                    <a:gd name="T23" fmla="*/ 1236597 h 327961"/>
                    <a:gd name="T24" fmla="*/ 463725 w 317500"/>
                    <a:gd name="T25" fmla="*/ 1294557 h 327961"/>
                    <a:gd name="T26" fmla="*/ 521684 w 317500"/>
                    <a:gd name="T27" fmla="*/ 1333207 h 327961"/>
                    <a:gd name="T28" fmla="*/ 695582 w 317500"/>
                    <a:gd name="T29" fmla="*/ 1410494 h 327961"/>
                    <a:gd name="T30" fmla="*/ 714909 w 317500"/>
                    <a:gd name="T31" fmla="*/ 1468454 h 327961"/>
                    <a:gd name="T32" fmla="*/ 811516 w 317500"/>
                    <a:gd name="T33" fmla="*/ 1584386 h 327961"/>
                    <a:gd name="T34" fmla="*/ 927444 w 317500"/>
                    <a:gd name="T35" fmla="*/ 1738958 h 327961"/>
                    <a:gd name="T36" fmla="*/ 946763 w 317500"/>
                    <a:gd name="T37" fmla="*/ 1796920 h 327961"/>
                    <a:gd name="T38" fmla="*/ 1004727 w 317500"/>
                    <a:gd name="T39" fmla="*/ 1816249 h 327961"/>
                    <a:gd name="T40" fmla="*/ 1217269 w 317500"/>
                    <a:gd name="T41" fmla="*/ 1854894 h 327961"/>
                    <a:gd name="T42" fmla="*/ 1371850 w 317500"/>
                    <a:gd name="T43" fmla="*/ 1912852 h 327961"/>
                    <a:gd name="T44" fmla="*/ 1487773 w 317500"/>
                    <a:gd name="T45" fmla="*/ 1990142 h 327961"/>
                    <a:gd name="T46" fmla="*/ 1932176 w 317500"/>
                    <a:gd name="T47" fmla="*/ 1990142 h 3279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7500"/>
                    <a:gd name="T73" fmla="*/ 0 h 327961"/>
                    <a:gd name="T74" fmla="*/ 317500 w 317500"/>
                    <a:gd name="T75" fmla="*/ 327961 h 3279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7500" h="327961">
                      <a:moveTo>
                        <a:pt x="0" y="0"/>
                      </a:moveTo>
                      <a:cubicBezTo>
                        <a:pt x="1058" y="5292"/>
                        <a:pt x="2288" y="10552"/>
                        <a:pt x="3175" y="15875"/>
                      </a:cubicBezTo>
                      <a:cubicBezTo>
                        <a:pt x="4405" y="23257"/>
                        <a:pt x="4667" y="30808"/>
                        <a:pt x="6350" y="38100"/>
                      </a:cubicBezTo>
                      <a:cubicBezTo>
                        <a:pt x="7855" y="44622"/>
                        <a:pt x="12700" y="57150"/>
                        <a:pt x="12700" y="57150"/>
                      </a:cubicBezTo>
                      <a:cubicBezTo>
                        <a:pt x="13758" y="65617"/>
                        <a:pt x="14472" y="74134"/>
                        <a:pt x="15875" y="82550"/>
                      </a:cubicBezTo>
                      <a:cubicBezTo>
                        <a:pt x="17474" y="92147"/>
                        <a:pt x="22577" y="105831"/>
                        <a:pt x="25400" y="114300"/>
                      </a:cubicBezTo>
                      <a:cubicBezTo>
                        <a:pt x="26458" y="117475"/>
                        <a:pt x="26719" y="121040"/>
                        <a:pt x="28575" y="123825"/>
                      </a:cubicBezTo>
                      <a:cubicBezTo>
                        <a:pt x="37416" y="137086"/>
                        <a:pt x="32227" y="130652"/>
                        <a:pt x="44450" y="142875"/>
                      </a:cubicBezTo>
                      <a:cubicBezTo>
                        <a:pt x="52430" y="166816"/>
                        <a:pt x="41665" y="137306"/>
                        <a:pt x="53975" y="161925"/>
                      </a:cubicBezTo>
                      <a:cubicBezTo>
                        <a:pt x="55472" y="164918"/>
                        <a:pt x="56231" y="168232"/>
                        <a:pt x="57150" y="171450"/>
                      </a:cubicBezTo>
                      <a:cubicBezTo>
                        <a:pt x="58349" y="175646"/>
                        <a:pt x="58374" y="180247"/>
                        <a:pt x="60325" y="184150"/>
                      </a:cubicBezTo>
                      <a:cubicBezTo>
                        <a:pt x="63738" y="190976"/>
                        <a:pt x="70612" y="195960"/>
                        <a:pt x="73025" y="203200"/>
                      </a:cubicBezTo>
                      <a:cubicBezTo>
                        <a:pt x="74083" y="206375"/>
                        <a:pt x="74109" y="210112"/>
                        <a:pt x="76200" y="212725"/>
                      </a:cubicBezTo>
                      <a:cubicBezTo>
                        <a:pt x="78584" y="215705"/>
                        <a:pt x="82620" y="216857"/>
                        <a:pt x="85725" y="219075"/>
                      </a:cubicBezTo>
                      <a:cubicBezTo>
                        <a:pt x="103924" y="232074"/>
                        <a:pt x="92031" y="227321"/>
                        <a:pt x="114300" y="231775"/>
                      </a:cubicBezTo>
                      <a:cubicBezTo>
                        <a:pt x="115358" y="234950"/>
                        <a:pt x="115978" y="238307"/>
                        <a:pt x="117475" y="241300"/>
                      </a:cubicBezTo>
                      <a:cubicBezTo>
                        <a:pt x="121895" y="250141"/>
                        <a:pt x="126328" y="253328"/>
                        <a:pt x="133350" y="260350"/>
                      </a:cubicBezTo>
                      <a:cubicBezTo>
                        <a:pt x="141197" y="283890"/>
                        <a:pt x="133713" y="276407"/>
                        <a:pt x="152400" y="285750"/>
                      </a:cubicBezTo>
                      <a:cubicBezTo>
                        <a:pt x="153458" y="288925"/>
                        <a:pt x="153208" y="292908"/>
                        <a:pt x="155575" y="295275"/>
                      </a:cubicBezTo>
                      <a:cubicBezTo>
                        <a:pt x="157942" y="297642"/>
                        <a:pt x="161882" y="297531"/>
                        <a:pt x="165100" y="298450"/>
                      </a:cubicBezTo>
                      <a:cubicBezTo>
                        <a:pt x="184003" y="303851"/>
                        <a:pt x="175293" y="300303"/>
                        <a:pt x="200025" y="304800"/>
                      </a:cubicBezTo>
                      <a:cubicBezTo>
                        <a:pt x="208942" y="306421"/>
                        <a:pt x="217905" y="308954"/>
                        <a:pt x="225425" y="314325"/>
                      </a:cubicBezTo>
                      <a:cubicBezTo>
                        <a:pt x="234275" y="320646"/>
                        <a:pt x="232958" y="326582"/>
                        <a:pt x="244475" y="327025"/>
                      </a:cubicBezTo>
                      <a:cubicBezTo>
                        <a:pt x="268799" y="327961"/>
                        <a:pt x="293158" y="327025"/>
                        <a:pt x="317500" y="327025"/>
                      </a:cubicBezTo>
                    </a:path>
                  </a:pathLst>
                </a:custGeom>
                <a:noFill/>
                <a:ln w="19050">
                  <a:solidFill>
                    <a:srgbClr val="44CF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7681" name="Straight Connector 1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58663" y="1214650"/>
                  <a:ext cx="390099" cy="1588"/>
                </a:xfrm>
                <a:prstGeom prst="line">
                  <a:avLst/>
                </a:prstGeom>
                <a:noFill/>
                <a:ln w="19050">
                  <a:solidFill>
                    <a:srgbClr val="44CF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82" name="Straight Connector 11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022677" y="1399920"/>
                  <a:ext cx="227480" cy="1422"/>
                </a:xfrm>
                <a:prstGeom prst="line">
                  <a:avLst/>
                </a:prstGeom>
                <a:noFill/>
                <a:ln w="19050">
                  <a:solidFill>
                    <a:srgbClr val="44CFFF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679" name="TextBox 119"/>
              <p:cNvSpPr txBox="1">
                <a:spLocks noChangeArrowheads="1"/>
              </p:cNvSpPr>
              <p:nvPr/>
            </p:nvSpPr>
            <p:spPr bwMode="auto">
              <a:xfrm>
                <a:off x="1718667" y="1629562"/>
                <a:ext cx="121346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FF00"/>
                    </a:solidFill>
                  </a:rPr>
                  <a:t>LSO-like Test Pulse</a:t>
                </a:r>
              </a:p>
            </p:txBody>
          </p:sp>
        </p:grpSp>
        <p:sp>
          <p:nvSpPr>
            <p:cNvPr id="27657" name="TextBox 44"/>
            <p:cNvSpPr txBox="1">
              <a:spLocks noChangeArrowheads="1"/>
            </p:cNvSpPr>
            <p:nvPr/>
          </p:nvSpPr>
          <p:spPr bwMode="auto">
            <a:xfrm>
              <a:off x="5842139" y="1105279"/>
              <a:ext cx="425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7658" name="TextBox 45"/>
            <p:cNvSpPr txBox="1">
              <a:spLocks noChangeArrowheads="1"/>
            </p:cNvSpPr>
            <p:nvPr/>
          </p:nvSpPr>
          <p:spPr bwMode="auto">
            <a:xfrm>
              <a:off x="7047401" y="1363024"/>
              <a:ext cx="4762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Based Readout: How?</a:t>
            </a:r>
            <a:endParaRPr lang="en-US" dirty="0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62CAE56-C1FB-4944-BFCF-1799775F5075}" type="slidenum">
              <a:rPr lang="en-US" smtClean="0">
                <a:latin typeface="Times New Roman" pitchFamily="-109" charset="0"/>
              </a:rPr>
              <a:pPr/>
              <a:t>13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28678" name="Group 67"/>
          <p:cNvGrpSpPr>
            <a:grpSpLocks/>
          </p:cNvGrpSpPr>
          <p:nvPr/>
        </p:nvGrpSpPr>
        <p:grpSpPr bwMode="auto">
          <a:xfrm>
            <a:off x="1262063" y="2035175"/>
            <a:ext cx="3205162" cy="2846388"/>
            <a:chOff x="1262063" y="2035175"/>
            <a:chExt cx="3205162" cy="2846388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273175" y="2365375"/>
              <a:ext cx="2808288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68413" y="2232025"/>
              <a:ext cx="2530475" cy="3667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84" y="168"/>
                </a:cxn>
                <a:cxn ang="0">
                  <a:pos x="528" y="1032"/>
                </a:cxn>
                <a:cxn ang="0">
                  <a:pos x="912" y="264"/>
                </a:cxn>
                <a:cxn ang="0">
                  <a:pos x="1392" y="72"/>
                </a:cxn>
              </a:cxnLst>
              <a:rect l="0" t="0" r="r" b="b"/>
              <a:pathLst>
                <a:path w="1392" h="1048">
                  <a:moveTo>
                    <a:pt x="0" y="24"/>
                  </a:moveTo>
                  <a:cubicBezTo>
                    <a:pt x="148" y="12"/>
                    <a:pt x="296" y="0"/>
                    <a:pt x="384" y="168"/>
                  </a:cubicBezTo>
                  <a:cubicBezTo>
                    <a:pt x="472" y="336"/>
                    <a:pt x="440" y="1016"/>
                    <a:pt x="528" y="1032"/>
                  </a:cubicBezTo>
                  <a:cubicBezTo>
                    <a:pt x="616" y="1048"/>
                    <a:pt x="768" y="424"/>
                    <a:pt x="912" y="264"/>
                  </a:cubicBezTo>
                  <a:cubicBezTo>
                    <a:pt x="1056" y="104"/>
                    <a:pt x="1224" y="88"/>
                    <a:pt x="1392" y="72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268413" y="2232025"/>
              <a:ext cx="2530475" cy="2190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84" y="168"/>
                </a:cxn>
                <a:cxn ang="0">
                  <a:pos x="528" y="1032"/>
                </a:cxn>
                <a:cxn ang="0">
                  <a:pos x="912" y="264"/>
                </a:cxn>
                <a:cxn ang="0">
                  <a:pos x="1392" y="72"/>
                </a:cxn>
              </a:cxnLst>
              <a:rect l="0" t="0" r="r" b="b"/>
              <a:pathLst>
                <a:path w="1392" h="1048">
                  <a:moveTo>
                    <a:pt x="0" y="24"/>
                  </a:moveTo>
                  <a:cubicBezTo>
                    <a:pt x="148" y="12"/>
                    <a:pt x="296" y="0"/>
                    <a:pt x="384" y="168"/>
                  </a:cubicBezTo>
                  <a:cubicBezTo>
                    <a:pt x="472" y="336"/>
                    <a:pt x="440" y="1016"/>
                    <a:pt x="528" y="1032"/>
                  </a:cubicBezTo>
                  <a:cubicBezTo>
                    <a:pt x="616" y="1048"/>
                    <a:pt x="768" y="424"/>
                    <a:pt x="912" y="264"/>
                  </a:cubicBezTo>
                  <a:cubicBezTo>
                    <a:pt x="1056" y="104"/>
                    <a:pt x="1224" y="88"/>
                    <a:pt x="1392" y="72"/>
                  </a:cubicBezTo>
                </a:path>
              </a:pathLst>
            </a:custGeom>
            <a:noFill/>
            <a:ln w="25400">
              <a:solidFill>
                <a:srgbClr val="44CFFF"/>
              </a:solidFill>
              <a:round/>
              <a:headEnd/>
              <a:tailEnd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71588" y="2187575"/>
              <a:ext cx="1587" cy="11255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271588" y="2187575"/>
              <a:ext cx="28384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1271588" y="3651250"/>
              <a:ext cx="0" cy="6635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71588" y="4314825"/>
              <a:ext cx="288290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8722" name="Line 20"/>
            <p:cNvSpPr>
              <a:spLocks noChangeAspect="1" noChangeShapeType="1"/>
            </p:cNvSpPr>
            <p:nvPr/>
          </p:nvSpPr>
          <p:spPr bwMode="auto">
            <a:xfrm flipH="1">
              <a:off x="2098485" y="2365384"/>
              <a:ext cx="0" cy="1462665"/>
            </a:xfrm>
            <a:prstGeom prst="line">
              <a:avLst/>
            </a:prstGeom>
            <a:noFill/>
            <a:ln w="9525">
              <a:solidFill>
                <a:srgbClr val="44C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3" name="Line 21"/>
            <p:cNvSpPr>
              <a:spLocks noChangeAspect="1" noChangeShapeType="1"/>
            </p:cNvSpPr>
            <p:nvPr/>
          </p:nvSpPr>
          <p:spPr bwMode="auto">
            <a:xfrm flipH="1">
              <a:off x="2598998" y="2365384"/>
              <a:ext cx="0" cy="1462665"/>
            </a:xfrm>
            <a:prstGeom prst="line">
              <a:avLst/>
            </a:prstGeom>
            <a:noFill/>
            <a:ln w="9525">
              <a:solidFill>
                <a:srgbClr val="44C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4" name="Line 26"/>
            <p:cNvSpPr>
              <a:spLocks noChangeShapeType="1"/>
            </p:cNvSpPr>
            <p:nvPr/>
          </p:nvSpPr>
          <p:spPr bwMode="auto">
            <a:xfrm flipV="1">
              <a:off x="2091845" y="3783726"/>
              <a:ext cx="0" cy="443232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5" name="Line 28"/>
            <p:cNvSpPr>
              <a:spLocks noChangeShapeType="1"/>
            </p:cNvSpPr>
            <p:nvPr/>
          </p:nvSpPr>
          <p:spPr bwMode="auto">
            <a:xfrm>
              <a:off x="2601768" y="3783726"/>
              <a:ext cx="0" cy="455008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6" name="Line 29"/>
            <p:cNvSpPr>
              <a:spLocks noChangeShapeType="1"/>
            </p:cNvSpPr>
            <p:nvPr/>
          </p:nvSpPr>
          <p:spPr bwMode="auto">
            <a:xfrm>
              <a:off x="2601768" y="4226957"/>
              <a:ext cx="620775" cy="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7" name="Line 30"/>
            <p:cNvSpPr>
              <a:spLocks noChangeShapeType="1"/>
            </p:cNvSpPr>
            <p:nvPr/>
          </p:nvSpPr>
          <p:spPr bwMode="auto">
            <a:xfrm>
              <a:off x="1315875" y="4226957"/>
              <a:ext cx="785359" cy="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8" name="Line 33"/>
            <p:cNvSpPr>
              <a:spLocks noChangeShapeType="1"/>
            </p:cNvSpPr>
            <p:nvPr/>
          </p:nvSpPr>
          <p:spPr bwMode="auto">
            <a:xfrm flipV="1">
              <a:off x="2047504" y="3783725"/>
              <a:ext cx="0" cy="45236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9" name="Line 35"/>
            <p:cNvSpPr>
              <a:spLocks noChangeShapeType="1"/>
            </p:cNvSpPr>
            <p:nvPr/>
          </p:nvSpPr>
          <p:spPr bwMode="auto">
            <a:xfrm>
              <a:off x="2808693" y="3788488"/>
              <a:ext cx="0" cy="43965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0" name="Line 42"/>
            <p:cNvSpPr>
              <a:spLocks noChangeShapeType="1"/>
            </p:cNvSpPr>
            <p:nvPr/>
          </p:nvSpPr>
          <p:spPr bwMode="auto">
            <a:xfrm>
              <a:off x="2798074" y="4226957"/>
              <a:ext cx="69051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1" name="Line 44"/>
            <p:cNvSpPr>
              <a:spLocks noChangeAspect="1" noChangeShapeType="1"/>
            </p:cNvSpPr>
            <p:nvPr/>
          </p:nvSpPr>
          <p:spPr bwMode="auto">
            <a:xfrm flipH="1">
              <a:off x="2050276" y="2365384"/>
              <a:ext cx="0" cy="146266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2" name="Line 45"/>
            <p:cNvSpPr>
              <a:spLocks noChangeAspect="1" noChangeShapeType="1"/>
            </p:cNvSpPr>
            <p:nvPr/>
          </p:nvSpPr>
          <p:spPr bwMode="auto">
            <a:xfrm flipH="1">
              <a:off x="2812388" y="2351533"/>
              <a:ext cx="0" cy="143219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3" name="Line 25"/>
            <p:cNvSpPr>
              <a:spLocks noChangeShapeType="1"/>
            </p:cNvSpPr>
            <p:nvPr/>
          </p:nvSpPr>
          <p:spPr bwMode="auto">
            <a:xfrm>
              <a:off x="1315876" y="4226957"/>
              <a:ext cx="72927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4" name="TextBox 44"/>
            <p:cNvSpPr txBox="1">
              <a:spLocks noChangeArrowheads="1"/>
            </p:cNvSpPr>
            <p:nvPr/>
          </p:nvSpPr>
          <p:spPr bwMode="auto">
            <a:xfrm>
              <a:off x="1330433" y="3106222"/>
              <a:ext cx="425207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8735" name="TextBox 45"/>
            <p:cNvSpPr txBox="1">
              <a:spLocks noChangeArrowheads="1"/>
            </p:cNvSpPr>
            <p:nvPr/>
          </p:nvSpPr>
          <p:spPr bwMode="auto">
            <a:xfrm>
              <a:off x="1318046" y="3558026"/>
              <a:ext cx="476474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  <p:sp>
          <p:nvSpPr>
            <p:cNvPr id="28736" name="TextBox 46"/>
            <p:cNvSpPr txBox="1">
              <a:spLocks noChangeArrowheads="1"/>
            </p:cNvSpPr>
            <p:nvPr/>
          </p:nvSpPr>
          <p:spPr bwMode="auto">
            <a:xfrm>
              <a:off x="4144395" y="2035175"/>
              <a:ext cx="27990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3411538" y="2341563"/>
              <a:ext cx="757237" cy="260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accent3"/>
                  </a:solidFill>
                  <a:latin typeface="Times New Roman" charset="0"/>
                </a:rPr>
                <a:t>Threshold</a:t>
              </a:r>
            </a:p>
          </p:txBody>
        </p:sp>
        <p:sp>
          <p:nvSpPr>
            <p:cNvPr id="28738" name="TextBox 121"/>
            <p:cNvSpPr txBox="1">
              <a:spLocks noChangeArrowheads="1"/>
            </p:cNvSpPr>
            <p:nvPr/>
          </p:nvSpPr>
          <p:spPr bwMode="auto">
            <a:xfrm>
              <a:off x="4187325" y="4158222"/>
              <a:ext cx="27990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8739" name="Right Brace 126"/>
            <p:cNvSpPr>
              <a:spLocks/>
            </p:cNvSpPr>
            <p:nvPr/>
          </p:nvSpPr>
          <p:spPr bwMode="auto">
            <a:xfrm rot="5400000">
              <a:off x="1603077" y="4116654"/>
              <a:ext cx="125004" cy="735616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0" name="Right Brace 127"/>
            <p:cNvSpPr>
              <a:spLocks/>
            </p:cNvSpPr>
            <p:nvPr/>
          </p:nvSpPr>
          <p:spPr bwMode="auto">
            <a:xfrm rot="5400000">
              <a:off x="1618836" y="4201324"/>
              <a:ext cx="131817" cy="775710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12700">
              <a:solidFill>
                <a:srgbClr val="44C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1" name="TextBox 129"/>
            <p:cNvSpPr txBox="1">
              <a:spLocks noChangeArrowheads="1"/>
            </p:cNvSpPr>
            <p:nvPr/>
          </p:nvSpPr>
          <p:spPr bwMode="auto">
            <a:xfrm>
              <a:off x="1262063" y="4619952"/>
              <a:ext cx="804631" cy="26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Time Walk</a:t>
              </a:r>
            </a:p>
          </p:txBody>
        </p:sp>
        <p:sp>
          <p:nvSpPr>
            <p:cNvPr id="28742" name="Line 27"/>
            <p:cNvSpPr>
              <a:spLocks noChangeShapeType="1"/>
            </p:cNvSpPr>
            <p:nvPr/>
          </p:nvSpPr>
          <p:spPr bwMode="auto">
            <a:xfrm>
              <a:off x="2044587" y="3783726"/>
              <a:ext cx="76089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679" name="Group 69"/>
          <p:cNvGrpSpPr>
            <a:grpSpLocks/>
          </p:cNvGrpSpPr>
          <p:nvPr/>
        </p:nvGrpSpPr>
        <p:grpSpPr bwMode="auto">
          <a:xfrm>
            <a:off x="1719263" y="1084263"/>
            <a:ext cx="5803900" cy="800100"/>
            <a:chOff x="1719263" y="1084263"/>
            <a:chExt cx="5804388" cy="800100"/>
          </a:xfrm>
        </p:grpSpPr>
        <p:grpSp>
          <p:nvGrpSpPr>
            <p:cNvPr id="28680" name="Group 92"/>
            <p:cNvGrpSpPr>
              <a:grpSpLocks/>
            </p:cNvGrpSpPr>
            <p:nvPr/>
          </p:nvGrpSpPr>
          <p:grpSpPr bwMode="auto">
            <a:xfrm>
              <a:off x="1719263" y="1084263"/>
              <a:ext cx="5314950" cy="800100"/>
              <a:chOff x="1718667" y="1084974"/>
              <a:chExt cx="5316107" cy="798979"/>
            </a:xfrm>
          </p:grpSpPr>
          <p:sp>
            <p:nvSpPr>
              <p:cNvPr id="28683" name="AutoShape 6"/>
              <p:cNvSpPr>
                <a:spLocks noChangeArrowheads="1"/>
              </p:cNvSpPr>
              <p:nvPr/>
            </p:nvSpPr>
            <p:spPr bwMode="auto">
              <a:xfrm rot="5400000">
                <a:off x="6344254" y="1186433"/>
                <a:ext cx="657225" cy="657225"/>
              </a:xfrm>
              <a:prstGeom prst="triangle">
                <a:avLst>
                  <a:gd name="adj" fmla="val 50000"/>
                </a:avLst>
              </a:prstGeom>
              <a:solidFill>
                <a:srgbClr val="8585E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5650834" y="1211833"/>
                <a:ext cx="0" cy="358775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5770849" y="1211833"/>
                <a:ext cx="0" cy="358775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5410804" y="1391221"/>
                <a:ext cx="24003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>
                <a:off x="5770849" y="1391221"/>
                <a:ext cx="57210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AutoShape 17"/>
              <p:cNvSpPr>
                <a:spLocks noChangeArrowheads="1"/>
              </p:cNvSpPr>
              <p:nvPr/>
            </p:nvSpPr>
            <p:spPr bwMode="auto">
              <a:xfrm rot="5400000">
                <a:off x="3616790" y="1105094"/>
                <a:ext cx="572285" cy="573261"/>
              </a:xfrm>
              <a:prstGeom prst="triangle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3228835" y="1395688"/>
                <a:ext cx="379528" cy="0"/>
              </a:xfrm>
              <a:prstGeom prst="lin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690" name="Group 128"/>
              <p:cNvGrpSpPr>
                <a:grpSpLocks/>
              </p:cNvGrpSpPr>
              <p:nvPr/>
            </p:nvGrpSpPr>
            <p:grpSpPr bwMode="auto">
              <a:xfrm>
                <a:off x="4704715" y="1311846"/>
                <a:ext cx="570501" cy="79375"/>
                <a:chOff x="5190011" y="5079728"/>
                <a:chExt cx="941757" cy="132132"/>
              </a:xfrm>
            </p:grpSpPr>
            <p:cxnSp>
              <p:nvCxnSpPr>
                <p:cNvPr id="28707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9001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08" name="Straight Connector 1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3074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09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4217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10" name="Straight Connector 1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92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11" name="Straight Connector 1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503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12" name="Straight Connector 1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678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13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8821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14" name="Straight Connector 1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9963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8691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4183190" y="1386062"/>
                <a:ext cx="534038" cy="1588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28692" name="Straight Connector 133"/>
              <p:cNvCxnSpPr>
                <a:cxnSpLocks noChangeShapeType="1"/>
                <a:endCxn id="28686" idx="0"/>
              </p:cNvCxnSpPr>
              <p:nvPr/>
            </p:nvCxnSpPr>
            <p:spPr bwMode="auto">
              <a:xfrm>
                <a:off x="5269355" y="1387273"/>
                <a:ext cx="141449" cy="3948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sp>
            <p:nvSpPr>
              <p:cNvPr id="28693" name="Line 8"/>
              <p:cNvSpPr>
                <a:spLocks noChangeShapeType="1"/>
              </p:cNvSpPr>
              <p:nvPr/>
            </p:nvSpPr>
            <p:spPr bwMode="auto">
              <a:xfrm>
                <a:off x="5947379" y="1602358"/>
                <a:ext cx="402874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4" name="Line 8"/>
              <p:cNvSpPr>
                <a:spLocks noChangeShapeType="1"/>
              </p:cNvSpPr>
              <p:nvPr/>
            </p:nvSpPr>
            <p:spPr bwMode="auto">
              <a:xfrm rot="-5400000">
                <a:off x="5826729" y="1735708"/>
                <a:ext cx="254000" cy="0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5" name="TextBox 141"/>
              <p:cNvSpPr txBox="1">
                <a:spLocks noChangeArrowheads="1"/>
              </p:cNvSpPr>
              <p:nvPr/>
            </p:nvSpPr>
            <p:spPr bwMode="auto">
              <a:xfrm>
                <a:off x="3572479" y="1216596"/>
                <a:ext cx="48418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P.A.</a:t>
                </a:r>
              </a:p>
            </p:txBody>
          </p:sp>
          <p:sp>
            <p:nvSpPr>
              <p:cNvPr id="28696" name="TextBox 142"/>
              <p:cNvSpPr txBox="1">
                <a:spLocks noChangeArrowheads="1"/>
              </p:cNvSpPr>
              <p:nvPr/>
            </p:nvSpPr>
            <p:spPr bwMode="auto">
              <a:xfrm>
                <a:off x="6295041" y="1324546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Discr.</a:t>
                </a:r>
              </a:p>
            </p:txBody>
          </p:sp>
          <p:sp>
            <p:nvSpPr>
              <p:cNvPr id="28697" name="TextBox 97"/>
              <p:cNvSpPr txBox="1">
                <a:spLocks noChangeArrowheads="1"/>
              </p:cNvSpPr>
              <p:nvPr/>
            </p:nvSpPr>
            <p:spPr bwMode="auto">
              <a:xfrm>
                <a:off x="3493241" y="1637732"/>
                <a:ext cx="6589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>
                    <a:solidFill>
                      <a:srgbClr val="FFFF00"/>
                    </a:solidFill>
                  </a:rPr>
                  <a:t>FEDC05</a:t>
                </a:r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28698" name="TextBox 98"/>
              <p:cNvSpPr txBox="1">
                <a:spLocks noChangeArrowheads="1"/>
              </p:cNvSpPr>
              <p:nvPr/>
            </p:nvSpPr>
            <p:spPr bwMode="auto">
              <a:xfrm>
                <a:off x="6529507" y="1628843"/>
                <a:ext cx="50526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i="1">
                    <a:solidFill>
                      <a:srgbClr val="FFFF00"/>
                    </a:solidFill>
                  </a:rPr>
                  <a:t>NINO</a:t>
                </a:r>
                <a:endParaRPr lang="en-US" sz="100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8699" name="Straight Connector 10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119438" y="1398588"/>
                <a:ext cx="219075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cxnSp>
            <p:nvCxnSpPr>
              <p:cNvPr id="28700" name="Straight Connector 1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43239" y="1398588"/>
                <a:ext cx="219075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cxnSp>
            <p:nvCxnSpPr>
              <p:cNvPr id="28701" name="Straight Connector 104"/>
              <p:cNvCxnSpPr>
                <a:cxnSpLocks noChangeShapeType="1"/>
              </p:cNvCxnSpPr>
              <p:nvPr/>
            </p:nvCxnSpPr>
            <p:spPr bwMode="auto">
              <a:xfrm rot="10800000">
                <a:off x="2759077" y="1393825"/>
                <a:ext cx="393698" cy="1588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round/>
                <a:headEnd/>
                <a:tailEnd/>
              </a:ln>
            </p:spPr>
          </p:cxnSp>
          <p:grpSp>
            <p:nvGrpSpPr>
              <p:cNvPr id="28702" name="Group 118"/>
              <p:cNvGrpSpPr>
                <a:grpSpLocks/>
              </p:cNvGrpSpPr>
              <p:nvPr/>
            </p:nvGrpSpPr>
            <p:grpSpPr bwMode="auto">
              <a:xfrm>
                <a:off x="2058555" y="1084974"/>
                <a:ext cx="463335" cy="307077"/>
                <a:chOff x="2022677" y="1020394"/>
                <a:chExt cx="588603" cy="390099"/>
              </a:xfrm>
            </p:grpSpPr>
            <p:sp>
              <p:nvSpPr>
                <p:cNvPr id="28704" name="Freeform 108"/>
                <p:cNvSpPr>
                  <a:spLocks noChangeArrowheads="1"/>
                </p:cNvSpPr>
                <p:nvPr/>
              </p:nvSpPr>
              <p:spPr bwMode="auto">
                <a:xfrm>
                  <a:off x="2255843" y="1027421"/>
                  <a:ext cx="355437" cy="367148"/>
                </a:xfrm>
                <a:custGeom>
                  <a:avLst/>
                  <a:gdLst>
                    <a:gd name="T0" fmla="*/ 0 w 317500"/>
                    <a:gd name="T1" fmla="*/ 0 h 327961"/>
                    <a:gd name="T2" fmla="*/ 19322 w 317500"/>
                    <a:gd name="T3" fmla="*/ 96607 h 327961"/>
                    <a:gd name="T4" fmla="*/ 38647 w 317500"/>
                    <a:gd name="T5" fmla="*/ 231857 h 327961"/>
                    <a:gd name="T6" fmla="*/ 77284 w 317500"/>
                    <a:gd name="T7" fmla="*/ 347797 h 327961"/>
                    <a:gd name="T8" fmla="*/ 96606 w 317500"/>
                    <a:gd name="T9" fmla="*/ 502371 h 327961"/>
                    <a:gd name="T10" fmla="*/ 154579 w 317500"/>
                    <a:gd name="T11" fmla="*/ 695584 h 327961"/>
                    <a:gd name="T12" fmla="*/ 173894 w 317500"/>
                    <a:gd name="T13" fmla="*/ 753546 h 327961"/>
                    <a:gd name="T14" fmla="*/ 270506 w 317500"/>
                    <a:gd name="T15" fmla="*/ 869483 h 327961"/>
                    <a:gd name="T16" fmla="*/ 328470 w 317500"/>
                    <a:gd name="T17" fmla="*/ 985417 h 327961"/>
                    <a:gd name="T18" fmla="*/ 347797 w 317500"/>
                    <a:gd name="T19" fmla="*/ 1043378 h 327961"/>
                    <a:gd name="T20" fmla="*/ 367109 w 317500"/>
                    <a:gd name="T21" fmla="*/ 1120666 h 327961"/>
                    <a:gd name="T22" fmla="*/ 444403 w 317500"/>
                    <a:gd name="T23" fmla="*/ 1236597 h 327961"/>
                    <a:gd name="T24" fmla="*/ 463725 w 317500"/>
                    <a:gd name="T25" fmla="*/ 1294557 h 327961"/>
                    <a:gd name="T26" fmla="*/ 521684 w 317500"/>
                    <a:gd name="T27" fmla="*/ 1333207 h 327961"/>
                    <a:gd name="T28" fmla="*/ 695582 w 317500"/>
                    <a:gd name="T29" fmla="*/ 1410494 h 327961"/>
                    <a:gd name="T30" fmla="*/ 714909 w 317500"/>
                    <a:gd name="T31" fmla="*/ 1468454 h 327961"/>
                    <a:gd name="T32" fmla="*/ 811516 w 317500"/>
                    <a:gd name="T33" fmla="*/ 1584386 h 327961"/>
                    <a:gd name="T34" fmla="*/ 927444 w 317500"/>
                    <a:gd name="T35" fmla="*/ 1738958 h 327961"/>
                    <a:gd name="T36" fmla="*/ 946763 w 317500"/>
                    <a:gd name="T37" fmla="*/ 1796920 h 327961"/>
                    <a:gd name="T38" fmla="*/ 1004727 w 317500"/>
                    <a:gd name="T39" fmla="*/ 1816249 h 327961"/>
                    <a:gd name="T40" fmla="*/ 1217269 w 317500"/>
                    <a:gd name="T41" fmla="*/ 1854894 h 327961"/>
                    <a:gd name="T42" fmla="*/ 1371850 w 317500"/>
                    <a:gd name="T43" fmla="*/ 1912852 h 327961"/>
                    <a:gd name="T44" fmla="*/ 1487773 w 317500"/>
                    <a:gd name="T45" fmla="*/ 1990142 h 327961"/>
                    <a:gd name="T46" fmla="*/ 1932176 w 317500"/>
                    <a:gd name="T47" fmla="*/ 1990142 h 3279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7500"/>
                    <a:gd name="T73" fmla="*/ 0 h 327961"/>
                    <a:gd name="T74" fmla="*/ 317500 w 317500"/>
                    <a:gd name="T75" fmla="*/ 327961 h 3279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7500" h="327961">
                      <a:moveTo>
                        <a:pt x="0" y="0"/>
                      </a:moveTo>
                      <a:cubicBezTo>
                        <a:pt x="1058" y="5292"/>
                        <a:pt x="2288" y="10552"/>
                        <a:pt x="3175" y="15875"/>
                      </a:cubicBezTo>
                      <a:cubicBezTo>
                        <a:pt x="4405" y="23257"/>
                        <a:pt x="4667" y="30808"/>
                        <a:pt x="6350" y="38100"/>
                      </a:cubicBezTo>
                      <a:cubicBezTo>
                        <a:pt x="7855" y="44622"/>
                        <a:pt x="12700" y="57150"/>
                        <a:pt x="12700" y="57150"/>
                      </a:cubicBezTo>
                      <a:cubicBezTo>
                        <a:pt x="13758" y="65617"/>
                        <a:pt x="14472" y="74134"/>
                        <a:pt x="15875" y="82550"/>
                      </a:cubicBezTo>
                      <a:cubicBezTo>
                        <a:pt x="17474" y="92147"/>
                        <a:pt x="22577" y="105831"/>
                        <a:pt x="25400" y="114300"/>
                      </a:cubicBezTo>
                      <a:cubicBezTo>
                        <a:pt x="26458" y="117475"/>
                        <a:pt x="26719" y="121040"/>
                        <a:pt x="28575" y="123825"/>
                      </a:cubicBezTo>
                      <a:cubicBezTo>
                        <a:pt x="37416" y="137086"/>
                        <a:pt x="32227" y="130652"/>
                        <a:pt x="44450" y="142875"/>
                      </a:cubicBezTo>
                      <a:cubicBezTo>
                        <a:pt x="52430" y="166816"/>
                        <a:pt x="41665" y="137306"/>
                        <a:pt x="53975" y="161925"/>
                      </a:cubicBezTo>
                      <a:cubicBezTo>
                        <a:pt x="55472" y="164918"/>
                        <a:pt x="56231" y="168232"/>
                        <a:pt x="57150" y="171450"/>
                      </a:cubicBezTo>
                      <a:cubicBezTo>
                        <a:pt x="58349" y="175646"/>
                        <a:pt x="58374" y="180247"/>
                        <a:pt x="60325" y="184150"/>
                      </a:cubicBezTo>
                      <a:cubicBezTo>
                        <a:pt x="63738" y="190976"/>
                        <a:pt x="70612" y="195960"/>
                        <a:pt x="73025" y="203200"/>
                      </a:cubicBezTo>
                      <a:cubicBezTo>
                        <a:pt x="74083" y="206375"/>
                        <a:pt x="74109" y="210112"/>
                        <a:pt x="76200" y="212725"/>
                      </a:cubicBezTo>
                      <a:cubicBezTo>
                        <a:pt x="78584" y="215705"/>
                        <a:pt x="82620" y="216857"/>
                        <a:pt x="85725" y="219075"/>
                      </a:cubicBezTo>
                      <a:cubicBezTo>
                        <a:pt x="103924" y="232074"/>
                        <a:pt x="92031" y="227321"/>
                        <a:pt x="114300" y="231775"/>
                      </a:cubicBezTo>
                      <a:cubicBezTo>
                        <a:pt x="115358" y="234950"/>
                        <a:pt x="115978" y="238307"/>
                        <a:pt x="117475" y="241300"/>
                      </a:cubicBezTo>
                      <a:cubicBezTo>
                        <a:pt x="121895" y="250141"/>
                        <a:pt x="126328" y="253328"/>
                        <a:pt x="133350" y="260350"/>
                      </a:cubicBezTo>
                      <a:cubicBezTo>
                        <a:pt x="141197" y="283890"/>
                        <a:pt x="133713" y="276407"/>
                        <a:pt x="152400" y="285750"/>
                      </a:cubicBezTo>
                      <a:cubicBezTo>
                        <a:pt x="153458" y="288925"/>
                        <a:pt x="153208" y="292908"/>
                        <a:pt x="155575" y="295275"/>
                      </a:cubicBezTo>
                      <a:cubicBezTo>
                        <a:pt x="157942" y="297642"/>
                        <a:pt x="161882" y="297531"/>
                        <a:pt x="165100" y="298450"/>
                      </a:cubicBezTo>
                      <a:cubicBezTo>
                        <a:pt x="184003" y="303851"/>
                        <a:pt x="175293" y="300303"/>
                        <a:pt x="200025" y="304800"/>
                      </a:cubicBezTo>
                      <a:cubicBezTo>
                        <a:pt x="208942" y="306421"/>
                        <a:pt x="217905" y="308954"/>
                        <a:pt x="225425" y="314325"/>
                      </a:cubicBezTo>
                      <a:cubicBezTo>
                        <a:pt x="234275" y="320646"/>
                        <a:pt x="232958" y="326582"/>
                        <a:pt x="244475" y="327025"/>
                      </a:cubicBezTo>
                      <a:cubicBezTo>
                        <a:pt x="268799" y="327961"/>
                        <a:pt x="293158" y="327025"/>
                        <a:pt x="317500" y="327025"/>
                      </a:cubicBez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8705" name="Straight Connector 1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58663" y="1214650"/>
                  <a:ext cx="390099" cy="1588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06" name="Straight Connector 112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2022677" y="1399920"/>
                  <a:ext cx="227480" cy="1422"/>
                </a:xfrm>
                <a:prstGeom prst="line">
                  <a:avLst/>
                </a:pr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8703" name="TextBox 119"/>
              <p:cNvSpPr txBox="1">
                <a:spLocks noChangeArrowheads="1"/>
              </p:cNvSpPr>
              <p:nvPr/>
            </p:nvSpPr>
            <p:spPr bwMode="auto">
              <a:xfrm>
                <a:off x="1718667" y="1629562"/>
                <a:ext cx="121346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FFFF00"/>
                    </a:solidFill>
                  </a:rPr>
                  <a:t>LSO-like Test Pulse</a:t>
                </a:r>
              </a:p>
            </p:txBody>
          </p:sp>
        </p:grpSp>
        <p:sp>
          <p:nvSpPr>
            <p:cNvPr id="28681" name="TextBox 44"/>
            <p:cNvSpPr txBox="1">
              <a:spLocks noChangeArrowheads="1"/>
            </p:cNvSpPr>
            <p:nvPr/>
          </p:nvSpPr>
          <p:spPr bwMode="auto">
            <a:xfrm>
              <a:off x="5842139" y="1105279"/>
              <a:ext cx="425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8682" name="TextBox 45"/>
            <p:cNvSpPr txBox="1">
              <a:spLocks noChangeArrowheads="1"/>
            </p:cNvSpPr>
            <p:nvPr/>
          </p:nvSpPr>
          <p:spPr bwMode="auto">
            <a:xfrm>
              <a:off x="7047401" y="1363024"/>
              <a:ext cx="4762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Based Readout: How?</a:t>
            </a:r>
            <a:endParaRPr lang="en-US" dirty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3EE1598-1D7B-9E43-9280-0881D20B9573}" type="slidenum">
              <a:rPr lang="en-US" smtClean="0">
                <a:latin typeface="Times New Roman" pitchFamily="-109" charset="0"/>
              </a:rPr>
              <a:pPr/>
              <a:t>14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29703" name="Group 92"/>
          <p:cNvGrpSpPr>
            <a:grpSpLocks/>
          </p:cNvGrpSpPr>
          <p:nvPr/>
        </p:nvGrpSpPr>
        <p:grpSpPr bwMode="auto">
          <a:xfrm>
            <a:off x="1262063" y="2035175"/>
            <a:ext cx="3205162" cy="2846388"/>
            <a:chOff x="1262063" y="2035175"/>
            <a:chExt cx="3205162" cy="2846388"/>
          </a:xfrm>
        </p:grpSpPr>
        <p:sp>
          <p:nvSpPr>
            <p:cNvPr id="8" name="Notched Right Arrow 7"/>
            <p:cNvSpPr/>
            <p:nvPr/>
          </p:nvSpPr>
          <p:spPr bwMode="auto">
            <a:xfrm>
              <a:off x="1568450" y="3908425"/>
              <a:ext cx="363538" cy="134938"/>
            </a:xfrm>
            <a:prstGeom prst="notchedRightArrow">
              <a:avLst/>
            </a:prstGeom>
            <a:solidFill>
              <a:srgbClr val="660066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62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271588" y="2365375"/>
              <a:ext cx="2809875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268413" y="2232025"/>
              <a:ext cx="2530475" cy="3667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84" y="168"/>
                </a:cxn>
                <a:cxn ang="0">
                  <a:pos x="528" y="1032"/>
                </a:cxn>
                <a:cxn ang="0">
                  <a:pos x="912" y="264"/>
                </a:cxn>
                <a:cxn ang="0">
                  <a:pos x="1392" y="72"/>
                </a:cxn>
              </a:cxnLst>
              <a:rect l="0" t="0" r="r" b="b"/>
              <a:pathLst>
                <a:path w="1392" h="1048">
                  <a:moveTo>
                    <a:pt x="0" y="24"/>
                  </a:moveTo>
                  <a:cubicBezTo>
                    <a:pt x="148" y="12"/>
                    <a:pt x="296" y="0"/>
                    <a:pt x="384" y="168"/>
                  </a:cubicBezTo>
                  <a:cubicBezTo>
                    <a:pt x="472" y="336"/>
                    <a:pt x="440" y="1016"/>
                    <a:pt x="528" y="1032"/>
                  </a:cubicBezTo>
                  <a:cubicBezTo>
                    <a:pt x="616" y="1048"/>
                    <a:pt x="768" y="424"/>
                    <a:pt x="912" y="264"/>
                  </a:cubicBezTo>
                  <a:cubicBezTo>
                    <a:pt x="1056" y="104"/>
                    <a:pt x="1224" y="88"/>
                    <a:pt x="1392" y="72"/>
                  </a:cubicBezTo>
                </a:path>
              </a:pathLst>
            </a:cu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404938" y="2232025"/>
              <a:ext cx="2181225" cy="110807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84" y="168"/>
                </a:cxn>
                <a:cxn ang="0">
                  <a:pos x="528" y="1032"/>
                </a:cxn>
                <a:cxn ang="0">
                  <a:pos x="912" y="264"/>
                </a:cxn>
                <a:cxn ang="0">
                  <a:pos x="1392" y="72"/>
                </a:cxn>
              </a:cxnLst>
              <a:rect l="0" t="0" r="r" b="b"/>
              <a:pathLst>
                <a:path w="1392" h="1048">
                  <a:moveTo>
                    <a:pt x="0" y="24"/>
                  </a:moveTo>
                  <a:cubicBezTo>
                    <a:pt x="148" y="12"/>
                    <a:pt x="296" y="0"/>
                    <a:pt x="384" y="168"/>
                  </a:cubicBezTo>
                  <a:cubicBezTo>
                    <a:pt x="472" y="336"/>
                    <a:pt x="440" y="1016"/>
                    <a:pt x="528" y="1032"/>
                  </a:cubicBezTo>
                  <a:cubicBezTo>
                    <a:pt x="616" y="1048"/>
                    <a:pt x="768" y="424"/>
                    <a:pt x="912" y="264"/>
                  </a:cubicBezTo>
                  <a:cubicBezTo>
                    <a:pt x="1056" y="104"/>
                    <a:pt x="1224" y="88"/>
                    <a:pt x="1392" y="7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268413" y="2232025"/>
              <a:ext cx="2530475" cy="2174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84" y="168"/>
                </a:cxn>
                <a:cxn ang="0">
                  <a:pos x="528" y="1032"/>
                </a:cxn>
                <a:cxn ang="0">
                  <a:pos x="912" y="264"/>
                </a:cxn>
                <a:cxn ang="0">
                  <a:pos x="1392" y="72"/>
                </a:cxn>
              </a:cxnLst>
              <a:rect l="0" t="0" r="r" b="b"/>
              <a:pathLst>
                <a:path w="1392" h="1048">
                  <a:moveTo>
                    <a:pt x="0" y="24"/>
                  </a:moveTo>
                  <a:cubicBezTo>
                    <a:pt x="148" y="12"/>
                    <a:pt x="296" y="0"/>
                    <a:pt x="384" y="168"/>
                  </a:cubicBezTo>
                  <a:cubicBezTo>
                    <a:pt x="472" y="336"/>
                    <a:pt x="440" y="1016"/>
                    <a:pt x="528" y="1032"/>
                  </a:cubicBezTo>
                  <a:cubicBezTo>
                    <a:pt x="616" y="1048"/>
                    <a:pt x="768" y="424"/>
                    <a:pt x="912" y="264"/>
                  </a:cubicBezTo>
                  <a:cubicBezTo>
                    <a:pt x="1056" y="104"/>
                    <a:pt x="1224" y="88"/>
                    <a:pt x="1392" y="72"/>
                  </a:cubicBezTo>
                </a:path>
              </a:pathLst>
            </a:custGeom>
            <a:noFill/>
            <a:ln w="25400">
              <a:solidFill>
                <a:srgbClr val="44CFFF"/>
              </a:solidFill>
              <a:round/>
              <a:headEnd/>
              <a:tailEnd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271588" y="2187575"/>
              <a:ext cx="0" cy="11255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271588" y="2187575"/>
              <a:ext cx="2838450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1271588" y="3649663"/>
              <a:ext cx="0" cy="6651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71588" y="4314825"/>
              <a:ext cx="288131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9725" name="Line 20"/>
            <p:cNvSpPr>
              <a:spLocks noChangeAspect="1" noChangeShapeType="1"/>
            </p:cNvSpPr>
            <p:nvPr/>
          </p:nvSpPr>
          <p:spPr bwMode="auto">
            <a:xfrm flipH="1">
              <a:off x="2098675" y="2365375"/>
              <a:ext cx="0" cy="1462088"/>
            </a:xfrm>
            <a:prstGeom prst="line">
              <a:avLst/>
            </a:prstGeom>
            <a:noFill/>
            <a:ln w="9525">
              <a:solidFill>
                <a:srgbClr val="44C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Line 21"/>
            <p:cNvSpPr>
              <a:spLocks noChangeAspect="1" noChangeShapeType="1"/>
            </p:cNvSpPr>
            <p:nvPr/>
          </p:nvSpPr>
          <p:spPr bwMode="auto">
            <a:xfrm flipH="1">
              <a:off x="2598738" y="2365375"/>
              <a:ext cx="0" cy="1462088"/>
            </a:xfrm>
            <a:prstGeom prst="line">
              <a:avLst/>
            </a:prstGeom>
            <a:noFill/>
            <a:ln w="9525">
              <a:solidFill>
                <a:srgbClr val="44CF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2"/>
            <p:cNvSpPr>
              <a:spLocks noChangeAspect="1" noChangeShapeType="1"/>
            </p:cNvSpPr>
            <p:nvPr/>
          </p:nvSpPr>
          <p:spPr bwMode="auto">
            <a:xfrm flipH="1">
              <a:off x="1952625" y="2365375"/>
              <a:ext cx="0" cy="146208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Line 23"/>
            <p:cNvSpPr>
              <a:spLocks noChangeAspect="1" noChangeShapeType="1"/>
            </p:cNvSpPr>
            <p:nvPr/>
          </p:nvSpPr>
          <p:spPr bwMode="auto">
            <a:xfrm flipH="1">
              <a:off x="3136900" y="2365375"/>
              <a:ext cx="0" cy="146208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9" name="Line 26"/>
            <p:cNvSpPr>
              <a:spLocks noChangeShapeType="1"/>
            </p:cNvSpPr>
            <p:nvPr/>
          </p:nvSpPr>
          <p:spPr bwMode="auto">
            <a:xfrm flipV="1">
              <a:off x="2092325" y="3783013"/>
              <a:ext cx="0" cy="44450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0" name="Line 27"/>
            <p:cNvSpPr>
              <a:spLocks noChangeShapeType="1"/>
            </p:cNvSpPr>
            <p:nvPr/>
          </p:nvSpPr>
          <p:spPr bwMode="auto">
            <a:xfrm>
              <a:off x="2092325" y="3783013"/>
              <a:ext cx="5095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1" name="Line 28"/>
            <p:cNvSpPr>
              <a:spLocks noChangeShapeType="1"/>
            </p:cNvSpPr>
            <p:nvPr/>
          </p:nvSpPr>
          <p:spPr bwMode="auto">
            <a:xfrm>
              <a:off x="2601913" y="3783013"/>
              <a:ext cx="0" cy="455612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2" name="Line 29"/>
            <p:cNvSpPr>
              <a:spLocks noChangeShapeType="1"/>
            </p:cNvSpPr>
            <p:nvPr/>
          </p:nvSpPr>
          <p:spPr bwMode="auto">
            <a:xfrm>
              <a:off x="2601913" y="4227513"/>
              <a:ext cx="620712" cy="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Line 30"/>
            <p:cNvSpPr>
              <a:spLocks noChangeShapeType="1"/>
            </p:cNvSpPr>
            <p:nvPr/>
          </p:nvSpPr>
          <p:spPr bwMode="auto">
            <a:xfrm>
              <a:off x="1316038" y="4227513"/>
              <a:ext cx="785812" cy="0"/>
            </a:xfrm>
            <a:prstGeom prst="line">
              <a:avLst/>
            </a:prstGeom>
            <a:noFill/>
            <a:ln w="25400">
              <a:solidFill>
                <a:srgbClr val="44C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4" name="Line 33"/>
            <p:cNvSpPr>
              <a:spLocks noChangeShapeType="1"/>
            </p:cNvSpPr>
            <p:nvPr/>
          </p:nvSpPr>
          <p:spPr bwMode="auto">
            <a:xfrm flipV="1">
              <a:off x="2047875" y="3783013"/>
              <a:ext cx="0" cy="45243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5" name="Line 34"/>
            <p:cNvSpPr>
              <a:spLocks noChangeShapeType="1"/>
            </p:cNvSpPr>
            <p:nvPr/>
          </p:nvSpPr>
          <p:spPr bwMode="auto">
            <a:xfrm>
              <a:off x="2054225" y="3783013"/>
              <a:ext cx="7699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6" name="Line 35"/>
            <p:cNvSpPr>
              <a:spLocks noChangeShapeType="1"/>
            </p:cNvSpPr>
            <p:nvPr/>
          </p:nvSpPr>
          <p:spPr bwMode="auto">
            <a:xfrm>
              <a:off x="2808288" y="3787775"/>
              <a:ext cx="0" cy="43973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7" name="Line 39"/>
            <p:cNvSpPr>
              <a:spLocks noChangeShapeType="1"/>
            </p:cNvSpPr>
            <p:nvPr/>
          </p:nvSpPr>
          <p:spPr bwMode="auto">
            <a:xfrm flipV="1">
              <a:off x="1951038" y="3771900"/>
              <a:ext cx="0" cy="4667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8" name="Line 41"/>
            <p:cNvSpPr>
              <a:spLocks noChangeShapeType="1"/>
            </p:cNvSpPr>
            <p:nvPr/>
          </p:nvSpPr>
          <p:spPr bwMode="auto">
            <a:xfrm>
              <a:off x="3133725" y="3776663"/>
              <a:ext cx="0" cy="4429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9" name="Line 42"/>
            <p:cNvSpPr>
              <a:spLocks noChangeShapeType="1"/>
            </p:cNvSpPr>
            <p:nvPr/>
          </p:nvSpPr>
          <p:spPr bwMode="auto">
            <a:xfrm>
              <a:off x="2798763" y="4227513"/>
              <a:ext cx="69056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0" name="Line 44"/>
            <p:cNvSpPr>
              <a:spLocks noChangeAspect="1" noChangeShapeType="1"/>
            </p:cNvSpPr>
            <p:nvPr/>
          </p:nvSpPr>
          <p:spPr bwMode="auto">
            <a:xfrm flipH="1">
              <a:off x="2051050" y="2365375"/>
              <a:ext cx="0" cy="14620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1" name="Line 45"/>
            <p:cNvSpPr>
              <a:spLocks noChangeAspect="1" noChangeShapeType="1"/>
            </p:cNvSpPr>
            <p:nvPr/>
          </p:nvSpPr>
          <p:spPr bwMode="auto">
            <a:xfrm flipH="1">
              <a:off x="2813050" y="2351088"/>
              <a:ext cx="0" cy="143192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2" name="Line 25"/>
            <p:cNvSpPr>
              <a:spLocks noChangeShapeType="1"/>
            </p:cNvSpPr>
            <p:nvPr/>
          </p:nvSpPr>
          <p:spPr bwMode="auto">
            <a:xfrm>
              <a:off x="1316038" y="4227513"/>
              <a:ext cx="728662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3" name="Line 38"/>
            <p:cNvSpPr>
              <a:spLocks noChangeShapeType="1"/>
            </p:cNvSpPr>
            <p:nvPr/>
          </p:nvSpPr>
          <p:spPr bwMode="auto">
            <a:xfrm>
              <a:off x="1316038" y="4227513"/>
              <a:ext cx="6334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4" name="Line 36"/>
            <p:cNvSpPr>
              <a:spLocks noChangeShapeType="1"/>
            </p:cNvSpPr>
            <p:nvPr/>
          </p:nvSpPr>
          <p:spPr bwMode="auto">
            <a:xfrm>
              <a:off x="3127375" y="4227513"/>
              <a:ext cx="58261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5" name="TextBox 44"/>
            <p:cNvSpPr txBox="1">
              <a:spLocks noChangeArrowheads="1"/>
            </p:cNvSpPr>
            <p:nvPr/>
          </p:nvSpPr>
          <p:spPr bwMode="auto">
            <a:xfrm>
              <a:off x="1330325" y="3106738"/>
              <a:ext cx="425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9746" name="TextBox 45"/>
            <p:cNvSpPr txBox="1">
              <a:spLocks noChangeArrowheads="1"/>
            </p:cNvSpPr>
            <p:nvPr/>
          </p:nvSpPr>
          <p:spPr bwMode="auto">
            <a:xfrm>
              <a:off x="1317625" y="3557588"/>
              <a:ext cx="4762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  <p:sp>
          <p:nvSpPr>
            <p:cNvPr id="29747" name="TextBox 46"/>
            <p:cNvSpPr txBox="1">
              <a:spLocks noChangeArrowheads="1"/>
            </p:cNvSpPr>
            <p:nvPr/>
          </p:nvSpPr>
          <p:spPr bwMode="auto">
            <a:xfrm>
              <a:off x="4144963" y="2035175"/>
              <a:ext cx="279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3411538" y="2339975"/>
              <a:ext cx="757237" cy="2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accent3"/>
                  </a:solidFill>
                  <a:latin typeface="Times New Roman" charset="0"/>
                </a:rPr>
                <a:t>Threshold</a:t>
              </a:r>
            </a:p>
          </p:txBody>
        </p:sp>
        <p:sp>
          <p:nvSpPr>
            <p:cNvPr id="29749" name="TextBox 121"/>
            <p:cNvSpPr txBox="1">
              <a:spLocks noChangeArrowheads="1"/>
            </p:cNvSpPr>
            <p:nvPr/>
          </p:nvSpPr>
          <p:spPr bwMode="auto">
            <a:xfrm>
              <a:off x="4187825" y="4157663"/>
              <a:ext cx="27940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9750" name="Right Brace 125"/>
            <p:cNvSpPr>
              <a:spLocks/>
            </p:cNvSpPr>
            <p:nvPr/>
          </p:nvSpPr>
          <p:spPr bwMode="auto">
            <a:xfrm rot="5400000">
              <a:off x="1567656" y="4072732"/>
              <a:ext cx="111125" cy="649288"/>
            </a:xfrm>
            <a:prstGeom prst="rightBrace">
              <a:avLst>
                <a:gd name="adj1" fmla="val 8277"/>
                <a:gd name="adj2" fmla="val 50000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1" name="Right Brace 126"/>
            <p:cNvSpPr>
              <a:spLocks/>
            </p:cNvSpPr>
            <p:nvPr/>
          </p:nvSpPr>
          <p:spPr bwMode="auto">
            <a:xfrm rot="5400000">
              <a:off x="1602582" y="4115594"/>
              <a:ext cx="125412" cy="736600"/>
            </a:xfrm>
            <a:prstGeom prst="rightBrace">
              <a:avLst>
                <a:gd name="adj1" fmla="val 8321"/>
                <a:gd name="adj2" fmla="val 50000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2" name="Right Brace 127"/>
            <p:cNvSpPr>
              <a:spLocks/>
            </p:cNvSpPr>
            <p:nvPr/>
          </p:nvSpPr>
          <p:spPr bwMode="auto">
            <a:xfrm rot="5400000">
              <a:off x="1619251" y="4200525"/>
              <a:ext cx="131762" cy="776287"/>
            </a:xfrm>
            <a:prstGeom prst="rightBrace">
              <a:avLst>
                <a:gd name="adj1" fmla="val 8346"/>
                <a:gd name="adj2" fmla="val 50000"/>
              </a:avLst>
            </a:prstGeom>
            <a:noFill/>
            <a:ln w="12700">
              <a:solidFill>
                <a:srgbClr val="44C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3" name="Line 40"/>
            <p:cNvSpPr>
              <a:spLocks noChangeShapeType="1"/>
            </p:cNvSpPr>
            <p:nvPr/>
          </p:nvSpPr>
          <p:spPr bwMode="auto">
            <a:xfrm>
              <a:off x="1949450" y="3783013"/>
              <a:ext cx="11842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4" name="TextBox 129"/>
            <p:cNvSpPr txBox="1">
              <a:spLocks noChangeArrowheads="1"/>
            </p:cNvSpPr>
            <p:nvPr/>
          </p:nvSpPr>
          <p:spPr bwMode="auto">
            <a:xfrm>
              <a:off x="1262063" y="4619625"/>
              <a:ext cx="8048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rgbClr val="FFFFFF"/>
                  </a:solidFill>
                </a:rPr>
                <a:t>Time Walk</a:t>
              </a:r>
            </a:p>
          </p:txBody>
        </p:sp>
        <p:sp>
          <p:nvSpPr>
            <p:cNvPr id="131" name="Notched Right Arrow 130"/>
            <p:cNvSpPr/>
            <p:nvPr/>
          </p:nvSpPr>
          <p:spPr bwMode="auto">
            <a:xfrm flipH="1">
              <a:off x="3144838" y="3914775"/>
              <a:ext cx="363537" cy="134938"/>
            </a:xfrm>
            <a:prstGeom prst="notchedRightArrow">
              <a:avLst/>
            </a:prstGeom>
            <a:solidFill>
              <a:srgbClr val="660066"/>
            </a:solidFill>
            <a:ln w="2857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62" charset="0"/>
              </a:endParaRPr>
            </a:p>
          </p:txBody>
        </p:sp>
        <p:sp>
          <p:nvSpPr>
            <p:cNvPr id="29756" name="TextBox 131"/>
            <p:cNvSpPr txBox="1">
              <a:spLocks noChangeArrowheads="1"/>
            </p:cNvSpPr>
            <p:nvPr/>
          </p:nvSpPr>
          <p:spPr bwMode="auto">
            <a:xfrm>
              <a:off x="3503613" y="3852863"/>
              <a:ext cx="7493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FFFFFF"/>
                  </a:solidFill>
                </a:rPr>
                <a:t>Pulse Width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971550" y="5043488"/>
            <a:ext cx="4311650" cy="738187"/>
          </a:xfrm>
          <a:prstGeom prst="rect">
            <a:avLst/>
          </a:prstGeom>
          <a:noFill/>
          <a:effectLst>
            <a:outerShdw blurRad="50800" dist="114300" dir="1824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u="sng">
                <a:solidFill>
                  <a:srgbClr val="FFFF00"/>
                </a:solidFill>
                <a:latin typeface="Times New Roman" pitchFamily="-110" charset="0"/>
              </a:rPr>
              <a:t>Timestamp</a:t>
            </a:r>
            <a:r>
              <a:rPr lang="en-US" sz="1400">
                <a:solidFill>
                  <a:srgbClr val="FFFF00"/>
                </a:solidFill>
                <a:latin typeface="Times New Roman" pitchFamily="-110" charset="0"/>
              </a:rPr>
              <a:t> from </a:t>
            </a:r>
            <a:r>
              <a:rPr lang="en-US" sz="1400" i="1">
                <a:solidFill>
                  <a:srgbClr val="FFFF00"/>
                </a:solidFill>
                <a:latin typeface="Times New Roman" pitchFamily="-110" charset="0"/>
              </a:rPr>
              <a:t>leading </a:t>
            </a:r>
            <a:r>
              <a:rPr lang="en-US" sz="1400">
                <a:solidFill>
                  <a:srgbClr val="FFFF00"/>
                </a:solidFill>
                <a:latin typeface="Times New Roman" pitchFamily="-110" charset="0"/>
              </a:rPr>
              <a:t>edge after time walk correction.</a:t>
            </a:r>
          </a:p>
          <a:p>
            <a:pPr>
              <a:defRPr/>
            </a:pPr>
            <a:r>
              <a:rPr lang="en-US" sz="1400" u="sng">
                <a:solidFill>
                  <a:srgbClr val="FFFF00"/>
                </a:solidFill>
                <a:latin typeface="Times New Roman" pitchFamily="-110" charset="0"/>
              </a:rPr>
              <a:t>Photon energy</a:t>
            </a:r>
            <a:r>
              <a:rPr lang="en-US" sz="1400">
                <a:solidFill>
                  <a:srgbClr val="FFFF00"/>
                </a:solidFill>
                <a:latin typeface="Times New Roman" pitchFamily="-110" charset="0"/>
              </a:rPr>
              <a:t> from </a:t>
            </a:r>
            <a:r>
              <a:rPr lang="en-US" sz="1400" i="1">
                <a:solidFill>
                  <a:srgbClr val="FFFF00"/>
                </a:solidFill>
                <a:latin typeface="Times New Roman" pitchFamily="-110" charset="0"/>
              </a:rPr>
              <a:t>falling </a:t>
            </a:r>
            <a:r>
              <a:rPr lang="en-US" sz="1400">
                <a:solidFill>
                  <a:srgbClr val="FFFF00"/>
                </a:solidFill>
                <a:latin typeface="Times New Roman" pitchFamily="-110" charset="0"/>
              </a:rPr>
              <a:t>edge (pulse width).</a:t>
            </a:r>
          </a:p>
          <a:p>
            <a:pPr>
              <a:defRPr/>
            </a:pPr>
            <a:r>
              <a:rPr lang="en-US" sz="1400" i="1">
                <a:solidFill>
                  <a:srgbClr val="FFFF00"/>
                </a:solidFill>
                <a:latin typeface="Times New Roman" pitchFamily="-110" charset="0"/>
              </a:rPr>
              <a:t>Need only discriminator and TDC for both.</a:t>
            </a:r>
          </a:p>
        </p:txBody>
      </p:sp>
      <p:grpSp>
        <p:nvGrpSpPr>
          <p:cNvPr id="29705" name="Group 106"/>
          <p:cNvGrpSpPr>
            <a:grpSpLocks/>
          </p:cNvGrpSpPr>
          <p:nvPr/>
        </p:nvGrpSpPr>
        <p:grpSpPr bwMode="auto">
          <a:xfrm>
            <a:off x="5722938" y="2209800"/>
            <a:ext cx="2854325" cy="3573463"/>
            <a:chOff x="5722938" y="2209800"/>
            <a:chExt cx="2854325" cy="3573463"/>
          </a:xfrm>
        </p:grpSpPr>
        <p:grpSp>
          <p:nvGrpSpPr>
            <p:cNvPr id="29710" name="Group 99"/>
            <p:cNvGrpSpPr>
              <a:grpSpLocks/>
            </p:cNvGrpSpPr>
            <p:nvPr/>
          </p:nvGrpSpPr>
          <p:grpSpPr bwMode="auto">
            <a:xfrm>
              <a:off x="5722938" y="2209800"/>
              <a:ext cx="2854325" cy="3573463"/>
              <a:chOff x="5722653" y="2210098"/>
              <a:chExt cx="2854610" cy="3573165"/>
            </a:xfrm>
          </p:grpSpPr>
          <p:graphicFrame>
            <p:nvGraphicFramePr>
              <p:cNvPr id="29698" name="Object 2"/>
              <p:cNvGraphicFramePr>
                <a:graphicFrameLocks noChangeAspect="1"/>
              </p:cNvGraphicFramePr>
              <p:nvPr/>
            </p:nvGraphicFramePr>
            <p:xfrm>
              <a:off x="5722938" y="3991605"/>
              <a:ext cx="2854325" cy="1791658"/>
            </p:xfrm>
            <a:graphic>
              <a:graphicData uri="http://schemas.openxmlformats.org/presentationml/2006/ole">
                <p:oleObj spid="_x0000_s29698" name="Document" r:id="rId3" imgW="3276600" imgH="2057400" progId="Word.Document.12">
                  <p:link updateAutomatic="1"/>
                </p:oleObj>
              </a:graphicData>
            </a:graphic>
          </p:graphicFrame>
          <p:sp>
            <p:nvSpPr>
              <p:cNvPr id="29713" name="TextBox 132"/>
              <p:cNvSpPr txBox="1">
                <a:spLocks noChangeArrowheads="1"/>
              </p:cNvSpPr>
              <p:nvPr/>
            </p:nvSpPr>
            <p:spPr bwMode="auto">
              <a:xfrm>
                <a:off x="6604806" y="4101158"/>
                <a:ext cx="1454722" cy="261609"/>
              </a:xfrm>
              <a:prstGeom prst="rect">
                <a:avLst/>
              </a:prstGeom>
              <a:solidFill>
                <a:srgbClr val="FFFF00">
                  <a:alpha val="4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>
                    <a:solidFill>
                      <a:srgbClr val="000090"/>
                    </a:solidFill>
                  </a:rPr>
                  <a:t>Time Walk Correction</a:t>
                </a:r>
              </a:p>
            </p:txBody>
          </p:sp>
          <p:pic>
            <p:nvPicPr>
              <p:cNvPr id="29714" name="Picture 92" descr="NINO_Calibr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22653" y="2210098"/>
                <a:ext cx="2849510" cy="1759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15" name="TextBox 133"/>
              <p:cNvSpPr txBox="1">
                <a:spLocks noChangeArrowheads="1"/>
              </p:cNvSpPr>
              <p:nvPr/>
            </p:nvSpPr>
            <p:spPr bwMode="auto">
              <a:xfrm>
                <a:off x="6689136" y="2284412"/>
                <a:ext cx="1647146" cy="261609"/>
              </a:xfrm>
              <a:prstGeom prst="rect">
                <a:avLst/>
              </a:prstGeom>
              <a:solidFill>
                <a:srgbClr val="FFFF00">
                  <a:alpha val="3098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>
                    <a:solidFill>
                      <a:srgbClr val="000090"/>
                    </a:solidFill>
                  </a:rPr>
                  <a:t>Non-Linearity Correction</a:t>
                </a:r>
              </a:p>
            </p:txBody>
          </p:sp>
        </p:grpSp>
        <p:cxnSp>
          <p:nvCxnSpPr>
            <p:cNvPr id="29711" name="Straight Arrow Connector 100"/>
            <p:cNvCxnSpPr>
              <a:cxnSpLocks noChangeShapeType="1"/>
            </p:cNvCxnSpPr>
            <p:nvPr/>
          </p:nvCxnSpPr>
          <p:spPr bwMode="auto">
            <a:xfrm rot="16200000" flipH="1">
              <a:off x="7237260" y="4589449"/>
              <a:ext cx="368021" cy="310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9712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7103771" y="4730153"/>
              <a:ext cx="339156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29706" name="Group 100"/>
          <p:cNvGrpSpPr>
            <a:grpSpLocks/>
          </p:cNvGrpSpPr>
          <p:nvPr/>
        </p:nvGrpSpPr>
        <p:grpSpPr bwMode="auto">
          <a:xfrm>
            <a:off x="1719263" y="1020763"/>
            <a:ext cx="5803900" cy="863600"/>
            <a:chOff x="1718667" y="1020394"/>
            <a:chExt cx="5804984" cy="863559"/>
          </a:xfrm>
        </p:grpSpPr>
        <p:grpSp>
          <p:nvGrpSpPr>
            <p:cNvPr id="7" name="Group 137"/>
            <p:cNvGrpSpPr/>
            <p:nvPr/>
          </p:nvGrpSpPr>
          <p:grpSpPr>
            <a:xfrm>
              <a:off x="1718667" y="1020394"/>
              <a:ext cx="5316107" cy="863559"/>
              <a:chOff x="1718667" y="1020394"/>
              <a:chExt cx="5316107" cy="863559"/>
            </a:xfrm>
            <a:effectLst>
              <a:outerShdw blurRad="50800" dist="76200" dir="18360000">
                <a:srgbClr val="000000">
                  <a:alpha val="43000"/>
                </a:srgbClr>
              </a:outerShdw>
            </a:effectLst>
          </p:grpSpPr>
          <p:sp>
            <p:nvSpPr>
              <p:cNvPr id="72" name="AutoShape 6"/>
              <p:cNvSpPr>
                <a:spLocks noChangeArrowheads="1"/>
              </p:cNvSpPr>
              <p:nvPr/>
            </p:nvSpPr>
            <p:spPr bwMode="auto">
              <a:xfrm rot="5400000">
                <a:off x="6344254" y="1186433"/>
                <a:ext cx="657225" cy="657225"/>
              </a:xfrm>
              <a:prstGeom prst="triangle">
                <a:avLst>
                  <a:gd name="adj" fmla="val 50000"/>
                </a:avLst>
              </a:prstGeom>
              <a:solidFill>
                <a:srgbClr val="8585E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3" name="Line 12"/>
              <p:cNvSpPr>
                <a:spLocks noChangeShapeType="1"/>
              </p:cNvSpPr>
              <p:nvPr/>
            </p:nvSpPr>
            <p:spPr bwMode="auto">
              <a:xfrm>
                <a:off x="5650834" y="1211833"/>
                <a:ext cx="0" cy="358775"/>
              </a:xfrm>
              <a:prstGeom prst="line">
                <a:avLst/>
              </a:prstGeom>
              <a:noFill/>
              <a:ln w="19050" cap="flat" cmpd="sng" algn="ctr">
                <a:solidFill>
                  <a:srgbClr val="47FF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5770849" y="1211833"/>
                <a:ext cx="0" cy="358775"/>
              </a:xfrm>
              <a:prstGeom prst="line">
                <a:avLst/>
              </a:prstGeom>
              <a:noFill/>
              <a:ln w="19050" cap="flat" cmpd="sng" algn="ctr">
                <a:solidFill>
                  <a:srgbClr val="47FF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5410804" y="1391221"/>
                <a:ext cx="24003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7FF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6" name="Line 15"/>
              <p:cNvSpPr>
                <a:spLocks noChangeShapeType="1"/>
              </p:cNvSpPr>
              <p:nvPr/>
            </p:nvSpPr>
            <p:spPr bwMode="auto">
              <a:xfrm>
                <a:off x="5770849" y="1391221"/>
                <a:ext cx="5721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7FF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8" name="AutoShape 17"/>
              <p:cNvSpPr>
                <a:spLocks noChangeArrowheads="1"/>
              </p:cNvSpPr>
              <p:nvPr/>
            </p:nvSpPr>
            <p:spPr bwMode="auto">
              <a:xfrm rot="5400000">
                <a:off x="3616633" y="1105175"/>
                <a:ext cx="573087" cy="573680"/>
              </a:xfrm>
              <a:prstGeom prst="triangle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79" name="Line 19"/>
              <p:cNvSpPr>
                <a:spLocks noChangeShapeType="1"/>
              </p:cNvSpPr>
              <p:nvPr/>
            </p:nvSpPr>
            <p:spPr bwMode="auto">
              <a:xfrm>
                <a:off x="3227991" y="1396332"/>
                <a:ext cx="381005" cy="0"/>
              </a:xfrm>
              <a:prstGeom prst="lin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>
                <a:off x="4704715" y="1311846"/>
                <a:ext cx="570501" cy="79375"/>
                <a:chOff x="5190011" y="5079728"/>
                <a:chExt cx="941757" cy="132132"/>
              </a:xfrm>
            </p:grpSpPr>
            <p:cxnSp>
              <p:nvCxnSpPr>
                <p:cNvPr id="83" name="Straight Connector 12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19001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4" name="Straight Connector 12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3074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5" name="Straight Connector 1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4217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6" name="Straight Connector 12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392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" name="Straight Connector 1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65038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Straight Connector 12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7678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Straight Connector 12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882161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Straight Connector 1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999636" y="5079728"/>
                  <a:ext cx="132132" cy="132132"/>
                </a:xfrm>
                <a:prstGeom prst="line">
                  <a:avLst/>
                </a:prstGeom>
                <a:noFill/>
                <a:ln w="19050">
                  <a:solidFill>
                    <a:srgbClr val="47FFD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91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4183190" y="1386062"/>
                <a:ext cx="534038" cy="1588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92" name="Straight Connector 133"/>
              <p:cNvCxnSpPr>
                <a:cxnSpLocks noChangeShapeType="1"/>
                <a:endCxn id="75" idx="0"/>
              </p:cNvCxnSpPr>
              <p:nvPr/>
            </p:nvCxnSpPr>
            <p:spPr bwMode="auto">
              <a:xfrm>
                <a:off x="5269355" y="1387273"/>
                <a:ext cx="141449" cy="3948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sp>
            <p:nvSpPr>
              <p:cNvPr id="94" name="Line 8"/>
              <p:cNvSpPr>
                <a:spLocks noChangeShapeType="1"/>
              </p:cNvSpPr>
              <p:nvPr/>
            </p:nvSpPr>
            <p:spPr bwMode="auto">
              <a:xfrm>
                <a:off x="5947379" y="1602358"/>
                <a:ext cx="40287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7FF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5" name="Line 8"/>
              <p:cNvSpPr>
                <a:spLocks noChangeShapeType="1"/>
              </p:cNvSpPr>
              <p:nvPr/>
            </p:nvSpPr>
            <p:spPr bwMode="auto">
              <a:xfrm rot="16200000">
                <a:off x="5826729" y="1735708"/>
                <a:ext cx="25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7FF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6" name="TextBox 141"/>
              <p:cNvSpPr txBox="1">
                <a:spLocks noChangeArrowheads="1"/>
              </p:cNvSpPr>
              <p:nvPr/>
            </p:nvSpPr>
            <p:spPr bwMode="auto">
              <a:xfrm>
                <a:off x="3572479" y="1216596"/>
                <a:ext cx="48418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latin typeface="Times New Roman" charset="0"/>
                  </a:rPr>
                  <a:t>P.A.</a:t>
                </a:r>
              </a:p>
            </p:txBody>
          </p:sp>
          <p:sp>
            <p:nvSpPr>
              <p:cNvPr id="97" name="TextBox 142"/>
              <p:cNvSpPr txBox="1">
                <a:spLocks noChangeArrowheads="1"/>
              </p:cNvSpPr>
              <p:nvPr/>
            </p:nvSpPr>
            <p:spPr bwMode="auto">
              <a:xfrm>
                <a:off x="6295041" y="1324546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dirty="0" err="1">
                    <a:latin typeface="Times New Roman" charset="0"/>
                  </a:rPr>
                  <a:t>Discr</a:t>
                </a:r>
                <a:r>
                  <a:rPr lang="en-US" sz="1400" dirty="0">
                    <a:latin typeface="Times New Roman" charset="0"/>
                  </a:rPr>
                  <a:t>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493241" y="1637732"/>
                <a:ext cx="658942" cy="24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i="1" dirty="0">
                    <a:solidFill>
                      <a:srgbClr val="FFFF00"/>
                    </a:solidFill>
                    <a:latin typeface="Times New Roman" charset="0"/>
                  </a:rPr>
                  <a:t>FEDC05</a:t>
                </a:r>
                <a:endParaRPr lang="en-US" sz="1000" dirty="0">
                  <a:solidFill>
                    <a:srgbClr val="FFFF00"/>
                  </a:solidFill>
                  <a:latin typeface="Times New Roman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529507" y="1628843"/>
                <a:ext cx="505267" cy="24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i="1" dirty="0">
                    <a:solidFill>
                      <a:srgbClr val="FFFF00"/>
                    </a:solidFill>
                    <a:latin typeface="Times New Roman" charset="0"/>
                  </a:rPr>
                  <a:t>NINO</a:t>
                </a:r>
                <a:endParaRPr lang="en-US" sz="1000" dirty="0">
                  <a:solidFill>
                    <a:srgbClr val="FFFF00"/>
                  </a:solidFill>
                  <a:latin typeface="Times New Roman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 rot="5400000" flipH="1" flipV="1">
                <a:off x="3119438" y="1398588"/>
                <a:ext cx="219075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 flipH="1" flipV="1">
                <a:off x="3043239" y="1398588"/>
                <a:ext cx="219075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0800000">
                <a:off x="2759077" y="1393825"/>
                <a:ext cx="393698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CC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" name="Group 118"/>
              <p:cNvGrpSpPr/>
              <p:nvPr/>
            </p:nvGrpSpPr>
            <p:grpSpPr>
              <a:xfrm>
                <a:off x="2022677" y="1020394"/>
                <a:ext cx="588603" cy="390099"/>
                <a:chOff x="2022677" y="1020394"/>
                <a:chExt cx="588603" cy="390099"/>
              </a:xfrm>
            </p:grpSpPr>
            <p:sp>
              <p:nvSpPr>
                <p:cNvPr id="109" name="Freeform 108"/>
                <p:cNvSpPr/>
                <p:nvPr/>
              </p:nvSpPr>
              <p:spPr bwMode="auto">
                <a:xfrm>
                  <a:off x="2255843" y="1027421"/>
                  <a:ext cx="355437" cy="367148"/>
                </a:xfrm>
                <a:custGeom>
                  <a:avLst/>
                  <a:gdLst>
                    <a:gd name="connsiteX0" fmla="*/ 0 w 317500"/>
                    <a:gd name="connsiteY0" fmla="*/ 0 h 327961"/>
                    <a:gd name="connsiteX1" fmla="*/ 3175 w 317500"/>
                    <a:gd name="connsiteY1" fmla="*/ 15875 h 327961"/>
                    <a:gd name="connsiteX2" fmla="*/ 6350 w 317500"/>
                    <a:gd name="connsiteY2" fmla="*/ 38100 h 327961"/>
                    <a:gd name="connsiteX3" fmla="*/ 12700 w 317500"/>
                    <a:gd name="connsiteY3" fmla="*/ 57150 h 327961"/>
                    <a:gd name="connsiteX4" fmla="*/ 15875 w 317500"/>
                    <a:gd name="connsiteY4" fmla="*/ 82550 h 327961"/>
                    <a:gd name="connsiteX5" fmla="*/ 25400 w 317500"/>
                    <a:gd name="connsiteY5" fmla="*/ 114300 h 327961"/>
                    <a:gd name="connsiteX6" fmla="*/ 28575 w 317500"/>
                    <a:gd name="connsiteY6" fmla="*/ 123825 h 327961"/>
                    <a:gd name="connsiteX7" fmla="*/ 44450 w 317500"/>
                    <a:gd name="connsiteY7" fmla="*/ 142875 h 327961"/>
                    <a:gd name="connsiteX8" fmla="*/ 53975 w 317500"/>
                    <a:gd name="connsiteY8" fmla="*/ 161925 h 327961"/>
                    <a:gd name="connsiteX9" fmla="*/ 57150 w 317500"/>
                    <a:gd name="connsiteY9" fmla="*/ 171450 h 327961"/>
                    <a:gd name="connsiteX10" fmla="*/ 60325 w 317500"/>
                    <a:gd name="connsiteY10" fmla="*/ 184150 h 327961"/>
                    <a:gd name="connsiteX11" fmla="*/ 73025 w 317500"/>
                    <a:gd name="connsiteY11" fmla="*/ 203200 h 327961"/>
                    <a:gd name="connsiteX12" fmla="*/ 76200 w 317500"/>
                    <a:gd name="connsiteY12" fmla="*/ 212725 h 327961"/>
                    <a:gd name="connsiteX13" fmla="*/ 85725 w 317500"/>
                    <a:gd name="connsiteY13" fmla="*/ 219075 h 327961"/>
                    <a:gd name="connsiteX14" fmla="*/ 114300 w 317500"/>
                    <a:gd name="connsiteY14" fmla="*/ 231775 h 327961"/>
                    <a:gd name="connsiteX15" fmla="*/ 117475 w 317500"/>
                    <a:gd name="connsiteY15" fmla="*/ 241300 h 327961"/>
                    <a:gd name="connsiteX16" fmla="*/ 133350 w 317500"/>
                    <a:gd name="connsiteY16" fmla="*/ 260350 h 327961"/>
                    <a:gd name="connsiteX17" fmla="*/ 152400 w 317500"/>
                    <a:gd name="connsiteY17" fmla="*/ 285750 h 327961"/>
                    <a:gd name="connsiteX18" fmla="*/ 155575 w 317500"/>
                    <a:gd name="connsiteY18" fmla="*/ 295275 h 327961"/>
                    <a:gd name="connsiteX19" fmla="*/ 165100 w 317500"/>
                    <a:gd name="connsiteY19" fmla="*/ 298450 h 327961"/>
                    <a:gd name="connsiteX20" fmla="*/ 200025 w 317500"/>
                    <a:gd name="connsiteY20" fmla="*/ 304800 h 327961"/>
                    <a:gd name="connsiteX21" fmla="*/ 225425 w 317500"/>
                    <a:gd name="connsiteY21" fmla="*/ 314325 h 327961"/>
                    <a:gd name="connsiteX22" fmla="*/ 244475 w 317500"/>
                    <a:gd name="connsiteY22" fmla="*/ 327025 h 327961"/>
                    <a:gd name="connsiteX23" fmla="*/ 317500 w 317500"/>
                    <a:gd name="connsiteY23" fmla="*/ 327025 h 32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17500" h="327961">
                      <a:moveTo>
                        <a:pt x="0" y="0"/>
                      </a:moveTo>
                      <a:cubicBezTo>
                        <a:pt x="1058" y="5292"/>
                        <a:pt x="2288" y="10552"/>
                        <a:pt x="3175" y="15875"/>
                      </a:cubicBezTo>
                      <a:cubicBezTo>
                        <a:pt x="4405" y="23257"/>
                        <a:pt x="4667" y="30808"/>
                        <a:pt x="6350" y="38100"/>
                      </a:cubicBezTo>
                      <a:cubicBezTo>
                        <a:pt x="7855" y="44622"/>
                        <a:pt x="12700" y="57150"/>
                        <a:pt x="12700" y="57150"/>
                      </a:cubicBezTo>
                      <a:cubicBezTo>
                        <a:pt x="13758" y="65617"/>
                        <a:pt x="14472" y="74134"/>
                        <a:pt x="15875" y="82550"/>
                      </a:cubicBezTo>
                      <a:cubicBezTo>
                        <a:pt x="17474" y="92147"/>
                        <a:pt x="22577" y="105831"/>
                        <a:pt x="25400" y="114300"/>
                      </a:cubicBezTo>
                      <a:cubicBezTo>
                        <a:pt x="26458" y="117475"/>
                        <a:pt x="26719" y="121040"/>
                        <a:pt x="28575" y="123825"/>
                      </a:cubicBezTo>
                      <a:cubicBezTo>
                        <a:pt x="37416" y="137086"/>
                        <a:pt x="32227" y="130652"/>
                        <a:pt x="44450" y="142875"/>
                      </a:cubicBezTo>
                      <a:cubicBezTo>
                        <a:pt x="52430" y="166816"/>
                        <a:pt x="41665" y="137306"/>
                        <a:pt x="53975" y="161925"/>
                      </a:cubicBezTo>
                      <a:cubicBezTo>
                        <a:pt x="55472" y="164918"/>
                        <a:pt x="56231" y="168232"/>
                        <a:pt x="57150" y="171450"/>
                      </a:cubicBezTo>
                      <a:cubicBezTo>
                        <a:pt x="58349" y="175646"/>
                        <a:pt x="58374" y="180247"/>
                        <a:pt x="60325" y="184150"/>
                      </a:cubicBezTo>
                      <a:cubicBezTo>
                        <a:pt x="63738" y="190976"/>
                        <a:pt x="70612" y="195960"/>
                        <a:pt x="73025" y="203200"/>
                      </a:cubicBezTo>
                      <a:cubicBezTo>
                        <a:pt x="74083" y="206375"/>
                        <a:pt x="74109" y="210112"/>
                        <a:pt x="76200" y="212725"/>
                      </a:cubicBezTo>
                      <a:cubicBezTo>
                        <a:pt x="78584" y="215705"/>
                        <a:pt x="82620" y="216857"/>
                        <a:pt x="85725" y="219075"/>
                      </a:cubicBezTo>
                      <a:cubicBezTo>
                        <a:pt x="103924" y="232074"/>
                        <a:pt x="92031" y="227321"/>
                        <a:pt x="114300" y="231775"/>
                      </a:cubicBezTo>
                      <a:cubicBezTo>
                        <a:pt x="115358" y="234950"/>
                        <a:pt x="115978" y="238307"/>
                        <a:pt x="117475" y="241300"/>
                      </a:cubicBezTo>
                      <a:cubicBezTo>
                        <a:pt x="121895" y="250141"/>
                        <a:pt x="126328" y="253328"/>
                        <a:pt x="133350" y="260350"/>
                      </a:cubicBezTo>
                      <a:cubicBezTo>
                        <a:pt x="141197" y="283890"/>
                        <a:pt x="133713" y="276407"/>
                        <a:pt x="152400" y="285750"/>
                      </a:cubicBezTo>
                      <a:cubicBezTo>
                        <a:pt x="153458" y="288925"/>
                        <a:pt x="153208" y="292908"/>
                        <a:pt x="155575" y="295275"/>
                      </a:cubicBezTo>
                      <a:cubicBezTo>
                        <a:pt x="157942" y="297642"/>
                        <a:pt x="161882" y="297531"/>
                        <a:pt x="165100" y="298450"/>
                      </a:cubicBezTo>
                      <a:cubicBezTo>
                        <a:pt x="184003" y="303851"/>
                        <a:pt x="175293" y="300303"/>
                        <a:pt x="200025" y="304800"/>
                      </a:cubicBezTo>
                      <a:cubicBezTo>
                        <a:pt x="208942" y="306421"/>
                        <a:pt x="217905" y="308954"/>
                        <a:pt x="225425" y="314325"/>
                      </a:cubicBezTo>
                      <a:cubicBezTo>
                        <a:pt x="234275" y="320646"/>
                        <a:pt x="232958" y="326582"/>
                        <a:pt x="244475" y="327025"/>
                      </a:cubicBezTo>
                      <a:cubicBezTo>
                        <a:pt x="268799" y="327961"/>
                        <a:pt x="293158" y="327025"/>
                        <a:pt x="317500" y="327025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latin typeface="Times New Roman" pitchFamily="62" charset="0"/>
                  </a:endParaRPr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 bwMode="auto">
                <a:xfrm rot="5400000">
                  <a:off x="2058663" y="1214650"/>
                  <a:ext cx="390099" cy="158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rot="10800000">
                  <a:off x="2022677" y="1399920"/>
                  <a:ext cx="227480" cy="142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0" name="TextBox 119"/>
              <p:cNvSpPr txBox="1"/>
              <p:nvPr/>
            </p:nvSpPr>
            <p:spPr>
              <a:xfrm>
                <a:off x="1718667" y="1629562"/>
                <a:ext cx="1213468" cy="24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rgbClr val="FFFF00"/>
                    </a:solidFill>
                    <a:latin typeface="Times New Roman" charset="0"/>
                  </a:rPr>
                  <a:t>LSO-like Test Pulse</a:t>
                </a:r>
              </a:p>
            </p:txBody>
          </p:sp>
        </p:grpSp>
        <p:sp>
          <p:nvSpPr>
            <p:cNvPr id="29708" name="TextBox 44"/>
            <p:cNvSpPr txBox="1">
              <a:spLocks noChangeArrowheads="1"/>
            </p:cNvSpPr>
            <p:nvPr/>
          </p:nvSpPr>
          <p:spPr bwMode="auto">
            <a:xfrm>
              <a:off x="5842139" y="1105279"/>
              <a:ext cx="425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i(t)</a:t>
              </a:r>
            </a:p>
          </p:txBody>
        </p:sp>
        <p:sp>
          <p:nvSpPr>
            <p:cNvPr id="29709" name="TextBox 45"/>
            <p:cNvSpPr txBox="1">
              <a:spLocks noChangeArrowheads="1"/>
            </p:cNvSpPr>
            <p:nvPr/>
          </p:nvSpPr>
          <p:spPr bwMode="auto">
            <a:xfrm>
              <a:off x="7047401" y="1363024"/>
              <a:ext cx="476250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solidFill>
                    <a:srgbClr val="FFFFFF"/>
                  </a:solidFill>
                </a:rPr>
                <a:t>V(t)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4725095" cy="1143000"/>
          </a:xfrm>
        </p:spPr>
        <p:txBody>
          <a:bodyPr/>
          <a:lstStyle/>
          <a:p>
            <a:pPr algn="l">
              <a:defRPr/>
            </a:pPr>
            <a:r>
              <a:rPr lang="en-US" sz="2400" dirty="0" smtClean="0"/>
              <a:t>APD Detector </a:t>
            </a:r>
            <a:r>
              <a:rPr lang="en-US" sz="2400" dirty="0" err="1" smtClean="0"/>
              <a:t>w</a:t>
            </a:r>
            <a:r>
              <a:rPr lang="en-US" sz="2400" dirty="0" smtClean="0"/>
              <a:t>/ LHC-Electronics</a:t>
            </a:r>
            <a:endParaRPr lang="en-US" sz="2400" dirty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66F7B3E-5036-5C47-8F48-1E7E63B73177}" type="slidenum">
              <a:rPr lang="en-US" smtClean="0">
                <a:latin typeface="Times New Roman" pitchFamily="-109" charset="0"/>
              </a:rPr>
              <a:pPr/>
              <a:t>15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32774" name="Group 154"/>
          <p:cNvGrpSpPr>
            <a:grpSpLocks/>
          </p:cNvGrpSpPr>
          <p:nvPr/>
        </p:nvGrpSpPr>
        <p:grpSpPr bwMode="auto">
          <a:xfrm>
            <a:off x="1527175" y="990600"/>
            <a:ext cx="6345238" cy="893763"/>
            <a:chOff x="1527408" y="991171"/>
            <a:chExt cx="6345440" cy="892782"/>
          </a:xfrm>
        </p:grpSpPr>
        <p:sp>
          <p:nvSpPr>
            <p:cNvPr id="32853" name="AutoShape 6"/>
            <p:cNvSpPr>
              <a:spLocks noChangeArrowheads="1"/>
            </p:cNvSpPr>
            <p:nvPr/>
          </p:nvSpPr>
          <p:spPr bwMode="auto">
            <a:xfrm rot="5400000">
              <a:off x="6344254" y="1186433"/>
              <a:ext cx="657225" cy="657225"/>
            </a:xfrm>
            <a:prstGeom prst="triangle">
              <a:avLst>
                <a:gd name="adj" fmla="val 50000"/>
              </a:avLst>
            </a:prstGeom>
            <a:solidFill>
              <a:srgbClr val="8585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4" name="Line 12"/>
            <p:cNvSpPr>
              <a:spLocks noChangeShapeType="1"/>
            </p:cNvSpPr>
            <p:nvPr/>
          </p:nvSpPr>
          <p:spPr bwMode="auto">
            <a:xfrm>
              <a:off x="5650834" y="1211833"/>
              <a:ext cx="0" cy="358775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5" name="Line 13"/>
            <p:cNvSpPr>
              <a:spLocks noChangeShapeType="1"/>
            </p:cNvSpPr>
            <p:nvPr/>
          </p:nvSpPr>
          <p:spPr bwMode="auto">
            <a:xfrm>
              <a:off x="5770849" y="1211833"/>
              <a:ext cx="0" cy="358775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6" name="Line 14"/>
            <p:cNvSpPr>
              <a:spLocks noChangeShapeType="1"/>
            </p:cNvSpPr>
            <p:nvPr/>
          </p:nvSpPr>
          <p:spPr bwMode="auto">
            <a:xfrm>
              <a:off x="5410804" y="1391221"/>
              <a:ext cx="240030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7" name="Line 15"/>
            <p:cNvSpPr>
              <a:spLocks noChangeShapeType="1"/>
            </p:cNvSpPr>
            <p:nvPr/>
          </p:nvSpPr>
          <p:spPr bwMode="auto">
            <a:xfrm>
              <a:off x="5770849" y="1391221"/>
              <a:ext cx="572100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3227991" y="1105471"/>
              <a:ext cx="962025" cy="573087"/>
              <a:chOff x="2312879" y="1760654"/>
              <a:chExt cx="962012" cy="57367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" name="AutoShape 17"/>
              <p:cNvSpPr>
                <a:spLocks noChangeArrowheads="1"/>
              </p:cNvSpPr>
              <p:nvPr/>
            </p:nvSpPr>
            <p:spPr bwMode="auto">
              <a:xfrm rot="5400000">
                <a:off x="2701219" y="1760654"/>
                <a:ext cx="573672" cy="573672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5" name="Line 19"/>
              <p:cNvSpPr>
                <a:spLocks noChangeShapeType="1"/>
              </p:cNvSpPr>
              <p:nvPr/>
            </p:nvSpPr>
            <p:spPr bwMode="auto">
              <a:xfrm>
                <a:off x="2312879" y="2051812"/>
                <a:ext cx="3810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32859" name="Text Box 21"/>
            <p:cNvSpPr txBox="1">
              <a:spLocks noChangeArrowheads="1"/>
            </p:cNvSpPr>
            <p:nvPr/>
          </p:nvSpPr>
          <p:spPr bwMode="auto">
            <a:xfrm>
              <a:off x="4188429" y="991171"/>
              <a:ext cx="5445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FFCC"/>
                  </a:solidFill>
                </a:rPr>
                <a:t>V(t)</a:t>
              </a:r>
            </a:p>
          </p:txBody>
        </p:sp>
        <p:sp>
          <p:nvSpPr>
            <p:cNvPr id="32860" name="Text Box 22"/>
            <p:cNvSpPr txBox="1">
              <a:spLocks noChangeArrowheads="1"/>
            </p:cNvSpPr>
            <p:nvPr/>
          </p:nvSpPr>
          <p:spPr bwMode="auto">
            <a:xfrm>
              <a:off x="3181954" y="991171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FFCC"/>
                  </a:solidFill>
                </a:rPr>
                <a:t>i(t)</a:t>
              </a:r>
            </a:p>
          </p:txBody>
        </p:sp>
        <p:sp>
          <p:nvSpPr>
            <p:cNvPr id="108" name="Line 25"/>
            <p:cNvSpPr>
              <a:spLocks noChangeShapeType="1"/>
            </p:cNvSpPr>
            <p:nvPr/>
          </p:nvSpPr>
          <p:spPr bwMode="auto">
            <a:xfrm flipH="1">
              <a:off x="3080032" y="1389197"/>
              <a:ext cx="528655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  <a:round/>
              <a:headEnd type="stealth" w="lg" len="lg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32862" name="Group 114"/>
            <p:cNvGrpSpPr>
              <a:grpSpLocks/>
            </p:cNvGrpSpPr>
            <p:nvPr/>
          </p:nvGrpSpPr>
          <p:grpSpPr bwMode="auto">
            <a:xfrm>
              <a:off x="2292954" y="1118171"/>
              <a:ext cx="803275" cy="477837"/>
              <a:chOff x="760702" y="1772880"/>
              <a:chExt cx="849687" cy="506544"/>
            </a:xfrm>
          </p:grpSpPr>
          <p:pic>
            <p:nvPicPr>
              <p:cNvPr id="32885" name="Picture 112" descr="APD_Array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932274" y="1601308"/>
                <a:ext cx="506544" cy="849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886" name="TextBox 113"/>
              <p:cNvSpPr txBox="1">
                <a:spLocks noChangeArrowheads="1"/>
              </p:cNvSpPr>
              <p:nvPr/>
            </p:nvSpPr>
            <p:spPr bwMode="auto">
              <a:xfrm>
                <a:off x="888249" y="1857183"/>
                <a:ext cx="59513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APD</a:t>
                </a:r>
              </a:p>
            </p:txBody>
          </p:sp>
        </p:grpSp>
        <p:grpSp>
          <p:nvGrpSpPr>
            <p:cNvPr id="32863" name="Group 128"/>
            <p:cNvGrpSpPr>
              <a:grpSpLocks/>
            </p:cNvGrpSpPr>
            <p:nvPr/>
          </p:nvGrpSpPr>
          <p:grpSpPr bwMode="auto">
            <a:xfrm>
              <a:off x="4704715" y="1311846"/>
              <a:ext cx="570501" cy="79375"/>
              <a:chOff x="5190011" y="5079728"/>
              <a:chExt cx="941757" cy="132132"/>
            </a:xfrm>
          </p:grpSpPr>
          <p:cxnSp>
            <p:nvCxnSpPr>
              <p:cNvPr id="32877" name="Straight Connector 1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9001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78" name="Straight Connector 121"/>
              <p:cNvCxnSpPr>
                <a:cxnSpLocks noChangeShapeType="1"/>
              </p:cNvCxnSpPr>
              <p:nvPr/>
            </p:nvCxnSpPr>
            <p:spPr bwMode="auto">
              <a:xfrm flipH="1" flipV="1">
                <a:off x="530748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79" name="Straight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2178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80" name="Straight Connector 123"/>
              <p:cNvCxnSpPr>
                <a:cxnSpLocks noChangeShapeType="1"/>
              </p:cNvCxnSpPr>
              <p:nvPr/>
            </p:nvCxnSpPr>
            <p:spPr bwMode="auto">
              <a:xfrm flipH="1" flipV="1">
                <a:off x="553926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81" name="Straight Connector 1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5038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82" name="Straight Connector 125"/>
              <p:cNvCxnSpPr>
                <a:cxnSpLocks noChangeShapeType="1"/>
              </p:cNvCxnSpPr>
              <p:nvPr/>
            </p:nvCxnSpPr>
            <p:spPr bwMode="auto">
              <a:xfrm flipH="1" flipV="1">
                <a:off x="576786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83" name="Straight Connector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88216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2884" name="Straight Connector 127"/>
              <p:cNvCxnSpPr>
                <a:cxnSpLocks noChangeShapeType="1"/>
              </p:cNvCxnSpPr>
              <p:nvPr/>
            </p:nvCxnSpPr>
            <p:spPr bwMode="auto">
              <a:xfrm flipH="1" flipV="1">
                <a:off x="599963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</p:grpSp>
        <p:cxnSp>
          <p:nvCxnSpPr>
            <p:cNvPr id="32864" name="Straight Connector 132"/>
            <p:cNvCxnSpPr>
              <a:cxnSpLocks noChangeShapeType="1"/>
            </p:cNvCxnSpPr>
            <p:nvPr/>
          </p:nvCxnSpPr>
          <p:spPr bwMode="auto">
            <a:xfrm>
              <a:off x="4183190" y="1386062"/>
              <a:ext cx="534038" cy="1588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</p:cxnSp>
        <p:cxnSp>
          <p:nvCxnSpPr>
            <p:cNvPr id="32865" name="Straight Connector 133"/>
            <p:cNvCxnSpPr>
              <a:cxnSpLocks noChangeShapeType="1"/>
              <a:endCxn id="32856" idx="0"/>
            </p:cNvCxnSpPr>
            <p:nvPr/>
          </p:nvCxnSpPr>
          <p:spPr bwMode="auto">
            <a:xfrm>
              <a:off x="5269355" y="1387273"/>
              <a:ext cx="141449" cy="3948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</p:cxnSp>
        <p:sp>
          <p:nvSpPr>
            <p:cNvPr id="32866" name="Text Box 22"/>
            <p:cNvSpPr txBox="1">
              <a:spLocks noChangeArrowheads="1"/>
            </p:cNvSpPr>
            <p:nvPr/>
          </p:nvSpPr>
          <p:spPr bwMode="auto">
            <a:xfrm>
              <a:off x="5829904" y="1026096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FFCC"/>
                  </a:solidFill>
                </a:rPr>
                <a:t>i(t)</a:t>
              </a:r>
            </a:p>
          </p:txBody>
        </p:sp>
        <p:sp>
          <p:nvSpPr>
            <p:cNvPr id="32867" name="Line 8"/>
            <p:cNvSpPr>
              <a:spLocks noChangeShapeType="1"/>
            </p:cNvSpPr>
            <p:nvPr/>
          </p:nvSpPr>
          <p:spPr bwMode="auto">
            <a:xfrm>
              <a:off x="5947379" y="1602358"/>
              <a:ext cx="417096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8" name="Line 8"/>
            <p:cNvSpPr>
              <a:spLocks noChangeShapeType="1"/>
            </p:cNvSpPr>
            <p:nvPr/>
          </p:nvSpPr>
          <p:spPr bwMode="auto">
            <a:xfrm rot="-5400000">
              <a:off x="5826729" y="1735708"/>
              <a:ext cx="254000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9" name="TextBox 141"/>
            <p:cNvSpPr txBox="1">
              <a:spLocks noChangeArrowheads="1"/>
            </p:cNvSpPr>
            <p:nvPr/>
          </p:nvSpPr>
          <p:spPr bwMode="auto">
            <a:xfrm>
              <a:off x="3572479" y="1216596"/>
              <a:ext cx="4841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P.A.</a:t>
              </a:r>
            </a:p>
          </p:txBody>
        </p:sp>
        <p:sp>
          <p:nvSpPr>
            <p:cNvPr id="32870" name="TextBox 142"/>
            <p:cNvSpPr txBox="1">
              <a:spLocks noChangeArrowheads="1"/>
            </p:cNvSpPr>
            <p:nvPr/>
          </p:nvSpPr>
          <p:spPr bwMode="auto">
            <a:xfrm>
              <a:off x="6295041" y="1324546"/>
              <a:ext cx="6080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Discr.</a:t>
              </a:r>
            </a:p>
          </p:txBody>
        </p:sp>
        <p:sp>
          <p:nvSpPr>
            <p:cNvPr id="32871" name="TextBox 126"/>
            <p:cNvSpPr txBox="1">
              <a:spLocks noChangeArrowheads="1"/>
            </p:cNvSpPr>
            <p:nvPr/>
          </p:nvSpPr>
          <p:spPr bwMode="auto">
            <a:xfrm>
              <a:off x="2073655" y="1636018"/>
              <a:ext cx="11755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FF00"/>
                  </a:solidFill>
                </a:rPr>
                <a:t>Hamamatsu </a:t>
              </a:r>
              <a:r>
                <a:rPr lang="en-US" sz="1000">
                  <a:solidFill>
                    <a:srgbClr val="FFFF00"/>
                  </a:solidFill>
                </a:rPr>
                <a:t>S8550</a:t>
              </a:r>
            </a:p>
          </p:txBody>
        </p:sp>
        <p:sp>
          <p:nvSpPr>
            <p:cNvPr id="32872" name="TextBox 127"/>
            <p:cNvSpPr txBox="1">
              <a:spLocks noChangeArrowheads="1"/>
            </p:cNvSpPr>
            <p:nvPr/>
          </p:nvSpPr>
          <p:spPr bwMode="auto">
            <a:xfrm>
              <a:off x="3237771" y="1637732"/>
              <a:ext cx="11754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FF00"/>
                  </a:solidFill>
                </a:rPr>
                <a:t>FEDC05 </a:t>
              </a:r>
              <a:r>
                <a:rPr lang="en-US" sz="1000">
                  <a:solidFill>
                    <a:srgbClr val="FFFF00"/>
                  </a:solidFill>
                </a:rPr>
                <a:t>(</a:t>
              </a:r>
              <a:r>
                <a:rPr lang="en-US" sz="1000" u="sng">
                  <a:solidFill>
                    <a:srgbClr val="FFFF00"/>
                  </a:solidFill>
                </a:rPr>
                <a:t>ATLAS</a:t>
              </a:r>
              <a:r>
                <a:rPr lang="en-US" sz="1000">
                  <a:solidFill>
                    <a:srgbClr val="FFFF00"/>
                  </a:solidFill>
                </a:rPr>
                <a:t>)</a:t>
              </a:r>
            </a:p>
          </p:txBody>
        </p:sp>
        <p:sp>
          <p:nvSpPr>
            <p:cNvPr id="32873" name="TextBox 128"/>
            <p:cNvSpPr txBox="1">
              <a:spLocks noChangeArrowheads="1"/>
            </p:cNvSpPr>
            <p:nvPr/>
          </p:nvSpPr>
          <p:spPr bwMode="auto">
            <a:xfrm>
              <a:off x="6529506" y="1628843"/>
              <a:ext cx="1343342" cy="24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FF00"/>
                  </a:solidFill>
                </a:rPr>
                <a:t>NINO </a:t>
              </a:r>
              <a:r>
                <a:rPr lang="en-US" sz="1000">
                  <a:solidFill>
                    <a:srgbClr val="FFFF00"/>
                  </a:solidFill>
                </a:rPr>
                <a:t>(</a:t>
              </a:r>
              <a:r>
                <a:rPr lang="en-US" sz="1000" u="sng">
                  <a:solidFill>
                    <a:srgbClr val="FFFF00"/>
                  </a:solidFill>
                </a:rPr>
                <a:t>ALICE - TOF</a:t>
              </a:r>
              <a:r>
                <a:rPr lang="en-US" sz="1000">
                  <a:solidFill>
                    <a:srgbClr val="FFFF00"/>
                  </a:solidFill>
                </a:rPr>
                <a:t>)</a:t>
              </a:r>
            </a:p>
          </p:txBody>
        </p:sp>
        <p:grpSp>
          <p:nvGrpSpPr>
            <p:cNvPr id="32874" name="Group 143"/>
            <p:cNvGrpSpPr>
              <a:grpSpLocks/>
            </p:cNvGrpSpPr>
            <p:nvPr/>
          </p:nvGrpSpPr>
          <p:grpSpPr bwMode="auto">
            <a:xfrm rot="-5400000">
              <a:off x="1874494" y="887291"/>
              <a:ext cx="189320" cy="883491"/>
              <a:chOff x="838200" y="76200"/>
              <a:chExt cx="228600" cy="1066800"/>
            </a:xfrm>
          </p:grpSpPr>
          <p:sp>
            <p:nvSpPr>
              <p:cNvPr id="32875" name="Freeform 9"/>
              <p:cNvSpPr>
                <a:spLocks/>
              </p:cNvSpPr>
              <p:nvPr/>
            </p:nvSpPr>
            <p:spPr bwMode="auto">
              <a:xfrm rot="5400000" flipV="1">
                <a:off x="457200" y="457200"/>
                <a:ext cx="990600" cy="228600"/>
              </a:xfrm>
              <a:custGeom>
                <a:avLst/>
                <a:gdLst>
                  <a:gd name="T0" fmla="*/ 0 w 1056"/>
                  <a:gd name="T1" fmla="*/ 2147483647 h 440"/>
                  <a:gd name="T2" fmla="*/ 2147483647 w 1056"/>
                  <a:gd name="T3" fmla="*/ 2147483647 h 440"/>
                  <a:gd name="T4" fmla="*/ 2147483647 w 1056"/>
                  <a:gd name="T5" fmla="*/ 2147483647 h 440"/>
                  <a:gd name="T6" fmla="*/ 2147483647 w 1056"/>
                  <a:gd name="T7" fmla="*/ 2147483647 h 440"/>
                  <a:gd name="T8" fmla="*/ 2147483647 w 1056"/>
                  <a:gd name="T9" fmla="*/ 2147483647 h 440"/>
                  <a:gd name="T10" fmla="*/ 2147483647 w 1056"/>
                  <a:gd name="T11" fmla="*/ 2147483647 h 440"/>
                  <a:gd name="T12" fmla="*/ 2147483647 w 1056"/>
                  <a:gd name="T13" fmla="*/ 2147483647 h 440"/>
                  <a:gd name="T14" fmla="*/ 2147483647 w 1056"/>
                  <a:gd name="T15" fmla="*/ 2147483647 h 440"/>
                  <a:gd name="T16" fmla="*/ 2147483647 w 1056"/>
                  <a:gd name="T17" fmla="*/ 2147483647 h 4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6"/>
                  <a:gd name="T28" fmla="*/ 0 h 440"/>
                  <a:gd name="T29" fmla="*/ 1056 w 1056"/>
                  <a:gd name="T30" fmla="*/ 440 h 4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6" h="440">
                    <a:moveTo>
                      <a:pt x="0" y="440"/>
                    </a:moveTo>
                    <a:cubicBezTo>
                      <a:pt x="72" y="228"/>
                      <a:pt x="144" y="16"/>
                      <a:pt x="192" y="8"/>
                    </a:cubicBezTo>
                    <a:cubicBezTo>
                      <a:pt x="240" y="0"/>
                      <a:pt x="248" y="392"/>
                      <a:pt x="288" y="392"/>
                    </a:cubicBezTo>
                    <a:cubicBezTo>
                      <a:pt x="328" y="392"/>
                      <a:pt x="384" y="8"/>
                      <a:pt x="432" y="8"/>
                    </a:cubicBezTo>
                    <a:cubicBezTo>
                      <a:pt x="480" y="8"/>
                      <a:pt x="536" y="392"/>
                      <a:pt x="576" y="392"/>
                    </a:cubicBezTo>
                    <a:cubicBezTo>
                      <a:pt x="616" y="392"/>
                      <a:pt x="632" y="8"/>
                      <a:pt x="672" y="8"/>
                    </a:cubicBezTo>
                    <a:cubicBezTo>
                      <a:pt x="712" y="8"/>
                      <a:pt x="784" y="360"/>
                      <a:pt x="816" y="392"/>
                    </a:cubicBezTo>
                    <a:cubicBezTo>
                      <a:pt x="848" y="424"/>
                      <a:pt x="824" y="232"/>
                      <a:pt x="864" y="200"/>
                    </a:cubicBezTo>
                    <a:cubicBezTo>
                      <a:pt x="904" y="168"/>
                      <a:pt x="1024" y="200"/>
                      <a:pt x="1056" y="200"/>
                    </a:cubicBezTo>
                  </a:path>
                </a:pathLst>
              </a:custGeom>
              <a:noFill/>
              <a:ln w="25400">
                <a:solidFill>
                  <a:srgbClr val="44C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76" name="Line 10"/>
              <p:cNvSpPr>
                <a:spLocks noChangeShapeType="1"/>
              </p:cNvSpPr>
              <p:nvPr/>
            </p:nvSpPr>
            <p:spPr bwMode="auto">
              <a:xfrm>
                <a:off x="936625" y="990600"/>
                <a:ext cx="0" cy="152400"/>
              </a:xfrm>
              <a:prstGeom prst="line">
                <a:avLst/>
              </a:prstGeom>
              <a:noFill/>
              <a:ln w="25400">
                <a:solidFill>
                  <a:srgbClr val="44CF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775" name="Rectangle 151"/>
          <p:cNvSpPr>
            <a:spLocks noChangeArrowheads="1"/>
          </p:cNvSpPr>
          <p:nvPr/>
        </p:nvSpPr>
        <p:spPr bwMode="auto">
          <a:xfrm>
            <a:off x="241300" y="2371725"/>
            <a:ext cx="45720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u="sng">
                <a:solidFill>
                  <a:srgbClr val="FFFF00"/>
                </a:solidFill>
              </a:rPr>
              <a:t>FEDC05 chip</a:t>
            </a:r>
            <a:r>
              <a:rPr lang="en-GB" sz="2000">
                <a:solidFill>
                  <a:srgbClr val="FFFF00"/>
                </a:solidFill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Preamplifier developed for ATLAS</a:t>
            </a:r>
            <a:b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</a:b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Silicon Tracker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400 electrons ENC (r.m.s.)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Gain = 4mV/fC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16 channels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13ns peaking time</a:t>
            </a:r>
          </a:p>
        </p:txBody>
      </p:sp>
      <p:sp>
        <p:nvSpPr>
          <p:cNvPr id="32776" name="Rectangle 152"/>
          <p:cNvSpPr>
            <a:spLocks noChangeArrowheads="1"/>
          </p:cNvSpPr>
          <p:nvPr/>
        </p:nvSpPr>
        <p:spPr bwMode="auto">
          <a:xfrm>
            <a:off x="4673600" y="4048125"/>
            <a:ext cx="4572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u="sng">
                <a:solidFill>
                  <a:srgbClr val="FFFF00"/>
                </a:solidFill>
              </a:rPr>
              <a:t>NINO chip</a:t>
            </a:r>
            <a:r>
              <a:rPr lang="en-GB" sz="2000">
                <a:solidFill>
                  <a:srgbClr val="FFFF00"/>
                </a:solidFill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Very fast discriminator (3GHz BW)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Signal peaking time: &lt;1ns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Output time jitter: ≤ 25ps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8 channels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FFFF00"/>
                </a:solidFill>
                <a:ea typeface="ＭＳ Ｐゴシック" pitchFamily="-109" charset="-128"/>
                <a:cs typeface="ＭＳ Ｐゴシック" pitchFamily="-109" charset="-128"/>
              </a:rPr>
              <a:t>Power consumption: 27mW/ch.</a:t>
            </a:r>
          </a:p>
        </p:txBody>
      </p:sp>
      <p:grpSp>
        <p:nvGrpSpPr>
          <p:cNvPr id="32777" name="Group 119"/>
          <p:cNvGrpSpPr>
            <a:grpSpLocks/>
          </p:cNvGrpSpPr>
          <p:nvPr/>
        </p:nvGrpSpPr>
        <p:grpSpPr bwMode="auto">
          <a:xfrm>
            <a:off x="2305050" y="2338388"/>
            <a:ext cx="4559300" cy="3300412"/>
            <a:chOff x="2305050" y="2338388"/>
            <a:chExt cx="4559300" cy="3300412"/>
          </a:xfrm>
        </p:grpSpPr>
        <p:grpSp>
          <p:nvGrpSpPr>
            <p:cNvPr id="32778" name="Group 135"/>
            <p:cNvGrpSpPr>
              <a:grpSpLocks/>
            </p:cNvGrpSpPr>
            <p:nvPr/>
          </p:nvGrpSpPr>
          <p:grpSpPr bwMode="auto">
            <a:xfrm>
              <a:off x="2305050" y="2338388"/>
              <a:ext cx="4559300" cy="3300412"/>
              <a:chOff x="2205038" y="2409825"/>
              <a:chExt cx="4559300" cy="3300413"/>
            </a:xfrm>
          </p:grpSpPr>
          <p:grpSp>
            <p:nvGrpSpPr>
              <p:cNvPr id="32780" name="Group 134"/>
              <p:cNvGrpSpPr>
                <a:grpSpLocks/>
              </p:cNvGrpSpPr>
              <p:nvPr/>
            </p:nvGrpSpPr>
            <p:grpSpPr bwMode="auto">
              <a:xfrm>
                <a:off x="2205038" y="2409825"/>
                <a:ext cx="4559300" cy="3300413"/>
                <a:chOff x="2205038" y="2409825"/>
                <a:chExt cx="4559300" cy="3300413"/>
              </a:xfrm>
            </p:grpSpPr>
            <p:grpSp>
              <p:nvGrpSpPr>
                <p:cNvPr id="32786" name="Group 132"/>
                <p:cNvGrpSpPr>
                  <a:grpSpLocks/>
                </p:cNvGrpSpPr>
                <p:nvPr/>
              </p:nvGrpSpPr>
              <p:grpSpPr bwMode="auto">
                <a:xfrm>
                  <a:off x="4690665" y="2409825"/>
                  <a:ext cx="2073673" cy="1517138"/>
                  <a:chOff x="4690665" y="2409825"/>
                  <a:chExt cx="2073673" cy="1517138"/>
                </a:xfrm>
              </p:grpSpPr>
              <p:sp>
                <p:nvSpPr>
                  <p:cNvPr id="8" name="AutoShape 537"/>
                  <p:cNvSpPr>
                    <a:spLocks noChangeArrowheads="1"/>
                  </p:cNvSpPr>
                  <p:nvPr/>
                </p:nvSpPr>
                <p:spPr bwMode="auto">
                  <a:xfrm>
                    <a:off x="5761038" y="2409825"/>
                    <a:ext cx="1003300" cy="608012"/>
                  </a:xfrm>
                  <a:prstGeom prst="cube">
                    <a:avLst>
                      <a:gd name="adj" fmla="val 8125"/>
                    </a:avLst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0"/>
                          <a:invGamma/>
                        </a:schemeClr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5500"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824" name="Freeform 127"/>
                  <p:cNvSpPr>
                    <a:spLocks/>
                  </p:cNvSpPr>
                  <p:nvPr/>
                </p:nvSpPr>
                <p:spPr bwMode="auto">
                  <a:xfrm rot="-2896331">
                    <a:off x="4568910" y="3751081"/>
                    <a:ext cx="297637" cy="54128"/>
                  </a:xfrm>
                  <a:custGeom>
                    <a:avLst/>
                    <a:gdLst>
                      <a:gd name="T0" fmla="*/ 0 w 584"/>
                      <a:gd name="T1" fmla="*/ 2147483647 h 206"/>
                      <a:gd name="T2" fmla="*/ 2147483647 w 584"/>
                      <a:gd name="T3" fmla="*/ 2147483647 h 206"/>
                      <a:gd name="T4" fmla="*/ 2147483647 w 584"/>
                      <a:gd name="T5" fmla="*/ 2147483647 h 206"/>
                      <a:gd name="T6" fmla="*/ 2147483647 w 584"/>
                      <a:gd name="T7" fmla="*/ 0 h 206"/>
                      <a:gd name="T8" fmla="*/ 2147483647 w 584"/>
                      <a:gd name="T9" fmla="*/ 2147483647 h 206"/>
                      <a:gd name="T10" fmla="*/ 2147483647 w 584"/>
                      <a:gd name="T11" fmla="*/ 2147483647 h 206"/>
                      <a:gd name="T12" fmla="*/ 2147483647 w 584"/>
                      <a:gd name="T13" fmla="*/ 2147483647 h 206"/>
                      <a:gd name="T14" fmla="*/ 2147483647 w 584"/>
                      <a:gd name="T15" fmla="*/ 0 h 206"/>
                      <a:gd name="T16" fmla="*/ 2147483647 w 584"/>
                      <a:gd name="T17" fmla="*/ 2147483647 h 2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4"/>
                      <a:gd name="T28" fmla="*/ 0 h 206"/>
                      <a:gd name="T29" fmla="*/ 584 w 584"/>
                      <a:gd name="T30" fmla="*/ 206 h 2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4" h="206">
                        <a:moveTo>
                          <a:pt x="0" y="195"/>
                        </a:moveTo>
                        <a:cubicBezTo>
                          <a:pt x="28" y="106"/>
                          <a:pt x="57" y="18"/>
                          <a:pt x="80" y="19"/>
                        </a:cubicBezTo>
                        <a:cubicBezTo>
                          <a:pt x="103" y="20"/>
                          <a:pt x="112" y="206"/>
                          <a:pt x="136" y="203"/>
                        </a:cubicBezTo>
                        <a:cubicBezTo>
                          <a:pt x="160" y="200"/>
                          <a:pt x="197" y="6"/>
                          <a:pt x="224" y="3"/>
                        </a:cubicBezTo>
                        <a:cubicBezTo>
                          <a:pt x="251" y="0"/>
                          <a:pt x="273" y="186"/>
                          <a:pt x="296" y="187"/>
                        </a:cubicBezTo>
                        <a:cubicBezTo>
                          <a:pt x="319" y="188"/>
                          <a:pt x="337" y="15"/>
                          <a:pt x="360" y="11"/>
                        </a:cubicBezTo>
                        <a:cubicBezTo>
                          <a:pt x="383" y="7"/>
                          <a:pt x="408" y="164"/>
                          <a:pt x="432" y="163"/>
                        </a:cubicBezTo>
                        <a:cubicBezTo>
                          <a:pt x="456" y="162"/>
                          <a:pt x="479" y="4"/>
                          <a:pt x="504" y="3"/>
                        </a:cubicBezTo>
                        <a:cubicBezTo>
                          <a:pt x="529" y="2"/>
                          <a:pt x="571" y="130"/>
                          <a:pt x="584" y="155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5500">
                      <a:latin typeface="Arial" pitchFamily="-109" charset="0"/>
                    </a:endParaRPr>
                  </a:p>
                </p:txBody>
              </p:sp>
              <p:grpSp>
                <p:nvGrpSpPr>
                  <p:cNvPr id="32825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6229482" y="2626340"/>
                    <a:ext cx="458088" cy="206444"/>
                    <a:chOff x="12708" y="11016"/>
                    <a:chExt cx="728" cy="328"/>
                  </a:xfrm>
                </p:grpSpPr>
                <p:grpSp>
                  <p:nvGrpSpPr>
                    <p:cNvPr id="32835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36" y="11016"/>
                      <a:ext cx="680" cy="328"/>
                      <a:chOff x="12736" y="11016"/>
                      <a:chExt cx="680" cy="328"/>
                    </a:xfrm>
                  </p:grpSpPr>
                  <p:sp>
                    <p:nvSpPr>
                      <p:cNvPr id="32848" name="Line 5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36" y="11344"/>
                        <a:ext cx="29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9" name="Line 5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032" y="11016"/>
                        <a:ext cx="0" cy="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50" name="Line 5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32" y="11016"/>
                        <a:ext cx="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51" name="Line 5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80" y="11016"/>
                        <a:ext cx="0" cy="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52" name="Line 5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80" y="11344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836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56" y="11016"/>
                      <a:ext cx="680" cy="328"/>
                      <a:chOff x="12736" y="11016"/>
                      <a:chExt cx="680" cy="328"/>
                    </a:xfrm>
                  </p:grpSpPr>
                  <p:sp>
                    <p:nvSpPr>
                      <p:cNvPr id="32843" name="Line 5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36" y="11344"/>
                        <a:ext cx="29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4" name="Line 5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032" y="11016"/>
                        <a:ext cx="0" cy="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5" name="Line 5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32" y="11016"/>
                        <a:ext cx="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6" name="Line 5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80" y="11016"/>
                        <a:ext cx="0" cy="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7" name="Line 5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80" y="11344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837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08" y="11016"/>
                      <a:ext cx="680" cy="328"/>
                      <a:chOff x="12736" y="11016"/>
                      <a:chExt cx="680" cy="328"/>
                    </a:xfrm>
                  </p:grpSpPr>
                  <p:sp>
                    <p:nvSpPr>
                      <p:cNvPr id="32838" name="Line 5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36" y="11344"/>
                        <a:ext cx="29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39" name="Line 5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032" y="11016"/>
                        <a:ext cx="0" cy="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0" name="Line 5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32" y="11016"/>
                        <a:ext cx="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1" name="Line 5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80" y="11016"/>
                        <a:ext cx="0" cy="3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42" name="Line 5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80" y="11344"/>
                        <a:ext cx="1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2826" name="AutoShape 536" descr="Bouquet"/>
                  <p:cNvSpPr>
                    <a:spLocks noChangeArrowheads="1"/>
                  </p:cNvSpPr>
                  <p:nvPr/>
                </p:nvSpPr>
                <p:spPr bwMode="auto">
                  <a:xfrm>
                    <a:off x="5378747" y="2676692"/>
                    <a:ext cx="952043" cy="577162"/>
                  </a:xfrm>
                  <a:prstGeom prst="cube">
                    <a:avLst>
                      <a:gd name="adj" fmla="val 8125"/>
                    </a:avLst>
                  </a:prstGeom>
                  <a:gradFill rotWithShape="0">
                    <a:gsLst>
                      <a:gs pos="0">
                        <a:srgbClr val="339933"/>
                      </a:gs>
                      <a:gs pos="100000">
                        <a:srgbClr val="0A1E0A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5500">
                      <a:latin typeface="Arial" pitchFamily="-109" charset="0"/>
                    </a:endParaRPr>
                  </a:p>
                </p:txBody>
              </p:sp>
              <p:sp>
                <p:nvSpPr>
                  <p:cNvPr id="32827" name="AutoShape 520" descr="Large grid"/>
                  <p:cNvSpPr>
                    <a:spLocks noChangeArrowheads="1"/>
                  </p:cNvSpPr>
                  <p:nvPr/>
                </p:nvSpPr>
                <p:spPr bwMode="auto">
                  <a:xfrm>
                    <a:off x="5036439" y="2918382"/>
                    <a:ext cx="868983" cy="526809"/>
                  </a:xfrm>
                  <a:prstGeom prst="cube">
                    <a:avLst>
                      <a:gd name="adj" fmla="val 8125"/>
                    </a:avLst>
                  </a:prstGeom>
                  <a:pattFill prst="lgGrid">
                    <a:fgClr>
                      <a:srgbClr val="FFFFCC"/>
                    </a:fgClr>
                    <a:bgClr>
                      <a:schemeClr val="bg2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5500">
                      <a:latin typeface="Arial" pitchFamily="-109" charset="0"/>
                    </a:endParaRPr>
                  </a:p>
                </p:txBody>
              </p:sp>
              <p:sp>
                <p:nvSpPr>
                  <p:cNvPr id="32828" name="AutoShape 519" descr="Blue tissue paper"/>
                  <p:cNvSpPr>
                    <a:spLocks noChangeArrowheads="1"/>
                  </p:cNvSpPr>
                  <p:nvPr/>
                </p:nvSpPr>
                <p:spPr bwMode="auto">
                  <a:xfrm>
                    <a:off x="4774675" y="3265812"/>
                    <a:ext cx="481370" cy="481492"/>
                  </a:xfrm>
                  <a:prstGeom prst="cube">
                    <a:avLst>
                      <a:gd name="adj" fmla="val 73074"/>
                    </a:avLst>
                  </a:prstGeom>
                  <a:gradFill rotWithShape="0">
                    <a:gsLst>
                      <a:gs pos="0">
                        <a:srgbClr val="3333FF">
                          <a:alpha val="60999"/>
                        </a:srgbClr>
                      </a:gs>
                      <a:gs pos="100000">
                        <a:srgbClr val="FFFFFF">
                          <a:alpha val="54999"/>
                        </a:srgbClr>
                      </a:gs>
                    </a:gsLst>
                    <a:path path="rect">
                      <a:fillToRect l="50000" t="50000" r="50000" b="50000"/>
                    </a:path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5500">
                      <a:latin typeface="Arial" pitchFamily="-109" charset="0"/>
                    </a:endParaRPr>
                  </a:p>
                </p:txBody>
              </p:sp>
              <p:sp>
                <p:nvSpPr>
                  <p:cNvPr id="32829" name="Freeform 132"/>
                  <p:cNvSpPr>
                    <a:spLocks/>
                  </p:cNvSpPr>
                  <p:nvPr/>
                </p:nvSpPr>
                <p:spPr bwMode="auto">
                  <a:xfrm>
                    <a:off x="5587655" y="3141820"/>
                    <a:ext cx="236595" cy="282601"/>
                  </a:xfrm>
                  <a:custGeom>
                    <a:avLst/>
                    <a:gdLst>
                      <a:gd name="T0" fmla="*/ 0 w 496"/>
                      <a:gd name="T1" fmla="*/ 2147483647 h 593"/>
                      <a:gd name="T2" fmla="*/ 2147483647 w 496"/>
                      <a:gd name="T3" fmla="*/ 2147483647 h 593"/>
                      <a:gd name="T4" fmla="*/ 2147483647 w 496"/>
                      <a:gd name="T5" fmla="*/ 2147483647 h 593"/>
                      <a:gd name="T6" fmla="*/ 2147483647 w 496"/>
                      <a:gd name="T7" fmla="*/ 2147483647 h 593"/>
                      <a:gd name="T8" fmla="*/ 2147483647 w 496"/>
                      <a:gd name="T9" fmla="*/ 2147483647 h 593"/>
                      <a:gd name="T10" fmla="*/ 2147483647 w 496"/>
                      <a:gd name="T11" fmla="*/ 2147483647 h 593"/>
                      <a:gd name="T12" fmla="*/ 2147483647 w 496"/>
                      <a:gd name="T13" fmla="*/ 2147483647 h 593"/>
                      <a:gd name="T14" fmla="*/ 2147483647 w 496"/>
                      <a:gd name="T15" fmla="*/ 2147483647 h 593"/>
                      <a:gd name="T16" fmla="*/ 2147483647 w 496"/>
                      <a:gd name="T17" fmla="*/ 2147483647 h 593"/>
                      <a:gd name="T18" fmla="*/ 2147483647 w 496"/>
                      <a:gd name="T19" fmla="*/ 2147483647 h 59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96"/>
                      <a:gd name="T31" fmla="*/ 0 h 593"/>
                      <a:gd name="T32" fmla="*/ 496 w 496"/>
                      <a:gd name="T33" fmla="*/ 593 h 59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96" h="593">
                        <a:moveTo>
                          <a:pt x="0" y="569"/>
                        </a:moveTo>
                        <a:cubicBezTo>
                          <a:pt x="35" y="462"/>
                          <a:pt x="25" y="123"/>
                          <a:pt x="32" y="9"/>
                        </a:cubicBezTo>
                        <a:cubicBezTo>
                          <a:pt x="51" y="66"/>
                          <a:pt x="23" y="0"/>
                          <a:pt x="64" y="49"/>
                        </a:cubicBezTo>
                        <a:cubicBezTo>
                          <a:pt x="71" y="58"/>
                          <a:pt x="72" y="71"/>
                          <a:pt x="80" y="81"/>
                        </a:cubicBezTo>
                        <a:cubicBezTo>
                          <a:pt x="86" y="88"/>
                          <a:pt x="97" y="90"/>
                          <a:pt x="104" y="97"/>
                        </a:cubicBezTo>
                        <a:cubicBezTo>
                          <a:pt x="113" y="106"/>
                          <a:pt x="120" y="118"/>
                          <a:pt x="128" y="129"/>
                        </a:cubicBezTo>
                        <a:cubicBezTo>
                          <a:pt x="156" y="169"/>
                          <a:pt x="164" y="216"/>
                          <a:pt x="192" y="257"/>
                        </a:cubicBezTo>
                        <a:cubicBezTo>
                          <a:pt x="205" y="309"/>
                          <a:pt x="252" y="360"/>
                          <a:pt x="288" y="401"/>
                        </a:cubicBezTo>
                        <a:cubicBezTo>
                          <a:pt x="318" y="493"/>
                          <a:pt x="370" y="483"/>
                          <a:pt x="432" y="545"/>
                        </a:cubicBezTo>
                        <a:cubicBezTo>
                          <a:pt x="480" y="593"/>
                          <a:pt x="440" y="585"/>
                          <a:pt x="496" y="585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5500">
                      <a:latin typeface="Arial" pitchFamily="-109" charset="0"/>
                    </a:endParaRPr>
                  </a:p>
                </p:txBody>
              </p:sp>
              <p:sp>
                <p:nvSpPr>
                  <p:cNvPr id="32830" name="Freeform 133"/>
                  <p:cNvSpPr>
                    <a:spLocks/>
                  </p:cNvSpPr>
                  <p:nvPr/>
                </p:nvSpPr>
                <p:spPr bwMode="auto">
                  <a:xfrm>
                    <a:off x="5912344" y="2930970"/>
                    <a:ext cx="357410" cy="250502"/>
                  </a:xfrm>
                  <a:custGeom>
                    <a:avLst/>
                    <a:gdLst>
                      <a:gd name="T0" fmla="*/ 0 w 1024"/>
                      <a:gd name="T1" fmla="*/ 0 h 536"/>
                      <a:gd name="T2" fmla="*/ 2147483647 w 1024"/>
                      <a:gd name="T3" fmla="*/ 2147483647 h 536"/>
                      <a:gd name="T4" fmla="*/ 2147483647 w 1024"/>
                      <a:gd name="T5" fmla="*/ 2147483647 h 536"/>
                      <a:gd name="T6" fmla="*/ 2147483647 w 1024"/>
                      <a:gd name="T7" fmla="*/ 2147483647 h 536"/>
                      <a:gd name="T8" fmla="*/ 2147483647 w 1024"/>
                      <a:gd name="T9" fmla="*/ 2147483647 h 536"/>
                      <a:gd name="T10" fmla="*/ 2147483647 w 1024"/>
                      <a:gd name="T11" fmla="*/ 2147483647 h 536"/>
                      <a:gd name="T12" fmla="*/ 2147483647 w 1024"/>
                      <a:gd name="T13" fmla="*/ 2147483647 h 536"/>
                      <a:gd name="T14" fmla="*/ 2147483647 w 1024"/>
                      <a:gd name="T15" fmla="*/ 2147483647 h 536"/>
                      <a:gd name="T16" fmla="*/ 2147483647 w 1024"/>
                      <a:gd name="T17" fmla="*/ 2147483647 h 536"/>
                      <a:gd name="T18" fmla="*/ 2147483647 w 1024"/>
                      <a:gd name="T19" fmla="*/ 2147483647 h 536"/>
                      <a:gd name="T20" fmla="*/ 2147483647 w 1024"/>
                      <a:gd name="T21" fmla="*/ 2147483647 h 536"/>
                      <a:gd name="T22" fmla="*/ 2147483647 w 1024"/>
                      <a:gd name="T23" fmla="*/ 2147483647 h 536"/>
                      <a:gd name="T24" fmla="*/ 2147483647 w 1024"/>
                      <a:gd name="T25" fmla="*/ 2147483647 h 536"/>
                      <a:gd name="T26" fmla="*/ 2147483647 w 1024"/>
                      <a:gd name="T27" fmla="*/ 2147483647 h 536"/>
                      <a:gd name="T28" fmla="*/ 2147483647 w 1024"/>
                      <a:gd name="T29" fmla="*/ 2147483647 h 536"/>
                      <a:gd name="T30" fmla="*/ 2147483647 w 1024"/>
                      <a:gd name="T31" fmla="*/ 2147483647 h 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024"/>
                      <a:gd name="T49" fmla="*/ 0 h 536"/>
                      <a:gd name="T50" fmla="*/ 1024 w 1024"/>
                      <a:gd name="T51" fmla="*/ 536 h 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024" h="536">
                        <a:moveTo>
                          <a:pt x="0" y="0"/>
                        </a:moveTo>
                        <a:cubicBezTo>
                          <a:pt x="98" y="19"/>
                          <a:pt x="180" y="32"/>
                          <a:pt x="280" y="40"/>
                        </a:cubicBezTo>
                        <a:cubicBezTo>
                          <a:pt x="324" y="54"/>
                          <a:pt x="325" y="88"/>
                          <a:pt x="360" y="112"/>
                        </a:cubicBezTo>
                        <a:cubicBezTo>
                          <a:pt x="365" y="128"/>
                          <a:pt x="366" y="145"/>
                          <a:pt x="376" y="160"/>
                        </a:cubicBezTo>
                        <a:cubicBezTo>
                          <a:pt x="381" y="168"/>
                          <a:pt x="388" y="175"/>
                          <a:pt x="392" y="184"/>
                        </a:cubicBezTo>
                        <a:cubicBezTo>
                          <a:pt x="430" y="269"/>
                          <a:pt x="387" y="201"/>
                          <a:pt x="424" y="256"/>
                        </a:cubicBezTo>
                        <a:cubicBezTo>
                          <a:pt x="444" y="338"/>
                          <a:pt x="475" y="505"/>
                          <a:pt x="568" y="536"/>
                        </a:cubicBezTo>
                        <a:cubicBezTo>
                          <a:pt x="584" y="530"/>
                          <a:pt x="601" y="528"/>
                          <a:pt x="616" y="520"/>
                        </a:cubicBezTo>
                        <a:cubicBezTo>
                          <a:pt x="698" y="468"/>
                          <a:pt x="568" y="517"/>
                          <a:pt x="656" y="488"/>
                        </a:cubicBezTo>
                        <a:cubicBezTo>
                          <a:pt x="661" y="480"/>
                          <a:pt x="665" y="470"/>
                          <a:pt x="672" y="464"/>
                        </a:cubicBezTo>
                        <a:cubicBezTo>
                          <a:pt x="678" y="457"/>
                          <a:pt x="690" y="456"/>
                          <a:pt x="696" y="448"/>
                        </a:cubicBezTo>
                        <a:cubicBezTo>
                          <a:pt x="730" y="393"/>
                          <a:pt x="698" y="405"/>
                          <a:pt x="752" y="352"/>
                        </a:cubicBezTo>
                        <a:cubicBezTo>
                          <a:pt x="757" y="336"/>
                          <a:pt x="758" y="318"/>
                          <a:pt x="768" y="304"/>
                        </a:cubicBezTo>
                        <a:cubicBezTo>
                          <a:pt x="778" y="288"/>
                          <a:pt x="793" y="274"/>
                          <a:pt x="800" y="256"/>
                        </a:cubicBezTo>
                        <a:cubicBezTo>
                          <a:pt x="818" y="199"/>
                          <a:pt x="838" y="124"/>
                          <a:pt x="896" y="96"/>
                        </a:cubicBezTo>
                        <a:cubicBezTo>
                          <a:pt x="935" y="76"/>
                          <a:pt x="982" y="80"/>
                          <a:pt x="1024" y="80"/>
                        </a:cubicBezTo>
                      </a:path>
                    </a:pathLst>
                  </a:custGeom>
                  <a:noFill/>
                  <a:ln w="38100">
                    <a:solidFill>
                      <a:srgbClr val="F3FF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sz="5500">
                      <a:latin typeface="Arial" pitchFamily="-109" charset="0"/>
                    </a:endParaRPr>
                  </a:p>
                </p:txBody>
              </p:sp>
              <p:sp>
                <p:nvSpPr>
                  <p:cNvPr id="32831" name="WordArt 57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070419" y="2995169"/>
                    <a:ext cx="523529" cy="166792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 spc="72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FF3300"/>
                        </a:solidFill>
                        <a:effectLst>
                          <a:outerShdw blurRad="63500" dist="46662" dir="3284183" algn="ctr" rotWithShape="0">
                            <a:srgbClr val="4D4D4D">
                              <a:alpha val="74997"/>
                            </a:srgbClr>
                          </a:outerShdw>
                        </a:effectLst>
                        <a:latin typeface="Arial Black"/>
                        <a:ea typeface="Arial Black"/>
                        <a:cs typeface="Arial Black"/>
                      </a:rPr>
                      <a:t>APD</a:t>
                    </a:r>
                  </a:p>
                </p:txBody>
              </p:sp>
              <p:sp>
                <p:nvSpPr>
                  <p:cNvPr id="32832" name="WordArt 57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455514" y="2743408"/>
                    <a:ext cx="362443" cy="115810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 spc="72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F6FF18"/>
                        </a:solidFill>
                        <a:effectLst>
                          <a:outerShdw blurRad="63500" dist="46662" dir="3284183" algn="ctr" rotWithShape="0">
                            <a:srgbClr val="4D4D4D">
                              <a:alpha val="74997"/>
                            </a:srgbClr>
                          </a:outerShdw>
                        </a:effectLst>
                        <a:latin typeface="Arial Black"/>
                        <a:ea typeface="Arial Black"/>
                        <a:cs typeface="Arial Black"/>
                      </a:rPr>
                      <a:t>FEDC05</a:t>
                    </a:r>
                  </a:p>
                </p:txBody>
              </p:sp>
              <p:sp>
                <p:nvSpPr>
                  <p:cNvPr id="32833" name="WordArt 57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865781" y="2489129"/>
                    <a:ext cx="385096" cy="12273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 spc="720">
                        <a:ln w="9525">
                          <a:noFill/>
                          <a:round/>
                          <a:headEnd/>
                          <a:tailEnd/>
                        </a:ln>
                        <a:gradFill rotWithShape="1">
                          <a:gsLst>
                            <a:gs pos="0">
                              <a:srgbClr val="AAAAAA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  <a:effectLst>
                          <a:outerShdw blurRad="63500" dist="46662" dir="3284183" algn="ctr" rotWithShape="0">
                            <a:srgbClr val="4D4D4D">
                              <a:alpha val="74997"/>
                            </a:srgbClr>
                          </a:outerShdw>
                        </a:effectLst>
                        <a:latin typeface="Arial Black"/>
                        <a:ea typeface="Arial Black"/>
                        <a:cs typeface="Arial Black"/>
                      </a:rPr>
                      <a:t>NINO</a:t>
                    </a:r>
                  </a:p>
                </p:txBody>
              </p:sp>
              <p:sp>
                <p:nvSpPr>
                  <p:cNvPr id="32834" name="WordArt 57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130826" y="3536455"/>
                    <a:ext cx="385096" cy="12273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 spc="72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srgbClr val="CCFFCC"/>
                        </a:solidFill>
                        <a:effectLst>
                          <a:outerShdw blurRad="63500" dist="46662" dir="3284183" algn="ctr" rotWithShape="0">
                            <a:srgbClr val="4D4D4D">
                              <a:alpha val="74997"/>
                            </a:srgbClr>
                          </a:outerShdw>
                        </a:effectLst>
                        <a:latin typeface="Arial Black"/>
                        <a:ea typeface="Arial Black"/>
                        <a:cs typeface="Arial Black"/>
                      </a:rPr>
                      <a:t>LSO</a:t>
                    </a:r>
                  </a:p>
                </p:txBody>
              </p:sp>
            </p:grpSp>
            <p:grpSp>
              <p:nvGrpSpPr>
                <p:cNvPr id="32787" name="Group 133"/>
                <p:cNvGrpSpPr>
                  <a:grpSpLocks/>
                </p:cNvGrpSpPr>
                <p:nvPr/>
              </p:nvGrpSpPr>
              <p:grpSpPr bwMode="auto">
                <a:xfrm>
                  <a:off x="2205038" y="4213763"/>
                  <a:ext cx="2243890" cy="1496475"/>
                  <a:chOff x="2205038" y="4213763"/>
                  <a:chExt cx="2243890" cy="1496475"/>
                </a:xfrm>
              </p:grpSpPr>
              <p:grpSp>
                <p:nvGrpSpPr>
                  <p:cNvPr id="3278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693247" y="4213763"/>
                    <a:ext cx="755681" cy="624011"/>
                    <a:chOff x="2920126" y="1281450"/>
                    <a:chExt cx="755711" cy="624024"/>
                  </a:xfrm>
                </p:grpSpPr>
                <p:sp>
                  <p:nvSpPr>
                    <p:cNvPr id="32820" name="Freeform 127"/>
                    <p:cNvSpPr>
                      <a:spLocks/>
                    </p:cNvSpPr>
                    <p:nvPr/>
                  </p:nvSpPr>
                  <p:spPr bwMode="auto">
                    <a:xfrm rot="-2700000">
                      <a:off x="3378194" y="1281450"/>
                      <a:ext cx="297643" cy="54130"/>
                    </a:xfrm>
                    <a:custGeom>
                      <a:avLst/>
                      <a:gdLst>
                        <a:gd name="T0" fmla="*/ 0 w 584"/>
                        <a:gd name="T1" fmla="*/ 2147483647 h 206"/>
                        <a:gd name="T2" fmla="*/ 2147483647 w 584"/>
                        <a:gd name="T3" fmla="*/ 2147483647 h 206"/>
                        <a:gd name="T4" fmla="*/ 2147483647 w 584"/>
                        <a:gd name="T5" fmla="*/ 2147483647 h 206"/>
                        <a:gd name="T6" fmla="*/ 2147483647 w 584"/>
                        <a:gd name="T7" fmla="*/ 0 h 206"/>
                        <a:gd name="T8" fmla="*/ 2147483647 w 584"/>
                        <a:gd name="T9" fmla="*/ 2147483647 h 206"/>
                        <a:gd name="T10" fmla="*/ 2147483647 w 584"/>
                        <a:gd name="T11" fmla="*/ 2147483647 h 206"/>
                        <a:gd name="T12" fmla="*/ 2147483647 w 584"/>
                        <a:gd name="T13" fmla="*/ 2147483647 h 206"/>
                        <a:gd name="T14" fmla="*/ 2147483647 w 584"/>
                        <a:gd name="T15" fmla="*/ 0 h 206"/>
                        <a:gd name="T16" fmla="*/ 2147483647 w 584"/>
                        <a:gd name="T17" fmla="*/ 2147483647 h 20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84"/>
                        <a:gd name="T28" fmla="*/ 0 h 206"/>
                        <a:gd name="T29" fmla="*/ 584 w 584"/>
                        <a:gd name="T30" fmla="*/ 206 h 20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84" h="206">
                          <a:moveTo>
                            <a:pt x="0" y="195"/>
                          </a:moveTo>
                          <a:cubicBezTo>
                            <a:pt x="28" y="106"/>
                            <a:pt x="57" y="18"/>
                            <a:pt x="80" y="19"/>
                          </a:cubicBezTo>
                          <a:cubicBezTo>
                            <a:pt x="103" y="20"/>
                            <a:pt x="112" y="206"/>
                            <a:pt x="136" y="203"/>
                          </a:cubicBezTo>
                          <a:cubicBezTo>
                            <a:pt x="160" y="200"/>
                            <a:pt x="197" y="6"/>
                            <a:pt x="224" y="3"/>
                          </a:cubicBezTo>
                          <a:cubicBezTo>
                            <a:pt x="251" y="0"/>
                            <a:pt x="273" y="186"/>
                            <a:pt x="296" y="187"/>
                          </a:cubicBezTo>
                          <a:cubicBezTo>
                            <a:pt x="319" y="188"/>
                            <a:pt x="337" y="15"/>
                            <a:pt x="360" y="11"/>
                          </a:cubicBezTo>
                          <a:cubicBezTo>
                            <a:pt x="383" y="7"/>
                            <a:pt x="408" y="164"/>
                            <a:pt x="432" y="163"/>
                          </a:cubicBezTo>
                          <a:cubicBezTo>
                            <a:pt x="456" y="162"/>
                            <a:pt x="479" y="4"/>
                            <a:pt x="504" y="3"/>
                          </a:cubicBezTo>
                          <a:cubicBezTo>
                            <a:pt x="529" y="2"/>
                            <a:pt x="571" y="130"/>
                            <a:pt x="584" y="155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 sz="5500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32821" name="AutoShape 519" descr="Blue tissue paper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0126" y="1423972"/>
                      <a:ext cx="481389" cy="481502"/>
                    </a:xfrm>
                    <a:prstGeom prst="cube">
                      <a:avLst>
                        <a:gd name="adj" fmla="val 73074"/>
                      </a:avLst>
                    </a:prstGeom>
                    <a:gradFill rotWithShape="0">
                      <a:gsLst>
                        <a:gs pos="0">
                          <a:srgbClr val="3333FF">
                            <a:alpha val="60999"/>
                          </a:srgbClr>
                        </a:gs>
                        <a:gs pos="100000">
                          <a:srgbClr val="FFFFFF">
                            <a:alpha val="54999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 sz="5500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32822" name="WordArt 573"/>
                    <p:cNvSpPr>
                      <a:spLocks noChangeArrowheads="1" noChangeShapeType="1" noTextEdit="1"/>
                    </p:cNvSpPr>
                    <p:nvPr/>
                  </p:nvSpPr>
                  <p:spPr bwMode="auto">
                    <a:xfrm>
                      <a:off x="3276292" y="1694621"/>
                      <a:ext cx="385111" cy="122736"/>
                    </a:xfrm>
                    <a:prstGeom prst="rect">
                      <a:avLst/>
                    </a:prstGeom>
                  </p:spPr>
                  <p:txBody>
                    <a:bodyPr wrap="none" fromWordArt="1">
                      <a:prstTxWarp prst="textPlain">
                        <a:avLst>
                          <a:gd name="adj" fmla="val 50000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kern="10" spc="720">
                          <a:ln w="9525">
                            <a:noFill/>
                            <a:round/>
                            <a:headEnd/>
                            <a:tailEnd/>
                          </a:ln>
                          <a:solidFill>
                            <a:srgbClr val="CCFFCC"/>
                          </a:solidFill>
                          <a:effectLst>
                            <a:outerShdw blurRad="63500" dist="46662" dir="3284183" algn="ctr" rotWithShape="0">
                              <a:srgbClr val="4D4D4D">
                                <a:alpha val="74997"/>
                              </a:srgbClr>
                            </a:outerShdw>
                          </a:effectLst>
                          <a:latin typeface="Arial Black"/>
                          <a:ea typeface="Arial Black"/>
                          <a:cs typeface="Arial Black"/>
                        </a:rPr>
                        <a:t>LSO</a:t>
                      </a:r>
                    </a:p>
                  </p:txBody>
                </p:sp>
              </p:grpSp>
              <p:grpSp>
                <p:nvGrpSpPr>
                  <p:cNvPr id="3278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2205038" y="4535617"/>
                    <a:ext cx="1868562" cy="1174621"/>
                    <a:chOff x="2694592" y="3493929"/>
                    <a:chExt cx="1868637" cy="1174645"/>
                  </a:xfrm>
                </p:grpSpPr>
                <p:grpSp>
                  <p:nvGrpSpPr>
                    <p:cNvPr id="32790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211" y="3493929"/>
                      <a:ext cx="869018" cy="526820"/>
                      <a:chOff x="4740477" y="3594954"/>
                      <a:chExt cx="869018" cy="526820"/>
                    </a:xfrm>
                  </p:grpSpPr>
                  <p:sp>
                    <p:nvSpPr>
                      <p:cNvPr id="32817" name="AutoShape 520" descr="Large grid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40477" y="3594954"/>
                        <a:ext cx="869018" cy="526820"/>
                      </a:xfrm>
                      <a:prstGeom prst="cube">
                        <a:avLst>
                          <a:gd name="adj" fmla="val 8125"/>
                        </a:avLst>
                      </a:prstGeom>
                      <a:pattFill prst="lgGrid">
                        <a:fgClr>
                          <a:srgbClr val="FFFFCC"/>
                        </a:fgClr>
                        <a:bgClr>
                          <a:schemeClr val="bg2"/>
                        </a:bgClr>
                      </a:patt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5500">
                          <a:latin typeface="Arial" pitchFamily="-109" charset="0"/>
                        </a:endParaRPr>
                      </a:p>
                    </p:txBody>
                  </p:sp>
                  <p:sp>
                    <p:nvSpPr>
                      <p:cNvPr id="32818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1715" y="3818397"/>
                        <a:ext cx="236604" cy="282607"/>
                      </a:xfrm>
                      <a:custGeom>
                        <a:avLst/>
                        <a:gdLst>
                          <a:gd name="T0" fmla="*/ 0 w 496"/>
                          <a:gd name="T1" fmla="*/ 2147483647 h 593"/>
                          <a:gd name="T2" fmla="*/ 2147483647 w 496"/>
                          <a:gd name="T3" fmla="*/ 2147483647 h 593"/>
                          <a:gd name="T4" fmla="*/ 2147483647 w 496"/>
                          <a:gd name="T5" fmla="*/ 2147483647 h 593"/>
                          <a:gd name="T6" fmla="*/ 2147483647 w 496"/>
                          <a:gd name="T7" fmla="*/ 2147483647 h 593"/>
                          <a:gd name="T8" fmla="*/ 2147483647 w 496"/>
                          <a:gd name="T9" fmla="*/ 2147483647 h 593"/>
                          <a:gd name="T10" fmla="*/ 2147483647 w 496"/>
                          <a:gd name="T11" fmla="*/ 2147483647 h 593"/>
                          <a:gd name="T12" fmla="*/ 2147483647 w 496"/>
                          <a:gd name="T13" fmla="*/ 2147483647 h 593"/>
                          <a:gd name="T14" fmla="*/ 2147483647 w 496"/>
                          <a:gd name="T15" fmla="*/ 2147483647 h 593"/>
                          <a:gd name="T16" fmla="*/ 2147483647 w 496"/>
                          <a:gd name="T17" fmla="*/ 2147483647 h 593"/>
                          <a:gd name="T18" fmla="*/ 2147483647 w 496"/>
                          <a:gd name="T19" fmla="*/ 2147483647 h 59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496"/>
                          <a:gd name="T31" fmla="*/ 0 h 593"/>
                          <a:gd name="T32" fmla="*/ 496 w 496"/>
                          <a:gd name="T33" fmla="*/ 593 h 593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496" h="593">
                            <a:moveTo>
                              <a:pt x="0" y="569"/>
                            </a:moveTo>
                            <a:cubicBezTo>
                              <a:pt x="35" y="462"/>
                              <a:pt x="25" y="123"/>
                              <a:pt x="32" y="9"/>
                            </a:cubicBezTo>
                            <a:cubicBezTo>
                              <a:pt x="51" y="66"/>
                              <a:pt x="23" y="0"/>
                              <a:pt x="64" y="49"/>
                            </a:cubicBezTo>
                            <a:cubicBezTo>
                              <a:pt x="71" y="58"/>
                              <a:pt x="72" y="71"/>
                              <a:pt x="80" y="81"/>
                            </a:cubicBezTo>
                            <a:cubicBezTo>
                              <a:pt x="86" y="88"/>
                              <a:pt x="97" y="90"/>
                              <a:pt x="104" y="97"/>
                            </a:cubicBezTo>
                            <a:cubicBezTo>
                              <a:pt x="113" y="106"/>
                              <a:pt x="120" y="118"/>
                              <a:pt x="128" y="129"/>
                            </a:cubicBezTo>
                            <a:cubicBezTo>
                              <a:pt x="156" y="169"/>
                              <a:pt x="164" y="216"/>
                              <a:pt x="192" y="257"/>
                            </a:cubicBezTo>
                            <a:cubicBezTo>
                              <a:pt x="205" y="309"/>
                              <a:pt x="252" y="360"/>
                              <a:pt x="288" y="401"/>
                            </a:cubicBezTo>
                            <a:cubicBezTo>
                              <a:pt x="318" y="493"/>
                              <a:pt x="370" y="483"/>
                              <a:pt x="432" y="545"/>
                            </a:cubicBezTo>
                            <a:cubicBezTo>
                              <a:pt x="480" y="593"/>
                              <a:pt x="440" y="585"/>
                              <a:pt x="496" y="585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5500">
                          <a:latin typeface="Arial" pitchFamily="-109" charset="0"/>
                        </a:endParaRPr>
                      </a:p>
                    </p:txBody>
                  </p:sp>
                  <p:sp>
                    <p:nvSpPr>
                      <p:cNvPr id="32819" name="WordArt 570"/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4774458" y="3671743"/>
                        <a:ext cx="523550" cy="166795"/>
                      </a:xfrm>
                      <a:prstGeom prst="rect">
                        <a:avLst/>
                      </a:prstGeom>
                    </p:spPr>
                    <p:txBody>
                      <a:bodyPr wrap="none" fromWordArt="1">
                        <a:prstTxWarp prst="textPlain">
                          <a:avLst>
                            <a:gd name="adj" fmla="val 50000"/>
                          </a:avLst>
                        </a:prstTxWarp>
                      </a:bodyPr>
                      <a:lstStyle/>
                      <a:p>
                        <a:pPr algn="ctr"/>
                        <a:r>
                          <a:rPr lang="en-US" sz="3600" kern="10" spc="720">
                            <a:ln w="9525">
                              <a:noFill/>
                              <a:round/>
                              <a:headEnd/>
                              <a:tailEnd/>
                            </a:ln>
                            <a:solidFill>
                              <a:srgbClr val="FF3300"/>
                            </a:solidFill>
                            <a:effectLst>
                              <a:outerShdw blurRad="63500" dist="46662" dir="3284183" algn="ctr" rotWithShape="0">
                                <a:srgbClr val="4D4D4D">
                                  <a:alpha val="74997"/>
                                </a:srgbClr>
                              </a:outerShdw>
                            </a:effectLst>
                            <a:latin typeface="Arial Black"/>
                            <a:ea typeface="Arial Black"/>
                            <a:cs typeface="Arial Black"/>
                          </a:rPr>
                          <a:t>APD</a:t>
                        </a:r>
                      </a:p>
                    </p:txBody>
                  </p:sp>
                </p:grpSp>
                <p:grpSp>
                  <p:nvGrpSpPr>
                    <p:cNvPr id="32791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8383" y="3764576"/>
                      <a:ext cx="952081" cy="577174"/>
                      <a:chOff x="2817092" y="3815089"/>
                      <a:chExt cx="952081" cy="577174"/>
                    </a:xfrm>
                  </p:grpSpPr>
                  <p:sp>
                    <p:nvSpPr>
                      <p:cNvPr id="32814" name="AutoShape 536" descr="Bouquet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17092" y="3815089"/>
                        <a:ext cx="952081" cy="577174"/>
                      </a:xfrm>
                      <a:prstGeom prst="cube">
                        <a:avLst>
                          <a:gd name="adj" fmla="val 8125"/>
                        </a:avLst>
                      </a:prstGeom>
                      <a:gradFill rotWithShape="0">
                        <a:gsLst>
                          <a:gs pos="0">
                            <a:srgbClr val="339933"/>
                          </a:gs>
                          <a:gs pos="100000">
                            <a:srgbClr val="0A1E0A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5500">
                          <a:latin typeface="Arial" pitchFamily="-109" charset="0"/>
                        </a:endParaRPr>
                      </a:p>
                    </p:txBody>
                  </p:sp>
                  <p:sp>
                    <p:nvSpPr>
                      <p:cNvPr id="32815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0710" y="4069373"/>
                        <a:ext cx="357424" cy="250507"/>
                      </a:xfrm>
                      <a:custGeom>
                        <a:avLst/>
                        <a:gdLst>
                          <a:gd name="T0" fmla="*/ 0 w 1024"/>
                          <a:gd name="T1" fmla="*/ 0 h 536"/>
                          <a:gd name="T2" fmla="*/ 2147483647 w 1024"/>
                          <a:gd name="T3" fmla="*/ 2147483647 h 536"/>
                          <a:gd name="T4" fmla="*/ 2147483647 w 1024"/>
                          <a:gd name="T5" fmla="*/ 2147483647 h 536"/>
                          <a:gd name="T6" fmla="*/ 2147483647 w 1024"/>
                          <a:gd name="T7" fmla="*/ 2147483647 h 536"/>
                          <a:gd name="T8" fmla="*/ 2147483647 w 1024"/>
                          <a:gd name="T9" fmla="*/ 2147483647 h 536"/>
                          <a:gd name="T10" fmla="*/ 2147483647 w 1024"/>
                          <a:gd name="T11" fmla="*/ 2147483647 h 536"/>
                          <a:gd name="T12" fmla="*/ 2147483647 w 1024"/>
                          <a:gd name="T13" fmla="*/ 2147483647 h 536"/>
                          <a:gd name="T14" fmla="*/ 2147483647 w 1024"/>
                          <a:gd name="T15" fmla="*/ 2147483647 h 536"/>
                          <a:gd name="T16" fmla="*/ 2147483647 w 1024"/>
                          <a:gd name="T17" fmla="*/ 2147483647 h 536"/>
                          <a:gd name="T18" fmla="*/ 2147483647 w 1024"/>
                          <a:gd name="T19" fmla="*/ 2147483647 h 536"/>
                          <a:gd name="T20" fmla="*/ 2147483647 w 1024"/>
                          <a:gd name="T21" fmla="*/ 2147483647 h 536"/>
                          <a:gd name="T22" fmla="*/ 2147483647 w 1024"/>
                          <a:gd name="T23" fmla="*/ 2147483647 h 536"/>
                          <a:gd name="T24" fmla="*/ 2147483647 w 1024"/>
                          <a:gd name="T25" fmla="*/ 2147483647 h 536"/>
                          <a:gd name="T26" fmla="*/ 2147483647 w 1024"/>
                          <a:gd name="T27" fmla="*/ 2147483647 h 536"/>
                          <a:gd name="T28" fmla="*/ 2147483647 w 1024"/>
                          <a:gd name="T29" fmla="*/ 2147483647 h 536"/>
                          <a:gd name="T30" fmla="*/ 2147483647 w 1024"/>
                          <a:gd name="T31" fmla="*/ 2147483647 h 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024"/>
                          <a:gd name="T49" fmla="*/ 0 h 536"/>
                          <a:gd name="T50" fmla="*/ 1024 w 1024"/>
                          <a:gd name="T51" fmla="*/ 536 h 53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024" h="536">
                            <a:moveTo>
                              <a:pt x="0" y="0"/>
                            </a:moveTo>
                            <a:cubicBezTo>
                              <a:pt x="98" y="19"/>
                              <a:pt x="180" y="32"/>
                              <a:pt x="280" y="40"/>
                            </a:cubicBezTo>
                            <a:cubicBezTo>
                              <a:pt x="324" y="54"/>
                              <a:pt x="325" y="88"/>
                              <a:pt x="360" y="112"/>
                            </a:cubicBezTo>
                            <a:cubicBezTo>
                              <a:pt x="365" y="128"/>
                              <a:pt x="366" y="145"/>
                              <a:pt x="376" y="160"/>
                            </a:cubicBezTo>
                            <a:cubicBezTo>
                              <a:pt x="381" y="168"/>
                              <a:pt x="388" y="175"/>
                              <a:pt x="392" y="184"/>
                            </a:cubicBezTo>
                            <a:cubicBezTo>
                              <a:pt x="430" y="269"/>
                              <a:pt x="387" y="201"/>
                              <a:pt x="424" y="256"/>
                            </a:cubicBezTo>
                            <a:cubicBezTo>
                              <a:pt x="444" y="338"/>
                              <a:pt x="475" y="505"/>
                              <a:pt x="568" y="536"/>
                            </a:cubicBezTo>
                            <a:cubicBezTo>
                              <a:pt x="584" y="530"/>
                              <a:pt x="601" y="528"/>
                              <a:pt x="616" y="520"/>
                            </a:cubicBezTo>
                            <a:cubicBezTo>
                              <a:pt x="698" y="468"/>
                              <a:pt x="568" y="517"/>
                              <a:pt x="656" y="488"/>
                            </a:cubicBezTo>
                            <a:cubicBezTo>
                              <a:pt x="661" y="480"/>
                              <a:pt x="665" y="470"/>
                              <a:pt x="672" y="464"/>
                            </a:cubicBezTo>
                            <a:cubicBezTo>
                              <a:pt x="678" y="457"/>
                              <a:pt x="690" y="456"/>
                              <a:pt x="696" y="448"/>
                            </a:cubicBezTo>
                            <a:cubicBezTo>
                              <a:pt x="730" y="393"/>
                              <a:pt x="698" y="405"/>
                              <a:pt x="752" y="352"/>
                            </a:cubicBezTo>
                            <a:cubicBezTo>
                              <a:pt x="757" y="336"/>
                              <a:pt x="758" y="318"/>
                              <a:pt x="768" y="304"/>
                            </a:cubicBezTo>
                            <a:cubicBezTo>
                              <a:pt x="778" y="288"/>
                              <a:pt x="793" y="274"/>
                              <a:pt x="800" y="256"/>
                            </a:cubicBezTo>
                            <a:cubicBezTo>
                              <a:pt x="818" y="199"/>
                              <a:pt x="838" y="124"/>
                              <a:pt x="896" y="96"/>
                            </a:cubicBezTo>
                            <a:cubicBezTo>
                              <a:pt x="935" y="76"/>
                              <a:pt x="982" y="80"/>
                              <a:pt x="1024" y="8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F3FF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5500">
                          <a:latin typeface="Arial" pitchFamily="-109" charset="0"/>
                        </a:endParaRPr>
                      </a:p>
                    </p:txBody>
                  </p:sp>
                  <p:sp>
                    <p:nvSpPr>
                      <p:cNvPr id="32816" name="WordArt 571"/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2893862" y="3881807"/>
                        <a:ext cx="362458" cy="115812"/>
                      </a:xfrm>
                      <a:prstGeom prst="rect">
                        <a:avLst/>
                      </a:prstGeom>
                    </p:spPr>
                    <p:txBody>
                      <a:bodyPr wrap="none" fromWordArt="1">
                        <a:prstTxWarp prst="textPlain">
                          <a:avLst>
                            <a:gd name="adj" fmla="val 50000"/>
                          </a:avLst>
                        </a:prstTxWarp>
                      </a:bodyPr>
                      <a:lstStyle/>
                      <a:p>
                        <a:pPr algn="ctr"/>
                        <a:r>
                          <a:rPr lang="en-US" sz="3600" kern="10" spc="720">
                            <a:ln w="9525">
                              <a:noFill/>
                              <a:round/>
                              <a:headEnd/>
                              <a:tailEnd/>
                            </a:ln>
                            <a:solidFill>
                              <a:srgbClr val="F6FF18"/>
                            </a:solidFill>
                            <a:effectLst>
                              <a:outerShdw blurRad="63500" dist="46662" dir="3284183" algn="ctr" rotWithShape="0">
                                <a:srgbClr val="4D4D4D">
                                  <a:alpha val="74997"/>
                                </a:srgbClr>
                              </a:outerShdw>
                            </a:effectLst>
                            <a:latin typeface="Arial Black"/>
                            <a:ea typeface="Arial Black"/>
                            <a:cs typeface="Arial Black"/>
                          </a:rPr>
                          <a:t>FEDC05</a:t>
                        </a:r>
                      </a:p>
                    </p:txBody>
                  </p:sp>
                </p:grpSp>
                <p:grpSp>
                  <p:nvGrpSpPr>
                    <p:cNvPr id="32792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4592" y="4060559"/>
                      <a:ext cx="1003052" cy="608015"/>
                      <a:chOff x="3199686" y="3548217"/>
                      <a:chExt cx="1003052" cy="608015"/>
                    </a:xfrm>
                  </p:grpSpPr>
                  <p:sp>
                    <p:nvSpPr>
                      <p:cNvPr id="39" name="AutoShape 5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99686" y="3548208"/>
                        <a:ext cx="1003340" cy="608024"/>
                      </a:xfrm>
                      <a:prstGeom prst="cube">
                        <a:avLst>
                          <a:gd name="adj" fmla="val 8125"/>
                        </a:avLst>
                      </a:prstGeom>
                      <a:gradFill rotWithShape="0">
                        <a:gsLst>
                          <a:gs pos="0">
                            <a:schemeClr val="accent2"/>
                          </a:gs>
                          <a:gs pos="100000">
                            <a:schemeClr val="accent2">
                              <a:gamma/>
                              <a:shade val="0"/>
                              <a:invGamma/>
                            </a:schemeClr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GB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5500" kern="1200">
                            <a:solidFill>
                              <a:schemeClr val="tx1"/>
                            </a:solidFill>
                            <a:latin typeface="Arial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32794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67861" y="3764736"/>
                        <a:ext cx="458106" cy="206448"/>
                        <a:chOff x="12708" y="11016"/>
                        <a:chExt cx="728" cy="328"/>
                      </a:xfrm>
                    </p:grpSpPr>
                    <p:grpSp>
                      <p:nvGrpSpPr>
                        <p:cNvPr id="32796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736" y="11016"/>
                          <a:ext cx="680" cy="328"/>
                          <a:chOff x="12736" y="11016"/>
                          <a:chExt cx="680" cy="328"/>
                        </a:xfrm>
                      </p:grpSpPr>
                      <p:sp>
                        <p:nvSpPr>
                          <p:cNvPr id="32809" name="Line 5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736" y="11344"/>
                            <a:ext cx="2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10" name="Line 5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32" y="11016"/>
                            <a:ext cx="0" cy="3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11" name="Line 5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32" y="11016"/>
                            <a:ext cx="24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12" name="Line 5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80" y="11016"/>
                            <a:ext cx="0" cy="3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13" name="Line 5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280" y="11344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32797" name="Group 1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756" y="11016"/>
                          <a:ext cx="680" cy="328"/>
                          <a:chOff x="12736" y="11016"/>
                          <a:chExt cx="680" cy="328"/>
                        </a:xfrm>
                      </p:grpSpPr>
                      <p:sp>
                        <p:nvSpPr>
                          <p:cNvPr id="32804" name="Line 5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736" y="11344"/>
                            <a:ext cx="2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5" name="Line 5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32" y="11016"/>
                            <a:ext cx="0" cy="3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6" name="Line 5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32" y="11016"/>
                            <a:ext cx="24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7" name="Line 5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80" y="11016"/>
                            <a:ext cx="0" cy="3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8" name="Line 5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280" y="11344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32798" name="Group 1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708" y="11016"/>
                          <a:ext cx="680" cy="328"/>
                          <a:chOff x="12736" y="11016"/>
                          <a:chExt cx="680" cy="328"/>
                        </a:xfrm>
                      </p:grpSpPr>
                      <p:sp>
                        <p:nvSpPr>
                          <p:cNvPr id="32799" name="Line 5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736" y="11344"/>
                            <a:ext cx="29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0" name="Line 5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032" y="11016"/>
                            <a:ext cx="0" cy="3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1" name="Line 5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032" y="11016"/>
                            <a:ext cx="248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2" name="Line 5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3280" y="11016"/>
                            <a:ext cx="0" cy="3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2803" name="Line 5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280" y="11344"/>
                            <a:ext cx="136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32795" name="WordArt 572"/>
                      <p:cNvSpPr>
                        <a:spLocks noChangeArrowheads="1" noChangeShapeType="1" noTextEdit="1"/>
                      </p:cNvSpPr>
                      <p:nvPr/>
                    </p:nvSpPr>
                    <p:spPr bwMode="auto">
                      <a:xfrm>
                        <a:off x="3304145" y="3627523"/>
                        <a:ext cx="385111" cy="122736"/>
                      </a:xfrm>
                      <a:prstGeom prst="rect">
                        <a:avLst/>
                      </a:prstGeom>
                    </p:spPr>
                    <p:txBody>
                      <a:bodyPr wrap="none" fromWordArt="1">
                        <a:prstTxWarp prst="textPlain">
                          <a:avLst>
                            <a:gd name="adj" fmla="val 50000"/>
                          </a:avLst>
                        </a:prstTxWarp>
                      </a:bodyPr>
                      <a:lstStyle/>
                      <a:p>
                        <a:pPr algn="ctr"/>
                        <a:r>
                          <a:rPr lang="en-US" sz="3600" kern="10" spc="720">
                            <a:ln w="9525">
                              <a:noFill/>
                              <a:round/>
                              <a:headEnd/>
                              <a:tailEnd/>
                            </a:ln>
                            <a:gradFill rotWithShape="1">
                              <a:gsLst>
                                <a:gs pos="0">
                                  <a:srgbClr val="AAAAAA"/>
                                </a:gs>
                                <a:gs pos="100000">
                                  <a:srgbClr val="FFFFFF"/>
                                </a:gs>
                              </a:gsLst>
                              <a:lin ang="5400000" scaled="1"/>
                            </a:gradFill>
                            <a:effectLst>
                              <a:outerShdw blurRad="63500" dist="46662" dir="3284183" algn="ctr" rotWithShape="0">
                                <a:srgbClr val="4D4D4D">
                                  <a:alpha val="74997"/>
                                </a:srgbClr>
                              </a:outerShdw>
                            </a:effectLst>
                            <a:latin typeface="Arial Black"/>
                            <a:ea typeface="Arial Black"/>
                            <a:cs typeface="Arial Black"/>
                          </a:rPr>
                          <a:t>NINO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32781" name="Oval 77"/>
              <p:cNvSpPr>
                <a:spLocks noChangeArrowheads="1"/>
              </p:cNvSpPr>
              <p:nvPr/>
            </p:nvSpPr>
            <p:spPr bwMode="auto">
              <a:xfrm>
                <a:off x="4416982" y="3870412"/>
                <a:ext cx="194814" cy="274206"/>
              </a:xfrm>
              <a:prstGeom prst="ellipse">
                <a:avLst/>
              </a:prstGeom>
              <a:solidFill>
                <a:srgbClr val="660066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TextBox 80"/>
              <p:cNvSpPr txBox="1">
                <a:spLocks noChangeArrowheads="1"/>
              </p:cNvSpPr>
              <p:nvPr/>
            </p:nvSpPr>
            <p:spPr bwMode="auto">
              <a:xfrm>
                <a:off x="3572788" y="3827118"/>
                <a:ext cx="881847" cy="26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baseline="30000">
                    <a:solidFill>
                      <a:srgbClr val="FFCC00"/>
                    </a:solidFill>
                  </a:rPr>
                  <a:t>22</a:t>
                </a:r>
                <a:r>
                  <a:rPr lang="en-US" sz="1100">
                    <a:solidFill>
                      <a:srgbClr val="FFCC00"/>
                    </a:solidFill>
                  </a:rPr>
                  <a:t>Na-Source</a:t>
                </a:r>
                <a:endParaRPr lang="en-US" sz="1100" baseline="30000">
                  <a:solidFill>
                    <a:srgbClr val="FFCC00"/>
                  </a:solidFill>
                </a:endParaRPr>
              </a:p>
            </p:txBody>
          </p:sp>
          <p:sp>
            <p:nvSpPr>
              <p:cNvPr id="32783" name="Isosceles Triangle 149"/>
              <p:cNvSpPr>
                <a:spLocks noChangeArrowheads="1"/>
              </p:cNvSpPr>
              <p:nvPr/>
            </p:nvSpPr>
            <p:spPr bwMode="auto">
              <a:xfrm flipH="1">
                <a:off x="4488039" y="4009369"/>
                <a:ext cx="44570" cy="79745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Isosceles Triangle 151"/>
              <p:cNvSpPr>
                <a:spLocks noChangeArrowheads="1"/>
              </p:cNvSpPr>
              <p:nvPr/>
            </p:nvSpPr>
            <p:spPr bwMode="auto">
              <a:xfrm rot="-2861787" flipH="1" flipV="1">
                <a:off x="4456120" y="3943000"/>
                <a:ext cx="51596" cy="68886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Isosceles Triangle 153"/>
              <p:cNvSpPr>
                <a:spLocks noChangeArrowheads="1"/>
              </p:cNvSpPr>
              <p:nvPr/>
            </p:nvSpPr>
            <p:spPr bwMode="auto">
              <a:xfrm rot="2861787" flipV="1">
                <a:off x="4511713" y="3943731"/>
                <a:ext cx="51596" cy="68886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5584825" y="3362325"/>
              <a:ext cx="1231900" cy="277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(2 </a:t>
              </a:r>
              <a:r>
                <a:rPr lang="en-US" sz="12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x</a:t>
              </a:r>
              <a:r>
                <a:rPr lang="en-US" sz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 2 </a:t>
              </a:r>
              <a:r>
                <a:rPr lang="en-US" sz="12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x</a:t>
              </a:r>
              <a:r>
                <a:rPr lang="en-US" sz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 10 mm</a:t>
              </a:r>
              <a:r>
                <a:rPr lang="en-US" sz="1200" baseline="300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3</a:t>
              </a:r>
              <a:r>
                <a:rPr lang="en-US" sz="12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-110" charset="0"/>
                </a:rPr>
                <a:t>)</a:t>
              </a:r>
            </a:p>
          </p:txBody>
        </p:sp>
      </p:grpSp>
      <p:grpSp>
        <p:nvGrpSpPr>
          <p:cNvPr id="127" name="Group 19"/>
          <p:cNvGrpSpPr>
            <a:grpSpLocks/>
          </p:cNvGrpSpPr>
          <p:nvPr/>
        </p:nvGrpSpPr>
        <p:grpSpPr bwMode="auto">
          <a:xfrm>
            <a:off x="5392291" y="101600"/>
            <a:ext cx="3200400" cy="714375"/>
            <a:chOff x="5768975" y="101600"/>
            <a:chExt cx="3200400" cy="714375"/>
          </a:xfrm>
        </p:grpSpPr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5770563" y="106363"/>
              <a:ext cx="3198812" cy="6731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>
              <a:outerShdw blurRad="63500" dist="44323" dir="192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pic>
          <p:nvPicPr>
            <p:cNvPr id="129" name="Picture 49" descr="fp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91512" y="347663"/>
              <a:ext cx="655638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50" descr="headereu_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8975" y="101600"/>
              <a:ext cx="704850" cy="70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Text Box 37"/>
            <p:cNvSpPr txBox="1">
              <a:spLocks noChangeArrowheads="1"/>
            </p:cNvSpPr>
            <p:nvPr/>
          </p:nvSpPr>
          <p:spPr bwMode="auto">
            <a:xfrm>
              <a:off x="5878513" y="141288"/>
              <a:ext cx="2984499" cy="6095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SIXTH FRAMEWORK PROGRAMME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PRIORITY 1</a:t>
              </a:r>
            </a:p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FP6-2002 LIFESCIHEALTH</a:t>
              </a:r>
            </a:p>
          </p:txBody>
        </p:sp>
        <p:sp>
          <p:nvSpPr>
            <p:cNvPr id="132" name="Text Box 54"/>
            <p:cNvSpPr txBox="1">
              <a:spLocks noChangeArrowheads="1"/>
            </p:cNvSpPr>
            <p:nvPr/>
          </p:nvSpPr>
          <p:spPr bwMode="auto">
            <a:xfrm>
              <a:off x="5773738" y="601662"/>
              <a:ext cx="869950" cy="2143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/>
                <a:t>Proposal 505785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NINO Chip</a:t>
            </a:r>
            <a:endParaRPr lang="en-US" dirty="0"/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4D5F827-5637-C844-A7DA-A3620010B42D}" type="slidenum">
              <a:rPr lang="en-US" smtClean="0">
                <a:latin typeface="Times New Roman" pitchFamily="-109" charset="0"/>
              </a:rPr>
              <a:pPr/>
              <a:t>16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277332" y="1000695"/>
            <a:ext cx="5386027" cy="2042846"/>
            <a:chOff x="76200" y="3048000"/>
            <a:chExt cx="8534400" cy="3236981"/>
          </a:xfrm>
          <a:effectLst>
            <a:outerShdw blurRad="50800" dist="50800" dir="19560000">
              <a:schemeClr val="accent4">
                <a:lumMod val="50000"/>
                <a:lumOff val="50000"/>
                <a:alpha val="43000"/>
              </a:schemeClr>
            </a:outerShdw>
          </a:effectLst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 rot="5400000">
              <a:off x="2209800" y="4648200"/>
              <a:ext cx="609600" cy="6096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5400000">
              <a:off x="3352800" y="4648200"/>
              <a:ext cx="609600" cy="6096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5400000">
              <a:off x="4572000" y="4648200"/>
              <a:ext cx="609600" cy="6096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5400000">
              <a:off x="5715000" y="4648200"/>
              <a:ext cx="609600" cy="60960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514600" y="4800600"/>
              <a:ext cx="8382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514600" y="5105400"/>
              <a:ext cx="8382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657600" y="4800600"/>
              <a:ext cx="9144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657600" y="5105400"/>
              <a:ext cx="9144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876800" y="4800600"/>
              <a:ext cx="8382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76800" y="5105400"/>
              <a:ext cx="8382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18" name="Text Box 12" descr="Large grid"/>
            <p:cNvSpPr txBox="1">
              <a:spLocks noChangeArrowheads="1"/>
            </p:cNvSpPr>
            <p:nvPr/>
          </p:nvSpPr>
          <p:spPr bwMode="auto">
            <a:xfrm>
              <a:off x="2133600" y="4800600"/>
              <a:ext cx="533400" cy="34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800" b="1" dirty="0">
                  <a:latin typeface="Times New Roman" pitchFamily="-110" charset="0"/>
                </a:rPr>
                <a:t>x6</a:t>
              </a:r>
            </a:p>
          </p:txBody>
        </p:sp>
        <p:sp>
          <p:nvSpPr>
            <p:cNvPr id="19" name="Text Box 13" descr="Large grid"/>
            <p:cNvSpPr txBox="1">
              <a:spLocks noChangeArrowheads="1"/>
            </p:cNvSpPr>
            <p:nvPr/>
          </p:nvSpPr>
          <p:spPr bwMode="auto">
            <a:xfrm>
              <a:off x="5715000" y="4800600"/>
              <a:ext cx="533400" cy="34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800" b="1">
                  <a:latin typeface="Times New Roman" pitchFamily="-110" charset="0"/>
                </a:rPr>
                <a:t>x6</a:t>
              </a:r>
            </a:p>
          </p:txBody>
        </p:sp>
        <p:sp>
          <p:nvSpPr>
            <p:cNvPr id="20" name="Text Box 14" descr="Large grid"/>
            <p:cNvSpPr txBox="1">
              <a:spLocks noChangeArrowheads="1"/>
            </p:cNvSpPr>
            <p:nvPr/>
          </p:nvSpPr>
          <p:spPr bwMode="auto">
            <a:xfrm>
              <a:off x="4495801" y="4800600"/>
              <a:ext cx="533400" cy="34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800" b="1">
                  <a:latin typeface="Times New Roman" pitchFamily="-110" charset="0"/>
                </a:rPr>
                <a:t>x6</a:t>
              </a:r>
            </a:p>
          </p:txBody>
        </p:sp>
        <p:sp>
          <p:nvSpPr>
            <p:cNvPr id="21" name="Text Box 15" descr="Large grid"/>
            <p:cNvSpPr txBox="1">
              <a:spLocks noChangeArrowheads="1"/>
            </p:cNvSpPr>
            <p:nvPr/>
          </p:nvSpPr>
          <p:spPr bwMode="auto">
            <a:xfrm>
              <a:off x="3276600" y="4800600"/>
              <a:ext cx="533400" cy="34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800" b="1" dirty="0">
                  <a:latin typeface="Times New Roman" pitchFamily="-110" charset="0"/>
                </a:rPr>
                <a:t>x6</a:t>
              </a: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5400000">
              <a:off x="6819900" y="46863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6019800" y="4800600"/>
              <a:ext cx="10668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019800" y="5105400"/>
              <a:ext cx="10668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7315200" y="4648200"/>
              <a:ext cx="6858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7315200" y="5334000"/>
              <a:ext cx="6858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27" name="Text Box 21" descr="Large grid"/>
            <p:cNvSpPr txBox="1">
              <a:spLocks noChangeArrowheads="1"/>
            </p:cNvSpPr>
            <p:nvPr/>
          </p:nvSpPr>
          <p:spPr bwMode="auto">
            <a:xfrm>
              <a:off x="7924800" y="4419601"/>
              <a:ext cx="6858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Vout +</a:t>
              </a:r>
            </a:p>
          </p:txBody>
        </p:sp>
        <p:sp>
          <p:nvSpPr>
            <p:cNvPr id="28" name="Text Box 22" descr="Large grid"/>
            <p:cNvSpPr txBox="1">
              <a:spLocks noChangeArrowheads="1"/>
            </p:cNvSpPr>
            <p:nvPr/>
          </p:nvSpPr>
          <p:spPr bwMode="auto">
            <a:xfrm>
              <a:off x="7924800" y="5364164"/>
              <a:ext cx="6858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Vout -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762000" y="4572000"/>
              <a:ext cx="762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30" name="Text Box 24" descr="Large grid"/>
            <p:cNvSpPr txBox="1">
              <a:spLocks noChangeArrowheads="1"/>
            </p:cNvSpPr>
            <p:nvPr/>
          </p:nvSpPr>
          <p:spPr bwMode="auto">
            <a:xfrm>
              <a:off x="762000" y="4648198"/>
              <a:ext cx="762001" cy="51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600" b="1">
                  <a:latin typeface="Times New Roman" pitchFamily="-110" charset="0"/>
                </a:rPr>
                <a:t>Input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GB" sz="600" b="1">
                  <a:latin typeface="Times New Roman" pitchFamily="-110" charset="0"/>
                </a:rPr>
                <a:t>stage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524000" y="4800600"/>
              <a:ext cx="6858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1524000" y="5105400"/>
              <a:ext cx="6858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762000" y="3581400"/>
              <a:ext cx="7620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34" name="Text Box 28" descr="Large grid"/>
            <p:cNvSpPr txBox="1">
              <a:spLocks noChangeArrowheads="1"/>
            </p:cNvSpPr>
            <p:nvPr/>
          </p:nvSpPr>
          <p:spPr bwMode="auto">
            <a:xfrm>
              <a:off x="685800" y="3840165"/>
              <a:ext cx="914399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600" b="1">
                  <a:latin typeface="Times New Roman" pitchFamily="-110" charset="0"/>
                </a:rPr>
                <a:t>threshold</a:t>
              </a: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914400" y="3352800"/>
              <a:ext cx="0" cy="22860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1524000" y="3810000"/>
              <a:ext cx="17526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276600" y="3810000"/>
              <a:ext cx="0" cy="129540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1371600" y="3352800"/>
              <a:ext cx="0" cy="22860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524000" y="4114800"/>
              <a:ext cx="16764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213100" y="4114800"/>
              <a:ext cx="0" cy="68580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914400" y="4343400"/>
              <a:ext cx="0" cy="22860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1371600" y="4343400"/>
              <a:ext cx="0" cy="22860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sp>
          <p:nvSpPr>
            <p:cNvPr id="43" name="Text Box 47" descr="Large grid"/>
            <p:cNvSpPr txBox="1">
              <a:spLocks noChangeArrowheads="1"/>
            </p:cNvSpPr>
            <p:nvPr/>
          </p:nvSpPr>
          <p:spPr bwMode="auto">
            <a:xfrm>
              <a:off x="685800" y="3048000"/>
              <a:ext cx="5334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TH+</a:t>
              </a:r>
            </a:p>
          </p:txBody>
        </p:sp>
        <p:sp>
          <p:nvSpPr>
            <p:cNvPr id="44" name="Text Box 48" descr="Large grid"/>
            <p:cNvSpPr txBox="1">
              <a:spLocks noChangeArrowheads="1"/>
            </p:cNvSpPr>
            <p:nvPr/>
          </p:nvSpPr>
          <p:spPr bwMode="auto">
            <a:xfrm>
              <a:off x="1143001" y="3048000"/>
              <a:ext cx="5334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TH-</a:t>
              </a:r>
            </a:p>
          </p:txBody>
        </p:sp>
        <p:sp>
          <p:nvSpPr>
            <p:cNvPr id="45" name="AutoShape 49" descr="Large grid"/>
            <p:cNvSpPr>
              <a:spLocks/>
            </p:cNvSpPr>
            <p:nvPr/>
          </p:nvSpPr>
          <p:spPr bwMode="auto">
            <a:xfrm rot="16200000">
              <a:off x="4114800" y="3657600"/>
              <a:ext cx="304800" cy="426720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46" name="Text Box 50" descr="Large grid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2819401" cy="34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800" b="1" dirty="0">
                  <a:solidFill>
                    <a:srgbClr val="FFFFFF"/>
                  </a:solidFill>
                  <a:latin typeface="Times New Roman" pitchFamily="-110" charset="0"/>
                </a:rPr>
                <a:t>4 Cascaded amplifiers</a:t>
              </a:r>
            </a:p>
          </p:txBody>
        </p:sp>
        <p:sp>
          <p:nvSpPr>
            <p:cNvPr id="47" name="AutoShape 51" descr="Large grid"/>
            <p:cNvSpPr>
              <a:spLocks/>
            </p:cNvSpPr>
            <p:nvPr/>
          </p:nvSpPr>
          <p:spPr bwMode="auto">
            <a:xfrm rot="16200000">
              <a:off x="6972300" y="5219700"/>
              <a:ext cx="304800" cy="1143000"/>
            </a:xfrm>
            <a:prstGeom prst="leftBrace">
              <a:avLst>
                <a:gd name="adj1" fmla="val 31250"/>
                <a:gd name="adj2" fmla="val 50000"/>
              </a:avLst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800">
                <a:latin typeface="Times New Roman" pitchFamily="-110" charset="0"/>
              </a:endParaRPr>
            </a:p>
          </p:txBody>
        </p:sp>
        <p:sp>
          <p:nvSpPr>
            <p:cNvPr id="48" name="Text Box 52" descr="Large grid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1295398" cy="34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800" b="1">
                  <a:solidFill>
                    <a:srgbClr val="FFFFFF"/>
                  </a:solidFill>
                  <a:latin typeface="Times New Roman" pitchFamily="-110" charset="0"/>
                </a:rPr>
                <a:t>Output buffer</a:t>
              </a:r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381000" y="4800600"/>
              <a:ext cx="3810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>
              <a:off x="381000" y="5105400"/>
              <a:ext cx="381000" cy="0"/>
            </a:xfrm>
            <a:prstGeom prst="lin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700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sp>
          <p:nvSpPr>
            <p:cNvPr id="51" name="Text Box 55" descr="Large grid"/>
            <p:cNvSpPr txBox="1">
              <a:spLocks noChangeArrowheads="1"/>
            </p:cNvSpPr>
            <p:nvPr/>
          </p:nvSpPr>
          <p:spPr bwMode="auto">
            <a:xfrm>
              <a:off x="1524000" y="4525964"/>
              <a:ext cx="6858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Out1 +</a:t>
              </a:r>
            </a:p>
          </p:txBody>
        </p:sp>
        <p:sp>
          <p:nvSpPr>
            <p:cNvPr id="52" name="Text Box 56" descr="Large grid"/>
            <p:cNvSpPr txBox="1">
              <a:spLocks noChangeArrowheads="1"/>
            </p:cNvSpPr>
            <p:nvPr/>
          </p:nvSpPr>
          <p:spPr bwMode="auto">
            <a:xfrm>
              <a:off x="1524000" y="5105400"/>
              <a:ext cx="6858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Out1 -</a:t>
              </a:r>
            </a:p>
          </p:txBody>
        </p:sp>
        <p:sp>
          <p:nvSpPr>
            <p:cNvPr id="53" name="Text Box 57" descr="Large grid"/>
            <p:cNvSpPr txBox="1">
              <a:spLocks noChangeArrowheads="1"/>
            </p:cNvSpPr>
            <p:nvPr/>
          </p:nvSpPr>
          <p:spPr bwMode="auto">
            <a:xfrm>
              <a:off x="2438399" y="4525964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A1 +</a:t>
              </a:r>
            </a:p>
          </p:txBody>
        </p:sp>
        <p:sp>
          <p:nvSpPr>
            <p:cNvPr id="54" name="Text Box 58" descr="Large grid"/>
            <p:cNvSpPr txBox="1">
              <a:spLocks noChangeArrowheads="1"/>
            </p:cNvSpPr>
            <p:nvPr/>
          </p:nvSpPr>
          <p:spPr bwMode="auto">
            <a:xfrm>
              <a:off x="2438399" y="5105400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A1 -</a:t>
              </a:r>
            </a:p>
          </p:txBody>
        </p:sp>
        <p:sp>
          <p:nvSpPr>
            <p:cNvPr id="55" name="Text Box 59" descr="Large grid"/>
            <p:cNvSpPr txBox="1">
              <a:spLocks noChangeArrowheads="1"/>
            </p:cNvSpPr>
            <p:nvPr/>
          </p:nvSpPr>
          <p:spPr bwMode="auto">
            <a:xfrm>
              <a:off x="3581400" y="4525964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A2 +</a:t>
              </a:r>
            </a:p>
          </p:txBody>
        </p:sp>
        <p:sp>
          <p:nvSpPr>
            <p:cNvPr id="56" name="Text Box 60" descr="Large grid"/>
            <p:cNvSpPr txBox="1">
              <a:spLocks noChangeArrowheads="1"/>
            </p:cNvSpPr>
            <p:nvPr/>
          </p:nvSpPr>
          <p:spPr bwMode="auto">
            <a:xfrm>
              <a:off x="3581400" y="5105400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A2 -</a:t>
              </a:r>
            </a:p>
          </p:txBody>
        </p:sp>
        <p:sp>
          <p:nvSpPr>
            <p:cNvPr id="57" name="Text Box 61" descr="Large grid"/>
            <p:cNvSpPr txBox="1">
              <a:spLocks noChangeArrowheads="1"/>
            </p:cNvSpPr>
            <p:nvPr/>
          </p:nvSpPr>
          <p:spPr bwMode="auto">
            <a:xfrm>
              <a:off x="4876800" y="4556125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A3 +</a:t>
              </a:r>
            </a:p>
          </p:txBody>
        </p:sp>
        <p:sp>
          <p:nvSpPr>
            <p:cNvPr id="58" name="Text Box 62" descr="Large grid"/>
            <p:cNvSpPr txBox="1">
              <a:spLocks noChangeArrowheads="1"/>
            </p:cNvSpPr>
            <p:nvPr/>
          </p:nvSpPr>
          <p:spPr bwMode="auto">
            <a:xfrm>
              <a:off x="4876800" y="5135563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A3 -</a:t>
              </a:r>
            </a:p>
          </p:txBody>
        </p:sp>
        <p:sp>
          <p:nvSpPr>
            <p:cNvPr id="59" name="Text Box 63" descr="Large grid"/>
            <p:cNvSpPr txBox="1">
              <a:spLocks noChangeArrowheads="1"/>
            </p:cNvSpPr>
            <p:nvPr/>
          </p:nvSpPr>
          <p:spPr bwMode="auto">
            <a:xfrm>
              <a:off x="6095999" y="4556125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A4 +</a:t>
              </a:r>
            </a:p>
          </p:txBody>
        </p:sp>
        <p:sp>
          <p:nvSpPr>
            <p:cNvPr id="60" name="Text Box 64" descr="Large grid"/>
            <p:cNvSpPr txBox="1">
              <a:spLocks noChangeArrowheads="1"/>
            </p:cNvSpPr>
            <p:nvPr/>
          </p:nvSpPr>
          <p:spPr bwMode="auto">
            <a:xfrm>
              <a:off x="6095999" y="5135563"/>
              <a:ext cx="8382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Out A4 -</a:t>
              </a:r>
            </a:p>
          </p:txBody>
        </p:sp>
        <p:sp>
          <p:nvSpPr>
            <p:cNvPr id="61" name="Text Box 65" descr="Large grid"/>
            <p:cNvSpPr txBox="1">
              <a:spLocks noChangeArrowheads="1"/>
            </p:cNvSpPr>
            <p:nvPr/>
          </p:nvSpPr>
          <p:spPr bwMode="auto">
            <a:xfrm>
              <a:off x="76200" y="4602163"/>
              <a:ext cx="533400" cy="29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00" b="1">
                  <a:solidFill>
                    <a:srgbClr val="FFFFFF"/>
                  </a:solidFill>
                  <a:latin typeface="Times New Roman" pitchFamily="-110" charset="0"/>
                </a:rPr>
                <a:t>In +</a:t>
              </a:r>
            </a:p>
          </p:txBody>
        </p:sp>
        <p:sp>
          <p:nvSpPr>
            <p:cNvPr id="62" name="Text Box 66" descr="Large grid"/>
            <p:cNvSpPr txBox="1">
              <a:spLocks noChangeArrowheads="1"/>
            </p:cNvSpPr>
            <p:nvPr/>
          </p:nvSpPr>
          <p:spPr bwMode="auto">
            <a:xfrm>
              <a:off x="76200" y="5029201"/>
              <a:ext cx="457201" cy="268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500" b="1">
                  <a:solidFill>
                    <a:srgbClr val="FFFFFF"/>
                  </a:solidFill>
                  <a:latin typeface="Times New Roman" pitchFamily="-110" charset="0"/>
                </a:rPr>
                <a:t>In -</a:t>
              </a:r>
            </a:p>
          </p:txBody>
        </p:sp>
      </p:grpSp>
      <p:grpSp>
        <p:nvGrpSpPr>
          <p:cNvPr id="33799" name="Group 278"/>
          <p:cNvGrpSpPr>
            <a:grpSpLocks/>
          </p:cNvGrpSpPr>
          <p:nvPr/>
        </p:nvGrpSpPr>
        <p:grpSpPr bwMode="auto">
          <a:xfrm>
            <a:off x="307975" y="1644650"/>
            <a:ext cx="2632075" cy="3692525"/>
            <a:chOff x="528009" y="1747074"/>
            <a:chExt cx="2631949" cy="3692346"/>
          </a:xfrm>
        </p:grpSpPr>
        <p:sp>
          <p:nvSpPr>
            <p:cNvPr id="278" name="Rectangle 277"/>
            <p:cNvSpPr/>
            <p:nvPr/>
          </p:nvSpPr>
          <p:spPr bwMode="auto">
            <a:xfrm>
              <a:off x="580394" y="1747074"/>
              <a:ext cx="2531941" cy="3692346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139700" dir="189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62" charset="0"/>
              </a:endParaRPr>
            </a:p>
          </p:txBody>
        </p:sp>
        <p:sp>
          <p:nvSpPr>
            <p:cNvPr id="33860" name="Text Box 207"/>
            <p:cNvSpPr txBox="1">
              <a:spLocks noChangeArrowheads="1"/>
            </p:cNvSpPr>
            <p:nvPr/>
          </p:nvSpPr>
          <p:spPr bwMode="auto">
            <a:xfrm>
              <a:off x="2738951" y="3081929"/>
              <a:ext cx="42100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Out1</a:t>
              </a:r>
              <a:r>
                <a:rPr lang="en-US" sz="900"/>
                <a:t>+</a:t>
              </a:r>
            </a:p>
          </p:txBody>
        </p:sp>
        <p:sp>
          <p:nvSpPr>
            <p:cNvPr id="33861" name="Text Box 208"/>
            <p:cNvSpPr txBox="1">
              <a:spLocks noChangeArrowheads="1"/>
            </p:cNvSpPr>
            <p:nvPr/>
          </p:nvSpPr>
          <p:spPr bwMode="auto">
            <a:xfrm>
              <a:off x="2738951" y="3273296"/>
              <a:ext cx="4210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Out1 -</a:t>
              </a:r>
            </a:p>
          </p:txBody>
        </p:sp>
        <p:sp>
          <p:nvSpPr>
            <p:cNvPr id="172" name="Text Box 225"/>
            <p:cNvSpPr txBox="1">
              <a:spLocks noChangeArrowheads="1"/>
            </p:cNvSpPr>
            <p:nvPr/>
          </p:nvSpPr>
          <p:spPr bwMode="auto">
            <a:xfrm>
              <a:off x="1561423" y="1775648"/>
              <a:ext cx="517500" cy="2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50" dirty="0" err="1">
                  <a:latin typeface="Times New Roman" pitchFamily="-110" charset="0"/>
                </a:rPr>
                <a:t>V</a:t>
              </a:r>
              <a:r>
                <a:rPr lang="en-US" sz="1050" baseline="-25000" dirty="0" err="1">
                  <a:latin typeface="Times New Roman" pitchFamily="-110" charset="0"/>
                </a:rPr>
                <a:t>dd</a:t>
              </a:r>
              <a:endParaRPr lang="en-US" sz="1050" baseline="-25000" dirty="0">
                <a:latin typeface="Times New Roman" pitchFamily="-110" charset="0"/>
              </a:endParaRPr>
            </a:p>
          </p:txBody>
        </p:sp>
        <p:sp>
          <p:nvSpPr>
            <p:cNvPr id="33863" name="Line 99"/>
            <p:cNvSpPr>
              <a:spLocks noChangeShapeType="1"/>
            </p:cNvSpPr>
            <p:nvPr/>
          </p:nvSpPr>
          <p:spPr bwMode="auto">
            <a:xfrm>
              <a:off x="2011758" y="3962216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Line 100"/>
            <p:cNvSpPr>
              <a:spLocks noChangeShapeType="1"/>
            </p:cNvSpPr>
            <p:nvPr/>
          </p:nvSpPr>
          <p:spPr bwMode="auto">
            <a:xfrm>
              <a:off x="2088305" y="3962216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101"/>
            <p:cNvSpPr>
              <a:spLocks noChangeShapeType="1"/>
            </p:cNvSpPr>
            <p:nvPr/>
          </p:nvSpPr>
          <p:spPr bwMode="auto">
            <a:xfrm>
              <a:off x="2088305" y="4038762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Line 102"/>
            <p:cNvSpPr>
              <a:spLocks noChangeShapeType="1"/>
            </p:cNvSpPr>
            <p:nvPr/>
          </p:nvSpPr>
          <p:spPr bwMode="auto">
            <a:xfrm flipV="1">
              <a:off x="2203125" y="3809122"/>
              <a:ext cx="0" cy="229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103"/>
            <p:cNvSpPr>
              <a:spLocks noChangeShapeType="1"/>
            </p:cNvSpPr>
            <p:nvPr/>
          </p:nvSpPr>
          <p:spPr bwMode="auto">
            <a:xfrm>
              <a:off x="2203125" y="4230129"/>
              <a:ext cx="0" cy="114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Line 104"/>
            <p:cNvSpPr>
              <a:spLocks noChangeShapeType="1"/>
            </p:cNvSpPr>
            <p:nvPr/>
          </p:nvSpPr>
          <p:spPr bwMode="auto">
            <a:xfrm>
              <a:off x="2088305" y="4230129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108"/>
            <p:cNvSpPr>
              <a:spLocks noChangeShapeType="1"/>
            </p:cNvSpPr>
            <p:nvPr/>
          </p:nvSpPr>
          <p:spPr bwMode="auto">
            <a:xfrm flipH="1">
              <a:off x="1743845" y="4153582"/>
              <a:ext cx="267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Line 109"/>
            <p:cNvSpPr>
              <a:spLocks noChangeShapeType="1"/>
            </p:cNvSpPr>
            <p:nvPr/>
          </p:nvSpPr>
          <p:spPr bwMode="auto">
            <a:xfrm>
              <a:off x="1399385" y="3962216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110"/>
            <p:cNvSpPr>
              <a:spLocks noChangeShapeType="1"/>
            </p:cNvSpPr>
            <p:nvPr/>
          </p:nvSpPr>
          <p:spPr bwMode="auto">
            <a:xfrm>
              <a:off x="1475932" y="3962216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Line 111"/>
            <p:cNvSpPr>
              <a:spLocks noChangeShapeType="1"/>
            </p:cNvSpPr>
            <p:nvPr/>
          </p:nvSpPr>
          <p:spPr bwMode="auto">
            <a:xfrm flipH="1">
              <a:off x="1475932" y="4153582"/>
              <a:ext cx="267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112"/>
            <p:cNvSpPr>
              <a:spLocks noChangeShapeType="1"/>
            </p:cNvSpPr>
            <p:nvPr/>
          </p:nvSpPr>
          <p:spPr bwMode="auto">
            <a:xfrm>
              <a:off x="1284565" y="4230129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Line 113"/>
            <p:cNvSpPr>
              <a:spLocks noChangeShapeType="1"/>
            </p:cNvSpPr>
            <p:nvPr/>
          </p:nvSpPr>
          <p:spPr bwMode="auto">
            <a:xfrm>
              <a:off x="1284565" y="4038762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114"/>
            <p:cNvSpPr>
              <a:spLocks noChangeShapeType="1"/>
            </p:cNvSpPr>
            <p:nvPr/>
          </p:nvSpPr>
          <p:spPr bwMode="auto">
            <a:xfrm flipV="1">
              <a:off x="1284565" y="3770849"/>
              <a:ext cx="0" cy="267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6" name="Line 116"/>
            <p:cNvSpPr>
              <a:spLocks noChangeShapeType="1"/>
            </p:cNvSpPr>
            <p:nvPr/>
          </p:nvSpPr>
          <p:spPr bwMode="auto">
            <a:xfrm>
              <a:off x="1284565" y="4230129"/>
              <a:ext cx="0" cy="114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7" name="Line 117"/>
            <p:cNvSpPr>
              <a:spLocks noChangeShapeType="1"/>
            </p:cNvSpPr>
            <p:nvPr/>
          </p:nvSpPr>
          <p:spPr bwMode="auto">
            <a:xfrm>
              <a:off x="2011758" y="45745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8" name="Line 118"/>
            <p:cNvSpPr>
              <a:spLocks noChangeShapeType="1"/>
            </p:cNvSpPr>
            <p:nvPr/>
          </p:nvSpPr>
          <p:spPr bwMode="auto">
            <a:xfrm>
              <a:off x="2088305" y="45745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Line 119"/>
            <p:cNvSpPr>
              <a:spLocks noChangeShapeType="1"/>
            </p:cNvSpPr>
            <p:nvPr/>
          </p:nvSpPr>
          <p:spPr bwMode="auto">
            <a:xfrm>
              <a:off x="2088305" y="4651136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Line 120"/>
            <p:cNvSpPr>
              <a:spLocks noChangeShapeType="1"/>
            </p:cNvSpPr>
            <p:nvPr/>
          </p:nvSpPr>
          <p:spPr bwMode="auto">
            <a:xfrm flipV="1">
              <a:off x="2203125" y="4536316"/>
              <a:ext cx="0" cy="114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Line 121"/>
            <p:cNvSpPr>
              <a:spLocks noChangeShapeType="1"/>
            </p:cNvSpPr>
            <p:nvPr/>
          </p:nvSpPr>
          <p:spPr bwMode="auto">
            <a:xfrm>
              <a:off x="2203125" y="4842502"/>
              <a:ext cx="0" cy="191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Line 122"/>
            <p:cNvSpPr>
              <a:spLocks noChangeShapeType="1"/>
            </p:cNvSpPr>
            <p:nvPr/>
          </p:nvSpPr>
          <p:spPr bwMode="auto">
            <a:xfrm>
              <a:off x="2088305" y="4842502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3" name="Line 124"/>
            <p:cNvSpPr>
              <a:spLocks noChangeShapeType="1"/>
            </p:cNvSpPr>
            <p:nvPr/>
          </p:nvSpPr>
          <p:spPr bwMode="auto">
            <a:xfrm flipH="1">
              <a:off x="1743845" y="4765955"/>
              <a:ext cx="267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4" name="Line 125"/>
            <p:cNvSpPr>
              <a:spLocks noChangeShapeType="1"/>
            </p:cNvSpPr>
            <p:nvPr/>
          </p:nvSpPr>
          <p:spPr bwMode="auto">
            <a:xfrm>
              <a:off x="1399385" y="45745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5" name="Line 126"/>
            <p:cNvSpPr>
              <a:spLocks noChangeShapeType="1"/>
            </p:cNvSpPr>
            <p:nvPr/>
          </p:nvSpPr>
          <p:spPr bwMode="auto">
            <a:xfrm>
              <a:off x="1475932" y="45745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6" name="Line 127"/>
            <p:cNvSpPr>
              <a:spLocks noChangeShapeType="1"/>
            </p:cNvSpPr>
            <p:nvPr/>
          </p:nvSpPr>
          <p:spPr bwMode="auto">
            <a:xfrm flipH="1">
              <a:off x="1475932" y="4765955"/>
              <a:ext cx="267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7" name="Line 128"/>
            <p:cNvSpPr>
              <a:spLocks noChangeShapeType="1"/>
            </p:cNvSpPr>
            <p:nvPr/>
          </p:nvSpPr>
          <p:spPr bwMode="auto">
            <a:xfrm>
              <a:off x="1284565" y="4842502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29"/>
            <p:cNvSpPr>
              <a:spLocks noChangeShapeType="1"/>
            </p:cNvSpPr>
            <p:nvPr/>
          </p:nvSpPr>
          <p:spPr bwMode="auto">
            <a:xfrm>
              <a:off x="1284565" y="4651136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30"/>
            <p:cNvSpPr>
              <a:spLocks noChangeShapeType="1"/>
            </p:cNvSpPr>
            <p:nvPr/>
          </p:nvSpPr>
          <p:spPr bwMode="auto">
            <a:xfrm flipV="1">
              <a:off x="1284565" y="4536316"/>
              <a:ext cx="0" cy="114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Line 132"/>
            <p:cNvSpPr>
              <a:spLocks noChangeShapeType="1"/>
            </p:cNvSpPr>
            <p:nvPr/>
          </p:nvSpPr>
          <p:spPr bwMode="auto">
            <a:xfrm>
              <a:off x="1284565" y="4842502"/>
              <a:ext cx="0" cy="191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1" name="Line 133"/>
            <p:cNvSpPr>
              <a:spLocks noChangeShapeType="1"/>
            </p:cNvSpPr>
            <p:nvPr/>
          </p:nvSpPr>
          <p:spPr bwMode="auto">
            <a:xfrm>
              <a:off x="2011758" y="34263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2" name="Line 134"/>
            <p:cNvSpPr>
              <a:spLocks noChangeShapeType="1"/>
            </p:cNvSpPr>
            <p:nvPr/>
          </p:nvSpPr>
          <p:spPr bwMode="auto">
            <a:xfrm>
              <a:off x="2088305" y="34263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3" name="Line 135"/>
            <p:cNvSpPr>
              <a:spLocks noChangeShapeType="1"/>
            </p:cNvSpPr>
            <p:nvPr/>
          </p:nvSpPr>
          <p:spPr bwMode="auto">
            <a:xfrm>
              <a:off x="2088305" y="3502936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4" name="Line 136"/>
            <p:cNvSpPr>
              <a:spLocks noChangeShapeType="1"/>
            </p:cNvSpPr>
            <p:nvPr/>
          </p:nvSpPr>
          <p:spPr bwMode="auto">
            <a:xfrm flipV="1">
              <a:off x="2203125" y="3388116"/>
              <a:ext cx="0" cy="114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5" name="Line 137"/>
            <p:cNvSpPr>
              <a:spLocks noChangeShapeType="1"/>
            </p:cNvSpPr>
            <p:nvPr/>
          </p:nvSpPr>
          <p:spPr bwMode="auto">
            <a:xfrm>
              <a:off x="2203125" y="3694302"/>
              <a:ext cx="0" cy="153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6" name="Line 138"/>
            <p:cNvSpPr>
              <a:spLocks noChangeShapeType="1"/>
            </p:cNvSpPr>
            <p:nvPr/>
          </p:nvSpPr>
          <p:spPr bwMode="auto">
            <a:xfrm>
              <a:off x="2088305" y="3694302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7" name="Line 139"/>
            <p:cNvSpPr>
              <a:spLocks noChangeShapeType="1"/>
            </p:cNvSpPr>
            <p:nvPr/>
          </p:nvSpPr>
          <p:spPr bwMode="auto">
            <a:xfrm flipH="1" flipV="1">
              <a:off x="2203125" y="2354736"/>
              <a:ext cx="0" cy="107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8" name="Line 140"/>
            <p:cNvSpPr>
              <a:spLocks noChangeShapeType="1"/>
            </p:cNvSpPr>
            <p:nvPr/>
          </p:nvSpPr>
          <p:spPr bwMode="auto">
            <a:xfrm flipH="1">
              <a:off x="1743845" y="3617756"/>
              <a:ext cx="267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9" name="Line 141"/>
            <p:cNvSpPr>
              <a:spLocks noChangeShapeType="1"/>
            </p:cNvSpPr>
            <p:nvPr/>
          </p:nvSpPr>
          <p:spPr bwMode="auto">
            <a:xfrm>
              <a:off x="1399385" y="34263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0" name="Line 142"/>
            <p:cNvSpPr>
              <a:spLocks noChangeShapeType="1"/>
            </p:cNvSpPr>
            <p:nvPr/>
          </p:nvSpPr>
          <p:spPr bwMode="auto">
            <a:xfrm>
              <a:off x="1475932" y="3426389"/>
              <a:ext cx="0" cy="344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1" name="Line 143"/>
            <p:cNvSpPr>
              <a:spLocks noChangeShapeType="1"/>
            </p:cNvSpPr>
            <p:nvPr/>
          </p:nvSpPr>
          <p:spPr bwMode="auto">
            <a:xfrm flipH="1">
              <a:off x="1475932" y="3617756"/>
              <a:ext cx="267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2" name="Line 144"/>
            <p:cNvSpPr>
              <a:spLocks noChangeShapeType="1"/>
            </p:cNvSpPr>
            <p:nvPr/>
          </p:nvSpPr>
          <p:spPr bwMode="auto">
            <a:xfrm>
              <a:off x="1284565" y="3694302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3" name="Line 145"/>
            <p:cNvSpPr>
              <a:spLocks noChangeShapeType="1"/>
            </p:cNvSpPr>
            <p:nvPr/>
          </p:nvSpPr>
          <p:spPr bwMode="auto">
            <a:xfrm>
              <a:off x="1284565" y="3502936"/>
              <a:ext cx="114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4" name="Line 146"/>
            <p:cNvSpPr>
              <a:spLocks noChangeShapeType="1"/>
            </p:cNvSpPr>
            <p:nvPr/>
          </p:nvSpPr>
          <p:spPr bwMode="auto">
            <a:xfrm flipV="1">
              <a:off x="1284565" y="3388116"/>
              <a:ext cx="0" cy="114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5" name="Line 147"/>
            <p:cNvSpPr>
              <a:spLocks noChangeShapeType="1"/>
            </p:cNvSpPr>
            <p:nvPr/>
          </p:nvSpPr>
          <p:spPr bwMode="auto">
            <a:xfrm flipV="1">
              <a:off x="1284565" y="2354736"/>
              <a:ext cx="0" cy="1109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6" name="Line 148"/>
            <p:cNvSpPr>
              <a:spLocks noChangeShapeType="1"/>
            </p:cNvSpPr>
            <p:nvPr/>
          </p:nvSpPr>
          <p:spPr bwMode="auto">
            <a:xfrm>
              <a:off x="1284565" y="3694302"/>
              <a:ext cx="0" cy="153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7" name="Line 149"/>
            <p:cNvSpPr>
              <a:spLocks noChangeShapeType="1"/>
            </p:cNvSpPr>
            <p:nvPr/>
          </p:nvSpPr>
          <p:spPr bwMode="auto">
            <a:xfrm>
              <a:off x="1284565" y="5033869"/>
              <a:ext cx="918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8" name="Line 150"/>
            <p:cNvSpPr>
              <a:spLocks noChangeShapeType="1"/>
            </p:cNvSpPr>
            <p:nvPr/>
          </p:nvSpPr>
          <p:spPr bwMode="auto">
            <a:xfrm>
              <a:off x="1762982" y="5033869"/>
              <a:ext cx="0" cy="153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9" name="AutoShape 151"/>
            <p:cNvSpPr>
              <a:spLocks noChangeArrowheads="1"/>
            </p:cNvSpPr>
            <p:nvPr/>
          </p:nvSpPr>
          <p:spPr bwMode="auto">
            <a:xfrm rot="10800000">
              <a:off x="1667298" y="5186962"/>
              <a:ext cx="191367" cy="11482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10" name="Freeform 161"/>
            <p:cNvSpPr>
              <a:spLocks/>
            </p:cNvSpPr>
            <p:nvPr/>
          </p:nvSpPr>
          <p:spPr bwMode="auto">
            <a:xfrm>
              <a:off x="1208018" y="2163370"/>
              <a:ext cx="153093" cy="191367"/>
            </a:xfrm>
            <a:custGeom>
              <a:avLst/>
              <a:gdLst>
                <a:gd name="T0" fmla="*/ 2147483647 w 864"/>
                <a:gd name="T1" fmla="*/ 0 h 3456"/>
                <a:gd name="T2" fmla="*/ 0 w 864"/>
                <a:gd name="T3" fmla="*/ 0 h 3456"/>
                <a:gd name="T4" fmla="*/ 2147483647 w 864"/>
                <a:gd name="T5" fmla="*/ 2147483647 h 3456"/>
                <a:gd name="T6" fmla="*/ 0 w 864"/>
                <a:gd name="T7" fmla="*/ 2147483647 h 3456"/>
                <a:gd name="T8" fmla="*/ 2147483647 w 864"/>
                <a:gd name="T9" fmla="*/ 2147483647 h 3456"/>
                <a:gd name="T10" fmla="*/ 0 w 864"/>
                <a:gd name="T11" fmla="*/ 2147483647 h 3456"/>
                <a:gd name="T12" fmla="*/ 2147483647 w 864"/>
                <a:gd name="T13" fmla="*/ 2147483647 h 3456"/>
                <a:gd name="T14" fmla="*/ 0 w 864"/>
                <a:gd name="T15" fmla="*/ 2147483647 h 3456"/>
                <a:gd name="T16" fmla="*/ 2147483647 w 864"/>
                <a:gd name="T17" fmla="*/ 2147483647 h 3456"/>
                <a:gd name="T18" fmla="*/ 0 w 864"/>
                <a:gd name="T19" fmla="*/ 2147483647 h 3456"/>
                <a:gd name="T20" fmla="*/ 2147483647 w 864"/>
                <a:gd name="T21" fmla="*/ 2147483647 h 3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4"/>
                <a:gd name="T34" fmla="*/ 0 h 3456"/>
                <a:gd name="T35" fmla="*/ 864 w 864"/>
                <a:gd name="T36" fmla="*/ 3456 h 3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4" h="3456">
                  <a:moveTo>
                    <a:pt x="432" y="0"/>
                  </a:moveTo>
                  <a:lnTo>
                    <a:pt x="0" y="0"/>
                  </a:lnTo>
                  <a:lnTo>
                    <a:pt x="864" y="432"/>
                  </a:lnTo>
                  <a:lnTo>
                    <a:pt x="0" y="864"/>
                  </a:lnTo>
                  <a:lnTo>
                    <a:pt x="864" y="1296"/>
                  </a:lnTo>
                  <a:lnTo>
                    <a:pt x="0" y="1728"/>
                  </a:lnTo>
                  <a:lnTo>
                    <a:pt x="864" y="2160"/>
                  </a:lnTo>
                  <a:lnTo>
                    <a:pt x="0" y="2592"/>
                  </a:lnTo>
                  <a:lnTo>
                    <a:pt x="864" y="3024"/>
                  </a:lnTo>
                  <a:lnTo>
                    <a:pt x="0" y="3456"/>
                  </a:lnTo>
                  <a:lnTo>
                    <a:pt x="480" y="34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1" name="Freeform 162"/>
            <p:cNvSpPr>
              <a:spLocks/>
            </p:cNvSpPr>
            <p:nvPr/>
          </p:nvSpPr>
          <p:spPr bwMode="auto">
            <a:xfrm>
              <a:off x="2126578" y="2163370"/>
              <a:ext cx="153093" cy="191367"/>
            </a:xfrm>
            <a:custGeom>
              <a:avLst/>
              <a:gdLst>
                <a:gd name="T0" fmla="*/ 2147483647 w 864"/>
                <a:gd name="T1" fmla="*/ 0 h 3456"/>
                <a:gd name="T2" fmla="*/ 0 w 864"/>
                <a:gd name="T3" fmla="*/ 0 h 3456"/>
                <a:gd name="T4" fmla="*/ 2147483647 w 864"/>
                <a:gd name="T5" fmla="*/ 2147483647 h 3456"/>
                <a:gd name="T6" fmla="*/ 0 w 864"/>
                <a:gd name="T7" fmla="*/ 2147483647 h 3456"/>
                <a:gd name="T8" fmla="*/ 2147483647 w 864"/>
                <a:gd name="T9" fmla="*/ 2147483647 h 3456"/>
                <a:gd name="T10" fmla="*/ 0 w 864"/>
                <a:gd name="T11" fmla="*/ 2147483647 h 3456"/>
                <a:gd name="T12" fmla="*/ 2147483647 w 864"/>
                <a:gd name="T13" fmla="*/ 2147483647 h 3456"/>
                <a:gd name="T14" fmla="*/ 0 w 864"/>
                <a:gd name="T15" fmla="*/ 2147483647 h 3456"/>
                <a:gd name="T16" fmla="*/ 2147483647 w 864"/>
                <a:gd name="T17" fmla="*/ 2147483647 h 3456"/>
                <a:gd name="T18" fmla="*/ 0 w 864"/>
                <a:gd name="T19" fmla="*/ 2147483647 h 3456"/>
                <a:gd name="T20" fmla="*/ 2147483647 w 864"/>
                <a:gd name="T21" fmla="*/ 2147483647 h 3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4"/>
                <a:gd name="T34" fmla="*/ 0 h 3456"/>
                <a:gd name="T35" fmla="*/ 864 w 864"/>
                <a:gd name="T36" fmla="*/ 3456 h 3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4" h="3456">
                  <a:moveTo>
                    <a:pt x="432" y="0"/>
                  </a:moveTo>
                  <a:lnTo>
                    <a:pt x="0" y="0"/>
                  </a:lnTo>
                  <a:lnTo>
                    <a:pt x="864" y="432"/>
                  </a:lnTo>
                  <a:lnTo>
                    <a:pt x="0" y="864"/>
                  </a:lnTo>
                  <a:lnTo>
                    <a:pt x="864" y="1296"/>
                  </a:lnTo>
                  <a:lnTo>
                    <a:pt x="0" y="1728"/>
                  </a:lnTo>
                  <a:lnTo>
                    <a:pt x="864" y="2160"/>
                  </a:lnTo>
                  <a:lnTo>
                    <a:pt x="0" y="2592"/>
                  </a:lnTo>
                  <a:lnTo>
                    <a:pt x="864" y="3024"/>
                  </a:lnTo>
                  <a:lnTo>
                    <a:pt x="0" y="3456"/>
                  </a:lnTo>
                  <a:lnTo>
                    <a:pt x="480" y="34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2" name="Line 164"/>
            <p:cNvSpPr>
              <a:spLocks noChangeShapeType="1"/>
            </p:cNvSpPr>
            <p:nvPr/>
          </p:nvSpPr>
          <p:spPr bwMode="auto">
            <a:xfrm flipV="1">
              <a:off x="1284565" y="2086823"/>
              <a:ext cx="0" cy="76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3" name="Line 165"/>
            <p:cNvSpPr>
              <a:spLocks noChangeShapeType="1"/>
            </p:cNvSpPr>
            <p:nvPr/>
          </p:nvSpPr>
          <p:spPr bwMode="auto">
            <a:xfrm>
              <a:off x="1284565" y="2086823"/>
              <a:ext cx="918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4" name="Line 166"/>
            <p:cNvSpPr>
              <a:spLocks noChangeShapeType="1"/>
            </p:cNvSpPr>
            <p:nvPr/>
          </p:nvSpPr>
          <p:spPr bwMode="auto">
            <a:xfrm>
              <a:off x="2203125" y="2086823"/>
              <a:ext cx="0" cy="76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915" name="Picture 168"/>
            <p:cNvPicPr>
              <a:picLocks noChangeAspect="1" noChangeArrowheads="1"/>
            </p:cNvPicPr>
            <p:nvPr/>
          </p:nvPicPr>
          <p:blipFill>
            <a:blip r:embed="rId2"/>
            <a:srcRect t="32487"/>
            <a:stretch>
              <a:fillRect/>
            </a:stretch>
          </p:blipFill>
          <p:spPr bwMode="auto">
            <a:xfrm>
              <a:off x="1579589" y="2469556"/>
              <a:ext cx="393896" cy="266319"/>
            </a:xfrm>
            <a:prstGeom prst="rect">
              <a:avLst/>
            </a:prstGeom>
            <a:solidFill>
              <a:srgbClr val="2D2DB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33916" name="Picture 169"/>
            <p:cNvPicPr>
              <a:picLocks noChangeAspect="1" noChangeArrowheads="1"/>
            </p:cNvPicPr>
            <p:nvPr/>
          </p:nvPicPr>
          <p:blipFill>
            <a:blip r:embed="rId3"/>
            <a:srcRect r="2834" b="41847"/>
            <a:stretch>
              <a:fillRect/>
            </a:stretch>
          </p:blipFill>
          <p:spPr bwMode="auto">
            <a:xfrm>
              <a:off x="1587562" y="2814016"/>
              <a:ext cx="382733" cy="22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917" name="Line 172"/>
            <p:cNvSpPr>
              <a:spLocks noChangeShapeType="1"/>
            </p:cNvSpPr>
            <p:nvPr/>
          </p:nvSpPr>
          <p:spPr bwMode="auto">
            <a:xfrm>
              <a:off x="1284565" y="4344949"/>
              <a:ext cx="0" cy="229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8" name="Line 173"/>
            <p:cNvSpPr>
              <a:spLocks noChangeShapeType="1"/>
            </p:cNvSpPr>
            <p:nvPr/>
          </p:nvSpPr>
          <p:spPr bwMode="auto">
            <a:xfrm>
              <a:off x="2203125" y="4344949"/>
              <a:ext cx="0" cy="191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9" name="Line 174"/>
            <p:cNvSpPr>
              <a:spLocks noChangeShapeType="1"/>
            </p:cNvSpPr>
            <p:nvPr/>
          </p:nvSpPr>
          <p:spPr bwMode="auto">
            <a:xfrm>
              <a:off x="1973485" y="2723915"/>
              <a:ext cx="0" cy="90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0" name="Line 176"/>
            <p:cNvSpPr>
              <a:spLocks noChangeShapeType="1"/>
            </p:cNvSpPr>
            <p:nvPr/>
          </p:nvSpPr>
          <p:spPr bwMode="auto">
            <a:xfrm>
              <a:off x="1782118" y="3043656"/>
              <a:ext cx="4210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1" name="Line 177"/>
            <p:cNvSpPr>
              <a:spLocks noChangeShapeType="1"/>
            </p:cNvSpPr>
            <p:nvPr/>
          </p:nvSpPr>
          <p:spPr bwMode="auto">
            <a:xfrm>
              <a:off x="1973485" y="2775743"/>
              <a:ext cx="229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2" name="Line 178"/>
            <p:cNvSpPr>
              <a:spLocks noChangeShapeType="1"/>
            </p:cNvSpPr>
            <p:nvPr/>
          </p:nvSpPr>
          <p:spPr bwMode="auto">
            <a:xfrm flipH="1">
              <a:off x="1284565" y="2476733"/>
              <a:ext cx="497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3" name="Line 179"/>
            <p:cNvSpPr>
              <a:spLocks noChangeShapeType="1"/>
            </p:cNvSpPr>
            <p:nvPr/>
          </p:nvSpPr>
          <p:spPr bwMode="auto">
            <a:xfrm flipH="1">
              <a:off x="1284565" y="2775743"/>
              <a:ext cx="306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4" name="Line 181"/>
            <p:cNvSpPr>
              <a:spLocks noChangeShapeType="1"/>
            </p:cNvSpPr>
            <p:nvPr/>
          </p:nvSpPr>
          <p:spPr bwMode="auto">
            <a:xfrm>
              <a:off x="1590752" y="2723915"/>
              <a:ext cx="0" cy="90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5" name="Text Box 183"/>
            <p:cNvSpPr txBox="1">
              <a:spLocks noChangeArrowheads="1"/>
            </p:cNvSpPr>
            <p:nvPr/>
          </p:nvSpPr>
          <p:spPr bwMode="auto">
            <a:xfrm>
              <a:off x="1093199" y="3502936"/>
              <a:ext cx="32829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M5</a:t>
              </a:r>
            </a:p>
          </p:txBody>
        </p:sp>
        <p:sp>
          <p:nvSpPr>
            <p:cNvPr id="33926" name="Text Box 184"/>
            <p:cNvSpPr txBox="1">
              <a:spLocks noChangeArrowheads="1"/>
            </p:cNvSpPr>
            <p:nvPr/>
          </p:nvSpPr>
          <p:spPr bwMode="auto">
            <a:xfrm>
              <a:off x="2164852" y="3502936"/>
              <a:ext cx="32829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M0</a:t>
              </a:r>
            </a:p>
          </p:txBody>
        </p:sp>
        <p:sp>
          <p:nvSpPr>
            <p:cNvPr id="33927" name="Text Box 186"/>
            <p:cNvSpPr txBox="1">
              <a:spLocks noChangeArrowheads="1"/>
            </p:cNvSpPr>
            <p:nvPr/>
          </p:nvSpPr>
          <p:spPr bwMode="auto">
            <a:xfrm>
              <a:off x="1093199" y="4038762"/>
              <a:ext cx="32829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M4</a:t>
              </a:r>
            </a:p>
          </p:txBody>
        </p:sp>
        <p:sp>
          <p:nvSpPr>
            <p:cNvPr id="33928" name="Text Box 187"/>
            <p:cNvSpPr txBox="1">
              <a:spLocks noChangeArrowheads="1"/>
            </p:cNvSpPr>
            <p:nvPr/>
          </p:nvSpPr>
          <p:spPr bwMode="auto">
            <a:xfrm>
              <a:off x="2164852" y="4038762"/>
              <a:ext cx="32829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M1</a:t>
              </a:r>
            </a:p>
          </p:txBody>
        </p:sp>
        <p:sp>
          <p:nvSpPr>
            <p:cNvPr id="33929" name="Text Box 188"/>
            <p:cNvSpPr txBox="1">
              <a:spLocks noChangeArrowheads="1"/>
            </p:cNvSpPr>
            <p:nvPr/>
          </p:nvSpPr>
          <p:spPr bwMode="auto">
            <a:xfrm>
              <a:off x="1093199" y="4651136"/>
              <a:ext cx="32829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M3</a:t>
              </a:r>
            </a:p>
          </p:txBody>
        </p:sp>
        <p:sp>
          <p:nvSpPr>
            <p:cNvPr id="33930" name="Text Box 189"/>
            <p:cNvSpPr txBox="1">
              <a:spLocks noChangeArrowheads="1"/>
            </p:cNvSpPr>
            <p:nvPr/>
          </p:nvSpPr>
          <p:spPr bwMode="auto">
            <a:xfrm>
              <a:off x="2164852" y="4651136"/>
              <a:ext cx="32829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M2</a:t>
              </a:r>
            </a:p>
          </p:txBody>
        </p:sp>
        <p:sp>
          <p:nvSpPr>
            <p:cNvPr id="33931" name="Text Box 190"/>
            <p:cNvSpPr txBox="1">
              <a:spLocks noChangeArrowheads="1"/>
            </p:cNvSpPr>
            <p:nvPr/>
          </p:nvSpPr>
          <p:spPr bwMode="auto">
            <a:xfrm>
              <a:off x="1898004" y="2461584"/>
              <a:ext cx="47723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 b="1"/>
                <a:t>M6</a:t>
              </a:r>
            </a:p>
          </p:txBody>
        </p:sp>
        <p:sp>
          <p:nvSpPr>
            <p:cNvPr id="33932" name="Text Box 192"/>
            <p:cNvSpPr txBox="1">
              <a:spLocks noChangeArrowheads="1"/>
            </p:cNvSpPr>
            <p:nvPr/>
          </p:nvSpPr>
          <p:spPr bwMode="auto">
            <a:xfrm>
              <a:off x="1269321" y="2805616"/>
              <a:ext cx="47723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 b="1"/>
                <a:t>M7</a:t>
              </a:r>
            </a:p>
          </p:txBody>
        </p:sp>
        <p:sp>
          <p:nvSpPr>
            <p:cNvPr id="33933" name="Oval 193"/>
            <p:cNvSpPr>
              <a:spLocks noChangeArrowheads="1"/>
            </p:cNvSpPr>
            <p:nvPr/>
          </p:nvSpPr>
          <p:spPr bwMode="auto">
            <a:xfrm>
              <a:off x="1265428" y="4402359"/>
              <a:ext cx="38273" cy="382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34" name="Oval 194"/>
            <p:cNvSpPr>
              <a:spLocks noChangeArrowheads="1"/>
            </p:cNvSpPr>
            <p:nvPr/>
          </p:nvSpPr>
          <p:spPr bwMode="auto">
            <a:xfrm>
              <a:off x="787012" y="4383222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35" name="Text Box 195"/>
            <p:cNvSpPr txBox="1">
              <a:spLocks noChangeArrowheads="1"/>
            </p:cNvSpPr>
            <p:nvPr/>
          </p:nvSpPr>
          <p:spPr bwMode="auto">
            <a:xfrm>
              <a:off x="528009" y="4301234"/>
              <a:ext cx="5277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In+</a:t>
              </a:r>
            </a:p>
          </p:txBody>
        </p:sp>
        <p:sp>
          <p:nvSpPr>
            <p:cNvPr id="33936" name="Line 196"/>
            <p:cNvSpPr>
              <a:spLocks noChangeShapeType="1"/>
            </p:cNvSpPr>
            <p:nvPr/>
          </p:nvSpPr>
          <p:spPr bwMode="auto">
            <a:xfrm>
              <a:off x="863559" y="4421496"/>
              <a:ext cx="4210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37" name="Oval 197"/>
            <p:cNvSpPr>
              <a:spLocks noChangeArrowheads="1"/>
            </p:cNvSpPr>
            <p:nvPr/>
          </p:nvSpPr>
          <p:spPr bwMode="auto">
            <a:xfrm>
              <a:off x="2183988" y="4402359"/>
              <a:ext cx="38273" cy="382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38" name="Oval 198"/>
            <p:cNvSpPr>
              <a:spLocks noChangeArrowheads="1"/>
            </p:cNvSpPr>
            <p:nvPr/>
          </p:nvSpPr>
          <p:spPr bwMode="auto">
            <a:xfrm>
              <a:off x="2662405" y="4383222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39" name="Line 199"/>
            <p:cNvSpPr>
              <a:spLocks noChangeShapeType="1"/>
            </p:cNvSpPr>
            <p:nvPr/>
          </p:nvSpPr>
          <p:spPr bwMode="auto">
            <a:xfrm>
              <a:off x="2203125" y="4421496"/>
              <a:ext cx="459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0" name="Text Box 200"/>
            <p:cNvSpPr txBox="1">
              <a:spLocks noChangeArrowheads="1"/>
            </p:cNvSpPr>
            <p:nvPr/>
          </p:nvSpPr>
          <p:spPr bwMode="auto">
            <a:xfrm>
              <a:off x="2687564" y="4306676"/>
              <a:ext cx="41029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In-</a:t>
              </a:r>
            </a:p>
          </p:txBody>
        </p:sp>
        <p:sp>
          <p:nvSpPr>
            <p:cNvPr id="33941" name="Oval 201"/>
            <p:cNvSpPr>
              <a:spLocks noChangeArrowheads="1"/>
            </p:cNvSpPr>
            <p:nvPr/>
          </p:nvSpPr>
          <p:spPr bwMode="auto">
            <a:xfrm>
              <a:off x="1265428" y="3182397"/>
              <a:ext cx="38273" cy="382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42" name="Oval 202"/>
            <p:cNvSpPr>
              <a:spLocks noChangeArrowheads="1"/>
            </p:cNvSpPr>
            <p:nvPr/>
          </p:nvSpPr>
          <p:spPr bwMode="auto">
            <a:xfrm>
              <a:off x="2183988" y="3330706"/>
              <a:ext cx="38273" cy="382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43" name="Oval 203"/>
            <p:cNvSpPr>
              <a:spLocks noChangeArrowheads="1"/>
            </p:cNvSpPr>
            <p:nvPr/>
          </p:nvSpPr>
          <p:spPr bwMode="auto">
            <a:xfrm>
              <a:off x="2662405" y="3311569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44" name="Line 204"/>
            <p:cNvSpPr>
              <a:spLocks noChangeShapeType="1"/>
            </p:cNvSpPr>
            <p:nvPr/>
          </p:nvSpPr>
          <p:spPr bwMode="auto">
            <a:xfrm>
              <a:off x="2203125" y="3349843"/>
              <a:ext cx="459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5" name="Oval 205"/>
            <p:cNvSpPr>
              <a:spLocks noChangeArrowheads="1"/>
            </p:cNvSpPr>
            <p:nvPr/>
          </p:nvSpPr>
          <p:spPr bwMode="auto">
            <a:xfrm>
              <a:off x="2662405" y="3158476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6" name="Line 206"/>
            <p:cNvSpPr>
              <a:spLocks noChangeShapeType="1"/>
            </p:cNvSpPr>
            <p:nvPr/>
          </p:nvSpPr>
          <p:spPr bwMode="auto">
            <a:xfrm>
              <a:off x="1284565" y="3196749"/>
              <a:ext cx="1377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7" name="Line 220"/>
            <p:cNvSpPr>
              <a:spLocks noChangeShapeType="1"/>
            </p:cNvSpPr>
            <p:nvPr/>
          </p:nvSpPr>
          <p:spPr bwMode="auto">
            <a:xfrm flipV="1">
              <a:off x="1743845" y="2010276"/>
              <a:ext cx="0" cy="76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8" name="Line 224"/>
            <p:cNvSpPr>
              <a:spLocks noChangeShapeType="1"/>
            </p:cNvSpPr>
            <p:nvPr/>
          </p:nvSpPr>
          <p:spPr bwMode="auto">
            <a:xfrm>
              <a:off x="1629025" y="2010276"/>
              <a:ext cx="229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9" name="Text Box 226"/>
            <p:cNvSpPr txBox="1">
              <a:spLocks noChangeArrowheads="1"/>
            </p:cNvSpPr>
            <p:nvPr/>
          </p:nvSpPr>
          <p:spPr bwMode="auto">
            <a:xfrm>
              <a:off x="1475932" y="4459769"/>
              <a:ext cx="49755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/>
                <a:t>BiasN1</a:t>
              </a:r>
            </a:p>
          </p:txBody>
        </p:sp>
        <p:sp>
          <p:nvSpPr>
            <p:cNvPr id="33950" name="Line 227"/>
            <p:cNvSpPr>
              <a:spLocks noChangeShapeType="1"/>
            </p:cNvSpPr>
            <p:nvPr/>
          </p:nvSpPr>
          <p:spPr bwMode="auto">
            <a:xfrm>
              <a:off x="1743845" y="4689409"/>
              <a:ext cx="0" cy="76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51" name="Oval 229"/>
            <p:cNvSpPr>
              <a:spLocks noChangeArrowheads="1"/>
            </p:cNvSpPr>
            <p:nvPr/>
          </p:nvSpPr>
          <p:spPr bwMode="auto">
            <a:xfrm>
              <a:off x="1705572" y="4612862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52" name="Text Box 230"/>
            <p:cNvSpPr txBox="1">
              <a:spLocks noChangeArrowheads="1"/>
            </p:cNvSpPr>
            <p:nvPr/>
          </p:nvSpPr>
          <p:spPr bwMode="auto">
            <a:xfrm>
              <a:off x="1475932" y="3732576"/>
              <a:ext cx="49755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/>
                <a:t>BiasN3</a:t>
              </a:r>
            </a:p>
          </p:txBody>
        </p:sp>
        <p:sp>
          <p:nvSpPr>
            <p:cNvPr id="33953" name="Line 231"/>
            <p:cNvSpPr>
              <a:spLocks noChangeShapeType="1"/>
            </p:cNvSpPr>
            <p:nvPr/>
          </p:nvSpPr>
          <p:spPr bwMode="auto">
            <a:xfrm flipH="1">
              <a:off x="1729493" y="3617756"/>
              <a:ext cx="0" cy="76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54" name="Oval 232"/>
            <p:cNvSpPr>
              <a:spLocks noChangeArrowheads="1"/>
            </p:cNvSpPr>
            <p:nvPr/>
          </p:nvSpPr>
          <p:spPr bwMode="auto">
            <a:xfrm>
              <a:off x="1691219" y="3694302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55" name="Text Box 233"/>
            <p:cNvSpPr txBox="1">
              <a:spLocks noChangeArrowheads="1"/>
            </p:cNvSpPr>
            <p:nvPr/>
          </p:nvSpPr>
          <p:spPr bwMode="auto">
            <a:xfrm>
              <a:off x="1475932" y="3834284"/>
              <a:ext cx="49755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700"/>
                <a:t>BiasN2</a:t>
              </a:r>
            </a:p>
          </p:txBody>
        </p:sp>
        <p:sp>
          <p:nvSpPr>
            <p:cNvPr id="33956" name="Line 234"/>
            <p:cNvSpPr>
              <a:spLocks noChangeShapeType="1"/>
            </p:cNvSpPr>
            <p:nvPr/>
          </p:nvSpPr>
          <p:spPr bwMode="auto">
            <a:xfrm>
              <a:off x="1743845" y="4077036"/>
              <a:ext cx="0" cy="76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57" name="Oval 235"/>
            <p:cNvSpPr>
              <a:spLocks noChangeArrowheads="1"/>
            </p:cNvSpPr>
            <p:nvPr/>
          </p:nvSpPr>
          <p:spPr bwMode="auto">
            <a:xfrm>
              <a:off x="1705572" y="4000489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268" name="Text Box 236"/>
            <p:cNvSpPr txBox="1">
              <a:spLocks noChangeArrowheads="1"/>
            </p:cNvSpPr>
            <p:nvPr/>
          </p:nvSpPr>
          <p:spPr bwMode="auto">
            <a:xfrm>
              <a:off x="1929705" y="2135993"/>
              <a:ext cx="287323" cy="26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Times New Roman" pitchFamily="-110" charset="0"/>
                </a:rPr>
                <a:t>R</a:t>
              </a:r>
            </a:p>
          </p:txBody>
        </p:sp>
        <p:sp>
          <p:nvSpPr>
            <p:cNvPr id="269" name="Text Box 237"/>
            <p:cNvSpPr txBox="1">
              <a:spLocks noChangeArrowheads="1"/>
            </p:cNvSpPr>
            <p:nvPr/>
          </p:nvSpPr>
          <p:spPr bwMode="auto">
            <a:xfrm>
              <a:off x="1301085" y="2135993"/>
              <a:ext cx="287323" cy="26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Times New Roman" pitchFamily="-110" charset="0"/>
                </a:rPr>
                <a:t>R</a:t>
              </a:r>
            </a:p>
          </p:txBody>
        </p:sp>
        <p:sp>
          <p:nvSpPr>
            <p:cNvPr id="33960" name="Oval 238"/>
            <p:cNvSpPr>
              <a:spLocks noChangeArrowheads="1"/>
            </p:cNvSpPr>
            <p:nvPr/>
          </p:nvSpPr>
          <p:spPr bwMode="auto">
            <a:xfrm>
              <a:off x="1260644" y="3847396"/>
              <a:ext cx="38273" cy="382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61" name="Oval 239"/>
            <p:cNvSpPr>
              <a:spLocks noChangeArrowheads="1"/>
            </p:cNvSpPr>
            <p:nvPr/>
          </p:nvSpPr>
          <p:spPr bwMode="auto">
            <a:xfrm>
              <a:off x="2183988" y="3847396"/>
              <a:ext cx="38273" cy="382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62" name="Line 241"/>
            <p:cNvSpPr>
              <a:spLocks noChangeShapeType="1"/>
            </p:cNvSpPr>
            <p:nvPr/>
          </p:nvSpPr>
          <p:spPr bwMode="auto">
            <a:xfrm flipH="1" flipV="1">
              <a:off x="1054925" y="3871317"/>
              <a:ext cx="229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63" name="Oval 247"/>
            <p:cNvSpPr>
              <a:spLocks noChangeArrowheads="1"/>
            </p:cNvSpPr>
            <p:nvPr/>
          </p:nvSpPr>
          <p:spPr bwMode="auto">
            <a:xfrm>
              <a:off x="978379" y="3833043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64" name="Oval 248"/>
            <p:cNvSpPr>
              <a:spLocks noChangeArrowheads="1"/>
            </p:cNvSpPr>
            <p:nvPr/>
          </p:nvSpPr>
          <p:spPr bwMode="auto">
            <a:xfrm>
              <a:off x="2432765" y="3833043"/>
              <a:ext cx="76547" cy="765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3965" name="Line 249"/>
            <p:cNvSpPr>
              <a:spLocks noChangeShapeType="1"/>
            </p:cNvSpPr>
            <p:nvPr/>
          </p:nvSpPr>
          <p:spPr bwMode="auto">
            <a:xfrm flipH="1" flipV="1">
              <a:off x="2203125" y="3871317"/>
              <a:ext cx="229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66" name="Text Box 250"/>
            <p:cNvSpPr txBox="1">
              <a:spLocks noChangeArrowheads="1"/>
            </p:cNvSpPr>
            <p:nvPr/>
          </p:nvSpPr>
          <p:spPr bwMode="auto">
            <a:xfrm>
              <a:off x="594076" y="3741486"/>
              <a:ext cx="4210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800"/>
                <a:t>Inth1</a:t>
              </a:r>
            </a:p>
          </p:txBody>
        </p:sp>
        <p:sp>
          <p:nvSpPr>
            <p:cNvPr id="33967" name="Text Box 251"/>
            <p:cNvSpPr txBox="1">
              <a:spLocks noChangeArrowheads="1"/>
            </p:cNvSpPr>
            <p:nvPr/>
          </p:nvSpPr>
          <p:spPr bwMode="auto">
            <a:xfrm>
              <a:off x="2479948" y="3763508"/>
              <a:ext cx="42100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/>
                <a:t>Inth2</a:t>
              </a:r>
            </a:p>
          </p:txBody>
        </p:sp>
      </p:grpSp>
      <p:grpSp>
        <p:nvGrpSpPr>
          <p:cNvPr id="5" name="Group 336"/>
          <p:cNvGrpSpPr/>
          <p:nvPr/>
        </p:nvGrpSpPr>
        <p:grpSpPr>
          <a:xfrm>
            <a:off x="3201626" y="3405120"/>
            <a:ext cx="2152262" cy="2269201"/>
            <a:chOff x="3730171" y="3272989"/>
            <a:chExt cx="2103362" cy="2217644"/>
          </a:xfrm>
          <a:effectLst>
            <a:outerShdw blurRad="50800" dist="88900" dir="20160000">
              <a:srgbClr val="000000">
                <a:alpha val="43000"/>
              </a:srgbClr>
            </a:outerShdw>
          </a:effectLst>
        </p:grpSpPr>
        <p:sp>
          <p:nvSpPr>
            <p:cNvPr id="335" name="Rectangle 334"/>
            <p:cNvSpPr/>
            <p:nvPr/>
          </p:nvSpPr>
          <p:spPr bwMode="auto">
            <a:xfrm>
              <a:off x="3777442" y="3277580"/>
              <a:ext cx="1845348" cy="22130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62" charset="0"/>
              </a:endParaRPr>
            </a:p>
          </p:txBody>
        </p:sp>
        <p:sp>
          <p:nvSpPr>
            <p:cNvPr id="281" name="Line 163"/>
            <p:cNvSpPr>
              <a:spLocks noChangeShapeType="1"/>
            </p:cNvSpPr>
            <p:nvPr/>
          </p:nvSpPr>
          <p:spPr bwMode="auto">
            <a:xfrm>
              <a:off x="4195191" y="4299446"/>
              <a:ext cx="0" cy="30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2" name="Line 164"/>
            <p:cNvSpPr>
              <a:spLocks noChangeShapeType="1"/>
            </p:cNvSpPr>
            <p:nvPr/>
          </p:nvSpPr>
          <p:spPr bwMode="auto">
            <a:xfrm>
              <a:off x="4262400" y="4299446"/>
              <a:ext cx="0" cy="30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3" name="Line 165"/>
            <p:cNvSpPr>
              <a:spLocks noChangeShapeType="1"/>
            </p:cNvSpPr>
            <p:nvPr/>
          </p:nvSpPr>
          <p:spPr bwMode="auto">
            <a:xfrm>
              <a:off x="4262400" y="4366654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4" name="Line 166"/>
            <p:cNvSpPr>
              <a:spLocks noChangeShapeType="1"/>
            </p:cNvSpPr>
            <p:nvPr/>
          </p:nvSpPr>
          <p:spPr bwMode="auto">
            <a:xfrm flipV="1">
              <a:off x="4363213" y="4265841"/>
              <a:ext cx="0" cy="10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5" name="Line 167"/>
            <p:cNvSpPr>
              <a:spLocks noChangeShapeType="1"/>
            </p:cNvSpPr>
            <p:nvPr/>
          </p:nvSpPr>
          <p:spPr bwMode="auto">
            <a:xfrm>
              <a:off x="4363213" y="4534676"/>
              <a:ext cx="0" cy="134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6" name="Line 168"/>
            <p:cNvSpPr>
              <a:spLocks noChangeShapeType="1"/>
            </p:cNvSpPr>
            <p:nvPr/>
          </p:nvSpPr>
          <p:spPr bwMode="auto">
            <a:xfrm>
              <a:off x="4262400" y="4534676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7" name="Line 169"/>
            <p:cNvSpPr>
              <a:spLocks noChangeShapeType="1"/>
            </p:cNvSpPr>
            <p:nvPr/>
          </p:nvSpPr>
          <p:spPr bwMode="auto">
            <a:xfrm flipH="1">
              <a:off x="4094378" y="4467468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8" name="Line 170"/>
            <p:cNvSpPr>
              <a:spLocks noChangeShapeType="1"/>
            </p:cNvSpPr>
            <p:nvPr/>
          </p:nvSpPr>
          <p:spPr bwMode="auto">
            <a:xfrm>
              <a:off x="5068906" y="4299446"/>
              <a:ext cx="0" cy="30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89" name="Line 171"/>
            <p:cNvSpPr>
              <a:spLocks noChangeShapeType="1"/>
            </p:cNvSpPr>
            <p:nvPr/>
          </p:nvSpPr>
          <p:spPr bwMode="auto">
            <a:xfrm>
              <a:off x="5136114" y="4299446"/>
              <a:ext cx="0" cy="30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0" name="Line 172"/>
            <p:cNvSpPr>
              <a:spLocks noChangeShapeType="1"/>
            </p:cNvSpPr>
            <p:nvPr/>
          </p:nvSpPr>
          <p:spPr bwMode="auto">
            <a:xfrm flipH="1">
              <a:off x="5136114" y="4467468"/>
              <a:ext cx="1344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1" name="Line 173"/>
            <p:cNvSpPr>
              <a:spLocks noChangeShapeType="1"/>
            </p:cNvSpPr>
            <p:nvPr/>
          </p:nvSpPr>
          <p:spPr bwMode="auto">
            <a:xfrm>
              <a:off x="4968092" y="4534676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2" name="Line 174"/>
            <p:cNvSpPr>
              <a:spLocks noChangeShapeType="1"/>
            </p:cNvSpPr>
            <p:nvPr/>
          </p:nvSpPr>
          <p:spPr bwMode="auto">
            <a:xfrm>
              <a:off x="4968092" y="4366654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3" name="Line 175"/>
            <p:cNvSpPr>
              <a:spLocks noChangeShapeType="1"/>
            </p:cNvSpPr>
            <p:nvPr/>
          </p:nvSpPr>
          <p:spPr bwMode="auto">
            <a:xfrm flipV="1">
              <a:off x="4968092" y="4265841"/>
              <a:ext cx="0" cy="10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4" name="Line 176"/>
            <p:cNvSpPr>
              <a:spLocks noChangeShapeType="1"/>
            </p:cNvSpPr>
            <p:nvPr/>
          </p:nvSpPr>
          <p:spPr bwMode="auto">
            <a:xfrm>
              <a:off x="4968092" y="4534676"/>
              <a:ext cx="0" cy="134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5" name="Line 177"/>
            <p:cNvSpPr>
              <a:spLocks noChangeShapeType="1"/>
            </p:cNvSpPr>
            <p:nvPr/>
          </p:nvSpPr>
          <p:spPr bwMode="auto">
            <a:xfrm>
              <a:off x="4363213" y="4669094"/>
              <a:ext cx="604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6" name="Line 178"/>
            <p:cNvSpPr>
              <a:spLocks noChangeShapeType="1"/>
            </p:cNvSpPr>
            <p:nvPr/>
          </p:nvSpPr>
          <p:spPr bwMode="auto">
            <a:xfrm>
              <a:off x="4699257" y="4669094"/>
              <a:ext cx="0" cy="10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7" name="Freeform 179"/>
            <p:cNvSpPr>
              <a:spLocks/>
            </p:cNvSpPr>
            <p:nvPr/>
          </p:nvSpPr>
          <p:spPr bwMode="auto">
            <a:xfrm>
              <a:off x="4296004" y="3694566"/>
              <a:ext cx="134418" cy="16802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0"/>
                </a:cxn>
                <a:cxn ang="0">
                  <a:pos x="864" y="432"/>
                </a:cxn>
                <a:cxn ang="0">
                  <a:pos x="0" y="864"/>
                </a:cxn>
                <a:cxn ang="0">
                  <a:pos x="864" y="1296"/>
                </a:cxn>
                <a:cxn ang="0">
                  <a:pos x="0" y="1728"/>
                </a:cxn>
                <a:cxn ang="0">
                  <a:pos x="864" y="2160"/>
                </a:cxn>
                <a:cxn ang="0">
                  <a:pos x="0" y="2592"/>
                </a:cxn>
                <a:cxn ang="0">
                  <a:pos x="864" y="3024"/>
                </a:cxn>
                <a:cxn ang="0">
                  <a:pos x="0" y="3456"/>
                </a:cxn>
                <a:cxn ang="0">
                  <a:pos x="480" y="3456"/>
                </a:cxn>
              </a:cxnLst>
              <a:rect l="0" t="0" r="r" b="b"/>
              <a:pathLst>
                <a:path w="864" h="3456">
                  <a:moveTo>
                    <a:pt x="432" y="0"/>
                  </a:moveTo>
                  <a:lnTo>
                    <a:pt x="0" y="0"/>
                  </a:lnTo>
                  <a:lnTo>
                    <a:pt x="864" y="432"/>
                  </a:lnTo>
                  <a:lnTo>
                    <a:pt x="0" y="864"/>
                  </a:lnTo>
                  <a:lnTo>
                    <a:pt x="864" y="1296"/>
                  </a:lnTo>
                  <a:lnTo>
                    <a:pt x="0" y="1728"/>
                  </a:lnTo>
                  <a:lnTo>
                    <a:pt x="864" y="2160"/>
                  </a:lnTo>
                  <a:lnTo>
                    <a:pt x="0" y="2592"/>
                  </a:lnTo>
                  <a:lnTo>
                    <a:pt x="864" y="3024"/>
                  </a:lnTo>
                  <a:lnTo>
                    <a:pt x="0" y="3456"/>
                  </a:lnTo>
                  <a:lnTo>
                    <a:pt x="480" y="34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8" name="Freeform 180"/>
            <p:cNvSpPr>
              <a:spLocks/>
            </p:cNvSpPr>
            <p:nvPr/>
          </p:nvSpPr>
          <p:spPr bwMode="auto">
            <a:xfrm>
              <a:off x="4900884" y="3694566"/>
              <a:ext cx="134418" cy="16802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0"/>
                </a:cxn>
                <a:cxn ang="0">
                  <a:pos x="864" y="432"/>
                </a:cxn>
                <a:cxn ang="0">
                  <a:pos x="0" y="864"/>
                </a:cxn>
                <a:cxn ang="0">
                  <a:pos x="864" y="1296"/>
                </a:cxn>
                <a:cxn ang="0">
                  <a:pos x="0" y="1728"/>
                </a:cxn>
                <a:cxn ang="0">
                  <a:pos x="864" y="2160"/>
                </a:cxn>
                <a:cxn ang="0">
                  <a:pos x="0" y="2592"/>
                </a:cxn>
                <a:cxn ang="0">
                  <a:pos x="864" y="3024"/>
                </a:cxn>
                <a:cxn ang="0">
                  <a:pos x="0" y="3456"/>
                </a:cxn>
                <a:cxn ang="0">
                  <a:pos x="480" y="3456"/>
                </a:cxn>
              </a:cxnLst>
              <a:rect l="0" t="0" r="r" b="b"/>
              <a:pathLst>
                <a:path w="864" h="3456">
                  <a:moveTo>
                    <a:pt x="432" y="0"/>
                  </a:moveTo>
                  <a:lnTo>
                    <a:pt x="0" y="0"/>
                  </a:lnTo>
                  <a:lnTo>
                    <a:pt x="864" y="432"/>
                  </a:lnTo>
                  <a:lnTo>
                    <a:pt x="0" y="864"/>
                  </a:lnTo>
                  <a:lnTo>
                    <a:pt x="864" y="1296"/>
                  </a:lnTo>
                  <a:lnTo>
                    <a:pt x="0" y="1728"/>
                  </a:lnTo>
                  <a:lnTo>
                    <a:pt x="864" y="2160"/>
                  </a:lnTo>
                  <a:lnTo>
                    <a:pt x="0" y="2592"/>
                  </a:lnTo>
                  <a:lnTo>
                    <a:pt x="864" y="3024"/>
                  </a:lnTo>
                  <a:lnTo>
                    <a:pt x="0" y="3456"/>
                  </a:lnTo>
                  <a:lnTo>
                    <a:pt x="480" y="34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299" name="Line 181"/>
            <p:cNvSpPr>
              <a:spLocks noChangeShapeType="1"/>
            </p:cNvSpPr>
            <p:nvPr/>
          </p:nvSpPr>
          <p:spPr bwMode="auto">
            <a:xfrm flipV="1">
              <a:off x="4363213" y="3526544"/>
              <a:ext cx="0" cy="168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0" name="Line 182"/>
            <p:cNvSpPr>
              <a:spLocks noChangeShapeType="1"/>
            </p:cNvSpPr>
            <p:nvPr/>
          </p:nvSpPr>
          <p:spPr bwMode="auto">
            <a:xfrm>
              <a:off x="4363213" y="3526544"/>
              <a:ext cx="6048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1" name="Line 183"/>
            <p:cNvSpPr>
              <a:spLocks noChangeShapeType="1"/>
            </p:cNvSpPr>
            <p:nvPr/>
          </p:nvSpPr>
          <p:spPr bwMode="auto">
            <a:xfrm>
              <a:off x="4968092" y="3526544"/>
              <a:ext cx="0" cy="168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2" name="Line 184"/>
            <p:cNvSpPr>
              <a:spLocks noChangeShapeType="1"/>
            </p:cNvSpPr>
            <p:nvPr/>
          </p:nvSpPr>
          <p:spPr bwMode="auto">
            <a:xfrm flipV="1">
              <a:off x="4665653" y="3459335"/>
              <a:ext cx="0" cy="67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3" name="Line 185"/>
            <p:cNvSpPr>
              <a:spLocks noChangeShapeType="1"/>
            </p:cNvSpPr>
            <p:nvPr/>
          </p:nvSpPr>
          <p:spPr bwMode="auto">
            <a:xfrm>
              <a:off x="4564839" y="3459335"/>
              <a:ext cx="201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4" name="Text Box 186"/>
            <p:cNvSpPr txBox="1">
              <a:spLocks noChangeArrowheads="1"/>
            </p:cNvSpPr>
            <p:nvPr/>
          </p:nvSpPr>
          <p:spPr bwMode="auto">
            <a:xfrm>
              <a:off x="4492288" y="3272989"/>
              <a:ext cx="492624" cy="19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dirty="0" err="1">
                  <a:latin typeface="Times New Roman" pitchFamily="-110" charset="0"/>
                </a:rPr>
                <a:t>V</a:t>
              </a:r>
              <a:r>
                <a:rPr lang="en-US" sz="800" baseline="-25000" dirty="0" err="1">
                  <a:latin typeface="Times New Roman" pitchFamily="-110" charset="0"/>
                </a:rPr>
                <a:t>dd</a:t>
              </a:r>
              <a:endParaRPr lang="en-US" sz="800" baseline="-25000" dirty="0">
                <a:latin typeface="Times New Roman" pitchFamily="-110" charset="0"/>
              </a:endParaRPr>
            </a:p>
          </p:txBody>
        </p:sp>
        <p:sp>
          <p:nvSpPr>
            <p:cNvPr id="305" name="Line 187"/>
            <p:cNvSpPr>
              <a:spLocks noChangeShapeType="1"/>
            </p:cNvSpPr>
            <p:nvPr/>
          </p:nvSpPr>
          <p:spPr bwMode="auto">
            <a:xfrm>
              <a:off x="4363213" y="3862588"/>
              <a:ext cx="0" cy="40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6" name="Line 188"/>
            <p:cNvSpPr>
              <a:spLocks noChangeShapeType="1"/>
            </p:cNvSpPr>
            <p:nvPr/>
          </p:nvSpPr>
          <p:spPr bwMode="auto">
            <a:xfrm>
              <a:off x="4968092" y="3862588"/>
              <a:ext cx="0" cy="40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07" name="Text Box 189"/>
            <p:cNvSpPr txBox="1">
              <a:spLocks noChangeArrowheads="1"/>
            </p:cNvSpPr>
            <p:nvPr/>
          </p:nvSpPr>
          <p:spPr bwMode="auto">
            <a:xfrm>
              <a:off x="4310893" y="4355424"/>
              <a:ext cx="373564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>
                  <a:latin typeface="Times New Roman" pitchFamily="-110" charset="0"/>
                </a:rPr>
                <a:t>M6</a:t>
              </a:r>
            </a:p>
          </p:txBody>
        </p:sp>
        <p:sp>
          <p:nvSpPr>
            <p:cNvPr id="308" name="Text Box 190"/>
            <p:cNvSpPr txBox="1">
              <a:spLocks noChangeArrowheads="1"/>
            </p:cNvSpPr>
            <p:nvPr/>
          </p:nvSpPr>
          <p:spPr bwMode="auto">
            <a:xfrm>
              <a:off x="4766466" y="4355424"/>
              <a:ext cx="373564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>
                  <a:latin typeface="Times New Roman" pitchFamily="-110" charset="0"/>
                </a:rPr>
                <a:t>M7</a:t>
              </a:r>
            </a:p>
          </p:txBody>
        </p:sp>
        <p:sp>
          <p:nvSpPr>
            <p:cNvPr id="309" name="Line 191"/>
            <p:cNvSpPr>
              <a:spLocks noChangeShapeType="1"/>
            </p:cNvSpPr>
            <p:nvPr/>
          </p:nvSpPr>
          <p:spPr bwMode="auto">
            <a:xfrm>
              <a:off x="4800070" y="4769907"/>
              <a:ext cx="0" cy="30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0" name="Line 192"/>
            <p:cNvSpPr>
              <a:spLocks noChangeShapeType="1"/>
            </p:cNvSpPr>
            <p:nvPr/>
          </p:nvSpPr>
          <p:spPr bwMode="auto">
            <a:xfrm>
              <a:off x="4867279" y="4769907"/>
              <a:ext cx="0" cy="302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1" name="Line 193"/>
            <p:cNvSpPr>
              <a:spLocks noChangeShapeType="1"/>
            </p:cNvSpPr>
            <p:nvPr/>
          </p:nvSpPr>
          <p:spPr bwMode="auto">
            <a:xfrm flipH="1">
              <a:off x="4867279" y="4937930"/>
              <a:ext cx="235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2" name="Line 194"/>
            <p:cNvSpPr>
              <a:spLocks noChangeShapeType="1"/>
            </p:cNvSpPr>
            <p:nvPr/>
          </p:nvSpPr>
          <p:spPr bwMode="auto">
            <a:xfrm>
              <a:off x="4699257" y="5005138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3" name="Line 195"/>
            <p:cNvSpPr>
              <a:spLocks noChangeShapeType="1"/>
            </p:cNvSpPr>
            <p:nvPr/>
          </p:nvSpPr>
          <p:spPr bwMode="auto">
            <a:xfrm>
              <a:off x="4699257" y="4837116"/>
              <a:ext cx="100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4" name="Line 196"/>
            <p:cNvSpPr>
              <a:spLocks noChangeShapeType="1"/>
            </p:cNvSpPr>
            <p:nvPr/>
          </p:nvSpPr>
          <p:spPr bwMode="auto">
            <a:xfrm flipV="1">
              <a:off x="4699257" y="4736303"/>
              <a:ext cx="0" cy="10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5" name="Line 197"/>
            <p:cNvSpPr>
              <a:spLocks noChangeShapeType="1"/>
            </p:cNvSpPr>
            <p:nvPr/>
          </p:nvSpPr>
          <p:spPr bwMode="auto">
            <a:xfrm>
              <a:off x="4699257" y="5005138"/>
              <a:ext cx="0" cy="168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6" name="Text Box 198"/>
            <p:cNvSpPr txBox="1">
              <a:spLocks noChangeArrowheads="1"/>
            </p:cNvSpPr>
            <p:nvPr/>
          </p:nvSpPr>
          <p:spPr bwMode="auto">
            <a:xfrm>
              <a:off x="4531235" y="4837116"/>
              <a:ext cx="373564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>
                  <a:latin typeface="Times New Roman" pitchFamily="-110" charset="0"/>
                </a:rPr>
                <a:t>M8</a:t>
              </a:r>
            </a:p>
          </p:txBody>
        </p:sp>
        <p:sp>
          <p:nvSpPr>
            <p:cNvPr id="317" name="Text Box 199"/>
            <p:cNvSpPr txBox="1">
              <a:spLocks noChangeArrowheads="1"/>
            </p:cNvSpPr>
            <p:nvPr/>
          </p:nvSpPr>
          <p:spPr bwMode="auto">
            <a:xfrm>
              <a:off x="3730171" y="4365371"/>
              <a:ext cx="480296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 err="1">
                  <a:latin typeface="Times New Roman" pitchFamily="-110" charset="0"/>
                </a:rPr>
                <a:t>InA</a:t>
              </a:r>
              <a:r>
                <a:rPr lang="en-US" sz="700" dirty="0">
                  <a:latin typeface="Times New Roman" pitchFamily="-110" charset="0"/>
                </a:rPr>
                <a:t>+</a:t>
              </a:r>
            </a:p>
          </p:txBody>
        </p:sp>
        <p:sp>
          <p:nvSpPr>
            <p:cNvPr id="318" name="Oval 200"/>
            <p:cNvSpPr>
              <a:spLocks noChangeArrowheads="1"/>
            </p:cNvSpPr>
            <p:nvPr/>
          </p:nvSpPr>
          <p:spPr bwMode="auto">
            <a:xfrm>
              <a:off x="4027169" y="4433863"/>
              <a:ext cx="67209" cy="672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19" name="Oval 201"/>
            <p:cNvSpPr>
              <a:spLocks noChangeArrowheads="1"/>
            </p:cNvSpPr>
            <p:nvPr/>
          </p:nvSpPr>
          <p:spPr bwMode="auto">
            <a:xfrm>
              <a:off x="5270532" y="4433863"/>
              <a:ext cx="67209" cy="672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0" name="Text Box 202"/>
            <p:cNvSpPr txBox="1">
              <a:spLocks noChangeArrowheads="1"/>
            </p:cNvSpPr>
            <p:nvPr/>
          </p:nvSpPr>
          <p:spPr bwMode="auto">
            <a:xfrm>
              <a:off x="5295670" y="4355783"/>
              <a:ext cx="480296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 err="1">
                  <a:latin typeface="Times New Roman" pitchFamily="-110" charset="0"/>
                </a:rPr>
                <a:t>InA</a:t>
              </a:r>
              <a:r>
                <a:rPr lang="en-US" sz="700" dirty="0">
                  <a:latin typeface="Times New Roman" pitchFamily="-110" charset="0"/>
                </a:rPr>
                <a:t>-</a:t>
              </a:r>
            </a:p>
          </p:txBody>
        </p:sp>
        <p:sp>
          <p:nvSpPr>
            <p:cNvPr id="321" name="Line 203"/>
            <p:cNvSpPr>
              <a:spLocks noChangeShapeType="1"/>
            </p:cNvSpPr>
            <p:nvPr/>
          </p:nvSpPr>
          <p:spPr bwMode="auto">
            <a:xfrm flipH="1">
              <a:off x="4161587" y="4131423"/>
              <a:ext cx="201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2" name="Line 204"/>
            <p:cNvSpPr>
              <a:spLocks noChangeShapeType="1"/>
            </p:cNvSpPr>
            <p:nvPr/>
          </p:nvSpPr>
          <p:spPr bwMode="auto">
            <a:xfrm flipH="1">
              <a:off x="4968092" y="4131423"/>
              <a:ext cx="201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3" name="Oval 205"/>
            <p:cNvSpPr>
              <a:spLocks noChangeArrowheads="1"/>
            </p:cNvSpPr>
            <p:nvPr/>
          </p:nvSpPr>
          <p:spPr bwMode="auto">
            <a:xfrm>
              <a:off x="4094378" y="4097819"/>
              <a:ext cx="67209" cy="672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4" name="Oval 206"/>
            <p:cNvSpPr>
              <a:spLocks noChangeArrowheads="1"/>
            </p:cNvSpPr>
            <p:nvPr/>
          </p:nvSpPr>
          <p:spPr bwMode="auto">
            <a:xfrm>
              <a:off x="5169719" y="4097819"/>
              <a:ext cx="67209" cy="672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5" name="Text Box 207"/>
            <p:cNvSpPr txBox="1">
              <a:spLocks noChangeArrowheads="1"/>
            </p:cNvSpPr>
            <p:nvPr/>
          </p:nvSpPr>
          <p:spPr bwMode="auto">
            <a:xfrm>
              <a:off x="3734391" y="4020859"/>
              <a:ext cx="640394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 err="1">
                  <a:latin typeface="Times New Roman" pitchFamily="-110" charset="0"/>
                </a:rPr>
                <a:t>OutA</a:t>
              </a:r>
              <a:r>
                <a:rPr lang="en-US" sz="700" dirty="0">
                  <a:latin typeface="Times New Roman" pitchFamily="-110" charset="0"/>
                </a:rPr>
                <a:t>+</a:t>
              </a:r>
            </a:p>
          </p:txBody>
        </p:sp>
        <p:sp>
          <p:nvSpPr>
            <p:cNvPr id="326" name="Text Box 208"/>
            <p:cNvSpPr txBox="1">
              <a:spLocks noChangeArrowheads="1"/>
            </p:cNvSpPr>
            <p:nvPr/>
          </p:nvSpPr>
          <p:spPr bwMode="auto">
            <a:xfrm>
              <a:off x="5203726" y="4018791"/>
              <a:ext cx="587028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 err="1">
                  <a:latin typeface="Times New Roman" pitchFamily="-110" charset="0"/>
                </a:rPr>
                <a:t>OutA</a:t>
              </a:r>
              <a:r>
                <a:rPr lang="en-US" sz="700" dirty="0">
                  <a:latin typeface="Times New Roman" pitchFamily="-110" charset="0"/>
                </a:rPr>
                <a:t>-</a:t>
              </a:r>
            </a:p>
          </p:txBody>
        </p:sp>
        <p:sp>
          <p:nvSpPr>
            <p:cNvPr id="327" name="Line 209"/>
            <p:cNvSpPr>
              <a:spLocks noChangeShapeType="1"/>
            </p:cNvSpPr>
            <p:nvPr/>
          </p:nvSpPr>
          <p:spPr bwMode="auto">
            <a:xfrm>
              <a:off x="4699257" y="5072347"/>
              <a:ext cx="0" cy="134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8" name="AutoShape 210"/>
            <p:cNvSpPr>
              <a:spLocks noChangeArrowheads="1"/>
            </p:cNvSpPr>
            <p:nvPr/>
          </p:nvSpPr>
          <p:spPr bwMode="auto">
            <a:xfrm rot="10800000">
              <a:off x="4615246" y="5206765"/>
              <a:ext cx="168022" cy="10081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29" name="Oval 211"/>
            <p:cNvSpPr>
              <a:spLocks noChangeArrowheads="1"/>
            </p:cNvSpPr>
            <p:nvPr/>
          </p:nvSpPr>
          <p:spPr bwMode="auto">
            <a:xfrm>
              <a:off x="5102510" y="4904325"/>
              <a:ext cx="67209" cy="672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">
                <a:latin typeface="Times New Roman" pitchFamily="-110" charset="0"/>
              </a:endParaRPr>
            </a:p>
          </p:txBody>
        </p:sp>
        <p:sp>
          <p:nvSpPr>
            <p:cNvPr id="330" name="Text Box 212"/>
            <p:cNvSpPr txBox="1">
              <a:spLocks noChangeArrowheads="1"/>
            </p:cNvSpPr>
            <p:nvPr/>
          </p:nvSpPr>
          <p:spPr bwMode="auto">
            <a:xfrm>
              <a:off x="5139772" y="4840859"/>
              <a:ext cx="693761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700" dirty="0">
                  <a:latin typeface="Times New Roman" pitchFamily="-110" charset="0"/>
                </a:rPr>
                <a:t>BiasN5</a:t>
              </a:r>
            </a:p>
          </p:txBody>
        </p:sp>
        <p:sp>
          <p:nvSpPr>
            <p:cNvPr id="332" name="Text Box 216"/>
            <p:cNvSpPr txBox="1">
              <a:spLocks noChangeArrowheads="1"/>
            </p:cNvSpPr>
            <p:nvPr/>
          </p:nvSpPr>
          <p:spPr bwMode="auto">
            <a:xfrm>
              <a:off x="3741531" y="5303378"/>
              <a:ext cx="656339" cy="16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600" dirty="0">
                  <a:latin typeface="Times New Roman" pitchFamily="-110" charset="0"/>
                </a:rPr>
                <a:t>Cascade amplifier</a:t>
              </a:r>
            </a:p>
          </p:txBody>
        </p:sp>
        <p:sp>
          <p:nvSpPr>
            <p:cNvPr id="333" name="Text Box 218"/>
            <p:cNvSpPr txBox="1">
              <a:spLocks noChangeArrowheads="1"/>
            </p:cNvSpPr>
            <p:nvPr/>
          </p:nvSpPr>
          <p:spPr bwMode="auto">
            <a:xfrm>
              <a:off x="4734690" y="3687080"/>
              <a:ext cx="394726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700" dirty="0">
                  <a:latin typeface="Times New Roman" pitchFamily="-110" charset="0"/>
                </a:rPr>
                <a:t>R</a:t>
              </a:r>
            </a:p>
          </p:txBody>
        </p:sp>
        <p:sp>
          <p:nvSpPr>
            <p:cNvPr id="334" name="Text Box 219"/>
            <p:cNvSpPr txBox="1">
              <a:spLocks noChangeArrowheads="1"/>
            </p:cNvSpPr>
            <p:nvPr/>
          </p:nvSpPr>
          <p:spPr bwMode="auto">
            <a:xfrm>
              <a:off x="4406047" y="3675849"/>
              <a:ext cx="394726" cy="17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700" dirty="0">
                  <a:latin typeface="Times New Roman" pitchFamily="-110" charset="0"/>
                </a:rPr>
                <a:t>R</a:t>
              </a:r>
            </a:p>
          </p:txBody>
        </p:sp>
      </p:grpSp>
      <p:grpSp>
        <p:nvGrpSpPr>
          <p:cNvPr id="33801" name="Group 391"/>
          <p:cNvGrpSpPr>
            <a:grpSpLocks/>
          </p:cNvGrpSpPr>
          <p:nvPr/>
        </p:nvGrpSpPr>
        <p:grpSpPr bwMode="auto">
          <a:xfrm>
            <a:off x="5430838" y="3395663"/>
            <a:ext cx="3235325" cy="2282825"/>
            <a:chOff x="5431367" y="3395133"/>
            <a:chExt cx="3234266" cy="2283928"/>
          </a:xfrm>
        </p:grpSpPr>
        <p:sp>
          <p:nvSpPr>
            <p:cNvPr id="391" name="Rectangle 390"/>
            <p:cNvSpPr/>
            <p:nvPr/>
          </p:nvSpPr>
          <p:spPr bwMode="auto">
            <a:xfrm>
              <a:off x="5431367" y="3395133"/>
              <a:ext cx="3234266" cy="228233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88900" dir="1938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62" charset="0"/>
              </a:endParaRPr>
            </a:p>
          </p:txBody>
        </p:sp>
        <p:pic>
          <p:nvPicPr>
            <p:cNvPr id="33807" name="Picture 33"/>
            <p:cNvPicPr>
              <a:picLocks noChangeAspect="1" noChangeArrowheads="1"/>
            </p:cNvPicPr>
            <p:nvPr/>
          </p:nvPicPr>
          <p:blipFill>
            <a:blip r:embed="rId4"/>
            <a:srcRect t="6250"/>
            <a:stretch>
              <a:fillRect/>
            </a:stretch>
          </p:blipFill>
          <p:spPr bwMode="auto">
            <a:xfrm>
              <a:off x="7106306" y="4504360"/>
              <a:ext cx="1475199" cy="1120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Picture 30"/>
            <p:cNvPicPr>
              <a:picLocks noChangeAspect="1" noChangeArrowheads="1"/>
            </p:cNvPicPr>
            <p:nvPr/>
          </p:nvPicPr>
          <p:blipFill>
            <a:blip r:embed="rId5"/>
            <a:srcRect t="6383"/>
            <a:stretch>
              <a:fillRect/>
            </a:stretch>
          </p:blipFill>
          <p:spPr bwMode="auto">
            <a:xfrm>
              <a:off x="5593761" y="4529258"/>
              <a:ext cx="1478311" cy="1095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26"/>
            <p:cNvPicPr>
              <a:picLocks noChangeAspect="1" noChangeArrowheads="1"/>
            </p:cNvPicPr>
            <p:nvPr/>
          </p:nvPicPr>
          <p:blipFill>
            <a:blip r:embed="rId6"/>
            <a:srcRect t="6818"/>
            <a:stretch>
              <a:fillRect/>
            </a:stretch>
          </p:blipFill>
          <p:spPr bwMode="auto">
            <a:xfrm>
              <a:off x="7078296" y="3458650"/>
              <a:ext cx="1503209" cy="10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19"/>
            <p:cNvPicPr>
              <a:picLocks noChangeAspect="1" noChangeArrowheads="1"/>
            </p:cNvPicPr>
            <p:nvPr/>
          </p:nvPicPr>
          <p:blipFill>
            <a:blip r:embed="rId7"/>
            <a:srcRect t="6667"/>
            <a:stretch>
              <a:fillRect/>
            </a:stretch>
          </p:blipFill>
          <p:spPr bwMode="auto">
            <a:xfrm>
              <a:off x="5593761" y="3458650"/>
              <a:ext cx="1444076" cy="10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1" name="Text Box 8" descr="Large grid"/>
            <p:cNvSpPr txBox="1">
              <a:spLocks noChangeArrowheads="1"/>
            </p:cNvSpPr>
            <p:nvPr/>
          </p:nvSpPr>
          <p:spPr bwMode="auto">
            <a:xfrm>
              <a:off x="6147972" y="3578403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chemeClr val="accent2"/>
                  </a:solidFill>
                </a:rPr>
                <a:t>Out A1 +</a:t>
              </a:r>
            </a:p>
          </p:txBody>
        </p:sp>
        <p:sp>
          <p:nvSpPr>
            <p:cNvPr id="33812" name="Text Box 9" descr="Large grid"/>
            <p:cNvSpPr txBox="1">
              <a:spLocks noChangeArrowheads="1"/>
            </p:cNvSpPr>
            <p:nvPr/>
          </p:nvSpPr>
          <p:spPr bwMode="auto">
            <a:xfrm>
              <a:off x="6155935" y="4058925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rgbClr val="ED1323"/>
                  </a:solidFill>
                </a:rPr>
                <a:t>Out A1 -</a:t>
              </a:r>
            </a:p>
          </p:txBody>
        </p:sp>
        <p:sp>
          <p:nvSpPr>
            <p:cNvPr id="33813" name="Text Box 10" descr="Large grid"/>
            <p:cNvSpPr txBox="1">
              <a:spLocks noChangeArrowheads="1"/>
            </p:cNvSpPr>
            <p:nvPr/>
          </p:nvSpPr>
          <p:spPr bwMode="auto">
            <a:xfrm>
              <a:off x="7717039" y="3540805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chemeClr val="accent2"/>
                  </a:solidFill>
                </a:rPr>
                <a:t>Out A2 +</a:t>
              </a:r>
            </a:p>
          </p:txBody>
        </p:sp>
        <p:sp>
          <p:nvSpPr>
            <p:cNvPr id="33814" name="Text Box 11" descr="Large grid"/>
            <p:cNvSpPr txBox="1">
              <a:spLocks noChangeArrowheads="1"/>
            </p:cNvSpPr>
            <p:nvPr/>
          </p:nvSpPr>
          <p:spPr bwMode="auto">
            <a:xfrm>
              <a:off x="7737703" y="4049956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rgbClr val="ED1323"/>
                  </a:solidFill>
                </a:rPr>
                <a:t>Out A2 -</a:t>
              </a:r>
            </a:p>
          </p:txBody>
        </p:sp>
        <p:sp>
          <p:nvSpPr>
            <p:cNvPr id="33815" name="Text Box 12" descr="Large grid"/>
            <p:cNvSpPr txBox="1">
              <a:spLocks noChangeArrowheads="1"/>
            </p:cNvSpPr>
            <p:nvPr/>
          </p:nvSpPr>
          <p:spPr bwMode="auto">
            <a:xfrm>
              <a:off x="6027715" y="4698808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chemeClr val="accent2"/>
                  </a:solidFill>
                </a:rPr>
                <a:t>Out A3 +</a:t>
              </a:r>
            </a:p>
          </p:txBody>
        </p:sp>
        <p:sp>
          <p:nvSpPr>
            <p:cNvPr id="33816" name="Text Box 13" descr="Large grid"/>
            <p:cNvSpPr txBox="1">
              <a:spLocks noChangeArrowheads="1"/>
            </p:cNvSpPr>
            <p:nvPr/>
          </p:nvSpPr>
          <p:spPr bwMode="auto">
            <a:xfrm>
              <a:off x="6028217" y="5066535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rgbClr val="ED1323"/>
                  </a:solidFill>
                </a:rPr>
                <a:t>Out A3 -</a:t>
              </a:r>
            </a:p>
          </p:txBody>
        </p:sp>
        <p:sp>
          <p:nvSpPr>
            <p:cNvPr id="33817" name="Text Box 14" descr="Large grid"/>
            <p:cNvSpPr txBox="1">
              <a:spLocks noChangeArrowheads="1"/>
            </p:cNvSpPr>
            <p:nvPr/>
          </p:nvSpPr>
          <p:spPr bwMode="auto">
            <a:xfrm>
              <a:off x="7588316" y="4669677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chemeClr val="accent2"/>
                  </a:solidFill>
                </a:rPr>
                <a:t>Out A4 +</a:t>
              </a:r>
            </a:p>
          </p:txBody>
        </p:sp>
        <p:sp>
          <p:nvSpPr>
            <p:cNvPr id="33818" name="Text Box 15" descr="Large grid"/>
            <p:cNvSpPr txBox="1">
              <a:spLocks noChangeArrowheads="1"/>
            </p:cNvSpPr>
            <p:nvPr/>
          </p:nvSpPr>
          <p:spPr bwMode="auto">
            <a:xfrm>
              <a:off x="7559185" y="5126304"/>
              <a:ext cx="452511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500" b="1">
                  <a:solidFill>
                    <a:srgbClr val="ED1323"/>
                  </a:solidFill>
                </a:rPr>
                <a:t>Out A4 -</a:t>
              </a:r>
            </a:p>
          </p:txBody>
        </p:sp>
        <p:sp>
          <p:nvSpPr>
            <p:cNvPr id="33819" name="Rectangle 21"/>
            <p:cNvSpPr>
              <a:spLocks noChangeArrowheads="1"/>
            </p:cNvSpPr>
            <p:nvPr/>
          </p:nvSpPr>
          <p:spPr bwMode="auto">
            <a:xfrm>
              <a:off x="5792944" y="3408854"/>
              <a:ext cx="597549" cy="995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400"/>
            </a:p>
          </p:txBody>
        </p:sp>
        <p:sp>
          <p:nvSpPr>
            <p:cNvPr id="33820" name="Rectangle 27"/>
            <p:cNvSpPr>
              <a:spLocks noChangeArrowheads="1"/>
            </p:cNvSpPr>
            <p:nvPr/>
          </p:nvSpPr>
          <p:spPr bwMode="auto">
            <a:xfrm>
              <a:off x="7311714" y="3433752"/>
              <a:ext cx="597549" cy="995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400"/>
            </a:p>
          </p:txBody>
        </p:sp>
        <p:sp>
          <p:nvSpPr>
            <p:cNvPr id="33821" name="Rectangle 31"/>
            <p:cNvSpPr>
              <a:spLocks noChangeArrowheads="1"/>
            </p:cNvSpPr>
            <p:nvPr/>
          </p:nvSpPr>
          <p:spPr bwMode="auto">
            <a:xfrm>
              <a:off x="5817842" y="4504360"/>
              <a:ext cx="597549" cy="995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400"/>
            </a:p>
          </p:txBody>
        </p:sp>
        <p:sp>
          <p:nvSpPr>
            <p:cNvPr id="33822" name="Rectangle 34"/>
            <p:cNvSpPr>
              <a:spLocks noChangeArrowheads="1"/>
            </p:cNvSpPr>
            <p:nvPr/>
          </p:nvSpPr>
          <p:spPr bwMode="auto">
            <a:xfrm>
              <a:off x="7311714" y="4504360"/>
              <a:ext cx="597549" cy="995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400"/>
            </a:p>
          </p:txBody>
        </p:sp>
        <p:sp>
          <p:nvSpPr>
            <p:cNvPr id="33823" name="Text Box 35"/>
            <p:cNvSpPr txBox="1">
              <a:spLocks noChangeArrowheads="1"/>
            </p:cNvSpPr>
            <p:nvPr/>
          </p:nvSpPr>
          <p:spPr bwMode="auto">
            <a:xfrm>
              <a:off x="7811227" y="4370534"/>
              <a:ext cx="342787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"/>
                <a:t>time [s]</a:t>
              </a:r>
            </a:p>
          </p:txBody>
        </p:sp>
        <p:sp>
          <p:nvSpPr>
            <p:cNvPr id="33824" name="Text Box 36"/>
            <p:cNvSpPr txBox="1">
              <a:spLocks noChangeArrowheads="1"/>
            </p:cNvSpPr>
            <p:nvPr/>
          </p:nvSpPr>
          <p:spPr bwMode="auto">
            <a:xfrm>
              <a:off x="7793792" y="4295839"/>
              <a:ext cx="32770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5ns </a:t>
              </a:r>
            </a:p>
          </p:txBody>
        </p:sp>
        <p:sp>
          <p:nvSpPr>
            <p:cNvPr id="33825" name="Text Box 37"/>
            <p:cNvSpPr txBox="1">
              <a:spLocks noChangeArrowheads="1"/>
            </p:cNvSpPr>
            <p:nvPr/>
          </p:nvSpPr>
          <p:spPr bwMode="auto">
            <a:xfrm>
              <a:off x="8305800" y="4295839"/>
              <a:ext cx="338667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10ns </a:t>
              </a:r>
            </a:p>
          </p:txBody>
        </p:sp>
        <p:sp>
          <p:nvSpPr>
            <p:cNvPr id="33826" name="Text Box 38"/>
            <p:cNvSpPr txBox="1">
              <a:spLocks noChangeArrowheads="1"/>
            </p:cNvSpPr>
            <p:nvPr/>
          </p:nvSpPr>
          <p:spPr bwMode="auto">
            <a:xfrm>
              <a:off x="7221141" y="4295839"/>
              <a:ext cx="29208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0 </a:t>
              </a:r>
            </a:p>
          </p:txBody>
        </p:sp>
        <p:sp>
          <p:nvSpPr>
            <p:cNvPr id="33827" name="Text Box 39"/>
            <p:cNvSpPr txBox="1">
              <a:spLocks noChangeArrowheads="1"/>
            </p:cNvSpPr>
            <p:nvPr/>
          </p:nvSpPr>
          <p:spPr bwMode="auto">
            <a:xfrm>
              <a:off x="6292458" y="4379871"/>
              <a:ext cx="342787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"/>
                <a:t>time [s]</a:t>
              </a:r>
            </a:p>
          </p:txBody>
        </p:sp>
        <p:sp>
          <p:nvSpPr>
            <p:cNvPr id="33828" name="Text Box 40"/>
            <p:cNvSpPr txBox="1">
              <a:spLocks noChangeArrowheads="1"/>
            </p:cNvSpPr>
            <p:nvPr/>
          </p:nvSpPr>
          <p:spPr bwMode="auto">
            <a:xfrm>
              <a:off x="6275022" y="4305176"/>
              <a:ext cx="32770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5ns </a:t>
              </a:r>
            </a:p>
          </p:txBody>
        </p:sp>
        <p:sp>
          <p:nvSpPr>
            <p:cNvPr id="33829" name="Text Box 41"/>
            <p:cNvSpPr txBox="1">
              <a:spLocks noChangeArrowheads="1"/>
            </p:cNvSpPr>
            <p:nvPr/>
          </p:nvSpPr>
          <p:spPr bwMode="auto">
            <a:xfrm>
              <a:off x="6822775" y="4305176"/>
              <a:ext cx="36332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10ns </a:t>
              </a:r>
            </a:p>
          </p:txBody>
        </p:sp>
        <p:sp>
          <p:nvSpPr>
            <p:cNvPr id="33830" name="Text Box 42"/>
            <p:cNvSpPr txBox="1">
              <a:spLocks noChangeArrowheads="1"/>
            </p:cNvSpPr>
            <p:nvPr/>
          </p:nvSpPr>
          <p:spPr bwMode="auto">
            <a:xfrm>
              <a:off x="5702371" y="4305176"/>
              <a:ext cx="29208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0 </a:t>
              </a:r>
            </a:p>
          </p:txBody>
        </p:sp>
        <p:sp>
          <p:nvSpPr>
            <p:cNvPr id="33831" name="Text Box 43"/>
            <p:cNvSpPr txBox="1">
              <a:spLocks noChangeArrowheads="1"/>
            </p:cNvSpPr>
            <p:nvPr/>
          </p:nvSpPr>
          <p:spPr bwMode="auto">
            <a:xfrm>
              <a:off x="7809671" y="5500275"/>
              <a:ext cx="342787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"/>
                <a:t>time [s]</a:t>
              </a:r>
            </a:p>
          </p:txBody>
        </p:sp>
        <p:sp>
          <p:nvSpPr>
            <p:cNvPr id="33832" name="Text Box 44"/>
            <p:cNvSpPr txBox="1">
              <a:spLocks noChangeArrowheads="1"/>
            </p:cNvSpPr>
            <p:nvPr/>
          </p:nvSpPr>
          <p:spPr bwMode="auto">
            <a:xfrm>
              <a:off x="7792236" y="5425580"/>
              <a:ext cx="32770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5ns </a:t>
              </a:r>
            </a:p>
          </p:txBody>
        </p:sp>
        <p:sp>
          <p:nvSpPr>
            <p:cNvPr id="33833" name="Text Box 45"/>
            <p:cNvSpPr txBox="1">
              <a:spLocks noChangeArrowheads="1"/>
            </p:cNvSpPr>
            <p:nvPr/>
          </p:nvSpPr>
          <p:spPr bwMode="auto">
            <a:xfrm>
              <a:off x="8288868" y="5425580"/>
              <a:ext cx="35983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10ns </a:t>
              </a:r>
            </a:p>
          </p:txBody>
        </p:sp>
        <p:sp>
          <p:nvSpPr>
            <p:cNvPr id="33834" name="Text Box 46"/>
            <p:cNvSpPr txBox="1">
              <a:spLocks noChangeArrowheads="1"/>
            </p:cNvSpPr>
            <p:nvPr/>
          </p:nvSpPr>
          <p:spPr bwMode="auto">
            <a:xfrm>
              <a:off x="7219585" y="5425580"/>
              <a:ext cx="29208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0 </a:t>
              </a:r>
            </a:p>
          </p:txBody>
        </p:sp>
        <p:sp>
          <p:nvSpPr>
            <p:cNvPr id="33835" name="Text Box 47"/>
            <p:cNvSpPr txBox="1">
              <a:spLocks noChangeArrowheads="1"/>
            </p:cNvSpPr>
            <p:nvPr/>
          </p:nvSpPr>
          <p:spPr bwMode="auto">
            <a:xfrm>
              <a:off x="6290901" y="5525173"/>
              <a:ext cx="342787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"/>
                <a:t>time [s]</a:t>
              </a:r>
            </a:p>
          </p:txBody>
        </p:sp>
        <p:sp>
          <p:nvSpPr>
            <p:cNvPr id="33836" name="Text Box 48"/>
            <p:cNvSpPr txBox="1">
              <a:spLocks noChangeArrowheads="1"/>
            </p:cNvSpPr>
            <p:nvPr/>
          </p:nvSpPr>
          <p:spPr bwMode="auto">
            <a:xfrm>
              <a:off x="6273466" y="5450478"/>
              <a:ext cx="32770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5ns </a:t>
              </a:r>
            </a:p>
          </p:txBody>
        </p:sp>
        <p:sp>
          <p:nvSpPr>
            <p:cNvPr id="33837" name="Text Box 49"/>
            <p:cNvSpPr txBox="1">
              <a:spLocks noChangeArrowheads="1"/>
            </p:cNvSpPr>
            <p:nvPr/>
          </p:nvSpPr>
          <p:spPr bwMode="auto">
            <a:xfrm>
              <a:off x="6821219" y="5450478"/>
              <a:ext cx="36332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10ns </a:t>
              </a:r>
            </a:p>
          </p:txBody>
        </p:sp>
        <p:sp>
          <p:nvSpPr>
            <p:cNvPr id="33838" name="Text Box 50"/>
            <p:cNvSpPr txBox="1">
              <a:spLocks noChangeArrowheads="1"/>
            </p:cNvSpPr>
            <p:nvPr/>
          </p:nvSpPr>
          <p:spPr bwMode="auto">
            <a:xfrm>
              <a:off x="5700815" y="5450478"/>
              <a:ext cx="29208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600"/>
                <a:t>0 </a:t>
              </a:r>
            </a:p>
          </p:txBody>
        </p:sp>
        <p:sp>
          <p:nvSpPr>
            <p:cNvPr id="33839" name="Text Box 51"/>
            <p:cNvSpPr txBox="1">
              <a:spLocks noChangeArrowheads="1"/>
            </p:cNvSpPr>
            <p:nvPr/>
          </p:nvSpPr>
          <p:spPr bwMode="auto">
            <a:xfrm>
              <a:off x="6973780" y="4469488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2.60 </a:t>
              </a:r>
            </a:p>
          </p:txBody>
        </p:sp>
        <p:sp>
          <p:nvSpPr>
            <p:cNvPr id="33840" name="Text Box 52"/>
            <p:cNvSpPr txBox="1">
              <a:spLocks noChangeArrowheads="1"/>
            </p:cNvSpPr>
            <p:nvPr/>
          </p:nvSpPr>
          <p:spPr bwMode="auto">
            <a:xfrm>
              <a:off x="6973780" y="4668671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2.30 </a:t>
              </a:r>
            </a:p>
          </p:txBody>
        </p:sp>
        <p:sp>
          <p:nvSpPr>
            <p:cNvPr id="33841" name="Text Box 53"/>
            <p:cNvSpPr txBox="1">
              <a:spLocks noChangeArrowheads="1"/>
            </p:cNvSpPr>
            <p:nvPr/>
          </p:nvSpPr>
          <p:spPr bwMode="auto">
            <a:xfrm>
              <a:off x="6973780" y="4867854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2.00 </a:t>
              </a:r>
            </a:p>
          </p:txBody>
        </p:sp>
        <p:sp>
          <p:nvSpPr>
            <p:cNvPr id="33842" name="Text Box 54"/>
            <p:cNvSpPr txBox="1">
              <a:spLocks noChangeArrowheads="1"/>
            </p:cNvSpPr>
            <p:nvPr/>
          </p:nvSpPr>
          <p:spPr bwMode="auto">
            <a:xfrm>
              <a:off x="6963406" y="5067037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1.70 </a:t>
              </a:r>
            </a:p>
          </p:txBody>
        </p:sp>
        <p:sp>
          <p:nvSpPr>
            <p:cNvPr id="33843" name="Text Box 55"/>
            <p:cNvSpPr txBox="1">
              <a:spLocks noChangeArrowheads="1"/>
            </p:cNvSpPr>
            <p:nvPr/>
          </p:nvSpPr>
          <p:spPr bwMode="auto">
            <a:xfrm>
              <a:off x="6973780" y="5266219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1.40 </a:t>
              </a:r>
            </a:p>
          </p:txBody>
        </p:sp>
        <p:sp>
          <p:nvSpPr>
            <p:cNvPr id="33844" name="Text Box 56"/>
            <p:cNvSpPr txBox="1">
              <a:spLocks noChangeArrowheads="1"/>
            </p:cNvSpPr>
            <p:nvPr/>
          </p:nvSpPr>
          <p:spPr bwMode="auto">
            <a:xfrm>
              <a:off x="5450207" y="4482189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2.60 </a:t>
              </a:r>
            </a:p>
          </p:txBody>
        </p:sp>
        <p:sp>
          <p:nvSpPr>
            <p:cNvPr id="33845" name="Text Box 57"/>
            <p:cNvSpPr txBox="1">
              <a:spLocks noChangeArrowheads="1"/>
            </p:cNvSpPr>
            <p:nvPr/>
          </p:nvSpPr>
          <p:spPr bwMode="auto">
            <a:xfrm>
              <a:off x="5450207" y="4681372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2.30 </a:t>
              </a:r>
            </a:p>
          </p:txBody>
        </p:sp>
        <p:sp>
          <p:nvSpPr>
            <p:cNvPr id="33846" name="Text Box 58"/>
            <p:cNvSpPr txBox="1">
              <a:spLocks noChangeArrowheads="1"/>
            </p:cNvSpPr>
            <p:nvPr/>
          </p:nvSpPr>
          <p:spPr bwMode="auto">
            <a:xfrm>
              <a:off x="5450207" y="4880555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2.00 </a:t>
              </a:r>
            </a:p>
          </p:txBody>
        </p:sp>
        <p:sp>
          <p:nvSpPr>
            <p:cNvPr id="33847" name="Text Box 59"/>
            <p:cNvSpPr txBox="1">
              <a:spLocks noChangeArrowheads="1"/>
            </p:cNvSpPr>
            <p:nvPr/>
          </p:nvSpPr>
          <p:spPr bwMode="auto">
            <a:xfrm>
              <a:off x="5439833" y="5079738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1.70 </a:t>
              </a:r>
            </a:p>
          </p:txBody>
        </p:sp>
        <p:sp>
          <p:nvSpPr>
            <p:cNvPr id="33848" name="Text Box 60"/>
            <p:cNvSpPr txBox="1">
              <a:spLocks noChangeArrowheads="1"/>
            </p:cNvSpPr>
            <p:nvPr/>
          </p:nvSpPr>
          <p:spPr bwMode="auto">
            <a:xfrm>
              <a:off x="5450207" y="5278920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1.40 </a:t>
              </a:r>
            </a:p>
          </p:txBody>
        </p:sp>
        <p:sp>
          <p:nvSpPr>
            <p:cNvPr id="33849" name="Text Box 61"/>
            <p:cNvSpPr txBox="1">
              <a:spLocks noChangeArrowheads="1"/>
            </p:cNvSpPr>
            <p:nvPr/>
          </p:nvSpPr>
          <p:spPr bwMode="auto">
            <a:xfrm>
              <a:off x="6963406" y="3398880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2.50 </a:t>
              </a:r>
            </a:p>
          </p:txBody>
        </p:sp>
        <p:sp>
          <p:nvSpPr>
            <p:cNvPr id="33850" name="Text Box 62"/>
            <p:cNvSpPr txBox="1">
              <a:spLocks noChangeArrowheads="1"/>
            </p:cNvSpPr>
            <p:nvPr/>
          </p:nvSpPr>
          <p:spPr bwMode="auto">
            <a:xfrm>
              <a:off x="6963406" y="3548267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2.30 </a:t>
              </a:r>
            </a:p>
          </p:txBody>
        </p:sp>
        <p:sp>
          <p:nvSpPr>
            <p:cNvPr id="33851" name="Text Box 63"/>
            <p:cNvSpPr txBox="1">
              <a:spLocks noChangeArrowheads="1"/>
            </p:cNvSpPr>
            <p:nvPr/>
          </p:nvSpPr>
          <p:spPr bwMode="auto">
            <a:xfrm>
              <a:off x="6963406" y="3697654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2.10 </a:t>
              </a:r>
            </a:p>
          </p:txBody>
        </p:sp>
        <p:sp>
          <p:nvSpPr>
            <p:cNvPr id="33852" name="Text Box 64"/>
            <p:cNvSpPr txBox="1">
              <a:spLocks noChangeArrowheads="1"/>
            </p:cNvSpPr>
            <p:nvPr/>
          </p:nvSpPr>
          <p:spPr bwMode="auto">
            <a:xfrm>
              <a:off x="6963406" y="3847041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1.90 </a:t>
              </a:r>
            </a:p>
          </p:txBody>
        </p:sp>
        <p:sp>
          <p:nvSpPr>
            <p:cNvPr id="33853" name="Text Box 65"/>
            <p:cNvSpPr txBox="1">
              <a:spLocks noChangeArrowheads="1"/>
            </p:cNvSpPr>
            <p:nvPr/>
          </p:nvSpPr>
          <p:spPr bwMode="auto">
            <a:xfrm>
              <a:off x="6963406" y="4145816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1.50 </a:t>
              </a:r>
            </a:p>
          </p:txBody>
        </p:sp>
        <p:sp>
          <p:nvSpPr>
            <p:cNvPr id="33854" name="Text Box 66"/>
            <p:cNvSpPr txBox="1">
              <a:spLocks noChangeArrowheads="1"/>
            </p:cNvSpPr>
            <p:nvPr/>
          </p:nvSpPr>
          <p:spPr bwMode="auto">
            <a:xfrm>
              <a:off x="6963406" y="3996428"/>
              <a:ext cx="332259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1.70 </a:t>
              </a:r>
            </a:p>
          </p:txBody>
        </p:sp>
        <p:sp>
          <p:nvSpPr>
            <p:cNvPr id="33855" name="Text Box 67"/>
            <p:cNvSpPr txBox="1">
              <a:spLocks noChangeArrowheads="1"/>
            </p:cNvSpPr>
            <p:nvPr/>
          </p:nvSpPr>
          <p:spPr bwMode="auto">
            <a:xfrm>
              <a:off x="5439833" y="3412081"/>
              <a:ext cx="351367" cy="184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2.20 </a:t>
              </a:r>
            </a:p>
          </p:txBody>
        </p:sp>
        <p:sp>
          <p:nvSpPr>
            <p:cNvPr id="33856" name="Text Box 68"/>
            <p:cNvSpPr txBox="1">
              <a:spLocks noChangeArrowheads="1"/>
            </p:cNvSpPr>
            <p:nvPr/>
          </p:nvSpPr>
          <p:spPr bwMode="auto">
            <a:xfrm>
              <a:off x="5450207" y="3635661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2.10 </a:t>
              </a:r>
            </a:p>
          </p:txBody>
        </p:sp>
        <p:sp>
          <p:nvSpPr>
            <p:cNvPr id="33857" name="Text Box 69"/>
            <p:cNvSpPr txBox="1">
              <a:spLocks noChangeArrowheads="1"/>
            </p:cNvSpPr>
            <p:nvPr/>
          </p:nvSpPr>
          <p:spPr bwMode="auto">
            <a:xfrm>
              <a:off x="5450207" y="3909538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2.00 </a:t>
              </a:r>
            </a:p>
          </p:txBody>
        </p:sp>
        <p:sp>
          <p:nvSpPr>
            <p:cNvPr id="33858" name="Text Box 70"/>
            <p:cNvSpPr txBox="1">
              <a:spLocks noChangeArrowheads="1"/>
            </p:cNvSpPr>
            <p:nvPr/>
          </p:nvSpPr>
          <p:spPr bwMode="auto">
            <a:xfrm>
              <a:off x="5439833" y="4158517"/>
              <a:ext cx="338162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600"/>
                <a:t>1.90 </a:t>
              </a:r>
            </a:p>
          </p:txBody>
        </p:sp>
      </p:grpSp>
      <p:cxnSp>
        <p:nvCxnSpPr>
          <p:cNvPr id="33802" name="Straight Arrow Connector 401"/>
          <p:cNvCxnSpPr>
            <a:cxnSpLocks noChangeShapeType="1"/>
          </p:cNvCxnSpPr>
          <p:nvPr/>
        </p:nvCxnSpPr>
        <p:spPr bwMode="auto">
          <a:xfrm rot="10800000" flipV="1">
            <a:off x="2349500" y="1876425"/>
            <a:ext cx="1409700" cy="862013"/>
          </a:xfrm>
          <a:prstGeom prst="straightConnector1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</p:cxnSp>
      <p:cxnSp>
        <p:nvCxnSpPr>
          <p:cNvPr id="33803" name="Straight Arrow Connector 402"/>
          <p:cNvCxnSpPr>
            <a:cxnSpLocks noChangeShapeType="1"/>
          </p:cNvCxnSpPr>
          <p:nvPr/>
        </p:nvCxnSpPr>
        <p:spPr bwMode="auto">
          <a:xfrm rot="5400000">
            <a:off x="4085432" y="3028156"/>
            <a:ext cx="1263650" cy="11113"/>
          </a:xfrm>
          <a:prstGeom prst="straightConnector1">
            <a:avLst/>
          </a:prstGeom>
          <a:noFill/>
          <a:ln w="28575">
            <a:solidFill>
              <a:srgbClr val="FFCC00"/>
            </a:solidFill>
            <a:round/>
            <a:headEnd/>
            <a:tailEnd type="arrow" w="med" len="med"/>
          </a:ln>
        </p:spPr>
      </p:cxnSp>
      <p:cxnSp>
        <p:nvCxnSpPr>
          <p:cNvPr id="33804" name="Straight Arrow Connector 404"/>
          <p:cNvCxnSpPr>
            <a:cxnSpLocks noChangeShapeType="1"/>
          </p:cNvCxnSpPr>
          <p:nvPr/>
        </p:nvCxnSpPr>
        <p:spPr bwMode="auto">
          <a:xfrm>
            <a:off x="5008563" y="2203450"/>
            <a:ext cx="787400" cy="1762125"/>
          </a:xfrm>
          <a:prstGeom prst="straightConnector1">
            <a:avLst/>
          </a:prstGeom>
          <a:noFill/>
          <a:ln w="9525">
            <a:solidFill>
              <a:srgbClr val="00CC99"/>
            </a:solidFill>
            <a:round/>
            <a:headEnd/>
            <a:tailEnd type="arrow" w="med" len="med"/>
          </a:ln>
        </p:spPr>
      </p:cxnSp>
      <p:cxnSp>
        <p:nvCxnSpPr>
          <p:cNvPr id="33805" name="Straight Arrow Connector 404"/>
          <p:cNvCxnSpPr>
            <a:cxnSpLocks noChangeShapeType="1"/>
            <a:endCxn id="33852" idx="3"/>
          </p:cNvCxnSpPr>
          <p:nvPr/>
        </p:nvCxnSpPr>
        <p:spPr bwMode="auto">
          <a:xfrm rot="16200000" flipH="1">
            <a:off x="5650707" y="2294731"/>
            <a:ext cx="1731962" cy="1558925"/>
          </a:xfrm>
          <a:prstGeom prst="straightConnector1">
            <a:avLst/>
          </a:prstGeom>
          <a:noFill/>
          <a:ln w="9525">
            <a:solidFill>
              <a:srgbClr val="00CC9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“SPICE” of Readout Chain</a:t>
            </a:r>
            <a:endParaRPr lang="en-US" dirty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CA5AF70-FFB3-F143-A758-6D9C222F54A0}" type="slidenum">
              <a:rPr lang="en-US" smtClean="0">
                <a:latin typeface="Times New Roman" pitchFamily="-109" charset="0"/>
              </a:rPr>
              <a:pPr/>
              <a:t>17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1414463" y="2020888"/>
            <a:ext cx="6226175" cy="3971925"/>
            <a:chOff x="1089559" y="1587543"/>
            <a:chExt cx="6227084" cy="3973010"/>
          </a:xfrm>
        </p:grpSpPr>
        <p:pic>
          <p:nvPicPr>
            <p:cNvPr id="3486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9559" y="1587543"/>
              <a:ext cx="6227084" cy="397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65" name="Text Box 7"/>
            <p:cNvSpPr txBox="1">
              <a:spLocks noChangeArrowheads="1"/>
            </p:cNvSpPr>
            <p:nvPr/>
          </p:nvSpPr>
          <p:spPr bwMode="auto">
            <a:xfrm>
              <a:off x="5847818" y="2166826"/>
              <a:ext cx="13533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LSO-APD Pulses</a:t>
              </a:r>
            </a:p>
          </p:txBody>
        </p:sp>
        <p:sp>
          <p:nvSpPr>
            <p:cNvPr id="34866" name="Text Box 8"/>
            <p:cNvSpPr txBox="1">
              <a:spLocks noChangeArrowheads="1"/>
            </p:cNvSpPr>
            <p:nvPr/>
          </p:nvSpPr>
          <p:spPr bwMode="auto">
            <a:xfrm>
              <a:off x="5784621" y="3496851"/>
              <a:ext cx="14237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FEDC05 Output</a:t>
              </a:r>
            </a:p>
          </p:txBody>
        </p:sp>
        <p:sp>
          <p:nvSpPr>
            <p:cNvPr id="34867" name="Text Box 9"/>
            <p:cNvSpPr txBox="1">
              <a:spLocks noChangeArrowheads="1"/>
            </p:cNvSpPr>
            <p:nvPr/>
          </p:nvSpPr>
          <p:spPr bwMode="auto">
            <a:xfrm>
              <a:off x="5834250" y="4632045"/>
              <a:ext cx="13380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NINO output (+)</a:t>
              </a:r>
            </a:p>
          </p:txBody>
        </p:sp>
      </p:grpSp>
      <p:grpSp>
        <p:nvGrpSpPr>
          <p:cNvPr id="34823" name="Group 154"/>
          <p:cNvGrpSpPr>
            <a:grpSpLocks/>
          </p:cNvGrpSpPr>
          <p:nvPr/>
        </p:nvGrpSpPr>
        <p:grpSpPr bwMode="auto">
          <a:xfrm>
            <a:off x="1527175" y="990600"/>
            <a:ext cx="6345238" cy="893763"/>
            <a:chOff x="1527408" y="991171"/>
            <a:chExt cx="6345440" cy="892782"/>
          </a:xfrm>
        </p:grpSpPr>
        <p:sp>
          <p:nvSpPr>
            <p:cNvPr id="34830" name="AutoShape 6"/>
            <p:cNvSpPr>
              <a:spLocks noChangeArrowheads="1"/>
            </p:cNvSpPr>
            <p:nvPr/>
          </p:nvSpPr>
          <p:spPr bwMode="auto">
            <a:xfrm rot="5400000">
              <a:off x="6344254" y="1186433"/>
              <a:ext cx="657225" cy="657225"/>
            </a:xfrm>
            <a:prstGeom prst="triangle">
              <a:avLst>
                <a:gd name="adj" fmla="val 50000"/>
              </a:avLst>
            </a:prstGeom>
            <a:solidFill>
              <a:srgbClr val="8585E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1" name="Line 12"/>
            <p:cNvSpPr>
              <a:spLocks noChangeShapeType="1"/>
            </p:cNvSpPr>
            <p:nvPr/>
          </p:nvSpPr>
          <p:spPr bwMode="auto">
            <a:xfrm>
              <a:off x="5650834" y="1211833"/>
              <a:ext cx="0" cy="358775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2" name="Line 13"/>
            <p:cNvSpPr>
              <a:spLocks noChangeShapeType="1"/>
            </p:cNvSpPr>
            <p:nvPr/>
          </p:nvSpPr>
          <p:spPr bwMode="auto">
            <a:xfrm>
              <a:off x="5770849" y="1211833"/>
              <a:ext cx="0" cy="358775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3" name="Line 14"/>
            <p:cNvSpPr>
              <a:spLocks noChangeShapeType="1"/>
            </p:cNvSpPr>
            <p:nvPr/>
          </p:nvSpPr>
          <p:spPr bwMode="auto">
            <a:xfrm>
              <a:off x="5410804" y="1391221"/>
              <a:ext cx="240030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4" name="Line 15"/>
            <p:cNvSpPr>
              <a:spLocks noChangeShapeType="1"/>
            </p:cNvSpPr>
            <p:nvPr/>
          </p:nvSpPr>
          <p:spPr bwMode="auto">
            <a:xfrm>
              <a:off x="5770849" y="1391221"/>
              <a:ext cx="572100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17"/>
            <p:cNvGrpSpPr>
              <a:grpSpLocks/>
            </p:cNvGrpSpPr>
            <p:nvPr/>
          </p:nvGrpSpPr>
          <p:grpSpPr bwMode="auto">
            <a:xfrm>
              <a:off x="3227991" y="1105471"/>
              <a:ext cx="962025" cy="573087"/>
              <a:chOff x="2312879" y="1760654"/>
              <a:chExt cx="962012" cy="57367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7" name="AutoShape 17"/>
              <p:cNvSpPr>
                <a:spLocks noChangeArrowheads="1"/>
              </p:cNvSpPr>
              <p:nvPr/>
            </p:nvSpPr>
            <p:spPr bwMode="auto">
              <a:xfrm rot="5400000">
                <a:off x="2701219" y="1760654"/>
                <a:ext cx="573672" cy="573672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2312879" y="2051812"/>
                <a:ext cx="38100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sp>
          <p:nvSpPr>
            <p:cNvPr id="34836" name="Text Box 21"/>
            <p:cNvSpPr txBox="1">
              <a:spLocks noChangeArrowheads="1"/>
            </p:cNvSpPr>
            <p:nvPr/>
          </p:nvSpPr>
          <p:spPr bwMode="auto">
            <a:xfrm>
              <a:off x="4188429" y="991171"/>
              <a:ext cx="54451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FFCC"/>
                  </a:solidFill>
                </a:rPr>
                <a:t>V(t)</a:t>
              </a:r>
            </a:p>
          </p:txBody>
        </p:sp>
        <p:sp>
          <p:nvSpPr>
            <p:cNvPr id="34837" name="Text Box 22"/>
            <p:cNvSpPr txBox="1">
              <a:spLocks noChangeArrowheads="1"/>
            </p:cNvSpPr>
            <p:nvPr/>
          </p:nvSpPr>
          <p:spPr bwMode="auto">
            <a:xfrm>
              <a:off x="3181954" y="991171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FFCC"/>
                  </a:solidFill>
                </a:rPr>
                <a:t>i(t)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3080032" y="1389197"/>
              <a:ext cx="528655" cy="0"/>
            </a:xfrm>
            <a:prstGeom prst="line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  <a:round/>
              <a:headEnd type="stealth" w="lg" len="lg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34839" name="Group 114"/>
            <p:cNvGrpSpPr>
              <a:grpSpLocks/>
            </p:cNvGrpSpPr>
            <p:nvPr/>
          </p:nvGrpSpPr>
          <p:grpSpPr bwMode="auto">
            <a:xfrm>
              <a:off x="2292954" y="1118171"/>
              <a:ext cx="803275" cy="477837"/>
              <a:chOff x="760702" y="1772880"/>
              <a:chExt cx="849687" cy="506544"/>
            </a:xfrm>
          </p:grpSpPr>
          <p:pic>
            <p:nvPicPr>
              <p:cNvPr id="34862" name="Picture 112" descr="APD_Array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932274" y="1601308"/>
                <a:ext cx="506544" cy="849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63" name="TextBox 113"/>
              <p:cNvSpPr txBox="1">
                <a:spLocks noChangeArrowheads="1"/>
              </p:cNvSpPr>
              <p:nvPr/>
            </p:nvSpPr>
            <p:spPr bwMode="auto">
              <a:xfrm>
                <a:off x="888249" y="1857183"/>
                <a:ext cx="59513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APD</a:t>
                </a:r>
              </a:p>
            </p:txBody>
          </p:sp>
        </p:grpSp>
        <p:grpSp>
          <p:nvGrpSpPr>
            <p:cNvPr id="34840" name="Group 128"/>
            <p:cNvGrpSpPr>
              <a:grpSpLocks/>
            </p:cNvGrpSpPr>
            <p:nvPr/>
          </p:nvGrpSpPr>
          <p:grpSpPr bwMode="auto">
            <a:xfrm>
              <a:off x="4704698" y="1311846"/>
              <a:ext cx="570498" cy="79375"/>
              <a:chOff x="5190011" y="5079728"/>
              <a:chExt cx="941757" cy="132132"/>
            </a:xfrm>
          </p:grpSpPr>
          <p:cxnSp>
            <p:nvCxnSpPr>
              <p:cNvPr id="34854" name="Straight Connector 1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9001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55" name="Straight Connector 121"/>
              <p:cNvCxnSpPr>
                <a:cxnSpLocks noChangeShapeType="1"/>
              </p:cNvCxnSpPr>
              <p:nvPr/>
            </p:nvCxnSpPr>
            <p:spPr bwMode="auto">
              <a:xfrm flipH="1" flipV="1">
                <a:off x="530748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56" name="Straight Connector 1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2178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57" name="Straight Connector 123"/>
              <p:cNvCxnSpPr>
                <a:cxnSpLocks noChangeShapeType="1"/>
              </p:cNvCxnSpPr>
              <p:nvPr/>
            </p:nvCxnSpPr>
            <p:spPr bwMode="auto">
              <a:xfrm flipH="1" flipV="1">
                <a:off x="553926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58" name="Straight Connector 12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5038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59" name="Straight Connector 125"/>
              <p:cNvCxnSpPr>
                <a:cxnSpLocks noChangeShapeType="1"/>
              </p:cNvCxnSpPr>
              <p:nvPr/>
            </p:nvCxnSpPr>
            <p:spPr bwMode="auto">
              <a:xfrm flipH="1" flipV="1">
                <a:off x="576786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60" name="Straight Connector 1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882161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  <p:cxnSp>
            <p:nvCxnSpPr>
              <p:cNvPr id="34861" name="Straight Connector 127"/>
              <p:cNvCxnSpPr>
                <a:cxnSpLocks noChangeShapeType="1"/>
              </p:cNvCxnSpPr>
              <p:nvPr/>
            </p:nvCxnSpPr>
            <p:spPr bwMode="auto">
              <a:xfrm flipH="1" flipV="1">
                <a:off x="5999636" y="5079728"/>
                <a:ext cx="132132" cy="132132"/>
              </a:xfrm>
              <a:prstGeom prst="line">
                <a:avLst/>
              </a:prstGeom>
              <a:noFill/>
              <a:ln w="19050">
                <a:solidFill>
                  <a:srgbClr val="47FFD1"/>
                </a:solidFill>
                <a:round/>
                <a:headEnd/>
                <a:tailEnd/>
              </a:ln>
            </p:spPr>
          </p:cxnSp>
        </p:grpSp>
        <p:cxnSp>
          <p:nvCxnSpPr>
            <p:cNvPr id="34841" name="Straight Connector 132"/>
            <p:cNvCxnSpPr>
              <a:cxnSpLocks noChangeShapeType="1"/>
            </p:cNvCxnSpPr>
            <p:nvPr/>
          </p:nvCxnSpPr>
          <p:spPr bwMode="auto">
            <a:xfrm>
              <a:off x="4183190" y="1386062"/>
              <a:ext cx="534038" cy="1588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</p:cxnSp>
        <p:cxnSp>
          <p:nvCxnSpPr>
            <p:cNvPr id="34842" name="Straight Connector 133"/>
            <p:cNvCxnSpPr>
              <a:cxnSpLocks noChangeShapeType="1"/>
              <a:endCxn id="34833" idx="0"/>
            </p:cNvCxnSpPr>
            <p:nvPr/>
          </p:nvCxnSpPr>
          <p:spPr bwMode="auto">
            <a:xfrm>
              <a:off x="5269355" y="1387273"/>
              <a:ext cx="141449" cy="3948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</p:cxnSp>
        <p:sp>
          <p:nvSpPr>
            <p:cNvPr id="34843" name="Text Box 22"/>
            <p:cNvSpPr txBox="1">
              <a:spLocks noChangeArrowheads="1"/>
            </p:cNvSpPr>
            <p:nvPr/>
          </p:nvSpPr>
          <p:spPr bwMode="auto">
            <a:xfrm>
              <a:off x="5829904" y="1026096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CCFFCC"/>
                  </a:solidFill>
                </a:rPr>
                <a:t>i(t)</a:t>
              </a:r>
            </a:p>
          </p:txBody>
        </p:sp>
        <p:sp>
          <p:nvSpPr>
            <p:cNvPr id="34844" name="Line 8"/>
            <p:cNvSpPr>
              <a:spLocks noChangeShapeType="1"/>
            </p:cNvSpPr>
            <p:nvPr/>
          </p:nvSpPr>
          <p:spPr bwMode="auto">
            <a:xfrm>
              <a:off x="5947379" y="1602358"/>
              <a:ext cx="417096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5" name="Line 8"/>
            <p:cNvSpPr>
              <a:spLocks noChangeShapeType="1"/>
            </p:cNvSpPr>
            <p:nvPr/>
          </p:nvSpPr>
          <p:spPr bwMode="auto">
            <a:xfrm rot="-5400000">
              <a:off x="5826729" y="1735708"/>
              <a:ext cx="254000" cy="0"/>
            </a:xfrm>
            <a:prstGeom prst="line">
              <a:avLst/>
            </a:prstGeom>
            <a:noFill/>
            <a:ln w="19050">
              <a:solidFill>
                <a:srgbClr val="47FFD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6" name="TextBox 141"/>
            <p:cNvSpPr txBox="1">
              <a:spLocks noChangeArrowheads="1"/>
            </p:cNvSpPr>
            <p:nvPr/>
          </p:nvSpPr>
          <p:spPr bwMode="auto">
            <a:xfrm>
              <a:off x="3572479" y="1216596"/>
              <a:ext cx="4841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P.A.</a:t>
              </a:r>
            </a:p>
          </p:txBody>
        </p:sp>
        <p:sp>
          <p:nvSpPr>
            <p:cNvPr id="34847" name="TextBox 142"/>
            <p:cNvSpPr txBox="1">
              <a:spLocks noChangeArrowheads="1"/>
            </p:cNvSpPr>
            <p:nvPr/>
          </p:nvSpPr>
          <p:spPr bwMode="auto">
            <a:xfrm>
              <a:off x="6295041" y="1324546"/>
              <a:ext cx="6080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Discr.</a:t>
              </a:r>
            </a:p>
          </p:txBody>
        </p:sp>
        <p:sp>
          <p:nvSpPr>
            <p:cNvPr id="34848" name="TextBox 126"/>
            <p:cNvSpPr txBox="1">
              <a:spLocks noChangeArrowheads="1"/>
            </p:cNvSpPr>
            <p:nvPr/>
          </p:nvSpPr>
          <p:spPr bwMode="auto">
            <a:xfrm>
              <a:off x="2073655" y="1636018"/>
              <a:ext cx="11755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FF00"/>
                  </a:solidFill>
                </a:rPr>
                <a:t>Hamamatsu </a:t>
              </a:r>
              <a:r>
                <a:rPr lang="en-US" sz="1000">
                  <a:solidFill>
                    <a:srgbClr val="FFFF00"/>
                  </a:solidFill>
                </a:rPr>
                <a:t>S8550</a:t>
              </a:r>
            </a:p>
          </p:txBody>
        </p:sp>
        <p:sp>
          <p:nvSpPr>
            <p:cNvPr id="34849" name="TextBox 127"/>
            <p:cNvSpPr txBox="1">
              <a:spLocks noChangeArrowheads="1"/>
            </p:cNvSpPr>
            <p:nvPr/>
          </p:nvSpPr>
          <p:spPr bwMode="auto">
            <a:xfrm>
              <a:off x="3237771" y="1637732"/>
              <a:ext cx="11754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FF00"/>
                  </a:solidFill>
                </a:rPr>
                <a:t>FEDC05 </a:t>
              </a:r>
              <a:r>
                <a:rPr lang="en-US" sz="1000">
                  <a:solidFill>
                    <a:srgbClr val="FFFF00"/>
                  </a:solidFill>
                </a:rPr>
                <a:t>(</a:t>
              </a:r>
              <a:r>
                <a:rPr lang="en-US" sz="1000" u="sng">
                  <a:solidFill>
                    <a:srgbClr val="FFFF00"/>
                  </a:solidFill>
                </a:rPr>
                <a:t>ATLAS</a:t>
              </a:r>
              <a:r>
                <a:rPr lang="en-US" sz="1000">
                  <a:solidFill>
                    <a:srgbClr val="FFFF00"/>
                  </a:solidFill>
                </a:rPr>
                <a:t>)</a:t>
              </a:r>
            </a:p>
          </p:txBody>
        </p:sp>
        <p:sp>
          <p:nvSpPr>
            <p:cNvPr id="34850" name="TextBox 128"/>
            <p:cNvSpPr txBox="1">
              <a:spLocks noChangeArrowheads="1"/>
            </p:cNvSpPr>
            <p:nvPr/>
          </p:nvSpPr>
          <p:spPr bwMode="auto">
            <a:xfrm>
              <a:off x="6529506" y="1628843"/>
              <a:ext cx="1343342" cy="24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i="1">
                  <a:solidFill>
                    <a:srgbClr val="FFFF00"/>
                  </a:solidFill>
                </a:rPr>
                <a:t>NINO </a:t>
              </a:r>
              <a:r>
                <a:rPr lang="en-US" sz="1000">
                  <a:solidFill>
                    <a:srgbClr val="FFFF00"/>
                  </a:solidFill>
                </a:rPr>
                <a:t>(</a:t>
              </a:r>
              <a:r>
                <a:rPr lang="en-US" sz="1000" u="sng">
                  <a:solidFill>
                    <a:srgbClr val="FFFF00"/>
                  </a:solidFill>
                </a:rPr>
                <a:t>ALICE - TOF</a:t>
              </a:r>
              <a:r>
                <a:rPr lang="en-US" sz="1000">
                  <a:solidFill>
                    <a:srgbClr val="FFFF00"/>
                  </a:solidFill>
                </a:rPr>
                <a:t>)</a:t>
              </a:r>
            </a:p>
          </p:txBody>
        </p:sp>
        <p:grpSp>
          <p:nvGrpSpPr>
            <p:cNvPr id="34851" name="Group 143"/>
            <p:cNvGrpSpPr>
              <a:grpSpLocks/>
            </p:cNvGrpSpPr>
            <p:nvPr/>
          </p:nvGrpSpPr>
          <p:grpSpPr bwMode="auto">
            <a:xfrm rot="-5400000">
              <a:off x="1874495" y="887292"/>
              <a:ext cx="189320" cy="883492"/>
              <a:chOff x="838200" y="76200"/>
              <a:chExt cx="228600" cy="1066800"/>
            </a:xfrm>
          </p:grpSpPr>
          <p:sp>
            <p:nvSpPr>
              <p:cNvPr id="34852" name="Freeform 9"/>
              <p:cNvSpPr>
                <a:spLocks/>
              </p:cNvSpPr>
              <p:nvPr/>
            </p:nvSpPr>
            <p:spPr bwMode="auto">
              <a:xfrm rot="5400000" flipV="1">
                <a:off x="457200" y="457200"/>
                <a:ext cx="990600" cy="228600"/>
              </a:xfrm>
              <a:custGeom>
                <a:avLst/>
                <a:gdLst>
                  <a:gd name="T0" fmla="*/ 0 w 1056"/>
                  <a:gd name="T1" fmla="*/ 2147483647 h 440"/>
                  <a:gd name="T2" fmla="*/ 2147483647 w 1056"/>
                  <a:gd name="T3" fmla="*/ 2147483647 h 440"/>
                  <a:gd name="T4" fmla="*/ 2147483647 w 1056"/>
                  <a:gd name="T5" fmla="*/ 2147483647 h 440"/>
                  <a:gd name="T6" fmla="*/ 2147483647 w 1056"/>
                  <a:gd name="T7" fmla="*/ 2147483647 h 440"/>
                  <a:gd name="T8" fmla="*/ 2147483647 w 1056"/>
                  <a:gd name="T9" fmla="*/ 2147483647 h 440"/>
                  <a:gd name="T10" fmla="*/ 2147483647 w 1056"/>
                  <a:gd name="T11" fmla="*/ 2147483647 h 440"/>
                  <a:gd name="T12" fmla="*/ 2147483647 w 1056"/>
                  <a:gd name="T13" fmla="*/ 2147483647 h 440"/>
                  <a:gd name="T14" fmla="*/ 2147483647 w 1056"/>
                  <a:gd name="T15" fmla="*/ 2147483647 h 440"/>
                  <a:gd name="T16" fmla="*/ 2147483647 w 1056"/>
                  <a:gd name="T17" fmla="*/ 2147483647 h 4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6"/>
                  <a:gd name="T28" fmla="*/ 0 h 440"/>
                  <a:gd name="T29" fmla="*/ 1056 w 1056"/>
                  <a:gd name="T30" fmla="*/ 440 h 4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6" h="440">
                    <a:moveTo>
                      <a:pt x="0" y="440"/>
                    </a:moveTo>
                    <a:cubicBezTo>
                      <a:pt x="72" y="228"/>
                      <a:pt x="144" y="16"/>
                      <a:pt x="192" y="8"/>
                    </a:cubicBezTo>
                    <a:cubicBezTo>
                      <a:pt x="240" y="0"/>
                      <a:pt x="248" y="392"/>
                      <a:pt x="288" y="392"/>
                    </a:cubicBezTo>
                    <a:cubicBezTo>
                      <a:pt x="328" y="392"/>
                      <a:pt x="384" y="8"/>
                      <a:pt x="432" y="8"/>
                    </a:cubicBezTo>
                    <a:cubicBezTo>
                      <a:pt x="480" y="8"/>
                      <a:pt x="536" y="392"/>
                      <a:pt x="576" y="392"/>
                    </a:cubicBezTo>
                    <a:cubicBezTo>
                      <a:pt x="616" y="392"/>
                      <a:pt x="632" y="8"/>
                      <a:pt x="672" y="8"/>
                    </a:cubicBezTo>
                    <a:cubicBezTo>
                      <a:pt x="712" y="8"/>
                      <a:pt x="784" y="360"/>
                      <a:pt x="816" y="392"/>
                    </a:cubicBezTo>
                    <a:cubicBezTo>
                      <a:pt x="848" y="424"/>
                      <a:pt x="824" y="232"/>
                      <a:pt x="864" y="200"/>
                    </a:cubicBezTo>
                    <a:cubicBezTo>
                      <a:pt x="904" y="168"/>
                      <a:pt x="1024" y="200"/>
                      <a:pt x="1056" y="200"/>
                    </a:cubicBezTo>
                  </a:path>
                </a:pathLst>
              </a:custGeom>
              <a:noFill/>
              <a:ln w="25400">
                <a:solidFill>
                  <a:srgbClr val="44C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3" name="Line 10"/>
              <p:cNvSpPr>
                <a:spLocks noChangeShapeType="1"/>
              </p:cNvSpPr>
              <p:nvPr/>
            </p:nvSpPr>
            <p:spPr bwMode="auto">
              <a:xfrm>
                <a:off x="936625" y="990600"/>
                <a:ext cx="0" cy="152400"/>
              </a:xfrm>
              <a:prstGeom prst="line">
                <a:avLst/>
              </a:prstGeom>
              <a:noFill/>
              <a:ln w="25400">
                <a:solidFill>
                  <a:srgbClr val="44CF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9" name="Line 25"/>
          <p:cNvSpPr>
            <a:spLocks noChangeShapeType="1"/>
          </p:cNvSpPr>
          <p:nvPr/>
        </p:nvSpPr>
        <p:spPr bwMode="auto">
          <a:xfrm rot="5400000" flipH="1">
            <a:off x="2613025" y="2038351"/>
            <a:ext cx="1292225" cy="0"/>
          </a:xfrm>
          <a:prstGeom prst="lin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 type="stealth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 rot="5400000" flipH="1">
            <a:off x="3198813" y="2746375"/>
            <a:ext cx="2705100" cy="0"/>
          </a:xfrm>
          <a:prstGeom prst="lin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 type="stealth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rot="5400000" flipH="1">
            <a:off x="5460206" y="3298032"/>
            <a:ext cx="3563937" cy="0"/>
          </a:xfrm>
          <a:prstGeom prst="lin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 type="stealth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>
            <a:off x="6985000" y="1512888"/>
            <a:ext cx="528638" cy="0"/>
          </a:xfrm>
          <a:prstGeom prst="lin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 type="stealth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4828" name="TextBox 52"/>
          <p:cNvSpPr txBox="1">
            <a:spLocks noChangeArrowheads="1"/>
          </p:cNvSpPr>
          <p:nvPr/>
        </p:nvSpPr>
        <p:spPr bwMode="auto">
          <a:xfrm>
            <a:off x="1876425" y="4986338"/>
            <a:ext cx="582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Time </a:t>
            </a:r>
            <a:br>
              <a:rPr lang="en-US" sz="1200"/>
            </a:br>
            <a:r>
              <a:rPr lang="en-US" sz="1200"/>
              <a:t>Stamp</a:t>
            </a:r>
          </a:p>
        </p:txBody>
      </p:sp>
      <p:sp>
        <p:nvSpPr>
          <p:cNvPr id="34829" name="TextBox 53"/>
          <p:cNvSpPr txBox="1">
            <a:spLocks noChangeArrowheads="1"/>
          </p:cNvSpPr>
          <p:nvPr/>
        </p:nvSpPr>
        <p:spPr bwMode="auto">
          <a:xfrm>
            <a:off x="5110163" y="5081588"/>
            <a:ext cx="633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Energy Resolution &amp; Dynamic Range With </a:t>
            </a:r>
            <a:r>
              <a:rPr lang="en-US" sz="2400" dirty="0" err="1" smtClean="0"/>
              <a:t>APDs</a:t>
            </a:r>
            <a:r>
              <a:rPr lang="en-US" sz="2400" dirty="0" smtClean="0"/>
              <a:t> &amp; NINO</a:t>
            </a:r>
            <a:endParaRPr lang="en-US" sz="2400" dirty="0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E25B8C6-9A0C-924D-AB37-C224C940ABB3}" type="slidenum">
              <a:rPr lang="en-US" smtClean="0">
                <a:latin typeface="Times New Roman" pitchFamily="-109" charset="0"/>
              </a:rPr>
              <a:pPr/>
              <a:t>18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35847" name="Group 48"/>
          <p:cNvGrpSpPr>
            <a:grpSpLocks/>
          </p:cNvGrpSpPr>
          <p:nvPr/>
        </p:nvGrpSpPr>
        <p:grpSpPr bwMode="auto">
          <a:xfrm>
            <a:off x="1079500" y="1006475"/>
            <a:ext cx="6750050" cy="2522538"/>
            <a:chOff x="1079500" y="1006475"/>
            <a:chExt cx="6750050" cy="2522538"/>
          </a:xfrm>
        </p:grpSpPr>
        <p:grpSp>
          <p:nvGrpSpPr>
            <p:cNvPr id="35857" name="Group 105"/>
            <p:cNvGrpSpPr>
              <a:grpSpLocks/>
            </p:cNvGrpSpPr>
            <p:nvPr/>
          </p:nvGrpSpPr>
          <p:grpSpPr bwMode="auto">
            <a:xfrm>
              <a:off x="1079500" y="1006475"/>
              <a:ext cx="2809324" cy="2522538"/>
              <a:chOff x="1203" y="2088"/>
              <a:chExt cx="1770" cy="1589"/>
            </a:xfrm>
          </p:grpSpPr>
          <p:pic>
            <p:nvPicPr>
              <p:cNvPr id="35877" name="Picture 81" descr="linearized 57C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3" y="2829"/>
                <a:ext cx="1770" cy="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8" name="Text Box 83"/>
              <p:cNvSpPr txBox="1">
                <a:spLocks noChangeArrowheads="1"/>
              </p:cNvSpPr>
              <p:nvPr/>
            </p:nvSpPr>
            <p:spPr bwMode="auto">
              <a:xfrm>
                <a:off x="1798" y="3189"/>
                <a:ext cx="6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ts val="300"/>
                  </a:spcBef>
                </a:pPr>
                <a:r>
                  <a:rPr lang="en-US" sz="900" baseline="300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176</a:t>
                </a:r>
                <a:r>
                  <a:rPr lang="en-US" sz="9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Lu Background</a:t>
                </a:r>
              </a:p>
            </p:txBody>
          </p:sp>
          <p:sp>
            <p:nvSpPr>
              <p:cNvPr id="35879" name="Line 84"/>
              <p:cNvSpPr>
                <a:spLocks noChangeShapeType="1"/>
              </p:cNvSpPr>
              <p:nvPr/>
            </p:nvSpPr>
            <p:spPr bwMode="auto">
              <a:xfrm flipH="1">
                <a:off x="1775" y="3298"/>
                <a:ext cx="113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0" name="Text Box 85"/>
              <p:cNvSpPr txBox="1">
                <a:spLocks noChangeArrowheads="1"/>
              </p:cNvSpPr>
              <p:nvPr/>
            </p:nvSpPr>
            <p:spPr bwMode="auto">
              <a:xfrm>
                <a:off x="1505" y="2896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122keV</a:t>
                </a:r>
              </a:p>
            </p:txBody>
          </p:sp>
          <p:pic>
            <p:nvPicPr>
              <p:cNvPr id="35881" name="Picture 86" descr="NINO_co57_390_112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07" y="2088"/>
                <a:ext cx="1763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82" name="Text Box 87"/>
              <p:cNvSpPr txBox="1">
                <a:spLocks noChangeArrowheads="1"/>
              </p:cNvSpPr>
              <p:nvPr/>
            </p:nvSpPr>
            <p:spPr bwMode="auto">
              <a:xfrm>
                <a:off x="2461" y="2156"/>
                <a:ext cx="3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baseline="300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57</a:t>
                </a:r>
                <a:r>
                  <a:rPr lang="en-US" sz="14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Co</a:t>
                </a:r>
              </a:p>
            </p:txBody>
          </p:sp>
          <p:sp>
            <p:nvSpPr>
              <p:cNvPr id="35883" name="Text Box 88"/>
              <p:cNvSpPr txBox="1">
                <a:spLocks noChangeArrowheads="1"/>
              </p:cNvSpPr>
              <p:nvPr/>
            </p:nvSpPr>
            <p:spPr bwMode="auto">
              <a:xfrm>
                <a:off x="1931" y="2459"/>
                <a:ext cx="6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ts val="300"/>
                  </a:spcBef>
                </a:pPr>
                <a:r>
                  <a:rPr lang="en-US" sz="900" baseline="300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176</a:t>
                </a:r>
                <a:r>
                  <a:rPr lang="en-US" sz="9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Lu Background</a:t>
                </a:r>
              </a:p>
            </p:txBody>
          </p:sp>
          <p:sp>
            <p:nvSpPr>
              <p:cNvPr id="35884" name="Line 89"/>
              <p:cNvSpPr>
                <a:spLocks noChangeShapeType="1"/>
              </p:cNvSpPr>
              <p:nvPr/>
            </p:nvSpPr>
            <p:spPr bwMode="auto">
              <a:xfrm flipH="1">
                <a:off x="1972" y="2590"/>
                <a:ext cx="114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5" name="Text Box 90"/>
              <p:cNvSpPr txBox="1">
                <a:spLocks noChangeArrowheads="1"/>
              </p:cNvSpPr>
              <p:nvPr/>
            </p:nvSpPr>
            <p:spPr bwMode="auto">
              <a:xfrm>
                <a:off x="1744" y="2143"/>
                <a:ext cx="3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122keV</a:t>
                </a:r>
              </a:p>
            </p:txBody>
          </p:sp>
        </p:grpSp>
        <p:grpSp>
          <p:nvGrpSpPr>
            <p:cNvPr id="35858" name="Group 34"/>
            <p:cNvGrpSpPr>
              <a:grpSpLocks/>
            </p:cNvGrpSpPr>
            <p:nvPr/>
          </p:nvGrpSpPr>
          <p:grpSpPr bwMode="auto">
            <a:xfrm>
              <a:off x="5144588" y="1008826"/>
              <a:ext cx="2684962" cy="2516890"/>
              <a:chOff x="5044338" y="1009477"/>
              <a:chExt cx="2685489" cy="2516890"/>
            </a:xfrm>
          </p:grpSpPr>
          <p:grpSp>
            <p:nvGrpSpPr>
              <p:cNvPr id="35865" name="Group 30"/>
              <p:cNvGrpSpPr>
                <a:grpSpLocks/>
              </p:cNvGrpSpPr>
              <p:nvPr/>
            </p:nvGrpSpPr>
            <p:grpSpPr bwMode="auto">
              <a:xfrm>
                <a:off x="5044338" y="1009477"/>
                <a:ext cx="2685489" cy="2516890"/>
                <a:chOff x="3343681" y="1009477"/>
                <a:chExt cx="2685489" cy="2516890"/>
              </a:xfrm>
            </p:grpSpPr>
            <p:pic>
              <p:nvPicPr>
                <p:cNvPr id="35875" name="Picture 92" descr="linearized 22Na_27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348506" y="2304010"/>
                  <a:ext cx="2680664" cy="1222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76" name="Picture 94" descr="NINO_Na 22_390_1123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343681" y="1009477"/>
                  <a:ext cx="2684586" cy="13019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5866" name="Text Box 95"/>
              <p:cNvSpPr txBox="1">
                <a:spLocks noChangeArrowheads="1"/>
              </p:cNvSpPr>
              <p:nvPr/>
            </p:nvSpPr>
            <p:spPr bwMode="auto">
              <a:xfrm>
                <a:off x="6913773" y="1111410"/>
                <a:ext cx="5381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baseline="300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22</a:t>
                </a:r>
                <a:r>
                  <a:rPr lang="en-US" sz="14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Na</a:t>
                </a:r>
              </a:p>
            </p:txBody>
          </p:sp>
          <p:sp>
            <p:nvSpPr>
              <p:cNvPr id="35867" name="Text Box 96"/>
              <p:cNvSpPr txBox="1">
                <a:spLocks noChangeArrowheads="1"/>
              </p:cNvSpPr>
              <p:nvPr/>
            </p:nvSpPr>
            <p:spPr bwMode="auto">
              <a:xfrm>
                <a:off x="5769136" y="2602388"/>
                <a:ext cx="5715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511keV</a:t>
                </a:r>
              </a:p>
            </p:txBody>
          </p:sp>
          <p:grpSp>
            <p:nvGrpSpPr>
              <p:cNvPr id="35868" name="Group 31"/>
              <p:cNvGrpSpPr>
                <a:grpSpLocks/>
              </p:cNvGrpSpPr>
              <p:nvPr/>
            </p:nvGrpSpPr>
            <p:grpSpPr bwMode="auto">
              <a:xfrm>
                <a:off x="6909943" y="1712840"/>
                <a:ext cx="635000" cy="403225"/>
                <a:chOff x="2574253" y="4223578"/>
                <a:chExt cx="635000" cy="403225"/>
              </a:xfrm>
            </p:grpSpPr>
            <p:sp>
              <p:nvSpPr>
                <p:cNvPr id="3587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574253" y="4223578"/>
                  <a:ext cx="63500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pitchFamily="-109" charset="0"/>
                      <a:ea typeface="ＭＳ Ｐゴシック" pitchFamily="-109" charset="-128"/>
                      <a:cs typeface="ＭＳ Ｐゴシック" pitchFamily="-109" charset="-128"/>
                    </a:rPr>
                    <a:t>1275keV</a:t>
                  </a:r>
                </a:p>
              </p:txBody>
            </p:sp>
            <p:sp>
              <p:nvSpPr>
                <p:cNvPr id="35874" name="Line 98"/>
                <p:cNvSpPr>
                  <a:spLocks noChangeShapeType="1"/>
                </p:cNvSpPr>
                <p:nvPr/>
              </p:nvSpPr>
              <p:spPr bwMode="auto">
                <a:xfrm>
                  <a:off x="2891753" y="4410903"/>
                  <a:ext cx="0" cy="215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5869" name="Text Box 99"/>
              <p:cNvSpPr txBox="1">
                <a:spLocks noChangeArrowheads="1"/>
              </p:cNvSpPr>
              <p:nvPr/>
            </p:nvSpPr>
            <p:spPr bwMode="auto">
              <a:xfrm>
                <a:off x="5921368" y="1309049"/>
                <a:ext cx="5715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511keV</a:t>
                </a:r>
              </a:p>
            </p:txBody>
          </p:sp>
          <p:grpSp>
            <p:nvGrpSpPr>
              <p:cNvPr id="35870" name="Group 32"/>
              <p:cNvGrpSpPr>
                <a:grpSpLocks/>
              </p:cNvGrpSpPr>
              <p:nvPr/>
            </p:nvGrpSpPr>
            <p:grpSpPr bwMode="auto">
              <a:xfrm>
                <a:off x="6713405" y="2952426"/>
                <a:ext cx="635000" cy="403225"/>
                <a:chOff x="2363116" y="5587241"/>
                <a:chExt cx="635000" cy="403225"/>
              </a:xfrm>
            </p:grpSpPr>
            <p:sp>
              <p:nvSpPr>
                <p:cNvPr id="35871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363116" y="5587241"/>
                  <a:ext cx="635000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900">
                      <a:solidFill>
                        <a:srgbClr val="000000"/>
                      </a:solidFill>
                      <a:latin typeface="Arial" pitchFamily="-109" charset="0"/>
                      <a:ea typeface="ＭＳ Ｐゴシック" pitchFamily="-109" charset="-128"/>
                      <a:cs typeface="ＭＳ Ｐゴシック" pitchFamily="-109" charset="-128"/>
                    </a:rPr>
                    <a:t>1275keV</a:t>
                  </a:r>
                </a:p>
              </p:txBody>
            </p:sp>
            <p:sp>
              <p:nvSpPr>
                <p:cNvPr id="35872" name="Line 103"/>
                <p:cNvSpPr>
                  <a:spLocks noChangeShapeType="1"/>
                </p:cNvSpPr>
                <p:nvPr/>
              </p:nvSpPr>
              <p:spPr bwMode="auto">
                <a:xfrm>
                  <a:off x="2679029" y="5774566"/>
                  <a:ext cx="0" cy="215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5859" name="TextBox 40"/>
            <p:cNvSpPr txBox="1">
              <a:spLocks noChangeArrowheads="1"/>
            </p:cNvSpPr>
            <p:nvPr/>
          </p:nvSpPr>
          <p:spPr bwMode="auto">
            <a:xfrm>
              <a:off x="3939764" y="1125459"/>
              <a:ext cx="11764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00"/>
                  </a:solidFill>
                </a:rPr>
                <a:t>Raw data</a:t>
              </a:r>
              <a:br>
                <a:rPr lang="en-US" sz="1400">
                  <a:solidFill>
                    <a:srgbClr val="FFFF00"/>
                  </a:solidFill>
                </a:rPr>
              </a:br>
              <a:r>
                <a:rPr lang="en-US" sz="1400">
                  <a:solidFill>
                    <a:srgbClr val="FFFF00"/>
                  </a:solidFill>
                </a:rPr>
                <a:t>[Pulse Width]</a:t>
              </a:r>
            </a:p>
          </p:txBody>
        </p:sp>
        <p:sp>
          <p:nvSpPr>
            <p:cNvPr id="35860" name="TextBox 41"/>
            <p:cNvSpPr txBox="1">
              <a:spLocks noChangeArrowheads="1"/>
            </p:cNvSpPr>
            <p:nvPr/>
          </p:nvSpPr>
          <p:spPr bwMode="auto">
            <a:xfrm>
              <a:off x="3906838" y="2749550"/>
              <a:ext cx="1235075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47FFD1"/>
                  </a:solidFill>
                </a:rPr>
                <a:t>Corrected data</a:t>
              </a:r>
              <a:br>
                <a:rPr lang="en-US" sz="1400">
                  <a:solidFill>
                    <a:srgbClr val="47FFD1"/>
                  </a:solidFill>
                </a:rPr>
              </a:br>
              <a:r>
                <a:rPr lang="en-US" sz="1400">
                  <a:solidFill>
                    <a:srgbClr val="47FFD1"/>
                  </a:solidFill>
                </a:rPr>
                <a:t>[Charge/</a:t>
              </a:r>
              <a:br>
                <a:rPr lang="en-US" sz="1400">
                  <a:solidFill>
                    <a:srgbClr val="47FFD1"/>
                  </a:solidFill>
                </a:rPr>
              </a:br>
              <a:r>
                <a:rPr lang="en-US" sz="1400">
                  <a:solidFill>
                    <a:srgbClr val="47FFD1"/>
                  </a:solidFill>
                </a:rPr>
                <a:t>Energy]</a:t>
              </a:r>
            </a:p>
          </p:txBody>
        </p:sp>
        <p:sp>
          <p:nvSpPr>
            <p:cNvPr id="44" name="Down Arrow 43"/>
            <p:cNvSpPr/>
            <p:nvPr/>
          </p:nvSpPr>
          <p:spPr bwMode="auto">
            <a:xfrm>
              <a:off x="4283608" y="1735824"/>
              <a:ext cx="484537" cy="1040450"/>
            </a:xfrm>
            <a:prstGeom prst="downArrow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  <a:gs pos="99000">
                  <a:schemeClr val="accent1">
                    <a:lumMod val="60000"/>
                    <a:lumOff val="40000"/>
                    <a:alpha val="67000"/>
                  </a:schemeClr>
                </a:gs>
              </a:gsLst>
              <a:lin ang="5400000" scaled="0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62" charset="0"/>
              </a:endParaRPr>
            </a:p>
          </p:txBody>
        </p:sp>
        <p:sp>
          <p:nvSpPr>
            <p:cNvPr id="35864" name="TextBox 42"/>
            <p:cNvSpPr txBox="1">
              <a:spLocks noChangeArrowheads="1"/>
            </p:cNvSpPr>
            <p:nvPr/>
          </p:nvSpPr>
          <p:spPr bwMode="auto">
            <a:xfrm rot="5400000">
              <a:off x="4002580" y="2089557"/>
              <a:ext cx="10898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Look-up Table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43952" y="3734368"/>
            <a:ext cx="6855646" cy="2184659"/>
            <a:chOff x="1043952" y="3734368"/>
            <a:chExt cx="6855646" cy="2184659"/>
          </a:xfrm>
        </p:grpSpPr>
        <p:sp>
          <p:nvSpPr>
            <p:cNvPr id="45" name="Rectangle 44"/>
            <p:cNvSpPr/>
            <p:nvPr/>
          </p:nvSpPr>
          <p:spPr bwMode="auto">
            <a:xfrm>
              <a:off x="1043952" y="3734368"/>
              <a:ext cx="6855646" cy="218465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2" charset="0"/>
              </a:endParaRPr>
            </a:p>
          </p:txBody>
        </p:sp>
        <p:grpSp>
          <p:nvGrpSpPr>
            <p:cNvPr id="35848" name="Group 44"/>
            <p:cNvGrpSpPr>
              <a:grpSpLocks/>
            </p:cNvGrpSpPr>
            <p:nvPr/>
          </p:nvGrpSpPr>
          <p:grpSpPr bwMode="auto">
            <a:xfrm>
              <a:off x="1084263" y="3778250"/>
              <a:ext cx="6784975" cy="2103438"/>
              <a:chOff x="1083989" y="3815274"/>
              <a:chExt cx="6785901" cy="2104127"/>
            </a:xfrm>
          </p:grpSpPr>
          <p:grpSp>
            <p:nvGrpSpPr>
              <p:cNvPr id="35849" name="Group 42"/>
              <p:cNvGrpSpPr>
                <a:grpSpLocks/>
              </p:cNvGrpSpPr>
              <p:nvPr/>
            </p:nvGrpSpPr>
            <p:grpSpPr bwMode="auto">
              <a:xfrm>
                <a:off x="1083989" y="3815274"/>
                <a:ext cx="3427892" cy="2104127"/>
                <a:chOff x="1090581" y="3815713"/>
                <a:chExt cx="3225043" cy="1979613"/>
              </a:xfrm>
            </p:grpSpPr>
            <p:graphicFrame>
              <p:nvGraphicFramePr>
                <p:cNvPr id="35842" name="Object 2"/>
                <p:cNvGraphicFramePr>
                  <a:graphicFrameLocks noChangeAspect="1"/>
                </p:cNvGraphicFramePr>
                <p:nvPr/>
              </p:nvGraphicFramePr>
              <p:xfrm>
                <a:off x="1090581" y="3815713"/>
                <a:ext cx="3225043" cy="1979613"/>
              </p:xfrm>
              <a:graphic>
                <a:graphicData uri="http://schemas.openxmlformats.org/presentationml/2006/ole">
                  <p:oleObj spid="_x0000_s35842" name="Document" r:id="rId7" imgW="4343400" imgH="2667000" progId="Word.Document.12">
                    <p:link updateAutomatic="1"/>
                  </p:oleObj>
                </a:graphicData>
              </a:graphic>
            </p:graphicFrame>
            <p:sp>
              <p:nvSpPr>
                <p:cNvPr id="3585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2061414" y="3888948"/>
                  <a:ext cx="1736412" cy="276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/>
                    <a:t>Linearity after correction</a:t>
                  </a:r>
                </a:p>
              </p:txBody>
            </p:sp>
            <p:sp>
              <p:nvSpPr>
                <p:cNvPr id="35853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760207" y="4993078"/>
                  <a:ext cx="443339" cy="261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100" baseline="30000"/>
                    <a:t>57</a:t>
                  </a:r>
                  <a:r>
                    <a:rPr lang="en-US" sz="1100"/>
                    <a:t>Co</a:t>
                  </a:r>
                </a:p>
              </p:txBody>
            </p:sp>
            <p:sp>
              <p:nvSpPr>
                <p:cNvPr id="35854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2446578" y="4633277"/>
                  <a:ext cx="443202" cy="261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100" baseline="30000"/>
                    <a:t>22</a:t>
                  </a:r>
                  <a:r>
                    <a:rPr lang="en-US" sz="1100"/>
                    <a:t>Na</a:t>
                  </a:r>
                </a:p>
              </p:txBody>
            </p:sp>
            <p:sp>
              <p:nvSpPr>
                <p:cNvPr id="3585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727993" y="4763115"/>
                  <a:ext cx="474726" cy="261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100" baseline="30000"/>
                    <a:t>137</a:t>
                  </a:r>
                  <a:r>
                    <a:rPr lang="en-US" sz="1100"/>
                    <a:t>Cs</a:t>
                  </a:r>
                </a:p>
              </p:txBody>
            </p:sp>
            <p:sp>
              <p:nvSpPr>
                <p:cNvPr id="35856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3825664" y="4179703"/>
                  <a:ext cx="443202" cy="261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100" baseline="30000"/>
                    <a:t>22</a:t>
                  </a:r>
                  <a:r>
                    <a:rPr lang="en-US" sz="1100"/>
                    <a:t>Na</a:t>
                  </a:r>
                </a:p>
              </p:txBody>
            </p:sp>
          </p:grpSp>
          <p:pic>
            <p:nvPicPr>
              <p:cNvPr id="35850" name="Picture 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458911" y="3824532"/>
                <a:ext cx="3410979" cy="2094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1" name="TextBox 39"/>
              <p:cNvSpPr txBox="1">
                <a:spLocks noChangeArrowheads="1"/>
              </p:cNvSpPr>
              <p:nvPr/>
            </p:nvSpPr>
            <p:spPr bwMode="auto">
              <a:xfrm>
                <a:off x="5134825" y="3912383"/>
                <a:ext cx="1280246" cy="276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Energy resolution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Timing Resolution With </a:t>
            </a:r>
            <a:r>
              <a:rPr lang="en-US" sz="3600" dirty="0" err="1" smtClean="0"/>
              <a:t>APDs</a:t>
            </a:r>
            <a:r>
              <a:rPr lang="en-US" sz="3600" dirty="0" smtClean="0"/>
              <a:t> &amp; NINO</a:t>
            </a:r>
            <a:endParaRPr lang="en-US" sz="3600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How “fast” are APDs in the time encoded ‘NINO’ setup?</a:t>
            </a:r>
          </a:p>
          <a:p>
            <a:pPr>
              <a:spcAft>
                <a:spcPts val="600"/>
              </a:spcAft>
            </a:pP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What are the limitations?</a:t>
            </a:r>
          </a:p>
          <a:p>
            <a:pPr>
              <a:spcAft>
                <a:spcPts val="600"/>
              </a:spcAft>
            </a:pP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What are the alternatives?</a:t>
            </a:r>
          </a:p>
          <a:p>
            <a:pPr>
              <a:spcAft>
                <a:spcPts val="600"/>
              </a:spcAft>
            </a:pP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The road to TOF-PET…</a:t>
            </a:r>
          </a:p>
          <a:p>
            <a:pPr>
              <a:spcAft>
                <a:spcPts val="600"/>
              </a:spcAft>
            </a:pPr>
            <a:endParaRPr lang="en-US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4FCBE12-E791-2D4F-8658-31DA86DA99A5}" type="slidenum">
              <a:rPr lang="en-US" smtClean="0">
                <a:latin typeface="Times New Roman" pitchFamily="-109" charset="0"/>
              </a:rPr>
              <a:pPr/>
              <a:t>19</a:t>
            </a:fld>
            <a:endParaRPr lang="en-US" sz="800" smtClean="0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125"/>
            <a:ext cx="8161338" cy="4114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Why a new readout technique?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E5ED508-4AB4-214B-9908-E54BDCA871C8}" type="slidenum">
              <a:rPr lang="en-US" smtClean="0">
                <a:latin typeface="Times New Roman" pitchFamily="-109" charset="0"/>
              </a:rPr>
              <a:pPr/>
              <a:t>2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7" name="AutoShape 1050"/>
          <p:cNvSpPr>
            <a:spLocks noChangeArrowheads="1"/>
          </p:cNvSpPr>
          <p:nvPr/>
        </p:nvSpPr>
        <p:spPr bwMode="auto">
          <a:xfrm>
            <a:off x="7553325" y="1738313"/>
            <a:ext cx="996950" cy="3671887"/>
          </a:xfrm>
          <a:prstGeom prst="downArrow">
            <a:avLst>
              <a:gd name="adj1" fmla="val 50000"/>
              <a:gd name="adj2" fmla="val 50239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FF0912">
                  <a:alpha val="50000"/>
                </a:srgbClr>
              </a:gs>
              <a:gs pos="50000">
                <a:srgbClr val="FFCC00">
                  <a:alpha val="5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750175" y="17319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556CA2-C162-264F-82C0-94A1EA887479}" type="slidenum">
              <a:rPr lang="en-US" smtClean="0">
                <a:latin typeface="Times New Roman" pitchFamily="-109" charset="0"/>
              </a:rPr>
              <a:pPr/>
              <a:t>20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0"/>
            <a:ext cx="8039100" cy="9064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Palatino" charset="0"/>
                <a:ea typeface="ＭＳ Ｐゴシック" charset="-128"/>
                <a:cs typeface="ＭＳ Ｐゴシック" charset="-128"/>
              </a:rPr>
              <a:t>Timing Resolution With PMT (</a:t>
            </a:r>
            <a:r>
              <a:rPr lang="en-US" sz="3200" u="sng" dirty="0" smtClean="0">
                <a:latin typeface="Palatino" charset="0"/>
                <a:ea typeface="ＭＳ Ｐゴシック" charset="-128"/>
                <a:cs typeface="ＭＳ Ｐゴシック" charset="-128"/>
              </a:rPr>
              <a:t>Reference</a:t>
            </a:r>
            <a:r>
              <a:rPr lang="en-US" sz="3200" dirty="0" smtClean="0">
                <a:latin typeface="Palatino" charset="0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7894" name="Picture 12" descr="PMT_PMT_Time_set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1049338"/>
            <a:ext cx="27590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3" descr="Time_res_PMT_PM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1049338"/>
            <a:ext cx="2484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17"/>
          <p:cNvSpPr txBox="1">
            <a:spLocks noChangeArrowheads="1"/>
          </p:cNvSpPr>
          <p:nvPr/>
        </p:nvSpPr>
        <p:spPr bwMode="auto">
          <a:xfrm>
            <a:off x="7443788" y="1365250"/>
            <a:ext cx="1093460" cy="276999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470ps </a:t>
            </a:r>
            <a:r>
              <a:rPr lang="en-US" sz="1200" i="1" dirty="0">
                <a:solidFill>
                  <a:srgbClr val="FFFF00"/>
                </a:solidFill>
              </a:rPr>
              <a:t>FWHM</a:t>
            </a:r>
          </a:p>
        </p:txBody>
      </p:sp>
      <p:sp>
        <p:nvSpPr>
          <p:cNvPr id="37897" name="TextBox 20"/>
          <p:cNvSpPr txBox="1">
            <a:spLocks noChangeArrowheads="1"/>
          </p:cNvSpPr>
          <p:nvPr/>
        </p:nvSpPr>
        <p:spPr bwMode="auto">
          <a:xfrm>
            <a:off x="3563938" y="1371600"/>
            <a:ext cx="232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No corrections applied;</a:t>
            </a:r>
          </a:p>
          <a:p>
            <a:r>
              <a:rPr lang="en-US">
                <a:solidFill>
                  <a:srgbClr val="FFFF00"/>
                </a:solidFill>
              </a:rPr>
              <a:t>CFD is free of </a:t>
            </a:r>
            <a:r>
              <a:rPr lang="en-US" i="1">
                <a:solidFill>
                  <a:srgbClr val="FFFF00"/>
                </a:solidFill>
              </a:rPr>
              <a:t>Time Walk.</a:t>
            </a:r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37898" name="Straight Arrow Connector 22"/>
          <p:cNvCxnSpPr>
            <a:cxnSpLocks noChangeShapeType="1"/>
          </p:cNvCxnSpPr>
          <p:nvPr/>
        </p:nvCxnSpPr>
        <p:spPr bwMode="auto">
          <a:xfrm>
            <a:off x="3340100" y="2179638"/>
            <a:ext cx="2792413" cy="1587"/>
          </a:xfrm>
          <a:prstGeom prst="straightConnector1">
            <a:avLst/>
          </a:prstGeom>
          <a:noFill/>
          <a:ln w="28575">
            <a:solidFill>
              <a:srgbClr val="FF9900"/>
            </a:solidFill>
            <a:round/>
            <a:headEnd/>
            <a:tailEnd type="arrow" w="med" len="med"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F792B18-E870-A94B-AD81-226701268E14}" type="slidenum">
              <a:rPr lang="en-US" smtClean="0">
                <a:latin typeface="Times New Roman" pitchFamily="-109" charset="0"/>
              </a:rPr>
              <a:pPr/>
              <a:t>21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0"/>
            <a:ext cx="7907338" cy="9064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Palatino" charset="0"/>
                <a:ea typeface="ＭＳ Ｐゴシック" charset="-128"/>
                <a:cs typeface="ＭＳ Ｐゴシック" charset="-128"/>
              </a:rPr>
              <a:t>Timing Resolution With PMT–APD</a:t>
            </a:r>
          </a:p>
        </p:txBody>
      </p:sp>
      <p:grpSp>
        <p:nvGrpSpPr>
          <p:cNvPr id="39942" name="Group 17"/>
          <p:cNvGrpSpPr>
            <a:grpSpLocks/>
          </p:cNvGrpSpPr>
          <p:nvPr/>
        </p:nvGrpSpPr>
        <p:grpSpPr bwMode="auto">
          <a:xfrm>
            <a:off x="584200" y="1049338"/>
            <a:ext cx="8020050" cy="1577975"/>
            <a:chOff x="584200" y="1049338"/>
            <a:chExt cx="8020050" cy="1577975"/>
          </a:xfrm>
        </p:grpSpPr>
        <p:pic>
          <p:nvPicPr>
            <p:cNvPr id="39951" name="Picture 12" descr="PMT_PMT_Time_setup.jpg"/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rcRect/>
            <a:stretch>
              <a:fillRect/>
            </a:stretch>
          </p:blipFill>
          <p:spPr bwMode="auto">
            <a:xfrm>
              <a:off x="584200" y="1049338"/>
              <a:ext cx="275907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2" name="Picture 13" descr="Time_res_PMT_PMT.jpg"/>
            <p:cNvPicPr>
              <a:picLocks noChangeAspect="1"/>
            </p:cNvPicPr>
            <p:nvPr/>
          </p:nvPicPr>
          <p:blipFill>
            <a:blip r:embed="rId5">
              <a:alphaModFix amt="30000"/>
            </a:blip>
            <a:srcRect/>
            <a:stretch>
              <a:fillRect/>
            </a:stretch>
          </p:blipFill>
          <p:spPr bwMode="auto">
            <a:xfrm>
              <a:off x="6119813" y="1049338"/>
              <a:ext cx="2484437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3" name="TextBox 17"/>
            <p:cNvSpPr txBox="1">
              <a:spLocks noChangeArrowheads="1"/>
            </p:cNvSpPr>
            <p:nvPr/>
          </p:nvSpPr>
          <p:spPr bwMode="auto">
            <a:xfrm>
              <a:off x="7444064" y="1365363"/>
              <a:ext cx="1093460" cy="276999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470ps </a:t>
              </a:r>
              <a:r>
                <a:rPr lang="en-US" sz="1200" i="1" dirty="0">
                  <a:solidFill>
                    <a:srgbClr val="FFFF00"/>
                  </a:solidFill>
                </a:rPr>
                <a:t>FWHM</a:t>
              </a:r>
            </a:p>
          </p:txBody>
        </p:sp>
        <p:sp>
          <p:nvSpPr>
            <p:cNvPr id="39954" name="TextBox 27"/>
            <p:cNvSpPr txBox="1">
              <a:spLocks noChangeArrowheads="1"/>
            </p:cNvSpPr>
            <p:nvPr/>
          </p:nvSpPr>
          <p:spPr bwMode="auto">
            <a:xfrm>
              <a:off x="3717925" y="1241425"/>
              <a:ext cx="2014538" cy="107632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Photo-peak Selection</a:t>
              </a:r>
              <a:endParaRPr lang="en-US" i="1">
                <a:solidFill>
                  <a:srgbClr val="FFFF00"/>
                </a:solidFill>
              </a:endParaRPr>
            </a:p>
            <a:p>
              <a:pPr algn="ctr"/>
              <a:r>
                <a:rPr lang="en-US" i="1">
                  <a:solidFill>
                    <a:srgbClr val="FFFF00"/>
                  </a:solidFill>
                </a:rPr>
                <a:t>And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Time Walk Correction </a:t>
              </a:r>
              <a:br>
                <a:rPr lang="en-US">
                  <a:solidFill>
                    <a:srgbClr val="FFFF00"/>
                  </a:solidFill>
                </a:rPr>
              </a:br>
              <a:r>
                <a:rPr lang="en-US">
                  <a:solidFill>
                    <a:srgbClr val="FFFF00"/>
                  </a:solidFill>
                </a:rPr>
                <a:t>on APD Setup</a:t>
              </a:r>
            </a:p>
          </p:txBody>
        </p:sp>
      </p:grpSp>
      <p:grpSp>
        <p:nvGrpSpPr>
          <p:cNvPr id="39943" name="Group 18"/>
          <p:cNvGrpSpPr>
            <a:grpSpLocks/>
          </p:cNvGrpSpPr>
          <p:nvPr/>
        </p:nvGrpSpPr>
        <p:grpSpPr bwMode="auto">
          <a:xfrm>
            <a:off x="584200" y="2667000"/>
            <a:ext cx="8005763" cy="1547813"/>
            <a:chOff x="584200" y="2667000"/>
            <a:chExt cx="8005763" cy="1547813"/>
          </a:xfrm>
        </p:grpSpPr>
        <p:pic>
          <p:nvPicPr>
            <p:cNvPr id="39944" name="Picture 10" descr="PMT_NINO_Time_setup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00" y="2667000"/>
              <a:ext cx="2773363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945" name="Group 16"/>
            <p:cNvGrpSpPr>
              <a:grpSpLocks/>
            </p:cNvGrpSpPr>
            <p:nvPr/>
          </p:nvGrpSpPr>
          <p:grpSpPr bwMode="auto">
            <a:xfrm>
              <a:off x="6119813" y="2667000"/>
              <a:ext cx="2470150" cy="1497013"/>
              <a:chOff x="6119787" y="2666730"/>
              <a:chExt cx="2470400" cy="1498009"/>
            </a:xfrm>
          </p:grpSpPr>
          <p:pic>
            <p:nvPicPr>
              <p:cNvPr id="39949" name="Picture 18" descr="Time_Res_PMT_NINO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119787" y="2666730"/>
                <a:ext cx="2470400" cy="1498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0" name="TextBox 19"/>
              <p:cNvSpPr txBox="1">
                <a:spLocks noChangeArrowheads="1"/>
              </p:cNvSpPr>
              <p:nvPr/>
            </p:nvSpPr>
            <p:spPr bwMode="auto">
              <a:xfrm>
                <a:off x="7405203" y="2941847"/>
                <a:ext cx="1164812" cy="277183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1180ps </a:t>
                </a:r>
                <a:r>
                  <a:rPr lang="en-US" sz="1200" i="1" dirty="0">
                    <a:solidFill>
                      <a:srgbClr val="FFFF00"/>
                    </a:solidFill>
                  </a:rPr>
                  <a:t>FWHM</a:t>
                </a:r>
              </a:p>
            </p:txBody>
          </p:sp>
        </p:grpSp>
        <p:grpSp>
          <p:nvGrpSpPr>
            <p:cNvPr id="39946" name="Group 16"/>
            <p:cNvGrpSpPr>
              <a:grpSpLocks/>
            </p:cNvGrpSpPr>
            <p:nvPr/>
          </p:nvGrpSpPr>
          <p:grpSpPr bwMode="auto">
            <a:xfrm>
              <a:off x="3402013" y="2667000"/>
              <a:ext cx="2668587" cy="1547813"/>
              <a:chOff x="3402013" y="2667000"/>
              <a:chExt cx="2668587" cy="1547202"/>
            </a:xfrm>
          </p:grpSpPr>
          <p:pic>
            <p:nvPicPr>
              <p:cNvPr id="39947" name="Picture 11" descr="Scatter_PMT_NINO.jpg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02013" y="2667000"/>
                <a:ext cx="2668587" cy="148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48" name="Oval 15"/>
              <p:cNvSpPr>
                <a:spLocks noChangeArrowheads="1"/>
              </p:cNvSpPr>
              <p:nvPr/>
            </p:nvSpPr>
            <p:spPr bwMode="auto">
              <a:xfrm>
                <a:off x="5433365" y="3074059"/>
                <a:ext cx="324703" cy="1140143"/>
              </a:xfrm>
              <a:prstGeom prst="ellipse">
                <a:avLst/>
              </a:prstGeom>
              <a:solidFill>
                <a:schemeClr val="accent1">
                  <a:alpha val="54117"/>
                </a:schemeClr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33146AE-4826-0345-9A18-E73C649E710C}" type="slidenum">
              <a:rPr lang="en-US" smtClean="0">
                <a:latin typeface="Times New Roman" pitchFamily="-109" charset="0"/>
              </a:rPr>
              <a:pPr/>
              <a:t>22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0"/>
            <a:ext cx="7783513" cy="9064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Palatino" charset="0"/>
                <a:ea typeface="ＭＳ Ｐゴシック" charset="-128"/>
                <a:cs typeface="ＭＳ Ｐゴシック" charset="-128"/>
              </a:rPr>
              <a:t>Timing Resolution With Dual APD</a:t>
            </a:r>
          </a:p>
        </p:txBody>
      </p:sp>
      <p:grpSp>
        <p:nvGrpSpPr>
          <p:cNvPr id="41990" name="Group 26"/>
          <p:cNvGrpSpPr>
            <a:grpSpLocks/>
          </p:cNvGrpSpPr>
          <p:nvPr/>
        </p:nvGrpSpPr>
        <p:grpSpPr bwMode="auto">
          <a:xfrm>
            <a:off x="584200" y="2667000"/>
            <a:ext cx="8005763" cy="1497013"/>
            <a:chOff x="584200" y="2667000"/>
            <a:chExt cx="8005763" cy="1497013"/>
          </a:xfrm>
        </p:grpSpPr>
        <p:pic>
          <p:nvPicPr>
            <p:cNvPr id="42007" name="Picture 8" descr="PMT_NINO_Time_setup.jpg"/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rcRect/>
            <a:stretch>
              <a:fillRect/>
            </a:stretch>
          </p:blipFill>
          <p:spPr bwMode="auto">
            <a:xfrm>
              <a:off x="584200" y="2667000"/>
              <a:ext cx="2773363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8" name="Picture 9" descr="Scatter_PMT_NINO.jpg"/>
            <p:cNvPicPr>
              <a:picLocks noChangeAspect="1"/>
            </p:cNvPicPr>
            <p:nvPr/>
          </p:nvPicPr>
          <p:blipFill>
            <a:blip r:embed="rId5">
              <a:alphaModFix amt="30000"/>
            </a:blip>
            <a:srcRect/>
            <a:stretch>
              <a:fillRect/>
            </a:stretch>
          </p:blipFill>
          <p:spPr bwMode="auto">
            <a:xfrm>
              <a:off x="3402013" y="2667000"/>
              <a:ext cx="2668587" cy="148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2009" name="Group 21"/>
            <p:cNvGrpSpPr>
              <a:grpSpLocks/>
            </p:cNvGrpSpPr>
            <p:nvPr/>
          </p:nvGrpSpPr>
          <p:grpSpPr bwMode="auto">
            <a:xfrm>
              <a:off x="6119813" y="2667000"/>
              <a:ext cx="2470150" cy="1497013"/>
              <a:chOff x="6119787" y="2666730"/>
              <a:chExt cx="2470400" cy="1498009"/>
            </a:xfrm>
          </p:grpSpPr>
          <p:pic>
            <p:nvPicPr>
              <p:cNvPr id="42010" name="Picture 14" descr="Time_Res_PMT_NINO.jpg"/>
              <p:cNvPicPr>
                <a:picLocks noChangeAspect="1"/>
              </p:cNvPicPr>
              <p:nvPr/>
            </p:nvPicPr>
            <p:blipFill>
              <a:blip r:embed="rId6">
                <a:alphaModFix amt="30000"/>
              </a:blip>
              <a:srcRect/>
              <a:stretch>
                <a:fillRect/>
              </a:stretch>
            </p:blipFill>
            <p:spPr bwMode="auto">
              <a:xfrm>
                <a:off x="6119787" y="2666730"/>
                <a:ext cx="2470400" cy="1498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11" name="TextBox 18"/>
              <p:cNvSpPr txBox="1">
                <a:spLocks noChangeArrowheads="1"/>
              </p:cNvSpPr>
              <p:nvPr/>
            </p:nvSpPr>
            <p:spPr bwMode="auto">
              <a:xfrm>
                <a:off x="7405203" y="2941847"/>
                <a:ext cx="1164812" cy="277183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1180ps </a:t>
                </a:r>
                <a:r>
                  <a:rPr lang="en-US" sz="1200" i="1" dirty="0">
                    <a:solidFill>
                      <a:srgbClr val="FFFF00"/>
                    </a:solidFill>
                  </a:rPr>
                  <a:t>FWHM</a:t>
                </a:r>
              </a:p>
            </p:txBody>
          </p:sp>
        </p:grpSp>
      </p:grpSp>
      <p:grpSp>
        <p:nvGrpSpPr>
          <p:cNvPr id="41991" name="Group 25"/>
          <p:cNvGrpSpPr>
            <a:grpSpLocks/>
          </p:cNvGrpSpPr>
          <p:nvPr/>
        </p:nvGrpSpPr>
        <p:grpSpPr bwMode="auto">
          <a:xfrm>
            <a:off x="584200" y="1049338"/>
            <a:ext cx="8020050" cy="1577975"/>
            <a:chOff x="584200" y="1049338"/>
            <a:chExt cx="8020050" cy="1577975"/>
          </a:xfrm>
        </p:grpSpPr>
        <p:pic>
          <p:nvPicPr>
            <p:cNvPr id="42003" name="Picture 12" descr="PMT_PMT_Time_setup.jpg"/>
            <p:cNvPicPr>
              <a:picLocks noChangeAspect="1"/>
            </p:cNvPicPr>
            <p:nvPr/>
          </p:nvPicPr>
          <p:blipFill>
            <a:blip r:embed="rId7">
              <a:alphaModFix amt="30000"/>
            </a:blip>
            <a:srcRect/>
            <a:stretch>
              <a:fillRect/>
            </a:stretch>
          </p:blipFill>
          <p:spPr bwMode="auto">
            <a:xfrm>
              <a:off x="584200" y="1049338"/>
              <a:ext cx="2759075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13" descr="Time_res_PMT_PMT.jpg"/>
            <p:cNvPicPr>
              <a:picLocks noChangeAspect="1"/>
            </p:cNvPicPr>
            <p:nvPr/>
          </p:nvPicPr>
          <p:blipFill>
            <a:blip r:embed="rId8">
              <a:alphaModFix amt="30000"/>
            </a:blip>
            <a:srcRect/>
            <a:stretch>
              <a:fillRect/>
            </a:stretch>
          </p:blipFill>
          <p:spPr bwMode="auto">
            <a:xfrm>
              <a:off x="6119813" y="1049338"/>
              <a:ext cx="2484437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5" name="TextBox 17"/>
            <p:cNvSpPr txBox="1">
              <a:spLocks noChangeArrowheads="1"/>
            </p:cNvSpPr>
            <p:nvPr/>
          </p:nvSpPr>
          <p:spPr bwMode="auto">
            <a:xfrm>
              <a:off x="7443788" y="1365250"/>
              <a:ext cx="1093460" cy="276999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470ps </a:t>
              </a:r>
              <a:r>
                <a:rPr lang="en-US" sz="1200" i="1" dirty="0">
                  <a:solidFill>
                    <a:srgbClr val="FFFF00"/>
                  </a:solidFill>
                </a:rPr>
                <a:t>FWHM</a:t>
              </a:r>
            </a:p>
          </p:txBody>
        </p:sp>
        <p:sp>
          <p:nvSpPr>
            <p:cNvPr id="42006" name="TextBox 22"/>
            <p:cNvSpPr txBox="1">
              <a:spLocks noChangeArrowheads="1"/>
            </p:cNvSpPr>
            <p:nvPr/>
          </p:nvSpPr>
          <p:spPr bwMode="auto">
            <a:xfrm>
              <a:off x="3717925" y="1247775"/>
              <a:ext cx="2014538" cy="107791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Photo-peak Selection</a:t>
              </a:r>
              <a:endParaRPr lang="en-US" i="1">
                <a:solidFill>
                  <a:srgbClr val="FFFF00"/>
                </a:solidFill>
              </a:endParaRPr>
            </a:p>
            <a:p>
              <a:pPr algn="ctr"/>
              <a:r>
                <a:rPr lang="en-US" i="1">
                  <a:solidFill>
                    <a:srgbClr val="FFFF00"/>
                  </a:solidFill>
                </a:rPr>
                <a:t>And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Time Walk Correction </a:t>
              </a:r>
              <a:br>
                <a:rPr lang="en-US">
                  <a:solidFill>
                    <a:srgbClr val="FFFF00"/>
                  </a:solidFill>
                </a:rPr>
              </a:br>
              <a:r>
                <a:rPr lang="en-US">
                  <a:solidFill>
                    <a:srgbClr val="FFFF00"/>
                  </a:solidFill>
                </a:rPr>
                <a:t>on </a:t>
              </a:r>
              <a:r>
                <a:rPr lang="en-US" u="sng">
                  <a:solidFill>
                    <a:srgbClr val="FFFF00"/>
                  </a:solidFill>
                </a:rPr>
                <a:t>both </a:t>
              </a:r>
              <a:r>
                <a:rPr lang="en-US">
                  <a:solidFill>
                    <a:srgbClr val="FFFF00"/>
                  </a:solidFill>
                </a:rPr>
                <a:t>APD Setups</a:t>
              </a:r>
            </a:p>
          </p:txBody>
        </p:sp>
      </p:grpSp>
      <p:grpSp>
        <p:nvGrpSpPr>
          <p:cNvPr id="41992" name="Group 24"/>
          <p:cNvGrpSpPr>
            <a:grpSpLocks/>
          </p:cNvGrpSpPr>
          <p:nvPr/>
        </p:nvGrpSpPr>
        <p:grpSpPr bwMode="auto">
          <a:xfrm>
            <a:off x="584200" y="4192588"/>
            <a:ext cx="8010525" cy="1563687"/>
            <a:chOff x="584200" y="4192588"/>
            <a:chExt cx="8010525" cy="1563687"/>
          </a:xfrm>
        </p:grpSpPr>
        <p:pic>
          <p:nvPicPr>
            <p:cNvPr id="41993" name="Picture 11" descr="NINO_NINO_Time_setup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4200" y="4192588"/>
              <a:ext cx="2765425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994" name="Group 20"/>
            <p:cNvGrpSpPr>
              <a:grpSpLocks/>
            </p:cNvGrpSpPr>
            <p:nvPr/>
          </p:nvGrpSpPr>
          <p:grpSpPr bwMode="auto">
            <a:xfrm>
              <a:off x="6119813" y="4192588"/>
              <a:ext cx="2474912" cy="1555750"/>
              <a:chOff x="6119787" y="4192182"/>
              <a:chExt cx="2475001" cy="1556053"/>
            </a:xfrm>
          </p:grpSpPr>
          <p:pic>
            <p:nvPicPr>
              <p:cNvPr id="42001" name="Picture 16" descr="Time_Res_NINO_NINO.jp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119787" y="4192182"/>
                <a:ext cx="2475001" cy="155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2" name="TextBox 19"/>
              <p:cNvSpPr txBox="1">
                <a:spLocks noChangeArrowheads="1"/>
              </p:cNvSpPr>
              <p:nvPr/>
            </p:nvSpPr>
            <p:spPr bwMode="auto">
              <a:xfrm>
                <a:off x="7352058" y="4466948"/>
                <a:ext cx="1170446" cy="277053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solidFill>
                      <a:srgbClr val="FFFF00"/>
                    </a:solidFill>
                  </a:rPr>
                  <a:t>1600ps </a:t>
                </a:r>
                <a:r>
                  <a:rPr lang="en-US" sz="1200" i="1" dirty="0">
                    <a:solidFill>
                      <a:srgbClr val="FFFF00"/>
                    </a:solidFill>
                  </a:rPr>
                  <a:t>FWHM</a:t>
                </a:r>
              </a:p>
            </p:txBody>
          </p:sp>
        </p:grpSp>
        <p:grpSp>
          <p:nvGrpSpPr>
            <p:cNvPr id="41995" name="Group 22"/>
            <p:cNvGrpSpPr>
              <a:grpSpLocks/>
            </p:cNvGrpSpPr>
            <p:nvPr/>
          </p:nvGrpSpPr>
          <p:grpSpPr bwMode="auto">
            <a:xfrm>
              <a:off x="3402013" y="4192588"/>
              <a:ext cx="2704787" cy="1563687"/>
              <a:chOff x="3402013" y="4192588"/>
              <a:chExt cx="2704787" cy="1563687"/>
            </a:xfrm>
          </p:grpSpPr>
          <p:pic>
            <p:nvPicPr>
              <p:cNvPr id="41997" name="Picture 15" descr="Time_Spectra_NINO_NINO.jp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02013" y="4192588"/>
                <a:ext cx="2676525" cy="156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8" name="TextBox 19"/>
              <p:cNvSpPr txBox="1">
                <a:spLocks noChangeArrowheads="1"/>
              </p:cNvSpPr>
              <p:nvPr/>
            </p:nvSpPr>
            <p:spPr bwMode="auto">
              <a:xfrm>
                <a:off x="5303484" y="4228634"/>
                <a:ext cx="71345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/>
                  <a:t>Raw data</a:t>
                </a:r>
              </a:p>
            </p:txBody>
          </p:sp>
          <p:sp>
            <p:nvSpPr>
              <p:cNvPr id="41999" name="TextBox 20"/>
              <p:cNvSpPr txBox="1">
                <a:spLocks noChangeArrowheads="1"/>
              </p:cNvSpPr>
              <p:nvPr/>
            </p:nvSpPr>
            <p:spPr bwMode="auto">
              <a:xfrm>
                <a:off x="4691028" y="4727407"/>
                <a:ext cx="141577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/>
                  <a:t>After photo-peak selection</a:t>
                </a:r>
              </a:p>
            </p:txBody>
          </p:sp>
          <p:sp>
            <p:nvSpPr>
              <p:cNvPr id="42000" name="TextBox 21"/>
              <p:cNvSpPr txBox="1">
                <a:spLocks noChangeArrowheads="1"/>
              </p:cNvSpPr>
              <p:nvPr/>
            </p:nvSpPr>
            <p:spPr bwMode="auto">
              <a:xfrm>
                <a:off x="4821781" y="5247828"/>
                <a:ext cx="127470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/>
                  <a:t>+ Time walk correction</a:t>
                </a:r>
              </a:p>
            </p:txBody>
          </p:sp>
        </p:grpSp>
        <p:sp>
          <p:nvSpPr>
            <p:cNvPr id="41996" name="Right Arrow 23"/>
            <p:cNvSpPr>
              <a:spLocks noChangeArrowheads="1"/>
            </p:cNvSpPr>
            <p:nvPr/>
          </p:nvSpPr>
          <p:spPr bwMode="auto">
            <a:xfrm>
              <a:off x="5801363" y="5635773"/>
              <a:ext cx="497878" cy="45719"/>
            </a:xfrm>
            <a:prstGeom prst="rightArrow">
              <a:avLst>
                <a:gd name="adj1" fmla="val 50000"/>
                <a:gd name="adj2" fmla="val 50013"/>
              </a:avLst>
            </a:prstGeom>
            <a:solidFill>
              <a:schemeClr val="accent1"/>
            </a:soli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762000" y="6172200"/>
            <a:ext cx="19431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4787C69-1BA2-DC41-9A2B-B4E5A5F0B4B0}" type="slidenum">
              <a:rPr lang="en-US" smtClean="0">
                <a:latin typeface="Times New Roman" pitchFamily="-109" charset="0"/>
              </a:rPr>
              <a:pPr/>
              <a:t>23</a:t>
            </a:fld>
            <a:endParaRPr lang="en-US" sz="800" smtClean="0">
              <a:latin typeface="Times New Roman" pitchFamily="-10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468563" y="1787525"/>
          <a:ext cx="4187825" cy="1276352"/>
        </p:xfrm>
        <a:graphic>
          <a:graphicData uri="http://schemas.openxmlformats.org/drawingml/2006/table">
            <a:tbl>
              <a:tblPr/>
              <a:tblGrid>
                <a:gridCol w="1047750"/>
                <a:gridCol w="1046162"/>
                <a:gridCol w="1047750"/>
                <a:gridCol w="1046163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10" charset="0"/>
                        </a:rPr>
                        <a:t>TOTAL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Crystal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APD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Electronics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480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340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230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220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1130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800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540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517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100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50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20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6114" name="Group 19"/>
          <p:cNvGrpSpPr>
            <a:grpSpLocks/>
          </p:cNvGrpSpPr>
          <p:nvPr/>
        </p:nvGrpSpPr>
        <p:grpSpPr bwMode="auto">
          <a:xfrm>
            <a:off x="2617788" y="1089025"/>
            <a:ext cx="3854450" cy="585788"/>
            <a:chOff x="2632980" y="1052310"/>
            <a:chExt cx="3853867" cy="585743"/>
          </a:xfrm>
        </p:grpSpPr>
        <p:sp>
          <p:nvSpPr>
            <p:cNvPr id="46145" name="Rounded Rectangle 17"/>
            <p:cNvSpPr>
              <a:spLocks noChangeArrowheads="1"/>
            </p:cNvSpPr>
            <p:nvPr/>
          </p:nvSpPr>
          <p:spPr bwMode="auto">
            <a:xfrm>
              <a:off x="2648135" y="1060766"/>
              <a:ext cx="3838712" cy="5700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6082" name="Object 2"/>
            <p:cNvGraphicFramePr>
              <a:graphicFrameLocks noChangeAspect="1"/>
            </p:cNvGraphicFramePr>
            <p:nvPr/>
          </p:nvGraphicFramePr>
          <p:xfrm>
            <a:off x="2632980" y="1052310"/>
            <a:ext cx="3833955" cy="585743"/>
          </p:xfrm>
          <a:graphic>
            <a:graphicData uri="http://schemas.openxmlformats.org/presentationml/2006/ole">
              <p:oleObj spid="_x0000_s46082" name="Equation" r:id="rId4" imgW="1828800" imgH="279400" progId="Equation.3">
                <p:embed/>
              </p:oleObj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1208088" y="2976563"/>
            <a:ext cx="69326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solidFill>
                <a:srgbClr val="FFFF00"/>
              </a:solidFill>
              <a:latin typeface="Times New Roman" pitchFamily="-110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Front end electronics noise together with the APD dark current contribute ~ 20% to the total time jitter.</a:t>
            </a:r>
          </a:p>
        </p:txBody>
      </p:sp>
      <p:grpSp>
        <p:nvGrpSpPr>
          <p:cNvPr id="46116" name="Group 55"/>
          <p:cNvGrpSpPr>
            <a:grpSpLocks/>
          </p:cNvGrpSpPr>
          <p:nvPr/>
        </p:nvGrpSpPr>
        <p:grpSpPr bwMode="auto">
          <a:xfrm>
            <a:off x="1022350" y="1612900"/>
            <a:ext cx="1055688" cy="644525"/>
            <a:chOff x="1021838" y="1613442"/>
            <a:chExt cx="1056263" cy="643407"/>
          </a:xfrm>
        </p:grpSpPr>
        <p:sp>
          <p:nvSpPr>
            <p:cNvPr id="24" name="AutoShape 537"/>
            <p:cNvSpPr>
              <a:spLocks noChangeArrowheads="1"/>
            </p:cNvSpPr>
            <p:nvPr/>
          </p:nvSpPr>
          <p:spPr bwMode="auto">
            <a:xfrm>
              <a:off x="1314097" y="1613442"/>
              <a:ext cx="764004" cy="462746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46122" name="Group 128"/>
            <p:cNvGrpSpPr>
              <a:grpSpLocks/>
            </p:cNvGrpSpPr>
            <p:nvPr/>
          </p:nvGrpSpPr>
          <p:grpSpPr bwMode="auto">
            <a:xfrm>
              <a:off x="1670370" y="1778492"/>
              <a:ext cx="349210" cy="157373"/>
              <a:chOff x="12708" y="11016"/>
              <a:chExt cx="728" cy="328"/>
            </a:xfrm>
          </p:grpSpPr>
          <p:grpSp>
            <p:nvGrpSpPr>
              <p:cNvPr id="46127" name="Group 138"/>
              <p:cNvGrpSpPr>
                <a:grpSpLocks/>
              </p:cNvGrpSpPr>
              <p:nvPr/>
            </p:nvGrpSpPr>
            <p:grpSpPr bwMode="auto">
              <a:xfrm>
                <a:off x="12736" y="11016"/>
                <a:ext cx="680" cy="328"/>
                <a:chOff x="12736" y="11016"/>
                <a:chExt cx="680" cy="328"/>
              </a:xfrm>
            </p:grpSpPr>
            <p:sp>
              <p:nvSpPr>
                <p:cNvPr id="46140" name="Line 551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41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42" name="Line 553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43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44" name="Line 555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128" name="Group 139"/>
              <p:cNvGrpSpPr>
                <a:grpSpLocks/>
              </p:cNvGrpSpPr>
              <p:nvPr/>
            </p:nvGrpSpPr>
            <p:grpSpPr bwMode="auto">
              <a:xfrm>
                <a:off x="12756" y="11016"/>
                <a:ext cx="680" cy="328"/>
                <a:chOff x="12736" y="11016"/>
                <a:chExt cx="680" cy="328"/>
              </a:xfrm>
            </p:grpSpPr>
            <p:sp>
              <p:nvSpPr>
                <p:cNvPr id="46135" name="Line 558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6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7" name="Line 560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8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9" name="Line 562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129" name="Group 140"/>
              <p:cNvGrpSpPr>
                <a:grpSpLocks/>
              </p:cNvGrpSpPr>
              <p:nvPr/>
            </p:nvGrpSpPr>
            <p:grpSpPr bwMode="auto">
              <a:xfrm>
                <a:off x="12708" y="11016"/>
                <a:ext cx="680" cy="328"/>
                <a:chOff x="12736" y="11016"/>
                <a:chExt cx="680" cy="328"/>
              </a:xfrm>
            </p:grpSpPr>
            <p:sp>
              <p:nvSpPr>
                <p:cNvPr id="46130" name="Line 564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1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2" name="Line 566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3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34" name="Line 568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6123" name="AutoShape 536" descr="Bouquet"/>
            <p:cNvSpPr>
              <a:spLocks noChangeArrowheads="1"/>
            </p:cNvSpPr>
            <p:nvPr/>
          </p:nvSpPr>
          <p:spPr bwMode="auto">
            <a:xfrm>
              <a:off x="1021838" y="1816876"/>
              <a:ext cx="725761" cy="439973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rgbClr val="339933"/>
                </a:gs>
                <a:gs pos="100000">
                  <a:srgbClr val="0A1E0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6124" name="Freeform 133"/>
            <p:cNvSpPr>
              <a:spLocks/>
            </p:cNvSpPr>
            <p:nvPr/>
          </p:nvSpPr>
          <p:spPr bwMode="auto">
            <a:xfrm>
              <a:off x="1428609" y="2010713"/>
              <a:ext cx="272460" cy="190959"/>
            </a:xfrm>
            <a:custGeom>
              <a:avLst/>
              <a:gdLst>
                <a:gd name="T0" fmla="*/ 0 w 1024"/>
                <a:gd name="T1" fmla="*/ 0 h 536"/>
                <a:gd name="T2" fmla="*/ 2147483647 w 1024"/>
                <a:gd name="T3" fmla="*/ 2147483647 h 536"/>
                <a:gd name="T4" fmla="*/ 2147483647 w 1024"/>
                <a:gd name="T5" fmla="*/ 2147483647 h 536"/>
                <a:gd name="T6" fmla="*/ 2147483647 w 1024"/>
                <a:gd name="T7" fmla="*/ 2147483647 h 536"/>
                <a:gd name="T8" fmla="*/ 2147483647 w 1024"/>
                <a:gd name="T9" fmla="*/ 2147483647 h 536"/>
                <a:gd name="T10" fmla="*/ 2147483647 w 1024"/>
                <a:gd name="T11" fmla="*/ 2147483647 h 536"/>
                <a:gd name="T12" fmla="*/ 2147483647 w 1024"/>
                <a:gd name="T13" fmla="*/ 2147483647 h 536"/>
                <a:gd name="T14" fmla="*/ 2147483647 w 1024"/>
                <a:gd name="T15" fmla="*/ 2147483647 h 536"/>
                <a:gd name="T16" fmla="*/ 2147483647 w 1024"/>
                <a:gd name="T17" fmla="*/ 2147483647 h 536"/>
                <a:gd name="T18" fmla="*/ 2147483647 w 1024"/>
                <a:gd name="T19" fmla="*/ 2147483647 h 536"/>
                <a:gd name="T20" fmla="*/ 2147483647 w 1024"/>
                <a:gd name="T21" fmla="*/ 2147483647 h 536"/>
                <a:gd name="T22" fmla="*/ 2147483647 w 1024"/>
                <a:gd name="T23" fmla="*/ 2147483647 h 536"/>
                <a:gd name="T24" fmla="*/ 2147483647 w 1024"/>
                <a:gd name="T25" fmla="*/ 2147483647 h 536"/>
                <a:gd name="T26" fmla="*/ 2147483647 w 1024"/>
                <a:gd name="T27" fmla="*/ 2147483647 h 536"/>
                <a:gd name="T28" fmla="*/ 2147483647 w 1024"/>
                <a:gd name="T29" fmla="*/ 2147483647 h 536"/>
                <a:gd name="T30" fmla="*/ 2147483647 w 1024"/>
                <a:gd name="T31" fmla="*/ 2147483647 h 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4"/>
                <a:gd name="T49" fmla="*/ 0 h 536"/>
                <a:gd name="T50" fmla="*/ 1024 w 1024"/>
                <a:gd name="T51" fmla="*/ 536 h 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4" h="536">
                  <a:moveTo>
                    <a:pt x="0" y="0"/>
                  </a:moveTo>
                  <a:cubicBezTo>
                    <a:pt x="98" y="19"/>
                    <a:pt x="180" y="32"/>
                    <a:pt x="280" y="40"/>
                  </a:cubicBezTo>
                  <a:cubicBezTo>
                    <a:pt x="324" y="54"/>
                    <a:pt x="325" y="88"/>
                    <a:pt x="360" y="112"/>
                  </a:cubicBezTo>
                  <a:cubicBezTo>
                    <a:pt x="365" y="128"/>
                    <a:pt x="366" y="145"/>
                    <a:pt x="376" y="160"/>
                  </a:cubicBezTo>
                  <a:cubicBezTo>
                    <a:pt x="381" y="168"/>
                    <a:pt x="388" y="175"/>
                    <a:pt x="392" y="184"/>
                  </a:cubicBezTo>
                  <a:cubicBezTo>
                    <a:pt x="430" y="269"/>
                    <a:pt x="387" y="201"/>
                    <a:pt x="424" y="256"/>
                  </a:cubicBezTo>
                  <a:cubicBezTo>
                    <a:pt x="444" y="338"/>
                    <a:pt x="475" y="505"/>
                    <a:pt x="568" y="536"/>
                  </a:cubicBezTo>
                  <a:cubicBezTo>
                    <a:pt x="584" y="530"/>
                    <a:pt x="601" y="528"/>
                    <a:pt x="616" y="520"/>
                  </a:cubicBezTo>
                  <a:cubicBezTo>
                    <a:pt x="698" y="468"/>
                    <a:pt x="568" y="517"/>
                    <a:pt x="656" y="488"/>
                  </a:cubicBezTo>
                  <a:cubicBezTo>
                    <a:pt x="661" y="480"/>
                    <a:pt x="665" y="470"/>
                    <a:pt x="672" y="464"/>
                  </a:cubicBezTo>
                  <a:cubicBezTo>
                    <a:pt x="678" y="457"/>
                    <a:pt x="690" y="456"/>
                    <a:pt x="696" y="448"/>
                  </a:cubicBezTo>
                  <a:cubicBezTo>
                    <a:pt x="730" y="393"/>
                    <a:pt x="698" y="405"/>
                    <a:pt x="752" y="352"/>
                  </a:cubicBezTo>
                  <a:cubicBezTo>
                    <a:pt x="757" y="336"/>
                    <a:pt x="758" y="318"/>
                    <a:pt x="768" y="304"/>
                  </a:cubicBezTo>
                  <a:cubicBezTo>
                    <a:pt x="778" y="288"/>
                    <a:pt x="793" y="274"/>
                    <a:pt x="800" y="256"/>
                  </a:cubicBezTo>
                  <a:cubicBezTo>
                    <a:pt x="818" y="199"/>
                    <a:pt x="838" y="124"/>
                    <a:pt x="896" y="96"/>
                  </a:cubicBezTo>
                  <a:cubicBezTo>
                    <a:pt x="935" y="76"/>
                    <a:pt x="982" y="80"/>
                    <a:pt x="1024" y="80"/>
                  </a:cubicBezTo>
                </a:path>
              </a:pathLst>
            </a:custGeom>
            <a:noFill/>
            <a:ln w="38100">
              <a:solidFill>
                <a:srgbClr val="F3FF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6125" name="WordArt 571"/>
            <p:cNvSpPr>
              <a:spLocks noChangeArrowheads="1" noChangeShapeType="1" noTextEdit="1"/>
            </p:cNvSpPr>
            <p:nvPr/>
          </p:nvSpPr>
          <p:spPr bwMode="auto">
            <a:xfrm>
              <a:off x="1080359" y="1867734"/>
              <a:ext cx="276298" cy="88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6FF18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PADJK</a:t>
              </a:r>
            </a:p>
          </p:txBody>
        </p:sp>
        <p:sp>
          <p:nvSpPr>
            <p:cNvPr id="46126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1393113" y="1673896"/>
              <a:ext cx="293566" cy="93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NINO</a:t>
              </a:r>
            </a:p>
          </p:txBody>
        </p:sp>
      </p:grpSp>
      <p:grpSp>
        <p:nvGrpSpPr>
          <p:cNvPr id="46117" name="Group 39"/>
          <p:cNvGrpSpPr>
            <a:grpSpLocks/>
          </p:cNvGrpSpPr>
          <p:nvPr/>
        </p:nvGrpSpPr>
        <p:grpSpPr bwMode="auto">
          <a:xfrm>
            <a:off x="6738938" y="2071688"/>
            <a:ext cx="1222375" cy="960437"/>
            <a:chOff x="6738938" y="2071688"/>
            <a:chExt cx="1222777" cy="960001"/>
          </a:xfrm>
        </p:grpSpPr>
        <p:sp>
          <p:nvSpPr>
            <p:cNvPr id="46118" name="TextBox 21"/>
            <p:cNvSpPr txBox="1">
              <a:spLocks noChangeArrowheads="1"/>
            </p:cNvSpPr>
            <p:nvPr/>
          </p:nvSpPr>
          <p:spPr bwMode="auto">
            <a:xfrm>
              <a:off x="6738938" y="2071688"/>
              <a:ext cx="8636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[ps] rms</a:t>
              </a:r>
            </a:p>
          </p:txBody>
        </p:sp>
        <p:sp>
          <p:nvSpPr>
            <p:cNvPr id="46119" name="TextBox 21"/>
            <p:cNvSpPr txBox="1">
              <a:spLocks noChangeArrowheads="1"/>
            </p:cNvSpPr>
            <p:nvPr/>
          </p:nvSpPr>
          <p:spPr bwMode="auto">
            <a:xfrm>
              <a:off x="6738938" y="2397273"/>
              <a:ext cx="1222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[ps] </a:t>
              </a:r>
              <a:r>
                <a:rPr lang="en-US" i="1">
                  <a:solidFill>
                    <a:schemeClr val="bg1"/>
                  </a:solidFill>
                </a:rPr>
                <a:t>FWHM</a:t>
              </a:r>
            </a:p>
          </p:txBody>
        </p:sp>
        <p:sp>
          <p:nvSpPr>
            <p:cNvPr id="46120" name="TextBox 21"/>
            <p:cNvSpPr txBox="1">
              <a:spLocks noChangeArrowheads="1"/>
            </p:cNvSpPr>
            <p:nvPr/>
          </p:nvSpPr>
          <p:spPr bwMode="auto">
            <a:xfrm>
              <a:off x="6738938" y="2693135"/>
              <a:ext cx="4922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[%]</a:t>
              </a:r>
            </a:p>
          </p:txBody>
        </p:sp>
      </p:grpSp>
      <p:sp>
        <p:nvSpPr>
          <p:cNvPr id="42" name="Title 16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Time Jitter of Detector and Readout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762000" y="6172200"/>
            <a:ext cx="19431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744669C-B203-0840-920C-1AB2B9907FB1}" type="slidenum">
              <a:rPr lang="en-US" smtClean="0">
                <a:latin typeface="Times New Roman" pitchFamily="-109" charset="0"/>
              </a:rPr>
              <a:pPr/>
              <a:t>24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48134" name="Group 19"/>
          <p:cNvGrpSpPr>
            <a:grpSpLocks/>
          </p:cNvGrpSpPr>
          <p:nvPr/>
        </p:nvGrpSpPr>
        <p:grpSpPr bwMode="auto">
          <a:xfrm>
            <a:off x="2617788" y="1089025"/>
            <a:ext cx="3854450" cy="585788"/>
            <a:chOff x="2632980" y="1052310"/>
            <a:chExt cx="3853867" cy="585743"/>
          </a:xfrm>
        </p:grpSpPr>
        <p:sp>
          <p:nvSpPr>
            <p:cNvPr id="48196" name="Rounded Rectangle 17"/>
            <p:cNvSpPr>
              <a:spLocks noChangeArrowheads="1"/>
            </p:cNvSpPr>
            <p:nvPr/>
          </p:nvSpPr>
          <p:spPr bwMode="auto">
            <a:xfrm>
              <a:off x="2648135" y="1060766"/>
              <a:ext cx="3838712" cy="5700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8130" name="Object 2"/>
            <p:cNvGraphicFramePr>
              <a:graphicFrameLocks noChangeAspect="1"/>
            </p:cNvGraphicFramePr>
            <p:nvPr/>
          </p:nvGraphicFramePr>
          <p:xfrm>
            <a:off x="2632980" y="1052310"/>
            <a:ext cx="3833955" cy="585743"/>
          </p:xfrm>
          <a:graphic>
            <a:graphicData uri="http://schemas.openxmlformats.org/presentationml/2006/ole">
              <p:oleObj spid="_x0000_s48130" name="Equation" r:id="rId4" imgW="1828800" imgH="279400" progId="Equation.3">
                <p:embed/>
              </p:oleObj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1208088" y="2976563"/>
            <a:ext cx="69326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solidFill>
                <a:srgbClr val="FFFF00"/>
              </a:solidFill>
              <a:latin typeface="Times New Roman" pitchFamily="-110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chemeClr val="bg2"/>
                </a:solidFill>
                <a:latin typeface="Times New Roman" pitchFamily="-110" charset="0"/>
              </a:rPr>
              <a:t>Front end electronics noise together with the APD dark current contribute ~ 20% to the total time jitter.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Non-uniformities in avalanche amplification in the APD </a:t>
            </a:r>
            <a:b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</a:b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account for ~ 30%.</a:t>
            </a:r>
          </a:p>
        </p:txBody>
      </p:sp>
      <p:grpSp>
        <p:nvGrpSpPr>
          <p:cNvPr id="48137" name="Group 50"/>
          <p:cNvGrpSpPr>
            <a:grpSpLocks/>
          </p:cNvGrpSpPr>
          <p:nvPr/>
        </p:nvGrpSpPr>
        <p:grpSpPr bwMode="auto">
          <a:xfrm>
            <a:off x="760413" y="1612900"/>
            <a:ext cx="1317625" cy="790575"/>
            <a:chOff x="760890" y="1613442"/>
            <a:chExt cx="1317211" cy="789264"/>
          </a:xfrm>
        </p:grpSpPr>
        <p:sp>
          <p:nvSpPr>
            <p:cNvPr id="20" name="AutoShape 537"/>
            <p:cNvSpPr>
              <a:spLocks noChangeArrowheads="1"/>
            </p:cNvSpPr>
            <p:nvPr/>
          </p:nvSpPr>
          <p:spPr bwMode="auto">
            <a:xfrm>
              <a:off x="1313166" y="1613442"/>
              <a:ext cx="764935" cy="462781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grpSp>
          <p:nvGrpSpPr>
            <p:cNvPr id="48170" name="Group 128"/>
            <p:cNvGrpSpPr>
              <a:grpSpLocks/>
            </p:cNvGrpSpPr>
            <p:nvPr/>
          </p:nvGrpSpPr>
          <p:grpSpPr bwMode="auto">
            <a:xfrm>
              <a:off x="1670370" y="1778492"/>
              <a:ext cx="349210" cy="157373"/>
              <a:chOff x="12708" y="11016"/>
              <a:chExt cx="728" cy="328"/>
            </a:xfrm>
          </p:grpSpPr>
          <p:grpSp>
            <p:nvGrpSpPr>
              <p:cNvPr id="48178" name="Group 138"/>
              <p:cNvGrpSpPr>
                <a:grpSpLocks/>
              </p:cNvGrpSpPr>
              <p:nvPr/>
            </p:nvGrpSpPr>
            <p:grpSpPr bwMode="auto">
              <a:xfrm>
                <a:off x="12736" y="11016"/>
                <a:ext cx="680" cy="328"/>
                <a:chOff x="12736" y="11016"/>
                <a:chExt cx="680" cy="328"/>
              </a:xfrm>
            </p:grpSpPr>
            <p:sp>
              <p:nvSpPr>
                <p:cNvPr id="48191" name="Line 551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92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93" name="Line 553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94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95" name="Line 555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179" name="Group 139"/>
              <p:cNvGrpSpPr>
                <a:grpSpLocks/>
              </p:cNvGrpSpPr>
              <p:nvPr/>
            </p:nvGrpSpPr>
            <p:grpSpPr bwMode="auto">
              <a:xfrm>
                <a:off x="12756" y="11016"/>
                <a:ext cx="680" cy="328"/>
                <a:chOff x="12736" y="11016"/>
                <a:chExt cx="680" cy="328"/>
              </a:xfrm>
            </p:grpSpPr>
            <p:sp>
              <p:nvSpPr>
                <p:cNvPr id="48186" name="Line 558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7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8" name="Line 560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9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90" name="Line 562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180" name="Group 140"/>
              <p:cNvGrpSpPr>
                <a:grpSpLocks/>
              </p:cNvGrpSpPr>
              <p:nvPr/>
            </p:nvGrpSpPr>
            <p:grpSpPr bwMode="auto">
              <a:xfrm>
                <a:off x="12708" y="11016"/>
                <a:ext cx="680" cy="328"/>
                <a:chOff x="12736" y="11016"/>
                <a:chExt cx="680" cy="328"/>
              </a:xfrm>
            </p:grpSpPr>
            <p:sp>
              <p:nvSpPr>
                <p:cNvPr id="48181" name="Line 564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2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3" name="Line 566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4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5" name="Line 568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48171" name="AutoShape 536" descr="Bouquet"/>
            <p:cNvSpPr>
              <a:spLocks noChangeArrowheads="1"/>
            </p:cNvSpPr>
            <p:nvPr/>
          </p:nvSpPr>
          <p:spPr bwMode="auto">
            <a:xfrm>
              <a:off x="1021838" y="1816876"/>
              <a:ext cx="725761" cy="439973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rgbClr val="339933"/>
                </a:gs>
                <a:gs pos="100000">
                  <a:srgbClr val="0A1E0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8172" name="AutoShape 520" descr="Large grid"/>
            <p:cNvSpPr>
              <a:spLocks noChangeArrowheads="1"/>
            </p:cNvSpPr>
            <p:nvPr/>
          </p:nvSpPr>
          <p:spPr bwMode="auto">
            <a:xfrm>
              <a:off x="760890" y="2001117"/>
              <a:ext cx="662443" cy="401589"/>
            </a:xfrm>
            <a:prstGeom prst="cube">
              <a:avLst>
                <a:gd name="adj" fmla="val 8125"/>
              </a:avLst>
            </a:prstGeom>
            <a:pattFill prst="lgGrid">
              <a:fgClr>
                <a:srgbClr val="FFFFCC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8173" name="Freeform 132"/>
            <p:cNvSpPr>
              <a:spLocks/>
            </p:cNvSpPr>
            <p:nvPr/>
          </p:nvSpPr>
          <p:spPr bwMode="auto">
            <a:xfrm>
              <a:off x="1181093" y="2171445"/>
              <a:ext cx="180361" cy="215428"/>
            </a:xfrm>
            <a:custGeom>
              <a:avLst/>
              <a:gdLst>
                <a:gd name="T0" fmla="*/ 0 w 496"/>
                <a:gd name="T1" fmla="*/ 2147483647 h 593"/>
                <a:gd name="T2" fmla="*/ 2147483647 w 496"/>
                <a:gd name="T3" fmla="*/ 2147483647 h 593"/>
                <a:gd name="T4" fmla="*/ 2147483647 w 496"/>
                <a:gd name="T5" fmla="*/ 2147483647 h 593"/>
                <a:gd name="T6" fmla="*/ 2147483647 w 496"/>
                <a:gd name="T7" fmla="*/ 2147483647 h 593"/>
                <a:gd name="T8" fmla="*/ 2147483647 w 496"/>
                <a:gd name="T9" fmla="*/ 2147483647 h 593"/>
                <a:gd name="T10" fmla="*/ 2147483647 w 496"/>
                <a:gd name="T11" fmla="*/ 2147483647 h 593"/>
                <a:gd name="T12" fmla="*/ 2147483647 w 496"/>
                <a:gd name="T13" fmla="*/ 2147483647 h 593"/>
                <a:gd name="T14" fmla="*/ 2147483647 w 496"/>
                <a:gd name="T15" fmla="*/ 2147483647 h 593"/>
                <a:gd name="T16" fmla="*/ 2147483647 w 496"/>
                <a:gd name="T17" fmla="*/ 2147483647 h 593"/>
                <a:gd name="T18" fmla="*/ 2147483647 w 496"/>
                <a:gd name="T19" fmla="*/ 2147483647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6"/>
                <a:gd name="T31" fmla="*/ 0 h 593"/>
                <a:gd name="T32" fmla="*/ 496 w 496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6" h="593">
                  <a:moveTo>
                    <a:pt x="0" y="569"/>
                  </a:moveTo>
                  <a:cubicBezTo>
                    <a:pt x="35" y="462"/>
                    <a:pt x="25" y="123"/>
                    <a:pt x="32" y="9"/>
                  </a:cubicBezTo>
                  <a:cubicBezTo>
                    <a:pt x="51" y="66"/>
                    <a:pt x="23" y="0"/>
                    <a:pt x="64" y="49"/>
                  </a:cubicBezTo>
                  <a:cubicBezTo>
                    <a:pt x="71" y="58"/>
                    <a:pt x="72" y="71"/>
                    <a:pt x="80" y="81"/>
                  </a:cubicBezTo>
                  <a:cubicBezTo>
                    <a:pt x="86" y="88"/>
                    <a:pt x="97" y="90"/>
                    <a:pt x="104" y="97"/>
                  </a:cubicBezTo>
                  <a:cubicBezTo>
                    <a:pt x="113" y="106"/>
                    <a:pt x="120" y="118"/>
                    <a:pt x="128" y="129"/>
                  </a:cubicBezTo>
                  <a:cubicBezTo>
                    <a:pt x="156" y="169"/>
                    <a:pt x="164" y="216"/>
                    <a:pt x="192" y="257"/>
                  </a:cubicBezTo>
                  <a:cubicBezTo>
                    <a:pt x="205" y="309"/>
                    <a:pt x="252" y="360"/>
                    <a:pt x="288" y="401"/>
                  </a:cubicBezTo>
                  <a:cubicBezTo>
                    <a:pt x="318" y="493"/>
                    <a:pt x="370" y="483"/>
                    <a:pt x="432" y="545"/>
                  </a:cubicBezTo>
                  <a:cubicBezTo>
                    <a:pt x="480" y="593"/>
                    <a:pt x="440" y="585"/>
                    <a:pt x="496" y="58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8174" name="Freeform 133"/>
            <p:cNvSpPr>
              <a:spLocks/>
            </p:cNvSpPr>
            <p:nvPr/>
          </p:nvSpPr>
          <p:spPr bwMode="auto">
            <a:xfrm>
              <a:off x="1428609" y="2010713"/>
              <a:ext cx="272460" cy="190959"/>
            </a:xfrm>
            <a:custGeom>
              <a:avLst/>
              <a:gdLst>
                <a:gd name="T0" fmla="*/ 0 w 1024"/>
                <a:gd name="T1" fmla="*/ 0 h 536"/>
                <a:gd name="T2" fmla="*/ 2147483647 w 1024"/>
                <a:gd name="T3" fmla="*/ 2147483647 h 536"/>
                <a:gd name="T4" fmla="*/ 2147483647 w 1024"/>
                <a:gd name="T5" fmla="*/ 2147483647 h 536"/>
                <a:gd name="T6" fmla="*/ 2147483647 w 1024"/>
                <a:gd name="T7" fmla="*/ 2147483647 h 536"/>
                <a:gd name="T8" fmla="*/ 2147483647 w 1024"/>
                <a:gd name="T9" fmla="*/ 2147483647 h 536"/>
                <a:gd name="T10" fmla="*/ 2147483647 w 1024"/>
                <a:gd name="T11" fmla="*/ 2147483647 h 536"/>
                <a:gd name="T12" fmla="*/ 2147483647 w 1024"/>
                <a:gd name="T13" fmla="*/ 2147483647 h 536"/>
                <a:gd name="T14" fmla="*/ 2147483647 w 1024"/>
                <a:gd name="T15" fmla="*/ 2147483647 h 536"/>
                <a:gd name="T16" fmla="*/ 2147483647 w 1024"/>
                <a:gd name="T17" fmla="*/ 2147483647 h 536"/>
                <a:gd name="T18" fmla="*/ 2147483647 w 1024"/>
                <a:gd name="T19" fmla="*/ 2147483647 h 536"/>
                <a:gd name="T20" fmla="*/ 2147483647 w 1024"/>
                <a:gd name="T21" fmla="*/ 2147483647 h 536"/>
                <a:gd name="T22" fmla="*/ 2147483647 w 1024"/>
                <a:gd name="T23" fmla="*/ 2147483647 h 536"/>
                <a:gd name="T24" fmla="*/ 2147483647 w 1024"/>
                <a:gd name="T25" fmla="*/ 2147483647 h 536"/>
                <a:gd name="T26" fmla="*/ 2147483647 w 1024"/>
                <a:gd name="T27" fmla="*/ 2147483647 h 536"/>
                <a:gd name="T28" fmla="*/ 2147483647 w 1024"/>
                <a:gd name="T29" fmla="*/ 2147483647 h 536"/>
                <a:gd name="T30" fmla="*/ 2147483647 w 1024"/>
                <a:gd name="T31" fmla="*/ 2147483647 h 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4"/>
                <a:gd name="T49" fmla="*/ 0 h 536"/>
                <a:gd name="T50" fmla="*/ 1024 w 1024"/>
                <a:gd name="T51" fmla="*/ 536 h 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4" h="536">
                  <a:moveTo>
                    <a:pt x="0" y="0"/>
                  </a:moveTo>
                  <a:cubicBezTo>
                    <a:pt x="98" y="19"/>
                    <a:pt x="180" y="32"/>
                    <a:pt x="280" y="40"/>
                  </a:cubicBezTo>
                  <a:cubicBezTo>
                    <a:pt x="324" y="54"/>
                    <a:pt x="325" y="88"/>
                    <a:pt x="360" y="112"/>
                  </a:cubicBezTo>
                  <a:cubicBezTo>
                    <a:pt x="365" y="128"/>
                    <a:pt x="366" y="145"/>
                    <a:pt x="376" y="160"/>
                  </a:cubicBezTo>
                  <a:cubicBezTo>
                    <a:pt x="381" y="168"/>
                    <a:pt x="388" y="175"/>
                    <a:pt x="392" y="184"/>
                  </a:cubicBezTo>
                  <a:cubicBezTo>
                    <a:pt x="430" y="269"/>
                    <a:pt x="387" y="201"/>
                    <a:pt x="424" y="256"/>
                  </a:cubicBezTo>
                  <a:cubicBezTo>
                    <a:pt x="444" y="338"/>
                    <a:pt x="475" y="505"/>
                    <a:pt x="568" y="536"/>
                  </a:cubicBezTo>
                  <a:cubicBezTo>
                    <a:pt x="584" y="530"/>
                    <a:pt x="601" y="528"/>
                    <a:pt x="616" y="520"/>
                  </a:cubicBezTo>
                  <a:cubicBezTo>
                    <a:pt x="698" y="468"/>
                    <a:pt x="568" y="517"/>
                    <a:pt x="656" y="488"/>
                  </a:cubicBezTo>
                  <a:cubicBezTo>
                    <a:pt x="661" y="480"/>
                    <a:pt x="665" y="470"/>
                    <a:pt x="672" y="464"/>
                  </a:cubicBezTo>
                  <a:cubicBezTo>
                    <a:pt x="678" y="457"/>
                    <a:pt x="690" y="456"/>
                    <a:pt x="696" y="448"/>
                  </a:cubicBezTo>
                  <a:cubicBezTo>
                    <a:pt x="730" y="393"/>
                    <a:pt x="698" y="405"/>
                    <a:pt x="752" y="352"/>
                  </a:cubicBezTo>
                  <a:cubicBezTo>
                    <a:pt x="757" y="336"/>
                    <a:pt x="758" y="318"/>
                    <a:pt x="768" y="304"/>
                  </a:cubicBezTo>
                  <a:cubicBezTo>
                    <a:pt x="778" y="288"/>
                    <a:pt x="793" y="274"/>
                    <a:pt x="800" y="256"/>
                  </a:cubicBezTo>
                  <a:cubicBezTo>
                    <a:pt x="818" y="199"/>
                    <a:pt x="838" y="124"/>
                    <a:pt x="896" y="96"/>
                  </a:cubicBezTo>
                  <a:cubicBezTo>
                    <a:pt x="935" y="76"/>
                    <a:pt x="982" y="80"/>
                    <a:pt x="1024" y="80"/>
                  </a:cubicBezTo>
                </a:path>
              </a:pathLst>
            </a:custGeom>
            <a:noFill/>
            <a:ln w="38100">
              <a:solidFill>
                <a:srgbClr val="F3FF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8175" name="WordArt 570"/>
            <p:cNvSpPr>
              <a:spLocks noChangeArrowheads="1" noChangeShapeType="1" noTextEdit="1"/>
            </p:cNvSpPr>
            <p:nvPr/>
          </p:nvSpPr>
          <p:spPr bwMode="auto">
            <a:xfrm>
              <a:off x="786793" y="2059652"/>
              <a:ext cx="399097" cy="1271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APD</a:t>
              </a:r>
            </a:p>
          </p:txBody>
        </p:sp>
        <p:sp>
          <p:nvSpPr>
            <p:cNvPr id="48176" name="WordArt 571"/>
            <p:cNvSpPr>
              <a:spLocks noChangeArrowheads="1" noChangeShapeType="1" noTextEdit="1"/>
            </p:cNvSpPr>
            <p:nvPr/>
          </p:nvSpPr>
          <p:spPr bwMode="auto">
            <a:xfrm>
              <a:off x="1080359" y="1867734"/>
              <a:ext cx="276298" cy="88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6FF18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PADJK</a:t>
              </a:r>
            </a:p>
          </p:txBody>
        </p:sp>
        <p:sp>
          <p:nvSpPr>
            <p:cNvPr id="48177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1393113" y="1673896"/>
              <a:ext cx="293566" cy="93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NINO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2468563" y="1787525"/>
          <a:ext cx="4187825" cy="1276352"/>
        </p:xfrm>
        <a:graphic>
          <a:graphicData uri="http://schemas.openxmlformats.org/drawingml/2006/table">
            <a:tbl>
              <a:tblPr/>
              <a:tblGrid>
                <a:gridCol w="1047750"/>
                <a:gridCol w="1046162"/>
                <a:gridCol w="1047750"/>
                <a:gridCol w="1046163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10" charset="0"/>
                        </a:rPr>
                        <a:t>TOTAL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Crystal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APD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Electronics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480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340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230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220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1130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800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540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517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100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110" charset="0"/>
                        </a:rPr>
                        <a:t>50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20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8165" name="Group 48"/>
          <p:cNvGrpSpPr>
            <a:grpSpLocks/>
          </p:cNvGrpSpPr>
          <p:nvPr/>
        </p:nvGrpSpPr>
        <p:grpSpPr bwMode="auto">
          <a:xfrm>
            <a:off x="6738938" y="2071688"/>
            <a:ext cx="1222375" cy="960437"/>
            <a:chOff x="6738938" y="2071688"/>
            <a:chExt cx="1222777" cy="960001"/>
          </a:xfrm>
        </p:grpSpPr>
        <p:sp>
          <p:nvSpPr>
            <p:cNvPr id="48166" name="TextBox 21"/>
            <p:cNvSpPr txBox="1">
              <a:spLocks noChangeArrowheads="1"/>
            </p:cNvSpPr>
            <p:nvPr/>
          </p:nvSpPr>
          <p:spPr bwMode="auto">
            <a:xfrm>
              <a:off x="6738938" y="2071688"/>
              <a:ext cx="8636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[ps] rms</a:t>
              </a:r>
            </a:p>
          </p:txBody>
        </p:sp>
        <p:sp>
          <p:nvSpPr>
            <p:cNvPr id="48167" name="TextBox 21"/>
            <p:cNvSpPr txBox="1">
              <a:spLocks noChangeArrowheads="1"/>
            </p:cNvSpPr>
            <p:nvPr/>
          </p:nvSpPr>
          <p:spPr bwMode="auto">
            <a:xfrm>
              <a:off x="6738938" y="2397273"/>
              <a:ext cx="1222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[ps] </a:t>
              </a:r>
              <a:r>
                <a:rPr lang="en-US" i="1">
                  <a:solidFill>
                    <a:schemeClr val="bg1"/>
                  </a:solidFill>
                </a:rPr>
                <a:t>FWHM</a:t>
              </a:r>
            </a:p>
          </p:txBody>
        </p:sp>
        <p:sp>
          <p:nvSpPr>
            <p:cNvPr id="48168" name="TextBox 21"/>
            <p:cNvSpPr txBox="1">
              <a:spLocks noChangeArrowheads="1"/>
            </p:cNvSpPr>
            <p:nvPr/>
          </p:nvSpPr>
          <p:spPr bwMode="auto">
            <a:xfrm>
              <a:off x="6738938" y="2693135"/>
              <a:ext cx="4922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[%]</a:t>
              </a:r>
            </a:p>
          </p:txBody>
        </p:sp>
      </p:grp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Time Jitter of Detector and Readout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430495" y="4789030"/>
            <a:ext cx="1237675" cy="699522"/>
            <a:chOff x="7415290" y="5058077"/>
            <a:chExt cx="1237675" cy="699522"/>
          </a:xfrm>
          <a:solidFill>
            <a:schemeClr val="accent1"/>
          </a:solidFill>
        </p:grpSpPr>
        <p:sp>
          <p:nvSpPr>
            <p:cNvPr id="51" name="Rounded Rectangle 50"/>
            <p:cNvSpPr/>
            <p:nvPr/>
          </p:nvSpPr>
          <p:spPr bwMode="auto">
            <a:xfrm>
              <a:off x="7415290" y="5058077"/>
              <a:ext cx="1237675" cy="699522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2" charset="0"/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7429879" y="5103412"/>
            <a:ext cx="1194746" cy="589615"/>
          </p:xfrm>
          <a:graphic>
            <a:graphicData uri="http://schemas.openxmlformats.org/presentationml/2006/ole">
              <p:oleObj spid="_x0000_s50250" name="Equation" r:id="rId4" imgW="977900" imgH="482600" progId="Equation.3">
                <p:embed/>
              </p:oleObj>
            </a:graphicData>
          </a:graphic>
        </p:graphicFrame>
      </p:grp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762000" y="6172200"/>
            <a:ext cx="19431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718ED47-735B-364A-9480-F35A49DDCF67}" type="slidenum">
              <a:rPr lang="en-US" smtClean="0">
                <a:latin typeface="Times New Roman" pitchFamily="-109" charset="0"/>
              </a:rPr>
              <a:pPr/>
              <a:t>25</a:t>
            </a:fld>
            <a:endParaRPr lang="en-US" sz="800" dirty="0" smtClean="0">
              <a:latin typeface="Times New Roman" pitchFamily="-109" charset="0"/>
            </a:endParaRPr>
          </a:p>
        </p:txBody>
      </p:sp>
      <p:grpSp>
        <p:nvGrpSpPr>
          <p:cNvPr id="50182" name="Group 19"/>
          <p:cNvGrpSpPr>
            <a:grpSpLocks/>
          </p:cNvGrpSpPr>
          <p:nvPr/>
        </p:nvGrpSpPr>
        <p:grpSpPr bwMode="auto">
          <a:xfrm>
            <a:off x="2617788" y="1089025"/>
            <a:ext cx="3854450" cy="585788"/>
            <a:chOff x="2632980" y="1052310"/>
            <a:chExt cx="3853867" cy="585743"/>
          </a:xfrm>
        </p:grpSpPr>
        <p:sp>
          <p:nvSpPr>
            <p:cNvPr id="50247" name="Rounded Rectangle 17"/>
            <p:cNvSpPr>
              <a:spLocks noChangeArrowheads="1"/>
            </p:cNvSpPr>
            <p:nvPr/>
          </p:nvSpPr>
          <p:spPr bwMode="auto">
            <a:xfrm>
              <a:off x="2648135" y="1060766"/>
              <a:ext cx="3838712" cy="5700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0178" name="Object 2"/>
            <p:cNvGraphicFramePr>
              <a:graphicFrameLocks noChangeAspect="1"/>
            </p:cNvGraphicFramePr>
            <p:nvPr/>
          </p:nvGraphicFramePr>
          <p:xfrm>
            <a:off x="2632980" y="1052310"/>
            <a:ext cx="3833955" cy="585743"/>
          </p:xfrm>
          <a:graphic>
            <a:graphicData uri="http://schemas.openxmlformats.org/presentationml/2006/ole">
              <p:oleObj spid="_x0000_s50178" name="Equation" r:id="rId5" imgW="1828800" imgH="279400" progId="Equation.3">
                <p:embed/>
              </p:oleObj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1208088" y="2976563"/>
            <a:ext cx="75202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800" dirty="0">
              <a:solidFill>
                <a:srgbClr val="FFFF00"/>
              </a:solidFill>
              <a:latin typeface="Times New Roman" pitchFamily="-110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808080"/>
                </a:solidFill>
                <a:latin typeface="Times New Roman" pitchFamily="-110" charset="0"/>
              </a:rPr>
              <a:t>Front end electronics noise together with the APD dark current</a:t>
            </a:r>
            <a:r>
              <a:rPr lang="en-US" sz="1800" dirty="0" smtClean="0">
                <a:solidFill>
                  <a:srgbClr val="808080"/>
                </a:solidFill>
                <a:latin typeface="Times New Roman" pitchFamily="-110" charset="0"/>
              </a:rPr>
              <a:t> </a:t>
            </a:r>
            <a:br>
              <a:rPr lang="en-US" sz="1800" dirty="0" smtClean="0">
                <a:solidFill>
                  <a:srgbClr val="808080"/>
                </a:solidFill>
                <a:latin typeface="Times New Roman" pitchFamily="-110" charset="0"/>
              </a:rPr>
            </a:br>
            <a:r>
              <a:rPr lang="en-US" sz="1800" dirty="0" smtClean="0">
                <a:solidFill>
                  <a:srgbClr val="808080"/>
                </a:solidFill>
                <a:latin typeface="Times New Roman" pitchFamily="-110" charset="0"/>
              </a:rPr>
              <a:t>contribute </a:t>
            </a:r>
            <a:r>
              <a:rPr lang="en-US" sz="1800" dirty="0">
                <a:solidFill>
                  <a:srgbClr val="808080"/>
                </a:solidFill>
                <a:latin typeface="Times New Roman" pitchFamily="-110" charset="0"/>
              </a:rPr>
              <a:t>~ 20% to the total time jitter.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808080"/>
                </a:solidFill>
                <a:latin typeface="Times New Roman" pitchFamily="-110" charset="0"/>
              </a:rPr>
              <a:t>Non-uniformities in avalanche amplification in the APD </a:t>
            </a:r>
            <a:br>
              <a:rPr lang="en-US" sz="1800" dirty="0">
                <a:solidFill>
                  <a:srgbClr val="808080"/>
                </a:solidFill>
                <a:latin typeface="Times New Roman" pitchFamily="-110" charset="0"/>
              </a:rPr>
            </a:br>
            <a:r>
              <a:rPr lang="en-US" sz="1800" dirty="0">
                <a:solidFill>
                  <a:srgbClr val="808080"/>
                </a:solidFill>
                <a:latin typeface="Times New Roman" pitchFamily="-110" charset="0"/>
              </a:rPr>
              <a:t>account for ~ 30%.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The principal jitter component of the total jitter is attributed to 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the Poisson-like photon production in LSO within the crystal decay time of 40ns, and 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the </a:t>
            </a:r>
            <a:r>
              <a:rPr lang="en-US" sz="1800" u="sng" dirty="0">
                <a:solidFill>
                  <a:srgbClr val="FFFF00"/>
                </a:solidFill>
                <a:latin typeface="Times New Roman" pitchFamily="-110" charset="0"/>
              </a:rPr>
              <a:t>high threshold sensitivity </a:t>
            </a: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of the APD being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  <a:t> N ~ </a:t>
            </a:r>
            <a:r>
              <a:rPr lang="en-US" sz="1800" dirty="0">
                <a:solidFill>
                  <a:srgbClr val="FFFF00"/>
                </a:solidFill>
                <a:latin typeface="Times New Roman" pitchFamily="-110" charset="0"/>
              </a:rPr>
              <a:t>20 </a:t>
            </a:r>
            <a:r>
              <a:rPr lang="en-US" sz="1800" dirty="0" err="1">
                <a:solidFill>
                  <a:srgbClr val="FFFF00"/>
                </a:solidFill>
                <a:latin typeface="Times New Roman" pitchFamily="-110" charset="0"/>
              </a:rPr>
              <a:t>p.e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  <a:t>.</a:t>
            </a:r>
            <a:b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  <a:t>(R = 2200 </a:t>
            </a:r>
            <a:r>
              <a:rPr lang="en-US" sz="1800" dirty="0" err="1" smtClean="0">
                <a:solidFill>
                  <a:srgbClr val="FFFF00"/>
                </a:solidFill>
                <a:latin typeface="Times New Roman" pitchFamily="-110" charset="0"/>
              </a:rPr>
              <a:t>p.e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  <a:t>., </a:t>
            </a:r>
            <a:r>
              <a:rPr lang="en-US" sz="1800" dirty="0" err="1" smtClean="0">
                <a:solidFill>
                  <a:srgbClr val="FFFF00"/>
                </a:solidFill>
                <a:latin typeface="Times New Roman" pitchFamily="-110" charset="0"/>
              </a:rPr>
              <a:t>t</a:t>
            </a:r>
            <a:r>
              <a:rPr lang="en-US" sz="1800" baseline="-25000" dirty="0" err="1" smtClean="0">
                <a:solidFill>
                  <a:srgbClr val="FFFF00"/>
                </a:solidFill>
                <a:latin typeface="Times New Roman" pitchFamily="-110" charset="0"/>
              </a:rPr>
              <a:t>N</a:t>
            </a:r>
            <a:r>
              <a:rPr lang="en-US" sz="1800" baseline="-25000" dirty="0" smtClean="0">
                <a:solidFill>
                  <a:srgbClr val="FFFF00"/>
                </a:solidFill>
                <a:latin typeface="Times New Roman" pitchFamily="-110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  <a:t>= 340ps, </a:t>
            </a:r>
            <a:r>
              <a:rPr lang="en-US" sz="18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lang="en-US" sz="1800" dirty="0" smtClean="0">
                <a:solidFill>
                  <a:srgbClr val="FFFF00"/>
                </a:solidFill>
                <a:latin typeface="+mj-lt"/>
                <a:cs typeface="Symbol" charset="2"/>
              </a:rPr>
              <a:t> = 40ns)</a:t>
            </a:r>
            <a: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Times New Roman" pitchFamily="-110" charset="0"/>
              </a:rPr>
            </a:br>
            <a:endParaRPr lang="en-US" sz="1800" u="sng" dirty="0">
              <a:solidFill>
                <a:srgbClr val="FF0000"/>
              </a:solidFill>
              <a:latin typeface="Times New Roman" pitchFamily="-110" charset="0"/>
            </a:endParaRPr>
          </a:p>
        </p:txBody>
      </p:sp>
      <p:grpSp>
        <p:nvGrpSpPr>
          <p:cNvPr id="50185" name="Group 15"/>
          <p:cNvGrpSpPr>
            <a:grpSpLocks/>
          </p:cNvGrpSpPr>
          <p:nvPr/>
        </p:nvGrpSpPr>
        <p:grpSpPr bwMode="auto">
          <a:xfrm>
            <a:off x="404813" y="1612900"/>
            <a:ext cx="1673225" cy="1063625"/>
            <a:chOff x="404485" y="1613442"/>
            <a:chExt cx="1673616" cy="1063708"/>
          </a:xfrm>
        </p:grpSpPr>
        <p:sp>
          <p:nvSpPr>
            <p:cNvPr id="19" name="AutoShape 537"/>
            <p:cNvSpPr>
              <a:spLocks noChangeArrowheads="1"/>
            </p:cNvSpPr>
            <p:nvPr/>
          </p:nvSpPr>
          <p:spPr bwMode="auto">
            <a:xfrm>
              <a:off x="1312747" y="1613442"/>
              <a:ext cx="765354" cy="463586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0218" name="Freeform 127"/>
            <p:cNvSpPr>
              <a:spLocks/>
            </p:cNvSpPr>
            <p:nvPr/>
          </p:nvSpPr>
          <p:spPr bwMode="auto">
            <a:xfrm rot="-2242165">
              <a:off x="404485" y="2635888"/>
              <a:ext cx="226890" cy="41262"/>
            </a:xfrm>
            <a:custGeom>
              <a:avLst/>
              <a:gdLst>
                <a:gd name="T0" fmla="*/ 0 w 584"/>
                <a:gd name="T1" fmla="*/ 0 h 206"/>
                <a:gd name="T2" fmla="*/ 2147483647 w 584"/>
                <a:gd name="T3" fmla="*/ 0 h 206"/>
                <a:gd name="T4" fmla="*/ 2147483647 w 584"/>
                <a:gd name="T5" fmla="*/ 0 h 206"/>
                <a:gd name="T6" fmla="*/ 2147483647 w 584"/>
                <a:gd name="T7" fmla="*/ 0 h 206"/>
                <a:gd name="T8" fmla="*/ 2147483647 w 584"/>
                <a:gd name="T9" fmla="*/ 0 h 206"/>
                <a:gd name="T10" fmla="*/ 2147483647 w 584"/>
                <a:gd name="T11" fmla="*/ 0 h 206"/>
                <a:gd name="T12" fmla="*/ 2147483647 w 584"/>
                <a:gd name="T13" fmla="*/ 0 h 206"/>
                <a:gd name="T14" fmla="*/ 2147483647 w 584"/>
                <a:gd name="T15" fmla="*/ 0 h 206"/>
                <a:gd name="T16" fmla="*/ 2147483647 w 584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206"/>
                <a:gd name="T29" fmla="*/ 584 w 584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206">
                  <a:moveTo>
                    <a:pt x="0" y="195"/>
                  </a:moveTo>
                  <a:cubicBezTo>
                    <a:pt x="28" y="106"/>
                    <a:pt x="57" y="18"/>
                    <a:pt x="80" y="19"/>
                  </a:cubicBezTo>
                  <a:cubicBezTo>
                    <a:pt x="103" y="20"/>
                    <a:pt x="112" y="206"/>
                    <a:pt x="136" y="203"/>
                  </a:cubicBezTo>
                  <a:cubicBezTo>
                    <a:pt x="160" y="200"/>
                    <a:pt x="197" y="6"/>
                    <a:pt x="224" y="3"/>
                  </a:cubicBezTo>
                  <a:cubicBezTo>
                    <a:pt x="251" y="0"/>
                    <a:pt x="273" y="186"/>
                    <a:pt x="296" y="187"/>
                  </a:cubicBezTo>
                  <a:cubicBezTo>
                    <a:pt x="319" y="188"/>
                    <a:pt x="337" y="15"/>
                    <a:pt x="360" y="11"/>
                  </a:cubicBezTo>
                  <a:cubicBezTo>
                    <a:pt x="383" y="7"/>
                    <a:pt x="408" y="164"/>
                    <a:pt x="432" y="163"/>
                  </a:cubicBezTo>
                  <a:cubicBezTo>
                    <a:pt x="456" y="162"/>
                    <a:pt x="479" y="4"/>
                    <a:pt x="504" y="3"/>
                  </a:cubicBezTo>
                  <a:cubicBezTo>
                    <a:pt x="529" y="2"/>
                    <a:pt x="571" y="130"/>
                    <a:pt x="584" y="155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grpSp>
          <p:nvGrpSpPr>
            <p:cNvPr id="50219" name="Group 128"/>
            <p:cNvGrpSpPr>
              <a:grpSpLocks/>
            </p:cNvGrpSpPr>
            <p:nvPr/>
          </p:nvGrpSpPr>
          <p:grpSpPr bwMode="auto">
            <a:xfrm>
              <a:off x="1670370" y="1778492"/>
              <a:ext cx="349210" cy="157373"/>
              <a:chOff x="12708" y="11016"/>
              <a:chExt cx="728" cy="328"/>
            </a:xfrm>
          </p:grpSpPr>
          <p:grpSp>
            <p:nvGrpSpPr>
              <p:cNvPr id="50229" name="Group 138"/>
              <p:cNvGrpSpPr>
                <a:grpSpLocks/>
              </p:cNvGrpSpPr>
              <p:nvPr/>
            </p:nvGrpSpPr>
            <p:grpSpPr bwMode="auto">
              <a:xfrm>
                <a:off x="12736" y="11016"/>
                <a:ext cx="680" cy="328"/>
                <a:chOff x="12736" y="11016"/>
                <a:chExt cx="680" cy="328"/>
              </a:xfrm>
            </p:grpSpPr>
            <p:sp>
              <p:nvSpPr>
                <p:cNvPr id="50242" name="Line 551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3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4" name="Line 553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5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6" name="Line 555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230" name="Group 139"/>
              <p:cNvGrpSpPr>
                <a:grpSpLocks/>
              </p:cNvGrpSpPr>
              <p:nvPr/>
            </p:nvGrpSpPr>
            <p:grpSpPr bwMode="auto">
              <a:xfrm>
                <a:off x="12756" y="11016"/>
                <a:ext cx="680" cy="328"/>
                <a:chOff x="12736" y="11016"/>
                <a:chExt cx="680" cy="328"/>
              </a:xfrm>
            </p:grpSpPr>
            <p:sp>
              <p:nvSpPr>
                <p:cNvPr id="50237" name="Line 558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8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9" name="Line 560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0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1" name="Line 562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231" name="Group 140"/>
              <p:cNvGrpSpPr>
                <a:grpSpLocks/>
              </p:cNvGrpSpPr>
              <p:nvPr/>
            </p:nvGrpSpPr>
            <p:grpSpPr bwMode="auto">
              <a:xfrm>
                <a:off x="12708" y="11016"/>
                <a:ext cx="680" cy="328"/>
                <a:chOff x="12736" y="11016"/>
                <a:chExt cx="680" cy="328"/>
              </a:xfrm>
            </p:grpSpPr>
            <p:sp>
              <p:nvSpPr>
                <p:cNvPr id="50232" name="Line 564"/>
                <p:cNvSpPr>
                  <a:spLocks noChangeShapeType="1"/>
                </p:cNvSpPr>
                <p:nvPr/>
              </p:nvSpPr>
              <p:spPr bwMode="auto">
                <a:xfrm>
                  <a:off x="12736" y="11344"/>
                  <a:ext cx="2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3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13032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4" name="Line 566"/>
                <p:cNvSpPr>
                  <a:spLocks noChangeShapeType="1"/>
                </p:cNvSpPr>
                <p:nvPr/>
              </p:nvSpPr>
              <p:spPr bwMode="auto">
                <a:xfrm>
                  <a:off x="13032" y="11016"/>
                  <a:ext cx="248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5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13280" y="1101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6" name="Line 568"/>
                <p:cNvSpPr>
                  <a:spLocks noChangeShapeType="1"/>
                </p:cNvSpPr>
                <p:nvPr/>
              </p:nvSpPr>
              <p:spPr bwMode="auto">
                <a:xfrm>
                  <a:off x="13280" y="11344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0220" name="AutoShape 536" descr="Bouquet"/>
            <p:cNvSpPr>
              <a:spLocks noChangeArrowheads="1"/>
            </p:cNvSpPr>
            <p:nvPr/>
          </p:nvSpPr>
          <p:spPr bwMode="auto">
            <a:xfrm>
              <a:off x="1021838" y="1816876"/>
              <a:ext cx="725761" cy="439973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rgbClr val="339933"/>
                </a:gs>
                <a:gs pos="100000">
                  <a:srgbClr val="0A1E0A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0221" name="AutoShape 520" descr="Large grid"/>
            <p:cNvSpPr>
              <a:spLocks noChangeArrowheads="1"/>
            </p:cNvSpPr>
            <p:nvPr/>
          </p:nvSpPr>
          <p:spPr bwMode="auto">
            <a:xfrm>
              <a:off x="760890" y="2001117"/>
              <a:ext cx="662443" cy="401589"/>
            </a:xfrm>
            <a:prstGeom prst="cube">
              <a:avLst>
                <a:gd name="adj" fmla="val 8125"/>
              </a:avLst>
            </a:prstGeom>
            <a:pattFill prst="lgGrid">
              <a:fgClr>
                <a:srgbClr val="FFFFCC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0222" name="AutoShape 519" descr="Blue tissue paper"/>
            <p:cNvSpPr>
              <a:spLocks noChangeArrowheads="1"/>
            </p:cNvSpPr>
            <p:nvPr/>
          </p:nvSpPr>
          <p:spPr bwMode="auto">
            <a:xfrm>
              <a:off x="561342" y="2265965"/>
              <a:ext cx="366958" cy="367044"/>
            </a:xfrm>
            <a:prstGeom prst="cube">
              <a:avLst>
                <a:gd name="adj" fmla="val 73074"/>
              </a:avLst>
            </a:prstGeom>
            <a:gradFill rotWithShape="0">
              <a:gsLst>
                <a:gs pos="0">
                  <a:srgbClr val="3333FF">
                    <a:alpha val="60999"/>
                  </a:srgbClr>
                </a:gs>
                <a:gs pos="100000">
                  <a:srgbClr val="FFFFFF">
                    <a:alpha val="54999"/>
                  </a:srgbClr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0223" name="Freeform 132"/>
            <p:cNvSpPr>
              <a:spLocks/>
            </p:cNvSpPr>
            <p:nvPr/>
          </p:nvSpPr>
          <p:spPr bwMode="auto">
            <a:xfrm>
              <a:off x="1181093" y="2171445"/>
              <a:ext cx="180361" cy="215428"/>
            </a:xfrm>
            <a:custGeom>
              <a:avLst/>
              <a:gdLst>
                <a:gd name="T0" fmla="*/ 0 w 496"/>
                <a:gd name="T1" fmla="*/ 2147483647 h 593"/>
                <a:gd name="T2" fmla="*/ 2147483647 w 496"/>
                <a:gd name="T3" fmla="*/ 2147483647 h 593"/>
                <a:gd name="T4" fmla="*/ 2147483647 w 496"/>
                <a:gd name="T5" fmla="*/ 2147483647 h 593"/>
                <a:gd name="T6" fmla="*/ 2147483647 w 496"/>
                <a:gd name="T7" fmla="*/ 2147483647 h 593"/>
                <a:gd name="T8" fmla="*/ 2147483647 w 496"/>
                <a:gd name="T9" fmla="*/ 2147483647 h 593"/>
                <a:gd name="T10" fmla="*/ 2147483647 w 496"/>
                <a:gd name="T11" fmla="*/ 2147483647 h 593"/>
                <a:gd name="T12" fmla="*/ 2147483647 w 496"/>
                <a:gd name="T13" fmla="*/ 2147483647 h 593"/>
                <a:gd name="T14" fmla="*/ 2147483647 w 496"/>
                <a:gd name="T15" fmla="*/ 2147483647 h 593"/>
                <a:gd name="T16" fmla="*/ 2147483647 w 496"/>
                <a:gd name="T17" fmla="*/ 2147483647 h 593"/>
                <a:gd name="T18" fmla="*/ 2147483647 w 496"/>
                <a:gd name="T19" fmla="*/ 2147483647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6"/>
                <a:gd name="T31" fmla="*/ 0 h 593"/>
                <a:gd name="T32" fmla="*/ 496 w 496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6" h="593">
                  <a:moveTo>
                    <a:pt x="0" y="569"/>
                  </a:moveTo>
                  <a:cubicBezTo>
                    <a:pt x="35" y="462"/>
                    <a:pt x="25" y="123"/>
                    <a:pt x="32" y="9"/>
                  </a:cubicBezTo>
                  <a:cubicBezTo>
                    <a:pt x="51" y="66"/>
                    <a:pt x="23" y="0"/>
                    <a:pt x="64" y="49"/>
                  </a:cubicBezTo>
                  <a:cubicBezTo>
                    <a:pt x="71" y="58"/>
                    <a:pt x="72" y="71"/>
                    <a:pt x="80" y="81"/>
                  </a:cubicBezTo>
                  <a:cubicBezTo>
                    <a:pt x="86" y="88"/>
                    <a:pt x="97" y="90"/>
                    <a:pt x="104" y="97"/>
                  </a:cubicBezTo>
                  <a:cubicBezTo>
                    <a:pt x="113" y="106"/>
                    <a:pt x="120" y="118"/>
                    <a:pt x="128" y="129"/>
                  </a:cubicBezTo>
                  <a:cubicBezTo>
                    <a:pt x="156" y="169"/>
                    <a:pt x="164" y="216"/>
                    <a:pt x="192" y="257"/>
                  </a:cubicBezTo>
                  <a:cubicBezTo>
                    <a:pt x="205" y="309"/>
                    <a:pt x="252" y="360"/>
                    <a:pt x="288" y="401"/>
                  </a:cubicBezTo>
                  <a:cubicBezTo>
                    <a:pt x="318" y="493"/>
                    <a:pt x="370" y="483"/>
                    <a:pt x="432" y="545"/>
                  </a:cubicBezTo>
                  <a:cubicBezTo>
                    <a:pt x="480" y="593"/>
                    <a:pt x="440" y="585"/>
                    <a:pt x="496" y="58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0224" name="Freeform 133"/>
            <p:cNvSpPr>
              <a:spLocks/>
            </p:cNvSpPr>
            <p:nvPr/>
          </p:nvSpPr>
          <p:spPr bwMode="auto">
            <a:xfrm>
              <a:off x="1428609" y="2010713"/>
              <a:ext cx="272460" cy="190959"/>
            </a:xfrm>
            <a:custGeom>
              <a:avLst/>
              <a:gdLst>
                <a:gd name="T0" fmla="*/ 0 w 1024"/>
                <a:gd name="T1" fmla="*/ 0 h 536"/>
                <a:gd name="T2" fmla="*/ 2147483647 w 1024"/>
                <a:gd name="T3" fmla="*/ 2147483647 h 536"/>
                <a:gd name="T4" fmla="*/ 2147483647 w 1024"/>
                <a:gd name="T5" fmla="*/ 2147483647 h 536"/>
                <a:gd name="T6" fmla="*/ 2147483647 w 1024"/>
                <a:gd name="T7" fmla="*/ 2147483647 h 536"/>
                <a:gd name="T8" fmla="*/ 2147483647 w 1024"/>
                <a:gd name="T9" fmla="*/ 2147483647 h 536"/>
                <a:gd name="T10" fmla="*/ 2147483647 w 1024"/>
                <a:gd name="T11" fmla="*/ 2147483647 h 536"/>
                <a:gd name="T12" fmla="*/ 2147483647 w 1024"/>
                <a:gd name="T13" fmla="*/ 2147483647 h 536"/>
                <a:gd name="T14" fmla="*/ 2147483647 w 1024"/>
                <a:gd name="T15" fmla="*/ 2147483647 h 536"/>
                <a:gd name="T16" fmla="*/ 2147483647 w 1024"/>
                <a:gd name="T17" fmla="*/ 2147483647 h 536"/>
                <a:gd name="T18" fmla="*/ 2147483647 w 1024"/>
                <a:gd name="T19" fmla="*/ 2147483647 h 536"/>
                <a:gd name="T20" fmla="*/ 2147483647 w 1024"/>
                <a:gd name="T21" fmla="*/ 2147483647 h 536"/>
                <a:gd name="T22" fmla="*/ 2147483647 w 1024"/>
                <a:gd name="T23" fmla="*/ 2147483647 h 536"/>
                <a:gd name="T24" fmla="*/ 2147483647 w 1024"/>
                <a:gd name="T25" fmla="*/ 2147483647 h 536"/>
                <a:gd name="T26" fmla="*/ 2147483647 w 1024"/>
                <a:gd name="T27" fmla="*/ 2147483647 h 536"/>
                <a:gd name="T28" fmla="*/ 2147483647 w 1024"/>
                <a:gd name="T29" fmla="*/ 2147483647 h 536"/>
                <a:gd name="T30" fmla="*/ 2147483647 w 1024"/>
                <a:gd name="T31" fmla="*/ 2147483647 h 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4"/>
                <a:gd name="T49" fmla="*/ 0 h 536"/>
                <a:gd name="T50" fmla="*/ 1024 w 1024"/>
                <a:gd name="T51" fmla="*/ 536 h 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4" h="536">
                  <a:moveTo>
                    <a:pt x="0" y="0"/>
                  </a:moveTo>
                  <a:cubicBezTo>
                    <a:pt x="98" y="19"/>
                    <a:pt x="180" y="32"/>
                    <a:pt x="280" y="40"/>
                  </a:cubicBezTo>
                  <a:cubicBezTo>
                    <a:pt x="324" y="54"/>
                    <a:pt x="325" y="88"/>
                    <a:pt x="360" y="112"/>
                  </a:cubicBezTo>
                  <a:cubicBezTo>
                    <a:pt x="365" y="128"/>
                    <a:pt x="366" y="145"/>
                    <a:pt x="376" y="160"/>
                  </a:cubicBezTo>
                  <a:cubicBezTo>
                    <a:pt x="381" y="168"/>
                    <a:pt x="388" y="175"/>
                    <a:pt x="392" y="184"/>
                  </a:cubicBezTo>
                  <a:cubicBezTo>
                    <a:pt x="430" y="269"/>
                    <a:pt x="387" y="201"/>
                    <a:pt x="424" y="256"/>
                  </a:cubicBezTo>
                  <a:cubicBezTo>
                    <a:pt x="444" y="338"/>
                    <a:pt x="475" y="505"/>
                    <a:pt x="568" y="536"/>
                  </a:cubicBezTo>
                  <a:cubicBezTo>
                    <a:pt x="584" y="530"/>
                    <a:pt x="601" y="528"/>
                    <a:pt x="616" y="520"/>
                  </a:cubicBezTo>
                  <a:cubicBezTo>
                    <a:pt x="698" y="468"/>
                    <a:pt x="568" y="517"/>
                    <a:pt x="656" y="488"/>
                  </a:cubicBezTo>
                  <a:cubicBezTo>
                    <a:pt x="661" y="480"/>
                    <a:pt x="665" y="470"/>
                    <a:pt x="672" y="464"/>
                  </a:cubicBezTo>
                  <a:cubicBezTo>
                    <a:pt x="678" y="457"/>
                    <a:pt x="690" y="456"/>
                    <a:pt x="696" y="448"/>
                  </a:cubicBezTo>
                  <a:cubicBezTo>
                    <a:pt x="730" y="393"/>
                    <a:pt x="698" y="405"/>
                    <a:pt x="752" y="352"/>
                  </a:cubicBezTo>
                  <a:cubicBezTo>
                    <a:pt x="757" y="336"/>
                    <a:pt x="758" y="318"/>
                    <a:pt x="768" y="304"/>
                  </a:cubicBezTo>
                  <a:cubicBezTo>
                    <a:pt x="778" y="288"/>
                    <a:pt x="793" y="274"/>
                    <a:pt x="800" y="256"/>
                  </a:cubicBezTo>
                  <a:cubicBezTo>
                    <a:pt x="818" y="199"/>
                    <a:pt x="838" y="124"/>
                    <a:pt x="896" y="96"/>
                  </a:cubicBezTo>
                  <a:cubicBezTo>
                    <a:pt x="935" y="76"/>
                    <a:pt x="982" y="80"/>
                    <a:pt x="1024" y="80"/>
                  </a:cubicBezTo>
                </a:path>
              </a:pathLst>
            </a:custGeom>
            <a:noFill/>
            <a:ln w="38100">
              <a:solidFill>
                <a:srgbClr val="F3FF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0225" name="WordArt 570"/>
            <p:cNvSpPr>
              <a:spLocks noChangeArrowheads="1" noChangeShapeType="1" noTextEdit="1"/>
            </p:cNvSpPr>
            <p:nvPr/>
          </p:nvSpPr>
          <p:spPr bwMode="auto">
            <a:xfrm>
              <a:off x="786793" y="2059652"/>
              <a:ext cx="399097" cy="1271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APD</a:t>
              </a:r>
            </a:p>
          </p:txBody>
        </p:sp>
        <p:sp>
          <p:nvSpPr>
            <p:cNvPr id="50226" name="WordArt 571"/>
            <p:cNvSpPr>
              <a:spLocks noChangeArrowheads="1" noChangeShapeType="1" noTextEdit="1"/>
            </p:cNvSpPr>
            <p:nvPr/>
          </p:nvSpPr>
          <p:spPr bwMode="auto">
            <a:xfrm>
              <a:off x="1080359" y="1867734"/>
              <a:ext cx="276298" cy="882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F6FF18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PADJK</a:t>
              </a:r>
            </a:p>
          </p:txBody>
        </p:sp>
        <p:sp>
          <p:nvSpPr>
            <p:cNvPr id="50227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1393113" y="1673896"/>
              <a:ext cx="293566" cy="93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NINO</a:t>
              </a:r>
            </a:p>
          </p:txBody>
        </p:sp>
        <p:sp>
          <p:nvSpPr>
            <p:cNvPr id="50228" name="WordArt 573"/>
            <p:cNvSpPr>
              <a:spLocks noChangeArrowheads="1" noChangeShapeType="1" noTextEdit="1"/>
            </p:cNvSpPr>
            <p:nvPr/>
          </p:nvSpPr>
          <p:spPr bwMode="auto">
            <a:xfrm>
              <a:off x="832842" y="2472277"/>
              <a:ext cx="293566" cy="935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LSO</a:t>
              </a: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2468563" y="1787525"/>
          <a:ext cx="4187825" cy="1276352"/>
        </p:xfrm>
        <a:graphic>
          <a:graphicData uri="http://schemas.openxmlformats.org/drawingml/2006/table">
            <a:tbl>
              <a:tblPr/>
              <a:tblGrid>
                <a:gridCol w="1047750"/>
                <a:gridCol w="1046162"/>
                <a:gridCol w="1047750"/>
                <a:gridCol w="1046163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10" charset="0"/>
                        </a:rPr>
                        <a:t>TOTAL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Crystal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APD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Electronics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480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340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Times New Roman" pitchFamily="-110" charset="0"/>
                        </a:rPr>
                        <a:t>230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 pitchFamily="-110" charset="0"/>
                        </a:rPr>
                        <a:t>220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0" charset="0"/>
                        </a:rPr>
                        <a:t>1130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800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Times New Roman" pitchFamily="-110" charset="0"/>
                        </a:rPr>
                        <a:t>540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Times New Roman" pitchFamily="-110" charset="0"/>
                        </a:rPr>
                        <a:t>517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110" charset="0"/>
                        </a:rPr>
                        <a:t>100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-110" charset="0"/>
                        </a:rPr>
                        <a:t>50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Times New Roman" pitchFamily="-110" charset="0"/>
                        </a:rPr>
                        <a:t>30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Times New Roman" pitchFamily="-110" charset="0"/>
                        </a:rPr>
                        <a:t>20</a:t>
                      </a:r>
                    </a:p>
                  </a:txBody>
                  <a:tcPr marL="78530" marR="78530" marT="39265" marB="3926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213" name="Group 43"/>
          <p:cNvGrpSpPr>
            <a:grpSpLocks/>
          </p:cNvGrpSpPr>
          <p:nvPr/>
        </p:nvGrpSpPr>
        <p:grpSpPr bwMode="auto">
          <a:xfrm>
            <a:off x="6738938" y="2071688"/>
            <a:ext cx="1222375" cy="960437"/>
            <a:chOff x="6738938" y="2071688"/>
            <a:chExt cx="1222777" cy="960001"/>
          </a:xfrm>
        </p:grpSpPr>
        <p:sp>
          <p:nvSpPr>
            <p:cNvPr id="50214" name="TextBox 21"/>
            <p:cNvSpPr txBox="1">
              <a:spLocks noChangeArrowheads="1"/>
            </p:cNvSpPr>
            <p:nvPr/>
          </p:nvSpPr>
          <p:spPr bwMode="auto">
            <a:xfrm>
              <a:off x="6738938" y="2071688"/>
              <a:ext cx="8636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[ps] rms</a:t>
              </a:r>
            </a:p>
          </p:txBody>
        </p:sp>
        <p:sp>
          <p:nvSpPr>
            <p:cNvPr id="50215" name="TextBox 21"/>
            <p:cNvSpPr txBox="1">
              <a:spLocks noChangeArrowheads="1"/>
            </p:cNvSpPr>
            <p:nvPr/>
          </p:nvSpPr>
          <p:spPr bwMode="auto">
            <a:xfrm>
              <a:off x="6738938" y="2397273"/>
              <a:ext cx="12227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[ps] </a:t>
              </a:r>
              <a:r>
                <a:rPr lang="en-US" i="1">
                  <a:solidFill>
                    <a:schemeClr val="bg1"/>
                  </a:solidFill>
                </a:rPr>
                <a:t>FWHM</a:t>
              </a:r>
            </a:p>
          </p:txBody>
        </p:sp>
        <p:sp>
          <p:nvSpPr>
            <p:cNvPr id="50216" name="TextBox 21"/>
            <p:cNvSpPr txBox="1">
              <a:spLocks noChangeArrowheads="1"/>
            </p:cNvSpPr>
            <p:nvPr/>
          </p:nvSpPr>
          <p:spPr bwMode="auto">
            <a:xfrm>
              <a:off x="6738938" y="2693135"/>
              <a:ext cx="4922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[%]</a:t>
              </a:r>
            </a:p>
          </p:txBody>
        </p:sp>
      </p:grpSp>
      <p:sp>
        <p:nvSpPr>
          <p:cNvPr id="47" name="Title 16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Time Jitter of Detector and Readout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TOF in PET: Why?</a:t>
            </a:r>
            <a:endParaRPr lang="en-US" dirty="0"/>
          </a:p>
        </p:txBody>
      </p:sp>
      <p:sp>
        <p:nvSpPr>
          <p:cNvPr id="5223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22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22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CC9CB6E-A1C3-364E-AB7B-46ED47DC8EF7}" type="slidenum">
              <a:rPr lang="en-US" smtClean="0">
                <a:latin typeface="Times New Roman" pitchFamily="-109" charset="0"/>
              </a:rPr>
              <a:pPr/>
              <a:t>26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52233" name="TextBox 59"/>
          <p:cNvSpPr txBox="1">
            <a:spLocks noChangeArrowheads="1"/>
          </p:cNvSpPr>
          <p:nvPr/>
        </p:nvSpPr>
        <p:spPr bwMode="auto">
          <a:xfrm>
            <a:off x="660448" y="3541031"/>
            <a:ext cx="46561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From HEP we know:</a:t>
            </a:r>
          </a:p>
          <a:p>
            <a:pPr lvl="1">
              <a:buFont typeface="Arial" pitchFamily="-109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 Event patterns congested by background;</a:t>
            </a:r>
          </a:p>
          <a:p>
            <a:pPr lvl="1">
              <a:buFont typeface="Arial" pitchFamily="-109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 “Space” points help to remove confusion and</a:t>
            </a:r>
            <a:r>
              <a:rPr lang="en-US" sz="1400" dirty="0" smtClean="0">
                <a:solidFill>
                  <a:srgbClr val="FFFF00"/>
                </a:solidFill>
              </a:rPr>
              <a:t> 		improve </a:t>
            </a:r>
            <a:r>
              <a:rPr lang="en-US" sz="1400" dirty="0">
                <a:solidFill>
                  <a:srgbClr val="FFFF00"/>
                </a:solidFill>
              </a:rPr>
              <a:t>reconstruction efficiency; </a:t>
            </a:r>
          </a:p>
          <a:p>
            <a:pPr lvl="1">
              <a:buFont typeface="Arial" pitchFamily="-109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 Charge division, Stereo view, delay lines, cathode</a:t>
            </a:r>
            <a:r>
              <a:rPr lang="en-US" sz="1400" dirty="0" smtClean="0">
                <a:solidFill>
                  <a:srgbClr val="FFFF00"/>
                </a:solidFill>
              </a:rPr>
              <a:t> 	readout </a:t>
            </a:r>
            <a:r>
              <a:rPr lang="en-US" sz="1400" dirty="0">
                <a:solidFill>
                  <a:srgbClr val="FFFF00"/>
                </a:solidFill>
              </a:rPr>
              <a:t>are known methods;</a:t>
            </a:r>
          </a:p>
          <a:p>
            <a:r>
              <a:rPr lang="en-US" u="sng" dirty="0">
                <a:solidFill>
                  <a:srgbClr val="FFFF00"/>
                </a:solidFill>
              </a:rPr>
              <a:t>In PET similar problems arise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pPr lvl="1">
              <a:buFont typeface="Arial" pitchFamily="-109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Count rate contaminated with </a:t>
            </a:r>
            <a:r>
              <a:rPr lang="en-US" sz="1400" i="1" dirty="0">
                <a:solidFill>
                  <a:srgbClr val="FFFF00"/>
                </a:solidFill>
              </a:rPr>
              <a:t>scattered </a:t>
            </a:r>
            <a:r>
              <a:rPr lang="en-US" sz="1400" dirty="0">
                <a:solidFill>
                  <a:srgbClr val="FFFF00"/>
                </a:solidFill>
              </a:rPr>
              <a:t>and</a:t>
            </a:r>
            <a:r>
              <a:rPr lang="en-US" sz="1400" dirty="0" smtClean="0">
                <a:solidFill>
                  <a:srgbClr val="FFFF00"/>
                </a:solidFill>
              </a:rPr>
              <a:t> 		</a:t>
            </a:r>
            <a:r>
              <a:rPr lang="en-US" sz="1400" i="1" dirty="0" smtClean="0">
                <a:solidFill>
                  <a:srgbClr val="FFFF00"/>
                </a:solidFill>
              </a:rPr>
              <a:t>random </a:t>
            </a:r>
            <a:r>
              <a:rPr lang="en-US" sz="1400" dirty="0">
                <a:solidFill>
                  <a:srgbClr val="FFFF00"/>
                </a:solidFill>
              </a:rPr>
              <a:t>photons;</a:t>
            </a:r>
          </a:p>
          <a:p>
            <a:pPr lvl="1">
              <a:buFont typeface="Arial" pitchFamily="-109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 TOF reduces </a:t>
            </a:r>
            <a:r>
              <a:rPr lang="en-US" sz="1400" dirty="0" err="1">
                <a:solidFill>
                  <a:srgbClr val="FFFF00"/>
                </a:solidFill>
              </a:rPr>
              <a:t>randoms</a:t>
            </a:r>
            <a:r>
              <a:rPr lang="en-US" sz="1400" dirty="0">
                <a:solidFill>
                  <a:srgbClr val="FFFF00"/>
                </a:solidFill>
              </a:rPr>
              <a:t> and increases sensitivity.</a:t>
            </a:r>
          </a:p>
        </p:txBody>
      </p:sp>
      <p:grpSp>
        <p:nvGrpSpPr>
          <p:cNvPr id="52234" name="Group 78"/>
          <p:cNvGrpSpPr>
            <a:grpSpLocks/>
          </p:cNvGrpSpPr>
          <p:nvPr/>
        </p:nvGrpSpPr>
        <p:grpSpPr bwMode="auto">
          <a:xfrm>
            <a:off x="6289675" y="5243513"/>
            <a:ext cx="1425575" cy="660400"/>
            <a:chOff x="6297756" y="5198971"/>
            <a:chExt cx="1425907" cy="661012"/>
          </a:xfrm>
          <a:solidFill>
            <a:srgbClr val="00CC99"/>
          </a:solidFill>
        </p:grpSpPr>
        <p:sp>
          <p:nvSpPr>
            <p:cNvPr id="52282" name="Rectangle 77"/>
            <p:cNvSpPr>
              <a:spLocks noChangeArrowheads="1"/>
            </p:cNvSpPr>
            <p:nvPr/>
          </p:nvSpPr>
          <p:spPr bwMode="auto">
            <a:xfrm>
              <a:off x="6297756" y="5198971"/>
              <a:ext cx="1425907" cy="661012"/>
            </a:xfrm>
            <a:prstGeom prst="rect">
              <a:avLst/>
            </a:prstGeom>
            <a:grpFill/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2228" name="Object 4"/>
            <p:cNvGraphicFramePr>
              <a:graphicFrameLocks noChangeAspect="1"/>
            </p:cNvGraphicFramePr>
            <p:nvPr/>
          </p:nvGraphicFramePr>
          <p:xfrm>
            <a:off x="6319226" y="5233409"/>
            <a:ext cx="1371600" cy="596900"/>
          </p:xfrm>
          <a:graphic>
            <a:graphicData uri="http://schemas.openxmlformats.org/presentationml/2006/ole">
              <p:oleObj spid="_x0000_s52228" name="Equation" r:id="rId3" imgW="1371600" imgH="596900" progId="Equation.3">
                <p:embed/>
              </p:oleObj>
            </a:graphicData>
          </a:graphic>
        </p:graphicFrame>
      </p:grpSp>
      <p:grpSp>
        <p:nvGrpSpPr>
          <p:cNvPr id="52235" name="Group 84"/>
          <p:cNvGrpSpPr>
            <a:grpSpLocks/>
          </p:cNvGrpSpPr>
          <p:nvPr/>
        </p:nvGrpSpPr>
        <p:grpSpPr bwMode="auto">
          <a:xfrm>
            <a:off x="5457825" y="3494088"/>
            <a:ext cx="3025775" cy="1690687"/>
            <a:chOff x="5457900" y="3494284"/>
            <a:chExt cx="3025274" cy="1690246"/>
          </a:xfrm>
        </p:grpSpPr>
        <p:graphicFrame>
          <p:nvGraphicFramePr>
            <p:cNvPr id="52227" name="Object 3"/>
            <p:cNvGraphicFramePr>
              <a:graphicFrameLocks noChangeAspect="1"/>
            </p:cNvGraphicFramePr>
            <p:nvPr/>
          </p:nvGraphicFramePr>
          <p:xfrm>
            <a:off x="5503153" y="3494284"/>
            <a:ext cx="2831096" cy="1366678"/>
          </p:xfrm>
          <a:graphic>
            <a:graphicData uri="http://schemas.openxmlformats.org/presentationml/2006/ole">
              <p:oleObj spid="_x0000_s52227" name="Worksheet" r:id="rId4" imgW="4864608" imgH="2350008" progId="Excel.Sheet.8">
                <p:embed/>
              </p:oleObj>
            </a:graphicData>
          </a:graphic>
        </p:graphicFrame>
        <p:sp>
          <p:nvSpPr>
            <p:cNvPr id="52278" name="Text Box 34"/>
            <p:cNvSpPr txBox="1">
              <a:spLocks noChangeArrowheads="1"/>
            </p:cNvSpPr>
            <p:nvPr/>
          </p:nvSpPr>
          <p:spPr bwMode="auto">
            <a:xfrm>
              <a:off x="5457900" y="4815357"/>
              <a:ext cx="3025274" cy="36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FFFF00"/>
                  </a:solidFill>
                </a:rPr>
                <a:t>Data courtesy of J. S. Karp, </a:t>
              </a:r>
              <a:r>
                <a:rPr lang="en-US" sz="900" i="1">
                  <a:solidFill>
                    <a:srgbClr val="FFFF00"/>
                  </a:solidFill>
                </a:rPr>
                <a:t>IEEE, Trans. Med. Imag. Vol. 10</a:t>
              </a:r>
            </a:p>
            <a:p>
              <a:r>
                <a:rPr lang="en-US" sz="900">
                  <a:solidFill>
                    <a:srgbClr val="FFFF00"/>
                  </a:solidFill>
                </a:rPr>
                <a:t>(D denotes patient diameter)</a:t>
              </a:r>
            </a:p>
          </p:txBody>
        </p:sp>
        <p:sp>
          <p:nvSpPr>
            <p:cNvPr id="52279" name="TextBox 74"/>
            <p:cNvSpPr txBox="1">
              <a:spLocks noChangeArrowheads="1"/>
            </p:cNvSpPr>
            <p:nvPr/>
          </p:nvSpPr>
          <p:spPr bwMode="auto">
            <a:xfrm>
              <a:off x="5749759" y="4000429"/>
              <a:ext cx="607747" cy="21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0000FF"/>
                  </a:solidFill>
                </a:rPr>
                <a:t>D = 27cm</a:t>
              </a:r>
            </a:p>
          </p:txBody>
        </p:sp>
        <p:sp>
          <p:nvSpPr>
            <p:cNvPr id="52280" name="TextBox 75"/>
            <p:cNvSpPr txBox="1">
              <a:spLocks noChangeArrowheads="1"/>
            </p:cNvSpPr>
            <p:nvPr/>
          </p:nvSpPr>
          <p:spPr bwMode="auto">
            <a:xfrm>
              <a:off x="6255389" y="3770988"/>
              <a:ext cx="607747" cy="21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>
                  <a:solidFill>
                    <a:srgbClr val="B90885"/>
                  </a:solidFill>
                </a:rPr>
                <a:t>D = 35cm</a:t>
              </a:r>
            </a:p>
          </p:txBody>
        </p:sp>
        <p:sp>
          <p:nvSpPr>
            <p:cNvPr id="52281" name="TextBox 76"/>
            <p:cNvSpPr txBox="1">
              <a:spLocks noChangeArrowheads="1"/>
            </p:cNvSpPr>
            <p:nvPr/>
          </p:nvSpPr>
          <p:spPr bwMode="auto">
            <a:xfrm>
              <a:off x="6873097" y="3592497"/>
              <a:ext cx="13388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/>
                <a:t>Lesion Detectability</a:t>
              </a:r>
            </a:p>
          </p:txBody>
        </p:sp>
      </p:grpSp>
      <p:sp>
        <p:nvSpPr>
          <p:cNvPr id="52236" name="Rectangle 80"/>
          <p:cNvSpPr>
            <a:spLocks noChangeArrowheads="1"/>
          </p:cNvSpPr>
          <p:nvPr/>
        </p:nvSpPr>
        <p:spPr bwMode="auto">
          <a:xfrm>
            <a:off x="7173913" y="4017963"/>
            <a:ext cx="111125" cy="512762"/>
          </a:xfrm>
          <a:prstGeom prst="rect">
            <a:avLst/>
          </a:prstGeom>
          <a:solidFill>
            <a:srgbClr val="FF6600">
              <a:alpha val="52940"/>
            </a:srgbClr>
          </a:solidFill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TextBox 81"/>
          <p:cNvSpPr txBox="1">
            <a:spLocks noChangeArrowheads="1"/>
          </p:cNvSpPr>
          <p:nvPr/>
        </p:nvSpPr>
        <p:spPr bwMode="auto">
          <a:xfrm>
            <a:off x="7218363" y="3951288"/>
            <a:ext cx="4159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FF6600"/>
                </a:solidFill>
              </a:rPr>
              <a:t>APD</a:t>
            </a:r>
          </a:p>
        </p:txBody>
      </p:sp>
      <p:sp>
        <p:nvSpPr>
          <p:cNvPr id="52238" name="Rectangle 82"/>
          <p:cNvSpPr>
            <a:spLocks noChangeArrowheads="1"/>
          </p:cNvSpPr>
          <p:nvPr/>
        </p:nvSpPr>
        <p:spPr bwMode="auto">
          <a:xfrm>
            <a:off x="6272213" y="4014788"/>
            <a:ext cx="307975" cy="512762"/>
          </a:xfrm>
          <a:prstGeom prst="rect">
            <a:avLst/>
          </a:prstGeom>
          <a:solidFill>
            <a:schemeClr val="accent1">
              <a:alpha val="52940"/>
            </a:schemeClr>
          </a:solidFill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TextBox 83"/>
          <p:cNvSpPr txBox="1">
            <a:spLocks noChangeArrowheads="1"/>
          </p:cNvSpPr>
          <p:nvPr/>
        </p:nvSpPr>
        <p:spPr bwMode="auto">
          <a:xfrm>
            <a:off x="6502400" y="3948113"/>
            <a:ext cx="454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accent1"/>
                </a:solidFill>
              </a:rPr>
              <a:t>SiPM</a:t>
            </a:r>
          </a:p>
        </p:txBody>
      </p:sp>
      <p:sp>
        <p:nvSpPr>
          <p:cNvPr id="52240" name="TextBox 46"/>
          <p:cNvSpPr txBox="1">
            <a:spLocks noChangeArrowheads="1"/>
          </p:cNvSpPr>
          <p:nvPr/>
        </p:nvSpPr>
        <p:spPr bwMode="auto">
          <a:xfrm>
            <a:off x="7739063" y="5227638"/>
            <a:ext cx="841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“S”catter</a:t>
            </a:r>
          </a:p>
          <a:p>
            <a:r>
              <a:rPr lang="en-US" sz="1200">
                <a:solidFill>
                  <a:srgbClr val="FFFF00"/>
                </a:solidFill>
              </a:rPr>
              <a:t>“R”andom</a:t>
            </a:r>
          </a:p>
          <a:p>
            <a:r>
              <a:rPr lang="en-US" sz="1200">
                <a:solidFill>
                  <a:srgbClr val="FFFF00"/>
                </a:solidFill>
              </a:rPr>
              <a:t>“T”rue</a:t>
            </a:r>
          </a:p>
        </p:txBody>
      </p:sp>
      <p:grpSp>
        <p:nvGrpSpPr>
          <p:cNvPr id="52241" name="Group 52"/>
          <p:cNvGrpSpPr>
            <a:grpSpLocks/>
          </p:cNvGrpSpPr>
          <p:nvPr/>
        </p:nvGrpSpPr>
        <p:grpSpPr bwMode="auto">
          <a:xfrm>
            <a:off x="1198563" y="1100138"/>
            <a:ext cx="7165975" cy="2271712"/>
            <a:chOff x="1198563" y="1100138"/>
            <a:chExt cx="7165975" cy="2271712"/>
          </a:xfrm>
        </p:grpSpPr>
        <p:grpSp>
          <p:nvGrpSpPr>
            <p:cNvPr id="52242" name="Group 61"/>
            <p:cNvGrpSpPr>
              <a:grpSpLocks/>
            </p:cNvGrpSpPr>
            <p:nvPr/>
          </p:nvGrpSpPr>
          <p:grpSpPr bwMode="auto">
            <a:xfrm>
              <a:off x="1198563" y="1100138"/>
              <a:ext cx="7165975" cy="2271712"/>
              <a:chOff x="1197870" y="1099458"/>
              <a:chExt cx="7165975" cy="2271713"/>
            </a:xfrm>
          </p:grpSpPr>
          <p:sp>
            <p:nvSpPr>
              <p:cNvPr id="52248" name="Rectangle 26"/>
              <p:cNvSpPr>
                <a:spLocks noChangeArrowheads="1"/>
              </p:cNvSpPr>
              <p:nvPr/>
            </p:nvSpPr>
            <p:spPr bwMode="auto">
              <a:xfrm>
                <a:off x="1197870" y="1099458"/>
                <a:ext cx="7165975" cy="2271713"/>
              </a:xfrm>
              <a:prstGeom prst="rect">
                <a:avLst/>
              </a:prstGeom>
              <a:solidFill>
                <a:srgbClr val="FFFFFF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1754353" y="1672546"/>
                <a:ext cx="2307221" cy="1165225"/>
                <a:chOff x="2451673" y="2920932"/>
                <a:chExt cx="2307148" cy="1165042"/>
              </a:xfrm>
              <a:effectLst>
                <a:outerShdw blurRad="50800" dist="38100" dir="3780000">
                  <a:srgbClr val="000000">
                    <a:alpha val="43000"/>
                  </a:srgbClr>
                </a:outerShdw>
              </a:effectLst>
            </p:grpSpPr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2451673" y="2920932"/>
                  <a:ext cx="2307148" cy="1165042"/>
                  <a:chOff x="1656133" y="1627548"/>
                  <a:chExt cx="2307148" cy="1165042"/>
                </a:xfrm>
              </p:grpSpPr>
              <p:sp>
                <p:nvSpPr>
                  <p:cNvPr id="5225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656133" y="1685952"/>
                    <a:ext cx="2307148" cy="110663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latin typeface="Times New Roman" pitchFamily="-110" charset="0"/>
                    </a:endParaRPr>
                  </a:p>
                </p:txBody>
              </p:sp>
              <p:pic>
                <p:nvPicPr>
                  <p:cNvPr id="52258" name="Picture 24" descr="No_TOF_Bars.jpg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916034" y="1627548"/>
                    <a:ext cx="1806575" cy="958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52256" name="Straight Arrow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89735" y="3254139"/>
                  <a:ext cx="1778517" cy="642592"/>
                </a:xfrm>
                <a:prstGeom prst="straightConnector1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 type="triangle" w="med" len="med"/>
                  <a:tailEnd type="triangle" w="med" len="med"/>
                </a:ln>
              </p:spPr>
            </p:cxnSp>
          </p:grpSp>
          <p:sp>
            <p:nvSpPr>
              <p:cNvPr id="43" name="Can 42"/>
              <p:cNvSpPr/>
              <p:nvPr/>
            </p:nvSpPr>
            <p:spPr bwMode="auto">
              <a:xfrm rot="4137385">
                <a:off x="1576711" y="2383636"/>
                <a:ext cx="230261" cy="61646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968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62" charset="0"/>
                </a:endParaRPr>
              </a:p>
            </p:txBody>
          </p:sp>
          <p:sp>
            <p:nvSpPr>
              <p:cNvPr id="44" name="Can 43"/>
              <p:cNvSpPr/>
              <p:nvPr/>
            </p:nvSpPr>
            <p:spPr bwMode="auto">
              <a:xfrm rot="4099711" flipH="1" flipV="1">
                <a:off x="4068567" y="1481246"/>
                <a:ext cx="230261" cy="61646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968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62" charset="0"/>
                </a:endParaRPr>
              </a:p>
            </p:txBody>
          </p:sp>
          <p:sp>
            <p:nvSpPr>
              <p:cNvPr id="3" name="Oval 27"/>
              <p:cNvSpPr>
                <a:spLocks noChangeArrowheads="1"/>
              </p:cNvSpPr>
              <p:nvPr/>
            </p:nvSpPr>
            <p:spPr bwMode="auto">
              <a:xfrm>
                <a:off x="5455545" y="1720170"/>
                <a:ext cx="2308225" cy="11064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  <a:round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-110" charset="0"/>
                </a:endParaRPr>
              </a:p>
            </p:txBody>
          </p:sp>
          <p:pic>
            <p:nvPicPr>
              <p:cNvPr id="4" name="Picture 25" descr="TOF_Bars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311243">
                <a:off x="5607333" y="1851778"/>
                <a:ext cx="1962532" cy="718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" name="Straight Arrow Connector 33"/>
              <p:cNvCxnSpPr>
                <a:cxnSpLocks noChangeShapeType="1"/>
              </p:cNvCxnSpPr>
              <p:nvPr/>
            </p:nvCxnSpPr>
            <p:spPr bwMode="auto">
              <a:xfrm flipV="1">
                <a:off x="5786565" y="1968386"/>
                <a:ext cx="1752670" cy="676083"/>
              </a:xfrm>
              <a:prstGeom prst="straightConnector1">
                <a:avLst/>
              </a:prstGeom>
              <a:noFill/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chemeClr val="accent2"/>
                    </a:gs>
                    <a:gs pos="99000">
                      <a:srgbClr val="FF0000"/>
                    </a:gs>
                  </a:gsLst>
                  <a:lin ang="0" scaled="1"/>
                  <a:tileRect/>
                </a:gradFill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45" name="Can 44"/>
              <p:cNvSpPr/>
              <p:nvPr/>
            </p:nvSpPr>
            <p:spPr bwMode="auto">
              <a:xfrm rot="4137385">
                <a:off x="5196181" y="2409635"/>
                <a:ext cx="230299" cy="616447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36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62" charset="0"/>
                </a:endParaRPr>
              </a:p>
            </p:txBody>
          </p:sp>
          <p:sp>
            <p:nvSpPr>
              <p:cNvPr id="46" name="Can 45"/>
              <p:cNvSpPr/>
              <p:nvPr/>
            </p:nvSpPr>
            <p:spPr bwMode="auto">
              <a:xfrm rot="4099711" flipH="1" flipV="1">
                <a:off x="7732509" y="1469947"/>
                <a:ext cx="230299" cy="616447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36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62" charset="0"/>
                </a:endParaRPr>
              </a:p>
            </p:txBody>
          </p:sp>
          <p:sp>
            <p:nvSpPr>
              <p:cNvPr id="5" name="Right Arrow 48"/>
              <p:cNvSpPr>
                <a:spLocks noChangeArrowheads="1"/>
              </p:cNvSpPr>
              <p:nvPr/>
            </p:nvSpPr>
            <p:spPr bwMode="auto">
              <a:xfrm>
                <a:off x="4428432" y="2028146"/>
                <a:ext cx="727075" cy="377825"/>
              </a:xfrm>
              <a:prstGeom prst="rightArrow">
                <a:avLst>
                  <a:gd name="adj1" fmla="val 50000"/>
                  <a:gd name="adj2" fmla="val 50078"/>
                </a:avLst>
              </a:prstGeom>
              <a:solidFill>
                <a:schemeClr val="accent2"/>
              </a:solidFill>
              <a:ln w="28575">
                <a:noFill/>
                <a:round/>
                <a:headEnd/>
                <a:tailEnd/>
              </a:ln>
              <a:effectLst>
                <a:glow>
                  <a:schemeClr val="accent2"/>
                </a:glow>
                <a:outerShdw blurRad="50800" dist="38100" dir="195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-110" charset="0"/>
                </a:endParaRPr>
              </a:p>
            </p:txBody>
          </p:sp>
          <p:sp>
            <p:nvSpPr>
              <p:cNvPr id="52268" name="TextBox 49"/>
              <p:cNvSpPr txBox="1">
                <a:spLocks noChangeArrowheads="1"/>
              </p:cNvSpPr>
              <p:nvPr/>
            </p:nvSpPr>
            <p:spPr bwMode="auto">
              <a:xfrm>
                <a:off x="2474037" y="1202646"/>
                <a:ext cx="93677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w/o TOF</a:t>
                </a:r>
              </a:p>
            </p:txBody>
          </p:sp>
          <p:sp>
            <p:nvSpPr>
              <p:cNvPr id="52269" name="TextBox 50"/>
              <p:cNvSpPr txBox="1">
                <a:spLocks noChangeArrowheads="1"/>
              </p:cNvSpPr>
              <p:nvPr/>
            </p:nvSpPr>
            <p:spPr bwMode="auto">
              <a:xfrm>
                <a:off x="6073082" y="1207408"/>
                <a:ext cx="99378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with TOF</a:t>
                </a:r>
              </a:p>
            </p:txBody>
          </p:sp>
          <p:sp>
            <p:nvSpPr>
              <p:cNvPr id="52270" name="TextBox 27"/>
              <p:cNvSpPr txBox="1">
                <a:spLocks noChangeArrowheads="1"/>
              </p:cNvSpPr>
              <p:nvPr/>
            </p:nvSpPr>
            <p:spPr bwMode="auto">
              <a:xfrm rot="-1218231">
                <a:off x="2597957" y="2310897"/>
                <a:ext cx="7017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LOR (z)</a:t>
                </a:r>
              </a:p>
            </p:txBody>
          </p:sp>
          <p:sp>
            <p:nvSpPr>
              <p:cNvPr id="30" name="Explosion 2 29"/>
              <p:cNvSpPr/>
              <p:nvPr/>
            </p:nvSpPr>
            <p:spPr bwMode="auto">
              <a:xfrm>
                <a:off x="6795395" y="2078945"/>
                <a:ext cx="274637" cy="274638"/>
              </a:xfrm>
              <a:prstGeom prst="irregularSeal2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  <a:gs pos="89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62" charset="0"/>
                </a:endParaRPr>
              </a:p>
            </p:txBody>
          </p:sp>
          <p:sp>
            <p:nvSpPr>
              <p:cNvPr id="31" name="Explosion 2 30"/>
              <p:cNvSpPr/>
              <p:nvPr/>
            </p:nvSpPr>
            <p:spPr bwMode="auto">
              <a:xfrm>
                <a:off x="3220345" y="2053545"/>
                <a:ext cx="274637" cy="274638"/>
              </a:xfrm>
              <a:prstGeom prst="irregularSeal2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rgbClr val="FFFFFF"/>
                  </a:gs>
                  <a:gs pos="89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latin typeface="Times New Roman" pitchFamily="6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800032" y="2904446"/>
                <a:ext cx="2095500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</a:rPr>
                  <a:t>“Space” coordinate from t</a:t>
                </a:r>
                <a:r>
                  <a:rPr lang="en-US" sz="12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</a:rPr>
                  <a:t>2</a:t>
                </a: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</a:rPr>
                  <a:t> – t</a:t>
                </a:r>
                <a:r>
                  <a:rPr lang="en-US" sz="1200" baseline="-25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</a:rPr>
                  <a:t>1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</a:rPr>
                  <a:t>100ps </a:t>
                </a:r>
                <a:r>
                  <a:rPr lang="en-US" sz="12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  <a:sym typeface="Wingdings"/>
                  </a:rPr>
                  <a:t></a:t>
                </a:r>
                <a:r>
                  <a:rPr lang="en-US" sz="12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-110" charset="0"/>
                    <a:sym typeface="Wingdings"/>
                  </a:rPr>
                  <a:t> 15mm</a:t>
                </a:r>
                <a:endParaRPr lang="en-US" sz="1200" dirty="0">
                  <a:solidFill>
                    <a:schemeClr val="accent1">
                      <a:lumMod val="75000"/>
                    </a:schemeClr>
                  </a:solidFill>
                  <a:latin typeface="Times New Roman" pitchFamily="-110" charset="0"/>
                </a:endParaRPr>
              </a:p>
            </p:txBody>
          </p:sp>
          <p:sp>
            <p:nvSpPr>
              <p:cNvPr id="52274" name="TextBox 40"/>
              <p:cNvSpPr txBox="1">
                <a:spLocks noChangeArrowheads="1"/>
              </p:cNvSpPr>
              <p:nvPr/>
            </p:nvSpPr>
            <p:spPr bwMode="auto">
              <a:xfrm>
                <a:off x="6052677" y="2035026"/>
                <a:ext cx="31006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</a:t>
                </a:r>
                <a:r>
                  <a:rPr lang="en-US" baseline="-25000">
                    <a:solidFill>
                      <a:schemeClr val="accent2"/>
                    </a:solidFill>
                  </a:rPr>
                  <a:t>1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275" name="TextBox 41"/>
              <p:cNvSpPr txBox="1">
                <a:spLocks noChangeArrowheads="1"/>
              </p:cNvSpPr>
              <p:nvPr/>
            </p:nvSpPr>
            <p:spPr bwMode="auto">
              <a:xfrm>
                <a:off x="7066564" y="1667528"/>
                <a:ext cx="31006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t</a:t>
                </a:r>
                <a:r>
                  <a:rPr lang="en-US" baseline="-25000">
                    <a:solidFill>
                      <a:srgbClr val="FF0000"/>
                    </a:solidFill>
                  </a:rPr>
                  <a:t>2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52226" name="Object 2"/>
              <p:cNvGraphicFramePr>
                <a:graphicFrameLocks noChangeAspect="1"/>
              </p:cNvGraphicFramePr>
              <p:nvPr/>
            </p:nvGraphicFramePr>
            <p:xfrm>
              <a:off x="6794727" y="2264472"/>
              <a:ext cx="869523" cy="355157"/>
            </p:xfrm>
            <a:graphic>
              <a:graphicData uri="http://schemas.openxmlformats.org/presentationml/2006/ole">
                <p:oleObj spid="_x0000_s52226" name="Equation" r:id="rId7" imgW="901700" imgH="368300" progId="Equation.3">
                  <p:embed/>
                </p:oleObj>
              </a:graphicData>
            </a:graphic>
          </p:graphicFrame>
          <p:cxnSp>
            <p:nvCxnSpPr>
              <p:cNvPr id="52276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6522130" y="2303197"/>
                <a:ext cx="429185" cy="1588"/>
              </a:xfrm>
              <a:prstGeom prst="line">
                <a:avLst/>
              </a:prstGeom>
              <a:noFill/>
              <a:ln w="3175">
                <a:solidFill>
                  <a:srgbClr val="3333CC"/>
                </a:solidFill>
                <a:round/>
                <a:headEnd/>
                <a:tailEnd/>
              </a:ln>
            </p:spPr>
          </p:cxnSp>
          <p:cxnSp>
            <p:nvCxnSpPr>
              <p:cNvPr id="52277" name="Straight Connector 51"/>
              <p:cNvCxnSpPr>
                <a:cxnSpLocks noChangeShapeType="1"/>
              </p:cNvCxnSpPr>
              <p:nvPr/>
            </p:nvCxnSpPr>
            <p:spPr bwMode="auto">
              <a:xfrm rot="5400000">
                <a:off x="6833012" y="2209961"/>
                <a:ext cx="392840" cy="1588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2054225" y="2900363"/>
              <a:ext cx="2055813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Times New Roman" pitchFamily="-110" charset="0"/>
                </a:rPr>
                <a:t>Conventional Back-Projection</a:t>
              </a:r>
              <a:endParaRPr lang="en-US" sz="1200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-110" charset="0"/>
              </a:endParaRPr>
            </a:p>
          </p:txBody>
        </p:sp>
        <p:sp>
          <p:nvSpPr>
            <p:cNvPr id="52244" name="TextBox 47"/>
            <p:cNvSpPr txBox="1">
              <a:spLocks noChangeArrowheads="1"/>
            </p:cNvSpPr>
            <p:nvPr/>
          </p:nvSpPr>
          <p:spPr bwMode="auto">
            <a:xfrm>
              <a:off x="5973551" y="2429375"/>
              <a:ext cx="269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ymbol" pitchFamily="-109" charset="2"/>
                  <a:ea typeface="Symbol" pitchFamily="-109" charset="2"/>
                  <a:cs typeface="Symbol" pitchFamily="-109" charset="2"/>
                </a:rPr>
                <a:t>g</a:t>
              </a:r>
            </a:p>
          </p:txBody>
        </p:sp>
        <p:sp>
          <p:nvSpPr>
            <p:cNvPr id="52245" name="TextBox 48"/>
            <p:cNvSpPr txBox="1">
              <a:spLocks noChangeArrowheads="1"/>
            </p:cNvSpPr>
            <p:nvPr/>
          </p:nvSpPr>
          <p:spPr bwMode="auto">
            <a:xfrm>
              <a:off x="3674507" y="1939357"/>
              <a:ext cx="269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ymbol" pitchFamily="-109" charset="2"/>
                  <a:ea typeface="Symbol" pitchFamily="-109" charset="2"/>
                  <a:cs typeface="Symbol" pitchFamily="-109" charset="2"/>
                </a:rPr>
                <a:t>g</a:t>
              </a:r>
            </a:p>
          </p:txBody>
        </p:sp>
        <p:sp>
          <p:nvSpPr>
            <p:cNvPr id="52246" name="TextBox 49"/>
            <p:cNvSpPr txBox="1">
              <a:spLocks noChangeArrowheads="1"/>
            </p:cNvSpPr>
            <p:nvPr/>
          </p:nvSpPr>
          <p:spPr bwMode="auto">
            <a:xfrm>
              <a:off x="7437619" y="1892385"/>
              <a:ext cx="269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ymbol" pitchFamily="-109" charset="2"/>
                  <a:ea typeface="Symbol" pitchFamily="-109" charset="2"/>
                  <a:cs typeface="Symbol" pitchFamily="-109" charset="2"/>
                </a:rPr>
                <a:t>g</a:t>
              </a:r>
            </a:p>
          </p:txBody>
        </p:sp>
        <p:sp>
          <p:nvSpPr>
            <p:cNvPr id="52247" name="TextBox 51"/>
            <p:cNvSpPr txBox="1">
              <a:spLocks noChangeArrowheads="1"/>
            </p:cNvSpPr>
            <p:nvPr/>
          </p:nvSpPr>
          <p:spPr bwMode="auto">
            <a:xfrm>
              <a:off x="2234051" y="2418709"/>
              <a:ext cx="2690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Symbol" pitchFamily="-109" charset="2"/>
                  <a:ea typeface="Symbol" pitchFamily="-109" charset="2"/>
                  <a:cs typeface="Symbol" pitchFamily="-109" charset="2"/>
                </a:rPr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SiPMs</a:t>
            </a:r>
            <a:r>
              <a:rPr lang="en-US" dirty="0" smtClean="0"/>
              <a:t> for TOF-PET?</a:t>
            </a:r>
            <a:endParaRPr lang="en-US" dirty="0"/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4506B63-3571-8D48-9C28-124AC203C989}" type="slidenum">
              <a:rPr lang="en-US" smtClean="0">
                <a:latin typeface="Times New Roman" pitchFamily="-109" charset="0"/>
              </a:rPr>
              <a:pPr/>
              <a:t>27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53254" name="TextBox 21"/>
          <p:cNvSpPr txBox="1">
            <a:spLocks noChangeArrowheads="1"/>
          </p:cNvSpPr>
          <p:nvPr/>
        </p:nvSpPr>
        <p:spPr bwMode="auto">
          <a:xfrm>
            <a:off x="1225550" y="1009650"/>
            <a:ext cx="68659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SiPMs (MPPCs, etc.)…</a:t>
            </a: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combine the advantages of conventional PMTs: </a:t>
            </a:r>
            <a:r>
              <a:rPr lang="en-US" u="sng">
                <a:solidFill>
                  <a:srgbClr val="FFFF00"/>
                </a:solidFill>
              </a:rPr>
              <a:t>fast and high gain,</a:t>
            </a:r>
            <a:r>
              <a:rPr lang="en-US">
                <a:solidFill>
                  <a:srgbClr val="FFFF00"/>
                </a:solidFill>
              </a:rPr>
              <a:t> and</a:t>
            </a: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those of solid state devices: </a:t>
            </a:r>
            <a:r>
              <a:rPr lang="en-US" u="sng">
                <a:solidFill>
                  <a:srgbClr val="FFFF00"/>
                </a:solidFill>
              </a:rPr>
              <a:t>compact, insensitive to magn. fields, low cost;</a:t>
            </a:r>
            <a:endParaRPr lang="en-US">
              <a:solidFill>
                <a:srgbClr val="FFFF00"/>
              </a:solidFill>
            </a:endParaRP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are sensitive to single photo-electrons;</a:t>
            </a: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are binary devices (photon counting)</a:t>
            </a:r>
          </a:p>
          <a:p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srgbClr val="FFFF00"/>
                </a:solidFill>
              </a:rPr>
              <a:t>But have …</a:t>
            </a: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low fill factors;</a:t>
            </a: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high thermal (dark current-) count rates;</a:t>
            </a:r>
          </a:p>
          <a:p>
            <a:pPr lvl="1">
              <a:buFont typeface="Arial" pitchFamily="-109" charset="0"/>
              <a:buChar char="•"/>
            </a:pPr>
            <a:r>
              <a:rPr lang="en-US">
                <a:solidFill>
                  <a:srgbClr val="FFFF00"/>
                </a:solidFill>
              </a:rPr>
              <a:t> high terminal capacitance.</a:t>
            </a:r>
          </a:p>
        </p:txBody>
      </p:sp>
      <p:grpSp>
        <p:nvGrpSpPr>
          <p:cNvPr id="53255" name="Group 23"/>
          <p:cNvGrpSpPr>
            <a:grpSpLocks/>
          </p:cNvGrpSpPr>
          <p:nvPr/>
        </p:nvGrpSpPr>
        <p:grpSpPr bwMode="auto">
          <a:xfrm>
            <a:off x="1017588" y="3544889"/>
            <a:ext cx="3095719" cy="2536812"/>
            <a:chOff x="1017444" y="3544275"/>
            <a:chExt cx="3095813" cy="2537708"/>
          </a:xfrm>
        </p:grpSpPr>
        <p:pic>
          <p:nvPicPr>
            <p:cNvPr id="53262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6501" y="3544275"/>
              <a:ext cx="2827818" cy="209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3" name="TextBox 22"/>
            <p:cNvSpPr txBox="1">
              <a:spLocks noChangeArrowheads="1"/>
            </p:cNvSpPr>
            <p:nvPr/>
          </p:nvSpPr>
          <p:spPr bwMode="auto">
            <a:xfrm>
              <a:off x="1017444" y="5681732"/>
              <a:ext cx="3095813" cy="400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</a:rPr>
                <a:t>Pixel structure of a ST-Microelectronics 1 </a:t>
              </a:r>
              <a:r>
                <a:rPr lang="en-US" sz="1000" dirty="0" err="1">
                  <a:solidFill>
                    <a:srgbClr val="FFFF00"/>
                  </a:solidFill>
                </a:rPr>
                <a:t>x</a:t>
              </a:r>
              <a:r>
                <a:rPr lang="en-US" sz="1000" dirty="0">
                  <a:solidFill>
                    <a:srgbClr val="FFFF00"/>
                  </a:solidFill>
                </a:rPr>
                <a:t> 1mm</a:t>
              </a:r>
              <a:r>
                <a:rPr lang="en-US" sz="1000" baseline="30000" dirty="0">
                  <a:solidFill>
                    <a:srgbClr val="FFFF00"/>
                  </a:solidFill>
                </a:rPr>
                <a:t>2</a:t>
              </a:r>
              <a:r>
                <a:rPr lang="en-US" sz="1000" dirty="0">
                  <a:solidFill>
                    <a:srgbClr val="FFFF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FFFF00"/>
                  </a:solidFill>
                </a:rPr>
                <a:t>SiPM</a:t>
              </a:r>
              <a:endParaRPr lang="en-US" sz="1000" dirty="0" smtClean="0">
                <a:solidFill>
                  <a:srgbClr val="FFFF00"/>
                </a:solidFill>
              </a:endParaRPr>
            </a:p>
            <a:p>
              <a:r>
                <a:rPr lang="en-US" sz="1000" baseline="30000" dirty="0" smtClean="0">
                  <a:solidFill>
                    <a:srgbClr val="FFFF00"/>
                  </a:solidFill>
                </a:rPr>
                <a:t>*)</a:t>
              </a:r>
              <a:r>
                <a:rPr lang="en-US" sz="1000" dirty="0" smtClean="0">
                  <a:solidFill>
                    <a:srgbClr val="FFFF00"/>
                  </a:solidFill>
                </a:rPr>
                <a:t> SPAD = Single Photon </a:t>
              </a:r>
              <a:r>
                <a:rPr lang="en-US" sz="1000" dirty="0">
                  <a:solidFill>
                    <a:srgbClr val="FFFF00"/>
                  </a:solidFill>
                </a:rPr>
                <a:t>A</a:t>
              </a:r>
              <a:r>
                <a:rPr lang="en-US" sz="1000" dirty="0" smtClean="0">
                  <a:solidFill>
                    <a:srgbClr val="FFFF00"/>
                  </a:solidFill>
                </a:rPr>
                <a:t>valanche </a:t>
              </a:r>
              <a:r>
                <a:rPr lang="en-US" sz="1000" dirty="0">
                  <a:solidFill>
                    <a:srgbClr val="FFFF00"/>
                  </a:solidFill>
                </a:rPr>
                <a:t>D</a:t>
              </a:r>
              <a:r>
                <a:rPr lang="en-US" sz="1000" dirty="0" smtClean="0">
                  <a:solidFill>
                    <a:srgbClr val="FFFF00"/>
                  </a:solidFill>
                </a:rPr>
                <a:t>iode</a:t>
              </a:r>
              <a:endParaRPr lang="en-US" sz="1000" baseline="30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3256" name="Group 25"/>
          <p:cNvGrpSpPr>
            <a:grpSpLocks/>
          </p:cNvGrpSpPr>
          <p:nvPr/>
        </p:nvGrpSpPr>
        <p:grpSpPr bwMode="auto">
          <a:xfrm>
            <a:off x="5163112" y="3540125"/>
            <a:ext cx="3168650" cy="2384425"/>
            <a:chOff x="4906204" y="3540604"/>
            <a:chExt cx="3169478" cy="2383781"/>
          </a:xfrm>
        </p:grpSpPr>
        <p:pic>
          <p:nvPicPr>
            <p:cNvPr id="5326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06204" y="3540604"/>
              <a:ext cx="3092244" cy="209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1" name="TextBox 24"/>
            <p:cNvSpPr txBox="1">
              <a:spLocks noChangeArrowheads="1"/>
            </p:cNvSpPr>
            <p:nvPr/>
          </p:nvSpPr>
          <p:spPr bwMode="auto">
            <a:xfrm>
              <a:off x="4942555" y="5678164"/>
              <a:ext cx="313312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FFFF00"/>
                  </a:solidFill>
                </a:rPr>
                <a:t>SiPM pulse degradation for several terminal capacitances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559175" y="4019550"/>
            <a:ext cx="1060450" cy="1182688"/>
          </a:xfrm>
          <a:prstGeom prst="rect">
            <a:avLst/>
          </a:prstGeom>
          <a:effectLst>
            <a:outerShdw blurRad="50800" dist="101600" dir="8100000">
              <a:srgbClr val="000000">
                <a:alpha val="43000"/>
              </a:srgbClr>
            </a:outerShdw>
          </a:effectLst>
        </p:spPr>
      </p:pic>
      <p:sp>
        <p:nvSpPr>
          <p:cNvPr id="53258" name="Oval 13"/>
          <p:cNvSpPr>
            <a:spLocks noChangeArrowheads="1"/>
          </p:cNvSpPr>
          <p:nvPr/>
        </p:nvSpPr>
        <p:spPr bwMode="auto">
          <a:xfrm>
            <a:off x="2160588" y="3594100"/>
            <a:ext cx="334962" cy="334963"/>
          </a:xfrm>
          <a:prstGeom prst="ellipse">
            <a:avLst/>
          </a:prstGeom>
          <a:solidFill>
            <a:schemeClr val="accent1">
              <a:alpha val="5098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259" name="Straight Arrow Connector 15"/>
          <p:cNvCxnSpPr>
            <a:cxnSpLocks noChangeShapeType="1"/>
          </p:cNvCxnSpPr>
          <p:nvPr/>
        </p:nvCxnSpPr>
        <p:spPr bwMode="auto">
          <a:xfrm>
            <a:off x="2517775" y="3846513"/>
            <a:ext cx="1120775" cy="490537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3691501" y="4401604"/>
            <a:ext cx="726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SPAD</a:t>
            </a:r>
            <a:r>
              <a:rPr lang="en-US" sz="1400" baseline="30000" dirty="0" smtClean="0"/>
              <a:t>*)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 Response With Laser Pulses</a:t>
            </a:r>
            <a:endParaRPr lang="en-US" sz="4000" dirty="0"/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56095A0-32C0-6243-8253-C12C891597C7}" type="slidenum">
              <a:rPr lang="en-US" smtClean="0">
                <a:latin typeface="Times New Roman" pitchFamily="-109" charset="0"/>
              </a:rPr>
              <a:pPr/>
              <a:t>28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1076325" y="93503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Non-commercial 1 x 1mm</a:t>
            </a:r>
            <a:r>
              <a:rPr lang="en-US" sz="1800" baseline="30000">
                <a:solidFill>
                  <a:srgbClr val="FFFF00"/>
                </a:solidFill>
              </a:rPr>
              <a:t>2 </a:t>
            </a:r>
            <a:r>
              <a:rPr lang="en-US" sz="1800">
                <a:solidFill>
                  <a:srgbClr val="FFFF00"/>
                </a:solidFill>
              </a:rPr>
              <a:t>(400 pixels) SiPM test structure of </a:t>
            </a:r>
            <a:r>
              <a:rPr lang="en-US" sz="1800" u="sng">
                <a:solidFill>
                  <a:srgbClr val="FFFF00"/>
                </a:solidFill>
              </a:rPr>
              <a:t>STM – Catania</a:t>
            </a:r>
            <a:r>
              <a:rPr lang="en-US" sz="180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54279" name="Group 14"/>
          <p:cNvGrpSpPr>
            <a:grpSpLocks/>
          </p:cNvGrpSpPr>
          <p:nvPr/>
        </p:nvGrpSpPr>
        <p:grpSpPr bwMode="auto">
          <a:xfrm>
            <a:off x="1050925" y="1497013"/>
            <a:ext cx="3538538" cy="2101850"/>
            <a:chOff x="511844" y="1579438"/>
            <a:chExt cx="3880575" cy="2304935"/>
          </a:xfrm>
        </p:grpSpPr>
        <p:grpSp>
          <p:nvGrpSpPr>
            <p:cNvPr id="54306" name="Group 12"/>
            <p:cNvGrpSpPr>
              <a:grpSpLocks/>
            </p:cNvGrpSpPr>
            <p:nvPr/>
          </p:nvGrpSpPr>
          <p:grpSpPr bwMode="auto">
            <a:xfrm>
              <a:off x="511844" y="1579438"/>
              <a:ext cx="3880575" cy="2304935"/>
              <a:chOff x="556404" y="1713126"/>
              <a:chExt cx="3880575" cy="2304935"/>
            </a:xfrm>
          </p:grpSpPr>
          <p:pic>
            <p:nvPicPr>
              <p:cNvPr id="54308" name="Picture 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6404" y="1713126"/>
                <a:ext cx="3880575" cy="2304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09" name="TextBox 11"/>
              <p:cNvSpPr txBox="1">
                <a:spLocks noChangeArrowheads="1"/>
              </p:cNvSpPr>
              <p:nvPr/>
            </p:nvSpPr>
            <p:spPr bwMode="auto">
              <a:xfrm>
                <a:off x="876338" y="3758114"/>
                <a:ext cx="1370725" cy="2308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/>
                  <a:t>Laser pulse: 50ps, 405nm</a:t>
                </a:r>
              </a:p>
            </p:txBody>
          </p:sp>
        </p:grpSp>
        <p:sp>
          <p:nvSpPr>
            <p:cNvPr id="54307" name="TextBox 13"/>
            <p:cNvSpPr txBox="1">
              <a:spLocks noChangeArrowheads="1"/>
            </p:cNvSpPr>
            <p:nvPr/>
          </p:nvSpPr>
          <p:spPr bwMode="auto">
            <a:xfrm>
              <a:off x="3111745" y="1604253"/>
              <a:ext cx="10422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Test Setup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90688" y="4013200"/>
            <a:ext cx="860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3333CC"/>
                </a:solidFill>
                <a:latin typeface="Symbol" charset="2"/>
                <a:cs typeface="Symbol" charset="2"/>
              </a:rPr>
              <a:t>s</a:t>
            </a:r>
            <a:r>
              <a:rPr lang="en-US" sz="1200" baseline="-25000" dirty="0">
                <a:solidFill>
                  <a:srgbClr val="3333CC"/>
                </a:solidFill>
                <a:latin typeface="Times New Roman" pitchFamily="-110" charset="0"/>
              </a:rPr>
              <a:t>1</a:t>
            </a:r>
            <a:r>
              <a:rPr lang="en-US" sz="1200" dirty="0">
                <a:solidFill>
                  <a:srgbClr val="3333CC"/>
                </a:solidFill>
                <a:latin typeface="Times New Roman" pitchFamily="-110" charset="0"/>
              </a:rPr>
              <a:t> = 181ps</a:t>
            </a:r>
          </a:p>
          <a:p>
            <a:pPr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1200" baseline="-25000" dirty="0">
                <a:solidFill>
                  <a:schemeClr val="accent1">
                    <a:lumMod val="50000"/>
                  </a:schemeClr>
                </a:solidFill>
                <a:latin typeface="Times New Roman" pitchFamily="-110" charset="0"/>
              </a:rPr>
              <a:t>2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Times New Roman" pitchFamily="-110" charset="0"/>
              </a:rPr>
              <a:t> = 130ps</a:t>
            </a:r>
          </a:p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1200" baseline="-25000" dirty="0">
                <a:solidFill>
                  <a:srgbClr val="FF0000"/>
                </a:solidFill>
                <a:latin typeface="Times New Roman" pitchFamily="-110" charset="0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Times New Roman" pitchFamily="-110" charset="0"/>
              </a:rPr>
              <a:t> = 109ps</a:t>
            </a:r>
          </a:p>
        </p:txBody>
      </p:sp>
      <p:grpSp>
        <p:nvGrpSpPr>
          <p:cNvPr id="54281" name="Group 35"/>
          <p:cNvGrpSpPr>
            <a:grpSpLocks/>
          </p:cNvGrpSpPr>
          <p:nvPr/>
        </p:nvGrpSpPr>
        <p:grpSpPr bwMode="auto">
          <a:xfrm>
            <a:off x="4903788" y="1508125"/>
            <a:ext cx="3305175" cy="4121150"/>
            <a:chOff x="5235575" y="1508125"/>
            <a:chExt cx="3305175" cy="4121150"/>
          </a:xfrm>
        </p:grpSpPr>
        <p:grpSp>
          <p:nvGrpSpPr>
            <p:cNvPr id="54285" name="Group 31"/>
            <p:cNvGrpSpPr>
              <a:grpSpLocks/>
            </p:cNvGrpSpPr>
            <p:nvPr/>
          </p:nvGrpSpPr>
          <p:grpSpPr bwMode="auto">
            <a:xfrm>
              <a:off x="5235575" y="1508125"/>
              <a:ext cx="3305175" cy="4121150"/>
              <a:chOff x="5235752" y="1507702"/>
              <a:chExt cx="3304837" cy="4122041"/>
            </a:xfrm>
          </p:grpSpPr>
          <p:sp>
            <p:nvSpPr>
              <p:cNvPr id="54291" name="Rectangle 30"/>
              <p:cNvSpPr>
                <a:spLocks noChangeArrowheads="1"/>
              </p:cNvSpPr>
              <p:nvPr/>
            </p:nvSpPr>
            <p:spPr bwMode="auto">
              <a:xfrm>
                <a:off x="5235752" y="1507702"/>
                <a:ext cx="3304837" cy="412204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4292" name="Picture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65788" y="1529984"/>
                <a:ext cx="743223" cy="137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3" name="Picture 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08736" y="1532976"/>
                <a:ext cx="2504282" cy="1308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4" name="Picture 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014709" y="4218897"/>
                <a:ext cx="2499904" cy="1381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5" name="Picture 24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10726" y="2842477"/>
                <a:ext cx="2503885" cy="137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96" name="Picture 26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268789" y="2847893"/>
                <a:ext cx="736550" cy="1360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297" name="Oval 19"/>
              <p:cNvSpPr>
                <a:spLocks noChangeArrowheads="1"/>
              </p:cNvSpPr>
              <p:nvPr/>
            </p:nvSpPr>
            <p:spPr bwMode="auto">
              <a:xfrm>
                <a:off x="6440443" y="1818530"/>
                <a:ext cx="225453" cy="835824"/>
              </a:xfrm>
              <a:prstGeom prst="ellipse">
                <a:avLst/>
              </a:prstGeom>
              <a:solidFill>
                <a:schemeClr val="accent1">
                  <a:alpha val="43137"/>
                </a:scheme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8" name="Oval 20"/>
              <p:cNvSpPr>
                <a:spLocks noChangeArrowheads="1"/>
              </p:cNvSpPr>
              <p:nvPr/>
            </p:nvSpPr>
            <p:spPr bwMode="auto">
              <a:xfrm>
                <a:off x="6658201" y="2058996"/>
                <a:ext cx="179225" cy="595530"/>
              </a:xfrm>
              <a:prstGeom prst="ellipse">
                <a:avLst/>
              </a:prstGeom>
              <a:solidFill>
                <a:srgbClr val="FF6600">
                  <a:alpha val="49019"/>
                </a:srgbClr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9" name="TextBox 21"/>
              <p:cNvSpPr txBox="1">
                <a:spLocks noChangeArrowheads="1"/>
              </p:cNvSpPr>
              <p:nvPr/>
            </p:nvSpPr>
            <p:spPr bwMode="auto">
              <a:xfrm>
                <a:off x="6430291" y="1632560"/>
                <a:ext cx="1018123" cy="230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>
                    <a:solidFill>
                      <a:schemeClr val="accent1"/>
                    </a:solidFill>
                  </a:rPr>
                  <a:t>Dark noise (1p.e.)</a:t>
                </a:r>
              </a:p>
            </p:txBody>
          </p:sp>
          <p:sp>
            <p:nvSpPr>
              <p:cNvPr id="54300" name="TextBox 22"/>
              <p:cNvSpPr txBox="1">
                <a:spLocks noChangeArrowheads="1"/>
              </p:cNvSpPr>
              <p:nvPr/>
            </p:nvSpPr>
            <p:spPr bwMode="auto">
              <a:xfrm>
                <a:off x="6604264" y="1850755"/>
                <a:ext cx="108234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>
                    <a:solidFill>
                      <a:srgbClr val="FF6600"/>
                    </a:solidFill>
                  </a:rPr>
                  <a:t>“Cross talk” (2p.e.)</a:t>
                </a:r>
              </a:p>
            </p:txBody>
          </p:sp>
          <p:sp>
            <p:nvSpPr>
              <p:cNvPr id="54301" name="TextBox 23"/>
              <p:cNvSpPr txBox="1">
                <a:spLocks noChangeArrowheads="1"/>
              </p:cNvSpPr>
              <p:nvPr/>
            </p:nvSpPr>
            <p:spPr bwMode="auto">
              <a:xfrm>
                <a:off x="7178620" y="2032652"/>
                <a:ext cx="76467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>
                    <a:solidFill>
                      <a:schemeClr val="accent2"/>
                    </a:solidFill>
                  </a:rPr>
                  <a:t>Laser events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5744369" y="3383781"/>
                <a:ext cx="776455" cy="2603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atin typeface="Times New Roman" pitchFamily="-110" charset="0"/>
                  </a:rPr>
                  <a:t>Delay [ns]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5758656" y="2096040"/>
                <a:ext cx="774867" cy="2619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latin typeface="Times New Roman" pitchFamily="-110" charset="0"/>
                  </a:rPr>
                  <a:t>Delay [ns]</a:t>
                </a:r>
              </a:p>
            </p:txBody>
          </p:sp>
          <p:sp>
            <p:nvSpPr>
              <p:cNvPr id="54304" name="TextBox 17"/>
              <p:cNvSpPr txBox="1">
                <a:spLocks noChangeArrowheads="1"/>
              </p:cNvSpPr>
              <p:nvPr/>
            </p:nvSpPr>
            <p:spPr bwMode="auto">
              <a:xfrm>
                <a:off x="6708695" y="2713682"/>
                <a:ext cx="109912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Pulse height [µA]</a:t>
                </a:r>
              </a:p>
            </p:txBody>
          </p:sp>
          <p:sp>
            <p:nvSpPr>
              <p:cNvPr id="54305" name="TextBox 28"/>
              <p:cNvSpPr txBox="1">
                <a:spLocks noChangeArrowheads="1"/>
              </p:cNvSpPr>
              <p:nvPr/>
            </p:nvSpPr>
            <p:spPr bwMode="auto">
              <a:xfrm>
                <a:off x="6710793" y="4113503"/>
                <a:ext cx="109912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Pulse height [µA]</a:t>
                </a:r>
              </a:p>
            </p:txBody>
          </p:sp>
        </p:grpSp>
        <p:sp>
          <p:nvSpPr>
            <p:cNvPr id="54286" name="TextBox 29"/>
            <p:cNvSpPr txBox="1">
              <a:spLocks noChangeArrowheads="1"/>
            </p:cNvSpPr>
            <p:nvPr/>
          </p:nvSpPr>
          <p:spPr bwMode="auto">
            <a:xfrm>
              <a:off x="6282902" y="4255730"/>
              <a:ext cx="46675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Noise</a:t>
              </a:r>
            </a:p>
          </p:txBody>
        </p:sp>
        <p:sp>
          <p:nvSpPr>
            <p:cNvPr id="54287" name="TextBox 30"/>
            <p:cNvSpPr txBox="1">
              <a:spLocks noChangeArrowheads="1"/>
            </p:cNvSpPr>
            <p:nvPr/>
          </p:nvSpPr>
          <p:spPr bwMode="auto">
            <a:xfrm>
              <a:off x="6342316" y="4437839"/>
              <a:ext cx="47325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1 SPAD</a:t>
              </a:r>
            </a:p>
          </p:txBody>
        </p:sp>
        <p:sp>
          <p:nvSpPr>
            <p:cNvPr id="54288" name="TextBox 31"/>
            <p:cNvSpPr txBox="1">
              <a:spLocks noChangeArrowheads="1"/>
            </p:cNvSpPr>
            <p:nvPr/>
          </p:nvSpPr>
          <p:spPr bwMode="auto">
            <a:xfrm>
              <a:off x="6527853" y="4805625"/>
              <a:ext cx="51809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2 SPADs</a:t>
              </a:r>
            </a:p>
          </p:txBody>
        </p:sp>
        <p:sp>
          <p:nvSpPr>
            <p:cNvPr id="54289" name="TextBox 32"/>
            <p:cNvSpPr txBox="1">
              <a:spLocks noChangeArrowheads="1"/>
            </p:cNvSpPr>
            <p:nvPr/>
          </p:nvSpPr>
          <p:spPr bwMode="auto">
            <a:xfrm>
              <a:off x="6776713" y="5024955"/>
              <a:ext cx="51809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3 SPADs</a:t>
              </a:r>
            </a:p>
          </p:txBody>
        </p:sp>
        <p:sp>
          <p:nvSpPr>
            <p:cNvPr id="54290" name="TextBox 34"/>
            <p:cNvSpPr txBox="1">
              <a:spLocks noChangeArrowheads="1"/>
            </p:cNvSpPr>
            <p:nvPr/>
          </p:nvSpPr>
          <p:spPr bwMode="auto">
            <a:xfrm>
              <a:off x="7040640" y="5162286"/>
              <a:ext cx="51809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4 SPADs</a:t>
              </a:r>
            </a:p>
          </p:txBody>
        </p:sp>
      </p:grpSp>
      <p:grpSp>
        <p:nvGrpSpPr>
          <p:cNvPr id="54282" name="Group 37"/>
          <p:cNvGrpSpPr>
            <a:grpSpLocks/>
          </p:cNvGrpSpPr>
          <p:nvPr/>
        </p:nvGrpSpPr>
        <p:grpSpPr bwMode="auto">
          <a:xfrm>
            <a:off x="1046163" y="3781425"/>
            <a:ext cx="3536950" cy="1847850"/>
            <a:chOff x="1045496" y="3781425"/>
            <a:chExt cx="3536950" cy="1847850"/>
          </a:xfrm>
        </p:grpSpPr>
        <p:pic>
          <p:nvPicPr>
            <p:cNvPr id="54283" name="Picture 3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45496" y="3781425"/>
              <a:ext cx="353695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4" name="TextBox 36"/>
            <p:cNvSpPr txBox="1">
              <a:spLocks noChangeArrowheads="1"/>
            </p:cNvSpPr>
            <p:nvPr/>
          </p:nvSpPr>
          <p:spPr bwMode="auto">
            <a:xfrm>
              <a:off x="1602299" y="4135106"/>
              <a:ext cx="826327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00" i="1"/>
                <a:t>FWHM</a:t>
              </a:r>
              <a:r>
                <a:rPr lang="en-US" sz="900"/>
                <a:t>:</a:t>
              </a:r>
            </a:p>
            <a:p>
              <a:r>
                <a:rPr lang="en-US" sz="900">
                  <a:solidFill>
                    <a:srgbClr val="0000FF"/>
                  </a:solidFill>
                </a:rPr>
                <a:t>425ps (1p.e.)</a:t>
              </a:r>
            </a:p>
            <a:p>
              <a:r>
                <a:rPr lang="en-US" sz="900">
                  <a:solidFill>
                    <a:srgbClr val="008000"/>
                  </a:solidFill>
                </a:rPr>
                <a:t>306ps (2p.e.)</a:t>
              </a:r>
            </a:p>
            <a:p>
              <a:r>
                <a:rPr lang="en-US" sz="900">
                  <a:solidFill>
                    <a:srgbClr val="FF0000"/>
                  </a:solidFill>
                </a:rPr>
                <a:t>256ps (3p.e.)</a:t>
              </a: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899025" y="4332553"/>
          <a:ext cx="1016266" cy="1152779"/>
        </p:xfrm>
        <a:graphic>
          <a:graphicData uri="http://schemas.openxmlformats.org/presentationml/2006/ole">
            <p:oleObj spid="_x0000_s62466" name="Equation" r:id="rId10" imgW="1524000" imgH="172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Jitter vs.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p.e</a:t>
            </a:r>
            <a:r>
              <a:rPr lang="en-US" baseline="-25000" dirty="0" smtClean="0"/>
              <a:t>.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 Pisa Meeting on Instrumentation  La Biodola, Italy – May 24 - 30,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Thomas C. Meyer/CERN-PH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7A8C5-84F9-9649-89CC-0603C011C0D7}" type="slidenum">
              <a:rPr lang="en-US" smtClean="0"/>
              <a:pPr>
                <a:defRPr/>
              </a:pPr>
              <a:t>29</a:t>
            </a:fld>
            <a:endParaRPr lang="en-US" sz="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25" y="1523877"/>
            <a:ext cx="7411540" cy="3873688"/>
          </a:xfrm>
          <a:prstGeom prst="rect">
            <a:avLst/>
          </a:prstGeom>
        </p:spPr>
      </p:pic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903193" y="1963137"/>
          <a:ext cx="1739514" cy="1973261"/>
        </p:xfrm>
        <a:graphic>
          <a:graphicData uri="http://schemas.openxmlformats.org/presentationml/2006/ole">
            <p:oleObj spid="_x0000_s82946" name="Equation" r:id="rId4" imgW="1524000" imgH="172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125"/>
            <a:ext cx="8161338" cy="4114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Why a new readout technique?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“Time Based”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approach.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7E2F2A1-F696-F542-BFA0-E75C71AE0149}" type="slidenum">
              <a:rPr lang="en-US" smtClean="0">
                <a:latin typeface="Times New Roman" pitchFamily="-109" charset="0"/>
              </a:rPr>
              <a:pPr/>
              <a:t>3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7" name="AutoShape 1050"/>
          <p:cNvSpPr>
            <a:spLocks noChangeArrowheads="1"/>
          </p:cNvSpPr>
          <p:nvPr/>
        </p:nvSpPr>
        <p:spPr bwMode="auto">
          <a:xfrm>
            <a:off x="7553325" y="1738313"/>
            <a:ext cx="996950" cy="3671887"/>
          </a:xfrm>
          <a:prstGeom prst="downArrow">
            <a:avLst>
              <a:gd name="adj1" fmla="val 50000"/>
              <a:gd name="adj2" fmla="val 50239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FF0912">
                  <a:alpha val="50000"/>
                </a:srgbClr>
              </a:gs>
              <a:gs pos="50000">
                <a:srgbClr val="FFCC00">
                  <a:alpha val="5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7750175" y="17319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2005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7758113" y="2352675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ChangeArrowheads="1"/>
          </p:cNvSpPr>
          <p:nvPr/>
        </p:nvSpPr>
        <p:spPr bwMode="auto">
          <a:xfrm>
            <a:off x="4225925" y="3268663"/>
            <a:ext cx="4159250" cy="2598737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299" name="Picture 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563" y="3338513"/>
            <a:ext cx="29829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Laser Timing With NINO</a:t>
            </a:r>
            <a:endParaRPr lang="en-US" dirty="0"/>
          </a:p>
        </p:txBody>
      </p:sp>
      <p:sp>
        <p:nvSpPr>
          <p:cNvPr id="5530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530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5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733FBA1-15DD-B446-A39A-C8618C8DA16A}" type="slidenum">
              <a:rPr lang="en-US" smtClean="0">
                <a:latin typeface="Times New Roman" pitchFamily="-109" charset="0"/>
              </a:rPr>
              <a:pPr/>
              <a:t>30</a:t>
            </a:fld>
            <a:endParaRPr lang="en-US" sz="800" smtClean="0">
              <a:latin typeface="Times New Roman" pitchFamily="-109" charset="0"/>
            </a:endParaRPr>
          </a:p>
        </p:txBody>
      </p:sp>
      <p:pic>
        <p:nvPicPr>
          <p:cNvPr id="5530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1277938"/>
            <a:ext cx="33337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5925" y="3267075"/>
            <a:ext cx="13509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4627563" y="1660214"/>
            <a:ext cx="3868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 u="sng" dirty="0">
                <a:solidFill>
                  <a:srgbClr val="FFFF00"/>
                </a:solidFill>
              </a:rPr>
              <a:t>Without 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time walk corrections:</a:t>
            </a:r>
          </a:p>
        </p:txBody>
      </p:sp>
      <p:sp>
        <p:nvSpPr>
          <p:cNvPr id="55307" name="TextBox 11"/>
          <p:cNvSpPr txBox="1">
            <a:spLocks noChangeArrowheads="1"/>
          </p:cNvSpPr>
          <p:nvPr/>
        </p:nvSpPr>
        <p:spPr bwMode="auto">
          <a:xfrm>
            <a:off x="1081088" y="4006850"/>
            <a:ext cx="295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Use look-up table for correcting data.</a:t>
            </a:r>
          </a:p>
        </p:txBody>
      </p:sp>
      <p:sp>
        <p:nvSpPr>
          <p:cNvPr id="55308" name="TextBox 10"/>
          <p:cNvSpPr txBox="1">
            <a:spLocks noChangeArrowheads="1"/>
          </p:cNvSpPr>
          <p:nvPr/>
        </p:nvSpPr>
        <p:spPr bwMode="auto">
          <a:xfrm>
            <a:off x="1076325" y="93503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Non-commercial 1 x 1mm</a:t>
            </a:r>
            <a:r>
              <a:rPr lang="en-US" sz="1800" baseline="30000">
                <a:solidFill>
                  <a:srgbClr val="FFFF00"/>
                </a:solidFill>
              </a:rPr>
              <a:t>2 </a:t>
            </a:r>
            <a:r>
              <a:rPr lang="en-US" sz="1800">
                <a:solidFill>
                  <a:srgbClr val="FFFF00"/>
                </a:solidFill>
              </a:rPr>
              <a:t>(400 pixels) SiPM test structure of </a:t>
            </a:r>
            <a:r>
              <a:rPr lang="en-US" sz="1800" u="sng">
                <a:solidFill>
                  <a:srgbClr val="FFFF00"/>
                </a:solidFill>
              </a:rPr>
              <a:t>STM – Catania</a:t>
            </a:r>
            <a:r>
              <a:rPr lang="en-US" sz="1800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Laser Timing With NINO</a:t>
            </a:r>
            <a:endParaRPr lang="en-US" dirty="0"/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60085B1-0FE0-C54F-BCF3-07CA086B51A1}" type="slidenum">
              <a:rPr lang="en-US" smtClean="0">
                <a:latin typeface="Times New Roman" pitchFamily="-109" charset="0"/>
              </a:rPr>
              <a:pPr/>
              <a:t>31</a:t>
            </a:fld>
            <a:endParaRPr lang="en-US" sz="800" smtClean="0">
              <a:latin typeface="Times New Roman" pitchFamily="-109" charset="0"/>
            </a:endParaRPr>
          </a:p>
        </p:txBody>
      </p:sp>
      <p:pic>
        <p:nvPicPr>
          <p:cNvPr id="5632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277938"/>
            <a:ext cx="333375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14"/>
          <p:cNvSpPr txBox="1">
            <a:spLocks noChangeArrowheads="1"/>
          </p:cNvSpPr>
          <p:nvPr/>
        </p:nvSpPr>
        <p:spPr bwMode="auto">
          <a:xfrm>
            <a:off x="1081088" y="4006850"/>
            <a:ext cx="295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NINO has little if any influence on timing precision.</a:t>
            </a:r>
          </a:p>
        </p:txBody>
      </p:sp>
      <p:sp>
        <p:nvSpPr>
          <p:cNvPr id="56329" name="Right Arrow 18"/>
          <p:cNvSpPr>
            <a:spLocks noChangeArrowheads="1"/>
          </p:cNvSpPr>
          <p:nvPr/>
        </p:nvSpPr>
        <p:spPr bwMode="auto">
          <a:xfrm rot="5400000">
            <a:off x="1990726" y="3319462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FF6600">
              <a:alpha val="59999"/>
            </a:srgbClr>
          </a:solidFill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330" name="Group 14"/>
          <p:cNvGrpSpPr>
            <a:grpSpLocks/>
          </p:cNvGrpSpPr>
          <p:nvPr/>
        </p:nvGrpSpPr>
        <p:grpSpPr bwMode="auto">
          <a:xfrm>
            <a:off x="4225925" y="3260725"/>
            <a:ext cx="4159250" cy="2598738"/>
            <a:chOff x="4225925" y="3260725"/>
            <a:chExt cx="4159250" cy="2598738"/>
          </a:xfrm>
        </p:grpSpPr>
        <p:sp>
          <p:nvSpPr>
            <p:cNvPr id="56332" name="Rectangle 10"/>
            <p:cNvSpPr>
              <a:spLocks noChangeArrowheads="1"/>
            </p:cNvSpPr>
            <p:nvPr/>
          </p:nvSpPr>
          <p:spPr bwMode="auto">
            <a:xfrm>
              <a:off x="4225925" y="3260725"/>
              <a:ext cx="4159250" cy="2598738"/>
            </a:xfrm>
            <a:prstGeom prst="rect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333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9088" y="3430588"/>
              <a:ext cx="29591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9100" y="3275013"/>
              <a:ext cx="1347788" cy="251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5475" y="4672013"/>
              <a:ext cx="547688" cy="747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6" name="TextBox 13"/>
            <p:cNvSpPr txBox="1">
              <a:spLocks noChangeArrowheads="1"/>
            </p:cNvSpPr>
            <p:nvPr/>
          </p:nvSpPr>
          <p:spPr bwMode="auto">
            <a:xfrm>
              <a:off x="4375973" y="4671478"/>
              <a:ext cx="807503" cy="7848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00" i="1"/>
                <a:t>FWHM</a:t>
              </a:r>
              <a:r>
                <a:rPr lang="en-US" sz="900"/>
                <a:t>:</a:t>
              </a:r>
            </a:p>
            <a:p>
              <a:r>
                <a:rPr lang="en-US" sz="900">
                  <a:solidFill>
                    <a:srgbClr val="0000FF"/>
                  </a:solidFill>
                </a:rPr>
                <a:t>430ps (1p.e.)</a:t>
              </a:r>
            </a:p>
            <a:p>
              <a:r>
                <a:rPr lang="en-US" sz="900">
                  <a:solidFill>
                    <a:srgbClr val="008000"/>
                  </a:solidFill>
                </a:rPr>
                <a:t>320ps (2p.e.)</a:t>
              </a:r>
            </a:p>
            <a:p>
              <a:r>
                <a:rPr lang="en-US" sz="900">
                  <a:solidFill>
                    <a:srgbClr val="FF0000"/>
                  </a:solidFill>
                </a:rPr>
                <a:t>275ps (3p.e.)</a:t>
              </a:r>
            </a:p>
            <a:p>
              <a:r>
                <a:rPr lang="en-US" sz="900">
                  <a:solidFill>
                    <a:srgbClr val="B90885"/>
                  </a:solidFill>
                </a:rPr>
                <a:t>221ps (4p.e.)</a:t>
              </a:r>
            </a:p>
          </p:txBody>
        </p:sp>
      </p:grpSp>
      <p:sp>
        <p:nvSpPr>
          <p:cNvPr id="56331" name="TextBox 10"/>
          <p:cNvSpPr txBox="1">
            <a:spLocks noChangeArrowheads="1"/>
          </p:cNvSpPr>
          <p:nvPr/>
        </p:nvSpPr>
        <p:spPr bwMode="auto">
          <a:xfrm>
            <a:off x="1076325" y="93503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Non-commercial 1 x 1mm</a:t>
            </a:r>
            <a:r>
              <a:rPr lang="en-US" sz="1800" baseline="30000">
                <a:solidFill>
                  <a:srgbClr val="FFFF00"/>
                </a:solidFill>
              </a:rPr>
              <a:t>2 </a:t>
            </a:r>
            <a:r>
              <a:rPr lang="en-US" sz="1800">
                <a:solidFill>
                  <a:srgbClr val="FFFF00"/>
                </a:solidFill>
              </a:rPr>
              <a:t>(400 pixels) SiPM test structure of </a:t>
            </a:r>
            <a:r>
              <a:rPr lang="en-US" sz="1800" u="sng">
                <a:solidFill>
                  <a:srgbClr val="FFFF00"/>
                </a:solidFill>
              </a:rPr>
              <a:t>STM – Catania</a:t>
            </a:r>
            <a:r>
              <a:rPr lang="en-US" sz="180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627563" y="1660214"/>
            <a:ext cx="3868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 u="sng" dirty="0" smtClean="0">
                <a:solidFill>
                  <a:srgbClr val="FFFF00"/>
                </a:solidFill>
              </a:rPr>
              <a:t>With 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time walk corrections: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3273177" y="4784812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FF6600">
              <a:alpha val="59999"/>
            </a:srgbClr>
          </a:solidFill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SiPM</a:t>
            </a:r>
            <a:r>
              <a:rPr lang="en-US" dirty="0" smtClean="0"/>
              <a:t>: Energy Resolution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E88599F-32E2-374F-833E-93E83C504EE8}" type="slidenum">
              <a:rPr lang="en-US" smtClean="0">
                <a:latin typeface="Times New Roman" pitchFamily="-109" charset="0"/>
              </a:rPr>
              <a:pPr/>
              <a:t>32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57350" name="TextBox 28"/>
          <p:cNvSpPr txBox="1">
            <a:spLocks noChangeArrowheads="1"/>
          </p:cNvSpPr>
          <p:nvPr/>
        </p:nvSpPr>
        <p:spPr bwMode="auto">
          <a:xfrm>
            <a:off x="1322388" y="1844675"/>
            <a:ext cx="2947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NINO spectrum normalized from </a:t>
            </a:r>
            <a:r>
              <a:rPr lang="en-US" sz="1800" u="sng" dirty="0">
                <a:solidFill>
                  <a:srgbClr val="FFFF00"/>
                </a:solidFill>
              </a:rPr>
              <a:t>pulse width</a:t>
            </a:r>
            <a:r>
              <a:rPr lang="en-US" sz="1800" dirty="0">
                <a:solidFill>
                  <a:srgbClr val="FFFF00"/>
                </a:solidFill>
              </a:rPr>
              <a:t> to energy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(algorithm </a:t>
            </a:r>
            <a:r>
              <a:rPr lang="en-US" sz="1800" dirty="0">
                <a:solidFill>
                  <a:srgbClr val="FFFF00"/>
                </a:solidFill>
              </a:rPr>
              <a:t>derived from SPICE simulations).</a:t>
            </a:r>
          </a:p>
        </p:txBody>
      </p:sp>
      <p:sp>
        <p:nvSpPr>
          <p:cNvPr id="57351" name="TextBox 28"/>
          <p:cNvSpPr txBox="1">
            <a:spLocks noChangeArrowheads="1"/>
          </p:cNvSpPr>
          <p:nvPr/>
        </p:nvSpPr>
        <p:spPr bwMode="auto">
          <a:xfrm>
            <a:off x="1322388" y="1404938"/>
            <a:ext cx="284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LSO 3 </a:t>
            </a:r>
            <a:r>
              <a:rPr lang="en-US" sz="1800" dirty="0" err="1">
                <a:solidFill>
                  <a:srgbClr val="FFFF00"/>
                </a:solidFill>
              </a:rPr>
              <a:t>x</a:t>
            </a:r>
            <a:r>
              <a:rPr lang="en-US" sz="1800" dirty="0">
                <a:solidFill>
                  <a:srgbClr val="FFFF00"/>
                </a:solidFill>
              </a:rPr>
              <a:t> 3 </a:t>
            </a:r>
            <a:r>
              <a:rPr lang="en-US" sz="1800" dirty="0" err="1">
                <a:solidFill>
                  <a:srgbClr val="FFFF00"/>
                </a:solidFill>
              </a:rPr>
              <a:t>x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20 mm</a:t>
            </a:r>
            <a:r>
              <a:rPr lang="en-US" sz="1800" baseline="30000" dirty="0" smtClean="0">
                <a:solidFill>
                  <a:srgbClr val="FFFF00"/>
                </a:solidFill>
              </a:rPr>
              <a:t>3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crystal</a:t>
            </a:r>
          </a:p>
        </p:txBody>
      </p:sp>
      <p:grpSp>
        <p:nvGrpSpPr>
          <p:cNvPr id="57352" name="Group 79"/>
          <p:cNvGrpSpPr>
            <a:grpSpLocks/>
          </p:cNvGrpSpPr>
          <p:nvPr/>
        </p:nvGrpSpPr>
        <p:grpSpPr bwMode="auto">
          <a:xfrm>
            <a:off x="722313" y="3155950"/>
            <a:ext cx="7678737" cy="2617788"/>
            <a:chOff x="2195513" y="3262313"/>
            <a:chExt cx="6048375" cy="2062162"/>
          </a:xfrm>
        </p:grpSpPr>
        <p:sp>
          <p:nvSpPr>
            <p:cNvPr id="57387" name="Rectangle 26"/>
            <p:cNvSpPr>
              <a:spLocks noChangeArrowheads="1"/>
            </p:cNvSpPr>
            <p:nvPr/>
          </p:nvSpPr>
          <p:spPr bwMode="auto">
            <a:xfrm>
              <a:off x="2195513" y="3265488"/>
              <a:ext cx="6048375" cy="2058987"/>
            </a:xfrm>
            <a:prstGeom prst="rect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388" name="Group 67"/>
            <p:cNvGrpSpPr>
              <a:grpSpLocks/>
            </p:cNvGrpSpPr>
            <p:nvPr/>
          </p:nvGrpSpPr>
          <p:grpSpPr bwMode="auto">
            <a:xfrm>
              <a:off x="5297488" y="3262313"/>
              <a:ext cx="2855912" cy="2011362"/>
              <a:chOff x="5298146" y="3261984"/>
              <a:chExt cx="2855739" cy="2011136"/>
            </a:xfrm>
          </p:grpSpPr>
          <p:grpSp>
            <p:nvGrpSpPr>
              <p:cNvPr id="57395" name="Group 66"/>
              <p:cNvGrpSpPr>
                <a:grpSpLocks/>
              </p:cNvGrpSpPr>
              <p:nvPr/>
            </p:nvGrpSpPr>
            <p:grpSpPr bwMode="auto">
              <a:xfrm>
                <a:off x="5298146" y="3261984"/>
                <a:ext cx="2855739" cy="2011136"/>
                <a:chOff x="5298146" y="3261984"/>
                <a:chExt cx="2855739" cy="2011136"/>
              </a:xfrm>
            </p:grpSpPr>
            <p:grpSp>
              <p:nvGrpSpPr>
                <p:cNvPr id="57398" name="Group 65"/>
                <p:cNvGrpSpPr>
                  <a:grpSpLocks/>
                </p:cNvGrpSpPr>
                <p:nvPr/>
              </p:nvGrpSpPr>
              <p:grpSpPr bwMode="auto">
                <a:xfrm>
                  <a:off x="5298146" y="3261984"/>
                  <a:ext cx="2855739" cy="1983199"/>
                  <a:chOff x="4696937" y="3044061"/>
                  <a:chExt cx="2855739" cy="1983199"/>
                </a:xfrm>
              </p:grpSpPr>
              <p:pic>
                <p:nvPicPr>
                  <p:cNvPr id="57400" name="Picture 60" descr="F1diff_board_filter_SiPM_LSO3x3_70_6V_300nA_143mV_TH_area-pedestal-fermigaussfit.bmp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4696937" y="3044061"/>
                    <a:ext cx="2855739" cy="1947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740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7101771" y="4891998"/>
                    <a:ext cx="240483" cy="135262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39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6350262" y="5042288"/>
                  <a:ext cx="1025472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900"/>
                    <a:t>Energy x 10</a:t>
                  </a:r>
                  <a:r>
                    <a:rPr lang="en-US" sz="900" baseline="30000"/>
                    <a:t>5</a:t>
                  </a:r>
                  <a:r>
                    <a:rPr lang="en-US" sz="900"/>
                    <a:t> [eV]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6741430" y="3422037"/>
                <a:ext cx="1136581" cy="2775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err="1">
                    <a:solidFill>
                      <a:schemeClr val="accent6">
                        <a:lumMod val="75000"/>
                      </a:schemeClr>
                    </a:solidFill>
                  </a:rPr>
                  <a:t>SiPM</a:t>
                </a:r>
                <a:r>
                  <a:rPr lang="en-US" sz="1200" dirty="0">
                    <a:solidFill>
                      <a:schemeClr val="accent6">
                        <a:lumMod val="75000"/>
                      </a:schemeClr>
                    </a:solidFill>
                  </a:rPr>
                  <a:t> output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707671" y="3959714"/>
                <a:ext cx="929020" cy="2538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chemeClr val="accent2">
                        <a:lumMod val="75000"/>
                      </a:schemeClr>
                    </a:solidFill>
                  </a:rPr>
                  <a:t>FWHM: 30%</a:t>
                </a:r>
              </a:p>
            </p:txBody>
          </p:sp>
        </p:grpSp>
        <p:grpSp>
          <p:nvGrpSpPr>
            <p:cNvPr id="57389" name="Group 72"/>
            <p:cNvGrpSpPr>
              <a:grpSpLocks/>
            </p:cNvGrpSpPr>
            <p:nvPr/>
          </p:nvGrpSpPr>
          <p:grpSpPr bwMode="auto">
            <a:xfrm>
              <a:off x="2454275" y="3286930"/>
              <a:ext cx="2620963" cy="2010557"/>
              <a:chOff x="2454061" y="3247212"/>
              <a:chExt cx="2621300" cy="2050299"/>
            </a:xfrm>
          </p:grpSpPr>
          <p:pic>
            <p:nvPicPr>
              <p:cNvPr id="57390" name="Picture 70" descr="F1diff_board_filter_NINO_LSO3x3_70_6V_xynA_xymV_TH_width-pedestal_normalized-fermigaussfit.bmp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54061" y="3247212"/>
                <a:ext cx="2621300" cy="196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807289" y="3409574"/>
                <a:ext cx="1019240" cy="275459"/>
              </a:xfrm>
              <a:prstGeom prst="rect">
                <a:avLst/>
              </a:prstGeom>
              <a:solidFill>
                <a:schemeClr val="accent5">
                  <a:lumMod val="75000"/>
                  <a:alpha val="91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8000"/>
                    </a:solidFill>
                  </a:rPr>
                  <a:t>NINO output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90840" y="3974519"/>
                <a:ext cx="929196" cy="2537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dirty="0">
                    <a:solidFill>
                      <a:srgbClr val="262699"/>
                    </a:solidFill>
                  </a:rPr>
                  <a:t>FWHM: 29%</a:t>
                </a:r>
              </a:p>
            </p:txBody>
          </p:sp>
          <p:sp>
            <p:nvSpPr>
              <p:cNvPr id="57393" name="TextBox 68"/>
              <p:cNvSpPr txBox="1">
                <a:spLocks noChangeArrowheads="1"/>
              </p:cNvSpPr>
              <p:nvPr/>
            </p:nvSpPr>
            <p:spPr bwMode="auto">
              <a:xfrm>
                <a:off x="3290432" y="5066679"/>
                <a:ext cx="102547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/>
                  <a:t>Energy x 10</a:t>
                </a:r>
                <a:r>
                  <a:rPr lang="en-US" sz="900" baseline="30000"/>
                  <a:t>6</a:t>
                </a:r>
                <a:r>
                  <a:rPr lang="en-US" sz="900"/>
                  <a:t> [eV]</a:t>
                </a:r>
              </a:p>
            </p:txBody>
          </p:sp>
          <p:sp>
            <p:nvSpPr>
              <p:cNvPr id="57394" name="Rectangle 71"/>
              <p:cNvSpPr>
                <a:spLocks noChangeArrowheads="1"/>
              </p:cNvSpPr>
              <p:nvPr/>
            </p:nvSpPr>
            <p:spPr bwMode="auto">
              <a:xfrm>
                <a:off x="4658164" y="5099870"/>
                <a:ext cx="240483" cy="13526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353" name="Group 76"/>
          <p:cNvGrpSpPr>
            <a:grpSpLocks/>
          </p:cNvGrpSpPr>
          <p:nvPr/>
        </p:nvGrpSpPr>
        <p:grpSpPr bwMode="auto">
          <a:xfrm>
            <a:off x="5549900" y="1544638"/>
            <a:ext cx="2054225" cy="1206500"/>
            <a:chOff x="5549900" y="1545219"/>
            <a:chExt cx="2054225" cy="1205919"/>
          </a:xfrm>
        </p:grpSpPr>
        <p:sp>
          <p:nvSpPr>
            <p:cNvPr id="57357" name="Freeform 127"/>
            <p:cNvSpPr>
              <a:spLocks/>
            </p:cNvSpPr>
            <p:nvPr/>
          </p:nvSpPr>
          <p:spPr bwMode="auto">
            <a:xfrm rot="-2896331">
              <a:off x="6711289" y="1629808"/>
              <a:ext cx="206767" cy="37589"/>
            </a:xfrm>
            <a:custGeom>
              <a:avLst/>
              <a:gdLst>
                <a:gd name="T0" fmla="*/ 0 w 584"/>
                <a:gd name="T1" fmla="*/ 2147483647 h 206"/>
                <a:gd name="T2" fmla="*/ 2147483647 w 584"/>
                <a:gd name="T3" fmla="*/ 2147483647 h 206"/>
                <a:gd name="T4" fmla="*/ 2147483647 w 584"/>
                <a:gd name="T5" fmla="*/ 2147483647 h 206"/>
                <a:gd name="T6" fmla="*/ 2147483647 w 584"/>
                <a:gd name="T7" fmla="*/ 0 h 206"/>
                <a:gd name="T8" fmla="*/ 2147483647 w 584"/>
                <a:gd name="T9" fmla="*/ 2147483647 h 206"/>
                <a:gd name="T10" fmla="*/ 2147483647 w 584"/>
                <a:gd name="T11" fmla="*/ 2147483647 h 206"/>
                <a:gd name="T12" fmla="*/ 2147483647 w 584"/>
                <a:gd name="T13" fmla="*/ 2147483647 h 206"/>
                <a:gd name="T14" fmla="*/ 2147483647 w 584"/>
                <a:gd name="T15" fmla="*/ 0 h 206"/>
                <a:gd name="T16" fmla="*/ 2147483647 w 584"/>
                <a:gd name="T17" fmla="*/ 2147483647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206"/>
                <a:gd name="T29" fmla="*/ 584 w 584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206">
                  <a:moveTo>
                    <a:pt x="0" y="195"/>
                  </a:moveTo>
                  <a:cubicBezTo>
                    <a:pt x="28" y="106"/>
                    <a:pt x="57" y="18"/>
                    <a:pt x="80" y="19"/>
                  </a:cubicBezTo>
                  <a:cubicBezTo>
                    <a:pt x="103" y="20"/>
                    <a:pt x="112" y="206"/>
                    <a:pt x="136" y="203"/>
                  </a:cubicBezTo>
                  <a:cubicBezTo>
                    <a:pt x="160" y="200"/>
                    <a:pt x="197" y="6"/>
                    <a:pt x="224" y="3"/>
                  </a:cubicBezTo>
                  <a:cubicBezTo>
                    <a:pt x="251" y="0"/>
                    <a:pt x="273" y="186"/>
                    <a:pt x="296" y="187"/>
                  </a:cubicBezTo>
                  <a:cubicBezTo>
                    <a:pt x="319" y="188"/>
                    <a:pt x="337" y="15"/>
                    <a:pt x="360" y="11"/>
                  </a:cubicBezTo>
                  <a:cubicBezTo>
                    <a:pt x="383" y="7"/>
                    <a:pt x="408" y="164"/>
                    <a:pt x="432" y="163"/>
                  </a:cubicBezTo>
                  <a:cubicBezTo>
                    <a:pt x="456" y="162"/>
                    <a:pt x="479" y="4"/>
                    <a:pt x="504" y="3"/>
                  </a:cubicBezTo>
                  <a:cubicBezTo>
                    <a:pt x="529" y="2"/>
                    <a:pt x="571" y="130"/>
                    <a:pt x="584" y="155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7358" name="Freeform 127"/>
            <p:cNvSpPr>
              <a:spLocks/>
            </p:cNvSpPr>
            <p:nvPr/>
          </p:nvSpPr>
          <p:spPr bwMode="auto">
            <a:xfrm rot="-2700000">
              <a:off x="6421321" y="1951225"/>
              <a:ext cx="206686" cy="37604"/>
            </a:xfrm>
            <a:custGeom>
              <a:avLst/>
              <a:gdLst>
                <a:gd name="T0" fmla="*/ 0 w 584"/>
                <a:gd name="T1" fmla="*/ 2147483647 h 206"/>
                <a:gd name="T2" fmla="*/ 2147483647 w 584"/>
                <a:gd name="T3" fmla="*/ 2147483647 h 206"/>
                <a:gd name="T4" fmla="*/ 2147483647 w 584"/>
                <a:gd name="T5" fmla="*/ 2147483647 h 206"/>
                <a:gd name="T6" fmla="*/ 2147483647 w 584"/>
                <a:gd name="T7" fmla="*/ 0 h 206"/>
                <a:gd name="T8" fmla="*/ 2147483647 w 584"/>
                <a:gd name="T9" fmla="*/ 2147483647 h 206"/>
                <a:gd name="T10" fmla="*/ 2147483647 w 584"/>
                <a:gd name="T11" fmla="*/ 2147483647 h 206"/>
                <a:gd name="T12" fmla="*/ 2147483647 w 584"/>
                <a:gd name="T13" fmla="*/ 2147483647 h 206"/>
                <a:gd name="T14" fmla="*/ 2147483647 w 584"/>
                <a:gd name="T15" fmla="*/ 0 h 206"/>
                <a:gd name="T16" fmla="*/ 2147483647 w 584"/>
                <a:gd name="T17" fmla="*/ 2147483647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206"/>
                <a:gd name="T29" fmla="*/ 584 w 584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206">
                  <a:moveTo>
                    <a:pt x="0" y="195"/>
                  </a:moveTo>
                  <a:cubicBezTo>
                    <a:pt x="28" y="106"/>
                    <a:pt x="57" y="18"/>
                    <a:pt x="80" y="19"/>
                  </a:cubicBezTo>
                  <a:cubicBezTo>
                    <a:pt x="103" y="20"/>
                    <a:pt x="112" y="206"/>
                    <a:pt x="136" y="203"/>
                  </a:cubicBezTo>
                  <a:cubicBezTo>
                    <a:pt x="160" y="200"/>
                    <a:pt x="197" y="6"/>
                    <a:pt x="224" y="3"/>
                  </a:cubicBezTo>
                  <a:cubicBezTo>
                    <a:pt x="251" y="0"/>
                    <a:pt x="273" y="186"/>
                    <a:pt x="296" y="187"/>
                  </a:cubicBezTo>
                  <a:cubicBezTo>
                    <a:pt x="319" y="188"/>
                    <a:pt x="337" y="15"/>
                    <a:pt x="360" y="11"/>
                  </a:cubicBezTo>
                  <a:cubicBezTo>
                    <a:pt x="383" y="7"/>
                    <a:pt x="408" y="164"/>
                    <a:pt x="432" y="163"/>
                  </a:cubicBezTo>
                  <a:cubicBezTo>
                    <a:pt x="456" y="162"/>
                    <a:pt x="479" y="4"/>
                    <a:pt x="504" y="3"/>
                  </a:cubicBezTo>
                  <a:cubicBezTo>
                    <a:pt x="529" y="2"/>
                    <a:pt x="571" y="130"/>
                    <a:pt x="584" y="155"/>
                  </a:cubicBezTo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7359" name="AutoShape 519" descr="Blue tissue paper"/>
            <p:cNvSpPr>
              <a:spLocks noChangeArrowheads="1"/>
            </p:cNvSpPr>
            <p:nvPr/>
          </p:nvSpPr>
          <p:spPr bwMode="auto">
            <a:xfrm>
              <a:off x="6103235" y="2050232"/>
              <a:ext cx="334280" cy="334492"/>
            </a:xfrm>
            <a:prstGeom prst="cube">
              <a:avLst>
                <a:gd name="adj" fmla="val 73074"/>
              </a:avLst>
            </a:prstGeom>
            <a:gradFill rotWithShape="0">
              <a:gsLst>
                <a:gs pos="0">
                  <a:srgbClr val="3333FF">
                    <a:alpha val="60999"/>
                  </a:srgbClr>
                </a:gs>
                <a:gs pos="100000">
                  <a:srgbClr val="FFFFFF">
                    <a:alpha val="54999"/>
                  </a:srgbClr>
                </a:gs>
              </a:gsLst>
              <a:path path="rect">
                <a:fillToRect l="50000" t="50000" r="50000" b="50000"/>
              </a:path>
            </a:gra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7360" name="WordArt 573"/>
            <p:cNvSpPr>
              <a:spLocks noChangeArrowheads="1" noChangeShapeType="1" noTextEdit="1"/>
            </p:cNvSpPr>
            <p:nvPr/>
          </p:nvSpPr>
          <p:spPr bwMode="auto">
            <a:xfrm>
              <a:off x="6422346" y="2145913"/>
              <a:ext cx="267425" cy="8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solidFill>
                    <a:srgbClr val="CCFFCC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LSO</a:t>
              </a:r>
            </a:p>
          </p:txBody>
        </p:sp>
        <p:sp>
          <p:nvSpPr>
            <p:cNvPr id="57361" name="AutoShape 520" descr="Large grid"/>
            <p:cNvSpPr>
              <a:spLocks noChangeArrowheads="1"/>
            </p:cNvSpPr>
            <p:nvPr/>
          </p:nvSpPr>
          <p:spPr bwMode="auto">
            <a:xfrm>
              <a:off x="6064426" y="2263732"/>
              <a:ext cx="182286" cy="149110"/>
            </a:xfrm>
            <a:prstGeom prst="cube">
              <a:avLst>
                <a:gd name="adj" fmla="val 8125"/>
              </a:avLst>
            </a:prstGeom>
            <a:pattFill prst="lgGrid">
              <a:fgClr>
                <a:srgbClr val="FFFFCC"/>
              </a:fgClr>
              <a:bgClr>
                <a:schemeClr val="bg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57362" name="Freeform 132"/>
            <p:cNvSpPr>
              <a:spLocks/>
            </p:cNvSpPr>
            <p:nvPr/>
          </p:nvSpPr>
          <p:spPr bwMode="auto">
            <a:xfrm>
              <a:off x="6117067" y="2291926"/>
              <a:ext cx="81496" cy="97381"/>
            </a:xfrm>
            <a:custGeom>
              <a:avLst/>
              <a:gdLst>
                <a:gd name="T0" fmla="*/ 0 w 496"/>
                <a:gd name="T1" fmla="*/ 2147483647 h 593"/>
                <a:gd name="T2" fmla="*/ 2147483647 w 496"/>
                <a:gd name="T3" fmla="*/ 2147483647 h 593"/>
                <a:gd name="T4" fmla="*/ 2147483647 w 496"/>
                <a:gd name="T5" fmla="*/ 2147483647 h 593"/>
                <a:gd name="T6" fmla="*/ 2147483647 w 496"/>
                <a:gd name="T7" fmla="*/ 2147483647 h 593"/>
                <a:gd name="T8" fmla="*/ 2147483647 w 496"/>
                <a:gd name="T9" fmla="*/ 2147483647 h 593"/>
                <a:gd name="T10" fmla="*/ 2147483647 w 496"/>
                <a:gd name="T11" fmla="*/ 2147483647 h 593"/>
                <a:gd name="T12" fmla="*/ 2147483647 w 496"/>
                <a:gd name="T13" fmla="*/ 2147483647 h 593"/>
                <a:gd name="T14" fmla="*/ 2147483647 w 496"/>
                <a:gd name="T15" fmla="*/ 2147483647 h 593"/>
                <a:gd name="T16" fmla="*/ 2147483647 w 496"/>
                <a:gd name="T17" fmla="*/ 2147483647 h 593"/>
                <a:gd name="T18" fmla="*/ 2147483647 w 496"/>
                <a:gd name="T19" fmla="*/ 2147483647 h 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6"/>
                <a:gd name="T31" fmla="*/ 0 h 593"/>
                <a:gd name="T32" fmla="*/ 496 w 496"/>
                <a:gd name="T33" fmla="*/ 593 h 5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6" h="593">
                  <a:moveTo>
                    <a:pt x="0" y="569"/>
                  </a:moveTo>
                  <a:cubicBezTo>
                    <a:pt x="35" y="462"/>
                    <a:pt x="25" y="123"/>
                    <a:pt x="32" y="9"/>
                  </a:cubicBezTo>
                  <a:cubicBezTo>
                    <a:pt x="51" y="66"/>
                    <a:pt x="23" y="0"/>
                    <a:pt x="64" y="49"/>
                  </a:cubicBezTo>
                  <a:cubicBezTo>
                    <a:pt x="71" y="58"/>
                    <a:pt x="72" y="71"/>
                    <a:pt x="80" y="81"/>
                  </a:cubicBezTo>
                  <a:cubicBezTo>
                    <a:pt x="86" y="88"/>
                    <a:pt x="97" y="90"/>
                    <a:pt x="104" y="97"/>
                  </a:cubicBezTo>
                  <a:cubicBezTo>
                    <a:pt x="113" y="106"/>
                    <a:pt x="120" y="118"/>
                    <a:pt x="128" y="129"/>
                  </a:cubicBezTo>
                  <a:cubicBezTo>
                    <a:pt x="156" y="169"/>
                    <a:pt x="164" y="216"/>
                    <a:pt x="192" y="257"/>
                  </a:cubicBezTo>
                  <a:cubicBezTo>
                    <a:pt x="205" y="309"/>
                    <a:pt x="252" y="360"/>
                    <a:pt x="288" y="401"/>
                  </a:cubicBezTo>
                  <a:cubicBezTo>
                    <a:pt x="318" y="493"/>
                    <a:pt x="370" y="483"/>
                    <a:pt x="432" y="545"/>
                  </a:cubicBezTo>
                  <a:cubicBezTo>
                    <a:pt x="480" y="593"/>
                    <a:pt x="440" y="585"/>
                    <a:pt x="496" y="585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500">
                <a:latin typeface="Arial" pitchFamily="-109" charset="0"/>
              </a:endParaRPr>
            </a:p>
          </p:txBody>
        </p:sp>
        <p:sp>
          <p:nvSpPr>
            <p:cNvPr id="49" name="WordArt 570"/>
            <p:cNvSpPr>
              <a:spLocks noChangeArrowheads="1" noChangeShapeType="1" noTextEdit="1"/>
            </p:cNvSpPr>
            <p:nvPr/>
          </p:nvSpPr>
          <p:spPr bwMode="auto">
            <a:xfrm>
              <a:off x="6274259" y="2300138"/>
              <a:ext cx="409668" cy="1305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 spc="720" dirty="0" err="1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SiPM</a:t>
              </a:r>
              <a:r>
                <a:rPr lang="en-US" sz="3600" kern="10" spc="720" baseline="30000" dirty="0">
                  <a:ln w="9525">
                    <a:noFill/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**)</a:t>
              </a:r>
              <a:endParaRPr lang="en-US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46662" dir="3284183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endParaRPr>
            </a:p>
          </p:txBody>
        </p:sp>
        <p:sp>
          <p:nvSpPr>
            <p:cNvPr id="50" name="AutoShape 537"/>
            <p:cNvSpPr>
              <a:spLocks noChangeArrowheads="1"/>
            </p:cNvSpPr>
            <p:nvPr/>
          </p:nvSpPr>
          <p:spPr bwMode="auto">
            <a:xfrm>
              <a:off x="5549900" y="2414750"/>
              <a:ext cx="554038" cy="336388"/>
            </a:xfrm>
            <a:prstGeom prst="cube">
              <a:avLst>
                <a:gd name="adj" fmla="val 8125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55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365" name="Line 551"/>
            <p:cNvSpPr>
              <a:spLocks noChangeShapeType="1"/>
            </p:cNvSpPr>
            <p:nvPr/>
          </p:nvSpPr>
          <p:spPr bwMode="auto">
            <a:xfrm>
              <a:off x="5818456" y="2648792"/>
              <a:ext cx="1029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6" name="Line 552"/>
            <p:cNvSpPr>
              <a:spLocks noChangeShapeType="1"/>
            </p:cNvSpPr>
            <p:nvPr/>
          </p:nvSpPr>
          <p:spPr bwMode="auto">
            <a:xfrm flipV="1">
              <a:off x="5921433" y="2534612"/>
              <a:ext cx="0" cy="114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Line 553"/>
            <p:cNvSpPr>
              <a:spLocks noChangeShapeType="1"/>
            </p:cNvSpPr>
            <p:nvPr/>
          </p:nvSpPr>
          <p:spPr bwMode="auto">
            <a:xfrm>
              <a:off x="5921433" y="2534612"/>
              <a:ext cx="862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8" name="Line 554"/>
            <p:cNvSpPr>
              <a:spLocks noChangeShapeType="1"/>
            </p:cNvSpPr>
            <p:nvPr/>
          </p:nvSpPr>
          <p:spPr bwMode="auto">
            <a:xfrm flipV="1">
              <a:off x="6007709" y="2534612"/>
              <a:ext cx="0" cy="114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9" name="Line 555"/>
            <p:cNvSpPr>
              <a:spLocks noChangeShapeType="1"/>
            </p:cNvSpPr>
            <p:nvPr/>
          </p:nvSpPr>
          <p:spPr bwMode="auto">
            <a:xfrm>
              <a:off x="6007709" y="2648792"/>
              <a:ext cx="473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0" name="Line 558"/>
            <p:cNvSpPr>
              <a:spLocks noChangeShapeType="1"/>
            </p:cNvSpPr>
            <p:nvPr/>
          </p:nvSpPr>
          <p:spPr bwMode="auto">
            <a:xfrm>
              <a:off x="5825413" y="2648792"/>
              <a:ext cx="1029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1" name="Line 559"/>
            <p:cNvSpPr>
              <a:spLocks noChangeShapeType="1"/>
            </p:cNvSpPr>
            <p:nvPr/>
          </p:nvSpPr>
          <p:spPr bwMode="auto">
            <a:xfrm flipV="1">
              <a:off x="5928390" y="2534612"/>
              <a:ext cx="0" cy="114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2" name="Line 560"/>
            <p:cNvSpPr>
              <a:spLocks noChangeShapeType="1"/>
            </p:cNvSpPr>
            <p:nvPr/>
          </p:nvSpPr>
          <p:spPr bwMode="auto">
            <a:xfrm>
              <a:off x="5928390" y="2534612"/>
              <a:ext cx="862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3" name="Line 561"/>
            <p:cNvSpPr>
              <a:spLocks noChangeShapeType="1"/>
            </p:cNvSpPr>
            <p:nvPr/>
          </p:nvSpPr>
          <p:spPr bwMode="auto">
            <a:xfrm flipV="1">
              <a:off x="6014668" y="2534612"/>
              <a:ext cx="0" cy="114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4" name="Line 562"/>
            <p:cNvSpPr>
              <a:spLocks noChangeShapeType="1"/>
            </p:cNvSpPr>
            <p:nvPr/>
          </p:nvSpPr>
          <p:spPr bwMode="auto">
            <a:xfrm>
              <a:off x="6014668" y="2648792"/>
              <a:ext cx="473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5" name="Line 564"/>
            <p:cNvSpPr>
              <a:spLocks noChangeShapeType="1"/>
            </p:cNvSpPr>
            <p:nvPr/>
          </p:nvSpPr>
          <p:spPr bwMode="auto">
            <a:xfrm>
              <a:off x="5808714" y="2648792"/>
              <a:ext cx="1029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6" name="Line 565"/>
            <p:cNvSpPr>
              <a:spLocks noChangeShapeType="1"/>
            </p:cNvSpPr>
            <p:nvPr/>
          </p:nvSpPr>
          <p:spPr bwMode="auto">
            <a:xfrm flipV="1">
              <a:off x="5911692" y="2534612"/>
              <a:ext cx="0" cy="114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7" name="Line 566"/>
            <p:cNvSpPr>
              <a:spLocks noChangeShapeType="1"/>
            </p:cNvSpPr>
            <p:nvPr/>
          </p:nvSpPr>
          <p:spPr bwMode="auto">
            <a:xfrm>
              <a:off x="5911692" y="2534612"/>
              <a:ext cx="8627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8" name="Line 567"/>
            <p:cNvSpPr>
              <a:spLocks noChangeShapeType="1"/>
            </p:cNvSpPr>
            <p:nvPr/>
          </p:nvSpPr>
          <p:spPr bwMode="auto">
            <a:xfrm flipV="1">
              <a:off x="5997969" y="2534612"/>
              <a:ext cx="0" cy="114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9" name="Line 568"/>
            <p:cNvSpPr>
              <a:spLocks noChangeShapeType="1"/>
            </p:cNvSpPr>
            <p:nvPr/>
          </p:nvSpPr>
          <p:spPr bwMode="auto">
            <a:xfrm>
              <a:off x="5997969" y="2648792"/>
              <a:ext cx="47313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0" name="WordArt 572"/>
            <p:cNvSpPr>
              <a:spLocks noChangeArrowheads="1" noChangeShapeType="1" noTextEdit="1"/>
            </p:cNvSpPr>
            <p:nvPr/>
          </p:nvSpPr>
          <p:spPr bwMode="auto">
            <a:xfrm>
              <a:off x="5607650" y="2458722"/>
              <a:ext cx="212911" cy="678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blurRad="63500" dist="46662" dir="3284183" algn="ctr" rotWithShape="0">
                      <a:srgbClr val="4D4D4D">
                        <a:alpha val="74997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NINO</a:t>
              </a:r>
            </a:p>
          </p:txBody>
        </p:sp>
        <p:sp>
          <p:nvSpPr>
            <p:cNvPr id="57381" name="Oval 77"/>
            <p:cNvSpPr>
              <a:spLocks noChangeArrowheads="1"/>
            </p:cNvSpPr>
            <p:nvPr/>
          </p:nvSpPr>
          <p:spPr bwMode="auto">
            <a:xfrm>
              <a:off x="6605823" y="1712700"/>
              <a:ext cx="135286" cy="190490"/>
            </a:xfrm>
            <a:prstGeom prst="ellipse">
              <a:avLst/>
            </a:prstGeom>
            <a:solidFill>
              <a:srgbClr val="660066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Box 80"/>
            <p:cNvSpPr txBox="1">
              <a:spLocks noChangeArrowheads="1"/>
            </p:cNvSpPr>
            <p:nvPr/>
          </p:nvSpPr>
          <p:spPr bwMode="auto">
            <a:xfrm>
              <a:off x="5756275" y="1638836"/>
              <a:ext cx="850900" cy="25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baseline="30000" dirty="0">
                  <a:solidFill>
                    <a:srgbClr val="FFCC00"/>
                  </a:solidFill>
                </a:rPr>
                <a:t>22</a:t>
              </a:r>
              <a:r>
                <a:rPr lang="en-US" sz="1050" dirty="0">
                  <a:solidFill>
                    <a:srgbClr val="FFCC00"/>
                  </a:solidFill>
                </a:rPr>
                <a:t>Na-Source</a:t>
              </a:r>
              <a:endParaRPr lang="en-US" sz="1050" baseline="30000" dirty="0">
                <a:solidFill>
                  <a:srgbClr val="FFCC00"/>
                </a:solidFill>
              </a:endParaRPr>
            </a:p>
          </p:txBody>
        </p:sp>
        <p:sp>
          <p:nvSpPr>
            <p:cNvPr id="57383" name="Isosceles Triangle 149"/>
            <p:cNvSpPr>
              <a:spLocks noChangeArrowheads="1"/>
            </p:cNvSpPr>
            <p:nvPr/>
          </p:nvSpPr>
          <p:spPr bwMode="auto">
            <a:xfrm flipH="1">
              <a:off x="6655168" y="1809233"/>
              <a:ext cx="30951" cy="5539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4" name="Isosceles Triangle 151"/>
            <p:cNvSpPr>
              <a:spLocks noChangeArrowheads="1"/>
            </p:cNvSpPr>
            <p:nvPr/>
          </p:nvSpPr>
          <p:spPr bwMode="auto">
            <a:xfrm rot="-2861787" flipH="1" flipV="1">
              <a:off x="6632995" y="1763136"/>
              <a:ext cx="35843" cy="47837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5" name="Isosceles Triangle 153"/>
            <p:cNvSpPr>
              <a:spLocks noChangeArrowheads="1"/>
            </p:cNvSpPr>
            <p:nvPr/>
          </p:nvSpPr>
          <p:spPr bwMode="auto">
            <a:xfrm rot="2861787" flipV="1">
              <a:off x="6671601" y="1763644"/>
              <a:ext cx="35843" cy="47837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6" name="TextBox 10"/>
            <p:cNvSpPr txBox="1">
              <a:spLocks noChangeArrowheads="1"/>
            </p:cNvSpPr>
            <p:nvPr/>
          </p:nvSpPr>
          <p:spPr bwMode="auto">
            <a:xfrm>
              <a:off x="6634163" y="2063750"/>
              <a:ext cx="969962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CCEEDF"/>
                  </a:solidFill>
                </a:rPr>
                <a:t>(3 x 3 x 20 mm</a:t>
              </a:r>
              <a:r>
                <a:rPr lang="en-US" sz="900" baseline="30000">
                  <a:solidFill>
                    <a:srgbClr val="CCEEDF"/>
                  </a:solidFill>
                </a:rPr>
                <a:t>3</a:t>
              </a:r>
              <a:r>
                <a:rPr lang="en-US" sz="900">
                  <a:solidFill>
                    <a:srgbClr val="CCEEDF"/>
                  </a:solidFill>
                </a:rPr>
                <a:t>)</a:t>
              </a:r>
            </a:p>
          </p:txBody>
        </p:sp>
      </p:grpSp>
      <p:sp>
        <p:nvSpPr>
          <p:cNvPr id="57354" name="TextBox 10"/>
          <p:cNvSpPr txBox="1">
            <a:spLocks noChangeArrowheads="1"/>
          </p:cNvSpPr>
          <p:nvPr/>
        </p:nvSpPr>
        <p:spPr bwMode="auto">
          <a:xfrm>
            <a:off x="2430914" y="935038"/>
            <a:ext cx="492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 dirty="0">
                <a:solidFill>
                  <a:srgbClr val="FFFF00"/>
                </a:solidFill>
              </a:rPr>
              <a:t>Hamamatsu S 10931-050 P</a:t>
            </a:r>
            <a:r>
              <a:rPr lang="en-US" sz="1800" dirty="0">
                <a:solidFill>
                  <a:srgbClr val="FFFF00"/>
                </a:solidFill>
              </a:rPr>
              <a:t>: 3 </a:t>
            </a:r>
            <a:r>
              <a:rPr lang="en-US" sz="1800" dirty="0" err="1">
                <a:solidFill>
                  <a:srgbClr val="FFFF00"/>
                </a:solidFill>
              </a:rPr>
              <a:t>x</a:t>
            </a:r>
            <a:r>
              <a:rPr lang="en-US" sz="1800" dirty="0">
                <a:solidFill>
                  <a:srgbClr val="FFFF00"/>
                </a:solidFill>
              </a:rPr>
              <a:t> 3mm</a:t>
            </a:r>
            <a:r>
              <a:rPr lang="en-US" sz="1800" baseline="30000" dirty="0">
                <a:solidFill>
                  <a:srgbClr val="FFFF00"/>
                </a:solidFill>
              </a:rPr>
              <a:t>2</a:t>
            </a:r>
            <a:r>
              <a:rPr lang="en-US" sz="1800" dirty="0">
                <a:solidFill>
                  <a:srgbClr val="FFFF00"/>
                </a:solidFill>
              </a:rPr>
              <a:t>, 3600 pixels</a:t>
            </a:r>
          </a:p>
        </p:txBody>
      </p:sp>
      <p:cxnSp>
        <p:nvCxnSpPr>
          <p:cNvPr id="57355" name="Straight Arrow Connector 58"/>
          <p:cNvCxnSpPr>
            <a:cxnSpLocks noChangeShapeType="1"/>
          </p:cNvCxnSpPr>
          <p:nvPr/>
        </p:nvCxnSpPr>
        <p:spPr bwMode="auto">
          <a:xfrm rot="5400000">
            <a:off x="3401219" y="2878931"/>
            <a:ext cx="774700" cy="1588"/>
          </a:xfrm>
          <a:prstGeom prst="straightConnector1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57356" name="Straight Arrow Connector 59"/>
          <p:cNvCxnSpPr>
            <a:cxnSpLocks noChangeShapeType="1"/>
          </p:cNvCxnSpPr>
          <p:nvPr/>
        </p:nvCxnSpPr>
        <p:spPr bwMode="auto">
          <a:xfrm rot="5400000">
            <a:off x="6153150" y="2844800"/>
            <a:ext cx="757238" cy="1588"/>
          </a:xfrm>
          <a:prstGeom prst="straightConnector1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</p:spPr>
      </p:cxnSp>
      <p:cxnSp>
        <p:nvCxnSpPr>
          <p:cNvPr id="59" name="Straight Arrow Connector 58"/>
          <p:cNvCxnSpPr/>
          <p:nvPr/>
        </p:nvCxnSpPr>
        <p:spPr bwMode="auto">
          <a:xfrm rot="10800000" flipV="1">
            <a:off x="3971325" y="2755038"/>
            <a:ext cx="1549785" cy="688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 Pisa Meeting on Instrumentation  La Biodola, Italy – May 24 - 30,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Thomas C. Meyer/CERN-PH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7A8C5-84F9-9649-89CC-0603C011C0D7}" type="slidenum">
              <a:rPr lang="en-US" smtClean="0"/>
              <a:pPr>
                <a:defRPr/>
              </a:pPr>
              <a:t>33</a:t>
            </a:fld>
            <a:endParaRPr lang="en-US" sz="8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478229" y="1475154"/>
            <a:ext cx="3298701" cy="2137423"/>
            <a:chOff x="478229" y="1613888"/>
            <a:chExt cx="3298701" cy="2137423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804009" y="1613888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baseline="30000" dirty="0">
                  <a:solidFill>
                    <a:schemeClr val="bg1"/>
                  </a:solidFill>
                </a:rPr>
                <a:t>22</a:t>
              </a:r>
              <a:r>
                <a:rPr lang="en-GB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2423775" y="1646734"/>
              <a:ext cx="838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400" dirty="0" err="1">
                  <a:solidFill>
                    <a:srgbClr val="FFFFFF"/>
                  </a:solidFill>
                </a:rPr>
                <a:t>SiPM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478229" y="1646734"/>
              <a:ext cx="5070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1400" dirty="0">
                  <a:solidFill>
                    <a:srgbClr val="FFFFFF"/>
                  </a:solidFill>
                </a:rPr>
                <a:t>HV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301474" y="2235827"/>
              <a:ext cx="475456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7779" y="2939989"/>
              <a:ext cx="1041174" cy="28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437605" y="2031883"/>
              <a:ext cx="575433" cy="172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37605" y="2262056"/>
              <a:ext cx="575433" cy="172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862172" y="2146970"/>
              <a:ext cx="920693" cy="2014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185669" y="2031883"/>
              <a:ext cx="57543" cy="4028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198257" y="2217101"/>
              <a:ext cx="28771" cy="287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44614" y="2031883"/>
              <a:ext cx="201402" cy="172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444614" y="2262056"/>
              <a:ext cx="201402" cy="17263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782865" y="2233285"/>
              <a:ext cx="201402" cy="2877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502156" y="2233285"/>
              <a:ext cx="201402" cy="2877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689543" y="2204514"/>
              <a:ext cx="17263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689543" y="2031883"/>
              <a:ext cx="0" cy="17263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718314" y="2290829"/>
              <a:ext cx="143858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718314" y="2290829"/>
              <a:ext cx="0" cy="374031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718314" y="2664860"/>
              <a:ext cx="863150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480393" y="2233285"/>
              <a:ext cx="0" cy="978236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 flipV="1">
              <a:off x="2559700" y="3211521"/>
              <a:ext cx="920693" cy="0"/>
            </a:xfrm>
            <a:prstGeom prst="line">
              <a:avLst/>
            </a:prstGeom>
            <a:noFill/>
            <a:ln w="127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581463" y="2664860"/>
              <a:ext cx="316488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897952" y="2664860"/>
              <a:ext cx="0" cy="201402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329527" y="2664860"/>
              <a:ext cx="37403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1639007" y="2776950"/>
              <a:ext cx="258945" cy="299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667779" y="2549773"/>
              <a:ext cx="1035779" cy="83437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897952" y="2866261"/>
              <a:ext cx="431575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2329527" y="2664860"/>
              <a:ext cx="0" cy="201402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2646015" y="2031883"/>
              <a:ext cx="143858" cy="863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646015" y="2348372"/>
              <a:ext cx="143858" cy="863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2703558" y="2118198"/>
              <a:ext cx="86315" cy="23017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789873" y="2290229"/>
              <a:ext cx="143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 rot="5400000">
              <a:off x="2861802" y="2045670"/>
              <a:ext cx="517890" cy="3740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2789873" y="2175143"/>
              <a:ext cx="143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38"/>
            <p:cNvSpPr txBox="1">
              <a:spLocks noChangeArrowheads="1"/>
            </p:cNvSpPr>
            <p:nvPr/>
          </p:nvSpPr>
          <p:spPr bwMode="auto">
            <a:xfrm>
              <a:off x="2785875" y="2435436"/>
              <a:ext cx="762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400" dirty="0">
                  <a:solidFill>
                    <a:srgbClr val="FFFFFF"/>
                  </a:solidFill>
                </a:rPr>
                <a:t>NINO</a:t>
              </a:r>
            </a:p>
          </p:txBody>
        </p:sp>
        <p:sp>
          <p:nvSpPr>
            <p:cNvPr id="55" name="Text Box 56"/>
            <p:cNvSpPr txBox="1">
              <a:spLocks noChangeArrowheads="1"/>
            </p:cNvSpPr>
            <p:nvPr/>
          </p:nvSpPr>
          <p:spPr bwMode="auto">
            <a:xfrm>
              <a:off x="1405911" y="3443534"/>
              <a:ext cx="15312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LSO 3x3x20 mm</a:t>
              </a:r>
              <a:r>
                <a:rPr lang="en-US" sz="1400" baseline="300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492643" y="2077567"/>
              <a:ext cx="1676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400" dirty="0"/>
                <a:t>PMT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880547" y="2507701"/>
              <a:ext cx="531696" cy="2769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200" b="1" dirty="0"/>
                <a:t>CFD</a:t>
              </a:r>
            </a:p>
          </p:txBody>
        </p:sp>
      </p:grpSp>
      <p:sp>
        <p:nvSpPr>
          <p:cNvPr id="77" name="TextBox 10"/>
          <p:cNvSpPr txBox="1">
            <a:spLocks noChangeArrowheads="1"/>
          </p:cNvSpPr>
          <p:nvPr/>
        </p:nvSpPr>
        <p:spPr bwMode="auto">
          <a:xfrm>
            <a:off x="2430914" y="935038"/>
            <a:ext cx="4922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 dirty="0">
                <a:solidFill>
                  <a:srgbClr val="FFFF00"/>
                </a:solidFill>
              </a:rPr>
              <a:t>Hamamatsu S 10931-050 P</a:t>
            </a:r>
            <a:r>
              <a:rPr lang="en-US" sz="1800" dirty="0">
                <a:solidFill>
                  <a:srgbClr val="FFFF00"/>
                </a:solidFill>
              </a:rPr>
              <a:t>: 3 </a:t>
            </a:r>
            <a:r>
              <a:rPr lang="en-US" sz="1800" dirty="0" err="1">
                <a:solidFill>
                  <a:srgbClr val="FFFF00"/>
                </a:solidFill>
              </a:rPr>
              <a:t>x</a:t>
            </a:r>
            <a:r>
              <a:rPr lang="en-US" sz="1800" dirty="0">
                <a:solidFill>
                  <a:srgbClr val="FFFF00"/>
                </a:solidFill>
              </a:rPr>
              <a:t> 3mm</a:t>
            </a:r>
            <a:r>
              <a:rPr lang="en-US" sz="1800" baseline="30000" dirty="0">
                <a:solidFill>
                  <a:srgbClr val="FFFF00"/>
                </a:solidFill>
              </a:rPr>
              <a:t>2</a:t>
            </a:r>
            <a:r>
              <a:rPr lang="en-US" sz="1800" dirty="0">
                <a:solidFill>
                  <a:srgbClr val="FFFF00"/>
                </a:solidFill>
              </a:rPr>
              <a:t>, 3600 pixels</a:t>
            </a: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SiPM</a:t>
            </a:r>
            <a:r>
              <a:rPr lang="en-US" dirty="0" smtClean="0"/>
              <a:t>: Timing Resolution</a:t>
            </a:r>
            <a:endParaRPr lang="en-US" dirty="0">
              <a:latin typeface="Symbol" charset="2"/>
              <a:cs typeface="Symbol" charset="2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46956" y="3592382"/>
            <a:ext cx="8199681" cy="2613985"/>
            <a:chOff x="546956" y="3592382"/>
            <a:chExt cx="8199681" cy="2613985"/>
          </a:xfrm>
        </p:grpSpPr>
        <p:sp>
          <p:nvSpPr>
            <p:cNvPr id="79" name="TextBox 140"/>
            <p:cNvSpPr txBox="1">
              <a:spLocks noChangeArrowheads="1"/>
            </p:cNvSpPr>
            <p:nvPr/>
          </p:nvSpPr>
          <p:spPr bwMode="auto">
            <a:xfrm>
              <a:off x="546956" y="3592382"/>
              <a:ext cx="3060481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u="sng" dirty="0">
                  <a:solidFill>
                    <a:srgbClr val="FF0000"/>
                  </a:solidFill>
                </a:rPr>
                <a:t>Preliminary conclusion</a:t>
              </a:r>
              <a:r>
                <a:rPr lang="en-US" sz="2000" dirty="0">
                  <a:solidFill>
                    <a:srgbClr val="FF0000"/>
                  </a:solidFill>
                </a:rPr>
                <a:t>: </a:t>
              </a:r>
              <a:endParaRPr lang="en-US" sz="2000" dirty="0" smtClean="0">
                <a:solidFill>
                  <a:srgbClr val="FF0000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en-US" sz="1800" dirty="0" smtClean="0">
                  <a:solidFill>
                    <a:srgbClr val="FFFF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FFFF00"/>
                  </a:solidFill>
                </a:rPr>
                <a:t>SiPM</a:t>
              </a:r>
              <a:r>
                <a:rPr lang="en-US" sz="1800" dirty="0" smtClean="0">
                  <a:solidFill>
                    <a:srgbClr val="FFFF00"/>
                  </a:solidFill>
                </a:rPr>
                <a:t> </a:t>
              </a:r>
              <a:r>
                <a:rPr lang="en-US" sz="1800" dirty="0">
                  <a:solidFill>
                    <a:srgbClr val="FFFF00"/>
                  </a:solidFill>
                </a:rPr>
                <a:t>timing resolution</a:t>
              </a:r>
              <a:r>
                <a:rPr lang="en-US" sz="1800" dirty="0" smtClean="0">
                  <a:solidFill>
                    <a:srgbClr val="FFFF00"/>
                  </a:solidFill>
                </a:rPr>
                <a:t> better   than that of fast </a:t>
              </a:r>
              <a:r>
                <a:rPr lang="en-US" sz="1800" dirty="0" err="1">
                  <a:solidFill>
                    <a:srgbClr val="FFFF00"/>
                  </a:solidFill>
                </a:rPr>
                <a:t>PMTs</a:t>
              </a:r>
              <a:r>
                <a:rPr lang="en-US" sz="1800" dirty="0" smtClean="0">
                  <a:solidFill>
                    <a:srgbClr val="FFFF00"/>
                  </a:solidFill>
                </a:rPr>
                <a:t>. </a:t>
              </a:r>
            </a:p>
            <a:p>
              <a:pPr>
                <a:buFont typeface="Arial"/>
                <a:buChar char="•"/>
              </a:pPr>
              <a:r>
                <a:rPr lang="en-US" sz="1800" u="sng" dirty="0" smtClean="0">
                  <a:solidFill>
                    <a:srgbClr val="FFFF00"/>
                  </a:solidFill>
                </a:rPr>
                <a:t> </a:t>
              </a:r>
              <a:r>
                <a:rPr lang="en-US" sz="1800" u="sng" dirty="0" err="1" smtClean="0">
                  <a:solidFill>
                    <a:srgbClr val="FFFF00"/>
                  </a:solidFill>
                </a:rPr>
                <a:t>SiPM</a:t>
              </a:r>
              <a:r>
                <a:rPr lang="en-US" sz="1800" u="sng" dirty="0" smtClean="0">
                  <a:solidFill>
                    <a:srgbClr val="FFFF00"/>
                  </a:solidFill>
                </a:rPr>
                <a:t> </a:t>
              </a:r>
              <a:r>
                <a:rPr lang="en-US" sz="1800" u="sng" dirty="0">
                  <a:solidFill>
                    <a:srgbClr val="FFFF00"/>
                  </a:solidFill>
                </a:rPr>
                <a:t>resolution still contaminated by</a:t>
              </a:r>
              <a:r>
                <a:rPr lang="en-US" sz="1800" u="sng" dirty="0" smtClean="0">
                  <a:solidFill>
                    <a:srgbClr val="FFFF00"/>
                  </a:solidFill>
                </a:rPr>
                <a:t> jitter </a:t>
              </a:r>
              <a:r>
                <a:rPr lang="en-US" sz="1800" u="sng" dirty="0">
                  <a:solidFill>
                    <a:srgbClr val="FFFF00"/>
                  </a:solidFill>
                </a:rPr>
                <a:t>from time </a:t>
              </a:r>
              <a:r>
                <a:rPr lang="en-US" sz="1800" u="sng" dirty="0" smtClean="0">
                  <a:solidFill>
                    <a:srgbClr val="FFFF00"/>
                  </a:solidFill>
                </a:rPr>
                <a:t>walk </a:t>
              </a:r>
              <a:r>
                <a:rPr lang="en-US" sz="1800" dirty="0" smtClean="0">
                  <a:solidFill>
                    <a:srgbClr val="FFFF00"/>
                  </a:solidFill>
                </a:rPr>
                <a:t>(corrections to come).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46956" y="5560036"/>
              <a:ext cx="819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800" dirty="0" smtClean="0">
                  <a:solidFill>
                    <a:srgbClr val="FFFF00"/>
                  </a:solidFill>
                </a:rPr>
                <a:t> Time walk in energy window, expected from SPICE, to be </a:t>
              </a:r>
              <a:r>
                <a:rPr lang="en-US" sz="1800" dirty="0" err="1" smtClean="0">
                  <a:solidFill>
                    <a:srgbClr val="FFFF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800" dirty="0" smtClean="0">
                  <a:solidFill>
                    <a:srgbClr val="FFFF00"/>
                  </a:solidFill>
                  <a:latin typeface="Symbol" charset="2"/>
                  <a:cs typeface="Symbol" charset="2"/>
                </a:rPr>
                <a:t> ~ </a:t>
              </a:r>
              <a:r>
                <a:rPr lang="en-US" sz="1800" dirty="0" smtClean="0">
                  <a:solidFill>
                    <a:srgbClr val="FFFF00"/>
                  </a:solidFill>
                </a:rPr>
                <a:t>120ps (280ps </a:t>
              </a:r>
              <a:r>
                <a:rPr lang="en-US" sz="1800" i="1" dirty="0" smtClean="0">
                  <a:solidFill>
                    <a:srgbClr val="FFFF00"/>
                  </a:solidFill>
                </a:rPr>
                <a:t>FWHM</a:t>
              </a:r>
              <a:r>
                <a:rPr lang="en-US" sz="1800" dirty="0" smtClean="0">
                  <a:solidFill>
                    <a:srgbClr val="FFFF00"/>
                  </a:solidFill>
                </a:rPr>
                <a:t>)</a:t>
              </a:r>
            </a:p>
            <a:p>
              <a:endParaRPr lang="en-US" sz="18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2334" y="1501560"/>
            <a:ext cx="4733867" cy="3854173"/>
            <a:chOff x="4002334" y="1501560"/>
            <a:chExt cx="4733867" cy="3854173"/>
          </a:xfrm>
        </p:grpSpPr>
        <p:grpSp>
          <p:nvGrpSpPr>
            <p:cNvPr id="90" name="Group 89"/>
            <p:cNvGrpSpPr/>
            <p:nvPr/>
          </p:nvGrpSpPr>
          <p:grpSpPr>
            <a:xfrm>
              <a:off x="4002334" y="1501560"/>
              <a:ext cx="4733867" cy="3854173"/>
              <a:chOff x="4002334" y="1501560"/>
              <a:chExt cx="4733867" cy="385417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002334" y="1501560"/>
                <a:ext cx="4733867" cy="3854173"/>
                <a:chOff x="4002334" y="1640294"/>
                <a:chExt cx="4733867" cy="3854173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4039672" y="1673366"/>
                  <a:ext cx="4696529" cy="3821101"/>
                  <a:chOff x="4039672" y="1182461"/>
                  <a:chExt cx="4696529" cy="3821101"/>
                </a:xfrm>
              </p:grpSpPr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4039672" y="1182461"/>
                    <a:ext cx="4696529" cy="3821101"/>
                    <a:chOff x="4039672" y="1182461"/>
                    <a:chExt cx="4696529" cy="3821101"/>
                  </a:xfrm>
                </p:grpSpPr>
                <p:sp>
                  <p:nvSpPr>
                    <p:cNvPr id="73" name="Rectangle 72"/>
                    <p:cNvSpPr/>
                    <p:nvPr/>
                  </p:nvSpPr>
                  <p:spPr bwMode="auto">
                    <a:xfrm>
                      <a:off x="4039672" y="1182461"/>
                      <a:ext cx="4696529" cy="382110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2" charset="0"/>
                      </a:endParaRPr>
                    </a:p>
                  </p:txBody>
                </p:sp>
                <p:pic>
                  <p:nvPicPr>
                    <p:cNvPr id="58" name="Picture 10" descr="delay_hist_SiPM_71V_vs_PMT_afterPPselectio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 t="3703"/>
                    <a:stretch>
                      <a:fillRect/>
                    </a:stretch>
                  </p:blipFill>
                  <p:spPr bwMode="auto">
                    <a:xfrm>
                      <a:off x="4091376" y="1257381"/>
                      <a:ext cx="1640865" cy="227196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60" name="Picture 5" descr="scatter_SiPM_71V_vs_PM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 l="7317" r="7317"/>
                    <a:stretch>
                      <a:fillRect/>
                    </a:stretch>
                  </p:blipFill>
                  <p:spPr bwMode="auto">
                    <a:xfrm>
                      <a:off x="5739058" y="1237205"/>
                      <a:ext cx="2945142" cy="2229893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9" name="Picture 4" descr="width_hist_SiPM_71V_vs_PM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 r="7408"/>
                    <a:stretch>
                      <a:fillRect/>
                    </a:stretch>
                  </p:blipFill>
                  <p:spPr bwMode="auto">
                    <a:xfrm>
                      <a:off x="5484901" y="3473729"/>
                      <a:ext cx="3185614" cy="1473447"/>
                    </a:xfrm>
                    <a:prstGeom prst="rect">
                      <a:avLst/>
                    </a:prstGeom>
                    <a:noFill/>
                  </p:spPr>
                </p:pic>
              </p:grpSp>
              <p:graphicFrame>
                <p:nvGraphicFramePr>
                  <p:cNvPr id="65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4138613" y="3563034"/>
                  <a:ext cx="1630362" cy="688975"/>
                </p:xfrm>
                <a:graphic>
                  <a:graphicData uri="http://schemas.openxmlformats.org/presentationml/2006/ole">
                    <p:oleObj spid="_x0000_s57346" name="Equation" r:id="rId7" imgW="1689100" imgH="711200" progId="Equation.3">
                      <p:embed/>
                    </p:oleObj>
                  </a:graphicData>
                </a:graphic>
              </p:graphicFrame>
              <p:sp>
                <p:nvSpPr>
                  <p:cNvPr id="6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242011" y="1202594"/>
                    <a:ext cx="574590" cy="3768122"/>
                  </a:xfrm>
                  <a:prstGeom prst="rect">
                    <a:avLst/>
                  </a:prstGeom>
                  <a:solidFill>
                    <a:srgbClr val="FF0000">
                      <a:alpha val="5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0216" y="2852209"/>
                    <a:ext cx="1053293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dirty="0" err="1"/>
                      <a:t>SiPM</a:t>
                    </a:r>
                    <a:r>
                      <a:rPr lang="en-US" dirty="0"/>
                      <a:t> 71V</a:t>
                    </a:r>
                  </a:p>
                </p:txBody>
              </p:sp>
            </p:grpSp>
            <p:sp>
              <p:nvSpPr>
                <p:cNvPr id="6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149247" y="1640294"/>
                  <a:ext cx="258695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/>
                    <a:t>Selection from 90ns to 110ns</a:t>
                  </a:r>
                </a:p>
              </p:txBody>
            </p:sp>
            <p:sp>
              <p:nvSpPr>
                <p:cNvPr id="6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819306" y="3759164"/>
                  <a:ext cx="9631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/>
                    <a:t>Width [ns]</a:t>
                  </a:r>
                </a:p>
              </p:txBody>
            </p:sp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213601" y="2676507"/>
                  <a:ext cx="104497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/>
                    <a:t>Delay [ns]</a:t>
                  </a:r>
                </a:p>
              </p:txBody>
            </p:sp>
            <p:sp>
              <p:nvSpPr>
                <p:cNvPr id="6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225782" y="2792694"/>
                  <a:ext cx="1369035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/>
                    <a:t>After </a:t>
                  </a:r>
                  <a:r>
                    <a:rPr lang="en-US" sz="1400" dirty="0" err="1"/>
                    <a:t>photopeak</a:t>
                  </a:r>
                  <a:endParaRPr lang="en-US" sz="1400" dirty="0"/>
                </a:p>
                <a:p>
                  <a:r>
                    <a:rPr lang="en-US" sz="1400" dirty="0"/>
                    <a:t>selection:</a:t>
                  </a:r>
                </a:p>
              </p:txBody>
            </p:sp>
            <p:sp>
              <p:nvSpPr>
                <p:cNvPr id="54" name="Line 55"/>
                <p:cNvSpPr>
                  <a:spLocks noChangeShapeType="1"/>
                </p:cNvSpPr>
                <p:nvPr/>
              </p:nvSpPr>
              <p:spPr bwMode="auto">
                <a:xfrm>
                  <a:off x="5048529" y="3193098"/>
                  <a:ext cx="426664" cy="894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002334" y="4962412"/>
                  <a:ext cx="18988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 smtClean="0"/>
                    <a:t>FWHM</a:t>
                  </a:r>
                  <a:r>
                    <a:rPr lang="en-US" baseline="-25000" dirty="0" err="1" smtClean="0"/>
                    <a:t>SiPM</a:t>
                  </a:r>
                  <a:r>
                    <a:rPr lang="en-US" dirty="0" smtClean="0"/>
                    <a:t> = 400</a:t>
                  </a:r>
                  <a:r>
                    <a:rPr lang="en-US" i="1" dirty="0" smtClean="0"/>
                    <a:t>ps</a:t>
                  </a:r>
                  <a:endParaRPr lang="en-US" i="1" dirty="0"/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09063" y="4012617"/>
                  <a:ext cx="1696990" cy="768373"/>
                </a:xfrm>
                <a:prstGeom prst="rect">
                  <a:avLst/>
                </a:prstGeom>
                <a:solidFill>
                  <a:schemeClr val="accent1">
                    <a:alpha val="7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62" charset="0"/>
                  </a:endParaRPr>
                </a:p>
              </p:txBody>
            </p:sp>
          </p:grpSp>
          <p:sp>
            <p:nvSpPr>
              <p:cNvPr id="89" name="Line 55"/>
              <p:cNvSpPr>
                <a:spLocks noChangeShapeType="1"/>
              </p:cNvSpPr>
              <p:nvPr/>
            </p:nvSpPr>
            <p:spPr bwMode="auto">
              <a:xfrm flipV="1">
                <a:off x="5058950" y="2251760"/>
                <a:ext cx="21345" cy="8324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1" name="Rectangle 90"/>
            <p:cNvSpPr/>
            <p:nvPr/>
          </p:nvSpPr>
          <p:spPr bwMode="auto">
            <a:xfrm>
              <a:off x="4226465" y="1942277"/>
              <a:ext cx="4343867" cy="565609"/>
            </a:xfrm>
            <a:prstGeom prst="rect">
              <a:avLst/>
            </a:prstGeom>
            <a:solidFill>
              <a:schemeClr val="accent1">
                <a:alpha val="41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B66D3A-4C5A-0042-A680-351BEF467F26}" type="slidenum">
              <a:rPr lang="en-US" smtClean="0">
                <a:latin typeface="Times New Roman" pitchFamily="-109" charset="0"/>
              </a:rPr>
              <a:pPr/>
              <a:t>34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ＭＳ Ｐゴシック" charset="-128"/>
                <a:cs typeface="ＭＳ Ｐゴシック" charset="-128"/>
              </a:rPr>
              <a:t>Summary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111599"/>
            <a:ext cx="8670925" cy="48112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ea typeface="ＭＳ Ｐゴシック" pitchFamily="-109" charset="-128"/>
                <a:cs typeface="ＭＳ Ｐゴシック" pitchFamily="-109" charset="-128"/>
              </a:rPr>
              <a:t>Experience from </a:t>
            </a:r>
            <a:r>
              <a:rPr lang="en-US" sz="3200" dirty="0" err="1" smtClean="0">
                <a:ea typeface="ＭＳ Ｐゴシック" pitchFamily="-109" charset="-128"/>
                <a:cs typeface="ＭＳ Ｐゴシック" pitchFamily="-109" charset="-128"/>
              </a:rPr>
              <a:t>BioCare</a:t>
            </a:r>
            <a:r>
              <a:rPr lang="en-US" sz="3200" dirty="0" smtClean="0">
                <a:ea typeface="ＭＳ Ｐゴシック" pitchFamily="-109" charset="-128"/>
                <a:cs typeface="ＭＳ Ｐゴシック" pitchFamily="-109" charset="-128"/>
              </a:rPr>
              <a:t> (FP6) Work: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Validation of </a:t>
            </a:r>
            <a:r>
              <a:rPr lang="en-US" sz="2000" i="1" dirty="0" smtClean="0"/>
              <a:t>Time based Readout</a:t>
            </a:r>
            <a:r>
              <a:rPr lang="en-US" sz="2000" dirty="0" smtClean="0"/>
              <a:t> Scheme (patented).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Understand limitations in sensor performance (</a:t>
            </a:r>
            <a:r>
              <a:rPr lang="en-US" sz="2000" dirty="0" err="1" smtClean="0"/>
              <a:t>PMTs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APDs</a:t>
            </a:r>
            <a:r>
              <a:rPr lang="en-US" sz="2000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bg1"/>
                </a:solidFill>
                <a:ea typeface="ＭＳ Ｐゴシック" pitchFamily="-109" charset="-128"/>
                <a:sym typeface="Wingdings" pitchFamily="-109" charset="2"/>
              </a:rPr>
              <a:t>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-109" charset="-128"/>
                <a:sym typeface="Wingdings" pitchFamily="-109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-109" charset="-128"/>
              </a:rPr>
              <a:t>Timing resolution intrinsically limited by photon statistics and </a:t>
            </a:r>
            <a:br>
              <a:rPr lang="en-US" sz="2000" dirty="0" smtClean="0">
                <a:solidFill>
                  <a:schemeClr val="bg1"/>
                </a:solidFill>
                <a:ea typeface="ＭＳ Ｐゴシック" pitchFamily="-109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pitchFamily="-109" charset="-128"/>
              </a:rPr>
              <a:t>insufficient APD gain.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ea typeface="ＭＳ Ｐゴシック" pitchFamily="-109" charset="-128"/>
                <a:cs typeface="ＭＳ Ｐゴシック" pitchFamily="-109" charset="-128"/>
              </a:rPr>
              <a:t>CERN time-based electronics well adapted to </a:t>
            </a:r>
            <a:r>
              <a:rPr lang="en-US" sz="3200" dirty="0" err="1" smtClean="0">
                <a:ea typeface="ＭＳ Ｐゴシック" pitchFamily="-109" charset="-128"/>
                <a:cs typeface="ＭＳ Ｐゴシック" pitchFamily="-109" charset="-128"/>
              </a:rPr>
              <a:t>SiPMs</a:t>
            </a:r>
            <a:r>
              <a:rPr lang="en-US" sz="3200" dirty="0" smtClean="0"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Simple architecture around NINO discriminator (no additional amplification needed);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Single detector time resolution of ≤400ps </a:t>
            </a:r>
            <a:r>
              <a:rPr lang="en-US" sz="2000" i="1" dirty="0" smtClean="0">
                <a:solidFill>
                  <a:schemeClr val="bg1"/>
                </a:solidFill>
              </a:rPr>
              <a:t>FWHM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Symbol" charset="2"/>
              </a:rPr>
              <a:t>= 170ps) </a:t>
            </a:r>
            <a:r>
              <a:rPr lang="en-US" sz="2000" dirty="0" smtClean="0">
                <a:solidFill>
                  <a:schemeClr val="bg1"/>
                </a:solidFill>
              </a:rPr>
              <a:t>achieved.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Time walk corrections </a:t>
            </a:r>
            <a:r>
              <a:rPr lang="en-US" sz="2000" dirty="0" smtClean="0">
                <a:solidFill>
                  <a:schemeClr val="bg1"/>
                </a:solidFill>
              </a:rPr>
              <a:t>(~</a:t>
            </a:r>
            <a:r>
              <a:rPr lang="en-US" sz="2000" dirty="0" smtClean="0">
                <a:solidFill>
                  <a:schemeClr val="bg1"/>
                </a:solidFill>
                <a:cs typeface="Symbol" charset="2"/>
              </a:rPr>
              <a:t>280ps </a:t>
            </a:r>
            <a:r>
              <a:rPr lang="en-US" sz="2000" i="1" dirty="0" smtClean="0">
                <a:solidFill>
                  <a:schemeClr val="bg1"/>
                </a:solidFill>
                <a:cs typeface="Symbol" charset="2"/>
              </a:rPr>
              <a:t>FWHM</a:t>
            </a:r>
            <a:r>
              <a:rPr lang="en-US" sz="2000" dirty="0" smtClean="0">
                <a:solidFill>
                  <a:schemeClr val="bg1"/>
                </a:solidFill>
                <a:cs typeface="Symbol" charset="2"/>
              </a:rPr>
              <a:t>) </a:t>
            </a:r>
            <a:r>
              <a:rPr lang="en-US" sz="2000" dirty="0" smtClean="0">
                <a:solidFill>
                  <a:schemeClr val="bg1"/>
                </a:solidFill>
              </a:rPr>
              <a:t>still pending;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Resolution intrinsically limited by photon velocity in crystal (~200µm/ps) </a:t>
            </a:r>
            <a:br>
              <a:rPr lang="en-US" sz="2000" dirty="0" smtClean="0"/>
            </a:b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100ps maximum in 20mm </a:t>
            </a:r>
            <a:r>
              <a:rPr lang="en-US" sz="2000" dirty="0" err="1" smtClean="0">
                <a:sym typeface="Wingdings"/>
              </a:rPr>
              <a:t></a:t>
            </a:r>
            <a:r>
              <a:rPr lang="en-US" sz="2000" dirty="0" smtClean="0">
                <a:sym typeface="Wingdings"/>
              </a:rPr>
              <a:t> 50ps </a:t>
            </a:r>
            <a:r>
              <a:rPr lang="en-US" sz="2000" i="1" dirty="0" smtClean="0">
                <a:sym typeface="Wingdings"/>
              </a:rPr>
              <a:t>FWHM</a:t>
            </a:r>
            <a:r>
              <a:rPr lang="en-US" sz="2000" dirty="0" smtClean="0">
                <a:sym typeface="Wingdings"/>
              </a:rPr>
              <a:t> in chosen LSO crystal</a:t>
            </a:r>
            <a:r>
              <a:rPr lang="en-US" sz="2000" i="1" dirty="0" smtClean="0">
                <a:sym typeface="Wingdings"/>
              </a:rPr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“Timing Precision” vs. </a:t>
            </a:r>
            <a:r>
              <a:rPr lang="en-US" sz="4400" dirty="0" err="1" smtClean="0"/>
              <a:t>N</a:t>
            </a:r>
            <a:r>
              <a:rPr lang="en-US" sz="4400" baseline="-25000" dirty="0" err="1" smtClean="0"/>
              <a:t>p.e</a:t>
            </a:r>
            <a:r>
              <a:rPr lang="en-US" sz="4400" baseline="-25000" dirty="0" smtClean="0"/>
              <a:t>.</a:t>
            </a:r>
            <a:r>
              <a:rPr lang="en-US" sz="4400" dirty="0" smtClean="0"/>
              <a:t> (Q)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 Pisa Meeting on Instrumentation  La Biodola, Italy – May 24 - 30,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Thomas C. Meyer/CERN-PH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7A8C5-84F9-9649-89CC-0603C011C0D7}" type="slidenum">
              <a:rPr lang="en-US" smtClean="0"/>
              <a:pPr>
                <a:defRPr/>
              </a:pPr>
              <a:t>35</a:t>
            </a:fld>
            <a:endParaRPr lang="en-US" sz="800"/>
          </a:p>
        </p:txBody>
      </p:sp>
      <p:sp>
        <p:nvSpPr>
          <p:cNvPr id="9" name="TextBox 8"/>
          <p:cNvSpPr txBox="1"/>
          <p:nvPr/>
        </p:nvSpPr>
        <p:spPr>
          <a:xfrm>
            <a:off x="4941549" y="5698770"/>
            <a:ext cx="2891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(Westcott, Knoll, Lynch, Wright)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2212" y="1294153"/>
            <a:ext cx="7040075" cy="4323485"/>
            <a:chOff x="842212" y="1294153"/>
            <a:chExt cx="7040075" cy="4323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212" y="1294153"/>
              <a:ext cx="7040075" cy="432348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19511" y="3841868"/>
              <a:ext cx="6977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APD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1250" y="5175850"/>
              <a:ext cx="445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(</a:t>
              </a:r>
              <a:r>
                <a:rPr lang="en-US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dirty="0" smtClean="0">
                  <a:latin typeface="Symbol" charset="2"/>
                  <a:cs typeface="Symbol" charset="2"/>
                </a:rPr>
                <a:t>)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36912" y="4909054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.34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Time Evolution of </a:t>
            </a:r>
            <a:r>
              <a:rPr lang="en-US" sz="4400" dirty="0" err="1" smtClean="0"/>
              <a:t>SiPM</a:t>
            </a:r>
            <a:r>
              <a:rPr lang="en-US" sz="4400" dirty="0" smtClean="0"/>
              <a:t> Signal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2009 Pisa Meeting on Instrumentation  La Biodola, Italy – May 24 - 30,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Thomas C. Meyer/CERN-PH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7A8C5-84F9-9649-89CC-0603C011C0D7}" type="slidenum">
              <a:rPr lang="en-US" smtClean="0"/>
              <a:pPr>
                <a:defRPr/>
              </a:pPr>
              <a:t>36</a:t>
            </a:fld>
            <a:endParaRPr lang="en-US" sz="800"/>
          </a:p>
        </p:txBody>
      </p:sp>
      <p:grpSp>
        <p:nvGrpSpPr>
          <p:cNvPr id="26" name="Group 25"/>
          <p:cNvGrpSpPr/>
          <p:nvPr/>
        </p:nvGrpSpPr>
        <p:grpSpPr>
          <a:xfrm>
            <a:off x="724520" y="1401438"/>
            <a:ext cx="7967892" cy="4376115"/>
            <a:chOff x="724520" y="1401438"/>
            <a:chExt cx="7967892" cy="43761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520" y="1401438"/>
              <a:ext cx="7967892" cy="437611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28615" y="3974314"/>
              <a:ext cx="15785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I</a:t>
              </a:r>
              <a:r>
                <a:rPr lang="en-US" b="1" baseline="-25000" dirty="0" smtClean="0"/>
                <a:t>o</a:t>
              </a:r>
              <a:r>
                <a:rPr lang="en-US" b="1" dirty="0" smtClean="0"/>
                <a:t>       = 34 μA</a:t>
              </a:r>
            </a:p>
            <a:p>
              <a:r>
                <a:rPr lang="en-US" b="1" dirty="0" err="1" smtClean="0"/>
                <a:t>N</a:t>
              </a:r>
              <a:r>
                <a:rPr lang="en-US" b="1" baseline="-25000" dirty="0" err="1" smtClean="0"/>
                <a:t>pe</a:t>
              </a:r>
              <a:r>
                <a:rPr lang="en-US" b="1" dirty="0" smtClean="0"/>
                <a:t>    = 2000</a:t>
              </a:r>
            </a:p>
            <a:p>
              <a:r>
                <a:rPr lang="en-US" dirty="0" err="1" smtClean="0"/>
                <a:t>τ</a:t>
              </a:r>
              <a:r>
                <a:rPr lang="en-US" b="1" baseline="-25000" dirty="0" err="1" smtClean="0"/>
                <a:t>crystal</a:t>
              </a:r>
              <a:r>
                <a:rPr lang="en-US" b="1" dirty="0" smtClean="0"/>
                <a:t> = 40 ns</a:t>
              </a:r>
            </a:p>
            <a:p>
              <a:r>
                <a:rPr lang="en-US" dirty="0" smtClean="0"/>
                <a:t>τ</a:t>
              </a:r>
              <a:r>
                <a:rPr lang="en-US" b="1" baseline="-25000" dirty="0" smtClean="0"/>
                <a:t>RC      </a:t>
              </a:r>
              <a:r>
                <a:rPr lang="en-US" b="1" dirty="0" smtClean="0"/>
                <a:t>= 5 ns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79814" y="3270672"/>
              <a:ext cx="11971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baseline="-25000" dirty="0" err="1" smtClean="0"/>
                <a:t>SiPM</a:t>
              </a:r>
              <a:r>
                <a:rPr lang="en-US" dirty="0" err="1" smtClean="0"/>
                <a:t>(t</a:t>
              </a:r>
              <a:r>
                <a:rPr lang="en-US" dirty="0" smtClean="0"/>
                <a:t>) [</a:t>
              </a:r>
              <a:r>
                <a:rPr lang="en-US" dirty="0" err="1" smtClean="0"/>
                <a:t>uA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31894" y="5438517"/>
              <a:ext cx="9808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Time [ns]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773514" y="2178794"/>
              <a:ext cx="339410" cy="339410"/>
            </a:xfrm>
            <a:prstGeom prst="ellipse">
              <a:avLst/>
            </a:prstGeom>
            <a:solidFill>
              <a:schemeClr val="accent1">
                <a:alpha val="66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2" charset="0"/>
              </a:endParaRPr>
            </a:p>
          </p:txBody>
        </p:sp>
        <p:cxnSp>
          <p:nvCxnSpPr>
            <p:cNvPr id="15" name="Straight Arrow Connector 14"/>
            <p:cNvCxnSpPr>
              <a:stCxn id="13" idx="6"/>
            </p:cNvCxnSpPr>
            <p:nvPr/>
          </p:nvCxnSpPr>
          <p:spPr bwMode="auto">
            <a:xfrm>
              <a:off x="2112924" y="2348499"/>
              <a:ext cx="1334420" cy="313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24" name="Group 23"/>
            <p:cNvGrpSpPr/>
            <p:nvPr/>
          </p:nvGrpSpPr>
          <p:grpSpPr>
            <a:xfrm>
              <a:off x="3363761" y="1779231"/>
              <a:ext cx="2722134" cy="1444398"/>
              <a:chOff x="4868639" y="1960652"/>
              <a:chExt cx="2722134" cy="144439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8639" y="1960652"/>
                <a:ext cx="2722134" cy="1444398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495705" y="2069306"/>
                <a:ext cx="14040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</a:t>
                </a:r>
                <a:r>
                  <a:rPr lang="en-US" dirty="0" err="1" smtClean="0"/>
                  <a:t>p.e</a:t>
                </a:r>
                <a:r>
                  <a:rPr lang="en-US" dirty="0" smtClean="0"/>
                  <a:t>. response</a:t>
                </a:r>
                <a:endParaRPr lang="en-US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 rot="10800000" flipV="1">
              <a:off x="3826890" y="2162987"/>
              <a:ext cx="470747" cy="28466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3724838" y="1878245"/>
              <a:ext cx="2123906" cy="1173904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6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125"/>
            <a:ext cx="8161338" cy="4114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Why a new readout technique?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“Time Based”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approach.</a:t>
            </a:r>
          </a:p>
          <a:p>
            <a:pPr>
              <a:defRPr/>
            </a:pPr>
            <a:r>
              <a:rPr lang="en-US" sz="3600" dirty="0" smtClean="0">
                <a:ea typeface="ＭＳ Ｐゴシック" charset="-128"/>
                <a:cs typeface="ＭＳ Ｐゴシック" charset="-128"/>
              </a:rPr>
              <a:t>APD detector &amp; TB readout.</a:t>
            </a:r>
          </a:p>
          <a:p>
            <a:pPr>
              <a:defRPr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346A98A-95B3-6B47-AD00-9A1D5DBF8B44}" type="slidenum">
              <a:rPr lang="en-US" smtClean="0">
                <a:latin typeface="Times New Roman" pitchFamily="-109" charset="0"/>
              </a:rPr>
              <a:pPr/>
              <a:t>4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7" name="AutoShape 1050"/>
          <p:cNvSpPr>
            <a:spLocks noChangeArrowheads="1"/>
          </p:cNvSpPr>
          <p:nvPr/>
        </p:nvSpPr>
        <p:spPr bwMode="auto">
          <a:xfrm>
            <a:off x="7553325" y="1738313"/>
            <a:ext cx="996950" cy="3671887"/>
          </a:xfrm>
          <a:prstGeom prst="downArrow">
            <a:avLst>
              <a:gd name="adj1" fmla="val 50000"/>
              <a:gd name="adj2" fmla="val 50239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FF0912">
                  <a:alpha val="50000"/>
                </a:srgbClr>
              </a:gs>
              <a:gs pos="50000">
                <a:srgbClr val="FFCC00">
                  <a:alpha val="5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7750175" y="17319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2005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7758113" y="2352675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7756525" y="30273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125"/>
            <a:ext cx="8161338" cy="4114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Why a new readout technique?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“Time Based”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approach.</a:t>
            </a:r>
          </a:p>
          <a:p>
            <a:pPr>
              <a:defRPr/>
            </a:pPr>
            <a:r>
              <a:rPr lang="en-US" sz="3600" dirty="0" smtClean="0">
                <a:ea typeface="ＭＳ Ｐゴシック" charset="-128"/>
                <a:cs typeface="ＭＳ Ｐゴシック" charset="-128"/>
              </a:rPr>
              <a:t>APD detector &amp; TB readout.</a:t>
            </a:r>
          </a:p>
          <a:p>
            <a:pPr>
              <a:defRPr/>
            </a:pPr>
            <a:r>
              <a:rPr lang="en-US" sz="3600" dirty="0" smtClean="0">
                <a:solidFill>
                  <a:srgbClr val="D59204"/>
                </a:solidFill>
                <a:ea typeface="ＭＳ Ｐゴシック" charset="-128"/>
                <a:cs typeface="ＭＳ Ｐゴシック" charset="-128"/>
              </a:rPr>
              <a:t>TOF capability?</a:t>
            </a:r>
          </a:p>
          <a:p>
            <a:pPr>
              <a:defRPr/>
            </a:pPr>
            <a:endParaRPr lang="en-US" sz="3600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3ABC37B-6D66-1146-9E83-B93442DFFAEA}" type="slidenum">
              <a:rPr lang="en-US" smtClean="0">
                <a:latin typeface="Times New Roman" pitchFamily="-109" charset="0"/>
              </a:rPr>
              <a:pPr/>
              <a:t>5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7" name="AutoShape 1050"/>
          <p:cNvSpPr>
            <a:spLocks noChangeArrowheads="1"/>
          </p:cNvSpPr>
          <p:nvPr/>
        </p:nvSpPr>
        <p:spPr bwMode="auto">
          <a:xfrm>
            <a:off x="7553325" y="1738313"/>
            <a:ext cx="996950" cy="3671887"/>
          </a:xfrm>
          <a:prstGeom prst="downArrow">
            <a:avLst>
              <a:gd name="adj1" fmla="val 50000"/>
              <a:gd name="adj2" fmla="val 50239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FF0912">
                  <a:alpha val="50000"/>
                </a:srgbClr>
              </a:gs>
              <a:gs pos="50000">
                <a:srgbClr val="FFCC00">
                  <a:alpha val="5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7750175" y="17319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2005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7758113" y="2352675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7756525" y="30273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2007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7750175" y="3698875"/>
            <a:ext cx="593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125"/>
            <a:ext cx="8161338" cy="4114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Why a new readout technique?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“Time Based”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approach.</a:t>
            </a:r>
          </a:p>
          <a:p>
            <a:pPr>
              <a:defRPr/>
            </a:pPr>
            <a:r>
              <a:rPr lang="en-US" sz="3600" dirty="0" smtClean="0">
                <a:ea typeface="ＭＳ Ｐゴシック" charset="-128"/>
                <a:cs typeface="ＭＳ Ｐゴシック" charset="-128"/>
              </a:rPr>
              <a:t>APD detector &amp; TB readout.</a:t>
            </a:r>
          </a:p>
          <a:p>
            <a:pPr>
              <a:defRPr/>
            </a:pPr>
            <a:r>
              <a:rPr lang="en-US" sz="3600" dirty="0" smtClean="0">
                <a:solidFill>
                  <a:srgbClr val="D59204"/>
                </a:solidFill>
                <a:ea typeface="ＭＳ Ｐゴシック" charset="-128"/>
                <a:cs typeface="ＭＳ Ｐゴシック" charset="-128"/>
              </a:rPr>
              <a:t>TOF capability?</a:t>
            </a:r>
          </a:p>
          <a:p>
            <a:pPr>
              <a:defRPr/>
            </a:pPr>
            <a:r>
              <a:rPr lang="en-US" sz="3600" dirty="0" err="1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SiPMs</a:t>
            </a:r>
            <a:r>
              <a:rPr lang="en-US" sz="3600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 and TB readout.</a:t>
            </a:r>
          </a:p>
          <a:p>
            <a:pPr>
              <a:buFontTx/>
              <a:buNone/>
              <a:defRPr/>
            </a:pPr>
            <a:endParaRPr lang="en-US" sz="3600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699D085-80A6-144E-B461-A404EA3A3488}" type="slidenum">
              <a:rPr lang="en-US" smtClean="0">
                <a:latin typeface="Times New Roman" pitchFamily="-109" charset="0"/>
              </a:rPr>
              <a:pPr/>
              <a:t>6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7" name="AutoShape 1050"/>
          <p:cNvSpPr>
            <a:spLocks noChangeArrowheads="1"/>
          </p:cNvSpPr>
          <p:nvPr/>
        </p:nvSpPr>
        <p:spPr bwMode="auto">
          <a:xfrm>
            <a:off x="7553325" y="1738313"/>
            <a:ext cx="996950" cy="3671887"/>
          </a:xfrm>
          <a:prstGeom prst="downArrow">
            <a:avLst>
              <a:gd name="adj1" fmla="val 50000"/>
              <a:gd name="adj2" fmla="val 50239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FF0912">
                  <a:alpha val="50000"/>
                </a:srgbClr>
              </a:gs>
              <a:gs pos="50000">
                <a:srgbClr val="FFCC00">
                  <a:alpha val="5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7750175" y="17319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2005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7758113" y="2352675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7756525" y="30273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2007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7750175" y="3698875"/>
            <a:ext cx="593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2008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7750175" y="4378325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125"/>
            <a:ext cx="8161338" cy="4114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Why a new readout technique?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“Time Based”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approach.</a:t>
            </a:r>
          </a:p>
          <a:p>
            <a:pPr>
              <a:defRPr/>
            </a:pPr>
            <a:r>
              <a:rPr lang="en-US" sz="3600" dirty="0" smtClean="0">
                <a:ea typeface="ＭＳ Ｐゴシック" charset="-128"/>
                <a:cs typeface="ＭＳ Ｐゴシック" charset="-128"/>
              </a:rPr>
              <a:t>APD detector &amp; TB readout.</a:t>
            </a:r>
          </a:p>
          <a:p>
            <a:pPr>
              <a:defRPr/>
            </a:pPr>
            <a:r>
              <a:rPr lang="en-US" sz="3600" dirty="0" smtClean="0">
                <a:solidFill>
                  <a:srgbClr val="D59204"/>
                </a:solidFill>
                <a:ea typeface="ＭＳ Ｐゴシック" charset="-128"/>
                <a:cs typeface="ＭＳ Ｐゴシック" charset="-128"/>
              </a:rPr>
              <a:t>TOF capability?</a:t>
            </a:r>
          </a:p>
          <a:p>
            <a:pPr>
              <a:defRPr/>
            </a:pPr>
            <a:r>
              <a:rPr lang="en-US" sz="3600" dirty="0" err="1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SiPMs</a:t>
            </a:r>
            <a:r>
              <a:rPr lang="en-US" sz="3600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 and TB readout.</a:t>
            </a:r>
          </a:p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Summary</a:t>
            </a:r>
            <a:r>
              <a:rPr lang="en-US" sz="3600" dirty="0" smtClean="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buFontTx/>
              <a:buNone/>
              <a:defRPr/>
            </a:pPr>
            <a:endParaRPr lang="en-US" sz="3600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BAD07BA-9D70-1D46-B909-84C51E3B0FD4}" type="slidenum">
              <a:rPr lang="en-US" smtClean="0">
                <a:latin typeface="Times New Roman" pitchFamily="-109" charset="0"/>
              </a:rPr>
              <a:pPr/>
              <a:t>7</a:t>
            </a:fld>
            <a:endParaRPr lang="en-US" sz="800" smtClean="0">
              <a:latin typeface="Times New Roman" pitchFamily="-109" charset="0"/>
            </a:endParaRPr>
          </a:p>
        </p:txBody>
      </p:sp>
      <p:sp>
        <p:nvSpPr>
          <p:cNvPr id="7" name="AutoShape 1050"/>
          <p:cNvSpPr>
            <a:spLocks noChangeArrowheads="1"/>
          </p:cNvSpPr>
          <p:nvPr/>
        </p:nvSpPr>
        <p:spPr bwMode="auto">
          <a:xfrm>
            <a:off x="7553325" y="1738313"/>
            <a:ext cx="996950" cy="3671887"/>
          </a:xfrm>
          <a:prstGeom prst="downArrow">
            <a:avLst>
              <a:gd name="adj1" fmla="val 50000"/>
              <a:gd name="adj2" fmla="val 50239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FF0912">
                  <a:alpha val="50000"/>
                </a:srgbClr>
              </a:gs>
              <a:gs pos="50000">
                <a:srgbClr val="FFCC00">
                  <a:alpha val="5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7750175" y="17319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2005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7758113" y="2352675"/>
            <a:ext cx="59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7756525" y="3027363"/>
            <a:ext cx="59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2007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7750175" y="3698875"/>
            <a:ext cx="593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2008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7750175" y="4378325"/>
            <a:ext cx="595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a New Readout?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346200"/>
            <a:ext cx="7772400" cy="4621213"/>
          </a:xfrm>
        </p:spPr>
        <p:txBody>
          <a:bodyPr/>
          <a:lstStyle/>
          <a:p>
            <a:r>
              <a:rPr lang="en-US" sz="3600" smtClean="0">
                <a:ea typeface="ＭＳ Ｐゴシック" pitchFamily="-109" charset="-128"/>
                <a:cs typeface="ＭＳ Ｐゴシック" pitchFamily="-109" charset="-128"/>
              </a:rPr>
              <a:t>Clinical goals:</a:t>
            </a:r>
          </a:p>
          <a:p>
            <a:pPr lvl="1"/>
            <a:r>
              <a:rPr lang="en-US" sz="2000" u="sng" smtClean="0">
                <a:ea typeface="ＭＳ Ｐゴシック" pitchFamily="-109" charset="-128"/>
                <a:cs typeface="ＭＳ Ｐゴシック" pitchFamily="-109" charset="-128"/>
              </a:rPr>
              <a:t>Multimodality</a:t>
            </a:r>
            <a:r>
              <a:rPr lang="en-US" sz="2000" smtClean="0">
                <a:ea typeface="ＭＳ Ｐゴシック" pitchFamily="-109" charset="-128"/>
                <a:cs typeface="ＭＳ Ｐゴシック" pitchFamily="-109" charset="-128"/>
              </a:rPr>
              <a:t>: CT, PET, MRI, US, ...</a:t>
            </a:r>
          </a:p>
          <a:p>
            <a:pPr lvl="2"/>
            <a:r>
              <a:rPr lang="en-US" sz="1600" smtClean="0">
                <a:ea typeface="ＭＳ Ｐゴシック" pitchFamily="-109" charset="-128"/>
              </a:rPr>
              <a:t>Reduce patient exposure time;</a:t>
            </a:r>
          </a:p>
          <a:p>
            <a:pPr lvl="2"/>
            <a:r>
              <a:rPr lang="en-US" sz="1600" smtClean="0">
                <a:ea typeface="ＭＳ Ｐゴシック" pitchFamily="-109" charset="-128"/>
              </a:rPr>
              <a:t>Compensate for patient/organ motion;</a:t>
            </a:r>
          </a:p>
          <a:p>
            <a:pPr lvl="2"/>
            <a:r>
              <a:rPr lang="en-US" sz="1600" smtClean="0">
                <a:ea typeface="ＭＳ Ｐゴシック" pitchFamily="-109" charset="-128"/>
              </a:rPr>
              <a:t>Facilitate image fusion (PET/CT);</a:t>
            </a:r>
          </a:p>
          <a:p>
            <a:pPr lvl="2"/>
            <a:r>
              <a:rPr lang="en-US" sz="1600" smtClean="0">
                <a:ea typeface="ＭＳ Ｐゴシック" pitchFamily="-109" charset="-128"/>
              </a:rPr>
              <a:t>Simultaneous imaging of tumor response and responsiveness, as well as dose delivery in vivo.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ACBFB3-D04C-CB4B-B4BC-852A1958A804}" type="slidenum">
              <a:rPr lang="en-US" smtClean="0">
                <a:latin typeface="Times New Roman" pitchFamily="-109" charset="0"/>
              </a:rPr>
              <a:pPr/>
              <a:t>8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23559" name="Group 6"/>
          <p:cNvGrpSpPr>
            <a:grpSpLocks/>
          </p:cNvGrpSpPr>
          <p:nvPr/>
        </p:nvGrpSpPr>
        <p:grpSpPr bwMode="auto">
          <a:xfrm>
            <a:off x="6188075" y="1547813"/>
            <a:ext cx="2197100" cy="1411287"/>
            <a:chOff x="6187570" y="1547922"/>
            <a:chExt cx="2198238" cy="1411624"/>
          </a:xfrm>
        </p:grpSpPr>
        <p:pic>
          <p:nvPicPr>
            <p:cNvPr id="8" name="Picture 14" descr="VG w couch"/>
            <p:cNvPicPr>
              <a:picLocks noChangeAspect="1" noChangeArrowheads="1"/>
            </p:cNvPicPr>
            <p:nvPr/>
          </p:nvPicPr>
          <p:blipFill>
            <a:blip r:embed="rId2"/>
            <a:srcRect t="15334" b="14000"/>
            <a:stretch>
              <a:fillRect/>
            </a:stretch>
          </p:blipFill>
          <p:spPr bwMode="auto">
            <a:xfrm>
              <a:off x="6212983" y="1547922"/>
              <a:ext cx="2066408" cy="10956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>
              <a:outerShdw blurRad="50800" dist="63500" dir="18000000">
                <a:srgbClr val="000000">
                  <a:alpha val="43000"/>
                </a:srgbClr>
              </a:outerShdw>
            </a:effectLst>
          </p:spPr>
        </p:pic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6187570" y="2620992"/>
              <a:ext cx="21982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PHILIPS </a:t>
              </a:r>
              <a:r>
                <a:rPr lang="en-US" i="1">
                  <a:solidFill>
                    <a:schemeClr val="accent1"/>
                  </a:solidFill>
                </a:rPr>
                <a:t>GEMINI TF</a:t>
              </a:r>
              <a:r>
                <a:rPr lang="en-US" i="1">
                  <a:solidFill>
                    <a:schemeClr val="accent1"/>
                  </a:solidFill>
                  <a:ea typeface="Arial" pitchFamily="-109" charset="0"/>
                  <a:cs typeface="Arial" pitchFamily="-109" charset="0"/>
                </a:rPr>
                <a:t>™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a New Readout?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346200"/>
            <a:ext cx="7908925" cy="462121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Clinical goals:</a:t>
            </a:r>
          </a:p>
          <a:p>
            <a:pPr lvl="1">
              <a:defRPr/>
            </a:pPr>
            <a:r>
              <a:rPr lang="en-US" sz="2000" u="sng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Multimodality</a:t>
            </a:r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a typeface="ＭＳ Ｐゴシック" pitchFamily="-110" charset="-128"/>
                <a:cs typeface="ＭＳ Ｐゴシック" pitchFamily="-110" charset="-128"/>
              </a:rPr>
              <a:t>: CT, PET, MRI, US, ...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Reduce patient exposure time;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Compensate for patient/organ motion;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Facilitate image fusion (PET/CT);</a:t>
            </a:r>
          </a:p>
          <a:p>
            <a:pPr lvl="2">
              <a:defRPr/>
            </a:pP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Simultaneous imaging of tumor response and responsiveness, as well as dose delivery in vivo.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Technical goals (</a:t>
            </a:r>
            <a:r>
              <a:rPr lang="en-US" sz="3600" i="1" dirty="0" smtClean="0">
                <a:ea typeface="ＭＳ Ｐゴシック" pitchFamily="-110" charset="-128"/>
                <a:cs typeface="ＭＳ Ｐゴシック" pitchFamily="-110" charset="-128"/>
              </a:rPr>
              <a:t>“From HEP to PET”</a:t>
            </a: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):</a:t>
            </a:r>
          </a:p>
          <a:p>
            <a:pPr lvl="1">
              <a:defRPr/>
            </a:pPr>
            <a:r>
              <a:rPr lang="en-US" sz="2000" dirty="0" smtClean="0"/>
              <a:t>Use technologies &amp; techniques </a:t>
            </a:r>
            <a:r>
              <a:rPr lang="en-US" sz="2000" dirty="0" err="1" smtClean="0"/>
              <a:t>devel’d</a:t>
            </a:r>
            <a:r>
              <a:rPr lang="en-US" sz="2000" dirty="0" smtClean="0"/>
              <a:t> for HEP</a:t>
            </a:r>
          </a:p>
          <a:p>
            <a:pPr lvl="2">
              <a:defRPr/>
            </a:pPr>
            <a:r>
              <a:rPr lang="en-US" sz="1600" dirty="0" smtClean="0"/>
              <a:t>State-of-the-art electronics;</a:t>
            </a:r>
          </a:p>
          <a:p>
            <a:pPr lvl="2">
              <a:defRPr/>
            </a:pPr>
            <a:r>
              <a:rPr lang="en-US" sz="1600" dirty="0" smtClean="0"/>
              <a:t>Compact and reliable data processing;</a:t>
            </a:r>
          </a:p>
          <a:p>
            <a:pPr lvl="2">
              <a:defRPr/>
            </a:pPr>
            <a:r>
              <a:rPr lang="en-US" sz="1600" dirty="0" smtClean="0"/>
              <a:t>System integration and cost.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-109" charset="0"/>
              </a:rPr>
              <a:t>2009 Pisa Meeting on Instrumentation  La Biodola, Italy – May 24 - 30, 2009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-109" charset="0"/>
              </a:rPr>
              <a:t>Thomas C. Meyer/CERN-PH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72D01A3-4F41-614E-9213-785022C6F33D}" type="slidenum">
              <a:rPr lang="en-US" smtClean="0">
                <a:latin typeface="Times New Roman" pitchFamily="-109" charset="0"/>
              </a:rPr>
              <a:pPr/>
              <a:t>9</a:t>
            </a:fld>
            <a:endParaRPr lang="en-US" sz="800" smtClean="0">
              <a:latin typeface="Times New Roman" pitchFamily="-109" charset="0"/>
            </a:endParaRPr>
          </a:p>
        </p:txBody>
      </p:sp>
      <p:grpSp>
        <p:nvGrpSpPr>
          <p:cNvPr id="24583" name="Group 11"/>
          <p:cNvGrpSpPr>
            <a:grpSpLocks/>
          </p:cNvGrpSpPr>
          <p:nvPr/>
        </p:nvGrpSpPr>
        <p:grpSpPr bwMode="auto">
          <a:xfrm>
            <a:off x="6188075" y="1547813"/>
            <a:ext cx="2197100" cy="1411287"/>
            <a:chOff x="6187570" y="1547922"/>
            <a:chExt cx="2198238" cy="1411624"/>
          </a:xfrm>
        </p:grpSpPr>
        <p:pic>
          <p:nvPicPr>
            <p:cNvPr id="7" name="Picture 14" descr="VG w couch"/>
            <p:cNvPicPr>
              <a:picLocks noChangeAspect="1" noChangeArrowheads="1"/>
            </p:cNvPicPr>
            <p:nvPr/>
          </p:nvPicPr>
          <p:blipFill>
            <a:blip r:embed="rId2"/>
            <a:srcRect t="15334" b="14000"/>
            <a:stretch>
              <a:fillRect/>
            </a:stretch>
          </p:blipFill>
          <p:spPr bwMode="auto">
            <a:xfrm>
              <a:off x="6212983" y="1547922"/>
              <a:ext cx="2066408" cy="10956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>
              <a:outerShdw blurRad="50800" dist="63500" dir="18000000">
                <a:srgbClr val="000000">
                  <a:alpha val="43000"/>
                </a:srgbClr>
              </a:outerShdw>
            </a:effectLst>
          </p:spPr>
        </p:pic>
        <p:sp>
          <p:nvSpPr>
            <p:cNvPr id="24588" name="Rectangle 7"/>
            <p:cNvSpPr>
              <a:spLocks noChangeArrowheads="1"/>
            </p:cNvSpPr>
            <p:nvPr/>
          </p:nvSpPr>
          <p:spPr bwMode="auto">
            <a:xfrm>
              <a:off x="6187570" y="2620992"/>
              <a:ext cx="21982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PHILIPS </a:t>
              </a:r>
              <a:r>
                <a:rPr lang="en-US" i="1">
                  <a:solidFill>
                    <a:schemeClr val="accent1"/>
                  </a:solidFill>
                </a:rPr>
                <a:t>GEMINI TF</a:t>
              </a:r>
              <a:r>
                <a:rPr lang="en-US" i="1">
                  <a:solidFill>
                    <a:schemeClr val="accent1"/>
                  </a:solidFill>
                  <a:ea typeface="Arial" pitchFamily="-109" charset="0"/>
                  <a:cs typeface="Arial" pitchFamily="-109" charset="0"/>
                </a:rPr>
                <a:t>™</a:t>
              </a:r>
              <a:endParaRPr lang="en-US"/>
            </a:p>
          </p:txBody>
        </p:sp>
      </p:grpSp>
      <p:grpSp>
        <p:nvGrpSpPr>
          <p:cNvPr id="24584" name="Group 10"/>
          <p:cNvGrpSpPr>
            <a:grpSpLocks/>
          </p:cNvGrpSpPr>
          <p:nvPr/>
        </p:nvGrpSpPr>
        <p:grpSpPr bwMode="auto">
          <a:xfrm>
            <a:off x="6421438" y="4418013"/>
            <a:ext cx="1809750" cy="1508125"/>
            <a:chOff x="6420959" y="4417850"/>
            <a:chExt cx="1809801" cy="1508969"/>
          </a:xfrm>
        </p:grpSpPr>
        <p:pic>
          <p:nvPicPr>
            <p:cNvPr id="9" name="Picture 8" descr="CMSn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959" y="4417850"/>
              <a:ext cx="1809801" cy="1203998"/>
            </a:xfrm>
            <a:prstGeom prst="rect">
              <a:avLst/>
            </a:prstGeom>
            <a:ln>
              <a:noFill/>
            </a:ln>
            <a:effectLst>
              <a:outerShdw blurRad="50800" dist="63500" dir="18720000">
                <a:srgbClr val="000000">
                  <a:alpha val="43000"/>
                </a:srgbClr>
              </a:outerShdw>
            </a:effectLst>
          </p:spPr>
        </p:pic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6741007" y="5588265"/>
              <a:ext cx="12105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CERN </a:t>
              </a:r>
              <a:r>
                <a:rPr lang="en-US" i="1">
                  <a:solidFill>
                    <a:schemeClr val="accent1"/>
                  </a:solidFill>
                </a:rPr>
                <a:t>CMS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_Test">
  <a:themeElements>
    <a:clrScheme name="Tom_Te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_Tes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2" charset="0"/>
          </a:defRPr>
        </a:defPPr>
      </a:lstStyle>
    </a:lnDef>
  </a:objectDefaults>
  <a:extraClrSchemeLst>
    <a:extraClrScheme>
      <a:clrScheme name="Tom_Te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Te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Te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Te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Te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Te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Te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om_Test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ppt/theme/themeOverride2.xml><?xml version="1.0" encoding="utf-8"?>
<a:themeOverride xmlns:a="http://schemas.openxmlformats.org/drawingml/2006/main">
  <a:clrScheme name="Tom_Test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ppt/theme/themeOverride3.xml><?xml version="1.0" encoding="utf-8"?>
<a:themeOverride xmlns:a="http://schemas.openxmlformats.org/drawingml/2006/main">
  <a:clrScheme name="Tom_Test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Harddisk 2:ALICE:TPC:Management &amp; Administration:Talks &amp; Transparencies:Tom_Test.ppt</Template>
  <TotalTime>19261</TotalTime>
  <Words>3308</Words>
  <Application>Microsoft PowerPoint</Application>
  <PresentationFormat>On-screen Show (4:3)</PresentationFormat>
  <Paragraphs>694</Paragraphs>
  <Slides>36</Slides>
  <Notes>8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Tom_Test</vt:lpstr>
      <vt:lpstr>MacBook Pro HD:Medical Science:BIOCARE:Reports:4th_scientific_Report_CERN_WP1:CERN_WP1_4th_periodic_report_2008.doc!OLE_LINK3</vt:lpstr>
      <vt:lpstr>MacBook Pro HD:Medical Science:BIOCARE:Reports:4th_scientific_Report_CERN_WP1:CERN_WP1_4th_periodic_report_2008.doc!OLE_LINK4</vt:lpstr>
      <vt:lpstr>Equation</vt:lpstr>
      <vt:lpstr>Worksheet</vt:lpstr>
      <vt:lpstr>A Time Driven Readout Scheme For PET and CT…   …using APDs and SiPMs</vt:lpstr>
      <vt:lpstr>Outline of Presentation</vt:lpstr>
      <vt:lpstr>Outline of Presentation</vt:lpstr>
      <vt:lpstr>Outline of Presentation</vt:lpstr>
      <vt:lpstr>Outline of Presentation</vt:lpstr>
      <vt:lpstr>Outline of Presentation</vt:lpstr>
      <vt:lpstr>Outline of Presentation</vt:lpstr>
      <vt:lpstr>Why a New Readout?</vt:lpstr>
      <vt:lpstr>Why a New Readout?</vt:lpstr>
      <vt:lpstr>Why “Time” Based?</vt:lpstr>
      <vt:lpstr>Time Based Readout: How?</vt:lpstr>
      <vt:lpstr>Time Based Readout: How?</vt:lpstr>
      <vt:lpstr>Time Based Readout: How?</vt:lpstr>
      <vt:lpstr>Time Based Readout: How?</vt:lpstr>
      <vt:lpstr>APD Detector w/ LHC-Electronics</vt:lpstr>
      <vt:lpstr>The NINO Chip</vt:lpstr>
      <vt:lpstr>“SPICE” of Readout Chain</vt:lpstr>
      <vt:lpstr>Energy Resolution &amp; Dynamic Range With APDs &amp; NINO</vt:lpstr>
      <vt:lpstr>Timing Resolution With APDs &amp; NINO</vt:lpstr>
      <vt:lpstr>Timing Resolution With PMT (Reference)</vt:lpstr>
      <vt:lpstr>Timing Resolution With PMT–APD</vt:lpstr>
      <vt:lpstr>Timing Resolution With Dual APD</vt:lpstr>
      <vt:lpstr>Time Jitter of Detector and Readout</vt:lpstr>
      <vt:lpstr>Time Jitter of Detector and Readout</vt:lpstr>
      <vt:lpstr>Time Jitter of Detector and Readout</vt:lpstr>
      <vt:lpstr>TOF in PET: Why?</vt:lpstr>
      <vt:lpstr>SiPMs for TOF-PET?</vt:lpstr>
      <vt:lpstr>Time Response With Laser Pulses</vt:lpstr>
      <vt:lpstr>Time Jitter vs. Np.e.</vt:lpstr>
      <vt:lpstr>Laser Timing With NINO</vt:lpstr>
      <vt:lpstr>Laser Timing With NINO</vt:lpstr>
      <vt:lpstr>SiPM: Energy Resolution</vt:lpstr>
      <vt:lpstr>SiPM: Timing Resolution</vt:lpstr>
      <vt:lpstr>Summary</vt:lpstr>
      <vt:lpstr>“Timing Precision” vs. Np.e. (Q)</vt:lpstr>
      <vt:lpstr>Time Evolution of SiPM Signal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Field Cage Review</dc:title>
  <dc:creator>IT-DIS-Mac</dc:creator>
  <cp:lastModifiedBy>Thomas Meyer</cp:lastModifiedBy>
  <cp:revision>1099</cp:revision>
  <cp:lastPrinted>2003-05-21T12:04:52Z</cp:lastPrinted>
  <dcterms:created xsi:type="dcterms:W3CDTF">2009-05-26T20:31:11Z</dcterms:created>
  <dcterms:modified xsi:type="dcterms:W3CDTF">2009-05-26T20:46:41Z</dcterms:modified>
</cp:coreProperties>
</file>