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6" r:id="rId4"/>
    <p:sldId id="260" r:id="rId5"/>
    <p:sldId id="267" r:id="rId6"/>
    <p:sldId id="268" r:id="rId7"/>
    <p:sldId id="269" r:id="rId8"/>
    <p:sldId id="270" r:id="rId9"/>
    <p:sldId id="272" r:id="rId10"/>
    <p:sldId id="273" r:id="rId11"/>
    <p:sldId id="271" r:id="rId12"/>
    <p:sldId id="277" r:id="rId13"/>
    <p:sldId id="278" r:id="rId14"/>
    <p:sldId id="279" r:id="rId15"/>
    <p:sldId id="280" r:id="rId16"/>
    <p:sldId id="275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48" autoAdjust="0"/>
    <p:restoredTop sz="99615" autoAdjust="0"/>
  </p:normalViewPr>
  <p:slideViewPr>
    <p:cSldViewPr>
      <p:cViewPr>
        <p:scale>
          <a:sx n="66" d="100"/>
          <a:sy n="66" d="100"/>
        </p:scale>
        <p:origin x="-85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474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224" eaLnBrk="0" hangingPunct="0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726" y="0"/>
            <a:ext cx="3169474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224" eaLnBrk="0" hangingPunct="0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97"/>
            <a:ext cx="3169474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224" eaLnBrk="0" hangingPunct="0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726" y="9121797"/>
            <a:ext cx="3169474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224" eaLnBrk="0" hangingPunct="0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3D87AAE0-6B12-4E81-A40C-420E650480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474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224" eaLnBrk="0" hangingPunct="0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726" y="0"/>
            <a:ext cx="3169474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224" eaLnBrk="0" hangingPunct="0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581" y="4560899"/>
            <a:ext cx="5366040" cy="431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97"/>
            <a:ext cx="3169474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224" eaLnBrk="0" hangingPunct="0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726" y="9121797"/>
            <a:ext cx="3169474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224" eaLnBrk="0" hangingPunct="0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D2370DD9-0863-4A6D-AAAE-5A86CA2F7B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A500A-56C8-4DC7-B749-AFBE2511B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19183-9BC0-4B2E-8139-7F978C36B0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E210E-C1FA-4F6B-B905-62889F060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B8967-C815-4EA7-BFE2-509EEFA027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779CB-D9BA-48D2-B733-61BF832D8E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9D4FA-DBE0-4C62-9D08-CB370E059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2EC72-2AF5-402A-B99F-7FB4D7834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90872-EDF9-4416-ACAB-FA99B9B40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F3D5-1A0D-4376-BAF8-F72E51086B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CF708-EBE3-4507-A6C6-11F58BEFB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DBE83-92FF-4723-B7F2-C2721DFD8F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03EE72E-4AAF-426B-AA34-5AA203359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wmf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0.png"/><Relationship Id="rId4" Type="http://schemas.openxmlformats.org/officeDocument/2006/relationships/oleObject" Target="../embeddings/oleObject3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7.jpeg"/><Relationship Id="rId4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86000" y="3025775"/>
            <a:ext cx="6248400" cy="860425"/>
          </a:xfrm>
        </p:spPr>
        <p:txBody>
          <a:bodyPr/>
          <a:lstStyle/>
          <a:p>
            <a:pPr eaLnBrk="1" hangingPunct="1"/>
            <a:r>
              <a:rPr lang="en-US" b="1" dirty="0" smtClean="0"/>
              <a:t>The EXO-200 Detector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886200"/>
            <a:ext cx="6705600" cy="2209800"/>
          </a:xfrm>
        </p:spPr>
        <p:txBody>
          <a:bodyPr/>
          <a:lstStyle/>
          <a:p>
            <a:pPr eaLnBrk="1" hangingPunct="1"/>
            <a:r>
              <a:rPr lang="en-US" b="1" dirty="0" smtClean="0"/>
              <a:t>Razvan Gornea for the EXO Collaboration</a:t>
            </a:r>
          </a:p>
          <a:p>
            <a:pPr eaLnBrk="1" hangingPunct="1"/>
            <a:r>
              <a:rPr lang="en-US" sz="1400" b="1" i="1" dirty="0" smtClean="0"/>
              <a:t>LHEP, Center for Research and Education in Fundamental Physics, Bern University</a:t>
            </a:r>
          </a:p>
          <a:p>
            <a:pPr eaLnBrk="1" hangingPunct="1"/>
            <a:r>
              <a:rPr lang="en-US" sz="2000" b="1" i="1" dirty="0" smtClean="0"/>
              <a:t>Frontier Detectors for Frontier Physics</a:t>
            </a:r>
          </a:p>
          <a:p>
            <a:pPr algn="r" eaLnBrk="1" hangingPunct="1"/>
            <a:r>
              <a:rPr lang="en-US" sz="2000" b="1" i="1" dirty="0" smtClean="0"/>
              <a:t>11</a:t>
            </a:r>
            <a:r>
              <a:rPr lang="en-US" sz="2000" b="1" i="1" baseline="30000" dirty="0" smtClean="0"/>
              <a:t>th</a:t>
            </a:r>
            <a:r>
              <a:rPr lang="en-US" sz="2000" b="1" i="1" dirty="0" smtClean="0"/>
              <a:t> Pisa meeting on advanced detectors</a:t>
            </a:r>
          </a:p>
          <a:p>
            <a:pPr algn="r" eaLnBrk="1" hangingPunct="1"/>
            <a:r>
              <a:rPr lang="en-US" sz="1400" b="1" i="1" dirty="0" smtClean="0"/>
              <a:t>24-30 May 2009</a:t>
            </a:r>
          </a:p>
        </p:txBody>
      </p:sp>
      <p:pic>
        <p:nvPicPr>
          <p:cNvPr id="9220" name="Picture 9" descr="exo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5888" y="914400"/>
            <a:ext cx="21447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Improving the Energy Resolution</a:t>
            </a:r>
          </a:p>
        </p:txBody>
      </p:sp>
      <p:pic>
        <p:nvPicPr>
          <p:cNvPr id="5126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05275" y="2743200"/>
            <a:ext cx="4581525" cy="3573463"/>
          </a:xfrm>
          <a:noFill/>
        </p:spPr>
      </p:pic>
      <p:pic>
        <p:nvPicPr>
          <p:cNvPr id="512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124200"/>
            <a:ext cx="342900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295400" y="2514600"/>
          <a:ext cx="2643188" cy="565150"/>
        </p:xfrm>
        <a:graphic>
          <a:graphicData uri="http://schemas.openxmlformats.org/presentationml/2006/ole">
            <p:oleObj spid="_x0000_s5122" name="Equation" r:id="rId5" imgW="1841400" imgH="393480" progId="Equation.3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5334000" y="2971800"/>
          <a:ext cx="1141413" cy="419100"/>
        </p:xfrm>
        <a:graphic>
          <a:graphicData uri="http://schemas.openxmlformats.org/presentationml/2006/ole">
            <p:oleObj spid="_x0000_s5123" name="Equation" r:id="rId6" imgW="622080" imgH="228600" progId="Equation.3">
              <p:embed/>
            </p:oleObj>
          </a:graphicData>
        </a:graphic>
      </p:graphicFrame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1295400" y="3276600"/>
          <a:ext cx="954088" cy="325438"/>
        </p:xfrm>
        <a:graphic>
          <a:graphicData uri="http://schemas.openxmlformats.org/presentationml/2006/ole">
            <p:oleObj spid="_x0000_s5124" name="Equation" r:id="rId7" imgW="520560" imgH="1774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81200" y="1752600"/>
            <a:ext cx="6705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0" dirty="0">
                <a:solidFill>
                  <a:srgbClr val="000000"/>
                </a:solidFill>
                <a:latin typeface="+mn-lt"/>
              </a:rPr>
              <a:t>Strong anti-correlation between ionization and scintillation signals in liquid xenon has been observed!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429000" y="2133600"/>
            <a:ext cx="5105400" cy="1774825"/>
          </a:xfrm>
        </p:spPr>
        <p:txBody>
          <a:bodyPr/>
          <a:lstStyle/>
          <a:p>
            <a:pPr eaLnBrk="1" hangingPunct="1"/>
            <a:r>
              <a:rPr lang="en-US" b="1" dirty="0" smtClean="0"/>
              <a:t>EXO-200 Detector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EXO-200 Chamber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33925" y="2057400"/>
            <a:ext cx="4029075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Ultra low radioactivity copper!</a:t>
            </a:r>
          </a:p>
          <a:p>
            <a:pPr algn="ctr"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Shielded surface transport and storage</a:t>
            </a:r>
          </a:p>
          <a:p>
            <a:pPr algn="ctr"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Only 1.5 mm thickness to reduce mass</a:t>
            </a:r>
          </a:p>
          <a:p>
            <a:pPr algn="ctr"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PLC-based real-time pressure control</a:t>
            </a:r>
          </a:p>
          <a:p>
            <a:pPr algn="ctr"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e-beam welded components</a:t>
            </a:r>
          </a:p>
          <a:p>
            <a:pPr algn="ctr"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TIG welding for the final assembly</a:t>
            </a:r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9969" t="20346" r="3749" b="14064"/>
          <a:stretch>
            <a:fillRect/>
          </a:stretch>
        </p:blipFill>
        <p:spPr>
          <a:xfrm>
            <a:off x="5486400" y="4038600"/>
            <a:ext cx="2700338" cy="2438400"/>
          </a:xfrm>
          <a:noFill/>
        </p:spPr>
      </p:pic>
      <p:pic>
        <p:nvPicPr>
          <p:cNvPr id="15365" name="Picture 11" descr="P10100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P10000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0" y="2076450"/>
            <a:ext cx="2616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Charge and Light Readout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33925" y="2057400"/>
            <a:ext cx="4181475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Photo-etched phosphor-bronze cathode</a:t>
            </a:r>
          </a:p>
          <a:p>
            <a:pPr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Induction &amp; charge collection wire grids</a:t>
            </a:r>
          </a:p>
          <a:p>
            <a:pPr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259 LAAPD (37 groups of 7) per plane</a:t>
            </a:r>
          </a:p>
          <a:p>
            <a:pPr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   - 1.6 cm active diameter</a:t>
            </a:r>
          </a:p>
          <a:p>
            <a:pPr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   - very clean and low mass</a:t>
            </a:r>
          </a:p>
          <a:p>
            <a:pPr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   - QE &gt; 1 @ 174 nm</a:t>
            </a:r>
          </a:p>
          <a:p>
            <a:pPr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   - gain 100× to 150× @ ~ 1500V</a:t>
            </a:r>
          </a:p>
          <a:p>
            <a:pPr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Radial Teflon UV light reflectors</a:t>
            </a:r>
          </a:p>
          <a:p>
            <a:pPr algn="ctr">
              <a:defRPr/>
            </a:pPr>
            <a:endParaRPr lang="en-US" sz="2000" b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572000"/>
            <a:ext cx="2057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5" descr="P100075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13360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43400" y="4724400"/>
            <a:ext cx="2057400" cy="1839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Chamber Assembly</a:t>
            </a:r>
          </a:p>
        </p:txBody>
      </p:sp>
      <p:pic>
        <p:nvPicPr>
          <p:cNvPr id="17411" name="Picture 8" descr="P100067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812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P10100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9812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P101002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4384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3" descr="P101002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38862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P101000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43434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6" descr="P101012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86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Cryostat and Cooling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1905000"/>
            <a:ext cx="60198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Refrigeration based cooling (3 × 1500 W PolyCold units)</a:t>
            </a:r>
          </a:p>
          <a:p>
            <a:pPr algn="ctr"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4.2 tons of high purity heat transfer fluid (3M  HFE-7000)</a:t>
            </a:r>
          </a:p>
          <a:p>
            <a:pPr algn="ctr"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Serves also as inner shield!</a:t>
            </a: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079875"/>
            <a:ext cx="81534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060323_DSC_359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089275"/>
            <a:ext cx="2292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070414_ES3 -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638800" y="2936875"/>
            <a:ext cx="2895600" cy="2171700"/>
          </a:xfrm>
          <a:noFill/>
        </p:spPr>
      </p:pic>
      <p:graphicFrame>
        <p:nvGraphicFramePr>
          <p:cNvPr id="6146" name="Object 2" descr="chamber_inside_cryostat_model1"/>
          <p:cNvGraphicFramePr>
            <a:graphicFrameLocks noChangeAspect="1"/>
          </p:cNvGraphicFramePr>
          <p:nvPr/>
        </p:nvGraphicFramePr>
        <p:xfrm>
          <a:off x="2133600" y="2784475"/>
          <a:ext cx="2354263" cy="2057400"/>
        </p:xfrm>
        <a:graphic>
          <a:graphicData uri="http://schemas.openxmlformats.org/presentationml/2006/ole">
            <p:oleObj spid="_x0000_s6146" name="Bitmap Image" r:id="rId6" imgW="8695238" imgH="760201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429000" y="2133600"/>
            <a:ext cx="4876800" cy="1774825"/>
          </a:xfrm>
        </p:spPr>
        <p:txBody>
          <a:bodyPr/>
          <a:lstStyle/>
          <a:p>
            <a:pPr eaLnBrk="1" hangingPunct="1"/>
            <a:r>
              <a:rPr lang="en-US" b="1" dirty="0" smtClean="0"/>
              <a:t>WIPP Installation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743200"/>
            <a:ext cx="2133599" cy="148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Experimental Area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1752600"/>
            <a:ext cx="5485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Waste Isolation Pilot Plant, Carlsbad, New Mexico</a:t>
            </a:r>
          </a:p>
          <a:p>
            <a:pPr algn="ctr">
              <a:defRPr/>
            </a:pP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~ 1600 </a:t>
            </a:r>
            <a:r>
              <a:rPr lang="en-US" sz="2000" b="0" dirty="0">
                <a:solidFill>
                  <a:srgbClr val="000000"/>
                </a:solidFill>
                <a:latin typeface="+mn-lt"/>
              </a:rPr>
              <a:t>m.w.e. (muon flux reduction </a:t>
            </a: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by ~ 10×)</a:t>
            </a:r>
            <a:endParaRPr lang="en-US" sz="2000" b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" name="Picture 10" descr="pb_te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10153"/>
            <a:ext cx="3810000" cy="2795588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6668" y="4191000"/>
            <a:ext cx="2819400" cy="21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62400" y="2819400"/>
            <a:ext cx="2862468" cy="2057399"/>
          </a:xfrm>
          <a:noFill/>
          <a:ln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71600" y="2362200"/>
            <a:ext cx="2252482" cy="1066800"/>
          </a:xfrm>
          <a:prstGeom prst="rect">
            <a:avLst/>
          </a:prstGeom>
          <a:noFill/>
          <a:ln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81668" y="4648200"/>
            <a:ext cx="195439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962400" y="2438400"/>
            <a:ext cx="487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Large 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and 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wide remote experimental area 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available!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Muon Veto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2133600"/>
            <a:ext cx="3962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20× </a:t>
            </a:r>
            <a:r>
              <a:rPr lang="en-US" sz="2000" b="0" dirty="0">
                <a:solidFill>
                  <a:srgbClr val="000000"/>
                </a:solidFill>
                <a:latin typeface="+mn-lt"/>
              </a:rPr>
              <a:t>muon </a:t>
            </a: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induced background reduction (99,7</a:t>
            </a:r>
            <a:r>
              <a:rPr lang="en-US" sz="2000" b="0" dirty="0">
                <a:solidFill>
                  <a:srgbClr val="000000"/>
                </a:solidFill>
                <a:latin typeface="+mn-lt"/>
              </a:rPr>
              <a:t>% detection </a:t>
            </a: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efficiency)</a:t>
            </a:r>
            <a:endParaRPr lang="en-US" sz="2000" b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5" name="Picture 11" descr="Mod1Assembly_with_Vetos_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2893168"/>
            <a:ext cx="3261232" cy="2821832"/>
          </a:xfrm>
          <a:prstGeom prst="rect">
            <a:avLst/>
          </a:prstGeom>
          <a:noFill/>
          <a:ln/>
        </p:spPr>
      </p:pic>
      <p:pic>
        <p:nvPicPr>
          <p:cNvPr id="16" name="Picture 9" descr="Mod1Assembly_with_Vetos_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5353" y="2133600"/>
            <a:ext cx="3376647" cy="2794260"/>
          </a:xfrm>
          <a:prstGeom prst="rect">
            <a:avLst/>
          </a:prstGeom>
          <a:noFill/>
          <a:ln/>
        </p:spPr>
      </p:pic>
      <p:pic>
        <p:nvPicPr>
          <p:cNvPr id="14" name="Picture 7" descr="Mod1Assembly_with_Vetos_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43400" y="4724400"/>
            <a:ext cx="1660641" cy="1376066"/>
          </a:xfrm>
          <a:noFill/>
          <a:ln/>
        </p:spPr>
      </p:pic>
      <p:sp>
        <p:nvSpPr>
          <p:cNvPr id="17" name="TextBox 16"/>
          <p:cNvSpPr txBox="1"/>
          <p:nvPr/>
        </p:nvSpPr>
        <p:spPr>
          <a:xfrm>
            <a:off x="5867400" y="5029200"/>
            <a:ext cx="289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Extensive Monte Carlo simulations to optimize</a:t>
            </a:r>
          </a:p>
          <a:p>
            <a:pPr algn="ctr">
              <a:defRPr/>
            </a:pP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the veto configuration!</a:t>
            </a:r>
            <a:endParaRPr lang="en-US" sz="2000" b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Expected Performance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362200" y="1828800"/>
            <a:ext cx="6477000" cy="1828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Very low radioactive background</a:t>
            </a:r>
          </a:p>
          <a:p>
            <a:pPr lvl="1" eaLnBrk="1" hangingPunct="1"/>
            <a:r>
              <a:rPr lang="en-US" sz="2000" dirty="0" smtClean="0"/>
              <a:t>Careful selection of materials, optimized custom design</a:t>
            </a:r>
          </a:p>
          <a:p>
            <a:pPr lvl="1" eaLnBrk="1" hangingPunct="1"/>
            <a:r>
              <a:rPr lang="en-US" sz="2000" dirty="0" smtClean="0"/>
              <a:t>Manufacturing, handling and installation in cleanrooms</a:t>
            </a:r>
          </a:p>
          <a:p>
            <a:pPr eaLnBrk="1" hangingPunct="1"/>
            <a:r>
              <a:rPr lang="en-US" sz="2400" dirty="0" smtClean="0"/>
              <a:t>Very good energy resolution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33400" y="4572000"/>
            <a:ext cx="8153400" cy="1447800"/>
            <a:chOff x="113" y="1282"/>
            <a:chExt cx="5488" cy="1021"/>
          </a:xfrm>
          <a:solidFill>
            <a:schemeClr val="accent4">
              <a:alpha val="0"/>
            </a:schemeClr>
          </a:solidFill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13" y="1952"/>
              <a:ext cx="590" cy="352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7200" eaLnBrk="0" hangingPunct="0">
                <a:lnSpc>
                  <a:spcPct val="117000"/>
                </a:lnSpc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FF"/>
                  </a:solidFill>
                  <a:latin typeface="Verdana" pitchFamily="34" charset="0"/>
                  <a:cs typeface="Lucida Sans Unicode" pitchFamily="34" charset="0"/>
                </a:rPr>
                <a:t>EXO-200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13" y="1282"/>
              <a:ext cx="590" cy="671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0000"/>
                  </a:solidFill>
                  <a:latin typeface="Verdana" pitchFamily="34" charset="0"/>
                  <a:cs typeface="Lucida Sans Unicode" pitchFamily="34" charset="0"/>
                </a:rPr>
                <a:t>C</a:t>
              </a:r>
              <a:r>
                <a:rPr lang="en-GB" sz="1400" b="1" dirty="0">
                  <a:solidFill>
                    <a:srgbClr val="000000"/>
                  </a:solidFill>
                  <a:latin typeface="Verdana" pitchFamily="34" charset="0"/>
                  <a:cs typeface="Lucida Sans Unicode" pitchFamily="34" charset="0"/>
                </a:rPr>
                <a:t>ase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962" y="1952"/>
              <a:ext cx="640" cy="352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FF"/>
                  </a:solidFill>
                  <a:latin typeface="Verdana" pitchFamily="34" charset="0"/>
                  <a:cs typeface="Lucida Sans Unicode" pitchFamily="34" charset="0"/>
                </a:rPr>
                <a:t>186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413" y="1952"/>
              <a:ext cx="549" cy="352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FF"/>
                  </a:solidFill>
                  <a:latin typeface="Verdana" pitchFamily="34" charset="0"/>
                  <a:cs typeface="Lucida Sans Unicode" pitchFamily="34" charset="0"/>
                </a:rPr>
                <a:t>133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413" y="1282"/>
              <a:ext cx="1189" cy="671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Majorana mass</a:t>
              </a:r>
            </a:p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(meV)</a:t>
              </a:r>
            </a:p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QRPA</a:t>
              </a:r>
              <a:r>
                <a:rPr lang="en-GB" sz="1400" b="1" baseline="30000" dirty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1</a:t>
              </a:r>
              <a:r>
                <a:rPr lang="en-GB" sz="14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 NSM</a:t>
              </a:r>
              <a:r>
                <a:rPr lang="en-GB" sz="1400" b="1" baseline="30000" dirty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766" y="1952"/>
              <a:ext cx="915" cy="352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FF"/>
                  </a:solidFill>
                  <a:latin typeface="Verdana" pitchFamily="34" charset="0"/>
                  <a:cs typeface="Lucida Sans Unicode" pitchFamily="34" charset="0"/>
                </a:rPr>
                <a:t>40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766" y="1282"/>
              <a:ext cx="915" cy="671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Radioactive</a:t>
              </a:r>
            </a:p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Background</a:t>
              </a:r>
            </a:p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(events)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681" y="1952"/>
              <a:ext cx="732" cy="352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FF"/>
                  </a:solidFill>
                  <a:latin typeface="Verdana" pitchFamily="34" charset="0"/>
                  <a:cs typeface="Lucida Sans Unicode" pitchFamily="34" charset="0"/>
                </a:rPr>
                <a:t>6.4*10</a:t>
              </a:r>
              <a:r>
                <a:rPr lang="en-GB" sz="1400" b="1" baseline="30000" dirty="0">
                  <a:solidFill>
                    <a:srgbClr val="0000FF"/>
                  </a:solidFill>
                  <a:latin typeface="Verdana" pitchFamily="34" charset="0"/>
                  <a:cs typeface="Lucida Sans Unicode" pitchFamily="34" charset="0"/>
                </a:rPr>
                <a:t>25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080" y="1952"/>
              <a:ext cx="686" cy="352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FF"/>
                  </a:solidFill>
                  <a:latin typeface="Verdana" pitchFamily="34" charset="0"/>
                  <a:cs typeface="Lucida Sans Unicode" pitchFamily="34" charset="0"/>
                </a:rPr>
                <a:t>1.6</a:t>
              </a:r>
              <a:endParaRPr lang="en-GB" sz="1400" b="1" baseline="30000" dirty="0">
                <a:solidFill>
                  <a:srgbClr val="0000FF"/>
                </a:solidFill>
                <a:latin typeface="Verdana" pitchFamily="34" charset="0"/>
                <a:cs typeface="Lucida Sans Unicode" pitchFamily="34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577" y="1952"/>
              <a:ext cx="503" cy="352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FF"/>
                  </a:solidFill>
                  <a:latin typeface="Verdana" pitchFamily="34" charset="0"/>
                  <a:cs typeface="Lucida Sans Unicode" pitchFamily="34" charset="0"/>
                </a:rPr>
                <a:t>2</a:t>
              </a: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119" y="1952"/>
              <a:ext cx="458" cy="352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FF"/>
                  </a:solidFill>
                  <a:latin typeface="Verdana" pitchFamily="34" charset="0"/>
                  <a:cs typeface="Lucida Sans Unicode" pitchFamily="34" charset="0"/>
                </a:rPr>
                <a:t>70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703" y="1952"/>
              <a:ext cx="416" cy="352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FF"/>
                  </a:solidFill>
                  <a:latin typeface="Verdana" pitchFamily="34" charset="0"/>
                  <a:cs typeface="Lucida Sans Unicode" pitchFamily="34" charset="0"/>
                </a:rPr>
                <a:t>0.2</a:t>
              </a: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3681" y="1282"/>
              <a:ext cx="732" cy="671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00"/>
                  </a:solidFill>
                  <a:latin typeface="Verdana" pitchFamily="34" charset="0"/>
                  <a:cs typeface="Lucida Sans Unicode" pitchFamily="34" charset="0"/>
                </a:rPr>
                <a:t>T</a:t>
              </a:r>
              <a:r>
                <a:rPr lang="en-GB" sz="1400" b="1" baseline="-25000" dirty="0">
                  <a:solidFill>
                    <a:srgbClr val="000000"/>
                  </a:solidFill>
                  <a:latin typeface="Verdana" pitchFamily="34" charset="0"/>
                  <a:cs typeface="Lucida Sans Unicode" pitchFamily="34" charset="0"/>
                </a:rPr>
                <a:t>1/2</a:t>
              </a:r>
              <a:r>
                <a:rPr lang="en-GB" sz="1400" b="1" baseline="30000" dirty="0">
                  <a:solidFill>
                    <a:srgbClr val="000000"/>
                  </a:solidFill>
                  <a:latin typeface="Verdana" pitchFamily="34" charset="0"/>
                  <a:cs typeface="Lucida Sans Unicode" pitchFamily="34" charset="0"/>
                </a:rPr>
                <a:t>0</a:t>
              </a:r>
              <a:r>
                <a:rPr lang="en-GB" sz="1400" b="1" baseline="300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ν</a:t>
              </a:r>
            </a:p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(yr, 90%CL)</a:t>
              </a: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080" y="1282"/>
              <a:ext cx="686" cy="671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σ</a:t>
              </a:r>
              <a:r>
                <a:rPr lang="en-GB" sz="1400" b="1" baseline="-250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E</a:t>
              </a:r>
              <a:r>
                <a:rPr lang="en-GB" sz="14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/E</a:t>
              </a:r>
            </a:p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@ 2.5 MeV</a:t>
              </a:r>
            </a:p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(%)</a:t>
              </a: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1577" y="1282"/>
              <a:ext cx="503" cy="671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00"/>
                  </a:solidFill>
                  <a:latin typeface="Verdana" pitchFamily="34" charset="0"/>
                  <a:cs typeface="Lucida Sans Unicode" pitchFamily="34" charset="0"/>
                </a:rPr>
                <a:t>Run Time</a:t>
              </a:r>
            </a:p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00"/>
                  </a:solidFill>
                  <a:latin typeface="Verdana" pitchFamily="34" charset="0"/>
                  <a:cs typeface="Lucida Sans Unicode" pitchFamily="34" charset="0"/>
                </a:rPr>
                <a:t>(yr)</a:t>
              </a: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119" y="1282"/>
              <a:ext cx="458" cy="671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00"/>
                  </a:solidFill>
                  <a:latin typeface="Verdana" pitchFamily="34" charset="0"/>
                  <a:cs typeface="Lucida Sans Unicode" pitchFamily="34" charset="0"/>
                </a:rPr>
                <a:t>Eff.</a:t>
              </a:r>
            </a:p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00"/>
                  </a:solidFill>
                  <a:latin typeface="Verdana" pitchFamily="34" charset="0"/>
                  <a:cs typeface="Lucida Sans Unicode" pitchFamily="34" charset="0"/>
                </a:rPr>
                <a:t>(%)</a:t>
              </a: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703" y="1282"/>
              <a:ext cx="416" cy="671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00"/>
                  </a:solidFill>
                  <a:latin typeface="Verdana" pitchFamily="34" charset="0"/>
                  <a:cs typeface="Lucida Sans Unicode" pitchFamily="34" charset="0"/>
                </a:rPr>
                <a:t>Mass</a:t>
              </a:r>
            </a:p>
            <a:p>
              <a:pPr algn="ctr" defTabSz="457200" eaLnBrk="0" hangingPunct="0">
                <a:lnSpc>
                  <a:spcPct val="117000"/>
                </a:lnSpc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0000"/>
                  </a:solidFill>
                  <a:latin typeface="Verdana" pitchFamily="34" charset="0"/>
                  <a:cs typeface="Lucida Sans Unicode" pitchFamily="34" charset="0"/>
                </a:rPr>
                <a:t>(ton)</a:t>
              </a: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13" y="1282"/>
              <a:ext cx="5489" cy="1"/>
            </a:xfrm>
            <a:prstGeom prst="line">
              <a:avLst/>
            </a:prstGeom>
            <a:grp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113" y="1952"/>
              <a:ext cx="5489" cy="1"/>
            </a:xfrm>
            <a:prstGeom prst="line">
              <a:avLst/>
            </a:prstGeom>
            <a:grp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113" y="2304"/>
              <a:ext cx="5489" cy="1"/>
            </a:xfrm>
            <a:prstGeom prst="line">
              <a:avLst/>
            </a:prstGeom>
            <a:grp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113" y="1282"/>
              <a:ext cx="1" cy="1022"/>
            </a:xfrm>
            <a:prstGeom prst="line">
              <a:avLst/>
            </a:prstGeom>
            <a:grp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1119" y="1282"/>
              <a:ext cx="1" cy="1022"/>
            </a:xfrm>
            <a:prstGeom prst="line">
              <a:avLst/>
            </a:prstGeom>
            <a:grp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1577" y="1282"/>
              <a:ext cx="1" cy="1022"/>
            </a:xfrm>
            <a:prstGeom prst="line">
              <a:avLst/>
            </a:prstGeom>
            <a:grp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2080" y="1282"/>
              <a:ext cx="1" cy="1022"/>
            </a:xfrm>
            <a:prstGeom prst="line">
              <a:avLst/>
            </a:prstGeom>
            <a:grp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3681" y="1282"/>
              <a:ext cx="1" cy="1022"/>
            </a:xfrm>
            <a:prstGeom prst="line">
              <a:avLst/>
            </a:prstGeom>
            <a:grp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5602" y="1282"/>
              <a:ext cx="1" cy="1022"/>
            </a:xfrm>
            <a:prstGeom prst="line">
              <a:avLst/>
            </a:prstGeom>
            <a:grp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2766" y="1282"/>
              <a:ext cx="1" cy="1022"/>
            </a:xfrm>
            <a:prstGeom prst="line">
              <a:avLst/>
            </a:prstGeom>
            <a:grp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4413" y="1282"/>
              <a:ext cx="1" cy="1022"/>
            </a:xfrm>
            <a:prstGeom prst="line">
              <a:avLst/>
            </a:prstGeom>
            <a:grp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4962" y="1952"/>
              <a:ext cx="1" cy="352"/>
            </a:xfrm>
            <a:prstGeom prst="line">
              <a:avLst/>
            </a:prstGeom>
            <a:grp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703" y="1282"/>
              <a:ext cx="1" cy="1022"/>
            </a:xfrm>
            <a:prstGeom prst="line">
              <a:avLst/>
            </a:prstGeom>
            <a:grp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6400800" y="3048000"/>
          <a:ext cx="1981201" cy="715434"/>
        </p:xfrm>
        <a:graphic>
          <a:graphicData uri="http://schemas.openxmlformats.org/presentationml/2006/ole">
            <p:oleObj spid="_x0000_s33794" name="Equation" r:id="rId3" imgW="1371600" imgH="495000" progId="Equation.3">
              <p:embed/>
            </p:oleObj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57200" y="3733800"/>
            <a:ext cx="5181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Chamber underground installation in august 2009</a:t>
            </a:r>
          </a:p>
          <a:p>
            <a:pPr algn="ctr"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Physics runs starting in </a:t>
            </a: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2010, 2 years run time!</a:t>
            </a:r>
            <a:endParaRPr lang="en-US" sz="2000" b="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5870575" y="3962400"/>
          <a:ext cx="2530475" cy="349250"/>
        </p:xfrm>
        <a:graphic>
          <a:graphicData uri="http://schemas.openxmlformats.org/presentationml/2006/ole">
            <p:oleObj spid="_x0000_s33795" name="Equation" r:id="rId4" imgW="1752480" imgH="241200" progId="Equation.3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791200" y="6012359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en-US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Rodin </a:t>
            </a:r>
            <a:r>
              <a:rPr lang="en-US" sz="1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et. al., Nucl. Phys. A 793 (2007) </a:t>
            </a:r>
            <a:r>
              <a:rPr lang="en-US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213</a:t>
            </a:r>
            <a:endParaRPr lang="en-US" sz="10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US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Caurier et</a:t>
            </a:r>
            <a:r>
              <a:rPr lang="en-US" sz="1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al., arXiv:0709.2137v1</a:t>
            </a:r>
          </a:p>
          <a:p>
            <a:endParaRPr lang="en-US" dirty="0"/>
          </a:p>
        </p:txBody>
      </p:sp>
      <p:pic>
        <p:nvPicPr>
          <p:cNvPr id="43" name="Picture 8" descr="95px-Smiley_green_alien_aaa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6172200"/>
            <a:ext cx="466725" cy="59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76962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Rare nuclear transition between same mass nuclei</a:t>
            </a:r>
          </a:p>
          <a:p>
            <a:pPr lvl="1" eaLnBrk="1" hangingPunct="1"/>
            <a:r>
              <a:rPr lang="en-US" dirty="0" smtClean="0"/>
              <a:t>Energetically allowed for even-even nuclei</a:t>
            </a:r>
          </a:p>
        </p:txBody>
      </p:sp>
      <p:sp>
        <p:nvSpPr>
          <p:cNvPr id="103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Double Beta Decay … </a:t>
            </a: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2057400" y="2971800"/>
          <a:ext cx="4038600" cy="406400"/>
        </p:xfrm>
        <a:graphic>
          <a:graphicData uri="http://schemas.openxmlformats.org/presentationml/2006/ole">
            <p:oleObj spid="_x0000_s1026" name="Equation" r:id="rId3" imgW="2273040" imgH="2286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057400" y="4432300"/>
          <a:ext cx="3092450" cy="406400"/>
        </p:xfrm>
        <a:graphic>
          <a:graphicData uri="http://schemas.openxmlformats.org/presentationml/2006/ole">
            <p:oleObj spid="_x0000_s1027" name="Equation" r:id="rId4" imgW="1739880" imgH="228600" progId="Equation.3">
              <p:embed/>
            </p:oleObj>
          </a:graphicData>
        </a:graphic>
      </p:graphicFrame>
      <p:graphicFrame>
        <p:nvGraphicFramePr>
          <p:cNvPr id="1028" name="Object 14"/>
          <p:cNvGraphicFramePr>
            <a:graphicFrameLocks noChangeAspect="1"/>
          </p:cNvGraphicFramePr>
          <p:nvPr/>
        </p:nvGraphicFramePr>
        <p:xfrm>
          <a:off x="2057400" y="5080000"/>
          <a:ext cx="3544888" cy="406400"/>
        </p:xfrm>
        <a:graphic>
          <a:graphicData uri="http://schemas.openxmlformats.org/presentationml/2006/ole">
            <p:oleObj spid="_x0000_s1028" name="Equation" r:id="rId5" imgW="1993680" imgH="228600" progId="Equation.3">
              <p:embed/>
            </p:oleObj>
          </a:graphicData>
        </a:graphic>
      </p:graphicFrame>
      <p:graphicFrame>
        <p:nvGraphicFramePr>
          <p:cNvPr id="1029" name="Object 15"/>
          <p:cNvGraphicFramePr>
            <a:graphicFrameLocks noChangeAspect="1"/>
          </p:cNvGraphicFramePr>
          <p:nvPr/>
        </p:nvGraphicFramePr>
        <p:xfrm>
          <a:off x="609600" y="2997200"/>
          <a:ext cx="990600" cy="439738"/>
        </p:xfrm>
        <a:graphic>
          <a:graphicData uri="http://schemas.openxmlformats.org/presentationml/2006/ole">
            <p:oleObj spid="_x0000_s1029" name="Equation" r:id="rId6" imgW="457200" imgH="20304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09600" y="4437063"/>
          <a:ext cx="990600" cy="439737"/>
        </p:xfrm>
        <a:graphic>
          <a:graphicData uri="http://schemas.openxmlformats.org/presentationml/2006/ole">
            <p:oleObj spid="_x0000_s1030" name="Equation" r:id="rId7" imgW="457200" imgH="20304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34000" y="4419600"/>
            <a:ext cx="3505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0000"/>
                </a:solidFill>
                <a:latin typeface="+mj-lt"/>
              </a:rPr>
              <a:t>Neutrinos are Majorana particles!</a:t>
            </a:r>
          </a:p>
        </p:txBody>
      </p:sp>
      <p:cxnSp>
        <p:nvCxnSpPr>
          <p:cNvPr id="1040" name="Straight Arrow Connector 19"/>
          <p:cNvCxnSpPr>
            <a:cxnSpLocks noChangeShapeType="1"/>
          </p:cNvCxnSpPr>
          <p:nvPr/>
        </p:nvCxnSpPr>
        <p:spPr bwMode="auto">
          <a:xfrm rot="5400000">
            <a:off x="5295901" y="5446712"/>
            <a:ext cx="1295400" cy="31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stealth" w="lg" len="lg"/>
          </a:ln>
        </p:spPr>
      </p:cxnSp>
      <p:graphicFrame>
        <p:nvGraphicFramePr>
          <p:cNvPr id="1031" name="Object 28"/>
          <p:cNvGraphicFramePr>
            <a:graphicFrameLocks noChangeAspect="1"/>
          </p:cNvGraphicFramePr>
          <p:nvPr/>
        </p:nvGraphicFramePr>
        <p:xfrm>
          <a:off x="533400" y="5627688"/>
          <a:ext cx="5334000" cy="620712"/>
        </p:xfrm>
        <a:graphic>
          <a:graphicData uri="http://schemas.openxmlformats.org/presentationml/2006/ole">
            <p:oleObj spid="_x0000_s1031" name="Equation" r:id="rId8" imgW="2730240" imgH="317160" progId="Equation.3">
              <p:embed/>
            </p:oleObj>
          </a:graphicData>
        </a:graphic>
      </p:graphicFrame>
      <p:graphicFrame>
        <p:nvGraphicFramePr>
          <p:cNvPr id="1032" name="Object 20"/>
          <p:cNvGraphicFramePr>
            <a:graphicFrameLocks noChangeAspect="1"/>
          </p:cNvGraphicFramePr>
          <p:nvPr/>
        </p:nvGraphicFramePr>
        <p:xfrm>
          <a:off x="533400" y="3521075"/>
          <a:ext cx="4495800" cy="619125"/>
        </p:xfrm>
        <a:graphic>
          <a:graphicData uri="http://schemas.openxmlformats.org/presentationml/2006/ole">
            <p:oleObj spid="_x0000_s1032" name="Equation" r:id="rId9" imgW="2311200" imgH="317160" progId="Equation.3">
              <p:embed/>
            </p:oleObj>
          </a:graphicData>
        </a:graphic>
      </p:graphicFrame>
      <p:graphicFrame>
        <p:nvGraphicFramePr>
          <p:cNvPr id="1033" name="Object 21"/>
          <p:cNvGraphicFramePr>
            <a:graphicFrameLocks noChangeAspect="1"/>
          </p:cNvGraphicFramePr>
          <p:nvPr/>
        </p:nvGraphicFramePr>
        <p:xfrm>
          <a:off x="6172200" y="5486400"/>
          <a:ext cx="2432050" cy="914400"/>
        </p:xfrm>
        <a:graphic>
          <a:graphicData uri="http://schemas.openxmlformats.org/presentationml/2006/ole">
            <p:oleObj spid="_x0000_s1033" name="Equation" r:id="rId10" imgW="1218960" imgH="457200" progId="Equation.3">
              <p:embed/>
            </p:oleObj>
          </a:graphicData>
        </a:graphic>
      </p:graphicFrame>
      <p:graphicFrame>
        <p:nvGraphicFramePr>
          <p:cNvPr id="1034" name="Object 22"/>
          <p:cNvGraphicFramePr>
            <a:graphicFrameLocks noChangeAspect="1"/>
          </p:cNvGraphicFramePr>
          <p:nvPr/>
        </p:nvGraphicFramePr>
        <p:xfrm>
          <a:off x="6259513" y="4876800"/>
          <a:ext cx="979487" cy="425450"/>
        </p:xfrm>
        <a:graphic>
          <a:graphicData uri="http://schemas.openxmlformats.org/presentationml/2006/ole">
            <p:oleObj spid="_x0000_s1034" name="Equation" r:id="rId11" imgW="380880" imgH="164880" progId="Equation.3">
              <p:embed/>
            </p:oleObj>
          </a:graphicData>
        </a:graphic>
      </p:graphicFrame>
      <p:graphicFrame>
        <p:nvGraphicFramePr>
          <p:cNvPr id="1035" name="Object 26"/>
          <p:cNvGraphicFramePr>
            <a:graphicFrameLocks noChangeAspect="1"/>
          </p:cNvGraphicFramePr>
          <p:nvPr/>
        </p:nvGraphicFramePr>
        <p:xfrm>
          <a:off x="7467600" y="4800600"/>
          <a:ext cx="1143000" cy="588963"/>
        </p:xfrm>
        <a:graphic>
          <a:graphicData uri="http://schemas.openxmlformats.org/presentationml/2006/ole">
            <p:oleObj spid="_x0000_s1035" name="Equation" r:id="rId12" imgW="444240" imgH="228600" progId="Equation.3">
              <p:embed/>
            </p:oleObj>
          </a:graphicData>
        </a:graphic>
      </p:graphicFrame>
      <p:graphicFrame>
        <p:nvGraphicFramePr>
          <p:cNvPr id="1036" name="Object 24"/>
          <p:cNvGraphicFramePr>
            <a:graphicFrameLocks noChangeAspect="1"/>
          </p:cNvGraphicFramePr>
          <p:nvPr/>
        </p:nvGraphicFramePr>
        <p:xfrm>
          <a:off x="533400" y="5060950"/>
          <a:ext cx="1174750" cy="425450"/>
        </p:xfrm>
        <a:graphic>
          <a:graphicData uri="http://schemas.openxmlformats.org/presentationml/2006/ole">
            <p:oleObj spid="_x0000_s1036" name="Equation" r:id="rId13" imgW="457200" imgH="164880" progId="Equation.3">
              <p:embed/>
            </p:oleObj>
          </a:graphicData>
        </a:graphic>
      </p:graphicFrame>
      <p:cxnSp>
        <p:nvCxnSpPr>
          <p:cNvPr id="1041" name="Straight Connector 28"/>
          <p:cNvCxnSpPr>
            <a:cxnSpLocks noChangeShapeType="1"/>
          </p:cNvCxnSpPr>
          <p:nvPr/>
        </p:nvCxnSpPr>
        <p:spPr bwMode="auto">
          <a:xfrm>
            <a:off x="304800" y="4191000"/>
            <a:ext cx="8534400" cy="1588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sysDash"/>
            <a:round/>
            <a:headEnd/>
            <a:tailEnd/>
          </a:ln>
        </p:spPr>
      </p:cxnSp>
      <p:sp>
        <p:nvSpPr>
          <p:cNvPr id="30" name="TextBox 29"/>
          <p:cNvSpPr txBox="1"/>
          <p:nvPr/>
        </p:nvSpPr>
        <p:spPr>
          <a:xfrm>
            <a:off x="6400800" y="3124200"/>
            <a:ext cx="2133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0" dirty="0">
                <a:solidFill>
                  <a:srgbClr val="002060"/>
                </a:solidFill>
                <a:latin typeface="+mj-lt"/>
              </a:rPr>
              <a:t>Allowed in SM and</a:t>
            </a:r>
          </a:p>
          <a:p>
            <a:pPr algn="ctr">
              <a:defRPr/>
            </a:pPr>
            <a:r>
              <a:rPr lang="en-US" sz="2000" b="0" dirty="0">
                <a:solidFill>
                  <a:srgbClr val="002060"/>
                </a:solidFill>
                <a:latin typeface="+mj-lt"/>
              </a:rPr>
              <a:t>already observed!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Ba</a:t>
            </a:r>
            <a:r>
              <a:rPr lang="en-US" baseline="30000" dirty="0" smtClean="0"/>
              <a:t>+</a:t>
            </a:r>
            <a:r>
              <a:rPr lang="en-US" dirty="0" smtClean="0"/>
              <a:t> Tagging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038600" y="2286000"/>
            <a:ext cx="4876800" cy="3657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Ba</a:t>
            </a:r>
            <a:r>
              <a:rPr lang="en-US" sz="2400" baseline="30000" dirty="0" smtClean="0"/>
              <a:t>++</a:t>
            </a:r>
            <a:r>
              <a:rPr lang="en-US" sz="2400" dirty="0" smtClean="0"/>
              <a:t> → Ba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conversion expected</a:t>
            </a:r>
          </a:p>
          <a:p>
            <a:pPr lvl="1" eaLnBrk="1" hangingPunct="1"/>
            <a:r>
              <a:rPr lang="en-US" sz="2000" dirty="0" smtClean="0"/>
              <a:t>Ionization potentials:</a:t>
            </a:r>
          </a:p>
          <a:p>
            <a:pPr lvl="2" eaLnBrk="1" hangingPunct="1"/>
            <a:r>
              <a:rPr lang="en-US" sz="1800" dirty="0" smtClean="0"/>
              <a:t>Xe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= 12.13 eV vs. Ba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= 5.21 eV</a:t>
            </a:r>
          </a:p>
          <a:p>
            <a:pPr lvl="2" eaLnBrk="1" hangingPunct="1"/>
            <a:r>
              <a:rPr lang="en-US" sz="1800" dirty="0" smtClean="0"/>
              <a:t>Xe</a:t>
            </a:r>
            <a:r>
              <a:rPr lang="en-US" sz="1800" baseline="30000" dirty="0" smtClean="0"/>
              <a:t>++</a:t>
            </a:r>
            <a:r>
              <a:rPr lang="en-US" sz="1800" dirty="0" smtClean="0"/>
              <a:t> = 21.21 eV vs. Ba</a:t>
            </a:r>
            <a:r>
              <a:rPr lang="en-US" sz="1800" baseline="30000" dirty="0" smtClean="0"/>
              <a:t>++</a:t>
            </a:r>
            <a:r>
              <a:rPr lang="en-US" sz="1800" dirty="0" smtClean="0"/>
              <a:t> = 10.00 eV</a:t>
            </a:r>
          </a:p>
          <a:p>
            <a:pPr lvl="1" eaLnBrk="1" hangingPunct="1"/>
            <a:r>
              <a:rPr lang="en-US" sz="2000" dirty="0" smtClean="0"/>
              <a:t>Solid Xe band gap </a:t>
            </a:r>
            <a:r>
              <a:rPr lang="en-US" sz="1100" b="1" i="1" dirty="0" smtClean="0">
                <a:latin typeface="Arial" pitchFamily="34" charset="0"/>
                <a:cs typeface="Arial" pitchFamily="34" charset="0"/>
              </a:rPr>
              <a:t>(Phys. Rev. B10 4464 1974)</a:t>
            </a:r>
          </a:p>
          <a:p>
            <a:pPr lvl="2" eaLnBrk="1" hangingPunct="1"/>
            <a:r>
              <a:rPr lang="en-US" sz="1800" dirty="0" smtClean="0"/>
              <a:t>E</a:t>
            </a:r>
            <a:r>
              <a:rPr lang="en-US" sz="1800" baseline="-25000" dirty="0" smtClean="0"/>
              <a:t>G</a:t>
            </a:r>
            <a:r>
              <a:rPr lang="en-US" sz="1800" dirty="0" smtClean="0"/>
              <a:t> = 9.22 +/- 0.01 eV</a:t>
            </a:r>
          </a:p>
          <a:p>
            <a:pPr lvl="1" eaLnBrk="1" hangingPunct="1"/>
            <a:r>
              <a:rPr lang="en-US" sz="2000" dirty="0" smtClean="0"/>
              <a:t>“Liquid Xe ionization potential” close to E</a:t>
            </a:r>
            <a:r>
              <a:rPr lang="en-US" sz="2000" baseline="-25000" dirty="0" smtClean="0"/>
              <a:t>G</a:t>
            </a:r>
            <a:r>
              <a:rPr lang="en-US" sz="2000" dirty="0" smtClean="0"/>
              <a:t> </a:t>
            </a:r>
            <a:r>
              <a:rPr lang="en-US" sz="1100" b="1" i="1" dirty="0" smtClean="0">
                <a:latin typeface="Arial" pitchFamily="34" charset="0"/>
                <a:cs typeface="Arial" pitchFamily="34" charset="0"/>
              </a:rPr>
              <a:t>(J. Phys. C: Solid State Phys. Vol. 7 1974)</a:t>
            </a:r>
          </a:p>
          <a:p>
            <a:pPr lvl="2" eaLnBrk="1" hangingPunct="1"/>
            <a:r>
              <a:rPr lang="en-US" sz="1800" dirty="0" smtClean="0"/>
              <a:t>9.28 to 9.49 eV range</a:t>
            </a:r>
          </a:p>
          <a:p>
            <a:pPr lvl="1" eaLnBrk="1" hangingPunct="1"/>
            <a:r>
              <a:rPr lang="en-US" sz="2000" dirty="0" smtClean="0"/>
              <a:t>Use of additives for gas based detectors</a:t>
            </a:r>
          </a:p>
        </p:txBody>
      </p:sp>
      <p:pic>
        <p:nvPicPr>
          <p:cNvPr id="44" name="Picture 2" descr="Single ions in He (histogram)"/>
          <p:cNvPicPr>
            <a:picLocks noChangeAspect="1" noChangeArrowheads="1"/>
          </p:cNvPicPr>
          <p:nvPr/>
        </p:nvPicPr>
        <p:blipFill>
          <a:blip r:embed="rId2"/>
          <a:srcRect l="5243" t="7425" r="4660" b="2315"/>
          <a:stretch>
            <a:fillRect/>
          </a:stretch>
        </p:blipFill>
        <p:spPr>
          <a:xfrm>
            <a:off x="762000" y="3933873"/>
            <a:ext cx="3518105" cy="2362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6" name="Picture 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133600"/>
            <a:ext cx="2559050" cy="172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1676400" y="6324600"/>
            <a:ext cx="274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0" dirty="0" smtClean="0">
                <a:solidFill>
                  <a:srgbClr val="000000"/>
                </a:solidFill>
                <a:latin typeface="+mn-lt"/>
              </a:rPr>
              <a:t>RF cage with low pressure buffer gas</a:t>
            </a:r>
            <a:endParaRPr lang="en-US" sz="1400" b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Conclusion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5867400" cy="15240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EXO-200 detector soon operational!</a:t>
            </a:r>
          </a:p>
          <a:p>
            <a:pPr eaLnBrk="1" hangingPunct="1"/>
            <a:r>
              <a:rPr lang="en-US" sz="2000" dirty="0" smtClean="0"/>
              <a:t>The largest neutrino-less double beta decay detector!</a:t>
            </a:r>
          </a:p>
          <a:p>
            <a:pPr eaLnBrk="1" hangingPunct="1"/>
            <a:r>
              <a:rPr lang="en-US" sz="2000" dirty="0" smtClean="0"/>
              <a:t>Successful large scale xenon enrichment proven!</a:t>
            </a:r>
          </a:p>
        </p:txBody>
      </p:sp>
      <p:pic>
        <p:nvPicPr>
          <p:cNvPr id="7" name="Picture 4" descr="DSC_3406 - Versio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3445377"/>
            <a:ext cx="4343400" cy="287922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 ... and its Role in Neutrino Physics</a:t>
            </a:r>
          </a:p>
        </p:txBody>
      </p:sp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152400" y="3048000"/>
          <a:ext cx="2209800" cy="677863"/>
        </p:xfrm>
        <a:graphic>
          <a:graphicData uri="http://schemas.openxmlformats.org/presentationml/2006/ole">
            <p:oleObj spid="_x0000_s2050" name="Equation" r:id="rId3" imgW="1244520" imgH="380880" progId="Equation.3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5486400" y="2667000"/>
          <a:ext cx="3200400" cy="623888"/>
        </p:xfrm>
        <a:graphic>
          <a:graphicData uri="http://schemas.openxmlformats.org/presentationml/2006/ole">
            <p:oleObj spid="_x0000_s2051" name="Equation" r:id="rId4" imgW="1765080" imgH="342720" progId="Equation.3">
              <p:embed/>
            </p:oleObj>
          </a:graphicData>
        </a:graphic>
      </p:graphicFrame>
      <p:grpSp>
        <p:nvGrpSpPr>
          <p:cNvPr id="2063" name="Group 24"/>
          <p:cNvGrpSpPr>
            <a:grpSpLocks/>
          </p:cNvGrpSpPr>
          <p:nvPr/>
        </p:nvGrpSpPr>
        <p:grpSpPr bwMode="auto">
          <a:xfrm>
            <a:off x="228600" y="3733800"/>
            <a:ext cx="8686800" cy="2695575"/>
            <a:chOff x="304801" y="2819400"/>
            <a:chExt cx="8686799" cy="2694922"/>
          </a:xfrm>
        </p:grpSpPr>
        <p:graphicFrame>
          <p:nvGraphicFramePr>
            <p:cNvPr id="2060" name="Object 13"/>
            <p:cNvGraphicFramePr>
              <a:graphicFrameLocks noChangeAspect="1"/>
            </p:cNvGraphicFramePr>
            <p:nvPr/>
          </p:nvGraphicFramePr>
          <p:xfrm>
            <a:off x="304801" y="2855277"/>
            <a:ext cx="2743199" cy="1259523"/>
          </p:xfrm>
          <a:graphic>
            <a:graphicData uri="http://schemas.openxmlformats.org/presentationml/2006/ole">
              <p:oleObj spid="_x0000_s2060" name="Equation" r:id="rId5" imgW="1549080" imgH="711000" progId="Equation.3">
                <p:embed/>
              </p:oleObj>
            </a:graphicData>
          </a:graphic>
        </p:graphicFrame>
        <p:graphicFrame>
          <p:nvGraphicFramePr>
            <p:cNvPr id="2061" name="Object 5"/>
            <p:cNvGraphicFramePr>
              <a:graphicFrameLocks noChangeAspect="1"/>
            </p:cNvGraphicFramePr>
            <p:nvPr/>
          </p:nvGraphicFramePr>
          <p:xfrm>
            <a:off x="3032125" y="2819400"/>
            <a:ext cx="5959475" cy="2694922"/>
          </p:xfrm>
          <a:graphic>
            <a:graphicData uri="http://schemas.openxmlformats.org/presentationml/2006/ole">
              <p:oleObj spid="_x0000_s2061" name="Equation" r:id="rId6" imgW="3314520" imgH="1498320" progId="Equation.3">
                <p:embed/>
              </p:oleObj>
            </a:graphicData>
          </a:graphic>
        </p:graphicFrame>
      </p:grpSp>
      <p:graphicFrame>
        <p:nvGraphicFramePr>
          <p:cNvPr id="2052" name="Object 17"/>
          <p:cNvGraphicFramePr>
            <a:graphicFrameLocks noChangeAspect="1"/>
          </p:cNvGraphicFramePr>
          <p:nvPr/>
        </p:nvGraphicFramePr>
        <p:xfrm>
          <a:off x="228600" y="5465763"/>
          <a:ext cx="981075" cy="401637"/>
        </p:xfrm>
        <a:graphic>
          <a:graphicData uri="http://schemas.openxmlformats.org/presentationml/2006/ole">
            <p:oleObj spid="_x0000_s2052" name="Equation" r:id="rId7" imgW="558720" imgH="228600" progId="Equation.3">
              <p:embed/>
            </p:oleObj>
          </a:graphicData>
        </a:graphic>
      </p:graphicFrame>
      <p:graphicFrame>
        <p:nvGraphicFramePr>
          <p:cNvPr id="2053" name="Object 7"/>
          <p:cNvGraphicFramePr>
            <a:graphicFrameLocks noChangeAspect="1"/>
          </p:cNvGraphicFramePr>
          <p:nvPr/>
        </p:nvGraphicFramePr>
        <p:xfrm>
          <a:off x="263525" y="5900738"/>
          <a:ext cx="2632075" cy="423862"/>
        </p:xfrm>
        <a:graphic>
          <a:graphicData uri="http://schemas.openxmlformats.org/presentationml/2006/ole">
            <p:oleObj spid="_x0000_s2053" name="Equation" r:id="rId8" imgW="1498320" imgH="241200" progId="Equation.3">
              <p:embed/>
            </p:oleObj>
          </a:graphicData>
        </a:graphic>
      </p:graphicFrame>
      <p:graphicFrame>
        <p:nvGraphicFramePr>
          <p:cNvPr id="2054" name="Object 19"/>
          <p:cNvGraphicFramePr>
            <a:graphicFrameLocks noChangeAspect="1"/>
          </p:cNvGraphicFramePr>
          <p:nvPr/>
        </p:nvGraphicFramePr>
        <p:xfrm>
          <a:off x="2743200" y="2667000"/>
          <a:ext cx="2654300" cy="423863"/>
        </p:xfrm>
        <a:graphic>
          <a:graphicData uri="http://schemas.openxmlformats.org/presentationml/2006/ole">
            <p:oleObj spid="_x0000_s2054" name="Equation" r:id="rId9" imgW="1511280" imgH="241200" progId="Equation.3">
              <p:embed/>
            </p:oleObj>
          </a:graphicData>
        </a:graphic>
      </p:graphicFrame>
      <p:graphicFrame>
        <p:nvGraphicFramePr>
          <p:cNvPr id="2055" name="Object 20"/>
          <p:cNvGraphicFramePr>
            <a:graphicFrameLocks noChangeAspect="1"/>
          </p:cNvGraphicFramePr>
          <p:nvPr/>
        </p:nvGraphicFramePr>
        <p:xfrm>
          <a:off x="2438400" y="3124200"/>
          <a:ext cx="1001713" cy="423863"/>
        </p:xfrm>
        <a:graphic>
          <a:graphicData uri="http://schemas.openxmlformats.org/presentationml/2006/ole">
            <p:oleObj spid="_x0000_s2055" name="Equation" r:id="rId10" imgW="571320" imgH="241200" progId="Equation.3">
              <p:embed/>
            </p:oleObj>
          </a:graphicData>
        </a:graphic>
      </p:graphicFrame>
      <p:graphicFrame>
        <p:nvGraphicFramePr>
          <p:cNvPr id="2056" name="Object 21"/>
          <p:cNvGraphicFramePr>
            <a:graphicFrameLocks noChangeAspect="1"/>
          </p:cNvGraphicFramePr>
          <p:nvPr/>
        </p:nvGraphicFramePr>
        <p:xfrm>
          <a:off x="5638800" y="3386138"/>
          <a:ext cx="846138" cy="423862"/>
        </p:xfrm>
        <a:graphic>
          <a:graphicData uri="http://schemas.openxmlformats.org/presentationml/2006/ole">
            <p:oleObj spid="_x0000_s2056" name="Equation" r:id="rId11" imgW="482400" imgH="241200" progId="Equation.3">
              <p:embed/>
            </p:oleObj>
          </a:graphicData>
        </a:graphic>
      </p:graphicFrame>
      <p:graphicFrame>
        <p:nvGraphicFramePr>
          <p:cNvPr id="2057" name="Object 22"/>
          <p:cNvGraphicFramePr>
            <a:graphicFrameLocks noChangeAspect="1"/>
          </p:cNvGraphicFramePr>
          <p:nvPr/>
        </p:nvGraphicFramePr>
        <p:xfrm>
          <a:off x="7696200" y="2328863"/>
          <a:ext cx="957263" cy="312737"/>
        </p:xfrm>
        <a:graphic>
          <a:graphicData uri="http://schemas.openxmlformats.org/presentationml/2006/ole">
            <p:oleObj spid="_x0000_s2057" name="Equation" r:id="rId12" imgW="545760" imgH="177480" progId="Equation.3">
              <p:embed/>
            </p:oleObj>
          </a:graphicData>
        </a:graphic>
      </p:graphicFrame>
      <p:graphicFrame>
        <p:nvGraphicFramePr>
          <p:cNvPr id="2058" name="Object 23"/>
          <p:cNvGraphicFramePr>
            <a:graphicFrameLocks noChangeAspect="1"/>
          </p:cNvGraphicFramePr>
          <p:nvPr/>
        </p:nvGraphicFramePr>
        <p:xfrm>
          <a:off x="7386638" y="5867400"/>
          <a:ext cx="1604962" cy="490538"/>
        </p:xfrm>
        <a:graphic>
          <a:graphicData uri="http://schemas.openxmlformats.org/presentationml/2006/ole">
            <p:oleObj spid="_x0000_s2058" name="Equation" r:id="rId13" imgW="914400" imgH="279360" progId="Equation.3">
              <p:embed/>
            </p:oleObj>
          </a:graphicData>
        </a:graphic>
      </p:graphicFrame>
      <p:graphicFrame>
        <p:nvGraphicFramePr>
          <p:cNvPr id="2059" name="Object 13"/>
          <p:cNvGraphicFramePr>
            <a:graphicFrameLocks noChangeAspect="1"/>
          </p:cNvGraphicFramePr>
          <p:nvPr/>
        </p:nvGraphicFramePr>
        <p:xfrm>
          <a:off x="152400" y="2590800"/>
          <a:ext cx="1314450" cy="490538"/>
        </p:xfrm>
        <a:graphic>
          <a:graphicData uri="http://schemas.openxmlformats.org/presentationml/2006/ole">
            <p:oleObj spid="_x0000_s2059" name="Equation" r:id="rId14" imgW="749160" imgH="279360" progId="Equation.3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332663" y="5113338"/>
            <a:ext cx="1735137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</a:rPr>
              <a:t>Neutrinoless</a:t>
            </a:r>
          </a:p>
          <a:p>
            <a:pPr algn="ctr"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</a:rPr>
              <a:t>Double Beta Decay</a:t>
            </a:r>
          </a:p>
          <a:p>
            <a:pPr algn="ctr"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</a:rPr>
              <a:t>Only!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6800" y="5130800"/>
            <a:ext cx="19240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</a:rPr>
              <a:t>Neutrino Oscillations</a:t>
            </a:r>
          </a:p>
          <a:p>
            <a:pPr algn="ctr"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</a:rPr>
              <a:t>Solar and Reactor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76600" y="3124200"/>
            <a:ext cx="22177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</a:rPr>
              <a:t>Neutrino Oscillations</a:t>
            </a:r>
          </a:p>
          <a:p>
            <a:pPr algn="ctr"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</a:rPr>
              <a:t>Atmospheric and Reactor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00800" y="3124200"/>
            <a:ext cx="18970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</a:rPr>
              <a:t>Neutrino Oscillations</a:t>
            </a:r>
          </a:p>
          <a:p>
            <a:pPr algn="ctr"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</a:rPr>
              <a:t>Reactor and Beam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91500" y="3073400"/>
            <a:ext cx="8763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</a:rPr>
              <a:t>CP</a:t>
            </a:r>
          </a:p>
          <a:p>
            <a:pPr algn="ctr"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</a:rPr>
              <a:t>violation</a:t>
            </a:r>
          </a:p>
        </p:txBody>
      </p:sp>
      <p:cxnSp>
        <p:nvCxnSpPr>
          <p:cNvPr id="2069" name="Elbow Connector 43"/>
          <p:cNvCxnSpPr>
            <a:cxnSpLocks noChangeShapeType="1"/>
          </p:cNvCxnSpPr>
          <p:nvPr/>
        </p:nvCxnSpPr>
        <p:spPr bwMode="auto">
          <a:xfrm flipV="1">
            <a:off x="8458200" y="3581400"/>
            <a:ext cx="381000" cy="228600"/>
          </a:xfrm>
          <a:prstGeom prst="bentConnector3">
            <a:avLst>
              <a:gd name="adj1" fmla="val -1148"/>
            </a:avLst>
          </a:prstGeom>
          <a:noFill/>
          <a:ln w="15875" algn="ctr">
            <a:solidFill>
              <a:srgbClr val="000000"/>
            </a:solidFill>
            <a:round/>
            <a:headEnd type="stealth" w="lg" len="lg"/>
            <a:tailEnd type="none" w="lg" len="lg"/>
          </a:ln>
        </p:spPr>
      </p:cxnSp>
      <p:sp>
        <p:nvSpPr>
          <p:cNvPr id="79" name="TextBox 78"/>
          <p:cNvSpPr txBox="1"/>
          <p:nvPr/>
        </p:nvSpPr>
        <p:spPr>
          <a:xfrm>
            <a:off x="5486400" y="2328863"/>
            <a:ext cx="22225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</a:rPr>
              <a:t>Cosmological Constraints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524000" y="2540000"/>
            <a:ext cx="10842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</a:rPr>
              <a:t>Beta Decay</a:t>
            </a:r>
          </a:p>
          <a:p>
            <a:pPr algn="ctr"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</a:rPr>
              <a:t>Endpoint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490663" y="1806575"/>
            <a:ext cx="74247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bg2"/>
                </a:solidFill>
                <a:latin typeface="+mn-lt"/>
              </a:rPr>
              <a:t>Double beta decay experiments are part of a massive effort to determine</a:t>
            </a:r>
          </a:p>
          <a:p>
            <a:pPr>
              <a:defRPr/>
            </a:pPr>
            <a:r>
              <a:rPr lang="en-US" sz="2000" b="0" dirty="0">
                <a:solidFill>
                  <a:schemeClr val="bg2"/>
                </a:solidFill>
                <a:latin typeface="+mn-lt"/>
              </a:rPr>
              <a:t>the nature and properties of neutrinos!</a:t>
            </a:r>
          </a:p>
        </p:txBody>
      </p:sp>
      <p:cxnSp>
        <p:nvCxnSpPr>
          <p:cNvPr id="2073" name="Straight Arrow Connector 82"/>
          <p:cNvCxnSpPr>
            <a:cxnSpLocks noChangeShapeType="1"/>
          </p:cNvCxnSpPr>
          <p:nvPr/>
        </p:nvCxnSpPr>
        <p:spPr bwMode="auto">
          <a:xfrm rot="5400000">
            <a:off x="4038601" y="4114800"/>
            <a:ext cx="914400" cy="3175"/>
          </a:xfrm>
          <a:prstGeom prst="straightConnector1">
            <a:avLst/>
          </a:prstGeom>
          <a:noFill/>
          <a:ln w="15875" algn="ctr">
            <a:solidFill>
              <a:srgbClr val="000000"/>
            </a:solidFill>
            <a:round/>
            <a:headEnd/>
            <a:tailEnd type="stealth" w="lg" len="lg"/>
          </a:ln>
        </p:spPr>
      </p:cxnSp>
      <p:cxnSp>
        <p:nvCxnSpPr>
          <p:cNvPr id="2074" name="Straight Arrow Connector 84"/>
          <p:cNvCxnSpPr>
            <a:cxnSpLocks noChangeShapeType="1"/>
          </p:cNvCxnSpPr>
          <p:nvPr/>
        </p:nvCxnSpPr>
        <p:spPr bwMode="auto">
          <a:xfrm rot="16200000" flipH="1">
            <a:off x="2451100" y="5243513"/>
            <a:ext cx="3175" cy="942975"/>
          </a:xfrm>
          <a:prstGeom prst="straightConnector1">
            <a:avLst/>
          </a:prstGeom>
          <a:noFill/>
          <a:ln w="15875" algn="ctr">
            <a:solidFill>
              <a:srgbClr val="000000"/>
            </a:solidFill>
            <a:round/>
            <a:headEnd/>
            <a:tailEnd type="stealth" w="lg" len="lg"/>
          </a:ln>
        </p:spPr>
      </p:cxnSp>
      <p:cxnSp>
        <p:nvCxnSpPr>
          <p:cNvPr id="2075" name="Straight Arrow Connector 86"/>
          <p:cNvCxnSpPr>
            <a:cxnSpLocks noChangeShapeType="1"/>
          </p:cNvCxnSpPr>
          <p:nvPr/>
        </p:nvCxnSpPr>
        <p:spPr bwMode="auto">
          <a:xfrm rot="5400000">
            <a:off x="6553200" y="3810000"/>
            <a:ext cx="685800" cy="381000"/>
          </a:xfrm>
          <a:prstGeom prst="straightConnector1">
            <a:avLst/>
          </a:prstGeom>
          <a:noFill/>
          <a:ln w="15875" algn="ctr">
            <a:solidFill>
              <a:srgbClr val="000000"/>
            </a:solidFill>
            <a:round/>
            <a:headEnd/>
            <a:tailEnd type="stealth" w="lg" len="lg"/>
          </a:ln>
        </p:spPr>
      </p:cxnSp>
      <p:cxnSp>
        <p:nvCxnSpPr>
          <p:cNvPr id="2076" name="Straight Arrow Connector 89"/>
          <p:cNvCxnSpPr>
            <a:cxnSpLocks noChangeShapeType="1"/>
          </p:cNvCxnSpPr>
          <p:nvPr/>
        </p:nvCxnSpPr>
        <p:spPr bwMode="auto">
          <a:xfrm rot="10800000" flipV="1">
            <a:off x="6858000" y="5257800"/>
            <a:ext cx="685800" cy="457200"/>
          </a:xfrm>
          <a:prstGeom prst="straightConnector1">
            <a:avLst/>
          </a:prstGeom>
          <a:noFill/>
          <a:ln w="15875" algn="ctr">
            <a:solidFill>
              <a:srgbClr val="000000"/>
            </a:solidFill>
            <a:round/>
            <a:headEnd/>
            <a:tailEnd type="stealth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Experimental Requirements</a:t>
            </a:r>
          </a:p>
        </p:txBody>
      </p:sp>
      <p:sp>
        <p:nvSpPr>
          <p:cNvPr id="1024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505200" y="1798638"/>
            <a:ext cx="5562600" cy="4754562"/>
          </a:xfrm>
        </p:spPr>
        <p:txBody>
          <a:bodyPr/>
          <a:lstStyle/>
          <a:p>
            <a:pPr eaLnBrk="1" hangingPunct="1"/>
            <a:r>
              <a:rPr lang="en-US" sz="1800" b="1" dirty="0" smtClean="0"/>
              <a:t>Large Mass:</a:t>
            </a:r>
            <a:r>
              <a:rPr lang="en-US" sz="1800" dirty="0" smtClean="0"/>
              <a:t> at least 100 kg of source isotope</a:t>
            </a:r>
          </a:p>
          <a:p>
            <a:pPr lvl="1" eaLnBrk="1" hangingPunct="1"/>
            <a:r>
              <a:rPr lang="en-US" sz="1400" dirty="0" smtClean="0"/>
              <a:t>Scanning the quasi degenerate region</a:t>
            </a:r>
          </a:p>
          <a:p>
            <a:pPr lvl="1" eaLnBrk="1" hangingPunct="1"/>
            <a:r>
              <a:rPr lang="en-US" sz="1400" dirty="0" smtClean="0"/>
              <a:t>Ton scale for the inverted hierarchy region</a:t>
            </a:r>
          </a:p>
          <a:p>
            <a:pPr lvl="1" eaLnBrk="1" hangingPunct="1"/>
            <a:r>
              <a:rPr lang="en-US" sz="1400" dirty="0" smtClean="0"/>
              <a:t>Enrichment helps minimizing volume and improves source purity</a:t>
            </a:r>
          </a:p>
          <a:p>
            <a:pPr eaLnBrk="1" hangingPunct="1"/>
            <a:r>
              <a:rPr lang="en-US" sz="1800" b="1" dirty="0" smtClean="0"/>
              <a:t>Very Low Background:</a:t>
            </a:r>
            <a:r>
              <a:rPr lang="en-US" sz="1800" dirty="0" smtClean="0"/>
              <a:t> 1 count per ton per year range</a:t>
            </a:r>
          </a:p>
          <a:p>
            <a:pPr lvl="1" eaLnBrk="1" hangingPunct="1"/>
            <a:r>
              <a:rPr lang="en-US" sz="1400" dirty="0" smtClean="0"/>
              <a:t>Survey, selection and purification of materials and components</a:t>
            </a:r>
          </a:p>
          <a:p>
            <a:pPr lvl="1" eaLnBrk="1" hangingPunct="1"/>
            <a:r>
              <a:rPr lang="en-US" sz="1400" dirty="0" smtClean="0"/>
              <a:t>Cleanroom assembly and detector operation</a:t>
            </a:r>
          </a:p>
          <a:p>
            <a:pPr lvl="1" eaLnBrk="1" hangingPunct="1"/>
            <a:r>
              <a:rPr lang="en-US" sz="1400" dirty="0" smtClean="0"/>
              <a:t>Deep underground installation and muon veto required</a:t>
            </a:r>
          </a:p>
          <a:p>
            <a:pPr eaLnBrk="1" hangingPunct="1"/>
            <a:r>
              <a:rPr lang="en-US" sz="1800" b="1" dirty="0" smtClean="0"/>
              <a:t>Very Good Energy Resolution:</a:t>
            </a:r>
            <a:r>
              <a:rPr lang="en-US" sz="1800" dirty="0" smtClean="0"/>
              <a:t> in the 1% range</a:t>
            </a:r>
          </a:p>
          <a:p>
            <a:pPr lvl="1" eaLnBrk="1" hangingPunct="1"/>
            <a:r>
              <a:rPr lang="en-US" sz="1400" dirty="0" smtClean="0"/>
              <a:t>Limits the allowed double beta decay background</a:t>
            </a:r>
          </a:p>
          <a:p>
            <a:pPr lvl="1" eaLnBrk="1" hangingPunct="1"/>
            <a:r>
              <a:rPr lang="en-US" sz="1400" dirty="0" smtClean="0"/>
              <a:t>Increases signal to radioactive background ratio</a:t>
            </a:r>
          </a:p>
          <a:p>
            <a:pPr eaLnBrk="1" hangingPunct="1"/>
            <a:r>
              <a:rPr lang="en-US" sz="1800" b="1" dirty="0" smtClean="0"/>
              <a:t>And … </a:t>
            </a:r>
          </a:p>
          <a:p>
            <a:pPr lvl="1" eaLnBrk="1" hangingPunct="1"/>
            <a:r>
              <a:rPr lang="en-US" sz="1400" dirty="0" smtClean="0"/>
              <a:t>Large Q</a:t>
            </a:r>
            <a:r>
              <a:rPr lang="el-GR" sz="1400" baseline="-25000" dirty="0" smtClean="0"/>
              <a:t>ββ</a:t>
            </a:r>
            <a:r>
              <a:rPr lang="en-US" sz="1400" dirty="0" smtClean="0"/>
              <a:t> to have the signal out of the region densely populated by radioactive background for natural chains</a:t>
            </a:r>
          </a:p>
          <a:p>
            <a:pPr lvl="1" eaLnBrk="1" hangingPunct="1"/>
            <a:r>
              <a:rPr lang="en-US" sz="1400" dirty="0" smtClean="0"/>
              <a:t>Tagging the daughter isotope would eliminate most radioactive background or event topology and advanced kinematics details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81400"/>
            <a:ext cx="2967038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2667000"/>
            <a:ext cx="280828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</a:rPr>
              <a:t>Effective neutrino mass as a</a:t>
            </a:r>
          </a:p>
          <a:p>
            <a:pPr algn="ctr"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</a:rPr>
              <a:t>function of the smallest neutrino</a:t>
            </a:r>
          </a:p>
          <a:p>
            <a:pPr algn="ctr"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</a:rPr>
              <a:t>mass for various scenarios</a:t>
            </a:r>
          </a:p>
        </p:txBody>
      </p:sp>
      <p:sp>
        <p:nvSpPr>
          <p:cNvPr id="10246" name="Up-Down Arrow 5"/>
          <p:cNvSpPr>
            <a:spLocks noChangeArrowheads="1"/>
          </p:cNvSpPr>
          <p:nvPr/>
        </p:nvSpPr>
        <p:spPr bwMode="auto">
          <a:xfrm>
            <a:off x="1676400" y="3657600"/>
            <a:ext cx="228600" cy="533400"/>
          </a:xfrm>
          <a:prstGeom prst="upDownArrow">
            <a:avLst>
              <a:gd name="adj1" fmla="val 50000"/>
              <a:gd name="adj2" fmla="val 50005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47" name="Up-Down Arrow 6"/>
          <p:cNvSpPr>
            <a:spLocks noChangeArrowheads="1"/>
          </p:cNvSpPr>
          <p:nvPr/>
        </p:nvSpPr>
        <p:spPr bwMode="auto">
          <a:xfrm>
            <a:off x="2057400" y="4191000"/>
            <a:ext cx="228600" cy="533400"/>
          </a:xfrm>
          <a:prstGeom prst="upDownArrow">
            <a:avLst>
              <a:gd name="adj1" fmla="val 50000"/>
              <a:gd name="adj2" fmla="val 5000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952500" y="37338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today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2286000" y="4278313"/>
            <a:ext cx="118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ton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EXO Project &amp; EXO-200 Phase</a:t>
            </a: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8001000" cy="5105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EXO project searches for double beta decay using </a:t>
            </a:r>
            <a:r>
              <a:rPr lang="en-US" sz="2400" baseline="30000" dirty="0" smtClean="0"/>
              <a:t>136</a:t>
            </a:r>
            <a:r>
              <a:rPr lang="en-US" sz="2400" dirty="0" smtClean="0"/>
              <a:t>Xe</a:t>
            </a:r>
          </a:p>
          <a:p>
            <a:pPr lvl="1" eaLnBrk="1" hangingPunct="1"/>
            <a:r>
              <a:rPr lang="en-US" sz="2000" dirty="0" smtClean="0"/>
              <a:t>Ton scale implementation either as liquid or gas phase TPC</a:t>
            </a:r>
          </a:p>
          <a:p>
            <a:pPr lvl="1" eaLnBrk="1" hangingPunct="1"/>
            <a:r>
              <a:rPr lang="en-US" sz="2000" dirty="0" smtClean="0"/>
              <a:t>Relatively large Q value and straight forward enrichment technique</a:t>
            </a:r>
          </a:p>
          <a:p>
            <a:pPr lvl="1" eaLnBrk="1" hangingPunct="1"/>
            <a:r>
              <a:rPr lang="en-US" sz="2000" baseline="30000" dirty="0" smtClean="0"/>
              <a:t>136</a:t>
            </a:r>
            <a:r>
              <a:rPr lang="en-US" sz="2000" dirty="0" smtClean="0"/>
              <a:t>Ba daughter tagging either in-situ or in external RF cage</a:t>
            </a:r>
          </a:p>
          <a:p>
            <a:pPr lvl="1" eaLnBrk="1" hangingPunct="1"/>
            <a:endParaRPr lang="en-US" sz="2000" dirty="0" smtClean="0"/>
          </a:p>
          <a:p>
            <a:pPr lvl="1" eaLnBrk="1" hangingPunct="1">
              <a:buFont typeface="Garamond" pitchFamily="18" charset="0"/>
              <a:buNone/>
            </a:pPr>
            <a:endParaRPr lang="en-US" sz="2000" dirty="0" smtClean="0"/>
          </a:p>
          <a:p>
            <a:pPr eaLnBrk="1" hangingPunct="1"/>
            <a:r>
              <a:rPr lang="en-US" sz="2400" dirty="0" smtClean="0"/>
              <a:t>EXO-200 is the first phase using 200 kg of 80% enriched Xe</a:t>
            </a:r>
          </a:p>
          <a:p>
            <a:pPr lvl="1" eaLnBrk="1" hangingPunct="1"/>
            <a:r>
              <a:rPr lang="en-US" sz="2000" dirty="0" smtClean="0"/>
              <a:t>Major R&amp;D effort precursory to the ton-scale experiment</a:t>
            </a:r>
          </a:p>
          <a:p>
            <a:pPr lvl="1" eaLnBrk="1" hangingPunct="1"/>
            <a:r>
              <a:rPr lang="en-US" sz="2000" dirty="0" smtClean="0"/>
              <a:t>Exploration of the quasi-degenerate region with </a:t>
            </a:r>
            <a:r>
              <a:rPr lang="en-US" sz="2000" baseline="30000" dirty="0" smtClean="0"/>
              <a:t>136</a:t>
            </a:r>
            <a:r>
              <a:rPr lang="en-US" sz="2000" dirty="0" smtClean="0"/>
              <a:t>Xe</a:t>
            </a:r>
          </a:p>
          <a:p>
            <a:pPr lvl="1" eaLnBrk="1" hangingPunct="1"/>
            <a:r>
              <a:rPr lang="en-US" sz="2000" dirty="0" smtClean="0"/>
              <a:t>Allowed double beta decay never observed in xenon!</a:t>
            </a:r>
          </a:p>
          <a:p>
            <a:pPr lvl="1" eaLnBrk="1" hangingPunct="1"/>
            <a:r>
              <a:rPr lang="en-US" sz="2000" dirty="0" smtClean="0"/>
              <a:t>No tagging but massive progress for radioactive background reduction and energy resolution improvement (easily scalable to future detectors)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209800" y="3403600"/>
          <a:ext cx="1371600" cy="635000"/>
        </p:xfrm>
        <a:graphic>
          <a:graphicData uri="http://schemas.openxmlformats.org/presentationml/2006/ole">
            <p:oleObj spid="_x0000_s3074" name="Equation" r:id="rId3" imgW="1015920" imgH="469800" progId="Equation.3">
              <p:embed/>
            </p:oleObj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6629400" y="3429000"/>
          <a:ext cx="1184275" cy="600075"/>
        </p:xfrm>
        <a:graphic>
          <a:graphicData uri="http://schemas.openxmlformats.org/presentationml/2006/ole">
            <p:oleObj spid="_x0000_s3075" name="Equation" r:id="rId4" imgW="876240" imgH="444240" progId="Equation.3">
              <p:embed/>
            </p:oleObj>
          </a:graphicData>
        </a:graphic>
      </p:graphicFrame>
      <p:pic>
        <p:nvPicPr>
          <p:cNvPr id="3078" name="Picture 11" descr="95px-Smiley_green_alien_disapoint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429000"/>
            <a:ext cx="4572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95px-Smiley_green_alien_win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3429000"/>
            <a:ext cx="4476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00600" y="3562350"/>
            <a:ext cx="18415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No Background!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EXO Collaboration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35350"/>
            <a:ext cx="86868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931863" y="1611313"/>
            <a:ext cx="7983537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b="0" dirty="0">
                <a:solidFill>
                  <a:srgbClr val="000000"/>
                </a:solidFill>
              </a:rPr>
              <a:t>K.Barry, D.Leonard, E.Niner, A.Piepke from </a:t>
            </a:r>
            <a:r>
              <a:rPr lang="en-US" sz="1000" dirty="0">
                <a:solidFill>
                  <a:srgbClr val="000000"/>
                </a:solidFill>
              </a:rPr>
              <a:t>Physics Dept, University of Alabama, Tuscaloosa AL, USA</a:t>
            </a:r>
          </a:p>
          <a:p>
            <a:pPr algn="r">
              <a:lnSpc>
                <a:spcPct val="80000"/>
              </a:lnSpc>
            </a:pPr>
            <a:r>
              <a:rPr lang="en-US" sz="1000" b="0" dirty="0">
                <a:solidFill>
                  <a:srgbClr val="000000"/>
                </a:solidFill>
              </a:rPr>
              <a:t>P.Vogel from </a:t>
            </a:r>
            <a:r>
              <a:rPr lang="en-US" sz="1000" dirty="0">
                <a:solidFill>
                  <a:srgbClr val="000000"/>
                </a:solidFill>
              </a:rPr>
              <a:t>Physics Dept Caltech, Pasadena CA, USA</a:t>
            </a:r>
          </a:p>
          <a:p>
            <a:pPr algn="r">
              <a:lnSpc>
                <a:spcPct val="80000"/>
              </a:lnSpc>
            </a:pPr>
            <a:r>
              <a:rPr lang="en-US" sz="1000" b="0" dirty="0">
                <a:solidFill>
                  <a:srgbClr val="000000"/>
                </a:solidFill>
              </a:rPr>
              <a:t>A.Bellerive, M.Bowcock, M.Dixit, C.Hargrove, E.Rollin, D.Sinclair, V.Strickland from </a:t>
            </a:r>
            <a:r>
              <a:rPr lang="en-US" sz="1000" dirty="0">
                <a:solidFill>
                  <a:srgbClr val="000000"/>
                </a:solidFill>
              </a:rPr>
              <a:t>Carleton University, Ottawa, Canada</a:t>
            </a:r>
          </a:p>
          <a:p>
            <a:pPr algn="r">
              <a:lnSpc>
                <a:spcPct val="80000"/>
              </a:lnSpc>
            </a:pPr>
            <a:r>
              <a:rPr lang="en-US" sz="1000" b="0" dirty="0">
                <a:solidFill>
                  <a:srgbClr val="000000"/>
                </a:solidFill>
              </a:rPr>
              <a:t>C. Benitez-Medina, S.Cook, W.Fairbank Jr., K.Hall, B.Mong from </a:t>
            </a:r>
            <a:r>
              <a:rPr lang="en-US" sz="1000" dirty="0">
                <a:solidFill>
                  <a:srgbClr val="000000"/>
                </a:solidFill>
              </a:rPr>
              <a:t>Colorado State University, Fort Collins CO, USA</a:t>
            </a:r>
          </a:p>
          <a:p>
            <a:pPr algn="r">
              <a:lnSpc>
                <a:spcPct val="80000"/>
              </a:lnSpc>
            </a:pPr>
            <a:r>
              <a:rPr lang="en-US" sz="1000" b="0" dirty="0">
                <a:solidFill>
                  <a:srgbClr val="000000"/>
                </a:solidFill>
              </a:rPr>
              <a:t>M.Moe from </a:t>
            </a:r>
            <a:r>
              <a:rPr lang="en-US" sz="1000" dirty="0">
                <a:solidFill>
                  <a:srgbClr val="000000"/>
                </a:solidFill>
              </a:rPr>
              <a:t>Physics Dept, UC Irvine, Irvine CA, USA</a:t>
            </a:r>
          </a:p>
          <a:p>
            <a:pPr algn="r">
              <a:lnSpc>
                <a:spcPct val="80000"/>
              </a:lnSpc>
            </a:pPr>
            <a:r>
              <a:rPr lang="en-US" sz="1000" b="0" dirty="0">
                <a:solidFill>
                  <a:srgbClr val="000000"/>
                </a:solidFill>
              </a:rPr>
              <a:t>D.Akimov, I.Alexandrov, A.Burenkov, M.Danilov, A.Dolgolenko, A.Kovalenko, V.Stekhanov from </a:t>
            </a:r>
            <a:r>
              <a:rPr lang="en-US" sz="1000" dirty="0">
                <a:solidFill>
                  <a:srgbClr val="000000"/>
                </a:solidFill>
              </a:rPr>
              <a:t>ITEP Moscow, Russia</a:t>
            </a:r>
          </a:p>
          <a:p>
            <a:pPr algn="r">
              <a:lnSpc>
                <a:spcPct val="80000"/>
              </a:lnSpc>
            </a:pPr>
            <a:r>
              <a:rPr lang="en-US" sz="1000" b="0" dirty="0">
                <a:solidFill>
                  <a:srgbClr val="000000"/>
                </a:solidFill>
              </a:rPr>
              <a:t>J.Farine, D.Hallman, C.Virtue, U.Wichoski from </a:t>
            </a:r>
            <a:r>
              <a:rPr lang="en-US" sz="1000" dirty="0">
                <a:solidFill>
                  <a:srgbClr val="000000"/>
                </a:solidFill>
              </a:rPr>
              <a:t>Laurentian University, Canada</a:t>
            </a:r>
          </a:p>
          <a:p>
            <a:pPr algn="r">
              <a:lnSpc>
                <a:spcPct val="80000"/>
              </a:lnSpc>
            </a:pPr>
            <a:r>
              <a:rPr lang="en-US" sz="1000" b="0" dirty="0">
                <a:solidFill>
                  <a:srgbClr val="000000"/>
                </a:solidFill>
              </a:rPr>
              <a:t>H.Breuer, C.Hall, L.Kaufman, S. Slutsky, Y-R. Yen from </a:t>
            </a:r>
            <a:r>
              <a:rPr lang="en-US" sz="1000" dirty="0">
                <a:solidFill>
                  <a:srgbClr val="000000"/>
                </a:solidFill>
              </a:rPr>
              <a:t>University of Maryland, College Park MD, USA</a:t>
            </a:r>
          </a:p>
          <a:p>
            <a:pPr algn="r">
              <a:lnSpc>
                <a:spcPct val="80000"/>
              </a:lnSpc>
            </a:pPr>
            <a:r>
              <a:rPr lang="en-US" sz="1000" b="0" dirty="0">
                <a:solidFill>
                  <a:srgbClr val="000000"/>
                </a:solidFill>
              </a:rPr>
              <a:t>K.Kumar, A.Pocar, T. Daniels from </a:t>
            </a:r>
            <a:r>
              <a:rPr lang="en-US" sz="1000" dirty="0">
                <a:solidFill>
                  <a:srgbClr val="000000"/>
                </a:solidFill>
              </a:rPr>
              <a:t>University of Massachusetts, Amherst, USA</a:t>
            </a:r>
          </a:p>
          <a:p>
            <a:pPr algn="r">
              <a:lnSpc>
                <a:spcPct val="80000"/>
              </a:lnSpc>
            </a:pPr>
            <a:r>
              <a:rPr lang="en-US" sz="1000" b="0" dirty="0">
                <a:solidFill>
                  <a:srgbClr val="000000"/>
                </a:solidFill>
              </a:rPr>
              <a:t>M.Auger, R.Gornea, F. Juget, G. Giroux, M. Weber, J-L.Vuilleumier, J-M.Vuilleumier from </a:t>
            </a:r>
            <a:r>
              <a:rPr lang="en-US" sz="1000" dirty="0">
                <a:solidFill>
                  <a:srgbClr val="000000"/>
                </a:solidFill>
              </a:rPr>
              <a:t>LHEP, Bern University, Switzerland</a:t>
            </a:r>
          </a:p>
          <a:p>
            <a:pPr algn="r">
              <a:lnSpc>
                <a:spcPct val="80000"/>
              </a:lnSpc>
            </a:pPr>
            <a:r>
              <a:rPr lang="en-US" sz="1000" b="0" dirty="0">
                <a:solidFill>
                  <a:srgbClr val="000000"/>
                </a:solidFill>
              </a:rPr>
              <a:t>N.Ackerman, M.Breidenbach, R.Conley, W.Craddock, J.Hodgson, D.McKay, A.Odian, C.Prescott, P.Rowson, K.Skarpaas, J.Wodin, L.Yang, S.Zalog from </a:t>
            </a:r>
            <a:r>
              <a:rPr lang="en-US" sz="1000" dirty="0">
                <a:solidFill>
                  <a:srgbClr val="000000"/>
                </a:solidFill>
              </a:rPr>
              <a:t>SLAC, Menlo Park CA, USA</a:t>
            </a:r>
          </a:p>
          <a:p>
            <a:pPr algn="r">
              <a:lnSpc>
                <a:spcPct val="80000"/>
              </a:lnSpc>
            </a:pPr>
            <a:r>
              <a:rPr lang="en-US" sz="1000" b="0" dirty="0">
                <a:solidFill>
                  <a:srgbClr val="000000"/>
                </a:solidFill>
              </a:rPr>
              <a:t>J.Anthony, L.Bartoszek, R.DeVoe, P.Fierlinger, B.Flatt, G.Gratta, M.Green, S.Kolkowitz, F.LePort, M.Montero-Diez, R.Neilson, A. Rives, K.O’Sullivan, K.Twilker from </a:t>
            </a:r>
            <a:r>
              <a:rPr lang="en-US" sz="1000" dirty="0">
                <a:solidFill>
                  <a:srgbClr val="000000"/>
                </a:solidFill>
              </a:rPr>
              <a:t>Physics Dept, Stanford University, Stanford CA, USA</a:t>
            </a:r>
          </a:p>
          <a:p>
            <a:pPr algn="r"/>
            <a:endParaRPr lang="en-US" sz="10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EXO-200 Detector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47800" y="1828800"/>
            <a:ext cx="7467600" cy="1981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Liquid xenon TPC with two cylindrical drift volumes</a:t>
            </a:r>
          </a:p>
          <a:p>
            <a:pPr lvl="1" eaLnBrk="1" hangingPunct="1"/>
            <a:r>
              <a:rPr lang="en-US" sz="1800" dirty="0" smtClean="0"/>
              <a:t>Charge collection using 114 by 114 wire planes (at 60º pitch)</a:t>
            </a:r>
          </a:p>
          <a:p>
            <a:pPr lvl="1" eaLnBrk="1" hangingPunct="1"/>
            <a:r>
              <a:rPr lang="en-US" sz="1800" dirty="0" smtClean="0"/>
              <a:t>Scintillation light readout using 37 groups of 7 bare LAAPD (Large Area Avalanche Photodiodes) at both end caps</a:t>
            </a:r>
          </a:p>
          <a:p>
            <a:pPr eaLnBrk="1" hangingPunct="1"/>
            <a:r>
              <a:rPr lang="en-US" sz="2000" dirty="0" smtClean="0"/>
              <a:t>High purity copper cryostat with external refrigeration-based cooling</a:t>
            </a:r>
          </a:p>
        </p:txBody>
      </p:sp>
      <p:pic>
        <p:nvPicPr>
          <p:cNvPr id="12292" name="Picture 10" descr="chamb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3886200"/>
            <a:ext cx="5497512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6425" y="3886200"/>
            <a:ext cx="31527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7175" y="3867150"/>
            <a:ext cx="2486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~ 115 kg fiducial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Successful Enrichment Program</a:t>
            </a:r>
          </a:p>
        </p:txBody>
      </p:sp>
      <p:pic>
        <p:nvPicPr>
          <p:cNvPr id="4100" name="Picture 5" descr="P42000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7719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4343400" y="3048000"/>
          <a:ext cx="4267200" cy="3200400"/>
        </p:xfrm>
        <a:graphic>
          <a:graphicData uri="http://schemas.openxmlformats.org/presentationml/2006/ole">
            <p:oleObj spid="_x0000_s4098" name="Clip" r:id="rId4" imgW="11438095" imgH="8580952" progId="">
              <p:embed/>
            </p:oleObj>
          </a:graphicData>
        </a:graphic>
      </p:graphicFrame>
      <p:pic>
        <p:nvPicPr>
          <p:cNvPr id="4101" name="Picture 5" descr="centrifuge_pla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795463" y="2209800"/>
            <a:ext cx="2166937" cy="2386013"/>
          </a:xfrm>
          <a:noFill/>
        </p:spPr>
      </p:pic>
      <p:sp>
        <p:nvSpPr>
          <p:cNvPr id="8" name="TextBox 7"/>
          <p:cNvSpPr txBox="1"/>
          <p:nvPr/>
        </p:nvSpPr>
        <p:spPr>
          <a:xfrm>
            <a:off x="3989388" y="2057400"/>
            <a:ext cx="4926012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200 kg of 80% enriched Xe delivered in 2003!</a:t>
            </a:r>
          </a:p>
          <a:p>
            <a:pPr algn="ctr"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Used mass-separating centrifuges in Russia</a:t>
            </a:r>
          </a:p>
          <a:p>
            <a:pPr algn="ctr"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The other isotopes can be returned to provider!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Radio-Purity Survey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8001000" cy="4800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Large effort to determine the residual radioactive contamination of the materials employed for the construction of  EXO-200 detector</a:t>
            </a:r>
          </a:p>
          <a:p>
            <a:pPr lvl="1" eaLnBrk="1" hangingPunct="1"/>
            <a:r>
              <a:rPr lang="en-US" sz="1800" b="1" dirty="0" smtClean="0"/>
              <a:t>Mass spectrometry (MS)</a:t>
            </a:r>
          </a:p>
          <a:p>
            <a:pPr lvl="1" eaLnBrk="1" hangingPunct="1"/>
            <a:r>
              <a:rPr lang="en-US" sz="1800" b="1" dirty="0" smtClean="0"/>
              <a:t>Neutron activation analysis (NAA)</a:t>
            </a:r>
          </a:p>
          <a:p>
            <a:pPr lvl="2" eaLnBrk="1" hangingPunct="1"/>
            <a:r>
              <a:rPr lang="en-US" sz="1600" dirty="0" smtClean="0"/>
              <a:t>Very sensitive but expensive, potential background from main elements</a:t>
            </a:r>
          </a:p>
          <a:p>
            <a:pPr lvl="1" eaLnBrk="1" hangingPunct="1"/>
            <a:r>
              <a:rPr lang="en-US" sz="1800" b="1" dirty="0" smtClean="0"/>
              <a:t>Alpha counting </a:t>
            </a:r>
            <a:r>
              <a:rPr lang="en-US" sz="1600" dirty="0" smtClean="0"/>
              <a:t>(evaluation of the </a:t>
            </a:r>
            <a:r>
              <a:rPr lang="en-US" sz="1600" baseline="30000" dirty="0" smtClean="0"/>
              <a:t>210</a:t>
            </a:r>
            <a:r>
              <a:rPr lang="en-US" sz="1600" dirty="0" smtClean="0"/>
              <a:t>Pb concentration in the shield lead)</a:t>
            </a:r>
          </a:p>
          <a:p>
            <a:pPr lvl="1" eaLnBrk="1" hangingPunct="1"/>
            <a:r>
              <a:rPr lang="en-US" sz="1800" b="1" dirty="0" smtClean="0"/>
              <a:t>Glow discharge MS (GD-MS), inductively coupled plasma MS (ICP-MS)</a:t>
            </a:r>
          </a:p>
          <a:p>
            <a:pPr lvl="2" eaLnBrk="1" hangingPunct="1"/>
            <a:r>
              <a:rPr lang="en-US" sz="1600" dirty="0" smtClean="0"/>
              <a:t>ICP-MS has better sensitivity when pre-concentration procedures are employed but the samples have to be soluble in acids (preferably HNO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)</a:t>
            </a:r>
          </a:p>
          <a:p>
            <a:pPr lvl="1" eaLnBrk="1" hangingPunct="1"/>
            <a:r>
              <a:rPr lang="en-US" sz="1800" b="1" dirty="0" smtClean="0"/>
              <a:t>Direct gamma counting</a:t>
            </a:r>
          </a:p>
          <a:p>
            <a:pPr lvl="2" eaLnBrk="1" hangingPunct="1"/>
            <a:r>
              <a:rPr lang="en-US" sz="1600" dirty="0" smtClean="0"/>
              <a:t>Large mass samples and long duration exposures are necessary</a:t>
            </a:r>
          </a:p>
          <a:p>
            <a:pPr eaLnBrk="1" hangingPunct="1"/>
            <a:r>
              <a:rPr lang="en-US" sz="2000" dirty="0" smtClean="0"/>
              <a:t>Published database of characterized materials</a:t>
            </a:r>
          </a:p>
          <a:p>
            <a:pPr lvl="1" eaLnBrk="1" hangingPunct="1"/>
            <a:r>
              <a:rPr lang="en-US" sz="1400" b="1" i="1" dirty="0" smtClean="0">
                <a:latin typeface="Arial" charset="0"/>
                <a:cs typeface="Arial" charset="0"/>
              </a:rPr>
              <a:t>Nucl. Instr. Meth. A 591, 490-509, 2008</a:t>
            </a:r>
          </a:p>
          <a:p>
            <a:pPr eaLnBrk="1" hangingPunct="1"/>
            <a:r>
              <a:rPr lang="en-US" sz="2000" dirty="0" smtClean="0"/>
              <a:t>Detailed Monte Carlo simulation of expected background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for project post-mortem">
  <a:themeElements>
    <a:clrScheme name="Office Theme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project post-mortem</Template>
  <TotalTime>1058</TotalTime>
  <Words>1252</Words>
  <Application>Microsoft PowerPoint 7.0</Application>
  <PresentationFormat>On-screen Show (4:3)</PresentationFormat>
  <Paragraphs>182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Presentation for project post-mortem</vt:lpstr>
      <vt:lpstr>Equation</vt:lpstr>
      <vt:lpstr>Clip</vt:lpstr>
      <vt:lpstr>Bitmap Image</vt:lpstr>
      <vt:lpstr>The EXO-200 Detector</vt:lpstr>
      <vt:lpstr>Double Beta Decay … </vt:lpstr>
      <vt:lpstr> ... and its Role in Neutrino Physics</vt:lpstr>
      <vt:lpstr>Experimental Requirements</vt:lpstr>
      <vt:lpstr>EXO Project &amp; EXO-200 Phase</vt:lpstr>
      <vt:lpstr>EXO Collaboration</vt:lpstr>
      <vt:lpstr>EXO-200 Detector</vt:lpstr>
      <vt:lpstr> Successful Enrichment Program</vt:lpstr>
      <vt:lpstr>Radio-Purity Survey</vt:lpstr>
      <vt:lpstr>Improving the Energy Resolution</vt:lpstr>
      <vt:lpstr>EXO-200 Detector</vt:lpstr>
      <vt:lpstr> EXO-200 Chamber</vt:lpstr>
      <vt:lpstr>Charge and Light Readout</vt:lpstr>
      <vt:lpstr>Chamber Assembly</vt:lpstr>
      <vt:lpstr>Cryostat and Cooling System</vt:lpstr>
      <vt:lpstr>WIPP Installation</vt:lpstr>
      <vt:lpstr> Experimental Area</vt:lpstr>
      <vt:lpstr> Muon Veto</vt:lpstr>
      <vt:lpstr>Expected Performance</vt:lpstr>
      <vt:lpstr>Ba+ Tagging</vt:lpstr>
      <vt:lpstr>Conclusion</vt:lpstr>
    </vt:vector>
  </TitlesOfParts>
  <Manager/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EXO-200 detector</dc:title>
  <dc:subject/>
  <dc:creator>Valued Acer Customer</dc:creator>
  <cp:keywords/>
  <dc:description/>
  <cp:lastModifiedBy>Valued Acer Customer</cp:lastModifiedBy>
  <cp:revision>156</cp:revision>
  <cp:lastPrinted>1601-01-01T00:00:00Z</cp:lastPrinted>
  <dcterms:created xsi:type="dcterms:W3CDTF">2009-05-19T15:19:54Z</dcterms:created>
  <dcterms:modified xsi:type="dcterms:W3CDTF">2009-05-28T14:04:55Z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TC010184551033</vt:lpwstr>
  </property>
</Properties>
</file>