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Lst>
  <p:notesMasterIdLst>
    <p:notesMasterId r:id="rId81"/>
  </p:notesMasterIdLst>
  <p:handoutMasterIdLst>
    <p:handoutMasterId r:id="rId82"/>
  </p:handoutMasterIdLst>
  <p:sldIdLst>
    <p:sldId id="286" r:id="rId4"/>
    <p:sldId id="482" r:id="rId5"/>
    <p:sldId id="486" r:id="rId6"/>
    <p:sldId id="487" r:id="rId7"/>
    <p:sldId id="497" r:id="rId8"/>
    <p:sldId id="498" r:id="rId9"/>
    <p:sldId id="499" r:id="rId10"/>
    <p:sldId id="519" r:id="rId11"/>
    <p:sldId id="518" r:id="rId12"/>
    <p:sldId id="520" r:id="rId13"/>
    <p:sldId id="523" r:id="rId14"/>
    <p:sldId id="501" r:id="rId15"/>
    <p:sldId id="502" r:id="rId16"/>
    <p:sldId id="503" r:id="rId17"/>
    <p:sldId id="504" r:id="rId18"/>
    <p:sldId id="505" r:id="rId19"/>
    <p:sldId id="506" r:id="rId20"/>
    <p:sldId id="508" r:id="rId21"/>
    <p:sldId id="509" r:id="rId22"/>
    <p:sldId id="511" r:id="rId23"/>
    <p:sldId id="512" r:id="rId24"/>
    <p:sldId id="513" r:id="rId25"/>
    <p:sldId id="514" r:id="rId26"/>
    <p:sldId id="515" r:id="rId27"/>
    <p:sldId id="516" r:id="rId28"/>
    <p:sldId id="489" r:id="rId29"/>
    <p:sldId id="490" r:id="rId30"/>
    <p:sldId id="281" r:id="rId31"/>
    <p:sldId id="442" r:id="rId32"/>
    <p:sldId id="437" r:id="rId33"/>
    <p:sldId id="443" r:id="rId34"/>
    <p:sldId id="445" r:id="rId35"/>
    <p:sldId id="321" r:id="rId36"/>
    <p:sldId id="295" r:id="rId37"/>
    <p:sldId id="440" r:id="rId38"/>
    <p:sldId id="441" r:id="rId39"/>
    <p:sldId id="435" r:id="rId40"/>
    <p:sldId id="436" r:id="rId41"/>
    <p:sldId id="438" r:id="rId42"/>
    <p:sldId id="439" r:id="rId43"/>
    <p:sldId id="271" r:id="rId44"/>
    <p:sldId id="265" r:id="rId45"/>
    <p:sldId id="259" r:id="rId46"/>
    <p:sldId id="491" r:id="rId47"/>
    <p:sldId id="317" r:id="rId48"/>
    <p:sldId id="446" r:id="rId49"/>
    <p:sldId id="376" r:id="rId50"/>
    <p:sldId id="383" r:id="rId51"/>
    <p:sldId id="377" r:id="rId52"/>
    <p:sldId id="493" r:id="rId53"/>
    <p:sldId id="336" r:id="rId54"/>
    <p:sldId id="337" r:id="rId55"/>
    <p:sldId id="338" r:id="rId56"/>
    <p:sldId id="329" r:id="rId57"/>
    <p:sldId id="330" r:id="rId58"/>
    <p:sldId id="341" r:id="rId59"/>
    <p:sldId id="331" r:id="rId60"/>
    <p:sldId id="343" r:id="rId61"/>
    <p:sldId id="346" r:id="rId62"/>
    <p:sldId id="347" r:id="rId63"/>
    <p:sldId id="348" r:id="rId64"/>
    <p:sldId id="350" r:id="rId65"/>
    <p:sldId id="351" r:id="rId66"/>
    <p:sldId id="527" r:id="rId67"/>
    <p:sldId id="447" r:id="rId68"/>
    <p:sldId id="427" r:id="rId69"/>
    <p:sldId id="404" r:id="rId70"/>
    <p:sldId id="407" r:id="rId71"/>
    <p:sldId id="409" r:id="rId72"/>
    <p:sldId id="432" r:id="rId73"/>
    <p:sldId id="364" r:id="rId74"/>
    <p:sldId id="366" r:id="rId75"/>
    <p:sldId id="365" r:id="rId76"/>
    <p:sldId id="268" r:id="rId77"/>
    <p:sldId id="517" r:id="rId78"/>
    <p:sldId id="465" r:id="rId79"/>
    <p:sldId id="494" r:id="rId8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31F9"/>
    <a:srgbClr val="FF8C07"/>
    <a:srgbClr val="D700FF"/>
    <a:srgbClr val="19FF7A"/>
    <a:srgbClr val="B9FFDA"/>
    <a:srgbClr val="FFF6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2" autoAdjust="0"/>
  </p:normalViewPr>
  <p:slideViewPr>
    <p:cSldViewPr snapToGrid="0" snapToObjects="1">
      <p:cViewPr>
        <p:scale>
          <a:sx n="100" d="100"/>
          <a:sy n="100" d="100"/>
        </p:scale>
        <p:origin x="-992" y="-184"/>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ordinamento:Desktop:brevetti:brevetti%20INFN%20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'GRAFICO DEPOSITI'!$A$5</c:f>
              <c:strCache>
                <c:ptCount val="1"/>
                <c:pt idx="0">
                  <c:v>Abandoned</c:v>
                </c:pt>
              </c:strCache>
            </c:strRef>
          </c:tx>
          <c:invertIfNegative val="0"/>
          <c:cat>
            <c:numRef>
              <c:f>'GRAFICO DEPOSITI'!$B$4:$R$4</c:f>
              <c:numCache>
                <c:formatCode>General</c:formatCode>
                <c:ptCount val="17"/>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numCache>
            </c:numRef>
          </c:cat>
          <c:val>
            <c:numRef>
              <c:f>'GRAFICO DEPOSITI'!$B$5:$R$5</c:f>
              <c:numCache>
                <c:formatCode>General</c:formatCode>
                <c:ptCount val="17"/>
                <c:pt idx="0">
                  <c:v>1.0</c:v>
                </c:pt>
                <c:pt idx="8">
                  <c:v>1.0</c:v>
                </c:pt>
                <c:pt idx="9">
                  <c:v>1.0</c:v>
                </c:pt>
                <c:pt idx="15">
                  <c:v>1.0</c:v>
                </c:pt>
              </c:numCache>
            </c:numRef>
          </c:val>
        </c:ser>
        <c:ser>
          <c:idx val="1"/>
          <c:order val="1"/>
          <c:tx>
            <c:strRef>
              <c:f>'GRAFICO DEPOSITI'!$A$6</c:f>
              <c:strCache>
                <c:ptCount val="1"/>
                <c:pt idx="0">
                  <c:v>Patent application unfiled</c:v>
                </c:pt>
              </c:strCache>
            </c:strRef>
          </c:tx>
          <c:invertIfNegative val="0"/>
          <c:cat>
            <c:numRef>
              <c:f>'GRAFICO DEPOSITI'!$B$4:$R$4</c:f>
              <c:numCache>
                <c:formatCode>General</c:formatCode>
                <c:ptCount val="17"/>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numCache>
            </c:numRef>
          </c:cat>
          <c:val>
            <c:numRef>
              <c:f>'GRAFICO DEPOSITI'!$B$6:$R$6</c:f>
              <c:numCache>
                <c:formatCode>General</c:formatCode>
                <c:ptCount val="17"/>
                <c:pt idx="15">
                  <c:v>1.0</c:v>
                </c:pt>
              </c:numCache>
            </c:numRef>
          </c:val>
        </c:ser>
        <c:ser>
          <c:idx val="2"/>
          <c:order val="2"/>
          <c:tx>
            <c:strRef>
              <c:f>'GRAFICO DEPOSITI'!$A$7</c:f>
              <c:strCache>
                <c:ptCount val="1"/>
                <c:pt idx="0">
                  <c:v>Patents pending </c:v>
                </c:pt>
              </c:strCache>
            </c:strRef>
          </c:tx>
          <c:invertIfNegative val="0"/>
          <c:cat>
            <c:numRef>
              <c:f>'GRAFICO DEPOSITI'!$B$4:$R$4</c:f>
              <c:numCache>
                <c:formatCode>General</c:formatCode>
                <c:ptCount val="17"/>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numCache>
            </c:numRef>
          </c:cat>
          <c:val>
            <c:numRef>
              <c:f>'GRAFICO DEPOSITI'!$B$7:$R$7</c:f>
              <c:numCache>
                <c:formatCode>General</c:formatCode>
                <c:ptCount val="17"/>
                <c:pt idx="7">
                  <c:v>1.0</c:v>
                </c:pt>
                <c:pt idx="8">
                  <c:v>2.0</c:v>
                </c:pt>
                <c:pt idx="11">
                  <c:v>1.0</c:v>
                </c:pt>
                <c:pt idx="14">
                  <c:v>1.0</c:v>
                </c:pt>
                <c:pt idx="15">
                  <c:v>5.0</c:v>
                </c:pt>
                <c:pt idx="16">
                  <c:v>7.0</c:v>
                </c:pt>
              </c:numCache>
            </c:numRef>
          </c:val>
        </c:ser>
        <c:dLbls>
          <c:dLblPos val="inEnd"/>
          <c:showLegendKey val="0"/>
          <c:showVal val="1"/>
          <c:showCatName val="0"/>
          <c:showSerName val="0"/>
          <c:showPercent val="0"/>
          <c:showBubbleSize val="0"/>
        </c:dLbls>
        <c:gapWidth val="150"/>
        <c:overlap val="100"/>
        <c:axId val="-2125675752"/>
        <c:axId val="-2125672696"/>
      </c:barChart>
      <c:catAx>
        <c:axId val="-2125675752"/>
        <c:scaling>
          <c:orientation val="minMax"/>
        </c:scaling>
        <c:delete val="0"/>
        <c:axPos val="b"/>
        <c:numFmt formatCode="General" sourceLinked="1"/>
        <c:majorTickMark val="out"/>
        <c:minorTickMark val="none"/>
        <c:tickLblPos val="nextTo"/>
        <c:crossAx val="-2125672696"/>
        <c:crosses val="autoZero"/>
        <c:auto val="1"/>
        <c:lblAlgn val="ctr"/>
        <c:lblOffset val="100"/>
        <c:noMultiLvlLbl val="0"/>
      </c:catAx>
      <c:valAx>
        <c:axId val="-2125672696"/>
        <c:scaling>
          <c:orientation val="minMax"/>
        </c:scaling>
        <c:delete val="0"/>
        <c:axPos val="l"/>
        <c:majorGridlines/>
        <c:numFmt formatCode="General" sourceLinked="1"/>
        <c:majorTickMark val="out"/>
        <c:minorTickMark val="none"/>
        <c:tickLblPos val="nextTo"/>
        <c:crossAx val="-2125675752"/>
        <c:crosses val="autoZero"/>
        <c:crossBetween val="between"/>
      </c:valAx>
    </c:plotArea>
    <c:legend>
      <c:legendPos val="b"/>
      <c:layout/>
      <c:overlay val="0"/>
      <c:txPr>
        <a:bodyPr/>
        <a:lstStyle/>
        <a:p>
          <a:pPr>
            <a:defRPr sz="1600"/>
          </a:pPr>
          <a:endParaRPr lang="it-IT"/>
        </a:p>
      </c:txPr>
    </c:legend>
    <c:plotVisOnly val="1"/>
    <c:dispBlanksAs val="gap"/>
    <c:showDLblsOverMax val="0"/>
  </c:chart>
  <c:txPr>
    <a:bodyPr/>
    <a:lstStyle/>
    <a:p>
      <a:pPr>
        <a:defRPr sz="1100"/>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EE0F8-8F61-7842-9B83-5408AB9C96B8}" type="datetime1">
              <a:rPr lang="it-IT" smtClean="0"/>
              <a:t>13/03/14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3244EB-FAE6-A74F-BF52-3E14A1A1DB78}" type="slidenum">
              <a:rPr lang="it-IT" smtClean="0"/>
              <a:t>‹n.›</a:t>
            </a:fld>
            <a:endParaRPr lang="it-IT"/>
          </a:p>
        </p:txBody>
      </p:sp>
    </p:spTree>
    <p:extLst>
      <p:ext uri="{BB962C8B-B14F-4D97-AF65-F5344CB8AC3E}">
        <p14:creationId xmlns:p14="http://schemas.microsoft.com/office/powerpoint/2010/main" val="2428394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7BE10-F2FE-B64C-AB3B-F38F4BA3C6E6}" type="datetime1">
              <a:rPr lang="it-IT" smtClean="0"/>
              <a:t>13/03/14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A5EAF-6CD3-BE41-AD11-5F4543B489A0}" type="slidenum">
              <a:rPr lang="it-IT" smtClean="0"/>
              <a:t>‹n.›</a:t>
            </a:fld>
            <a:endParaRPr lang="it-IT"/>
          </a:p>
        </p:txBody>
      </p:sp>
    </p:spTree>
    <p:extLst>
      <p:ext uri="{BB962C8B-B14F-4D97-AF65-F5344CB8AC3E}">
        <p14:creationId xmlns:p14="http://schemas.microsoft.com/office/powerpoint/2010/main" val="3296652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34A5EAF-6CD3-BE41-AD11-5F4543B489A0}" type="slidenum">
              <a:rPr lang="it-IT" smtClean="0"/>
              <a:t>2</a:t>
            </a:fld>
            <a:endParaRPr lang="it-IT"/>
          </a:p>
        </p:txBody>
      </p:sp>
    </p:spTree>
    <p:extLst>
      <p:ext uri="{BB962C8B-B14F-4D97-AF65-F5344CB8AC3E}">
        <p14:creationId xmlns:p14="http://schemas.microsoft.com/office/powerpoint/2010/main" val="218146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5869C282-A0E8-DB48-9602-3C7CFC114588}" type="slidenum">
              <a:rPr lang="en-US"/>
              <a:pPr/>
              <a:t>73</a:t>
            </a:fld>
            <a:endParaRPr lang="en-US"/>
          </a:p>
        </p:txBody>
      </p:sp>
      <p:sp>
        <p:nvSpPr>
          <p:cNvPr id="1843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rPr>
              <a:t>L’INFN è distribuito su tutto il territorio nazionale. L’attività dell’Ente si basa su due tipi di strutture complementari : le Sezioni e i Laboratori Nazionali. I 4 Laboratori Nazionali ospitano grandi apparecchiature e infrastrutture messe a disposizione della comunità scientifica nazionale e internazionale. Le 20 Sezioni e gli 11 Gruppi Collegati hanno sede in altrettanti Dipartimenti di Fisica universitari e realizzano la stretta connessione tra l’Istituto e l’Università. Della struttura complessiva fanno parte anche il CNAF e il Consorzio EGO.</a:t>
            </a:r>
          </a:p>
        </p:txBody>
      </p:sp>
      <p:sp>
        <p:nvSpPr>
          <p:cNvPr id="2048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387839A-94F4-8D42-84FE-5A0A380125C9}" type="slidenum">
              <a:rPr lang="it-IT" sz="1200"/>
              <a:pPr eaLnBrk="1" fontAlgn="base" hangingPunct="1">
                <a:spcBef>
                  <a:spcPct val="0"/>
                </a:spcBef>
                <a:spcAft>
                  <a:spcPct val="0"/>
                </a:spcAft>
              </a:pPr>
              <a:t>3</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34A5EAF-6CD3-BE41-AD11-5F4543B489A0}" type="slidenum">
              <a:rPr lang="it-IT" smtClean="0"/>
              <a:t>17</a:t>
            </a:fld>
            <a:endParaRPr lang="it-IT"/>
          </a:p>
        </p:txBody>
      </p:sp>
    </p:spTree>
    <p:extLst>
      <p:ext uri="{BB962C8B-B14F-4D97-AF65-F5344CB8AC3E}">
        <p14:creationId xmlns:p14="http://schemas.microsoft.com/office/powerpoint/2010/main" val="303014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34A5EAF-6CD3-BE41-AD11-5F4543B489A0}" type="slidenum">
              <a:rPr lang="it-IT" smtClean="0"/>
              <a:t>34</a:t>
            </a:fld>
            <a:endParaRPr lang="it-IT"/>
          </a:p>
        </p:txBody>
      </p:sp>
    </p:spTree>
    <p:extLst>
      <p:ext uri="{BB962C8B-B14F-4D97-AF65-F5344CB8AC3E}">
        <p14:creationId xmlns:p14="http://schemas.microsoft.com/office/powerpoint/2010/main" val="425503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latin typeface="Calibri"/>
              </a:rPr>
              <a:pPr/>
              <a:t>48</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latin typeface="Calibri"/>
              </a:rPr>
              <a:pPr/>
              <a:t>49</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egnaposto immagine diapositiva 1"/>
          <p:cNvSpPr>
            <a:spLocks noGrp="1" noRot="1" noChangeAspect="1" noTextEdit="1"/>
          </p:cNvSpPr>
          <p:nvPr>
            <p:ph type="sldImg"/>
          </p:nvPr>
        </p:nvSpPr>
        <p:spPr>
          <a:xfrm>
            <a:off x="1143000" y="685800"/>
            <a:ext cx="4572000" cy="3429000"/>
          </a:xfrm>
          <a:ln/>
        </p:spPr>
      </p:sp>
      <p:sp>
        <p:nvSpPr>
          <p:cNvPr id="10242" name="Segnaposto note 2"/>
          <p:cNvSpPr>
            <a:spLocks noGrp="1"/>
          </p:cNvSpPr>
          <p:nvPr>
            <p:ph type="body" idx="1"/>
          </p:nvPr>
        </p:nvSpPr>
        <p:spPr>
          <a:noFill/>
          <a:ln/>
        </p:spPr>
        <p:txBody>
          <a:bodyPr/>
          <a:lstStyle/>
          <a:p>
            <a:pPr eaLnBrk="1" hangingPunct="1"/>
            <a:endParaRPr lang="en-GB" dirty="0" smtClean="0"/>
          </a:p>
        </p:txBody>
      </p:sp>
      <p:sp>
        <p:nvSpPr>
          <p:cNvPr id="10243" name="Segnaposto numero diapositiva 3"/>
          <p:cNvSpPr>
            <a:spLocks noGrp="1"/>
          </p:cNvSpPr>
          <p:nvPr>
            <p:ph type="sldNum" sz="quarter" idx="5"/>
          </p:nvPr>
        </p:nvSpPr>
        <p:spPr>
          <a:noFill/>
        </p:spPr>
        <p:txBody>
          <a:bodyPr/>
          <a:lstStyle/>
          <a:p>
            <a:fld id="{7558DA02-52A5-4F18-ADCA-B1BF781EAD46}" type="slidenum">
              <a:rPr lang="en-US" smtClean="0">
                <a:solidFill>
                  <a:srgbClr val="000000"/>
                </a:solidFill>
                <a:latin typeface="Calibri"/>
              </a:rPr>
              <a:pPr/>
              <a:t>67</a:t>
            </a:fld>
            <a:endParaRPr lang="en-US" smtClean="0">
              <a:solidFill>
                <a:srgbClr val="000000"/>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022260D7-3419-CB4E-AD8D-E2A8A776FADE}" type="slidenum">
              <a:rPr lang="en-US"/>
              <a:pPr/>
              <a:t>71</a:t>
            </a:fld>
            <a:endParaRPr lang="en-US"/>
          </a:p>
        </p:txBody>
      </p:sp>
      <p:sp>
        <p:nvSpPr>
          <p:cNvPr id="1740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083DF900-0B20-B04B-9692-ADEF8CB7D0CE}" type="slidenum">
              <a:rPr lang="en-US"/>
              <a:pPr/>
              <a:t>72</a:t>
            </a:fld>
            <a:endParaRPr lang="en-US"/>
          </a:p>
        </p:txBody>
      </p:sp>
      <p:sp>
        <p:nvSpPr>
          <p:cNvPr id="1945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305236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292606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406630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15200" cy="1131959"/>
          </a:xfrm>
        </p:spPr>
        <p:txBody>
          <a:bodyPr/>
          <a:lstStyle/>
          <a:p>
            <a:r>
              <a:rPr lang="it-IT" smtClean="0"/>
              <a:t>Fare clic per modificare stile</a:t>
            </a:r>
            <a:endParaRPr lang="it-IT"/>
          </a:p>
        </p:txBody>
      </p:sp>
      <p:sp>
        <p:nvSpPr>
          <p:cNvPr id="3" name="Segnaposto data 2"/>
          <p:cNvSpPr>
            <a:spLocks noGrp="1"/>
          </p:cNvSpPr>
          <p:nvPr>
            <p:ph type="dt" idx="10"/>
          </p:nvPr>
        </p:nvSpPr>
        <p:spPr>
          <a:xfrm>
            <a:off x="456481" y="6247376"/>
            <a:ext cx="2116800" cy="459409"/>
          </a:xfrm>
        </p:spPr>
        <p:txBody>
          <a:bodyPr/>
          <a:lstStyle>
            <a:lvl1pPr>
              <a:defRPr/>
            </a:lvl1pPr>
          </a:lstStyle>
          <a:p>
            <a:r>
              <a:rPr lang="it-IT" smtClean="0"/>
              <a:t>Trento 11-13 Marzo 2014</a:t>
            </a:r>
            <a:endParaRPr lang="en-US"/>
          </a:p>
        </p:txBody>
      </p:sp>
      <p:sp>
        <p:nvSpPr>
          <p:cNvPr id="4" name="Segnaposto piè di pagina 3"/>
          <p:cNvSpPr>
            <a:spLocks noGrp="1"/>
          </p:cNvSpPr>
          <p:nvPr>
            <p:ph type="ftr" idx="11"/>
          </p:nvPr>
        </p:nvSpPr>
        <p:spPr>
          <a:xfrm>
            <a:off x="3127680" y="6247376"/>
            <a:ext cx="2885760" cy="459409"/>
          </a:xfrm>
        </p:spPr>
        <p:txBody>
          <a:bodyPr/>
          <a:lstStyle>
            <a:lvl1pPr>
              <a:defRPr/>
            </a:lvl1pPr>
          </a:lstStyle>
          <a:p>
            <a:r>
              <a:rPr lang="en-US" smtClean="0"/>
              <a:t>FUTURE DETECTORS for HL-LHC</a:t>
            </a:r>
            <a:endParaRPr lang="en-US"/>
          </a:p>
        </p:txBody>
      </p:sp>
      <p:sp>
        <p:nvSpPr>
          <p:cNvPr id="5" name="Segnaposto numero diapositiva 4"/>
          <p:cNvSpPr>
            <a:spLocks noGrp="1"/>
          </p:cNvSpPr>
          <p:nvPr>
            <p:ph type="sldNum" idx="12"/>
          </p:nvPr>
        </p:nvSpPr>
        <p:spPr>
          <a:xfrm>
            <a:off x="6556321" y="6247376"/>
            <a:ext cx="2116800" cy="459409"/>
          </a:xfrm>
        </p:spPr>
        <p:txBody>
          <a:bodyPr/>
          <a:lstStyle>
            <a:lvl1pPr>
              <a:defRPr/>
            </a:lvl1pPr>
          </a:lstStyle>
          <a:p>
            <a:fld id="{7081AA89-95DC-314A-B57A-A6C9FD2CE7F9}" type="slidenum">
              <a:rPr lang="en-US"/>
              <a:pPr/>
              <a:t>‹n.›</a:t>
            </a:fld>
            <a:endParaRPr lang="en-US"/>
          </a:p>
        </p:txBody>
      </p:sp>
    </p:spTree>
    <p:extLst>
      <p:ext uri="{BB962C8B-B14F-4D97-AF65-F5344CB8AC3E}">
        <p14:creationId xmlns:p14="http://schemas.microsoft.com/office/powerpoint/2010/main" val="28813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47F28"/>
              </a:solidFill>
              <a:latin typeface="Calibri"/>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it-IT" smtClean="0">
                <a:solidFill>
                  <a:prstClr val="white"/>
                </a:solidFill>
                <a:latin typeface="Calibri"/>
              </a:rPr>
              <a:t>Trento 11-13 Marzo 2014</a:t>
            </a:r>
            <a:endParaRPr lang="en-US" dirty="0">
              <a:solidFill>
                <a:prstClr val="white"/>
              </a:solidFill>
              <a:latin typeface="Calibri"/>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latin typeface="Calibri"/>
              </a:rPr>
              <a:t>FUTURE DETECTORS for HL-LHC</a:t>
            </a:r>
            <a:endParaRPr lang="en-US" dirty="0">
              <a:solidFill>
                <a:prstClr val="white"/>
              </a:solidFill>
              <a:latin typeface="Calibri"/>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‹n.›</a:t>
            </a:fld>
            <a:endParaRPr lang="en-US" dirty="0">
              <a:solidFill>
                <a:prstClr val="white"/>
              </a:solidFill>
              <a:latin typeface="Calibri"/>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421148508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5261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4070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quarter" idx="1"/>
          </p:nvPr>
        </p:nvSpPr>
        <p:spPr>
          <a:xfrm>
            <a:off x="457200" y="1600200"/>
            <a:ext cx="4038600" cy="2185988"/>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2368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74069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289982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5868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251093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731990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31632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964588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05112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918181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670576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856614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589109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7" name="Segnaposto contenuto 6"/>
          <p:cNvSpPr>
            <a:spLocks noGrp="1"/>
          </p:cNvSpPr>
          <p:nvPr>
            <p:ph sz="quarter" idx="10"/>
          </p:nvPr>
        </p:nvSpPr>
        <p:spPr>
          <a:xfrm>
            <a:off x="180190" y="1279610"/>
            <a:ext cx="8787462" cy="5229841"/>
          </a:xfrm>
          <a:prstGeom prst="rect">
            <a:avLst/>
          </a:prstGeom>
        </p:spPr>
        <p:txBody>
          <a:bodyPr/>
          <a:lstStyle>
            <a:lvl1pPr>
              <a:defRPr sz="2800"/>
            </a:lvl1pPr>
            <a:lvl2pPr>
              <a:defRPr sz="2800"/>
            </a:lvl2pPr>
            <a:lvl3pPr>
              <a:defRPr sz="2400"/>
            </a:lvl3pPr>
            <a:lvl4pPr>
              <a:defRPr sz="2000"/>
            </a:lvl4pPr>
            <a:lvl5pPr>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8" name="Titolo 7"/>
          <p:cNvSpPr>
            <a:spLocks noGrp="1"/>
          </p:cNvSpPr>
          <p:nvPr>
            <p:ph type="title"/>
          </p:nvPr>
        </p:nvSpPr>
        <p:spPr>
          <a:xfrm>
            <a:off x="206585" y="564187"/>
            <a:ext cx="8730830" cy="644583"/>
          </a:xfrm>
          <a:prstGeom prst="rect">
            <a:avLst/>
          </a:prstGeom>
        </p:spPr>
        <p:txBody>
          <a:bodyPr/>
          <a:lstStyle>
            <a:lvl1pPr algn="l">
              <a:defRPr sz="2800" b="1"/>
            </a:lvl1pPr>
          </a:lstStyle>
          <a:p>
            <a:r>
              <a:rPr lang="it-IT" dirty="0" smtClean="0"/>
              <a:t>Fare clic per modificare lo stile del titolo</a:t>
            </a:r>
            <a:endParaRPr lang="en-GB" dirty="0"/>
          </a:p>
        </p:txBody>
      </p:sp>
      <p:sp>
        <p:nvSpPr>
          <p:cNvPr id="4" name="Segnaposto numero diapositiva 2"/>
          <p:cNvSpPr>
            <a:spLocks noGrp="1"/>
          </p:cNvSpPr>
          <p:nvPr>
            <p:ph type="sldNum" sz="quarter" idx="11"/>
          </p:nvPr>
        </p:nvSpPr>
        <p:spPr/>
        <p:txBody>
          <a:bodyPr/>
          <a:lstStyle>
            <a:lvl1pPr>
              <a:defRPr/>
            </a:lvl1pPr>
          </a:lstStyle>
          <a:p>
            <a:pPr>
              <a:defRPr/>
            </a:pPr>
            <a:fld id="{68A337E4-DB03-42CB-8B87-23FA59824DDF}" type="slidenum">
              <a:rPr lang="it-IT">
                <a:solidFill>
                  <a:prstClr val="white"/>
                </a:solidFill>
                <a:latin typeface="Calibri"/>
              </a:rPr>
              <a:pPr>
                <a:defRPr/>
              </a:pPr>
              <a:t>‹n.›</a:t>
            </a:fld>
            <a:endParaRPr lang="it-IT" dirty="0">
              <a:solidFill>
                <a:prstClr val="white"/>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p>
            <a:pPr>
              <a:defRPr/>
            </a:pPr>
            <a:fld id="{FF49DA0B-4DA6-4E00-AD97-9BDD06F76A58}" type="slidenum">
              <a:rPr lang="it-IT" smtClean="0">
                <a:solidFill>
                  <a:prstClr val="white"/>
                </a:solidFill>
                <a:latin typeface="Calibri"/>
              </a:rPr>
              <a:pPr>
                <a:defRPr/>
              </a:pPr>
              <a:t>‹n.›</a:t>
            </a:fld>
            <a:endParaRPr lang="it-IT" dirty="0">
              <a:solidFill>
                <a:prstClr val="white"/>
              </a:solidFill>
              <a:latin typeface="Calibri"/>
            </a:endParaRPr>
          </a:p>
        </p:txBody>
      </p:sp>
    </p:spTree>
    <p:extLst>
      <p:ext uri="{BB962C8B-B14F-4D97-AF65-F5344CB8AC3E}">
        <p14:creationId xmlns:p14="http://schemas.microsoft.com/office/powerpoint/2010/main" val="306442788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1476462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smtClean="0"/>
              <a:t>Fare clic per modificare lo stile del titolo</a:t>
            </a:r>
            <a:endParaRPr lang="it-IT" dirty="0"/>
          </a:p>
        </p:txBody>
      </p:sp>
      <p:sp>
        <p:nvSpPr>
          <p:cNvPr id="3" name="Segnaposto numero diapositiva 2"/>
          <p:cNvSpPr>
            <a:spLocks noGrp="1"/>
          </p:cNvSpPr>
          <p:nvPr>
            <p:ph type="sldNum" sz="quarter" idx="10"/>
          </p:nvPr>
        </p:nvSpPr>
        <p:spPr/>
        <p:txBody>
          <a:bodyPr/>
          <a:lstStyle/>
          <a:p>
            <a:pPr>
              <a:defRPr/>
            </a:pPr>
            <a:fld id="{FF49DA0B-4DA6-4E00-AD97-9BDD06F76A58}" type="slidenum">
              <a:rPr lang="it-IT" smtClean="0">
                <a:solidFill>
                  <a:prstClr val="white"/>
                </a:solidFill>
                <a:latin typeface="Calibri"/>
              </a:rPr>
              <a:pPr>
                <a:defRPr/>
              </a:pPr>
              <a:t>‹n.›</a:t>
            </a:fld>
            <a:endParaRPr lang="it-IT" dirty="0">
              <a:solidFill>
                <a:prstClr val="white"/>
              </a:solidFill>
              <a:latin typeface="Calibri"/>
            </a:endParaRPr>
          </a:p>
        </p:txBody>
      </p:sp>
    </p:spTree>
    <p:extLst>
      <p:ext uri="{BB962C8B-B14F-4D97-AF65-F5344CB8AC3E}">
        <p14:creationId xmlns:p14="http://schemas.microsoft.com/office/powerpoint/2010/main" val="2555700111"/>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it-IT"/>
          </a:p>
        </p:txBody>
      </p:sp>
      <p:sp>
        <p:nvSpPr>
          <p:cNvPr id="3" name="Segnaposto numero diapositiva 2"/>
          <p:cNvSpPr>
            <a:spLocks noGrp="1"/>
          </p:cNvSpPr>
          <p:nvPr>
            <p:ph type="sldNum" sz="quarter" idx="10"/>
          </p:nvPr>
        </p:nvSpPr>
        <p:spPr/>
        <p:txBody>
          <a:bodyPr/>
          <a:lstStyle>
            <a:lvl1pPr>
              <a:defRPr/>
            </a:lvl1pPr>
          </a:lstStyle>
          <a:p>
            <a:pPr>
              <a:defRPr/>
            </a:pPr>
            <a:fld id="{2ADD683C-5738-45A9-8466-CA27C8192E73}" type="slidenum">
              <a:rPr lang="it-IT">
                <a:solidFill>
                  <a:prstClr val="white"/>
                </a:solidFill>
                <a:latin typeface="Calibri"/>
              </a:rPr>
              <a:pPr>
                <a:defRPr/>
              </a:pPr>
              <a:t>‹n.›</a:t>
            </a:fld>
            <a:endParaRPr lang="it-IT" dirty="0">
              <a:solidFill>
                <a:prstClr val="white"/>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egnaposto numero diapositiva 2"/>
          <p:cNvSpPr>
            <a:spLocks noGrp="1"/>
          </p:cNvSpPr>
          <p:nvPr>
            <p:ph type="sldNum" sz="quarter" idx="10"/>
          </p:nvPr>
        </p:nvSpPr>
        <p:spPr/>
        <p:txBody>
          <a:bodyPr/>
          <a:lstStyle>
            <a:lvl1pPr>
              <a:defRPr/>
            </a:lvl1pPr>
          </a:lstStyle>
          <a:p>
            <a:pPr>
              <a:defRPr/>
            </a:pPr>
            <a:fld id="{855F003A-9543-4A62-A8B1-4214FAB84D2D}" type="slidenum">
              <a:rPr lang="it-IT">
                <a:solidFill>
                  <a:prstClr val="white"/>
                </a:solidFill>
                <a:latin typeface="Calibri"/>
              </a:rPr>
              <a:pPr>
                <a:defRPr/>
              </a:pPr>
              <a:t>‹n.›</a:t>
            </a:fld>
            <a:endParaRPr lang="it-IT" dirty="0">
              <a:solidFill>
                <a:prstClr val="white"/>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it-IT"/>
          </a:p>
        </p:txBody>
      </p:sp>
      <p:sp>
        <p:nvSpPr>
          <p:cNvPr id="3" name="Table Placeholder 2"/>
          <p:cNvSpPr>
            <a:spLocks noGrp="1"/>
          </p:cNvSpPr>
          <p:nvPr>
            <p:ph type="tbl" idx="1"/>
          </p:nvPr>
        </p:nvSpPr>
        <p:spPr>
          <a:xfrm>
            <a:off x="457200" y="1600201"/>
            <a:ext cx="8229600" cy="4525963"/>
          </a:xfrm>
          <a:prstGeom prst="rect">
            <a:avLst/>
          </a:prstGeom>
        </p:spPr>
        <p:txBody>
          <a:bodyPr/>
          <a:lstStyle/>
          <a:p>
            <a:pPr lvl="0"/>
            <a:endParaRPr lang="it-IT" noProof="0"/>
          </a:p>
        </p:txBody>
      </p:sp>
      <p:sp>
        <p:nvSpPr>
          <p:cNvPr id="4" name="Segnaposto numero diapositiva 2"/>
          <p:cNvSpPr>
            <a:spLocks noGrp="1"/>
          </p:cNvSpPr>
          <p:nvPr>
            <p:ph type="sldNum" sz="quarter" idx="10"/>
          </p:nvPr>
        </p:nvSpPr>
        <p:spPr/>
        <p:txBody>
          <a:bodyPr/>
          <a:lstStyle>
            <a:lvl1pPr>
              <a:defRPr/>
            </a:lvl1pPr>
          </a:lstStyle>
          <a:p>
            <a:pPr>
              <a:defRPr/>
            </a:pPr>
            <a:fld id="{B098F795-7FE2-4C4E-A342-CF2704BE79E9}" type="slidenum">
              <a:rPr lang="it-IT">
                <a:solidFill>
                  <a:prstClr val="white"/>
                </a:solidFill>
                <a:latin typeface="Calibri"/>
              </a:rPr>
              <a:pPr>
                <a:defRPr/>
              </a:pPr>
              <a:t>‹n.›</a:t>
            </a:fld>
            <a:endParaRPr lang="it-IT" dirty="0">
              <a:solidFill>
                <a:prstClr val="white"/>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Trento 11-13 Marzo 2014</a:t>
            </a:r>
            <a:endParaRPr lang="it-IT"/>
          </a:p>
        </p:txBody>
      </p:sp>
      <p:sp>
        <p:nvSpPr>
          <p:cNvPr id="6" name="Segnaposto piè di pagina 5"/>
          <p:cNvSpPr>
            <a:spLocks noGrp="1"/>
          </p:cNvSpPr>
          <p:nvPr>
            <p:ph type="ftr" sz="quarter" idx="11"/>
          </p:nvPr>
        </p:nvSpPr>
        <p:spPr/>
        <p:txBody>
          <a:bodyPr/>
          <a:lstStyle/>
          <a:p>
            <a:r>
              <a:rPr lang="it-IT" smtClean="0"/>
              <a:t>FUTURE DETECTORS for HL-LHC</a:t>
            </a:r>
            <a:endParaRPr lang="it-IT"/>
          </a:p>
        </p:txBody>
      </p:sp>
      <p:sp>
        <p:nvSpPr>
          <p:cNvPr id="7" name="Segnaposto numero diapositiva 6"/>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57707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Trento 11-13 Marzo 2014</a:t>
            </a:r>
            <a:endParaRPr lang="it-IT"/>
          </a:p>
        </p:txBody>
      </p:sp>
      <p:sp>
        <p:nvSpPr>
          <p:cNvPr id="8" name="Segnaposto piè di pagina 7"/>
          <p:cNvSpPr>
            <a:spLocks noGrp="1"/>
          </p:cNvSpPr>
          <p:nvPr>
            <p:ph type="ftr" sz="quarter" idx="11"/>
          </p:nvPr>
        </p:nvSpPr>
        <p:spPr/>
        <p:txBody>
          <a:bodyPr/>
          <a:lstStyle/>
          <a:p>
            <a:r>
              <a:rPr lang="it-IT" smtClean="0"/>
              <a:t>FUTURE DETECTORS for HL-LHC</a:t>
            </a:r>
            <a:endParaRPr lang="it-IT"/>
          </a:p>
        </p:txBody>
      </p:sp>
      <p:sp>
        <p:nvSpPr>
          <p:cNvPr id="9" name="Segnaposto numero diapositiva 8"/>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264763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4652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205180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Trento 11-13 Marzo 2014</a:t>
            </a:r>
            <a:endParaRPr lang="it-IT"/>
          </a:p>
        </p:txBody>
      </p:sp>
      <p:sp>
        <p:nvSpPr>
          <p:cNvPr id="6" name="Segnaposto piè di pagina 5"/>
          <p:cNvSpPr>
            <a:spLocks noGrp="1"/>
          </p:cNvSpPr>
          <p:nvPr>
            <p:ph type="ftr" sz="quarter" idx="11"/>
          </p:nvPr>
        </p:nvSpPr>
        <p:spPr/>
        <p:txBody>
          <a:bodyPr/>
          <a:lstStyle/>
          <a:p>
            <a:r>
              <a:rPr lang="it-IT" smtClean="0"/>
              <a:t>FUTURE DETECTORS for HL-LHC</a:t>
            </a:r>
            <a:endParaRPr lang="it-IT"/>
          </a:p>
        </p:txBody>
      </p:sp>
      <p:sp>
        <p:nvSpPr>
          <p:cNvPr id="7" name="Segnaposto numero diapositiva 6"/>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300759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Trento 11-13 Marzo 2014</a:t>
            </a:r>
            <a:endParaRPr lang="it-IT"/>
          </a:p>
        </p:txBody>
      </p:sp>
      <p:sp>
        <p:nvSpPr>
          <p:cNvPr id="6" name="Segnaposto piè di pagina 5"/>
          <p:cNvSpPr>
            <a:spLocks noGrp="1"/>
          </p:cNvSpPr>
          <p:nvPr>
            <p:ph type="ftr" sz="quarter" idx="11"/>
          </p:nvPr>
        </p:nvSpPr>
        <p:spPr/>
        <p:txBody>
          <a:bodyPr/>
          <a:lstStyle/>
          <a:p>
            <a:r>
              <a:rPr lang="it-IT" smtClean="0"/>
              <a:t>FUTURE DETECTORS for HL-LHC</a:t>
            </a:r>
            <a:endParaRPr lang="it-IT"/>
          </a:p>
        </p:txBody>
      </p:sp>
      <p:sp>
        <p:nvSpPr>
          <p:cNvPr id="7" name="Segnaposto numero diapositiva 6"/>
          <p:cNvSpPr>
            <a:spLocks noGrp="1"/>
          </p:cNvSpPr>
          <p:nvPr>
            <p:ph type="sldNum" sz="quarter" idx="12"/>
          </p:nvPr>
        </p:nvSpPr>
        <p:spPr/>
        <p:txBody>
          <a:bodyPr/>
          <a:lstStyle/>
          <a:p>
            <a:fld id="{FAC9E300-E60E-9747-9C71-DB83F1190BB5}" type="slidenum">
              <a:rPr lang="it-IT" smtClean="0"/>
              <a:t>‹n.›</a:t>
            </a:fld>
            <a:endParaRPr lang="it-IT"/>
          </a:p>
        </p:txBody>
      </p:sp>
    </p:spTree>
    <p:extLst>
      <p:ext uri="{BB962C8B-B14F-4D97-AF65-F5344CB8AC3E}">
        <p14:creationId xmlns:p14="http://schemas.microsoft.com/office/powerpoint/2010/main" val="4171693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theme" Target="../theme/theme3.xml"/><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Trento 11-13 Marzo 2014</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FUTURE DETECTORS for HL-LHC</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9E300-E60E-9747-9C71-DB83F1190BB5}" type="slidenum">
              <a:rPr lang="it-IT" smtClean="0"/>
              <a:t>‹n.›</a:t>
            </a:fld>
            <a:endParaRPr lang="it-IT"/>
          </a:p>
        </p:txBody>
      </p:sp>
    </p:spTree>
    <p:extLst>
      <p:ext uri="{BB962C8B-B14F-4D97-AF65-F5344CB8AC3E}">
        <p14:creationId xmlns:p14="http://schemas.microsoft.com/office/powerpoint/2010/main" val="24319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738" r:id="rId14"/>
    <p:sldLayoutId id="2147483739" r:id="rId15"/>
    <p:sldLayoutId id="2147483740"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C8BA2-7AC0-4F45-88C6-9D22EDD7112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32880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1"/>
            <a:ext cx="9144000" cy="563563"/>
          </a:xfrm>
          <a:prstGeom prst="rect">
            <a:avLst/>
          </a:prstGeom>
          <a:solidFill>
            <a:srgbClr val="214171"/>
          </a:solidFill>
          <a:ln w="9525">
            <a:noFill/>
            <a:miter lim="800000"/>
            <a:headEnd/>
            <a:tailEnd/>
          </a:ln>
          <a:effectLst/>
        </p:spPr>
        <p:txBody>
          <a:bodyPr wrap="none" anchor="ctr"/>
          <a:lstStyle/>
          <a:p>
            <a:pPr algn="ctr" defTabSz="914400" fontAlgn="base">
              <a:spcBef>
                <a:spcPct val="0"/>
              </a:spcBef>
              <a:spcAft>
                <a:spcPct val="0"/>
              </a:spcAft>
              <a:defRPr/>
            </a:pPr>
            <a:endParaRPr lang="en-US">
              <a:solidFill>
                <a:prstClr val="black"/>
              </a:solidFill>
              <a:latin typeface="Arial" charset="0"/>
              <a:cs typeface="Arial" charset="0"/>
            </a:endParaRPr>
          </a:p>
        </p:txBody>
      </p:sp>
      <p:sp>
        <p:nvSpPr>
          <p:cNvPr id="4" name="Rectangle 18"/>
          <p:cNvSpPr>
            <a:spLocks noChangeArrowheads="1"/>
          </p:cNvSpPr>
          <p:nvPr userDrawn="1"/>
        </p:nvSpPr>
        <p:spPr bwMode="auto">
          <a:xfrm>
            <a:off x="0" y="6605589"/>
            <a:ext cx="9144000" cy="255587"/>
          </a:xfrm>
          <a:prstGeom prst="rect">
            <a:avLst/>
          </a:prstGeom>
          <a:solidFill>
            <a:srgbClr val="214171"/>
          </a:solidFill>
          <a:ln w="9525">
            <a:noFill/>
            <a:miter lim="800000"/>
            <a:headEnd/>
            <a:tailEnd/>
          </a:ln>
          <a:effectLst/>
        </p:spPr>
        <p:txBody>
          <a:bodyPr wrap="none" anchor="ctr"/>
          <a:lstStyle/>
          <a:p>
            <a:pPr algn="ctr" defTabSz="914400" fontAlgn="base">
              <a:spcBef>
                <a:spcPct val="0"/>
              </a:spcBef>
              <a:spcAft>
                <a:spcPct val="0"/>
              </a:spcAft>
              <a:defRPr/>
            </a:pPr>
            <a:endParaRPr lang="en-US">
              <a:solidFill>
                <a:prstClr val="black"/>
              </a:solidFill>
              <a:latin typeface="Arial" charset="0"/>
              <a:cs typeface="Arial" charset="0"/>
            </a:endParaRPr>
          </a:p>
        </p:txBody>
      </p:sp>
      <p:sp>
        <p:nvSpPr>
          <p:cNvPr id="6" name="CasellaDiTesto 5"/>
          <p:cNvSpPr txBox="1"/>
          <p:nvPr userDrawn="1"/>
        </p:nvSpPr>
        <p:spPr>
          <a:xfrm>
            <a:off x="93785" y="6605588"/>
            <a:ext cx="8466992" cy="260350"/>
          </a:xfrm>
          <a:prstGeom prst="rect">
            <a:avLst/>
          </a:prstGeom>
          <a:noFill/>
        </p:spPr>
        <p:txBody>
          <a:bodyPr>
            <a:spAutoFit/>
          </a:bodyPr>
          <a:lstStyle/>
          <a:p>
            <a:pPr defTabSz="914400" fontAlgn="base">
              <a:spcBef>
                <a:spcPct val="0"/>
              </a:spcBef>
              <a:spcAft>
                <a:spcPct val="0"/>
              </a:spcAft>
            </a:pPr>
            <a:r>
              <a:rPr lang="it-IT" sz="1100" dirty="0">
                <a:solidFill>
                  <a:prstClr val="white"/>
                </a:solidFill>
                <a:latin typeface="Calibri" pitchFamily="34" charset="0"/>
                <a:cs typeface="Arial" charset="0"/>
              </a:rPr>
              <a:t>Regione Marche			</a:t>
            </a:r>
          </a:p>
        </p:txBody>
      </p:sp>
      <p:sp>
        <p:nvSpPr>
          <p:cNvPr id="7" name="Segnaposto numero diapositiva 2"/>
          <p:cNvSpPr>
            <a:spLocks noGrp="1"/>
          </p:cNvSpPr>
          <p:nvPr>
            <p:ph type="sldNum" sz="quarter" idx="4"/>
          </p:nvPr>
        </p:nvSpPr>
        <p:spPr>
          <a:xfrm>
            <a:off x="8547589" y="6634163"/>
            <a:ext cx="596411" cy="241300"/>
          </a:xfrm>
          <a:prstGeom prst="rect">
            <a:avLst/>
          </a:prstGeom>
        </p:spPr>
        <p:txBody>
          <a:bodyPr/>
          <a:lstStyle>
            <a:lvl1pPr algn="r">
              <a:defRPr sz="1100" b="1">
                <a:solidFill>
                  <a:schemeClr val="bg1"/>
                </a:solidFill>
                <a:latin typeface="+mj-lt"/>
              </a:defRPr>
            </a:lvl1pPr>
          </a:lstStyle>
          <a:p>
            <a:pPr defTabSz="914400" fontAlgn="base">
              <a:spcBef>
                <a:spcPct val="0"/>
              </a:spcBef>
              <a:spcAft>
                <a:spcPct val="0"/>
              </a:spcAft>
              <a:defRPr/>
            </a:pPr>
            <a:fld id="{FF49DA0B-4DA6-4E00-AD97-9BDD06F76A58}" type="slidenum">
              <a:rPr lang="it-IT">
                <a:solidFill>
                  <a:prstClr val="white"/>
                </a:solidFill>
                <a:latin typeface="Calibri"/>
                <a:cs typeface="Arial" charset="0"/>
              </a:rPr>
              <a:pPr defTabSz="914400" fontAlgn="base">
                <a:spcBef>
                  <a:spcPct val="0"/>
                </a:spcBef>
                <a:spcAft>
                  <a:spcPct val="0"/>
                </a:spcAft>
                <a:defRPr/>
              </a:pPr>
              <a:t>‹n.›</a:t>
            </a:fld>
            <a:endParaRPr lang="it-IT" dirty="0">
              <a:solidFill>
                <a:prstClr val="white"/>
              </a:solidFill>
              <a:latin typeface="Calibri"/>
              <a:cs typeface="Arial" charset="0"/>
            </a:endParaRPr>
          </a:p>
        </p:txBody>
      </p:sp>
      <p:pic>
        <p:nvPicPr>
          <p:cNvPr id="1031" name="Picture 9"/>
          <p:cNvPicPr>
            <a:picLocks noChangeAspect="1" noChangeArrowheads="1"/>
          </p:cNvPicPr>
          <p:nvPr userDrawn="1"/>
        </p:nvPicPr>
        <p:blipFill>
          <a:blip r:embed="rId8"/>
          <a:srcRect/>
          <a:stretch>
            <a:fillRect/>
          </a:stretch>
        </p:blipFill>
        <p:spPr bwMode="auto">
          <a:xfrm>
            <a:off x="8135815" y="0"/>
            <a:ext cx="1008185" cy="617538"/>
          </a:xfrm>
          <a:prstGeom prst="rect">
            <a:avLst/>
          </a:prstGeom>
          <a:noFill/>
          <a:ln w="9525">
            <a:noFill/>
            <a:miter lim="800000"/>
            <a:headEnd/>
            <a:tailEnd/>
          </a:ln>
        </p:spPr>
      </p:pic>
      <p:pic>
        <p:nvPicPr>
          <p:cNvPr id="8" name="Immagine 7" descr="http://www.ecommunity.marche.it/Portals/0/MCloud/progetto-cloud_10.jpg"/>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1"/>
            <a:ext cx="583865" cy="56356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iming>
    <p:tnLst>
      <p:par>
        <p:cTn xmlns:p14="http://schemas.microsoft.com/office/powerpoint/2010/main" id="1" dur="indefinite" restart="never" nodeType="tmRoot"/>
      </p:par>
    </p:tnLst>
  </p:timing>
  <p:hf hdr="0"/>
  <p:txStyles>
    <p:titleStyle>
      <a:lvl1pPr algn="ctr" defTabSz="987425" rtl="0" eaLnBrk="0" fontAlgn="base" hangingPunct="0">
        <a:spcBef>
          <a:spcPct val="0"/>
        </a:spcBef>
        <a:spcAft>
          <a:spcPct val="0"/>
        </a:spcAft>
        <a:defRPr sz="4800" kern="1200">
          <a:solidFill>
            <a:schemeClr val="tx1"/>
          </a:solidFill>
          <a:latin typeface="+mj-lt"/>
          <a:ea typeface="+mj-ea"/>
          <a:cs typeface="+mj-cs"/>
        </a:defRPr>
      </a:lvl1pPr>
      <a:lvl2pPr algn="ctr" defTabSz="987425" rtl="0" eaLnBrk="0" fontAlgn="base" hangingPunct="0">
        <a:spcBef>
          <a:spcPct val="0"/>
        </a:spcBef>
        <a:spcAft>
          <a:spcPct val="0"/>
        </a:spcAft>
        <a:defRPr sz="4800">
          <a:solidFill>
            <a:schemeClr val="tx1"/>
          </a:solidFill>
          <a:latin typeface="Calibri" pitchFamily="34" charset="0"/>
        </a:defRPr>
      </a:lvl2pPr>
      <a:lvl3pPr algn="ctr" defTabSz="987425" rtl="0" eaLnBrk="0" fontAlgn="base" hangingPunct="0">
        <a:spcBef>
          <a:spcPct val="0"/>
        </a:spcBef>
        <a:spcAft>
          <a:spcPct val="0"/>
        </a:spcAft>
        <a:defRPr sz="4800">
          <a:solidFill>
            <a:schemeClr val="tx1"/>
          </a:solidFill>
          <a:latin typeface="Calibri" pitchFamily="34" charset="0"/>
        </a:defRPr>
      </a:lvl3pPr>
      <a:lvl4pPr algn="ctr" defTabSz="987425" rtl="0" eaLnBrk="0" fontAlgn="base" hangingPunct="0">
        <a:spcBef>
          <a:spcPct val="0"/>
        </a:spcBef>
        <a:spcAft>
          <a:spcPct val="0"/>
        </a:spcAft>
        <a:defRPr sz="4800">
          <a:solidFill>
            <a:schemeClr val="tx1"/>
          </a:solidFill>
          <a:latin typeface="Calibri" pitchFamily="34" charset="0"/>
        </a:defRPr>
      </a:lvl4pPr>
      <a:lvl5pPr algn="ctr" defTabSz="987425" rtl="0" eaLnBrk="0" fontAlgn="base" hangingPunct="0">
        <a:spcBef>
          <a:spcPct val="0"/>
        </a:spcBef>
        <a:spcAft>
          <a:spcPct val="0"/>
        </a:spcAft>
        <a:defRPr sz="4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71475" indent="-371475" algn="l" defTabSz="987425"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803275" indent="-311150" algn="l" defTabSz="987425"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5075" indent="-247650" algn="l" defTabSz="987425"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27200" indent="-247650" algn="l" defTabSz="987425"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22500" indent="-247650" algn="l" defTabSz="987425"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8.emf"/><Relationship Id="rId5" Type="http://schemas.openxmlformats.org/officeDocument/2006/relationships/oleObject" Target="../embeddings/oleObject4.bin"/><Relationship Id="rId6" Type="http://schemas.openxmlformats.org/officeDocument/2006/relationships/image" Target="../media/image19.emf"/><Relationship Id="rId7" Type="http://schemas.openxmlformats.org/officeDocument/2006/relationships/oleObject" Target="../embeddings/oleObject5.bin"/><Relationship Id="rId8" Type="http://schemas.openxmlformats.org/officeDocument/2006/relationships/image" Target="../media/image2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genda.infn.it/categoryDisplay.py?categId=53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g.infn.it/cntt7/infn_facilities/fin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32.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package" Target="../embeddings/Documento_di_Microsoft_Word2.docx"/><Relationship Id="rId4" Type="http://schemas.openxmlformats.org/officeDocument/2006/relationships/image" Target="../media/image33.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4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4.jpeg"/></Relationships>
</file>

<file path=ppt/slides/_rels/slide6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9.xml"/><Relationship Id="rId3" Type="http://schemas.openxmlformats.org/officeDocument/2006/relationships/image" Target="../media/image4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1</a:t>
            </a:fld>
            <a:endParaRPr lang="it-IT"/>
          </a:p>
        </p:txBody>
      </p:sp>
      <p:sp>
        <p:nvSpPr>
          <p:cNvPr id="7" name="Titolo 1"/>
          <p:cNvSpPr txBox="1">
            <a:spLocks/>
          </p:cNvSpPr>
          <p:nvPr/>
        </p:nvSpPr>
        <p:spPr>
          <a:xfrm>
            <a:off x="838200" y="2690633"/>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3600" b="1" dirty="0" smtClean="0">
                <a:solidFill>
                  <a:srgbClr val="0000FF"/>
                </a:solidFill>
                <a:latin typeface="+mn-lt"/>
                <a:cs typeface="Comic Sans MS"/>
              </a:rPr>
              <a:t>Trasferimento Tecnologico INFN</a:t>
            </a:r>
            <a:endParaRPr lang="it-IT" sz="3600" b="1" dirty="0">
              <a:solidFill>
                <a:srgbClr val="0000FF"/>
              </a:solidFill>
              <a:latin typeface="+mn-lt"/>
              <a:cs typeface="Comic Sans MS"/>
            </a:endParaRPr>
          </a:p>
        </p:txBody>
      </p:sp>
      <p:sp>
        <p:nvSpPr>
          <p:cNvPr id="8" name="Sottotitolo 2"/>
          <p:cNvSpPr txBox="1">
            <a:spLocks/>
          </p:cNvSpPr>
          <p:nvPr/>
        </p:nvSpPr>
        <p:spPr>
          <a:xfrm>
            <a:off x="1524000" y="4631262"/>
            <a:ext cx="6400800" cy="121073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it-IT" sz="2000" dirty="0" smtClean="0"/>
          </a:p>
          <a:p>
            <a:r>
              <a:rPr lang="it-IT" sz="2400" b="1" dirty="0" smtClean="0">
                <a:solidFill>
                  <a:srgbClr val="FF0000"/>
                </a:solidFill>
                <a:cs typeface="Comic Sans MS"/>
              </a:rPr>
              <a:t>Speranza Falciano</a:t>
            </a:r>
          </a:p>
          <a:p>
            <a:r>
              <a:rPr lang="it-IT" sz="1600" b="1" dirty="0" smtClean="0">
                <a:solidFill>
                  <a:srgbClr val="FF0000"/>
                </a:solidFill>
                <a:cs typeface="Comic Sans MS"/>
              </a:rPr>
              <a:t>Giunta Esecutiva INFN</a:t>
            </a:r>
            <a:endParaRPr lang="it-IT" sz="1600" b="1" dirty="0">
              <a:solidFill>
                <a:srgbClr val="FF0000"/>
              </a:solidFill>
              <a:cs typeface="Comic Sans MS"/>
            </a:endParaRPr>
          </a:p>
        </p:txBody>
      </p:sp>
      <p:pic>
        <p:nvPicPr>
          <p:cNvPr id="11" name="Immagine 10"/>
          <p:cNvPicPr>
            <a:picLocks noChangeAspect="1"/>
          </p:cNvPicPr>
          <p:nvPr/>
        </p:nvPicPr>
        <p:blipFill>
          <a:blip r:embed="rId2"/>
          <a:stretch>
            <a:fillRect/>
          </a:stretch>
        </p:blipFill>
        <p:spPr>
          <a:xfrm>
            <a:off x="0" y="-6733"/>
            <a:ext cx="9144000" cy="1753340"/>
          </a:xfrm>
          <a:prstGeom prst="rect">
            <a:avLst/>
          </a:prstGeom>
        </p:spPr>
      </p:pic>
    </p:spTree>
    <p:extLst>
      <p:ext uri="{BB962C8B-B14F-4D97-AF65-F5344CB8AC3E}">
        <p14:creationId xmlns:p14="http://schemas.microsoft.com/office/powerpoint/2010/main" val="3972571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10</a:t>
            </a:fld>
            <a:endParaRPr lang="it-IT"/>
          </a:p>
        </p:txBody>
      </p:sp>
      <p:pic>
        <p:nvPicPr>
          <p:cNvPr id="5" name="Immagine 4"/>
          <p:cNvPicPr>
            <a:picLocks noChangeAspect="1"/>
          </p:cNvPicPr>
          <p:nvPr/>
        </p:nvPicPr>
        <p:blipFill>
          <a:blip r:embed="rId2"/>
          <a:stretch>
            <a:fillRect/>
          </a:stretch>
        </p:blipFill>
        <p:spPr>
          <a:xfrm>
            <a:off x="0" y="596900"/>
            <a:ext cx="9144000" cy="5663895"/>
          </a:xfrm>
          <a:prstGeom prst="rect">
            <a:avLst/>
          </a:prstGeom>
        </p:spPr>
      </p:pic>
    </p:spTree>
    <p:extLst>
      <p:ext uri="{BB962C8B-B14F-4D97-AF65-F5344CB8AC3E}">
        <p14:creationId xmlns:p14="http://schemas.microsoft.com/office/powerpoint/2010/main" val="569452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11</a:t>
            </a:fld>
            <a:endParaRPr lang="it-IT"/>
          </a:p>
        </p:txBody>
      </p:sp>
      <p:pic>
        <p:nvPicPr>
          <p:cNvPr id="5" name="Immagine 4"/>
          <p:cNvPicPr>
            <a:picLocks noChangeAspect="1"/>
          </p:cNvPicPr>
          <p:nvPr/>
        </p:nvPicPr>
        <p:blipFill>
          <a:blip r:embed="rId2"/>
          <a:stretch>
            <a:fillRect/>
          </a:stretch>
        </p:blipFill>
        <p:spPr>
          <a:xfrm>
            <a:off x="0" y="520700"/>
            <a:ext cx="9144000" cy="5795920"/>
          </a:xfrm>
          <a:prstGeom prst="rect">
            <a:avLst/>
          </a:prstGeom>
        </p:spPr>
      </p:pic>
    </p:spTree>
    <p:extLst>
      <p:ext uri="{BB962C8B-B14F-4D97-AF65-F5344CB8AC3E}">
        <p14:creationId xmlns:p14="http://schemas.microsoft.com/office/powerpoint/2010/main" val="16849427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04862"/>
          </a:xfrm>
        </p:spPr>
        <p:txBody>
          <a:bodyPr>
            <a:normAutofit/>
          </a:bodyPr>
          <a:lstStyle/>
          <a:p>
            <a:r>
              <a:rPr lang="it-IT" sz="3600" dirty="0">
                <a:solidFill>
                  <a:srgbClr val="0000FF"/>
                </a:solidFill>
              </a:rPr>
              <a:t>Riconoscimento imprese PT 2013 </a:t>
            </a:r>
            <a:r>
              <a:rPr lang="it-IT" sz="3600" dirty="0" smtClean="0">
                <a:solidFill>
                  <a:srgbClr val="0000FF"/>
                </a:solidFill>
              </a:rPr>
              <a:t>(1)</a:t>
            </a:r>
            <a:endParaRPr lang="it-IT" sz="3600"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12</a:t>
            </a:fld>
            <a:endParaRPr lang="it-IT"/>
          </a:p>
        </p:txBody>
      </p:sp>
      <p:sp>
        <p:nvSpPr>
          <p:cNvPr id="7" name="Segnaposto contenuto 6"/>
          <p:cNvSpPr>
            <a:spLocks noGrp="1"/>
          </p:cNvSpPr>
          <p:nvPr>
            <p:ph idx="1"/>
          </p:nvPr>
        </p:nvSpPr>
        <p:spPr>
          <a:xfrm>
            <a:off x="698500" y="1206500"/>
            <a:ext cx="8229600" cy="4525963"/>
          </a:xfrm>
        </p:spPr>
        <p:txBody>
          <a:bodyPr>
            <a:noAutofit/>
          </a:bodyPr>
          <a:lstStyle/>
          <a:p>
            <a:pPr marL="0" indent="0">
              <a:buNone/>
            </a:pPr>
            <a:r>
              <a:rPr lang="it-IT" sz="1600" b="1" dirty="0">
                <a:solidFill>
                  <a:srgbClr val="FF0000"/>
                </a:solidFill>
              </a:rPr>
              <a:t>ASG </a:t>
            </a:r>
            <a:r>
              <a:rPr lang="it-IT" sz="1600" b="1" dirty="0" err="1">
                <a:solidFill>
                  <a:srgbClr val="FF0000"/>
                </a:solidFill>
              </a:rPr>
              <a:t>Superconductors</a:t>
            </a:r>
            <a:r>
              <a:rPr lang="it-IT" sz="1600" b="1" dirty="0">
                <a:solidFill>
                  <a:srgbClr val="FF0000"/>
                </a:solidFill>
              </a:rPr>
              <a:t> S.p.A., Genova </a:t>
            </a:r>
            <a:r>
              <a:rPr lang="it-IT" sz="1600" dirty="0">
                <a:solidFill>
                  <a:srgbClr val="FF0000"/>
                </a:solidFill>
              </a:rPr>
              <a:t> (LHC, ATLAS, CMS) </a:t>
            </a:r>
          </a:p>
          <a:p>
            <a:pPr marL="0" indent="0">
              <a:buNone/>
            </a:pPr>
            <a:r>
              <a:rPr lang="it-IT" sz="1600" i="1" dirty="0"/>
              <a:t>Costruzione di un terzo dei dipoli superconduttori di LHC, delle bobine superconduttive del Toroide </a:t>
            </a:r>
            <a:r>
              <a:rPr lang="it-IT" sz="1600" i="1" dirty="0" err="1"/>
              <a:t>Barrel</a:t>
            </a:r>
            <a:r>
              <a:rPr lang="it-IT" sz="1600" i="1" dirty="0"/>
              <a:t> di  ATLAS  e del Solenoide superconduttore a 4 T di CMS.</a:t>
            </a:r>
            <a:endParaRPr lang="it-IT" sz="1600" dirty="0"/>
          </a:p>
          <a:p>
            <a:pPr marL="0" indent="0">
              <a:buNone/>
            </a:pPr>
            <a:r>
              <a:rPr lang="it-IT" sz="1600" dirty="0"/>
              <a:t> </a:t>
            </a:r>
          </a:p>
          <a:p>
            <a:pPr marL="0" indent="0">
              <a:buNone/>
            </a:pPr>
            <a:r>
              <a:rPr lang="it-IT" sz="1600" b="1" dirty="0">
                <a:solidFill>
                  <a:srgbClr val="FF0000"/>
                </a:solidFill>
              </a:rPr>
              <a:t>CAEN - Costruzioni Apparecchiature Elettroniche Nucleari S.p.A., Viareggio</a:t>
            </a:r>
            <a:r>
              <a:rPr lang="it-IT" sz="1600" dirty="0">
                <a:solidFill>
                  <a:srgbClr val="FF0000"/>
                </a:solidFill>
              </a:rPr>
              <a:t>  </a:t>
            </a:r>
            <a:r>
              <a:rPr lang="it-IT" sz="1600" b="1" dirty="0">
                <a:solidFill>
                  <a:srgbClr val="FF0000"/>
                </a:solidFill>
              </a:rPr>
              <a:t>(LU)</a:t>
            </a:r>
            <a:r>
              <a:rPr lang="it-IT" sz="1600" dirty="0">
                <a:solidFill>
                  <a:srgbClr val="FF0000"/>
                </a:solidFill>
              </a:rPr>
              <a:t> (ATLAS, CMS)</a:t>
            </a:r>
          </a:p>
          <a:p>
            <a:pPr marL="0" indent="0">
              <a:buNone/>
            </a:pPr>
            <a:r>
              <a:rPr lang="it-IT" sz="1600" i="1" dirty="0"/>
              <a:t>Sviluppo e produzione di elettronica per il Trigger di muoni di Livello 1 di ATLAS e di sistemi di alimentazione e controllo per ATLAS e CMS.</a:t>
            </a:r>
            <a:endParaRPr lang="it-IT" sz="1600" dirty="0"/>
          </a:p>
          <a:p>
            <a:pPr marL="0" indent="0">
              <a:buNone/>
            </a:pPr>
            <a:r>
              <a:rPr lang="it-IT" sz="1600" i="1" dirty="0"/>
              <a:t> </a:t>
            </a:r>
            <a:endParaRPr lang="it-IT" sz="1600" dirty="0"/>
          </a:p>
          <a:p>
            <a:pPr marL="0" indent="0">
              <a:buNone/>
            </a:pPr>
            <a:r>
              <a:rPr lang="it-IT" sz="1600" b="1" dirty="0">
                <a:solidFill>
                  <a:srgbClr val="FF0000"/>
                </a:solidFill>
              </a:rPr>
              <a:t>General Tecnica </a:t>
            </a:r>
            <a:r>
              <a:rPr lang="en-US" sz="1600" b="1" dirty="0" err="1">
                <a:solidFill>
                  <a:srgbClr val="FF0000"/>
                </a:solidFill>
              </a:rPr>
              <a:t>S.r.l</a:t>
            </a:r>
            <a:r>
              <a:rPr lang="en-US" sz="1600" b="1" dirty="0">
                <a:solidFill>
                  <a:srgbClr val="FF0000"/>
                </a:solidFill>
              </a:rPr>
              <a:t>.</a:t>
            </a:r>
            <a:r>
              <a:rPr lang="it-IT" sz="1600" b="1" dirty="0">
                <a:solidFill>
                  <a:srgbClr val="FF0000"/>
                </a:solidFill>
              </a:rPr>
              <a:t>, </a:t>
            </a:r>
            <a:r>
              <a:rPr lang="en-US" sz="1600" b="1" dirty="0">
                <a:solidFill>
                  <a:srgbClr val="FF0000"/>
                </a:solidFill>
              </a:rPr>
              <a:t>(loc. </a:t>
            </a:r>
            <a:r>
              <a:rPr lang="en-US" sz="1600" b="1" dirty="0" err="1">
                <a:solidFill>
                  <a:srgbClr val="FF0000"/>
                </a:solidFill>
              </a:rPr>
              <a:t>Colli</a:t>
            </a:r>
            <a:r>
              <a:rPr lang="en-US" sz="1600" b="1" dirty="0">
                <a:solidFill>
                  <a:srgbClr val="FF0000"/>
                </a:solidFill>
              </a:rPr>
              <a:t>) Monte San Giovanni </a:t>
            </a:r>
            <a:r>
              <a:rPr lang="en-US" sz="1600" b="1" dirty="0" err="1">
                <a:solidFill>
                  <a:srgbClr val="FF0000"/>
                </a:solidFill>
              </a:rPr>
              <a:t>Campano</a:t>
            </a:r>
            <a:r>
              <a:rPr lang="en-US" sz="1600" b="1" dirty="0">
                <a:solidFill>
                  <a:srgbClr val="FF0000"/>
                </a:solidFill>
              </a:rPr>
              <a:t> </a:t>
            </a:r>
            <a:r>
              <a:rPr lang="it-IT" sz="1600" b="1" dirty="0">
                <a:solidFill>
                  <a:srgbClr val="FF0000"/>
                </a:solidFill>
              </a:rPr>
              <a:t>(FR)</a:t>
            </a:r>
            <a:r>
              <a:rPr lang="it-IT" sz="1600" dirty="0">
                <a:solidFill>
                  <a:srgbClr val="FF0000"/>
                </a:solidFill>
              </a:rPr>
              <a:t> (ATLAS, CMS)</a:t>
            </a:r>
          </a:p>
          <a:p>
            <a:pPr marL="0" indent="0">
              <a:buNone/>
            </a:pPr>
            <a:r>
              <a:rPr lang="it-IT" sz="1600" i="1" dirty="0"/>
              <a:t>Costruzione di oltre 10000 m</a:t>
            </a:r>
            <a:r>
              <a:rPr lang="it-IT" sz="1600" i="1" baseline="30000" dirty="0"/>
              <a:t>2</a:t>
            </a:r>
            <a:r>
              <a:rPr lang="it-IT" sz="1600" i="1" dirty="0"/>
              <a:t> di rivelatori Resistive </a:t>
            </a:r>
            <a:r>
              <a:rPr lang="it-IT" sz="1600" i="1" dirty="0" err="1"/>
              <a:t>Plate</a:t>
            </a:r>
            <a:r>
              <a:rPr lang="it-IT" sz="1600" i="1" dirty="0"/>
              <a:t> </a:t>
            </a:r>
            <a:r>
              <a:rPr lang="it-IT" sz="1600" i="1" dirty="0" err="1"/>
              <a:t>Chambers</a:t>
            </a:r>
            <a:r>
              <a:rPr lang="it-IT" sz="1600" i="1" dirty="0"/>
              <a:t> (RPC) per gli esperimenti ATLAS e CMS.</a:t>
            </a:r>
            <a:endParaRPr lang="it-IT" sz="1600" dirty="0"/>
          </a:p>
          <a:p>
            <a:pPr marL="0" indent="0">
              <a:buNone/>
            </a:pPr>
            <a:r>
              <a:rPr lang="it-IT" sz="1600" i="1" dirty="0"/>
              <a:t> </a:t>
            </a:r>
            <a:endParaRPr lang="it-IT" sz="1600" dirty="0"/>
          </a:p>
          <a:p>
            <a:pPr marL="0" indent="0">
              <a:buNone/>
            </a:pPr>
            <a:r>
              <a:rPr lang="it-IT" sz="1600" b="1" dirty="0">
                <a:solidFill>
                  <a:srgbClr val="FF0000"/>
                </a:solidFill>
              </a:rPr>
              <a:t>E4 Computer </a:t>
            </a:r>
            <a:r>
              <a:rPr lang="it-IT" sz="1600" b="1" dirty="0" err="1">
                <a:solidFill>
                  <a:srgbClr val="FF0000"/>
                </a:solidFill>
              </a:rPr>
              <a:t>Engineering</a:t>
            </a:r>
            <a:r>
              <a:rPr lang="it-IT" sz="1600" b="1" dirty="0">
                <a:solidFill>
                  <a:srgbClr val="FF0000"/>
                </a:solidFill>
              </a:rPr>
              <a:t> S.p.A., </a:t>
            </a:r>
            <a:r>
              <a:rPr lang="en-US" sz="1600" b="1" dirty="0" err="1">
                <a:solidFill>
                  <a:srgbClr val="FF0000"/>
                </a:solidFill>
              </a:rPr>
              <a:t>Scandiano</a:t>
            </a:r>
            <a:r>
              <a:rPr lang="en-US" sz="1600" b="1" dirty="0">
                <a:solidFill>
                  <a:srgbClr val="FF0000"/>
                </a:solidFill>
              </a:rPr>
              <a:t> </a:t>
            </a:r>
            <a:r>
              <a:rPr lang="it-IT" sz="1600" b="1" dirty="0">
                <a:solidFill>
                  <a:srgbClr val="FF0000"/>
                </a:solidFill>
              </a:rPr>
              <a:t>(RE)</a:t>
            </a:r>
            <a:r>
              <a:rPr lang="it-IT" sz="1600" dirty="0">
                <a:solidFill>
                  <a:srgbClr val="FF0000"/>
                </a:solidFill>
              </a:rPr>
              <a:t> (ATLAS, CMS)</a:t>
            </a:r>
          </a:p>
          <a:p>
            <a:pPr marL="0" indent="0">
              <a:buNone/>
            </a:pPr>
            <a:r>
              <a:rPr lang="it-IT" sz="1600" i="1" dirty="0"/>
              <a:t>Fornitura di processori per il trigger di alto livello e per i sistemi di calcolo T1/T2 degli esperimenti ATLAS e CMS.</a:t>
            </a:r>
            <a:endParaRPr lang="it-IT" sz="1600" dirty="0"/>
          </a:p>
          <a:p>
            <a:pPr marL="0" indent="0">
              <a:buNone/>
            </a:pPr>
            <a:r>
              <a:rPr lang="it-IT" sz="1600" i="1" dirty="0"/>
              <a:t> </a:t>
            </a:r>
            <a:endParaRPr lang="it-IT" sz="1600" dirty="0"/>
          </a:p>
          <a:p>
            <a:pPr marL="0" indent="0">
              <a:buNone/>
            </a:pPr>
            <a:r>
              <a:rPr lang="it-IT" sz="1600" b="1" dirty="0">
                <a:solidFill>
                  <a:srgbClr val="FF0000"/>
                </a:solidFill>
              </a:rPr>
              <a:t>Link </a:t>
            </a:r>
            <a:r>
              <a:rPr lang="it-IT" sz="1600" b="1" dirty="0" err="1">
                <a:solidFill>
                  <a:srgbClr val="FF0000"/>
                </a:solidFill>
              </a:rPr>
              <a:t>Engineering</a:t>
            </a:r>
            <a:r>
              <a:rPr lang="it-IT" sz="1600" b="1" dirty="0">
                <a:solidFill>
                  <a:srgbClr val="FF0000"/>
                </a:solidFill>
              </a:rPr>
              <a:t> s.r.l., Casalecchio di Reno (BO)</a:t>
            </a:r>
            <a:r>
              <a:rPr lang="it-IT" sz="1600" dirty="0">
                <a:solidFill>
                  <a:srgbClr val="FF0000"/>
                </a:solidFill>
              </a:rPr>
              <a:t> (CMS)</a:t>
            </a:r>
          </a:p>
          <a:p>
            <a:pPr marL="0" indent="0">
              <a:buNone/>
            </a:pPr>
            <a:r>
              <a:rPr lang="it-IT" sz="1600" i="1" dirty="0"/>
              <a:t>Produzione di elettronica per il trigger di muoni con le camere a deriva "</a:t>
            </a:r>
            <a:r>
              <a:rPr lang="it-IT" sz="1600" i="1" dirty="0" err="1"/>
              <a:t>Drift</a:t>
            </a:r>
            <a:r>
              <a:rPr lang="it-IT" sz="1600" i="1" dirty="0"/>
              <a:t> Tube" (DT) di CMS.</a:t>
            </a:r>
            <a:endParaRPr lang="it-IT" sz="1600" dirty="0"/>
          </a:p>
          <a:p>
            <a:endParaRPr lang="it-IT" sz="1600" dirty="0"/>
          </a:p>
        </p:txBody>
      </p:sp>
    </p:spTree>
    <p:extLst>
      <p:ext uri="{BB962C8B-B14F-4D97-AF65-F5344CB8AC3E}">
        <p14:creationId xmlns:p14="http://schemas.microsoft.com/office/powerpoint/2010/main" val="1585967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0000FF"/>
                </a:solidFill>
              </a:rPr>
              <a:t>Riconoscimento imprese PT 2013 </a:t>
            </a:r>
            <a:r>
              <a:rPr lang="it-IT" sz="3600" dirty="0" smtClean="0">
                <a:solidFill>
                  <a:srgbClr val="0000FF"/>
                </a:solidFill>
              </a:rPr>
              <a:t>(2)</a:t>
            </a:r>
            <a:endParaRPr lang="it-IT" sz="3600" dirty="0"/>
          </a:p>
        </p:txBody>
      </p:sp>
      <p:sp>
        <p:nvSpPr>
          <p:cNvPr id="3" name="Segnaposto contenuto 2"/>
          <p:cNvSpPr>
            <a:spLocks noGrp="1"/>
          </p:cNvSpPr>
          <p:nvPr>
            <p:ph idx="1"/>
          </p:nvPr>
        </p:nvSpPr>
        <p:spPr>
          <a:xfrm>
            <a:off x="635000" y="1447801"/>
            <a:ext cx="8229600" cy="3873500"/>
          </a:xfrm>
        </p:spPr>
        <p:txBody>
          <a:bodyPr>
            <a:noAutofit/>
          </a:bodyPr>
          <a:lstStyle/>
          <a:p>
            <a:pPr marL="0" indent="0">
              <a:buNone/>
            </a:pPr>
            <a:r>
              <a:rPr lang="it-IT" sz="1600" b="1" dirty="0">
                <a:solidFill>
                  <a:srgbClr val="FF0000"/>
                </a:solidFill>
              </a:rPr>
              <a:t>CECOM </a:t>
            </a:r>
            <a:r>
              <a:rPr lang="it-IT" sz="1600" b="1" dirty="0" err="1">
                <a:solidFill>
                  <a:srgbClr val="FF0000"/>
                </a:solidFill>
              </a:rPr>
              <a:t>Srl</a:t>
            </a:r>
            <a:r>
              <a:rPr lang="it-IT" sz="1600" b="1" dirty="0">
                <a:solidFill>
                  <a:srgbClr val="FF0000"/>
                </a:solidFill>
              </a:rPr>
              <a:t>, Guidonia Montecelio (ROMA)</a:t>
            </a:r>
            <a:r>
              <a:rPr lang="it-IT" sz="1600" dirty="0">
                <a:solidFill>
                  <a:srgbClr val="FF0000"/>
                </a:solidFill>
              </a:rPr>
              <a:t>  (CMS)</a:t>
            </a:r>
          </a:p>
          <a:p>
            <a:pPr marL="0" indent="0">
              <a:buNone/>
            </a:pPr>
            <a:r>
              <a:rPr lang="it-IT" sz="1600" i="1" dirty="0"/>
              <a:t>Costruzione della struttura meccanica a griglia di supporto e raffreddamento per i cristalli del calorimetro elettromagnetico ECAL di CMS.</a:t>
            </a:r>
            <a:endParaRPr lang="it-IT" sz="1600" dirty="0"/>
          </a:p>
          <a:p>
            <a:pPr marL="0" indent="0">
              <a:buNone/>
            </a:pPr>
            <a:r>
              <a:rPr lang="it-IT" sz="1600" dirty="0"/>
              <a:t> </a:t>
            </a:r>
          </a:p>
          <a:p>
            <a:pPr marL="0" indent="0">
              <a:buNone/>
            </a:pPr>
            <a:r>
              <a:rPr lang="it-IT" sz="1600" b="1" dirty="0" err="1">
                <a:solidFill>
                  <a:srgbClr val="FF0000"/>
                </a:solidFill>
              </a:rPr>
              <a:t>Thermo</a:t>
            </a:r>
            <a:r>
              <a:rPr lang="it-IT" sz="1600" b="1" dirty="0">
                <a:solidFill>
                  <a:srgbClr val="FF0000"/>
                </a:solidFill>
              </a:rPr>
              <a:t> </a:t>
            </a:r>
            <a:r>
              <a:rPr lang="it-IT" sz="1600" b="1" dirty="0" err="1">
                <a:solidFill>
                  <a:srgbClr val="FF0000"/>
                </a:solidFill>
              </a:rPr>
              <a:t>Engineering</a:t>
            </a:r>
            <a:r>
              <a:rPr lang="it-IT" sz="1600" b="1" dirty="0">
                <a:solidFill>
                  <a:srgbClr val="FF0000"/>
                </a:solidFill>
              </a:rPr>
              <a:t> S.r.l., Malagnino (CR)</a:t>
            </a:r>
            <a:r>
              <a:rPr lang="it-IT" sz="1600" dirty="0">
                <a:solidFill>
                  <a:srgbClr val="FF0000"/>
                </a:solidFill>
              </a:rPr>
              <a:t> (CMS)</a:t>
            </a:r>
          </a:p>
          <a:p>
            <a:pPr marL="0" indent="0">
              <a:buNone/>
            </a:pPr>
            <a:r>
              <a:rPr lang="it-IT" sz="1600" i="1" dirty="0"/>
              <a:t>Sviluppo, costruzione e installazione dei connettori per i cavi speciali a bassissima impedenza (LIC) del tracciatore di CMS.</a:t>
            </a:r>
            <a:endParaRPr lang="it-IT" sz="1600" dirty="0"/>
          </a:p>
          <a:p>
            <a:pPr marL="0" indent="0">
              <a:buNone/>
            </a:pPr>
            <a:r>
              <a:rPr lang="it-IT" sz="1600" dirty="0"/>
              <a:t> </a:t>
            </a:r>
          </a:p>
          <a:p>
            <a:pPr marL="0" indent="0">
              <a:buNone/>
            </a:pPr>
            <a:r>
              <a:rPr lang="it-IT" sz="1600" b="1" dirty="0">
                <a:solidFill>
                  <a:srgbClr val="FF0000"/>
                </a:solidFill>
              </a:rPr>
              <a:t>Elettronica Conduttori S.r.l., Volpiano (TO)</a:t>
            </a:r>
            <a:r>
              <a:rPr lang="it-IT" sz="1600" dirty="0">
                <a:solidFill>
                  <a:srgbClr val="FF0000"/>
                </a:solidFill>
              </a:rPr>
              <a:t> (CMS)</a:t>
            </a:r>
          </a:p>
          <a:p>
            <a:pPr marL="0" indent="0">
              <a:buNone/>
            </a:pPr>
            <a:r>
              <a:rPr lang="it-IT" sz="1600" i="1" dirty="0"/>
              <a:t>Produzione di cavi speciali a bassissima impedenza (LIC) per il tracciatore di CMS.</a:t>
            </a:r>
            <a:endParaRPr lang="it-IT" sz="1600" dirty="0"/>
          </a:p>
          <a:p>
            <a:pPr marL="0" indent="0">
              <a:buNone/>
            </a:pPr>
            <a:r>
              <a:rPr lang="it-IT" sz="1600" b="1" dirty="0"/>
              <a:t> </a:t>
            </a:r>
            <a:endParaRPr lang="it-IT" sz="1600" dirty="0"/>
          </a:p>
          <a:p>
            <a:pPr marL="0" indent="0">
              <a:buNone/>
            </a:pPr>
            <a:r>
              <a:rPr lang="it-IT" sz="1600" b="1" dirty="0" err="1">
                <a:solidFill>
                  <a:srgbClr val="FF0000"/>
                </a:solidFill>
              </a:rPr>
              <a:t>Novatel</a:t>
            </a:r>
            <a:r>
              <a:rPr lang="it-IT" sz="1600" b="1" dirty="0">
                <a:solidFill>
                  <a:srgbClr val="FF0000"/>
                </a:solidFill>
              </a:rPr>
              <a:t> s.r.l.,, Frattamaggiore (NA)</a:t>
            </a:r>
            <a:r>
              <a:rPr lang="it-IT" sz="1600" dirty="0">
                <a:solidFill>
                  <a:srgbClr val="FF0000"/>
                </a:solidFill>
              </a:rPr>
              <a:t> (CMS)</a:t>
            </a:r>
          </a:p>
          <a:p>
            <a:pPr marL="0" indent="0">
              <a:buNone/>
            </a:pPr>
            <a:r>
              <a:rPr lang="it-IT" sz="1600" i="1" dirty="0"/>
              <a:t>Produzione di elettronica per il trigger di muoni con le camere a deriva "</a:t>
            </a:r>
            <a:r>
              <a:rPr lang="it-IT" sz="1600" i="1" dirty="0" err="1"/>
              <a:t>Drift</a:t>
            </a:r>
            <a:r>
              <a:rPr lang="it-IT" sz="1600" i="1" dirty="0"/>
              <a:t> Tube" (DT) di CMS.</a:t>
            </a:r>
            <a:endParaRPr lang="it-IT" sz="1600" dirty="0"/>
          </a:p>
          <a:p>
            <a:pPr marL="0" indent="0">
              <a:buNone/>
            </a:pPr>
            <a:r>
              <a:rPr lang="it-IT" sz="1600" dirty="0"/>
              <a:t> </a:t>
            </a:r>
          </a:p>
          <a:p>
            <a:pPr marL="0" indent="0">
              <a:buNone/>
            </a:pPr>
            <a:r>
              <a:rPr lang="it-IT" sz="1600" b="1" dirty="0">
                <a:solidFill>
                  <a:srgbClr val="FF0000"/>
                </a:solidFill>
              </a:rPr>
              <a:t>SELEX Sistemi Integrati S.p.A., Roma</a:t>
            </a:r>
            <a:r>
              <a:rPr lang="it-IT" sz="1600" dirty="0">
                <a:solidFill>
                  <a:srgbClr val="FF0000"/>
                </a:solidFill>
              </a:rPr>
              <a:t> (ATLAS)</a:t>
            </a:r>
          </a:p>
          <a:p>
            <a:pPr marL="0" indent="0">
              <a:buNone/>
            </a:pPr>
            <a:r>
              <a:rPr lang="it-IT" sz="1600" i="1" dirty="0"/>
              <a:t>Assemblaggio con tecniche di </a:t>
            </a:r>
            <a:r>
              <a:rPr lang="it-IT" sz="1600" i="1" dirty="0" err="1"/>
              <a:t>bump-bonding</a:t>
            </a:r>
            <a:r>
              <a:rPr lang="it-IT" sz="1600" i="1" dirty="0"/>
              <a:t> di metà dei moduli del rivelatore a Pixel di ATLAS.</a:t>
            </a:r>
            <a:endParaRPr lang="it-IT" sz="1600" dirty="0"/>
          </a:p>
          <a:p>
            <a:pPr marL="0" indent="0">
              <a:buNone/>
            </a:pPr>
            <a:endParaRPr lang="it-IT" sz="1600"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13</a:t>
            </a:fld>
            <a:endParaRPr lang="it-IT"/>
          </a:p>
        </p:txBody>
      </p:sp>
    </p:spTree>
    <p:extLst>
      <p:ext uri="{BB962C8B-B14F-4D97-AF65-F5344CB8AC3E}">
        <p14:creationId xmlns:p14="http://schemas.microsoft.com/office/powerpoint/2010/main" val="1054787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0000FF"/>
                </a:solidFill>
              </a:rPr>
              <a:t>Riconoscimento imprese PT 2013 </a:t>
            </a:r>
            <a:r>
              <a:rPr lang="it-IT" sz="3600" dirty="0" smtClean="0">
                <a:solidFill>
                  <a:srgbClr val="0000FF"/>
                </a:solidFill>
              </a:rPr>
              <a:t>(3)</a:t>
            </a:r>
            <a:endParaRPr lang="it-IT" sz="3600" dirty="0"/>
          </a:p>
        </p:txBody>
      </p:sp>
      <p:sp>
        <p:nvSpPr>
          <p:cNvPr id="3" name="Segnaposto contenuto 2"/>
          <p:cNvSpPr>
            <a:spLocks noGrp="1"/>
          </p:cNvSpPr>
          <p:nvPr>
            <p:ph idx="1"/>
          </p:nvPr>
        </p:nvSpPr>
        <p:spPr>
          <a:xfrm>
            <a:off x="825500" y="1676401"/>
            <a:ext cx="8229600" cy="4127499"/>
          </a:xfrm>
        </p:spPr>
        <p:txBody>
          <a:bodyPr>
            <a:normAutofit fontScale="62500" lnSpcReduction="20000"/>
          </a:bodyPr>
          <a:lstStyle/>
          <a:p>
            <a:pPr marL="0" indent="0">
              <a:buNone/>
            </a:pPr>
            <a:r>
              <a:rPr lang="it-IT" sz="2600" b="1" dirty="0">
                <a:solidFill>
                  <a:srgbClr val="FF0000"/>
                </a:solidFill>
              </a:rPr>
              <a:t>MICROTEL tecnologie elettroniche S.p.A., Inzago (MI)</a:t>
            </a:r>
            <a:r>
              <a:rPr lang="it-IT" sz="2600" dirty="0">
                <a:solidFill>
                  <a:srgbClr val="FF0000"/>
                </a:solidFill>
              </a:rPr>
              <a:t> (ATLAS)</a:t>
            </a:r>
          </a:p>
          <a:p>
            <a:pPr marL="0" indent="0">
              <a:buNone/>
            </a:pPr>
            <a:r>
              <a:rPr lang="it-IT" sz="2600" i="1" dirty="0"/>
              <a:t>Montaggio dell’elettronica di front-end (mezzo milione di canali) dei rivelatori Resistive </a:t>
            </a:r>
            <a:r>
              <a:rPr lang="it-IT" sz="2600" i="1" dirty="0" err="1"/>
              <a:t>Plate</a:t>
            </a:r>
            <a:r>
              <a:rPr lang="it-IT" sz="2600" i="1" dirty="0"/>
              <a:t> </a:t>
            </a:r>
            <a:r>
              <a:rPr lang="it-IT" sz="2600" i="1" dirty="0" err="1"/>
              <a:t>Chambers</a:t>
            </a:r>
            <a:r>
              <a:rPr lang="it-IT" sz="2600" i="1" dirty="0"/>
              <a:t> (RPC) di ATLAS.</a:t>
            </a:r>
            <a:endParaRPr lang="it-IT" sz="2600" dirty="0"/>
          </a:p>
          <a:p>
            <a:pPr marL="0" indent="0">
              <a:buNone/>
            </a:pPr>
            <a:r>
              <a:rPr lang="it-IT" sz="2600" dirty="0"/>
              <a:t> </a:t>
            </a:r>
          </a:p>
          <a:p>
            <a:pPr marL="0" indent="0">
              <a:buNone/>
            </a:pPr>
            <a:r>
              <a:rPr lang="it-IT" sz="2600" b="1" dirty="0" err="1">
                <a:solidFill>
                  <a:srgbClr val="FF0000"/>
                </a:solidFill>
              </a:rPr>
              <a:t>Zener</a:t>
            </a:r>
            <a:r>
              <a:rPr lang="it-IT" sz="2600" b="1" dirty="0">
                <a:solidFill>
                  <a:srgbClr val="FF0000"/>
                </a:solidFill>
              </a:rPr>
              <a:t> S.r.l., Pozzuoli, (NA)</a:t>
            </a:r>
            <a:r>
              <a:rPr lang="it-IT" sz="2600" dirty="0">
                <a:solidFill>
                  <a:srgbClr val="FF0000"/>
                </a:solidFill>
              </a:rPr>
              <a:t> (ATLAS)</a:t>
            </a:r>
          </a:p>
          <a:p>
            <a:pPr marL="0" indent="0">
              <a:buNone/>
            </a:pPr>
            <a:r>
              <a:rPr lang="it-IT" sz="2600" i="1" dirty="0"/>
              <a:t>Produzione dei circuiti stampati per l’elettronica di front-end dei rivelatori Resistive </a:t>
            </a:r>
            <a:r>
              <a:rPr lang="it-IT" sz="2600" i="1" dirty="0" err="1"/>
              <a:t>Plate</a:t>
            </a:r>
            <a:r>
              <a:rPr lang="it-IT" sz="2600" i="1" dirty="0"/>
              <a:t> </a:t>
            </a:r>
            <a:r>
              <a:rPr lang="it-IT" sz="2600" i="1" dirty="0" err="1"/>
              <a:t>Chambers</a:t>
            </a:r>
            <a:r>
              <a:rPr lang="it-IT" sz="2600" i="1" dirty="0"/>
              <a:t> (RPC) di ATLAS.</a:t>
            </a:r>
            <a:endParaRPr lang="it-IT" sz="2600" dirty="0"/>
          </a:p>
          <a:p>
            <a:pPr marL="0" indent="0">
              <a:buNone/>
            </a:pPr>
            <a:r>
              <a:rPr lang="it-IT" sz="2600" dirty="0"/>
              <a:t> </a:t>
            </a:r>
          </a:p>
          <a:p>
            <a:pPr marL="0" indent="0">
              <a:buNone/>
            </a:pPr>
            <a:r>
              <a:rPr lang="it-IT" sz="2600" b="1" dirty="0">
                <a:solidFill>
                  <a:srgbClr val="FF0000"/>
                </a:solidFill>
              </a:rPr>
              <a:t>JO.ER </a:t>
            </a:r>
            <a:r>
              <a:rPr lang="it-IT" sz="2600" b="1" dirty="0" err="1">
                <a:solidFill>
                  <a:srgbClr val="FF0000"/>
                </a:solidFill>
              </a:rPr>
              <a:t>Electronics</a:t>
            </a:r>
            <a:r>
              <a:rPr lang="it-IT" sz="2600" b="1" dirty="0">
                <a:solidFill>
                  <a:srgbClr val="FF0000"/>
                </a:solidFill>
              </a:rPr>
              <a:t> </a:t>
            </a:r>
            <a:r>
              <a:rPr lang="it-IT" sz="2600" b="1" dirty="0" err="1">
                <a:solidFill>
                  <a:srgbClr val="FF0000"/>
                </a:solidFill>
              </a:rPr>
              <a:t>S.r.L.</a:t>
            </a:r>
            <a:r>
              <a:rPr lang="it-IT" sz="2600" b="1" dirty="0">
                <a:solidFill>
                  <a:srgbClr val="FF0000"/>
                </a:solidFill>
              </a:rPr>
              <a:t>, Villafranca in Lunigiana (MS)</a:t>
            </a:r>
            <a:r>
              <a:rPr lang="it-IT" sz="2600" dirty="0">
                <a:solidFill>
                  <a:srgbClr val="FF0000"/>
                </a:solidFill>
              </a:rPr>
              <a:t> (ATLAS)</a:t>
            </a:r>
          </a:p>
          <a:p>
            <a:pPr marL="0" indent="0">
              <a:buNone/>
            </a:pPr>
            <a:r>
              <a:rPr lang="it-IT" sz="2600" i="1" dirty="0"/>
              <a:t>Produzione degli </a:t>
            </a:r>
            <a:r>
              <a:rPr lang="it-IT" sz="2600" i="1" dirty="0" err="1"/>
              <a:t>hedgehogs</a:t>
            </a:r>
            <a:r>
              <a:rPr lang="it-IT" sz="2600" i="1" dirty="0"/>
              <a:t> per l’alta tensione dei rivelatori “</a:t>
            </a:r>
            <a:r>
              <a:rPr lang="it-IT" sz="2600" i="1" dirty="0" err="1"/>
              <a:t>Monitored</a:t>
            </a:r>
            <a:r>
              <a:rPr lang="it-IT" sz="2600" i="1" dirty="0"/>
              <a:t> </a:t>
            </a:r>
            <a:r>
              <a:rPr lang="it-IT" sz="2600" i="1" dirty="0" err="1"/>
              <a:t>Drift</a:t>
            </a:r>
            <a:r>
              <a:rPr lang="it-IT" sz="2600" i="1" dirty="0"/>
              <a:t> </a:t>
            </a:r>
            <a:r>
              <a:rPr lang="it-IT" sz="2600" i="1" dirty="0" err="1"/>
              <a:t>Tubes</a:t>
            </a:r>
            <a:r>
              <a:rPr lang="it-IT" sz="2600" i="1" dirty="0"/>
              <a:t>” (MDT) di ATLAS.</a:t>
            </a:r>
            <a:endParaRPr lang="it-IT" sz="2600" dirty="0"/>
          </a:p>
          <a:p>
            <a:pPr marL="0" indent="0">
              <a:buNone/>
            </a:pPr>
            <a:r>
              <a:rPr lang="it-IT" sz="2600" dirty="0"/>
              <a:t> </a:t>
            </a:r>
          </a:p>
          <a:p>
            <a:pPr marL="0" indent="0">
              <a:buNone/>
            </a:pPr>
            <a:r>
              <a:rPr lang="it-IT" sz="2600" b="1" dirty="0">
                <a:solidFill>
                  <a:srgbClr val="FF0000"/>
                </a:solidFill>
              </a:rPr>
              <a:t>NEOHM COMPONENTI S.r.l., Settimo Torinese (TO)</a:t>
            </a:r>
            <a:r>
              <a:rPr lang="it-IT" sz="2600" dirty="0">
                <a:solidFill>
                  <a:srgbClr val="FF0000"/>
                </a:solidFill>
              </a:rPr>
              <a:t> (ATLAS)</a:t>
            </a:r>
          </a:p>
          <a:p>
            <a:pPr marL="0" indent="0">
              <a:buNone/>
            </a:pPr>
            <a:r>
              <a:rPr lang="it-IT" sz="2600" i="1" dirty="0"/>
              <a:t>Produzione dei preamplificatori in tecnologia ibrida impiegati nell’elettronica di lettura del calorimetro elettromagnetico ad Argon liquido (</a:t>
            </a:r>
            <a:r>
              <a:rPr lang="it-IT" sz="2600" i="1" dirty="0" err="1"/>
              <a:t>LAr</a:t>
            </a:r>
            <a:r>
              <a:rPr lang="it-IT" sz="2600" i="1" dirty="0"/>
              <a:t>)  di ATLAS.</a:t>
            </a:r>
            <a:endParaRPr lang="it-IT" sz="2600" dirty="0"/>
          </a:p>
          <a:p>
            <a:pPr marL="0" indent="0">
              <a:buNone/>
            </a:pPr>
            <a:r>
              <a:rPr lang="it-IT" sz="2600" i="1" dirty="0"/>
              <a:t> </a:t>
            </a:r>
            <a:endParaRPr lang="it-IT" sz="2600" dirty="0"/>
          </a:p>
          <a:p>
            <a:endParaRPr lang="it-IT"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14</a:t>
            </a:fld>
            <a:endParaRPr lang="it-IT"/>
          </a:p>
        </p:txBody>
      </p:sp>
    </p:spTree>
    <p:extLst>
      <p:ext uri="{BB962C8B-B14F-4D97-AF65-F5344CB8AC3E}">
        <p14:creationId xmlns:p14="http://schemas.microsoft.com/office/powerpoint/2010/main" val="28791408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357188" y="274638"/>
            <a:ext cx="8429625" cy="1338262"/>
          </a:xfrm>
        </p:spPr>
        <p:txBody>
          <a:bodyPr/>
          <a:lstStyle/>
          <a:p>
            <a:pPr eaLnBrk="1" hangingPunct="1"/>
            <a:r>
              <a:rPr lang="it-IT" sz="3600" dirty="0">
                <a:solidFill>
                  <a:srgbClr val="0000FF"/>
                </a:solidFill>
                <a:latin typeface="Calibri" charset="0"/>
              </a:rPr>
              <a:t>Dimensione e caratteristiche </a:t>
            </a:r>
            <a:br>
              <a:rPr lang="it-IT" sz="3600" dirty="0">
                <a:solidFill>
                  <a:srgbClr val="0000FF"/>
                </a:solidFill>
                <a:latin typeface="Calibri" charset="0"/>
              </a:rPr>
            </a:br>
            <a:r>
              <a:rPr lang="it-IT" sz="3600" dirty="0">
                <a:solidFill>
                  <a:srgbClr val="0000FF"/>
                </a:solidFill>
                <a:latin typeface="Calibri" charset="0"/>
              </a:rPr>
              <a:t>della collaborazione con l’industria</a:t>
            </a:r>
          </a:p>
        </p:txBody>
      </p:sp>
      <p:sp>
        <p:nvSpPr>
          <p:cNvPr id="3" name="Segnaposto contenuto 2"/>
          <p:cNvSpPr>
            <a:spLocks noGrp="1"/>
          </p:cNvSpPr>
          <p:nvPr>
            <p:ph idx="1"/>
          </p:nvPr>
        </p:nvSpPr>
        <p:spPr>
          <a:xfrm>
            <a:off x="457200" y="2520951"/>
            <a:ext cx="8229600" cy="2622550"/>
          </a:xfrm>
        </p:spPr>
        <p:txBody>
          <a:bodyPr rtlCol="0">
            <a:noAutofit/>
          </a:bodyPr>
          <a:lstStyle/>
          <a:p>
            <a:pPr eaLnBrk="1" fontAlgn="auto" hangingPunct="1">
              <a:spcAft>
                <a:spcPts val="0"/>
              </a:spcAft>
              <a:buFont typeface="Arial"/>
              <a:buChar char="•"/>
              <a:defRPr/>
            </a:pPr>
            <a:r>
              <a:rPr lang="it-IT" sz="2000" dirty="0" smtClean="0">
                <a:ea typeface="+mn-ea"/>
                <a:cs typeface="+mn-cs"/>
              </a:rPr>
              <a:t>Indagine sulle </a:t>
            </a:r>
            <a:r>
              <a:rPr lang="it-IT" sz="2000" dirty="0" smtClean="0">
                <a:solidFill>
                  <a:srgbClr val="FF0000"/>
                </a:solidFill>
                <a:ea typeface="+mn-ea"/>
                <a:cs typeface="+mn-cs"/>
              </a:rPr>
              <a:t>imprese </a:t>
            </a:r>
            <a:r>
              <a:rPr lang="it-IT" sz="2000" dirty="0" smtClean="0">
                <a:ea typeface="+mn-ea"/>
                <a:cs typeface="+mn-cs"/>
              </a:rPr>
              <a:t>che hanno avuto  rapporti di diverso tipo con noi (forniture, commesse, sviluppo)  divise </a:t>
            </a:r>
            <a:r>
              <a:rPr lang="it-IT" sz="2000" dirty="0" smtClean="0">
                <a:solidFill>
                  <a:srgbClr val="FF0000"/>
                </a:solidFill>
                <a:ea typeface="+mn-ea"/>
                <a:cs typeface="+mn-cs"/>
              </a:rPr>
              <a:t>per area geografi</a:t>
            </a:r>
            <a:r>
              <a:rPr lang="it-IT" sz="2000" dirty="0" smtClean="0">
                <a:ea typeface="+mn-ea"/>
                <a:cs typeface="+mn-cs"/>
              </a:rPr>
              <a:t>ca (nord, centro, sud e isole).</a:t>
            </a:r>
          </a:p>
          <a:p>
            <a:pPr marL="0" indent="0" eaLnBrk="1" fontAlgn="auto" hangingPunct="1">
              <a:spcAft>
                <a:spcPts val="0"/>
              </a:spcAft>
              <a:buFont typeface="Arial"/>
              <a:buNone/>
              <a:defRPr/>
            </a:pPr>
            <a:endParaRPr lang="it-IT" sz="2000" dirty="0" smtClean="0">
              <a:ea typeface="+mn-ea"/>
              <a:cs typeface="+mn-cs"/>
            </a:endParaRPr>
          </a:p>
          <a:p>
            <a:pPr eaLnBrk="1" fontAlgn="auto" hangingPunct="1">
              <a:spcAft>
                <a:spcPts val="0"/>
              </a:spcAft>
              <a:buFont typeface="Arial"/>
              <a:buChar char="•"/>
              <a:defRPr/>
            </a:pPr>
            <a:r>
              <a:rPr lang="it-IT" sz="2000" dirty="0">
                <a:ea typeface="+mn-ea"/>
                <a:cs typeface="+mn-cs"/>
              </a:rPr>
              <a:t>V</a:t>
            </a:r>
            <a:r>
              <a:rPr lang="it-IT" sz="2000" dirty="0" smtClean="0">
                <a:ea typeface="+mn-ea"/>
                <a:cs typeface="+mn-cs"/>
              </a:rPr>
              <a:t>alutazione dell' </a:t>
            </a:r>
            <a:r>
              <a:rPr lang="it-IT" sz="2000" dirty="0" smtClean="0">
                <a:solidFill>
                  <a:srgbClr val="FF0000"/>
                </a:solidFill>
                <a:ea typeface="+mn-ea"/>
                <a:cs typeface="+mn-cs"/>
              </a:rPr>
              <a:t>impatto socio-economico e occupazionale di queste interazioni</a:t>
            </a:r>
            <a:r>
              <a:rPr lang="it-IT" sz="2000" dirty="0" smtClean="0">
                <a:ea typeface="+mn-ea"/>
                <a:cs typeface="+mn-cs"/>
              </a:rPr>
              <a:t> con l'industria italiana.</a:t>
            </a:r>
          </a:p>
          <a:p>
            <a:pPr marL="0" indent="0" eaLnBrk="1" fontAlgn="auto" hangingPunct="1">
              <a:spcAft>
                <a:spcPts val="0"/>
              </a:spcAft>
              <a:buNone/>
              <a:defRPr/>
            </a:pPr>
            <a:endParaRPr lang="it-IT" sz="2000" dirty="0">
              <a:ea typeface="+mn-ea"/>
              <a:cs typeface="+mn-cs"/>
            </a:endParaRPr>
          </a:p>
        </p:txBody>
      </p:sp>
      <p:sp>
        <p:nvSpPr>
          <p:cNvPr id="2" name="Segnaposto data 1"/>
          <p:cNvSpPr>
            <a:spLocks noGrp="1"/>
          </p:cNvSpPr>
          <p:nvPr>
            <p:ph type="dt" sz="half" idx="10"/>
          </p:nvPr>
        </p:nvSpPr>
        <p:spPr/>
        <p:txBody>
          <a:bodyPr/>
          <a:lstStyle/>
          <a:p>
            <a:pPr>
              <a:defRPr/>
            </a:pPr>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pPr>
              <a:defRPr/>
            </a:pPr>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pPr>
              <a:defRPr/>
            </a:pPr>
            <a:fld id="{8F4DC3C6-E6E3-3C43-8EC6-9ABB14A8801C}" type="slidenum">
              <a:rPr lang="it-IT" smtClean="0">
                <a:solidFill>
                  <a:prstClr val="black">
                    <a:tint val="75000"/>
                  </a:prstClr>
                </a:solidFill>
                <a:latin typeface="Calibri"/>
              </a:rPr>
              <a:pPr>
                <a:defRPr/>
              </a:pPr>
              <a:t>15</a:t>
            </a:fld>
            <a:endParaRPr lang="it-IT">
              <a:solidFill>
                <a:prstClr val="black">
                  <a:tint val="75000"/>
                </a:prstClr>
              </a:solidFill>
              <a:latin typeface="Calibri"/>
            </a:endParaRPr>
          </a:p>
        </p:txBody>
      </p:sp>
    </p:spTree>
    <p:extLst>
      <p:ext uri="{BB962C8B-B14F-4D97-AF65-F5344CB8AC3E}">
        <p14:creationId xmlns:p14="http://schemas.microsoft.com/office/powerpoint/2010/main" val="34687391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0087"/>
          </a:xfrm>
        </p:spPr>
        <p:txBody>
          <a:bodyPr rtlCol="0">
            <a:noAutofit/>
          </a:bodyPr>
          <a:lstStyle/>
          <a:p>
            <a:pPr lvl="1" eaLnBrk="1" fontAlgn="auto" hangingPunct="1">
              <a:spcAft>
                <a:spcPts val="0"/>
              </a:spcAft>
              <a:defRPr/>
            </a:pPr>
            <a:r>
              <a:rPr lang="it-IT" sz="4000" dirty="0">
                <a:solidFill>
                  <a:srgbClr val="0000FF"/>
                </a:solidFill>
                <a:effectLst>
                  <a:outerShdw blurRad="38100" dist="38100" dir="2700000" algn="tl">
                    <a:srgbClr val="DDDDDD"/>
                  </a:outerShdw>
                </a:effectLst>
                <a:latin typeface="+mj-lt"/>
              </a:rPr>
              <a:t/>
            </a:r>
            <a:br>
              <a:rPr lang="it-IT" sz="4000" dirty="0">
                <a:solidFill>
                  <a:srgbClr val="0000FF"/>
                </a:solidFill>
                <a:effectLst>
                  <a:outerShdw blurRad="38100" dist="38100" dir="2700000" algn="tl">
                    <a:srgbClr val="DDDDDD"/>
                  </a:outerShdw>
                </a:effectLst>
                <a:latin typeface="+mj-lt"/>
              </a:rPr>
            </a:br>
            <a:r>
              <a:rPr lang="it-IT" sz="4000" dirty="0">
                <a:solidFill>
                  <a:srgbClr val="0000FF"/>
                </a:solidFill>
                <a:effectLst>
                  <a:outerShdw blurRad="38100" dist="38100" dir="2700000" algn="tl">
                    <a:srgbClr val="DDDDDD"/>
                  </a:outerShdw>
                </a:effectLst>
                <a:latin typeface="+mj-lt"/>
              </a:rPr>
              <a:t>Modello di </a:t>
            </a:r>
            <a:r>
              <a:rPr lang="it-IT" sz="4000" dirty="0" smtClean="0">
                <a:solidFill>
                  <a:srgbClr val="0000FF"/>
                </a:solidFill>
                <a:effectLst>
                  <a:outerShdw blurRad="38100" dist="38100" dir="2700000" algn="tl">
                    <a:srgbClr val="DDDDDD"/>
                  </a:outerShdw>
                </a:effectLst>
                <a:latin typeface="+mj-lt"/>
              </a:rPr>
              <a:t>Interazione</a:t>
            </a:r>
            <a:r>
              <a:rPr lang="it-IT" sz="4000" dirty="0">
                <a:solidFill>
                  <a:srgbClr val="0000FF"/>
                </a:solidFill>
                <a:effectLst>
                  <a:outerShdw blurRad="38100" dist="38100" dir="2700000" algn="tl">
                    <a:srgbClr val="DDDDDD"/>
                  </a:outerShdw>
                </a:effectLst>
                <a:latin typeface="+mj-lt"/>
              </a:rPr>
              <a:t/>
            </a:r>
            <a:br>
              <a:rPr lang="it-IT" sz="4000" dirty="0">
                <a:solidFill>
                  <a:srgbClr val="0000FF"/>
                </a:solidFill>
                <a:effectLst>
                  <a:outerShdw blurRad="38100" dist="38100" dir="2700000" algn="tl">
                    <a:srgbClr val="DDDDDD"/>
                  </a:outerShdw>
                </a:effectLst>
                <a:latin typeface="+mj-lt"/>
              </a:rPr>
            </a:br>
            <a:endParaRPr lang="it-IT" sz="4000" dirty="0">
              <a:solidFill>
                <a:srgbClr val="0000FF"/>
              </a:solidFill>
              <a:latin typeface="+mj-lt"/>
            </a:endParaRPr>
          </a:p>
        </p:txBody>
      </p:sp>
      <p:sp>
        <p:nvSpPr>
          <p:cNvPr id="3" name="Segnaposto contenuto 2"/>
          <p:cNvSpPr>
            <a:spLocks noGrp="1"/>
          </p:cNvSpPr>
          <p:nvPr>
            <p:ph idx="1"/>
          </p:nvPr>
        </p:nvSpPr>
        <p:spPr>
          <a:xfrm>
            <a:off x="457200" y="1244600"/>
            <a:ext cx="8229600" cy="4902200"/>
          </a:xfrm>
        </p:spPr>
        <p:txBody>
          <a:bodyPr rtlCol="0">
            <a:noAutofit/>
          </a:bodyPr>
          <a:lstStyle/>
          <a:p>
            <a:pPr marL="457200" lvl="1" indent="0" eaLnBrk="1" fontAlgn="auto" hangingPunct="1">
              <a:spcAft>
                <a:spcPts val="300"/>
              </a:spcAft>
              <a:buFont typeface="Arial"/>
              <a:buNone/>
              <a:defRPr/>
            </a:pPr>
            <a:r>
              <a:rPr lang="it-IT" sz="2000" dirty="0" smtClean="0">
                <a:ea typeface="+mn-ea"/>
              </a:rPr>
              <a:t>In </a:t>
            </a:r>
            <a:r>
              <a:rPr lang="it-IT" sz="2000" dirty="0">
                <a:ea typeface="+mn-ea"/>
              </a:rPr>
              <a:t>base alla natura del prodotto fornito </a:t>
            </a:r>
            <a:r>
              <a:rPr lang="it-IT" sz="2000" dirty="0" smtClean="0">
                <a:ea typeface="+mn-ea"/>
              </a:rPr>
              <a:t>ci sono due </a:t>
            </a:r>
            <a:r>
              <a:rPr lang="it-IT" sz="2000" dirty="0">
                <a:ea typeface="+mn-ea"/>
              </a:rPr>
              <a:t>tipologie di </a:t>
            </a:r>
            <a:r>
              <a:rPr lang="it-IT" sz="2000" dirty="0" smtClean="0">
                <a:ea typeface="+mn-ea"/>
              </a:rPr>
              <a:t>interazione:</a:t>
            </a:r>
          </a:p>
          <a:p>
            <a:pPr marL="914400" lvl="1" indent="-457200" eaLnBrk="1" fontAlgn="auto" hangingPunct="1">
              <a:spcAft>
                <a:spcPts val="300"/>
              </a:spcAft>
              <a:buFont typeface="+mj-lt"/>
              <a:buAutoNum type="arabicPeriod"/>
              <a:defRPr/>
            </a:pPr>
            <a:r>
              <a:rPr lang="it-IT" sz="2000" dirty="0" smtClean="0">
                <a:solidFill>
                  <a:srgbClr val="FF0000"/>
                </a:solidFill>
                <a:ea typeface="+mn-ea"/>
              </a:rPr>
              <a:t>Acquisizione </a:t>
            </a:r>
            <a:r>
              <a:rPr lang="it-IT" sz="2000" dirty="0">
                <a:solidFill>
                  <a:srgbClr val="FF0000"/>
                </a:solidFill>
                <a:ea typeface="+mn-ea"/>
              </a:rPr>
              <a:t>di un bene o un servizio disponibile in </a:t>
            </a:r>
            <a:r>
              <a:rPr lang="it-IT" sz="2000" dirty="0" smtClean="0">
                <a:solidFill>
                  <a:srgbClr val="FF0000"/>
                </a:solidFill>
                <a:ea typeface="+mn-ea"/>
              </a:rPr>
              <a:t>catalogo:</a:t>
            </a:r>
            <a:endParaRPr lang="it-IT" sz="2000" dirty="0" smtClean="0">
              <a:ea typeface="+mn-ea"/>
            </a:endParaRPr>
          </a:p>
          <a:p>
            <a:pPr lvl="2" eaLnBrk="1" fontAlgn="auto" hangingPunct="1">
              <a:spcAft>
                <a:spcPts val="300"/>
              </a:spcAft>
              <a:buFont typeface="Arial"/>
              <a:buChar char="•"/>
              <a:defRPr/>
            </a:pPr>
            <a:r>
              <a:rPr lang="it-IT" sz="1800" dirty="0" smtClean="0">
                <a:ea typeface="+mn-ea"/>
              </a:rPr>
              <a:t>privo </a:t>
            </a:r>
            <a:r>
              <a:rPr lang="it-IT" sz="1800" dirty="0">
                <a:ea typeface="+mn-ea"/>
              </a:rPr>
              <a:t>di un qualche contenuto di alta </a:t>
            </a:r>
            <a:r>
              <a:rPr lang="it-IT" sz="1800" dirty="0" smtClean="0">
                <a:ea typeface="+mn-ea"/>
              </a:rPr>
              <a:t>tecnologia </a:t>
            </a:r>
            <a:r>
              <a:rPr lang="it-IT" sz="1800" i="1" dirty="0" smtClean="0">
                <a:solidFill>
                  <a:srgbClr val="FF0000"/>
                </a:solidFill>
                <a:ea typeface="+mn-ea"/>
              </a:rPr>
              <a:t>(fornitura </a:t>
            </a:r>
            <a:r>
              <a:rPr lang="it-IT" sz="1800" i="1" dirty="0" err="1">
                <a:solidFill>
                  <a:srgbClr val="FF0000"/>
                </a:solidFill>
                <a:ea typeface="+mn-ea"/>
              </a:rPr>
              <a:t>low</a:t>
            </a:r>
            <a:r>
              <a:rPr lang="it-IT" sz="1800" i="1" dirty="0">
                <a:solidFill>
                  <a:srgbClr val="FF0000"/>
                </a:solidFill>
                <a:ea typeface="+mn-ea"/>
              </a:rPr>
              <a:t> </a:t>
            </a:r>
            <a:r>
              <a:rPr lang="it-IT" sz="1800" i="1" dirty="0" err="1" smtClean="0">
                <a:solidFill>
                  <a:srgbClr val="FF0000"/>
                </a:solidFill>
                <a:ea typeface="+mn-ea"/>
              </a:rPr>
              <a:t>tech</a:t>
            </a:r>
            <a:r>
              <a:rPr lang="it-IT" sz="1800" i="1" dirty="0" smtClean="0">
                <a:solidFill>
                  <a:srgbClr val="FF0000"/>
                </a:solidFill>
                <a:ea typeface="+mn-ea"/>
              </a:rPr>
              <a:t>)</a:t>
            </a:r>
            <a:r>
              <a:rPr lang="it-IT" sz="1800" dirty="0">
                <a:solidFill>
                  <a:srgbClr val="FF0000"/>
                </a:solidFill>
                <a:ea typeface="+mn-ea"/>
              </a:rPr>
              <a:t>;</a:t>
            </a:r>
            <a:r>
              <a:rPr lang="it-IT" sz="1800" dirty="0" smtClean="0">
                <a:solidFill>
                  <a:srgbClr val="FF0000"/>
                </a:solidFill>
                <a:ea typeface="+mn-ea"/>
              </a:rPr>
              <a:t> </a:t>
            </a:r>
            <a:endParaRPr lang="en-US" sz="1800" dirty="0" smtClean="0">
              <a:solidFill>
                <a:srgbClr val="FF0000"/>
              </a:solidFill>
              <a:ea typeface="+mn-ea"/>
            </a:endParaRPr>
          </a:p>
          <a:p>
            <a:pPr lvl="2" eaLnBrk="1" fontAlgn="auto" hangingPunct="1">
              <a:spcAft>
                <a:spcPts val="300"/>
              </a:spcAft>
              <a:buFont typeface="Arial"/>
              <a:buChar char="•"/>
              <a:defRPr/>
            </a:pPr>
            <a:r>
              <a:rPr lang="it-IT" sz="1800" dirty="0" smtClean="0">
                <a:ea typeface="+mn-ea"/>
              </a:rPr>
              <a:t>caratterizzati </a:t>
            </a:r>
            <a:r>
              <a:rPr lang="it-IT" sz="1800" dirty="0">
                <a:ea typeface="+mn-ea"/>
              </a:rPr>
              <a:t>da contenuto di alta </a:t>
            </a:r>
            <a:r>
              <a:rPr lang="it-IT" sz="1800" dirty="0" smtClean="0">
                <a:ea typeface="+mn-ea"/>
              </a:rPr>
              <a:t>tecnologia </a:t>
            </a:r>
            <a:r>
              <a:rPr lang="it-IT" sz="1800" i="1" dirty="0" smtClean="0">
                <a:solidFill>
                  <a:srgbClr val="FF0000"/>
                </a:solidFill>
                <a:ea typeface="+mn-ea"/>
              </a:rPr>
              <a:t>(fornitura </a:t>
            </a:r>
            <a:r>
              <a:rPr lang="it-IT" sz="1800" i="1" dirty="0">
                <a:solidFill>
                  <a:srgbClr val="FF0000"/>
                </a:solidFill>
                <a:ea typeface="+mn-ea"/>
              </a:rPr>
              <a:t>high </a:t>
            </a:r>
            <a:r>
              <a:rPr lang="it-IT" sz="1800" i="1" dirty="0" err="1" smtClean="0">
                <a:solidFill>
                  <a:srgbClr val="FF0000"/>
                </a:solidFill>
                <a:ea typeface="+mn-ea"/>
              </a:rPr>
              <a:t>tech</a:t>
            </a:r>
            <a:r>
              <a:rPr lang="it-IT" sz="1800" i="1" dirty="0" smtClean="0">
                <a:solidFill>
                  <a:srgbClr val="FF0000"/>
                </a:solidFill>
                <a:ea typeface="+mn-ea"/>
              </a:rPr>
              <a:t>)</a:t>
            </a:r>
            <a:r>
              <a:rPr lang="it-IT" sz="1800" dirty="0">
                <a:solidFill>
                  <a:srgbClr val="FF0000"/>
                </a:solidFill>
                <a:ea typeface="+mn-ea"/>
              </a:rPr>
              <a:t>;</a:t>
            </a:r>
            <a:r>
              <a:rPr lang="it-IT" sz="2000" b="1" dirty="0" smtClean="0">
                <a:solidFill>
                  <a:srgbClr val="E40000"/>
                </a:solidFill>
                <a:ea typeface="+mn-ea"/>
              </a:rPr>
              <a:t> </a:t>
            </a:r>
            <a:endParaRPr lang="it-IT" sz="2000" b="1" dirty="0">
              <a:solidFill>
                <a:srgbClr val="E40000"/>
              </a:solidFill>
              <a:ea typeface="+mn-ea"/>
            </a:endParaRPr>
          </a:p>
          <a:p>
            <a:pPr marL="0" lvl="1" indent="0" eaLnBrk="1" fontAlgn="auto" hangingPunct="1">
              <a:spcAft>
                <a:spcPts val="0"/>
              </a:spcAft>
              <a:buNone/>
              <a:defRPr/>
            </a:pPr>
            <a:r>
              <a:rPr lang="it-IT" sz="2000" dirty="0" smtClean="0">
                <a:solidFill>
                  <a:srgbClr val="FF0000"/>
                </a:solidFill>
              </a:rPr>
              <a:t>	</a:t>
            </a:r>
          </a:p>
          <a:p>
            <a:pPr marL="0" lvl="1" indent="0" eaLnBrk="1" fontAlgn="auto" hangingPunct="1">
              <a:spcAft>
                <a:spcPts val="0"/>
              </a:spcAft>
              <a:buNone/>
              <a:defRPr/>
            </a:pPr>
            <a:r>
              <a:rPr lang="it-IT" sz="2000" dirty="0">
                <a:solidFill>
                  <a:srgbClr val="FF0000"/>
                </a:solidFill>
              </a:rPr>
              <a:t>	</a:t>
            </a:r>
            <a:r>
              <a:rPr lang="it-IT" sz="2000" dirty="0" smtClean="0">
                <a:solidFill>
                  <a:srgbClr val="FF0000"/>
                </a:solidFill>
              </a:rPr>
              <a:t>2</a:t>
            </a:r>
            <a:r>
              <a:rPr lang="it-IT" sz="2000" dirty="0">
                <a:solidFill>
                  <a:srgbClr val="FF0000"/>
                </a:solidFill>
              </a:rPr>
              <a:t>.</a:t>
            </a:r>
            <a:r>
              <a:rPr lang="it-IT" sz="2000" dirty="0"/>
              <a:t>	</a:t>
            </a:r>
            <a:r>
              <a:rPr lang="it-IT" sz="2000" dirty="0">
                <a:solidFill>
                  <a:srgbClr val="FF0000"/>
                </a:solidFill>
              </a:rPr>
              <a:t>Richiesta di un prodotto innovativo</a:t>
            </a:r>
            <a:r>
              <a:rPr lang="it-IT" sz="2000" dirty="0" smtClean="0">
                <a:solidFill>
                  <a:srgbClr val="FF0000"/>
                </a:solidFill>
              </a:rPr>
              <a:t>:</a:t>
            </a:r>
          </a:p>
          <a:p>
            <a:pPr lvl="2" indent="-285750" eaLnBrk="1" fontAlgn="auto" hangingPunct="1">
              <a:spcAft>
                <a:spcPts val="300"/>
              </a:spcAft>
              <a:defRPr/>
            </a:pPr>
            <a:r>
              <a:rPr lang="it-IT" sz="1800" dirty="0" smtClean="0"/>
              <a:t>l’azienda progetta ed esegue il progetto che costituisce </a:t>
            </a:r>
            <a:r>
              <a:rPr lang="it-IT" sz="1800" dirty="0"/>
              <a:t>una applicazione </a:t>
            </a:r>
            <a:r>
              <a:rPr lang="it-IT" sz="1800" i="1" dirty="0"/>
              <a:t>innovativa</a:t>
            </a:r>
            <a:r>
              <a:rPr lang="it-IT" sz="1800" dirty="0"/>
              <a:t> del </a:t>
            </a:r>
            <a:r>
              <a:rPr lang="it-IT" sz="1800" i="1" dirty="0"/>
              <a:t>Know How</a:t>
            </a:r>
            <a:r>
              <a:rPr lang="it-IT" sz="1800" dirty="0"/>
              <a:t> dell’azienda </a:t>
            </a:r>
            <a:r>
              <a:rPr lang="it-IT" sz="1800" dirty="0" smtClean="0"/>
              <a:t>stessa</a:t>
            </a:r>
            <a:r>
              <a:rPr lang="it-IT" sz="1800" i="1" dirty="0">
                <a:solidFill>
                  <a:srgbClr val="FF0000"/>
                </a:solidFill>
              </a:rPr>
              <a:t> </a:t>
            </a:r>
            <a:r>
              <a:rPr lang="it-IT" sz="1800" i="1" dirty="0" smtClean="0">
                <a:solidFill>
                  <a:srgbClr val="FF0000"/>
                </a:solidFill>
              </a:rPr>
              <a:t>(commessa</a:t>
            </a:r>
            <a:r>
              <a:rPr lang="it-IT" sz="1800" dirty="0" smtClean="0">
                <a:solidFill>
                  <a:srgbClr val="FF0000"/>
                </a:solidFill>
              </a:rPr>
              <a:t>);</a:t>
            </a:r>
            <a:endParaRPr lang="it-IT" sz="1800" dirty="0">
              <a:solidFill>
                <a:srgbClr val="FF0000"/>
              </a:solidFill>
            </a:endParaRPr>
          </a:p>
          <a:p>
            <a:pPr lvl="2" indent="-285750" eaLnBrk="1" fontAlgn="auto" hangingPunct="1">
              <a:spcAft>
                <a:spcPts val="300"/>
              </a:spcAft>
              <a:defRPr/>
            </a:pPr>
            <a:r>
              <a:rPr lang="it-IT" sz="1800" dirty="0" smtClean="0">
                <a:solidFill>
                  <a:srgbClr val="000000"/>
                </a:solidFill>
              </a:rPr>
              <a:t>la </a:t>
            </a:r>
            <a:r>
              <a:rPr lang="it-IT" sz="1800" dirty="0">
                <a:solidFill>
                  <a:srgbClr val="000000"/>
                </a:solidFill>
              </a:rPr>
              <a:t>fase di ricerca e sviluppo (R&amp;D) viene svolta in collaborazione con </a:t>
            </a:r>
            <a:r>
              <a:rPr lang="it-IT" sz="1800" dirty="0" smtClean="0">
                <a:solidFill>
                  <a:srgbClr val="000000"/>
                </a:solidFill>
              </a:rPr>
              <a:t>l’INFN</a:t>
            </a:r>
            <a:r>
              <a:rPr lang="it-IT" sz="1800" dirty="0">
                <a:solidFill>
                  <a:srgbClr val="000000"/>
                </a:solidFill>
              </a:rPr>
              <a:t>, mentre l’azienda </a:t>
            </a:r>
            <a:r>
              <a:rPr lang="it-IT" sz="1800" dirty="0" err="1">
                <a:solidFill>
                  <a:srgbClr val="000000"/>
                </a:solidFill>
              </a:rPr>
              <a:t>e’</a:t>
            </a:r>
            <a:r>
              <a:rPr lang="it-IT" sz="1800" dirty="0">
                <a:solidFill>
                  <a:srgbClr val="000000"/>
                </a:solidFill>
              </a:rPr>
              <a:t> </a:t>
            </a:r>
            <a:r>
              <a:rPr lang="it-IT" sz="1800" dirty="0" smtClean="0">
                <a:solidFill>
                  <a:srgbClr val="000000"/>
                </a:solidFill>
              </a:rPr>
              <a:t>responsabile </a:t>
            </a:r>
            <a:r>
              <a:rPr lang="it-IT" sz="1800" dirty="0">
                <a:solidFill>
                  <a:srgbClr val="000000"/>
                </a:solidFill>
              </a:rPr>
              <a:t>delle fasi </a:t>
            </a:r>
            <a:r>
              <a:rPr lang="it-IT" sz="1800" dirty="0" smtClean="0">
                <a:solidFill>
                  <a:srgbClr val="000000"/>
                </a:solidFill>
              </a:rPr>
              <a:t>produttive </a:t>
            </a:r>
            <a:r>
              <a:rPr lang="it-IT" sz="1800" i="1" dirty="0" smtClean="0">
                <a:solidFill>
                  <a:srgbClr val="FF0000"/>
                </a:solidFill>
              </a:rPr>
              <a:t>(sviluppo).</a:t>
            </a:r>
            <a:endParaRPr lang="it-IT" sz="1800" dirty="0">
              <a:solidFill>
                <a:srgbClr val="FF0000"/>
              </a:solidFill>
            </a:endParaRPr>
          </a:p>
          <a:p>
            <a:pPr marL="0" lvl="1" indent="0" eaLnBrk="1" fontAlgn="auto" hangingPunct="1">
              <a:spcAft>
                <a:spcPts val="0"/>
              </a:spcAft>
              <a:buNone/>
              <a:defRPr/>
            </a:pPr>
            <a:endParaRPr lang="it-IT" sz="1800" dirty="0">
              <a:solidFill>
                <a:srgbClr val="FF0000"/>
              </a:solidFill>
            </a:endParaRPr>
          </a:p>
          <a:p>
            <a:pPr marL="0" indent="0" eaLnBrk="1" fontAlgn="auto" hangingPunct="1">
              <a:spcAft>
                <a:spcPts val="0"/>
              </a:spcAft>
              <a:buFont typeface="Arial"/>
              <a:buNone/>
              <a:defRPr/>
            </a:pPr>
            <a:endParaRPr lang="it-IT" sz="1800" dirty="0">
              <a:ea typeface="+mn-ea"/>
              <a:cs typeface="+mn-cs"/>
            </a:endParaRPr>
          </a:p>
        </p:txBody>
      </p:sp>
      <p:sp>
        <p:nvSpPr>
          <p:cNvPr id="4" name="Segnaposto data 3"/>
          <p:cNvSpPr>
            <a:spLocks noGrp="1"/>
          </p:cNvSpPr>
          <p:nvPr>
            <p:ph type="dt" sz="half" idx="10"/>
          </p:nvPr>
        </p:nvSpPr>
        <p:spPr/>
        <p:txBody>
          <a:bodyPr/>
          <a:lstStyle/>
          <a:p>
            <a:pPr>
              <a:defRPr/>
            </a:pPr>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pPr>
              <a:defRPr/>
            </a:pPr>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pPr>
              <a:defRPr/>
            </a:pPr>
            <a:fld id="{8F4DC3C6-E6E3-3C43-8EC6-9ABB14A8801C}" type="slidenum">
              <a:rPr lang="it-IT" smtClean="0">
                <a:solidFill>
                  <a:prstClr val="black">
                    <a:tint val="75000"/>
                  </a:prstClr>
                </a:solidFill>
                <a:latin typeface="Calibri"/>
              </a:rPr>
              <a:pPr>
                <a:defRPr/>
              </a:pPr>
              <a:t>16</a:t>
            </a:fld>
            <a:endParaRPr lang="it-IT" dirty="0">
              <a:solidFill>
                <a:prstClr val="black">
                  <a:tint val="75000"/>
                </a:prstClr>
              </a:solidFill>
              <a:latin typeface="Calibri"/>
            </a:endParaRPr>
          </a:p>
        </p:txBody>
      </p:sp>
    </p:spTree>
    <p:extLst>
      <p:ext uri="{BB962C8B-B14F-4D97-AF65-F5344CB8AC3E}">
        <p14:creationId xmlns:p14="http://schemas.microsoft.com/office/powerpoint/2010/main" val="29225028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57200" y="565835"/>
            <a:ext cx="8458200" cy="5638800"/>
          </a:xfrm>
          <a:prstGeom prst="rect">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dirty="0">
              <a:solidFill>
                <a:prstClr val="black"/>
              </a:solidFill>
              <a:latin typeface="Calibri"/>
              <a:ea typeface="ＭＳ Ｐゴシック" charset="0"/>
              <a:cs typeface="ＭＳ Ｐゴシック" charset="0"/>
            </a:endParaRPr>
          </a:p>
        </p:txBody>
      </p:sp>
      <p:sp>
        <p:nvSpPr>
          <p:cNvPr id="138243" name="AutoShape 3"/>
          <p:cNvSpPr>
            <a:spLocks noChangeArrowheads="1"/>
          </p:cNvSpPr>
          <p:nvPr/>
        </p:nvSpPr>
        <p:spPr bwMode="auto">
          <a:xfrm>
            <a:off x="6781800" y="1066800"/>
            <a:ext cx="2057400" cy="5029200"/>
          </a:xfrm>
          <a:prstGeom prst="roundRect">
            <a:avLst>
              <a:gd name="adj" fmla="val 37421"/>
            </a:avLst>
          </a:prstGeom>
          <a:gradFill rotWithShape="0">
            <a:gsLst>
              <a:gs pos="0">
                <a:srgbClr val="6B6BFF"/>
              </a:gs>
              <a:gs pos="100000">
                <a:srgbClr val="00006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latin typeface="Calibri"/>
              <a:ea typeface="ＭＳ Ｐゴシック" charset="0"/>
              <a:cs typeface="ＭＳ Ｐゴシック" charset="0"/>
            </a:endParaRPr>
          </a:p>
        </p:txBody>
      </p:sp>
      <p:sp>
        <p:nvSpPr>
          <p:cNvPr id="138247" name="Line 7"/>
          <p:cNvSpPr>
            <a:spLocks noChangeShapeType="1"/>
          </p:cNvSpPr>
          <p:nvPr/>
        </p:nvSpPr>
        <p:spPr bwMode="auto">
          <a:xfrm rot="16200000" flipH="1">
            <a:off x="4762500" y="3314700"/>
            <a:ext cx="0" cy="3886200"/>
          </a:xfrm>
          <a:prstGeom prst="line">
            <a:avLst/>
          </a:prstGeom>
          <a:noFill/>
          <a:ln w="762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48" name="Rectangle 8"/>
          <p:cNvSpPr>
            <a:spLocks noChangeArrowheads="1"/>
          </p:cNvSpPr>
          <p:nvPr/>
        </p:nvSpPr>
        <p:spPr bwMode="auto">
          <a:xfrm>
            <a:off x="76200" y="1600200"/>
            <a:ext cx="9067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defRPr/>
            </a:pPr>
            <a:endParaRPr lang="it-IT">
              <a:solidFill>
                <a:srgbClr val="000066"/>
              </a:solidFill>
              <a:latin typeface="Times New Roman" charset="0"/>
              <a:ea typeface="ＭＳ Ｐゴシック" charset="0"/>
              <a:cs typeface="ＭＳ Ｐゴシック" charset="0"/>
            </a:endParaRPr>
          </a:p>
          <a:p>
            <a:pPr marL="1143000" lvl="2" indent="-228600">
              <a:lnSpc>
                <a:spcPct val="80000"/>
              </a:lnSpc>
              <a:spcBef>
                <a:spcPct val="20000"/>
              </a:spcBef>
              <a:buFontTx/>
              <a:buChar char="•"/>
              <a:defRPr/>
            </a:pPr>
            <a:endParaRPr lang="en-US">
              <a:solidFill>
                <a:srgbClr val="000000"/>
              </a:solidFill>
              <a:latin typeface="Times New Roman" charset="0"/>
              <a:ea typeface="ＭＳ Ｐゴシック" charset="0"/>
              <a:cs typeface="ＭＳ Ｐゴシック" charset="0"/>
            </a:endParaRPr>
          </a:p>
        </p:txBody>
      </p:sp>
      <p:sp>
        <p:nvSpPr>
          <p:cNvPr id="138249" name="Oval 9"/>
          <p:cNvSpPr>
            <a:spLocks noChangeArrowheads="1"/>
          </p:cNvSpPr>
          <p:nvPr/>
        </p:nvSpPr>
        <p:spPr bwMode="auto">
          <a:xfrm>
            <a:off x="152400" y="1447800"/>
            <a:ext cx="5181600" cy="25146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defRPr/>
            </a:pPr>
            <a:endParaRPr lang="it-IT" dirty="0">
              <a:solidFill>
                <a:prstClr val="black"/>
              </a:solidFill>
              <a:latin typeface="Calibri"/>
              <a:ea typeface="ＭＳ Ｐゴシック" charset="0"/>
              <a:cs typeface="ＭＳ Ｐゴシック" charset="0"/>
            </a:endParaRPr>
          </a:p>
        </p:txBody>
      </p:sp>
      <p:sp>
        <p:nvSpPr>
          <p:cNvPr id="138250" name="Oval 10"/>
          <p:cNvSpPr>
            <a:spLocks noChangeArrowheads="1"/>
          </p:cNvSpPr>
          <p:nvPr/>
        </p:nvSpPr>
        <p:spPr bwMode="auto">
          <a:xfrm>
            <a:off x="2628900" y="2195513"/>
            <a:ext cx="2133600" cy="1066800"/>
          </a:xfrm>
          <a:prstGeom prst="ellipse">
            <a:avLst/>
          </a:pr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txBody>
          <a:bodyPr wrap="none" anchor="ctr"/>
          <a:lstStyle/>
          <a:p>
            <a:pPr algn="ctr">
              <a:defRPr/>
            </a:pPr>
            <a:r>
              <a:rPr lang="en-US" sz="2800" b="1" dirty="0" err="1">
                <a:solidFill>
                  <a:srgbClr val="CCFF33"/>
                </a:solidFill>
                <a:latin typeface="Times New Roman" charset="0"/>
                <a:ea typeface="ＭＳ Ｐゴシック" charset="0"/>
                <a:cs typeface="ＭＳ Ｐゴシック" charset="0"/>
              </a:rPr>
              <a:t>Servizi</a:t>
            </a:r>
            <a:endParaRPr lang="it-IT" sz="2800" b="1" dirty="0">
              <a:solidFill>
                <a:srgbClr val="CCFF33"/>
              </a:solidFill>
              <a:latin typeface="Times New Roman" charset="0"/>
              <a:ea typeface="ＭＳ Ｐゴシック" charset="0"/>
              <a:cs typeface="ＭＳ Ｐゴシック" charset="0"/>
            </a:endParaRPr>
          </a:p>
        </p:txBody>
      </p:sp>
      <p:sp>
        <p:nvSpPr>
          <p:cNvPr id="138251" name="Oval 11"/>
          <p:cNvSpPr>
            <a:spLocks noChangeArrowheads="1"/>
          </p:cNvSpPr>
          <p:nvPr/>
        </p:nvSpPr>
        <p:spPr bwMode="auto">
          <a:xfrm>
            <a:off x="1752600" y="2971800"/>
            <a:ext cx="2133600" cy="838200"/>
          </a:xfrm>
          <a:prstGeom prst="ellipse">
            <a:avLst/>
          </a:prstGeom>
          <a:solidFill>
            <a:srgbClr val="E4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txBody>
          <a:bodyPr wrap="none" anchor="ctr"/>
          <a:lstStyle/>
          <a:p>
            <a:pPr algn="ctr">
              <a:defRPr/>
            </a:pPr>
            <a:r>
              <a:rPr lang="en-US" sz="2400" b="1">
                <a:solidFill>
                  <a:srgbClr val="CCFF33"/>
                </a:solidFill>
                <a:latin typeface="Times New Roman" charset="0"/>
                <a:ea typeface="ＭＳ Ｐゴシック" charset="0"/>
                <a:cs typeface="ＭＳ Ｐゴシック" charset="0"/>
              </a:rPr>
              <a:t>R&amp;D</a:t>
            </a:r>
            <a:endParaRPr lang="it-IT" sz="2800" b="1">
              <a:solidFill>
                <a:srgbClr val="3333A4"/>
              </a:solidFill>
              <a:latin typeface="Times New Roman" charset="0"/>
              <a:ea typeface="ＭＳ Ｐゴシック" charset="0"/>
              <a:cs typeface="ＭＳ Ｐゴシック" charset="0"/>
            </a:endParaRPr>
          </a:p>
        </p:txBody>
      </p:sp>
      <p:sp>
        <p:nvSpPr>
          <p:cNvPr id="138252" name="Oval 12"/>
          <p:cNvSpPr>
            <a:spLocks noChangeArrowheads="1"/>
          </p:cNvSpPr>
          <p:nvPr/>
        </p:nvSpPr>
        <p:spPr bwMode="auto">
          <a:xfrm>
            <a:off x="609600" y="1890713"/>
            <a:ext cx="2514600" cy="1447800"/>
          </a:xfrm>
          <a:prstGeom prst="ellipse">
            <a:avLst/>
          </a:prstGeom>
          <a:solidFill>
            <a:srgbClr val="C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txBody>
          <a:bodyPr wrap="none" anchor="ctr"/>
          <a:lstStyle/>
          <a:p>
            <a:pPr algn="ctr">
              <a:defRPr/>
            </a:pPr>
            <a:r>
              <a:rPr lang="en-US" sz="2800" b="1">
                <a:solidFill>
                  <a:srgbClr val="000066"/>
                </a:solidFill>
                <a:latin typeface="Times New Roman" charset="0"/>
                <a:ea typeface="ＭＳ Ｐゴシック" charset="0"/>
                <a:cs typeface="ＭＳ Ｐゴシック" charset="0"/>
              </a:rPr>
              <a:t>Ricerca</a:t>
            </a:r>
          </a:p>
          <a:p>
            <a:pPr algn="ctr">
              <a:defRPr/>
            </a:pPr>
            <a:r>
              <a:rPr lang="en-US" sz="2800" b="1">
                <a:solidFill>
                  <a:srgbClr val="000066"/>
                </a:solidFill>
                <a:latin typeface="Times New Roman" charset="0"/>
                <a:ea typeface="ＭＳ Ｐゴシック" charset="0"/>
                <a:cs typeface="ＭＳ Ｐゴシック" charset="0"/>
              </a:rPr>
              <a:t>di base</a:t>
            </a:r>
            <a:endParaRPr lang="it-IT" sz="2800" b="1">
              <a:solidFill>
                <a:srgbClr val="000066"/>
              </a:solidFill>
              <a:latin typeface="Times New Roman" charset="0"/>
              <a:ea typeface="ＭＳ Ｐゴシック" charset="0"/>
              <a:cs typeface="ＭＳ Ｐゴシック" charset="0"/>
            </a:endParaRPr>
          </a:p>
        </p:txBody>
      </p:sp>
      <p:sp>
        <p:nvSpPr>
          <p:cNvPr id="138253" name="Text Box 13"/>
          <p:cNvSpPr txBox="1">
            <a:spLocks noChangeArrowheads="1"/>
          </p:cNvSpPr>
          <p:nvPr/>
        </p:nvSpPr>
        <p:spPr bwMode="auto">
          <a:xfrm>
            <a:off x="76200" y="639763"/>
            <a:ext cx="487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b="1">
                <a:solidFill>
                  <a:srgbClr val="000066"/>
                </a:solidFill>
                <a:effectLst>
                  <a:outerShdw blurRad="38100" dist="38100" dir="2700000" algn="tl">
                    <a:srgbClr val="DDDDDD"/>
                  </a:outerShdw>
                </a:effectLst>
                <a:latin typeface="Times New Roman" charset="0"/>
                <a:ea typeface="ＭＳ Ｐゴシック" charset="0"/>
                <a:cs typeface="ＭＳ Ｐゴシック" charset="0"/>
              </a:rPr>
              <a:t>Modello di Interazione</a:t>
            </a:r>
            <a:endParaRPr lang="it-IT" sz="3200" b="1">
              <a:solidFill>
                <a:srgbClr val="000066"/>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138254" name="Line 14"/>
          <p:cNvSpPr>
            <a:spLocks noChangeShapeType="1"/>
          </p:cNvSpPr>
          <p:nvPr/>
        </p:nvSpPr>
        <p:spPr bwMode="auto">
          <a:xfrm>
            <a:off x="1446213" y="3276600"/>
            <a:ext cx="1587" cy="1295400"/>
          </a:xfrm>
          <a:prstGeom prst="line">
            <a:avLst/>
          </a:prstGeom>
          <a:noFill/>
          <a:ln w="762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55" name="Line 15"/>
          <p:cNvSpPr>
            <a:spLocks noChangeShapeType="1"/>
          </p:cNvSpPr>
          <p:nvPr/>
        </p:nvSpPr>
        <p:spPr bwMode="auto">
          <a:xfrm>
            <a:off x="2362200" y="4038600"/>
            <a:ext cx="0" cy="609600"/>
          </a:xfrm>
          <a:prstGeom prst="line">
            <a:avLst/>
          </a:prstGeom>
          <a:noFill/>
          <a:ln w="762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56" name="Line 16"/>
          <p:cNvSpPr>
            <a:spLocks noChangeShapeType="1"/>
          </p:cNvSpPr>
          <p:nvPr/>
        </p:nvSpPr>
        <p:spPr bwMode="auto">
          <a:xfrm>
            <a:off x="3581400" y="3886200"/>
            <a:ext cx="0" cy="457200"/>
          </a:xfrm>
          <a:prstGeom prst="line">
            <a:avLst/>
          </a:prstGeom>
          <a:noFill/>
          <a:ln w="76200">
            <a:solidFill>
              <a:srgbClr val="E4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57" name="Oval 17"/>
          <p:cNvSpPr>
            <a:spLocks noChangeArrowheads="1"/>
          </p:cNvSpPr>
          <p:nvPr/>
        </p:nvSpPr>
        <p:spPr bwMode="auto">
          <a:xfrm>
            <a:off x="2895600" y="4495800"/>
            <a:ext cx="1828800" cy="6858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lgn="ctr">
              <a:defRPr/>
            </a:pPr>
            <a:r>
              <a:rPr lang="en-US" sz="24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rPr>
              <a:t>Prototipi</a:t>
            </a:r>
            <a:endParaRPr lang="en-US" sz="14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endParaRPr>
          </a:p>
          <a:p>
            <a:pPr algn="ctr">
              <a:defRPr/>
            </a:pPr>
            <a:r>
              <a:rPr lang="en-US" sz="1400" b="1">
                <a:solidFill>
                  <a:srgbClr val="E40000"/>
                </a:solidFill>
                <a:latin typeface="Times New Roman" charset="0"/>
                <a:ea typeface="ＭＳ Ｐゴシック" charset="0"/>
                <a:cs typeface="ＭＳ Ｐゴシック" charset="0"/>
              </a:rPr>
              <a:t>Applicativi</a:t>
            </a:r>
            <a:endParaRPr lang="en-GB" sz="1400" b="1">
              <a:solidFill>
                <a:prstClr val="black"/>
              </a:solidFill>
              <a:latin typeface="Times New Roman" charset="0"/>
              <a:ea typeface="ＭＳ Ｐゴシック" charset="0"/>
              <a:cs typeface="ＭＳ Ｐゴシック" charset="0"/>
            </a:endParaRPr>
          </a:p>
        </p:txBody>
      </p:sp>
      <p:sp>
        <p:nvSpPr>
          <p:cNvPr id="138258" name="Oval 18"/>
          <p:cNvSpPr>
            <a:spLocks noChangeArrowheads="1"/>
          </p:cNvSpPr>
          <p:nvPr/>
        </p:nvSpPr>
        <p:spPr bwMode="auto">
          <a:xfrm>
            <a:off x="304800" y="4648200"/>
            <a:ext cx="2514600" cy="6858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lgn="ctr">
              <a:defRPr/>
            </a:pPr>
            <a:r>
              <a:rPr lang="en-US" sz="2800" b="1">
                <a:solidFill>
                  <a:srgbClr val="000066"/>
                </a:solidFill>
                <a:effectLst>
                  <a:outerShdw blurRad="38100" dist="38100" dir="2700000" algn="tl">
                    <a:srgbClr val="000000"/>
                  </a:outerShdw>
                </a:effectLst>
                <a:latin typeface="Times New Roman" charset="0"/>
                <a:ea typeface="ＭＳ Ｐゴシック" charset="0"/>
                <a:cs typeface="ＭＳ Ｐゴシック" charset="0"/>
              </a:rPr>
              <a:t>Prototipi</a:t>
            </a:r>
            <a:endParaRPr lang="en-GB" sz="2800">
              <a:solidFill>
                <a:srgbClr val="000066"/>
              </a:solidFill>
              <a:latin typeface="Times New Roman" charset="0"/>
              <a:ea typeface="ＭＳ Ｐゴシック" charset="0"/>
              <a:cs typeface="ＭＳ Ｐゴシック" charset="0"/>
            </a:endParaRPr>
          </a:p>
        </p:txBody>
      </p:sp>
      <p:sp>
        <p:nvSpPr>
          <p:cNvPr id="138263" name="Oval 23"/>
          <p:cNvSpPr>
            <a:spLocks noChangeArrowheads="1"/>
          </p:cNvSpPr>
          <p:nvPr/>
        </p:nvSpPr>
        <p:spPr bwMode="auto">
          <a:xfrm>
            <a:off x="7010400" y="2119313"/>
            <a:ext cx="1600200" cy="609600"/>
          </a:xfrm>
          <a:prstGeom prst="ellipse">
            <a:avLst/>
          </a:prstGeom>
          <a:solidFill>
            <a:srgbClr val="C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lgn="ctr">
              <a:defRPr/>
            </a:pPr>
            <a:r>
              <a:rPr lang="en-US"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rPr>
              <a:t>Fornitura</a:t>
            </a:r>
            <a:endParaRPr lang="en-GB"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endParaRPr>
          </a:p>
        </p:txBody>
      </p:sp>
      <p:sp>
        <p:nvSpPr>
          <p:cNvPr id="138264" name="Oval 24"/>
          <p:cNvSpPr>
            <a:spLocks noChangeArrowheads="1"/>
          </p:cNvSpPr>
          <p:nvPr/>
        </p:nvSpPr>
        <p:spPr bwMode="auto">
          <a:xfrm>
            <a:off x="7010400" y="3019425"/>
            <a:ext cx="1600200" cy="609600"/>
          </a:xfrm>
          <a:prstGeom prst="ellipse">
            <a:avLst/>
          </a:prstGeom>
          <a:solidFill>
            <a:srgbClr val="C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lgn="ctr">
              <a:defRPr/>
            </a:pPr>
            <a:r>
              <a:rPr lang="en-US"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rPr>
              <a:t>Commessa</a:t>
            </a:r>
            <a:endParaRPr lang="en-GB"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endParaRPr>
          </a:p>
        </p:txBody>
      </p:sp>
      <p:sp>
        <p:nvSpPr>
          <p:cNvPr id="138265" name="Oval 25"/>
          <p:cNvSpPr>
            <a:spLocks noChangeArrowheads="1"/>
          </p:cNvSpPr>
          <p:nvPr/>
        </p:nvSpPr>
        <p:spPr bwMode="auto">
          <a:xfrm>
            <a:off x="7010400" y="3948113"/>
            <a:ext cx="1600200" cy="609600"/>
          </a:xfrm>
          <a:prstGeom prst="ellipse">
            <a:avLst/>
          </a:prstGeom>
          <a:solidFill>
            <a:srgbClr val="C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lgn="ctr">
              <a:defRPr/>
            </a:pPr>
            <a:r>
              <a:rPr lang="en-US"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rPr>
              <a:t>Sviluppo</a:t>
            </a:r>
            <a:endParaRPr lang="en-GB"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endParaRPr>
          </a:p>
        </p:txBody>
      </p:sp>
      <p:sp>
        <p:nvSpPr>
          <p:cNvPr id="138266" name="Oval 26"/>
          <p:cNvSpPr>
            <a:spLocks noChangeArrowheads="1"/>
          </p:cNvSpPr>
          <p:nvPr/>
        </p:nvSpPr>
        <p:spPr bwMode="auto">
          <a:xfrm>
            <a:off x="7010400" y="4876800"/>
            <a:ext cx="1600200" cy="609600"/>
          </a:xfrm>
          <a:prstGeom prst="ellipse">
            <a:avLst/>
          </a:prstGeom>
          <a:solidFill>
            <a:srgbClr val="C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lstStyle/>
          <a:p>
            <a:pPr algn="ctr">
              <a:defRPr/>
            </a:pPr>
            <a:r>
              <a:rPr lang="en-US"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rPr>
              <a:t>Spin-Off</a:t>
            </a:r>
            <a:endParaRPr lang="en-GB" sz="2000" b="1">
              <a:solidFill>
                <a:srgbClr val="E40000"/>
              </a:solidFill>
              <a:effectLst>
                <a:outerShdw blurRad="38100" dist="38100" dir="2700000" algn="tl">
                  <a:srgbClr val="000000"/>
                </a:outerShdw>
              </a:effectLst>
              <a:latin typeface="Times New Roman" charset="0"/>
              <a:ea typeface="ＭＳ Ｐゴシック" charset="0"/>
              <a:cs typeface="ＭＳ Ｐゴシック" charset="0"/>
            </a:endParaRPr>
          </a:p>
        </p:txBody>
      </p:sp>
      <p:sp>
        <p:nvSpPr>
          <p:cNvPr id="138267" name="Rectangle 27"/>
          <p:cNvSpPr>
            <a:spLocks noChangeArrowheads="1"/>
          </p:cNvSpPr>
          <p:nvPr/>
        </p:nvSpPr>
        <p:spPr bwMode="auto">
          <a:xfrm>
            <a:off x="7307263" y="1447800"/>
            <a:ext cx="1608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rgbClr val="CCFF33"/>
                </a:solidFill>
                <a:effectLst>
                  <a:outerShdw blurRad="38100" dist="38100" dir="2700000" algn="tl">
                    <a:srgbClr val="DDDDDD"/>
                  </a:outerShdw>
                </a:effectLst>
                <a:latin typeface="Times New Roman" charset="0"/>
                <a:ea typeface="ＭＳ Ｐゴシック" charset="0"/>
                <a:cs typeface="ＭＳ Ｐゴシック" charset="0"/>
              </a:rPr>
              <a:t>Industria</a:t>
            </a:r>
            <a:endParaRPr lang="en-GB" sz="2800" b="1">
              <a:solidFill>
                <a:srgbClr val="CCFF33"/>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138268" name="Line 28"/>
          <p:cNvSpPr>
            <a:spLocks noChangeShapeType="1"/>
          </p:cNvSpPr>
          <p:nvPr/>
        </p:nvSpPr>
        <p:spPr bwMode="auto">
          <a:xfrm flipH="1" flipV="1">
            <a:off x="5334000" y="3581400"/>
            <a:ext cx="1295400" cy="1588"/>
          </a:xfrm>
          <a:prstGeom prst="line">
            <a:avLst/>
          </a:prstGeom>
          <a:noFill/>
          <a:ln w="7620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69" name="Text Box 29"/>
          <p:cNvSpPr txBox="1">
            <a:spLocks noChangeArrowheads="1"/>
          </p:cNvSpPr>
          <p:nvPr/>
        </p:nvSpPr>
        <p:spPr bwMode="auto">
          <a:xfrm>
            <a:off x="5541963" y="3703638"/>
            <a:ext cx="11636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prstClr val="white"/>
                </a:solidFill>
                <a:latin typeface="Times New Roman" charset="0"/>
                <a:ea typeface="ＭＳ Ｐゴシック" charset="0"/>
                <a:cs typeface="ＭＳ Ｐゴシック" charset="0"/>
              </a:rPr>
              <a:t>Trasferimento </a:t>
            </a:r>
          </a:p>
          <a:p>
            <a:pPr>
              <a:defRPr/>
            </a:pPr>
            <a:r>
              <a:rPr lang="en-US" sz="1200" b="1">
                <a:solidFill>
                  <a:prstClr val="white"/>
                </a:solidFill>
                <a:latin typeface="Times New Roman" charset="0"/>
                <a:ea typeface="ＭＳ Ｐゴシック" charset="0"/>
                <a:cs typeface="ＭＳ Ｐゴシック" charset="0"/>
              </a:rPr>
              <a:t>di Know How </a:t>
            </a:r>
          </a:p>
          <a:p>
            <a:pPr>
              <a:defRPr/>
            </a:pPr>
            <a:r>
              <a:rPr lang="en-US" sz="1200" b="1">
                <a:solidFill>
                  <a:prstClr val="white"/>
                </a:solidFill>
                <a:latin typeface="Times New Roman" charset="0"/>
                <a:ea typeface="ＭＳ Ｐゴシック" charset="0"/>
                <a:cs typeface="ＭＳ Ｐゴシック" charset="0"/>
              </a:rPr>
              <a:t>e Formazione</a:t>
            </a:r>
            <a:endParaRPr lang="it-IT" sz="1200" b="1">
              <a:solidFill>
                <a:prstClr val="white"/>
              </a:solidFill>
              <a:latin typeface="Times New Roman" charset="0"/>
              <a:ea typeface="ＭＳ Ｐゴシック" charset="0"/>
              <a:cs typeface="ＭＳ Ｐゴシック" charset="0"/>
            </a:endParaRPr>
          </a:p>
        </p:txBody>
      </p:sp>
      <p:sp>
        <p:nvSpPr>
          <p:cNvPr id="138270" name="Line 30"/>
          <p:cNvSpPr>
            <a:spLocks noChangeShapeType="1"/>
          </p:cNvSpPr>
          <p:nvPr/>
        </p:nvSpPr>
        <p:spPr bwMode="auto">
          <a:xfrm flipH="1">
            <a:off x="5410200" y="2667000"/>
            <a:ext cx="1219200" cy="1588"/>
          </a:xfrm>
          <a:prstGeom prst="line">
            <a:avLst/>
          </a:prstGeom>
          <a:noFill/>
          <a:ln w="7620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71" name="Text Box 31"/>
          <p:cNvSpPr txBox="1">
            <a:spLocks noChangeArrowheads="1"/>
          </p:cNvSpPr>
          <p:nvPr/>
        </p:nvSpPr>
        <p:spPr bwMode="auto">
          <a:xfrm>
            <a:off x="5545138" y="2790825"/>
            <a:ext cx="11604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prstClr val="white"/>
                </a:solidFill>
                <a:latin typeface="Times New Roman" charset="0"/>
                <a:ea typeface="ＭＳ Ｐゴシック" charset="0"/>
                <a:cs typeface="ＭＳ Ｐゴシック" charset="0"/>
              </a:rPr>
              <a:t>Miglioramento</a:t>
            </a:r>
          </a:p>
          <a:p>
            <a:pPr>
              <a:defRPr/>
            </a:pPr>
            <a:r>
              <a:rPr lang="en-US" sz="1200" b="1">
                <a:solidFill>
                  <a:prstClr val="white"/>
                </a:solidFill>
                <a:latin typeface="Times New Roman" charset="0"/>
                <a:ea typeface="ＭＳ Ｐゴシック" charset="0"/>
                <a:cs typeface="ＭＳ Ｐゴシック" charset="0"/>
              </a:rPr>
              <a:t>della Qualita</a:t>
            </a:r>
            <a:r>
              <a:rPr lang="ja-JP" altLang="en-US" sz="1200" b="1">
                <a:solidFill>
                  <a:prstClr val="white"/>
                </a:solidFill>
                <a:latin typeface="Arial"/>
                <a:ea typeface="ＭＳ Ｐゴシック"/>
                <a:cs typeface="ＭＳ Ｐゴシック" charset="0"/>
              </a:rPr>
              <a:t>’</a:t>
            </a:r>
            <a:endParaRPr lang="en-US" sz="1200" b="1">
              <a:solidFill>
                <a:prstClr val="white"/>
              </a:solidFill>
              <a:latin typeface="Times New Roman" charset="0"/>
              <a:ea typeface="ＭＳ Ｐゴシック" charset="0"/>
              <a:cs typeface="ＭＳ Ｐゴシック" charset="0"/>
            </a:endParaRPr>
          </a:p>
          <a:p>
            <a:pPr>
              <a:defRPr/>
            </a:pPr>
            <a:r>
              <a:rPr lang="en-US" sz="1200" b="1">
                <a:solidFill>
                  <a:prstClr val="white"/>
                </a:solidFill>
                <a:latin typeface="Times New Roman" charset="0"/>
                <a:ea typeface="ＭＳ Ｐゴシック" charset="0"/>
                <a:cs typeface="ＭＳ Ｐゴシック" charset="0"/>
              </a:rPr>
              <a:t>Produttiva</a:t>
            </a:r>
            <a:endParaRPr lang="it-IT" sz="1200" b="1">
              <a:solidFill>
                <a:prstClr val="white"/>
              </a:solidFill>
              <a:latin typeface="Times New Roman" charset="0"/>
              <a:ea typeface="ＭＳ Ｐゴシック" charset="0"/>
              <a:cs typeface="ＭＳ Ｐゴシック" charset="0"/>
            </a:endParaRPr>
          </a:p>
        </p:txBody>
      </p:sp>
      <p:sp>
        <p:nvSpPr>
          <p:cNvPr id="138272" name="Line 32"/>
          <p:cNvSpPr>
            <a:spLocks noChangeShapeType="1"/>
          </p:cNvSpPr>
          <p:nvPr/>
        </p:nvSpPr>
        <p:spPr bwMode="auto">
          <a:xfrm flipH="1">
            <a:off x="5181600" y="1828800"/>
            <a:ext cx="1447800" cy="0"/>
          </a:xfrm>
          <a:prstGeom prst="line">
            <a:avLst/>
          </a:prstGeom>
          <a:noFill/>
          <a:ln w="7620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73" name="Text Box 33"/>
          <p:cNvSpPr txBox="1">
            <a:spLocks noChangeArrowheads="1"/>
          </p:cNvSpPr>
          <p:nvPr/>
        </p:nvSpPr>
        <p:spPr bwMode="auto">
          <a:xfrm>
            <a:off x="5562600" y="1905000"/>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prstClr val="white"/>
                </a:solidFill>
                <a:latin typeface="Times New Roman" charset="0"/>
                <a:ea typeface="ＭＳ Ｐゴシック" charset="0"/>
                <a:cs typeface="ＭＳ Ｐゴシック" charset="0"/>
              </a:rPr>
              <a:t>Alto livello</a:t>
            </a:r>
          </a:p>
          <a:p>
            <a:pPr>
              <a:defRPr/>
            </a:pPr>
            <a:r>
              <a:rPr lang="en-US" sz="1200" b="1">
                <a:solidFill>
                  <a:prstClr val="white"/>
                </a:solidFill>
                <a:latin typeface="Times New Roman" charset="0"/>
                <a:ea typeface="ＭＳ Ｐゴシック" charset="0"/>
                <a:cs typeface="ＭＳ Ｐゴシック" charset="0"/>
              </a:rPr>
              <a:t>di Servizio</a:t>
            </a:r>
            <a:endParaRPr lang="it-IT" sz="1200" b="1">
              <a:solidFill>
                <a:prstClr val="white"/>
              </a:solidFill>
              <a:latin typeface="Times New Roman" charset="0"/>
              <a:ea typeface="ＭＳ Ｐゴシック" charset="0"/>
              <a:cs typeface="ＭＳ Ｐゴシック" charset="0"/>
            </a:endParaRPr>
          </a:p>
        </p:txBody>
      </p:sp>
      <p:sp>
        <p:nvSpPr>
          <p:cNvPr id="138275" name="Line 35"/>
          <p:cNvSpPr>
            <a:spLocks noChangeShapeType="1"/>
          </p:cNvSpPr>
          <p:nvPr/>
        </p:nvSpPr>
        <p:spPr bwMode="auto">
          <a:xfrm rot="16200000" flipH="1">
            <a:off x="6096000" y="4343400"/>
            <a:ext cx="0" cy="1219200"/>
          </a:xfrm>
          <a:prstGeom prst="line">
            <a:avLst/>
          </a:prstGeom>
          <a:noFill/>
          <a:ln w="762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8276" name="Rectangle 36"/>
          <p:cNvSpPr>
            <a:spLocks noChangeArrowheads="1"/>
          </p:cNvSpPr>
          <p:nvPr/>
        </p:nvSpPr>
        <p:spPr bwMode="auto">
          <a:xfrm>
            <a:off x="6477000" y="685800"/>
            <a:ext cx="2667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prstClr val="white"/>
                </a:solidFill>
                <a:latin typeface="Times New Roman" charset="0"/>
                <a:ea typeface="ＭＳ Ｐゴシック" charset="0"/>
                <a:cs typeface="ＭＳ Ｐゴシック" charset="0"/>
              </a:rPr>
              <a:t>Maggiore Competitivita</a:t>
            </a:r>
            <a:r>
              <a:rPr lang="ja-JP" altLang="en-US" sz="1600" b="1">
                <a:solidFill>
                  <a:prstClr val="white"/>
                </a:solidFill>
                <a:latin typeface="Arial"/>
                <a:ea typeface="ＭＳ Ｐゴシック"/>
                <a:cs typeface="ＭＳ Ｐゴシック" charset="0"/>
              </a:rPr>
              <a:t>’</a:t>
            </a:r>
            <a:endParaRPr lang="en-US" sz="1600" b="1">
              <a:solidFill>
                <a:prstClr val="white"/>
              </a:solidFill>
              <a:latin typeface="Times New Roman" charset="0"/>
              <a:ea typeface="ＭＳ Ｐゴシック" charset="0"/>
              <a:cs typeface="ＭＳ Ｐゴシック" charset="0"/>
            </a:endParaRPr>
          </a:p>
          <a:p>
            <a:pPr>
              <a:defRPr/>
            </a:pPr>
            <a:r>
              <a:rPr lang="en-US" sz="1600" b="1">
                <a:solidFill>
                  <a:prstClr val="white"/>
                </a:solidFill>
                <a:latin typeface="Times New Roman" charset="0"/>
                <a:ea typeface="ＭＳ Ｐゴシック" charset="0"/>
                <a:cs typeface="ＭＳ Ｐゴシック" charset="0"/>
              </a:rPr>
              <a:t>Ampliamento del Mercato</a:t>
            </a:r>
          </a:p>
          <a:p>
            <a:pPr>
              <a:defRPr/>
            </a:pPr>
            <a:r>
              <a:rPr lang="en-US" sz="1600" b="1">
                <a:solidFill>
                  <a:prstClr val="white"/>
                </a:solidFill>
                <a:latin typeface="Times New Roman" charset="0"/>
                <a:ea typeface="ＭＳ Ｐゴシック" charset="0"/>
                <a:cs typeface="ＭＳ Ｐゴシック" charset="0"/>
              </a:rPr>
              <a:t>Nuove Assunzioni</a:t>
            </a:r>
            <a:endParaRPr lang="it-IT" sz="1600" b="1">
              <a:solidFill>
                <a:prstClr val="white"/>
              </a:solidFill>
              <a:latin typeface="Times New Roman" charset="0"/>
              <a:ea typeface="ＭＳ Ｐゴシック" charset="0"/>
              <a:cs typeface="ＭＳ Ｐゴシック" charset="0"/>
            </a:endParaRPr>
          </a:p>
        </p:txBody>
      </p:sp>
      <p:sp>
        <p:nvSpPr>
          <p:cNvPr id="138277" name="Rectangle 37"/>
          <p:cNvSpPr>
            <a:spLocks noChangeArrowheads="1"/>
          </p:cNvSpPr>
          <p:nvPr/>
        </p:nvSpPr>
        <p:spPr bwMode="auto">
          <a:xfrm>
            <a:off x="7467600" y="553085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600" b="1">
                <a:solidFill>
                  <a:prstClr val="white"/>
                </a:solidFill>
                <a:latin typeface="Times New Roman" charset="0"/>
                <a:ea typeface="ＭＳ Ｐゴシック" charset="0"/>
                <a:cs typeface="ＭＳ Ｐゴシック" charset="0"/>
              </a:rPr>
              <a:t>Nuovi Prodotti</a:t>
            </a:r>
          </a:p>
        </p:txBody>
      </p:sp>
      <p:sp>
        <p:nvSpPr>
          <p:cNvPr id="2" name="Rettangolo 1"/>
          <p:cNvSpPr/>
          <p:nvPr/>
        </p:nvSpPr>
        <p:spPr>
          <a:xfrm>
            <a:off x="2654300" y="6211669"/>
            <a:ext cx="4572000" cy="646331"/>
          </a:xfrm>
          <a:prstGeom prst="rect">
            <a:avLst/>
          </a:prstGeom>
        </p:spPr>
        <p:txBody>
          <a:bodyPr>
            <a:spAutoFit/>
          </a:bodyPr>
          <a:lstStyle/>
          <a:p>
            <a:r>
              <a:rPr lang="it-IT" dirty="0"/>
              <a:t>A. </a:t>
            </a:r>
            <a:r>
              <a:rPr lang="it-IT" dirty="0" err="1" smtClean="0"/>
              <a:t>Ballabene</a:t>
            </a:r>
            <a:r>
              <a:rPr lang="it-IT" dirty="0" smtClean="0"/>
              <a:t>, </a:t>
            </a:r>
            <a:r>
              <a:rPr lang="it-IT" dirty="0"/>
              <a:t>V. </a:t>
            </a:r>
            <a:r>
              <a:rPr lang="it-IT" dirty="0" smtClean="0"/>
              <a:t>Buccheri, </a:t>
            </a:r>
            <a:r>
              <a:rPr lang="it-IT" dirty="0"/>
              <a:t>B. </a:t>
            </a:r>
            <a:r>
              <a:rPr lang="it-IT" dirty="0" smtClean="0"/>
              <a:t>Ceccarelli,</a:t>
            </a:r>
            <a:endParaRPr lang="it-IT" dirty="0"/>
          </a:p>
          <a:p>
            <a:r>
              <a:rPr lang="it-IT" dirty="0"/>
              <a:t>B. E. </a:t>
            </a:r>
            <a:r>
              <a:rPr lang="it-IT" dirty="0" smtClean="0"/>
              <a:t>Ciccone, </a:t>
            </a:r>
            <a:r>
              <a:rPr lang="it-IT" dirty="0"/>
              <a:t>S. </a:t>
            </a:r>
            <a:r>
              <a:rPr lang="it-IT" dirty="0" err="1" smtClean="0"/>
              <a:t>Gentiloni</a:t>
            </a:r>
            <a:r>
              <a:rPr lang="it-IT" dirty="0" smtClean="0"/>
              <a:t> </a:t>
            </a:r>
            <a:r>
              <a:rPr lang="it-IT" dirty="0"/>
              <a:t>e </a:t>
            </a:r>
            <a:r>
              <a:rPr lang="it-IT" dirty="0" err="1" smtClean="0"/>
              <a:t>G.Salina</a:t>
            </a:r>
            <a:endParaRPr lang="it-IT" dirty="0"/>
          </a:p>
        </p:txBody>
      </p:sp>
      <p:sp>
        <p:nvSpPr>
          <p:cNvPr id="3" name="Segnaposto data 2"/>
          <p:cNvSpPr>
            <a:spLocks noGrp="1"/>
          </p:cNvSpPr>
          <p:nvPr>
            <p:ph type="dt" sz="half" idx="10"/>
          </p:nvPr>
        </p:nvSpPr>
        <p:spPr/>
        <p:txBody>
          <a:bodyPr/>
          <a:lstStyle/>
          <a:p>
            <a:pPr>
              <a:defRPr/>
            </a:pPr>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pPr>
              <a:defRPr/>
            </a:pPr>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pPr>
              <a:defRPr/>
            </a:pPr>
            <a:fld id="{6A4F8D6C-FF5F-0A4E-AB8A-575D405E664D}" type="slidenum">
              <a:rPr lang="it-IT" smtClean="0">
                <a:solidFill>
                  <a:prstClr val="black">
                    <a:tint val="75000"/>
                  </a:prstClr>
                </a:solidFill>
                <a:latin typeface="Calibri"/>
              </a:rPr>
              <a:pPr>
                <a:defRPr/>
              </a:pPr>
              <a:t>17</a:t>
            </a:fld>
            <a:endParaRPr lang="it-IT">
              <a:solidFill>
                <a:prstClr val="black">
                  <a:tint val="75000"/>
                </a:prstClr>
              </a:solidFill>
              <a:latin typeface="Calibri"/>
            </a:endParaRPr>
          </a:p>
        </p:txBody>
      </p:sp>
      <p:sp>
        <p:nvSpPr>
          <p:cNvPr id="6" name="Rettangolo 5"/>
          <p:cNvSpPr/>
          <p:nvPr/>
        </p:nvSpPr>
        <p:spPr>
          <a:xfrm>
            <a:off x="2895600" y="1529834"/>
            <a:ext cx="748923" cy="369332"/>
          </a:xfrm>
          <a:prstGeom prst="rect">
            <a:avLst/>
          </a:prstGeom>
        </p:spPr>
        <p:txBody>
          <a:bodyPr wrap="none">
            <a:spAutoFit/>
          </a:bodyPr>
          <a:lstStyle/>
          <a:p>
            <a:pPr algn="ctr">
              <a:defRPr/>
            </a:pPr>
            <a:r>
              <a:rPr lang="en-US" b="1" dirty="0" smtClean="0">
                <a:solidFill>
                  <a:srgbClr val="CCFF33"/>
                </a:solidFill>
                <a:latin typeface="Times New Roman" charset="0"/>
                <a:ea typeface="ＭＳ Ｐゴシック" charset="0"/>
                <a:cs typeface="ＭＳ Ｐゴシック" charset="0"/>
              </a:rPr>
              <a:t>INFN</a:t>
            </a:r>
            <a:endParaRPr lang="it-IT" b="1" dirty="0">
              <a:solidFill>
                <a:srgbClr val="CCFF33"/>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309139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1601788"/>
            <a:ext cx="82296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056" tIns="0" rIns="0" bIns="0" anchor="ctr">
            <a:spAutoFit/>
          </a:bodyPr>
          <a:lstStyle/>
          <a:p>
            <a:pPr indent="457200">
              <a:tabLst>
                <a:tab pos="711200" algn="ctr"/>
                <a:tab pos="1968500" algn="ctr"/>
                <a:tab pos="3238500" algn="ctr"/>
                <a:tab pos="4495800" algn="ctr"/>
              </a:tabLst>
              <a:defRPr/>
            </a:pPr>
            <a:endParaRPr lang="it-IT" sz="2000" b="1" dirty="0">
              <a:solidFill>
                <a:srgbClr val="FF3300"/>
              </a:solidFill>
              <a:latin typeface="Times New Roman" charset="0"/>
              <a:ea typeface="ＭＳ Ｐゴシック" charset="0"/>
              <a:cs typeface="ＭＳ Ｐゴシック" charset="0"/>
            </a:endParaRPr>
          </a:p>
          <a:p>
            <a:pPr indent="457200">
              <a:tabLst>
                <a:tab pos="711200" algn="ctr"/>
                <a:tab pos="1968500" algn="ctr"/>
                <a:tab pos="3238500" algn="ctr"/>
                <a:tab pos="4495800" algn="ctr"/>
              </a:tabLst>
              <a:defRPr/>
            </a:pPr>
            <a:endParaRPr lang="it-IT" sz="2000" b="1" dirty="0">
              <a:solidFill>
                <a:srgbClr val="FF3300"/>
              </a:solidFill>
              <a:latin typeface="Calibri"/>
              <a:ea typeface="ＭＳ Ｐゴシック" charset="0"/>
              <a:cs typeface="ＭＳ Ｐゴシック" charset="0"/>
            </a:endParaRPr>
          </a:p>
          <a:p>
            <a:pPr lvl="1">
              <a:tabLst>
                <a:tab pos="711200" algn="ctr"/>
                <a:tab pos="1968500" algn="ctr"/>
                <a:tab pos="3238500" algn="ctr"/>
                <a:tab pos="4495800" algn="ctr"/>
              </a:tabLst>
              <a:defRPr/>
            </a:pPr>
            <a:r>
              <a:rPr lang="en-US" sz="2000" dirty="0" err="1">
                <a:solidFill>
                  <a:prstClr val="black"/>
                </a:solidFill>
                <a:latin typeface="Calibri"/>
                <a:ea typeface="ＭＳ Ｐゴシック" charset="0"/>
                <a:cs typeface="ＭＳ Ｐゴシック" charset="0"/>
              </a:rPr>
              <a:t>Analisi</a:t>
            </a:r>
            <a:r>
              <a:rPr lang="en-US" sz="2000" dirty="0">
                <a:solidFill>
                  <a:prstClr val="black"/>
                </a:solidFill>
                <a:latin typeface="Calibri"/>
                <a:ea typeface="ＭＳ Ｐゴシック" charset="0"/>
                <a:cs typeface="ＭＳ Ｐゴシック" charset="0"/>
              </a:rPr>
              <a:t> macro-</a:t>
            </a:r>
            <a:r>
              <a:rPr lang="en-US" sz="2000" dirty="0" err="1">
                <a:solidFill>
                  <a:prstClr val="black"/>
                </a:solidFill>
                <a:latin typeface="Calibri"/>
                <a:ea typeface="ＭＳ Ｐゴシック" charset="0"/>
                <a:cs typeface="ＭＳ Ｐゴシック" charset="0"/>
              </a:rPr>
              <a:t>economica</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mediante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il</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Modello</a:t>
            </a:r>
            <a:r>
              <a:rPr lang="en-US" sz="2000" dirty="0">
                <a:solidFill>
                  <a:prstClr val="black"/>
                </a:solidFill>
                <a:latin typeface="Calibri"/>
                <a:ea typeface="ＭＳ Ｐゴシック" charset="0"/>
                <a:cs typeface="ＭＳ Ｐゴシック" charset="0"/>
              </a:rPr>
              <a:t> Input/Output,  dell</a:t>
            </a:r>
            <a:r>
              <a:rPr lang="it-IT" sz="2000" dirty="0">
                <a:solidFill>
                  <a:prstClr val="black"/>
                </a:solidFill>
                <a:latin typeface="Calibri"/>
                <a:ea typeface="ＭＳ Ｐゴシック" charset="0"/>
                <a:cs typeface="ＭＳ Ｐゴシック" charset="0"/>
              </a:rPr>
              <a:t>’</a:t>
            </a:r>
            <a:r>
              <a:rPr lang="en-US" sz="2000" dirty="0" err="1">
                <a:solidFill>
                  <a:prstClr val="black"/>
                </a:solidFill>
                <a:latin typeface="Calibri"/>
                <a:ea typeface="ＭＳ Ｐゴシック" charset="0"/>
                <a:cs typeface="ＭＳ Ｐゴシック" charset="0"/>
              </a:rPr>
              <a:t>impatto</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della</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attività</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dell’INFN</a:t>
            </a:r>
            <a:r>
              <a:rPr lang="en-US" sz="2000" dirty="0">
                <a:solidFill>
                  <a:prstClr val="black"/>
                </a:solidFill>
                <a:latin typeface="Calibri"/>
                <a:ea typeface="ＭＳ Ｐゴシック" charset="0"/>
                <a:cs typeface="ＭＳ Ｐゴシック" charset="0"/>
              </a:rPr>
              <a:t> in termini di </a:t>
            </a:r>
            <a:r>
              <a:rPr lang="en-US" sz="2000" dirty="0" err="1">
                <a:solidFill>
                  <a:prstClr val="black"/>
                </a:solidFill>
                <a:latin typeface="Calibri"/>
                <a:ea typeface="ＭＳ Ｐゴシック" charset="0"/>
                <a:cs typeface="ＭＳ Ｐゴシック" charset="0"/>
              </a:rPr>
              <a:t>incremento</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dei</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livelli</a:t>
            </a:r>
            <a:r>
              <a:rPr lang="en-US" sz="2000" dirty="0">
                <a:solidFill>
                  <a:prstClr val="black"/>
                </a:solidFill>
                <a:latin typeface="Calibri"/>
                <a:ea typeface="ＭＳ Ｐゴシック" charset="0"/>
                <a:cs typeface="ＭＳ Ｐゴシック" charset="0"/>
              </a:rPr>
              <a:t> di </a:t>
            </a:r>
            <a:r>
              <a:rPr lang="en-US" sz="2000" dirty="0" err="1">
                <a:solidFill>
                  <a:prstClr val="black"/>
                </a:solidFill>
                <a:latin typeface="Calibri"/>
                <a:ea typeface="ＭＳ Ｐゴシック" charset="0"/>
                <a:cs typeface="ＭＳ Ｐゴシック" charset="0"/>
              </a:rPr>
              <a:t>produzione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interna</a:t>
            </a:r>
            <a:r>
              <a:rPr lang="en-US" sz="2000" dirty="0">
                <a:solidFill>
                  <a:prstClr val="black"/>
                </a:solidFill>
                <a:latin typeface="Calibri"/>
                <a:ea typeface="ＭＳ Ｐゴシック" charset="0"/>
                <a:cs typeface="ＭＳ Ｐゴシック" charset="0"/>
              </a:rPr>
              <a:t> e </a:t>
            </a:r>
            <a:r>
              <a:rPr lang="en-US" sz="2000" dirty="0" err="1">
                <a:solidFill>
                  <a:prstClr val="black"/>
                </a:solidFill>
                <a:latin typeface="Calibri"/>
                <a:ea typeface="ＭＳ Ｐゴシック" charset="0"/>
                <a:cs typeface="ＭＳ Ｐゴシック" charset="0"/>
              </a:rPr>
              <a:t>incremento</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dell’occupazione</a:t>
            </a:r>
            <a:r>
              <a:rPr lang="en-US" sz="2000" dirty="0">
                <a:solidFill>
                  <a:prstClr val="black"/>
                </a:solidFill>
                <a:latin typeface="Calibri"/>
                <a:ea typeface="ＭＳ Ｐゴシック" charset="0"/>
                <a:cs typeface="ＭＳ Ｐゴシック" charset="0"/>
              </a:rPr>
              <a:t>.</a:t>
            </a:r>
          </a:p>
          <a:p>
            <a:pPr lvl="1">
              <a:tabLst>
                <a:tab pos="711200" algn="ctr"/>
                <a:tab pos="1968500" algn="ctr"/>
                <a:tab pos="3238500" algn="ctr"/>
                <a:tab pos="4495800" algn="ctr"/>
              </a:tabLst>
              <a:defRPr/>
            </a:pPr>
            <a:endParaRPr lang="en-US" sz="2000" dirty="0">
              <a:solidFill>
                <a:prstClr val="black"/>
              </a:solidFill>
              <a:latin typeface="Calibri"/>
              <a:ea typeface="ＭＳ Ｐゴシック" charset="0"/>
              <a:cs typeface="ＭＳ Ｐゴシック" charset="0"/>
            </a:endParaRPr>
          </a:p>
          <a:p>
            <a:pPr lvl="1">
              <a:tabLst>
                <a:tab pos="711200" algn="ctr"/>
                <a:tab pos="1968500" algn="ctr"/>
                <a:tab pos="3238500" algn="ctr"/>
                <a:tab pos="4495800" algn="ctr"/>
              </a:tabLst>
              <a:defRPr/>
            </a:pPr>
            <a:r>
              <a:rPr lang="en-US" sz="2000" dirty="0" err="1">
                <a:solidFill>
                  <a:prstClr val="black"/>
                </a:solidFill>
                <a:latin typeface="Calibri"/>
                <a:ea typeface="ＭＳ Ｐゴシック" charset="0"/>
                <a:cs typeface="ＭＳ Ｐゴシック" charset="0"/>
              </a:rPr>
              <a:t>Analisi</a:t>
            </a:r>
            <a:r>
              <a:rPr lang="en-US" sz="2000" dirty="0">
                <a:solidFill>
                  <a:prstClr val="black"/>
                </a:solidFill>
                <a:latin typeface="Calibri"/>
                <a:ea typeface="ＭＳ Ｐゴシック" charset="0"/>
                <a:cs typeface="ＭＳ Ｐゴシック" charset="0"/>
              </a:rPr>
              <a:t> semi-</a:t>
            </a:r>
            <a:r>
              <a:rPr lang="en-US" sz="2000" dirty="0" err="1">
                <a:solidFill>
                  <a:prstClr val="black"/>
                </a:solidFill>
                <a:latin typeface="Calibri"/>
                <a:ea typeface="ＭＳ Ｐゴシック" charset="0"/>
                <a:cs typeface="ＭＳ Ｐゴシック" charset="0"/>
              </a:rPr>
              <a:t>quantitativa</a:t>
            </a:r>
            <a:r>
              <a:rPr lang="en-US" sz="2000" dirty="0">
                <a:solidFill>
                  <a:prstClr val="black"/>
                </a:solidFill>
                <a:latin typeface="Calibri"/>
                <a:ea typeface="ＭＳ Ｐゴシック" charset="0"/>
                <a:cs typeface="ＭＳ Ｐゴシック" charset="0"/>
              </a:rPr>
              <a:t> dell</a:t>
            </a:r>
            <a:r>
              <a:rPr lang="it-IT" sz="2000" dirty="0">
                <a:solidFill>
                  <a:prstClr val="black"/>
                </a:solidFill>
                <a:latin typeface="Calibri"/>
                <a:ea typeface="ＭＳ Ｐゴシック" charset="0"/>
                <a:cs typeface="ＭＳ Ｐゴシック" charset="0"/>
              </a:rPr>
              <a:t>’</a:t>
            </a:r>
            <a:r>
              <a:rPr lang="en-US" sz="2000" dirty="0" err="1">
                <a:solidFill>
                  <a:prstClr val="black"/>
                </a:solidFill>
                <a:latin typeface="Calibri"/>
                <a:ea typeface="ＭＳ Ｐゴシック" charset="0"/>
                <a:cs typeface="ＭＳ Ｐゴシック" charset="0"/>
              </a:rPr>
              <a:t>impatto</a:t>
            </a:r>
            <a:r>
              <a:rPr lang="en-US" sz="2000" dirty="0">
                <a:solidFill>
                  <a:prstClr val="black"/>
                </a:solidFill>
                <a:latin typeface="Calibri"/>
                <a:ea typeface="ＭＳ Ｐゴシック" charset="0"/>
                <a:cs typeface="ＭＳ Ｐゴシック" charset="0"/>
              </a:rPr>
              <a:t> dell</a:t>
            </a:r>
            <a:r>
              <a:rPr lang="it-IT" sz="2000" dirty="0">
                <a:solidFill>
                  <a:prstClr val="black"/>
                </a:solidFill>
                <a:latin typeface="Calibri"/>
                <a:ea typeface="ＭＳ Ｐゴシック" charset="0"/>
                <a:cs typeface="ＭＳ Ｐゴシック" charset="0"/>
              </a:rPr>
              <a:t>’</a:t>
            </a:r>
            <a:r>
              <a:rPr lang="en-US" sz="2000" dirty="0">
                <a:solidFill>
                  <a:prstClr val="black"/>
                </a:solidFill>
                <a:latin typeface="Calibri"/>
                <a:ea typeface="ＭＳ Ｐゴシック" charset="0"/>
                <a:cs typeface="ＭＳ Ｐゴシック" charset="0"/>
              </a:rPr>
              <a:t>INFN </a:t>
            </a:r>
            <a:r>
              <a:rPr lang="en-US" sz="2000" dirty="0" err="1">
                <a:solidFill>
                  <a:prstClr val="black"/>
                </a:solidFill>
                <a:latin typeface="Calibri"/>
                <a:ea typeface="ＭＳ Ｐゴシック" charset="0"/>
                <a:cs typeface="ＭＳ Ｐゴシック" charset="0"/>
              </a:rPr>
              <a:t>sulle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capacit</a:t>
            </a:r>
            <a:r>
              <a:rPr lang="it-IT" sz="2000" dirty="0">
                <a:solidFill>
                  <a:prstClr val="black"/>
                </a:solidFill>
                <a:latin typeface="Calibri"/>
                <a:ea typeface="ＭＳ Ｐゴシック" charset="0"/>
                <a:cs typeface="ＭＳ Ｐゴシック" charset="0"/>
              </a:rPr>
              <a:t>à</a:t>
            </a:r>
            <a:r>
              <a:rPr lang="en-US" sz="2000" dirty="0">
                <a:solidFill>
                  <a:prstClr val="black"/>
                </a:solidFill>
                <a:latin typeface="Calibri"/>
                <a:ea typeface="ＭＳ Ｐゴシック" charset="0"/>
                <a:cs typeface="ＭＳ Ｐゴシック" charset="0"/>
              </a:rPr>
              <a:t> di </a:t>
            </a:r>
            <a:r>
              <a:rPr lang="en-US" sz="2000" dirty="0" err="1">
                <a:solidFill>
                  <a:prstClr val="black"/>
                </a:solidFill>
                <a:latin typeface="Calibri"/>
                <a:ea typeface="ＭＳ Ｐゴシック" charset="0"/>
                <a:cs typeface="ＭＳ Ｐゴシック" charset="0"/>
              </a:rPr>
              <a:t>progettazione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della</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competività</a:t>
            </a:r>
            <a:r>
              <a:rPr lang="en-US" sz="2000" dirty="0">
                <a:solidFill>
                  <a:prstClr val="black"/>
                </a:solidFill>
                <a:latin typeface="Calibri"/>
                <a:ea typeface="ＭＳ Ｐゴシック" charset="0"/>
                <a:cs typeface="ＭＳ Ｐゴシック" charset="0"/>
              </a:rPr>
              <a:t> e </a:t>
            </a:r>
            <a:r>
              <a:rPr lang="en-US" sz="2000" dirty="0" err="1">
                <a:solidFill>
                  <a:prstClr val="black"/>
                </a:solidFill>
                <a:latin typeface="Calibri"/>
                <a:ea typeface="ＭＳ Ｐゴシック" charset="0"/>
                <a:cs typeface="ＭＳ Ｐゴシック" charset="0"/>
              </a:rPr>
              <a:t>della</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dinamica</a:t>
            </a:r>
            <a:r>
              <a:rPr lang="en-US" sz="2000" dirty="0">
                <a:solidFill>
                  <a:prstClr val="black"/>
                </a:solidFill>
                <a:latin typeface="Calibri"/>
                <a:ea typeface="ＭＳ Ｐゴシック" charset="0"/>
                <a:cs typeface="ＭＳ Ｐゴシック" charset="0"/>
              </a:rPr>
              <a:t> sui </a:t>
            </a:r>
            <a:r>
              <a:rPr lang="en-US" sz="2000" dirty="0" err="1">
                <a:solidFill>
                  <a:prstClr val="black"/>
                </a:solidFill>
                <a:latin typeface="Calibri"/>
                <a:ea typeface="ＭＳ Ｐゴシック" charset="0"/>
                <a:cs typeface="ＭＳ Ｐゴシック" charset="0"/>
              </a:rPr>
              <a:t>propri</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mercati</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delle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industrie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italiane</a:t>
            </a:r>
            <a:r>
              <a:rPr lang="en-US" sz="2000" dirty="0">
                <a:solidFill>
                  <a:prstClr val="black"/>
                </a:solidFill>
                <a:latin typeface="Calibri"/>
                <a:ea typeface="ＭＳ Ｐゴシック" charset="0"/>
                <a:cs typeface="ＭＳ Ｐゴシック" charset="0"/>
              </a:rPr>
              <a:t>. </a:t>
            </a:r>
            <a:r>
              <a:rPr lang="en-US" sz="2000" dirty="0" err="1">
                <a:solidFill>
                  <a:prstClr val="black"/>
                </a:solidFill>
                <a:latin typeface="Calibri"/>
                <a:ea typeface="ＭＳ Ｐゴシック" charset="0"/>
                <a:cs typeface="ＭＳ Ｐゴシック" charset="0"/>
              </a:rPr>
              <a:t>Trasferimento</a:t>
            </a:r>
            <a:r>
              <a:rPr lang="en-US" sz="2000" dirty="0">
                <a:solidFill>
                  <a:prstClr val="black"/>
                </a:solidFill>
                <a:latin typeface="Calibri"/>
                <a:ea typeface="ＭＳ Ｐゴシック" charset="0"/>
                <a:cs typeface="ＭＳ Ｐゴシック" charset="0"/>
              </a:rPr>
              <a:t> di Know-How.</a:t>
            </a:r>
          </a:p>
        </p:txBody>
      </p:sp>
      <p:sp>
        <p:nvSpPr>
          <p:cNvPr id="2" name="Segnaposto data 1"/>
          <p:cNvSpPr>
            <a:spLocks noGrp="1"/>
          </p:cNvSpPr>
          <p:nvPr>
            <p:ph type="dt" sz="half" idx="10"/>
          </p:nvPr>
        </p:nvSpPr>
        <p:spPr/>
        <p:txBody>
          <a:bodyPr/>
          <a:lstStyle/>
          <a:p>
            <a:pPr>
              <a:defRPr/>
            </a:pPr>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pPr>
              <a:defRPr/>
            </a:pPr>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pPr>
              <a:defRPr/>
            </a:pPr>
            <a:fld id="{8F4DC3C6-E6E3-3C43-8EC6-9ABB14A8801C}" type="slidenum">
              <a:rPr lang="it-IT" smtClean="0">
                <a:solidFill>
                  <a:prstClr val="black">
                    <a:tint val="75000"/>
                  </a:prstClr>
                </a:solidFill>
                <a:latin typeface="Calibri"/>
              </a:rPr>
              <a:pPr>
                <a:defRPr/>
              </a:pPr>
              <a:t>18</a:t>
            </a:fld>
            <a:endParaRPr lang="it-IT">
              <a:solidFill>
                <a:prstClr val="black">
                  <a:tint val="75000"/>
                </a:prstClr>
              </a:solidFill>
              <a:latin typeface="Calibri"/>
            </a:endParaRPr>
          </a:p>
        </p:txBody>
      </p:sp>
    </p:spTree>
    <p:extLst>
      <p:ext uri="{BB962C8B-B14F-4D97-AF65-F5344CB8AC3E}">
        <p14:creationId xmlns:p14="http://schemas.microsoft.com/office/powerpoint/2010/main" val="9531441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1746" name="Object 3"/>
          <p:cNvGraphicFramePr>
            <a:graphicFrameLocks noGrp="1" noChangeAspect="1"/>
          </p:cNvGraphicFramePr>
          <p:nvPr>
            <p:ph/>
          </p:nvPr>
        </p:nvGraphicFramePr>
        <p:xfrm>
          <a:off x="4800600" y="2743200"/>
          <a:ext cx="4210050" cy="2747963"/>
        </p:xfrm>
        <a:graphic>
          <a:graphicData uri="http://schemas.openxmlformats.org/presentationml/2006/ole">
            <mc:AlternateContent xmlns:mc="http://schemas.openxmlformats.org/markup-compatibility/2006">
              <mc:Choice xmlns:v="urn:schemas-microsoft-com:vml" Requires="v">
                <p:oleObj spid="_x0000_s134180" name="Chart" r:id="rId4" imgW="6756400" imgH="4406900" progId="MSGraph.Chart.8">
                  <p:embed followColorScheme="full"/>
                </p:oleObj>
              </mc:Choice>
              <mc:Fallback>
                <p:oleObj name="Chart" r:id="rId4" imgW="6756400" imgH="4406900" progId="MSGraph.Chart.8">
                  <p:embed followColorScheme="full"/>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21005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3844" name="Text Box 4"/>
          <p:cNvSpPr txBox="1">
            <a:spLocks noChangeArrowheads="1"/>
          </p:cNvSpPr>
          <p:nvPr/>
        </p:nvSpPr>
        <p:spPr bwMode="auto">
          <a:xfrm>
            <a:off x="4876800" y="5181600"/>
            <a:ext cx="3938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solidFill>
                  <a:prstClr val="black"/>
                </a:solidFill>
                <a:latin typeface="Times New Roman" charset="0"/>
                <a:ea typeface="ＭＳ Ｐゴシック" charset="0"/>
                <a:cs typeface="ＭＳ Ｐゴシック" charset="0"/>
              </a:rPr>
              <a:t>Numero di ditte: Distribuzione Percentuale</a:t>
            </a:r>
          </a:p>
        </p:txBody>
      </p:sp>
      <p:sp>
        <p:nvSpPr>
          <p:cNvPr id="163845" name="Rectangle 5"/>
          <p:cNvSpPr>
            <a:spLocks noChangeArrowheads="1"/>
          </p:cNvSpPr>
          <p:nvPr/>
        </p:nvSpPr>
        <p:spPr bwMode="auto">
          <a:xfrm>
            <a:off x="5791200" y="5943600"/>
            <a:ext cx="245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a:solidFill>
                  <a:srgbClr val="FF3300"/>
                </a:solidFill>
                <a:latin typeface="Times New Roman" charset="0"/>
                <a:ea typeface="ＭＳ Ｐゴシック" charset="0"/>
                <a:cs typeface="ＭＳ Ｐゴシック" charset="0"/>
              </a:rPr>
              <a:t>Tipo di Rapporto</a:t>
            </a:r>
            <a:endParaRPr lang="en-US" sz="2400" b="1">
              <a:solidFill>
                <a:srgbClr val="FF3300"/>
              </a:solidFill>
              <a:latin typeface="Times New Roman" charset="0"/>
              <a:ea typeface="ＭＳ Ｐゴシック" charset="0"/>
              <a:cs typeface="ＭＳ Ｐゴシック" charset="0"/>
            </a:endParaRPr>
          </a:p>
        </p:txBody>
      </p:sp>
      <p:graphicFrame>
        <p:nvGraphicFramePr>
          <p:cNvPr id="31749" name="Object 6"/>
          <p:cNvGraphicFramePr>
            <a:graphicFrameLocks noChangeAspect="1"/>
          </p:cNvGraphicFramePr>
          <p:nvPr/>
        </p:nvGraphicFramePr>
        <p:xfrm>
          <a:off x="914400" y="3429000"/>
          <a:ext cx="4343400" cy="2840038"/>
        </p:xfrm>
        <a:graphic>
          <a:graphicData uri="http://schemas.openxmlformats.org/presentationml/2006/ole">
            <mc:AlternateContent xmlns:mc="http://schemas.openxmlformats.org/markup-compatibility/2006">
              <mc:Choice xmlns:v="urn:schemas-microsoft-com:vml" Requires="v">
                <p:oleObj spid="_x0000_s134181" name="Chart" r:id="rId6" imgW="6769100" imgH="4445000" progId="MSGraph.Chart.8">
                  <p:embed followColorScheme="full"/>
                </p:oleObj>
              </mc:Choice>
              <mc:Fallback>
                <p:oleObj name="Chart" r:id="rId6" imgW="6769100" imgH="4445000" progId="MSGraph.Chart.8">
                  <p:embed followColorScheme="full"/>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429000"/>
                        <a:ext cx="43434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3847" name="Text Box 7"/>
          <p:cNvSpPr txBox="1">
            <a:spLocks noChangeArrowheads="1"/>
          </p:cNvSpPr>
          <p:nvPr/>
        </p:nvSpPr>
        <p:spPr bwMode="auto">
          <a:xfrm>
            <a:off x="1166813" y="5835650"/>
            <a:ext cx="328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solidFill>
                  <a:prstClr val="black"/>
                </a:solidFill>
                <a:latin typeface="Times New Roman" charset="0"/>
                <a:ea typeface="ＭＳ Ｐゴシック" charset="0"/>
                <a:cs typeface="ＭＳ Ｐゴシック" charset="0"/>
              </a:rPr>
              <a:t>Importo: Distribuzione Percentuale</a:t>
            </a:r>
          </a:p>
        </p:txBody>
      </p:sp>
    </p:spTree>
    <p:extLst>
      <p:ext uri="{BB962C8B-B14F-4D97-AF65-F5344CB8AC3E}">
        <p14:creationId xmlns:p14="http://schemas.microsoft.com/office/powerpoint/2010/main" val="8025855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solidFill>
                  <a:srgbClr val="0000FF"/>
                </a:solidFill>
                <a:latin typeface="+mn-lt"/>
                <a:cs typeface="Comic Sans MS"/>
              </a:rPr>
              <a:t>Outline</a:t>
            </a:r>
            <a:endParaRPr lang="it-IT" sz="3600" dirty="0">
              <a:latin typeface="+mn-lt"/>
              <a:cs typeface="Comic Sans MS"/>
            </a:endParaRPr>
          </a:p>
        </p:txBody>
      </p:sp>
      <p:sp>
        <p:nvSpPr>
          <p:cNvPr id="3" name="Segnaposto contenuto 2"/>
          <p:cNvSpPr>
            <a:spLocks noGrp="1"/>
          </p:cNvSpPr>
          <p:nvPr>
            <p:ph idx="1"/>
          </p:nvPr>
        </p:nvSpPr>
        <p:spPr>
          <a:xfrm>
            <a:off x="457200" y="1189038"/>
            <a:ext cx="8229600" cy="5300662"/>
          </a:xfrm>
        </p:spPr>
        <p:txBody>
          <a:bodyPr>
            <a:normAutofit fontScale="77500" lnSpcReduction="20000"/>
          </a:bodyPr>
          <a:lstStyle/>
          <a:p>
            <a:pPr marL="0" indent="0">
              <a:buNone/>
            </a:pPr>
            <a:endParaRPr lang="it-IT" sz="2400" dirty="0" smtClean="0">
              <a:solidFill>
                <a:srgbClr val="0000FF"/>
              </a:solidFill>
              <a:cs typeface="Comic Sans MS"/>
            </a:endParaRPr>
          </a:p>
          <a:p>
            <a:pPr marL="342900" lvl="1" indent="-342900">
              <a:buFont typeface="Arial"/>
              <a:buChar char="•"/>
            </a:pPr>
            <a:r>
              <a:rPr lang="it-IT" sz="2400" dirty="0" smtClean="0">
                <a:solidFill>
                  <a:srgbClr val="0000FF"/>
                </a:solidFill>
                <a:cs typeface="Comic Sans MS"/>
              </a:rPr>
              <a:t>Introduzione e </a:t>
            </a:r>
            <a:r>
              <a:rPr lang="it-IT" sz="2400" dirty="0">
                <a:solidFill>
                  <a:srgbClr val="0000FF"/>
                </a:solidFill>
                <a:cs typeface="Comic Sans MS"/>
              </a:rPr>
              <a:t>settori </a:t>
            </a:r>
            <a:r>
              <a:rPr lang="it-IT" sz="2400" dirty="0" smtClean="0">
                <a:solidFill>
                  <a:srgbClr val="0000FF"/>
                </a:solidFill>
                <a:cs typeface="Comic Sans MS"/>
              </a:rPr>
              <a:t>d’interesse</a:t>
            </a:r>
          </a:p>
          <a:p>
            <a:pPr marL="342900" lvl="1" indent="-342900">
              <a:buFont typeface="Arial"/>
              <a:buChar char="•"/>
            </a:pPr>
            <a:endParaRPr lang="it-IT" sz="2400" dirty="0">
              <a:solidFill>
                <a:srgbClr val="0000FF"/>
              </a:solidFill>
              <a:cs typeface="Comic Sans MS"/>
            </a:endParaRPr>
          </a:p>
          <a:p>
            <a:r>
              <a:rPr lang="it-IT" sz="2400" dirty="0" smtClean="0">
                <a:solidFill>
                  <a:srgbClr val="0000FF"/>
                </a:solidFill>
                <a:cs typeface="Comic Sans MS"/>
              </a:rPr>
              <a:t>Collaborazione con le Imprese</a:t>
            </a:r>
            <a:endParaRPr lang="it-IT" sz="2400" dirty="0">
              <a:solidFill>
                <a:srgbClr val="0000FF"/>
              </a:solidFill>
              <a:cs typeface="Comic Sans MS"/>
            </a:endParaRPr>
          </a:p>
          <a:p>
            <a:pPr lvl="1"/>
            <a:r>
              <a:rPr lang="it-IT" sz="2000" dirty="0">
                <a:cs typeface="Comic Sans MS"/>
              </a:rPr>
              <a:t>Dimensione della collaborazione con </a:t>
            </a:r>
            <a:r>
              <a:rPr lang="it-IT" sz="2000" dirty="0" smtClean="0">
                <a:cs typeface="Comic Sans MS"/>
              </a:rPr>
              <a:t>l’INFN</a:t>
            </a:r>
          </a:p>
          <a:p>
            <a:pPr lvl="1"/>
            <a:r>
              <a:rPr lang="it-IT" sz="2000" dirty="0">
                <a:cs typeface="Comic Sans MS"/>
              </a:rPr>
              <a:t>Pagina web </a:t>
            </a:r>
          </a:p>
          <a:p>
            <a:pPr lvl="1"/>
            <a:r>
              <a:rPr lang="it-IT" sz="2000" dirty="0">
                <a:cs typeface="Comic Sans MS"/>
              </a:rPr>
              <a:t>Mappa delle competenze, dei laboratori e della </a:t>
            </a:r>
            <a:r>
              <a:rPr lang="it-IT" sz="2000" dirty="0" smtClean="0">
                <a:cs typeface="Comic Sans MS"/>
              </a:rPr>
              <a:t>strumentazione</a:t>
            </a:r>
          </a:p>
          <a:p>
            <a:pPr lvl="1"/>
            <a:r>
              <a:rPr lang="it-IT" sz="2000" dirty="0" smtClean="0">
                <a:cs typeface="Comic Sans MS"/>
              </a:rPr>
              <a:t>Accordi di collaborazione</a:t>
            </a:r>
          </a:p>
          <a:p>
            <a:pPr lvl="1"/>
            <a:r>
              <a:rPr lang="it-IT" sz="2000" dirty="0">
                <a:cs typeface="Comic Sans MS"/>
              </a:rPr>
              <a:t>ILO </a:t>
            </a:r>
            <a:r>
              <a:rPr lang="it-IT" sz="2000" dirty="0" smtClean="0">
                <a:cs typeface="Comic Sans MS"/>
              </a:rPr>
              <a:t>CERN</a:t>
            </a:r>
          </a:p>
          <a:p>
            <a:pPr lvl="1"/>
            <a:endParaRPr lang="it-IT" sz="2000" dirty="0">
              <a:cs typeface="Comic Sans MS"/>
            </a:endParaRPr>
          </a:p>
          <a:p>
            <a:r>
              <a:rPr lang="it-IT" sz="2400" dirty="0">
                <a:solidFill>
                  <a:srgbClr val="0000FF"/>
                </a:solidFill>
                <a:cs typeface="Comic Sans MS"/>
              </a:rPr>
              <a:t>Attività di Trasferimento Tecnologico</a:t>
            </a:r>
          </a:p>
          <a:p>
            <a:pPr lvl="1"/>
            <a:r>
              <a:rPr lang="it-IT" sz="2000" dirty="0" smtClean="0">
                <a:solidFill>
                  <a:schemeClr val="tx1">
                    <a:lumMod val="95000"/>
                    <a:lumOff val="5000"/>
                  </a:schemeClr>
                </a:solidFill>
                <a:cs typeface="Comic Sans MS"/>
              </a:rPr>
              <a:t>Strumenti </a:t>
            </a:r>
            <a:r>
              <a:rPr lang="it-IT" sz="2000" dirty="0">
                <a:solidFill>
                  <a:schemeClr val="tx1">
                    <a:lumMod val="95000"/>
                    <a:lumOff val="5000"/>
                  </a:schemeClr>
                </a:solidFill>
                <a:cs typeface="Comic Sans MS"/>
              </a:rPr>
              <a:t>:</a:t>
            </a:r>
          </a:p>
          <a:p>
            <a:pPr lvl="2"/>
            <a:r>
              <a:rPr lang="it-IT" sz="1600" dirty="0">
                <a:cs typeface="Comic Sans MS"/>
              </a:rPr>
              <a:t>CNTT (Comitato Nazionale per il Trasferimento Tecnologico)</a:t>
            </a:r>
          </a:p>
          <a:p>
            <a:pPr lvl="2"/>
            <a:r>
              <a:rPr lang="it-IT" sz="1600" dirty="0">
                <a:cs typeface="Comic Sans MS"/>
              </a:rPr>
              <a:t>Rete dei Referenti delle Strutture INFN</a:t>
            </a:r>
          </a:p>
          <a:p>
            <a:pPr lvl="2"/>
            <a:r>
              <a:rPr lang="it-IT" sz="1600" dirty="0">
                <a:cs typeface="Comic Sans MS"/>
              </a:rPr>
              <a:t>Accordi, Conto terzi, Brevetti, Spin-off</a:t>
            </a:r>
          </a:p>
          <a:p>
            <a:pPr lvl="2"/>
            <a:r>
              <a:rPr lang="it-IT" sz="1600" dirty="0">
                <a:cs typeface="Comic Sans MS"/>
              </a:rPr>
              <a:t>Comunicazione interna (ed esterna)</a:t>
            </a:r>
          </a:p>
          <a:p>
            <a:pPr lvl="1"/>
            <a:endParaRPr lang="it-IT" sz="2000" dirty="0">
              <a:cs typeface="Comic Sans MS"/>
            </a:endParaRPr>
          </a:p>
          <a:p>
            <a:r>
              <a:rPr lang="it-IT" sz="2400" dirty="0" smtClean="0">
                <a:solidFill>
                  <a:srgbClr val="0000FF"/>
                </a:solidFill>
                <a:cs typeface="Comic Sans MS"/>
              </a:rPr>
              <a:t>Migliorie già programmate</a:t>
            </a:r>
          </a:p>
          <a:p>
            <a:pPr marL="0" indent="0">
              <a:buNone/>
            </a:pPr>
            <a:endParaRPr lang="it-IT" sz="2400" dirty="0" smtClean="0">
              <a:cs typeface="Comic Sans MS"/>
            </a:endParaRPr>
          </a:p>
          <a:p>
            <a:r>
              <a:rPr lang="it-IT" sz="2400" dirty="0" smtClean="0">
                <a:solidFill>
                  <a:srgbClr val="0000FF"/>
                </a:solidFill>
                <a:cs typeface="Comic Sans MS"/>
              </a:rPr>
              <a:t>Attività ed Eventi previsti per il 2014</a:t>
            </a:r>
          </a:p>
          <a:p>
            <a:pPr lvl="1"/>
            <a:endParaRPr lang="it-IT" sz="4400" b="1" dirty="0" smtClean="0">
              <a:latin typeface="Comic Sans MS"/>
              <a:cs typeface="Comic Sans MS"/>
            </a:endParaRPr>
          </a:p>
          <a:p>
            <a:pPr lvl="1"/>
            <a:endParaRPr lang="it-IT" sz="3600" b="1" dirty="0" smtClean="0"/>
          </a:p>
          <a:p>
            <a:pPr marL="0" indent="0">
              <a:buNone/>
            </a:pPr>
            <a:endParaRPr lang="it-IT" dirty="0"/>
          </a:p>
          <a:p>
            <a:pPr marL="0" indent="0">
              <a:buNone/>
            </a:pPr>
            <a:endParaRPr lang="it-IT"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2</a:t>
            </a:fld>
            <a:endParaRPr lang="it-IT" dirty="0"/>
          </a:p>
        </p:txBody>
      </p:sp>
    </p:spTree>
    <p:extLst>
      <p:ext uri="{BB962C8B-B14F-4D97-AF65-F5344CB8AC3E}">
        <p14:creationId xmlns:p14="http://schemas.microsoft.com/office/powerpoint/2010/main" val="35069638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4283075" y="6400800"/>
            <a:ext cx="486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a:solidFill>
                  <a:srgbClr val="FF3300"/>
                </a:solidFill>
                <a:latin typeface="Times New Roman" charset="0"/>
                <a:ea typeface="ＭＳ Ｐゴシック" charset="0"/>
                <a:cs typeface="ＭＳ Ｐゴシック" charset="0"/>
              </a:rPr>
              <a:t>Distribuzione Geografica delle Ditte</a:t>
            </a:r>
            <a:endParaRPr lang="en-US" sz="2400" b="1">
              <a:solidFill>
                <a:srgbClr val="FF3300"/>
              </a:solidFill>
              <a:latin typeface="Times New Roman" charset="0"/>
              <a:ea typeface="ＭＳ Ｐゴシック" charset="0"/>
              <a:cs typeface="ＭＳ Ｐゴシック" charset="0"/>
            </a:endParaRPr>
          </a:p>
        </p:txBody>
      </p:sp>
      <p:graphicFrame>
        <p:nvGraphicFramePr>
          <p:cNvPr id="169444" name="Group 1508"/>
          <p:cNvGraphicFramePr>
            <a:graphicFrameLocks noGrp="1"/>
          </p:cNvGraphicFramePr>
          <p:nvPr/>
        </p:nvGraphicFramePr>
        <p:xfrm>
          <a:off x="161925" y="1219200"/>
          <a:ext cx="4867275" cy="1920877"/>
        </p:xfrm>
        <a:graphic>
          <a:graphicData uri="http://schemas.openxmlformats.org/drawingml/2006/table">
            <a:tbl>
              <a:tblPr/>
              <a:tblGrid>
                <a:gridCol w="1285875"/>
                <a:gridCol w="895350"/>
                <a:gridCol w="895350"/>
                <a:gridCol w="895350"/>
                <a:gridCol w="895350"/>
              </a:tblGrid>
              <a:tr h="2744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Times New Roman" charset="0"/>
                          <a:ea typeface="ＭＳ Ｐゴシック" charset="0"/>
                          <a:cs typeface="Times New Roman" charset="0"/>
                        </a:rPr>
                        <a:t>Macro-Regione</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Aziende</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Sedi INFN</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it-IT"/>
                    </a:p>
                  </a:txBody>
                  <a:tcPr/>
                </a:tc>
              </a:tr>
              <a:tr h="274411">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Numero</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Numero</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Nord</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296</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53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42</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Centro</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177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32</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8</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32</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ABFFAB"/>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Sud</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35</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6</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ABFFAB"/>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Isole</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49</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9</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TOTALE</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557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24</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ABFFAB"/>
                      </a:solidFill>
                      <a:prstDash val="solid"/>
                      <a:round/>
                      <a:headEnd type="none" w="med" len="med"/>
                      <a:tailEnd type="none" w="med" len="med"/>
                    </a:lnL>
                    <a:lnR w="12700" cap="flat" cmpd="sng" algn="ctr">
                      <a:solidFill>
                        <a:srgbClr val="ABFFA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9055" name="Rectangle 1119"/>
          <p:cNvSpPr>
            <a:spLocks noChangeArrowheads="1"/>
          </p:cNvSpPr>
          <p:nvPr/>
        </p:nvSpPr>
        <p:spPr bwMode="auto">
          <a:xfrm>
            <a:off x="76200" y="3078163"/>
            <a:ext cx="4689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just">
              <a:defRPr/>
            </a:pPr>
            <a:r>
              <a:rPr lang="it-IT" sz="1200" b="1">
                <a:solidFill>
                  <a:srgbClr val="000000"/>
                </a:solidFill>
                <a:latin typeface="Calibri"/>
                <a:ea typeface="ＭＳ Ｐゴシック" charset="0"/>
                <a:cs typeface="Times New Roman" charset="0"/>
              </a:rPr>
              <a:t>Tabella 1</a:t>
            </a:r>
            <a:r>
              <a:rPr lang="it-IT" sz="1200">
                <a:solidFill>
                  <a:srgbClr val="000000"/>
                </a:solidFill>
                <a:latin typeface="Calibri"/>
                <a:ea typeface="ＭＳ Ｐゴシック" charset="0"/>
                <a:cs typeface="Times New Roman" charset="0"/>
              </a:rPr>
              <a:t>. Distribuzione territoriale delle ditte e delle stritture INFN.</a:t>
            </a:r>
            <a:endParaRPr lang="it-IT">
              <a:solidFill>
                <a:prstClr val="black"/>
              </a:solidFill>
              <a:latin typeface="Calibri"/>
              <a:ea typeface="ＭＳ Ｐゴシック" charset="0"/>
              <a:cs typeface="ＭＳ Ｐゴシック" charset="0"/>
            </a:endParaRPr>
          </a:p>
        </p:txBody>
      </p:sp>
      <p:graphicFrame>
        <p:nvGraphicFramePr>
          <p:cNvPr id="169456" name="Group 1520"/>
          <p:cNvGraphicFramePr>
            <a:graphicFrameLocks noGrp="1"/>
          </p:cNvGraphicFramePr>
          <p:nvPr/>
        </p:nvGraphicFramePr>
        <p:xfrm>
          <a:off x="138113" y="4144963"/>
          <a:ext cx="6243637" cy="1920877"/>
        </p:xfrm>
        <a:graphic>
          <a:graphicData uri="http://schemas.openxmlformats.org/drawingml/2006/table">
            <a:tbl>
              <a:tblPr/>
              <a:tblGrid>
                <a:gridCol w="1290637"/>
                <a:gridCol w="619125"/>
                <a:gridCol w="619125"/>
                <a:gridCol w="619125"/>
                <a:gridCol w="619125"/>
                <a:gridCol w="619125"/>
                <a:gridCol w="619125"/>
                <a:gridCol w="619125"/>
                <a:gridCol w="619125"/>
              </a:tblGrid>
              <a:tr h="2744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Times New Roman" charset="0"/>
                          <a:ea typeface="ＭＳ Ｐゴシック" charset="0"/>
                          <a:cs typeface="Times New Roman" charset="0"/>
                        </a:rPr>
                        <a:t>Macro-Regione</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Fornitura</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FFFFFF"/>
                          </a:solidFill>
                          <a:effectLst/>
                          <a:latin typeface="Times New Roman" charset="0"/>
                          <a:ea typeface="ＭＳ Ｐゴシック" charset="0"/>
                          <a:cs typeface="Times New Roman" charset="0"/>
                        </a:rPr>
                        <a:t>Forn. High Tech</a:t>
                      </a:r>
                      <a:endParaRPr kumimoji="0" lang="en-GB"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Commessa</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Sviluppo</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it-IT"/>
                    </a:p>
                  </a:txBody>
                  <a:tcPr/>
                </a:tc>
              </a:tr>
              <a:tr h="274411">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FFFFFF"/>
                          </a:solidFill>
                          <a:effectLst/>
                          <a:latin typeface="Times New Roman" charset="0"/>
                          <a:ea typeface="ＭＳ Ｐゴシック" charset="0"/>
                          <a:cs typeface="Times New Roman" charset="0"/>
                        </a:rPr>
                        <a:t>%</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Nord</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72</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FFFFFF"/>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41</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127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63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70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54</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55</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Centro</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77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44</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36</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28</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35</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Sud</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15</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11</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9</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CCFFFF"/>
                      </a:solidFill>
                      <a:prstDash val="solid"/>
                      <a:round/>
                      <a:headEnd type="none" w="med" len="med"/>
                      <a:tailEnd type="none" w="med" len="med"/>
                    </a:lnB>
                    <a:lnTlToBr>
                      <a:noFill/>
                    </a:lnTlToBr>
                    <a:lnBlToTr>
                      <a:noFill/>
                    </a:lnBlToTr>
                    <a:noFill/>
                  </a:tcPr>
                </a:tc>
              </a:tr>
              <a:tr h="2744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Isole</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11</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14</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7</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12</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9</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6</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charset="0"/>
                          <a:ea typeface="ＭＳ Ｐゴシック" charset="0"/>
                          <a:cs typeface="Times New Roman" charset="0"/>
                        </a:rPr>
                        <a:t>TOTALE</a:t>
                      </a:r>
                      <a:endParaRPr kumimoji="0" lang="en-US" sz="1200" b="1" i="0" u="none" strike="noStrike" cap="none" normalizeH="0" baseline="0">
                        <a:ln>
                          <a:noFill/>
                        </a:ln>
                        <a:solidFill>
                          <a:schemeClr val="tx1"/>
                        </a:solidFill>
                        <a:effectLst/>
                        <a:latin typeface="Times New Roman" charset="0"/>
                        <a:ea typeface="ＭＳ Ｐゴシック" charset="0"/>
                        <a:cs typeface="Times New Roman" charset="0"/>
                      </a:endParaRPr>
                    </a:p>
                  </a:txBody>
                  <a:tcPr marT="45735" marB="457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176</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203</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129</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49</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9525" cap="flat" cmpd="sng" algn="ctr">
                      <a:solidFill>
                        <a:srgbClr val="000000"/>
                      </a:solidFill>
                      <a:prstDash val="solid"/>
                      <a:round/>
                      <a:headEnd type="none" w="med" len="med"/>
                      <a:tailEnd type="none" w="med" len="med"/>
                    </a:lnL>
                    <a:lnR w="12700" cap="flat" cmpd="sng" algn="ctr">
                      <a:solidFill>
                        <a:srgbClr val="CC99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Times New Roman" charset="0"/>
                          <a:ea typeface="ＭＳ Ｐゴシック" charset="0"/>
                          <a:cs typeface="Times New Roman" charset="0"/>
                        </a:rPr>
                        <a:t>100</a:t>
                      </a:r>
                      <a:endParaRPr kumimoji="0" lang="it-IT" sz="1800" b="0" i="0" u="none" strike="noStrike" cap="none" normalizeH="0" baseline="0">
                        <a:ln>
                          <a:noFill/>
                        </a:ln>
                        <a:solidFill>
                          <a:schemeClr val="tx1"/>
                        </a:solidFill>
                        <a:effectLst/>
                        <a:latin typeface="Arial" charset="0"/>
                        <a:ea typeface="ＭＳ Ｐゴシック" charset="0"/>
                      </a:endParaRPr>
                    </a:p>
                  </a:txBody>
                  <a:tcPr marT="45735" marB="45735" anchor="ctr" horzOverflow="overflow">
                    <a:lnL w="12700" cap="flat" cmpd="sng" algn="ctr">
                      <a:solidFill>
                        <a:srgbClr val="CC99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9434" name="Rectangle 1498"/>
          <p:cNvSpPr>
            <a:spLocks noChangeArrowheads="1"/>
          </p:cNvSpPr>
          <p:nvPr/>
        </p:nvSpPr>
        <p:spPr bwMode="auto">
          <a:xfrm>
            <a:off x="0" y="6049963"/>
            <a:ext cx="5695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just">
              <a:defRPr/>
            </a:pPr>
            <a:r>
              <a:rPr lang="it-IT" sz="1200" b="1">
                <a:solidFill>
                  <a:srgbClr val="000000"/>
                </a:solidFill>
                <a:latin typeface="Calibri"/>
                <a:ea typeface="ＭＳ Ｐゴシック" charset="0"/>
                <a:cs typeface="Times New Roman" charset="0"/>
              </a:rPr>
              <a:t>Tabella 2</a:t>
            </a:r>
            <a:r>
              <a:rPr lang="it-IT" sz="1200">
                <a:solidFill>
                  <a:srgbClr val="000000"/>
                </a:solidFill>
                <a:latin typeface="Calibri"/>
                <a:ea typeface="ＭＳ Ｐゴシック" charset="0"/>
                <a:cs typeface="Times New Roman" charset="0"/>
              </a:rPr>
              <a:t>. Distribuzione territoriale delle Aziende in base alla tipologia di rapporto.</a:t>
            </a:r>
            <a:endParaRPr lang="it-IT">
              <a:solidFill>
                <a:prstClr val="black"/>
              </a:solidFill>
              <a:latin typeface="Calibri"/>
              <a:ea typeface="ＭＳ Ｐゴシック" charset="0"/>
              <a:cs typeface="ＭＳ Ｐゴシック" charset="0"/>
            </a:endParaRPr>
          </a:p>
        </p:txBody>
      </p:sp>
      <p:pic>
        <p:nvPicPr>
          <p:cNvPr id="33933" name="Picture 1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962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458" name="Rectangle 1522"/>
          <p:cNvSpPr>
            <a:spLocks noChangeArrowheads="1"/>
          </p:cNvSpPr>
          <p:nvPr/>
        </p:nvSpPr>
        <p:spPr bwMode="auto">
          <a:xfrm>
            <a:off x="5105400" y="3140075"/>
            <a:ext cx="334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just">
              <a:defRPr/>
            </a:pPr>
            <a:r>
              <a:rPr lang="it-IT" sz="1200" b="1">
                <a:solidFill>
                  <a:srgbClr val="000000"/>
                </a:solidFill>
                <a:latin typeface="Calibri"/>
                <a:ea typeface="ＭＳ Ｐゴシック" charset="0"/>
                <a:cs typeface="Times New Roman" charset="0"/>
              </a:rPr>
              <a:t>Figura 1</a:t>
            </a:r>
            <a:r>
              <a:rPr lang="it-IT" sz="1200">
                <a:solidFill>
                  <a:srgbClr val="000000"/>
                </a:solidFill>
                <a:latin typeface="Calibri"/>
                <a:ea typeface="ＭＳ Ｐゴシック" charset="0"/>
                <a:cs typeface="Times New Roman" charset="0"/>
              </a:rPr>
              <a:t>. Distribuzione territoriale del fatturato </a:t>
            </a:r>
          </a:p>
          <a:p>
            <a:pPr algn="just">
              <a:defRPr/>
            </a:pPr>
            <a:r>
              <a:rPr lang="it-IT" sz="1200">
                <a:solidFill>
                  <a:srgbClr val="000000"/>
                </a:solidFill>
                <a:latin typeface="Calibri"/>
                <a:ea typeface="ＭＳ Ｐゴシック" charset="0"/>
                <a:cs typeface="Times New Roman" charset="0"/>
              </a:rPr>
              <a:t>delle Aziende dovuto all’ INFN.</a:t>
            </a:r>
            <a:endParaRPr lang="it-IT">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8784089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4419600" y="914400"/>
            <a:ext cx="439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a:solidFill>
                  <a:srgbClr val="FF3300"/>
                </a:solidFill>
                <a:latin typeface="Times New Roman" charset="0"/>
                <a:ea typeface="ＭＳ Ｐゴシック" charset="0"/>
                <a:cs typeface="ＭＳ Ｐゴシック" charset="0"/>
              </a:rPr>
              <a:t>Distribuzione Geografica: Flussi</a:t>
            </a:r>
            <a:endParaRPr lang="en-US" sz="2400" b="1">
              <a:solidFill>
                <a:srgbClr val="FF3300"/>
              </a:solidFill>
              <a:latin typeface="Times New Roman" charset="0"/>
              <a:ea typeface="ＭＳ Ｐゴシック" charset="0"/>
              <a:cs typeface="ＭＳ Ｐゴシック" charset="0"/>
            </a:endParaRPr>
          </a:p>
        </p:txBody>
      </p:sp>
      <p:sp>
        <p:nvSpPr>
          <p:cNvPr id="106504" name="Line 8"/>
          <p:cNvSpPr>
            <a:spLocks noChangeShapeType="1"/>
          </p:cNvSpPr>
          <p:nvPr/>
        </p:nvSpPr>
        <p:spPr bwMode="auto">
          <a:xfrm>
            <a:off x="762000" y="1905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06505" name="Text Box 9"/>
          <p:cNvSpPr txBox="1">
            <a:spLocks noChangeArrowheads="1"/>
          </p:cNvSpPr>
          <p:nvPr/>
        </p:nvSpPr>
        <p:spPr bwMode="auto">
          <a:xfrm>
            <a:off x="2193925" y="3962400"/>
            <a:ext cx="61118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err="1" smtClean="0">
                <a:solidFill>
                  <a:prstClr val="black"/>
                </a:solidFill>
                <a:latin typeface="Times New Roman" charset="0"/>
                <a:ea typeface="ＭＳ Ｐゴシック" charset="0"/>
                <a:cs typeface="ＭＳ Ｐゴシック" charset="0"/>
              </a:rPr>
              <a:t>Lettura</a:t>
            </a:r>
            <a:r>
              <a:rPr lang="en-US" sz="1600" dirty="0" smtClean="0">
                <a:solidFill>
                  <a:prstClr val="black"/>
                </a:solidFill>
                <a:latin typeface="Times New Roman" charset="0"/>
                <a:ea typeface="ＭＳ Ｐゴシック" charset="0"/>
                <a:cs typeface="ＭＳ Ｐゴシック" charset="0"/>
              </a:rPr>
              <a:t> </a:t>
            </a:r>
            <a:r>
              <a:rPr lang="en-US" sz="1600" dirty="0" err="1" smtClean="0">
                <a:solidFill>
                  <a:prstClr val="black"/>
                </a:solidFill>
                <a:latin typeface="Times New Roman" charset="0"/>
                <a:ea typeface="ＭＳ Ｐゴシック" charset="0"/>
                <a:cs typeface="ＭＳ Ｐゴシック" charset="0"/>
              </a:rPr>
              <a:t>della</a:t>
            </a:r>
            <a:r>
              <a:rPr lang="en-US" sz="1600" dirty="0" smtClean="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tabella</a:t>
            </a:r>
            <a:r>
              <a:rPr lang="en-US" sz="1600" dirty="0">
                <a:solidFill>
                  <a:prstClr val="black"/>
                </a:solidFill>
                <a:latin typeface="Times New Roman" charset="0"/>
                <a:ea typeface="ＭＳ Ｐゴシック" charset="0"/>
                <a:cs typeface="ＭＳ Ｐゴシック" charset="0"/>
              </a:rPr>
              <a:t> per </a:t>
            </a:r>
            <a:r>
              <a:rPr lang="en-US" sz="1600" dirty="0" err="1">
                <a:solidFill>
                  <a:prstClr val="black"/>
                </a:solidFill>
                <a:latin typeface="Times New Roman" charset="0"/>
                <a:ea typeface="ＭＳ Ｐゴシック" charset="0"/>
                <a:cs typeface="ＭＳ Ｐゴシック" charset="0"/>
              </a:rPr>
              <a:t>riga</a:t>
            </a:r>
            <a:r>
              <a:rPr lang="en-US" sz="1600" dirty="0">
                <a:solidFill>
                  <a:prstClr val="black"/>
                </a:solidFill>
                <a:latin typeface="Times New Roman" charset="0"/>
                <a:ea typeface="ＭＳ Ｐゴシック" charset="0"/>
                <a:cs typeface="ＭＳ Ｐゴシック" charset="0"/>
              </a:rPr>
              <a:t>:</a:t>
            </a:r>
          </a:p>
          <a:p>
            <a:pPr>
              <a:defRPr/>
            </a:pPr>
            <a:endParaRPr lang="en-US" sz="1600" dirty="0">
              <a:solidFill>
                <a:prstClr val="black"/>
              </a:solidFill>
              <a:latin typeface="Times New Roman" charset="0"/>
              <a:ea typeface="ＭＳ Ｐゴシック" charset="0"/>
              <a:cs typeface="ＭＳ Ｐゴシック" charset="0"/>
            </a:endParaRPr>
          </a:p>
          <a:p>
            <a:pPr>
              <a:defRPr/>
            </a:pPr>
            <a:r>
              <a:rPr lang="en-US" sz="1600" dirty="0">
                <a:solidFill>
                  <a:prstClr val="black"/>
                </a:solidFill>
                <a:latin typeface="Times New Roman" charset="0"/>
                <a:ea typeface="ＭＳ Ｐゴシック" charset="0"/>
                <a:cs typeface="ＭＳ Ｐゴシック" charset="0"/>
              </a:rPr>
              <a:t>106 Me (</a:t>
            </a:r>
            <a:r>
              <a:rPr lang="en-US" sz="1600" dirty="0" err="1">
                <a:solidFill>
                  <a:prstClr val="black"/>
                </a:solidFill>
                <a:latin typeface="Times New Roman" charset="0"/>
                <a:ea typeface="ＭＳ Ｐゴシック" charset="0"/>
                <a:cs typeface="ＭＳ Ｐゴシック" charset="0"/>
              </a:rPr>
              <a:t>pari</a:t>
            </a:r>
            <a:r>
              <a:rPr lang="en-US" sz="1600" dirty="0">
                <a:solidFill>
                  <a:prstClr val="black"/>
                </a:solidFill>
                <a:latin typeface="Times New Roman" charset="0"/>
                <a:ea typeface="ＭＳ Ｐゴシック" charset="0"/>
                <a:cs typeface="ＭＳ Ｐゴシック" charset="0"/>
              </a:rPr>
              <a:t> al 51% del </a:t>
            </a:r>
            <a:r>
              <a:rPr lang="en-US" sz="1600" dirty="0" err="1">
                <a:solidFill>
                  <a:prstClr val="black"/>
                </a:solidFill>
                <a:latin typeface="Times New Roman" charset="0"/>
                <a:ea typeface="ＭＳ Ｐゴシック" charset="0"/>
                <a:cs typeface="ＭＳ Ｐゴシック" charset="0"/>
              </a:rPr>
              <a:t>totale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investiti</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dalle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sedi</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infn</a:t>
            </a:r>
            <a:r>
              <a:rPr lang="en-US" sz="1600" dirty="0">
                <a:solidFill>
                  <a:prstClr val="black"/>
                </a:solidFill>
                <a:latin typeface="Times New Roman" charset="0"/>
                <a:ea typeface="ＭＳ Ｐゴシック" charset="0"/>
                <a:cs typeface="ＭＳ Ｐゴシック" charset="0"/>
              </a:rPr>
              <a:t> del </a:t>
            </a:r>
            <a:r>
              <a:rPr lang="en-US" sz="1600" dirty="0" err="1">
                <a:solidFill>
                  <a:prstClr val="black"/>
                </a:solidFill>
                <a:latin typeface="Times New Roman" charset="0"/>
                <a:ea typeface="ＭＳ Ｐゴシック" charset="0"/>
                <a:cs typeface="ＭＳ Ｐゴシック" charset="0"/>
              </a:rPr>
              <a:t>centro</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sono</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destinati</a:t>
            </a:r>
            <a:r>
              <a:rPr lang="en-US" sz="1600" dirty="0">
                <a:solidFill>
                  <a:prstClr val="black"/>
                </a:solidFill>
                <a:latin typeface="Times New Roman" charset="0"/>
                <a:ea typeface="ＭＳ Ｐゴシック" charset="0"/>
                <a:cs typeface="ＭＳ Ｐゴシック" charset="0"/>
              </a:rPr>
              <a:t> a </a:t>
            </a:r>
            <a:r>
              <a:rPr lang="en-US" sz="1600" dirty="0" err="1">
                <a:solidFill>
                  <a:prstClr val="black"/>
                </a:solidFill>
                <a:latin typeface="Times New Roman" charset="0"/>
                <a:ea typeface="ＭＳ Ｐゴシック" charset="0"/>
                <a:cs typeface="ＭＳ Ｐゴシック" charset="0"/>
              </a:rPr>
              <a:t>ditte</a:t>
            </a:r>
            <a:r>
              <a:rPr lang="en-US" sz="1600" dirty="0">
                <a:solidFill>
                  <a:prstClr val="black"/>
                </a:solidFill>
                <a:latin typeface="Times New Roman" charset="0"/>
                <a:ea typeface="ＭＳ Ｐゴシック" charset="0"/>
                <a:cs typeface="ＭＳ Ｐゴシック" charset="0"/>
              </a:rPr>
              <a:t> del </a:t>
            </a:r>
            <a:r>
              <a:rPr lang="en-US" sz="1600" dirty="0" err="1">
                <a:solidFill>
                  <a:prstClr val="black"/>
                </a:solidFill>
                <a:latin typeface="Times New Roman" charset="0"/>
                <a:ea typeface="ＭＳ Ｐゴシック" charset="0"/>
                <a:cs typeface="ＭＳ Ｐゴシック" charset="0"/>
              </a:rPr>
              <a:t>centro</a:t>
            </a:r>
            <a:r>
              <a:rPr lang="en-US" sz="1600" dirty="0">
                <a:solidFill>
                  <a:prstClr val="black"/>
                </a:solidFill>
                <a:latin typeface="Times New Roman" charset="0"/>
                <a:ea typeface="ＭＳ Ｐゴシック" charset="0"/>
                <a:cs typeface="ＭＳ Ｐゴシック" charset="0"/>
              </a:rPr>
              <a:t>, 4.4 Me (2.1%) </a:t>
            </a:r>
            <a:r>
              <a:rPr lang="en-US" sz="1600" dirty="0" err="1">
                <a:solidFill>
                  <a:prstClr val="black"/>
                </a:solidFill>
                <a:latin typeface="Times New Roman" charset="0"/>
                <a:ea typeface="ＭＳ Ｐゴシック" charset="0"/>
                <a:cs typeface="ＭＳ Ｐゴシック" charset="0"/>
              </a:rPr>
              <a:t>sono</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destinati</a:t>
            </a:r>
            <a:r>
              <a:rPr lang="en-US" sz="1600" dirty="0">
                <a:solidFill>
                  <a:prstClr val="black"/>
                </a:solidFill>
                <a:latin typeface="Times New Roman" charset="0"/>
                <a:ea typeface="ＭＳ Ｐゴシック" charset="0"/>
                <a:cs typeface="ＭＳ Ｐゴシック" charset="0"/>
              </a:rPr>
              <a:t> a </a:t>
            </a:r>
            <a:r>
              <a:rPr lang="en-US" sz="1600" dirty="0" err="1">
                <a:solidFill>
                  <a:prstClr val="black"/>
                </a:solidFill>
                <a:latin typeface="Times New Roman" charset="0"/>
                <a:ea typeface="ＭＳ Ｐゴシック" charset="0"/>
                <a:cs typeface="ＭＳ Ｐゴシック" charset="0"/>
              </a:rPr>
              <a:t>ditte</a:t>
            </a:r>
            <a:r>
              <a:rPr lang="en-US" sz="1600" dirty="0">
                <a:solidFill>
                  <a:prstClr val="black"/>
                </a:solidFill>
                <a:latin typeface="Times New Roman" charset="0"/>
                <a:ea typeface="ＭＳ Ｐゴシック" charset="0"/>
                <a:cs typeface="ＭＳ Ｐゴシック" charset="0"/>
              </a:rPr>
              <a:t> del </a:t>
            </a:r>
            <a:r>
              <a:rPr lang="en-US" sz="1600" dirty="0" err="1">
                <a:solidFill>
                  <a:prstClr val="black"/>
                </a:solidFill>
                <a:latin typeface="Times New Roman" charset="0"/>
                <a:ea typeface="ＭＳ Ｐゴシック" charset="0"/>
                <a:cs typeface="ＭＳ Ｐゴシック" charset="0"/>
              </a:rPr>
              <a:t>sud</a:t>
            </a:r>
            <a:r>
              <a:rPr lang="en-US" sz="1600" dirty="0">
                <a:solidFill>
                  <a:prstClr val="black"/>
                </a:solidFill>
                <a:latin typeface="Times New Roman" charset="0"/>
                <a:ea typeface="ＭＳ Ｐゴシック" charset="0"/>
                <a:cs typeface="ＭＳ Ｐゴシック" charset="0"/>
              </a:rPr>
              <a:t>, 74 (36%) a </a:t>
            </a:r>
            <a:r>
              <a:rPr lang="en-US" sz="1600" dirty="0" err="1">
                <a:solidFill>
                  <a:prstClr val="black"/>
                </a:solidFill>
                <a:latin typeface="Times New Roman" charset="0"/>
                <a:ea typeface="ＭＳ Ｐゴシック" charset="0"/>
                <a:cs typeface="ＭＳ Ｐゴシック" charset="0"/>
              </a:rPr>
              <a:t>ditte</a:t>
            </a:r>
            <a:r>
              <a:rPr lang="en-US" sz="1600" dirty="0">
                <a:solidFill>
                  <a:prstClr val="black"/>
                </a:solidFill>
                <a:latin typeface="Times New Roman" charset="0"/>
                <a:ea typeface="ＭＳ Ｐゴシック" charset="0"/>
                <a:cs typeface="ＭＳ Ｐゴシック" charset="0"/>
              </a:rPr>
              <a:t> del </a:t>
            </a:r>
            <a:r>
              <a:rPr lang="en-US" sz="1600" dirty="0" err="1">
                <a:solidFill>
                  <a:prstClr val="black"/>
                </a:solidFill>
                <a:latin typeface="Times New Roman" charset="0"/>
                <a:ea typeface="ＭＳ Ｐゴシック" charset="0"/>
                <a:cs typeface="ＭＳ Ｐゴシック" charset="0"/>
              </a:rPr>
              <a:t>nord</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ed</a:t>
            </a:r>
            <a:r>
              <a:rPr lang="en-US" sz="1600" dirty="0">
                <a:solidFill>
                  <a:prstClr val="black"/>
                </a:solidFill>
                <a:latin typeface="Times New Roman" charset="0"/>
                <a:ea typeface="ＭＳ Ｐゴシック" charset="0"/>
                <a:cs typeface="ＭＳ Ｐゴシック" charset="0"/>
              </a:rPr>
              <a:t> 24 (12%) a </a:t>
            </a:r>
            <a:r>
              <a:rPr lang="en-US" sz="1600" dirty="0" err="1">
                <a:solidFill>
                  <a:prstClr val="black"/>
                </a:solidFill>
                <a:latin typeface="Times New Roman" charset="0"/>
                <a:ea typeface="ＭＳ Ｐゴシック" charset="0"/>
                <a:cs typeface="ＭＳ Ｐゴシック" charset="0"/>
              </a:rPr>
              <a:t>ditte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nelle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isole</a:t>
            </a:r>
            <a:r>
              <a:rPr lang="en-US" sz="1600" dirty="0">
                <a:solidFill>
                  <a:prstClr val="black"/>
                </a:solidFill>
                <a:latin typeface="Times New Roman" charset="0"/>
                <a:ea typeface="ＭＳ Ｐゴシック" charset="0"/>
                <a:cs typeface="ＭＳ Ｐゴシック" charset="0"/>
              </a:rPr>
              <a:t>.</a:t>
            </a:r>
          </a:p>
          <a:p>
            <a:pPr>
              <a:defRPr/>
            </a:pPr>
            <a:endParaRPr lang="en-US" sz="1600" dirty="0">
              <a:solidFill>
                <a:prstClr val="black"/>
              </a:solidFill>
              <a:latin typeface="Times New Roman" charset="0"/>
              <a:ea typeface="ＭＳ Ｐゴシック" charset="0"/>
              <a:cs typeface="ＭＳ Ｐゴシック" charset="0"/>
            </a:endParaRPr>
          </a:p>
          <a:p>
            <a:pPr>
              <a:defRPr/>
            </a:pPr>
            <a:r>
              <a:rPr lang="en-US" sz="1600" dirty="0">
                <a:solidFill>
                  <a:prstClr val="black"/>
                </a:solidFill>
                <a:latin typeface="Times New Roman" charset="0"/>
                <a:ea typeface="ＭＳ Ｐゴシック" charset="0"/>
                <a:cs typeface="ＭＳ Ｐゴシック" charset="0"/>
              </a:rPr>
              <a:t>Il 62% </a:t>
            </a:r>
            <a:r>
              <a:rPr lang="en-US" sz="1600" dirty="0" err="1">
                <a:solidFill>
                  <a:prstClr val="black"/>
                </a:solidFill>
                <a:latin typeface="Times New Roman" charset="0"/>
                <a:ea typeface="ＭＳ Ｐゴシック" charset="0"/>
                <a:cs typeface="ＭＳ Ｐゴシック" charset="0"/>
              </a:rPr>
              <a:t>della</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spesa</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delle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sede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ricade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nella</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stessa</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macroregione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delle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sedi</a:t>
            </a:r>
            <a:endParaRPr lang="en-US" sz="1600" dirty="0">
              <a:solidFill>
                <a:prstClr val="black"/>
              </a:solidFill>
              <a:latin typeface="Times New Roman" charset="0"/>
              <a:ea typeface="ＭＳ Ｐゴシック" charset="0"/>
              <a:cs typeface="ＭＳ Ｐゴシック" charset="0"/>
            </a:endParaRPr>
          </a:p>
          <a:p>
            <a:pPr>
              <a:defRPr/>
            </a:pPr>
            <a:r>
              <a:rPr lang="en-US" sz="1600" dirty="0">
                <a:solidFill>
                  <a:prstClr val="black"/>
                </a:solidFill>
                <a:latin typeface="Times New Roman" charset="0"/>
                <a:ea typeface="ＭＳ Ｐゴシック" charset="0"/>
                <a:cs typeface="ＭＳ Ｐゴシック" charset="0"/>
              </a:rPr>
              <a:t>(</a:t>
            </a:r>
            <a:r>
              <a:rPr lang="en-US" sz="1600" dirty="0" err="1">
                <a:solidFill>
                  <a:prstClr val="black"/>
                </a:solidFill>
                <a:latin typeface="Times New Roman" charset="0"/>
                <a:ea typeface="ＭＳ Ｐゴシック" charset="0"/>
                <a:cs typeface="ＭＳ Ｐゴシック" charset="0"/>
              </a:rPr>
              <a:t>il</a:t>
            </a:r>
            <a:r>
              <a:rPr lang="en-US" sz="1600" dirty="0">
                <a:solidFill>
                  <a:prstClr val="black"/>
                </a:solidFill>
                <a:latin typeface="Times New Roman" charset="0"/>
                <a:ea typeface="ＭＳ Ｐゴシック" charset="0"/>
                <a:cs typeface="ＭＳ Ｐゴシック" charset="0"/>
              </a:rPr>
              <a:t> 40% </a:t>
            </a:r>
            <a:r>
              <a:rPr lang="en-US" sz="1600" dirty="0" err="1">
                <a:solidFill>
                  <a:prstClr val="black"/>
                </a:solidFill>
                <a:latin typeface="Times New Roman" charset="0"/>
                <a:ea typeface="ＭＳ Ｐゴシック" charset="0"/>
                <a:cs typeface="ＭＳ Ｐゴシック" charset="0"/>
              </a:rPr>
              <a:t>ricade</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nella</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stessa</a:t>
            </a:r>
            <a:r>
              <a:rPr lang="en-US" sz="1600" dirty="0">
                <a:solidFill>
                  <a:prstClr val="black"/>
                </a:solidFill>
                <a:latin typeface="Times New Roman" charset="0"/>
                <a:ea typeface="ＭＳ Ｐゴシック" charset="0"/>
                <a:cs typeface="ＭＳ Ｐゴシック" charset="0"/>
              </a:rPr>
              <a:t> </a:t>
            </a:r>
            <a:r>
              <a:rPr lang="en-US" sz="1600" dirty="0" err="1">
                <a:solidFill>
                  <a:prstClr val="black"/>
                </a:solidFill>
                <a:latin typeface="Times New Roman" charset="0"/>
                <a:ea typeface="ＭＳ Ｐゴシック" charset="0"/>
                <a:cs typeface="ＭＳ Ｐゴシック" charset="0"/>
              </a:rPr>
              <a:t>regione</a:t>
            </a:r>
            <a:r>
              <a:rPr lang="en-US" sz="1600" dirty="0">
                <a:solidFill>
                  <a:prstClr val="black"/>
                </a:solidFill>
                <a:latin typeface="Times New Roman" charset="0"/>
                <a:ea typeface="ＭＳ Ｐゴシック" charset="0"/>
                <a:cs typeface="ＭＳ Ｐゴシック" charset="0"/>
              </a:rPr>
              <a:t>) </a:t>
            </a:r>
          </a:p>
        </p:txBody>
      </p:sp>
      <p:sp>
        <p:nvSpPr>
          <p:cNvPr id="106511" name="Rectangle 15"/>
          <p:cNvSpPr>
            <a:spLocks noChangeArrowheads="1"/>
          </p:cNvSpPr>
          <p:nvPr/>
        </p:nvSpPr>
        <p:spPr bwMode="auto">
          <a:xfrm>
            <a:off x="0" y="2551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a typeface="ＭＳ Ｐゴシック" charset="0"/>
              <a:cs typeface="ＭＳ Ｐゴシック" charset="0"/>
            </a:endParaRPr>
          </a:p>
        </p:txBody>
      </p:sp>
      <p:graphicFrame>
        <p:nvGraphicFramePr>
          <p:cNvPr id="106893" name="Group 397"/>
          <p:cNvGraphicFramePr>
            <a:graphicFrameLocks noGrp="1"/>
          </p:cNvGraphicFramePr>
          <p:nvPr/>
        </p:nvGraphicFramePr>
        <p:xfrm>
          <a:off x="1101725" y="1560513"/>
          <a:ext cx="7397750" cy="1482725"/>
        </p:xfrm>
        <a:graphic>
          <a:graphicData uri="http://schemas.openxmlformats.org/drawingml/2006/table">
            <a:tbl>
              <a:tblPr/>
              <a:tblGrid>
                <a:gridCol w="739775"/>
                <a:gridCol w="739775"/>
                <a:gridCol w="739775"/>
                <a:gridCol w="739775"/>
                <a:gridCol w="739775"/>
                <a:gridCol w="739775"/>
                <a:gridCol w="739775"/>
                <a:gridCol w="739775"/>
                <a:gridCol w="739775"/>
                <a:gridCol w="739775"/>
              </a:tblGrid>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A0A0A0"/>
                          </a:solidFill>
                          <a:effectLst/>
                          <a:latin typeface="Helvetica" charset="0"/>
                          <a:ea typeface="ＭＳ Ｐゴシック" charset="0"/>
                          <a:cs typeface="Times New Roman" charset="0"/>
                        </a:rPr>
                        <a:t> </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centro</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sud</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nord</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isole</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Tot</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centro</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105.957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0.508</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4.401</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0.021</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74.011</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0.355</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24.240</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0.116</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208.609</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sud</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6.148</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0.187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13.475</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0.410</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13.250</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0.403</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0.024</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0.001</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32.897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nord</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19.857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0.138</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0.286</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0.002</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122.651</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0.853</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0.992</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0.007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143.786</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isole</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6.013</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0.104</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1.357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0.023</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17.915</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0.310</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32.492</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0.562</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57.777</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 </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Helvetica" charset="0"/>
                          <a:ea typeface="ＭＳ Ｐゴシック" charset="0"/>
                          <a:cs typeface="Times New Roman" charset="0"/>
                        </a:rPr>
                        <a:t>137.976</a:t>
                      </a:r>
                      <a:endParaRPr kumimoji="0" lang="en-US"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1.000 </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19.519</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1.000 </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227.827</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1.000 </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57.748</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1.000 </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Helvetica" charset="0"/>
                          <a:ea typeface="ＭＳ Ｐゴシック" charset="0"/>
                          <a:cs typeface="Times New Roman" charset="0"/>
                        </a:rPr>
                        <a:t>443.070</a:t>
                      </a:r>
                      <a:endParaRPr kumimoji="0" lang="it-IT" sz="1800" b="0" i="0" u="none" strike="noStrike" cap="none" normalizeH="0" baseline="0">
                        <a:ln>
                          <a:noFill/>
                        </a:ln>
                        <a:solidFill>
                          <a:schemeClr val="tx1"/>
                        </a:solidFill>
                        <a:effectLst/>
                        <a:latin typeface="Arial" charset="0"/>
                        <a:ea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0A0A0"/>
                    </a:solidFill>
                  </a:tcPr>
                </a:tc>
              </a:tr>
            </a:tbl>
          </a:graphicData>
        </a:graphic>
      </p:graphicFrame>
      <p:sp>
        <p:nvSpPr>
          <p:cNvPr id="106894" name="Rectangle 398"/>
          <p:cNvSpPr>
            <a:spLocks noChangeArrowheads="1"/>
          </p:cNvSpPr>
          <p:nvPr/>
        </p:nvSpPr>
        <p:spPr bwMode="auto">
          <a:xfrm>
            <a:off x="228600" y="3043238"/>
            <a:ext cx="5008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just">
              <a:defRPr/>
            </a:pPr>
            <a:r>
              <a:rPr lang="it-IT" sz="1200" b="1">
                <a:solidFill>
                  <a:srgbClr val="000000"/>
                </a:solidFill>
                <a:latin typeface="Calibri"/>
                <a:ea typeface="ＭＳ Ｐゴシック" charset="0"/>
                <a:cs typeface="Times New Roman" charset="0"/>
              </a:rPr>
              <a:t>Tabella 3</a:t>
            </a:r>
            <a:r>
              <a:rPr lang="it-IT" sz="1200">
                <a:solidFill>
                  <a:srgbClr val="000000"/>
                </a:solidFill>
                <a:latin typeface="Calibri"/>
                <a:ea typeface="ＭＳ Ｐゴシック" charset="0"/>
                <a:cs typeface="Times New Roman" charset="0"/>
              </a:rPr>
              <a:t>. Flussi geografici di spesa per macro-regioni. Valori in Meuro.</a:t>
            </a:r>
            <a:endParaRPr lang="it-IT">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6903093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Rectangle 5"/>
          <p:cNvSpPr>
            <a:spLocks noChangeArrowheads="1"/>
          </p:cNvSpPr>
          <p:nvPr/>
        </p:nvSpPr>
        <p:spPr bwMode="auto">
          <a:xfrm>
            <a:off x="0" y="2085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a typeface="ＭＳ Ｐゴシック" charset="0"/>
              <a:cs typeface="ＭＳ Ｐゴシック" charset="0"/>
            </a:endParaRPr>
          </a:p>
        </p:txBody>
      </p:sp>
      <p:graphicFrame>
        <p:nvGraphicFramePr>
          <p:cNvPr id="36866" name="Object 4"/>
          <p:cNvGraphicFramePr>
            <a:graphicFrameLocks noChangeAspect="1"/>
          </p:cNvGraphicFramePr>
          <p:nvPr/>
        </p:nvGraphicFramePr>
        <p:xfrm>
          <a:off x="76200" y="766763"/>
          <a:ext cx="4419600" cy="2205037"/>
        </p:xfrm>
        <a:graphic>
          <a:graphicData uri="http://schemas.openxmlformats.org/presentationml/2006/ole">
            <mc:AlternateContent xmlns:mc="http://schemas.openxmlformats.org/markup-compatibility/2006">
              <mc:Choice xmlns:v="urn:schemas-microsoft-com:vml" Requires="v">
                <p:oleObj spid="_x0000_s136245" name="Chart" r:id="rId3" imgW="6134100" imgH="2692400" progId="MSGraph.Chart.8">
                  <p:embed/>
                </p:oleObj>
              </mc:Choice>
              <mc:Fallback>
                <p:oleObj name="Chart" r:id="rId3" imgW="6134100" imgH="269240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6763"/>
                        <a:ext cx="44196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22" name="Rectangle 6"/>
          <p:cNvSpPr>
            <a:spLocks noChangeArrowheads="1"/>
          </p:cNvSpPr>
          <p:nvPr/>
        </p:nvSpPr>
        <p:spPr bwMode="auto">
          <a:xfrm>
            <a:off x="152400" y="2851150"/>
            <a:ext cx="4191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defRPr/>
            </a:pPr>
            <a:r>
              <a:rPr lang="it-IT" sz="1400">
                <a:solidFill>
                  <a:prstClr val="black"/>
                </a:solidFill>
                <a:latin typeface="Times New Roman" charset="0"/>
                <a:ea typeface="ＭＳ Ｐゴシック" charset="0"/>
                <a:cs typeface="ＭＳ Ｐゴシック" charset="0"/>
              </a:rPr>
              <a:t>Distribuzione della percentuale di risposte positive della ricaduta sulle capacita’di penetrazione del mercato in base alla tipologia di rapporto.</a:t>
            </a:r>
          </a:p>
        </p:txBody>
      </p:sp>
      <p:sp>
        <p:nvSpPr>
          <p:cNvPr id="137224" name="Rectangle 8"/>
          <p:cNvSpPr>
            <a:spLocks noChangeArrowheads="1"/>
          </p:cNvSpPr>
          <p:nvPr/>
        </p:nvSpPr>
        <p:spPr bwMode="auto">
          <a:xfrm>
            <a:off x="0" y="188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a typeface="ＭＳ Ｐゴシック" charset="0"/>
              <a:cs typeface="ＭＳ Ｐゴシック" charset="0"/>
            </a:endParaRPr>
          </a:p>
        </p:txBody>
      </p:sp>
      <p:graphicFrame>
        <p:nvGraphicFramePr>
          <p:cNvPr id="36869" name="Object 7"/>
          <p:cNvGraphicFramePr>
            <a:graphicFrameLocks noChangeAspect="1"/>
          </p:cNvGraphicFramePr>
          <p:nvPr/>
        </p:nvGraphicFramePr>
        <p:xfrm>
          <a:off x="4800600" y="533400"/>
          <a:ext cx="4191000" cy="2111375"/>
        </p:xfrm>
        <a:graphic>
          <a:graphicData uri="http://schemas.openxmlformats.org/presentationml/2006/ole">
            <mc:AlternateContent xmlns:mc="http://schemas.openxmlformats.org/markup-compatibility/2006">
              <mc:Choice xmlns:v="urn:schemas-microsoft-com:vml" Requires="v">
                <p:oleObj spid="_x0000_s136246" name="Chart" r:id="rId5" imgW="6134100" imgH="3098800" progId="MSGraph.Chart.8">
                  <p:embed/>
                </p:oleObj>
              </mc:Choice>
              <mc:Fallback>
                <p:oleObj name="Chart" r:id="rId5" imgW="6134100" imgH="3098800" progId="MSGraph.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33400"/>
                        <a:ext cx="41910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25" name="Rectangle 9"/>
          <p:cNvSpPr>
            <a:spLocks noChangeArrowheads="1"/>
          </p:cNvSpPr>
          <p:nvPr/>
        </p:nvSpPr>
        <p:spPr bwMode="auto">
          <a:xfrm>
            <a:off x="4800600" y="2667000"/>
            <a:ext cx="4191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1">
              <a:defRPr/>
            </a:pPr>
            <a:r>
              <a:rPr lang="it-IT" sz="1400">
                <a:solidFill>
                  <a:prstClr val="black"/>
                </a:solidFill>
                <a:latin typeface="Times New Roman" charset="0"/>
                <a:ea typeface="ＭＳ Ｐゴシック" charset="0"/>
                <a:cs typeface="ＭＳ Ｐゴシック" charset="0"/>
              </a:rPr>
              <a:t>Distribuzione della percentuale di risposte positive sulla penetrazione in nuovi mercati in base alla tipologia di rapporto.</a:t>
            </a:r>
            <a:r>
              <a:rPr lang="en-US" sz="1400">
                <a:solidFill>
                  <a:prstClr val="black"/>
                </a:solidFill>
                <a:latin typeface="Times New Roman" charset="0"/>
                <a:ea typeface="ＭＳ Ｐゴシック" charset="0"/>
                <a:cs typeface="ＭＳ Ｐゴシック" charset="0"/>
              </a:rPr>
              <a:t> </a:t>
            </a:r>
          </a:p>
        </p:txBody>
      </p:sp>
      <p:sp>
        <p:nvSpPr>
          <p:cNvPr id="137227" name="Rectangle 11"/>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a typeface="ＭＳ Ｐゴシック" charset="0"/>
              <a:cs typeface="ＭＳ Ｐゴシック" charset="0"/>
            </a:endParaRPr>
          </a:p>
        </p:txBody>
      </p:sp>
      <p:graphicFrame>
        <p:nvGraphicFramePr>
          <p:cNvPr id="36872" name="Object 10"/>
          <p:cNvGraphicFramePr>
            <a:graphicFrameLocks noChangeAspect="1"/>
          </p:cNvGraphicFramePr>
          <p:nvPr/>
        </p:nvGraphicFramePr>
        <p:xfrm>
          <a:off x="0" y="4114800"/>
          <a:ext cx="4657725" cy="2209800"/>
        </p:xfrm>
        <a:graphic>
          <a:graphicData uri="http://schemas.openxmlformats.org/presentationml/2006/ole">
            <mc:AlternateContent xmlns:mc="http://schemas.openxmlformats.org/markup-compatibility/2006">
              <mc:Choice xmlns:v="urn:schemas-microsoft-com:vml" Requires="v">
                <p:oleObj spid="_x0000_s136247" name="Chart" r:id="rId7" imgW="4657725" imgH="2209800" progId="MSGraph.Chart.8">
                  <p:embed/>
                </p:oleObj>
              </mc:Choice>
              <mc:Fallback>
                <p:oleObj name="Chart" r:id="rId7" imgW="4657725" imgH="2209800" progId="MSGraph.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14800"/>
                        <a:ext cx="46577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28" name="Line 12"/>
          <p:cNvSpPr>
            <a:spLocks noChangeShapeType="1"/>
          </p:cNvSpPr>
          <p:nvPr/>
        </p:nvSpPr>
        <p:spPr bwMode="auto">
          <a:xfrm>
            <a:off x="152400" y="36576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7229" name="Line 13"/>
          <p:cNvSpPr>
            <a:spLocks noChangeShapeType="1"/>
          </p:cNvSpPr>
          <p:nvPr/>
        </p:nvSpPr>
        <p:spPr bwMode="auto">
          <a:xfrm>
            <a:off x="4648200" y="838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a typeface="ＭＳ Ｐゴシック" charset="0"/>
              <a:cs typeface="ＭＳ Ｐゴシック" charset="0"/>
            </a:endParaRPr>
          </a:p>
        </p:txBody>
      </p:sp>
      <p:sp>
        <p:nvSpPr>
          <p:cNvPr id="137230" name="Rectangle 14"/>
          <p:cNvSpPr>
            <a:spLocks noChangeArrowheads="1"/>
          </p:cNvSpPr>
          <p:nvPr/>
        </p:nvSpPr>
        <p:spPr bwMode="auto">
          <a:xfrm>
            <a:off x="152400" y="3670300"/>
            <a:ext cx="4876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it-IT" sz="1400" dirty="0">
                <a:solidFill>
                  <a:prstClr val="black"/>
                </a:solidFill>
                <a:latin typeface="Times New Roman" charset="0"/>
                <a:ea typeface="ＭＳ Ｐゴシック" charset="0"/>
                <a:cs typeface="ＭＳ Ｐゴシック" charset="0"/>
              </a:rPr>
              <a:t>Distribuzione percentuale delle risposte sulle Capacità di Progetto e di Produzione per le imprese nella categoria Sviluppo.</a:t>
            </a:r>
            <a:r>
              <a:rPr lang="en-US" sz="1400" dirty="0">
                <a:solidFill>
                  <a:prstClr val="black"/>
                </a:solidFill>
                <a:latin typeface="Times New Roman" charset="0"/>
                <a:ea typeface="ＭＳ Ｐゴシック" charset="0"/>
                <a:cs typeface="ＭＳ Ｐゴシック" charset="0"/>
              </a:rPr>
              <a:t> </a:t>
            </a:r>
          </a:p>
        </p:txBody>
      </p:sp>
      <p:sp>
        <p:nvSpPr>
          <p:cNvPr id="137231" name="Rectangle 15"/>
          <p:cNvSpPr>
            <a:spLocks noChangeArrowheads="1"/>
          </p:cNvSpPr>
          <p:nvPr/>
        </p:nvSpPr>
        <p:spPr bwMode="auto">
          <a:xfrm>
            <a:off x="5105400" y="4206875"/>
            <a:ext cx="37242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tabLst>
                <a:tab pos="711200" algn="ctr"/>
                <a:tab pos="1968500" algn="ctr"/>
                <a:tab pos="3238500" algn="ctr"/>
                <a:tab pos="4495800" algn="ctr"/>
              </a:tabLst>
              <a:defRPr/>
            </a:pPr>
            <a:r>
              <a:rPr lang="it-IT" sz="1400" dirty="0">
                <a:solidFill>
                  <a:prstClr val="black"/>
                </a:solidFill>
                <a:latin typeface="Times New Roman" charset="0"/>
                <a:ea typeface="ＭＳ Ｐゴシック" charset="0"/>
                <a:cs typeface="ＭＳ Ｐゴシック" charset="0"/>
              </a:rPr>
              <a:t>Si vede come il 73% dell’Imprese con cui l’INFN ha un rapporto stretto di collaborazione per la produzione di apparecchiature innovative dichiarano una ricaduta sulle capacità di progetto e di produzione positiva. Tale percentuale per la categoria Commessa è del 56%, soprattutto per le capacità di produzione. </a:t>
            </a:r>
          </a:p>
        </p:txBody>
      </p:sp>
      <p:sp>
        <p:nvSpPr>
          <p:cNvPr id="2" name="Segnaposto data 1"/>
          <p:cNvSpPr>
            <a:spLocks noGrp="1"/>
          </p:cNvSpPr>
          <p:nvPr>
            <p:ph type="dt" sz="half" idx="10"/>
          </p:nvPr>
        </p:nvSpPr>
        <p:spPr/>
        <p:txBody>
          <a:bodyPr/>
          <a:lstStyle/>
          <a:p>
            <a:pPr>
              <a:defRPr/>
            </a:pPr>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pPr>
              <a:defRPr/>
            </a:pPr>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pPr>
              <a:defRPr/>
            </a:pPr>
            <a:fld id="{8F4DC3C6-E6E3-3C43-8EC6-9ABB14A8801C}" type="slidenum">
              <a:rPr lang="it-IT" smtClean="0">
                <a:solidFill>
                  <a:prstClr val="black">
                    <a:tint val="75000"/>
                  </a:prstClr>
                </a:solidFill>
                <a:latin typeface="Calibri"/>
              </a:rPr>
              <a:pPr>
                <a:defRPr/>
              </a:pPr>
              <a:t>22</a:t>
            </a:fld>
            <a:endParaRPr lang="it-IT">
              <a:solidFill>
                <a:prstClr val="black">
                  <a:tint val="75000"/>
                </a:prstClr>
              </a:solidFill>
              <a:latin typeface="Calibri"/>
            </a:endParaRPr>
          </a:p>
        </p:txBody>
      </p:sp>
    </p:spTree>
    <p:extLst>
      <p:ext uri="{BB962C8B-B14F-4D97-AF65-F5344CB8AC3E}">
        <p14:creationId xmlns:p14="http://schemas.microsoft.com/office/powerpoint/2010/main" val="24628729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a typeface="ＭＳ Ｐゴシック" charset="0"/>
              <a:cs typeface="ＭＳ Ｐゴシック" charset="0"/>
            </a:endParaRPr>
          </a:p>
        </p:txBody>
      </p:sp>
      <p:graphicFrame>
        <p:nvGraphicFramePr>
          <p:cNvPr id="37890" name="Object 4"/>
          <p:cNvGraphicFramePr>
            <a:graphicFrameLocks noChangeAspect="1"/>
          </p:cNvGraphicFramePr>
          <p:nvPr/>
        </p:nvGraphicFramePr>
        <p:xfrm>
          <a:off x="49213" y="1671638"/>
          <a:ext cx="7258050" cy="4259262"/>
        </p:xfrm>
        <a:graphic>
          <a:graphicData uri="http://schemas.openxmlformats.org/presentationml/2006/ole">
            <mc:AlternateContent xmlns:mc="http://schemas.openxmlformats.org/markup-compatibility/2006">
              <mc:Choice xmlns:v="urn:schemas-microsoft-com:vml" Requires="v">
                <p:oleObj spid="_x0000_s137235" name="Chart" r:id="rId3" imgW="6134100" imgH="3606800" progId="MSGraph.Chart.8">
                  <p:embed/>
                </p:oleObj>
              </mc:Choice>
              <mc:Fallback>
                <p:oleObj name="Chart" r:id="rId3" imgW="6134100" imgH="360680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3" y="1671638"/>
                        <a:ext cx="725805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66" name="Rectangle 6"/>
          <p:cNvSpPr>
            <a:spLocks noChangeArrowheads="1"/>
          </p:cNvSpPr>
          <p:nvPr/>
        </p:nvSpPr>
        <p:spPr bwMode="auto">
          <a:xfrm>
            <a:off x="4267200" y="187325"/>
            <a:ext cx="4648200"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498" tIns="899829" rIns="720498" bIns="720498" anchor="ctr">
            <a:spAutoFit/>
          </a:bodyPr>
          <a:lstStyle/>
          <a:p>
            <a:pPr indent="133350">
              <a:tabLst>
                <a:tab pos="685800" algn="l"/>
                <a:tab pos="1714500" algn="l"/>
              </a:tabLst>
              <a:defRPr/>
            </a:pPr>
            <a:r>
              <a:rPr lang="it-IT" sz="1600" dirty="0">
                <a:solidFill>
                  <a:prstClr val="black"/>
                </a:solidFill>
                <a:latin typeface="Times New Roman" charset="0"/>
                <a:ea typeface="ＭＳ Ｐゴシック" charset="0"/>
                <a:cs typeface="ＭＳ Ｐゴシック" charset="0"/>
              </a:rPr>
              <a:t>Si noti come il 68% delle assunzioni riguardi personale qualificato e che il 41% delle nuove assunzioni riguarda imprese che hanno uno stretto rapporto di collaborazione con l’INFN (Sviluppo) pur essendo queste 11 % del campione.</a:t>
            </a:r>
          </a:p>
          <a:p>
            <a:pPr indent="133350">
              <a:tabLst>
                <a:tab pos="685800" algn="l"/>
                <a:tab pos="1714500" algn="l"/>
              </a:tabLst>
              <a:defRPr/>
            </a:pPr>
            <a:endParaRPr lang="it-IT" sz="1600" dirty="0">
              <a:solidFill>
                <a:prstClr val="black"/>
              </a:solidFill>
              <a:latin typeface="Times New Roman" charset="0"/>
              <a:ea typeface="ＭＳ Ｐゴシック" charset="0"/>
              <a:cs typeface="ＭＳ Ｐゴシック" charset="0"/>
            </a:endParaRPr>
          </a:p>
          <a:p>
            <a:pPr indent="133350" algn="just">
              <a:tabLst>
                <a:tab pos="685800" algn="l"/>
                <a:tab pos="1714500" algn="l"/>
              </a:tabLst>
              <a:defRPr/>
            </a:pPr>
            <a:r>
              <a:rPr lang="it-IT" sz="1600" dirty="0">
                <a:solidFill>
                  <a:prstClr val="black"/>
                </a:solidFill>
                <a:latin typeface="Times New Roman" charset="0"/>
                <a:ea typeface="ＭＳ Ｐゴシック" charset="0"/>
                <a:cs typeface="ＭＳ Ｐゴシック" charset="0"/>
              </a:rPr>
              <a:t>Si sono creati circa 3 posti per </a:t>
            </a:r>
            <a:r>
              <a:rPr lang="it-IT" sz="1600" dirty="0" err="1">
                <a:solidFill>
                  <a:prstClr val="black"/>
                </a:solidFill>
                <a:latin typeface="Times New Roman" charset="0"/>
                <a:ea typeface="ＭＳ Ｐゴシック" charset="0"/>
                <a:cs typeface="ＭＳ Ｐゴシック" charset="0"/>
              </a:rPr>
              <a:t>Meuro</a:t>
            </a:r>
            <a:r>
              <a:rPr lang="it-IT" sz="1600" dirty="0">
                <a:solidFill>
                  <a:prstClr val="black"/>
                </a:solidFill>
                <a:latin typeface="Times New Roman" charset="0"/>
                <a:ea typeface="ＭＳ Ｐゴシック" charset="0"/>
                <a:cs typeface="ＭＳ Ｐゴシック" charset="0"/>
              </a:rPr>
              <a:t> (37 </a:t>
            </a:r>
            <a:r>
              <a:rPr lang="it-IT" sz="1600" dirty="0" err="1">
                <a:solidFill>
                  <a:prstClr val="black"/>
                </a:solidFill>
                <a:latin typeface="Times New Roman" charset="0"/>
                <a:ea typeface="ＭＳ Ｐゴシック" charset="0"/>
                <a:cs typeface="ＭＳ Ｐゴシック" charset="0"/>
              </a:rPr>
              <a:t>Meuro</a:t>
            </a:r>
            <a:r>
              <a:rPr lang="it-IT" sz="1600" dirty="0">
                <a:solidFill>
                  <a:prstClr val="black"/>
                </a:solidFill>
                <a:latin typeface="Times New Roman" charset="0"/>
                <a:ea typeface="ＭＳ Ｐゴシック" charset="0"/>
                <a:cs typeface="ＭＳ Ｐゴシック" charset="0"/>
              </a:rPr>
              <a:t> per il campione)</a:t>
            </a:r>
          </a:p>
        </p:txBody>
      </p:sp>
      <p:sp>
        <p:nvSpPr>
          <p:cNvPr id="143367" name="Rectangle 7"/>
          <p:cNvSpPr>
            <a:spLocks noChangeArrowheads="1"/>
          </p:cNvSpPr>
          <p:nvPr/>
        </p:nvSpPr>
        <p:spPr bwMode="auto">
          <a:xfrm>
            <a:off x="533400" y="5715000"/>
            <a:ext cx="4565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solidFill>
                  <a:prstClr val="black"/>
                </a:solidFill>
                <a:latin typeface="Times New Roman" charset="0"/>
                <a:ea typeface="ＭＳ Ｐゴシック" charset="0"/>
                <a:cs typeface="ＭＳ Ｐゴシック" charset="0"/>
              </a:rPr>
              <a:t>Distribuzione delle nuove assunzioni e assunzioni high tech in base alla tipologia di rapporto. </a:t>
            </a:r>
          </a:p>
        </p:txBody>
      </p:sp>
      <p:sp>
        <p:nvSpPr>
          <p:cNvPr id="2" name="Segnaposto data 1"/>
          <p:cNvSpPr>
            <a:spLocks noGrp="1"/>
          </p:cNvSpPr>
          <p:nvPr>
            <p:ph type="dt" sz="half" idx="10"/>
          </p:nvPr>
        </p:nvSpPr>
        <p:spPr/>
        <p:txBody>
          <a:bodyPr/>
          <a:lstStyle/>
          <a:p>
            <a:pPr>
              <a:defRPr/>
            </a:pPr>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pPr>
              <a:defRPr/>
            </a:pPr>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pPr>
              <a:defRPr/>
            </a:pPr>
            <a:fld id="{8F4DC3C6-E6E3-3C43-8EC6-9ABB14A8801C}" type="slidenum">
              <a:rPr lang="it-IT" smtClean="0">
                <a:solidFill>
                  <a:prstClr val="black">
                    <a:tint val="75000"/>
                  </a:prstClr>
                </a:solidFill>
                <a:latin typeface="Calibri"/>
              </a:rPr>
              <a:pPr>
                <a:defRPr/>
              </a:pPr>
              <a:t>23</a:t>
            </a:fld>
            <a:endParaRPr lang="it-IT">
              <a:solidFill>
                <a:prstClr val="black">
                  <a:tint val="75000"/>
                </a:prstClr>
              </a:solidFill>
              <a:latin typeface="Calibri"/>
            </a:endParaRPr>
          </a:p>
        </p:txBody>
      </p:sp>
    </p:spTree>
    <p:extLst>
      <p:ext uri="{BB962C8B-B14F-4D97-AF65-F5344CB8AC3E}">
        <p14:creationId xmlns:p14="http://schemas.microsoft.com/office/powerpoint/2010/main" val="42374924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4" name="Rectangle 12"/>
          <p:cNvSpPr>
            <a:spLocks noChangeArrowheads="1"/>
          </p:cNvSpPr>
          <p:nvPr/>
        </p:nvSpPr>
        <p:spPr bwMode="auto">
          <a:xfrm>
            <a:off x="533400" y="1173163"/>
            <a:ext cx="8077200" cy="41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152352" rIns="0" bIns="38088" anchor="ctr">
            <a:spAutoFit/>
          </a:bodyPr>
          <a:lstStyle/>
          <a:p>
            <a:pPr>
              <a:tabLst>
                <a:tab pos="711200" algn="ctr"/>
                <a:tab pos="1968500" algn="ctr"/>
                <a:tab pos="3238500" algn="ctr"/>
                <a:tab pos="4495800" algn="ctr"/>
              </a:tabLst>
              <a:defRPr/>
            </a:pPr>
            <a:r>
              <a:rPr lang="en-US" sz="2000" b="1" i="1" dirty="0">
                <a:solidFill>
                  <a:prstClr val="black"/>
                </a:solidFill>
                <a:latin typeface="Times New Roman" charset="0"/>
                <a:ea typeface="ＭＳ Ｐゴシック" charset="0"/>
                <a:cs typeface="ＭＳ Ｐゴシック" charset="0"/>
              </a:rPr>
              <a:t>In </a:t>
            </a:r>
            <a:r>
              <a:rPr lang="en-US" sz="2000" b="1" i="1" dirty="0" err="1">
                <a:solidFill>
                  <a:prstClr val="black"/>
                </a:solidFill>
                <a:latin typeface="Times New Roman" charset="0"/>
                <a:ea typeface="ＭＳ Ｐゴシック" charset="0"/>
                <a:cs typeface="ＭＳ Ｐゴシック" charset="0"/>
              </a:rPr>
              <a:t>conclusione</a:t>
            </a:r>
            <a:r>
              <a:rPr lang="en-US" sz="2000" b="1" i="1" dirty="0">
                <a:solidFill>
                  <a:prstClr val="black"/>
                </a:solidFill>
                <a:latin typeface="Times New Roman" charset="0"/>
                <a:ea typeface="ＭＳ Ｐゴシック" charset="0"/>
                <a:cs typeface="ＭＳ Ｐゴシック" charset="0"/>
              </a:rPr>
              <a:t> :</a:t>
            </a:r>
          </a:p>
          <a:p>
            <a:pPr>
              <a:tabLst>
                <a:tab pos="711200" algn="ctr"/>
                <a:tab pos="1968500" algn="ctr"/>
                <a:tab pos="3238500" algn="ctr"/>
                <a:tab pos="4495800" algn="ctr"/>
              </a:tabLst>
              <a:defRPr/>
            </a:pPr>
            <a:endParaRPr lang="en-US" sz="2000" b="1" i="1" dirty="0">
              <a:solidFill>
                <a:prstClr val="black"/>
              </a:solidFill>
              <a:latin typeface="Times New Roman" charset="0"/>
              <a:ea typeface="ＭＳ Ｐゴシック" charset="0"/>
              <a:cs typeface="ＭＳ Ｐゴシック" charset="0"/>
            </a:endParaRPr>
          </a:p>
          <a:p>
            <a:pPr marL="800100" lvl="1" indent="-342900">
              <a:buFont typeface="Arial"/>
              <a:buChar char="•"/>
              <a:tabLst>
                <a:tab pos="711200" algn="ctr"/>
                <a:tab pos="1968500" algn="ctr"/>
                <a:tab pos="3238500" algn="ctr"/>
                <a:tab pos="4495800" algn="ctr"/>
              </a:tabLst>
              <a:defRPr/>
            </a:pPr>
            <a:r>
              <a:rPr lang="it-IT" sz="2000" dirty="0">
                <a:solidFill>
                  <a:srgbClr val="000000"/>
                </a:solidFill>
                <a:latin typeface="Calibri"/>
                <a:ea typeface="ＭＳ Ｐゴシック" charset="0"/>
                <a:cs typeface="ＭＳ Ｐゴシック" charset="0"/>
              </a:rPr>
              <a:t>Forte impatto territoriale.</a:t>
            </a:r>
            <a:endParaRPr lang="en-US" sz="2000" dirty="0">
              <a:solidFill>
                <a:srgbClr val="000000"/>
              </a:solidFill>
              <a:latin typeface="Calibri"/>
              <a:ea typeface="ＭＳ Ｐゴシック" charset="0"/>
              <a:cs typeface="ＭＳ Ｐゴシック" charset="0"/>
            </a:endParaRPr>
          </a:p>
          <a:p>
            <a:pPr marL="800100" lvl="1" indent="-342900">
              <a:buFont typeface="Arial"/>
              <a:buChar char="•"/>
              <a:tabLst>
                <a:tab pos="711200" algn="ctr"/>
                <a:tab pos="1968500" algn="ctr"/>
                <a:tab pos="3238500" algn="ctr"/>
                <a:tab pos="4495800" algn="ctr"/>
              </a:tabLst>
              <a:defRPr/>
            </a:pPr>
            <a:r>
              <a:rPr lang="it-IT" sz="2000" dirty="0">
                <a:solidFill>
                  <a:srgbClr val="000000"/>
                </a:solidFill>
                <a:latin typeface="Calibri"/>
                <a:ea typeface="ＭＳ Ｐゴシック" charset="0"/>
                <a:cs typeface="ＭＳ Ｐゴシック" charset="0"/>
              </a:rPr>
              <a:t>Interazione particolarmente incisiva nei confronti delle piccole e medie aziende.</a:t>
            </a:r>
            <a:endParaRPr lang="en-US" sz="2000" dirty="0">
              <a:solidFill>
                <a:srgbClr val="000000"/>
              </a:solidFill>
              <a:latin typeface="Calibri"/>
              <a:ea typeface="ＭＳ Ｐゴシック" charset="0"/>
              <a:cs typeface="ＭＳ Ｐゴシック" charset="0"/>
            </a:endParaRPr>
          </a:p>
          <a:p>
            <a:pPr marL="800100" lvl="1" indent="-342900">
              <a:buFont typeface="Arial"/>
              <a:buChar char="•"/>
              <a:tabLst>
                <a:tab pos="711200" algn="ctr"/>
                <a:tab pos="1968500" algn="ctr"/>
                <a:tab pos="3238500" algn="ctr"/>
                <a:tab pos="4495800" algn="ctr"/>
              </a:tabLst>
              <a:defRPr/>
            </a:pPr>
            <a:r>
              <a:rPr lang="it-IT" sz="2000" dirty="0">
                <a:solidFill>
                  <a:srgbClr val="000000"/>
                </a:solidFill>
                <a:latin typeface="Calibri"/>
                <a:ea typeface="ＭＳ Ｐゴシック" charset="0"/>
                <a:cs typeface="ＭＳ Ｐゴシック" charset="0"/>
              </a:rPr>
              <a:t>Impatto esercitato sulle aziende valutato in termini di crescita dell’azienda, sia nel numero di dipendenti, sia nella capacità di ampliare la propria gamma di prodotti, sia nella crescita della capacità di progetto e di produzione. </a:t>
            </a:r>
          </a:p>
          <a:p>
            <a:pPr marL="800100" lvl="1" indent="-342900">
              <a:buFont typeface="Arial"/>
              <a:buChar char="•"/>
              <a:tabLst>
                <a:tab pos="711200" algn="ctr"/>
                <a:tab pos="1968500" algn="ctr"/>
                <a:tab pos="3238500" algn="ctr"/>
                <a:tab pos="4495800" algn="ctr"/>
              </a:tabLst>
              <a:defRPr/>
            </a:pPr>
            <a:r>
              <a:rPr lang="it-IT" sz="2000" dirty="0">
                <a:solidFill>
                  <a:srgbClr val="000000"/>
                </a:solidFill>
                <a:latin typeface="Calibri"/>
                <a:ea typeface="ＭＳ Ｐゴシック" charset="0"/>
                <a:cs typeface="ＭＳ Ｐゴシック" charset="0"/>
              </a:rPr>
              <a:t>Alcune aziende sono state create sulla base di rapporti continuativi con l’INFN (</a:t>
            </a:r>
            <a:r>
              <a:rPr lang="it-IT" sz="2000" i="1" dirty="0">
                <a:solidFill>
                  <a:srgbClr val="000000"/>
                </a:solidFill>
                <a:latin typeface="Calibri"/>
                <a:ea typeface="ＭＳ Ｐゴシック" charset="0"/>
                <a:cs typeface="ＭＳ Ｐゴシック" charset="0"/>
              </a:rPr>
              <a:t>spin-off</a:t>
            </a:r>
            <a:r>
              <a:rPr lang="it-IT" sz="2000" dirty="0">
                <a:solidFill>
                  <a:srgbClr val="000000"/>
                </a:solidFill>
                <a:latin typeface="Calibri"/>
                <a:ea typeface="ＭＳ Ｐゴシック" charset="0"/>
                <a:cs typeface="ＭＳ Ｐゴシック" charset="0"/>
              </a:rPr>
              <a:t>).</a:t>
            </a:r>
          </a:p>
          <a:p>
            <a:pPr marL="800100" lvl="1" indent="-342900">
              <a:buFont typeface="Arial"/>
              <a:buChar char="•"/>
              <a:tabLst>
                <a:tab pos="711200" algn="ctr"/>
                <a:tab pos="1968500" algn="ctr"/>
                <a:tab pos="3238500" algn="ctr"/>
                <a:tab pos="4495800" algn="ctr"/>
              </a:tabLst>
              <a:defRPr/>
            </a:pPr>
            <a:r>
              <a:rPr lang="it-IT" sz="2000" dirty="0">
                <a:solidFill>
                  <a:srgbClr val="000000"/>
                </a:solidFill>
                <a:latin typeface="Calibri"/>
                <a:ea typeface="ＭＳ Ｐゴシック" charset="0"/>
                <a:cs typeface="ＭＳ Ｐゴシック" charset="0"/>
              </a:rPr>
              <a:t> Impatto macro-economico </a:t>
            </a:r>
            <a:r>
              <a:rPr lang="it-IT" sz="2000" dirty="0" smtClean="0">
                <a:solidFill>
                  <a:srgbClr val="000000"/>
                </a:solidFill>
                <a:latin typeface="Calibri"/>
                <a:ea typeface="ＭＳ Ｐゴシック" charset="0"/>
                <a:cs typeface="ＭＳ Ｐゴシック" charset="0"/>
              </a:rPr>
              <a:t>non trascurabile con </a:t>
            </a:r>
            <a:r>
              <a:rPr lang="it-IT" sz="2000" dirty="0">
                <a:solidFill>
                  <a:srgbClr val="000000"/>
                </a:solidFill>
                <a:latin typeface="Calibri"/>
                <a:ea typeface="ＭＳ Ｐゴシック" charset="0"/>
                <a:cs typeface="ＭＳ Ｐゴシック" charset="0"/>
              </a:rPr>
              <a:t>un consistente (percentualmente) investimento in settori innovativi.</a:t>
            </a:r>
          </a:p>
        </p:txBody>
      </p:sp>
    </p:spTree>
    <p:extLst>
      <p:ext uri="{BB962C8B-B14F-4D97-AF65-F5344CB8AC3E}">
        <p14:creationId xmlns:p14="http://schemas.microsoft.com/office/powerpoint/2010/main" val="1032373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438"/>
            <a:ext cx="8229600" cy="1143000"/>
          </a:xfrm>
        </p:spPr>
        <p:txBody>
          <a:bodyPr>
            <a:normAutofit/>
          </a:bodyPr>
          <a:lstStyle/>
          <a:p>
            <a:r>
              <a:rPr lang="it-IT" sz="3600" dirty="0" smtClean="0">
                <a:solidFill>
                  <a:srgbClr val="0000FF"/>
                </a:solidFill>
                <a:latin typeface="+mn-lt"/>
                <a:cs typeface="Comic Sans MS"/>
              </a:rPr>
              <a:t>Accordi di collaborazione</a:t>
            </a:r>
            <a:endParaRPr lang="it-IT" sz="3600" dirty="0">
              <a:solidFill>
                <a:srgbClr val="0000FF"/>
              </a:solidFill>
              <a:latin typeface="+mn-lt"/>
              <a:cs typeface="Comic Sans MS"/>
            </a:endParaRPr>
          </a:p>
        </p:txBody>
      </p:sp>
      <p:sp>
        <p:nvSpPr>
          <p:cNvPr id="3" name="Segnaposto contenuto 2"/>
          <p:cNvSpPr>
            <a:spLocks noGrp="1"/>
          </p:cNvSpPr>
          <p:nvPr>
            <p:ph idx="1"/>
          </p:nvPr>
        </p:nvSpPr>
        <p:spPr>
          <a:xfrm>
            <a:off x="495300" y="1511301"/>
            <a:ext cx="8229600" cy="4845050"/>
          </a:xfrm>
        </p:spPr>
        <p:txBody>
          <a:bodyPr>
            <a:normAutofit fontScale="92500"/>
          </a:bodyPr>
          <a:lstStyle/>
          <a:p>
            <a:pPr lvl="1">
              <a:buFont typeface="Arial"/>
              <a:buChar char="•"/>
            </a:pPr>
            <a:r>
              <a:rPr lang="it-IT" sz="2200" dirty="0" smtClean="0">
                <a:solidFill>
                  <a:srgbClr val="0000FF"/>
                </a:solidFill>
                <a:cs typeface="Comic Sans MS"/>
              </a:rPr>
              <a:t>Protocollo d’Intesa con Confindustria (Patto alla CNR)</a:t>
            </a:r>
          </a:p>
          <a:p>
            <a:pPr lvl="1">
              <a:buFont typeface="Lucida Grande"/>
              <a:buChar char="-"/>
            </a:pPr>
            <a:r>
              <a:rPr lang="it-IT" sz="1600" dirty="0" smtClean="0"/>
              <a:t>Nell’ambito </a:t>
            </a:r>
            <a:r>
              <a:rPr lang="it-IT" sz="1600" dirty="0"/>
              <a:t>dei rispettivi compiti e funzioni, </a:t>
            </a:r>
            <a:r>
              <a:rPr lang="it-IT" sz="1600" dirty="0" smtClean="0"/>
              <a:t>Confindustria e INFN intendono </a:t>
            </a:r>
            <a:r>
              <a:rPr lang="it-IT" sz="1600" dirty="0"/>
              <a:t>promuovere iniziative congiunte finalizzate alla diffusione della cultura scientifica e tecnologica, soprattutto nei confronti delle piccole e medie imprese, ed a far assumere un ruolo prioritario alla formazione e all'attività di ricerca nell'ambito degli indirizzi di politica </a:t>
            </a:r>
            <a:r>
              <a:rPr lang="it-IT" sz="1600" dirty="0" smtClean="0"/>
              <a:t>economica.</a:t>
            </a:r>
            <a:endParaRPr lang="it-IT" sz="1600" dirty="0"/>
          </a:p>
          <a:p>
            <a:pPr lvl="1">
              <a:buFont typeface="Lucida Grande"/>
              <a:buChar char="-"/>
            </a:pPr>
            <a:r>
              <a:rPr lang="it-IT" sz="1600" dirty="0" smtClean="0">
                <a:cs typeface="Comic Sans MS"/>
              </a:rPr>
              <a:t>Accordi attuativi territoriali, uno per l’Umbria è già pronto.</a:t>
            </a:r>
          </a:p>
          <a:p>
            <a:pPr lvl="1">
              <a:buFont typeface="Arial"/>
              <a:buChar char="•"/>
            </a:pPr>
            <a:endParaRPr lang="it-IT" sz="2000" dirty="0" smtClean="0">
              <a:cs typeface="Comic Sans MS"/>
            </a:endParaRPr>
          </a:p>
          <a:p>
            <a:pPr lvl="1">
              <a:buFont typeface="Arial"/>
              <a:buChar char="•"/>
            </a:pPr>
            <a:r>
              <a:rPr lang="it-IT" sz="2200" dirty="0" smtClean="0">
                <a:solidFill>
                  <a:srgbClr val="0000FF"/>
                </a:solidFill>
                <a:cs typeface="Comic Sans MS"/>
              </a:rPr>
              <a:t>Accordo di collaborazione con CAEN </a:t>
            </a:r>
            <a:r>
              <a:rPr lang="it-IT" sz="2200" dirty="0" err="1" smtClean="0">
                <a:solidFill>
                  <a:srgbClr val="0000FF"/>
                </a:solidFill>
              </a:rPr>
              <a:t>s.p.a</a:t>
            </a:r>
            <a:r>
              <a:rPr lang="it-IT" sz="2200" dirty="0" smtClean="0">
                <a:solidFill>
                  <a:srgbClr val="0000FF"/>
                </a:solidFill>
              </a:rPr>
              <a:t> </a:t>
            </a:r>
            <a:r>
              <a:rPr lang="it-IT" sz="2200" dirty="0" smtClean="0">
                <a:solidFill>
                  <a:srgbClr val="0000FF"/>
                </a:solidFill>
                <a:cs typeface="Comic Sans MS"/>
              </a:rPr>
              <a:t>di Viareggio</a:t>
            </a:r>
            <a:endParaRPr lang="it-IT" sz="2200" dirty="0">
              <a:solidFill>
                <a:srgbClr val="0000FF"/>
              </a:solidFill>
              <a:cs typeface="Comic Sans MS"/>
            </a:endParaRPr>
          </a:p>
          <a:p>
            <a:pPr lvl="1"/>
            <a:r>
              <a:rPr lang="it-IT" sz="1500" dirty="0" smtClean="0"/>
              <a:t>La </a:t>
            </a:r>
            <a:r>
              <a:rPr lang="it-IT" sz="1500" dirty="0"/>
              <a:t>collaborazione prevede in particolare attività di ricerca tecnologica per lo sviluppo e la valutazione di tecnologie e strumenti per la fisica nucleare, subnucleare e astro-particellare e le loro applicazioni e ricadute tecnologiche . </a:t>
            </a:r>
          </a:p>
          <a:p>
            <a:pPr lvl="1"/>
            <a:r>
              <a:rPr lang="it-IT" sz="1500" dirty="0" smtClean="0"/>
              <a:t>L’accordo </a:t>
            </a:r>
            <a:r>
              <a:rPr lang="it-IT" sz="1500" dirty="0"/>
              <a:t>prevede inoltre un programma di formazione superiore e professionale, nell’ambito del quale Caen si rende disponibile a finanziare borse per dottorati innovativi, borse di studio e assegni di ricerca, e contribuire al finanziamento di iniziative o progetti di alta formazione attivati </a:t>
            </a:r>
            <a:r>
              <a:rPr lang="it-IT" sz="1500" dirty="0" err="1"/>
              <a:t>dall’Infn</a:t>
            </a:r>
            <a:r>
              <a:rPr lang="it-IT" sz="1500" dirty="0"/>
              <a:t> o ai quali </a:t>
            </a:r>
            <a:r>
              <a:rPr lang="it-IT" sz="1500" dirty="0" err="1"/>
              <a:t>l’Infn</a:t>
            </a:r>
            <a:r>
              <a:rPr lang="it-IT" sz="1500" dirty="0"/>
              <a:t> partecipa. </a:t>
            </a:r>
            <a:endParaRPr lang="it-IT" sz="1500" dirty="0" smtClean="0"/>
          </a:p>
          <a:p>
            <a:pPr lvl="1"/>
            <a:r>
              <a:rPr lang="it-IT" sz="1500" dirty="0" smtClean="0"/>
              <a:t>Un </a:t>
            </a:r>
            <a:r>
              <a:rPr lang="it-IT" sz="1500" dirty="0"/>
              <a:t>comitato di coordinamento guidato da </a:t>
            </a:r>
            <a:r>
              <a:rPr lang="it-IT" sz="1500" dirty="0" err="1" smtClean="0"/>
              <a:t>Infn</a:t>
            </a:r>
            <a:r>
              <a:rPr lang="it-IT" sz="1500" dirty="0" smtClean="0"/>
              <a:t> </a:t>
            </a:r>
            <a:r>
              <a:rPr lang="it-IT" sz="1500" dirty="0" smtClean="0"/>
              <a:t>esamina </a:t>
            </a:r>
            <a:r>
              <a:rPr lang="it-IT" sz="1500" dirty="0"/>
              <a:t>le proposte di attività pervenute dai ricercatori delle due parti per la stipula si specifici accordi di collaborazione scientifica, contratti di ricerca, attività in conto terzi, oltre alla presentazione congiunta di domande di finanziamento con riferimento a bandi regionali, nazionali o comunitari. </a:t>
            </a:r>
          </a:p>
          <a:p>
            <a:pPr marL="0" indent="0">
              <a:buNone/>
            </a:pPr>
            <a:endParaRPr lang="it-IT" sz="1600" dirty="0"/>
          </a:p>
          <a:p>
            <a:pPr marL="0" indent="0">
              <a:buNone/>
            </a:pPr>
            <a:endParaRPr lang="it-IT" sz="1600"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25</a:t>
            </a:fld>
            <a:endParaRPr lang="it-IT" dirty="0"/>
          </a:p>
        </p:txBody>
      </p:sp>
    </p:spTree>
    <p:extLst>
      <p:ext uri="{BB962C8B-B14F-4D97-AF65-F5344CB8AC3E}">
        <p14:creationId xmlns:p14="http://schemas.microsoft.com/office/powerpoint/2010/main" val="30873120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normAutofit/>
          </a:bodyPr>
          <a:lstStyle/>
          <a:p>
            <a:pPr eaLnBrk="1" hangingPunct="1"/>
            <a:r>
              <a:rPr lang="it-IT" sz="3600" dirty="0">
                <a:solidFill>
                  <a:srgbClr val="0000FF"/>
                </a:solidFill>
                <a:latin typeface="Calibri" charset="0"/>
              </a:rPr>
              <a:t>Il Trasferimento Tecnologico (1)</a:t>
            </a:r>
            <a:endParaRPr lang="it-IT" sz="3600" dirty="0">
              <a:latin typeface="Calibri" charset="0"/>
            </a:endParaRPr>
          </a:p>
        </p:txBody>
      </p:sp>
      <p:sp>
        <p:nvSpPr>
          <p:cNvPr id="3" name="Segnaposto contenuto 2"/>
          <p:cNvSpPr>
            <a:spLocks noGrp="1"/>
          </p:cNvSpPr>
          <p:nvPr>
            <p:ph idx="1"/>
          </p:nvPr>
        </p:nvSpPr>
        <p:spPr/>
        <p:txBody>
          <a:bodyPr rtlCol="0">
            <a:normAutofit fontScale="55000" lnSpcReduction="20000"/>
          </a:bodyPr>
          <a:lstStyle/>
          <a:p>
            <a:pPr eaLnBrk="1" fontAlgn="auto" hangingPunct="1">
              <a:spcAft>
                <a:spcPts val="0"/>
              </a:spcAft>
              <a:buFont typeface="Arial"/>
              <a:buChar char="•"/>
              <a:defRPr/>
            </a:pPr>
            <a:r>
              <a:rPr lang="it-IT" dirty="0" smtClean="0">
                <a:ea typeface="+mn-ea"/>
                <a:cs typeface="+mn-cs"/>
              </a:rPr>
              <a:t>L’Istituto ha ridefinito di recente il quadro regolamentare interno sulla materia della </a:t>
            </a:r>
            <a:r>
              <a:rPr lang="it-IT" dirty="0" smtClean="0">
                <a:solidFill>
                  <a:srgbClr val="FF0000"/>
                </a:solidFill>
                <a:ea typeface="+mn-ea"/>
                <a:cs typeface="+mn-cs"/>
              </a:rPr>
              <a:t>proprietà intellettuale </a:t>
            </a:r>
            <a:r>
              <a:rPr lang="it-IT" dirty="0" smtClean="0">
                <a:ea typeface="+mn-ea"/>
                <a:cs typeface="+mn-cs"/>
              </a:rPr>
              <a:t>e del </a:t>
            </a:r>
            <a:r>
              <a:rPr lang="it-IT" dirty="0" smtClean="0">
                <a:solidFill>
                  <a:srgbClr val="FF0000"/>
                </a:solidFill>
                <a:ea typeface="+mn-ea"/>
                <a:cs typeface="+mn-cs"/>
              </a:rPr>
              <a:t>trasferimento tecnologico </a:t>
            </a:r>
            <a:r>
              <a:rPr lang="it-IT" dirty="0" smtClean="0">
                <a:ea typeface="+mn-ea"/>
                <a:cs typeface="+mn-cs"/>
              </a:rPr>
              <a:t>e si è dotato già da tempo di un Comitato che ha il compito di promuovere e coordinare tutte le iniziative necessarie alla realizzazione degli obiettivi definiti sulla materia dal vigente Statuto dell’INFN, nonché dai più specifici Regolamenti di settore.</a:t>
            </a:r>
          </a:p>
          <a:p>
            <a:pPr marL="0" indent="0" eaLnBrk="1" fontAlgn="auto" hangingPunct="1">
              <a:spcAft>
                <a:spcPts val="0"/>
              </a:spcAft>
              <a:buFont typeface="Arial"/>
              <a:buNone/>
              <a:defRPr/>
            </a:pPr>
            <a:r>
              <a:rPr lang="it-IT" dirty="0" smtClean="0">
                <a:ea typeface="+mn-ea"/>
                <a:cs typeface="+mn-cs"/>
              </a:rPr>
              <a:t> </a:t>
            </a:r>
          </a:p>
          <a:p>
            <a:pPr eaLnBrk="1" fontAlgn="auto" hangingPunct="1">
              <a:spcAft>
                <a:spcPts val="0"/>
              </a:spcAft>
              <a:buFont typeface="Arial"/>
              <a:buChar char="•"/>
              <a:defRPr/>
            </a:pPr>
            <a:r>
              <a:rPr lang="it-IT" dirty="0" smtClean="0">
                <a:ea typeface="+mn-ea"/>
                <a:cs typeface="+mn-cs"/>
              </a:rPr>
              <a:t>Su questa base, si è definita una strategia di trasferimento di tecnologia e conoscenza secondo un modello in cui Istituto e imprese o altre istituzioni conducono azioni di ricerca collaborativa volte all’innovazione di prodotto tramite consorzi, laboratori congiunti di sviluppo, attività in conto terzi ed eventualmente aziende di nuova creazione.</a:t>
            </a:r>
          </a:p>
          <a:p>
            <a:pPr marL="0" indent="0" eaLnBrk="1" fontAlgn="auto" hangingPunct="1">
              <a:spcAft>
                <a:spcPts val="0"/>
              </a:spcAft>
              <a:buFont typeface="Arial"/>
              <a:buNone/>
              <a:defRPr/>
            </a:pPr>
            <a:r>
              <a:rPr lang="it-IT" dirty="0" smtClean="0">
                <a:ea typeface="+mn-ea"/>
                <a:cs typeface="+mn-cs"/>
              </a:rPr>
              <a:t> </a:t>
            </a:r>
          </a:p>
          <a:p>
            <a:pPr eaLnBrk="1" fontAlgn="auto" hangingPunct="1">
              <a:spcAft>
                <a:spcPts val="0"/>
              </a:spcAft>
              <a:buFont typeface="Arial"/>
              <a:buChar char="•"/>
              <a:defRPr/>
            </a:pPr>
            <a:r>
              <a:rPr lang="it-IT" dirty="0" smtClean="0">
                <a:ea typeface="+mn-ea"/>
                <a:cs typeface="+mn-cs"/>
              </a:rPr>
              <a:t>Le azioni alla base del processo riguardano principalmente la </a:t>
            </a:r>
            <a:r>
              <a:rPr lang="it-IT" dirty="0" smtClean="0">
                <a:solidFill>
                  <a:srgbClr val="FF0000"/>
                </a:solidFill>
                <a:ea typeface="+mn-ea"/>
                <a:cs typeface="+mn-cs"/>
              </a:rPr>
              <a:t>partecipazione ai programmi comunitari, nazionali e regionali di sostegno all’innovazione</a:t>
            </a:r>
            <a:r>
              <a:rPr lang="it-IT" dirty="0" smtClean="0">
                <a:ea typeface="+mn-ea"/>
                <a:cs typeface="+mn-cs"/>
              </a:rPr>
              <a:t>, implementazione di schemi per promuovere lo scambio di personale tra Istituto e imprese, sinergia con le attività della comunità internazionale, ad oggi coordinate dal </a:t>
            </a:r>
            <a:r>
              <a:rPr lang="it-IT" i="1" dirty="0" smtClean="0">
                <a:solidFill>
                  <a:srgbClr val="FF0000"/>
                </a:solidFill>
                <a:ea typeface="+mn-ea"/>
                <a:cs typeface="+mn-cs"/>
              </a:rPr>
              <a:t>Technology</a:t>
            </a:r>
            <a:r>
              <a:rPr lang="it-IT" dirty="0" smtClean="0">
                <a:solidFill>
                  <a:srgbClr val="FF0000"/>
                </a:solidFill>
                <a:ea typeface="+mn-ea"/>
                <a:cs typeface="+mn-cs"/>
              </a:rPr>
              <a:t> </a:t>
            </a:r>
            <a:r>
              <a:rPr lang="it-IT" i="1" dirty="0" smtClean="0">
                <a:solidFill>
                  <a:srgbClr val="FF0000"/>
                </a:solidFill>
                <a:ea typeface="+mn-ea"/>
                <a:cs typeface="+mn-cs"/>
              </a:rPr>
              <a:t>Transfer Network</a:t>
            </a:r>
            <a:r>
              <a:rPr lang="it-IT" dirty="0" smtClean="0">
                <a:solidFill>
                  <a:srgbClr val="FF0000"/>
                </a:solidFill>
                <a:ea typeface="+mn-ea"/>
                <a:cs typeface="+mn-cs"/>
              </a:rPr>
              <a:t> </a:t>
            </a:r>
            <a:r>
              <a:rPr lang="it-IT" dirty="0" smtClean="0">
                <a:ea typeface="+mn-ea"/>
                <a:cs typeface="+mn-cs"/>
              </a:rPr>
              <a:t>dei paesi membri del </a:t>
            </a:r>
            <a:r>
              <a:rPr lang="it-IT" dirty="0" smtClean="0">
                <a:solidFill>
                  <a:srgbClr val="FF0000"/>
                </a:solidFill>
                <a:ea typeface="+mn-ea"/>
                <a:cs typeface="+mn-cs"/>
              </a:rPr>
              <a:t>CERN</a:t>
            </a:r>
            <a:r>
              <a:rPr lang="it-IT" dirty="0" smtClean="0">
                <a:ea typeface="+mn-ea"/>
                <a:cs typeface="+mn-cs"/>
              </a:rPr>
              <a:t>. </a:t>
            </a:r>
          </a:p>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buFont typeface="Arial"/>
              <a:buChar char="•"/>
              <a:defRPr/>
            </a:pPr>
            <a:endParaRPr lang="it-IT" dirty="0" smtClean="0">
              <a:ea typeface="+mn-ea"/>
              <a:cs typeface="+mn-cs"/>
            </a:endParaRPr>
          </a:p>
          <a:p>
            <a:pPr eaLnBrk="1" fontAlgn="auto" hangingPunct="1">
              <a:spcAft>
                <a:spcPts val="0"/>
              </a:spcAft>
              <a:buFont typeface="Arial"/>
              <a:buChar char="•"/>
              <a:defRPr/>
            </a:pPr>
            <a:endParaRPr lang="it-IT" dirty="0">
              <a:ea typeface="+mn-ea"/>
              <a:cs typeface="+mn-cs"/>
            </a:endParaRPr>
          </a:p>
        </p:txBody>
      </p:sp>
      <p:sp>
        <p:nvSpPr>
          <p:cNvPr id="2" name="Segnaposto data 1"/>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26</a:t>
            </a:fld>
            <a:endParaRPr lang="it-IT"/>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normAutofit/>
          </a:bodyPr>
          <a:lstStyle/>
          <a:p>
            <a:pPr eaLnBrk="1" hangingPunct="1"/>
            <a:r>
              <a:rPr lang="it-IT" sz="3600" dirty="0">
                <a:solidFill>
                  <a:srgbClr val="0000FF"/>
                </a:solidFill>
                <a:latin typeface="Calibri" charset="0"/>
              </a:rPr>
              <a:t>Il Trasferimento Tecnologico (2)</a:t>
            </a:r>
          </a:p>
        </p:txBody>
      </p:sp>
      <p:sp>
        <p:nvSpPr>
          <p:cNvPr id="3" name="Segnaposto contenuto 2"/>
          <p:cNvSpPr>
            <a:spLocks noGrp="1"/>
          </p:cNvSpPr>
          <p:nvPr>
            <p:ph idx="1"/>
          </p:nvPr>
        </p:nvSpPr>
        <p:spPr/>
        <p:txBody>
          <a:bodyPr rtlCol="0">
            <a:normAutofit/>
          </a:bodyPr>
          <a:lstStyle/>
          <a:p>
            <a:pPr marL="0" indent="0" eaLnBrk="1" fontAlgn="auto" hangingPunct="1">
              <a:spcAft>
                <a:spcPts val="0"/>
              </a:spcAft>
              <a:buFont typeface="Arial"/>
              <a:buNone/>
              <a:defRPr/>
            </a:pPr>
            <a:endParaRPr lang="it-IT" sz="3500" dirty="0">
              <a:ea typeface="+mn-ea"/>
              <a:cs typeface="+mn-cs"/>
            </a:endParaRPr>
          </a:p>
          <a:p>
            <a:pPr marL="0" indent="0" eaLnBrk="1" fontAlgn="auto" hangingPunct="1">
              <a:spcAft>
                <a:spcPts val="0"/>
              </a:spcAft>
              <a:buFont typeface="Arial"/>
              <a:buNone/>
              <a:defRPr/>
            </a:pPr>
            <a:r>
              <a:rPr lang="it-IT" sz="2000" dirty="0" smtClean="0">
                <a:ea typeface="+mn-ea"/>
                <a:cs typeface="+mn-cs"/>
              </a:rPr>
              <a:t>Essendo l’INFN un Ente che svolge ricerca di base, i suoi regolamenti per il Trasferimento Tecnologico sono principalmente orientati alla </a:t>
            </a:r>
            <a:r>
              <a:rPr lang="it-IT" sz="2000" dirty="0" smtClean="0">
                <a:solidFill>
                  <a:srgbClr val="FF0000"/>
                </a:solidFill>
                <a:ea typeface="+mn-ea"/>
                <a:cs typeface="+mn-cs"/>
              </a:rPr>
              <a:t>valorizzazione delle conoscenze</a:t>
            </a:r>
            <a:r>
              <a:rPr lang="it-IT" sz="2000" dirty="0" smtClean="0">
                <a:ea typeface="+mn-ea"/>
                <a:cs typeface="+mn-cs"/>
              </a:rPr>
              <a:t>.</a:t>
            </a:r>
            <a:endParaRPr lang="it-IT" sz="2000" dirty="0">
              <a:ea typeface="+mn-ea"/>
              <a:cs typeface="+mn-cs"/>
            </a:endParaRPr>
          </a:p>
          <a:p>
            <a:pPr marL="0" indent="0" eaLnBrk="1" fontAlgn="auto" hangingPunct="1">
              <a:spcAft>
                <a:spcPts val="0"/>
              </a:spcAft>
              <a:buFont typeface="Arial"/>
              <a:buNone/>
              <a:defRPr/>
            </a:pPr>
            <a:endParaRPr lang="it-IT" sz="2800" dirty="0">
              <a:ea typeface="+mn-ea"/>
              <a:cs typeface="+mn-cs"/>
            </a:endParaRPr>
          </a:p>
          <a:p>
            <a:pPr eaLnBrk="1" fontAlgn="auto" hangingPunct="1">
              <a:spcAft>
                <a:spcPts val="0"/>
              </a:spcAft>
              <a:buFont typeface="Arial"/>
              <a:buChar char="•"/>
              <a:defRPr/>
            </a:pPr>
            <a:r>
              <a:rPr lang="it-IT" sz="2000" b="1" dirty="0" smtClean="0">
                <a:solidFill>
                  <a:schemeClr val="accent3">
                    <a:lumMod val="75000"/>
                  </a:schemeClr>
                </a:solidFill>
                <a:ea typeface="+mn-ea"/>
                <a:cs typeface="+mn-cs"/>
              </a:rPr>
              <a:t>Trasferimento Tecnologico</a:t>
            </a:r>
          </a:p>
          <a:p>
            <a:pPr eaLnBrk="1" fontAlgn="auto" hangingPunct="1">
              <a:spcAft>
                <a:spcPts val="0"/>
              </a:spcAft>
              <a:buFont typeface="Arial"/>
              <a:buChar char="•"/>
              <a:defRPr/>
            </a:pPr>
            <a:r>
              <a:rPr lang="it-IT" sz="2000" b="1" dirty="0" smtClean="0">
                <a:solidFill>
                  <a:schemeClr val="accent3">
                    <a:lumMod val="75000"/>
                  </a:schemeClr>
                </a:solidFill>
                <a:ea typeface="+mn-ea"/>
                <a:cs typeface="+mn-cs"/>
              </a:rPr>
              <a:t>Spin-off (Company)</a:t>
            </a:r>
          </a:p>
          <a:p>
            <a:pPr eaLnBrk="1" fontAlgn="auto" hangingPunct="1">
              <a:spcAft>
                <a:spcPts val="0"/>
              </a:spcAft>
              <a:buFont typeface="Arial"/>
              <a:buChar char="•"/>
              <a:defRPr/>
            </a:pPr>
            <a:r>
              <a:rPr lang="it-IT" sz="2000" b="1" dirty="0" smtClean="0">
                <a:solidFill>
                  <a:schemeClr val="accent3">
                    <a:lumMod val="75000"/>
                  </a:schemeClr>
                </a:solidFill>
                <a:ea typeface="+mn-ea"/>
                <a:cs typeface="+mn-cs"/>
              </a:rPr>
              <a:t>Conto terzi</a:t>
            </a:r>
          </a:p>
          <a:p>
            <a:pPr eaLnBrk="1" fontAlgn="auto" hangingPunct="1">
              <a:spcAft>
                <a:spcPts val="0"/>
              </a:spcAft>
              <a:buFont typeface="Arial"/>
              <a:buChar char="•"/>
              <a:defRPr/>
            </a:pPr>
            <a:r>
              <a:rPr lang="it-IT" sz="2000" b="1" dirty="0" smtClean="0">
                <a:solidFill>
                  <a:schemeClr val="accent3">
                    <a:lumMod val="75000"/>
                  </a:schemeClr>
                </a:solidFill>
                <a:ea typeface="+mn-ea"/>
                <a:cs typeface="+mn-cs"/>
              </a:rPr>
              <a:t>Brevetti</a:t>
            </a:r>
          </a:p>
          <a:p>
            <a:pPr marL="0" indent="0" eaLnBrk="1" fontAlgn="auto" hangingPunct="1">
              <a:spcAft>
                <a:spcPts val="0"/>
              </a:spcAft>
              <a:buFont typeface="Arial"/>
              <a:buNone/>
              <a:defRPr/>
            </a:pPr>
            <a:endParaRPr lang="it-IT" dirty="0" smtClean="0">
              <a:ea typeface="+mn-ea"/>
              <a:cs typeface="+mn-cs"/>
            </a:endParaRPr>
          </a:p>
        </p:txBody>
      </p:sp>
      <p:sp>
        <p:nvSpPr>
          <p:cNvPr id="2" name="Segnaposto data 1"/>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27</a:t>
            </a:fld>
            <a:endParaRPr lang="it-IT"/>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2 3"/>
          <p:cNvCxnSpPr>
            <a:stCxn id="8" idx="3"/>
            <a:endCxn id="9" idx="1"/>
          </p:cNvCxnSpPr>
          <p:nvPr/>
        </p:nvCxnSpPr>
        <p:spPr>
          <a:xfrm>
            <a:off x="5623938" y="3373803"/>
            <a:ext cx="184722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Rettangolo 4"/>
          <p:cNvSpPr/>
          <p:nvPr/>
        </p:nvSpPr>
        <p:spPr>
          <a:xfrm>
            <a:off x="5886441" y="2980729"/>
            <a:ext cx="1286551" cy="786147"/>
          </a:xfrm>
          <a:prstGeom prst="rect">
            <a:avLst/>
          </a:prstGeom>
          <a:solidFill>
            <a:srgbClr val="E6E618"/>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smtClean="0">
                <a:solidFill>
                  <a:srgbClr val="000000"/>
                </a:solidFill>
              </a:rPr>
              <a:t>TT Local</a:t>
            </a:r>
          </a:p>
          <a:p>
            <a:pPr algn="ctr"/>
            <a:r>
              <a:rPr lang="en-GB" sz="1600" smtClean="0">
                <a:solidFill>
                  <a:srgbClr val="000000"/>
                </a:solidFill>
              </a:rPr>
              <a:t>Reference</a:t>
            </a:r>
          </a:p>
          <a:p>
            <a:pPr algn="ctr"/>
            <a:r>
              <a:rPr lang="en-GB" sz="1600" smtClean="0">
                <a:solidFill>
                  <a:srgbClr val="000000"/>
                </a:solidFill>
              </a:rPr>
              <a:t>Persons</a:t>
            </a:r>
            <a:endParaRPr lang="en-GB" sz="1600">
              <a:solidFill>
                <a:srgbClr val="000000"/>
              </a:solidFill>
            </a:endParaRPr>
          </a:p>
        </p:txBody>
      </p:sp>
      <p:sp>
        <p:nvSpPr>
          <p:cNvPr id="6" name="Rettangolo 5"/>
          <p:cNvSpPr/>
          <p:nvPr/>
        </p:nvSpPr>
        <p:spPr>
          <a:xfrm>
            <a:off x="360877" y="1947566"/>
            <a:ext cx="1619591" cy="786147"/>
          </a:xfrm>
          <a:prstGeom prst="rect">
            <a:avLst/>
          </a:prstGeom>
          <a:solidFill>
            <a:srgbClr val="FCE7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ttangolo 6"/>
          <p:cNvSpPr/>
          <p:nvPr/>
        </p:nvSpPr>
        <p:spPr>
          <a:xfrm>
            <a:off x="2780115" y="1930013"/>
            <a:ext cx="1890050" cy="2902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smtClean="0"/>
              <a:t>Responsible</a:t>
            </a:r>
          </a:p>
          <a:p>
            <a:pPr algn="ctr"/>
            <a:endParaRPr lang="en-GB" sz="1600" smtClean="0"/>
          </a:p>
          <a:p>
            <a:pPr algn="ctr"/>
            <a:r>
              <a:rPr lang="en-GB" sz="1600" smtClean="0"/>
              <a:t>Secretariat</a:t>
            </a:r>
          </a:p>
          <a:p>
            <a:pPr algn="ctr"/>
            <a:endParaRPr lang="en-GB" sz="1600" smtClean="0"/>
          </a:p>
          <a:p>
            <a:pPr algn="ctr"/>
            <a:r>
              <a:rPr lang="en-GB" sz="1600" smtClean="0"/>
              <a:t>2-3 units  of  personnel  (Fellows)</a:t>
            </a:r>
          </a:p>
        </p:txBody>
      </p:sp>
      <p:sp>
        <p:nvSpPr>
          <p:cNvPr id="8" name="Rettangolo 7"/>
          <p:cNvSpPr/>
          <p:nvPr/>
        </p:nvSpPr>
        <p:spPr>
          <a:xfrm>
            <a:off x="4988898" y="1930013"/>
            <a:ext cx="635040" cy="28875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ttangolo 8"/>
          <p:cNvSpPr/>
          <p:nvPr/>
        </p:nvSpPr>
        <p:spPr>
          <a:xfrm>
            <a:off x="7471160" y="1930013"/>
            <a:ext cx="1209624" cy="28875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CSN</a:t>
            </a:r>
          </a:p>
          <a:p>
            <a:pPr algn="ctr"/>
            <a:endParaRPr lang="en-GB" smtClean="0"/>
          </a:p>
          <a:p>
            <a:pPr algn="ctr"/>
            <a:r>
              <a:rPr lang="en-GB" smtClean="0"/>
              <a:t>EU</a:t>
            </a:r>
          </a:p>
          <a:p>
            <a:pPr algn="ctr"/>
            <a:endParaRPr lang="en-GB" smtClean="0"/>
          </a:p>
          <a:p>
            <a:pPr algn="ctr"/>
            <a:r>
              <a:rPr lang="en-GB" smtClean="0"/>
              <a:t>PON</a:t>
            </a:r>
          </a:p>
          <a:p>
            <a:pPr algn="ctr"/>
            <a:endParaRPr lang="en-GB" smtClean="0"/>
          </a:p>
          <a:p>
            <a:pPr algn="ctr"/>
            <a:r>
              <a:rPr lang="en-GB" smtClean="0"/>
              <a:t>POR</a:t>
            </a:r>
          </a:p>
          <a:p>
            <a:pPr algn="ctr"/>
            <a:endParaRPr lang="en-GB" smtClean="0"/>
          </a:p>
          <a:p>
            <a:pPr algn="ctr"/>
            <a:r>
              <a:rPr lang="en-GB" smtClean="0"/>
              <a:t>…</a:t>
            </a:r>
            <a:endParaRPr lang="en-GB"/>
          </a:p>
        </p:txBody>
      </p:sp>
      <p:sp>
        <p:nvSpPr>
          <p:cNvPr id="10" name="CasellaDiTesto 9"/>
          <p:cNvSpPr txBox="1"/>
          <p:nvPr/>
        </p:nvSpPr>
        <p:spPr>
          <a:xfrm>
            <a:off x="4978127" y="818573"/>
            <a:ext cx="684803" cy="369332"/>
          </a:xfrm>
          <a:prstGeom prst="rect">
            <a:avLst/>
          </a:prstGeom>
          <a:noFill/>
        </p:spPr>
        <p:txBody>
          <a:bodyPr wrap="none" rtlCol="0">
            <a:spAutoFit/>
          </a:bodyPr>
          <a:lstStyle/>
          <a:p>
            <a:r>
              <a:rPr lang="en-GB" smtClean="0"/>
              <a:t>CNTT</a:t>
            </a:r>
            <a:endParaRPr lang="en-GB"/>
          </a:p>
        </p:txBody>
      </p:sp>
      <p:sp>
        <p:nvSpPr>
          <p:cNvPr id="11" name="CasellaDiTesto 10"/>
          <p:cNvSpPr txBox="1"/>
          <p:nvPr/>
        </p:nvSpPr>
        <p:spPr>
          <a:xfrm>
            <a:off x="7412890" y="818573"/>
            <a:ext cx="1150488" cy="369332"/>
          </a:xfrm>
          <a:prstGeom prst="rect">
            <a:avLst/>
          </a:prstGeom>
          <a:noFill/>
        </p:spPr>
        <p:txBody>
          <a:bodyPr wrap="none" rtlCol="0">
            <a:spAutoFit/>
          </a:bodyPr>
          <a:lstStyle/>
          <a:p>
            <a:r>
              <a:rPr lang="en-GB" smtClean="0"/>
              <a:t>Reasearch</a:t>
            </a:r>
            <a:endParaRPr lang="en-GB"/>
          </a:p>
        </p:txBody>
      </p:sp>
      <p:sp>
        <p:nvSpPr>
          <p:cNvPr id="12" name="CasellaDiTesto 11"/>
          <p:cNvSpPr txBox="1"/>
          <p:nvPr/>
        </p:nvSpPr>
        <p:spPr>
          <a:xfrm>
            <a:off x="2363594" y="676517"/>
            <a:ext cx="2314117" cy="646331"/>
          </a:xfrm>
          <a:prstGeom prst="rect">
            <a:avLst/>
          </a:prstGeom>
          <a:noFill/>
        </p:spPr>
        <p:txBody>
          <a:bodyPr wrap="none" rtlCol="0">
            <a:spAutoFit/>
          </a:bodyPr>
          <a:lstStyle/>
          <a:p>
            <a:pPr algn="ctr"/>
            <a:r>
              <a:rPr lang="en-GB" smtClean="0"/>
              <a:t>KTT Office in the</a:t>
            </a:r>
          </a:p>
          <a:p>
            <a:pPr algn="ctr"/>
            <a:r>
              <a:rPr lang="en-GB" smtClean="0"/>
              <a:t>Central Administration</a:t>
            </a:r>
            <a:endParaRPr lang="en-GB"/>
          </a:p>
        </p:txBody>
      </p:sp>
      <p:sp>
        <p:nvSpPr>
          <p:cNvPr id="13" name="CasellaDiTesto 12"/>
          <p:cNvSpPr txBox="1"/>
          <p:nvPr/>
        </p:nvSpPr>
        <p:spPr>
          <a:xfrm>
            <a:off x="822235" y="2042028"/>
            <a:ext cx="736387" cy="646331"/>
          </a:xfrm>
          <a:prstGeom prst="rect">
            <a:avLst/>
          </a:prstGeom>
          <a:noFill/>
        </p:spPr>
        <p:txBody>
          <a:bodyPr wrap="none" rtlCol="0">
            <a:spAutoFit/>
          </a:bodyPr>
          <a:lstStyle/>
          <a:p>
            <a:pPr algn="ctr"/>
            <a:r>
              <a:rPr lang="en-GB" smtClean="0"/>
              <a:t>Press</a:t>
            </a:r>
          </a:p>
          <a:p>
            <a:pPr algn="ctr"/>
            <a:r>
              <a:rPr lang="en-GB" smtClean="0"/>
              <a:t>Office</a:t>
            </a:r>
            <a:endParaRPr lang="en-GB"/>
          </a:p>
        </p:txBody>
      </p:sp>
      <p:sp>
        <p:nvSpPr>
          <p:cNvPr id="14" name="Rettangolo 13"/>
          <p:cNvSpPr/>
          <p:nvPr/>
        </p:nvSpPr>
        <p:spPr>
          <a:xfrm>
            <a:off x="360879" y="3158241"/>
            <a:ext cx="1619591" cy="786147"/>
          </a:xfrm>
          <a:prstGeom prst="rect">
            <a:avLst/>
          </a:prstGeom>
          <a:solidFill>
            <a:srgbClr val="1FFF9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CasellaDiTesto 14"/>
          <p:cNvSpPr txBox="1"/>
          <p:nvPr/>
        </p:nvSpPr>
        <p:spPr>
          <a:xfrm>
            <a:off x="382048" y="3231307"/>
            <a:ext cx="1569660" cy="646331"/>
          </a:xfrm>
          <a:prstGeom prst="rect">
            <a:avLst/>
          </a:prstGeom>
          <a:noFill/>
        </p:spPr>
        <p:txBody>
          <a:bodyPr wrap="none" rtlCol="0">
            <a:spAutoFit/>
          </a:bodyPr>
          <a:lstStyle/>
          <a:p>
            <a:pPr algn="ctr"/>
            <a:r>
              <a:rPr lang="en-GB" smtClean="0"/>
              <a:t>External Funds</a:t>
            </a:r>
          </a:p>
          <a:p>
            <a:pPr algn="ctr"/>
            <a:r>
              <a:rPr lang="en-GB" smtClean="0"/>
              <a:t>Office</a:t>
            </a:r>
            <a:endParaRPr lang="en-GB"/>
          </a:p>
        </p:txBody>
      </p:sp>
      <p:sp>
        <p:nvSpPr>
          <p:cNvPr id="16" name="Rettangolo 15"/>
          <p:cNvSpPr/>
          <p:nvPr/>
        </p:nvSpPr>
        <p:spPr>
          <a:xfrm>
            <a:off x="380633" y="4424518"/>
            <a:ext cx="1619591" cy="786147"/>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asellaDiTesto 16"/>
          <p:cNvSpPr txBox="1"/>
          <p:nvPr/>
        </p:nvSpPr>
        <p:spPr>
          <a:xfrm>
            <a:off x="829836" y="4467437"/>
            <a:ext cx="736387" cy="646331"/>
          </a:xfrm>
          <a:prstGeom prst="rect">
            <a:avLst/>
          </a:prstGeom>
          <a:noFill/>
        </p:spPr>
        <p:txBody>
          <a:bodyPr wrap="none" rtlCol="0">
            <a:spAutoFit/>
          </a:bodyPr>
          <a:lstStyle/>
          <a:p>
            <a:pPr algn="ctr"/>
            <a:r>
              <a:rPr lang="en-GB" smtClean="0"/>
              <a:t>Legal</a:t>
            </a:r>
          </a:p>
          <a:p>
            <a:pPr algn="ctr"/>
            <a:r>
              <a:rPr lang="en-GB" smtClean="0"/>
              <a:t>Office</a:t>
            </a:r>
            <a:endParaRPr lang="en-GB"/>
          </a:p>
        </p:txBody>
      </p:sp>
      <p:cxnSp>
        <p:nvCxnSpPr>
          <p:cNvPr id="18" name="Connettore 2 17"/>
          <p:cNvCxnSpPr>
            <a:stCxn id="6" idx="3"/>
          </p:cNvCxnSpPr>
          <p:nvPr/>
        </p:nvCxnSpPr>
        <p:spPr>
          <a:xfrm>
            <a:off x="1980468" y="2340640"/>
            <a:ext cx="799647" cy="1463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a:stCxn id="14" idx="3"/>
            <a:endCxn id="7" idx="1"/>
          </p:cNvCxnSpPr>
          <p:nvPr/>
        </p:nvCxnSpPr>
        <p:spPr>
          <a:xfrm flipV="1">
            <a:off x="1980470" y="3381362"/>
            <a:ext cx="799645" cy="16995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a:stCxn id="16" idx="3"/>
          </p:cNvCxnSpPr>
          <p:nvPr/>
        </p:nvCxnSpPr>
        <p:spPr>
          <a:xfrm flipV="1">
            <a:off x="2000224" y="4104601"/>
            <a:ext cx="779891" cy="7129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Angolo ripiegato 20"/>
          <p:cNvSpPr/>
          <p:nvPr/>
        </p:nvSpPr>
        <p:spPr>
          <a:xfrm>
            <a:off x="3231602" y="5830514"/>
            <a:ext cx="1073541" cy="786147"/>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WEB Site</a:t>
            </a:r>
            <a:endParaRPr lang="en-GB"/>
          </a:p>
        </p:txBody>
      </p:sp>
      <p:sp>
        <p:nvSpPr>
          <p:cNvPr id="22" name="Freccia bidirezionale orizzontale 21"/>
          <p:cNvSpPr/>
          <p:nvPr/>
        </p:nvSpPr>
        <p:spPr>
          <a:xfrm>
            <a:off x="2604086" y="1322848"/>
            <a:ext cx="6356472" cy="242701"/>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Connettore 1 22"/>
          <p:cNvCxnSpPr>
            <a:stCxn id="7" idx="0"/>
          </p:cNvCxnSpPr>
          <p:nvPr/>
        </p:nvCxnSpPr>
        <p:spPr>
          <a:xfrm flipV="1">
            <a:off x="3725140" y="1520195"/>
            <a:ext cx="0" cy="409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flipV="1">
            <a:off x="5329099" y="1467686"/>
            <a:ext cx="0" cy="409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flipV="1">
            <a:off x="8093974" y="1520195"/>
            <a:ext cx="0" cy="409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flipV="1">
            <a:off x="3755380" y="4832710"/>
            <a:ext cx="0" cy="9978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a:off x="5087493" y="2974621"/>
            <a:ext cx="443000" cy="646331"/>
          </a:xfrm>
          <a:prstGeom prst="rect">
            <a:avLst/>
          </a:prstGeom>
          <a:noFill/>
        </p:spPr>
        <p:txBody>
          <a:bodyPr wrap="none" rtlCol="0">
            <a:spAutoFit/>
          </a:bodyPr>
          <a:lstStyle/>
          <a:p>
            <a:pPr algn="ctr"/>
            <a:r>
              <a:rPr lang="en-GB" smtClean="0">
                <a:solidFill>
                  <a:schemeClr val="bg1"/>
                </a:solidFill>
              </a:rPr>
              <a:t>+ </a:t>
            </a:r>
          </a:p>
          <a:p>
            <a:pPr algn="ctr"/>
            <a:r>
              <a:rPr lang="en-GB" smtClean="0">
                <a:solidFill>
                  <a:schemeClr val="bg1"/>
                </a:solidFill>
              </a:rPr>
              <a:t>GE</a:t>
            </a:r>
            <a:endParaRPr lang="en-GB">
              <a:solidFill>
                <a:schemeClr val="bg1"/>
              </a:solidFill>
            </a:endParaRPr>
          </a:p>
        </p:txBody>
      </p:sp>
      <p:sp>
        <p:nvSpPr>
          <p:cNvPr id="29" name="CasellaDiTesto 28"/>
          <p:cNvSpPr txBox="1"/>
          <p:nvPr/>
        </p:nvSpPr>
        <p:spPr>
          <a:xfrm>
            <a:off x="39081" y="284602"/>
            <a:ext cx="2004575" cy="400110"/>
          </a:xfrm>
          <a:prstGeom prst="rect">
            <a:avLst/>
          </a:prstGeom>
          <a:noFill/>
        </p:spPr>
        <p:txBody>
          <a:bodyPr wrap="none" rtlCol="0">
            <a:spAutoFit/>
          </a:bodyPr>
          <a:lstStyle/>
          <a:p>
            <a:r>
              <a:rPr lang="en-GB" sz="2000" b="1" smtClean="0"/>
              <a:t>KTT Organization</a:t>
            </a:r>
            <a:endParaRPr lang="en-GB" sz="2000" b="1"/>
          </a:p>
        </p:txBody>
      </p:sp>
      <p:sp>
        <p:nvSpPr>
          <p:cNvPr id="30" name="CasellaDiTesto 29"/>
          <p:cNvSpPr txBox="1"/>
          <p:nvPr/>
        </p:nvSpPr>
        <p:spPr>
          <a:xfrm>
            <a:off x="4897718" y="2426749"/>
            <a:ext cx="803312" cy="523220"/>
          </a:xfrm>
          <a:prstGeom prst="rect">
            <a:avLst/>
          </a:prstGeom>
          <a:noFill/>
        </p:spPr>
        <p:txBody>
          <a:bodyPr wrap="none" rtlCol="0">
            <a:spAutoFit/>
          </a:bodyPr>
          <a:lstStyle/>
          <a:p>
            <a:pPr algn="ctr"/>
            <a:r>
              <a:rPr lang="en-GB" sz="1400" smtClean="0">
                <a:solidFill>
                  <a:schemeClr val="bg1"/>
                </a:solidFill>
              </a:rPr>
              <a:t>Working</a:t>
            </a:r>
          </a:p>
          <a:p>
            <a:pPr algn="ctr"/>
            <a:r>
              <a:rPr lang="en-GB" sz="1400" smtClean="0">
                <a:solidFill>
                  <a:schemeClr val="bg1"/>
                </a:solidFill>
              </a:rPr>
              <a:t>group</a:t>
            </a:r>
            <a:endParaRPr lang="en-GB" sz="1400">
              <a:solidFill>
                <a:schemeClr val="bg1"/>
              </a:solidFill>
            </a:endParaRPr>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27" name="Segnaposto piè di pagina 26"/>
          <p:cNvSpPr>
            <a:spLocks noGrp="1"/>
          </p:cNvSpPr>
          <p:nvPr>
            <p:ph type="ftr" sz="quarter" idx="11"/>
          </p:nvPr>
        </p:nvSpPr>
        <p:spPr/>
        <p:txBody>
          <a:bodyPr/>
          <a:lstStyle/>
          <a:p>
            <a:r>
              <a:rPr lang="it-IT" smtClean="0"/>
              <a:t>FUTURE DETECTORS for HL-LHC</a:t>
            </a:r>
            <a:endParaRPr lang="it-IT"/>
          </a:p>
        </p:txBody>
      </p:sp>
      <p:sp>
        <p:nvSpPr>
          <p:cNvPr id="31" name="Segnaposto numero diapositiva 30"/>
          <p:cNvSpPr>
            <a:spLocks noGrp="1"/>
          </p:cNvSpPr>
          <p:nvPr>
            <p:ph type="sldNum" sz="quarter" idx="12"/>
          </p:nvPr>
        </p:nvSpPr>
        <p:spPr/>
        <p:txBody>
          <a:bodyPr/>
          <a:lstStyle/>
          <a:p>
            <a:fld id="{FAC9E300-E60E-9747-9C71-DB83F1190BB5}" type="slidenum">
              <a:rPr lang="it-IT" smtClean="0"/>
              <a:t>28</a:t>
            </a:fld>
            <a:endParaRPr lang="it-IT"/>
          </a:p>
        </p:txBody>
      </p:sp>
    </p:spTree>
    <p:extLst>
      <p:ext uri="{BB962C8B-B14F-4D97-AF65-F5344CB8AC3E}">
        <p14:creationId xmlns:p14="http://schemas.microsoft.com/office/powerpoint/2010/main" val="40472121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0089" y="2461860"/>
            <a:ext cx="8229600" cy="1143000"/>
          </a:xfrm>
        </p:spPr>
        <p:txBody>
          <a:bodyPr>
            <a:normAutofit/>
          </a:bodyPr>
          <a:lstStyle/>
          <a:p>
            <a:pPr lvl="1" algn="ctr"/>
            <a:r>
              <a:rPr lang="it-IT" sz="2400" dirty="0" smtClean="0">
                <a:solidFill>
                  <a:srgbClr val="0000FF"/>
                </a:solidFill>
                <a:cs typeface="Comic Sans MS"/>
              </a:rPr>
              <a:t>CNTT e organizzazione dell’Ufficio di TT in AC</a:t>
            </a:r>
            <a:endParaRPr lang="it-IT" sz="2400" dirty="0">
              <a:solidFill>
                <a:srgbClr val="0000FF"/>
              </a:solidFill>
              <a:cs typeface="Comic Sans MS"/>
            </a:endParaRPr>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29</a:t>
            </a:fld>
            <a:endParaRPr lang="it-IT"/>
          </a:p>
        </p:txBody>
      </p:sp>
    </p:spTree>
    <p:extLst>
      <p:ext uri="{BB962C8B-B14F-4D97-AF65-F5344CB8AC3E}">
        <p14:creationId xmlns:p14="http://schemas.microsoft.com/office/powerpoint/2010/main" val="2058946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3"/>
          <p:cNvSpPr>
            <a:spLocks noGrp="1"/>
          </p:cNvSpPr>
          <p:nvPr>
            <p:ph type="title"/>
          </p:nvPr>
        </p:nvSpPr>
        <p:spPr>
          <a:xfrm>
            <a:off x="457200" y="103188"/>
            <a:ext cx="8229600" cy="1143000"/>
          </a:xfrm>
        </p:spPr>
        <p:txBody>
          <a:bodyPr/>
          <a:lstStyle/>
          <a:p>
            <a:pPr eaLnBrk="1" hangingPunct="1"/>
            <a:r>
              <a:rPr lang="it-IT" sz="4000">
                <a:solidFill>
                  <a:srgbClr val="0000FF"/>
                </a:solidFill>
                <a:latin typeface="Calibri" charset="0"/>
              </a:rPr>
              <a:t>I luoghi della ricerca dell’INFN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4" y="1376363"/>
            <a:ext cx="52435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ttangolo 7"/>
          <p:cNvSpPr>
            <a:spLocks noChangeArrowheads="1"/>
          </p:cNvSpPr>
          <p:nvPr/>
        </p:nvSpPr>
        <p:spPr bwMode="auto">
          <a:xfrm>
            <a:off x="5029200" y="1300163"/>
            <a:ext cx="411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dirty="0"/>
              <a:t>		Le strutture dell’INFN :</a:t>
            </a:r>
          </a:p>
          <a:p>
            <a:endParaRPr lang="it-IT" dirty="0"/>
          </a:p>
          <a:p>
            <a:r>
              <a:rPr lang="it-IT" dirty="0"/>
              <a:t>			Sezioni (20)</a:t>
            </a:r>
          </a:p>
          <a:p>
            <a:endParaRPr lang="it-IT" dirty="0"/>
          </a:p>
          <a:p>
            <a:r>
              <a:rPr lang="it-IT" dirty="0"/>
              <a:t>			Gruppi collegati (11)</a:t>
            </a:r>
          </a:p>
          <a:p>
            <a:endParaRPr lang="it-IT" dirty="0"/>
          </a:p>
          <a:p>
            <a:r>
              <a:rPr lang="it-IT" dirty="0"/>
              <a:t>			Laboratori Nazionali (4)</a:t>
            </a:r>
          </a:p>
          <a:p>
            <a:r>
              <a:rPr lang="it-IT" dirty="0"/>
              <a:t> </a:t>
            </a:r>
          </a:p>
          <a:p>
            <a:r>
              <a:rPr lang="it-IT" dirty="0"/>
              <a:t>	</a:t>
            </a:r>
          </a:p>
        </p:txBody>
      </p:sp>
      <p:sp>
        <p:nvSpPr>
          <p:cNvPr id="9" name="Ovale 8"/>
          <p:cNvSpPr/>
          <p:nvPr/>
        </p:nvSpPr>
        <p:spPr>
          <a:xfrm>
            <a:off x="6135688" y="1968500"/>
            <a:ext cx="195262" cy="230188"/>
          </a:xfrm>
          <a:prstGeom prst="ellipse">
            <a:avLst/>
          </a:prstGeom>
          <a:solidFill>
            <a:srgbClr val="3E3BAB"/>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Ovale 9"/>
          <p:cNvSpPr/>
          <p:nvPr/>
        </p:nvSpPr>
        <p:spPr>
          <a:xfrm>
            <a:off x="6135688" y="2468563"/>
            <a:ext cx="195262" cy="230187"/>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Ovale 10"/>
          <p:cNvSpPr/>
          <p:nvPr/>
        </p:nvSpPr>
        <p:spPr>
          <a:xfrm>
            <a:off x="6135688" y="3025775"/>
            <a:ext cx="195262" cy="228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Rettangolo 12"/>
          <p:cNvSpPr/>
          <p:nvPr/>
        </p:nvSpPr>
        <p:spPr>
          <a:xfrm>
            <a:off x="5637213" y="5275263"/>
            <a:ext cx="193675" cy="2286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Rettangolo 14"/>
          <p:cNvSpPr/>
          <p:nvPr/>
        </p:nvSpPr>
        <p:spPr>
          <a:xfrm>
            <a:off x="5695950" y="6354763"/>
            <a:ext cx="195263" cy="2286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465" name="Rettangolo 15"/>
          <p:cNvSpPr>
            <a:spLocks noChangeArrowheads="1"/>
          </p:cNvSpPr>
          <p:nvPr/>
        </p:nvSpPr>
        <p:spPr bwMode="auto">
          <a:xfrm>
            <a:off x="5891213" y="5167313"/>
            <a:ext cx="34702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Centro Nazionale per Ricerca e 	</a:t>
            </a:r>
          </a:p>
          <a:p>
            <a:r>
              <a:rPr lang="it-IT"/>
              <a:t>Sviluppo nelle Tecnologie 	</a:t>
            </a:r>
          </a:p>
          <a:p>
            <a:r>
              <a:rPr lang="it-IT"/>
              <a:t>Informatiche e Telematiche</a:t>
            </a:r>
          </a:p>
          <a:p>
            <a:endParaRPr lang="it-IT"/>
          </a:p>
          <a:p>
            <a:r>
              <a:rPr lang="it-IT"/>
              <a:t>EGO</a:t>
            </a:r>
          </a:p>
        </p:txBody>
      </p:sp>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3</a:t>
            </a:fld>
            <a:endParaRPr lang="it-IT"/>
          </a:p>
        </p:txBody>
      </p:sp>
      <p:sp>
        <p:nvSpPr>
          <p:cNvPr id="14" name="Rettangolo 13"/>
          <p:cNvSpPr/>
          <p:nvPr/>
        </p:nvSpPr>
        <p:spPr>
          <a:xfrm flipH="1">
            <a:off x="2209799" y="1690688"/>
            <a:ext cx="147319" cy="177800"/>
          </a:xfrm>
          <a:prstGeom prst="rect">
            <a:avLst/>
          </a:prstGeom>
          <a:solidFill>
            <a:srgbClr val="F631F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CasellaDiTesto 4"/>
          <p:cNvSpPr txBox="1"/>
          <p:nvPr/>
        </p:nvSpPr>
        <p:spPr>
          <a:xfrm>
            <a:off x="2289298" y="1638956"/>
            <a:ext cx="518091" cy="261610"/>
          </a:xfrm>
          <a:prstGeom prst="rect">
            <a:avLst/>
          </a:prstGeom>
          <a:noFill/>
        </p:spPr>
        <p:txBody>
          <a:bodyPr wrap="none" rtlCol="0">
            <a:spAutoFit/>
          </a:bodyPr>
          <a:lstStyle/>
          <a:p>
            <a:r>
              <a:rPr lang="it-IT" sz="1100" dirty="0" smtClean="0"/>
              <a:t>TIFPA</a:t>
            </a:r>
            <a:endParaRPr lang="it-IT" sz="1100" dirty="0"/>
          </a:p>
        </p:txBody>
      </p:sp>
      <p:sp>
        <p:nvSpPr>
          <p:cNvPr id="6" name="Rettangolo 5"/>
          <p:cNvSpPr/>
          <p:nvPr/>
        </p:nvSpPr>
        <p:spPr>
          <a:xfrm>
            <a:off x="2721099" y="3583801"/>
            <a:ext cx="461935" cy="276999"/>
          </a:xfrm>
          <a:prstGeom prst="rect">
            <a:avLst/>
          </a:prstGeom>
        </p:spPr>
        <p:txBody>
          <a:bodyPr wrap="none">
            <a:spAutoFit/>
          </a:bodyPr>
          <a:lstStyle/>
          <a:p>
            <a:r>
              <a:rPr lang="it-IT" sz="1200" dirty="0" smtClean="0"/>
              <a:t>GSSI</a:t>
            </a:r>
            <a:endParaRPr lang="it-IT" sz="1200" dirty="0"/>
          </a:p>
        </p:txBody>
      </p:sp>
      <p:sp>
        <p:nvSpPr>
          <p:cNvPr id="18" name="Rettangolo 17"/>
          <p:cNvSpPr/>
          <p:nvPr/>
        </p:nvSpPr>
        <p:spPr>
          <a:xfrm>
            <a:off x="3094134" y="3722688"/>
            <a:ext cx="166687" cy="138112"/>
          </a:xfrm>
          <a:prstGeom prst="rect">
            <a:avLst/>
          </a:prstGeom>
          <a:solidFill>
            <a:srgbClr val="FF8C0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Rettangolo 18"/>
          <p:cNvSpPr/>
          <p:nvPr/>
        </p:nvSpPr>
        <p:spPr>
          <a:xfrm>
            <a:off x="6164263" y="4002088"/>
            <a:ext cx="261937" cy="227012"/>
          </a:xfrm>
          <a:prstGeom prst="rect">
            <a:avLst/>
          </a:prstGeom>
          <a:solidFill>
            <a:srgbClr val="F631F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Rettangolo 19"/>
          <p:cNvSpPr/>
          <p:nvPr/>
        </p:nvSpPr>
        <p:spPr>
          <a:xfrm>
            <a:off x="6199981" y="4611688"/>
            <a:ext cx="261937" cy="227012"/>
          </a:xfrm>
          <a:prstGeom prst="rect">
            <a:avLst/>
          </a:prstGeom>
          <a:solidFill>
            <a:srgbClr val="FF8C0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6553200" y="3930134"/>
            <a:ext cx="714183" cy="369332"/>
          </a:xfrm>
          <a:prstGeom prst="rect">
            <a:avLst/>
          </a:prstGeom>
        </p:spPr>
        <p:txBody>
          <a:bodyPr wrap="none">
            <a:spAutoFit/>
          </a:bodyPr>
          <a:lstStyle/>
          <a:p>
            <a:r>
              <a:rPr lang="it-IT" dirty="0" smtClean="0"/>
              <a:t>TIFPA</a:t>
            </a:r>
            <a:endParaRPr lang="it-IT" dirty="0"/>
          </a:p>
        </p:txBody>
      </p:sp>
      <p:sp>
        <p:nvSpPr>
          <p:cNvPr id="8" name="Rettangolo 7"/>
          <p:cNvSpPr/>
          <p:nvPr/>
        </p:nvSpPr>
        <p:spPr>
          <a:xfrm>
            <a:off x="6659140" y="4513302"/>
            <a:ext cx="600570" cy="369332"/>
          </a:xfrm>
          <a:prstGeom prst="rect">
            <a:avLst/>
          </a:prstGeom>
        </p:spPr>
        <p:txBody>
          <a:bodyPr wrap="none">
            <a:spAutoFit/>
          </a:bodyPr>
          <a:lstStyle/>
          <a:p>
            <a:r>
              <a:rPr lang="it-IT" dirty="0" smtClean="0"/>
              <a:t>GSSI</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30</a:t>
            </a:fld>
            <a:endParaRPr lang="it-IT"/>
          </a:p>
        </p:txBody>
      </p:sp>
      <p:pic>
        <p:nvPicPr>
          <p:cNvPr id="5" name="Immagine 4"/>
          <p:cNvPicPr>
            <a:picLocks noChangeAspect="1"/>
          </p:cNvPicPr>
          <p:nvPr/>
        </p:nvPicPr>
        <p:blipFill>
          <a:blip r:embed="rId2"/>
          <a:stretch>
            <a:fillRect/>
          </a:stretch>
        </p:blipFill>
        <p:spPr>
          <a:xfrm>
            <a:off x="482600" y="0"/>
            <a:ext cx="8170394" cy="6858000"/>
          </a:xfrm>
          <a:prstGeom prst="rect">
            <a:avLst/>
          </a:prstGeom>
        </p:spPr>
      </p:pic>
    </p:spTree>
    <p:extLst>
      <p:ext uri="{BB962C8B-B14F-4D97-AF65-F5344CB8AC3E}">
        <p14:creationId xmlns:p14="http://schemas.microsoft.com/office/powerpoint/2010/main" val="24866263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31</a:t>
            </a:fld>
            <a:endParaRPr lang="it-IT"/>
          </a:p>
        </p:txBody>
      </p:sp>
      <p:pic>
        <p:nvPicPr>
          <p:cNvPr id="5" name="Immagine 4"/>
          <p:cNvPicPr>
            <a:picLocks noChangeAspect="1"/>
          </p:cNvPicPr>
          <p:nvPr/>
        </p:nvPicPr>
        <p:blipFill>
          <a:blip r:embed="rId2"/>
          <a:stretch>
            <a:fillRect/>
          </a:stretch>
        </p:blipFill>
        <p:spPr>
          <a:xfrm>
            <a:off x="711200" y="12700"/>
            <a:ext cx="7718759" cy="6858000"/>
          </a:xfrm>
          <a:prstGeom prst="rect">
            <a:avLst/>
          </a:prstGeom>
        </p:spPr>
      </p:pic>
      <p:sp>
        <p:nvSpPr>
          <p:cNvPr id="7" name="CasellaDiTesto 6"/>
          <p:cNvSpPr txBox="1"/>
          <p:nvPr/>
        </p:nvSpPr>
        <p:spPr>
          <a:xfrm>
            <a:off x="5861986" y="4017434"/>
            <a:ext cx="2608932" cy="1446550"/>
          </a:xfrm>
          <a:prstGeom prst="rect">
            <a:avLst/>
          </a:prstGeom>
          <a:noFill/>
        </p:spPr>
        <p:txBody>
          <a:bodyPr wrap="none" rtlCol="0">
            <a:spAutoFit/>
          </a:bodyPr>
          <a:lstStyle/>
          <a:p>
            <a:r>
              <a:rPr lang="it-IT" sz="1400" dirty="0" smtClean="0"/>
              <a:t>Cino Matacotta</a:t>
            </a:r>
          </a:p>
          <a:p>
            <a:r>
              <a:rPr lang="it-IT" sz="1400" dirty="0" smtClean="0"/>
              <a:t>Massimo Caccia  </a:t>
            </a:r>
          </a:p>
          <a:p>
            <a:r>
              <a:rPr lang="it-IT" sz="1400" dirty="0" smtClean="0"/>
              <a:t>Lorenza Paolucci</a:t>
            </a:r>
          </a:p>
          <a:p>
            <a:r>
              <a:rPr lang="it-IT" sz="1400" dirty="0" smtClean="0"/>
              <a:t>Pier Paolo </a:t>
            </a:r>
            <a:r>
              <a:rPr lang="it-IT" sz="1400" dirty="0" err="1" smtClean="0"/>
              <a:t>Deminicis</a:t>
            </a:r>
            <a:r>
              <a:rPr lang="it-IT" sz="1400" dirty="0" smtClean="0"/>
              <a:t> – Assegnista</a:t>
            </a:r>
          </a:p>
          <a:p>
            <a:r>
              <a:rPr lang="it-IT" sz="1400" dirty="0"/>
              <a:t>Ilaria </a:t>
            </a:r>
            <a:r>
              <a:rPr lang="it-IT" sz="1400" dirty="0" err="1" smtClean="0"/>
              <a:t>Giammarioli</a:t>
            </a:r>
            <a:r>
              <a:rPr lang="it-IT" sz="1400" dirty="0" smtClean="0"/>
              <a:t> - Assegnista</a:t>
            </a:r>
          </a:p>
          <a:p>
            <a:endParaRPr lang="it-IT" dirty="0"/>
          </a:p>
        </p:txBody>
      </p:sp>
    </p:spTree>
    <p:extLst>
      <p:ext uri="{BB962C8B-B14F-4D97-AF65-F5344CB8AC3E}">
        <p14:creationId xmlns:p14="http://schemas.microsoft.com/office/powerpoint/2010/main" val="28197099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2972"/>
            <a:ext cx="8229600" cy="1143000"/>
          </a:xfrm>
        </p:spPr>
        <p:txBody>
          <a:bodyPr>
            <a:noAutofit/>
          </a:bodyPr>
          <a:lstStyle/>
          <a:p>
            <a:pPr marL="0" indent="0"/>
            <a:r>
              <a:rPr lang="it-IT" sz="2400" dirty="0" smtClean="0">
                <a:solidFill>
                  <a:srgbClr val="0000FF"/>
                </a:solidFill>
              </a:rPr>
              <a:t>Network e training dei Referenti locali del TT</a:t>
            </a:r>
            <a:endParaRPr lang="it-IT" sz="2400" dirty="0">
              <a:solidFill>
                <a:srgbClr val="0000FF"/>
              </a:solidFill>
            </a:endParaRPr>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32</a:t>
            </a:fld>
            <a:endParaRPr lang="it-IT"/>
          </a:p>
        </p:txBody>
      </p:sp>
    </p:spTree>
    <p:extLst>
      <p:ext uri="{BB962C8B-B14F-4D97-AF65-F5344CB8AC3E}">
        <p14:creationId xmlns:p14="http://schemas.microsoft.com/office/powerpoint/2010/main" val="41995291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797983"/>
            <a:ext cx="8510588" cy="5241573"/>
          </a:xfrm>
        </p:spPr>
        <p:txBody>
          <a:bodyPr>
            <a:normAutofit/>
          </a:bodyPr>
          <a:lstStyle/>
          <a:p>
            <a:pPr lvl="1">
              <a:spcAft>
                <a:spcPts val="600"/>
              </a:spcAft>
              <a:buFont typeface="Arial"/>
              <a:buChar char="•"/>
            </a:pPr>
            <a:r>
              <a:rPr lang="en-US" sz="2000" dirty="0" smtClean="0">
                <a:latin typeface="Calibri" charset="0"/>
                <a:ea typeface="ＭＳ Ｐゴシック" charset="0"/>
              </a:rPr>
              <a:t>E’ </a:t>
            </a:r>
            <a:r>
              <a:rPr lang="en-US" sz="2000" dirty="0" err="1" smtClean="0">
                <a:latin typeface="Calibri" charset="0"/>
                <a:ea typeface="ＭＳ Ｐゴシック" charset="0"/>
              </a:rPr>
              <a:t>stato</a:t>
            </a:r>
            <a:r>
              <a:rPr lang="en-US" sz="2000" dirty="0" smtClean="0">
                <a:latin typeface="Calibri" charset="0"/>
                <a:ea typeface="ＭＳ Ｐゴシック" charset="0"/>
              </a:rPr>
              <a:t> </a:t>
            </a:r>
            <a:r>
              <a:rPr lang="en-US" sz="2000" dirty="0" err="1" smtClean="0">
                <a:latin typeface="Calibri" charset="0"/>
                <a:ea typeface="ＭＳ Ｐゴシック" charset="0"/>
              </a:rPr>
              <a:t>creato</a:t>
            </a:r>
            <a:r>
              <a:rPr lang="en-US" sz="2000" dirty="0" smtClean="0">
                <a:latin typeface="Calibri" charset="0"/>
                <a:ea typeface="ＭＳ Ｐゴシック" charset="0"/>
              </a:rPr>
              <a:t> un</a:t>
            </a:r>
            <a:r>
              <a:rPr lang="en-US" sz="2000" dirty="0" smtClean="0">
                <a:latin typeface="Calibri" charset="0"/>
                <a:ea typeface="ＭＳ Ｐゴシック" charset="0"/>
              </a:rPr>
              <a:t> </a:t>
            </a:r>
            <a:r>
              <a:rPr lang="en-US" sz="2000" dirty="0">
                <a:latin typeface="Calibri" charset="0"/>
                <a:ea typeface="ＭＳ Ｐゴシック" charset="0"/>
              </a:rPr>
              <a:t>network </a:t>
            </a:r>
            <a:r>
              <a:rPr lang="en-US" sz="2000" dirty="0" err="1" smtClean="0">
                <a:latin typeface="Calibri" charset="0"/>
                <a:ea typeface="ＭＳ Ｐゴシック" charset="0"/>
              </a:rPr>
              <a:t>Referenti</a:t>
            </a:r>
            <a:r>
              <a:rPr lang="en-US" sz="2000" dirty="0" smtClean="0">
                <a:latin typeface="Calibri" charset="0"/>
                <a:ea typeface="ＭＳ Ｐゴシック" charset="0"/>
              </a:rPr>
              <a:t> </a:t>
            </a:r>
            <a:r>
              <a:rPr lang="en-US" sz="2000" dirty="0" err="1" smtClean="0">
                <a:latin typeface="Calibri" charset="0"/>
                <a:ea typeface="ＭＳ Ｐゴシック" charset="0"/>
              </a:rPr>
              <a:t>locali</a:t>
            </a:r>
            <a:r>
              <a:rPr lang="en-US" sz="2000" dirty="0" smtClean="0">
                <a:latin typeface="Calibri" charset="0"/>
                <a:ea typeface="ＭＳ Ｐゴシック" charset="0"/>
              </a:rPr>
              <a:t> del TT, </a:t>
            </a:r>
            <a:r>
              <a:rPr lang="en-US" sz="2000" dirty="0" err="1" smtClean="0">
                <a:latin typeface="Calibri" charset="0"/>
                <a:ea typeface="ＭＳ Ｐゴシック" charset="0"/>
              </a:rPr>
              <a:t>uno</a:t>
            </a:r>
            <a:r>
              <a:rPr lang="en-US" sz="2000" dirty="0" smtClean="0">
                <a:latin typeface="Calibri" charset="0"/>
                <a:ea typeface="ＭＳ Ｐゴシック" charset="0"/>
              </a:rPr>
              <a:t> per </a:t>
            </a:r>
            <a:r>
              <a:rPr lang="en-US" sz="2000" dirty="0" err="1" smtClean="0">
                <a:latin typeface="Calibri" charset="0"/>
                <a:ea typeface="ＭＳ Ｐゴシック" charset="0"/>
              </a:rPr>
              <a:t>ciascuna</a:t>
            </a:r>
            <a:r>
              <a:rPr lang="en-US" sz="2000" dirty="0" smtClean="0">
                <a:latin typeface="Calibri" charset="0"/>
                <a:ea typeface="ＭＳ Ｐゴシック" charset="0"/>
              </a:rPr>
              <a:t> </a:t>
            </a:r>
            <a:r>
              <a:rPr lang="en-US" sz="2000" dirty="0" err="1">
                <a:latin typeface="Calibri" charset="0"/>
                <a:ea typeface="ＭＳ Ｐゴシック" charset="0"/>
              </a:rPr>
              <a:t>S</a:t>
            </a:r>
            <a:r>
              <a:rPr lang="en-US" sz="2000" dirty="0" err="1" smtClean="0">
                <a:latin typeface="Calibri" charset="0"/>
                <a:ea typeface="ＭＳ Ｐゴシック" charset="0"/>
              </a:rPr>
              <a:t>truttura</a:t>
            </a:r>
            <a:r>
              <a:rPr lang="en-US" sz="2000" dirty="0" smtClean="0">
                <a:latin typeface="Calibri" charset="0"/>
                <a:ea typeface="ＭＳ Ｐゴシック" charset="0"/>
              </a:rPr>
              <a:t> INFN, </a:t>
            </a:r>
            <a:r>
              <a:rPr lang="en-US" sz="2000" dirty="0" err="1" smtClean="0">
                <a:latin typeface="Calibri" charset="0"/>
                <a:ea typeface="ＭＳ Ｐゴシック" charset="0"/>
              </a:rPr>
              <a:t>nominati</a:t>
            </a:r>
            <a:r>
              <a:rPr lang="en-US" sz="2000" dirty="0" smtClean="0">
                <a:latin typeface="Calibri" charset="0"/>
                <a:ea typeface="ＭＳ Ｐゴシック" charset="0"/>
              </a:rPr>
              <a:t> </a:t>
            </a:r>
            <a:r>
              <a:rPr lang="en-US" sz="2000" dirty="0" err="1" smtClean="0">
                <a:latin typeface="Calibri" charset="0"/>
                <a:ea typeface="ＭＳ Ｐゴシック" charset="0"/>
              </a:rPr>
              <a:t>dai</a:t>
            </a:r>
            <a:r>
              <a:rPr lang="en-US" sz="2000" dirty="0" smtClean="0">
                <a:latin typeface="Calibri" charset="0"/>
                <a:ea typeface="ＭＳ Ｐゴシック" charset="0"/>
              </a:rPr>
              <a:t> </a:t>
            </a:r>
            <a:r>
              <a:rPr lang="en-US" sz="2000" dirty="0" err="1" smtClean="0">
                <a:latin typeface="Calibri" charset="0"/>
                <a:ea typeface="ＭＳ Ｐゴシック" charset="0"/>
              </a:rPr>
              <a:t>Direttori</a:t>
            </a:r>
            <a:r>
              <a:rPr lang="en-US" sz="2000" dirty="0" smtClean="0">
                <a:latin typeface="Calibri" charset="0"/>
                <a:ea typeface="ＭＳ Ｐゴシック" charset="0"/>
              </a:rPr>
              <a:t>.</a:t>
            </a:r>
            <a:endParaRPr lang="en-US" sz="2000" dirty="0" smtClean="0">
              <a:latin typeface="Calibri" charset="0"/>
              <a:ea typeface="ＭＳ Ｐゴシック" charset="0"/>
            </a:endParaRPr>
          </a:p>
          <a:p>
            <a:pPr marL="457200" lvl="1" indent="0">
              <a:spcAft>
                <a:spcPts val="600"/>
              </a:spcAft>
              <a:buNone/>
            </a:pPr>
            <a:endParaRPr lang="en-US" sz="2000" dirty="0">
              <a:latin typeface="Calibri" charset="0"/>
              <a:ea typeface="ＭＳ Ｐゴシック" charset="0"/>
            </a:endParaRPr>
          </a:p>
          <a:p>
            <a:pPr lvl="1">
              <a:spcAft>
                <a:spcPts val="600"/>
              </a:spcAft>
              <a:buFont typeface="Arial"/>
              <a:buChar char="•"/>
            </a:pPr>
            <a:r>
              <a:rPr lang="en-US" sz="2000" dirty="0" smtClean="0">
                <a:latin typeface="Calibri" charset="0"/>
                <a:ea typeface="ＭＳ Ｐゴシック" charset="0"/>
              </a:rPr>
              <a:t>I </a:t>
            </a:r>
            <a:r>
              <a:rPr lang="en-US" sz="2000" dirty="0" err="1" smtClean="0">
                <a:latin typeface="Calibri" charset="0"/>
                <a:ea typeface="ＭＳ Ｐゴシック" charset="0"/>
              </a:rPr>
              <a:t>Referenti</a:t>
            </a:r>
            <a:r>
              <a:rPr lang="en-US" sz="2000" dirty="0" smtClean="0">
                <a:latin typeface="Calibri" charset="0"/>
                <a:ea typeface="ＭＳ Ｐゴシック" charset="0"/>
              </a:rPr>
              <a:t> </a:t>
            </a:r>
            <a:r>
              <a:rPr lang="en-US" sz="2000" dirty="0" err="1" smtClean="0">
                <a:latin typeface="Calibri" charset="0"/>
                <a:ea typeface="ＭＳ Ｐゴシック" charset="0"/>
              </a:rPr>
              <a:t>locali</a:t>
            </a:r>
            <a:r>
              <a:rPr lang="en-US" sz="2000" dirty="0" smtClean="0">
                <a:latin typeface="Calibri" charset="0"/>
                <a:ea typeface="ＭＳ Ｐゴシック" charset="0"/>
              </a:rPr>
              <a:t> </a:t>
            </a:r>
            <a:r>
              <a:rPr lang="en-US" sz="2000" dirty="0" err="1" smtClean="0">
                <a:latin typeface="Calibri" charset="0"/>
                <a:ea typeface="ＭＳ Ｐゴシック" charset="0"/>
              </a:rPr>
              <a:t>vengono</a:t>
            </a:r>
            <a:r>
              <a:rPr lang="en-US" sz="2000" dirty="0" smtClean="0">
                <a:latin typeface="Calibri" charset="0"/>
                <a:ea typeface="ＭＳ Ｐゴシック" charset="0"/>
              </a:rPr>
              <a:t> </a:t>
            </a:r>
            <a:r>
              <a:rPr lang="en-US" sz="2000" dirty="0" err="1" smtClean="0">
                <a:latin typeface="Calibri" charset="0"/>
                <a:ea typeface="ＭＳ Ｐゴシック" charset="0"/>
              </a:rPr>
              <a:t>formati</a:t>
            </a:r>
            <a:r>
              <a:rPr lang="en-US" sz="2000" dirty="0" smtClean="0">
                <a:latin typeface="Calibri" charset="0"/>
                <a:ea typeface="ＭＳ Ｐゴシック" charset="0"/>
              </a:rPr>
              <a:t> </a:t>
            </a:r>
            <a:r>
              <a:rPr lang="en-US" sz="2000" dirty="0" err="1" smtClean="0">
                <a:latin typeface="Calibri" charset="0"/>
                <a:ea typeface="ＭＳ Ｐゴシック" charset="0"/>
              </a:rPr>
              <a:t>attraverso</a:t>
            </a:r>
            <a:r>
              <a:rPr lang="en-US" sz="2000" dirty="0" smtClean="0">
                <a:latin typeface="Calibri" charset="0"/>
                <a:ea typeface="ＭＳ Ｐゴシック" charset="0"/>
              </a:rPr>
              <a:t> </a:t>
            </a:r>
            <a:r>
              <a:rPr lang="en-US" sz="2000" dirty="0" err="1" smtClean="0">
                <a:latin typeface="Calibri" charset="0"/>
                <a:ea typeface="ＭＳ Ｐゴシック" charset="0"/>
              </a:rPr>
              <a:t>dei</a:t>
            </a:r>
            <a:r>
              <a:rPr lang="en-US" sz="2000" dirty="0" smtClean="0">
                <a:latin typeface="Calibri" charset="0"/>
                <a:ea typeface="ＭＳ Ｐゴシック" charset="0"/>
              </a:rPr>
              <a:t> workshops </a:t>
            </a:r>
            <a:r>
              <a:rPr lang="en-US" sz="2000" dirty="0">
                <a:latin typeface="Calibri" charset="0"/>
                <a:ea typeface="ＭＳ Ｐゴシック" charset="0"/>
              </a:rPr>
              <a:t>(agenda </a:t>
            </a:r>
            <a:r>
              <a:rPr lang="en-US" sz="2000" dirty="0" smtClean="0">
                <a:latin typeface="Calibri" charset="0"/>
                <a:ea typeface="ＭＳ Ｐゴシック" charset="0"/>
              </a:rPr>
              <a:t>e report </a:t>
            </a:r>
            <a:r>
              <a:rPr lang="en-US" sz="2000" dirty="0" err="1" smtClean="0">
                <a:latin typeface="Calibri" charset="0"/>
                <a:ea typeface="ＭＳ Ｐゴシック" charset="0"/>
              </a:rPr>
              <a:t>ai</a:t>
            </a:r>
            <a:r>
              <a:rPr lang="en-US" sz="2000" dirty="0" smtClean="0">
                <a:latin typeface="Calibri" charset="0"/>
                <a:ea typeface="ＭＳ Ｐゴシック" charset="0"/>
              </a:rPr>
              <a:t> link: </a:t>
            </a:r>
            <a:r>
              <a:rPr lang="en-US" sz="2000" dirty="0" smtClean="0">
                <a:latin typeface="Calibri" charset="0"/>
                <a:ea typeface="ＭＳ Ｐゴシック" charset="0"/>
                <a:hlinkClick r:id="rId2"/>
              </a:rPr>
              <a:t>https</a:t>
            </a:r>
            <a:r>
              <a:rPr lang="en-US" sz="2000" dirty="0">
                <a:latin typeface="Calibri" charset="0"/>
                <a:ea typeface="ＭＳ Ｐゴシック" charset="0"/>
                <a:hlinkClick r:id="rId2"/>
              </a:rPr>
              <a:t>://agenda.infn.it/categoryDisplay.py?categId=534</a:t>
            </a:r>
            <a:r>
              <a:rPr lang="en-US" sz="2000" dirty="0">
                <a:latin typeface="Calibri" charset="0"/>
                <a:ea typeface="ＭＳ Ｐゴシック" charset="0"/>
              </a:rPr>
              <a:t> ), </a:t>
            </a:r>
            <a:r>
              <a:rPr lang="en-US" sz="2000" dirty="0" smtClean="0">
                <a:latin typeface="Calibri" charset="0"/>
                <a:ea typeface="ＭＳ Ｐゴシック" charset="0"/>
              </a:rPr>
              <a:t>6  </a:t>
            </a:r>
            <a:r>
              <a:rPr lang="en-US" sz="2000" dirty="0">
                <a:latin typeface="Calibri" charset="0"/>
                <a:ea typeface="ＭＳ Ｐゴシック" charset="0"/>
              </a:rPr>
              <a:t>meetings </a:t>
            </a:r>
            <a:r>
              <a:rPr lang="en-US" sz="2000" dirty="0" err="1" smtClean="0">
                <a:latin typeface="Calibri" charset="0"/>
                <a:ea typeface="ＭＳ Ｐゴシック" charset="0"/>
              </a:rPr>
              <a:t>nel</a:t>
            </a:r>
            <a:r>
              <a:rPr lang="en-US" sz="2000" dirty="0" smtClean="0">
                <a:latin typeface="Calibri" charset="0"/>
                <a:ea typeface="ＭＳ Ｐゴシック" charset="0"/>
              </a:rPr>
              <a:t> 2012</a:t>
            </a:r>
            <a:r>
              <a:rPr lang="en-US" sz="2000" dirty="0">
                <a:latin typeface="Calibri" charset="0"/>
                <a:ea typeface="ＭＳ Ｐゴシック" charset="0"/>
              </a:rPr>
              <a:t>-</a:t>
            </a:r>
            <a:r>
              <a:rPr lang="en-US" sz="2000" dirty="0" smtClean="0">
                <a:latin typeface="Calibri" charset="0"/>
                <a:ea typeface="ＭＳ Ｐゴシック" charset="0"/>
              </a:rPr>
              <a:t>13, 1 meeting </a:t>
            </a:r>
            <a:r>
              <a:rPr lang="en-US" sz="2000" dirty="0" err="1" smtClean="0">
                <a:latin typeface="Calibri" charset="0"/>
                <a:ea typeface="ＭＳ Ｐゴシック" charset="0"/>
              </a:rPr>
              <a:t>nel</a:t>
            </a:r>
            <a:r>
              <a:rPr lang="en-US" sz="2000" dirty="0" smtClean="0">
                <a:latin typeface="Calibri" charset="0"/>
                <a:ea typeface="ＭＳ Ｐゴシック" charset="0"/>
              </a:rPr>
              <a:t> 2014, cadenza </a:t>
            </a:r>
            <a:r>
              <a:rPr lang="en-US" sz="2000" dirty="0" err="1" smtClean="0">
                <a:latin typeface="Calibri" charset="0"/>
                <a:ea typeface="ＭＳ Ｐゴシック" charset="0"/>
              </a:rPr>
              <a:t>ogni</a:t>
            </a:r>
            <a:r>
              <a:rPr lang="en-US" sz="2000" dirty="0" smtClean="0">
                <a:latin typeface="Calibri" charset="0"/>
                <a:ea typeface="ＭＳ Ｐゴシック" charset="0"/>
              </a:rPr>
              <a:t> 2 </a:t>
            </a:r>
            <a:r>
              <a:rPr lang="en-US" sz="2000" dirty="0" err="1" smtClean="0">
                <a:latin typeface="Calibri" charset="0"/>
                <a:ea typeface="ＭＳ Ｐゴシック" charset="0"/>
              </a:rPr>
              <a:t>mesi</a:t>
            </a:r>
            <a:r>
              <a:rPr lang="en-US" sz="2000" dirty="0" smtClean="0">
                <a:latin typeface="Calibri" charset="0"/>
                <a:ea typeface="ＭＳ Ｐゴシック" charset="0"/>
              </a:rPr>
              <a:t>; </a:t>
            </a:r>
          </a:p>
          <a:p>
            <a:pPr marL="457200" lvl="1" indent="0">
              <a:spcAft>
                <a:spcPts val="600"/>
              </a:spcAft>
              <a:buNone/>
            </a:pPr>
            <a:endParaRPr lang="en-US" sz="2000" dirty="0">
              <a:latin typeface="Calibri" charset="0"/>
              <a:ea typeface="ＭＳ Ｐゴシック" charset="0"/>
            </a:endParaRPr>
          </a:p>
          <a:p>
            <a:pPr lvl="1">
              <a:spcAft>
                <a:spcPts val="600"/>
              </a:spcAft>
              <a:buFont typeface="Arial"/>
              <a:buChar char="•"/>
            </a:pPr>
            <a:r>
              <a:rPr lang="en-US" sz="2000" dirty="0" smtClean="0">
                <a:latin typeface="Calibri" charset="0"/>
                <a:ea typeface="ＭＳ Ｐゴシック" charset="0"/>
              </a:rPr>
              <a:t>Il </a:t>
            </a:r>
            <a:r>
              <a:rPr lang="en-US" sz="2000" dirty="0" err="1" smtClean="0">
                <a:latin typeface="Calibri" charset="0"/>
                <a:ea typeface="ＭＳ Ｐゴシック" charset="0"/>
              </a:rPr>
              <a:t>Referente</a:t>
            </a:r>
            <a:r>
              <a:rPr lang="en-US" sz="2000" dirty="0" smtClean="0">
                <a:latin typeface="Calibri" charset="0"/>
                <a:ea typeface="ＭＳ Ｐゴシック" charset="0"/>
              </a:rPr>
              <a:t> locale </a:t>
            </a:r>
            <a:r>
              <a:rPr lang="en-US" sz="2000" dirty="0" err="1" smtClean="0">
                <a:latin typeface="Calibri" charset="0"/>
                <a:ea typeface="ＭＳ Ｐゴシック" charset="0"/>
              </a:rPr>
              <a:t>è</a:t>
            </a:r>
            <a:r>
              <a:rPr lang="en-US" sz="2000" dirty="0" smtClean="0">
                <a:latin typeface="Calibri" charset="0"/>
                <a:ea typeface="ＭＳ Ｐゴシック" charset="0"/>
              </a:rPr>
              <a:t> un </a:t>
            </a:r>
            <a:r>
              <a:rPr lang="en-US" sz="2000" dirty="0" err="1" smtClean="0">
                <a:latin typeface="Calibri" charset="0"/>
                <a:ea typeface="ＭＳ Ｐゴシック" charset="0"/>
              </a:rPr>
              <a:t>punto</a:t>
            </a:r>
            <a:r>
              <a:rPr lang="en-US" sz="2000" dirty="0" smtClean="0">
                <a:latin typeface="Calibri" charset="0"/>
                <a:ea typeface="ＭＳ Ｐゴシック" charset="0"/>
              </a:rPr>
              <a:t> di </a:t>
            </a:r>
            <a:r>
              <a:rPr lang="en-US" sz="2000" dirty="0" err="1" smtClean="0">
                <a:latin typeface="Calibri" charset="0"/>
                <a:ea typeface="ＭＳ Ｐゴシック" charset="0"/>
              </a:rPr>
              <a:t>riferimento</a:t>
            </a:r>
            <a:r>
              <a:rPr lang="en-US" sz="2000" dirty="0" smtClean="0">
                <a:latin typeface="Calibri" charset="0"/>
                <a:ea typeface="ＭＳ Ｐゴシック" charset="0"/>
              </a:rPr>
              <a:t> per </a:t>
            </a:r>
            <a:r>
              <a:rPr lang="en-US" sz="2000" dirty="0" err="1" smtClean="0">
                <a:latin typeface="Calibri" charset="0"/>
                <a:ea typeface="ＭＳ Ｐゴシック" charset="0"/>
              </a:rPr>
              <a:t>tutte</a:t>
            </a:r>
            <a:r>
              <a:rPr lang="en-US" sz="2000" dirty="0" smtClean="0">
                <a:latin typeface="Calibri" charset="0"/>
                <a:ea typeface="ＭＳ Ｐゴシック" charset="0"/>
              </a:rPr>
              <a:t> le </a:t>
            </a:r>
            <a:r>
              <a:rPr lang="en-US" sz="2000" dirty="0" err="1" smtClean="0">
                <a:latin typeface="Calibri" charset="0"/>
                <a:ea typeface="ＭＳ Ｐゴシック" charset="0"/>
              </a:rPr>
              <a:t>attività</a:t>
            </a:r>
            <a:r>
              <a:rPr lang="en-US" sz="2000" dirty="0" smtClean="0">
                <a:latin typeface="Calibri" charset="0"/>
                <a:ea typeface="ＭＳ Ｐゴシック" charset="0"/>
              </a:rPr>
              <a:t> di TT come scouting </a:t>
            </a:r>
            <a:r>
              <a:rPr lang="en-US" sz="2000" dirty="0" smtClean="0">
                <a:latin typeface="Calibri" charset="0"/>
                <a:ea typeface="ＭＳ Ｐゴシック" charset="0"/>
              </a:rPr>
              <a:t>per  </a:t>
            </a:r>
            <a:r>
              <a:rPr lang="en-US" sz="2000" dirty="0" err="1" smtClean="0">
                <a:latin typeface="Calibri" charset="0"/>
                <a:ea typeface="ＭＳ Ｐゴシック" charset="0"/>
              </a:rPr>
              <a:t>brevetti</a:t>
            </a:r>
            <a:r>
              <a:rPr lang="en-US" sz="2000" dirty="0" smtClean="0">
                <a:latin typeface="Calibri" charset="0"/>
                <a:ea typeface="ＭＳ Ｐゴシック" charset="0"/>
              </a:rPr>
              <a:t> e </a:t>
            </a:r>
            <a:r>
              <a:rPr lang="en-US" sz="2000" dirty="0" err="1" smtClean="0">
                <a:latin typeface="Calibri" charset="0"/>
                <a:ea typeface="ＭＳ Ｐゴシック" charset="0"/>
              </a:rPr>
              <a:t>altre</a:t>
            </a:r>
            <a:r>
              <a:rPr lang="en-US" sz="2000" dirty="0" smtClean="0">
                <a:latin typeface="Calibri" charset="0"/>
                <a:ea typeface="ＭＳ Ｐゴシック" charset="0"/>
              </a:rPr>
              <a:t> </a:t>
            </a:r>
            <a:r>
              <a:rPr lang="en-US" sz="2000" dirty="0" err="1" smtClean="0">
                <a:latin typeface="Calibri" charset="0"/>
                <a:ea typeface="ＭＳ Ｐゴシック" charset="0"/>
              </a:rPr>
              <a:t>attività</a:t>
            </a:r>
            <a:r>
              <a:rPr lang="en-US" sz="2000" dirty="0" smtClean="0">
                <a:latin typeface="Calibri" charset="0"/>
                <a:ea typeface="ＭＳ Ｐゴシック" charset="0"/>
              </a:rPr>
              <a:t> di </a:t>
            </a:r>
            <a:r>
              <a:rPr lang="en-US" sz="2000" dirty="0" err="1" smtClean="0">
                <a:latin typeface="Calibri" charset="0"/>
                <a:ea typeface="ＭＳ Ｐゴシック" charset="0"/>
              </a:rPr>
              <a:t>valorizzazione</a:t>
            </a:r>
            <a:r>
              <a:rPr lang="en-US" sz="2000" dirty="0" smtClean="0">
                <a:latin typeface="Calibri" charset="0"/>
                <a:ea typeface="ＭＳ Ｐゴシック" charset="0"/>
              </a:rPr>
              <a:t> </a:t>
            </a:r>
            <a:r>
              <a:rPr lang="en-US" sz="2000" dirty="0" err="1" smtClean="0">
                <a:latin typeface="Calibri" charset="0"/>
                <a:ea typeface="ＭＳ Ｐゴシック" charset="0"/>
              </a:rPr>
              <a:t>della</a:t>
            </a:r>
            <a:r>
              <a:rPr lang="en-US" sz="2000" dirty="0" smtClean="0">
                <a:latin typeface="Calibri" charset="0"/>
                <a:ea typeface="ＭＳ Ｐゴシック" charset="0"/>
              </a:rPr>
              <a:t> </a:t>
            </a:r>
            <a:r>
              <a:rPr lang="en-US" sz="2000" dirty="0" err="1" smtClean="0">
                <a:latin typeface="Calibri" charset="0"/>
                <a:ea typeface="ＭＳ Ｐゴシック" charset="0"/>
              </a:rPr>
              <a:t>ricerca</a:t>
            </a:r>
            <a:r>
              <a:rPr lang="en-US" sz="2000" dirty="0" smtClean="0">
                <a:latin typeface="Calibri" charset="0"/>
                <a:ea typeface="ＭＳ Ｐゴシック" charset="0"/>
              </a:rPr>
              <a:t>, </a:t>
            </a:r>
            <a:r>
              <a:rPr lang="en-US" sz="2000" dirty="0" err="1" smtClean="0">
                <a:latin typeface="Calibri" charset="0"/>
                <a:ea typeface="ＭＳ Ｐゴシック" charset="0"/>
              </a:rPr>
              <a:t>si</a:t>
            </a:r>
            <a:r>
              <a:rPr lang="en-US" sz="2000" dirty="0" smtClean="0">
                <a:latin typeface="Calibri" charset="0"/>
                <a:ea typeface="ＭＳ Ｐゴシック" charset="0"/>
              </a:rPr>
              <a:t> </a:t>
            </a:r>
            <a:r>
              <a:rPr lang="en-US" sz="2000" dirty="0" err="1" smtClean="0">
                <a:latin typeface="Calibri" charset="0"/>
                <a:ea typeface="ＭＳ Ｐゴシック" charset="0"/>
              </a:rPr>
              <a:t>avvalgono</a:t>
            </a:r>
            <a:r>
              <a:rPr lang="en-US" sz="2000" dirty="0" smtClean="0">
                <a:latin typeface="Calibri" charset="0"/>
                <a:ea typeface="ＭＳ Ｐゴシック" charset="0"/>
              </a:rPr>
              <a:t> </a:t>
            </a:r>
            <a:r>
              <a:rPr lang="en-US" sz="2000" dirty="0" err="1" smtClean="0">
                <a:latin typeface="Calibri" charset="0"/>
                <a:ea typeface="ＭＳ Ｐゴシック" charset="0"/>
              </a:rPr>
              <a:t>dell’aiuto</a:t>
            </a:r>
            <a:r>
              <a:rPr lang="en-US" sz="2000" dirty="0" smtClean="0">
                <a:latin typeface="Calibri" charset="0"/>
                <a:ea typeface="ＭＳ Ｐゴシック" charset="0"/>
              </a:rPr>
              <a:t> del </a:t>
            </a:r>
            <a:r>
              <a:rPr lang="en-US" sz="2000" dirty="0" err="1" smtClean="0">
                <a:latin typeface="Calibri" charset="0"/>
                <a:ea typeface="ＭＳ Ｐゴシック" charset="0"/>
              </a:rPr>
              <a:t>Ufficio</a:t>
            </a:r>
            <a:r>
              <a:rPr lang="en-US" sz="2000" dirty="0" smtClean="0">
                <a:latin typeface="Calibri" charset="0"/>
                <a:ea typeface="ＭＳ Ｐゴシック" charset="0"/>
              </a:rPr>
              <a:t> </a:t>
            </a:r>
            <a:r>
              <a:rPr lang="en-US" sz="2000" dirty="0" err="1" smtClean="0">
                <a:latin typeface="Calibri" charset="0"/>
                <a:ea typeface="ＭＳ Ｐゴシック" charset="0"/>
              </a:rPr>
              <a:t>centrale</a:t>
            </a:r>
            <a:r>
              <a:rPr lang="en-US" sz="2000" dirty="0" smtClean="0">
                <a:latin typeface="Calibri" charset="0"/>
                <a:ea typeface="ＭＳ Ｐゴシック" charset="0"/>
              </a:rPr>
              <a:t> TT in AC e </a:t>
            </a:r>
            <a:r>
              <a:rPr lang="en-US" sz="2000" dirty="0" err="1" smtClean="0">
                <a:latin typeface="Calibri" charset="0"/>
                <a:ea typeface="ＭＳ Ｐゴシック" charset="0"/>
              </a:rPr>
              <a:t>fanno</a:t>
            </a:r>
            <a:r>
              <a:rPr lang="en-US" sz="2000" dirty="0" smtClean="0">
                <a:latin typeface="Calibri" charset="0"/>
                <a:ea typeface="ＭＳ Ｐゴシック" charset="0"/>
              </a:rPr>
              <a:t> </a:t>
            </a:r>
            <a:r>
              <a:rPr lang="en-US" sz="2000" dirty="0" err="1" smtClean="0">
                <a:latin typeface="Calibri" charset="0"/>
                <a:ea typeface="ＭＳ Ｐゴシック" charset="0"/>
              </a:rPr>
              <a:t>riferimento</a:t>
            </a:r>
            <a:r>
              <a:rPr lang="en-US" sz="2000" dirty="0" smtClean="0">
                <a:latin typeface="Calibri" charset="0"/>
                <a:ea typeface="ＭＳ Ｐゴシック" charset="0"/>
              </a:rPr>
              <a:t> </a:t>
            </a:r>
            <a:r>
              <a:rPr lang="en-US" sz="2000" dirty="0" err="1" smtClean="0">
                <a:latin typeface="Calibri" charset="0"/>
                <a:ea typeface="ＭＳ Ｐゴシック" charset="0"/>
              </a:rPr>
              <a:t>alla</a:t>
            </a:r>
            <a:r>
              <a:rPr lang="en-US" sz="2000" dirty="0" smtClean="0">
                <a:latin typeface="Calibri" charset="0"/>
                <a:ea typeface="ＭＳ Ｐゴシック" charset="0"/>
              </a:rPr>
              <a:t> CNTT</a:t>
            </a:r>
            <a:r>
              <a:rPr lang="en-US" sz="2000" dirty="0" smtClean="0">
                <a:latin typeface="Calibri" charset="0"/>
                <a:ea typeface="ＭＳ Ｐゴシック" charset="0"/>
              </a:rPr>
              <a:t>.</a:t>
            </a:r>
            <a:endParaRPr lang="en-US" sz="2000" dirty="0" smtClean="0">
              <a:latin typeface="Calibri" charset="0"/>
              <a:ea typeface="ＭＳ Ｐゴシック" charset="0"/>
            </a:endParaRPr>
          </a:p>
          <a:p>
            <a:pPr lvl="1">
              <a:spcAft>
                <a:spcPts val="600"/>
              </a:spcAft>
              <a:buFont typeface="Arial"/>
              <a:buChar char="•"/>
            </a:pPr>
            <a:r>
              <a:rPr lang="en-US" sz="2000" dirty="0" smtClean="0">
                <a:latin typeface="Calibri" charset="0"/>
                <a:ea typeface="ＭＳ Ｐゴシック" charset="0"/>
              </a:rPr>
              <a:t>Budget </a:t>
            </a:r>
            <a:r>
              <a:rPr lang="en-US" sz="2000" dirty="0" err="1" smtClean="0">
                <a:latin typeface="Calibri" charset="0"/>
                <a:ea typeface="ＭＳ Ｐゴシック" charset="0"/>
              </a:rPr>
              <a:t>dedicato</a:t>
            </a:r>
            <a:r>
              <a:rPr lang="en-US" sz="2000" dirty="0" smtClean="0">
                <a:latin typeface="Calibri" charset="0"/>
                <a:ea typeface="ＭＳ Ｐゴシック" charset="0"/>
              </a:rPr>
              <a:t> </a:t>
            </a:r>
            <a:r>
              <a:rPr lang="en-US" sz="2000" dirty="0" err="1" smtClean="0">
                <a:latin typeface="Calibri" charset="0"/>
                <a:ea typeface="ＭＳ Ｐゴシック" charset="0"/>
              </a:rPr>
              <a:t>alla</a:t>
            </a:r>
            <a:r>
              <a:rPr lang="en-US" sz="2000" dirty="0" smtClean="0">
                <a:latin typeface="Calibri" charset="0"/>
                <a:ea typeface="ＭＳ Ｐゴシック" charset="0"/>
              </a:rPr>
              <a:t> CNTT </a:t>
            </a:r>
            <a:r>
              <a:rPr lang="en-US" sz="2000" dirty="0" err="1" smtClean="0">
                <a:latin typeface="Calibri" charset="0"/>
                <a:ea typeface="ＭＳ Ｐゴシック" charset="0"/>
              </a:rPr>
              <a:t>nel</a:t>
            </a:r>
            <a:r>
              <a:rPr lang="en-US" sz="2000" dirty="0" smtClean="0">
                <a:latin typeface="Calibri" charset="0"/>
                <a:ea typeface="ＭＳ Ｐゴシック" charset="0"/>
              </a:rPr>
              <a:t> 2013 : circa 100 </a:t>
            </a:r>
            <a:r>
              <a:rPr lang="en-US" sz="2000" dirty="0" err="1" smtClean="0">
                <a:latin typeface="Calibri" charset="0"/>
                <a:ea typeface="ＭＳ Ｐゴシック" charset="0"/>
              </a:rPr>
              <a:t>kEuro</a:t>
            </a:r>
            <a:r>
              <a:rPr lang="en-US" sz="2000" dirty="0" smtClean="0">
                <a:latin typeface="Calibri" charset="0"/>
                <a:ea typeface="ＭＳ Ｐゴシック" charset="0"/>
              </a:rPr>
              <a:t>.</a:t>
            </a:r>
            <a:endParaRPr lang="en-US" sz="2000" dirty="0">
              <a:latin typeface="Calibri" charset="0"/>
              <a:ea typeface="ＭＳ Ｐゴシック" charset="0"/>
            </a:endParaRP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smtClean="0">
                <a:solidFill>
                  <a:srgbClr val="898989"/>
                </a:solidFill>
                <a:latin typeface="Calibri" charset="0"/>
              </a:rPr>
              <a:t>Trento 11-13 Marzo 2014</a:t>
            </a:r>
            <a:endParaRPr lang="en-US" sz="1200">
              <a:solidFill>
                <a:srgbClr val="898989"/>
              </a:solidFill>
              <a:latin typeface="Calibri"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FUTURE DETECTORS for HL-LHC</a:t>
            </a:r>
            <a:endParaRPr lang="en-US" sz="1200">
              <a:solidFill>
                <a:srgbClr val="898989"/>
              </a:solidFill>
              <a:latin typeface="Calibri"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ED17E2-5D55-B542-B3BA-30E0E928B8A2}" type="slidenum">
              <a:rPr lang="en-US" sz="1200">
                <a:solidFill>
                  <a:srgbClr val="898989"/>
                </a:solidFill>
                <a:latin typeface="Calibri" charset="0"/>
              </a:rPr>
              <a:pPr eaLnBrk="1" hangingPunct="1"/>
              <a:t>33</a:t>
            </a:fld>
            <a:endParaRPr lang="en-US" sz="1200" dirty="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7806"/>
          </a:xfrm>
        </p:spPr>
        <p:txBody>
          <a:bodyPr>
            <a:noAutofit/>
          </a:bodyPr>
          <a:lstStyle/>
          <a:p>
            <a:r>
              <a:rPr lang="it-IT" sz="2000" b="1" i="1" dirty="0" smtClean="0">
                <a:solidFill>
                  <a:srgbClr val="0000FF"/>
                </a:solidFill>
                <a:latin typeface="Georgia"/>
                <a:ea typeface="Georgia"/>
                <a:cs typeface="Georgia"/>
              </a:rPr>
              <a:t>Local </a:t>
            </a:r>
            <a:r>
              <a:rPr lang="it-IT" sz="2000" b="1" i="1" dirty="0" err="1" smtClean="0">
                <a:solidFill>
                  <a:srgbClr val="0000FF"/>
                </a:solidFill>
                <a:latin typeface="Georgia"/>
                <a:ea typeface="Georgia"/>
                <a:cs typeface="Georgia"/>
              </a:rPr>
              <a:t>Referents</a:t>
            </a:r>
            <a:r>
              <a:rPr lang="it-IT" sz="2000" b="1" i="1" dirty="0" smtClean="0">
                <a:solidFill>
                  <a:srgbClr val="0000FF"/>
                </a:solidFill>
                <a:latin typeface="Georgia"/>
                <a:ea typeface="Georgia"/>
                <a:cs typeface="Georgia"/>
              </a:rPr>
              <a:t> for TT</a:t>
            </a:r>
            <a:endParaRPr lang="it-IT" sz="2000" dirty="0">
              <a:solidFill>
                <a:srgbClr val="0000FF"/>
              </a:solidFill>
            </a:endParaRPr>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34</a:t>
            </a:fld>
            <a:endParaRPr lang="it-IT"/>
          </a:p>
        </p:txBody>
      </p:sp>
      <p:pic>
        <p:nvPicPr>
          <p:cNvPr id="9" name="Immagine 8"/>
          <p:cNvPicPr>
            <a:picLocks noChangeAspect="1"/>
          </p:cNvPicPr>
          <p:nvPr/>
        </p:nvPicPr>
        <p:blipFill>
          <a:blip r:embed="rId3"/>
          <a:stretch>
            <a:fillRect/>
          </a:stretch>
        </p:blipFill>
        <p:spPr>
          <a:xfrm>
            <a:off x="338667" y="956951"/>
            <a:ext cx="8551333" cy="5399399"/>
          </a:xfrm>
          <a:prstGeom prst="rect">
            <a:avLst/>
          </a:prstGeom>
        </p:spPr>
      </p:pic>
    </p:spTree>
    <p:extLst>
      <p:ext uri="{BB962C8B-B14F-4D97-AF65-F5344CB8AC3E}">
        <p14:creationId xmlns:p14="http://schemas.microsoft.com/office/powerpoint/2010/main" val="7617599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2449689"/>
          </a:xfrm>
        </p:spPr>
        <p:txBody>
          <a:bodyPr>
            <a:normAutofit/>
          </a:bodyPr>
          <a:lstStyle/>
          <a:p>
            <a:pPr marL="0" indent="0">
              <a:buNone/>
            </a:pPr>
            <a:endParaRPr lang="it-IT" b="1" dirty="0" smtClean="0">
              <a:solidFill>
                <a:srgbClr val="FF0000"/>
              </a:solidFill>
            </a:endParaRPr>
          </a:p>
          <a:p>
            <a:pPr marL="0" indent="0">
              <a:buNone/>
            </a:pPr>
            <a:endParaRPr lang="it-IT" b="1" dirty="0">
              <a:solidFill>
                <a:srgbClr val="FF0000"/>
              </a:solidFill>
            </a:endParaRPr>
          </a:p>
          <a:p>
            <a:pPr marL="0" indent="0">
              <a:buNone/>
            </a:pPr>
            <a:endParaRPr lang="it-IT" b="1" dirty="0" smtClean="0">
              <a:solidFill>
                <a:srgbClr val="FF0000"/>
              </a:solidFill>
            </a:endParaRPr>
          </a:p>
          <a:p>
            <a:pPr marL="0" indent="0" algn="ctr">
              <a:buNone/>
            </a:pPr>
            <a:r>
              <a:rPr lang="it-IT" sz="2400" dirty="0" smtClean="0">
                <a:solidFill>
                  <a:srgbClr val="0000FF"/>
                </a:solidFill>
              </a:rPr>
              <a:t>Il sito WEB del </a:t>
            </a:r>
            <a:r>
              <a:rPr lang="it-IT" sz="2400" dirty="0" smtClean="0">
                <a:solidFill>
                  <a:srgbClr val="0000FF"/>
                </a:solidFill>
              </a:rPr>
              <a:t>TT</a:t>
            </a:r>
            <a:endParaRPr lang="it-IT"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35</a:t>
            </a:fld>
            <a:endParaRPr lang="it-IT"/>
          </a:p>
        </p:txBody>
      </p:sp>
    </p:spTree>
    <p:extLst>
      <p:ext uri="{BB962C8B-B14F-4D97-AF65-F5344CB8AC3E}">
        <p14:creationId xmlns:p14="http://schemas.microsoft.com/office/powerpoint/2010/main" val="11792823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0" y="636062"/>
            <a:ext cx="9144000" cy="5189538"/>
          </a:xfrm>
        </p:spPr>
        <p:txBody>
          <a:bodyPr>
            <a:normAutofit lnSpcReduction="10000"/>
          </a:bodyPr>
          <a:lstStyle/>
          <a:p>
            <a:pPr marL="0" indent="0">
              <a:buNone/>
            </a:pPr>
            <a:r>
              <a:rPr lang="en-US" sz="2400" dirty="0">
                <a:latin typeface="Calibri" charset="0"/>
                <a:ea typeface="ＭＳ Ｐゴシック" charset="0"/>
                <a:cs typeface="ＭＳ Ｐゴシック" charset="0"/>
              </a:rPr>
              <a:t>During 2013 </a:t>
            </a:r>
            <a:r>
              <a:rPr lang="en-US" sz="2400" dirty="0" smtClean="0">
                <a:latin typeface="Calibri" charset="0"/>
                <a:ea typeface="ＭＳ Ｐゴシック" charset="0"/>
                <a:cs typeface="ＭＳ Ｐゴシック" charset="0"/>
              </a:rPr>
              <a:t>:</a:t>
            </a:r>
          </a:p>
          <a:p>
            <a:pPr marL="0" indent="0">
              <a:buNone/>
            </a:pPr>
            <a:endParaRPr lang="en-US" sz="2400" dirty="0">
              <a:latin typeface="Calibri" charset="0"/>
              <a:ea typeface="ＭＳ Ｐゴシック" charset="0"/>
              <a:cs typeface="ＭＳ Ｐゴシック" charset="0"/>
            </a:endParaRPr>
          </a:p>
          <a:p>
            <a:pPr lvl="1">
              <a:buFont typeface="Arial"/>
              <a:buChar char="•"/>
            </a:pPr>
            <a:r>
              <a:rPr lang="en-US" sz="2000" dirty="0">
                <a:latin typeface="Calibri" charset="0"/>
                <a:ea typeface="ＭＳ Ｐゴシック" charset="0"/>
              </a:rPr>
              <a:t>A </a:t>
            </a:r>
            <a:r>
              <a:rPr lang="en-US" sz="2000" dirty="0">
                <a:solidFill>
                  <a:srgbClr val="0000FF"/>
                </a:solidFill>
                <a:latin typeface="Calibri" charset="0"/>
                <a:ea typeface="ＭＳ Ｐゴシック" charset="0"/>
              </a:rPr>
              <a:t>new internet page </a:t>
            </a:r>
            <a:r>
              <a:rPr lang="en-US" sz="2000" dirty="0">
                <a:latin typeface="Calibri" charset="0"/>
                <a:ea typeface="ＭＳ Ｐゴシック" charset="0"/>
              </a:rPr>
              <a:t>was activated </a:t>
            </a:r>
            <a:r>
              <a:rPr lang="en-US" sz="2000" dirty="0" smtClean="0">
                <a:latin typeface="Calibri" charset="0"/>
                <a:ea typeface="ＭＳ Ｐゴシック" charset="0"/>
              </a:rPr>
              <a:t> :   </a:t>
            </a:r>
            <a:r>
              <a:rPr lang="en-US" sz="2000" dirty="0" smtClean="0">
                <a:solidFill>
                  <a:srgbClr val="0000FF"/>
                </a:solidFill>
                <a:latin typeface="Calibri" charset="0"/>
                <a:ea typeface="ＭＳ Ｐゴシック" charset="0"/>
              </a:rPr>
              <a:t>http</a:t>
            </a:r>
            <a:r>
              <a:rPr lang="en-US" sz="2000" dirty="0">
                <a:solidFill>
                  <a:srgbClr val="0000FF"/>
                </a:solidFill>
                <a:latin typeface="Calibri" charset="0"/>
                <a:ea typeface="ＭＳ Ｐゴシック" charset="0"/>
              </a:rPr>
              <a:t>://</a:t>
            </a:r>
            <a:r>
              <a:rPr lang="en-US" sz="2000" dirty="0" err="1">
                <a:solidFill>
                  <a:srgbClr val="0000FF"/>
                </a:solidFill>
                <a:latin typeface="Calibri" charset="0"/>
                <a:ea typeface="ＭＳ Ｐゴシック" charset="0"/>
              </a:rPr>
              <a:t>www.pg.infn.it</a:t>
            </a:r>
            <a:r>
              <a:rPr lang="en-US" sz="2000" dirty="0">
                <a:solidFill>
                  <a:srgbClr val="0000FF"/>
                </a:solidFill>
                <a:latin typeface="Calibri" charset="0"/>
                <a:ea typeface="ＭＳ Ｐゴシック" charset="0"/>
              </a:rPr>
              <a:t>/cntt7/ </a:t>
            </a:r>
          </a:p>
          <a:p>
            <a:pPr marL="457200" lvl="1" indent="0">
              <a:buNone/>
            </a:pPr>
            <a:r>
              <a:rPr lang="en-US" sz="2000" dirty="0" smtClean="0">
                <a:latin typeface="Calibri" charset="0"/>
                <a:ea typeface="ＭＳ Ｐゴシック" charset="0"/>
              </a:rPr>
              <a:t>      whose </a:t>
            </a:r>
            <a:r>
              <a:rPr lang="en-US" sz="2000" dirty="0">
                <a:latin typeface="Calibri" charset="0"/>
                <a:ea typeface="ＭＳ Ｐゴシック" charset="0"/>
              </a:rPr>
              <a:t>scope is twofold: </a:t>
            </a:r>
          </a:p>
          <a:p>
            <a:pPr lvl="2"/>
            <a:r>
              <a:rPr lang="en-US" sz="1800" dirty="0">
                <a:latin typeface="Calibri" charset="0"/>
                <a:ea typeface="ＭＳ Ｐゴシック" charset="0"/>
              </a:rPr>
              <a:t>Serve the local TT </a:t>
            </a:r>
            <a:r>
              <a:rPr lang="en-US" sz="1800" dirty="0" smtClean="0">
                <a:latin typeface="Calibri" charset="0"/>
                <a:ea typeface="ＭＳ Ｐゴシック" charset="0"/>
              </a:rPr>
              <a:t>Referent </a:t>
            </a:r>
            <a:r>
              <a:rPr lang="en-US" sz="1800" dirty="0">
                <a:latin typeface="Calibri" charset="0"/>
                <a:ea typeface="ＭＳ Ｐゴシック" charset="0"/>
              </a:rPr>
              <a:t>community (each of them has a special access key to prompt news on the page or modify the specific information of his structure) </a:t>
            </a:r>
          </a:p>
          <a:p>
            <a:pPr lvl="2"/>
            <a:r>
              <a:rPr lang="en-US" sz="1800" dirty="0">
                <a:latin typeface="Calibri" charset="0"/>
                <a:ea typeface="ＭＳ Ｐゴシック" charset="0"/>
              </a:rPr>
              <a:t>Serve as an interface </a:t>
            </a:r>
            <a:r>
              <a:rPr lang="en-US" sz="1800" dirty="0" smtClean="0">
                <a:latin typeface="Calibri" charset="0"/>
                <a:ea typeface="ＭＳ Ｐゴシック" charset="0"/>
              </a:rPr>
              <a:t>to feed also external inputs (request of specific technology) and expose the INFN technological infrastructure to the outside world</a:t>
            </a:r>
          </a:p>
          <a:p>
            <a:pPr lvl="2"/>
            <a:endParaRPr lang="en-US" sz="1800" dirty="0" smtClean="0">
              <a:latin typeface="Calibri" charset="0"/>
              <a:ea typeface="ＭＳ Ｐゴシック" charset="0"/>
            </a:endParaRPr>
          </a:p>
          <a:p>
            <a:pPr marL="914400" lvl="2" indent="0">
              <a:buNone/>
            </a:pPr>
            <a:endParaRPr lang="en-US" sz="1800" dirty="0">
              <a:latin typeface="Calibri" charset="0"/>
              <a:ea typeface="ＭＳ Ｐゴシック" charset="0"/>
            </a:endParaRPr>
          </a:p>
          <a:p>
            <a:pPr lvl="1">
              <a:buFont typeface="Arial"/>
              <a:buChar char="•"/>
            </a:pPr>
            <a:r>
              <a:rPr lang="en-US" sz="2000" dirty="0">
                <a:latin typeface="Calibri" charset="0"/>
                <a:ea typeface="ＭＳ Ｐゴシック" charset="0"/>
              </a:rPr>
              <a:t>Within the new internet </a:t>
            </a:r>
            <a:r>
              <a:rPr lang="en-US" sz="2000" dirty="0" smtClean="0">
                <a:latin typeface="Calibri" charset="0"/>
                <a:ea typeface="ＭＳ Ｐゴシック" charset="0"/>
              </a:rPr>
              <a:t>site : </a:t>
            </a:r>
          </a:p>
          <a:p>
            <a:pPr lvl="2"/>
            <a:r>
              <a:rPr lang="en-US" sz="1800" dirty="0" smtClean="0">
                <a:latin typeface="Calibri" charset="0"/>
                <a:ea typeface="ＭＳ Ｐゴシック" charset="0"/>
              </a:rPr>
              <a:t>a </a:t>
            </a:r>
            <a:r>
              <a:rPr lang="en-US" sz="1800" dirty="0">
                <a:latin typeface="Calibri" charset="0"/>
                <a:ea typeface="ＭＳ Ｐゴシック" charset="0"/>
              </a:rPr>
              <a:t>complete mapping of the INFN facilities is available </a:t>
            </a:r>
            <a:r>
              <a:rPr lang="en-US" sz="1800" dirty="0" smtClean="0">
                <a:latin typeface="Calibri" charset="0"/>
                <a:ea typeface="ＭＳ Ｐゴシック" charset="0"/>
              </a:rPr>
              <a:t> :       </a:t>
            </a:r>
            <a:r>
              <a:rPr lang="en-US" sz="1800" dirty="0" smtClean="0">
                <a:solidFill>
                  <a:srgbClr val="0000FF"/>
                </a:solidFill>
                <a:latin typeface="Calibri" charset="0"/>
                <a:ea typeface="ＭＳ Ｐゴシック" charset="0"/>
                <a:hlinkClick r:id="rId2"/>
              </a:rPr>
              <a:t>http</a:t>
            </a:r>
            <a:r>
              <a:rPr lang="en-US" sz="1800" dirty="0">
                <a:solidFill>
                  <a:srgbClr val="0000FF"/>
                </a:solidFill>
                <a:latin typeface="Calibri" charset="0"/>
                <a:ea typeface="ＭＳ Ｐゴシック" charset="0"/>
                <a:hlinkClick r:id="rId2"/>
              </a:rPr>
              <a:t>://www.pg.infn.it/cntt7/infn_facilities/</a:t>
            </a:r>
            <a:r>
              <a:rPr lang="en-US" sz="1800" dirty="0" smtClean="0">
                <a:solidFill>
                  <a:srgbClr val="0000FF"/>
                </a:solidFill>
                <a:latin typeface="Calibri" charset="0"/>
                <a:ea typeface="ＭＳ Ｐゴシック" charset="0"/>
                <a:hlinkClick r:id="rId2"/>
              </a:rPr>
              <a:t>find</a:t>
            </a:r>
            <a:endParaRPr lang="en-US" sz="1800" dirty="0" smtClean="0">
              <a:solidFill>
                <a:srgbClr val="0000FF"/>
              </a:solidFill>
              <a:latin typeface="Calibri" charset="0"/>
              <a:ea typeface="ＭＳ Ｐゴシック" charset="0"/>
            </a:endParaRPr>
          </a:p>
          <a:p>
            <a:pPr lvl="2"/>
            <a:r>
              <a:rPr lang="en-US" sz="1800" dirty="0" smtClean="0">
                <a:solidFill>
                  <a:srgbClr val="000000"/>
                </a:solidFill>
                <a:latin typeface="Calibri" charset="0"/>
                <a:ea typeface="ＭＳ Ｐゴシック" charset="0"/>
              </a:rPr>
              <a:t>Forms to request services</a:t>
            </a:r>
          </a:p>
          <a:p>
            <a:pPr lvl="2"/>
            <a:r>
              <a:rPr lang="en-US" sz="1800" dirty="0" smtClean="0">
                <a:solidFill>
                  <a:srgbClr val="000000"/>
                </a:solidFill>
                <a:latin typeface="Calibri" charset="0"/>
                <a:ea typeface="ＭＳ Ｐゴシック" charset="0"/>
              </a:rPr>
              <a:t>Database of patents, spin-offs and contracts</a:t>
            </a:r>
          </a:p>
          <a:p>
            <a:pPr lvl="2"/>
            <a:r>
              <a:rPr lang="en-US" sz="1800" dirty="0" smtClean="0">
                <a:solidFill>
                  <a:srgbClr val="000000"/>
                </a:solidFill>
                <a:latin typeface="Calibri" charset="0"/>
                <a:ea typeface="ＭＳ Ｐゴシック" charset="0"/>
              </a:rPr>
              <a:t>Regulations</a:t>
            </a:r>
          </a:p>
          <a:p>
            <a:pPr lvl="1">
              <a:buFont typeface="Arial"/>
              <a:buChar char="•"/>
            </a:pPr>
            <a:endParaRPr lang="en-US" sz="2000" dirty="0" smtClean="0">
              <a:solidFill>
                <a:srgbClr val="0000FF"/>
              </a:solidFill>
              <a:latin typeface="Calibri" charset="0"/>
              <a:ea typeface="ＭＳ Ｐゴシック" charset="0"/>
            </a:endParaRPr>
          </a:p>
          <a:p>
            <a:pPr lvl="1">
              <a:buFont typeface="Arial"/>
              <a:buChar char="•"/>
            </a:pPr>
            <a:endParaRPr lang="en-US" sz="2000" dirty="0">
              <a:solidFill>
                <a:srgbClr val="0000FF"/>
              </a:solidFill>
              <a:latin typeface="Calibri" charset="0"/>
              <a:ea typeface="ＭＳ Ｐゴシック" charset="0"/>
            </a:endParaRPr>
          </a:p>
          <a:p>
            <a:pPr lvl="1">
              <a:buFont typeface="Arial"/>
              <a:buChar char="•"/>
            </a:pPr>
            <a:endParaRPr lang="en-US" sz="2000" dirty="0" smtClean="0">
              <a:solidFill>
                <a:srgbClr val="0000FF"/>
              </a:solidFill>
              <a:latin typeface="Calibri" charset="0"/>
              <a:ea typeface="ＭＳ Ｐゴシック" charset="0"/>
            </a:endParaRPr>
          </a:p>
          <a:p>
            <a:pPr marL="457200" lvl="1" indent="0">
              <a:buNone/>
            </a:pPr>
            <a:endParaRPr lang="en-US" sz="2000" dirty="0">
              <a:solidFill>
                <a:srgbClr val="0000FF"/>
              </a:solidFill>
              <a:latin typeface="Calibri" charset="0"/>
              <a:ea typeface="ＭＳ Ｐゴシック" charset="0"/>
            </a:endParaRP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smtClean="0">
                <a:solidFill>
                  <a:srgbClr val="898989"/>
                </a:solidFill>
                <a:latin typeface="Calibri" charset="0"/>
              </a:rPr>
              <a:t>Trento 11-13 Marzo 2014</a:t>
            </a:r>
            <a:endParaRPr lang="en-US" sz="1200">
              <a:solidFill>
                <a:srgbClr val="898989"/>
              </a:solidFill>
              <a:latin typeface="Calibri"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FUTURE DETECTORS for HL-LHC</a:t>
            </a:r>
            <a:endParaRPr lang="en-US" sz="1200">
              <a:solidFill>
                <a:srgbClr val="898989"/>
              </a:solidFill>
              <a:latin typeface="Calibri"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6DDE8A-46AD-A848-BE61-5C7C54C7E41C}" type="slidenum">
              <a:rPr lang="en-US" sz="1200">
                <a:solidFill>
                  <a:srgbClr val="898989"/>
                </a:solidFill>
                <a:latin typeface="Calibri" charset="0"/>
              </a:rPr>
              <a:pPr eaLnBrk="1" hangingPunct="1"/>
              <a:t>36</a:t>
            </a:fld>
            <a:endParaRPr lang="en-US" sz="1200" dirty="0">
              <a:solidFill>
                <a:srgbClr val="898989"/>
              </a:solidFill>
              <a:latin typeface="Calibri" charset="0"/>
            </a:endParaRPr>
          </a:p>
        </p:txBody>
      </p:sp>
    </p:spTree>
    <p:extLst>
      <p:ext uri="{BB962C8B-B14F-4D97-AF65-F5344CB8AC3E}">
        <p14:creationId xmlns:p14="http://schemas.microsoft.com/office/powerpoint/2010/main" val="35797124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37</a:t>
            </a:fld>
            <a:endParaRPr lang="it-IT"/>
          </a:p>
        </p:txBody>
      </p:sp>
      <p:pic>
        <p:nvPicPr>
          <p:cNvPr id="5" name="Immagine 4"/>
          <p:cNvPicPr>
            <a:picLocks noChangeAspect="1"/>
          </p:cNvPicPr>
          <p:nvPr/>
        </p:nvPicPr>
        <p:blipFill>
          <a:blip r:embed="rId2"/>
          <a:stretch>
            <a:fillRect/>
          </a:stretch>
        </p:blipFill>
        <p:spPr>
          <a:xfrm>
            <a:off x="1130300" y="0"/>
            <a:ext cx="6868026" cy="6858000"/>
          </a:xfrm>
          <a:prstGeom prst="rect">
            <a:avLst/>
          </a:prstGeom>
        </p:spPr>
      </p:pic>
    </p:spTree>
    <p:extLst>
      <p:ext uri="{BB962C8B-B14F-4D97-AF65-F5344CB8AC3E}">
        <p14:creationId xmlns:p14="http://schemas.microsoft.com/office/powerpoint/2010/main" val="36152274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38</a:t>
            </a:fld>
            <a:endParaRPr lang="it-IT"/>
          </a:p>
        </p:txBody>
      </p:sp>
      <p:pic>
        <p:nvPicPr>
          <p:cNvPr id="5" name="Immagine 4"/>
          <p:cNvPicPr>
            <a:picLocks noChangeAspect="1"/>
          </p:cNvPicPr>
          <p:nvPr/>
        </p:nvPicPr>
        <p:blipFill>
          <a:blip r:embed="rId2"/>
          <a:stretch>
            <a:fillRect/>
          </a:stretch>
        </p:blipFill>
        <p:spPr>
          <a:xfrm>
            <a:off x="1117600" y="0"/>
            <a:ext cx="6898105" cy="6858000"/>
          </a:xfrm>
          <a:prstGeom prst="rect">
            <a:avLst/>
          </a:prstGeom>
        </p:spPr>
      </p:pic>
    </p:spTree>
    <p:extLst>
      <p:ext uri="{BB962C8B-B14F-4D97-AF65-F5344CB8AC3E}">
        <p14:creationId xmlns:p14="http://schemas.microsoft.com/office/powerpoint/2010/main" val="26422618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39</a:t>
            </a:fld>
            <a:endParaRPr lang="it-IT"/>
          </a:p>
        </p:txBody>
      </p:sp>
      <p:pic>
        <p:nvPicPr>
          <p:cNvPr id="5" name="Immagine 4"/>
          <p:cNvPicPr>
            <a:picLocks noChangeAspect="1"/>
          </p:cNvPicPr>
          <p:nvPr/>
        </p:nvPicPr>
        <p:blipFill>
          <a:blip r:embed="rId2"/>
          <a:stretch>
            <a:fillRect/>
          </a:stretch>
        </p:blipFill>
        <p:spPr>
          <a:xfrm>
            <a:off x="635000" y="0"/>
            <a:ext cx="7849978" cy="6858000"/>
          </a:xfrm>
          <a:prstGeom prst="rect">
            <a:avLst/>
          </a:prstGeom>
        </p:spPr>
      </p:pic>
    </p:spTree>
    <p:extLst>
      <p:ext uri="{BB962C8B-B14F-4D97-AF65-F5344CB8AC3E}">
        <p14:creationId xmlns:p14="http://schemas.microsoft.com/office/powerpoint/2010/main" val="3012498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457200" y="474663"/>
            <a:ext cx="8229600" cy="1143000"/>
          </a:xfrm>
        </p:spPr>
        <p:txBody>
          <a:bodyPr>
            <a:normAutofit/>
          </a:bodyPr>
          <a:lstStyle/>
          <a:p>
            <a:pPr eaLnBrk="1" hangingPunct="1"/>
            <a:r>
              <a:rPr lang="it-IT" sz="4000" dirty="0">
                <a:solidFill>
                  <a:srgbClr val="0000FF"/>
                </a:solidFill>
                <a:latin typeface="Calibri" charset="0"/>
              </a:rPr>
              <a:t>La collaborazione con l’industria </a:t>
            </a:r>
            <a:r>
              <a:rPr lang="it-IT" sz="4000" dirty="0" smtClean="0">
                <a:solidFill>
                  <a:srgbClr val="0000FF"/>
                </a:solidFill>
                <a:latin typeface="Calibri" charset="0"/>
              </a:rPr>
              <a:t>(</a:t>
            </a:r>
            <a:r>
              <a:rPr lang="it-IT" sz="4000" dirty="0">
                <a:solidFill>
                  <a:srgbClr val="0000FF"/>
                </a:solidFill>
                <a:latin typeface="Calibri" charset="0"/>
              </a:rPr>
              <a:t>1)</a:t>
            </a:r>
          </a:p>
        </p:txBody>
      </p:sp>
      <p:sp>
        <p:nvSpPr>
          <p:cNvPr id="3" name="Segnaposto contenuto 2"/>
          <p:cNvSpPr>
            <a:spLocks noGrp="1"/>
          </p:cNvSpPr>
          <p:nvPr>
            <p:ph idx="1"/>
          </p:nvPr>
        </p:nvSpPr>
        <p:spPr>
          <a:xfrm>
            <a:off x="457200" y="2057400"/>
            <a:ext cx="8229600" cy="4525963"/>
          </a:xfrm>
        </p:spPr>
        <p:txBody>
          <a:bodyPr rtlCol="0">
            <a:normAutofit/>
          </a:bodyPr>
          <a:lstStyle/>
          <a:p>
            <a:pPr eaLnBrk="1" fontAlgn="auto" hangingPunct="1">
              <a:spcAft>
                <a:spcPts val="0"/>
              </a:spcAft>
              <a:buFont typeface="Arial"/>
              <a:buChar char="•"/>
              <a:tabLst>
                <a:tab pos="711200" algn="ctr"/>
                <a:tab pos="1968500" algn="ctr"/>
                <a:tab pos="3238500" algn="ctr"/>
                <a:tab pos="4495800" algn="ctr"/>
              </a:tabLst>
              <a:defRPr/>
            </a:pPr>
            <a:r>
              <a:rPr lang="it-IT" sz="2000" dirty="0">
                <a:ea typeface="+mn-ea"/>
                <a:cs typeface="+mn-cs"/>
              </a:rPr>
              <a:t>La ricerca di base necessita di tecnologie avanzate che spesso non fanno ancora parte del know-how industriale e che richiedono soluzioni innovative. La ricerca di tali soluzioni fornisce continuamente occasioni di trasferimento tecnologico al tessuto sociale ed industriale. 	</a:t>
            </a:r>
            <a:endParaRPr lang="it-IT" sz="2000" dirty="0" smtClean="0">
              <a:ea typeface="+mn-ea"/>
              <a:cs typeface="+mn-cs"/>
            </a:endParaRPr>
          </a:p>
          <a:p>
            <a:pPr eaLnBrk="1" fontAlgn="auto" hangingPunct="1">
              <a:spcAft>
                <a:spcPts val="0"/>
              </a:spcAft>
              <a:buFont typeface="Arial"/>
              <a:buChar char="•"/>
              <a:tabLst>
                <a:tab pos="711200" algn="ctr"/>
                <a:tab pos="1968500" algn="ctr"/>
                <a:tab pos="3238500" algn="ctr"/>
                <a:tab pos="4495800" algn="ctr"/>
              </a:tabLst>
              <a:defRPr/>
            </a:pPr>
            <a:endParaRPr lang="it-IT" sz="2000" dirty="0">
              <a:ea typeface="+mn-ea"/>
              <a:cs typeface="+mn-cs"/>
            </a:endParaRPr>
          </a:p>
          <a:p>
            <a:pPr eaLnBrk="1" fontAlgn="auto" hangingPunct="1">
              <a:spcAft>
                <a:spcPts val="0"/>
              </a:spcAft>
              <a:buFont typeface="Arial"/>
              <a:buChar char="•"/>
              <a:tabLst>
                <a:tab pos="711200" algn="ctr"/>
                <a:tab pos="1968500" algn="ctr"/>
                <a:tab pos="3238500" algn="ctr"/>
                <a:tab pos="4495800" algn="ctr"/>
              </a:tabLst>
              <a:defRPr/>
            </a:pPr>
            <a:r>
              <a:rPr lang="it-IT" sz="2000" dirty="0" smtClean="0">
                <a:ea typeface="+mn-ea"/>
                <a:cs typeface="+mn-cs"/>
              </a:rPr>
              <a:t>Da </a:t>
            </a:r>
            <a:r>
              <a:rPr lang="it-IT" sz="2000" dirty="0">
                <a:ea typeface="+mn-ea"/>
                <a:cs typeface="+mn-cs"/>
              </a:rPr>
              <a:t>un lato l’avvalersi di </a:t>
            </a:r>
            <a:r>
              <a:rPr lang="it-IT" sz="2000" dirty="0" smtClean="0">
                <a:ea typeface="+mn-ea"/>
                <a:cs typeface="+mn-cs"/>
              </a:rPr>
              <a:t>partner </a:t>
            </a:r>
            <a:r>
              <a:rPr lang="it-IT" sz="2000" dirty="0">
                <a:ea typeface="+mn-ea"/>
                <a:cs typeface="+mn-cs"/>
              </a:rPr>
              <a:t>fortemente qualificati permette all’Ente </a:t>
            </a:r>
            <a:r>
              <a:rPr lang="it-IT" sz="2000" dirty="0" smtClean="0">
                <a:ea typeface="+mn-ea"/>
                <a:cs typeface="+mn-cs"/>
              </a:rPr>
              <a:t>di </a:t>
            </a:r>
            <a:r>
              <a:rPr lang="it-IT" sz="2000" dirty="0">
                <a:ea typeface="+mn-ea"/>
                <a:cs typeface="+mn-cs"/>
              </a:rPr>
              <a:t>essere </a:t>
            </a:r>
            <a:r>
              <a:rPr lang="it-IT" sz="2000" dirty="0" smtClean="0">
                <a:ea typeface="+mn-ea"/>
                <a:cs typeface="+mn-cs"/>
              </a:rPr>
              <a:t>competitivo </a:t>
            </a:r>
            <a:r>
              <a:rPr lang="it-IT" sz="2000" dirty="0">
                <a:ea typeface="+mn-ea"/>
                <a:cs typeface="+mn-cs"/>
              </a:rPr>
              <a:t>nelle Collaborazioni </a:t>
            </a:r>
            <a:r>
              <a:rPr lang="it-IT" sz="2000" dirty="0" smtClean="0">
                <a:ea typeface="+mn-ea"/>
                <a:cs typeface="+mn-cs"/>
              </a:rPr>
              <a:t>internazionali alle quali </a:t>
            </a:r>
            <a:r>
              <a:rPr lang="it-IT" sz="2000" dirty="0">
                <a:ea typeface="+mn-ea"/>
                <a:cs typeface="+mn-cs"/>
              </a:rPr>
              <a:t>partecipa, per realizzare le complesse strumentazioni di cui esse si </a:t>
            </a:r>
            <a:r>
              <a:rPr lang="it-IT" sz="2000" dirty="0" smtClean="0">
                <a:ea typeface="+mn-ea"/>
                <a:cs typeface="+mn-cs"/>
              </a:rPr>
              <a:t>avvalgono, dall’altro </a:t>
            </a:r>
            <a:r>
              <a:rPr lang="it-IT" sz="2000" dirty="0">
                <a:ea typeface="+mn-ea"/>
                <a:cs typeface="+mn-cs"/>
              </a:rPr>
              <a:t>permette di trasferire all’Industria un patrimonio di competenze che rende le nostre imprese più innovative nel mercato mondiale</a:t>
            </a:r>
            <a:r>
              <a:rPr lang="it-IT" sz="2000" dirty="0" smtClean="0">
                <a:ea typeface="+mn-ea"/>
                <a:cs typeface="+mn-cs"/>
              </a:rPr>
              <a:t>.</a:t>
            </a:r>
          </a:p>
          <a:p>
            <a:pPr marL="0" indent="0" eaLnBrk="1" fontAlgn="auto" hangingPunct="1">
              <a:spcAft>
                <a:spcPts val="0"/>
              </a:spcAft>
              <a:buFont typeface="Arial"/>
              <a:buNone/>
              <a:tabLst>
                <a:tab pos="711200" algn="ctr"/>
                <a:tab pos="1968500" algn="ctr"/>
                <a:tab pos="3238500" algn="ctr"/>
                <a:tab pos="4495800" algn="ctr"/>
              </a:tabLst>
              <a:defRPr/>
            </a:pPr>
            <a:endParaRPr lang="en-US" sz="2000" dirty="0">
              <a:ea typeface="+mn-ea"/>
              <a:cs typeface="+mn-cs"/>
            </a:endParaRPr>
          </a:p>
        </p:txBody>
      </p:sp>
      <p:sp>
        <p:nvSpPr>
          <p:cNvPr id="2" name="Segnaposto data 1"/>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4</a:t>
            </a:fld>
            <a:endParaRPr lang="it-IT"/>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40</a:t>
            </a:fld>
            <a:endParaRPr lang="it-IT"/>
          </a:p>
        </p:txBody>
      </p:sp>
      <p:pic>
        <p:nvPicPr>
          <p:cNvPr id="5" name="Immagine 4"/>
          <p:cNvPicPr>
            <a:picLocks noChangeAspect="1"/>
          </p:cNvPicPr>
          <p:nvPr/>
        </p:nvPicPr>
        <p:blipFill>
          <a:blip r:embed="rId2"/>
          <a:stretch>
            <a:fillRect/>
          </a:stretch>
        </p:blipFill>
        <p:spPr>
          <a:xfrm>
            <a:off x="723900" y="0"/>
            <a:ext cx="7686171" cy="6858000"/>
          </a:xfrm>
          <a:prstGeom prst="rect">
            <a:avLst/>
          </a:prstGeom>
        </p:spPr>
      </p:pic>
    </p:spTree>
    <p:extLst>
      <p:ext uri="{BB962C8B-B14F-4D97-AF65-F5344CB8AC3E}">
        <p14:creationId xmlns:p14="http://schemas.microsoft.com/office/powerpoint/2010/main" val="8596332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516025"/>
            <a:ext cx="8229600" cy="1147274"/>
          </a:xfrm>
        </p:spPr>
        <p:txBody>
          <a:bodyPr>
            <a:normAutofit/>
          </a:bodyPr>
          <a:lstStyle/>
          <a:p>
            <a:pPr marL="0" indent="0" algn="ctr">
              <a:buNone/>
            </a:pPr>
            <a:r>
              <a:rPr lang="it-IT" sz="2400" dirty="0" smtClean="0">
                <a:solidFill>
                  <a:srgbClr val="0000FF"/>
                </a:solidFill>
              </a:rPr>
              <a:t>Collaborazione con l’Ufficio Comunicazione</a:t>
            </a:r>
          </a:p>
          <a:p>
            <a:pPr marL="0" indent="0" algn="ctr">
              <a:buNone/>
            </a:pPr>
            <a:r>
              <a:rPr lang="it-IT" sz="2400" dirty="0" smtClean="0">
                <a:solidFill>
                  <a:srgbClr val="0000FF"/>
                </a:solidFill>
              </a:rPr>
              <a:t> </a:t>
            </a:r>
            <a:endParaRPr lang="it-IT" sz="2400" dirty="0">
              <a:solidFill>
                <a:srgbClr val="0000FF"/>
              </a:solidFill>
            </a:endParaRPr>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41</a:t>
            </a:fld>
            <a:endParaRPr lang="it-IT"/>
          </a:p>
        </p:txBody>
      </p:sp>
    </p:spTree>
    <p:extLst>
      <p:ext uri="{BB962C8B-B14F-4D97-AF65-F5344CB8AC3E}">
        <p14:creationId xmlns:p14="http://schemas.microsoft.com/office/powerpoint/2010/main" val="42239992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3623" y="1387065"/>
            <a:ext cx="7483338" cy="5077979"/>
          </a:xfrm>
          <a:prstGeom prst="rect">
            <a:avLst/>
          </a:prstGeom>
        </p:spPr>
      </p:pic>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42</a:t>
            </a:fld>
            <a:endParaRPr lang="it-IT"/>
          </a:p>
        </p:txBody>
      </p:sp>
      <p:sp>
        <p:nvSpPr>
          <p:cNvPr id="6" name="CasellaDiTesto 5"/>
          <p:cNvSpPr txBox="1"/>
          <p:nvPr/>
        </p:nvSpPr>
        <p:spPr>
          <a:xfrm>
            <a:off x="928140" y="586128"/>
            <a:ext cx="7483338" cy="784830"/>
          </a:xfrm>
          <a:prstGeom prst="rect">
            <a:avLst/>
          </a:prstGeom>
          <a:noFill/>
        </p:spPr>
        <p:txBody>
          <a:bodyPr wrap="square" rtlCol="0">
            <a:spAutoFit/>
          </a:bodyPr>
          <a:lstStyle/>
          <a:p>
            <a:pPr algn="ctr"/>
            <a:r>
              <a:rPr lang="it-IT" sz="2700" dirty="0" smtClean="0">
                <a:solidFill>
                  <a:srgbClr val="3366FF"/>
                </a:solidFill>
              </a:rPr>
              <a:t>L’INFN tra i protagonisti di TECHITALY 2012</a:t>
            </a:r>
            <a:br>
              <a:rPr lang="it-IT" sz="2700" dirty="0" smtClean="0">
                <a:solidFill>
                  <a:srgbClr val="3366FF"/>
                </a:solidFill>
              </a:rPr>
            </a:br>
            <a:r>
              <a:rPr lang="it-IT" dirty="0" smtClean="0">
                <a:solidFill>
                  <a:srgbClr val="FF0000"/>
                </a:solidFill>
              </a:rPr>
              <a:t>Bruxelles</a:t>
            </a:r>
            <a:endParaRPr lang="it-IT" dirty="0"/>
          </a:p>
        </p:txBody>
      </p:sp>
    </p:spTree>
    <p:extLst>
      <p:ext uri="{BB962C8B-B14F-4D97-AF65-F5344CB8AC3E}">
        <p14:creationId xmlns:p14="http://schemas.microsoft.com/office/powerpoint/2010/main" val="11726509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err="1" smtClean="0">
                <a:solidFill>
                  <a:srgbClr val="3366FF"/>
                </a:solidFill>
              </a:rPr>
              <a:t>Imaging</a:t>
            </a:r>
            <a:r>
              <a:rPr lang="it-IT" sz="2700" dirty="0" smtClean="0">
                <a:solidFill>
                  <a:srgbClr val="3366FF"/>
                </a:solidFill>
              </a:rPr>
              <a:t> aiuta a diagnosticare l’autismo </a:t>
            </a:r>
            <a:r>
              <a:rPr lang="it-IT" sz="2700" dirty="0" err="1" smtClean="0">
                <a:solidFill>
                  <a:srgbClr val="3366FF"/>
                </a:solidFill>
              </a:rPr>
              <a:t>infatile</a:t>
            </a:r>
            <a:r>
              <a:rPr lang="it-IT" sz="2700" dirty="0" smtClean="0">
                <a:solidFill>
                  <a:srgbClr val="3366FF"/>
                </a:solidFill>
              </a:rPr>
              <a:t/>
            </a:r>
            <a:br>
              <a:rPr lang="it-IT" sz="2700" dirty="0" smtClean="0">
                <a:solidFill>
                  <a:srgbClr val="3366FF"/>
                </a:solidFill>
              </a:rPr>
            </a:br>
            <a:r>
              <a:rPr lang="it-IT" sz="1800" dirty="0" smtClean="0">
                <a:solidFill>
                  <a:srgbClr val="FF0000"/>
                </a:solidFill>
              </a:rPr>
              <a:t>Collaboration </a:t>
            </a:r>
            <a:r>
              <a:rPr lang="it-IT" sz="1800" dirty="0" err="1" smtClean="0">
                <a:solidFill>
                  <a:srgbClr val="FF0000"/>
                </a:solidFill>
              </a:rPr>
              <a:t>agreement</a:t>
            </a:r>
            <a:r>
              <a:rPr lang="it-IT" sz="1800" dirty="0" smtClean="0">
                <a:solidFill>
                  <a:srgbClr val="FF0000"/>
                </a:solidFill>
              </a:rPr>
              <a:t> with the IRCS “Stella Maris”</a:t>
            </a:r>
            <a:endParaRPr lang="it-IT" sz="1800" dirty="0">
              <a:solidFill>
                <a:srgbClr val="FF0000"/>
              </a:solidFill>
            </a:endParaRPr>
          </a:p>
        </p:txBody>
      </p:sp>
      <p:pic>
        <p:nvPicPr>
          <p:cNvPr id="4" name="Segnaposto contenuto 3"/>
          <p:cNvPicPr>
            <a:picLocks noGrp="1" noChangeAspect="1"/>
          </p:cNvPicPr>
          <p:nvPr>
            <p:ph idx="1"/>
          </p:nvPr>
        </p:nvPicPr>
        <p:blipFill>
          <a:blip r:embed="rId2"/>
          <a:srcRect t="8035" b="8035"/>
          <a:stretch>
            <a:fillRect/>
          </a:stretch>
        </p:blipFill>
        <p:spPr>
          <a:xfrm>
            <a:off x="112835" y="1716486"/>
            <a:ext cx="8881753" cy="4884622"/>
          </a:xfrm>
        </p:spPr>
      </p:pic>
      <p:sp>
        <p:nvSpPr>
          <p:cNvPr id="5" name="Segnaposto data 4"/>
          <p:cNvSpPr>
            <a:spLocks noGrp="1"/>
          </p:cNvSpPr>
          <p:nvPr>
            <p:ph type="dt" sz="half" idx="10"/>
          </p:nvPr>
        </p:nvSpPr>
        <p:spPr/>
        <p:txBody>
          <a:bodyPr/>
          <a:lstStyle/>
          <a:p>
            <a:r>
              <a:rPr lang="it-IT" smtClean="0"/>
              <a:t>Trento 11-13 Marzo 2014</a:t>
            </a:r>
            <a:endParaRPr lang="it-IT"/>
          </a:p>
        </p:txBody>
      </p:sp>
      <p:sp>
        <p:nvSpPr>
          <p:cNvPr id="6" name="Segnaposto piè di pagina 5"/>
          <p:cNvSpPr>
            <a:spLocks noGrp="1"/>
          </p:cNvSpPr>
          <p:nvPr>
            <p:ph type="ftr" sz="quarter" idx="11"/>
          </p:nvPr>
        </p:nvSpPr>
        <p:spPr/>
        <p:txBody>
          <a:bodyPr/>
          <a:lstStyle/>
          <a:p>
            <a:r>
              <a:rPr lang="it-IT" smtClean="0"/>
              <a:t>FUTURE DETECTORS for HL-LHC</a:t>
            </a:r>
            <a:endParaRPr lang="it-IT"/>
          </a:p>
        </p:txBody>
      </p:sp>
      <p:sp>
        <p:nvSpPr>
          <p:cNvPr id="7" name="Segnaposto numero diapositiva 6"/>
          <p:cNvSpPr>
            <a:spLocks noGrp="1"/>
          </p:cNvSpPr>
          <p:nvPr>
            <p:ph type="sldNum" sz="quarter" idx="12"/>
          </p:nvPr>
        </p:nvSpPr>
        <p:spPr/>
        <p:txBody>
          <a:bodyPr/>
          <a:lstStyle/>
          <a:p>
            <a:fld id="{FAC9E300-E60E-9747-9C71-DB83F1190BB5}" type="slidenum">
              <a:rPr lang="it-IT" smtClean="0"/>
              <a:t>43</a:t>
            </a:fld>
            <a:endParaRPr lang="it-IT"/>
          </a:p>
        </p:txBody>
      </p:sp>
    </p:spTree>
    <p:extLst>
      <p:ext uri="{BB962C8B-B14F-4D97-AF65-F5344CB8AC3E}">
        <p14:creationId xmlns:p14="http://schemas.microsoft.com/office/powerpoint/2010/main" val="26664097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0089" y="2461860"/>
            <a:ext cx="8229600" cy="1143000"/>
          </a:xfrm>
        </p:spPr>
        <p:txBody>
          <a:bodyPr>
            <a:normAutofit/>
          </a:bodyPr>
          <a:lstStyle/>
          <a:p>
            <a:pPr lvl="1" algn="ctr"/>
            <a:r>
              <a:rPr lang="en-US" sz="2400" dirty="0" err="1">
                <a:solidFill>
                  <a:srgbClr val="0000FF"/>
                </a:solidFill>
                <a:latin typeface="Calibri" charset="0"/>
                <a:ea typeface="ＭＳ Ｐゴシック" charset="0"/>
                <a:cs typeface="ＭＳ Ｐゴシック" charset="0"/>
              </a:rPr>
              <a:t>F</a:t>
            </a:r>
            <a:r>
              <a:rPr lang="en-US" sz="2400" dirty="0" err="1" smtClean="0">
                <a:solidFill>
                  <a:srgbClr val="0000FF"/>
                </a:solidFill>
                <a:latin typeface="Calibri" charset="0"/>
                <a:ea typeface="ＭＳ Ｐゴシック" charset="0"/>
                <a:cs typeface="ＭＳ Ｐゴシック" charset="0"/>
              </a:rPr>
              <a:t>ormazione</a:t>
            </a:r>
            <a:r>
              <a:rPr lang="en-US" sz="2400" dirty="0" smtClean="0">
                <a:solidFill>
                  <a:srgbClr val="0000FF"/>
                </a:solidFill>
                <a:latin typeface="Calibri" charset="0"/>
                <a:ea typeface="ＭＳ Ｐゴシック" charset="0"/>
                <a:cs typeface="ＭＳ Ｐゴシック" charset="0"/>
              </a:rPr>
              <a:t> e </a:t>
            </a:r>
            <a:r>
              <a:rPr lang="en-US" sz="2400" dirty="0" err="1" smtClean="0">
                <a:solidFill>
                  <a:srgbClr val="0000FF"/>
                </a:solidFill>
                <a:latin typeface="Calibri" charset="0"/>
                <a:ea typeface="ＭＳ Ｐゴシック" charset="0"/>
                <a:cs typeface="ＭＳ Ｐゴシック" charset="0"/>
              </a:rPr>
              <a:t>Incentivi</a:t>
            </a:r>
            <a:endParaRPr lang="it-IT" sz="2400" dirty="0">
              <a:solidFill>
                <a:srgbClr val="0000FF"/>
              </a:solidFill>
              <a:cs typeface="Comic Sans MS"/>
            </a:endParaRPr>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44</a:t>
            </a:fld>
            <a:endParaRPr lang="it-IT"/>
          </a:p>
        </p:txBody>
      </p:sp>
    </p:spTree>
    <p:extLst>
      <p:ext uri="{BB962C8B-B14F-4D97-AF65-F5344CB8AC3E}">
        <p14:creationId xmlns:p14="http://schemas.microsoft.com/office/powerpoint/2010/main" val="33031688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0334" y="372534"/>
            <a:ext cx="7958666" cy="736600"/>
          </a:xfrm>
        </p:spPr>
        <p:txBody>
          <a:bodyPr>
            <a:noAutofit/>
          </a:bodyPr>
          <a:lstStyle/>
          <a:p>
            <a:pPr eaLnBrk="1" hangingPunct="1"/>
            <a:r>
              <a:rPr lang="en-US" sz="3600" dirty="0" smtClean="0">
                <a:solidFill>
                  <a:srgbClr val="0000FF"/>
                </a:solidFill>
                <a:latin typeface="Calibri" charset="0"/>
                <a:ea typeface="ＭＳ Ｐゴシック" charset="0"/>
                <a:cs typeface="ＭＳ Ｐゴシック" charset="0"/>
              </a:rPr>
              <a:t>PhD e </a:t>
            </a:r>
            <a:r>
              <a:rPr lang="en-US" sz="3600" dirty="0" err="1" smtClean="0">
                <a:solidFill>
                  <a:srgbClr val="0000FF"/>
                </a:solidFill>
                <a:latin typeface="Calibri" charset="0"/>
                <a:ea typeface="ＭＳ Ｐゴシック" charset="0"/>
                <a:cs typeface="ＭＳ Ｐゴシック" charset="0"/>
              </a:rPr>
              <a:t>assegni</a:t>
            </a:r>
            <a:r>
              <a:rPr lang="en-US" sz="3600" dirty="0" smtClean="0">
                <a:solidFill>
                  <a:srgbClr val="0000FF"/>
                </a:solidFill>
                <a:latin typeface="Calibri" charset="0"/>
                <a:ea typeface="ＭＳ Ｐゴシック" charset="0"/>
                <a:cs typeface="ＭＳ Ｐゴシック" charset="0"/>
              </a:rPr>
              <a:t> di </a:t>
            </a:r>
            <a:r>
              <a:rPr lang="en-US" sz="3600" dirty="0" err="1" smtClean="0">
                <a:solidFill>
                  <a:srgbClr val="0000FF"/>
                </a:solidFill>
                <a:latin typeface="Calibri" charset="0"/>
                <a:ea typeface="ＭＳ Ｐゴシック" charset="0"/>
                <a:cs typeface="ＭＳ Ｐゴシック" charset="0"/>
              </a:rPr>
              <a:t>ricerca</a:t>
            </a:r>
            <a:r>
              <a:rPr lang="en-US" sz="3600" dirty="0" smtClean="0">
                <a:solidFill>
                  <a:srgbClr val="0000FF"/>
                </a:solidFill>
                <a:latin typeface="Calibri" charset="0"/>
                <a:ea typeface="ＭＳ Ｐゴシック" charset="0"/>
                <a:cs typeface="ＭＳ Ｐゴシック" charset="0"/>
              </a:rPr>
              <a:t> </a:t>
            </a:r>
            <a:r>
              <a:rPr lang="en-US" sz="3600" dirty="0" err="1" smtClean="0">
                <a:solidFill>
                  <a:srgbClr val="0000FF"/>
                </a:solidFill>
                <a:latin typeface="Calibri" charset="0"/>
                <a:ea typeface="ＭＳ Ｐゴシック" charset="0"/>
                <a:cs typeface="ＭＳ Ｐゴシック" charset="0"/>
              </a:rPr>
              <a:t>tecnologica</a:t>
            </a:r>
            <a:r>
              <a:rPr lang="en-US" sz="3600" dirty="0" smtClean="0">
                <a:solidFill>
                  <a:srgbClr val="0000FF"/>
                </a:solidFill>
                <a:latin typeface="Calibri" charset="0"/>
                <a:ea typeface="ＭＳ Ｐゴシック" charset="0"/>
                <a:cs typeface="ＭＳ Ｐゴシック" charset="0"/>
              </a:rPr>
              <a:t> </a:t>
            </a:r>
            <a:endParaRPr lang="en-US" sz="2800" dirty="0">
              <a:solidFill>
                <a:srgbClr val="0000FF"/>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0" y="1454150"/>
            <a:ext cx="9144000" cy="4565650"/>
          </a:xfrm>
        </p:spPr>
        <p:txBody>
          <a:bodyPr rtlCol="0">
            <a:normAutofit/>
          </a:bodyPr>
          <a:lstStyle/>
          <a:p>
            <a:pPr eaLnBrk="1" fontAlgn="auto" hangingPunct="1">
              <a:spcAft>
                <a:spcPts val="0"/>
              </a:spcAft>
              <a:buFont typeface="Arial"/>
              <a:buChar char="•"/>
              <a:defRPr/>
            </a:pPr>
            <a:r>
              <a:rPr lang="en-US" sz="2000" dirty="0" smtClean="0">
                <a:solidFill>
                  <a:srgbClr val="0000FF"/>
                </a:solidFill>
              </a:rPr>
              <a:t>CVI advice : </a:t>
            </a:r>
            <a:r>
              <a:rPr lang="en-US" sz="2000" i="1" dirty="0" smtClean="0"/>
              <a:t>A parallel action might be to ensure that PhD students are exposed to a broader set of motivations for research.  In the Italian tradition, PhDs candidates are encouraged to think of research as a goal in itself.  Students would benefit by being encouraged to look at research experience as a way to attain a broader set of goals, including business development and technological deployment. </a:t>
            </a:r>
          </a:p>
          <a:p>
            <a:pPr eaLnBrk="1" fontAlgn="auto" hangingPunct="1">
              <a:spcAft>
                <a:spcPts val="0"/>
              </a:spcAft>
              <a:buFont typeface="Arial"/>
              <a:buChar char="•"/>
              <a:defRPr/>
            </a:pPr>
            <a:endParaRPr lang="en-US" sz="2000" i="1" dirty="0" smtClean="0"/>
          </a:p>
          <a:p>
            <a:pPr eaLnBrk="1" fontAlgn="auto" hangingPunct="1">
              <a:spcAft>
                <a:spcPts val="0"/>
              </a:spcAft>
              <a:buFont typeface="Arial"/>
              <a:buChar char="•"/>
              <a:defRPr/>
            </a:pPr>
            <a:r>
              <a:rPr lang="en-US" sz="2000" dirty="0" smtClean="0">
                <a:solidFill>
                  <a:srgbClr val="FF0000"/>
                </a:solidFill>
              </a:rPr>
              <a:t>We agree</a:t>
            </a:r>
            <a:r>
              <a:rPr lang="en-US" sz="2000" dirty="0" smtClean="0"/>
              <a:t>. Questa </a:t>
            </a:r>
            <a:r>
              <a:rPr lang="en-US" sz="2000" dirty="0" err="1" smtClean="0"/>
              <a:t>richiesta</a:t>
            </a:r>
            <a:r>
              <a:rPr lang="en-US" sz="2000" dirty="0" smtClean="0"/>
              <a:t> </a:t>
            </a:r>
            <a:r>
              <a:rPr lang="en-US" sz="2000" dirty="0" err="1" smtClean="0"/>
              <a:t>può</a:t>
            </a:r>
            <a:r>
              <a:rPr lang="en-US" sz="2000" dirty="0" smtClean="0"/>
              <a:t> </a:t>
            </a:r>
            <a:r>
              <a:rPr lang="en-US" sz="2000" dirty="0" err="1" smtClean="0"/>
              <a:t>essere</a:t>
            </a:r>
            <a:r>
              <a:rPr lang="en-US" sz="2000" dirty="0" smtClean="0"/>
              <a:t> </a:t>
            </a:r>
            <a:r>
              <a:rPr lang="en-US" sz="2000" dirty="0" err="1" smtClean="0"/>
              <a:t>attuata</a:t>
            </a:r>
            <a:r>
              <a:rPr lang="en-US" sz="2000" dirty="0" smtClean="0"/>
              <a:t> </a:t>
            </a:r>
            <a:r>
              <a:rPr lang="en-US" sz="2000" dirty="0" err="1" smtClean="0"/>
              <a:t>attraverso</a:t>
            </a:r>
            <a:r>
              <a:rPr lang="en-US" sz="2000" dirty="0" smtClean="0"/>
              <a:t> </a:t>
            </a:r>
            <a:r>
              <a:rPr lang="en-US" sz="2000" dirty="0" err="1" smtClean="0"/>
              <a:t>il</a:t>
            </a:r>
            <a:r>
              <a:rPr lang="en-US" sz="2000" dirty="0" smtClean="0"/>
              <a:t> </a:t>
            </a:r>
            <a:r>
              <a:rPr lang="en-US" sz="2000" dirty="0" err="1" smtClean="0">
                <a:solidFill>
                  <a:srgbClr val="0000FF"/>
                </a:solidFill>
              </a:rPr>
              <a:t>programma</a:t>
            </a:r>
            <a:r>
              <a:rPr lang="en-US" sz="2000" dirty="0" smtClean="0">
                <a:solidFill>
                  <a:srgbClr val="0000FF"/>
                </a:solidFill>
              </a:rPr>
              <a:t> </a:t>
            </a:r>
            <a:r>
              <a:rPr lang="en-US" sz="2000" dirty="0" err="1" smtClean="0">
                <a:solidFill>
                  <a:srgbClr val="0000FF"/>
                </a:solidFill>
              </a:rPr>
              <a:t>dei</a:t>
            </a:r>
            <a:r>
              <a:rPr lang="en-US" sz="2000" dirty="0" smtClean="0">
                <a:solidFill>
                  <a:srgbClr val="0000FF"/>
                </a:solidFill>
              </a:rPr>
              <a:t>  “</a:t>
            </a:r>
            <a:r>
              <a:rPr lang="en-US" sz="2000" dirty="0" err="1" smtClean="0">
                <a:solidFill>
                  <a:srgbClr val="0000FF"/>
                </a:solidFill>
              </a:rPr>
              <a:t>Dottorati</a:t>
            </a:r>
            <a:r>
              <a:rPr lang="en-US" sz="2000" dirty="0" smtClean="0">
                <a:solidFill>
                  <a:srgbClr val="0000FF"/>
                </a:solidFill>
              </a:rPr>
              <a:t> </a:t>
            </a:r>
            <a:r>
              <a:rPr lang="en-US" sz="2000" dirty="0" err="1" smtClean="0">
                <a:solidFill>
                  <a:srgbClr val="0000FF"/>
                </a:solidFill>
              </a:rPr>
              <a:t>industriali</a:t>
            </a:r>
            <a:r>
              <a:rPr lang="en-US" sz="2000" dirty="0" smtClean="0">
                <a:solidFill>
                  <a:srgbClr val="0000FF"/>
                </a:solidFill>
              </a:rPr>
              <a:t> ” </a:t>
            </a:r>
            <a:r>
              <a:rPr lang="en-US" sz="2000" dirty="0" err="1" smtClean="0">
                <a:solidFill>
                  <a:srgbClr val="000000"/>
                </a:solidFill>
              </a:rPr>
              <a:t>citati</a:t>
            </a:r>
            <a:r>
              <a:rPr lang="en-US" sz="2000" dirty="0" smtClean="0">
                <a:solidFill>
                  <a:srgbClr val="000000"/>
                </a:solidFill>
              </a:rPr>
              <a:t> </a:t>
            </a:r>
            <a:r>
              <a:rPr lang="en-US" sz="2000" dirty="0" err="1" smtClean="0">
                <a:solidFill>
                  <a:srgbClr val="000000"/>
                </a:solidFill>
              </a:rPr>
              <a:t>nel</a:t>
            </a:r>
            <a:r>
              <a:rPr lang="en-US" sz="2000" dirty="0" smtClean="0">
                <a:solidFill>
                  <a:srgbClr val="000000"/>
                </a:solidFill>
              </a:rPr>
              <a:t> PNR e in </a:t>
            </a:r>
            <a:r>
              <a:rPr lang="en-US" sz="2000" dirty="0" err="1" smtClean="0">
                <a:solidFill>
                  <a:srgbClr val="000000"/>
                </a:solidFill>
              </a:rPr>
              <a:t>collaborazione</a:t>
            </a:r>
            <a:r>
              <a:rPr lang="en-US" sz="2000" dirty="0" smtClean="0">
                <a:solidFill>
                  <a:srgbClr val="000000"/>
                </a:solidFill>
              </a:rPr>
              <a:t> con </a:t>
            </a:r>
            <a:r>
              <a:rPr lang="en-US" sz="2000" dirty="0" err="1" smtClean="0">
                <a:solidFill>
                  <a:srgbClr val="000000"/>
                </a:solidFill>
              </a:rPr>
              <a:t>l’industria</a:t>
            </a:r>
            <a:r>
              <a:rPr lang="en-US" sz="2000" dirty="0" smtClean="0">
                <a:solidFill>
                  <a:srgbClr val="000000"/>
                </a:solidFill>
              </a:rPr>
              <a:t> </a:t>
            </a:r>
            <a:r>
              <a:rPr lang="en-US" sz="2000" dirty="0" err="1" smtClean="0">
                <a:solidFill>
                  <a:srgbClr val="000000"/>
                </a:solidFill>
              </a:rPr>
              <a:t>nazionale</a:t>
            </a:r>
            <a:r>
              <a:rPr lang="en-US" sz="2000" dirty="0" smtClean="0">
                <a:solidFill>
                  <a:srgbClr val="000000"/>
                </a:solidFill>
              </a:rPr>
              <a:t>. </a:t>
            </a:r>
            <a:r>
              <a:rPr lang="en-US" sz="2000" dirty="0"/>
              <a:t>	</a:t>
            </a:r>
            <a:r>
              <a:rPr lang="en-US" sz="2000" dirty="0" smtClean="0"/>
              <a:t>	+	(Alto </a:t>
            </a:r>
            <a:r>
              <a:rPr lang="en-US" sz="2000" dirty="0" err="1" smtClean="0"/>
              <a:t>Apprendistato</a:t>
            </a:r>
            <a:r>
              <a:rPr lang="en-US" sz="2000" dirty="0" smtClean="0"/>
              <a:t>, Alta </a:t>
            </a:r>
            <a:r>
              <a:rPr lang="en-US" sz="2000" dirty="0" err="1" smtClean="0"/>
              <a:t>Formazione</a:t>
            </a:r>
            <a:r>
              <a:rPr lang="en-US" sz="2000" dirty="0" smtClean="0"/>
              <a:t>. …)</a:t>
            </a:r>
            <a:endParaRPr lang="en-US" sz="2000" dirty="0"/>
          </a:p>
          <a:p>
            <a:pPr marL="0" indent="0" eaLnBrk="1" fontAlgn="auto" hangingPunct="1">
              <a:spcAft>
                <a:spcPts val="0"/>
              </a:spcAft>
              <a:buNone/>
              <a:defRPr/>
            </a:pPr>
            <a:endParaRPr lang="en-US" sz="2000" dirty="0" smtClean="0"/>
          </a:p>
          <a:p>
            <a:pPr eaLnBrk="1" fontAlgn="auto" hangingPunct="1">
              <a:spcAft>
                <a:spcPts val="0"/>
              </a:spcAft>
              <a:buFont typeface="Arial"/>
              <a:buChar char="•"/>
              <a:defRPr/>
            </a:pPr>
            <a:r>
              <a:rPr lang="en-US" sz="2000" dirty="0" smtClean="0"/>
              <a:t>Si </a:t>
            </a:r>
            <a:r>
              <a:rPr lang="en-US" sz="2000" dirty="0" err="1" smtClean="0"/>
              <a:t>può</a:t>
            </a:r>
            <a:r>
              <a:rPr lang="en-US" sz="2000" dirty="0" smtClean="0"/>
              <a:t> </a:t>
            </a:r>
            <a:r>
              <a:rPr lang="en-US" sz="2000" dirty="0" err="1" smtClean="0"/>
              <a:t>anche</a:t>
            </a:r>
            <a:r>
              <a:rPr lang="en-US" sz="2000" dirty="0" smtClean="0"/>
              <a:t> far </a:t>
            </a:r>
            <a:r>
              <a:rPr lang="en-US" sz="2000" dirty="0" err="1" smtClean="0"/>
              <a:t>ripartire</a:t>
            </a:r>
            <a:r>
              <a:rPr lang="en-US" sz="2000" dirty="0" smtClean="0"/>
              <a:t> </a:t>
            </a:r>
            <a:r>
              <a:rPr lang="en-US" sz="2000" dirty="0" err="1" smtClean="0"/>
              <a:t>il</a:t>
            </a:r>
            <a:r>
              <a:rPr lang="en-US" sz="2000" dirty="0" smtClean="0"/>
              <a:t> </a:t>
            </a:r>
            <a:r>
              <a:rPr lang="en-US" sz="2000" dirty="0" err="1" smtClean="0"/>
              <a:t>programma</a:t>
            </a:r>
            <a:r>
              <a:rPr lang="en-US" sz="2000" dirty="0" smtClean="0"/>
              <a:t> </a:t>
            </a:r>
            <a:r>
              <a:rPr lang="en-US" sz="2000" dirty="0" err="1" smtClean="0"/>
              <a:t>degli</a:t>
            </a:r>
            <a:r>
              <a:rPr lang="en-US" sz="2000" dirty="0" smtClean="0"/>
              <a:t> </a:t>
            </a:r>
            <a:r>
              <a:rPr lang="en-US" sz="2000" dirty="0" err="1" smtClean="0"/>
              <a:t>assegni</a:t>
            </a:r>
            <a:r>
              <a:rPr lang="en-US" sz="2000" dirty="0" smtClean="0"/>
              <a:t> </a:t>
            </a:r>
            <a:r>
              <a:rPr lang="en-US" sz="2000" dirty="0" err="1" smtClean="0"/>
              <a:t>tecnologici</a:t>
            </a:r>
            <a:r>
              <a:rPr lang="en-US" sz="2000" dirty="0" smtClean="0"/>
              <a:t> in </a:t>
            </a:r>
            <a:r>
              <a:rPr lang="en-US" sz="2000" dirty="0" err="1" smtClean="0"/>
              <a:t>cofinanziamento</a:t>
            </a:r>
            <a:r>
              <a:rPr lang="en-US" sz="2000" dirty="0" smtClean="0"/>
              <a:t> con le </a:t>
            </a:r>
            <a:r>
              <a:rPr lang="en-US" sz="2000" dirty="0" err="1" smtClean="0"/>
              <a:t>imprese</a:t>
            </a:r>
            <a:r>
              <a:rPr lang="en-US" sz="2000" dirty="0" smtClean="0"/>
              <a:t>, ma solo </a:t>
            </a:r>
            <a:r>
              <a:rPr lang="en-US" sz="2000" dirty="0" err="1" smtClean="0"/>
              <a:t>quando</a:t>
            </a:r>
            <a:r>
              <a:rPr lang="en-US" sz="2000" dirty="0" smtClean="0"/>
              <a:t> </a:t>
            </a:r>
            <a:r>
              <a:rPr lang="en-US" sz="2000" dirty="0" err="1" smtClean="0"/>
              <a:t>siamo</a:t>
            </a:r>
            <a:r>
              <a:rPr lang="en-US" sz="2000" dirty="0" smtClean="0"/>
              <a:t> </a:t>
            </a:r>
            <a:r>
              <a:rPr lang="en-US" sz="2000" dirty="0" err="1" smtClean="0"/>
              <a:t>certi</a:t>
            </a:r>
            <a:r>
              <a:rPr lang="en-US" sz="2000" dirty="0" smtClean="0"/>
              <a:t> </a:t>
            </a:r>
            <a:r>
              <a:rPr lang="en-US" sz="2000" dirty="0" err="1" smtClean="0"/>
              <a:t>che</a:t>
            </a:r>
            <a:r>
              <a:rPr lang="en-US" sz="2000" dirty="0" smtClean="0"/>
              <a:t> </a:t>
            </a:r>
            <a:r>
              <a:rPr lang="en-US" sz="2000" dirty="0" err="1" smtClean="0"/>
              <a:t>c’e</a:t>
            </a:r>
            <a:r>
              <a:rPr lang="en-US" sz="2000" dirty="0" smtClean="0"/>
              <a:t>’ </a:t>
            </a:r>
            <a:r>
              <a:rPr lang="en-US" sz="2000" dirty="0" err="1" smtClean="0"/>
              <a:t>una</a:t>
            </a:r>
            <a:r>
              <a:rPr lang="en-US" sz="2000" dirty="0" smtClean="0"/>
              <a:t> </a:t>
            </a:r>
            <a:r>
              <a:rPr lang="en-US" sz="2000" dirty="0" err="1" smtClean="0"/>
              <a:t>certa</a:t>
            </a:r>
            <a:r>
              <a:rPr lang="en-US" sz="2000" dirty="0" smtClean="0"/>
              <a:t> </a:t>
            </a:r>
            <a:r>
              <a:rPr lang="en-US" sz="2000" dirty="0" err="1" smtClean="0"/>
              <a:t>probabilità</a:t>
            </a:r>
            <a:r>
              <a:rPr lang="en-US" sz="2000" dirty="0" smtClean="0"/>
              <a:t> di </a:t>
            </a:r>
            <a:r>
              <a:rPr lang="en-US" sz="2000" dirty="0" err="1" smtClean="0"/>
              <a:t>successo</a:t>
            </a:r>
            <a:r>
              <a:rPr lang="en-US" sz="2000" dirty="0" smtClean="0"/>
              <a:t>.</a:t>
            </a:r>
            <a:endParaRPr lang="en-US" sz="2000" dirty="0"/>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smtClean="0">
                <a:solidFill>
                  <a:srgbClr val="898989"/>
                </a:solidFill>
                <a:latin typeface="Calibri" charset="0"/>
              </a:rPr>
              <a:t>Trento 11-13 Marzo 2014</a:t>
            </a:r>
            <a:endParaRPr lang="en-US" sz="1200">
              <a:solidFill>
                <a:srgbClr val="898989"/>
              </a:solidFill>
              <a:latin typeface="Calibri"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EBC893-45B4-1345-BD4A-FB221ED10B5F}" type="slidenum">
              <a:rPr lang="en-US" sz="1200">
                <a:solidFill>
                  <a:srgbClr val="898989"/>
                </a:solidFill>
                <a:latin typeface="Calibri" charset="0"/>
              </a:rPr>
              <a:pPr eaLnBrk="1" hangingPunct="1"/>
              <a:t>45</a:t>
            </a:fld>
            <a:endParaRPr lang="en-US" sz="1200" dirty="0">
              <a:solidFill>
                <a:srgbClr val="898989"/>
              </a:solidFill>
              <a:latin typeface="Calibri" charset="0"/>
            </a:endParaRPr>
          </a:p>
        </p:txBody>
      </p:sp>
      <p:sp>
        <p:nvSpPr>
          <p:cNvPr id="6" name="Footer Placeholder 5"/>
          <p:cNvSpPr>
            <a:spLocks noGrp="1"/>
          </p:cNvSpPr>
          <p:nvPr>
            <p:ph type="ftr"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FUTURE DETECTORS for HL-LHC</a:t>
            </a:r>
            <a:endParaRPr lang="en-US" sz="1200">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58334" y="537634"/>
            <a:ext cx="7291388" cy="736600"/>
          </a:xfrm>
        </p:spPr>
        <p:txBody>
          <a:bodyPr>
            <a:normAutofit/>
          </a:bodyPr>
          <a:lstStyle/>
          <a:p>
            <a:pPr eaLnBrk="1" hangingPunct="1"/>
            <a:r>
              <a:rPr lang="en-US" sz="3600" dirty="0" err="1" smtClean="0">
                <a:solidFill>
                  <a:srgbClr val="0000FF"/>
                </a:solidFill>
                <a:latin typeface="Calibri" charset="0"/>
                <a:ea typeface="ＭＳ Ｐゴシック" charset="0"/>
                <a:cs typeface="ＭＳ Ｐゴシック" charset="0"/>
              </a:rPr>
              <a:t>Incentivi</a:t>
            </a:r>
            <a:r>
              <a:rPr lang="en-US" sz="3600" dirty="0" smtClean="0">
                <a:solidFill>
                  <a:srgbClr val="0000FF"/>
                </a:solidFill>
                <a:latin typeface="Calibri" charset="0"/>
                <a:ea typeface="ＭＳ Ｐゴシック" charset="0"/>
                <a:cs typeface="ＭＳ Ｐゴシック" charset="0"/>
              </a:rPr>
              <a:t> per chi </a:t>
            </a:r>
            <a:r>
              <a:rPr lang="en-US" sz="3600" dirty="0" err="1" smtClean="0">
                <a:solidFill>
                  <a:srgbClr val="0000FF"/>
                </a:solidFill>
                <a:latin typeface="Calibri" charset="0"/>
                <a:ea typeface="ＭＳ Ｐゴシック" charset="0"/>
                <a:cs typeface="ＭＳ Ｐゴシック" charset="0"/>
              </a:rPr>
              <a:t>lavora</a:t>
            </a:r>
            <a:r>
              <a:rPr lang="en-US" sz="3600" dirty="0" smtClean="0">
                <a:solidFill>
                  <a:srgbClr val="0000FF"/>
                </a:solidFill>
                <a:latin typeface="Calibri" charset="0"/>
                <a:ea typeface="ＭＳ Ｐゴシック" charset="0"/>
                <a:cs typeface="ＭＳ Ｐゴシック" charset="0"/>
              </a:rPr>
              <a:t> </a:t>
            </a:r>
            <a:r>
              <a:rPr lang="en-US" sz="3600" dirty="0" err="1" smtClean="0">
                <a:solidFill>
                  <a:srgbClr val="0000FF"/>
                </a:solidFill>
                <a:latin typeface="Calibri" charset="0"/>
                <a:ea typeface="ＭＳ Ｐゴシック" charset="0"/>
                <a:cs typeface="ＭＳ Ｐゴシック" charset="0"/>
              </a:rPr>
              <a:t>sul</a:t>
            </a:r>
            <a:r>
              <a:rPr lang="en-US" sz="3600" dirty="0" smtClean="0">
                <a:solidFill>
                  <a:srgbClr val="0000FF"/>
                </a:solidFill>
                <a:latin typeface="Calibri" charset="0"/>
                <a:ea typeface="ＭＳ Ｐゴシック" charset="0"/>
                <a:cs typeface="ＭＳ Ｐゴシック" charset="0"/>
              </a:rPr>
              <a:t> TT</a:t>
            </a:r>
            <a:endParaRPr lang="en-US" sz="2400" dirty="0">
              <a:solidFill>
                <a:srgbClr val="0000FF"/>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601134" y="1830917"/>
            <a:ext cx="8085666" cy="2796116"/>
          </a:xfrm>
        </p:spPr>
        <p:txBody>
          <a:bodyPr rtlCol="0">
            <a:noAutofit/>
          </a:bodyPr>
          <a:lstStyle/>
          <a:p>
            <a:pPr eaLnBrk="1" fontAlgn="auto" hangingPunct="1">
              <a:spcAft>
                <a:spcPts val="0"/>
              </a:spcAft>
              <a:buFont typeface="Arial"/>
              <a:buChar char="•"/>
              <a:defRPr/>
            </a:pPr>
            <a:r>
              <a:rPr lang="en-US" sz="2000" dirty="0" smtClean="0"/>
              <a:t>Per </a:t>
            </a:r>
            <a:r>
              <a:rPr lang="en-US" sz="2000" dirty="0" err="1" smtClean="0"/>
              <a:t>il</a:t>
            </a:r>
            <a:r>
              <a:rPr lang="en-US" sz="2000" dirty="0" smtClean="0"/>
              <a:t> </a:t>
            </a:r>
            <a:r>
              <a:rPr lang="en-US" sz="2000" dirty="0" err="1" smtClean="0"/>
              <a:t>momento</a:t>
            </a:r>
            <a:r>
              <a:rPr lang="en-US" sz="2000" dirty="0" smtClean="0"/>
              <a:t> non ci </a:t>
            </a:r>
            <a:r>
              <a:rPr lang="en-US" sz="2000" dirty="0" err="1" smtClean="0"/>
              <a:t>sono</a:t>
            </a:r>
            <a:r>
              <a:rPr lang="en-US" sz="2000" dirty="0" smtClean="0"/>
              <a:t> </a:t>
            </a:r>
            <a:r>
              <a:rPr lang="en-US" sz="2000" dirty="0" err="1" smtClean="0"/>
              <a:t>particolari</a:t>
            </a:r>
            <a:r>
              <a:rPr lang="en-US" sz="2000" dirty="0" smtClean="0"/>
              <a:t> </a:t>
            </a:r>
            <a:r>
              <a:rPr lang="en-US" sz="2000" dirty="0" err="1" smtClean="0"/>
              <a:t>incentivi</a:t>
            </a:r>
            <a:r>
              <a:rPr lang="en-US" sz="2000" dirty="0" smtClean="0"/>
              <a:t> per chi </a:t>
            </a:r>
            <a:r>
              <a:rPr lang="en-US" sz="2000" dirty="0" err="1" smtClean="0"/>
              <a:t>si</a:t>
            </a:r>
            <a:r>
              <a:rPr lang="en-US" sz="2000" dirty="0" smtClean="0"/>
              <a:t> </a:t>
            </a:r>
            <a:r>
              <a:rPr lang="en-US" sz="2000" dirty="0" err="1" smtClean="0"/>
              <a:t>occupa</a:t>
            </a:r>
            <a:r>
              <a:rPr lang="en-US" sz="2000" dirty="0" smtClean="0"/>
              <a:t> di TT.</a:t>
            </a:r>
          </a:p>
          <a:p>
            <a:pPr marL="0" indent="0" eaLnBrk="1" fontAlgn="auto" hangingPunct="1">
              <a:spcAft>
                <a:spcPts val="0"/>
              </a:spcAft>
              <a:buNone/>
              <a:defRPr/>
            </a:pPr>
            <a:endParaRPr lang="en-US" sz="2000" dirty="0" smtClean="0"/>
          </a:p>
          <a:p>
            <a:pPr eaLnBrk="1" fontAlgn="auto" hangingPunct="1">
              <a:spcAft>
                <a:spcPts val="0"/>
              </a:spcAft>
              <a:buFont typeface="Arial"/>
              <a:buChar char="•"/>
              <a:defRPr/>
            </a:pPr>
            <a:r>
              <a:rPr lang="en-US" sz="2000" dirty="0" smtClean="0"/>
              <a:t>L’ANVUR  ci </a:t>
            </a:r>
            <a:r>
              <a:rPr lang="en-US" sz="2000" dirty="0" err="1" smtClean="0"/>
              <a:t>valuta</a:t>
            </a:r>
            <a:r>
              <a:rPr lang="en-US" sz="2000" dirty="0" smtClean="0"/>
              <a:t> </a:t>
            </a:r>
            <a:r>
              <a:rPr lang="en-US" sz="2000" dirty="0" err="1" smtClean="0"/>
              <a:t>anche</a:t>
            </a:r>
            <a:r>
              <a:rPr lang="en-US" sz="2000" dirty="0" smtClean="0"/>
              <a:t> per </a:t>
            </a:r>
            <a:r>
              <a:rPr lang="en-US" sz="2000" dirty="0" err="1" smtClean="0"/>
              <a:t>questo</a:t>
            </a:r>
            <a:r>
              <a:rPr lang="en-US" sz="2000" dirty="0" smtClean="0"/>
              <a:t> </a:t>
            </a:r>
            <a:r>
              <a:rPr lang="en-US" sz="2000" dirty="0" err="1" smtClean="0"/>
              <a:t>tipo</a:t>
            </a:r>
            <a:r>
              <a:rPr lang="en-US" sz="2000" dirty="0" smtClean="0"/>
              <a:t> di </a:t>
            </a:r>
            <a:r>
              <a:rPr lang="en-US" sz="2000" dirty="0" err="1" smtClean="0"/>
              <a:t>attività</a:t>
            </a:r>
            <a:r>
              <a:rPr lang="en-US" sz="2000" dirty="0" smtClean="0"/>
              <a:t> e per la </a:t>
            </a:r>
            <a:r>
              <a:rPr lang="en-US" sz="2000" dirty="0" err="1" smtClean="0"/>
              <a:t>formazione</a:t>
            </a:r>
            <a:r>
              <a:rPr lang="en-US" sz="2000" dirty="0" smtClean="0"/>
              <a:t> </a:t>
            </a:r>
            <a:r>
              <a:rPr lang="en-US" sz="2000" dirty="0" err="1" smtClean="0"/>
              <a:t>che</a:t>
            </a:r>
            <a:r>
              <a:rPr lang="en-US" sz="2000" dirty="0" smtClean="0"/>
              <a:t> </a:t>
            </a:r>
            <a:r>
              <a:rPr lang="en-US" sz="2000" dirty="0" err="1" smtClean="0"/>
              <a:t>siamo</a:t>
            </a:r>
            <a:r>
              <a:rPr lang="en-US" sz="2000" dirty="0" smtClean="0"/>
              <a:t> in </a:t>
            </a:r>
            <a:r>
              <a:rPr lang="en-US" sz="2000" dirty="0" err="1" smtClean="0"/>
              <a:t>grado</a:t>
            </a:r>
            <a:r>
              <a:rPr lang="en-US" sz="2000" dirty="0" smtClean="0"/>
              <a:t> di </a:t>
            </a:r>
            <a:r>
              <a:rPr lang="en-US" sz="2000" dirty="0" err="1" smtClean="0"/>
              <a:t>fornire</a:t>
            </a:r>
            <a:r>
              <a:rPr lang="en-US" sz="2000" dirty="0" smtClean="0"/>
              <a:t>, non </a:t>
            </a:r>
            <a:r>
              <a:rPr lang="en-US" sz="2000" dirty="0" err="1" smtClean="0"/>
              <a:t>possiamo</a:t>
            </a:r>
            <a:r>
              <a:rPr lang="en-US" sz="2000" dirty="0" smtClean="0"/>
              <a:t> </a:t>
            </a:r>
            <a:r>
              <a:rPr lang="en-US" sz="2000" dirty="0" err="1" smtClean="0"/>
              <a:t>ignorarlo</a:t>
            </a:r>
            <a:r>
              <a:rPr lang="en-US" sz="2000" dirty="0" smtClean="0"/>
              <a:t>.</a:t>
            </a:r>
          </a:p>
          <a:p>
            <a:pPr marL="0" indent="0" eaLnBrk="1" fontAlgn="auto" hangingPunct="1">
              <a:spcAft>
                <a:spcPts val="0"/>
              </a:spcAft>
              <a:buNone/>
              <a:defRPr/>
            </a:pPr>
            <a:endParaRPr lang="en-US" sz="2000" dirty="0" smtClean="0"/>
          </a:p>
          <a:p>
            <a:pPr>
              <a:defRPr/>
            </a:pPr>
            <a:r>
              <a:rPr lang="en-US" sz="2000" dirty="0" err="1" smtClean="0">
                <a:solidFill>
                  <a:srgbClr val="000000"/>
                </a:solidFill>
              </a:rPr>
              <a:t>Stiamo</a:t>
            </a:r>
            <a:r>
              <a:rPr lang="en-US" sz="2000" dirty="0" smtClean="0">
                <a:solidFill>
                  <a:srgbClr val="000000"/>
                </a:solidFill>
              </a:rPr>
              <a:t> </a:t>
            </a:r>
            <a:r>
              <a:rPr lang="en-US" sz="2000" dirty="0" err="1" smtClean="0">
                <a:solidFill>
                  <a:srgbClr val="000000"/>
                </a:solidFill>
              </a:rPr>
              <a:t>studiando</a:t>
            </a:r>
            <a:r>
              <a:rPr lang="en-US" sz="2000" dirty="0" smtClean="0">
                <a:solidFill>
                  <a:srgbClr val="000000"/>
                </a:solidFill>
              </a:rPr>
              <a:t> </a:t>
            </a:r>
            <a:r>
              <a:rPr lang="en-US" sz="2000" dirty="0" err="1" smtClean="0">
                <a:solidFill>
                  <a:srgbClr val="000000"/>
                </a:solidFill>
              </a:rPr>
              <a:t>nuovi</a:t>
            </a:r>
            <a:r>
              <a:rPr lang="en-US" sz="2000" dirty="0" smtClean="0">
                <a:solidFill>
                  <a:srgbClr val="000000"/>
                </a:solidFill>
              </a:rPr>
              <a:t> </a:t>
            </a:r>
            <a:r>
              <a:rPr lang="en-US" sz="2000" dirty="0" err="1" smtClean="0">
                <a:solidFill>
                  <a:srgbClr val="000000"/>
                </a:solidFill>
              </a:rPr>
              <a:t>parametri</a:t>
            </a:r>
            <a:r>
              <a:rPr lang="en-US" sz="2000" dirty="0" smtClean="0">
                <a:solidFill>
                  <a:srgbClr val="000000"/>
                </a:solidFill>
              </a:rPr>
              <a:t> di </a:t>
            </a:r>
            <a:r>
              <a:rPr lang="en-US" sz="2000" dirty="0" err="1" smtClean="0">
                <a:solidFill>
                  <a:srgbClr val="000000"/>
                </a:solidFill>
              </a:rPr>
              <a:t>valutazione</a:t>
            </a:r>
            <a:r>
              <a:rPr lang="en-US" sz="2000" dirty="0" smtClean="0">
                <a:solidFill>
                  <a:srgbClr val="000000"/>
                </a:solidFill>
              </a:rPr>
              <a:t> per </a:t>
            </a:r>
            <a:r>
              <a:rPr lang="en-US" sz="2000" dirty="0" err="1" smtClean="0">
                <a:solidFill>
                  <a:srgbClr val="000000"/>
                </a:solidFill>
              </a:rPr>
              <a:t>Ricercatori</a:t>
            </a:r>
            <a:r>
              <a:rPr lang="en-US" sz="2000" dirty="0" smtClean="0">
                <a:solidFill>
                  <a:srgbClr val="000000"/>
                </a:solidFill>
              </a:rPr>
              <a:t> e </a:t>
            </a:r>
            <a:r>
              <a:rPr lang="en-US" sz="2000" dirty="0" err="1" smtClean="0">
                <a:solidFill>
                  <a:srgbClr val="000000"/>
                </a:solidFill>
              </a:rPr>
              <a:t>Tecnologi</a:t>
            </a:r>
            <a:r>
              <a:rPr lang="en-US" sz="2000" dirty="0" smtClean="0">
                <a:solidFill>
                  <a:srgbClr val="000000"/>
                </a:solidFill>
              </a:rPr>
              <a:t> da </a:t>
            </a:r>
            <a:r>
              <a:rPr lang="en-US" sz="2000" dirty="0" err="1" smtClean="0">
                <a:solidFill>
                  <a:srgbClr val="000000"/>
                </a:solidFill>
              </a:rPr>
              <a:t>inserire</a:t>
            </a:r>
            <a:r>
              <a:rPr lang="en-US" sz="2000" dirty="0" smtClean="0">
                <a:solidFill>
                  <a:srgbClr val="000000"/>
                </a:solidFill>
              </a:rPr>
              <a:t> </a:t>
            </a:r>
            <a:r>
              <a:rPr lang="en-US" sz="2000" dirty="0" err="1" smtClean="0">
                <a:solidFill>
                  <a:srgbClr val="000000"/>
                </a:solidFill>
              </a:rPr>
              <a:t>nei</a:t>
            </a:r>
            <a:r>
              <a:rPr lang="en-US" sz="2000" dirty="0" smtClean="0">
                <a:solidFill>
                  <a:srgbClr val="000000"/>
                </a:solidFill>
              </a:rPr>
              <a:t> </a:t>
            </a:r>
            <a:r>
              <a:rPr lang="en-US" sz="2000" dirty="0" err="1" smtClean="0">
                <a:solidFill>
                  <a:srgbClr val="000000"/>
                </a:solidFill>
              </a:rPr>
              <a:t>bandi</a:t>
            </a:r>
            <a:r>
              <a:rPr lang="en-US" sz="2000" dirty="0" smtClean="0">
                <a:solidFill>
                  <a:srgbClr val="000000"/>
                </a:solidFill>
              </a:rPr>
              <a:t> di </a:t>
            </a:r>
            <a:r>
              <a:rPr lang="en-US" sz="2000" dirty="0" err="1" smtClean="0">
                <a:solidFill>
                  <a:srgbClr val="000000"/>
                </a:solidFill>
              </a:rPr>
              <a:t>reclutamento</a:t>
            </a:r>
            <a:r>
              <a:rPr lang="en-US" sz="2000" dirty="0" smtClean="0">
                <a:solidFill>
                  <a:srgbClr val="000000"/>
                </a:solidFill>
              </a:rPr>
              <a:t> e di </a:t>
            </a:r>
            <a:r>
              <a:rPr lang="en-US" sz="2000" dirty="0" err="1" smtClean="0">
                <a:solidFill>
                  <a:srgbClr val="000000"/>
                </a:solidFill>
              </a:rPr>
              <a:t>progressione</a:t>
            </a:r>
            <a:r>
              <a:rPr lang="en-US" sz="2000" dirty="0" smtClean="0">
                <a:solidFill>
                  <a:srgbClr val="000000"/>
                </a:solidFill>
              </a:rPr>
              <a:t> di </a:t>
            </a:r>
            <a:r>
              <a:rPr lang="en-US" sz="2000" dirty="0" err="1" smtClean="0">
                <a:solidFill>
                  <a:srgbClr val="000000"/>
                </a:solidFill>
              </a:rPr>
              <a:t>carriera</a:t>
            </a:r>
            <a:r>
              <a:rPr lang="en-US" sz="2000" dirty="0" smtClean="0">
                <a:solidFill>
                  <a:srgbClr val="000000"/>
                </a:solidFill>
              </a:rPr>
              <a:t> (</a:t>
            </a:r>
            <a:r>
              <a:rPr lang="en-US" sz="2000" dirty="0" err="1" smtClean="0">
                <a:solidFill>
                  <a:srgbClr val="000000"/>
                </a:solidFill>
              </a:rPr>
              <a:t>Gruppo</a:t>
            </a:r>
            <a:r>
              <a:rPr lang="en-US" sz="2000" dirty="0" smtClean="0">
                <a:solidFill>
                  <a:srgbClr val="000000"/>
                </a:solidFill>
              </a:rPr>
              <a:t> di </a:t>
            </a:r>
            <a:r>
              <a:rPr lang="en-US" sz="2000" dirty="0" err="1" smtClean="0">
                <a:solidFill>
                  <a:srgbClr val="000000"/>
                </a:solidFill>
              </a:rPr>
              <a:t>lavoro</a:t>
            </a:r>
            <a:r>
              <a:rPr lang="en-US" sz="2000" dirty="0" smtClean="0">
                <a:solidFill>
                  <a:srgbClr val="000000"/>
                </a:solidFill>
              </a:rPr>
              <a:t> del </a:t>
            </a:r>
            <a:r>
              <a:rPr lang="en-US" sz="2000" dirty="0" err="1" smtClean="0">
                <a:solidFill>
                  <a:srgbClr val="000000"/>
                </a:solidFill>
              </a:rPr>
              <a:t>Consiglio</a:t>
            </a:r>
            <a:r>
              <a:rPr lang="en-US" sz="2000" dirty="0" smtClean="0">
                <a:solidFill>
                  <a:srgbClr val="000000"/>
                </a:solidFill>
              </a:rPr>
              <a:t> </a:t>
            </a:r>
            <a:r>
              <a:rPr lang="en-US" sz="2000" dirty="0" err="1" smtClean="0">
                <a:solidFill>
                  <a:srgbClr val="000000"/>
                </a:solidFill>
              </a:rPr>
              <a:t>Direttivo</a:t>
            </a:r>
            <a:r>
              <a:rPr lang="en-US" sz="2000" dirty="0" smtClean="0">
                <a:solidFill>
                  <a:srgbClr val="000000"/>
                </a:solidFill>
              </a:rPr>
              <a:t>), </a:t>
            </a:r>
            <a:r>
              <a:rPr lang="en-US" sz="2000" dirty="0" err="1" smtClean="0">
                <a:solidFill>
                  <a:srgbClr val="000000"/>
                </a:solidFill>
              </a:rPr>
              <a:t>queste</a:t>
            </a:r>
            <a:r>
              <a:rPr lang="en-US" sz="2000" dirty="0" smtClean="0">
                <a:solidFill>
                  <a:srgbClr val="000000"/>
                </a:solidFill>
              </a:rPr>
              <a:t> </a:t>
            </a:r>
            <a:r>
              <a:rPr lang="en-US" sz="2000" dirty="0" err="1" smtClean="0">
                <a:solidFill>
                  <a:srgbClr val="000000"/>
                </a:solidFill>
              </a:rPr>
              <a:t>attività</a:t>
            </a:r>
            <a:r>
              <a:rPr lang="en-US" sz="2000" dirty="0" smtClean="0">
                <a:solidFill>
                  <a:srgbClr val="000000"/>
                </a:solidFill>
              </a:rPr>
              <a:t> </a:t>
            </a:r>
            <a:r>
              <a:rPr lang="en-US" sz="2000" dirty="0" err="1" smtClean="0">
                <a:solidFill>
                  <a:srgbClr val="000000"/>
                </a:solidFill>
              </a:rPr>
              <a:t>dovrebbero</a:t>
            </a:r>
            <a:r>
              <a:rPr lang="en-US" sz="2000" dirty="0" smtClean="0">
                <a:solidFill>
                  <a:srgbClr val="000000"/>
                </a:solidFill>
              </a:rPr>
              <a:t> </a:t>
            </a:r>
            <a:r>
              <a:rPr lang="en-US" sz="2000" dirty="0" err="1" smtClean="0">
                <a:solidFill>
                  <a:srgbClr val="000000"/>
                </a:solidFill>
              </a:rPr>
              <a:t>essere</a:t>
            </a:r>
            <a:r>
              <a:rPr lang="en-US" sz="2000" dirty="0" smtClean="0">
                <a:solidFill>
                  <a:srgbClr val="000000"/>
                </a:solidFill>
              </a:rPr>
              <a:t> </a:t>
            </a:r>
            <a:r>
              <a:rPr lang="en-US" sz="2000" dirty="0" err="1" smtClean="0">
                <a:solidFill>
                  <a:srgbClr val="000000"/>
                </a:solidFill>
              </a:rPr>
              <a:t>prese</a:t>
            </a:r>
            <a:r>
              <a:rPr lang="en-US" sz="2000" dirty="0" smtClean="0">
                <a:solidFill>
                  <a:srgbClr val="000000"/>
                </a:solidFill>
              </a:rPr>
              <a:t> in </a:t>
            </a:r>
            <a:r>
              <a:rPr lang="en-US" sz="2000" dirty="0" err="1" smtClean="0">
                <a:solidFill>
                  <a:srgbClr val="000000"/>
                </a:solidFill>
              </a:rPr>
              <a:t>considerazione</a:t>
            </a:r>
            <a:r>
              <a:rPr lang="en-US" sz="2000" dirty="0" smtClean="0">
                <a:solidFill>
                  <a:srgbClr val="000000"/>
                </a:solidFill>
              </a:rPr>
              <a:t> .</a:t>
            </a:r>
          </a:p>
          <a:p>
            <a:pPr marL="0" indent="0">
              <a:buNone/>
              <a:defRPr/>
            </a:pPr>
            <a:endParaRPr lang="en-US" sz="2000" dirty="0" smtClean="0"/>
          </a:p>
          <a:p>
            <a:pPr marL="0" indent="0" eaLnBrk="1" fontAlgn="auto" hangingPunct="1">
              <a:spcAft>
                <a:spcPts val="0"/>
              </a:spcAft>
              <a:buNone/>
              <a:defRPr/>
            </a:pPr>
            <a:endParaRPr lang="en-US" sz="2000" dirty="0"/>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smtClean="0">
                <a:solidFill>
                  <a:srgbClr val="898989"/>
                </a:solidFill>
                <a:latin typeface="Calibri" charset="0"/>
              </a:rPr>
              <a:t>Trento 11-13 Marzo 2014</a:t>
            </a:r>
            <a:endParaRPr lang="en-US" sz="1200">
              <a:solidFill>
                <a:srgbClr val="898989"/>
              </a:solidFill>
              <a:latin typeface="Calibri" charset="0"/>
            </a:endParaRPr>
          </a:p>
        </p:txBody>
      </p:sp>
      <p:sp>
        <p:nvSpPr>
          <p:cNvPr id="5" name="Slide Number Placeholder 4"/>
          <p:cNvSpPr>
            <a:spLocks noGrp="1"/>
          </p:cNvSpPr>
          <p:nvPr>
            <p:ph type="sldNum" sz="quarter" idx="12"/>
          </p:nvPr>
        </p:nvSpPr>
        <p:spPr>
          <a:xfrm>
            <a:off x="6553200" y="6370461"/>
            <a:ext cx="2133600" cy="365125"/>
          </a:xfr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EBC893-45B4-1345-BD4A-FB221ED10B5F}" type="slidenum">
              <a:rPr lang="en-US" sz="1200">
                <a:solidFill>
                  <a:srgbClr val="898989"/>
                </a:solidFill>
                <a:latin typeface="Calibri" charset="0"/>
              </a:rPr>
              <a:pPr eaLnBrk="1" hangingPunct="1"/>
              <a:t>46</a:t>
            </a:fld>
            <a:endParaRPr lang="en-US" sz="1200">
              <a:solidFill>
                <a:srgbClr val="898989"/>
              </a:solidFill>
              <a:latin typeface="Calibri" charset="0"/>
            </a:endParaRPr>
          </a:p>
        </p:txBody>
      </p:sp>
      <p:sp>
        <p:nvSpPr>
          <p:cNvPr id="6" name="Footer Placeholder 5"/>
          <p:cNvSpPr>
            <a:spLocks noGrp="1"/>
          </p:cNvSpPr>
          <p:nvPr>
            <p:ph type="ftr"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FUTURE DETECTORS for HL-LHC</a:t>
            </a:r>
            <a:endParaRPr lang="en-US" sz="1200">
              <a:solidFill>
                <a:srgbClr val="898989"/>
              </a:solidFill>
              <a:latin typeface="Calibri" charset="0"/>
            </a:endParaRPr>
          </a:p>
        </p:txBody>
      </p:sp>
    </p:spTree>
    <p:extLst>
      <p:ext uri="{BB962C8B-B14F-4D97-AF65-F5344CB8AC3E}">
        <p14:creationId xmlns:p14="http://schemas.microsoft.com/office/powerpoint/2010/main" val="17018001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00527"/>
            <a:ext cx="8229600" cy="1143000"/>
          </a:xfrm>
        </p:spPr>
        <p:txBody>
          <a:bodyPr>
            <a:normAutofit/>
          </a:bodyPr>
          <a:lstStyle/>
          <a:p>
            <a:pPr lvl="1" algn="ctr"/>
            <a:r>
              <a:rPr lang="it-IT" sz="2400" dirty="0" smtClean="0">
                <a:solidFill>
                  <a:srgbClr val="0000FF"/>
                </a:solidFill>
                <a:cs typeface="Comic Sans MS"/>
              </a:rPr>
              <a:t>Studio di una metrica per il TT ai fini della valutazione</a:t>
            </a:r>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47</a:t>
            </a:fld>
            <a:endParaRPr lang="it-IT"/>
          </a:p>
        </p:txBody>
      </p:sp>
    </p:spTree>
    <p:extLst>
      <p:ext uri="{BB962C8B-B14F-4D97-AF65-F5344CB8AC3E}">
        <p14:creationId xmlns:p14="http://schemas.microsoft.com/office/powerpoint/2010/main" val="4739944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2920" y="3962400"/>
            <a:ext cx="8183880" cy="2590800"/>
          </a:xfrm>
          <a:prstGeom prst="rect">
            <a:avLst/>
          </a:prstGeom>
        </p:spPr>
        <p:style>
          <a:lnRef idx="2">
            <a:schemeClr val="accent2"/>
          </a:lnRef>
          <a:fillRef idx="1">
            <a:schemeClr val="lt1"/>
          </a:fillRef>
          <a:effectRef idx="0">
            <a:schemeClr val="accent2"/>
          </a:effectRef>
          <a:fontRef idx="minor">
            <a:schemeClr val="dk1"/>
          </a:fontRef>
        </p:style>
        <p:txBody>
          <a:bodyPr wrap="square" rtlCol="0">
            <a:normAutofit/>
          </a:bodyPr>
          <a:lstStyle/>
          <a:p>
            <a:pPr defTabSz="914400"/>
            <a:r>
              <a:rPr lang="en-US" dirty="0">
                <a:solidFill>
                  <a:srgbClr val="262626"/>
                </a:solidFill>
                <a:latin typeface="Calibri"/>
              </a:rPr>
              <a:t>Effective actions in advancing technology transfer within INFN need to be based on </a:t>
            </a:r>
            <a:r>
              <a:rPr lang="en-US" b="1" dirty="0">
                <a:solidFill>
                  <a:srgbClr val="E46C0A"/>
                </a:solidFill>
                <a:latin typeface="Calibri"/>
              </a:rPr>
              <a:t>clear goals and a long term vision</a:t>
            </a:r>
            <a:r>
              <a:rPr lang="en-US" dirty="0">
                <a:solidFill>
                  <a:srgbClr val="E46C0A"/>
                </a:solidFill>
                <a:latin typeface="Calibri"/>
              </a:rPr>
              <a:t>. </a:t>
            </a:r>
          </a:p>
          <a:p>
            <a:pPr defTabSz="914400"/>
            <a:endParaRPr lang="en-US" dirty="0">
              <a:solidFill>
                <a:srgbClr val="262626"/>
              </a:solidFill>
              <a:latin typeface="Calibri"/>
            </a:endParaRPr>
          </a:p>
          <a:p>
            <a:pPr defTabSz="914400"/>
            <a:r>
              <a:rPr lang="en-US" dirty="0">
                <a:solidFill>
                  <a:srgbClr val="262626"/>
                </a:solidFill>
                <a:latin typeface="Calibri"/>
              </a:rPr>
              <a:t>This </a:t>
            </a:r>
            <a:r>
              <a:rPr lang="en-US" b="1" dirty="0">
                <a:solidFill>
                  <a:srgbClr val="F79646">
                    <a:lumMod val="75000"/>
                  </a:srgbClr>
                </a:solidFill>
                <a:latin typeface="Calibri"/>
              </a:rPr>
              <a:t>cannot be seen only as a complementary activ</a:t>
            </a:r>
            <a:r>
              <a:rPr lang="en-US" b="1" dirty="0">
                <a:solidFill>
                  <a:srgbClr val="E46C0A"/>
                </a:solidFill>
                <a:latin typeface="Calibri"/>
              </a:rPr>
              <a:t>ity</a:t>
            </a:r>
            <a:r>
              <a:rPr lang="en-US" b="1" dirty="0">
                <a:solidFill>
                  <a:srgbClr val="F79646">
                    <a:lumMod val="60000"/>
                    <a:lumOff val="40000"/>
                  </a:srgbClr>
                </a:solidFill>
                <a:latin typeface="Calibri"/>
              </a:rPr>
              <a:t> </a:t>
            </a:r>
            <a:r>
              <a:rPr lang="en-US" dirty="0">
                <a:solidFill>
                  <a:srgbClr val="262626"/>
                </a:solidFill>
                <a:latin typeface="Calibri"/>
              </a:rPr>
              <a:t>whose goal is generating research funding or providing job placement for PhD’s. </a:t>
            </a:r>
          </a:p>
          <a:p>
            <a:pPr defTabSz="914400"/>
            <a:endParaRPr lang="en-US" dirty="0">
              <a:solidFill>
                <a:srgbClr val="262626"/>
              </a:solidFill>
              <a:latin typeface="Calibri"/>
            </a:endParaRPr>
          </a:p>
          <a:p>
            <a:pPr defTabSz="914400"/>
            <a:r>
              <a:rPr lang="en-US" dirty="0">
                <a:solidFill>
                  <a:srgbClr val="262626"/>
                </a:solidFill>
                <a:latin typeface="Calibri"/>
              </a:rPr>
              <a:t>We believe that a special effort is needed </a:t>
            </a:r>
            <a:r>
              <a:rPr lang="en-US" b="1" dirty="0">
                <a:solidFill>
                  <a:srgbClr val="E46C0A"/>
                </a:solidFill>
                <a:latin typeface="Calibri"/>
              </a:rPr>
              <a:t>to state the goals </a:t>
            </a:r>
            <a:r>
              <a:rPr lang="en-US" dirty="0">
                <a:solidFill>
                  <a:srgbClr val="262626"/>
                </a:solidFill>
                <a:latin typeface="Calibri"/>
              </a:rPr>
              <a:t>and </a:t>
            </a:r>
            <a:r>
              <a:rPr lang="en-US" b="1" dirty="0">
                <a:solidFill>
                  <a:srgbClr val="E46C0A"/>
                </a:solidFill>
                <a:latin typeface="Calibri"/>
              </a:rPr>
              <a:t>to develop quantitative measures</a:t>
            </a:r>
            <a:r>
              <a:rPr lang="en-US" b="1" dirty="0">
                <a:solidFill>
                  <a:srgbClr val="F79646"/>
                </a:solidFill>
                <a:latin typeface="Calibri"/>
              </a:rPr>
              <a:t> </a:t>
            </a:r>
            <a:r>
              <a:rPr lang="en-US" dirty="0">
                <a:solidFill>
                  <a:srgbClr val="262626"/>
                </a:solidFill>
                <a:latin typeface="Calibri"/>
              </a:rPr>
              <a:t>that will allow objective measurement of progress as the new technology transfer programs mature within INFN. </a:t>
            </a:r>
            <a:endParaRPr lang="en-US" dirty="0">
              <a:solidFill>
                <a:prstClr val="black">
                  <a:lumMod val="85000"/>
                  <a:lumOff val="15000"/>
                </a:prstClr>
              </a:solidFill>
              <a:latin typeface="Calibri"/>
            </a:endParaRPr>
          </a:p>
        </p:txBody>
      </p:sp>
      <p:sp>
        <p:nvSpPr>
          <p:cNvPr id="11" name="TextBox 10"/>
          <p:cNvSpPr txBox="1"/>
          <p:nvPr/>
        </p:nvSpPr>
        <p:spPr>
          <a:xfrm>
            <a:off x="4724400" y="1219200"/>
            <a:ext cx="3962400" cy="2474524"/>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fontScale="85000" lnSpcReduction="10000"/>
          </a:bodyPr>
          <a:lstStyle/>
          <a:p>
            <a:pPr defTabSz="914400">
              <a:lnSpc>
                <a:spcPct val="114000"/>
              </a:lnSpc>
            </a:pPr>
            <a:r>
              <a:rPr lang="en-US" dirty="0">
                <a:solidFill>
                  <a:srgbClr val="262626"/>
                </a:solidFill>
                <a:latin typeface="Calibri"/>
              </a:rPr>
              <a:t>INFN </a:t>
            </a:r>
            <a:r>
              <a:rPr lang="en-US" b="1" dirty="0">
                <a:solidFill>
                  <a:srgbClr val="7BCF27">
                    <a:lumMod val="60000"/>
                    <a:lumOff val="40000"/>
                  </a:srgbClr>
                </a:solidFill>
                <a:latin typeface="Calibri"/>
              </a:rPr>
              <a:t>very receptive </a:t>
            </a:r>
            <a:r>
              <a:rPr lang="en-US" dirty="0">
                <a:solidFill>
                  <a:srgbClr val="262626"/>
                </a:solidFill>
                <a:latin typeface="Calibri"/>
              </a:rPr>
              <a:t>to encouragement from the Ministry to share knowledge and technology more broadly </a:t>
            </a:r>
            <a:r>
              <a:rPr lang="en-US" b="1" dirty="0">
                <a:solidFill>
                  <a:srgbClr val="B0E67A"/>
                </a:solidFill>
                <a:latin typeface="Calibri"/>
              </a:rPr>
              <a:t>for benefits of society</a:t>
            </a:r>
            <a:r>
              <a:rPr lang="en-US" dirty="0">
                <a:solidFill>
                  <a:srgbClr val="262626"/>
                </a:solidFill>
                <a:latin typeface="Calibri"/>
              </a:rPr>
              <a:t>.  </a:t>
            </a:r>
          </a:p>
          <a:p>
            <a:pPr defTabSz="914400">
              <a:lnSpc>
                <a:spcPct val="114000"/>
              </a:lnSpc>
            </a:pPr>
            <a:r>
              <a:rPr lang="en-US" b="1" dirty="0">
                <a:solidFill>
                  <a:srgbClr val="B0E67A"/>
                </a:solidFill>
                <a:latin typeface="Calibri"/>
              </a:rPr>
              <a:t>Growing awareness </a:t>
            </a:r>
            <a:r>
              <a:rPr lang="en-US" dirty="0">
                <a:solidFill>
                  <a:srgbClr val="262626"/>
                </a:solidFill>
                <a:latin typeface="Calibri"/>
              </a:rPr>
              <a:t>of the value of the technological assets developed inside INFN and of the importance of encouraging better technology transfer between INFN and industry. This is currently done mostly through the </a:t>
            </a:r>
            <a:r>
              <a:rPr lang="en-US" b="1" dirty="0">
                <a:solidFill>
                  <a:srgbClr val="B0E67A"/>
                </a:solidFill>
                <a:latin typeface="Calibri"/>
              </a:rPr>
              <a:t>involvement of suppliers in the development of technologies</a:t>
            </a:r>
            <a:r>
              <a:rPr lang="en-US" dirty="0">
                <a:solidFill>
                  <a:srgbClr val="262626"/>
                </a:solidFill>
                <a:latin typeface="Calibri"/>
              </a:rPr>
              <a:t>. </a:t>
            </a:r>
            <a:endParaRPr lang="en-US" dirty="0">
              <a:solidFill>
                <a:prstClr val="black"/>
              </a:solidFill>
              <a:latin typeface="Calibri"/>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INFN CVI 2012 Report</a:t>
            </a:r>
            <a:endParaRPr lang="en-US" dirty="0">
              <a:latin typeface="+mn-lt"/>
            </a:endParaRPr>
          </a:p>
        </p:txBody>
      </p:sp>
      <p:pic>
        <p:nvPicPr>
          <p:cNvPr id="5" name="Picture 4"/>
          <p:cNvPicPr>
            <a:picLocks noChangeAspect="1"/>
          </p:cNvPicPr>
          <p:nvPr/>
        </p:nvPicPr>
        <p:blipFill>
          <a:blip r:embed="rId3">
            <a:duotone>
              <a:prstClr val="black"/>
              <a:schemeClr val="accent3">
                <a:tint val="45000"/>
                <a:satMod val="400000"/>
              </a:schemeClr>
            </a:duotone>
          </a:blip>
          <a:stretch>
            <a:fillRect/>
          </a:stretch>
        </p:blipFill>
        <p:spPr>
          <a:xfrm>
            <a:off x="502920" y="1143000"/>
            <a:ext cx="4025900" cy="2590800"/>
          </a:xfrm>
          <a:prstGeom prst="rect">
            <a:avLst/>
          </a:prstGeom>
        </p:spPr>
      </p:pic>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48</a:t>
            </a:fld>
            <a:endParaRPr lang="it-IT"/>
          </a:p>
        </p:txBody>
      </p:sp>
    </p:spTree>
    <p:extLst>
      <p:ext uri="{BB962C8B-B14F-4D97-AF65-F5344CB8AC3E}">
        <p14:creationId xmlns:p14="http://schemas.microsoft.com/office/powerpoint/2010/main" val="198737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429001" y="1316420"/>
            <a:ext cx="4953000" cy="1416269"/>
          </a:xfrm>
        </p:spPr>
        <p:txBody>
          <a:bodyPr>
            <a:normAutofit/>
          </a:bodyPr>
          <a:lstStyle/>
          <a:p>
            <a:r>
              <a:rPr lang="en-US" dirty="0" smtClean="0"/>
              <a:t>CNTT meeting, Roma11/4/2012</a:t>
            </a:r>
          </a:p>
        </p:txBody>
      </p:sp>
      <p:sp>
        <p:nvSpPr>
          <p:cNvPr id="5" name="Title 4"/>
          <p:cNvSpPr>
            <a:spLocks noGrp="1"/>
          </p:cNvSpPr>
          <p:nvPr>
            <p:ph type="title"/>
          </p:nvPr>
        </p:nvSpPr>
        <p:spPr>
          <a:xfrm>
            <a:off x="152400" y="2895600"/>
            <a:ext cx="9220200" cy="1828800"/>
          </a:xfrm>
        </p:spPr>
        <p:txBody>
          <a:bodyPr>
            <a:normAutofit/>
          </a:bodyPr>
          <a:lstStyle/>
          <a:p>
            <a:pPr algn="l"/>
            <a:r>
              <a:rPr lang="en-US" sz="4400" dirty="0" smtClean="0"/>
              <a:t>Indicators for the</a:t>
            </a:r>
            <a:br>
              <a:rPr lang="en-US" sz="4400" dirty="0" smtClean="0"/>
            </a:br>
            <a:r>
              <a:rPr lang="en-US" sz="4400" dirty="0" smtClean="0"/>
              <a:t>Technology Transfer</a:t>
            </a:r>
            <a:endParaRPr lang="en-US" sz="4400" b="0" dirty="0"/>
          </a:p>
        </p:txBody>
      </p:sp>
      <p:sp>
        <p:nvSpPr>
          <p:cNvPr id="2" name="TextBox 1"/>
          <p:cNvSpPr txBox="1"/>
          <p:nvPr/>
        </p:nvSpPr>
        <p:spPr>
          <a:xfrm>
            <a:off x="1" y="1066800"/>
            <a:ext cx="3429000" cy="1754327"/>
          </a:xfrm>
          <a:prstGeom prst="rect">
            <a:avLst/>
          </a:prstGeom>
          <a:noFill/>
        </p:spPr>
        <p:txBody>
          <a:bodyPr wrap="square" rtlCol="0">
            <a:spAutoFit/>
          </a:bodyPr>
          <a:lstStyle/>
          <a:p>
            <a:pPr defTabSz="914400"/>
            <a:r>
              <a:rPr lang="en-US" dirty="0">
                <a:solidFill>
                  <a:srgbClr val="7BCF27">
                    <a:lumMod val="40000"/>
                    <a:lumOff val="60000"/>
                  </a:srgbClr>
                </a:solidFill>
                <a:latin typeface="Calibri"/>
              </a:rPr>
              <a:t>Maria Giuseppina Bisogni</a:t>
            </a:r>
          </a:p>
          <a:p>
            <a:pPr defTabSz="914400"/>
            <a:r>
              <a:rPr lang="en-US" dirty="0">
                <a:solidFill>
                  <a:srgbClr val="7BCF27">
                    <a:lumMod val="40000"/>
                    <a:lumOff val="60000"/>
                  </a:srgbClr>
                </a:solidFill>
                <a:latin typeface="Calibri"/>
              </a:rPr>
              <a:t>INFN Pisa e UNIPI</a:t>
            </a:r>
          </a:p>
          <a:p>
            <a:pPr defTabSz="914400"/>
            <a:r>
              <a:rPr lang="en-US" dirty="0">
                <a:solidFill>
                  <a:srgbClr val="7BCF27">
                    <a:lumMod val="40000"/>
                    <a:lumOff val="60000"/>
                  </a:srgbClr>
                </a:solidFill>
                <a:latin typeface="Calibri"/>
              </a:rPr>
              <a:t>On behalf of GLV</a:t>
            </a:r>
          </a:p>
          <a:p>
            <a:pPr defTabSz="914400"/>
            <a:r>
              <a:rPr lang="en-US" dirty="0" err="1">
                <a:solidFill>
                  <a:srgbClr val="7BCF27">
                    <a:lumMod val="40000"/>
                    <a:lumOff val="60000"/>
                  </a:srgbClr>
                </a:solidFill>
                <a:latin typeface="Calibri"/>
              </a:rPr>
              <a:t>Gruppo</a:t>
            </a:r>
            <a:r>
              <a:rPr lang="en-US" dirty="0">
                <a:solidFill>
                  <a:srgbClr val="7BCF27">
                    <a:lumMod val="40000"/>
                    <a:lumOff val="60000"/>
                  </a:srgbClr>
                </a:solidFill>
                <a:latin typeface="Calibri"/>
              </a:rPr>
              <a:t> di </a:t>
            </a:r>
            <a:r>
              <a:rPr lang="en-US" dirty="0" err="1">
                <a:solidFill>
                  <a:srgbClr val="7BCF27">
                    <a:lumMod val="40000"/>
                    <a:lumOff val="60000"/>
                  </a:srgbClr>
                </a:solidFill>
                <a:latin typeface="Calibri"/>
              </a:rPr>
              <a:t>lavoro</a:t>
            </a:r>
            <a:r>
              <a:rPr lang="en-US" dirty="0">
                <a:solidFill>
                  <a:srgbClr val="7BCF27">
                    <a:lumMod val="40000"/>
                    <a:lumOff val="60000"/>
                  </a:srgbClr>
                </a:solidFill>
                <a:latin typeface="Calibri"/>
              </a:rPr>
              <a:t> -  TT</a:t>
            </a:r>
          </a:p>
          <a:p>
            <a:pPr defTabSz="914400"/>
            <a:r>
              <a:rPr lang="en-US" dirty="0">
                <a:solidFill>
                  <a:srgbClr val="7BCF27">
                    <a:lumMod val="40000"/>
                    <a:lumOff val="60000"/>
                  </a:srgbClr>
                </a:solidFill>
                <a:latin typeface="Calibri"/>
              </a:rPr>
              <a:t>M.G B., Luca </a:t>
            </a:r>
            <a:r>
              <a:rPr lang="en-US" dirty="0" err="1">
                <a:solidFill>
                  <a:srgbClr val="7BCF27">
                    <a:lumMod val="40000"/>
                    <a:lumOff val="60000"/>
                  </a:srgbClr>
                </a:solidFill>
                <a:latin typeface="Calibri"/>
              </a:rPr>
              <a:t>Tomassetti</a:t>
            </a:r>
            <a:r>
              <a:rPr lang="en-US" dirty="0">
                <a:solidFill>
                  <a:srgbClr val="7BCF27">
                    <a:lumMod val="40000"/>
                    <a:lumOff val="60000"/>
                  </a:srgbClr>
                </a:solidFill>
                <a:latin typeface="Calibri"/>
              </a:rPr>
              <a:t>, Marco Costa </a:t>
            </a:r>
          </a:p>
        </p:txBody>
      </p:sp>
      <p:sp>
        <p:nvSpPr>
          <p:cNvPr id="4" name="Segnaposto data 3"/>
          <p:cNvSpPr>
            <a:spLocks noGrp="1"/>
          </p:cNvSpPr>
          <p:nvPr>
            <p:ph type="dt" sz="half" idx="10"/>
          </p:nvPr>
        </p:nvSpPr>
        <p:spPr/>
        <p:txBody>
          <a:bodyPr/>
          <a:lstStyle/>
          <a:p>
            <a:r>
              <a:rPr lang="it-IT" smtClean="0">
                <a:solidFill>
                  <a:prstClr val="white"/>
                </a:solidFill>
                <a:latin typeface="Calibri"/>
              </a:rPr>
              <a:t>Trento 11-13 Marzo 2014</a:t>
            </a:r>
            <a:endParaRPr lang="en-US" dirty="0">
              <a:solidFill>
                <a:prstClr val="white"/>
              </a:solidFill>
              <a:latin typeface="Calibri"/>
            </a:endParaRPr>
          </a:p>
        </p:txBody>
      </p:sp>
      <p:sp>
        <p:nvSpPr>
          <p:cNvPr id="6" name="Segnaposto piè di pagina 5"/>
          <p:cNvSpPr>
            <a:spLocks noGrp="1"/>
          </p:cNvSpPr>
          <p:nvPr>
            <p:ph type="ftr" sz="quarter" idx="11"/>
          </p:nvPr>
        </p:nvSpPr>
        <p:spPr/>
        <p:txBody>
          <a:bodyPr/>
          <a:lstStyle/>
          <a:p>
            <a:r>
              <a:rPr lang="en-US" smtClean="0">
                <a:solidFill>
                  <a:prstClr val="white"/>
                </a:solidFill>
                <a:latin typeface="Calibri"/>
              </a:rPr>
              <a:t>FUTURE DETECTORS for HL-LHC</a:t>
            </a:r>
            <a:endParaRPr lang="en-US" dirty="0">
              <a:solidFill>
                <a:prstClr val="white"/>
              </a:solidFill>
              <a:latin typeface="Calibri"/>
            </a:endParaRPr>
          </a:p>
        </p:txBody>
      </p:sp>
      <p:sp>
        <p:nvSpPr>
          <p:cNvPr id="7" name="Segnaposto numero diapositiva 6"/>
          <p:cNvSpPr>
            <a:spLocks noGrp="1"/>
          </p:cNvSpPr>
          <p:nvPr>
            <p:ph type="sldNum" sz="quarter" idx="12"/>
          </p:nvPr>
        </p:nvSpPr>
        <p:spPr/>
        <p:txBody>
          <a:bodyPr/>
          <a:lstStyle/>
          <a:p>
            <a:fld id="{240D5ECE-8B49-45CD-BE81-EF81920D1969}" type="slidenum">
              <a:rPr lang="en-US" smtClean="0">
                <a:solidFill>
                  <a:prstClr val="white"/>
                </a:solidFill>
                <a:latin typeface="Calibri"/>
              </a:rPr>
              <a:pPr/>
              <a:t>49</a:t>
            </a:fld>
            <a:endParaRPr lang="en-US" dirty="0">
              <a:solidFill>
                <a:prstClr val="white"/>
              </a:solidFill>
              <a:latin typeface="Calibri"/>
            </a:endParaRPr>
          </a:p>
        </p:txBody>
      </p:sp>
    </p:spTree>
    <p:extLst>
      <p:ext uri="{BB962C8B-B14F-4D97-AF65-F5344CB8AC3E}">
        <p14:creationId xmlns:p14="http://schemas.microsoft.com/office/powerpoint/2010/main" val="323107339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a:xfrm>
            <a:off x="457200" y="795338"/>
            <a:ext cx="8229600" cy="1039812"/>
          </a:xfrm>
        </p:spPr>
        <p:txBody>
          <a:bodyPr anchor="t">
            <a:normAutofit/>
          </a:bodyPr>
          <a:lstStyle/>
          <a:p>
            <a:pPr eaLnBrk="1" hangingPunct="1"/>
            <a:r>
              <a:rPr lang="it-IT" sz="3600" dirty="0">
                <a:solidFill>
                  <a:srgbClr val="0000FF"/>
                </a:solidFill>
                <a:latin typeface="Calibri" charset="0"/>
                <a:ea typeface="MS PGothic" charset="0"/>
              </a:rPr>
              <a:t>Competenze tecnologiche INFN </a:t>
            </a:r>
            <a:endParaRPr lang="it-IT" sz="3600" dirty="0">
              <a:latin typeface="Calibri" charset="0"/>
              <a:ea typeface="MS PGothic" charset="0"/>
            </a:endParaRPr>
          </a:p>
        </p:txBody>
      </p:sp>
      <p:sp>
        <p:nvSpPr>
          <p:cNvPr id="3" name="Segnaposto contenuto 2"/>
          <p:cNvSpPr>
            <a:spLocks noGrp="1"/>
          </p:cNvSpPr>
          <p:nvPr>
            <p:ph idx="1"/>
          </p:nvPr>
        </p:nvSpPr>
        <p:spPr>
          <a:xfrm>
            <a:off x="457200" y="1966913"/>
            <a:ext cx="8229600" cy="4464050"/>
          </a:xfrm>
        </p:spPr>
        <p:txBody>
          <a:bodyPr>
            <a:normAutofit/>
          </a:bodyPr>
          <a:lstStyle/>
          <a:p>
            <a:pPr eaLnBrk="1" hangingPunct="1">
              <a:lnSpc>
                <a:spcPct val="80000"/>
              </a:lnSpc>
              <a:buFont typeface="Arial" pitchFamily="34" charset="0"/>
              <a:buChar char="•"/>
              <a:defRPr/>
            </a:pPr>
            <a:r>
              <a:rPr lang="it-IT" sz="2000" dirty="0" smtClean="0">
                <a:cs typeface="ＭＳ Ｐゴシック" charset="0"/>
              </a:rPr>
              <a:t>Meccanica di precisione</a:t>
            </a:r>
          </a:p>
          <a:p>
            <a:pPr eaLnBrk="1" hangingPunct="1">
              <a:lnSpc>
                <a:spcPct val="80000"/>
              </a:lnSpc>
              <a:buFont typeface="Arial" pitchFamily="34" charset="0"/>
              <a:buChar char="•"/>
              <a:defRPr/>
            </a:pPr>
            <a:r>
              <a:rPr lang="it-IT" sz="2000" dirty="0" smtClean="0">
                <a:cs typeface="ＭＳ Ｐゴシック" charset="0"/>
              </a:rPr>
              <a:t>Elettronica avanzata</a:t>
            </a:r>
          </a:p>
          <a:p>
            <a:pPr eaLnBrk="1" hangingPunct="1">
              <a:lnSpc>
                <a:spcPct val="80000"/>
              </a:lnSpc>
              <a:buFont typeface="Arial" pitchFamily="34" charset="0"/>
              <a:buChar char="•"/>
              <a:defRPr/>
            </a:pPr>
            <a:r>
              <a:rPr lang="it-IT" sz="2000" dirty="0" smtClean="0">
                <a:cs typeface="ＭＳ Ｐゴシック" charset="0"/>
              </a:rPr>
              <a:t>Informatica: sviluppi hardware e software</a:t>
            </a:r>
          </a:p>
          <a:p>
            <a:pPr eaLnBrk="1" hangingPunct="1">
              <a:lnSpc>
                <a:spcPct val="80000"/>
              </a:lnSpc>
              <a:buFont typeface="Arial" pitchFamily="34" charset="0"/>
              <a:buChar char="•"/>
              <a:defRPr/>
            </a:pPr>
            <a:r>
              <a:rPr lang="it-IT" sz="2000" dirty="0" err="1" smtClean="0">
                <a:cs typeface="ＭＳ Ｐゴシック" charset="0"/>
              </a:rPr>
              <a:t>Sensoristica</a:t>
            </a:r>
            <a:r>
              <a:rPr lang="it-IT" sz="2000" dirty="0" smtClean="0">
                <a:cs typeface="ＭＳ Ｐゴシック" charset="0"/>
              </a:rPr>
              <a:t> di avanguardia</a:t>
            </a:r>
          </a:p>
          <a:p>
            <a:pPr eaLnBrk="1" hangingPunct="1">
              <a:lnSpc>
                <a:spcPct val="80000"/>
              </a:lnSpc>
              <a:buFont typeface="Arial" pitchFamily="34" charset="0"/>
              <a:buChar char="•"/>
              <a:defRPr/>
            </a:pPr>
            <a:r>
              <a:rPr lang="it-IT" sz="2000" dirty="0" smtClean="0">
                <a:cs typeface="ＭＳ Ｐゴシック" charset="0"/>
              </a:rPr>
              <a:t>Strumentazione specializzata </a:t>
            </a:r>
          </a:p>
          <a:p>
            <a:pPr eaLnBrk="1" hangingPunct="1">
              <a:lnSpc>
                <a:spcPct val="80000"/>
              </a:lnSpc>
              <a:buFont typeface="Arial" pitchFamily="34" charset="0"/>
              <a:buChar char="•"/>
              <a:defRPr/>
            </a:pPr>
            <a:r>
              <a:rPr lang="it-IT" sz="2000" dirty="0" smtClean="0">
                <a:cs typeface="ＭＳ Ｐゴシック" charset="0"/>
              </a:rPr>
              <a:t>Materiali</a:t>
            </a:r>
          </a:p>
          <a:p>
            <a:pPr eaLnBrk="1" hangingPunct="1">
              <a:lnSpc>
                <a:spcPct val="80000"/>
              </a:lnSpc>
              <a:buFont typeface="Arial" pitchFamily="34" charset="0"/>
              <a:buChar char="•"/>
              <a:defRPr/>
            </a:pPr>
            <a:r>
              <a:rPr lang="it-IT" sz="2000" dirty="0" smtClean="0">
                <a:cs typeface="ＭＳ Ｐゴシック" charset="0"/>
              </a:rPr>
              <a:t>Criogenia</a:t>
            </a:r>
          </a:p>
          <a:p>
            <a:pPr eaLnBrk="1" hangingPunct="1">
              <a:lnSpc>
                <a:spcPct val="80000"/>
              </a:lnSpc>
              <a:buFont typeface="Arial" pitchFamily="34" charset="0"/>
              <a:buChar char="•"/>
              <a:defRPr/>
            </a:pPr>
            <a:r>
              <a:rPr lang="it-IT" sz="2000" dirty="0" smtClean="0">
                <a:cs typeface="ＭＳ Ｐゴシック" charset="0"/>
              </a:rPr>
              <a:t>Vuoto</a:t>
            </a:r>
          </a:p>
          <a:p>
            <a:pPr eaLnBrk="1" hangingPunct="1">
              <a:lnSpc>
                <a:spcPct val="80000"/>
              </a:lnSpc>
              <a:buFont typeface="Arial" pitchFamily="34" charset="0"/>
              <a:buChar char="•"/>
              <a:defRPr/>
            </a:pPr>
            <a:r>
              <a:rPr lang="it-IT" sz="2000" dirty="0" smtClean="0">
                <a:cs typeface="ＭＳ Ｐゴシック" charset="0"/>
              </a:rPr>
              <a:t>Acceleratori &amp; Magneti (superconduttori e non)</a:t>
            </a:r>
          </a:p>
          <a:p>
            <a:pPr eaLnBrk="1" hangingPunct="1">
              <a:lnSpc>
                <a:spcPct val="80000"/>
              </a:lnSpc>
              <a:buFont typeface="Arial" pitchFamily="34" charset="0"/>
              <a:buChar char="•"/>
              <a:defRPr/>
            </a:pPr>
            <a:endParaRPr lang="it-IT" sz="2000" dirty="0" smtClean="0">
              <a:cs typeface="ＭＳ Ｐゴシック" charset="0"/>
            </a:endParaRPr>
          </a:p>
          <a:p>
            <a:pPr eaLnBrk="1" hangingPunct="1">
              <a:lnSpc>
                <a:spcPct val="80000"/>
              </a:lnSpc>
              <a:buFont typeface="Arial" pitchFamily="34" charset="0"/>
              <a:buNone/>
              <a:defRPr/>
            </a:pPr>
            <a:r>
              <a:rPr lang="it-IT" sz="2000" dirty="0" smtClean="0">
                <a:solidFill>
                  <a:srgbClr val="FF0000"/>
                </a:solidFill>
                <a:cs typeface="ＭＳ Ｐゴシック" charset="0"/>
              </a:rPr>
              <a:t>Queste competenze sono distribuite nelle diverse strutture INFN e sono accessibili da tutto il territorio nazionale.</a:t>
            </a:r>
          </a:p>
          <a:p>
            <a:pPr eaLnBrk="1" hangingPunct="1">
              <a:lnSpc>
                <a:spcPct val="80000"/>
              </a:lnSpc>
              <a:buFont typeface="Arial" pitchFamily="34" charset="0"/>
              <a:buNone/>
              <a:defRPr/>
            </a:pPr>
            <a:endParaRPr lang="it-IT" sz="2500" dirty="0" smtClean="0">
              <a:cs typeface="ＭＳ Ｐゴシック" charset="0"/>
            </a:endParaRPr>
          </a:p>
        </p:txBody>
      </p:sp>
      <p:sp>
        <p:nvSpPr>
          <p:cNvPr id="3379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A878D93-5E1E-6B47-8D96-2187584CF615}" type="slidenum">
              <a:rPr lang="it-IT" sz="1200">
                <a:solidFill>
                  <a:srgbClr val="898989"/>
                </a:solidFill>
              </a:rPr>
              <a:pPr eaLnBrk="1" hangingPunct="1"/>
              <a:t>5</a:t>
            </a:fld>
            <a:endParaRPr lang="it-IT" sz="1200">
              <a:solidFill>
                <a:srgbClr val="898989"/>
              </a:solidFill>
            </a:endParaRPr>
          </a:p>
        </p:txBody>
      </p:sp>
    </p:spTree>
    <p:extLst>
      <p:ext uri="{BB962C8B-B14F-4D97-AF65-F5344CB8AC3E}">
        <p14:creationId xmlns:p14="http://schemas.microsoft.com/office/powerpoint/2010/main" val="12850687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0" y="2725738"/>
            <a:ext cx="8229600" cy="1617662"/>
          </a:xfrm>
        </p:spPr>
        <p:txBody>
          <a:bodyPr>
            <a:normAutofit/>
          </a:bodyPr>
          <a:lstStyle/>
          <a:p>
            <a:pPr lvl="1" algn="ctr" defTabSz="457200" rtl="0">
              <a:spcBef>
                <a:spcPct val="0"/>
              </a:spcBef>
            </a:pPr>
            <a:r>
              <a:rPr lang="it-IT" sz="2400" dirty="0" smtClean="0">
                <a:solidFill>
                  <a:srgbClr val="0000FF"/>
                </a:solidFill>
                <a:cs typeface="Comic Sans MS"/>
              </a:rPr>
              <a:t>Risultati ottenuti secondo una metrica </a:t>
            </a:r>
            <a:r>
              <a:rPr lang="it-IT" sz="2400" dirty="0" smtClean="0">
                <a:solidFill>
                  <a:srgbClr val="0000FF"/>
                </a:solidFill>
                <a:cs typeface="Comic Sans MS"/>
              </a:rPr>
              <a:t>tradizionale</a:t>
            </a:r>
            <a:br>
              <a:rPr lang="it-IT" sz="2400" dirty="0" smtClean="0">
                <a:solidFill>
                  <a:srgbClr val="0000FF"/>
                </a:solidFill>
                <a:cs typeface="Comic Sans MS"/>
              </a:rPr>
            </a:br>
            <a:r>
              <a:rPr lang="it-IT" sz="2400" dirty="0" smtClean="0">
                <a:solidFill>
                  <a:srgbClr val="0000FF"/>
                </a:solidFill>
                <a:cs typeface="Comic Sans MS"/>
              </a:rPr>
              <a:t>(valorizzazione e protezione della Proprietà Intellettuale)</a:t>
            </a:r>
            <a:r>
              <a:rPr lang="it-IT" sz="2400" dirty="0" smtClean="0">
                <a:solidFill>
                  <a:srgbClr val="0000FF"/>
                </a:solidFill>
                <a:cs typeface="Comic Sans MS"/>
              </a:rPr>
              <a:t/>
            </a:r>
            <a:br>
              <a:rPr lang="it-IT" sz="2400" dirty="0" smtClean="0">
                <a:solidFill>
                  <a:srgbClr val="0000FF"/>
                </a:solidFill>
                <a:cs typeface="Comic Sans MS"/>
              </a:rPr>
            </a:br>
            <a:endParaRPr lang="it-IT" sz="2000" dirty="0">
              <a:solidFill>
                <a:srgbClr val="0000FF"/>
              </a:solidFill>
            </a:endParaRPr>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50</a:t>
            </a:fld>
            <a:endParaRPr lang="it-IT"/>
          </a:p>
        </p:txBody>
      </p:sp>
    </p:spTree>
    <p:extLst>
      <p:ext uri="{BB962C8B-B14F-4D97-AF65-F5344CB8AC3E}">
        <p14:creationId xmlns:p14="http://schemas.microsoft.com/office/powerpoint/2010/main" val="11130681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82512"/>
            <a:ext cx="8229600" cy="402695"/>
          </a:xfrm>
        </p:spPr>
        <p:txBody>
          <a:bodyPr>
            <a:normAutofit fontScale="90000"/>
          </a:bodyPr>
          <a:lstStyle/>
          <a:p>
            <a:r>
              <a:rPr lang="it-IT" sz="2800" dirty="0" smtClean="0">
                <a:solidFill>
                  <a:srgbClr val="0000FF"/>
                </a:solidFill>
              </a:rPr>
              <a:t/>
            </a:r>
            <a:br>
              <a:rPr lang="it-IT" sz="2800" dirty="0" smtClean="0">
                <a:solidFill>
                  <a:srgbClr val="0000FF"/>
                </a:solidFill>
              </a:rPr>
            </a:br>
            <a:r>
              <a:rPr lang="it-IT" sz="3100" dirty="0" smtClean="0">
                <a:solidFill>
                  <a:srgbClr val="0000FF"/>
                </a:solidFill>
              </a:rPr>
              <a:t>Contratti di ricerca collaborativa con le imprese (</a:t>
            </a:r>
            <a:r>
              <a:rPr lang="it-IT" sz="3100" dirty="0">
                <a:solidFill>
                  <a:srgbClr val="0000FF"/>
                </a:solidFill>
              </a:rPr>
              <a:t>1</a:t>
            </a:r>
            <a:r>
              <a:rPr lang="it-IT" sz="3100" dirty="0" smtClean="0">
                <a:solidFill>
                  <a:srgbClr val="0000FF"/>
                </a:solidFill>
              </a:rPr>
              <a:t>)</a:t>
            </a:r>
            <a:r>
              <a:rPr lang="it-IT" sz="2700" dirty="0" smtClean="0">
                <a:solidFill>
                  <a:srgbClr val="0000FF"/>
                </a:solidFill>
              </a:rPr>
              <a:t/>
            </a:r>
            <a:br>
              <a:rPr lang="it-IT" sz="2700" dirty="0" smtClean="0">
                <a:solidFill>
                  <a:srgbClr val="0000FF"/>
                </a:solidFill>
              </a:rPr>
            </a:br>
            <a:endParaRPr lang="it-IT" sz="3600" dirty="0"/>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51</a:t>
            </a:fld>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704493469"/>
              </p:ext>
            </p:extLst>
          </p:nvPr>
        </p:nvGraphicFramePr>
        <p:xfrm>
          <a:off x="339189" y="1811865"/>
          <a:ext cx="8437922" cy="4649467"/>
        </p:xfrm>
        <a:graphic>
          <a:graphicData uri="http://schemas.openxmlformats.org/presentationml/2006/ole">
            <mc:AlternateContent xmlns:mc="http://schemas.openxmlformats.org/markup-compatibility/2006">
              <mc:Choice xmlns:v="urn:schemas-microsoft-com:vml" Requires="v">
                <p:oleObj spid="_x0000_s29796" name="Documento" r:id="rId3" imgW="6223000" imgH="3429000" progId="Word.Document.12">
                  <p:embed/>
                </p:oleObj>
              </mc:Choice>
              <mc:Fallback>
                <p:oleObj name="Documento" r:id="rId3" imgW="6223000" imgH="3429000" progId="Word.Document.12">
                  <p:embed/>
                  <p:pic>
                    <p:nvPicPr>
                      <p:cNvPr id="0" name=""/>
                      <p:cNvPicPr/>
                      <p:nvPr/>
                    </p:nvPicPr>
                    <p:blipFill>
                      <a:blip r:embed="rId4"/>
                      <a:stretch>
                        <a:fillRect/>
                      </a:stretch>
                    </p:blipFill>
                    <p:spPr>
                      <a:xfrm>
                        <a:off x="339189" y="1811865"/>
                        <a:ext cx="8437922" cy="4649467"/>
                      </a:xfrm>
                      <a:prstGeom prst="rect">
                        <a:avLst/>
                      </a:prstGeom>
                    </p:spPr>
                  </p:pic>
                </p:oleObj>
              </mc:Fallback>
            </mc:AlternateContent>
          </a:graphicData>
        </a:graphic>
      </p:graphicFrame>
      <p:sp>
        <p:nvSpPr>
          <p:cNvPr id="6" name="CasellaDiTesto 5"/>
          <p:cNvSpPr txBox="1"/>
          <p:nvPr/>
        </p:nvSpPr>
        <p:spPr>
          <a:xfrm>
            <a:off x="254000" y="1091735"/>
            <a:ext cx="8597087" cy="646331"/>
          </a:xfrm>
          <a:prstGeom prst="rect">
            <a:avLst/>
          </a:prstGeom>
          <a:noFill/>
        </p:spPr>
        <p:txBody>
          <a:bodyPr wrap="none" rtlCol="0">
            <a:spAutoFit/>
          </a:bodyPr>
          <a:lstStyle/>
          <a:p>
            <a:r>
              <a:rPr lang="it-IT" dirty="0"/>
              <a:t>A</a:t>
            </a:r>
            <a:r>
              <a:rPr lang="it-IT" dirty="0" smtClean="0"/>
              <a:t>ttività </a:t>
            </a:r>
            <a:r>
              <a:rPr lang="it-IT" dirty="0"/>
              <a:t>svolte in collaborazione con le imprese e nelle quali ci sia convergenza di </a:t>
            </a:r>
            <a:r>
              <a:rPr lang="it-IT" dirty="0" smtClean="0"/>
              <a:t>interesse</a:t>
            </a:r>
          </a:p>
          <a:p>
            <a:r>
              <a:rPr lang="it-IT" dirty="0" smtClean="0"/>
              <a:t> </a:t>
            </a:r>
            <a:r>
              <a:rPr lang="it-IT" dirty="0"/>
              <a:t>delle parti sull’oggetto della ricerca: </a:t>
            </a:r>
            <a:r>
              <a:rPr lang="it-IT" dirty="0" smtClean="0"/>
              <a:t>il </a:t>
            </a:r>
            <a:r>
              <a:rPr lang="it-IT" dirty="0"/>
              <a:t>carattere di sviluppo tecnologico è preponderante</a:t>
            </a:r>
            <a:r>
              <a:rPr lang="it-IT" dirty="0"/>
              <a:t> </a:t>
            </a:r>
          </a:p>
        </p:txBody>
      </p:sp>
    </p:spTree>
    <p:extLst>
      <p:ext uri="{BB962C8B-B14F-4D97-AF65-F5344CB8AC3E}">
        <p14:creationId xmlns:p14="http://schemas.microsoft.com/office/powerpoint/2010/main" val="335266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69900"/>
            <a:ext cx="8229600" cy="744538"/>
          </a:xfrm>
        </p:spPr>
        <p:txBody>
          <a:bodyPr>
            <a:normAutofit/>
          </a:bodyPr>
          <a:lstStyle/>
          <a:p>
            <a:r>
              <a:rPr lang="it-IT" sz="2400" dirty="0">
                <a:solidFill>
                  <a:srgbClr val="0000FF"/>
                </a:solidFill>
              </a:rPr>
              <a:t>Contratti di ricerca collaborativa con le imprese </a:t>
            </a:r>
            <a:r>
              <a:rPr lang="it-IT" sz="2400" dirty="0" smtClean="0">
                <a:solidFill>
                  <a:srgbClr val="0000FF"/>
                </a:solidFill>
              </a:rPr>
              <a:t>(2</a:t>
            </a:r>
            <a:r>
              <a:rPr lang="it-IT" sz="2400" dirty="0" smtClean="0">
                <a:solidFill>
                  <a:srgbClr val="0000FF"/>
                </a:solidFill>
              </a:rPr>
              <a:t>)</a:t>
            </a:r>
            <a:endParaRPr lang="it-IT" sz="2400" dirty="0"/>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52</a:t>
            </a:fld>
            <a:endParaRPr lang="it-IT"/>
          </a:p>
        </p:txBody>
      </p:sp>
      <p:graphicFrame>
        <p:nvGraphicFramePr>
          <p:cNvPr id="7" name="Oggetto 6"/>
          <p:cNvGraphicFramePr>
            <a:graphicFrameLocks noChangeAspect="1"/>
          </p:cNvGraphicFramePr>
          <p:nvPr>
            <p:extLst>
              <p:ext uri="{D42A27DB-BD31-4B8C-83A1-F6EECF244321}">
                <p14:modId xmlns:p14="http://schemas.microsoft.com/office/powerpoint/2010/main" val="1773820805"/>
              </p:ext>
            </p:extLst>
          </p:nvPr>
        </p:nvGraphicFramePr>
        <p:xfrm>
          <a:off x="527755" y="1855964"/>
          <a:ext cx="8102721" cy="2496961"/>
        </p:xfrm>
        <a:graphic>
          <a:graphicData uri="http://schemas.openxmlformats.org/presentationml/2006/ole">
            <mc:AlternateContent xmlns:mc="http://schemas.openxmlformats.org/markup-compatibility/2006">
              <mc:Choice xmlns:v="urn:schemas-microsoft-com:vml" Requires="v">
                <p:oleObj spid="_x0000_s62564" name="Documento" r:id="rId3" imgW="6223000" imgH="1917700" progId="Word.Document.12">
                  <p:embed/>
                </p:oleObj>
              </mc:Choice>
              <mc:Fallback>
                <p:oleObj name="Documento" r:id="rId3" imgW="6223000" imgH="1917700" progId="Word.Document.12">
                  <p:embed/>
                  <p:pic>
                    <p:nvPicPr>
                      <p:cNvPr id="0" name=""/>
                      <p:cNvPicPr/>
                      <p:nvPr/>
                    </p:nvPicPr>
                    <p:blipFill>
                      <a:blip r:embed="rId4"/>
                      <a:stretch>
                        <a:fillRect/>
                      </a:stretch>
                    </p:blipFill>
                    <p:spPr>
                      <a:xfrm>
                        <a:off x="527755" y="1855964"/>
                        <a:ext cx="8102721" cy="2496961"/>
                      </a:xfrm>
                      <a:prstGeom prst="rect">
                        <a:avLst/>
                      </a:prstGeom>
                    </p:spPr>
                  </p:pic>
                </p:oleObj>
              </mc:Fallback>
            </mc:AlternateContent>
          </a:graphicData>
        </a:graphic>
      </p:graphicFrame>
      <p:sp>
        <p:nvSpPr>
          <p:cNvPr id="9" name="CasellaDiTesto 8"/>
          <p:cNvSpPr txBox="1"/>
          <p:nvPr/>
        </p:nvSpPr>
        <p:spPr>
          <a:xfrm>
            <a:off x="893232" y="4818503"/>
            <a:ext cx="7608824" cy="1015663"/>
          </a:xfrm>
          <a:prstGeom prst="rect">
            <a:avLst/>
          </a:prstGeom>
          <a:noFill/>
        </p:spPr>
        <p:txBody>
          <a:bodyPr wrap="none" rtlCol="0">
            <a:spAutoFit/>
          </a:bodyPr>
          <a:lstStyle/>
          <a:p>
            <a:r>
              <a:rPr lang="it-IT" sz="2000" dirty="0" smtClean="0"/>
              <a:t> Dal 2011 al 2013 lo </a:t>
            </a:r>
            <a:r>
              <a:rPr lang="it-IT" sz="2000" dirty="0"/>
              <a:t>strumento </a:t>
            </a:r>
            <a:r>
              <a:rPr lang="it-IT" sz="2000" dirty="0" smtClean="0"/>
              <a:t>di </a:t>
            </a:r>
            <a:r>
              <a:rPr lang="it-IT" sz="2000" dirty="0"/>
              <a:t>ricerca </a:t>
            </a:r>
            <a:r>
              <a:rPr lang="it-IT" sz="2000" dirty="0" smtClean="0"/>
              <a:t>collaborativa è </a:t>
            </a:r>
            <a:r>
              <a:rPr lang="it-IT" sz="2000" dirty="0"/>
              <a:t>stato </a:t>
            </a:r>
            <a:r>
              <a:rPr lang="it-IT" sz="2000" dirty="0" smtClean="0"/>
              <a:t>utilizzato</a:t>
            </a:r>
          </a:p>
          <a:p>
            <a:r>
              <a:rPr lang="it-IT" sz="2000" dirty="0" smtClean="0"/>
              <a:t> </a:t>
            </a:r>
            <a:r>
              <a:rPr lang="it-IT" sz="2000" dirty="0"/>
              <a:t>da 7 strutture su 24: di queste, al momento 5 hanno </a:t>
            </a:r>
            <a:r>
              <a:rPr lang="it-IT" sz="2000" dirty="0" smtClean="0"/>
              <a:t>stipulato </a:t>
            </a:r>
            <a:r>
              <a:rPr lang="it-IT" sz="2000" dirty="0"/>
              <a:t>più di </a:t>
            </a:r>
            <a:r>
              <a:rPr lang="it-IT" sz="2000" dirty="0" smtClean="0"/>
              <a:t>un</a:t>
            </a:r>
          </a:p>
          <a:p>
            <a:r>
              <a:rPr lang="it-IT" sz="2000" dirty="0" smtClean="0"/>
              <a:t> </a:t>
            </a:r>
            <a:r>
              <a:rPr lang="it-IT" sz="2000" dirty="0"/>
              <a:t>contratto con imprese</a:t>
            </a:r>
            <a:r>
              <a:rPr lang="it-IT" sz="2000" dirty="0" smtClean="0"/>
              <a:t>.</a:t>
            </a:r>
            <a:endParaRPr lang="it-IT" sz="2000" dirty="0"/>
          </a:p>
        </p:txBody>
      </p:sp>
    </p:spTree>
    <p:extLst>
      <p:ext uri="{BB962C8B-B14F-4D97-AF65-F5344CB8AC3E}">
        <p14:creationId xmlns:p14="http://schemas.microsoft.com/office/powerpoint/2010/main" val="216771685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0000FF"/>
                </a:solidFill>
              </a:rPr>
              <a:t>Brevetti e proprietà intellettuale</a:t>
            </a:r>
            <a:endParaRPr lang="it-IT" sz="3600" dirty="0">
              <a:solidFill>
                <a:srgbClr val="0000FF"/>
              </a:solidFill>
            </a:endParaRPr>
          </a:p>
        </p:txBody>
      </p:sp>
      <p:sp>
        <p:nvSpPr>
          <p:cNvPr id="3" name="Segnaposto contenuto 2"/>
          <p:cNvSpPr>
            <a:spLocks noGrp="1"/>
          </p:cNvSpPr>
          <p:nvPr>
            <p:ph idx="1"/>
          </p:nvPr>
        </p:nvSpPr>
        <p:spPr/>
        <p:txBody>
          <a:bodyPr>
            <a:normAutofit fontScale="55000" lnSpcReduction="20000"/>
          </a:bodyPr>
          <a:lstStyle/>
          <a:p>
            <a:r>
              <a:rPr lang="it-IT" dirty="0"/>
              <a:t>Le attività di protezione della proprietà intellettuale consistono prevalentemente in quel complesso di attività finalizzate ad ottenere un diritto di privativa (brevetto) su conoscenze sviluppate da ricercatori dell’Istituto hanno inizio con l’invio all’UTT da parte del ricercatore dell’</a:t>
            </a:r>
            <a:r>
              <a:rPr lang="it-IT" i="1" dirty="0" err="1"/>
              <a:t>invention</a:t>
            </a:r>
            <a:r>
              <a:rPr lang="it-IT" i="1" dirty="0"/>
              <a:t> </a:t>
            </a:r>
            <a:r>
              <a:rPr lang="it-IT" i="1" dirty="0" err="1"/>
              <a:t>disclosure</a:t>
            </a:r>
            <a:r>
              <a:rPr lang="it-IT" dirty="0"/>
              <a:t> </a:t>
            </a:r>
            <a:r>
              <a:rPr lang="it-IT" i="1" dirty="0" err="1"/>
              <a:t>form</a:t>
            </a:r>
            <a:r>
              <a:rPr lang="it-IT" i="1" dirty="0"/>
              <a:t> </a:t>
            </a:r>
            <a:r>
              <a:rPr lang="it-IT" dirty="0"/>
              <a:t>(proposta di invenzione).</a:t>
            </a:r>
          </a:p>
          <a:p>
            <a:r>
              <a:rPr lang="it-IT" dirty="0"/>
              <a:t>La proposta di invenzione viene valutata internamente, viene eseguita una ricerca di </a:t>
            </a:r>
            <a:r>
              <a:rPr lang="it-IT" dirty="0" err="1"/>
              <a:t>prior</a:t>
            </a:r>
            <a:r>
              <a:rPr lang="it-IT" dirty="0"/>
              <a:t> art per verificare il rispetto dei requisiti di brevettabilità dell’invenzione. Una volta ottenuto il nulla osta dal CNTT, si procede all’adempimento delle formalità nei confronti del ricercatore ed eventualmente dei </a:t>
            </a:r>
            <a:r>
              <a:rPr lang="it-IT" dirty="0" err="1"/>
              <a:t>cotitolari</a:t>
            </a:r>
            <a:r>
              <a:rPr lang="it-IT" dirty="0"/>
              <a:t> per la definizione dell’attribuzione dei diritti patrimoniali, altrimenti la proposta decade e si interrompe il procedimento.</a:t>
            </a:r>
          </a:p>
          <a:p>
            <a:r>
              <a:rPr lang="it-IT" dirty="0"/>
              <a:t>La proposta di invenzione che supera le verifiche preliminari, viene candidata per il deposito della domanda di brevetto: viene quindi individuato il mandatario brevettuale che si coordinerà con il ricercatore per la stesura della domanda di brevetto. Le domande di brevetto vengono quindi depositate e si rimane in attesa del </a:t>
            </a:r>
            <a:r>
              <a:rPr lang="it-IT" i="1" dirty="0" err="1"/>
              <a:t>search</a:t>
            </a:r>
            <a:r>
              <a:rPr lang="it-IT" i="1" dirty="0"/>
              <a:t> report</a:t>
            </a:r>
            <a:r>
              <a:rPr lang="it-IT" dirty="0"/>
              <a:t>. </a:t>
            </a:r>
          </a:p>
          <a:p>
            <a:r>
              <a:rPr lang="it-IT" dirty="0"/>
              <a:t>Il grafico seguente mostra il trend delle proposte di invenzione classificate a seconda dello stato di lavorazione alla data di rilascio del report. L’informazione relativa alle proposte precedenti al 2010 non è disponibile a causa delle differenti procedure interne di comunicazione dell’</a:t>
            </a:r>
            <a:r>
              <a:rPr lang="it-IT" i="1" dirty="0" err="1"/>
              <a:t>invention</a:t>
            </a:r>
            <a:r>
              <a:rPr lang="it-IT" i="1" dirty="0"/>
              <a:t> </a:t>
            </a:r>
            <a:r>
              <a:rPr lang="it-IT" i="1" dirty="0" err="1"/>
              <a:t>disclosure</a:t>
            </a:r>
            <a:r>
              <a:rPr lang="it-IT" dirty="0"/>
              <a:t>.</a:t>
            </a:r>
          </a:p>
          <a:p>
            <a:pPr marL="0" indent="0">
              <a:buNone/>
            </a:pPr>
            <a:endParaRPr lang="it-IT" dirty="0"/>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53</a:t>
            </a:fld>
            <a:endParaRPr lang="it-IT">
              <a:solidFill>
                <a:prstClr val="black">
                  <a:tint val="75000"/>
                </a:prstClr>
              </a:solidFill>
              <a:latin typeface="Calibri"/>
            </a:endParaRPr>
          </a:p>
        </p:txBody>
      </p:sp>
    </p:spTree>
    <p:extLst>
      <p:ext uri="{BB962C8B-B14F-4D97-AF65-F5344CB8AC3E}">
        <p14:creationId xmlns:p14="http://schemas.microsoft.com/office/powerpoint/2010/main" val="5651106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0000FF"/>
                </a:solidFill>
              </a:rPr>
              <a:t>Proposte di brevetto presentate all’UTT</a:t>
            </a:r>
            <a:r>
              <a:rPr lang="it-IT" sz="3600" dirty="0" smtClean="0">
                <a:solidFill>
                  <a:srgbClr val="0000FF"/>
                </a:solidFill>
              </a:rPr>
              <a:t/>
            </a:r>
            <a:br>
              <a:rPr lang="it-IT" sz="3600" dirty="0" smtClean="0">
                <a:solidFill>
                  <a:srgbClr val="0000FF"/>
                </a:solidFill>
              </a:rPr>
            </a:br>
            <a:endParaRPr lang="it-IT" sz="2000" dirty="0">
              <a:solidFill>
                <a:srgbClr val="0000FF"/>
              </a:solidFill>
            </a:endParaRPr>
          </a:p>
        </p:txBody>
      </p:sp>
      <p:sp>
        <p:nvSpPr>
          <p:cNvPr id="3" name="Segnaposto data 2"/>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54</a:t>
            </a:fld>
            <a:endParaRPr lang="it-IT">
              <a:solidFill>
                <a:prstClr val="black">
                  <a:tint val="75000"/>
                </a:prstClr>
              </a:solidFill>
              <a:latin typeface="Calibri"/>
            </a:endParaRPr>
          </a:p>
        </p:txBody>
      </p:sp>
      <p:pic>
        <p:nvPicPr>
          <p:cNvPr id="8" name="Immagine 7"/>
          <p:cNvPicPr>
            <a:picLocks noChangeAspect="1"/>
          </p:cNvPicPr>
          <p:nvPr/>
        </p:nvPicPr>
        <p:blipFill>
          <a:blip r:embed="rId2"/>
          <a:stretch>
            <a:fillRect/>
          </a:stretch>
        </p:blipFill>
        <p:spPr>
          <a:xfrm>
            <a:off x="-12700" y="990600"/>
            <a:ext cx="9144000" cy="4338626"/>
          </a:xfrm>
          <a:prstGeom prst="rect">
            <a:avLst/>
          </a:prstGeom>
        </p:spPr>
      </p:pic>
    </p:spTree>
    <p:extLst>
      <p:ext uri="{BB962C8B-B14F-4D97-AF65-F5344CB8AC3E}">
        <p14:creationId xmlns:p14="http://schemas.microsoft.com/office/powerpoint/2010/main" val="8227229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796977837"/>
              </p:ext>
            </p:extLst>
          </p:nvPr>
        </p:nvGraphicFramePr>
        <p:xfrm>
          <a:off x="457200" y="1480535"/>
          <a:ext cx="8345214" cy="3669535"/>
        </p:xfrm>
        <a:graphic>
          <a:graphicData uri="http://schemas.openxmlformats.org/drawingml/2006/chart">
            <c:chart xmlns:c="http://schemas.openxmlformats.org/drawingml/2006/chart" xmlns:r="http://schemas.openxmlformats.org/officeDocument/2006/relationships" r:id="rId2"/>
          </a:graphicData>
        </a:graphic>
      </p:graphicFrame>
      <p:sp>
        <p:nvSpPr>
          <p:cNvPr id="3" name="Segnaposto data 2"/>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55</a:t>
            </a:fld>
            <a:endParaRPr lang="it-IT">
              <a:solidFill>
                <a:prstClr val="black">
                  <a:tint val="75000"/>
                </a:prstClr>
              </a:solidFill>
              <a:latin typeface="Calibri"/>
            </a:endParaRPr>
          </a:p>
        </p:txBody>
      </p:sp>
    </p:spTree>
    <p:extLst>
      <p:ext uri="{BB962C8B-B14F-4D97-AF65-F5344CB8AC3E}">
        <p14:creationId xmlns:p14="http://schemas.microsoft.com/office/powerpoint/2010/main" val="16808076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56</a:t>
            </a:fld>
            <a:endParaRPr lang="it-IT">
              <a:solidFill>
                <a:prstClr val="black">
                  <a:tint val="75000"/>
                </a:prstClr>
              </a:solidFill>
              <a:latin typeface="Calibri"/>
            </a:endParaRPr>
          </a:p>
        </p:txBody>
      </p:sp>
      <p:pic>
        <p:nvPicPr>
          <p:cNvPr id="7" name="Immagine 6"/>
          <p:cNvPicPr>
            <a:picLocks noChangeAspect="1"/>
          </p:cNvPicPr>
          <p:nvPr/>
        </p:nvPicPr>
        <p:blipFill>
          <a:blip r:embed="rId2"/>
          <a:stretch>
            <a:fillRect/>
          </a:stretch>
        </p:blipFill>
        <p:spPr>
          <a:xfrm>
            <a:off x="0" y="304800"/>
            <a:ext cx="9144000" cy="4226943"/>
          </a:xfrm>
          <a:prstGeom prst="rect">
            <a:avLst/>
          </a:prstGeom>
        </p:spPr>
      </p:pic>
      <p:sp>
        <p:nvSpPr>
          <p:cNvPr id="8" name="Rettangolo 7"/>
          <p:cNvSpPr/>
          <p:nvPr/>
        </p:nvSpPr>
        <p:spPr>
          <a:xfrm>
            <a:off x="406400" y="4955307"/>
            <a:ext cx="8509000" cy="900246"/>
          </a:xfrm>
          <a:prstGeom prst="rect">
            <a:avLst/>
          </a:prstGeom>
        </p:spPr>
        <p:txBody>
          <a:bodyPr wrap="square">
            <a:spAutoFit/>
          </a:bodyPr>
          <a:lstStyle/>
          <a:p>
            <a:pPr>
              <a:lnSpc>
                <a:spcPct val="150000"/>
              </a:lnSpc>
            </a:pPr>
            <a:r>
              <a:rPr lang="it-IT" b="1" dirty="0">
                <a:solidFill>
                  <a:prstClr val="black"/>
                </a:solidFill>
              </a:rPr>
              <a:t>11 </a:t>
            </a:r>
            <a:r>
              <a:rPr lang="it-IT" dirty="0" smtClean="0">
                <a:solidFill>
                  <a:prstClr val="black"/>
                </a:solidFill>
              </a:rPr>
              <a:t>su 24 Strutture hanno presentato almeno 1 domanda di brevetto all’UTT </a:t>
            </a:r>
          </a:p>
          <a:p>
            <a:pPr>
              <a:lnSpc>
                <a:spcPct val="150000"/>
              </a:lnSpc>
            </a:pPr>
            <a:r>
              <a:rPr lang="it-IT" b="1" dirty="0" smtClean="0">
                <a:solidFill>
                  <a:prstClr val="black"/>
                </a:solidFill>
              </a:rPr>
              <a:t>3 </a:t>
            </a:r>
            <a:r>
              <a:rPr lang="it-IT" dirty="0" smtClean="0">
                <a:solidFill>
                  <a:prstClr val="black"/>
                </a:solidFill>
              </a:rPr>
              <a:t>su 11 Strutture hanno presentato per la prima volta una domanda di brevetto</a:t>
            </a:r>
          </a:p>
        </p:txBody>
      </p:sp>
    </p:spTree>
    <p:extLst>
      <p:ext uri="{BB962C8B-B14F-4D97-AF65-F5344CB8AC3E}">
        <p14:creationId xmlns:p14="http://schemas.microsoft.com/office/powerpoint/2010/main" val="32925167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0000FF"/>
                </a:solidFill>
              </a:rPr>
              <a:t>T</a:t>
            </a:r>
            <a:r>
              <a:rPr lang="it-IT" sz="3600" dirty="0" smtClean="0">
                <a:solidFill>
                  <a:srgbClr val="0000FF"/>
                </a:solidFill>
              </a:rPr>
              <a:t>empo </a:t>
            </a:r>
            <a:r>
              <a:rPr lang="it-IT" sz="3600" dirty="0" smtClean="0">
                <a:solidFill>
                  <a:srgbClr val="0000FF"/>
                </a:solidFill>
              </a:rPr>
              <a:t>medio di </a:t>
            </a:r>
            <a:r>
              <a:rPr lang="it-IT" sz="3600" dirty="0" err="1" smtClean="0">
                <a:solidFill>
                  <a:srgbClr val="0000FF"/>
                </a:solidFill>
              </a:rPr>
              <a:t>brevettazione</a:t>
            </a:r>
            <a:endParaRPr lang="it-IT" sz="3600" dirty="0">
              <a:solidFill>
                <a:srgbClr val="0000FF"/>
              </a:solidFill>
            </a:endParaRPr>
          </a:p>
        </p:txBody>
      </p:sp>
      <p:cxnSp>
        <p:nvCxnSpPr>
          <p:cNvPr id="6" name="Connettore 2 5"/>
          <p:cNvCxnSpPr/>
          <p:nvPr/>
        </p:nvCxnSpPr>
        <p:spPr>
          <a:xfrm>
            <a:off x="6209862" y="2575034"/>
            <a:ext cx="17517" cy="11473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CasellaDiTesto 7"/>
          <p:cNvSpPr txBox="1"/>
          <p:nvPr/>
        </p:nvSpPr>
        <p:spPr>
          <a:xfrm>
            <a:off x="5758793" y="2110828"/>
            <a:ext cx="902138" cy="369332"/>
          </a:xfrm>
          <a:prstGeom prst="rect">
            <a:avLst/>
          </a:prstGeom>
          <a:noFill/>
        </p:spPr>
        <p:txBody>
          <a:bodyPr wrap="square" rtlCol="0">
            <a:spAutoFit/>
          </a:bodyPr>
          <a:lstStyle/>
          <a:p>
            <a:pPr algn="ctr"/>
            <a:r>
              <a:rPr lang="it-IT" b="1" dirty="0" err="1">
                <a:solidFill>
                  <a:prstClr val="black"/>
                </a:solidFill>
                <a:latin typeface="Calibri"/>
              </a:rPr>
              <a:t>Today</a:t>
            </a:r>
            <a:r>
              <a:rPr lang="it-IT" b="1" dirty="0">
                <a:solidFill>
                  <a:prstClr val="black"/>
                </a:solidFill>
                <a:latin typeface="Calibri"/>
              </a:rPr>
              <a:t> </a:t>
            </a:r>
          </a:p>
        </p:txBody>
      </p:sp>
      <p:sp>
        <p:nvSpPr>
          <p:cNvPr id="3" name="Segnaposto data 2"/>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7" name="Segnaposto piè di pagina 6"/>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57</a:t>
            </a:fld>
            <a:endParaRPr lang="it-IT">
              <a:solidFill>
                <a:prstClr val="black">
                  <a:tint val="75000"/>
                </a:prstClr>
              </a:solidFill>
              <a:latin typeface="Calibri"/>
            </a:endParaRPr>
          </a:p>
        </p:txBody>
      </p:sp>
      <p:pic>
        <p:nvPicPr>
          <p:cNvPr id="10" name="Immagine 9"/>
          <p:cNvPicPr>
            <a:picLocks noChangeAspect="1"/>
          </p:cNvPicPr>
          <p:nvPr/>
        </p:nvPicPr>
        <p:blipFill>
          <a:blip r:embed="rId2"/>
          <a:stretch>
            <a:fillRect/>
          </a:stretch>
        </p:blipFill>
        <p:spPr>
          <a:xfrm>
            <a:off x="0" y="1346200"/>
            <a:ext cx="9144000" cy="4146698"/>
          </a:xfrm>
          <a:prstGeom prst="rect">
            <a:avLst/>
          </a:prstGeom>
        </p:spPr>
      </p:pic>
    </p:spTree>
    <p:extLst>
      <p:ext uri="{BB962C8B-B14F-4D97-AF65-F5344CB8AC3E}">
        <p14:creationId xmlns:p14="http://schemas.microsoft.com/office/powerpoint/2010/main" val="40039926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0000FF"/>
                </a:solidFill>
              </a:rPr>
              <a:t>Quote di titolarità</a:t>
            </a:r>
            <a:endParaRPr lang="it-IT" sz="3600" dirty="0">
              <a:solidFill>
                <a:srgbClr val="0000FF"/>
              </a:solidFill>
            </a:endParaRPr>
          </a:p>
        </p:txBody>
      </p:sp>
      <p:pic>
        <p:nvPicPr>
          <p:cNvPr id="3" name="Immagine 2"/>
          <p:cNvPicPr>
            <a:picLocks noChangeAspect="1"/>
          </p:cNvPicPr>
          <p:nvPr/>
        </p:nvPicPr>
        <p:blipFill>
          <a:blip r:embed="rId2"/>
          <a:stretch>
            <a:fillRect/>
          </a:stretch>
        </p:blipFill>
        <p:spPr>
          <a:xfrm>
            <a:off x="0" y="1384300"/>
            <a:ext cx="9144000" cy="4083844"/>
          </a:xfrm>
          <a:prstGeom prst="rect">
            <a:avLst/>
          </a:prstGeom>
        </p:spPr>
      </p:pic>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58</a:t>
            </a:fld>
            <a:endParaRPr lang="it-IT">
              <a:solidFill>
                <a:prstClr val="black">
                  <a:tint val="75000"/>
                </a:prstClr>
              </a:solidFill>
              <a:latin typeface="Calibri"/>
            </a:endParaRPr>
          </a:p>
        </p:txBody>
      </p:sp>
    </p:spTree>
    <p:extLst>
      <p:ext uri="{BB962C8B-B14F-4D97-AF65-F5344CB8AC3E}">
        <p14:creationId xmlns:p14="http://schemas.microsoft.com/office/powerpoint/2010/main" val="411033223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solidFill>
                  <a:srgbClr val="0000FF"/>
                </a:solidFill>
              </a:rPr>
              <a:t>Valorizzazione : Licenze di brevetti</a:t>
            </a:r>
            <a:endParaRPr lang="it-IT" sz="2400" dirty="0">
              <a:solidFill>
                <a:srgbClr val="0000FF"/>
              </a:solidFill>
            </a:endParaRPr>
          </a:p>
        </p:txBody>
      </p:sp>
      <p:pic>
        <p:nvPicPr>
          <p:cNvPr id="3" name="Immagine 2"/>
          <p:cNvPicPr>
            <a:picLocks noChangeAspect="1"/>
          </p:cNvPicPr>
          <p:nvPr/>
        </p:nvPicPr>
        <p:blipFill>
          <a:blip r:embed="rId2"/>
          <a:stretch>
            <a:fillRect/>
          </a:stretch>
        </p:blipFill>
        <p:spPr>
          <a:xfrm>
            <a:off x="0" y="1676400"/>
            <a:ext cx="9144000" cy="3490906"/>
          </a:xfrm>
          <a:prstGeom prst="rect">
            <a:avLst/>
          </a:prstGeom>
        </p:spPr>
      </p:pic>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59</a:t>
            </a:fld>
            <a:endParaRPr lang="it-IT">
              <a:solidFill>
                <a:prstClr val="black">
                  <a:tint val="75000"/>
                </a:prstClr>
              </a:solidFill>
              <a:latin typeface="Calibri"/>
            </a:endParaRPr>
          </a:p>
        </p:txBody>
      </p:sp>
    </p:spTree>
    <p:extLst>
      <p:ext uri="{BB962C8B-B14F-4D97-AF65-F5344CB8AC3E}">
        <p14:creationId xmlns:p14="http://schemas.microsoft.com/office/powerpoint/2010/main" val="2873859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a:xfrm>
            <a:off x="457200" y="236538"/>
            <a:ext cx="8229600" cy="1041400"/>
          </a:xfrm>
        </p:spPr>
        <p:txBody>
          <a:bodyPr anchor="t">
            <a:normAutofit/>
          </a:bodyPr>
          <a:lstStyle/>
          <a:p>
            <a:pPr eaLnBrk="1" hangingPunct="1"/>
            <a:r>
              <a:rPr lang="it-IT" sz="3600" dirty="0">
                <a:solidFill>
                  <a:srgbClr val="0000FF"/>
                </a:solidFill>
                <a:latin typeface="Calibri" charset="0"/>
                <a:ea typeface="MS PGothic" charset="0"/>
              </a:rPr>
              <a:t>Alcuni campi di applicazione</a:t>
            </a:r>
            <a:endParaRPr lang="it-IT" sz="3600" dirty="0">
              <a:latin typeface="Calibri" charset="0"/>
              <a:ea typeface="MS PGothic" charset="0"/>
            </a:endParaRPr>
          </a:p>
        </p:txBody>
      </p:sp>
      <p:sp>
        <p:nvSpPr>
          <p:cNvPr id="34818" name="Segnaposto contenuto 2"/>
          <p:cNvSpPr>
            <a:spLocks noGrp="1"/>
          </p:cNvSpPr>
          <p:nvPr>
            <p:ph idx="1"/>
          </p:nvPr>
        </p:nvSpPr>
        <p:spPr>
          <a:xfrm>
            <a:off x="457200" y="1277938"/>
            <a:ext cx="8229600" cy="5300662"/>
          </a:xfrm>
        </p:spPr>
        <p:txBody>
          <a:bodyPr>
            <a:normAutofit lnSpcReduction="10000"/>
          </a:bodyPr>
          <a:lstStyle/>
          <a:p>
            <a:pPr eaLnBrk="1" hangingPunct="1">
              <a:lnSpc>
                <a:spcPct val="70000"/>
              </a:lnSpc>
            </a:pPr>
            <a:r>
              <a:rPr lang="it-IT" sz="2000" dirty="0">
                <a:solidFill>
                  <a:srgbClr val="0000FF"/>
                </a:solidFill>
                <a:latin typeface="Calibri" charset="0"/>
                <a:ea typeface="MS PGothic" charset="0"/>
              </a:rPr>
              <a:t>Fisica Medica</a:t>
            </a:r>
          </a:p>
          <a:p>
            <a:pPr lvl="1" eaLnBrk="1" hangingPunct="1">
              <a:lnSpc>
                <a:spcPct val="70000"/>
              </a:lnSpc>
            </a:pPr>
            <a:r>
              <a:rPr lang="it-IT" sz="1800" dirty="0" smtClean="0">
                <a:latin typeface="Calibri" charset="0"/>
                <a:ea typeface="MS PGothic" charset="0"/>
              </a:rPr>
              <a:t> Adroterapia </a:t>
            </a:r>
            <a:r>
              <a:rPr lang="it-IT" sz="1800" dirty="0">
                <a:latin typeface="Calibri" charset="0"/>
                <a:ea typeface="MS PGothic" charset="0"/>
              </a:rPr>
              <a:t>(CNAO – CATANA)</a:t>
            </a:r>
          </a:p>
          <a:p>
            <a:pPr lvl="1" eaLnBrk="1" hangingPunct="1">
              <a:lnSpc>
                <a:spcPct val="70000"/>
              </a:lnSpc>
            </a:pPr>
            <a:r>
              <a:rPr lang="it-IT" sz="1800" dirty="0">
                <a:latin typeface="Calibri" charset="0"/>
                <a:ea typeface="MS PGothic" charset="0"/>
              </a:rPr>
              <a:t> </a:t>
            </a:r>
            <a:r>
              <a:rPr lang="it-IT" sz="1800" dirty="0" err="1">
                <a:latin typeface="Calibri" charset="0"/>
                <a:ea typeface="MS PGothic" charset="0"/>
              </a:rPr>
              <a:t>Imaging</a:t>
            </a:r>
            <a:r>
              <a:rPr lang="it-IT" sz="1800" dirty="0">
                <a:latin typeface="Calibri" charset="0"/>
                <a:ea typeface="MS PGothic" charset="0"/>
              </a:rPr>
              <a:t> </a:t>
            </a:r>
          </a:p>
          <a:p>
            <a:pPr lvl="1" eaLnBrk="1" hangingPunct="1">
              <a:lnSpc>
                <a:spcPct val="70000"/>
              </a:lnSpc>
            </a:pPr>
            <a:r>
              <a:rPr lang="it-IT" sz="1800" dirty="0">
                <a:latin typeface="Calibri" charset="0"/>
                <a:ea typeface="MS PGothic" charset="0"/>
              </a:rPr>
              <a:t> Sensori di nuova </a:t>
            </a:r>
            <a:r>
              <a:rPr lang="it-IT" sz="1800" dirty="0" smtClean="0">
                <a:latin typeface="Calibri" charset="0"/>
                <a:ea typeface="MS PGothic" charset="0"/>
              </a:rPr>
              <a:t>concezione</a:t>
            </a:r>
          </a:p>
          <a:p>
            <a:pPr marL="457200" lvl="1" indent="0" eaLnBrk="1" hangingPunct="1">
              <a:lnSpc>
                <a:spcPct val="70000"/>
              </a:lnSpc>
              <a:buNone/>
            </a:pPr>
            <a:endParaRPr lang="it-IT" sz="1800" dirty="0">
              <a:latin typeface="Calibri" charset="0"/>
              <a:ea typeface="MS PGothic" charset="0"/>
            </a:endParaRPr>
          </a:p>
          <a:p>
            <a:pPr eaLnBrk="1" hangingPunct="1">
              <a:lnSpc>
                <a:spcPct val="70000"/>
              </a:lnSpc>
            </a:pPr>
            <a:r>
              <a:rPr lang="it-IT" sz="2000" dirty="0">
                <a:solidFill>
                  <a:srgbClr val="0000FF"/>
                </a:solidFill>
                <a:latin typeface="Calibri" charset="0"/>
                <a:ea typeface="MS PGothic" charset="0"/>
              </a:rPr>
              <a:t>Beni culturali</a:t>
            </a:r>
          </a:p>
          <a:p>
            <a:pPr lvl="1" eaLnBrk="1" hangingPunct="1">
              <a:lnSpc>
                <a:spcPct val="70000"/>
              </a:lnSpc>
            </a:pPr>
            <a:r>
              <a:rPr lang="it-IT" sz="1800" dirty="0">
                <a:latin typeface="Calibri" charset="0"/>
                <a:ea typeface="MS PGothic" charset="0"/>
              </a:rPr>
              <a:t> Diagnostica e </a:t>
            </a:r>
            <a:r>
              <a:rPr lang="it-IT" sz="1800" dirty="0" smtClean="0">
                <a:latin typeface="Calibri" charset="0"/>
                <a:ea typeface="MS PGothic" charset="0"/>
              </a:rPr>
              <a:t>datazione</a:t>
            </a:r>
          </a:p>
          <a:p>
            <a:pPr marL="457200" lvl="1" indent="0" eaLnBrk="1" hangingPunct="1">
              <a:lnSpc>
                <a:spcPct val="70000"/>
              </a:lnSpc>
              <a:buNone/>
            </a:pPr>
            <a:endParaRPr lang="it-IT" sz="1800" dirty="0">
              <a:latin typeface="Calibri" charset="0"/>
              <a:ea typeface="MS PGothic" charset="0"/>
            </a:endParaRPr>
          </a:p>
          <a:p>
            <a:pPr eaLnBrk="1" hangingPunct="1">
              <a:lnSpc>
                <a:spcPct val="70000"/>
              </a:lnSpc>
            </a:pPr>
            <a:r>
              <a:rPr lang="it-IT" sz="2000" dirty="0">
                <a:latin typeface="Calibri" charset="0"/>
                <a:ea typeface="MS PGothic" charset="0"/>
              </a:rPr>
              <a:t> </a:t>
            </a:r>
            <a:r>
              <a:rPr lang="it-IT" sz="2000" dirty="0">
                <a:solidFill>
                  <a:srgbClr val="0000FF"/>
                </a:solidFill>
                <a:latin typeface="Calibri" charset="0"/>
                <a:ea typeface="MS PGothic" charset="0"/>
              </a:rPr>
              <a:t>Ambiente</a:t>
            </a:r>
          </a:p>
          <a:p>
            <a:pPr lvl="1" eaLnBrk="1" hangingPunct="1">
              <a:lnSpc>
                <a:spcPct val="70000"/>
              </a:lnSpc>
            </a:pPr>
            <a:r>
              <a:rPr lang="it-IT" sz="1800" dirty="0">
                <a:latin typeface="Calibri" charset="0"/>
                <a:ea typeface="MS PGothic" charset="0"/>
              </a:rPr>
              <a:t>Rifiuti radioattivi</a:t>
            </a:r>
          </a:p>
          <a:p>
            <a:pPr lvl="1" eaLnBrk="1" hangingPunct="1">
              <a:lnSpc>
                <a:spcPct val="70000"/>
              </a:lnSpc>
            </a:pPr>
            <a:r>
              <a:rPr lang="it-IT" sz="1800" dirty="0" err="1">
                <a:latin typeface="Calibri" charset="0"/>
                <a:ea typeface="MS PGothic" charset="0"/>
              </a:rPr>
              <a:t>Monitoaggio</a:t>
            </a:r>
            <a:r>
              <a:rPr lang="it-IT" sz="1800" dirty="0">
                <a:latin typeface="Calibri" charset="0"/>
                <a:ea typeface="MS PGothic" charset="0"/>
              </a:rPr>
              <a:t> </a:t>
            </a:r>
            <a:r>
              <a:rPr lang="it-IT" sz="1800" dirty="0" smtClean="0">
                <a:latin typeface="Calibri" charset="0"/>
                <a:ea typeface="MS PGothic" charset="0"/>
              </a:rPr>
              <a:t>ambientale</a:t>
            </a:r>
          </a:p>
          <a:p>
            <a:pPr marL="457200" lvl="1" indent="0" eaLnBrk="1" hangingPunct="1">
              <a:lnSpc>
                <a:spcPct val="70000"/>
              </a:lnSpc>
              <a:buNone/>
            </a:pPr>
            <a:endParaRPr lang="it-IT" sz="1800" dirty="0">
              <a:latin typeface="Calibri" charset="0"/>
              <a:ea typeface="MS PGothic" charset="0"/>
            </a:endParaRPr>
          </a:p>
          <a:p>
            <a:pPr eaLnBrk="1" hangingPunct="1">
              <a:lnSpc>
                <a:spcPct val="70000"/>
              </a:lnSpc>
            </a:pPr>
            <a:r>
              <a:rPr lang="it-IT" sz="2000" dirty="0">
                <a:solidFill>
                  <a:srgbClr val="0000FF"/>
                </a:solidFill>
                <a:latin typeface="Calibri" charset="0"/>
                <a:ea typeface="MS PGothic" charset="0"/>
              </a:rPr>
              <a:t>Informatica</a:t>
            </a:r>
          </a:p>
          <a:p>
            <a:pPr lvl="1" eaLnBrk="1" hangingPunct="1">
              <a:lnSpc>
                <a:spcPct val="70000"/>
              </a:lnSpc>
            </a:pPr>
            <a:r>
              <a:rPr lang="it-IT" sz="1800" dirty="0">
                <a:latin typeface="Calibri" charset="0"/>
                <a:ea typeface="MS PGothic" charset="0"/>
              </a:rPr>
              <a:t>Data </a:t>
            </a:r>
            <a:r>
              <a:rPr lang="it-IT" sz="1800" dirty="0" err="1">
                <a:latin typeface="Calibri" charset="0"/>
                <a:ea typeface="MS PGothic" charset="0"/>
              </a:rPr>
              <a:t>preservation</a:t>
            </a:r>
            <a:endParaRPr lang="it-IT" sz="1800" dirty="0">
              <a:latin typeface="Calibri" charset="0"/>
              <a:ea typeface="MS PGothic" charset="0"/>
            </a:endParaRPr>
          </a:p>
          <a:p>
            <a:pPr lvl="1" eaLnBrk="1" hangingPunct="1">
              <a:lnSpc>
                <a:spcPct val="70000"/>
              </a:lnSpc>
            </a:pPr>
            <a:r>
              <a:rPr lang="it-IT" sz="1800" dirty="0">
                <a:latin typeface="Calibri" charset="0"/>
                <a:ea typeface="MS PGothic" charset="0"/>
              </a:rPr>
              <a:t>Analisi dati</a:t>
            </a:r>
          </a:p>
          <a:p>
            <a:pPr lvl="1" eaLnBrk="1" hangingPunct="1">
              <a:lnSpc>
                <a:spcPct val="70000"/>
              </a:lnSpc>
            </a:pPr>
            <a:r>
              <a:rPr lang="it-IT" sz="1800" dirty="0">
                <a:latin typeface="Calibri" charset="0"/>
                <a:ea typeface="MS PGothic" charset="0"/>
              </a:rPr>
              <a:t>Servizi </a:t>
            </a:r>
            <a:r>
              <a:rPr lang="it-IT" sz="1800" dirty="0" err="1">
                <a:latin typeface="Calibri" charset="0"/>
                <a:ea typeface="MS PGothic" charset="0"/>
              </a:rPr>
              <a:t>Cloud</a:t>
            </a:r>
            <a:endParaRPr lang="it-IT" sz="1800" dirty="0">
              <a:latin typeface="Calibri" charset="0"/>
              <a:ea typeface="MS PGothic" charset="0"/>
            </a:endParaRPr>
          </a:p>
          <a:p>
            <a:pPr lvl="1" eaLnBrk="1" hangingPunct="1">
              <a:lnSpc>
                <a:spcPct val="70000"/>
              </a:lnSpc>
            </a:pPr>
            <a:r>
              <a:rPr lang="it-IT" sz="1800" dirty="0">
                <a:latin typeface="Calibri" charset="0"/>
                <a:ea typeface="MS PGothic" charset="0"/>
              </a:rPr>
              <a:t>Smart-</a:t>
            </a:r>
            <a:r>
              <a:rPr lang="it-IT" sz="1800" dirty="0" err="1" smtClean="0">
                <a:latin typeface="Calibri" charset="0"/>
                <a:ea typeface="MS PGothic" charset="0"/>
              </a:rPr>
              <a:t>cities</a:t>
            </a:r>
            <a:endParaRPr lang="it-IT" sz="1800" dirty="0" smtClean="0">
              <a:latin typeface="Calibri" charset="0"/>
              <a:ea typeface="MS PGothic" charset="0"/>
            </a:endParaRPr>
          </a:p>
          <a:p>
            <a:pPr marL="457200" lvl="1" indent="0" eaLnBrk="1" hangingPunct="1">
              <a:lnSpc>
                <a:spcPct val="70000"/>
              </a:lnSpc>
              <a:buNone/>
            </a:pPr>
            <a:endParaRPr lang="it-IT" sz="1800" dirty="0">
              <a:latin typeface="Calibri" charset="0"/>
              <a:ea typeface="MS PGothic" charset="0"/>
            </a:endParaRPr>
          </a:p>
          <a:p>
            <a:pPr eaLnBrk="1" hangingPunct="1">
              <a:lnSpc>
                <a:spcPct val="70000"/>
              </a:lnSpc>
            </a:pPr>
            <a:r>
              <a:rPr lang="it-IT" sz="2000" dirty="0" smtClean="0">
                <a:solidFill>
                  <a:srgbClr val="0000FF"/>
                </a:solidFill>
                <a:latin typeface="Calibri" charset="0"/>
                <a:ea typeface="MS PGothic" charset="0"/>
              </a:rPr>
              <a:t>Sicurezza</a:t>
            </a:r>
          </a:p>
          <a:p>
            <a:pPr marL="0" indent="0" eaLnBrk="1" hangingPunct="1">
              <a:lnSpc>
                <a:spcPct val="70000"/>
              </a:lnSpc>
              <a:buNone/>
            </a:pPr>
            <a:endParaRPr lang="it-IT" sz="2000" dirty="0">
              <a:latin typeface="Calibri" charset="0"/>
              <a:ea typeface="MS PGothic" charset="0"/>
            </a:endParaRPr>
          </a:p>
          <a:p>
            <a:pPr eaLnBrk="1" hangingPunct="1">
              <a:lnSpc>
                <a:spcPct val="70000"/>
              </a:lnSpc>
            </a:pPr>
            <a:r>
              <a:rPr lang="it-IT" sz="2000" dirty="0">
                <a:solidFill>
                  <a:srgbClr val="0000FF"/>
                </a:solidFill>
                <a:latin typeface="Calibri" charset="0"/>
                <a:ea typeface="MS PGothic" charset="0"/>
              </a:rPr>
              <a:t>Etc. etc.</a:t>
            </a:r>
          </a:p>
          <a:p>
            <a:pPr eaLnBrk="1" hangingPunct="1">
              <a:lnSpc>
                <a:spcPct val="70000"/>
              </a:lnSpc>
              <a:buFont typeface="Arial" charset="0"/>
              <a:buNone/>
            </a:pPr>
            <a:endParaRPr lang="it-IT" sz="2500" dirty="0">
              <a:latin typeface="Calibri" charset="0"/>
              <a:ea typeface="MS PGothic" charset="0"/>
            </a:endParaRPr>
          </a:p>
        </p:txBody>
      </p:sp>
      <p:sp>
        <p:nvSpPr>
          <p:cNvPr id="3481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188ED1D-35C0-1D49-8753-729ABC47F7AD}" type="slidenum">
              <a:rPr lang="it-IT" sz="1200">
                <a:solidFill>
                  <a:srgbClr val="898989"/>
                </a:solidFill>
              </a:rPr>
              <a:pPr eaLnBrk="1" hangingPunct="1"/>
              <a:t>6</a:t>
            </a:fld>
            <a:endParaRPr lang="it-IT" sz="1200">
              <a:solidFill>
                <a:srgbClr val="898989"/>
              </a:solidFill>
            </a:endParaRPr>
          </a:p>
        </p:txBody>
      </p:sp>
    </p:spTree>
    <p:extLst>
      <p:ext uri="{BB962C8B-B14F-4D97-AF65-F5344CB8AC3E}">
        <p14:creationId xmlns:p14="http://schemas.microsoft.com/office/powerpoint/2010/main" val="25240312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solidFill>
                  <a:srgbClr val="0000FF"/>
                </a:solidFill>
              </a:rPr>
              <a:t>Valorizzazione : Licenze/Cessione di know-how</a:t>
            </a:r>
            <a:endParaRPr lang="it-IT" sz="2400" dirty="0">
              <a:solidFill>
                <a:srgbClr val="0000FF"/>
              </a:solidFill>
            </a:endParaRPr>
          </a:p>
        </p:txBody>
      </p:sp>
      <p:pic>
        <p:nvPicPr>
          <p:cNvPr id="3" name="Immagine 2"/>
          <p:cNvPicPr>
            <a:picLocks noChangeAspect="1"/>
          </p:cNvPicPr>
          <p:nvPr/>
        </p:nvPicPr>
        <p:blipFill>
          <a:blip r:embed="rId2"/>
          <a:stretch>
            <a:fillRect/>
          </a:stretch>
        </p:blipFill>
        <p:spPr>
          <a:xfrm>
            <a:off x="0" y="1333500"/>
            <a:ext cx="9144000" cy="4168411"/>
          </a:xfrm>
          <a:prstGeom prst="rect">
            <a:avLst/>
          </a:prstGeom>
        </p:spPr>
      </p:pic>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60</a:t>
            </a:fld>
            <a:endParaRPr lang="it-IT">
              <a:solidFill>
                <a:prstClr val="black">
                  <a:tint val="75000"/>
                </a:prstClr>
              </a:solidFill>
              <a:latin typeface="Calibri"/>
            </a:endParaRPr>
          </a:p>
        </p:txBody>
      </p:sp>
    </p:spTree>
    <p:extLst>
      <p:ext uri="{BB962C8B-B14F-4D97-AF65-F5344CB8AC3E}">
        <p14:creationId xmlns:p14="http://schemas.microsoft.com/office/powerpoint/2010/main" val="6868861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solidFill>
                  <a:srgbClr val="0000FF"/>
                </a:solidFill>
              </a:rPr>
              <a:t>Valorizzazione della PI : </a:t>
            </a:r>
            <a:r>
              <a:rPr lang="it-IT" sz="2400" dirty="0" smtClean="0">
                <a:solidFill>
                  <a:srgbClr val="0000FF"/>
                </a:solidFill>
              </a:rPr>
              <a:t>MOU-NDA</a:t>
            </a:r>
            <a:endParaRPr lang="it-IT" sz="2400" dirty="0">
              <a:solidFill>
                <a:srgbClr val="0000FF"/>
              </a:solidFill>
            </a:endParaRPr>
          </a:p>
        </p:txBody>
      </p:sp>
      <p:pic>
        <p:nvPicPr>
          <p:cNvPr id="3" name="Immagine 2"/>
          <p:cNvPicPr>
            <a:picLocks noChangeAspect="1"/>
          </p:cNvPicPr>
          <p:nvPr/>
        </p:nvPicPr>
        <p:blipFill>
          <a:blip r:embed="rId2"/>
          <a:stretch>
            <a:fillRect/>
          </a:stretch>
        </p:blipFill>
        <p:spPr>
          <a:xfrm>
            <a:off x="0" y="2781300"/>
            <a:ext cx="9144000" cy="3460876"/>
          </a:xfrm>
          <a:prstGeom prst="rect">
            <a:avLst/>
          </a:prstGeom>
        </p:spPr>
      </p:pic>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61</a:t>
            </a:fld>
            <a:endParaRPr lang="it-IT">
              <a:solidFill>
                <a:prstClr val="black">
                  <a:tint val="75000"/>
                </a:prstClr>
              </a:solidFill>
              <a:latin typeface="Calibri"/>
            </a:endParaRPr>
          </a:p>
        </p:txBody>
      </p:sp>
      <p:sp>
        <p:nvSpPr>
          <p:cNvPr id="7" name="CasellaDiTesto 6"/>
          <p:cNvSpPr txBox="1"/>
          <p:nvPr/>
        </p:nvSpPr>
        <p:spPr>
          <a:xfrm>
            <a:off x="457200" y="1536700"/>
            <a:ext cx="8349799" cy="1200329"/>
          </a:xfrm>
          <a:prstGeom prst="rect">
            <a:avLst/>
          </a:prstGeom>
          <a:noFill/>
        </p:spPr>
        <p:txBody>
          <a:bodyPr wrap="none" rtlCol="0">
            <a:spAutoFit/>
          </a:bodyPr>
          <a:lstStyle/>
          <a:p>
            <a:r>
              <a:rPr lang="it-IT" dirty="0"/>
              <a:t>Un indicatore indiretto dell’attrattività dell’Istituto dal punto di vista tecnologico è il </a:t>
            </a:r>
            <a:endParaRPr lang="it-IT" dirty="0" smtClean="0"/>
          </a:p>
          <a:p>
            <a:r>
              <a:rPr lang="it-IT" dirty="0" smtClean="0"/>
              <a:t>numero </a:t>
            </a:r>
            <a:r>
              <a:rPr lang="it-IT" dirty="0"/>
              <a:t>degli accordi di confidenzialità o dei </a:t>
            </a:r>
            <a:r>
              <a:rPr lang="it-IT" dirty="0" err="1" smtClean="0"/>
              <a:t>MoU</a:t>
            </a:r>
            <a:r>
              <a:rPr lang="it-IT" dirty="0" smtClean="0"/>
              <a:t>. </a:t>
            </a:r>
            <a:r>
              <a:rPr lang="it-IT" dirty="0"/>
              <a:t>Questi tipi di accordi </a:t>
            </a:r>
            <a:r>
              <a:rPr lang="it-IT" dirty="0" smtClean="0"/>
              <a:t>rappresentano</a:t>
            </a:r>
          </a:p>
          <a:p>
            <a:r>
              <a:rPr lang="it-IT" dirty="0" smtClean="0"/>
              <a:t> </a:t>
            </a:r>
            <a:r>
              <a:rPr lang="it-IT" dirty="0"/>
              <a:t>in sostanza una </a:t>
            </a:r>
            <a:r>
              <a:rPr lang="it-IT" dirty="0"/>
              <a:t> </a:t>
            </a:r>
            <a:r>
              <a:rPr lang="it-IT" dirty="0" smtClean="0"/>
              <a:t>prima </a:t>
            </a:r>
            <a:r>
              <a:rPr lang="it-IT" dirty="0"/>
              <a:t>manifestazione di interesse da parte dell’impresa di collaborare </a:t>
            </a:r>
            <a:endParaRPr lang="it-IT" dirty="0" smtClean="0"/>
          </a:p>
          <a:p>
            <a:r>
              <a:rPr lang="it-IT" dirty="0" smtClean="0"/>
              <a:t>a </a:t>
            </a:r>
            <a:r>
              <a:rPr lang="it-IT" dirty="0"/>
              <a:t>vario titolo con </a:t>
            </a:r>
            <a:r>
              <a:rPr lang="it-IT" dirty="0" smtClean="0"/>
              <a:t>l’INFN.</a:t>
            </a:r>
            <a:endParaRPr lang="it-IT" dirty="0"/>
          </a:p>
        </p:txBody>
      </p:sp>
    </p:spTree>
    <p:extLst>
      <p:ext uri="{BB962C8B-B14F-4D97-AF65-F5344CB8AC3E}">
        <p14:creationId xmlns:p14="http://schemas.microsoft.com/office/powerpoint/2010/main" val="243725130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1237545"/>
            <a:ext cx="9144000" cy="4213769"/>
          </a:xfrm>
          <a:prstGeom prst="rect">
            <a:avLst/>
          </a:prstGeom>
        </p:spPr>
      </p:pic>
      <p:sp>
        <p:nvSpPr>
          <p:cNvPr id="4" name="CasellaDiTesto 3"/>
          <p:cNvSpPr txBox="1"/>
          <p:nvPr/>
        </p:nvSpPr>
        <p:spPr>
          <a:xfrm>
            <a:off x="183444" y="5417446"/>
            <a:ext cx="8657726" cy="1477328"/>
          </a:xfrm>
          <a:prstGeom prst="rect">
            <a:avLst/>
          </a:prstGeom>
          <a:noFill/>
        </p:spPr>
        <p:txBody>
          <a:bodyPr wrap="none" rtlCol="0">
            <a:spAutoFit/>
          </a:bodyPr>
          <a:lstStyle/>
          <a:p>
            <a:r>
              <a:rPr lang="it-IT" dirty="0" smtClean="0"/>
              <a:t>Tra le U.O. quella più attiva è la sezione di Firenze con il LABEC: 9 su 10 contratti stipulati </a:t>
            </a:r>
          </a:p>
          <a:p>
            <a:r>
              <a:rPr lang="it-IT" dirty="0" smtClean="0"/>
              <a:t>hanno per oggetto delle attività di misurazione effettuate in favore dei partecipanti ad uno </a:t>
            </a:r>
          </a:p>
          <a:p>
            <a:r>
              <a:rPr lang="it-IT" dirty="0" smtClean="0"/>
              <a:t>stesso progetto di ricerca.</a:t>
            </a:r>
          </a:p>
          <a:p>
            <a:endParaRPr lang="it-IT" dirty="0" smtClean="0"/>
          </a:p>
          <a:p>
            <a:endParaRPr lang="it-IT" dirty="0"/>
          </a:p>
        </p:txBody>
      </p:sp>
      <p:sp>
        <p:nvSpPr>
          <p:cNvPr id="2" name="Segnaposto data 1"/>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8C2C8BA2-7AC0-4F45-88C6-9D22EDD71124}" type="slidenum">
              <a:rPr lang="it-IT" smtClean="0">
                <a:solidFill>
                  <a:prstClr val="black">
                    <a:tint val="75000"/>
                  </a:prstClr>
                </a:solidFill>
                <a:latin typeface="Calibri"/>
              </a:rPr>
              <a:pPr/>
              <a:t>62</a:t>
            </a:fld>
            <a:endParaRPr lang="it-IT">
              <a:solidFill>
                <a:prstClr val="black">
                  <a:tint val="75000"/>
                </a:prstClr>
              </a:solidFill>
              <a:latin typeface="Calibri"/>
            </a:endParaRPr>
          </a:p>
        </p:txBody>
      </p:sp>
      <p:sp>
        <p:nvSpPr>
          <p:cNvPr id="7" name="Titolo 1"/>
          <p:cNvSpPr>
            <a:spLocks noGrp="1"/>
          </p:cNvSpPr>
          <p:nvPr>
            <p:ph type="title"/>
          </p:nvPr>
        </p:nvSpPr>
        <p:spPr>
          <a:xfrm>
            <a:off x="457200" y="71438"/>
            <a:ext cx="8229600" cy="1143000"/>
          </a:xfrm>
        </p:spPr>
        <p:txBody>
          <a:bodyPr>
            <a:normAutofit/>
          </a:bodyPr>
          <a:lstStyle/>
          <a:p>
            <a:r>
              <a:rPr lang="it-IT" sz="3600" dirty="0" smtClean="0">
                <a:solidFill>
                  <a:srgbClr val="0000FF"/>
                </a:solidFill>
              </a:rPr>
              <a:t>Conto Terzi</a:t>
            </a:r>
            <a:endParaRPr lang="it-IT" sz="3600" dirty="0">
              <a:solidFill>
                <a:srgbClr val="0000FF"/>
              </a:solidFill>
            </a:endParaRPr>
          </a:p>
        </p:txBody>
      </p:sp>
    </p:spTree>
    <p:extLst>
      <p:ext uri="{BB962C8B-B14F-4D97-AF65-F5344CB8AC3E}">
        <p14:creationId xmlns:p14="http://schemas.microsoft.com/office/powerpoint/2010/main" val="216467184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solidFill>
                  <a:prstClr val="black">
                    <a:tint val="75000"/>
                  </a:prstClr>
                </a:solidFill>
                <a:latin typeface="Calibri"/>
              </a:rPr>
              <a:t>Trento 11-13 Marzo 2014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FUTURE DETECTORS for HL-LHC</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a:xfrm>
            <a:off x="6553200" y="6343650"/>
            <a:ext cx="2133600" cy="365125"/>
          </a:xfrm>
        </p:spPr>
        <p:txBody>
          <a:bodyPr/>
          <a:lstStyle/>
          <a:p>
            <a:fld id="{8C2C8BA2-7AC0-4F45-88C6-9D22EDD71124}" type="slidenum">
              <a:rPr lang="it-IT" smtClean="0">
                <a:solidFill>
                  <a:prstClr val="black">
                    <a:tint val="75000"/>
                  </a:prstClr>
                </a:solidFill>
                <a:latin typeface="Calibri"/>
              </a:rPr>
              <a:pPr/>
              <a:t>63</a:t>
            </a:fld>
            <a:endParaRPr lang="it-IT">
              <a:solidFill>
                <a:prstClr val="black">
                  <a:tint val="75000"/>
                </a:prstClr>
              </a:solidFill>
              <a:latin typeface="Calibri"/>
            </a:endParaRPr>
          </a:p>
        </p:txBody>
      </p:sp>
      <p:sp>
        <p:nvSpPr>
          <p:cNvPr id="7" name="Rettangolo 6"/>
          <p:cNvSpPr/>
          <p:nvPr/>
        </p:nvSpPr>
        <p:spPr>
          <a:xfrm>
            <a:off x="304800" y="3956735"/>
            <a:ext cx="8470900" cy="646331"/>
          </a:xfrm>
          <a:prstGeom prst="rect">
            <a:avLst/>
          </a:prstGeom>
        </p:spPr>
        <p:txBody>
          <a:bodyPr wrap="square">
            <a:spAutoFit/>
          </a:bodyPr>
          <a:lstStyle/>
          <a:p>
            <a:r>
              <a:rPr lang="it-IT" dirty="0"/>
              <a:t>La durata media dei contratti c/terzi è di circa 7 mesi con un minimo di 3 ed un massimo di </a:t>
            </a:r>
            <a:r>
              <a:rPr lang="it-IT" dirty="0" smtClean="0"/>
              <a:t>18.</a:t>
            </a:r>
            <a:endParaRPr lang="it-IT" dirty="0"/>
          </a:p>
        </p:txBody>
      </p:sp>
      <p:pic>
        <p:nvPicPr>
          <p:cNvPr id="8" name="Immagine 7"/>
          <p:cNvPicPr>
            <a:picLocks noChangeAspect="1"/>
          </p:cNvPicPr>
          <p:nvPr/>
        </p:nvPicPr>
        <p:blipFill>
          <a:blip r:embed="rId2"/>
          <a:stretch>
            <a:fillRect/>
          </a:stretch>
        </p:blipFill>
        <p:spPr>
          <a:xfrm>
            <a:off x="12700" y="1104900"/>
            <a:ext cx="9144000" cy="1777716"/>
          </a:xfrm>
          <a:prstGeom prst="rect">
            <a:avLst/>
          </a:prstGeom>
        </p:spPr>
      </p:pic>
    </p:spTree>
    <p:extLst>
      <p:ext uri="{BB962C8B-B14F-4D97-AF65-F5344CB8AC3E}">
        <p14:creationId xmlns:p14="http://schemas.microsoft.com/office/powerpoint/2010/main" val="233003796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Spin-off 2011-</a:t>
            </a:r>
            <a:r>
              <a:rPr lang="it-IT" dirty="0" smtClean="0">
                <a:solidFill>
                  <a:srgbClr val="0000FF"/>
                </a:solidFill>
              </a:rPr>
              <a:t>2013</a:t>
            </a:r>
            <a:endParaRPr lang="it-IT" dirty="0"/>
          </a:p>
        </p:txBody>
      </p:sp>
      <p:sp>
        <p:nvSpPr>
          <p:cNvPr id="3" name="Segnaposto contenuto 2"/>
          <p:cNvSpPr>
            <a:spLocks noGrp="1"/>
          </p:cNvSpPr>
          <p:nvPr>
            <p:ph idx="1"/>
          </p:nvPr>
        </p:nvSpPr>
        <p:spPr/>
        <p:txBody>
          <a:bodyPr>
            <a:normAutofit/>
          </a:bodyPr>
          <a:lstStyle/>
          <a:p>
            <a:r>
              <a:rPr lang="it-IT" sz="1800" dirty="0" smtClean="0"/>
              <a:t>Con </a:t>
            </a:r>
            <a:r>
              <a:rPr lang="it-IT" sz="1800" dirty="0"/>
              <a:t>il regolamento approvato dal Consiglio Direttivo dell’Istituto a settembre 2010, si è disciplinata la procedura autorizzativa per la costituzione di realtà imprenditoriali derivanti dall’utilizzazione, in contesti innovativi, dei risultati ottenuti nell’ambito delle ricerche dell’INFN. </a:t>
            </a:r>
            <a:endParaRPr lang="it-IT" sz="1800" dirty="0" smtClean="0"/>
          </a:p>
          <a:p>
            <a:pPr marL="0" indent="0">
              <a:buNone/>
            </a:pPr>
            <a:endParaRPr lang="it-IT" sz="1800" dirty="0"/>
          </a:p>
          <a:p>
            <a:r>
              <a:rPr lang="it-IT" sz="1800" dirty="0"/>
              <a:t>Nel dicembre del 2011 è stato riconosciuto il primo Spin-off dell’Istituto (</a:t>
            </a:r>
            <a:r>
              <a:rPr lang="it-IT" sz="1800" b="1" dirty="0">
                <a:solidFill>
                  <a:srgbClr val="0000FF"/>
                </a:solidFill>
              </a:rPr>
              <a:t>DIXIT</a:t>
            </a:r>
            <a:r>
              <a:rPr lang="it-IT" sz="1800" dirty="0"/>
              <a:t>). Successivamente, nel 2012, ne sono stati riconosciuti altri due (</a:t>
            </a:r>
            <a:r>
              <a:rPr lang="it-IT" sz="1800" b="1" dirty="0">
                <a:solidFill>
                  <a:srgbClr val="0000FF"/>
                </a:solidFill>
              </a:rPr>
              <a:t>I-SEE, PIXIRAD</a:t>
            </a:r>
            <a:r>
              <a:rPr lang="it-IT" sz="1800" dirty="0"/>
              <a:t>); ad oggi, sono in fase istruttoria </a:t>
            </a:r>
            <a:r>
              <a:rPr lang="it-IT" sz="1800" b="1" dirty="0">
                <a:solidFill>
                  <a:srgbClr val="0000FF"/>
                </a:solidFill>
              </a:rPr>
              <a:t>DE.TEC.TOR</a:t>
            </a:r>
            <a:r>
              <a:rPr lang="it-IT" sz="1800" dirty="0"/>
              <a:t> e </a:t>
            </a:r>
            <a:r>
              <a:rPr lang="it-IT" sz="1800" b="1" dirty="0">
                <a:solidFill>
                  <a:srgbClr val="0000FF"/>
                </a:solidFill>
              </a:rPr>
              <a:t>TECNART</a:t>
            </a:r>
            <a:r>
              <a:rPr lang="it-IT" sz="1800" dirty="0" smtClean="0"/>
              <a:t>.</a:t>
            </a:r>
          </a:p>
          <a:p>
            <a:endParaRPr lang="it-IT" sz="1800" dirty="0"/>
          </a:p>
          <a:p>
            <a:r>
              <a:rPr lang="it-IT" sz="1800" dirty="0"/>
              <a:t>Il regolamento spin off  recentemente è stato sottoposto ad una verifica dalla quale è emersa l’opportunità di apportare modifiche nella direzione di agevolare ulteriormente il ricercatore che voglia cimentarsi nell’attività imprenditoriale. </a:t>
            </a:r>
          </a:p>
          <a:p>
            <a:pPr marL="0" indent="0">
              <a:buNone/>
            </a:pPr>
            <a:endParaRPr lang="it-IT" sz="1800" dirty="0"/>
          </a:p>
          <a:p>
            <a:endParaRPr lang="it-IT" sz="1800"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64</a:t>
            </a:fld>
            <a:endParaRPr lang="it-IT"/>
          </a:p>
        </p:txBody>
      </p:sp>
    </p:spTree>
    <p:extLst>
      <p:ext uri="{BB962C8B-B14F-4D97-AF65-F5344CB8AC3E}">
        <p14:creationId xmlns:p14="http://schemas.microsoft.com/office/powerpoint/2010/main" val="4209538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07054"/>
            <a:ext cx="8229600" cy="1143000"/>
          </a:xfrm>
        </p:spPr>
        <p:txBody>
          <a:bodyPr>
            <a:normAutofit/>
          </a:bodyPr>
          <a:lstStyle/>
          <a:p>
            <a:r>
              <a:rPr lang="it-IT" sz="2400" dirty="0" smtClean="0">
                <a:solidFill>
                  <a:srgbClr val="0000FF"/>
                </a:solidFill>
                <a:latin typeface="+mn-lt"/>
              </a:rPr>
              <a:t>Iniziative innovative che devono ancora essere valorizzate</a:t>
            </a:r>
            <a:endParaRPr lang="it-IT" sz="2400" dirty="0">
              <a:solidFill>
                <a:srgbClr val="0000FF"/>
              </a:solidFill>
              <a:latin typeface="+mn-lt"/>
            </a:endParaRPr>
          </a:p>
        </p:txBody>
      </p:sp>
      <p:sp>
        <p:nvSpPr>
          <p:cNvPr id="3" name="Segnaposto data 2"/>
          <p:cNvSpPr>
            <a:spLocks noGrp="1"/>
          </p:cNvSpPr>
          <p:nvPr>
            <p:ph type="dt" sz="half" idx="10"/>
          </p:nvPr>
        </p:nvSpPr>
        <p:spPr/>
        <p:txBody>
          <a:bodyPr/>
          <a:lstStyle/>
          <a:p>
            <a:r>
              <a:rPr lang="it-IT" smtClean="0"/>
              <a:t>Trento 11-13 Marzo 2014</a:t>
            </a:r>
            <a:endParaRPr lang="it-IT"/>
          </a:p>
        </p:txBody>
      </p:sp>
      <p:sp>
        <p:nvSpPr>
          <p:cNvPr id="4" name="Segnaposto piè di pagina 3"/>
          <p:cNvSpPr>
            <a:spLocks noGrp="1"/>
          </p:cNvSpPr>
          <p:nvPr>
            <p:ph type="ftr" sz="quarter" idx="11"/>
          </p:nvPr>
        </p:nvSpPr>
        <p:spPr/>
        <p:txBody>
          <a:bodyPr/>
          <a:lstStyle/>
          <a:p>
            <a:r>
              <a:rPr lang="it-IT" smtClean="0"/>
              <a:t>FUTURE DETECTORS for HL-LHC</a:t>
            </a:r>
            <a:endParaRPr lang="it-IT"/>
          </a:p>
        </p:txBody>
      </p:sp>
      <p:sp>
        <p:nvSpPr>
          <p:cNvPr id="5" name="Segnaposto numero diapositiva 4"/>
          <p:cNvSpPr>
            <a:spLocks noGrp="1"/>
          </p:cNvSpPr>
          <p:nvPr>
            <p:ph type="sldNum" sz="quarter" idx="12"/>
          </p:nvPr>
        </p:nvSpPr>
        <p:spPr/>
        <p:txBody>
          <a:bodyPr/>
          <a:lstStyle/>
          <a:p>
            <a:fld id="{FAC9E300-E60E-9747-9C71-DB83F1190BB5}" type="slidenum">
              <a:rPr lang="it-IT" smtClean="0"/>
              <a:t>65</a:t>
            </a:fld>
            <a:endParaRPr lang="it-IT"/>
          </a:p>
        </p:txBody>
      </p:sp>
    </p:spTree>
    <p:extLst>
      <p:ext uri="{BB962C8B-B14F-4D97-AF65-F5344CB8AC3E}">
        <p14:creationId xmlns:p14="http://schemas.microsoft.com/office/powerpoint/2010/main" val="100799479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1179"/>
            <a:ext cx="8229600" cy="3790244"/>
          </a:xfrm>
        </p:spPr>
        <p:txBody>
          <a:bodyPr>
            <a:normAutofit fontScale="77500" lnSpcReduction="20000"/>
          </a:bodyPr>
          <a:lstStyle/>
          <a:p>
            <a:r>
              <a:rPr lang="it-IT" sz="2800" dirty="0" smtClean="0">
                <a:solidFill>
                  <a:srgbClr val="FF0000"/>
                </a:solidFill>
                <a:latin typeface="Comic Sans MS"/>
                <a:cs typeface="Comic Sans MS"/>
              </a:rPr>
              <a:t>Sviluppi ICT per e-</a:t>
            </a:r>
            <a:r>
              <a:rPr lang="it-IT" sz="2800" dirty="0" err="1" smtClean="0">
                <a:solidFill>
                  <a:srgbClr val="FF0000"/>
                </a:solidFill>
                <a:latin typeface="Comic Sans MS"/>
                <a:cs typeface="Comic Sans MS"/>
              </a:rPr>
              <a:t>Government</a:t>
            </a:r>
            <a:r>
              <a:rPr lang="it-IT" sz="2800" dirty="0" smtClean="0">
                <a:solidFill>
                  <a:srgbClr val="FF0000"/>
                </a:solidFill>
                <a:latin typeface="Comic Sans MS"/>
                <a:cs typeface="Comic Sans MS"/>
              </a:rPr>
              <a:t> : </a:t>
            </a:r>
            <a:r>
              <a:rPr lang="it-IT" sz="2800" dirty="0" err="1" smtClean="0">
                <a:solidFill>
                  <a:srgbClr val="FF0000"/>
                </a:solidFill>
                <a:latin typeface="Comic Sans MS"/>
                <a:cs typeface="Comic Sans MS"/>
              </a:rPr>
              <a:t>Mcloud</a:t>
            </a:r>
            <a:r>
              <a:rPr lang="it-IT" sz="2800" dirty="0" smtClean="0">
                <a:solidFill>
                  <a:srgbClr val="FF0000"/>
                </a:solidFill>
                <a:latin typeface="Comic Sans MS"/>
                <a:cs typeface="Comic Sans MS"/>
              </a:rPr>
              <a:t>, un’infrastruttura per ” l’Agenda Digitale Marche” (in linea con le “Smart </a:t>
            </a:r>
            <a:r>
              <a:rPr lang="it-IT" sz="2800" dirty="0" err="1" smtClean="0">
                <a:solidFill>
                  <a:srgbClr val="FF0000"/>
                </a:solidFill>
                <a:latin typeface="Comic Sans MS"/>
                <a:cs typeface="Comic Sans MS"/>
              </a:rPr>
              <a:t>Cities</a:t>
            </a:r>
            <a:r>
              <a:rPr lang="it-IT" sz="2800" dirty="0" smtClean="0">
                <a:solidFill>
                  <a:srgbClr val="FF0000"/>
                </a:solidFill>
                <a:latin typeface="Comic Sans MS"/>
                <a:cs typeface="Comic Sans MS"/>
              </a:rPr>
              <a:t>”).</a:t>
            </a:r>
          </a:p>
          <a:p>
            <a:endParaRPr lang="it-IT" sz="2800" dirty="0" smtClean="0">
              <a:latin typeface="Comic Sans MS"/>
              <a:cs typeface="Comic Sans MS"/>
            </a:endParaRPr>
          </a:p>
          <a:p>
            <a:r>
              <a:rPr lang="it-IT" sz="2800" dirty="0" smtClean="0">
                <a:solidFill>
                  <a:srgbClr val="008000"/>
                </a:solidFill>
                <a:latin typeface="Comic Sans MS"/>
                <a:cs typeface="Comic Sans MS"/>
              </a:rPr>
              <a:t>Technology Clusters : Cluster sui Beni Culturali come esempio, altri verranno…. </a:t>
            </a:r>
          </a:p>
          <a:p>
            <a:pPr marL="0" indent="0">
              <a:buNone/>
            </a:pPr>
            <a:endParaRPr lang="it-IT" sz="2800" dirty="0">
              <a:solidFill>
                <a:srgbClr val="008000"/>
              </a:solidFill>
              <a:latin typeface="Comic Sans MS"/>
              <a:cs typeface="Comic Sans MS"/>
            </a:endParaRPr>
          </a:p>
          <a:p>
            <a:r>
              <a:rPr lang="it-IT" sz="2800" dirty="0" smtClean="0">
                <a:latin typeface="Comic Sans MS"/>
                <a:cs typeface="Comic Sans MS"/>
              </a:rPr>
              <a:t>TIFPA : Trento </a:t>
            </a:r>
            <a:r>
              <a:rPr lang="it-IT" sz="2800" dirty="0" err="1" smtClean="0">
                <a:latin typeface="Comic Sans MS"/>
                <a:cs typeface="Comic Sans MS"/>
              </a:rPr>
              <a:t>Institute</a:t>
            </a:r>
            <a:r>
              <a:rPr lang="it-IT" sz="2800" dirty="0" smtClean="0">
                <a:latin typeface="Comic Sans MS"/>
                <a:cs typeface="Comic Sans MS"/>
              </a:rPr>
              <a:t> for </a:t>
            </a:r>
            <a:r>
              <a:rPr lang="it-IT" sz="2800" dirty="0" err="1" smtClean="0">
                <a:latin typeface="Comic Sans MS"/>
                <a:cs typeface="Comic Sans MS"/>
              </a:rPr>
              <a:t>Fundamental</a:t>
            </a:r>
            <a:r>
              <a:rPr lang="it-IT" sz="2800" dirty="0" smtClean="0">
                <a:latin typeface="Comic Sans MS"/>
                <a:cs typeface="Comic Sans MS"/>
              </a:rPr>
              <a:t> </a:t>
            </a:r>
            <a:r>
              <a:rPr lang="it-IT" sz="2800" dirty="0" err="1" smtClean="0">
                <a:latin typeface="Comic Sans MS"/>
                <a:cs typeface="Comic Sans MS"/>
              </a:rPr>
              <a:t>Physics</a:t>
            </a:r>
            <a:r>
              <a:rPr lang="it-IT" sz="2800" dirty="0" smtClean="0">
                <a:latin typeface="Comic Sans MS"/>
                <a:cs typeface="Comic Sans MS"/>
              </a:rPr>
              <a:t> and Applications (a new </a:t>
            </a:r>
            <a:r>
              <a:rPr lang="it-IT" sz="2800" dirty="0" err="1" smtClean="0">
                <a:latin typeface="Comic Sans MS"/>
                <a:cs typeface="Comic Sans MS"/>
              </a:rPr>
              <a:t>type</a:t>
            </a:r>
            <a:r>
              <a:rPr lang="it-IT" sz="2800" dirty="0" smtClean="0">
                <a:latin typeface="Comic Sans MS"/>
                <a:cs typeface="Comic Sans MS"/>
              </a:rPr>
              <a:t> of INFN Unit)</a:t>
            </a:r>
          </a:p>
          <a:p>
            <a:pPr marL="0" indent="0">
              <a:buNone/>
            </a:pPr>
            <a:endParaRPr lang="it-IT" sz="2800" dirty="0" smtClean="0">
              <a:latin typeface="Comic Sans MS"/>
              <a:cs typeface="Comic Sans MS"/>
            </a:endParaRPr>
          </a:p>
          <a:p>
            <a:r>
              <a:rPr lang="it-IT" sz="2800" dirty="0" smtClean="0">
                <a:solidFill>
                  <a:srgbClr val="D700FF"/>
                </a:solidFill>
                <a:latin typeface="Comic Sans MS"/>
                <a:cs typeface="Comic Sans MS"/>
              </a:rPr>
              <a:t>Collaborazioni con altri Enti di Ricerca italiani per rafforzare un ambiente culturale multidisciplinare. </a:t>
            </a:r>
          </a:p>
          <a:p>
            <a:endParaRPr lang="it-IT" sz="2800" dirty="0" smtClean="0">
              <a:latin typeface="Comic Sans MS"/>
              <a:cs typeface="Comic Sans MS"/>
            </a:endParaRPr>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66</a:t>
            </a:fld>
            <a:endParaRPr lang="it-IT" dirty="0"/>
          </a:p>
        </p:txBody>
      </p:sp>
    </p:spTree>
    <p:extLst>
      <p:ext uri="{BB962C8B-B14F-4D97-AF65-F5344CB8AC3E}">
        <p14:creationId xmlns:p14="http://schemas.microsoft.com/office/powerpoint/2010/main" val="406385728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sellaDiTesto 4"/>
          <p:cNvSpPr txBox="1">
            <a:spLocks noChangeArrowheads="1"/>
          </p:cNvSpPr>
          <p:nvPr/>
        </p:nvSpPr>
        <p:spPr bwMode="auto">
          <a:xfrm>
            <a:off x="225778" y="836713"/>
            <a:ext cx="8466666" cy="236988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it-IT" sz="4000" b="1" dirty="0" err="1">
                <a:solidFill>
                  <a:srgbClr val="336699"/>
                </a:solidFill>
                <a:latin typeface="Tahoma" pitchFamily="34" charset="0"/>
                <a:ea typeface="Tahoma" pitchFamily="34" charset="0"/>
                <a:cs typeface="Tahoma" pitchFamily="34" charset="0"/>
              </a:rPr>
              <a:t>MCloud</a:t>
            </a:r>
            <a:r>
              <a:rPr lang="it-IT" sz="4000" b="1" dirty="0">
                <a:solidFill>
                  <a:srgbClr val="336699"/>
                </a:solidFill>
                <a:latin typeface="Tahoma" pitchFamily="34" charset="0"/>
                <a:ea typeface="Tahoma" pitchFamily="34" charset="0"/>
                <a:cs typeface="Tahoma" pitchFamily="34" charset="0"/>
              </a:rPr>
              <a:t>: </a:t>
            </a:r>
            <a:r>
              <a:rPr lang="it-IT" sz="4000" b="1" dirty="0" err="1">
                <a:solidFill>
                  <a:srgbClr val="336699"/>
                </a:solidFill>
                <a:latin typeface="Tahoma" pitchFamily="34" charset="0"/>
                <a:ea typeface="Tahoma" pitchFamily="34" charset="0"/>
                <a:cs typeface="Tahoma" pitchFamily="34" charset="0"/>
              </a:rPr>
              <a:t>infrastructure</a:t>
            </a:r>
            <a:r>
              <a:rPr lang="it-IT" sz="4000" b="1" dirty="0">
                <a:solidFill>
                  <a:srgbClr val="336699"/>
                </a:solidFill>
                <a:latin typeface="Tahoma" pitchFamily="34" charset="0"/>
                <a:ea typeface="Tahoma" pitchFamily="34" charset="0"/>
                <a:cs typeface="Tahoma" pitchFamily="34" charset="0"/>
              </a:rPr>
              <a:t> for “l’Agenda Digitale Marche” </a:t>
            </a:r>
          </a:p>
          <a:p>
            <a:pPr algn="ctr" defTabSz="914400" fontAlgn="base">
              <a:spcBef>
                <a:spcPct val="0"/>
              </a:spcBef>
              <a:spcAft>
                <a:spcPct val="0"/>
              </a:spcAft>
            </a:pPr>
            <a:r>
              <a:rPr lang="it-IT" sz="4000" b="1" dirty="0">
                <a:solidFill>
                  <a:srgbClr val="336699"/>
                </a:solidFill>
                <a:latin typeface="Tahoma" pitchFamily="34" charset="0"/>
                <a:ea typeface="Tahoma" pitchFamily="34" charset="0"/>
                <a:cs typeface="Tahoma" pitchFamily="34" charset="0"/>
              </a:rPr>
              <a:t>(ADM)</a:t>
            </a:r>
          </a:p>
          <a:p>
            <a:pPr algn="ctr" defTabSz="914400" fontAlgn="base">
              <a:spcBef>
                <a:spcPct val="0"/>
              </a:spcBef>
              <a:spcAft>
                <a:spcPct val="0"/>
              </a:spcAft>
            </a:pPr>
            <a:endParaRPr lang="it-IT" sz="2800" b="1" i="1" dirty="0">
              <a:solidFill>
                <a:srgbClr val="336699"/>
              </a:solidFill>
              <a:latin typeface="Calibri" pitchFamily="34" charset="0"/>
              <a:cs typeface="Arial" charset="0"/>
            </a:endParaRPr>
          </a:p>
        </p:txBody>
      </p:sp>
      <p:pic>
        <p:nvPicPr>
          <p:cNvPr id="9" name="Immagine 8" descr="http://www.ecommunity.marche.it/Portals/0/MCloud/progetto-cloud_10.jpg"/>
          <p:cNvPicPr>
            <a:picLocks noChangeAspect="1"/>
          </p:cNvPicPr>
          <p:nvPr/>
        </p:nvPicPr>
        <p:blipFill rotWithShape="1">
          <a:blip r:embed="rId3" cstate="print">
            <a:extLst>
              <a:ext uri="{28A0092B-C50C-407E-A947-70E740481C1C}">
                <a14:useLocalDpi xmlns:a14="http://schemas.microsoft.com/office/drawing/2010/main" val="0"/>
              </a:ext>
            </a:extLst>
          </a:blip>
          <a:srcRect t="9445" b="20673"/>
          <a:stretch/>
        </p:blipFill>
        <p:spPr bwMode="auto">
          <a:xfrm>
            <a:off x="2299296" y="2803041"/>
            <a:ext cx="4133835" cy="3400536"/>
          </a:xfrm>
          <a:prstGeom prst="rect">
            <a:avLst/>
          </a:prstGeom>
          <a:noFill/>
          <a:ln>
            <a:noFill/>
          </a:ln>
        </p:spPr>
      </p:pic>
      <p:sp>
        <p:nvSpPr>
          <p:cNvPr id="2" name="Segnaposto numero diapositiva 1"/>
          <p:cNvSpPr>
            <a:spLocks noGrp="1"/>
          </p:cNvSpPr>
          <p:nvPr>
            <p:ph type="sldNum" sz="quarter" idx="11"/>
          </p:nvPr>
        </p:nvSpPr>
        <p:spPr/>
        <p:txBody>
          <a:bodyPr/>
          <a:lstStyle/>
          <a:p>
            <a:pPr>
              <a:defRPr/>
            </a:pPr>
            <a:fld id="{68A337E4-DB03-42CB-8B87-23FA59824DDF}" type="slidenum">
              <a:rPr lang="it-IT" smtClean="0">
                <a:solidFill>
                  <a:prstClr val="white"/>
                </a:solidFill>
                <a:latin typeface="Calibri"/>
              </a:rPr>
              <a:pPr>
                <a:defRPr/>
              </a:pPr>
              <a:t>67</a:t>
            </a:fld>
            <a:endParaRPr lang="it-IT" dirty="0">
              <a:solidFill>
                <a:prstClr val="white"/>
              </a:solidFill>
              <a:latin typeface="Calibri"/>
            </a:endParaRPr>
          </a:p>
        </p:txBody>
      </p:sp>
      <p:sp>
        <p:nvSpPr>
          <p:cNvPr id="3" name="CasellaDiTesto 2"/>
          <p:cNvSpPr txBox="1"/>
          <p:nvPr/>
        </p:nvSpPr>
        <p:spPr>
          <a:xfrm>
            <a:off x="695678" y="5849634"/>
            <a:ext cx="7717653" cy="707886"/>
          </a:xfrm>
          <a:prstGeom prst="rect">
            <a:avLst/>
          </a:prstGeom>
          <a:noFill/>
        </p:spPr>
        <p:txBody>
          <a:bodyPr wrap="none" rtlCol="0">
            <a:spAutoFit/>
          </a:bodyPr>
          <a:lstStyle/>
          <a:p>
            <a:r>
              <a:rPr lang="it-IT" sz="2000" dirty="0" smtClean="0">
                <a:solidFill>
                  <a:srgbClr val="0000FF"/>
                </a:solidFill>
                <a:latin typeface="+mj-lt"/>
              </a:rPr>
              <a:t>Intende fornire un’infrastruttura moderna digitale per servizi ai cittadini, </a:t>
            </a:r>
          </a:p>
          <a:p>
            <a:r>
              <a:rPr lang="it-IT" sz="2000" dirty="0" smtClean="0">
                <a:solidFill>
                  <a:srgbClr val="0000FF"/>
                </a:solidFill>
                <a:latin typeface="+mj-lt"/>
              </a:rPr>
              <a:t>alle imprese e alle istituzioni</a:t>
            </a:r>
            <a:r>
              <a:rPr lang="it-IT" sz="1600" dirty="0" smtClean="0">
                <a:latin typeface="+mj-lt"/>
              </a:rPr>
              <a:t>.</a:t>
            </a:r>
            <a:endParaRPr lang="it-IT" sz="1600" dirty="0">
              <a:latin typeface="+mj-lt"/>
            </a:endParaRPr>
          </a:p>
        </p:txBody>
      </p:sp>
      <p:sp>
        <p:nvSpPr>
          <p:cNvPr id="4" name="CasellaDiTesto 3"/>
          <p:cNvSpPr txBox="1"/>
          <p:nvPr/>
        </p:nvSpPr>
        <p:spPr>
          <a:xfrm>
            <a:off x="786455" y="5257800"/>
            <a:ext cx="2247230" cy="338554"/>
          </a:xfrm>
          <a:prstGeom prst="rect">
            <a:avLst/>
          </a:prstGeom>
          <a:noFill/>
        </p:spPr>
        <p:txBody>
          <a:bodyPr wrap="none" rtlCol="0">
            <a:spAutoFit/>
          </a:bodyPr>
          <a:lstStyle/>
          <a:p>
            <a:r>
              <a:rPr lang="it-IT" sz="1600" dirty="0" smtClean="0">
                <a:latin typeface="+mj-lt"/>
              </a:rPr>
              <a:t>CNAF : D. Salomoni et al.</a:t>
            </a:r>
            <a:endParaRPr lang="it-IT" sz="16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6411" y="116632"/>
            <a:ext cx="8229600" cy="432048"/>
          </a:xfrm>
        </p:spPr>
        <p:txBody>
          <a:bodyPr/>
          <a:lstStyle/>
          <a:p>
            <a:pPr algn="l"/>
            <a:r>
              <a:rPr lang="it-IT" sz="2400" dirty="0" smtClean="0">
                <a:solidFill>
                  <a:schemeClr val="bg1"/>
                </a:solidFill>
                <a:latin typeface="Tahoma" pitchFamily="34" charset="0"/>
                <a:ea typeface="Tahoma" pitchFamily="34" charset="0"/>
                <a:cs typeface="Tahoma" pitchFamily="34" charset="0"/>
              </a:rPr>
              <a:t>MCLOUD PROJECT: STRATEGIC VIEW</a:t>
            </a:r>
            <a:endParaRPr lang="it-IT" sz="2400" dirty="0">
              <a:solidFill>
                <a:schemeClr val="bg1"/>
              </a:solidFill>
              <a:latin typeface="Tahoma" pitchFamily="34" charset="0"/>
              <a:ea typeface="Tahoma" pitchFamily="34" charset="0"/>
              <a:cs typeface="Tahoma" pitchFamily="34" charset="0"/>
            </a:endParaRPr>
          </a:p>
        </p:txBody>
      </p:sp>
      <p:sp>
        <p:nvSpPr>
          <p:cNvPr id="3" name="Segnaposto numero diapositiva 2"/>
          <p:cNvSpPr>
            <a:spLocks noGrp="1"/>
          </p:cNvSpPr>
          <p:nvPr>
            <p:ph type="sldNum" sz="quarter" idx="10"/>
          </p:nvPr>
        </p:nvSpPr>
        <p:spPr/>
        <p:txBody>
          <a:bodyPr/>
          <a:lstStyle/>
          <a:p>
            <a:pPr>
              <a:defRPr/>
            </a:pPr>
            <a:fld id="{FF49DA0B-4DA6-4E00-AD97-9BDD06F76A58}" type="slidenum">
              <a:rPr lang="it-IT" smtClean="0">
                <a:solidFill>
                  <a:prstClr val="white"/>
                </a:solidFill>
                <a:latin typeface="Calibri"/>
              </a:rPr>
              <a:pPr>
                <a:defRPr/>
              </a:pPr>
              <a:t>68</a:t>
            </a:fld>
            <a:endParaRPr lang="it-IT" dirty="0">
              <a:solidFill>
                <a:prstClr val="white"/>
              </a:solidFill>
              <a:latin typeface="Calibri"/>
            </a:endParaRPr>
          </a:p>
        </p:txBody>
      </p:sp>
      <p:pic>
        <p:nvPicPr>
          <p:cNvPr id="5" name="Immagine 1"/>
          <p:cNvPicPr>
            <a:picLocks noChangeAspect="1"/>
          </p:cNvPicPr>
          <p:nvPr/>
        </p:nvPicPr>
        <p:blipFill>
          <a:blip r:embed="rId2" cstate="print">
            <a:extLst>
              <a:ext uri="{28A0092B-C50C-407E-A947-70E740481C1C}">
                <a14:useLocalDpi xmlns:a14="http://schemas.microsoft.com/office/drawing/2010/main" val="0"/>
              </a:ext>
            </a:extLst>
          </a:blip>
          <a:srcRect l="1010" t="16835" r="3938" b="5859"/>
          <a:stretch>
            <a:fillRect/>
          </a:stretch>
        </p:blipFill>
        <p:spPr bwMode="auto">
          <a:xfrm>
            <a:off x="296009" y="1196752"/>
            <a:ext cx="8022981"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21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FF49DA0B-4DA6-4E00-AD97-9BDD06F76A58}" type="slidenum">
              <a:rPr lang="it-IT" smtClean="0">
                <a:solidFill>
                  <a:prstClr val="white"/>
                </a:solidFill>
                <a:latin typeface="Calibri"/>
              </a:rPr>
              <a:pPr>
                <a:defRPr/>
              </a:pPr>
              <a:t>69</a:t>
            </a:fld>
            <a:endParaRPr lang="it-IT" dirty="0">
              <a:solidFill>
                <a:prstClr val="white"/>
              </a:solidFill>
              <a:latin typeface="Calibri"/>
            </a:endParaRPr>
          </a:p>
        </p:txBody>
      </p:sp>
      <p:sp>
        <p:nvSpPr>
          <p:cNvPr id="5" name="Rectangle 3"/>
          <p:cNvSpPr>
            <a:spLocks noGrp="1" noChangeArrowheads="1"/>
          </p:cNvSpPr>
          <p:nvPr>
            <p:ph type="title"/>
            <p:custDataLst>
              <p:tags r:id="rId1"/>
            </p:custDataLst>
          </p:nvPr>
        </p:nvSpPr>
        <p:spPr bwMode="auto">
          <a:xfrm>
            <a:off x="583866" y="36855"/>
            <a:ext cx="7577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eaLnBrk="0" fontAlgn="base" hangingPunct="0">
              <a:spcBef>
                <a:spcPct val="0"/>
              </a:spcBef>
              <a:spcAft>
                <a:spcPct val="0"/>
              </a:spcAft>
            </a:pPr>
            <a:r>
              <a:rPr lang="it-IT" sz="2000" dirty="0">
                <a:solidFill>
                  <a:schemeClr val="bg1"/>
                </a:solidFill>
                <a:latin typeface="Tahoma" pitchFamily="34" charset="0"/>
                <a:ea typeface="Tahoma" pitchFamily="34" charset="0"/>
                <a:cs typeface="Tahoma" pitchFamily="34" charset="0"/>
              </a:rPr>
              <a:t>MCLOUD</a:t>
            </a:r>
            <a:r>
              <a:rPr lang="it-IT" sz="2400" dirty="0">
                <a:solidFill>
                  <a:schemeClr val="bg1"/>
                </a:solidFill>
                <a:latin typeface="Tahoma" pitchFamily="34" charset="0"/>
                <a:ea typeface="Tahoma" pitchFamily="34" charset="0"/>
                <a:cs typeface="Tahoma" pitchFamily="34" charset="0"/>
              </a:rPr>
              <a:t>: </a:t>
            </a:r>
            <a:r>
              <a:rPr lang="it-IT" sz="1600" dirty="0" smtClean="0">
                <a:solidFill>
                  <a:schemeClr val="bg1"/>
                </a:solidFill>
                <a:latin typeface="Tahoma" pitchFamily="34" charset="0"/>
                <a:ea typeface="Tahoma" pitchFamily="34" charset="0"/>
                <a:cs typeface="Tahoma" pitchFamily="34" charset="0"/>
              </a:rPr>
              <a:t>FEDERATED MODEL OF CLOUD FOR THE PROVISION OF SERVICES</a:t>
            </a:r>
            <a:endParaRPr lang="it-IT" sz="1600" dirty="0">
              <a:solidFill>
                <a:schemeClr val="bg1"/>
              </a:solidFill>
              <a:latin typeface="Tahoma" pitchFamily="34" charset="0"/>
              <a:ea typeface="Tahoma" pitchFamily="34" charset="0"/>
              <a:cs typeface="Tahoma" pitchFamily="34" charset="0"/>
            </a:endParaRPr>
          </a:p>
        </p:txBody>
      </p:sp>
      <p:pic>
        <p:nvPicPr>
          <p:cNvPr id="6" name="Immagine 25"/>
          <p:cNvPicPr>
            <a:picLocks noChangeAspect="1"/>
          </p:cNvPicPr>
          <p:nvPr/>
        </p:nvPicPr>
        <p:blipFill>
          <a:blip r:embed="rId3" cstate="print">
            <a:extLst>
              <a:ext uri="{28A0092B-C50C-407E-A947-70E740481C1C}">
                <a14:useLocalDpi xmlns:a14="http://schemas.microsoft.com/office/drawing/2010/main" val="0"/>
              </a:ext>
            </a:extLst>
          </a:blip>
          <a:srcRect t="16431"/>
          <a:stretch>
            <a:fillRect/>
          </a:stretch>
        </p:blipFill>
        <p:spPr bwMode="auto">
          <a:xfrm>
            <a:off x="383931" y="1387478"/>
            <a:ext cx="7672754"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3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a:xfrm>
            <a:off x="457200" y="325438"/>
            <a:ext cx="8229600" cy="1150937"/>
          </a:xfrm>
        </p:spPr>
        <p:txBody>
          <a:bodyPr>
            <a:noAutofit/>
          </a:bodyPr>
          <a:lstStyle/>
          <a:p>
            <a:pPr eaLnBrk="1" hangingPunct="1"/>
            <a:r>
              <a:rPr lang="it-IT" sz="3600" dirty="0">
                <a:solidFill>
                  <a:srgbClr val="0000FF"/>
                </a:solidFill>
                <a:latin typeface="Calibri" charset="0"/>
                <a:ea typeface="MS PGothic" charset="0"/>
              </a:rPr>
              <a:t>Collaborazione e ricerca con le industrie: alcuni esempi</a:t>
            </a:r>
            <a:endParaRPr lang="it-IT" sz="3600" dirty="0">
              <a:solidFill>
                <a:srgbClr val="FF0000"/>
              </a:solidFill>
              <a:latin typeface="Calibri" charset="0"/>
              <a:ea typeface="MS PGothic" charset="0"/>
            </a:endParaRPr>
          </a:p>
        </p:txBody>
      </p:sp>
      <p:sp>
        <p:nvSpPr>
          <p:cNvPr id="35842" name="Segnaposto contenuto 2"/>
          <p:cNvSpPr>
            <a:spLocks noGrp="1"/>
          </p:cNvSpPr>
          <p:nvPr>
            <p:ph idx="1"/>
          </p:nvPr>
        </p:nvSpPr>
        <p:spPr>
          <a:xfrm>
            <a:off x="1014413" y="2363788"/>
            <a:ext cx="3544887" cy="3465512"/>
          </a:xfrm>
        </p:spPr>
        <p:txBody>
          <a:bodyPr>
            <a:normAutofit/>
          </a:bodyPr>
          <a:lstStyle/>
          <a:p>
            <a:pPr eaLnBrk="1" hangingPunct="1"/>
            <a:r>
              <a:rPr lang="it-IT" sz="2000" dirty="0">
                <a:latin typeface="Calibri" charset="0"/>
                <a:ea typeface="MS PGothic" charset="0"/>
              </a:rPr>
              <a:t>Ettore ZANON SPA – Schio </a:t>
            </a:r>
          </a:p>
          <a:p>
            <a:pPr eaLnBrk="1" hangingPunct="1"/>
            <a:r>
              <a:rPr lang="it-IT" sz="2000" dirty="0" smtClean="0">
                <a:latin typeface="Calibri" charset="0"/>
                <a:ea typeface="MS PGothic" charset="0"/>
              </a:rPr>
              <a:t>CINELL </a:t>
            </a:r>
            <a:r>
              <a:rPr lang="it-IT" sz="2000" dirty="0">
                <a:latin typeface="Calibri" charset="0"/>
                <a:ea typeface="MS PGothic" charset="0"/>
              </a:rPr>
              <a:t>Strumenti scientifici</a:t>
            </a:r>
          </a:p>
          <a:p>
            <a:pPr eaLnBrk="1" hangingPunct="1"/>
            <a:r>
              <a:rPr lang="it-IT" sz="2000" dirty="0" smtClean="0">
                <a:latin typeface="Calibri" charset="0"/>
                <a:ea typeface="MS PGothic" charset="0"/>
              </a:rPr>
              <a:t>Bracco </a:t>
            </a:r>
            <a:r>
              <a:rPr lang="it-IT" sz="2000" dirty="0" err="1">
                <a:latin typeface="Calibri" charset="0"/>
                <a:ea typeface="MS PGothic" charset="0"/>
              </a:rPr>
              <a:t>Imaging</a:t>
            </a:r>
            <a:endParaRPr lang="it-IT" sz="2000" dirty="0">
              <a:latin typeface="Calibri" charset="0"/>
              <a:ea typeface="MS PGothic" charset="0"/>
            </a:endParaRPr>
          </a:p>
          <a:p>
            <a:pPr eaLnBrk="1" hangingPunct="1"/>
            <a:r>
              <a:rPr lang="it-IT" sz="2000" dirty="0">
                <a:latin typeface="Calibri" charset="0"/>
                <a:ea typeface="MS PGothic" charset="0"/>
              </a:rPr>
              <a:t>Ansaldo</a:t>
            </a:r>
          </a:p>
          <a:p>
            <a:pPr eaLnBrk="1" hangingPunct="1"/>
            <a:r>
              <a:rPr lang="it-IT" sz="2000" dirty="0">
                <a:latin typeface="Calibri" charset="0"/>
                <a:ea typeface="MS PGothic" charset="0"/>
              </a:rPr>
              <a:t>Alenia</a:t>
            </a:r>
          </a:p>
          <a:p>
            <a:pPr eaLnBrk="1" hangingPunct="1"/>
            <a:r>
              <a:rPr lang="it-IT" sz="2000" dirty="0">
                <a:latin typeface="Calibri" charset="0"/>
                <a:ea typeface="MS PGothic" charset="0"/>
              </a:rPr>
              <a:t>CNAO</a:t>
            </a:r>
          </a:p>
          <a:p>
            <a:pPr eaLnBrk="1" hangingPunct="1"/>
            <a:r>
              <a:rPr lang="it-IT" sz="2000" dirty="0">
                <a:latin typeface="Calibri" charset="0"/>
                <a:ea typeface="MS PGothic" charset="0"/>
              </a:rPr>
              <a:t>ISED Ingegneria dei Sistemi Elaborazione Dati S.p.A. (Roma)</a:t>
            </a:r>
          </a:p>
        </p:txBody>
      </p:sp>
      <p:sp>
        <p:nvSpPr>
          <p:cNvPr id="3584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3ED08B14-4C1D-B64F-8B38-96C0D976B887}" type="slidenum">
              <a:rPr lang="it-IT" sz="1200">
                <a:solidFill>
                  <a:srgbClr val="898989"/>
                </a:solidFill>
              </a:rPr>
              <a:pPr eaLnBrk="1" hangingPunct="1"/>
              <a:t>7</a:t>
            </a:fld>
            <a:endParaRPr lang="it-IT" sz="1200">
              <a:solidFill>
                <a:srgbClr val="898989"/>
              </a:solidFill>
            </a:endParaRPr>
          </a:p>
        </p:txBody>
      </p:sp>
      <p:sp>
        <p:nvSpPr>
          <p:cNvPr id="7" name="Segnaposto contenuto 2"/>
          <p:cNvSpPr txBox="1">
            <a:spLocks/>
          </p:cNvSpPr>
          <p:nvPr/>
        </p:nvSpPr>
        <p:spPr bwMode="auto">
          <a:xfrm>
            <a:off x="4989513" y="2376489"/>
            <a:ext cx="3836987" cy="2578100"/>
          </a:xfrm>
          <a:prstGeom prst="rect">
            <a:avLst/>
          </a:prstGeom>
          <a:noFill/>
          <a:ln w="9525">
            <a:noFill/>
            <a:miter lim="800000"/>
            <a:headEnd/>
            <a:tailEnd/>
          </a:ln>
        </p:spPr>
        <p:txBody>
          <a:bodyPr>
            <a:normAutofit/>
          </a:bodyPr>
          <a:lstStyle/>
          <a:p>
            <a:pPr marL="342900" indent="-342900" fontAlgn="auto">
              <a:spcBef>
                <a:spcPct val="20000"/>
              </a:spcBef>
              <a:spcAft>
                <a:spcPts val="0"/>
              </a:spcAft>
              <a:buFont typeface="Arial"/>
              <a:buChar char="•"/>
              <a:defRPr/>
            </a:pPr>
            <a:r>
              <a:rPr lang="it-IT" sz="2000" dirty="0">
                <a:latin typeface="+mn-lt"/>
                <a:ea typeface="+mn-ea"/>
                <a:cs typeface="+mn-cs"/>
              </a:rPr>
              <a:t>CAEN </a:t>
            </a:r>
            <a:r>
              <a:rPr lang="it-IT" sz="2000" dirty="0" smtClean="0">
                <a:latin typeface="+mn-lt"/>
                <a:ea typeface="+mn-ea"/>
                <a:cs typeface="+mn-cs"/>
              </a:rPr>
              <a:t>S.p.a.</a:t>
            </a:r>
            <a:endParaRPr lang="it-IT" sz="2000" dirty="0">
              <a:latin typeface="+mn-lt"/>
              <a:ea typeface="+mn-ea"/>
              <a:cs typeface="+mn-cs"/>
            </a:endParaRPr>
          </a:p>
          <a:p>
            <a:pPr marL="342900" indent="-342900" fontAlgn="auto">
              <a:spcBef>
                <a:spcPct val="20000"/>
              </a:spcBef>
              <a:spcAft>
                <a:spcPts val="0"/>
              </a:spcAft>
              <a:buFont typeface="Arial"/>
              <a:buChar char="•"/>
              <a:defRPr/>
            </a:pPr>
            <a:r>
              <a:rPr lang="it-IT" sz="2000" dirty="0">
                <a:latin typeface="+mn-lt"/>
                <a:ea typeface="+mn-ea"/>
                <a:cs typeface="+mn-cs"/>
              </a:rPr>
              <a:t>IMT S.r.l.</a:t>
            </a:r>
          </a:p>
          <a:p>
            <a:pPr marL="342900" indent="-342900" fontAlgn="auto">
              <a:spcBef>
                <a:spcPct val="20000"/>
              </a:spcBef>
              <a:spcAft>
                <a:spcPts val="0"/>
              </a:spcAft>
              <a:buFont typeface="Arial"/>
              <a:buChar char="•"/>
              <a:defRPr/>
            </a:pPr>
            <a:r>
              <a:rPr lang="en-US" sz="2000" dirty="0" smtClean="0">
                <a:latin typeface="+mn-lt"/>
                <a:ea typeface="+mn-ea"/>
                <a:cs typeface="+mn-cs"/>
              </a:rPr>
              <a:t>Ion </a:t>
            </a:r>
            <a:r>
              <a:rPr lang="en-US" sz="2000" dirty="0">
                <a:latin typeface="+mn-lt"/>
                <a:ea typeface="+mn-ea"/>
                <a:cs typeface="+mn-cs"/>
              </a:rPr>
              <a:t>Beam Applications S.A.</a:t>
            </a:r>
            <a:endParaRPr lang="it-IT" sz="2000" dirty="0">
              <a:latin typeface="+mn-lt"/>
              <a:ea typeface="+mn-ea"/>
              <a:cs typeface="+mn-cs"/>
            </a:endParaRPr>
          </a:p>
          <a:p>
            <a:pPr marL="342900" indent="-342900" fontAlgn="auto">
              <a:spcBef>
                <a:spcPct val="20000"/>
              </a:spcBef>
              <a:spcAft>
                <a:spcPts val="0"/>
              </a:spcAft>
              <a:buFont typeface="Arial"/>
              <a:buChar char="•"/>
              <a:defRPr/>
            </a:pPr>
            <a:r>
              <a:rPr lang="it-IT" sz="2000" dirty="0">
                <a:latin typeface="+mn-lt"/>
                <a:ea typeface="+mn-ea"/>
                <a:cs typeface="+mn-cs"/>
              </a:rPr>
              <a:t>Best Medica International, </a:t>
            </a:r>
            <a:r>
              <a:rPr lang="it-IT" sz="2000" dirty="0" err="1">
                <a:latin typeface="+mn-lt"/>
                <a:ea typeface="+mn-ea"/>
                <a:cs typeface="+mn-cs"/>
              </a:rPr>
              <a:t>Inc</a:t>
            </a:r>
            <a:r>
              <a:rPr lang="it-IT" sz="2000" dirty="0">
                <a:latin typeface="+mn-lt"/>
                <a:ea typeface="+mn-ea"/>
                <a:cs typeface="+mn-cs"/>
              </a:rPr>
              <a:t> </a:t>
            </a:r>
            <a:endParaRPr lang="it-IT" sz="2000" dirty="0" smtClean="0">
              <a:latin typeface="+mn-lt"/>
              <a:ea typeface="+mn-ea"/>
              <a:cs typeface="+mn-cs"/>
            </a:endParaRPr>
          </a:p>
          <a:p>
            <a:pPr marL="342900" indent="-342900">
              <a:spcBef>
                <a:spcPct val="20000"/>
              </a:spcBef>
              <a:buFont typeface="Arial"/>
              <a:buChar char="•"/>
              <a:defRPr/>
            </a:pPr>
            <a:r>
              <a:rPr lang="it-IT" sz="2000" dirty="0">
                <a:latin typeface="Calibri" charset="0"/>
                <a:ea typeface="MS PGothic" charset="0"/>
              </a:rPr>
              <a:t>Carpenterie </a:t>
            </a:r>
            <a:r>
              <a:rPr lang="it-IT" sz="2000" dirty="0" err="1">
                <a:latin typeface="Calibri" charset="0"/>
                <a:ea typeface="MS PGothic" charset="0"/>
              </a:rPr>
              <a:t>Pagotto</a:t>
            </a:r>
            <a:r>
              <a:rPr lang="it-IT" sz="2000" dirty="0">
                <a:latin typeface="Calibri" charset="0"/>
                <a:ea typeface="MS PGothic" charset="0"/>
              </a:rPr>
              <a:t> (LNL</a:t>
            </a:r>
            <a:r>
              <a:rPr lang="it-IT" sz="2000" dirty="0" smtClean="0">
                <a:latin typeface="Calibri" charset="0"/>
                <a:ea typeface="MS PGothic" charset="0"/>
              </a:rPr>
              <a:t>)</a:t>
            </a:r>
            <a:endParaRPr lang="it-IT" sz="2000" dirty="0">
              <a:latin typeface="+mn-lt"/>
              <a:ea typeface="+mn-ea"/>
              <a:cs typeface="+mn-cs"/>
            </a:endParaRPr>
          </a:p>
          <a:p>
            <a:pPr marL="342900" indent="-342900" fontAlgn="auto">
              <a:spcBef>
                <a:spcPct val="20000"/>
              </a:spcBef>
              <a:spcAft>
                <a:spcPts val="0"/>
              </a:spcAft>
              <a:buFont typeface="Arial"/>
              <a:buChar char="•"/>
              <a:defRPr/>
            </a:pPr>
            <a:r>
              <a:rPr lang="it-IT" sz="2000" dirty="0">
                <a:solidFill>
                  <a:srgbClr val="0000FF"/>
                </a:solidFill>
                <a:latin typeface="+mn-lt"/>
                <a:ea typeface="+mn-ea"/>
                <a:cs typeface="+mn-cs"/>
              </a:rPr>
              <a:t>Etc. etc.</a:t>
            </a:r>
          </a:p>
          <a:p>
            <a:pPr fontAlgn="auto">
              <a:spcBef>
                <a:spcPct val="20000"/>
              </a:spcBef>
              <a:spcAft>
                <a:spcPts val="0"/>
              </a:spcAft>
              <a:buFont typeface="Arial"/>
              <a:buNone/>
              <a:defRPr/>
            </a:pPr>
            <a:endParaRPr lang="it-IT" sz="3200" dirty="0">
              <a:latin typeface="+mn-lt"/>
              <a:ea typeface="+mn-ea"/>
              <a:cs typeface="+mn-cs"/>
            </a:endParaRPr>
          </a:p>
        </p:txBody>
      </p:sp>
    </p:spTree>
    <p:extLst>
      <p:ext uri="{BB962C8B-B14F-4D97-AF65-F5344CB8AC3E}">
        <p14:creationId xmlns:p14="http://schemas.microsoft.com/office/powerpoint/2010/main" val="170954360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pPr eaLnBrk="1" hangingPunct="1"/>
            <a:r>
              <a:rPr lang="en-US" sz="3600" dirty="0" smtClean="0">
                <a:solidFill>
                  <a:srgbClr val="3366FF"/>
                </a:solidFill>
                <a:latin typeface="Calibri" charset="0"/>
                <a:ea typeface="ＭＳ Ｐゴシック" charset="0"/>
                <a:cs typeface="ＭＳ Ｐゴシック" charset="0"/>
              </a:rPr>
              <a:t>Cluster </a:t>
            </a:r>
            <a:r>
              <a:rPr lang="en-US" sz="3600" dirty="0" err="1" smtClean="0">
                <a:solidFill>
                  <a:srgbClr val="3366FF"/>
                </a:solidFill>
                <a:latin typeface="Calibri" charset="0"/>
                <a:ea typeface="ＭＳ Ｐゴシック" charset="0"/>
                <a:cs typeface="ＭＳ Ｐゴシック" charset="0"/>
              </a:rPr>
              <a:t>Tecnologici</a:t>
            </a:r>
            <a:r>
              <a:rPr lang="en-US" sz="3600" dirty="0" smtClean="0">
                <a:solidFill>
                  <a:srgbClr val="3366FF"/>
                </a:solidFill>
                <a:latin typeface="Calibri" charset="0"/>
                <a:ea typeface="ＭＳ Ｐゴシック" charset="0"/>
                <a:cs typeface="ＭＳ Ｐゴシック" charset="0"/>
              </a:rPr>
              <a:t/>
            </a:r>
            <a:br>
              <a:rPr lang="en-US" sz="3600" dirty="0" smtClean="0">
                <a:solidFill>
                  <a:srgbClr val="3366FF"/>
                </a:solidFill>
                <a:latin typeface="Calibri" charset="0"/>
                <a:ea typeface="ＭＳ Ｐゴシック" charset="0"/>
                <a:cs typeface="ＭＳ Ｐゴシック" charset="0"/>
              </a:rPr>
            </a:br>
            <a:r>
              <a:rPr lang="en-US" sz="2800" dirty="0" smtClean="0">
                <a:solidFill>
                  <a:srgbClr val="3366FF"/>
                </a:solidFill>
                <a:latin typeface="Calibri" charset="0"/>
                <a:ea typeface="ＭＳ Ｐゴシック" charset="0"/>
                <a:cs typeface="ＭＳ Ｐゴシック" charset="0"/>
              </a:rPr>
              <a:t>da </a:t>
            </a:r>
            <a:r>
              <a:rPr lang="en-US" sz="2800" dirty="0" err="1" smtClean="0">
                <a:solidFill>
                  <a:srgbClr val="3366FF"/>
                </a:solidFill>
                <a:latin typeface="Calibri" charset="0"/>
                <a:ea typeface="ＭＳ Ｐゴシック" charset="0"/>
                <a:cs typeface="ＭＳ Ｐゴシック" charset="0"/>
              </a:rPr>
              <a:t>implementare</a:t>
            </a:r>
            <a:r>
              <a:rPr lang="en-US" sz="2800" dirty="0" smtClean="0">
                <a:solidFill>
                  <a:srgbClr val="3366FF"/>
                </a:solidFill>
                <a:latin typeface="Calibri" charset="0"/>
                <a:ea typeface="ＭＳ Ｐゴシック" charset="0"/>
                <a:cs typeface="ＭＳ Ｐゴシック" charset="0"/>
              </a:rPr>
              <a:t> (quasi </a:t>
            </a:r>
            <a:r>
              <a:rPr lang="en-US" sz="2800" dirty="0" err="1" smtClean="0">
                <a:solidFill>
                  <a:srgbClr val="3366FF"/>
                </a:solidFill>
                <a:latin typeface="Calibri" charset="0"/>
                <a:ea typeface="ＭＳ Ｐゴシック" charset="0"/>
                <a:cs typeface="ＭＳ Ｐゴシック" charset="0"/>
              </a:rPr>
              <a:t>pronti</a:t>
            </a:r>
            <a:r>
              <a:rPr lang="en-US" sz="2800" dirty="0" smtClean="0">
                <a:solidFill>
                  <a:srgbClr val="3366FF"/>
                </a:solidFill>
                <a:latin typeface="Calibri" charset="0"/>
                <a:ea typeface="ＭＳ Ｐゴシック" charset="0"/>
                <a:cs typeface="ＭＳ Ｐゴシック" charset="0"/>
              </a:rPr>
              <a:t>)</a:t>
            </a:r>
            <a:endParaRPr lang="en-US" sz="2800" dirty="0">
              <a:solidFill>
                <a:srgbClr val="3366FF"/>
              </a:solidFill>
              <a:latin typeface="Calibri" charset="0"/>
              <a:ea typeface="ＭＳ Ｐゴシック" charset="0"/>
              <a:cs typeface="ＭＳ Ｐゴシック" charset="0"/>
            </a:endParaRPr>
          </a:p>
        </p:txBody>
      </p:sp>
      <p:sp>
        <p:nvSpPr>
          <p:cNvPr id="26627" name="Content Placeholder 2"/>
          <p:cNvSpPr>
            <a:spLocks noGrp="1"/>
          </p:cNvSpPr>
          <p:nvPr>
            <p:ph idx="1"/>
          </p:nvPr>
        </p:nvSpPr>
        <p:spPr>
          <a:xfrm>
            <a:off x="457200" y="1806223"/>
            <a:ext cx="8229600" cy="3556000"/>
          </a:xfrm>
        </p:spPr>
        <p:txBody>
          <a:bodyPr>
            <a:normAutofit fontScale="92500" lnSpcReduction="10000"/>
          </a:bodyPr>
          <a:lstStyle/>
          <a:p>
            <a:pPr marL="0" indent="0" eaLnBrk="1" hangingPunct="1">
              <a:buNone/>
            </a:pPr>
            <a:endParaRPr lang="en-US" dirty="0">
              <a:latin typeface="Calibri" charset="0"/>
              <a:ea typeface="ＭＳ Ｐゴシック" charset="0"/>
              <a:cs typeface="ＭＳ Ｐゴシック" charset="0"/>
            </a:endParaRPr>
          </a:p>
          <a:p>
            <a:pPr eaLnBrk="1" hangingPunct="1"/>
            <a:r>
              <a:rPr lang="en-US" sz="2200" dirty="0" err="1" smtClean="0">
                <a:solidFill>
                  <a:srgbClr val="D700FF"/>
                </a:solidFill>
                <a:latin typeface="Calibri" charset="0"/>
                <a:ea typeface="ＭＳ Ｐゴシック" charset="0"/>
                <a:cs typeface="ＭＳ Ｐゴシック" charset="0"/>
              </a:rPr>
              <a:t>Acceleratori</a:t>
            </a:r>
            <a:r>
              <a:rPr lang="en-US" sz="2200" dirty="0" smtClean="0">
                <a:solidFill>
                  <a:srgbClr val="D700FF"/>
                </a:solidFill>
                <a:latin typeface="Calibri" charset="0"/>
                <a:ea typeface="ＭＳ Ｐゴシック" charset="0"/>
                <a:cs typeface="ＭＳ Ｐゴシック" charset="0"/>
              </a:rPr>
              <a:t> (</a:t>
            </a:r>
            <a:r>
              <a:rPr lang="en-US" sz="2200" dirty="0" err="1" smtClean="0">
                <a:solidFill>
                  <a:srgbClr val="D700FF"/>
                </a:solidFill>
                <a:latin typeface="Calibri" charset="0"/>
                <a:ea typeface="ＭＳ Ｐゴシック" charset="0"/>
                <a:cs typeface="ＭＳ Ｐゴシック" charset="0"/>
              </a:rPr>
              <a:t>vedi</a:t>
            </a:r>
            <a:r>
              <a:rPr lang="en-US" sz="2200" dirty="0" smtClean="0">
                <a:solidFill>
                  <a:srgbClr val="D700FF"/>
                </a:solidFill>
                <a:latin typeface="Calibri" charset="0"/>
                <a:ea typeface="ＭＳ Ｐゴシック" charset="0"/>
                <a:cs typeface="ＭＳ Ｐゴシック" charset="0"/>
              </a:rPr>
              <a:t> TIARA a </a:t>
            </a:r>
            <a:r>
              <a:rPr lang="en-US" sz="2200" dirty="0" err="1" smtClean="0">
                <a:solidFill>
                  <a:srgbClr val="D700FF"/>
                </a:solidFill>
                <a:latin typeface="Calibri" charset="0"/>
                <a:ea typeface="ＭＳ Ｐゴシック" charset="0"/>
                <a:cs typeface="ＭＳ Ｐゴシック" charset="0"/>
              </a:rPr>
              <a:t>livello</a:t>
            </a:r>
            <a:r>
              <a:rPr lang="en-US" sz="2200" dirty="0" smtClean="0">
                <a:solidFill>
                  <a:srgbClr val="D700FF"/>
                </a:solidFill>
                <a:latin typeface="Calibri" charset="0"/>
                <a:ea typeface="ＭＳ Ｐゴシック" charset="0"/>
                <a:cs typeface="ＭＳ Ｐゴシック" charset="0"/>
              </a:rPr>
              <a:t> EU)</a:t>
            </a:r>
          </a:p>
          <a:p>
            <a:r>
              <a:rPr lang="en-US" sz="2200" dirty="0" err="1" smtClean="0">
                <a:solidFill>
                  <a:srgbClr val="008000"/>
                </a:solidFill>
                <a:latin typeface="Calibri" charset="0"/>
                <a:ea typeface="ＭＳ Ｐゴシック" charset="0"/>
                <a:cs typeface="ＭＳ Ｐゴシック" charset="0"/>
              </a:rPr>
              <a:t>Beni</a:t>
            </a:r>
            <a:r>
              <a:rPr lang="en-US" sz="2200" dirty="0" smtClean="0">
                <a:solidFill>
                  <a:srgbClr val="008000"/>
                </a:solidFill>
                <a:latin typeface="Calibri" charset="0"/>
                <a:ea typeface="ＭＳ Ｐゴシック" charset="0"/>
                <a:cs typeface="ＭＳ Ｐゴシック" charset="0"/>
              </a:rPr>
              <a:t> </a:t>
            </a:r>
            <a:r>
              <a:rPr lang="en-US" sz="2200" dirty="0" err="1" smtClean="0">
                <a:solidFill>
                  <a:srgbClr val="008000"/>
                </a:solidFill>
                <a:latin typeface="Calibri" charset="0"/>
                <a:ea typeface="ＭＳ Ｐゴシック" charset="0"/>
                <a:cs typeface="ＭＳ Ｐゴシック" charset="0"/>
              </a:rPr>
              <a:t>Culturali</a:t>
            </a:r>
            <a:endParaRPr lang="en-US" sz="2200" dirty="0">
              <a:solidFill>
                <a:srgbClr val="008000"/>
              </a:solidFill>
              <a:latin typeface="Calibri" charset="0"/>
              <a:ea typeface="ＭＳ Ｐゴシック" charset="0"/>
              <a:cs typeface="ＭＳ Ｐゴシック" charset="0"/>
            </a:endParaRPr>
          </a:p>
          <a:p>
            <a:pPr eaLnBrk="1" hangingPunct="1"/>
            <a:r>
              <a:rPr lang="en-US" sz="2200" dirty="0" err="1" smtClean="0">
                <a:solidFill>
                  <a:srgbClr val="FF0000"/>
                </a:solidFill>
                <a:latin typeface="Calibri" charset="0"/>
                <a:ea typeface="ＭＳ Ｐゴシック" charset="0"/>
                <a:cs typeface="ＭＳ Ｐゴシック" charset="0"/>
              </a:rPr>
              <a:t>Applicazioni</a:t>
            </a:r>
            <a:r>
              <a:rPr lang="en-US" sz="2200" dirty="0" smtClean="0">
                <a:solidFill>
                  <a:srgbClr val="FF0000"/>
                </a:solidFill>
                <a:latin typeface="Calibri" charset="0"/>
                <a:ea typeface="ＭＳ Ｐゴシック" charset="0"/>
                <a:cs typeface="ＭＳ Ｐゴシック" charset="0"/>
              </a:rPr>
              <a:t> </a:t>
            </a:r>
            <a:r>
              <a:rPr lang="en-US" sz="2200" dirty="0" err="1" smtClean="0">
                <a:solidFill>
                  <a:srgbClr val="FF0000"/>
                </a:solidFill>
                <a:latin typeface="Calibri" charset="0"/>
                <a:ea typeface="ＭＳ Ｐゴシック" charset="0"/>
                <a:cs typeface="ＭＳ Ｐゴシック" charset="0"/>
              </a:rPr>
              <a:t>mediche</a:t>
            </a:r>
            <a:endParaRPr lang="en-US" sz="2200" dirty="0">
              <a:solidFill>
                <a:srgbClr val="FF0000"/>
              </a:solidFill>
              <a:latin typeface="Calibri" charset="0"/>
              <a:ea typeface="ＭＳ Ｐゴシック" charset="0"/>
              <a:cs typeface="ＭＳ Ｐゴシック" charset="0"/>
            </a:endParaRPr>
          </a:p>
          <a:p>
            <a:pPr eaLnBrk="1" hangingPunct="1"/>
            <a:r>
              <a:rPr lang="en-US" sz="2200" dirty="0" err="1" smtClean="0">
                <a:solidFill>
                  <a:srgbClr val="0000FF"/>
                </a:solidFill>
                <a:latin typeface="Calibri" charset="0"/>
                <a:ea typeface="ＭＳ Ｐゴシック" charset="0"/>
                <a:cs typeface="ＭＳ Ｐゴシック" charset="0"/>
              </a:rPr>
              <a:t>Rivelatori</a:t>
            </a:r>
            <a:r>
              <a:rPr lang="en-US" sz="2200" dirty="0" smtClean="0">
                <a:solidFill>
                  <a:srgbClr val="0000FF"/>
                </a:solidFill>
                <a:latin typeface="Calibri" charset="0"/>
                <a:ea typeface="ＭＳ Ｐゴシック" charset="0"/>
                <a:cs typeface="ＭＳ Ｐゴシック" charset="0"/>
              </a:rPr>
              <a:t> al </a:t>
            </a:r>
            <a:r>
              <a:rPr lang="en-US" sz="2200" dirty="0" err="1" smtClean="0">
                <a:solidFill>
                  <a:srgbClr val="0000FF"/>
                </a:solidFill>
                <a:latin typeface="Calibri" charset="0"/>
                <a:ea typeface="ＭＳ Ｐゴシック" charset="0"/>
                <a:cs typeface="ＭＳ Ｐゴシック" charset="0"/>
              </a:rPr>
              <a:t>silicio</a:t>
            </a:r>
            <a:endParaRPr lang="en-US" sz="2200" dirty="0">
              <a:solidFill>
                <a:srgbClr val="0000FF"/>
              </a:solidFill>
              <a:latin typeface="Calibri" charset="0"/>
              <a:ea typeface="ＭＳ Ｐゴシック" charset="0"/>
              <a:cs typeface="ＭＳ Ｐゴシック" charset="0"/>
            </a:endParaRPr>
          </a:p>
          <a:p>
            <a:pPr marL="0" indent="0" eaLnBrk="1" hangingPunct="1">
              <a:buNone/>
            </a:pPr>
            <a:r>
              <a:rPr lang="en-US" sz="2200" dirty="0" smtClean="0">
                <a:solidFill>
                  <a:schemeClr val="bg1">
                    <a:lumMod val="65000"/>
                  </a:schemeClr>
                </a:solidFill>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a:t>
            </a:r>
            <a:r>
              <a:rPr lang="en-US" sz="2800" dirty="0">
                <a:latin typeface="Calibri" charset="0"/>
                <a:ea typeface="ＭＳ Ｐゴシック" charset="0"/>
                <a:cs typeface="ＭＳ Ｐゴシック" charset="0"/>
              </a:rPr>
              <a:t>……….</a:t>
            </a:r>
            <a:r>
              <a:rPr lang="en-US" sz="2800" dirty="0" smtClean="0">
                <a:latin typeface="Calibri" charset="0"/>
                <a:ea typeface="ＭＳ Ｐゴシック" charset="0"/>
                <a:cs typeface="ＭＳ Ｐゴシック" charset="0"/>
              </a:rPr>
              <a:t>.</a:t>
            </a:r>
          </a:p>
          <a:p>
            <a:pPr eaLnBrk="1" hangingPunct="1"/>
            <a:endParaRPr lang="en-US" sz="2800" dirty="0">
              <a:latin typeface="Calibri" charset="0"/>
              <a:ea typeface="ＭＳ Ｐゴシック" charset="0"/>
              <a:cs typeface="ＭＳ Ｐゴシック" charset="0"/>
            </a:endParaRPr>
          </a:p>
          <a:p>
            <a:pPr marL="0" indent="0" eaLnBrk="1" hangingPunct="1">
              <a:buNone/>
            </a:pPr>
            <a:r>
              <a:rPr lang="en-US" sz="2200" dirty="0" smtClean="0">
                <a:latin typeface="Calibri" charset="0"/>
                <a:ea typeface="ＭＳ Ｐゴシック" charset="0"/>
                <a:cs typeface="ＭＳ Ｐゴシック" charset="0"/>
              </a:rPr>
              <a:t>Un </a:t>
            </a:r>
            <a:r>
              <a:rPr lang="en-US" sz="2200" dirty="0" err="1" smtClean="0">
                <a:latin typeface="Calibri" charset="0"/>
                <a:ea typeface="ＭＳ Ｐゴシック" charset="0"/>
                <a:cs typeface="ＭＳ Ｐゴシック" charset="0"/>
              </a:rPr>
              <a:t>esercizio</a:t>
            </a:r>
            <a:r>
              <a:rPr lang="en-US" sz="2200" dirty="0" smtClean="0">
                <a:latin typeface="Calibri" charset="0"/>
                <a:ea typeface="ＭＳ Ｐゴシック" charset="0"/>
                <a:cs typeface="ＭＳ Ｐゴシック" charset="0"/>
              </a:rPr>
              <a:t> utile in </a:t>
            </a:r>
            <a:r>
              <a:rPr lang="en-US" sz="2200" dirty="0" err="1" smtClean="0">
                <a:latin typeface="Calibri" charset="0"/>
                <a:ea typeface="ＭＳ Ｐゴシック" charset="0"/>
                <a:cs typeface="ＭＳ Ｐゴシック" charset="0"/>
              </a:rPr>
              <a:t>questa</a:t>
            </a:r>
            <a:r>
              <a:rPr lang="en-US" sz="2200" dirty="0" smtClean="0">
                <a:latin typeface="Calibri" charset="0"/>
                <a:ea typeface="ＭＳ Ｐゴシック" charset="0"/>
                <a:cs typeface="ＭＳ Ｐゴシック" charset="0"/>
              </a:rPr>
              <a:t> </a:t>
            </a:r>
            <a:r>
              <a:rPr lang="en-US" sz="2200" dirty="0" err="1" smtClean="0">
                <a:latin typeface="Calibri" charset="0"/>
                <a:ea typeface="ＭＳ Ｐゴシック" charset="0"/>
                <a:cs typeface="ＭＳ Ｐゴシック" charset="0"/>
              </a:rPr>
              <a:t>direzione</a:t>
            </a:r>
            <a:r>
              <a:rPr lang="en-US" sz="2200" dirty="0" smtClean="0">
                <a:latin typeface="Calibri" charset="0"/>
                <a:ea typeface="ＭＳ Ｐゴシック" charset="0"/>
                <a:cs typeface="ＭＳ Ｐゴシック" charset="0"/>
              </a:rPr>
              <a:t> </a:t>
            </a:r>
            <a:r>
              <a:rPr lang="en-US" sz="2200" dirty="0" err="1" smtClean="0">
                <a:latin typeface="Calibri" charset="0"/>
                <a:ea typeface="ＭＳ Ｐゴシック" charset="0"/>
                <a:cs typeface="ＭＳ Ｐゴシック" charset="0"/>
              </a:rPr>
              <a:t>si</a:t>
            </a:r>
            <a:r>
              <a:rPr lang="en-US" sz="2200" dirty="0" smtClean="0">
                <a:latin typeface="Calibri" charset="0"/>
                <a:ea typeface="ＭＳ Ｐゴシック" charset="0"/>
                <a:cs typeface="ＭＳ Ｐゴシック" charset="0"/>
              </a:rPr>
              <a:t> </a:t>
            </a:r>
            <a:r>
              <a:rPr lang="en-US" sz="2200" dirty="0" err="1" smtClean="0">
                <a:latin typeface="Calibri" charset="0"/>
                <a:ea typeface="ＭＳ Ｐゴシック" charset="0"/>
                <a:cs typeface="ＭＳ Ｐゴシック" charset="0"/>
              </a:rPr>
              <a:t>sta</a:t>
            </a:r>
            <a:r>
              <a:rPr lang="en-US" sz="2200" dirty="0" smtClean="0">
                <a:latin typeface="Calibri" charset="0"/>
                <a:ea typeface="ＭＳ Ｐゴシック" charset="0"/>
                <a:cs typeface="ＭＳ Ｐゴシック" charset="0"/>
              </a:rPr>
              <a:t> </a:t>
            </a:r>
            <a:r>
              <a:rPr lang="en-US" sz="2200" dirty="0" err="1" smtClean="0">
                <a:latin typeface="Calibri" charset="0"/>
                <a:ea typeface="ＭＳ Ｐゴシック" charset="0"/>
                <a:cs typeface="ＭＳ Ｐゴシック" charset="0"/>
              </a:rPr>
              <a:t>facendo</a:t>
            </a:r>
            <a:r>
              <a:rPr lang="en-US" sz="2200" dirty="0" smtClean="0">
                <a:latin typeface="Calibri" charset="0"/>
                <a:ea typeface="ＭＳ Ｐゴシック" charset="0"/>
                <a:cs typeface="ＭＳ Ｐゴシック" charset="0"/>
              </a:rPr>
              <a:t> in </a:t>
            </a:r>
            <a:r>
              <a:rPr lang="en-US" sz="2200" i="1" dirty="0" smtClean="0">
                <a:latin typeface="Calibri" charset="0"/>
                <a:ea typeface="ＭＳ Ｐゴシック" charset="0"/>
                <a:cs typeface="ＭＳ Ｐゴシック" charset="0"/>
              </a:rPr>
              <a:t>CSN5</a:t>
            </a:r>
            <a:r>
              <a:rPr lang="en-US" sz="2200" dirty="0" smtClean="0">
                <a:latin typeface="Calibri" charset="0"/>
                <a:ea typeface="ＭＳ Ｐゴシック" charset="0"/>
                <a:cs typeface="ＭＳ Ｐゴシック" charset="0"/>
              </a:rPr>
              <a:t> e </a:t>
            </a:r>
            <a:r>
              <a:rPr lang="en-US" sz="2200" dirty="0" err="1" smtClean="0">
                <a:latin typeface="Calibri" charset="0"/>
                <a:ea typeface="ＭＳ Ｐゴシック" charset="0"/>
                <a:cs typeface="ＭＳ Ｐゴシック" charset="0"/>
              </a:rPr>
              <a:t>attraverso</a:t>
            </a:r>
            <a:r>
              <a:rPr lang="en-US" sz="2200" dirty="0" smtClean="0">
                <a:latin typeface="Calibri" charset="0"/>
                <a:ea typeface="ＭＳ Ｐゴシック" charset="0"/>
                <a:cs typeface="ＭＳ Ｐゴシック" charset="0"/>
              </a:rPr>
              <a:t> I </a:t>
            </a:r>
            <a:r>
              <a:rPr lang="en-US" sz="2200" dirty="0" err="1" smtClean="0">
                <a:latin typeface="Calibri" charset="0"/>
                <a:ea typeface="ＭＳ Ｐゴシック" charset="0"/>
                <a:cs typeface="ＭＳ Ｐゴシック" charset="0"/>
              </a:rPr>
              <a:t>cosiddetti</a:t>
            </a:r>
            <a:r>
              <a:rPr lang="en-US" sz="2200" dirty="0" smtClean="0">
                <a:latin typeface="Calibri" charset="0"/>
                <a:ea typeface="ＭＳ Ｐゴシック" charset="0"/>
                <a:cs typeface="ＭＳ Ｐゴシック" charset="0"/>
              </a:rPr>
              <a:t> </a:t>
            </a:r>
            <a:r>
              <a:rPr lang="en-US" sz="2200" dirty="0">
                <a:latin typeface="Calibri" charset="0"/>
                <a:ea typeface="ＭＳ Ｐゴシック" charset="0"/>
                <a:cs typeface="ＭＳ Ｐゴシック" charset="0"/>
              </a:rPr>
              <a:t> </a:t>
            </a:r>
            <a:r>
              <a:rPr lang="en-US" sz="2200" i="1" dirty="0" err="1" smtClean="0">
                <a:latin typeface="Calibri" charset="0"/>
                <a:ea typeface="ＭＳ Ｐゴシック" charset="0"/>
                <a:cs typeface="ＭＳ Ｐゴシック" charset="0"/>
              </a:rPr>
              <a:t>Progetti</a:t>
            </a:r>
            <a:r>
              <a:rPr lang="en-US" sz="2200" i="1" dirty="0" smtClean="0">
                <a:latin typeface="Calibri" charset="0"/>
                <a:ea typeface="ＭＳ Ｐゴシック" charset="0"/>
                <a:cs typeface="ＭＳ Ｐゴシック" charset="0"/>
              </a:rPr>
              <a:t> </a:t>
            </a:r>
            <a:r>
              <a:rPr lang="en-US" sz="2200" i="1" dirty="0" err="1" smtClean="0">
                <a:latin typeface="Calibri" charset="0"/>
                <a:ea typeface="ＭＳ Ｐゴシック" charset="0"/>
                <a:cs typeface="ＭＳ Ｐゴシック" charset="0"/>
              </a:rPr>
              <a:t>premiali</a:t>
            </a:r>
            <a:r>
              <a:rPr lang="en-US" sz="2200" dirty="0">
                <a:latin typeface="Calibri" charset="0"/>
                <a:ea typeface="ＭＳ Ｐゴシック" charset="0"/>
                <a:cs typeface="ＭＳ Ｐゴシック" charset="0"/>
              </a:rPr>
              <a:t>.</a:t>
            </a:r>
          </a:p>
        </p:txBody>
      </p:sp>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70</a:t>
            </a:fld>
            <a:endParaRPr lang="it-IT"/>
          </a:p>
        </p:txBody>
      </p:sp>
    </p:spTree>
    <p:extLst>
      <p:ext uri="{BB962C8B-B14F-4D97-AF65-F5344CB8AC3E}">
        <p14:creationId xmlns:p14="http://schemas.microsoft.com/office/powerpoint/2010/main" val="12081547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subTitle"/>
          </p:nvPr>
        </p:nvSpPr>
        <p:spPr>
          <a:xfrm>
            <a:off x="804333" y="289471"/>
            <a:ext cx="7648223" cy="747438"/>
          </a:xfrm>
          <a:ln/>
        </p:spPr>
        <p:txBody>
          <a:bodyPr tIns="19267">
            <a:normAutofit/>
          </a:bodyPr>
          <a:lstStyle/>
          <a:p>
            <a:pPr marL="311045" indent="-308165">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200" b="1" dirty="0" smtClean="0">
                <a:solidFill>
                  <a:schemeClr val="bg1">
                    <a:lumMod val="50000"/>
                  </a:schemeClr>
                </a:solidFill>
                <a:latin typeface="Cantarell" charset="0"/>
              </a:rPr>
              <a:t>The “</a:t>
            </a:r>
            <a:r>
              <a:rPr lang="en-US" sz="3200" b="1" dirty="0" smtClean="0">
                <a:solidFill>
                  <a:srgbClr val="008000"/>
                </a:solidFill>
                <a:latin typeface="Cantarell" charset="0"/>
              </a:rPr>
              <a:t>Cultural Heritage</a:t>
            </a:r>
            <a:r>
              <a:rPr lang="en-US" sz="3200" b="1" dirty="0" smtClean="0">
                <a:solidFill>
                  <a:srgbClr val="7F7F7F"/>
                </a:solidFill>
                <a:latin typeface="Cantarell" charset="0"/>
              </a:rPr>
              <a:t>” network</a:t>
            </a:r>
            <a:endParaRPr lang="en-US" sz="3200" b="1" dirty="0">
              <a:solidFill>
                <a:srgbClr val="7F7F7F"/>
              </a:solidFill>
              <a:latin typeface="Cantarell" charset="0"/>
            </a:endParaRPr>
          </a:p>
        </p:txBody>
      </p:sp>
      <p:grpSp>
        <p:nvGrpSpPr>
          <p:cNvPr id="4098" name="Group 2"/>
          <p:cNvGrpSpPr>
            <a:grpSpLocks/>
          </p:cNvGrpSpPr>
          <p:nvPr/>
        </p:nvGrpSpPr>
        <p:grpSpPr bwMode="auto">
          <a:xfrm>
            <a:off x="4809600" y="1445912"/>
            <a:ext cx="3977280" cy="4607044"/>
            <a:chOff x="3340" y="1004"/>
            <a:chExt cx="2762" cy="3199"/>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 y="1004"/>
              <a:ext cx="2762" cy="3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0" name="Oval 4"/>
            <p:cNvSpPr>
              <a:spLocks noChangeArrowheads="1"/>
            </p:cNvSpPr>
            <p:nvPr/>
          </p:nvSpPr>
          <p:spPr bwMode="auto">
            <a:xfrm>
              <a:off x="4296" y="2031"/>
              <a:ext cx="386" cy="108"/>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1" name="Oval 5"/>
            <p:cNvSpPr>
              <a:spLocks noChangeArrowheads="1"/>
            </p:cNvSpPr>
            <p:nvPr/>
          </p:nvSpPr>
          <p:spPr bwMode="auto">
            <a:xfrm>
              <a:off x="5314" y="2808"/>
              <a:ext cx="386" cy="108"/>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2" name="Oval 6"/>
            <p:cNvSpPr>
              <a:spLocks noChangeArrowheads="1"/>
            </p:cNvSpPr>
            <p:nvPr/>
          </p:nvSpPr>
          <p:spPr bwMode="auto">
            <a:xfrm>
              <a:off x="4328" y="1800"/>
              <a:ext cx="387" cy="108"/>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3" name="Oval 7"/>
            <p:cNvSpPr>
              <a:spLocks noChangeArrowheads="1"/>
            </p:cNvSpPr>
            <p:nvPr/>
          </p:nvSpPr>
          <p:spPr bwMode="auto">
            <a:xfrm>
              <a:off x="4404" y="1702"/>
              <a:ext cx="387" cy="108"/>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4" name="Oval 8"/>
            <p:cNvSpPr>
              <a:spLocks noChangeArrowheads="1"/>
            </p:cNvSpPr>
            <p:nvPr/>
          </p:nvSpPr>
          <p:spPr bwMode="auto">
            <a:xfrm>
              <a:off x="3518" y="1646"/>
              <a:ext cx="386" cy="108"/>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5" name="Oval 9"/>
            <p:cNvSpPr>
              <a:spLocks noChangeArrowheads="1"/>
            </p:cNvSpPr>
            <p:nvPr/>
          </p:nvSpPr>
          <p:spPr bwMode="auto">
            <a:xfrm>
              <a:off x="3619" y="1460"/>
              <a:ext cx="493" cy="101"/>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6" name="Oval 10"/>
            <p:cNvSpPr>
              <a:spLocks noChangeArrowheads="1"/>
            </p:cNvSpPr>
            <p:nvPr/>
          </p:nvSpPr>
          <p:spPr bwMode="auto">
            <a:xfrm>
              <a:off x="5106" y="3805"/>
              <a:ext cx="387" cy="94"/>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07" name="Oval 11"/>
            <p:cNvSpPr>
              <a:spLocks noChangeArrowheads="1"/>
            </p:cNvSpPr>
            <p:nvPr/>
          </p:nvSpPr>
          <p:spPr bwMode="auto">
            <a:xfrm>
              <a:off x="5139" y="3880"/>
              <a:ext cx="386" cy="94"/>
            </a:xfrm>
            <a:prstGeom prst="ellipse">
              <a:avLst/>
            </a:prstGeom>
            <a:blipFill dpi="0" rotWithShape="0">
              <a:blip r:embed="rId4">
                <a:alphaModFix amt="0"/>
              </a:blip>
              <a:srcRect/>
              <a:tile tx="0" ty="0" sx="100000" sy="100000" flip="none" algn="tl"/>
            </a:blipFill>
            <a:ln w="2736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grpSp>
      <p:sp>
        <p:nvSpPr>
          <p:cNvPr id="4108" name="Text Box 12"/>
          <p:cNvSpPr txBox="1">
            <a:spLocks noChangeArrowheads="1"/>
          </p:cNvSpPr>
          <p:nvPr/>
        </p:nvSpPr>
        <p:spPr bwMode="auto">
          <a:xfrm>
            <a:off x="364320" y="3982019"/>
            <a:ext cx="4032000" cy="1952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9267"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9pPr>
          </a:lstStyle>
          <a:p>
            <a:pPr algn="ctr">
              <a:buClrTx/>
              <a:buFontTx/>
              <a:buNone/>
            </a:pPr>
            <a:endParaRPr lang="en-US" sz="2200" b="1" dirty="0"/>
          </a:p>
          <a:p>
            <a:pPr algn="ctr">
              <a:lnSpc>
                <a:spcPct val="140000"/>
              </a:lnSpc>
              <a:buSzPct val="75000"/>
              <a:buFont typeface="Wingdings" charset="0"/>
              <a:buChar char=""/>
            </a:pPr>
            <a:r>
              <a:rPr lang="en-US" sz="2200" dirty="0"/>
              <a:t> </a:t>
            </a:r>
            <a:r>
              <a:rPr lang="en-US" dirty="0" smtClean="0">
                <a:solidFill>
                  <a:srgbClr val="808080"/>
                </a:solidFill>
                <a:latin typeface="Cantarell" charset="0"/>
              </a:rPr>
              <a:t>Research</a:t>
            </a:r>
            <a:endParaRPr lang="en-US" dirty="0">
              <a:solidFill>
                <a:srgbClr val="808080"/>
              </a:solidFill>
              <a:latin typeface="Cantarell" charset="0"/>
            </a:endParaRPr>
          </a:p>
          <a:p>
            <a:pPr algn="ctr">
              <a:lnSpc>
                <a:spcPct val="140000"/>
              </a:lnSpc>
              <a:buSzPct val="75000"/>
              <a:buFont typeface="Wingdings" charset="0"/>
              <a:buChar char=""/>
            </a:pPr>
            <a:r>
              <a:rPr lang="en-US" dirty="0">
                <a:solidFill>
                  <a:srgbClr val="808080"/>
                </a:solidFill>
                <a:latin typeface="Cantarell" charset="0"/>
              </a:rPr>
              <a:t> </a:t>
            </a:r>
            <a:r>
              <a:rPr lang="en-US" dirty="0" smtClean="0">
                <a:solidFill>
                  <a:srgbClr val="808080"/>
                </a:solidFill>
                <a:latin typeface="Cantarell" charset="0"/>
              </a:rPr>
              <a:t>Technology Transfer</a:t>
            </a:r>
            <a:endParaRPr lang="en-US" dirty="0">
              <a:solidFill>
                <a:srgbClr val="808080"/>
              </a:solidFill>
              <a:latin typeface="Cantarell" charset="0"/>
            </a:endParaRPr>
          </a:p>
          <a:p>
            <a:pPr algn="ctr">
              <a:lnSpc>
                <a:spcPct val="140000"/>
              </a:lnSpc>
              <a:buSzPct val="75000"/>
              <a:buFont typeface="Wingdings" charset="0"/>
              <a:buChar char=""/>
            </a:pPr>
            <a:r>
              <a:rPr lang="en-US" dirty="0">
                <a:solidFill>
                  <a:srgbClr val="808080"/>
                </a:solidFill>
                <a:latin typeface="Cantarell" charset="0"/>
              </a:rPr>
              <a:t> </a:t>
            </a:r>
            <a:r>
              <a:rPr lang="en-US" dirty="0" smtClean="0">
                <a:solidFill>
                  <a:srgbClr val="808080"/>
                </a:solidFill>
                <a:latin typeface="Cantarell" charset="0"/>
              </a:rPr>
              <a:t>Services for others: public and private subjects</a:t>
            </a:r>
            <a:endParaRPr lang="en-US" dirty="0">
              <a:solidFill>
                <a:srgbClr val="808080"/>
              </a:solidFill>
              <a:latin typeface="Cantarell" charset="0"/>
            </a:endParaRPr>
          </a:p>
        </p:txBody>
      </p:sp>
      <p:graphicFrame>
        <p:nvGraphicFramePr>
          <p:cNvPr id="4109" name="Group 13"/>
          <p:cNvGraphicFramePr>
            <a:graphicFrameLocks noGrp="1"/>
          </p:cNvGraphicFramePr>
          <p:nvPr>
            <p:extLst>
              <p:ext uri="{D42A27DB-BD31-4B8C-83A1-F6EECF244321}">
                <p14:modId xmlns:p14="http://schemas.microsoft.com/office/powerpoint/2010/main" val="1225248542"/>
              </p:ext>
            </p:extLst>
          </p:nvPr>
        </p:nvGraphicFramePr>
        <p:xfrm>
          <a:off x="640800" y="2776611"/>
          <a:ext cx="3392640" cy="1417109"/>
        </p:xfrm>
        <a:graphic>
          <a:graphicData uri="http://schemas.openxmlformats.org/drawingml/2006/table">
            <a:tbl>
              <a:tblPr/>
              <a:tblGrid>
                <a:gridCol w="1130400"/>
                <a:gridCol w="1131840"/>
                <a:gridCol w="1130400"/>
              </a:tblGrid>
              <a:tr h="653829">
                <a:tc>
                  <a:txBody>
                    <a:bodyPr/>
                    <a:lstStyle/>
                    <a:p>
                      <a:pPr marL="0" marR="0" lvl="0" indent="0" algn="ctr"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a:ln>
                            <a:noFill/>
                          </a:ln>
                          <a:solidFill>
                            <a:srgbClr val="000000"/>
                          </a:solidFill>
                          <a:effectLst/>
                          <a:latin typeface="Arial" charset="0"/>
                          <a:ea typeface="ＭＳ Ｐゴシック" charset="0"/>
                          <a:cs typeface="WenQuanYi Zen Hei Sharp" charset="0"/>
                        </a:rPr>
                        <a:t>% </a:t>
                      </a:r>
                      <a:r>
                        <a:rPr kumimoji="0" lang="en-US" sz="1600" b="1" i="0" u="none" strike="noStrike" cap="none" normalizeH="0" baseline="0" dirty="0" smtClean="0">
                          <a:ln>
                            <a:noFill/>
                          </a:ln>
                          <a:solidFill>
                            <a:srgbClr val="000000"/>
                          </a:solidFill>
                          <a:effectLst/>
                          <a:latin typeface="Arial" charset="0"/>
                          <a:ea typeface="ＭＳ Ｐゴシック" charset="0"/>
                          <a:cs typeface="WenQuanYi Zen Hei Sharp" charset="0"/>
                        </a:rPr>
                        <a:t>Women</a:t>
                      </a:r>
                      <a:endParaRPr kumimoji="0" lang="en-US" sz="1600" b="1" i="0" u="none" strike="noStrike" cap="none" normalizeH="0" baseline="0" dirty="0">
                        <a:ln>
                          <a:noFill/>
                        </a:ln>
                        <a:solidFill>
                          <a:srgbClr val="000000"/>
                        </a:solidFill>
                        <a:effectLst/>
                        <a:latin typeface="Arial" charset="0"/>
                        <a:ea typeface="ＭＳ Ｐゴシック" charset="0"/>
                        <a:cs typeface="WenQuanYi Zen Hei Sharp" charset="0"/>
                      </a:endParaRPr>
                    </a:p>
                  </a:txBody>
                  <a:tcPr marL="81638" marR="81638" marT="83573" marB="42456"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0000"/>
                          </a:solidFill>
                          <a:effectLst/>
                          <a:latin typeface="Arial" charset="0"/>
                          <a:ea typeface="ＭＳ Ｐゴシック" charset="0"/>
                          <a:cs typeface="WenQuanYi Zen Hei Sharp" charset="0"/>
                        </a:rPr>
                        <a:t>% U35</a:t>
                      </a:r>
                    </a:p>
                  </a:txBody>
                  <a:tcPr marL="81638" marR="81638" marT="83573" marB="42456"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0000"/>
                          </a:solidFill>
                          <a:effectLst/>
                          <a:latin typeface="Arial" charset="0"/>
                          <a:ea typeface="ＭＳ Ｐゴシック" charset="0"/>
                          <a:cs typeface="WenQuanYi Zen Hei Sharp" charset="0"/>
                        </a:rPr>
                        <a:t>FTE</a:t>
                      </a:r>
                    </a:p>
                  </a:txBody>
                  <a:tcPr marL="81638" marR="81638" marT="83573" marB="42456" horzOverflow="overflow">
                    <a:lnL>
                      <a:noFill/>
                    </a:lnL>
                    <a:lnR>
                      <a:noFill/>
                    </a:lnR>
                    <a:lnT>
                      <a:noFill/>
                    </a:lnT>
                    <a:lnB>
                      <a:noFill/>
                    </a:lnB>
                    <a:lnTlToBr>
                      <a:noFill/>
                    </a:lnTlToBr>
                    <a:lnBlToTr>
                      <a:noFill/>
                    </a:lnBlToTr>
                    <a:solidFill>
                      <a:srgbClr val="B3B3B3"/>
                    </a:solidFill>
                  </a:tcPr>
                </a:tc>
              </a:tr>
              <a:tr h="763280">
                <a:tc>
                  <a:txBody>
                    <a:bodyPr/>
                    <a:lstStyle/>
                    <a:p>
                      <a:pPr marL="0" marR="0" lvl="0" indent="0" algn="ctr"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a:ln>
                            <a:noFill/>
                          </a:ln>
                          <a:solidFill>
                            <a:srgbClr val="000000"/>
                          </a:solidFill>
                          <a:effectLst/>
                          <a:latin typeface="Arial" charset="0"/>
                          <a:ea typeface="ＭＳ Ｐゴシック" charset="0"/>
                          <a:cs typeface="WenQuanYi Zen Hei Sharp" charset="0"/>
                        </a:rPr>
                        <a:t>57.6</a:t>
                      </a:r>
                    </a:p>
                  </a:txBody>
                  <a:tcPr marL="81638" marR="81638" marT="83573" marB="42456"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a:ln>
                            <a:noFill/>
                          </a:ln>
                          <a:solidFill>
                            <a:srgbClr val="000000"/>
                          </a:solidFill>
                          <a:effectLst/>
                          <a:latin typeface="Arial" charset="0"/>
                          <a:ea typeface="ＭＳ Ｐゴシック" charset="0"/>
                          <a:cs typeface="WenQuanYi Zen Hei Sharp" charset="0"/>
                        </a:rPr>
                        <a:t>44.2</a:t>
                      </a:r>
                    </a:p>
                  </a:txBody>
                  <a:tcPr marL="81638" marR="81638" marT="83573" marB="42456"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a:ln>
                            <a:noFill/>
                          </a:ln>
                          <a:solidFill>
                            <a:srgbClr val="000000"/>
                          </a:solidFill>
                          <a:effectLst/>
                          <a:latin typeface="Arial" charset="0"/>
                          <a:ea typeface="ＭＳ Ｐゴシック" charset="0"/>
                          <a:cs typeface="WenQuanYi Zen Hei Sharp" charset="0"/>
                        </a:rPr>
                        <a:t>32.1</a:t>
                      </a:r>
                    </a:p>
                  </a:txBody>
                  <a:tcPr marL="81638" marR="81638" marT="83573" marB="42456" horzOverflow="overflow">
                    <a:lnL>
                      <a:noFill/>
                    </a:lnL>
                    <a:lnR>
                      <a:noFill/>
                    </a:lnR>
                    <a:lnT>
                      <a:noFill/>
                    </a:lnT>
                    <a:lnB>
                      <a:noFill/>
                    </a:lnB>
                    <a:lnTlToBr>
                      <a:noFill/>
                    </a:lnTlToBr>
                    <a:lnBlToTr>
                      <a:noFill/>
                    </a:lnBlToTr>
                    <a:solidFill>
                      <a:srgbClr val="CCCCCC"/>
                    </a:solidFill>
                  </a:tcPr>
                </a:tc>
              </a:tr>
            </a:tbl>
          </a:graphicData>
        </a:graphic>
      </p:graphicFrame>
      <p:sp>
        <p:nvSpPr>
          <p:cNvPr id="4116" name="Text Box 20"/>
          <p:cNvSpPr txBox="1">
            <a:spLocks noChangeArrowheads="1"/>
          </p:cNvSpPr>
          <p:nvPr/>
        </p:nvSpPr>
        <p:spPr bwMode="auto">
          <a:xfrm>
            <a:off x="649440" y="2209192"/>
            <a:ext cx="3317760" cy="364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9pPr>
          </a:lstStyle>
          <a:p>
            <a:pPr>
              <a:buClrTx/>
              <a:buFontTx/>
              <a:buNone/>
            </a:pPr>
            <a:r>
              <a:rPr lang="en-US" sz="2000" b="1" dirty="0">
                <a:solidFill>
                  <a:srgbClr val="808080"/>
                </a:solidFill>
                <a:latin typeface="Cantarell" charset="0"/>
              </a:rPr>
              <a:t>8 </a:t>
            </a:r>
            <a:r>
              <a:rPr lang="en-US" sz="2000" b="1" dirty="0" smtClean="0">
                <a:solidFill>
                  <a:srgbClr val="808080"/>
                </a:solidFill>
                <a:latin typeface="Cantarell" charset="0"/>
              </a:rPr>
              <a:t>Units with 51 persons</a:t>
            </a:r>
            <a:endParaRPr lang="en-US" sz="2000" b="1" dirty="0">
              <a:solidFill>
                <a:srgbClr val="808080"/>
              </a:solidFill>
              <a:latin typeface="Cantarell" charset="0"/>
            </a:endParaRPr>
          </a:p>
        </p:txBody>
      </p:sp>
      <p:sp>
        <p:nvSpPr>
          <p:cNvPr id="2" name="Segnaposto data 1"/>
          <p:cNvSpPr>
            <a:spLocks noGrp="1"/>
          </p:cNvSpPr>
          <p:nvPr>
            <p:ph type="dt" idx="10"/>
          </p:nvPr>
        </p:nvSpPr>
        <p:spPr/>
        <p:txBody>
          <a:bodyPr/>
          <a:lstStyle/>
          <a:p>
            <a:r>
              <a:rPr lang="it-IT" smtClean="0"/>
              <a:t>Trento 11-13 Marzo 2014</a:t>
            </a:r>
            <a:endParaRPr lang="en-US"/>
          </a:p>
        </p:txBody>
      </p:sp>
      <p:sp>
        <p:nvSpPr>
          <p:cNvPr id="3" name="Segnaposto piè di pagina 2"/>
          <p:cNvSpPr>
            <a:spLocks noGrp="1"/>
          </p:cNvSpPr>
          <p:nvPr>
            <p:ph type="ftr" idx="11"/>
          </p:nvPr>
        </p:nvSpPr>
        <p:spPr/>
        <p:txBody>
          <a:bodyPr/>
          <a:lstStyle/>
          <a:p>
            <a:r>
              <a:rPr lang="en-US" smtClean="0"/>
              <a:t>FUTURE DETECTORS for HL-LHC</a:t>
            </a:r>
            <a:endParaRPr lang="en-US"/>
          </a:p>
        </p:txBody>
      </p:sp>
      <p:sp>
        <p:nvSpPr>
          <p:cNvPr id="4" name="Segnaposto numero diapositiva 3"/>
          <p:cNvSpPr>
            <a:spLocks noGrp="1"/>
          </p:cNvSpPr>
          <p:nvPr>
            <p:ph type="sldNum" idx="12"/>
          </p:nvPr>
        </p:nvSpPr>
        <p:spPr/>
        <p:txBody>
          <a:bodyPr/>
          <a:lstStyle/>
          <a:p>
            <a:fld id="{7081AA89-95DC-314A-B57A-A6C9FD2CE7F9}" type="slidenum">
              <a:rPr lang="en-US" smtClean="0"/>
              <a:pPr/>
              <a:t>71</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108">
                                            <p:txEl>
                                              <p:pRg st="1" end="1"/>
                                            </p:txEl>
                                          </p:spTgt>
                                        </p:tgtEl>
                                        <p:attrNameLst>
                                          <p:attrName>style.visibility</p:attrName>
                                        </p:attrNameLst>
                                      </p:cBhvr>
                                      <p:to>
                                        <p:strVal val="visible"/>
                                      </p:to>
                                    </p:set>
                                    <p:animEffect transition="in" filter="dissolve">
                                      <p:cBhvr additive="repl">
                                        <p:cTn id="7" dur="500"/>
                                        <p:tgtEl>
                                          <p:spTgt spid="410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108">
                                            <p:txEl>
                                              <p:pRg st="2" end="2"/>
                                            </p:txEl>
                                          </p:spTgt>
                                        </p:tgtEl>
                                        <p:attrNameLst>
                                          <p:attrName>style.visibility</p:attrName>
                                        </p:attrNameLst>
                                      </p:cBhvr>
                                      <p:to>
                                        <p:strVal val="visible"/>
                                      </p:to>
                                    </p:set>
                                    <p:animEffect transition="in" filter="dissolve">
                                      <p:cBhvr additive="repl">
                                        <p:cTn id="12" dur="500"/>
                                        <p:tgtEl>
                                          <p:spTgt spid="410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108">
                                            <p:txEl>
                                              <p:pRg st="3" end="3"/>
                                            </p:txEl>
                                          </p:spTgt>
                                        </p:tgtEl>
                                        <p:attrNameLst>
                                          <p:attrName>style.visibility</p:attrName>
                                        </p:attrNameLst>
                                      </p:cBhvr>
                                      <p:to>
                                        <p:strVal val="visible"/>
                                      </p:to>
                                    </p:set>
                                    <p:animEffect transition="in" filter="dissolve">
                                      <p:cBhvr additive="repl">
                                        <p:cTn id="17" dur="500"/>
                                        <p:tgtEl>
                                          <p:spTgt spid="41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subTitle"/>
          </p:nvPr>
        </p:nvSpPr>
        <p:spPr>
          <a:xfrm>
            <a:off x="334080" y="236184"/>
            <a:ext cx="8209440" cy="1132593"/>
          </a:xfrm>
          <a:ln/>
        </p:spPr>
        <p:txBody>
          <a:bodyPr tIns="19267">
            <a:noAutofit/>
          </a:bodyPr>
          <a:lstStyle/>
          <a:p>
            <a:pPr marL="311045" indent="-299524">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200" dirty="0" err="1" smtClean="0">
                <a:solidFill>
                  <a:srgbClr val="0000FF"/>
                </a:solidFill>
                <a:latin typeface="+mn-lt"/>
              </a:rPr>
              <a:t>Competenze</a:t>
            </a:r>
            <a:r>
              <a:rPr lang="en-US" sz="3200" dirty="0" smtClean="0">
                <a:solidFill>
                  <a:srgbClr val="0000FF"/>
                </a:solidFill>
                <a:latin typeface="+mn-lt"/>
              </a:rPr>
              <a:t> </a:t>
            </a:r>
            <a:r>
              <a:rPr lang="en-US" sz="3200" dirty="0" err="1" smtClean="0">
                <a:solidFill>
                  <a:srgbClr val="0000FF"/>
                </a:solidFill>
                <a:latin typeface="+mn-lt"/>
              </a:rPr>
              <a:t>specifiche</a:t>
            </a:r>
            <a:r>
              <a:rPr lang="en-US" sz="3200" dirty="0" smtClean="0">
                <a:solidFill>
                  <a:srgbClr val="0000FF"/>
                </a:solidFill>
                <a:latin typeface="+mn-lt"/>
              </a:rPr>
              <a:t> del cluster </a:t>
            </a:r>
          </a:p>
          <a:p>
            <a:pPr marL="311045" indent="-299524">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200" dirty="0" err="1" smtClean="0">
                <a:solidFill>
                  <a:srgbClr val="0000FF"/>
                </a:solidFill>
                <a:latin typeface="+mn-lt"/>
              </a:rPr>
              <a:t>Beni</a:t>
            </a:r>
            <a:r>
              <a:rPr lang="en-US" sz="3200" dirty="0" smtClean="0">
                <a:solidFill>
                  <a:srgbClr val="0000FF"/>
                </a:solidFill>
                <a:latin typeface="+mn-lt"/>
              </a:rPr>
              <a:t> </a:t>
            </a:r>
            <a:r>
              <a:rPr lang="en-US" sz="3200" dirty="0" err="1" smtClean="0">
                <a:solidFill>
                  <a:srgbClr val="0000FF"/>
                </a:solidFill>
                <a:latin typeface="+mn-lt"/>
              </a:rPr>
              <a:t>Culturali</a:t>
            </a:r>
            <a:r>
              <a:rPr lang="en-US" sz="3200" dirty="0" smtClean="0">
                <a:solidFill>
                  <a:srgbClr val="0000FF"/>
                </a:solidFill>
                <a:latin typeface="+mn-lt"/>
              </a:rPr>
              <a:t> : un </a:t>
            </a:r>
            <a:r>
              <a:rPr lang="en-US" sz="3200" dirty="0" err="1" smtClean="0">
                <a:solidFill>
                  <a:srgbClr val="0000FF"/>
                </a:solidFill>
                <a:latin typeface="+mn-lt"/>
              </a:rPr>
              <a:t>punto</a:t>
            </a:r>
            <a:r>
              <a:rPr lang="en-US" sz="3200" dirty="0" smtClean="0">
                <a:solidFill>
                  <a:srgbClr val="0000FF"/>
                </a:solidFill>
                <a:latin typeface="+mn-lt"/>
              </a:rPr>
              <a:t> di </a:t>
            </a:r>
            <a:r>
              <a:rPr lang="en-US" sz="3200" dirty="0" err="1" smtClean="0">
                <a:solidFill>
                  <a:srgbClr val="0000FF"/>
                </a:solidFill>
                <a:latin typeface="+mn-lt"/>
              </a:rPr>
              <a:t>partenza</a:t>
            </a:r>
            <a:endParaRPr lang="en-US" sz="3200" dirty="0">
              <a:solidFill>
                <a:srgbClr val="0000FF"/>
              </a:solidFill>
              <a:latin typeface="+mn-lt"/>
            </a:endParaRPr>
          </a:p>
        </p:txBody>
      </p:sp>
      <p:sp>
        <p:nvSpPr>
          <p:cNvPr id="6146" name="Text Box 2"/>
          <p:cNvSpPr txBox="1">
            <a:spLocks noChangeArrowheads="1"/>
          </p:cNvSpPr>
          <p:nvPr/>
        </p:nvSpPr>
        <p:spPr bwMode="auto">
          <a:xfrm>
            <a:off x="627341" y="4314422"/>
            <a:ext cx="3152160" cy="92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4368"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9pPr>
          </a:lstStyle>
          <a:p>
            <a:pPr algn="ctr">
              <a:buClrTx/>
              <a:buFontTx/>
              <a:buNone/>
            </a:pPr>
            <a:r>
              <a:rPr lang="en-US" b="1" dirty="0" err="1">
                <a:solidFill>
                  <a:srgbClr val="FF0000"/>
                </a:solidFill>
              </a:rPr>
              <a:t>Datazioni</a:t>
            </a:r>
            <a:endParaRPr lang="en-US" b="1" dirty="0">
              <a:solidFill>
                <a:srgbClr val="FF0000"/>
              </a:solidFill>
            </a:endParaRPr>
          </a:p>
          <a:p>
            <a:pPr algn="ctr">
              <a:lnSpc>
                <a:spcPct val="140000"/>
              </a:lnSpc>
              <a:buSzPct val="75000"/>
              <a:buFont typeface="Wingdings" charset="0"/>
              <a:buChar char=""/>
            </a:pPr>
            <a:r>
              <a:rPr lang="en-US" dirty="0"/>
              <a:t> </a:t>
            </a:r>
            <a:r>
              <a:rPr lang="en-US" dirty="0" err="1"/>
              <a:t>Radiocarbonio</a:t>
            </a:r>
            <a:r>
              <a:rPr lang="en-US" dirty="0"/>
              <a:t> (AMS)</a:t>
            </a:r>
          </a:p>
          <a:p>
            <a:pPr algn="ctr">
              <a:lnSpc>
                <a:spcPct val="140000"/>
              </a:lnSpc>
              <a:buSzPct val="75000"/>
              <a:buFont typeface="Wingdings" charset="0"/>
              <a:buChar char=""/>
            </a:pPr>
            <a:r>
              <a:rPr lang="en-US" dirty="0"/>
              <a:t> </a:t>
            </a:r>
            <a:r>
              <a:rPr lang="en-US" dirty="0" err="1"/>
              <a:t>Termolumninescenza</a:t>
            </a:r>
            <a:r>
              <a:rPr lang="en-US" dirty="0"/>
              <a:t> (TL/OSL)</a:t>
            </a:r>
          </a:p>
        </p:txBody>
      </p:sp>
      <p:sp>
        <p:nvSpPr>
          <p:cNvPr id="6147" name="Text Box 3"/>
          <p:cNvSpPr txBox="1">
            <a:spLocks noChangeArrowheads="1"/>
          </p:cNvSpPr>
          <p:nvPr/>
        </p:nvSpPr>
        <p:spPr bwMode="auto">
          <a:xfrm>
            <a:off x="499180" y="2077866"/>
            <a:ext cx="3816000" cy="1509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4368"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9pPr>
          </a:lstStyle>
          <a:p>
            <a:pPr algn="ctr">
              <a:buClrTx/>
              <a:buFontTx/>
              <a:buNone/>
            </a:pPr>
            <a:r>
              <a:rPr lang="en-US" b="1" dirty="0" err="1">
                <a:solidFill>
                  <a:srgbClr val="FF0000"/>
                </a:solidFill>
              </a:rPr>
              <a:t>Analisi</a:t>
            </a:r>
            <a:r>
              <a:rPr lang="en-US" b="1" dirty="0">
                <a:solidFill>
                  <a:srgbClr val="FF0000"/>
                </a:solidFill>
              </a:rPr>
              <a:t> </a:t>
            </a:r>
            <a:r>
              <a:rPr lang="en-US" b="1" dirty="0" err="1">
                <a:solidFill>
                  <a:srgbClr val="FF0000"/>
                </a:solidFill>
              </a:rPr>
              <a:t>elementali</a:t>
            </a:r>
            <a:r>
              <a:rPr lang="en-US" b="1" dirty="0">
                <a:solidFill>
                  <a:srgbClr val="FF0000"/>
                </a:solidFill>
              </a:rPr>
              <a:t> e/o </a:t>
            </a:r>
            <a:r>
              <a:rPr lang="en-US" b="1" dirty="0" err="1">
                <a:solidFill>
                  <a:srgbClr val="FF0000"/>
                </a:solidFill>
              </a:rPr>
              <a:t>composizionali</a:t>
            </a:r>
            <a:r>
              <a:rPr lang="en-US" b="1" dirty="0">
                <a:solidFill>
                  <a:srgbClr val="FF0000"/>
                </a:solidFill>
              </a:rPr>
              <a:t> </a:t>
            </a:r>
            <a:r>
              <a:rPr lang="en-US" b="1" dirty="0" err="1">
                <a:solidFill>
                  <a:srgbClr val="FF0000"/>
                </a:solidFill>
              </a:rPr>
              <a:t>sia</a:t>
            </a:r>
            <a:r>
              <a:rPr lang="en-US" b="1" dirty="0">
                <a:solidFill>
                  <a:srgbClr val="FF0000"/>
                </a:solidFill>
              </a:rPr>
              <a:t> in </a:t>
            </a:r>
            <a:r>
              <a:rPr lang="en-US" b="1" dirty="0" err="1">
                <a:solidFill>
                  <a:srgbClr val="FF0000"/>
                </a:solidFill>
              </a:rPr>
              <a:t>laboratorio</a:t>
            </a:r>
            <a:r>
              <a:rPr lang="en-US" b="1" dirty="0">
                <a:solidFill>
                  <a:srgbClr val="FF0000"/>
                </a:solidFill>
              </a:rPr>
              <a:t> </a:t>
            </a:r>
            <a:r>
              <a:rPr lang="en-US" b="1" dirty="0" err="1">
                <a:solidFill>
                  <a:srgbClr val="FF0000"/>
                </a:solidFill>
              </a:rPr>
              <a:t>che</a:t>
            </a:r>
            <a:r>
              <a:rPr lang="en-US" b="1" dirty="0">
                <a:solidFill>
                  <a:srgbClr val="FF0000"/>
                </a:solidFill>
              </a:rPr>
              <a:t> in situ</a:t>
            </a:r>
          </a:p>
          <a:p>
            <a:pPr algn="ctr">
              <a:lnSpc>
                <a:spcPct val="140000"/>
              </a:lnSpc>
              <a:buSzPct val="75000"/>
              <a:buFont typeface="Wingdings" charset="0"/>
              <a:buChar char=""/>
            </a:pPr>
            <a:r>
              <a:rPr lang="en-US" dirty="0"/>
              <a:t> (</a:t>
            </a:r>
            <a:r>
              <a:rPr lang="en-US" dirty="0">
                <a:cs typeface="Arial" charset="0"/>
              </a:rPr>
              <a:t>µ</a:t>
            </a:r>
            <a:r>
              <a:rPr lang="en-US" dirty="0"/>
              <a:t>)XRF/(</a:t>
            </a:r>
            <a:r>
              <a:rPr lang="en-US" dirty="0">
                <a:cs typeface="Arial" charset="0"/>
              </a:rPr>
              <a:t>µ</a:t>
            </a:r>
            <a:r>
              <a:rPr lang="en-US" dirty="0"/>
              <a:t>)XRD</a:t>
            </a:r>
          </a:p>
          <a:p>
            <a:pPr algn="ctr">
              <a:lnSpc>
                <a:spcPct val="140000"/>
              </a:lnSpc>
              <a:buSzPct val="75000"/>
              <a:buFont typeface="Wingdings" charset="0"/>
              <a:buChar char=""/>
            </a:pPr>
            <a:r>
              <a:rPr lang="en-US" dirty="0"/>
              <a:t> (</a:t>
            </a:r>
            <a:r>
              <a:rPr lang="en-US" dirty="0">
                <a:cs typeface="Arial" charset="0"/>
              </a:rPr>
              <a:t>µ</a:t>
            </a:r>
            <a:r>
              <a:rPr lang="en-US" dirty="0"/>
              <a:t>)Raman</a:t>
            </a:r>
          </a:p>
          <a:p>
            <a:pPr algn="ctr">
              <a:lnSpc>
                <a:spcPct val="140000"/>
              </a:lnSpc>
              <a:buSzPct val="75000"/>
              <a:buFont typeface="Wingdings" charset="0"/>
              <a:buChar char=""/>
            </a:pPr>
            <a:r>
              <a:rPr lang="en-US" dirty="0"/>
              <a:t> </a:t>
            </a:r>
            <a:r>
              <a:rPr lang="en-US" dirty="0" err="1"/>
              <a:t>Spettrofotometria</a:t>
            </a:r>
            <a:endParaRPr lang="en-US" dirty="0"/>
          </a:p>
        </p:txBody>
      </p:sp>
      <p:sp>
        <p:nvSpPr>
          <p:cNvPr id="6148" name="Text Box 4"/>
          <p:cNvSpPr txBox="1">
            <a:spLocks noChangeArrowheads="1"/>
          </p:cNvSpPr>
          <p:nvPr/>
        </p:nvSpPr>
        <p:spPr bwMode="auto">
          <a:xfrm>
            <a:off x="4643501" y="2028901"/>
            <a:ext cx="3483360" cy="1277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4368"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9pPr>
          </a:lstStyle>
          <a:p>
            <a:pPr algn="ctr">
              <a:buClrTx/>
              <a:buFontTx/>
              <a:buNone/>
            </a:pPr>
            <a:r>
              <a:rPr lang="en-US" b="1" dirty="0" err="1">
                <a:solidFill>
                  <a:srgbClr val="FF0000"/>
                </a:solidFill>
              </a:rPr>
              <a:t>Analisi</a:t>
            </a:r>
            <a:r>
              <a:rPr lang="en-US" b="1" dirty="0">
                <a:solidFill>
                  <a:srgbClr val="FF0000"/>
                </a:solidFill>
              </a:rPr>
              <a:t> con </a:t>
            </a:r>
            <a:r>
              <a:rPr lang="en-US" b="1" dirty="0" err="1">
                <a:solidFill>
                  <a:srgbClr val="FF0000"/>
                </a:solidFill>
              </a:rPr>
              <a:t>acceleratore</a:t>
            </a:r>
            <a:endParaRPr lang="en-US" b="1" dirty="0">
              <a:solidFill>
                <a:srgbClr val="FF0000"/>
              </a:solidFill>
            </a:endParaRPr>
          </a:p>
          <a:p>
            <a:pPr algn="ctr">
              <a:lnSpc>
                <a:spcPct val="140000"/>
              </a:lnSpc>
              <a:buSzPct val="75000"/>
              <a:buFont typeface="Wingdings" charset="0"/>
              <a:buChar char=""/>
            </a:pPr>
            <a:r>
              <a:rPr lang="en-US" dirty="0"/>
              <a:t> </a:t>
            </a:r>
            <a:r>
              <a:rPr lang="en-US" dirty="0" err="1"/>
              <a:t>Pixe</a:t>
            </a:r>
            <a:r>
              <a:rPr lang="en-US" dirty="0"/>
              <a:t>/</a:t>
            </a:r>
            <a:r>
              <a:rPr lang="en-US" dirty="0" err="1"/>
              <a:t>Pige</a:t>
            </a:r>
            <a:r>
              <a:rPr lang="en-US" dirty="0"/>
              <a:t>/BS/RBS</a:t>
            </a:r>
          </a:p>
          <a:p>
            <a:pPr algn="ctr">
              <a:lnSpc>
                <a:spcPct val="140000"/>
              </a:lnSpc>
              <a:buSzPct val="75000"/>
              <a:buFont typeface="Wingdings" charset="0"/>
              <a:buChar char=""/>
            </a:pPr>
            <a:r>
              <a:rPr lang="en-US" dirty="0"/>
              <a:t>  </a:t>
            </a:r>
            <a:r>
              <a:rPr lang="en-US" dirty="0" err="1"/>
              <a:t>Ionoluminescenza</a:t>
            </a:r>
            <a:endParaRPr lang="en-US" dirty="0"/>
          </a:p>
          <a:p>
            <a:pPr algn="ctr">
              <a:lnSpc>
                <a:spcPct val="140000"/>
              </a:lnSpc>
              <a:buClrTx/>
              <a:buFontTx/>
              <a:buNone/>
            </a:pPr>
            <a:r>
              <a:rPr lang="en-US" dirty="0"/>
              <a:t> </a:t>
            </a:r>
          </a:p>
        </p:txBody>
      </p:sp>
      <p:sp>
        <p:nvSpPr>
          <p:cNvPr id="6149" name="Text Box 5"/>
          <p:cNvSpPr txBox="1">
            <a:spLocks noChangeArrowheads="1"/>
          </p:cNvSpPr>
          <p:nvPr/>
        </p:nvSpPr>
        <p:spPr bwMode="auto">
          <a:xfrm>
            <a:off x="4146700" y="3669234"/>
            <a:ext cx="4561920" cy="1709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4368"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WenQuanYi Zen Hei Sharp" charset="0"/>
              </a:defRPr>
            </a:lvl9pPr>
          </a:lstStyle>
          <a:p>
            <a:pPr algn="ctr">
              <a:buClrTx/>
              <a:buFontTx/>
              <a:buNone/>
            </a:pPr>
            <a:r>
              <a:rPr lang="en-US" b="1" dirty="0">
                <a:solidFill>
                  <a:srgbClr val="FF0000"/>
                </a:solidFill>
              </a:rPr>
              <a:t>Imaging </a:t>
            </a:r>
            <a:r>
              <a:rPr lang="en-US" b="1" dirty="0" err="1">
                <a:solidFill>
                  <a:srgbClr val="FF0000"/>
                </a:solidFill>
              </a:rPr>
              <a:t>Tomografico</a:t>
            </a:r>
            <a:endParaRPr lang="en-US" b="1" dirty="0">
              <a:solidFill>
                <a:srgbClr val="FF0000"/>
              </a:solidFill>
            </a:endParaRPr>
          </a:p>
          <a:p>
            <a:pPr algn="just">
              <a:lnSpc>
                <a:spcPct val="140000"/>
              </a:lnSpc>
              <a:buSzPct val="75000"/>
              <a:buFont typeface="Wingdings" charset="0"/>
              <a:buChar char=""/>
            </a:pPr>
            <a:r>
              <a:rPr lang="en-US" dirty="0"/>
              <a:t> </a:t>
            </a:r>
            <a:r>
              <a:rPr lang="it-IT" dirty="0">
                <a:latin typeface="Liberation Sans;Arial" charset="0"/>
                <a:cs typeface="Liberation Sans;Arial" charset="0"/>
              </a:rPr>
              <a:t>Indagini </a:t>
            </a:r>
            <a:r>
              <a:rPr lang="it-IT" dirty="0" err="1">
                <a:latin typeface="Liberation Sans;Arial" charset="0"/>
                <a:cs typeface="Liberation Sans;Arial" charset="0"/>
              </a:rPr>
              <a:t>microtomografiche</a:t>
            </a:r>
            <a:r>
              <a:rPr lang="it-IT" dirty="0">
                <a:latin typeface="Liberation Sans;Arial" charset="0"/>
                <a:cs typeface="Liberation Sans;Arial" charset="0"/>
              </a:rPr>
              <a:t> in laboratorio con risoluzione spaziale massima dell’ordine di 10 </a:t>
            </a:r>
            <a:r>
              <a:rPr lang="it-IT" dirty="0">
                <a:latin typeface="Symbol" charset="0"/>
                <a:cs typeface="Symbol" charset="0"/>
              </a:rPr>
              <a:t></a:t>
            </a:r>
            <a:r>
              <a:rPr lang="it-IT" dirty="0">
                <a:latin typeface="Liberation Sans;Arial" charset="0"/>
                <a:cs typeface="Liberation Sans;Arial" charset="0"/>
              </a:rPr>
              <a:t>m e indagini tomografiche, sia in laboratorio che in situ, con raggi X di energia massima 200 </a:t>
            </a:r>
            <a:r>
              <a:rPr lang="it-IT" dirty="0" err="1">
                <a:latin typeface="Liberation Sans;Arial" charset="0"/>
                <a:cs typeface="Liberation Sans;Arial" charset="0"/>
              </a:rPr>
              <a:t>keV</a:t>
            </a:r>
            <a:endParaRPr lang="it-IT" dirty="0">
              <a:latin typeface="Liberation Sans;Arial" charset="0"/>
              <a:cs typeface="Liberation Sans;Arial" charset="0"/>
            </a:endParaRPr>
          </a:p>
        </p:txBody>
      </p:sp>
      <p:sp>
        <p:nvSpPr>
          <p:cNvPr id="2" name="Segnaposto data 1"/>
          <p:cNvSpPr>
            <a:spLocks noGrp="1"/>
          </p:cNvSpPr>
          <p:nvPr>
            <p:ph type="dt" idx="10"/>
          </p:nvPr>
        </p:nvSpPr>
        <p:spPr/>
        <p:txBody>
          <a:bodyPr/>
          <a:lstStyle/>
          <a:p>
            <a:r>
              <a:rPr lang="it-IT" smtClean="0"/>
              <a:t>Trento 11-13 Marzo 2014</a:t>
            </a:r>
            <a:endParaRPr lang="en-US"/>
          </a:p>
        </p:txBody>
      </p:sp>
      <p:sp>
        <p:nvSpPr>
          <p:cNvPr id="3" name="Segnaposto piè di pagina 2"/>
          <p:cNvSpPr>
            <a:spLocks noGrp="1"/>
          </p:cNvSpPr>
          <p:nvPr>
            <p:ph type="ftr" idx="11"/>
          </p:nvPr>
        </p:nvSpPr>
        <p:spPr/>
        <p:txBody>
          <a:bodyPr/>
          <a:lstStyle/>
          <a:p>
            <a:r>
              <a:rPr lang="en-US" smtClean="0"/>
              <a:t>FUTURE DETECTORS for HL-LHC</a:t>
            </a:r>
            <a:endParaRPr lang="en-US"/>
          </a:p>
        </p:txBody>
      </p:sp>
      <p:sp>
        <p:nvSpPr>
          <p:cNvPr id="4" name="Segnaposto numero diapositiva 3"/>
          <p:cNvSpPr>
            <a:spLocks noGrp="1"/>
          </p:cNvSpPr>
          <p:nvPr>
            <p:ph type="sldNum" idx="12"/>
          </p:nvPr>
        </p:nvSpPr>
        <p:spPr/>
        <p:txBody>
          <a:bodyPr/>
          <a:lstStyle/>
          <a:p>
            <a:fld id="{7081AA89-95DC-314A-B57A-A6C9FD2CE7F9}" type="slidenum">
              <a:rPr lang="en-US" smtClean="0"/>
              <a:pPr/>
              <a:t>72</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75200" y="477188"/>
            <a:ext cx="8228160" cy="651701"/>
          </a:xfrm>
          <a:ln/>
        </p:spPr>
        <p:txBody>
          <a:bodyPr tIns="28737">
            <a:normAutofit/>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b="1" dirty="0" smtClean="0">
                <a:solidFill>
                  <a:srgbClr val="808080"/>
                </a:solidFill>
              </a:rPr>
              <a:t>Proposal (</a:t>
            </a:r>
            <a:r>
              <a:rPr lang="en-US" sz="2800" b="1" dirty="0" smtClean="0">
                <a:solidFill>
                  <a:srgbClr val="999999"/>
                </a:solidFill>
                <a:latin typeface="Cantarell" charset="0"/>
              </a:rPr>
              <a:t>http://</a:t>
            </a:r>
            <a:r>
              <a:rPr lang="en-US" sz="2800" b="1" dirty="0" err="1" smtClean="0">
                <a:solidFill>
                  <a:srgbClr val="999999"/>
                </a:solidFill>
                <a:latin typeface="Cantarell" charset="0"/>
              </a:rPr>
              <a:t>bc.fi.infn.it</a:t>
            </a:r>
            <a:r>
              <a:rPr lang="en-US" sz="2800" b="1" dirty="0" smtClean="0">
                <a:solidFill>
                  <a:srgbClr val="999999"/>
                </a:solidFill>
                <a:latin typeface="Cantarell" charset="0"/>
              </a:rPr>
              <a:t>)</a:t>
            </a:r>
            <a:endParaRPr lang="en-US" sz="2800" b="1" dirty="0">
              <a:solidFill>
                <a:srgbClr val="808080"/>
              </a:solidFill>
            </a:endParaRPr>
          </a:p>
        </p:txBody>
      </p:sp>
      <p:sp>
        <p:nvSpPr>
          <p:cNvPr id="5122" name="Rectangle 2"/>
          <p:cNvSpPr>
            <a:spLocks noChangeArrowheads="1"/>
          </p:cNvSpPr>
          <p:nvPr/>
        </p:nvSpPr>
        <p:spPr bwMode="auto">
          <a:xfrm>
            <a:off x="475200" y="1918282"/>
            <a:ext cx="8128800" cy="580381"/>
          </a:xfrm>
          <a:prstGeom prst="rect">
            <a:avLst/>
          </a:prstGeom>
          <a:solidFill>
            <a:srgbClr val="CFE7F5"/>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6291" rIns="81639" bIns="4082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a:solidFill>
                  <a:srgbClr val="000000"/>
                </a:solidFill>
              </a:rPr>
              <a:t>TT@BBCC</a:t>
            </a:r>
          </a:p>
        </p:txBody>
      </p:sp>
      <p:sp>
        <p:nvSpPr>
          <p:cNvPr id="5123" name="Rectangle 3"/>
          <p:cNvSpPr>
            <a:spLocks noChangeArrowheads="1"/>
          </p:cNvSpPr>
          <p:nvPr/>
        </p:nvSpPr>
        <p:spPr bwMode="auto">
          <a:xfrm>
            <a:off x="475200" y="2551949"/>
            <a:ext cx="2322720" cy="745998"/>
          </a:xfrm>
          <a:prstGeom prst="rect">
            <a:avLst/>
          </a:prstGeom>
          <a:solidFill>
            <a:srgbClr val="FFFF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6821" rIns="81639" bIns="4082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Research</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(50%)</a:t>
            </a:r>
          </a:p>
        </p:txBody>
      </p:sp>
      <p:sp>
        <p:nvSpPr>
          <p:cNvPr id="5124" name="Rectangle 4"/>
          <p:cNvSpPr>
            <a:spLocks noChangeArrowheads="1"/>
          </p:cNvSpPr>
          <p:nvPr/>
        </p:nvSpPr>
        <p:spPr bwMode="auto">
          <a:xfrm>
            <a:off x="475200" y="3728553"/>
            <a:ext cx="2322720" cy="745998"/>
          </a:xfrm>
          <a:prstGeom prst="rect">
            <a:avLst/>
          </a:prstGeom>
          <a:solidFill>
            <a:srgbClr val="FFFF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6821" rIns="81639" bIns="4082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solidFill>
                  <a:srgbClr val="000000"/>
                </a:solidFill>
              </a:rPr>
              <a:t>INFN CSN5</a:t>
            </a:r>
          </a:p>
        </p:txBody>
      </p:sp>
      <p:sp>
        <p:nvSpPr>
          <p:cNvPr id="5125" name="AutoShape 5"/>
          <p:cNvSpPr>
            <a:spLocks noChangeArrowheads="1"/>
          </p:cNvSpPr>
          <p:nvPr/>
        </p:nvSpPr>
        <p:spPr bwMode="auto">
          <a:xfrm>
            <a:off x="1553760" y="3348352"/>
            <a:ext cx="165600" cy="331235"/>
          </a:xfrm>
          <a:prstGeom prst="upDownArrow">
            <a:avLst>
              <a:gd name="adj1" fmla="val 50000"/>
              <a:gd name="adj2" fmla="val 39815"/>
            </a:avLst>
          </a:prstGeom>
          <a:solidFill>
            <a:srgbClr val="FFFF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it-IT"/>
          </a:p>
        </p:txBody>
      </p:sp>
      <p:grpSp>
        <p:nvGrpSpPr>
          <p:cNvPr id="5126" name="Group 6"/>
          <p:cNvGrpSpPr>
            <a:grpSpLocks/>
          </p:cNvGrpSpPr>
          <p:nvPr/>
        </p:nvGrpSpPr>
        <p:grpSpPr bwMode="auto">
          <a:xfrm>
            <a:off x="475201" y="2550508"/>
            <a:ext cx="4906080" cy="3489486"/>
            <a:chOff x="330" y="1771"/>
            <a:chExt cx="3407" cy="2423"/>
          </a:xfrm>
        </p:grpSpPr>
        <p:sp>
          <p:nvSpPr>
            <p:cNvPr id="5127" name="Rectangle 7"/>
            <p:cNvSpPr>
              <a:spLocks noChangeArrowheads="1"/>
            </p:cNvSpPr>
            <p:nvPr/>
          </p:nvSpPr>
          <p:spPr bwMode="auto">
            <a:xfrm>
              <a:off x="330" y="3418"/>
              <a:ext cx="2949" cy="776"/>
            </a:xfrm>
            <a:prstGeom prst="rect">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Measurements for:</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err="1">
                  <a:solidFill>
                    <a:srgbClr val="000000"/>
                  </a:solidFill>
                </a:rPr>
                <a:t>Soprintendenze</a:t>
              </a:r>
              <a:r>
                <a:rPr lang="en-US" dirty="0">
                  <a:solidFill>
                    <a:srgbClr val="000000"/>
                  </a:solidFill>
                </a:rPr>
                <a:t>, </a:t>
              </a:r>
              <a:r>
                <a:rPr lang="en-US" dirty="0" smtClean="0">
                  <a:solidFill>
                    <a:srgbClr val="000000"/>
                  </a:solidFill>
                </a:rPr>
                <a:t>Museums</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Institutions for the protection of the</a:t>
              </a: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 artistic heritage</a:t>
              </a:r>
              <a:endParaRPr lang="en-US" dirty="0">
                <a:solidFill>
                  <a:srgbClr val="000000"/>
                </a:solidFill>
              </a:endParaRPr>
            </a:p>
          </p:txBody>
        </p:sp>
        <p:grpSp>
          <p:nvGrpSpPr>
            <p:cNvPr id="5128" name="Group 8"/>
            <p:cNvGrpSpPr>
              <a:grpSpLocks/>
            </p:cNvGrpSpPr>
            <p:nvPr/>
          </p:nvGrpSpPr>
          <p:grpSpPr bwMode="auto">
            <a:xfrm>
              <a:off x="2121" y="1771"/>
              <a:ext cx="1616" cy="1599"/>
              <a:chOff x="2121" y="1771"/>
              <a:chExt cx="1616" cy="1599"/>
            </a:xfrm>
          </p:grpSpPr>
          <p:grpSp>
            <p:nvGrpSpPr>
              <p:cNvPr id="5129" name="Group 9"/>
              <p:cNvGrpSpPr>
                <a:grpSpLocks/>
              </p:cNvGrpSpPr>
              <p:nvPr/>
            </p:nvGrpSpPr>
            <p:grpSpPr bwMode="auto">
              <a:xfrm>
                <a:off x="2121" y="1771"/>
                <a:ext cx="1616" cy="1335"/>
                <a:chOff x="2121" y="1771"/>
                <a:chExt cx="1616" cy="1335"/>
              </a:xfrm>
            </p:grpSpPr>
            <p:sp>
              <p:nvSpPr>
                <p:cNvPr id="5130" name="Rectangle 10"/>
                <p:cNvSpPr>
                  <a:spLocks noChangeArrowheads="1"/>
                </p:cNvSpPr>
                <p:nvPr/>
              </p:nvSpPr>
              <p:spPr bwMode="auto">
                <a:xfrm>
                  <a:off x="2121" y="2588"/>
                  <a:ext cx="686" cy="518"/>
                </a:xfrm>
                <a:prstGeom prst="rect">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Public</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(50%)</a:t>
                  </a:r>
                </a:p>
              </p:txBody>
            </p:sp>
            <p:sp>
              <p:nvSpPr>
                <p:cNvPr id="5131" name="Rectangle 11"/>
                <p:cNvSpPr>
                  <a:spLocks noChangeArrowheads="1"/>
                </p:cNvSpPr>
                <p:nvPr/>
              </p:nvSpPr>
              <p:spPr bwMode="auto">
                <a:xfrm>
                  <a:off x="2121" y="1771"/>
                  <a:ext cx="1612" cy="518"/>
                </a:xfrm>
                <a:prstGeom prst="rect">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Services</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(30%)</a:t>
                  </a:r>
                </a:p>
              </p:txBody>
            </p:sp>
            <p:sp>
              <p:nvSpPr>
                <p:cNvPr id="5132" name="Rectangle 12"/>
                <p:cNvSpPr>
                  <a:spLocks noChangeArrowheads="1"/>
                </p:cNvSpPr>
                <p:nvPr/>
              </p:nvSpPr>
              <p:spPr bwMode="auto">
                <a:xfrm>
                  <a:off x="3051" y="2588"/>
                  <a:ext cx="686" cy="518"/>
                </a:xfrm>
                <a:prstGeom prst="rect">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Privates</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(50%)</a:t>
                  </a:r>
                </a:p>
              </p:txBody>
            </p:sp>
            <p:sp>
              <p:nvSpPr>
                <p:cNvPr id="5133" name="AutoShape 13"/>
                <p:cNvSpPr>
                  <a:spLocks noChangeArrowheads="1"/>
                </p:cNvSpPr>
                <p:nvPr/>
              </p:nvSpPr>
              <p:spPr bwMode="auto">
                <a:xfrm>
                  <a:off x="2394" y="2325"/>
                  <a:ext cx="114" cy="229"/>
                </a:xfrm>
                <a:prstGeom prst="upDownArrow">
                  <a:avLst>
                    <a:gd name="adj1" fmla="val 50000"/>
                    <a:gd name="adj2" fmla="val 39989"/>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5134" name="AutoShape 14"/>
                <p:cNvSpPr>
                  <a:spLocks noChangeArrowheads="1"/>
                </p:cNvSpPr>
                <p:nvPr/>
              </p:nvSpPr>
              <p:spPr bwMode="auto">
                <a:xfrm>
                  <a:off x="3301" y="2325"/>
                  <a:ext cx="114" cy="229"/>
                </a:xfrm>
                <a:prstGeom prst="upDownArrow">
                  <a:avLst>
                    <a:gd name="adj1" fmla="val 50000"/>
                    <a:gd name="adj2" fmla="val 39989"/>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grpSp>
          <p:sp>
            <p:nvSpPr>
              <p:cNvPr id="5135" name="AutoShape 15"/>
              <p:cNvSpPr>
                <a:spLocks noChangeArrowheads="1"/>
              </p:cNvSpPr>
              <p:nvPr/>
            </p:nvSpPr>
            <p:spPr bwMode="auto">
              <a:xfrm>
                <a:off x="2394" y="3141"/>
                <a:ext cx="114" cy="229"/>
              </a:xfrm>
              <a:prstGeom prst="upDownArrow">
                <a:avLst>
                  <a:gd name="adj1" fmla="val 50000"/>
                  <a:gd name="adj2" fmla="val 39989"/>
                </a:avLst>
              </a:prstGeom>
              <a:solidFill>
                <a:srgbClr val="FFCC99"/>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grpSp>
      </p:grpSp>
      <p:grpSp>
        <p:nvGrpSpPr>
          <p:cNvPr id="5136" name="Group 16"/>
          <p:cNvGrpSpPr>
            <a:grpSpLocks/>
          </p:cNvGrpSpPr>
          <p:nvPr/>
        </p:nvGrpSpPr>
        <p:grpSpPr bwMode="auto">
          <a:xfrm>
            <a:off x="5055840" y="2557709"/>
            <a:ext cx="3546720" cy="3482285"/>
            <a:chOff x="3511" y="1776"/>
            <a:chExt cx="2463" cy="2281"/>
          </a:xfrm>
        </p:grpSpPr>
        <p:sp>
          <p:nvSpPr>
            <p:cNvPr id="5137" name="Rectangle 17"/>
            <p:cNvSpPr>
              <a:spLocks noChangeArrowheads="1"/>
            </p:cNvSpPr>
            <p:nvPr/>
          </p:nvSpPr>
          <p:spPr bwMode="auto">
            <a:xfrm>
              <a:off x="3511" y="3430"/>
              <a:ext cx="2463" cy="627"/>
            </a:xfrm>
            <a:prstGeom prst="rect">
              <a:avLst/>
            </a:prstGeom>
            <a:solidFill>
              <a:srgbClr val="33CC66"/>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Transfer and/or Research</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f</a:t>
              </a:r>
              <a:r>
                <a:rPr lang="en-US" dirty="0" smtClean="0">
                  <a:solidFill>
                    <a:srgbClr val="000000"/>
                  </a:solidFill>
                </a:rPr>
                <a:t>or public and private subjects</a:t>
              </a:r>
              <a:endParaRPr lang="en-US" dirty="0">
                <a:solidFill>
                  <a:srgbClr val="000000"/>
                </a:solidFill>
              </a:endParaRPr>
            </a:p>
          </p:txBody>
        </p:sp>
        <p:grpSp>
          <p:nvGrpSpPr>
            <p:cNvPr id="5138" name="Group 18"/>
            <p:cNvGrpSpPr>
              <a:grpSpLocks/>
            </p:cNvGrpSpPr>
            <p:nvPr/>
          </p:nvGrpSpPr>
          <p:grpSpPr bwMode="auto">
            <a:xfrm>
              <a:off x="3895" y="1776"/>
              <a:ext cx="2073" cy="1598"/>
              <a:chOff x="3895" y="1776"/>
              <a:chExt cx="2073" cy="1598"/>
            </a:xfrm>
          </p:grpSpPr>
          <p:grpSp>
            <p:nvGrpSpPr>
              <p:cNvPr id="5139" name="Group 19"/>
              <p:cNvGrpSpPr>
                <a:grpSpLocks/>
              </p:cNvGrpSpPr>
              <p:nvPr/>
            </p:nvGrpSpPr>
            <p:grpSpPr bwMode="auto">
              <a:xfrm>
                <a:off x="3895" y="1776"/>
                <a:ext cx="2073" cy="1330"/>
                <a:chOff x="3895" y="1776"/>
                <a:chExt cx="2073" cy="1330"/>
              </a:xfrm>
            </p:grpSpPr>
            <p:sp>
              <p:nvSpPr>
                <p:cNvPr id="5140" name="Rectangle 20"/>
                <p:cNvSpPr>
                  <a:spLocks noChangeArrowheads="1"/>
                </p:cNvSpPr>
                <p:nvPr/>
              </p:nvSpPr>
              <p:spPr bwMode="auto">
                <a:xfrm>
                  <a:off x="3895" y="1776"/>
                  <a:ext cx="2073" cy="518"/>
                </a:xfrm>
                <a:prstGeom prst="rect">
                  <a:avLst/>
                </a:prstGeom>
                <a:solidFill>
                  <a:srgbClr val="33CC66"/>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solidFill>
                        <a:srgbClr val="000000"/>
                      </a:solidFill>
                    </a:rPr>
                    <a:t>Technology Transfer</a:t>
                  </a:r>
                  <a:endParaRPr lang="en-US" dirty="0">
                    <a:solidFill>
                      <a:srgbClr val="000000"/>
                    </a:solidFil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(20%)</a:t>
                  </a:r>
                </a:p>
              </p:txBody>
            </p:sp>
            <p:sp>
              <p:nvSpPr>
                <p:cNvPr id="5141" name="AutoShape 21"/>
                <p:cNvSpPr>
                  <a:spLocks noChangeArrowheads="1"/>
                </p:cNvSpPr>
                <p:nvPr/>
              </p:nvSpPr>
              <p:spPr bwMode="auto">
                <a:xfrm>
                  <a:off x="4854" y="2329"/>
                  <a:ext cx="114" cy="229"/>
                </a:xfrm>
                <a:prstGeom prst="upDownArrow">
                  <a:avLst>
                    <a:gd name="adj1" fmla="val 50000"/>
                    <a:gd name="adj2" fmla="val 39989"/>
                  </a:avLst>
                </a:prstGeom>
                <a:solidFill>
                  <a:srgbClr val="33CC66"/>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5142" name="Rectangle 22"/>
                <p:cNvSpPr>
                  <a:spLocks noChangeArrowheads="1"/>
                </p:cNvSpPr>
                <p:nvPr/>
              </p:nvSpPr>
              <p:spPr bwMode="auto">
                <a:xfrm>
                  <a:off x="4072" y="2589"/>
                  <a:ext cx="1612" cy="517"/>
                </a:xfrm>
                <a:prstGeom prst="rect">
                  <a:avLst/>
                </a:prstGeom>
                <a:solidFill>
                  <a:srgbClr val="33CC66"/>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2640" rIns="90000" bIns="45000" anchor="ct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solidFill>
                        <a:srgbClr val="000000"/>
                      </a:solidFill>
                    </a:rPr>
                    <a:t>INFN CNTT</a:t>
                  </a:r>
                </a:p>
              </p:txBody>
            </p:sp>
          </p:grpSp>
          <p:sp>
            <p:nvSpPr>
              <p:cNvPr id="5143" name="AutoShape 23"/>
              <p:cNvSpPr>
                <a:spLocks noChangeArrowheads="1"/>
              </p:cNvSpPr>
              <p:nvPr/>
            </p:nvSpPr>
            <p:spPr bwMode="auto">
              <a:xfrm>
                <a:off x="4853" y="3145"/>
                <a:ext cx="114" cy="229"/>
              </a:xfrm>
              <a:prstGeom prst="upDownArrow">
                <a:avLst>
                  <a:gd name="adj1" fmla="val 50000"/>
                  <a:gd name="adj2" fmla="val 39989"/>
                </a:avLst>
              </a:prstGeom>
              <a:solidFill>
                <a:srgbClr val="33CC66"/>
              </a:solidFill>
              <a:ln w="9360">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grpSp>
      </p:grpSp>
      <p:sp>
        <p:nvSpPr>
          <p:cNvPr id="2" name="Segnaposto data 1"/>
          <p:cNvSpPr>
            <a:spLocks noGrp="1"/>
          </p:cNvSpPr>
          <p:nvPr>
            <p:ph type="dt" idx="10"/>
          </p:nvPr>
        </p:nvSpPr>
        <p:spPr/>
        <p:txBody>
          <a:bodyPr/>
          <a:lstStyle/>
          <a:p>
            <a:r>
              <a:rPr lang="it-IT" smtClean="0"/>
              <a:t>Trento 11-13 Marzo 2014</a:t>
            </a:r>
            <a:endParaRPr lang="en-US"/>
          </a:p>
        </p:txBody>
      </p:sp>
      <p:sp>
        <p:nvSpPr>
          <p:cNvPr id="3" name="Segnaposto piè di pagina 2"/>
          <p:cNvSpPr>
            <a:spLocks noGrp="1"/>
          </p:cNvSpPr>
          <p:nvPr>
            <p:ph type="ftr" idx="11"/>
          </p:nvPr>
        </p:nvSpPr>
        <p:spPr/>
        <p:txBody>
          <a:bodyPr/>
          <a:lstStyle/>
          <a:p>
            <a:r>
              <a:rPr lang="en-US" smtClean="0"/>
              <a:t>FUTURE DETECTORS for HL-LHC</a:t>
            </a:r>
            <a:endParaRPr lang="en-US"/>
          </a:p>
        </p:txBody>
      </p:sp>
      <p:sp>
        <p:nvSpPr>
          <p:cNvPr id="4" name="Segnaposto numero diapositiva 3"/>
          <p:cNvSpPr>
            <a:spLocks noGrp="1"/>
          </p:cNvSpPr>
          <p:nvPr>
            <p:ph type="sldNum" idx="12"/>
          </p:nvPr>
        </p:nvSpPr>
        <p:spPr/>
        <p:txBody>
          <a:bodyPr/>
          <a:lstStyle/>
          <a:p>
            <a:fld id="{7081AA89-95DC-314A-B57A-A6C9FD2CE7F9}" type="slidenum">
              <a:rPr lang="en-US" smtClean="0"/>
              <a:pPr/>
              <a:t>73</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123"/>
                                        </p:tgtEl>
                                        <p:attrNameLst>
                                          <p:attrName>style.visibility</p:attrName>
                                        </p:attrNameLst>
                                      </p:cBhvr>
                                      <p:to>
                                        <p:strVal val="visible"/>
                                      </p:to>
                                    </p:set>
                                    <p:animEffect transition="in" filter="dissolve">
                                      <p:cBhvr additive="repl">
                                        <p:cTn id="7" dur="500"/>
                                        <p:tgtEl>
                                          <p:spTgt spid="5123"/>
                                        </p:tgtEl>
                                      </p:cBhvr>
                                    </p:animEffect>
                                  </p:childTnLst>
                                </p:cTn>
                              </p:par>
                              <p:par>
                                <p:cTn id="8" presetID="9" presetClass="entr" fill="hold" nodeType="withEffect">
                                  <p:stCondLst>
                                    <p:cond delay="0"/>
                                  </p:stCondLst>
                                  <p:childTnLst>
                                    <p:set>
                                      <p:cBhvr additive="repl">
                                        <p:cTn id="9" dur="1" fill="hold">
                                          <p:stCondLst>
                                            <p:cond delay="0"/>
                                          </p:stCondLst>
                                        </p:cTn>
                                        <p:tgtEl>
                                          <p:spTgt spid="5124"/>
                                        </p:tgtEl>
                                        <p:attrNameLst>
                                          <p:attrName>style.visibility</p:attrName>
                                        </p:attrNameLst>
                                      </p:cBhvr>
                                      <p:to>
                                        <p:strVal val="visible"/>
                                      </p:to>
                                    </p:set>
                                    <p:animEffect transition="in" filter="dissolve">
                                      <p:cBhvr additive="repl">
                                        <p:cTn id="10" dur="500"/>
                                        <p:tgtEl>
                                          <p:spTgt spid="5124"/>
                                        </p:tgtEl>
                                      </p:cBhvr>
                                    </p:animEffect>
                                  </p:childTnLst>
                                </p:cTn>
                              </p:par>
                              <p:par>
                                <p:cTn id="11" presetID="9" presetClass="entr" fill="hold" grpId="0" nodeType="withEffect">
                                  <p:stCondLst>
                                    <p:cond delay="0"/>
                                  </p:stCondLst>
                                  <p:childTnLst>
                                    <p:set>
                                      <p:cBhvr additive="repl">
                                        <p:cTn id="12" dur="1" fill="hold">
                                          <p:stCondLst>
                                            <p:cond delay="0"/>
                                          </p:stCondLst>
                                        </p:cTn>
                                        <p:tgtEl>
                                          <p:spTgt spid="5125"/>
                                        </p:tgtEl>
                                        <p:attrNameLst>
                                          <p:attrName>style.visibility</p:attrName>
                                        </p:attrNameLst>
                                      </p:cBhvr>
                                      <p:to>
                                        <p:strVal val="visible"/>
                                      </p:to>
                                    </p:set>
                                    <p:animEffect transition="in" filter="dissolve">
                                      <p:cBhvr additive="repl">
                                        <p:cTn id="13" dur="500"/>
                                        <p:tgtEl>
                                          <p:spTgt spid="51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fill="hold" nodeType="clickEffect">
                                  <p:stCondLst>
                                    <p:cond delay="0"/>
                                  </p:stCondLst>
                                  <p:childTnLst>
                                    <p:set>
                                      <p:cBhvr additive="repl">
                                        <p:cTn id="17" dur="1" fill="hold">
                                          <p:stCondLst>
                                            <p:cond delay="0"/>
                                          </p:stCondLst>
                                        </p:cTn>
                                        <p:tgtEl>
                                          <p:spTgt spid="5126"/>
                                        </p:tgtEl>
                                        <p:attrNameLst>
                                          <p:attrName>style.visibility</p:attrName>
                                        </p:attrNameLst>
                                      </p:cBhvr>
                                      <p:to>
                                        <p:strVal val="visible"/>
                                      </p:to>
                                    </p:set>
                                    <p:animEffect transition="in" filter="dissolve">
                                      <p:cBhvr additive="repl">
                                        <p:cTn id="18" dur="500"/>
                                        <p:tgtEl>
                                          <p:spTgt spid="51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fill="hold" nodeType="clickEffect">
                                  <p:stCondLst>
                                    <p:cond delay="0"/>
                                  </p:stCondLst>
                                  <p:childTnLst>
                                    <p:set>
                                      <p:cBhvr additive="repl">
                                        <p:cTn id="22" dur="1" fill="hold">
                                          <p:stCondLst>
                                            <p:cond delay="0"/>
                                          </p:stCondLst>
                                        </p:cTn>
                                        <p:tgtEl>
                                          <p:spTgt spid="5136"/>
                                        </p:tgtEl>
                                        <p:attrNameLst>
                                          <p:attrName>style.visibility</p:attrName>
                                        </p:attrNameLst>
                                      </p:cBhvr>
                                      <p:to>
                                        <p:strVal val="visible"/>
                                      </p:to>
                                    </p:set>
                                    <p:animEffect transition="in" filter="dissolve">
                                      <p:cBhvr additive="repl">
                                        <p:cTn id="23"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911" y="219798"/>
            <a:ext cx="9147053" cy="544633"/>
          </a:xfrm>
        </p:spPr>
        <p:txBody>
          <a:bodyPr>
            <a:noAutofit/>
          </a:bodyPr>
          <a:lstStyle/>
          <a:p>
            <a:r>
              <a:rPr lang="it-IT" sz="2400" dirty="0" smtClean="0">
                <a:solidFill>
                  <a:srgbClr val="3366FF"/>
                </a:solidFill>
              </a:rPr>
              <a:t>TIFPA : Trento </a:t>
            </a:r>
            <a:r>
              <a:rPr lang="it-IT" sz="2400" dirty="0" err="1" smtClean="0">
                <a:solidFill>
                  <a:srgbClr val="3366FF"/>
                </a:solidFill>
              </a:rPr>
              <a:t>Institute</a:t>
            </a:r>
            <a:r>
              <a:rPr lang="it-IT" sz="2400" dirty="0" smtClean="0">
                <a:solidFill>
                  <a:srgbClr val="3366FF"/>
                </a:solidFill>
              </a:rPr>
              <a:t> for </a:t>
            </a:r>
            <a:r>
              <a:rPr lang="it-IT" sz="2400" dirty="0" err="1" smtClean="0">
                <a:solidFill>
                  <a:srgbClr val="3366FF"/>
                </a:solidFill>
              </a:rPr>
              <a:t>Fundamental</a:t>
            </a:r>
            <a:r>
              <a:rPr lang="it-IT" sz="2400" dirty="0" smtClean="0">
                <a:solidFill>
                  <a:srgbClr val="3366FF"/>
                </a:solidFill>
              </a:rPr>
              <a:t> </a:t>
            </a:r>
            <a:r>
              <a:rPr lang="it-IT" sz="2400" dirty="0" err="1" smtClean="0">
                <a:solidFill>
                  <a:srgbClr val="3366FF"/>
                </a:solidFill>
              </a:rPr>
              <a:t>Physics</a:t>
            </a:r>
            <a:r>
              <a:rPr lang="it-IT" sz="2400" dirty="0" smtClean="0">
                <a:solidFill>
                  <a:srgbClr val="3366FF"/>
                </a:solidFill>
              </a:rPr>
              <a:t> and Applications</a:t>
            </a:r>
            <a:endParaRPr lang="it-IT" sz="2400" dirty="0">
              <a:solidFill>
                <a:srgbClr val="3366FF"/>
              </a:solidFill>
            </a:endParaRPr>
          </a:p>
        </p:txBody>
      </p:sp>
      <p:pic>
        <p:nvPicPr>
          <p:cNvPr id="3" name="Immagine 2"/>
          <p:cNvPicPr>
            <a:picLocks noChangeAspect="1"/>
          </p:cNvPicPr>
          <p:nvPr/>
        </p:nvPicPr>
        <p:blipFill>
          <a:blip r:embed="rId2"/>
          <a:stretch>
            <a:fillRect/>
          </a:stretch>
        </p:blipFill>
        <p:spPr>
          <a:xfrm>
            <a:off x="0" y="1166905"/>
            <a:ext cx="9144000" cy="5819719"/>
          </a:xfrm>
          <a:prstGeom prst="rect">
            <a:avLst/>
          </a:prstGeom>
        </p:spPr>
      </p:pic>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74</a:t>
            </a:fld>
            <a:endParaRPr lang="it-IT"/>
          </a:p>
        </p:txBody>
      </p:sp>
    </p:spTree>
    <p:extLst>
      <p:ext uri="{BB962C8B-B14F-4D97-AF65-F5344CB8AC3E}">
        <p14:creationId xmlns:p14="http://schemas.microsoft.com/office/powerpoint/2010/main" val="314759462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437885" y="1750535"/>
            <a:ext cx="2554305" cy="369332"/>
          </a:xfrm>
          <a:prstGeom prst="rect">
            <a:avLst/>
          </a:prstGeom>
          <a:noFill/>
        </p:spPr>
        <p:txBody>
          <a:bodyPr wrap="none" rtlCol="0">
            <a:spAutoFit/>
          </a:bodyPr>
          <a:lstStyle/>
          <a:p>
            <a:r>
              <a:rPr lang="it-IT" b="1" dirty="0" smtClean="0">
                <a:solidFill>
                  <a:srgbClr val="F631F9"/>
                </a:solidFill>
              </a:rPr>
              <a:t>FERMI, AMS, PAMELA</a:t>
            </a:r>
            <a:r>
              <a:rPr lang="it-IT" dirty="0" smtClean="0">
                <a:solidFill>
                  <a:srgbClr val="F631F9"/>
                </a:solidFill>
              </a:rPr>
              <a:t>, …</a:t>
            </a:r>
            <a:endParaRPr lang="it-IT" dirty="0">
              <a:solidFill>
                <a:srgbClr val="F631F9"/>
              </a:solidFill>
            </a:endParaRPr>
          </a:p>
        </p:txBody>
      </p:sp>
      <p:sp>
        <p:nvSpPr>
          <p:cNvPr id="2" name="Titolo 1"/>
          <p:cNvSpPr>
            <a:spLocks noGrp="1"/>
          </p:cNvSpPr>
          <p:nvPr>
            <p:ph type="title"/>
          </p:nvPr>
        </p:nvSpPr>
        <p:spPr/>
        <p:txBody>
          <a:bodyPr>
            <a:noAutofit/>
          </a:bodyPr>
          <a:lstStyle/>
          <a:p>
            <a:r>
              <a:rPr lang="it-IT" sz="3200" dirty="0" smtClean="0">
                <a:solidFill>
                  <a:srgbClr val="0000FF"/>
                </a:solidFill>
                <a:cs typeface="Comic Sans MS"/>
              </a:rPr>
              <a:t>Ricerca collaborativa con altre Istituzioni </a:t>
            </a:r>
            <a:r>
              <a:rPr lang="it-IT" sz="3200" dirty="0">
                <a:solidFill>
                  <a:srgbClr val="0000FF"/>
                </a:solidFill>
                <a:cs typeface="Comic Sans MS"/>
              </a:rPr>
              <a:t>p</a:t>
            </a:r>
            <a:r>
              <a:rPr lang="it-IT" sz="3200" dirty="0" smtClean="0">
                <a:solidFill>
                  <a:srgbClr val="0000FF"/>
                </a:solidFill>
                <a:cs typeface="Comic Sans MS"/>
              </a:rPr>
              <a:t>ubbliche Italiane </a:t>
            </a:r>
            <a:endParaRPr lang="it-IT" sz="3200" dirty="0">
              <a:solidFill>
                <a:srgbClr val="0000FF"/>
              </a:solidFill>
              <a:cs typeface="Comic Sans MS"/>
            </a:endParaRPr>
          </a:p>
        </p:txBody>
      </p:sp>
      <p:sp>
        <p:nvSpPr>
          <p:cNvPr id="4" name="Segnaposto data 3"/>
          <p:cNvSpPr>
            <a:spLocks noGrp="1"/>
          </p:cNvSpPr>
          <p:nvPr>
            <p:ph type="dt" sz="half" idx="10"/>
          </p:nvPr>
        </p:nvSpPr>
        <p:spPr/>
        <p:txBody>
          <a:bodyPr/>
          <a:lstStyle/>
          <a:p>
            <a:r>
              <a:rPr lang="it-IT" smtClean="0"/>
              <a:t>18/10/13</a:t>
            </a:r>
            <a:endParaRPr lang="it-IT"/>
          </a:p>
        </p:txBody>
      </p:sp>
      <p:sp>
        <p:nvSpPr>
          <p:cNvPr id="5" name="Segnaposto piè di pagina 4"/>
          <p:cNvSpPr>
            <a:spLocks noGrp="1"/>
          </p:cNvSpPr>
          <p:nvPr>
            <p:ph type="ftr" sz="quarter" idx="11"/>
          </p:nvPr>
        </p:nvSpPr>
        <p:spPr/>
        <p:txBody>
          <a:bodyPr/>
          <a:lstStyle/>
          <a:p>
            <a:r>
              <a:rPr lang="it-IT" smtClean="0"/>
              <a:t>Piano Triennale INFN 2014-2016</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75</a:t>
            </a:fld>
            <a:endParaRPr lang="it-IT"/>
          </a:p>
        </p:txBody>
      </p:sp>
      <p:sp>
        <p:nvSpPr>
          <p:cNvPr id="7" name="Ovale 6"/>
          <p:cNvSpPr/>
          <p:nvPr/>
        </p:nvSpPr>
        <p:spPr>
          <a:xfrm>
            <a:off x="3434642" y="2666999"/>
            <a:ext cx="1989666" cy="1778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p:cNvCxnSpPr/>
          <p:nvPr/>
        </p:nvCxnSpPr>
        <p:spPr>
          <a:xfrm flipH="1">
            <a:off x="5143008" y="2119867"/>
            <a:ext cx="1102257" cy="736031"/>
          </a:xfrm>
          <a:prstGeom prst="straightConnector1">
            <a:avLst/>
          </a:prstGeom>
          <a:ln>
            <a:solidFill>
              <a:srgbClr val="D7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5508189" y="3089112"/>
            <a:ext cx="737076" cy="400110"/>
          </a:xfrm>
          <a:prstGeom prst="rect">
            <a:avLst/>
          </a:prstGeom>
          <a:noFill/>
        </p:spPr>
        <p:txBody>
          <a:bodyPr wrap="none" rtlCol="0">
            <a:spAutoFit/>
          </a:bodyPr>
          <a:lstStyle/>
          <a:p>
            <a:r>
              <a:rPr lang="it-IT" sz="2000" b="1" dirty="0" smtClean="0">
                <a:solidFill>
                  <a:srgbClr val="FF0000"/>
                </a:solidFill>
              </a:rPr>
              <a:t>INGV</a:t>
            </a:r>
            <a:endParaRPr lang="it-IT" sz="2000" b="1" dirty="0">
              <a:solidFill>
                <a:srgbClr val="FF0000"/>
              </a:solidFill>
            </a:endParaRPr>
          </a:p>
        </p:txBody>
      </p:sp>
      <p:sp>
        <p:nvSpPr>
          <p:cNvPr id="12" name="CasellaDiTesto 11"/>
          <p:cNvSpPr txBox="1"/>
          <p:nvPr/>
        </p:nvSpPr>
        <p:spPr>
          <a:xfrm>
            <a:off x="6343196" y="2784677"/>
            <a:ext cx="2877673" cy="2031325"/>
          </a:xfrm>
          <a:prstGeom prst="rect">
            <a:avLst/>
          </a:prstGeom>
          <a:noFill/>
        </p:spPr>
        <p:txBody>
          <a:bodyPr wrap="none" rtlCol="0">
            <a:spAutoFit/>
          </a:bodyPr>
          <a:lstStyle/>
          <a:p>
            <a:r>
              <a:rPr lang="it-IT" dirty="0" smtClean="0">
                <a:solidFill>
                  <a:srgbClr val="FF0000"/>
                </a:solidFill>
              </a:rPr>
              <a:t>Studio dei vulcani con</a:t>
            </a:r>
          </a:p>
          <a:p>
            <a:r>
              <a:rPr lang="it-IT" dirty="0" smtClean="0">
                <a:solidFill>
                  <a:srgbClr val="FF0000"/>
                </a:solidFill>
              </a:rPr>
              <a:t>Muoni cosmici</a:t>
            </a:r>
          </a:p>
          <a:p>
            <a:endParaRPr lang="it-IT" dirty="0" smtClean="0">
              <a:solidFill>
                <a:srgbClr val="FF0000"/>
              </a:solidFill>
            </a:endParaRPr>
          </a:p>
          <a:p>
            <a:r>
              <a:rPr lang="it-IT" dirty="0" err="1" smtClean="0">
                <a:solidFill>
                  <a:srgbClr val="FF0000"/>
                </a:solidFill>
              </a:rPr>
              <a:t>Monitoring</a:t>
            </a:r>
            <a:r>
              <a:rPr lang="it-IT" dirty="0" smtClean="0">
                <a:solidFill>
                  <a:srgbClr val="FF0000"/>
                </a:solidFill>
              </a:rPr>
              <a:t> nelle profondità</a:t>
            </a:r>
          </a:p>
          <a:p>
            <a:r>
              <a:rPr lang="it-IT" dirty="0" smtClean="0">
                <a:solidFill>
                  <a:srgbClr val="FF0000"/>
                </a:solidFill>
              </a:rPr>
              <a:t>Marine con strumentazione</a:t>
            </a:r>
          </a:p>
          <a:p>
            <a:r>
              <a:rPr lang="it-IT" dirty="0" smtClean="0">
                <a:solidFill>
                  <a:srgbClr val="FF0000"/>
                </a:solidFill>
              </a:rPr>
              <a:t>INFN</a:t>
            </a:r>
            <a:r>
              <a:rPr lang="it-IT" dirty="0">
                <a:solidFill>
                  <a:srgbClr val="FF0000"/>
                </a:solidFill>
              </a:rPr>
              <a:t> </a:t>
            </a:r>
            <a:r>
              <a:rPr lang="it-IT" dirty="0" smtClean="0">
                <a:solidFill>
                  <a:srgbClr val="FF0000"/>
                </a:solidFill>
              </a:rPr>
              <a:t>nel porto di</a:t>
            </a:r>
            <a:r>
              <a:rPr lang="it-IT" dirty="0">
                <a:solidFill>
                  <a:srgbClr val="FF0000"/>
                </a:solidFill>
              </a:rPr>
              <a:t> </a:t>
            </a:r>
            <a:r>
              <a:rPr lang="it-IT" dirty="0" smtClean="0">
                <a:solidFill>
                  <a:srgbClr val="FF0000"/>
                </a:solidFill>
              </a:rPr>
              <a:t>Catania e a</a:t>
            </a:r>
          </a:p>
          <a:p>
            <a:r>
              <a:rPr lang="it-IT" dirty="0" smtClean="0">
                <a:solidFill>
                  <a:srgbClr val="FF0000"/>
                </a:solidFill>
              </a:rPr>
              <a:t>Capo Passero</a:t>
            </a:r>
            <a:endParaRPr lang="it-IT" dirty="0"/>
          </a:p>
        </p:txBody>
      </p:sp>
      <p:sp>
        <p:nvSpPr>
          <p:cNvPr id="14" name="CasellaDiTesto 13"/>
          <p:cNvSpPr txBox="1"/>
          <p:nvPr/>
        </p:nvSpPr>
        <p:spPr>
          <a:xfrm>
            <a:off x="3838219" y="3159724"/>
            <a:ext cx="1232629" cy="707886"/>
          </a:xfrm>
          <a:prstGeom prst="rect">
            <a:avLst/>
          </a:prstGeom>
          <a:noFill/>
        </p:spPr>
        <p:txBody>
          <a:bodyPr wrap="none" rtlCol="0">
            <a:spAutoFit/>
          </a:bodyPr>
          <a:lstStyle/>
          <a:p>
            <a:r>
              <a:rPr lang="it-IT" sz="4000" b="1" dirty="0" smtClean="0"/>
              <a:t>INFN</a:t>
            </a:r>
            <a:endParaRPr lang="it-IT" sz="4000" b="1" dirty="0"/>
          </a:p>
        </p:txBody>
      </p:sp>
      <p:cxnSp>
        <p:nvCxnSpPr>
          <p:cNvPr id="15" name="Connettore 2 14"/>
          <p:cNvCxnSpPr/>
          <p:nvPr/>
        </p:nvCxnSpPr>
        <p:spPr>
          <a:xfrm flipV="1">
            <a:off x="2209837" y="3567288"/>
            <a:ext cx="1190627" cy="14110"/>
          </a:xfrm>
          <a:prstGeom prst="straightConnector1">
            <a:avLst/>
          </a:prstGeom>
          <a:ln>
            <a:solidFill>
              <a:srgbClr val="3366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Rettangolo 15"/>
          <p:cNvSpPr/>
          <p:nvPr/>
        </p:nvSpPr>
        <p:spPr>
          <a:xfrm>
            <a:off x="2712145" y="3144334"/>
            <a:ext cx="633757" cy="400110"/>
          </a:xfrm>
          <a:prstGeom prst="rect">
            <a:avLst/>
          </a:prstGeom>
        </p:spPr>
        <p:txBody>
          <a:bodyPr wrap="none">
            <a:spAutoFit/>
          </a:bodyPr>
          <a:lstStyle/>
          <a:p>
            <a:r>
              <a:rPr lang="it-IT" sz="2000" b="1" dirty="0" smtClean="0">
                <a:solidFill>
                  <a:srgbClr val="3366FF"/>
                </a:solidFill>
              </a:rPr>
              <a:t>CNR</a:t>
            </a:r>
            <a:endParaRPr lang="it-IT" sz="2000" dirty="0">
              <a:solidFill>
                <a:srgbClr val="3366FF"/>
              </a:solidFill>
            </a:endParaRPr>
          </a:p>
        </p:txBody>
      </p:sp>
      <p:sp>
        <p:nvSpPr>
          <p:cNvPr id="17" name="Rettangolo 16"/>
          <p:cNvSpPr/>
          <p:nvPr/>
        </p:nvSpPr>
        <p:spPr>
          <a:xfrm>
            <a:off x="310442" y="2582332"/>
            <a:ext cx="2709333" cy="1754327"/>
          </a:xfrm>
          <a:prstGeom prst="rect">
            <a:avLst/>
          </a:prstGeom>
        </p:spPr>
        <p:txBody>
          <a:bodyPr wrap="square">
            <a:spAutoFit/>
          </a:bodyPr>
          <a:lstStyle/>
          <a:p>
            <a:r>
              <a:rPr lang="it-IT" dirty="0" smtClean="0">
                <a:solidFill>
                  <a:srgbClr val="3366FF"/>
                </a:solidFill>
              </a:rPr>
              <a:t>Studi su materiali innovativi</a:t>
            </a:r>
          </a:p>
          <a:p>
            <a:r>
              <a:rPr lang="it-IT" dirty="0" smtClean="0">
                <a:solidFill>
                  <a:srgbClr val="3366FF"/>
                </a:solidFill>
              </a:rPr>
              <a:t>Elettronica organica</a:t>
            </a:r>
          </a:p>
          <a:p>
            <a:r>
              <a:rPr lang="it-IT" dirty="0" smtClean="0">
                <a:solidFill>
                  <a:srgbClr val="3366FF"/>
                </a:solidFill>
              </a:rPr>
              <a:t>Neuroscienze</a:t>
            </a:r>
          </a:p>
          <a:p>
            <a:r>
              <a:rPr lang="it-IT" dirty="0" smtClean="0">
                <a:solidFill>
                  <a:srgbClr val="3366FF"/>
                </a:solidFill>
              </a:rPr>
              <a:t>……….</a:t>
            </a:r>
          </a:p>
          <a:p>
            <a:endParaRPr lang="it-IT" dirty="0" smtClean="0">
              <a:solidFill>
                <a:srgbClr val="3366FF"/>
              </a:solidFill>
            </a:endParaRPr>
          </a:p>
        </p:txBody>
      </p:sp>
      <p:cxnSp>
        <p:nvCxnSpPr>
          <p:cNvPr id="18" name="Connettore 2 17"/>
          <p:cNvCxnSpPr/>
          <p:nvPr/>
        </p:nvCxnSpPr>
        <p:spPr>
          <a:xfrm>
            <a:off x="4953000" y="4320309"/>
            <a:ext cx="845364" cy="688026"/>
          </a:xfrm>
          <a:prstGeom prst="straightConnector1">
            <a:avLst/>
          </a:prstGeom>
          <a:ln>
            <a:solidFill>
              <a:srgbClr val="00CC99"/>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5798364" y="5136445"/>
            <a:ext cx="1455033" cy="923330"/>
          </a:xfrm>
          <a:prstGeom prst="rect">
            <a:avLst/>
          </a:prstGeom>
          <a:noFill/>
        </p:spPr>
        <p:txBody>
          <a:bodyPr wrap="none" rtlCol="0">
            <a:spAutoFit/>
          </a:bodyPr>
          <a:lstStyle/>
          <a:p>
            <a:r>
              <a:rPr lang="it-IT" dirty="0" smtClean="0">
                <a:solidFill>
                  <a:srgbClr val="19FF7A"/>
                </a:solidFill>
              </a:rPr>
              <a:t>Radiobiologia</a:t>
            </a:r>
          </a:p>
          <a:p>
            <a:r>
              <a:rPr lang="it-IT" dirty="0" smtClean="0">
                <a:solidFill>
                  <a:srgbClr val="19FF7A"/>
                </a:solidFill>
              </a:rPr>
              <a:t>Neuroscienze</a:t>
            </a:r>
          </a:p>
          <a:p>
            <a:r>
              <a:rPr lang="it-IT" dirty="0" smtClean="0">
                <a:solidFill>
                  <a:srgbClr val="19FF7A"/>
                </a:solidFill>
              </a:rPr>
              <a:t>Dosimetria</a:t>
            </a:r>
          </a:p>
        </p:txBody>
      </p:sp>
      <p:sp>
        <p:nvSpPr>
          <p:cNvPr id="23" name="Rettangolo 22"/>
          <p:cNvSpPr/>
          <p:nvPr/>
        </p:nvSpPr>
        <p:spPr>
          <a:xfrm>
            <a:off x="4823386" y="4792891"/>
            <a:ext cx="557665" cy="461665"/>
          </a:xfrm>
          <a:prstGeom prst="rect">
            <a:avLst/>
          </a:prstGeom>
        </p:spPr>
        <p:txBody>
          <a:bodyPr wrap="none">
            <a:spAutoFit/>
          </a:bodyPr>
          <a:lstStyle/>
          <a:p>
            <a:r>
              <a:rPr lang="it-IT" sz="2400" b="1" dirty="0" smtClean="0">
                <a:solidFill>
                  <a:srgbClr val="19FF7A"/>
                </a:solidFill>
              </a:rPr>
              <a:t>ISS</a:t>
            </a:r>
            <a:endParaRPr lang="it-IT" sz="2400" b="1" dirty="0">
              <a:solidFill>
                <a:srgbClr val="19FF7A"/>
              </a:solidFill>
            </a:endParaRPr>
          </a:p>
        </p:txBody>
      </p:sp>
      <p:cxnSp>
        <p:nvCxnSpPr>
          <p:cNvPr id="24" name="Connettore 2 23"/>
          <p:cNvCxnSpPr/>
          <p:nvPr/>
        </p:nvCxnSpPr>
        <p:spPr>
          <a:xfrm flipV="1">
            <a:off x="3019775" y="4320309"/>
            <a:ext cx="818444" cy="753790"/>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Rettangolo 26"/>
          <p:cNvSpPr/>
          <p:nvPr/>
        </p:nvSpPr>
        <p:spPr>
          <a:xfrm>
            <a:off x="1973850" y="4592836"/>
            <a:ext cx="1150350" cy="400110"/>
          </a:xfrm>
          <a:prstGeom prst="rect">
            <a:avLst/>
          </a:prstGeom>
        </p:spPr>
        <p:txBody>
          <a:bodyPr wrap="none">
            <a:spAutoFit/>
          </a:bodyPr>
          <a:lstStyle/>
          <a:p>
            <a:r>
              <a:rPr lang="it-IT" sz="2000" b="1" dirty="0" smtClean="0">
                <a:solidFill>
                  <a:srgbClr val="FF8C07"/>
                </a:solidFill>
              </a:rPr>
              <a:t>INAF/ASI </a:t>
            </a:r>
            <a:endParaRPr lang="it-IT" sz="2000" b="1" dirty="0">
              <a:solidFill>
                <a:srgbClr val="FF8C07"/>
              </a:solidFill>
            </a:endParaRPr>
          </a:p>
        </p:txBody>
      </p:sp>
      <p:sp>
        <p:nvSpPr>
          <p:cNvPr id="30" name="Rettangolo 29"/>
          <p:cNvSpPr/>
          <p:nvPr/>
        </p:nvSpPr>
        <p:spPr>
          <a:xfrm>
            <a:off x="5007348" y="2217689"/>
            <a:ext cx="542511" cy="400110"/>
          </a:xfrm>
          <a:prstGeom prst="rect">
            <a:avLst/>
          </a:prstGeom>
        </p:spPr>
        <p:txBody>
          <a:bodyPr wrap="none">
            <a:spAutoFit/>
          </a:bodyPr>
          <a:lstStyle/>
          <a:p>
            <a:r>
              <a:rPr lang="it-IT" sz="2000" b="1" dirty="0" smtClean="0">
                <a:solidFill>
                  <a:srgbClr val="D700FF"/>
                </a:solidFill>
              </a:rPr>
              <a:t>ASI</a:t>
            </a:r>
            <a:endParaRPr lang="it-IT" sz="2000" b="1" dirty="0">
              <a:solidFill>
                <a:srgbClr val="D700FF"/>
              </a:solidFill>
            </a:endParaRPr>
          </a:p>
        </p:txBody>
      </p:sp>
      <p:cxnSp>
        <p:nvCxnSpPr>
          <p:cNvPr id="31" name="Connettore 2 30"/>
          <p:cNvCxnSpPr/>
          <p:nvPr/>
        </p:nvCxnSpPr>
        <p:spPr>
          <a:xfrm flipV="1">
            <a:off x="5424308" y="3581398"/>
            <a:ext cx="1190627" cy="1411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p:nvPr/>
        </p:nvCxnSpPr>
        <p:spPr>
          <a:xfrm>
            <a:off x="2853255" y="2257777"/>
            <a:ext cx="845364" cy="688026"/>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Rettangolo 33"/>
          <p:cNvSpPr/>
          <p:nvPr/>
        </p:nvSpPr>
        <p:spPr>
          <a:xfrm>
            <a:off x="2165966" y="2016667"/>
            <a:ext cx="513106" cy="369332"/>
          </a:xfrm>
          <a:prstGeom prst="rect">
            <a:avLst/>
          </a:prstGeom>
        </p:spPr>
        <p:txBody>
          <a:bodyPr wrap="none">
            <a:spAutoFit/>
          </a:bodyPr>
          <a:lstStyle/>
          <a:p>
            <a:r>
              <a:rPr lang="it-IT" b="1" dirty="0" smtClean="0">
                <a:solidFill>
                  <a:schemeClr val="accent6">
                    <a:lumMod val="75000"/>
                  </a:schemeClr>
                </a:solidFill>
              </a:rPr>
              <a:t>……</a:t>
            </a:r>
            <a:endParaRPr lang="it-IT" b="1" dirty="0">
              <a:solidFill>
                <a:schemeClr val="accent6">
                  <a:lumMod val="75000"/>
                </a:schemeClr>
              </a:solidFill>
            </a:endParaRPr>
          </a:p>
        </p:txBody>
      </p:sp>
      <p:sp>
        <p:nvSpPr>
          <p:cNvPr id="35" name="CasellaDiTesto 34"/>
          <p:cNvSpPr txBox="1"/>
          <p:nvPr/>
        </p:nvSpPr>
        <p:spPr>
          <a:xfrm>
            <a:off x="493380" y="1555002"/>
            <a:ext cx="8218328" cy="830997"/>
          </a:xfrm>
          <a:prstGeom prst="rect">
            <a:avLst/>
          </a:prstGeom>
          <a:solidFill>
            <a:srgbClr val="CCFFCC"/>
          </a:solidFill>
        </p:spPr>
        <p:txBody>
          <a:bodyPr wrap="none" rtlCol="0">
            <a:spAutoFit/>
          </a:bodyPr>
          <a:lstStyle/>
          <a:p>
            <a:r>
              <a:rPr lang="it-IT" sz="2400" i="1" dirty="0"/>
              <a:t>M</a:t>
            </a:r>
            <a:r>
              <a:rPr lang="it-IT" sz="2400" i="1" dirty="0" smtClean="0"/>
              <a:t>eeting bilaterali annuali per rivedere e rafforzare attività </a:t>
            </a:r>
          </a:p>
          <a:p>
            <a:r>
              <a:rPr lang="it-IT" sz="2400" i="1" dirty="0" smtClean="0"/>
              <a:t>e interessi comuni ed evidenziare la strumentazione necessaria .</a:t>
            </a:r>
            <a:endParaRPr lang="it-IT" sz="2400" i="1" dirty="0"/>
          </a:p>
        </p:txBody>
      </p:sp>
      <p:sp>
        <p:nvSpPr>
          <p:cNvPr id="36" name="CasellaDiTesto 35"/>
          <p:cNvSpPr txBox="1"/>
          <p:nvPr/>
        </p:nvSpPr>
        <p:spPr>
          <a:xfrm>
            <a:off x="638022" y="5303877"/>
            <a:ext cx="8005529" cy="830997"/>
          </a:xfrm>
          <a:prstGeom prst="rect">
            <a:avLst/>
          </a:prstGeom>
          <a:solidFill>
            <a:srgbClr val="FFF6C8"/>
          </a:solidFill>
        </p:spPr>
        <p:txBody>
          <a:bodyPr wrap="none" rtlCol="0">
            <a:spAutoFit/>
          </a:bodyPr>
          <a:lstStyle/>
          <a:p>
            <a:r>
              <a:rPr lang="it-IT" sz="2400" i="1" dirty="0" smtClean="0"/>
              <a:t>Valorizzare gli aspetti “</a:t>
            </a:r>
            <a:r>
              <a:rPr lang="it-IT" sz="2400" i="1" dirty="0" err="1" smtClean="0"/>
              <a:t>multidisciplanari</a:t>
            </a:r>
            <a:r>
              <a:rPr lang="it-IT" sz="2400" i="1" dirty="0" smtClean="0"/>
              <a:t>”  delle ricerche, molto </a:t>
            </a:r>
          </a:p>
          <a:p>
            <a:r>
              <a:rPr lang="it-IT" sz="2400" i="1" dirty="0" smtClean="0"/>
              <a:t>utili per l’innovazione e il progresso sociale.</a:t>
            </a:r>
            <a:endParaRPr lang="it-IT" sz="2400" i="1" dirty="0"/>
          </a:p>
        </p:txBody>
      </p:sp>
      <p:sp>
        <p:nvSpPr>
          <p:cNvPr id="3" name="CasellaDiTesto 2"/>
          <p:cNvSpPr txBox="1"/>
          <p:nvPr/>
        </p:nvSpPr>
        <p:spPr>
          <a:xfrm>
            <a:off x="869781" y="5074099"/>
            <a:ext cx="1700969" cy="369332"/>
          </a:xfrm>
          <a:prstGeom prst="rect">
            <a:avLst/>
          </a:prstGeom>
          <a:noFill/>
        </p:spPr>
        <p:txBody>
          <a:bodyPr wrap="none" rtlCol="0">
            <a:spAutoFit/>
          </a:bodyPr>
          <a:lstStyle/>
          <a:p>
            <a:r>
              <a:rPr lang="it-IT" dirty="0" smtClean="0">
                <a:solidFill>
                  <a:srgbClr val="FF8C07"/>
                </a:solidFill>
              </a:rPr>
              <a:t>MAGIC, CTA,  ….</a:t>
            </a:r>
            <a:endParaRPr lang="it-IT" dirty="0">
              <a:solidFill>
                <a:srgbClr val="FF8C07"/>
              </a:solidFill>
            </a:endParaRPr>
          </a:p>
        </p:txBody>
      </p:sp>
    </p:spTree>
    <p:extLst>
      <p:ext uri="{BB962C8B-B14F-4D97-AF65-F5344CB8AC3E}">
        <p14:creationId xmlns:p14="http://schemas.microsoft.com/office/powerpoint/2010/main" val="194224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0000FF"/>
                </a:solidFill>
                <a:latin typeface="+mn-lt"/>
                <a:cs typeface="Comic Sans MS"/>
              </a:rPr>
              <a:t>Guardando al futuro</a:t>
            </a:r>
            <a:endParaRPr lang="it-IT" sz="3600" dirty="0">
              <a:solidFill>
                <a:srgbClr val="0000FF"/>
              </a:solidFill>
              <a:latin typeface="+mn-lt"/>
              <a:cs typeface="Comic Sans MS"/>
            </a:endParaRPr>
          </a:p>
        </p:txBody>
      </p:sp>
      <p:sp>
        <p:nvSpPr>
          <p:cNvPr id="3" name="Segnaposto contenuto 2"/>
          <p:cNvSpPr>
            <a:spLocks noGrp="1"/>
          </p:cNvSpPr>
          <p:nvPr>
            <p:ph idx="1"/>
          </p:nvPr>
        </p:nvSpPr>
        <p:spPr>
          <a:xfrm>
            <a:off x="457200" y="1443038"/>
            <a:ext cx="8229600" cy="4913311"/>
          </a:xfrm>
          <a:noFill/>
        </p:spPr>
        <p:txBody>
          <a:bodyPr>
            <a:noAutofit/>
          </a:bodyPr>
          <a:lstStyle/>
          <a:p>
            <a:pPr lvl="1">
              <a:buFont typeface="Arial"/>
              <a:buChar char="•"/>
            </a:pPr>
            <a:r>
              <a:rPr lang="it-IT" sz="2000" dirty="0">
                <a:cs typeface="Comic Sans MS"/>
              </a:rPr>
              <a:t>Metrica</a:t>
            </a:r>
          </a:p>
          <a:p>
            <a:pPr lvl="1">
              <a:buFont typeface="Arial"/>
              <a:buChar char="•"/>
            </a:pPr>
            <a:r>
              <a:rPr lang="it-IT" sz="2000" dirty="0" smtClean="0">
                <a:cs typeface="Comic Sans MS"/>
              </a:rPr>
              <a:t>Rete Referenti e Cluster </a:t>
            </a:r>
            <a:r>
              <a:rPr lang="it-IT" sz="2000" dirty="0" err="1" smtClean="0">
                <a:cs typeface="Comic Sans MS"/>
              </a:rPr>
              <a:t>Tecnonologici</a:t>
            </a:r>
            <a:endParaRPr lang="it-IT" sz="2000" dirty="0" smtClean="0">
              <a:cs typeface="Comic Sans MS"/>
            </a:endParaRPr>
          </a:p>
          <a:p>
            <a:pPr lvl="1">
              <a:buFont typeface="Arial"/>
              <a:buChar char="•"/>
            </a:pPr>
            <a:r>
              <a:rPr lang="it-IT" sz="2000" dirty="0" smtClean="0"/>
              <a:t>Incontri con </a:t>
            </a:r>
            <a:r>
              <a:rPr lang="it-IT" sz="2000" dirty="0"/>
              <a:t>le </a:t>
            </a:r>
            <a:r>
              <a:rPr lang="it-IT" sz="2000" dirty="0" smtClean="0"/>
              <a:t>imprese (nazionali e territoriali)</a:t>
            </a:r>
          </a:p>
          <a:p>
            <a:pPr lvl="1">
              <a:buFont typeface="Arial"/>
              <a:buChar char="•"/>
            </a:pPr>
            <a:r>
              <a:rPr lang="it-IT" sz="2000" dirty="0" smtClean="0"/>
              <a:t>Protocollo d’Intesa (Patto) con </a:t>
            </a:r>
            <a:r>
              <a:rPr lang="it-IT" sz="2000" dirty="0"/>
              <a:t>Confindustria </a:t>
            </a:r>
            <a:r>
              <a:rPr lang="it-IT" sz="2000" dirty="0" smtClean="0"/>
              <a:t>+ </a:t>
            </a:r>
            <a:r>
              <a:rPr lang="it-IT" sz="2000" dirty="0"/>
              <a:t>accordi attuativi </a:t>
            </a:r>
            <a:r>
              <a:rPr lang="it-IT" sz="2000" dirty="0" smtClean="0"/>
              <a:t>regionali </a:t>
            </a:r>
            <a:r>
              <a:rPr lang="it-IT" sz="2000" dirty="0" smtClean="0">
                <a:sym typeface="Wingdings"/>
              </a:rPr>
              <a:t> Evento con le imprese (Nord, Centro, Sud nel 2014)</a:t>
            </a:r>
            <a:endParaRPr lang="it-IT" sz="2000" dirty="0" smtClean="0"/>
          </a:p>
          <a:p>
            <a:pPr lvl="1">
              <a:buFont typeface="Arial"/>
              <a:buChar char="•"/>
            </a:pPr>
            <a:r>
              <a:rPr lang="it-IT" sz="2000" dirty="0"/>
              <a:t>T</a:t>
            </a:r>
            <a:r>
              <a:rPr lang="it-IT" sz="2000" dirty="0" smtClean="0"/>
              <a:t>rasformare la CNTT in un incubatore di idee pronte ad essere trasferite (autofinanziamento dai ricavi del </a:t>
            </a:r>
            <a:r>
              <a:rPr lang="it-IT" sz="2000" dirty="0"/>
              <a:t>TT, sigle per le attività da valorizzare,  </a:t>
            </a:r>
            <a:r>
              <a:rPr lang="it-IT" sz="2000" dirty="0" smtClean="0"/>
              <a:t>FTE)</a:t>
            </a:r>
            <a:endParaRPr lang="it-IT" sz="2000" dirty="0">
              <a:cs typeface="Comic Sans MS"/>
            </a:endParaRPr>
          </a:p>
          <a:p>
            <a:pPr lvl="1">
              <a:buFont typeface="Arial"/>
              <a:buChar char="•"/>
            </a:pPr>
            <a:r>
              <a:rPr lang="it-IT" sz="2000" dirty="0" smtClean="0">
                <a:cs typeface="Comic Sans MS"/>
              </a:rPr>
              <a:t>Messa a punto di una </a:t>
            </a:r>
            <a:r>
              <a:rPr lang="it-IT" sz="2000" dirty="0">
                <a:cs typeface="Comic Sans MS"/>
              </a:rPr>
              <a:t>strategia collaborativa </a:t>
            </a:r>
            <a:r>
              <a:rPr lang="it-IT" sz="2000" dirty="0" smtClean="0">
                <a:cs typeface="Comic Sans MS"/>
              </a:rPr>
              <a:t>ed efficace (industriale, accademica, inter-ente; </a:t>
            </a:r>
            <a:r>
              <a:rPr lang="it-IT" sz="2000" dirty="0">
                <a:cs typeface="Comic Sans MS"/>
              </a:rPr>
              <a:t>regionale, nazionale, </a:t>
            </a:r>
            <a:r>
              <a:rPr lang="it-IT" sz="2000" dirty="0" smtClean="0">
                <a:cs typeface="Comic Sans MS"/>
              </a:rPr>
              <a:t>europea; fondi esterni, CSN, trasferimento tecnologico)</a:t>
            </a:r>
          </a:p>
          <a:p>
            <a:pPr lvl="1">
              <a:buFont typeface="Arial"/>
              <a:buChar char="•"/>
            </a:pPr>
            <a:r>
              <a:rPr lang="it-IT" sz="2000" dirty="0" smtClean="0">
                <a:cs typeface="Comic Sans MS"/>
              </a:rPr>
              <a:t>Far diventare queste attività parte della cultura INFN.</a:t>
            </a:r>
            <a:endParaRPr lang="it-IT" sz="2000" dirty="0"/>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76</a:t>
            </a:fld>
            <a:endParaRPr lang="it-IT" dirty="0"/>
          </a:p>
        </p:txBody>
      </p:sp>
      <p:grpSp>
        <p:nvGrpSpPr>
          <p:cNvPr id="13" name="Gruppo 12"/>
          <p:cNvGrpSpPr/>
          <p:nvPr/>
        </p:nvGrpSpPr>
        <p:grpSpPr>
          <a:xfrm>
            <a:off x="7099300" y="5305425"/>
            <a:ext cx="1868381" cy="1365250"/>
            <a:chOff x="5613400" y="4260850"/>
            <a:chExt cx="2679700" cy="2228850"/>
          </a:xfrm>
        </p:grpSpPr>
        <p:sp>
          <p:nvSpPr>
            <p:cNvPr id="7" name="Ovale 6"/>
            <p:cNvSpPr/>
            <p:nvPr/>
          </p:nvSpPr>
          <p:spPr>
            <a:xfrm>
              <a:off x="5613400" y="5003800"/>
              <a:ext cx="1536700" cy="14859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TT</a:t>
              </a:r>
              <a:endParaRPr lang="it-IT" dirty="0"/>
            </a:p>
          </p:txBody>
        </p:sp>
        <p:sp>
          <p:nvSpPr>
            <p:cNvPr id="8" name="Ovale 7"/>
            <p:cNvSpPr/>
            <p:nvPr/>
          </p:nvSpPr>
          <p:spPr>
            <a:xfrm>
              <a:off x="6756400" y="5003800"/>
              <a:ext cx="1536700" cy="14859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6146800" y="4260850"/>
              <a:ext cx="1536700" cy="14859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0" name="CasellaDiTesto 9"/>
          <p:cNvSpPr txBox="1"/>
          <p:nvPr/>
        </p:nvSpPr>
        <p:spPr>
          <a:xfrm>
            <a:off x="7708900" y="5404908"/>
            <a:ext cx="562812" cy="369332"/>
          </a:xfrm>
          <a:prstGeom prst="rect">
            <a:avLst/>
          </a:prstGeom>
          <a:noFill/>
        </p:spPr>
        <p:txBody>
          <a:bodyPr wrap="none" rtlCol="0">
            <a:spAutoFit/>
          </a:bodyPr>
          <a:lstStyle/>
          <a:p>
            <a:r>
              <a:rPr lang="it-IT" dirty="0" smtClean="0"/>
              <a:t>CSN</a:t>
            </a:r>
            <a:endParaRPr lang="it-IT" dirty="0"/>
          </a:p>
        </p:txBody>
      </p:sp>
      <p:sp>
        <p:nvSpPr>
          <p:cNvPr id="11" name="CasellaDiTesto 10"/>
          <p:cNvSpPr txBox="1"/>
          <p:nvPr/>
        </p:nvSpPr>
        <p:spPr>
          <a:xfrm>
            <a:off x="7347807" y="6030926"/>
            <a:ext cx="415498" cy="369332"/>
          </a:xfrm>
          <a:prstGeom prst="rect">
            <a:avLst/>
          </a:prstGeom>
          <a:noFill/>
        </p:spPr>
        <p:txBody>
          <a:bodyPr wrap="none" rtlCol="0">
            <a:spAutoFit/>
          </a:bodyPr>
          <a:lstStyle/>
          <a:p>
            <a:r>
              <a:rPr lang="it-IT" dirty="0" smtClean="0"/>
              <a:t>TT</a:t>
            </a:r>
            <a:endParaRPr lang="it-IT" dirty="0"/>
          </a:p>
        </p:txBody>
      </p:sp>
      <p:sp>
        <p:nvSpPr>
          <p:cNvPr id="12" name="CasellaDiTesto 11"/>
          <p:cNvSpPr txBox="1"/>
          <p:nvPr/>
        </p:nvSpPr>
        <p:spPr>
          <a:xfrm>
            <a:off x="8292658" y="6030926"/>
            <a:ext cx="403438" cy="369332"/>
          </a:xfrm>
          <a:prstGeom prst="rect">
            <a:avLst/>
          </a:prstGeom>
          <a:noFill/>
        </p:spPr>
        <p:txBody>
          <a:bodyPr wrap="none" rtlCol="0">
            <a:spAutoFit/>
          </a:bodyPr>
          <a:lstStyle/>
          <a:p>
            <a:r>
              <a:rPr lang="it-IT" dirty="0" smtClean="0"/>
              <a:t>FE</a:t>
            </a:r>
            <a:endParaRPr lang="it-IT" dirty="0"/>
          </a:p>
        </p:txBody>
      </p:sp>
    </p:spTree>
    <p:extLst>
      <p:ext uri="{BB962C8B-B14F-4D97-AF65-F5344CB8AC3E}">
        <p14:creationId xmlns:p14="http://schemas.microsoft.com/office/powerpoint/2010/main" val="52819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2946400"/>
          </a:xfrm>
        </p:spPr>
        <p:txBody>
          <a:bodyPr/>
          <a:lstStyle/>
          <a:p>
            <a:pPr marL="0" indent="0" algn="ctr">
              <a:buNone/>
            </a:pPr>
            <a:r>
              <a:rPr lang="it-IT" dirty="0">
                <a:solidFill>
                  <a:srgbClr val="0000FF"/>
                </a:solidFill>
              </a:rPr>
              <a:t>La ricerca dell’INFN si basa sullo sviluppo di tecnologie innovative. La </a:t>
            </a:r>
            <a:r>
              <a:rPr lang="it-IT" dirty="0" smtClean="0">
                <a:solidFill>
                  <a:srgbClr val="0000FF"/>
                </a:solidFill>
              </a:rPr>
              <a:t>conoscenza </a:t>
            </a:r>
            <a:r>
              <a:rPr lang="it-IT" dirty="0">
                <a:solidFill>
                  <a:srgbClr val="0000FF"/>
                </a:solidFill>
              </a:rPr>
              <a:t>e il trasferimento tecnologico </a:t>
            </a:r>
            <a:r>
              <a:rPr lang="it-IT" dirty="0" smtClean="0">
                <a:solidFill>
                  <a:srgbClr val="0000FF"/>
                </a:solidFill>
              </a:rPr>
              <a:t>all’industria</a:t>
            </a:r>
            <a:r>
              <a:rPr lang="it-IT" dirty="0">
                <a:solidFill>
                  <a:srgbClr val="0000FF"/>
                </a:solidFill>
              </a:rPr>
              <a:t>, </a:t>
            </a:r>
            <a:r>
              <a:rPr lang="it-IT" dirty="0" smtClean="0">
                <a:solidFill>
                  <a:srgbClr val="0000FF"/>
                </a:solidFill>
              </a:rPr>
              <a:t>alla </a:t>
            </a:r>
            <a:r>
              <a:rPr lang="it-IT" dirty="0">
                <a:solidFill>
                  <a:srgbClr val="0000FF"/>
                </a:solidFill>
              </a:rPr>
              <a:t>società civile e </a:t>
            </a:r>
            <a:r>
              <a:rPr lang="it-IT" dirty="0" smtClean="0">
                <a:solidFill>
                  <a:srgbClr val="0000FF"/>
                </a:solidFill>
              </a:rPr>
              <a:t>al </a:t>
            </a:r>
            <a:r>
              <a:rPr lang="it-IT" dirty="0">
                <a:solidFill>
                  <a:srgbClr val="0000FF"/>
                </a:solidFill>
              </a:rPr>
              <a:t>pubblico in generale è</a:t>
            </a:r>
            <a:r>
              <a:rPr lang="it-IT" dirty="0" smtClean="0">
                <a:solidFill>
                  <a:srgbClr val="0000FF"/>
                </a:solidFill>
              </a:rPr>
              <a:t> parte </a:t>
            </a:r>
            <a:r>
              <a:rPr lang="it-IT" dirty="0">
                <a:solidFill>
                  <a:srgbClr val="0000FF"/>
                </a:solidFill>
              </a:rPr>
              <a:t>integrale della missione </a:t>
            </a:r>
            <a:r>
              <a:rPr lang="it-IT" dirty="0" smtClean="0">
                <a:solidFill>
                  <a:srgbClr val="0000FF"/>
                </a:solidFill>
              </a:rPr>
              <a:t>dell’INFN.</a:t>
            </a:r>
            <a:endParaRPr lang="it-IT" dirty="0">
              <a:solidFill>
                <a:srgbClr val="0000FF"/>
              </a:solidFill>
            </a:endParaRPr>
          </a:p>
        </p:txBody>
      </p:sp>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77</a:t>
            </a:fld>
            <a:endParaRPr lang="it-IT"/>
          </a:p>
        </p:txBody>
      </p:sp>
    </p:spTree>
    <p:extLst>
      <p:ext uri="{BB962C8B-B14F-4D97-AF65-F5344CB8AC3E}">
        <p14:creationId xmlns:p14="http://schemas.microsoft.com/office/powerpoint/2010/main" val="17803966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Trento 11-13 Marzo 2014</a:t>
            </a:r>
            <a:endParaRPr lang="it-IT"/>
          </a:p>
        </p:txBody>
      </p:sp>
      <p:sp>
        <p:nvSpPr>
          <p:cNvPr id="3" name="Segnaposto piè di pagina 2"/>
          <p:cNvSpPr>
            <a:spLocks noGrp="1"/>
          </p:cNvSpPr>
          <p:nvPr>
            <p:ph type="ftr" sz="quarter" idx="11"/>
          </p:nvPr>
        </p:nvSpPr>
        <p:spPr/>
        <p:txBody>
          <a:bodyPr/>
          <a:lstStyle/>
          <a:p>
            <a:r>
              <a:rPr lang="it-IT" smtClean="0"/>
              <a:t>FUTURE DETECTORS for HL-LHC</a:t>
            </a:r>
            <a:endParaRPr lang="it-IT"/>
          </a:p>
        </p:txBody>
      </p:sp>
      <p:sp>
        <p:nvSpPr>
          <p:cNvPr id="4" name="Segnaposto numero diapositiva 3"/>
          <p:cNvSpPr>
            <a:spLocks noGrp="1"/>
          </p:cNvSpPr>
          <p:nvPr>
            <p:ph type="sldNum" sz="quarter" idx="12"/>
          </p:nvPr>
        </p:nvSpPr>
        <p:spPr/>
        <p:txBody>
          <a:bodyPr/>
          <a:lstStyle/>
          <a:p>
            <a:fld id="{FAC9E300-E60E-9747-9C71-DB83F1190BB5}" type="slidenum">
              <a:rPr lang="it-IT" smtClean="0"/>
              <a:t>8</a:t>
            </a:fld>
            <a:endParaRPr lang="it-IT"/>
          </a:p>
        </p:txBody>
      </p:sp>
      <p:pic>
        <p:nvPicPr>
          <p:cNvPr id="5" name="Immagine 4"/>
          <p:cNvPicPr>
            <a:picLocks noChangeAspect="1"/>
          </p:cNvPicPr>
          <p:nvPr/>
        </p:nvPicPr>
        <p:blipFill>
          <a:blip r:embed="rId2"/>
          <a:stretch>
            <a:fillRect/>
          </a:stretch>
        </p:blipFill>
        <p:spPr>
          <a:xfrm>
            <a:off x="0" y="762000"/>
            <a:ext cx="9144000" cy="5284973"/>
          </a:xfrm>
          <a:prstGeom prst="rect">
            <a:avLst/>
          </a:prstGeom>
        </p:spPr>
      </p:pic>
    </p:spTree>
    <p:extLst>
      <p:ext uri="{BB962C8B-B14F-4D97-AF65-F5344CB8AC3E}">
        <p14:creationId xmlns:p14="http://schemas.microsoft.com/office/powerpoint/2010/main" val="29271100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Trento 11-13 Marzo 2014</a:t>
            </a:r>
            <a:endParaRPr lang="it-IT"/>
          </a:p>
        </p:txBody>
      </p:sp>
      <p:sp>
        <p:nvSpPr>
          <p:cNvPr id="5" name="Segnaposto piè di pagina 4"/>
          <p:cNvSpPr>
            <a:spLocks noGrp="1"/>
          </p:cNvSpPr>
          <p:nvPr>
            <p:ph type="ftr" sz="quarter" idx="11"/>
          </p:nvPr>
        </p:nvSpPr>
        <p:spPr/>
        <p:txBody>
          <a:bodyPr/>
          <a:lstStyle/>
          <a:p>
            <a:r>
              <a:rPr lang="it-IT" smtClean="0"/>
              <a:t>FUTURE DETECTORS for HL-LHC</a:t>
            </a:r>
            <a:endParaRPr lang="it-IT"/>
          </a:p>
        </p:txBody>
      </p:sp>
      <p:sp>
        <p:nvSpPr>
          <p:cNvPr id="6" name="Segnaposto numero diapositiva 5"/>
          <p:cNvSpPr>
            <a:spLocks noGrp="1"/>
          </p:cNvSpPr>
          <p:nvPr>
            <p:ph type="sldNum" sz="quarter" idx="12"/>
          </p:nvPr>
        </p:nvSpPr>
        <p:spPr/>
        <p:txBody>
          <a:bodyPr/>
          <a:lstStyle/>
          <a:p>
            <a:fld id="{FAC9E300-E60E-9747-9C71-DB83F1190BB5}" type="slidenum">
              <a:rPr lang="it-IT" smtClean="0"/>
              <a:t>9</a:t>
            </a:fld>
            <a:endParaRPr lang="it-IT"/>
          </a:p>
        </p:txBody>
      </p:sp>
      <p:pic>
        <p:nvPicPr>
          <p:cNvPr id="7" name="Immagine 6"/>
          <p:cNvPicPr>
            <a:picLocks noChangeAspect="1"/>
          </p:cNvPicPr>
          <p:nvPr/>
        </p:nvPicPr>
        <p:blipFill>
          <a:blip r:embed="rId2"/>
          <a:stretch>
            <a:fillRect/>
          </a:stretch>
        </p:blipFill>
        <p:spPr>
          <a:xfrm>
            <a:off x="38100" y="253724"/>
            <a:ext cx="9144000" cy="6102626"/>
          </a:xfrm>
          <a:prstGeom prst="rect">
            <a:avLst/>
          </a:prstGeom>
        </p:spPr>
      </p:pic>
    </p:spTree>
    <p:extLst>
      <p:ext uri="{BB962C8B-B14F-4D97-AF65-F5344CB8AC3E}">
        <p14:creationId xmlns:p14="http://schemas.microsoft.com/office/powerpoint/2010/main" val="239268509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180975" indent="-180975">
          <a:buFont typeface="Arial" pitchFamily="34" charset="0"/>
          <a:buChar char="•"/>
          <a:defRPr sz="1600" dirty="0">
            <a:latin typeface="+mj-lt"/>
          </a:defRPr>
        </a:defPPr>
      </a:lstStyle>
    </a:tx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30846</TotalTime>
  <Words>4529</Words>
  <Application>Microsoft Macintosh PowerPoint</Application>
  <PresentationFormat>Presentazione su schermo (4:3)</PresentationFormat>
  <Paragraphs>859</Paragraphs>
  <Slides>77</Slides>
  <Notes>10</Notes>
  <HiddenSlides>0</HiddenSlides>
  <MMClips>0</MMClips>
  <ScaleCrop>false</ScaleCrop>
  <HeadingPairs>
    <vt:vector size="6" baseType="variant">
      <vt:variant>
        <vt:lpstr>Tema</vt:lpstr>
      </vt:variant>
      <vt:variant>
        <vt:i4>3</vt:i4>
      </vt:variant>
      <vt:variant>
        <vt:lpstr>Server OLE incorporati</vt:lpstr>
      </vt:variant>
      <vt:variant>
        <vt:i4>2</vt:i4>
      </vt:variant>
      <vt:variant>
        <vt:lpstr>Titoli diapositive</vt:lpstr>
      </vt:variant>
      <vt:variant>
        <vt:i4>77</vt:i4>
      </vt:variant>
    </vt:vector>
  </HeadingPairs>
  <TitlesOfParts>
    <vt:vector size="82" baseType="lpstr">
      <vt:lpstr>Tema di Office</vt:lpstr>
      <vt:lpstr>1_Tema di Office</vt:lpstr>
      <vt:lpstr>Tema do Office</vt:lpstr>
      <vt:lpstr>Chart</vt:lpstr>
      <vt:lpstr>Documento</vt:lpstr>
      <vt:lpstr>Presentazione di PowerPoint</vt:lpstr>
      <vt:lpstr>Outline</vt:lpstr>
      <vt:lpstr>I luoghi della ricerca dell’INFN</vt:lpstr>
      <vt:lpstr>La collaborazione con l’industria (1)</vt:lpstr>
      <vt:lpstr>Competenze tecnologiche INFN </vt:lpstr>
      <vt:lpstr>Alcuni campi di applicazione</vt:lpstr>
      <vt:lpstr>Collaborazione e ricerca con le industrie: alcuni esempi</vt:lpstr>
      <vt:lpstr>Presentazione di PowerPoint</vt:lpstr>
      <vt:lpstr>Presentazione di PowerPoint</vt:lpstr>
      <vt:lpstr>Presentazione di PowerPoint</vt:lpstr>
      <vt:lpstr>Presentazione di PowerPoint</vt:lpstr>
      <vt:lpstr>Riconoscimento imprese PT 2013 (1)</vt:lpstr>
      <vt:lpstr>Riconoscimento imprese PT 2013 (2)</vt:lpstr>
      <vt:lpstr>Riconoscimento imprese PT 2013 (3)</vt:lpstr>
      <vt:lpstr>Dimensione e caratteristiche  della collaborazione con l’industria</vt:lpstr>
      <vt:lpstr> Modello di Interazione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Accordi di collaborazione</vt:lpstr>
      <vt:lpstr>Il Trasferimento Tecnologico (1)</vt:lpstr>
      <vt:lpstr>Il Trasferimento Tecnologico (2)</vt:lpstr>
      <vt:lpstr>Presentazione di PowerPoint</vt:lpstr>
      <vt:lpstr>CNTT e organizzazione dell’Ufficio di TT in AC</vt:lpstr>
      <vt:lpstr>Presentazione di PowerPoint</vt:lpstr>
      <vt:lpstr>Presentazione di PowerPoint</vt:lpstr>
      <vt:lpstr>Network e training dei Referenti locali del TT</vt:lpstr>
      <vt:lpstr>Presentazione di PowerPoint</vt:lpstr>
      <vt:lpstr>Local Referents for TT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Imaging aiuta a diagnosticare l’autismo infatile Collaboration agreement with the IRCS “Stella Maris”</vt:lpstr>
      <vt:lpstr>Formazione e Incentivi</vt:lpstr>
      <vt:lpstr>PhD e assegni di ricerca tecnologica </vt:lpstr>
      <vt:lpstr>Incentivi per chi lavora sul TT</vt:lpstr>
      <vt:lpstr>Studio di una metrica per il TT ai fini della valutazione</vt:lpstr>
      <vt:lpstr>INFN CVI 2012 Report</vt:lpstr>
      <vt:lpstr>Indicators for the Technology Transfer</vt:lpstr>
      <vt:lpstr>Risultati ottenuti secondo una metrica tradizionale (valorizzazione e protezione della Proprietà Intellettuale) </vt:lpstr>
      <vt:lpstr> Contratti di ricerca collaborativa con le imprese (1) </vt:lpstr>
      <vt:lpstr>Contratti di ricerca collaborativa con le imprese (2)</vt:lpstr>
      <vt:lpstr>Brevetti e proprietà intellettuale</vt:lpstr>
      <vt:lpstr>Proposte di brevetto presentate all’UTT </vt:lpstr>
      <vt:lpstr>Presentazione di PowerPoint</vt:lpstr>
      <vt:lpstr>Presentazione di PowerPoint</vt:lpstr>
      <vt:lpstr>Tempo medio di brevettazione</vt:lpstr>
      <vt:lpstr>Quote di titolarità</vt:lpstr>
      <vt:lpstr>Valorizzazione : Licenze di brevetti</vt:lpstr>
      <vt:lpstr>Valorizzazione : Licenze/Cessione di know-how</vt:lpstr>
      <vt:lpstr>Valorizzazione della PI : MOU-NDA</vt:lpstr>
      <vt:lpstr>Conto Terzi</vt:lpstr>
      <vt:lpstr>Presentazione di PowerPoint</vt:lpstr>
      <vt:lpstr>Spin-off 2011-2013</vt:lpstr>
      <vt:lpstr>Iniziative innovative che devono ancora essere valorizzate</vt:lpstr>
      <vt:lpstr>Presentazione di PowerPoint</vt:lpstr>
      <vt:lpstr>Presentazione di PowerPoint</vt:lpstr>
      <vt:lpstr>MCLOUD PROJECT: STRATEGIC VIEW</vt:lpstr>
      <vt:lpstr>MCLOUD: FEDERATED MODEL OF CLOUD FOR THE PROVISION OF SERVICES</vt:lpstr>
      <vt:lpstr>Cluster Tecnologici da implementare (quasi pronti)</vt:lpstr>
      <vt:lpstr>Presentazione di PowerPoint</vt:lpstr>
      <vt:lpstr>Presentazione di PowerPoint</vt:lpstr>
      <vt:lpstr>Proposal (http://bc.fi.infn.it)</vt:lpstr>
      <vt:lpstr>TIFPA : Trento Institute for Fundamental Physics and Applications</vt:lpstr>
      <vt:lpstr>Ricerca collaborativa con altre Istituzioni pubbliche Italiane </vt:lpstr>
      <vt:lpstr>Guardando al futuro</vt:lpstr>
      <vt:lpstr>Presentazione di PowerPoint</vt:lpstr>
    </vt:vector>
  </TitlesOfParts>
  <Company>INFN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Speranza Falciano</dc:creator>
  <cp:lastModifiedBy>Speranza Falciano</cp:lastModifiedBy>
  <cp:revision>239</cp:revision>
  <dcterms:created xsi:type="dcterms:W3CDTF">2013-09-26T21:45:26Z</dcterms:created>
  <dcterms:modified xsi:type="dcterms:W3CDTF">2014-03-13T12:05:09Z</dcterms:modified>
</cp:coreProperties>
</file>