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262" r:id="rId4"/>
    <p:sldId id="369" r:id="rId5"/>
    <p:sldId id="368" r:id="rId6"/>
    <p:sldId id="385" r:id="rId7"/>
    <p:sldId id="395" r:id="rId8"/>
    <p:sldId id="400" r:id="rId9"/>
    <p:sldId id="430" r:id="rId10"/>
    <p:sldId id="401" r:id="rId11"/>
    <p:sldId id="403" r:id="rId12"/>
    <p:sldId id="389" r:id="rId13"/>
    <p:sldId id="392" r:id="rId14"/>
    <p:sldId id="408" r:id="rId15"/>
    <p:sldId id="407" r:id="rId16"/>
    <p:sldId id="411" r:id="rId17"/>
    <p:sldId id="432" r:id="rId18"/>
    <p:sldId id="413" r:id="rId19"/>
    <p:sldId id="360" r:id="rId20"/>
    <p:sldId id="414" r:id="rId21"/>
    <p:sldId id="417" r:id="rId22"/>
    <p:sldId id="427" r:id="rId23"/>
    <p:sldId id="428" r:id="rId24"/>
    <p:sldId id="431" r:id="rId25"/>
    <p:sldId id="412" r:id="rId26"/>
    <p:sldId id="420" r:id="rId27"/>
    <p:sldId id="425" r:id="rId28"/>
    <p:sldId id="424" r:id="rId29"/>
    <p:sldId id="426" r:id="rId30"/>
    <p:sldId id="422" r:id="rId31"/>
    <p:sldId id="382" r:id="rId32"/>
    <p:sldId id="398" r:id="rId33"/>
    <p:sldId id="397" r:id="rId34"/>
    <p:sldId id="348"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3" autoAdjust="0"/>
    <p:restoredTop sz="94660"/>
  </p:normalViewPr>
  <p:slideViewPr>
    <p:cSldViewPr>
      <p:cViewPr varScale="1">
        <p:scale>
          <a:sx n="74" d="100"/>
          <a:sy n="74" d="100"/>
        </p:scale>
        <p:origin x="-11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195E6-889C-4D97-8713-EF08B75A6E18}" type="datetimeFigureOut">
              <a:rPr lang="it-IT" smtClean="0"/>
              <a:pPr/>
              <a:t>12/03/2014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F7F93-7570-4BAD-A145-601E66840409}" type="slidenum">
              <a:rPr lang="it-IT" smtClean="0"/>
              <a:pPr/>
              <a:t>‹N›</a:t>
            </a:fld>
            <a:endParaRPr lang="it-IT"/>
          </a:p>
        </p:txBody>
      </p:sp>
    </p:spTree>
    <p:extLst>
      <p:ext uri="{BB962C8B-B14F-4D97-AF65-F5344CB8AC3E}">
        <p14:creationId xmlns:p14="http://schemas.microsoft.com/office/powerpoint/2010/main" val="341898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185337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103026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157160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9280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5958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1827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688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9368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40317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71833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8076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3231968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13803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2780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69949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35737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0603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0270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4391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00583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12481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6118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1334678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92816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46118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78910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39DFD-22DD-6449-9926-36C875C6AEA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176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12 March 2014</a:t>
            </a:r>
            <a:endParaRPr lang="it-IT"/>
          </a:p>
        </p:txBody>
      </p:sp>
      <p:sp>
        <p:nvSpPr>
          <p:cNvPr id="6" name="Segnaposto piè di pagina 5"/>
          <p:cNvSpPr>
            <a:spLocks noGrp="1"/>
          </p:cNvSpPr>
          <p:nvPr>
            <p:ph type="ftr" sz="quarter" idx="11"/>
          </p:nvPr>
        </p:nvSpPr>
        <p:spPr/>
        <p:txBody>
          <a:bodyPr/>
          <a:lstStyle/>
          <a:p>
            <a:r>
              <a:rPr lang="it-IT" smtClean="0"/>
              <a:t>S. Coelli - INFN MILANO</a:t>
            </a:r>
            <a:endParaRPr lang="it-IT"/>
          </a:p>
        </p:txBody>
      </p:sp>
      <p:sp>
        <p:nvSpPr>
          <p:cNvPr id="7" name="Segnaposto numero diapositiva 6"/>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357024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12 March 2014</a:t>
            </a:r>
            <a:endParaRPr lang="it-IT"/>
          </a:p>
        </p:txBody>
      </p:sp>
      <p:sp>
        <p:nvSpPr>
          <p:cNvPr id="8" name="Segnaposto piè di pagina 7"/>
          <p:cNvSpPr>
            <a:spLocks noGrp="1"/>
          </p:cNvSpPr>
          <p:nvPr>
            <p:ph type="ftr" sz="quarter" idx="11"/>
          </p:nvPr>
        </p:nvSpPr>
        <p:spPr/>
        <p:txBody>
          <a:bodyPr/>
          <a:lstStyle/>
          <a:p>
            <a:r>
              <a:rPr lang="it-IT" smtClean="0"/>
              <a:t>S. Coelli - INFN MILANO</a:t>
            </a:r>
            <a:endParaRPr lang="it-IT"/>
          </a:p>
        </p:txBody>
      </p:sp>
      <p:sp>
        <p:nvSpPr>
          <p:cNvPr id="9" name="Segnaposto numero diapositiva 8"/>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75210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12 March 2014</a:t>
            </a:r>
            <a:endParaRPr lang="it-IT"/>
          </a:p>
        </p:txBody>
      </p:sp>
      <p:sp>
        <p:nvSpPr>
          <p:cNvPr id="4" name="Segnaposto piè di pagina 3"/>
          <p:cNvSpPr>
            <a:spLocks noGrp="1"/>
          </p:cNvSpPr>
          <p:nvPr>
            <p:ph type="ftr" sz="quarter" idx="11"/>
          </p:nvPr>
        </p:nvSpPr>
        <p:spPr/>
        <p:txBody>
          <a:bodyPr/>
          <a:lstStyle/>
          <a:p>
            <a:r>
              <a:rPr lang="it-IT" smtClean="0"/>
              <a:t>S. Coelli - INFN MILANO</a:t>
            </a:r>
            <a:endParaRPr lang="it-IT"/>
          </a:p>
        </p:txBody>
      </p:sp>
      <p:sp>
        <p:nvSpPr>
          <p:cNvPr id="5" name="Segnaposto numero diapositiva 4"/>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301614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12 March 2014</a:t>
            </a:r>
            <a:endParaRPr lang="it-IT"/>
          </a:p>
        </p:txBody>
      </p:sp>
      <p:sp>
        <p:nvSpPr>
          <p:cNvPr id="3" name="Segnaposto piè di pagina 2"/>
          <p:cNvSpPr>
            <a:spLocks noGrp="1"/>
          </p:cNvSpPr>
          <p:nvPr>
            <p:ph type="ftr" sz="quarter" idx="11"/>
          </p:nvPr>
        </p:nvSpPr>
        <p:spPr/>
        <p:txBody>
          <a:bodyPr/>
          <a:lstStyle/>
          <a:p>
            <a:r>
              <a:rPr lang="it-IT" smtClean="0"/>
              <a:t>S. Coelli - INFN MILANO</a:t>
            </a:r>
            <a:endParaRPr lang="it-IT"/>
          </a:p>
        </p:txBody>
      </p:sp>
      <p:sp>
        <p:nvSpPr>
          <p:cNvPr id="4" name="Segnaposto numero diapositiva 3"/>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285758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12 March 2014</a:t>
            </a:r>
            <a:endParaRPr lang="it-IT"/>
          </a:p>
        </p:txBody>
      </p:sp>
      <p:sp>
        <p:nvSpPr>
          <p:cNvPr id="6" name="Segnaposto piè di pagina 5"/>
          <p:cNvSpPr>
            <a:spLocks noGrp="1"/>
          </p:cNvSpPr>
          <p:nvPr>
            <p:ph type="ftr" sz="quarter" idx="11"/>
          </p:nvPr>
        </p:nvSpPr>
        <p:spPr/>
        <p:txBody>
          <a:bodyPr/>
          <a:lstStyle/>
          <a:p>
            <a:r>
              <a:rPr lang="it-IT" smtClean="0"/>
              <a:t>S. Coelli - INFN MILANO</a:t>
            </a:r>
            <a:endParaRPr lang="it-IT"/>
          </a:p>
        </p:txBody>
      </p:sp>
      <p:sp>
        <p:nvSpPr>
          <p:cNvPr id="7" name="Segnaposto numero diapositiva 6"/>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227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12 March 2014</a:t>
            </a:r>
            <a:endParaRPr lang="it-IT"/>
          </a:p>
        </p:txBody>
      </p:sp>
      <p:sp>
        <p:nvSpPr>
          <p:cNvPr id="6" name="Segnaposto piè di pagina 5"/>
          <p:cNvSpPr>
            <a:spLocks noGrp="1"/>
          </p:cNvSpPr>
          <p:nvPr>
            <p:ph type="ftr" sz="quarter" idx="11"/>
          </p:nvPr>
        </p:nvSpPr>
        <p:spPr/>
        <p:txBody>
          <a:bodyPr/>
          <a:lstStyle/>
          <a:p>
            <a:r>
              <a:rPr lang="it-IT" smtClean="0"/>
              <a:t>S. Coelli - INFN MILANO</a:t>
            </a:r>
            <a:endParaRPr lang="it-IT"/>
          </a:p>
        </p:txBody>
      </p:sp>
      <p:sp>
        <p:nvSpPr>
          <p:cNvPr id="7" name="Segnaposto numero diapositiva 6"/>
          <p:cNvSpPr>
            <a:spLocks noGrp="1"/>
          </p:cNvSpPr>
          <p:nvPr>
            <p:ph type="sldNum" sz="quarter" idx="12"/>
          </p:nvPr>
        </p:nvSpPr>
        <p:spPr/>
        <p:txBody>
          <a:bodyPr/>
          <a:lstStyle/>
          <a:p>
            <a:fld id="{418F5035-AB3B-42AD-8A43-EBF5299C0FFB}" type="slidenum">
              <a:rPr lang="it-IT" smtClean="0"/>
              <a:pPr/>
              <a:t>‹N›</a:t>
            </a:fld>
            <a:endParaRPr lang="it-IT"/>
          </a:p>
        </p:txBody>
      </p:sp>
    </p:spTree>
    <p:extLst>
      <p:ext uri="{BB962C8B-B14F-4D97-AF65-F5344CB8AC3E}">
        <p14:creationId xmlns:p14="http://schemas.microsoft.com/office/powerpoint/2010/main" val="146049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12 March 2014</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 Coelli - INFN MILANO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F5035-AB3B-42AD-8A43-EBF5299C0FFB}" type="slidenum">
              <a:rPr lang="it-IT" smtClean="0"/>
              <a:pPr/>
              <a:t>‹N›</a:t>
            </a:fld>
            <a:endParaRPr lang="it-IT"/>
          </a:p>
        </p:txBody>
      </p:sp>
    </p:spTree>
    <p:extLst>
      <p:ext uri="{BB962C8B-B14F-4D97-AF65-F5344CB8AC3E}">
        <p14:creationId xmlns:p14="http://schemas.microsoft.com/office/powerpoint/2010/main" val="164759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692" y="68886"/>
            <a:ext cx="8205107" cy="6479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2312"/>
            <a:ext cx="8229600" cy="50238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439DFD-22DD-6449-9926-36C875C6AEAA}" type="slidenum">
              <a:rPr lang="en-US" smtClean="0">
                <a:solidFill>
                  <a:prstClr val="black">
                    <a:tint val="75000"/>
                  </a:prstClr>
                </a:solidFill>
              </a:rPr>
              <a:pPr defTabSz="457200"/>
              <a:t>‹N›</a:t>
            </a:fld>
            <a:endParaRPr lang="en-US">
              <a:solidFill>
                <a:prstClr val="black">
                  <a:tint val="75000"/>
                </a:prstClr>
              </a:solidFill>
            </a:endParaRPr>
          </a:p>
        </p:txBody>
      </p:sp>
      <p:pic>
        <p:nvPicPr>
          <p:cNvPr id="8" name="Picture 17"/>
          <p:cNvPicPr>
            <a:picLocks noChangeAspect="1" noChangeArrowheads="1"/>
          </p:cNvPicPr>
          <p:nvPr userDrawn="1"/>
        </p:nvPicPr>
        <p:blipFill>
          <a:blip r:embed="rId13" cstate="print"/>
          <a:srcRect/>
          <a:stretch>
            <a:fillRect/>
          </a:stretch>
        </p:blipFill>
        <p:spPr bwMode="auto">
          <a:xfrm>
            <a:off x="8686799" y="0"/>
            <a:ext cx="493713" cy="485243"/>
          </a:xfrm>
          <a:prstGeom prst="rect">
            <a:avLst/>
          </a:prstGeom>
          <a:noFill/>
          <a:ln w="9525">
            <a:noFill/>
            <a:miter lim="800000"/>
            <a:headEnd/>
            <a:tailEnd/>
          </a:ln>
        </p:spPr>
      </p:pic>
      <p:pic>
        <p:nvPicPr>
          <p:cNvPr id="9" name="Picture 8"/>
          <p:cNvPicPr>
            <a:picLocks noChangeAspect="1"/>
          </p:cNvPicPr>
          <p:nvPr userDrawn="1"/>
        </p:nvPicPr>
        <p:blipFill>
          <a:blip r:embed="rId14"/>
          <a:stretch>
            <a:fillRect/>
          </a:stretch>
        </p:blipFill>
        <p:spPr>
          <a:xfrm>
            <a:off x="-3549" y="1"/>
            <a:ext cx="485242" cy="485242"/>
          </a:xfrm>
          <a:prstGeom prst="rect">
            <a:avLst/>
          </a:prstGeom>
        </p:spPr>
      </p:pic>
    </p:spTree>
    <p:extLst>
      <p:ext uri="{BB962C8B-B14F-4D97-AF65-F5344CB8AC3E}">
        <p14:creationId xmlns:p14="http://schemas.microsoft.com/office/powerpoint/2010/main" val="400103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F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F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692" y="68886"/>
            <a:ext cx="8205107" cy="6479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2312"/>
            <a:ext cx="8229600" cy="50238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prstClr val="black">
                    <a:tint val="75000"/>
                  </a:prstClr>
                </a:solidFill>
              </a:rPr>
              <a:t>3/02/14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Marco Meschini</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439DFD-22DD-6449-9926-36C875C6AEAA}" type="slidenum">
              <a:rPr lang="en-US" smtClean="0">
                <a:solidFill>
                  <a:prstClr val="black">
                    <a:tint val="75000"/>
                  </a:prstClr>
                </a:solidFill>
              </a:rPr>
              <a:pPr defTabSz="457200"/>
              <a:t>‹N›</a:t>
            </a:fld>
            <a:endParaRPr lang="en-US">
              <a:solidFill>
                <a:prstClr val="black">
                  <a:tint val="75000"/>
                </a:prstClr>
              </a:solidFill>
            </a:endParaRPr>
          </a:p>
        </p:txBody>
      </p:sp>
      <p:pic>
        <p:nvPicPr>
          <p:cNvPr id="8" name="Picture 17"/>
          <p:cNvPicPr>
            <a:picLocks noChangeAspect="1" noChangeArrowheads="1"/>
          </p:cNvPicPr>
          <p:nvPr userDrawn="1"/>
        </p:nvPicPr>
        <p:blipFill>
          <a:blip r:embed="rId13" cstate="print"/>
          <a:srcRect/>
          <a:stretch>
            <a:fillRect/>
          </a:stretch>
        </p:blipFill>
        <p:spPr bwMode="auto">
          <a:xfrm>
            <a:off x="8686799" y="0"/>
            <a:ext cx="493713" cy="485243"/>
          </a:xfrm>
          <a:prstGeom prst="rect">
            <a:avLst/>
          </a:prstGeom>
          <a:noFill/>
          <a:ln w="9525">
            <a:noFill/>
            <a:miter lim="800000"/>
            <a:headEnd/>
            <a:tailEnd/>
          </a:ln>
        </p:spPr>
      </p:pic>
      <p:pic>
        <p:nvPicPr>
          <p:cNvPr id="9" name="Picture 8"/>
          <p:cNvPicPr>
            <a:picLocks noChangeAspect="1"/>
          </p:cNvPicPr>
          <p:nvPr userDrawn="1"/>
        </p:nvPicPr>
        <p:blipFill>
          <a:blip r:embed="rId14"/>
          <a:stretch>
            <a:fillRect/>
          </a:stretch>
        </p:blipFill>
        <p:spPr>
          <a:xfrm>
            <a:off x="-3549" y="1"/>
            <a:ext cx="485242" cy="485242"/>
          </a:xfrm>
          <a:prstGeom prst="rect">
            <a:avLst/>
          </a:prstGeom>
        </p:spPr>
      </p:pic>
    </p:spTree>
    <p:extLst>
      <p:ext uri="{BB962C8B-B14F-4D97-AF65-F5344CB8AC3E}">
        <p14:creationId xmlns:p14="http://schemas.microsoft.com/office/powerpoint/2010/main" val="2792433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sz="32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F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F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www.ivw.uni-kl.de/"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emf"/><Relationship Id="rId1"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70703" y="1620529"/>
            <a:ext cx="6624736" cy="2677656"/>
          </a:xfrm>
          <a:prstGeom prst="rect">
            <a:avLst/>
          </a:prstGeom>
          <a:solidFill>
            <a:schemeClr val="tx2">
              <a:lumMod val="20000"/>
              <a:lumOff val="80000"/>
            </a:schemeClr>
          </a:solidFill>
        </p:spPr>
        <p:txBody>
          <a:bodyPr wrap="square" rtlCol="0">
            <a:spAutoFit/>
          </a:bodyPr>
          <a:lstStyle/>
          <a:p>
            <a:pPr algn="ctr"/>
            <a:endParaRPr lang="it-IT" sz="2800" b="1" dirty="0" smtClean="0">
              <a:solidFill>
                <a:srgbClr val="FF0000"/>
              </a:solidFill>
            </a:endParaRPr>
          </a:p>
          <a:p>
            <a:pPr algn="ctr"/>
            <a:r>
              <a:rPr lang="en-US" sz="2800" b="1" dirty="0" err="1" smtClean="0"/>
              <a:t>Vertexing</a:t>
            </a:r>
            <a:r>
              <a:rPr lang="en-US" sz="2800" b="1" dirty="0" smtClean="0"/>
              <a:t> &amp; Tracking Detectors</a:t>
            </a:r>
          </a:p>
          <a:p>
            <a:pPr algn="ctr"/>
            <a:endParaRPr lang="en-US" sz="2800" b="1" dirty="0">
              <a:solidFill>
                <a:srgbClr val="FF0000"/>
              </a:solidFill>
            </a:endParaRPr>
          </a:p>
          <a:p>
            <a:pPr algn="ctr"/>
            <a:r>
              <a:rPr lang="en-US" sz="2800" b="1" dirty="0" smtClean="0">
                <a:solidFill>
                  <a:srgbClr val="FF0000"/>
                </a:solidFill>
              </a:rPr>
              <a:t>Local </a:t>
            </a:r>
            <a:r>
              <a:rPr lang="en-US" sz="2800" b="1" dirty="0">
                <a:solidFill>
                  <a:srgbClr val="FF0000"/>
                </a:solidFill>
              </a:rPr>
              <a:t>mechanical </a:t>
            </a:r>
            <a:r>
              <a:rPr lang="en-US" sz="2800" b="1" dirty="0" smtClean="0">
                <a:solidFill>
                  <a:srgbClr val="FF0000"/>
                </a:solidFill>
              </a:rPr>
              <a:t>supports</a:t>
            </a:r>
          </a:p>
          <a:p>
            <a:pPr algn="ctr"/>
            <a:r>
              <a:rPr lang="en-US" sz="2800" b="1" dirty="0" smtClean="0">
                <a:solidFill>
                  <a:srgbClr val="FF0000"/>
                </a:solidFill>
              </a:rPr>
              <a:t>and </a:t>
            </a:r>
            <a:r>
              <a:rPr lang="en-US" sz="2800" b="1" dirty="0">
                <a:solidFill>
                  <a:srgbClr val="FF0000"/>
                </a:solidFill>
              </a:rPr>
              <a:t>cooling systems</a:t>
            </a:r>
            <a:endParaRPr lang="it-IT" sz="2800" b="1" dirty="0" smtClean="0">
              <a:solidFill>
                <a:srgbClr val="FF0000"/>
              </a:solidFill>
            </a:endParaRPr>
          </a:p>
          <a:p>
            <a:pPr algn="ctr"/>
            <a:endParaRPr lang="it-IT" sz="2800" b="1" dirty="0">
              <a:solidFill>
                <a:srgbClr val="FF0000"/>
              </a:solidFill>
            </a:endParaRPr>
          </a:p>
        </p:txBody>
      </p:sp>
      <p:sp>
        <p:nvSpPr>
          <p:cNvPr id="2" name="Rettangolo 1"/>
          <p:cNvSpPr/>
          <p:nvPr/>
        </p:nvSpPr>
        <p:spPr>
          <a:xfrm>
            <a:off x="683568" y="164609"/>
            <a:ext cx="7920880" cy="830997"/>
          </a:xfrm>
          <a:prstGeom prst="rect">
            <a:avLst/>
          </a:prstGeom>
        </p:spPr>
        <p:txBody>
          <a:bodyPr wrap="square">
            <a:spAutoFit/>
          </a:bodyPr>
          <a:lstStyle/>
          <a:p>
            <a:pPr algn="ctr"/>
            <a:r>
              <a:rPr lang="it-IT" sz="2400" b="1" dirty="0" smtClean="0">
                <a:solidFill>
                  <a:srgbClr val="008C46"/>
                </a:solidFill>
                <a:latin typeface="Aachen-Bold"/>
              </a:rPr>
              <a:t>IFD 2014</a:t>
            </a:r>
          </a:p>
          <a:p>
            <a:pPr algn="ctr"/>
            <a:r>
              <a:rPr lang="it-IT" sz="2400" b="1" dirty="0" smtClean="0">
                <a:solidFill>
                  <a:srgbClr val="008C46"/>
                </a:solidFill>
                <a:latin typeface="Aachen-Bold"/>
              </a:rPr>
              <a:t>INFN </a:t>
            </a:r>
            <a:r>
              <a:rPr lang="it-IT" sz="2400" b="1" dirty="0">
                <a:solidFill>
                  <a:srgbClr val="008C46"/>
                </a:solidFill>
                <a:latin typeface="Aachen-Bold"/>
              </a:rPr>
              <a:t>Workshop </a:t>
            </a:r>
            <a:r>
              <a:rPr lang="it-IT" sz="2400" b="1" dirty="0" smtClean="0">
                <a:solidFill>
                  <a:srgbClr val="008C46"/>
                </a:solidFill>
                <a:latin typeface="Aachen-Bold"/>
              </a:rPr>
              <a:t>on Future </a:t>
            </a:r>
            <a:r>
              <a:rPr lang="it-IT" sz="2400" b="1" dirty="0">
                <a:solidFill>
                  <a:srgbClr val="008C46"/>
                </a:solidFill>
                <a:latin typeface="Aachen-Bold"/>
              </a:rPr>
              <a:t>Detectors for </a:t>
            </a:r>
            <a:r>
              <a:rPr lang="it-IT" sz="2400" b="1" dirty="0" smtClean="0">
                <a:solidFill>
                  <a:srgbClr val="008C46"/>
                </a:solidFill>
                <a:latin typeface="Aachen-Bold"/>
              </a:rPr>
              <a:t>HL-LHC</a:t>
            </a:r>
            <a:endParaRPr lang="it-IT" sz="2400" b="1" dirty="0">
              <a:solidFill>
                <a:srgbClr val="008C46"/>
              </a:solidFill>
              <a:latin typeface="Aachen-Bold"/>
            </a:endParaRPr>
          </a:p>
        </p:txBody>
      </p:sp>
      <p:sp>
        <p:nvSpPr>
          <p:cNvPr id="4" name="Rettangolo 3"/>
          <p:cNvSpPr/>
          <p:nvPr/>
        </p:nvSpPr>
        <p:spPr>
          <a:xfrm>
            <a:off x="2843808" y="5805264"/>
            <a:ext cx="3384376" cy="707886"/>
          </a:xfrm>
          <a:prstGeom prst="rect">
            <a:avLst/>
          </a:prstGeom>
        </p:spPr>
        <p:txBody>
          <a:bodyPr wrap="square">
            <a:spAutoFit/>
          </a:bodyPr>
          <a:lstStyle/>
          <a:p>
            <a:pPr algn="ctr"/>
            <a:r>
              <a:rPr lang="it-IT" sz="2000" b="1" dirty="0"/>
              <a:t>Simone </a:t>
            </a:r>
            <a:r>
              <a:rPr lang="it-IT" sz="2000" b="1" dirty="0" smtClean="0"/>
              <a:t>Coelli</a:t>
            </a:r>
          </a:p>
          <a:p>
            <a:pPr algn="ctr"/>
            <a:r>
              <a:rPr lang="it-IT" sz="2000" b="1" dirty="0" smtClean="0"/>
              <a:t>I.N.F.N</a:t>
            </a:r>
            <a:r>
              <a:rPr lang="it-IT" sz="2000" b="1" dirty="0"/>
              <a:t>. </a:t>
            </a:r>
            <a:r>
              <a:rPr lang="it-IT" sz="2000" b="1" dirty="0" smtClean="0"/>
              <a:t>- SEZIONE DI MILANO</a:t>
            </a:r>
            <a:endParaRPr lang="it-IT" sz="2000" b="1" dirty="0"/>
          </a:p>
        </p:txBody>
      </p:sp>
      <p:sp>
        <p:nvSpPr>
          <p:cNvPr id="11" name="Segnaposto numero diapositiva 10"/>
          <p:cNvSpPr>
            <a:spLocks noGrp="1"/>
          </p:cNvSpPr>
          <p:nvPr>
            <p:ph type="sldNum" sz="quarter" idx="12"/>
          </p:nvPr>
        </p:nvSpPr>
        <p:spPr/>
        <p:txBody>
          <a:bodyPr/>
          <a:lstStyle/>
          <a:p>
            <a:fld id="{418F5035-AB3B-42AD-8A43-EBF5299C0FFB}" type="slidenum">
              <a:rPr lang="it-IT" smtClean="0"/>
              <a:pPr/>
              <a:t>1</a:t>
            </a:fld>
            <a:endParaRPr lang="it-IT"/>
          </a:p>
        </p:txBody>
      </p:sp>
    </p:spTree>
    <p:extLst>
      <p:ext uri="{BB962C8B-B14F-4D97-AF65-F5344CB8AC3E}">
        <p14:creationId xmlns:p14="http://schemas.microsoft.com/office/powerpoint/2010/main" val="1864941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10</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graphicFrame>
        <p:nvGraphicFramePr>
          <p:cNvPr id="10" name="Tabella 9"/>
          <p:cNvGraphicFramePr>
            <a:graphicFrameLocks noGrp="1"/>
          </p:cNvGraphicFramePr>
          <p:nvPr>
            <p:extLst>
              <p:ext uri="{D42A27DB-BD31-4B8C-83A1-F6EECF244321}">
                <p14:modId xmlns:p14="http://schemas.microsoft.com/office/powerpoint/2010/main" val="3686349504"/>
              </p:ext>
            </p:extLst>
          </p:nvPr>
        </p:nvGraphicFramePr>
        <p:xfrm>
          <a:off x="1115616" y="692696"/>
          <a:ext cx="7981348" cy="5899568"/>
        </p:xfrm>
        <a:graphic>
          <a:graphicData uri="http://schemas.openxmlformats.org/drawingml/2006/table">
            <a:tbl>
              <a:tblPr firstRow="1" bandRow="1">
                <a:tableStyleId>{5C22544A-7EE6-4342-B048-85BDC9FD1C3A}</a:tableStyleId>
              </a:tblPr>
              <a:tblGrid>
                <a:gridCol w="1170383"/>
                <a:gridCol w="1493913"/>
                <a:gridCol w="1584176"/>
                <a:gridCol w="1788660"/>
                <a:gridCol w="1944216"/>
              </a:tblGrid>
              <a:tr h="863557">
                <a:tc>
                  <a:txBody>
                    <a:bodyPr/>
                    <a:lstStyle/>
                    <a:p>
                      <a:pPr algn="ctr"/>
                      <a:r>
                        <a:rPr lang="en-US" sz="1400" b="1" dirty="0" smtClean="0">
                          <a:solidFill>
                            <a:schemeClr val="tx1"/>
                          </a:solidFill>
                        </a:rPr>
                        <a:t>EXPERIMENT</a:t>
                      </a:r>
                    </a:p>
                    <a:p>
                      <a:pPr algn="ctr"/>
                      <a:r>
                        <a:rPr lang="en-US" sz="1400" b="1" dirty="0" smtClean="0">
                          <a:solidFill>
                            <a:schemeClr val="tx1"/>
                          </a:solidFill>
                        </a:rPr>
                        <a:t>TRACKER</a:t>
                      </a:r>
                    </a:p>
                  </a:txBody>
                  <a:tcPr/>
                </a:tc>
                <a:tc>
                  <a:txBody>
                    <a:bodyPr/>
                    <a:lstStyle/>
                    <a:p>
                      <a:pPr algn="ctr"/>
                      <a:r>
                        <a:rPr lang="en-US" sz="1400" b="1" dirty="0" smtClean="0"/>
                        <a:t>ACTUAL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2009-2012</a:t>
                      </a:r>
                    </a:p>
                    <a:p>
                      <a:pPr algn="ctr"/>
                      <a:endParaRPr lang="en-US" sz="1400" b="1" dirty="0"/>
                    </a:p>
                  </a:txBody>
                  <a:tcPr/>
                </a:tc>
                <a:tc>
                  <a:txBody>
                    <a:bodyPr/>
                    <a:lstStyle/>
                    <a:p>
                      <a:pPr algn="ctr"/>
                      <a:r>
                        <a:rPr lang="en-US" sz="1400" b="1" dirty="0" smtClean="0"/>
                        <a:t>long shutdown 2013/2014</a:t>
                      </a:r>
                      <a:endParaRPr lang="en-US" sz="1400" b="1" dirty="0"/>
                    </a:p>
                  </a:txBody>
                  <a:tcPr/>
                </a:tc>
                <a:tc>
                  <a:txBody>
                    <a:bodyPr/>
                    <a:lstStyle/>
                    <a:p>
                      <a:pPr algn="ctr"/>
                      <a:r>
                        <a:rPr lang="en-US" sz="1400" b="1" dirty="0" smtClean="0"/>
                        <a:t>Shutdown</a:t>
                      </a:r>
                    </a:p>
                    <a:p>
                      <a:pPr algn="ctr"/>
                      <a:r>
                        <a:rPr lang="en-US" sz="1400" b="1" dirty="0" smtClean="0"/>
                        <a:t>2017/2018</a:t>
                      </a:r>
                    </a:p>
                    <a:p>
                      <a:pPr algn="ctr"/>
                      <a:endParaRPr lang="en-US" sz="1400" b="1" dirty="0"/>
                    </a:p>
                  </a:txBody>
                  <a:tcPr/>
                </a:tc>
                <a:tc>
                  <a:txBody>
                    <a:bodyPr/>
                    <a:lstStyle/>
                    <a:p>
                      <a:pPr algn="ctr"/>
                      <a:r>
                        <a:rPr lang="en-US" sz="1400" b="1" dirty="0" smtClean="0"/>
                        <a:t>long </a:t>
                      </a:r>
                    </a:p>
                    <a:p>
                      <a:pPr algn="ctr"/>
                      <a:r>
                        <a:rPr lang="en-US" sz="1400" b="1" dirty="0" smtClean="0"/>
                        <a:t>shutdown 2017/2018</a:t>
                      </a:r>
                    </a:p>
                    <a:p>
                      <a:pPr algn="ctr"/>
                      <a:r>
                        <a:rPr lang="en-US" sz="1400" b="1" dirty="0" smtClean="0">
                          <a:solidFill>
                            <a:srgbClr val="FFFF00"/>
                          </a:solidFill>
                        </a:rPr>
                        <a:t>=&gt; PHASE-II</a:t>
                      </a:r>
                      <a:endParaRPr lang="en-US" sz="1400" b="1" dirty="0">
                        <a:solidFill>
                          <a:srgbClr val="FFFF00"/>
                        </a:solidFill>
                      </a:endParaRPr>
                    </a:p>
                  </a:txBody>
                  <a:tcPr/>
                </a:tc>
              </a:tr>
              <a:tr h="959468">
                <a:tc>
                  <a:txBody>
                    <a:bodyPr/>
                    <a:lstStyle/>
                    <a:p>
                      <a:pPr algn="ctr"/>
                      <a:r>
                        <a:rPr lang="en-US" sz="1400" b="1" dirty="0" smtClean="0">
                          <a:solidFill>
                            <a:schemeClr val="tx1"/>
                          </a:solidFill>
                        </a:rPr>
                        <a:t>ATLAS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PIXEL </a:t>
                      </a:r>
                      <a:r>
                        <a:rPr lang="en-US" sz="1400" b="1" dirty="0" smtClean="0">
                          <a:solidFill>
                            <a:srgbClr val="FF0000"/>
                          </a:solidFill>
                        </a:rPr>
                        <a:t>Evaporative</a:t>
                      </a:r>
                      <a:r>
                        <a:rPr lang="en-US" sz="1400" b="1" dirty="0" smtClean="0"/>
                        <a:t> </a:t>
                      </a:r>
                      <a:r>
                        <a:rPr lang="en-US" sz="1400" b="1" kern="1200" baseline="0" dirty="0" smtClean="0">
                          <a:solidFill>
                            <a:schemeClr val="dk1"/>
                          </a:solidFill>
                          <a:latin typeface="+mn-lt"/>
                          <a:ea typeface="+mn-ea"/>
                          <a:cs typeface="+mn-cs"/>
                        </a:rPr>
                        <a:t>fluorocarbon system</a:t>
                      </a:r>
                      <a:endParaRPr lang="en-US" sz="14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 IBL PIXEL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CO2 1.5 kW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&lt;</a:t>
                      </a:r>
                      <a:r>
                        <a:rPr lang="en-US" sz="1200" b="1" baseline="0" dirty="0" smtClean="0">
                          <a:solidFill>
                            <a:schemeClr val="tx1"/>
                          </a:solidFill>
                        </a:rPr>
                        <a:t> </a:t>
                      </a:r>
                      <a:r>
                        <a:rPr lang="en-US" sz="1200" b="1" dirty="0" smtClean="0">
                          <a:solidFill>
                            <a:schemeClr val="tx1"/>
                          </a:solidFill>
                        </a:rPr>
                        <a:t>BEAMPIPE DIAM</a:t>
                      </a:r>
                    </a:p>
                  </a:txBody>
                  <a:tcPr/>
                </a:tc>
                <a:tc>
                  <a:txBody>
                    <a:bodyPr/>
                    <a:lstStyle/>
                    <a:p>
                      <a:pPr algn="ctr"/>
                      <a:endParaRPr lang="en-US" sz="1400" b="1" dirty="0"/>
                    </a:p>
                  </a:txBody>
                  <a:tcPr/>
                </a:tc>
                <a:tc>
                  <a:txBody>
                    <a:bodyPr/>
                    <a:lstStyle/>
                    <a:p>
                      <a:pPr algn="ctr"/>
                      <a:r>
                        <a:rPr lang="en-US" sz="1600" b="1" dirty="0" smtClean="0"/>
                        <a:t>NEW TRACKER</a:t>
                      </a:r>
                    </a:p>
                    <a:p>
                      <a:pPr algn="ctr"/>
                      <a:r>
                        <a:rPr lang="en-US" sz="1600" b="1" dirty="0" smtClean="0"/>
                        <a:t>ALL SILICON</a:t>
                      </a:r>
                    </a:p>
                    <a:p>
                      <a:pPr algn="ctr"/>
                      <a:r>
                        <a:rPr lang="en-US" sz="1600" b="1" dirty="0" smtClean="0">
                          <a:solidFill>
                            <a:srgbClr val="FF0000"/>
                          </a:solidFill>
                        </a:rPr>
                        <a:t>CO2 &gt;</a:t>
                      </a:r>
                      <a:r>
                        <a:rPr lang="en-US" sz="1600" b="1" baseline="0" dirty="0" smtClean="0">
                          <a:solidFill>
                            <a:srgbClr val="FF0000"/>
                          </a:solidFill>
                        </a:rPr>
                        <a:t> 200 kW</a:t>
                      </a:r>
                      <a:endParaRPr lang="en-US" sz="1600" b="1" dirty="0">
                        <a:solidFill>
                          <a:srgbClr val="FF0000"/>
                        </a:solidFill>
                      </a:endParaRPr>
                    </a:p>
                  </a:txBody>
                  <a:tcPr/>
                </a:tc>
              </a:tr>
              <a:tr h="957834">
                <a:tc>
                  <a:txBody>
                    <a:bodyPr/>
                    <a:lstStyle/>
                    <a:p>
                      <a:pPr algn="ctr"/>
                      <a:r>
                        <a:rPr lang="en-US" sz="1400" b="1" dirty="0" smtClean="0">
                          <a:solidFill>
                            <a:schemeClr val="tx1"/>
                          </a:solidFill>
                        </a:rPr>
                        <a:t>CMS</a:t>
                      </a:r>
                      <a:endParaRPr lang="en-US" sz="1400" b="1" dirty="0">
                        <a:solidFill>
                          <a:schemeClr val="tx1"/>
                        </a:solidFill>
                      </a:endParaRPr>
                    </a:p>
                  </a:txBody>
                  <a:tcPr/>
                </a:tc>
                <a:tc>
                  <a:txBody>
                    <a:bodyPr/>
                    <a:lstStyle/>
                    <a:p>
                      <a:pPr algn="ctr"/>
                      <a:r>
                        <a:rPr lang="en-US" sz="1400" b="1" kern="1200" baseline="0" dirty="0" smtClean="0">
                          <a:solidFill>
                            <a:schemeClr val="dk1"/>
                          </a:solidFill>
                          <a:latin typeface="+mn-lt"/>
                          <a:ea typeface="+mn-ea"/>
                          <a:cs typeface="+mn-cs"/>
                        </a:rPr>
                        <a:t> PIXEL</a:t>
                      </a:r>
                    </a:p>
                    <a:p>
                      <a:pPr algn="ctr"/>
                      <a:r>
                        <a:rPr lang="en-US" sz="1400" b="1" kern="1200" baseline="0" dirty="0" smtClean="0">
                          <a:solidFill>
                            <a:schemeClr val="dk1"/>
                          </a:solidFill>
                          <a:latin typeface="+mn-lt"/>
                          <a:ea typeface="+mn-ea"/>
                          <a:cs typeface="+mn-cs"/>
                        </a:rPr>
                        <a:t>Mono-phase</a:t>
                      </a:r>
                    </a:p>
                    <a:p>
                      <a:pPr algn="ctr"/>
                      <a:r>
                        <a:rPr lang="en-US" sz="1400" b="1" kern="1200" baseline="0" dirty="0" smtClean="0">
                          <a:solidFill>
                            <a:schemeClr val="dk1"/>
                          </a:solidFill>
                          <a:latin typeface="+mn-lt"/>
                          <a:ea typeface="+mn-ea"/>
                          <a:cs typeface="+mn-cs"/>
                        </a:rPr>
                        <a:t>fluorocarbon system</a:t>
                      </a:r>
                      <a:endParaRPr lang="en-US" sz="1400" b="1" dirty="0"/>
                    </a:p>
                  </a:txBody>
                  <a:tcPr/>
                </a:tc>
                <a:tc>
                  <a:txBody>
                    <a:bodyPr/>
                    <a:lstStyle/>
                    <a:p>
                      <a:pPr algn="ctr"/>
                      <a:endParaRPr lang="en-US" sz="1400" b="1" dirty="0"/>
                    </a:p>
                  </a:txBody>
                  <a:tcPr/>
                </a:tc>
                <a:tc>
                  <a:txBody>
                    <a:bodyPr/>
                    <a:lstStyle/>
                    <a:p>
                      <a:pPr algn="ctr"/>
                      <a:r>
                        <a:rPr lang="en-US" sz="1600" b="1" baseline="0" dirty="0" smtClean="0"/>
                        <a:t>+ </a:t>
                      </a:r>
                      <a:r>
                        <a:rPr lang="en-US" sz="1600" b="1" dirty="0" smtClean="0"/>
                        <a:t>PIXEL REPLACEMENT</a:t>
                      </a:r>
                    </a:p>
                    <a:p>
                      <a:pPr algn="ctr"/>
                      <a:r>
                        <a:rPr lang="en-US" sz="1600" b="1" dirty="0" smtClean="0">
                          <a:solidFill>
                            <a:srgbClr val="FF0000"/>
                          </a:solidFill>
                        </a:rPr>
                        <a:t>CO2 15 kW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&lt;</a:t>
                      </a:r>
                      <a:r>
                        <a:rPr lang="en-US" sz="1200" b="1" baseline="0" dirty="0" smtClean="0">
                          <a:solidFill>
                            <a:schemeClr val="tx1"/>
                          </a:solidFill>
                        </a:rPr>
                        <a:t> </a:t>
                      </a:r>
                      <a:r>
                        <a:rPr lang="en-US" sz="1200" b="1" dirty="0" smtClean="0">
                          <a:solidFill>
                            <a:schemeClr val="tx1"/>
                          </a:solidFill>
                        </a:rPr>
                        <a:t>BEAMPIPE DIAM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NEW TRACKER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ALL SILICON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CO2</a:t>
                      </a:r>
                    </a:p>
                    <a:p>
                      <a:pPr algn="ctr"/>
                      <a:endParaRPr lang="en-US" sz="1400" b="1" dirty="0"/>
                    </a:p>
                  </a:txBody>
                  <a:tcPr/>
                </a:tc>
              </a:tr>
              <a:tr h="1603393">
                <a:tc>
                  <a:txBody>
                    <a:bodyPr/>
                    <a:lstStyle/>
                    <a:p>
                      <a:pPr algn="ctr"/>
                      <a:r>
                        <a:rPr lang="en-US" sz="1400" b="1" dirty="0" err="1" smtClean="0">
                          <a:solidFill>
                            <a:schemeClr val="tx1"/>
                          </a:solidFill>
                        </a:rPr>
                        <a:t>LHCb</a:t>
                      </a:r>
                      <a:endParaRPr lang="en-US" sz="1400" b="1" dirty="0" smtClean="0">
                        <a:solidFill>
                          <a:schemeClr val="tx1"/>
                        </a:solidFill>
                      </a:endParaRPr>
                    </a:p>
                  </a:txBody>
                  <a:tcPr/>
                </a:tc>
                <a:tc>
                  <a:txBody>
                    <a:bodyPr/>
                    <a:lstStyle/>
                    <a:p>
                      <a:pPr algn="ctr"/>
                      <a:r>
                        <a:rPr lang="en-US" sz="1400" b="1" dirty="0" smtClean="0"/>
                        <a:t>VELO</a:t>
                      </a:r>
                    </a:p>
                    <a:p>
                      <a:pPr algn="ctr"/>
                      <a:r>
                        <a:rPr lang="en-US" sz="1400" b="1" dirty="0" smtClean="0">
                          <a:solidFill>
                            <a:srgbClr val="FF0000"/>
                          </a:solidFill>
                        </a:rPr>
                        <a:t>FIRST 2PACL</a:t>
                      </a:r>
                    </a:p>
                    <a:p>
                      <a:pPr algn="ctr"/>
                      <a:r>
                        <a:rPr lang="en-US" sz="1400" b="1" dirty="0" smtClean="0">
                          <a:solidFill>
                            <a:srgbClr val="FF0000"/>
                          </a:solidFill>
                        </a:rPr>
                        <a:t>AT CERN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CO2 1.5 KW</a:t>
                      </a:r>
                    </a:p>
                    <a:p>
                      <a:pPr algn="ctr"/>
                      <a:endParaRPr lang="en-US" sz="1400" b="1"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rPr>
                        <a:t>GOOD EXPERIENCE!</a:t>
                      </a:r>
                      <a:endParaRPr lang="en-US" sz="1400" b="1" dirty="0">
                        <a:solidFill>
                          <a:srgbClr val="00B050"/>
                        </a:solidFill>
                      </a:endParaRPr>
                    </a:p>
                  </a:txBody>
                  <a:tcPr/>
                </a:tc>
                <a:tc>
                  <a:txBody>
                    <a:bodyPr/>
                    <a:lstStyle/>
                    <a:p>
                      <a:pPr algn="ct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VELO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FIRST SILICON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MICRO-CHANNEL  </a:t>
                      </a:r>
                      <a:r>
                        <a:rPr lang="en-US" sz="1400" b="1" dirty="0" smtClean="0">
                          <a:solidFill>
                            <a:srgbClr val="FF0000"/>
                          </a:solidFill>
                        </a:rPr>
                        <a:t>CO2 4 KW</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0000"/>
                        </a:solidFill>
                      </a:endParaRPr>
                    </a:p>
                    <a:p>
                      <a:pPr algn="ctr"/>
                      <a:r>
                        <a:rPr lang="en-US" sz="1400" b="1" dirty="0" smtClean="0"/>
                        <a:t>UT TRIGGER</a:t>
                      </a:r>
                    </a:p>
                    <a:p>
                      <a:pPr algn="ctr"/>
                      <a:r>
                        <a:rPr lang="en-US" sz="1400" b="1" dirty="0" smtClean="0"/>
                        <a:t>(STRIPS)</a:t>
                      </a:r>
                    </a:p>
                    <a:p>
                      <a:pPr algn="ctr"/>
                      <a:r>
                        <a:rPr lang="en-US" sz="1400" b="1" dirty="0" smtClean="0">
                          <a:solidFill>
                            <a:srgbClr val="FF0000"/>
                          </a:solidFill>
                        </a:rPr>
                        <a:t>CO2 4  KW</a:t>
                      </a:r>
                    </a:p>
                  </a:txBody>
                  <a:tcPr/>
                </a:tc>
                <a:tc>
                  <a:txBody>
                    <a:bodyPr/>
                    <a:lstStyle/>
                    <a:p>
                      <a:pPr algn="ctr"/>
                      <a:endParaRPr lang="en-US" sz="1400" b="1" dirty="0"/>
                    </a:p>
                  </a:txBody>
                  <a:tcPr/>
                </a:tc>
              </a:tr>
              <a:tr h="528253">
                <a:tc>
                  <a:txBody>
                    <a:bodyPr/>
                    <a:lstStyle/>
                    <a:p>
                      <a:pPr algn="ctr"/>
                      <a:r>
                        <a:rPr lang="en-US" sz="1400" b="1" dirty="0" smtClean="0">
                          <a:solidFill>
                            <a:schemeClr val="tx1"/>
                          </a:solidFill>
                        </a:rPr>
                        <a:t>ALICE</a:t>
                      </a:r>
                      <a:endParaRPr lang="en-US" sz="1400" b="1" dirty="0">
                        <a:solidFill>
                          <a:schemeClr val="tx1"/>
                        </a:solidFill>
                      </a:endParaRPr>
                    </a:p>
                  </a:txBody>
                  <a:tcPr/>
                </a:tc>
                <a:tc>
                  <a:txBody>
                    <a:bodyPr/>
                    <a:lstStyle/>
                    <a:p>
                      <a:pPr algn="ctr"/>
                      <a:r>
                        <a:rPr lang="en-US" sz="1400" b="1" dirty="0" smtClean="0"/>
                        <a:t>ULTRALIGHT</a:t>
                      </a:r>
                    </a:p>
                    <a:p>
                      <a:pPr algn="ctr"/>
                      <a:r>
                        <a:rPr lang="en-US" sz="1400" b="1" dirty="0" smtClean="0"/>
                        <a:t>SUPPORTS</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=&gt; VERY ULTRALIGHT </a:t>
                      </a:r>
                    </a:p>
                    <a:p>
                      <a:pPr algn="ctr"/>
                      <a:r>
                        <a:rPr lang="en-US" sz="1400" b="1" dirty="0" smtClean="0"/>
                        <a:t>ENHANCED COOLING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&lt;</a:t>
                      </a:r>
                      <a:r>
                        <a:rPr lang="en-US" sz="1200" b="1" baseline="0" dirty="0" smtClean="0">
                          <a:solidFill>
                            <a:schemeClr val="tx1"/>
                          </a:solidFill>
                        </a:rPr>
                        <a:t> </a:t>
                      </a:r>
                      <a:r>
                        <a:rPr lang="en-US" sz="1200" b="1" dirty="0" smtClean="0">
                          <a:solidFill>
                            <a:schemeClr val="tx1"/>
                          </a:solidFill>
                        </a:rPr>
                        <a:t>BEAMPIPE DIAM</a:t>
                      </a:r>
                    </a:p>
                  </a:txBody>
                  <a:tcPr/>
                </a:tc>
              </a:tr>
              <a:tr h="479903">
                <a:tc>
                  <a:txBody>
                    <a:bodyPr/>
                    <a:lstStyle/>
                    <a:p>
                      <a:pPr algn="ctr"/>
                      <a:r>
                        <a:rPr lang="en-US" sz="1400" b="1" dirty="0" smtClean="0"/>
                        <a:t>NA-62 GTK</a:t>
                      </a:r>
                    </a:p>
                  </a:txBody>
                  <a:tcPr/>
                </a:tc>
                <a:tc>
                  <a:txBody>
                    <a:bodyPr/>
                    <a:lstStyle/>
                    <a:p>
                      <a:pPr algn="r"/>
                      <a:r>
                        <a:rPr lang="it-IT" sz="1400" dirty="0" smtClean="0"/>
                        <a:t>SILICON</a:t>
                      </a:r>
                      <a:endParaRPr lang="it-IT" sz="1400" dirty="0"/>
                    </a:p>
                  </a:txBody>
                  <a:tcPr/>
                </a:tc>
                <a:tc>
                  <a:txBody>
                    <a:bodyPr/>
                    <a:lstStyle/>
                    <a:p>
                      <a:r>
                        <a:rPr lang="it-IT" sz="1400" dirty="0" smtClean="0"/>
                        <a:t>MICRO-CHANNEL </a:t>
                      </a:r>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CO2</a:t>
                      </a:r>
                      <a:endParaRPr lang="en-US" sz="1400" dirty="0"/>
                    </a:p>
                  </a:txBody>
                  <a:tcPr/>
                </a:tc>
                <a:tc>
                  <a:txBody>
                    <a:bodyPr/>
                    <a:lstStyle/>
                    <a:p>
                      <a:pPr algn="ctr"/>
                      <a:endParaRPr lang="en-US" sz="1400"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0" y="1124744"/>
            <a:ext cx="933754" cy="4308617"/>
          </a:xfrm>
          <a:prstGeom prst="rect">
            <a:avLst/>
          </a:prstGeom>
          <a:noFill/>
          <a:ln w="9525">
            <a:noFill/>
            <a:miter lim="800000"/>
            <a:headEnd/>
            <a:tailEnd/>
          </a:ln>
        </p:spPr>
      </p:pic>
      <p:sp>
        <p:nvSpPr>
          <p:cNvPr id="2" name="Rettangolo 1"/>
          <p:cNvSpPr/>
          <p:nvPr/>
        </p:nvSpPr>
        <p:spPr>
          <a:xfrm>
            <a:off x="1115616" y="0"/>
            <a:ext cx="7302064" cy="369332"/>
          </a:xfrm>
          <a:prstGeom prst="rect">
            <a:avLst/>
          </a:prstGeom>
        </p:spPr>
        <p:txBody>
          <a:bodyPr wrap="square">
            <a:spAutoFit/>
          </a:bodyPr>
          <a:lstStyle/>
          <a:p>
            <a:pPr algn="ctr"/>
            <a:r>
              <a:rPr lang="en-US" b="1" dirty="0" smtClean="0">
                <a:solidFill>
                  <a:prstClr val="black"/>
                </a:solidFill>
              </a:rPr>
              <a:t>UPGRADE OF THE CERN </a:t>
            </a:r>
            <a:r>
              <a:rPr lang="en-US" b="1" dirty="0" smtClean="0"/>
              <a:t>TRACKERS: TIMESCALE OVERVIEW</a:t>
            </a:r>
            <a:endParaRPr lang="it-IT" b="1" dirty="0"/>
          </a:p>
        </p:txBody>
      </p:sp>
    </p:spTree>
    <p:extLst>
      <p:ext uri="{BB962C8B-B14F-4D97-AF65-F5344CB8AC3E}">
        <p14:creationId xmlns:p14="http://schemas.microsoft.com/office/powerpoint/2010/main" val="329057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11</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1763688" y="590893"/>
            <a:ext cx="6336704" cy="4770537"/>
          </a:xfrm>
          <a:prstGeom prst="rect">
            <a:avLst/>
          </a:prstGeom>
        </p:spPr>
        <p:txBody>
          <a:bodyPr wrap="square">
            <a:spAutoFit/>
          </a:bodyPr>
          <a:lstStyle/>
          <a:p>
            <a:r>
              <a:rPr lang="en-US" sz="1600" dirty="0" smtClean="0"/>
              <a:t>in some cases:</a:t>
            </a:r>
          </a:p>
          <a:p>
            <a:r>
              <a:rPr lang="en-US" sz="1600" dirty="0" smtClean="0">
                <a:solidFill>
                  <a:schemeClr val="accent1"/>
                </a:solidFill>
              </a:rPr>
              <a:t>PHASE-I UPGRADES </a:t>
            </a:r>
          </a:p>
          <a:p>
            <a:r>
              <a:rPr lang="en-US" sz="1600" dirty="0" smtClean="0"/>
              <a:t>=&gt; produce </a:t>
            </a:r>
            <a:r>
              <a:rPr lang="en-US" sz="1600" dirty="0" smtClean="0">
                <a:solidFill>
                  <a:srgbClr val="FF0000"/>
                </a:solidFill>
              </a:rPr>
              <a:t>detectors that can operate successfully throughout PHASE-II</a:t>
            </a:r>
          </a:p>
          <a:p>
            <a:endParaRPr lang="en-US" sz="1600" dirty="0" smtClean="0"/>
          </a:p>
          <a:p>
            <a:r>
              <a:rPr lang="en-US" sz="1600" dirty="0" smtClean="0"/>
              <a:t>in other cases:</a:t>
            </a:r>
          </a:p>
          <a:p>
            <a:r>
              <a:rPr lang="en-US" sz="1600" dirty="0" smtClean="0">
                <a:solidFill>
                  <a:schemeClr val="accent1"/>
                </a:solidFill>
              </a:rPr>
              <a:t>PHASE-I UPGRADES</a:t>
            </a:r>
          </a:p>
          <a:p>
            <a:pPr marL="285750" indent="-285750">
              <a:buFont typeface="Symbol"/>
              <a:buChar char="Þ"/>
            </a:pPr>
            <a:r>
              <a:rPr lang="en-US" sz="1600" dirty="0" smtClean="0"/>
              <a:t>provide an </a:t>
            </a:r>
            <a:r>
              <a:rPr lang="en-US" sz="1600" dirty="0" smtClean="0">
                <a:solidFill>
                  <a:srgbClr val="FF0000"/>
                </a:solidFill>
              </a:rPr>
              <a:t>infrastructure that can facilitate </a:t>
            </a:r>
            <a:r>
              <a:rPr lang="en-US" sz="1600" dirty="0" smtClean="0"/>
              <a:t>the additional modifications necessary for </a:t>
            </a:r>
            <a:r>
              <a:rPr lang="en-US" sz="1600" dirty="0" smtClean="0">
                <a:solidFill>
                  <a:srgbClr val="FF0000"/>
                </a:solidFill>
              </a:rPr>
              <a:t>PHASE-II</a:t>
            </a:r>
          </a:p>
          <a:p>
            <a:endParaRPr lang="en-US" sz="1600" dirty="0"/>
          </a:p>
          <a:p>
            <a:endParaRPr lang="en-US" sz="1600" dirty="0" smtClean="0"/>
          </a:p>
          <a:p>
            <a:r>
              <a:rPr lang="en-US" sz="1600" b="1" dirty="0"/>
              <a:t>R&amp;D for </a:t>
            </a:r>
            <a:r>
              <a:rPr lang="en-US" sz="1600" b="1" dirty="0">
                <a:solidFill>
                  <a:srgbClr val="FF0000"/>
                </a:solidFill>
              </a:rPr>
              <a:t>PHASE-II </a:t>
            </a:r>
          </a:p>
          <a:p>
            <a:r>
              <a:rPr lang="en-US" sz="1600" b="1" u="sng" dirty="0">
                <a:solidFill>
                  <a:srgbClr val="FF0000"/>
                </a:solidFill>
              </a:rPr>
              <a:t>=&gt; builds on the design of the PHASE-I UPGRADES</a:t>
            </a:r>
          </a:p>
          <a:p>
            <a:endParaRPr lang="en-US" sz="1600" dirty="0" smtClean="0"/>
          </a:p>
          <a:p>
            <a:r>
              <a:rPr lang="en-US" sz="1600" dirty="0" smtClean="0"/>
              <a:t>demands of </a:t>
            </a:r>
            <a:r>
              <a:rPr lang="en-US" sz="1600" dirty="0" smtClean="0">
                <a:solidFill>
                  <a:srgbClr val="FF0000"/>
                </a:solidFill>
              </a:rPr>
              <a:t>PHASE-II</a:t>
            </a:r>
          </a:p>
          <a:p>
            <a:r>
              <a:rPr lang="en-US" sz="1600" dirty="0" smtClean="0"/>
              <a:t>=&gt; may require the </a:t>
            </a:r>
            <a:r>
              <a:rPr lang="en-US" sz="1600" u="sng" dirty="0" smtClean="0"/>
              <a:t>COMPLETE REPLACEMENT </a:t>
            </a:r>
            <a:r>
              <a:rPr lang="en-US" sz="1600" dirty="0" smtClean="0"/>
              <a:t>of some detectors</a:t>
            </a:r>
          </a:p>
          <a:p>
            <a:endParaRPr lang="en-US" sz="1600" dirty="0" smtClean="0"/>
          </a:p>
          <a:p>
            <a:r>
              <a:rPr lang="en-US" sz="1600" dirty="0" smtClean="0"/>
              <a:t>R&amp;D for </a:t>
            </a:r>
            <a:r>
              <a:rPr lang="en-US" sz="1600" dirty="0" smtClean="0">
                <a:solidFill>
                  <a:srgbClr val="FF0000"/>
                </a:solidFill>
              </a:rPr>
              <a:t>PHASE-II</a:t>
            </a:r>
            <a:r>
              <a:rPr lang="en-US" sz="1600" dirty="0" smtClean="0"/>
              <a:t>  and </a:t>
            </a:r>
            <a:r>
              <a:rPr lang="en-US" sz="1600" dirty="0" smtClean="0">
                <a:solidFill>
                  <a:schemeClr val="accent1"/>
                </a:solidFill>
              </a:rPr>
              <a:t>PHASE-I UPGRADES</a:t>
            </a:r>
          </a:p>
          <a:p>
            <a:r>
              <a:rPr lang="en-US" sz="1600" dirty="0" smtClean="0"/>
              <a:t>take place over the same 5 year period 2011-2016</a:t>
            </a:r>
          </a:p>
          <a:p>
            <a:r>
              <a:rPr lang="en-US" sz="1600" dirty="0" smtClean="0"/>
              <a:t>=&gt; .. </a:t>
            </a:r>
            <a:r>
              <a:rPr lang="en-US" sz="1600" dirty="0" err="1" smtClean="0"/>
              <a:t>competion</a:t>
            </a:r>
            <a:r>
              <a:rPr lang="en-US" sz="1600" dirty="0" smtClean="0"/>
              <a:t> for human and financial resources ..</a:t>
            </a:r>
            <a:endParaRPr lang="en-US" sz="1600" dirty="0"/>
          </a:p>
        </p:txBody>
      </p:sp>
      <p:sp>
        <p:nvSpPr>
          <p:cNvPr id="9" name="Rettangolo 8"/>
          <p:cNvSpPr/>
          <p:nvPr/>
        </p:nvSpPr>
        <p:spPr>
          <a:xfrm>
            <a:off x="2843808" y="0"/>
            <a:ext cx="2923685" cy="369332"/>
          </a:xfrm>
          <a:prstGeom prst="rect">
            <a:avLst/>
          </a:prstGeom>
        </p:spPr>
        <p:txBody>
          <a:bodyPr wrap="none">
            <a:spAutoFit/>
          </a:bodyPr>
          <a:lstStyle/>
          <a:p>
            <a:r>
              <a:rPr lang="en-US" b="1" dirty="0" smtClean="0"/>
              <a:t>COMMON CONSIDERATIONS</a:t>
            </a:r>
            <a:endParaRPr lang="en-US" b="1" dirty="0"/>
          </a:p>
        </p:txBody>
      </p:sp>
    </p:spTree>
    <p:extLst>
      <p:ext uri="{BB962C8B-B14F-4D97-AF65-F5344CB8AC3E}">
        <p14:creationId xmlns:p14="http://schemas.microsoft.com/office/powerpoint/2010/main" val="1035925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12</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pic>
        <p:nvPicPr>
          <p:cNvPr id="3076" name="Picture 4"/>
          <p:cNvPicPr>
            <a:picLocks noChangeAspect="1" noChangeArrowheads="1"/>
          </p:cNvPicPr>
          <p:nvPr/>
        </p:nvPicPr>
        <p:blipFill>
          <a:blip r:embed="rId2" cstate="print"/>
          <a:srcRect/>
          <a:stretch>
            <a:fillRect/>
          </a:stretch>
        </p:blipFill>
        <p:spPr bwMode="auto">
          <a:xfrm>
            <a:off x="453379" y="3201659"/>
            <a:ext cx="2241488" cy="21602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444206" y="3395348"/>
            <a:ext cx="2243653" cy="2072643"/>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203848" y="3426874"/>
            <a:ext cx="3057768" cy="2071194"/>
          </a:xfrm>
          <a:prstGeom prst="rect">
            <a:avLst/>
          </a:prstGeom>
          <a:noFill/>
          <a:ln w="9525">
            <a:noFill/>
            <a:miter lim="800000"/>
            <a:headEnd/>
            <a:tailEnd/>
          </a:ln>
        </p:spPr>
      </p:pic>
      <p:sp>
        <p:nvSpPr>
          <p:cNvPr id="11" name="Rettangolo 10"/>
          <p:cNvSpPr/>
          <p:nvPr/>
        </p:nvSpPr>
        <p:spPr>
          <a:xfrm>
            <a:off x="6592719" y="5536179"/>
            <a:ext cx="1673932" cy="523220"/>
          </a:xfrm>
          <a:prstGeom prst="rect">
            <a:avLst/>
          </a:prstGeom>
        </p:spPr>
        <p:txBody>
          <a:bodyPr wrap="square">
            <a:spAutoFit/>
          </a:bodyPr>
          <a:lstStyle/>
          <a:p>
            <a:pPr algn="ctr"/>
            <a:r>
              <a:rPr lang="en-US" sz="1400" dirty="0" smtClean="0"/>
              <a:t>I-beam concept </a:t>
            </a:r>
            <a:r>
              <a:rPr lang="en-US" sz="1400" dirty="0" smtClean="0"/>
              <a:t>prototype</a:t>
            </a:r>
            <a:endParaRPr lang="en-US" sz="1400" dirty="0"/>
          </a:p>
        </p:txBody>
      </p:sp>
      <p:sp>
        <p:nvSpPr>
          <p:cNvPr id="12" name="Rettangolo 11"/>
          <p:cNvSpPr/>
          <p:nvPr/>
        </p:nvSpPr>
        <p:spPr>
          <a:xfrm>
            <a:off x="453379" y="5498068"/>
            <a:ext cx="2030389" cy="523220"/>
          </a:xfrm>
          <a:prstGeom prst="rect">
            <a:avLst/>
          </a:prstGeom>
        </p:spPr>
        <p:txBody>
          <a:bodyPr wrap="square">
            <a:spAutoFit/>
          </a:bodyPr>
          <a:lstStyle/>
          <a:p>
            <a:pPr algn="ctr"/>
            <a:r>
              <a:rPr lang="en-US" sz="1400" dirty="0" smtClean="0"/>
              <a:t>layout </a:t>
            </a:r>
            <a:r>
              <a:rPr lang="en-US" sz="1400" dirty="0" smtClean="0"/>
              <a:t>of I-beams for two inner pixel layers</a:t>
            </a:r>
            <a:endParaRPr lang="en-US" sz="1400" dirty="0"/>
          </a:p>
        </p:txBody>
      </p:sp>
      <p:sp>
        <p:nvSpPr>
          <p:cNvPr id="13" name="Rettangolo 12"/>
          <p:cNvSpPr/>
          <p:nvPr/>
        </p:nvSpPr>
        <p:spPr>
          <a:xfrm>
            <a:off x="1196094" y="750626"/>
            <a:ext cx="7219068" cy="2523768"/>
          </a:xfrm>
          <a:prstGeom prst="rect">
            <a:avLst/>
          </a:prstGeom>
        </p:spPr>
        <p:txBody>
          <a:bodyPr wrap="square">
            <a:spAutoFit/>
          </a:bodyPr>
          <a:lstStyle/>
          <a:p>
            <a:r>
              <a:rPr lang="en-US" b="1" dirty="0" smtClean="0"/>
              <a:t>I-BEAM SOLUTION</a:t>
            </a:r>
          </a:p>
          <a:p>
            <a:r>
              <a:rPr lang="en-US" sz="1400" dirty="0" smtClean="0"/>
              <a:t>baseline for the </a:t>
            </a:r>
            <a:r>
              <a:rPr lang="en-US" sz="1400" dirty="0" smtClean="0">
                <a:solidFill>
                  <a:srgbClr val="FF0000"/>
                </a:solidFill>
              </a:rPr>
              <a:t>innermost two </a:t>
            </a:r>
            <a:r>
              <a:rPr lang="en-US" sz="1400" dirty="0" smtClean="0">
                <a:solidFill>
                  <a:srgbClr val="FF0000"/>
                </a:solidFill>
              </a:rPr>
              <a:t>layers</a:t>
            </a:r>
            <a:endParaRPr lang="en-US" sz="1400" dirty="0" smtClean="0"/>
          </a:p>
          <a:p>
            <a:endParaRPr lang="en-US" sz="1400" dirty="0" smtClean="0"/>
          </a:p>
          <a:p>
            <a:r>
              <a:rPr lang="en-US" sz="1400" dirty="0" smtClean="0"/>
              <a:t>different module sizes in the two layers</a:t>
            </a:r>
          </a:p>
          <a:p>
            <a:r>
              <a:rPr lang="en-US" sz="1400" b="1" dirty="0" smtClean="0">
                <a:solidFill>
                  <a:srgbClr val="FF0000"/>
                </a:solidFill>
              </a:rPr>
              <a:t>not </a:t>
            </a:r>
            <a:r>
              <a:rPr lang="en-US" sz="1400" b="1" dirty="0" smtClean="0">
                <a:solidFill>
                  <a:srgbClr val="FF0000"/>
                </a:solidFill>
              </a:rPr>
              <a:t>need an external support </a:t>
            </a:r>
            <a:r>
              <a:rPr lang="en-US" sz="1400" b="1" dirty="0" smtClean="0">
                <a:solidFill>
                  <a:srgbClr val="FF0000"/>
                </a:solidFill>
              </a:rPr>
              <a:t>structure</a:t>
            </a:r>
            <a:endParaRPr lang="en-US" sz="1400" b="1" dirty="0" smtClean="0">
              <a:solidFill>
                <a:srgbClr val="FF0000"/>
              </a:solidFill>
            </a:endParaRPr>
          </a:p>
          <a:p>
            <a:r>
              <a:rPr lang="en-US" sz="1400" dirty="0" smtClean="0"/>
              <a:t>bare stave contribution to the material budget is only </a:t>
            </a:r>
            <a:r>
              <a:rPr lang="en-US" sz="1400" dirty="0" smtClean="0"/>
              <a:t>0.43 % </a:t>
            </a:r>
            <a:r>
              <a:rPr lang="en-US" sz="1400" dirty="0" smtClean="0"/>
              <a:t>X0 per layer </a:t>
            </a:r>
            <a:r>
              <a:rPr lang="en-US" sz="1400" dirty="0"/>
              <a:t>(</a:t>
            </a:r>
            <a:r>
              <a:rPr lang="en-US" sz="1400" dirty="0" smtClean="0"/>
              <a:t>normal)</a:t>
            </a:r>
          </a:p>
          <a:p>
            <a:endParaRPr lang="en-US" sz="1400" dirty="0" smtClean="0"/>
          </a:p>
          <a:p>
            <a:r>
              <a:rPr lang="en-US" sz="1400" b="1" dirty="0">
                <a:solidFill>
                  <a:srgbClr val="FF0000"/>
                </a:solidFill>
              </a:rPr>
              <a:t>inherent </a:t>
            </a:r>
            <a:r>
              <a:rPr lang="en-US" sz="1400" b="1" dirty="0" smtClean="0">
                <a:solidFill>
                  <a:srgbClr val="FF0000"/>
                </a:solidFill>
              </a:rPr>
              <a:t>stiffness</a:t>
            </a:r>
            <a:endParaRPr lang="en-US" sz="1400" dirty="0" smtClean="0"/>
          </a:p>
          <a:p>
            <a:r>
              <a:rPr lang="en-US" sz="1400" b="1" dirty="0">
                <a:solidFill>
                  <a:srgbClr val="FF0000"/>
                </a:solidFill>
              </a:rPr>
              <a:t>end-supported</a:t>
            </a:r>
          </a:p>
          <a:p>
            <a:r>
              <a:rPr lang="en-US" sz="1400" b="1" dirty="0" smtClean="0">
                <a:solidFill>
                  <a:srgbClr val="FF0000"/>
                </a:solidFill>
              </a:rPr>
              <a:t>allows </a:t>
            </a:r>
            <a:r>
              <a:rPr lang="en-US" sz="1400" b="1" dirty="0" smtClean="0">
                <a:solidFill>
                  <a:srgbClr val="FF0000"/>
                </a:solidFill>
              </a:rPr>
              <a:t>fast replacement</a:t>
            </a:r>
          </a:p>
          <a:p>
            <a:r>
              <a:rPr lang="en-US" sz="1400" dirty="0" smtClean="0"/>
              <a:t>can </a:t>
            </a:r>
            <a:r>
              <a:rPr lang="en-US" sz="1400" dirty="0" smtClean="0"/>
              <a:t>be mounted as “clam shells” for </a:t>
            </a:r>
            <a:r>
              <a:rPr lang="en-US" sz="1400" b="1" dirty="0" smtClean="0">
                <a:solidFill>
                  <a:srgbClr val="FF0000"/>
                </a:solidFill>
              </a:rPr>
              <a:t>extraction without breaking the LHC vacuum</a:t>
            </a:r>
            <a:r>
              <a:rPr lang="en-US" sz="1400" dirty="0" smtClean="0"/>
              <a:t>.</a:t>
            </a:r>
            <a:endParaRPr lang="en-US" sz="1400" dirty="0"/>
          </a:p>
        </p:txBody>
      </p:sp>
      <p:sp>
        <p:nvSpPr>
          <p:cNvPr id="14" name="Rettangolo 13"/>
          <p:cNvSpPr/>
          <p:nvPr/>
        </p:nvSpPr>
        <p:spPr>
          <a:xfrm>
            <a:off x="84315" y="1234630"/>
            <a:ext cx="867032" cy="923330"/>
          </a:xfrm>
          <a:prstGeom prst="rect">
            <a:avLst/>
          </a:prstGeom>
        </p:spPr>
        <p:txBody>
          <a:bodyPr wrap="none">
            <a:spAutoFit/>
          </a:bodyPr>
          <a:lstStyle/>
          <a:p>
            <a:r>
              <a:rPr lang="en-US" b="1" dirty="0" smtClean="0"/>
              <a:t>ATLAS</a:t>
            </a:r>
          </a:p>
          <a:p>
            <a:r>
              <a:rPr lang="en-US" b="1" dirty="0" smtClean="0"/>
              <a:t>PIXEL </a:t>
            </a:r>
            <a:endParaRPr lang="en-US" b="1" dirty="0"/>
          </a:p>
          <a:p>
            <a:r>
              <a:rPr lang="en-US" b="1" dirty="0" smtClean="0"/>
              <a:t>System</a:t>
            </a:r>
            <a:endParaRPr lang="en-US" b="1" dirty="0"/>
          </a:p>
        </p:txBody>
      </p:sp>
      <p:sp>
        <p:nvSpPr>
          <p:cNvPr id="15" name="Segnaposto contenuto 2"/>
          <p:cNvSpPr>
            <a:spLocks noGrp="1"/>
          </p:cNvSpPr>
          <p:nvPr>
            <p:ph idx="1"/>
          </p:nvPr>
        </p:nvSpPr>
        <p:spPr>
          <a:xfrm>
            <a:off x="1259632" y="-1615"/>
            <a:ext cx="6624736" cy="646331"/>
          </a:xfrm>
        </p:spPr>
        <p:txBody>
          <a:bodyPr wrap="square">
            <a:spAutoFit/>
          </a:bodyPr>
          <a:lstStyle/>
          <a:p>
            <a:pPr marL="0" indent="0" algn="ctr">
              <a:buNone/>
            </a:pPr>
            <a:r>
              <a:rPr lang="en-US" sz="1800" b="1" dirty="0" smtClean="0"/>
              <a:t>OVERVIEW OF THE TRACKER </a:t>
            </a:r>
            <a:r>
              <a:rPr lang="en-US" sz="1800" b="1" dirty="0"/>
              <a:t>UPGRADES</a:t>
            </a:r>
            <a:r>
              <a:rPr lang="en-US" sz="1800" b="1" dirty="0" smtClean="0"/>
              <a:t>: SOME </a:t>
            </a:r>
            <a:r>
              <a:rPr lang="en-US" sz="1800" b="1" dirty="0"/>
              <a:t>CLUES </a:t>
            </a:r>
            <a:r>
              <a:rPr lang="en-US" sz="1800" b="1" dirty="0" smtClean="0"/>
              <a:t>FROM THE LOCAL SUPPORT AND COOLING POINT OF VIEW</a:t>
            </a:r>
          </a:p>
        </p:txBody>
      </p:sp>
      <p:sp>
        <p:nvSpPr>
          <p:cNvPr id="16" name="Rettangolo 15"/>
          <p:cNvSpPr/>
          <p:nvPr/>
        </p:nvSpPr>
        <p:spPr>
          <a:xfrm>
            <a:off x="3642880" y="6021288"/>
            <a:ext cx="1853777" cy="369332"/>
          </a:xfrm>
          <a:prstGeom prst="rect">
            <a:avLst/>
          </a:prstGeom>
        </p:spPr>
        <p:txBody>
          <a:bodyPr wrap="none">
            <a:spAutoFit/>
          </a:bodyPr>
          <a:lstStyle/>
          <a:p>
            <a:r>
              <a:rPr lang="en-US" b="1" dirty="0">
                <a:solidFill>
                  <a:srgbClr val="FF0000"/>
                </a:solidFill>
              </a:rPr>
              <a:t>with CO2 cooling </a:t>
            </a:r>
            <a:endParaRPr lang="it-IT" dirty="0"/>
          </a:p>
        </p:txBody>
      </p:sp>
    </p:spTree>
    <p:extLst>
      <p:ext uri="{BB962C8B-B14F-4D97-AF65-F5344CB8AC3E}">
        <p14:creationId xmlns:p14="http://schemas.microsoft.com/office/powerpoint/2010/main" val="310890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13</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14" name="Rettangolo 13"/>
          <p:cNvSpPr/>
          <p:nvPr/>
        </p:nvSpPr>
        <p:spPr>
          <a:xfrm>
            <a:off x="3570584" y="57398"/>
            <a:ext cx="2057486" cy="369332"/>
          </a:xfrm>
          <a:prstGeom prst="rect">
            <a:avLst/>
          </a:prstGeom>
        </p:spPr>
        <p:txBody>
          <a:bodyPr wrap="none">
            <a:spAutoFit/>
          </a:bodyPr>
          <a:lstStyle/>
          <a:p>
            <a:r>
              <a:rPr lang="en-US" b="1" dirty="0" smtClean="0"/>
              <a:t>ATLAS PIXEL system</a:t>
            </a:r>
            <a:endParaRPr lang="en-US" b="1" dirty="0"/>
          </a:p>
        </p:txBody>
      </p:sp>
      <p:pic>
        <p:nvPicPr>
          <p:cNvPr id="16" name="Picture 3"/>
          <p:cNvPicPr>
            <a:picLocks noChangeAspect="1" noChangeArrowheads="1"/>
          </p:cNvPicPr>
          <p:nvPr/>
        </p:nvPicPr>
        <p:blipFill>
          <a:blip r:embed="rId2" cstate="print"/>
          <a:srcRect/>
          <a:stretch>
            <a:fillRect/>
          </a:stretch>
        </p:blipFill>
        <p:spPr bwMode="auto">
          <a:xfrm>
            <a:off x="2227252" y="2086845"/>
            <a:ext cx="4318761" cy="2375318"/>
          </a:xfrm>
          <a:prstGeom prst="rect">
            <a:avLst/>
          </a:prstGeom>
          <a:noFill/>
          <a:ln w="9525">
            <a:noFill/>
            <a:miter lim="800000"/>
            <a:headEnd/>
            <a:tailEnd/>
          </a:ln>
        </p:spPr>
      </p:pic>
      <p:sp>
        <p:nvSpPr>
          <p:cNvPr id="17" name="Rettangolo 16"/>
          <p:cNvSpPr/>
          <p:nvPr/>
        </p:nvSpPr>
        <p:spPr>
          <a:xfrm>
            <a:off x="3071663" y="4462163"/>
            <a:ext cx="2873672" cy="369332"/>
          </a:xfrm>
          <a:prstGeom prst="rect">
            <a:avLst/>
          </a:prstGeom>
        </p:spPr>
        <p:txBody>
          <a:bodyPr wrap="none">
            <a:spAutoFit/>
          </a:bodyPr>
          <a:lstStyle/>
          <a:p>
            <a:r>
              <a:rPr lang="en-US" dirty="0" smtClean="0"/>
              <a:t>Prototype of an alpine stave</a:t>
            </a:r>
            <a:endParaRPr lang="en-US" dirty="0"/>
          </a:p>
        </p:txBody>
      </p:sp>
      <p:sp>
        <p:nvSpPr>
          <p:cNvPr id="18" name="Rettangolo 17"/>
          <p:cNvSpPr/>
          <p:nvPr/>
        </p:nvSpPr>
        <p:spPr>
          <a:xfrm>
            <a:off x="1547664" y="1124744"/>
            <a:ext cx="7076230" cy="646331"/>
          </a:xfrm>
          <a:prstGeom prst="rect">
            <a:avLst/>
          </a:prstGeom>
        </p:spPr>
        <p:txBody>
          <a:bodyPr wrap="square">
            <a:spAutoFit/>
          </a:bodyPr>
          <a:lstStyle/>
          <a:p>
            <a:r>
              <a:rPr lang="en-US" dirty="0" smtClean="0"/>
              <a:t>new design NO </a:t>
            </a:r>
            <a:r>
              <a:rPr lang="en-US" dirty="0" smtClean="0"/>
              <a:t>BARREL &amp; </a:t>
            </a:r>
            <a:r>
              <a:rPr lang="en-US" dirty="0" smtClean="0"/>
              <a:t>DIS</a:t>
            </a:r>
          </a:p>
          <a:p>
            <a:r>
              <a:rPr lang="en-US" dirty="0" smtClean="0"/>
              <a:t> =&gt; </a:t>
            </a:r>
            <a:r>
              <a:rPr lang="en-US" dirty="0" smtClean="0"/>
              <a:t>USE OF STAVES WITH SENSORS FACING THE  I.P</a:t>
            </a:r>
            <a:r>
              <a:rPr lang="en-US" dirty="0" smtClean="0"/>
              <a:t>.</a:t>
            </a:r>
            <a:endParaRPr lang="en-US" b="1" dirty="0"/>
          </a:p>
        </p:txBody>
      </p:sp>
      <p:sp>
        <p:nvSpPr>
          <p:cNvPr id="19" name="Rettangolo 18"/>
          <p:cNvSpPr/>
          <p:nvPr/>
        </p:nvSpPr>
        <p:spPr>
          <a:xfrm>
            <a:off x="3601083" y="5836622"/>
            <a:ext cx="1853777" cy="369332"/>
          </a:xfrm>
          <a:prstGeom prst="rect">
            <a:avLst/>
          </a:prstGeom>
        </p:spPr>
        <p:txBody>
          <a:bodyPr wrap="none">
            <a:spAutoFit/>
          </a:bodyPr>
          <a:lstStyle/>
          <a:p>
            <a:r>
              <a:rPr lang="en-US" b="1" dirty="0">
                <a:solidFill>
                  <a:srgbClr val="FF0000"/>
                </a:solidFill>
              </a:rPr>
              <a:t>with CO2 cooling </a:t>
            </a:r>
            <a:endParaRPr lang="it-IT" dirty="0"/>
          </a:p>
        </p:txBody>
      </p:sp>
      <p:sp>
        <p:nvSpPr>
          <p:cNvPr id="2" name="Rettangolo 1"/>
          <p:cNvSpPr/>
          <p:nvPr/>
        </p:nvSpPr>
        <p:spPr>
          <a:xfrm>
            <a:off x="3071662" y="364014"/>
            <a:ext cx="5460777" cy="369332"/>
          </a:xfrm>
          <a:prstGeom prst="rect">
            <a:avLst/>
          </a:prstGeom>
        </p:spPr>
        <p:txBody>
          <a:bodyPr wrap="square">
            <a:spAutoFit/>
          </a:bodyPr>
          <a:lstStyle/>
          <a:p>
            <a:r>
              <a:rPr lang="en-US" b="1" dirty="0">
                <a:solidFill>
                  <a:prstClr val="black"/>
                </a:solidFill>
              </a:rPr>
              <a:t> ALPINE ALTERNATIVE SOLUTION</a:t>
            </a:r>
            <a:endParaRPr lang="it-IT" dirty="0"/>
          </a:p>
        </p:txBody>
      </p:sp>
    </p:spTree>
    <p:extLst>
      <p:ext uri="{BB962C8B-B14F-4D97-AF65-F5344CB8AC3E}">
        <p14:creationId xmlns:p14="http://schemas.microsoft.com/office/powerpoint/2010/main" val="2260941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14</a:t>
            </a:fld>
            <a:endParaRPr lang="it-IT" dirty="0"/>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221820" y="216602"/>
            <a:ext cx="3180662" cy="369332"/>
          </a:xfrm>
          <a:prstGeom prst="rect">
            <a:avLst/>
          </a:prstGeom>
        </p:spPr>
        <p:txBody>
          <a:bodyPr wrap="square">
            <a:spAutoFit/>
          </a:bodyPr>
          <a:lstStyle/>
          <a:p>
            <a:pPr algn="ctr"/>
            <a:r>
              <a:rPr lang="en-US" b="1" dirty="0" smtClean="0"/>
              <a:t>ATLAS STRIP system</a:t>
            </a:r>
            <a:endParaRPr lang="en-US" b="1" dirty="0"/>
          </a:p>
        </p:txBody>
      </p:sp>
      <p:pic>
        <p:nvPicPr>
          <p:cNvPr id="6146" name="Picture 2"/>
          <p:cNvPicPr>
            <a:picLocks noChangeAspect="1" noChangeArrowheads="1"/>
          </p:cNvPicPr>
          <p:nvPr/>
        </p:nvPicPr>
        <p:blipFill>
          <a:blip r:embed="rId2" cstate="print"/>
          <a:srcRect/>
          <a:stretch>
            <a:fillRect/>
          </a:stretch>
        </p:blipFill>
        <p:spPr bwMode="auto">
          <a:xfrm>
            <a:off x="313560" y="1254218"/>
            <a:ext cx="1794467" cy="1897301"/>
          </a:xfrm>
          <a:prstGeom prst="rect">
            <a:avLst/>
          </a:prstGeom>
          <a:noFill/>
          <a:ln w="9525">
            <a:noFill/>
            <a:miter lim="800000"/>
            <a:headEnd/>
            <a:tailEnd/>
          </a:ln>
        </p:spPr>
      </p:pic>
      <p:sp>
        <p:nvSpPr>
          <p:cNvPr id="8" name="Rettangolo 7"/>
          <p:cNvSpPr/>
          <p:nvPr/>
        </p:nvSpPr>
        <p:spPr>
          <a:xfrm>
            <a:off x="5609540" y="5732699"/>
            <a:ext cx="1800878" cy="369332"/>
          </a:xfrm>
          <a:prstGeom prst="rect">
            <a:avLst/>
          </a:prstGeom>
        </p:spPr>
        <p:txBody>
          <a:bodyPr wrap="none">
            <a:spAutoFit/>
          </a:bodyPr>
          <a:lstStyle/>
          <a:p>
            <a:r>
              <a:rPr lang="en-US" b="1" dirty="0" smtClean="0">
                <a:solidFill>
                  <a:srgbClr val="FF0000"/>
                </a:solidFill>
              </a:rPr>
              <a:t>with CO2 cooling</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3179172" y="1771514"/>
            <a:ext cx="3524329" cy="119624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985148" y="1678793"/>
            <a:ext cx="1539237" cy="1799723"/>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3119992" y="3663065"/>
            <a:ext cx="1818221" cy="1827199"/>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313560" y="3578848"/>
            <a:ext cx="2530248" cy="1913500"/>
          </a:xfrm>
          <a:prstGeom prst="rect">
            <a:avLst/>
          </a:prstGeom>
          <a:noFill/>
          <a:ln w="9525">
            <a:noFill/>
            <a:miter lim="800000"/>
            <a:headEnd/>
            <a:tailEnd/>
          </a:ln>
        </p:spPr>
      </p:pic>
      <p:sp>
        <p:nvSpPr>
          <p:cNvPr id="13" name="Rettangolo 12"/>
          <p:cNvSpPr/>
          <p:nvPr/>
        </p:nvSpPr>
        <p:spPr>
          <a:xfrm>
            <a:off x="4882788" y="585934"/>
            <a:ext cx="3547205" cy="923330"/>
          </a:xfrm>
          <a:prstGeom prst="rect">
            <a:avLst/>
          </a:prstGeom>
        </p:spPr>
        <p:txBody>
          <a:bodyPr wrap="square">
            <a:spAutoFit/>
          </a:bodyPr>
          <a:lstStyle/>
          <a:p>
            <a:pPr marL="285750" indent="-285750">
              <a:buFont typeface="Arial" panose="020B0604020202020204" pitchFamily="34" charset="0"/>
              <a:buChar char="•"/>
            </a:pPr>
            <a:r>
              <a:rPr lang="en-US" dirty="0"/>
              <a:t>carbon </a:t>
            </a:r>
            <a:r>
              <a:rPr lang="en-US" dirty="0" err="1"/>
              <a:t>fibre</a:t>
            </a:r>
            <a:r>
              <a:rPr lang="en-US" dirty="0"/>
              <a:t> facings</a:t>
            </a:r>
          </a:p>
          <a:p>
            <a:pPr marL="285750" indent="-285750">
              <a:buFont typeface="Arial" panose="020B0604020202020204" pitchFamily="34" charset="0"/>
              <a:buChar char="•"/>
            </a:pPr>
            <a:r>
              <a:rPr lang="en-US" dirty="0" smtClean="0"/>
              <a:t>core honeycomb/carbon foam</a:t>
            </a:r>
          </a:p>
          <a:p>
            <a:pPr marL="285750" indent="-285750">
              <a:buFont typeface="Arial" panose="020B0604020202020204" pitchFamily="34" charset="0"/>
              <a:buChar char="•"/>
            </a:pPr>
            <a:r>
              <a:rPr lang="en-US" dirty="0" smtClean="0"/>
              <a:t>embedded cooling pipe(s)</a:t>
            </a:r>
          </a:p>
        </p:txBody>
      </p:sp>
      <p:pic>
        <p:nvPicPr>
          <p:cNvPr id="6152" name="Picture 8"/>
          <p:cNvPicPr>
            <a:picLocks noChangeAspect="1" noChangeArrowheads="1"/>
          </p:cNvPicPr>
          <p:nvPr/>
        </p:nvPicPr>
        <p:blipFill>
          <a:blip r:embed="rId7" cstate="print"/>
          <a:srcRect/>
          <a:stretch>
            <a:fillRect/>
          </a:stretch>
        </p:blipFill>
        <p:spPr bwMode="auto">
          <a:xfrm>
            <a:off x="6985148" y="3578848"/>
            <a:ext cx="1979315" cy="1841480"/>
          </a:xfrm>
          <a:prstGeom prst="rect">
            <a:avLst/>
          </a:prstGeom>
          <a:noFill/>
          <a:ln w="9525">
            <a:noFill/>
            <a:miter lim="800000"/>
            <a:headEnd/>
            <a:tailEnd/>
          </a:ln>
        </p:spPr>
      </p:pic>
      <p:sp>
        <p:nvSpPr>
          <p:cNvPr id="2" name="Rettangolo 1"/>
          <p:cNvSpPr/>
          <p:nvPr/>
        </p:nvSpPr>
        <p:spPr>
          <a:xfrm>
            <a:off x="1610769" y="5694708"/>
            <a:ext cx="2027735" cy="369332"/>
          </a:xfrm>
          <a:prstGeom prst="rect">
            <a:avLst/>
          </a:prstGeom>
        </p:spPr>
        <p:txBody>
          <a:bodyPr wrap="none">
            <a:spAutoFit/>
          </a:bodyPr>
          <a:lstStyle/>
          <a:p>
            <a:r>
              <a:rPr lang="en-US" dirty="0" smtClean="0"/>
              <a:t>TYPICAL DISK </a:t>
            </a:r>
            <a:r>
              <a:rPr lang="en-US" b="1" dirty="0" smtClean="0"/>
              <a:t>PETAL</a:t>
            </a:r>
            <a:endParaRPr lang="it-IT" b="1" dirty="0"/>
          </a:p>
        </p:txBody>
      </p:sp>
      <p:sp>
        <p:nvSpPr>
          <p:cNvPr id="15" name="Rettangolo 14"/>
          <p:cNvSpPr/>
          <p:nvPr/>
        </p:nvSpPr>
        <p:spPr>
          <a:xfrm>
            <a:off x="3179172" y="2967762"/>
            <a:ext cx="2383153" cy="369332"/>
          </a:xfrm>
          <a:prstGeom prst="rect">
            <a:avLst/>
          </a:prstGeom>
        </p:spPr>
        <p:txBody>
          <a:bodyPr wrap="none">
            <a:spAutoFit/>
          </a:bodyPr>
          <a:lstStyle/>
          <a:p>
            <a:r>
              <a:rPr lang="en-US" dirty="0" smtClean="0"/>
              <a:t>TYPICAL BARREL </a:t>
            </a:r>
            <a:r>
              <a:rPr lang="en-US" b="1" dirty="0" smtClean="0"/>
              <a:t>STAVE</a:t>
            </a:r>
            <a:endParaRPr lang="it-IT" b="1" dirty="0"/>
          </a:p>
        </p:txBody>
      </p:sp>
      <p:sp>
        <p:nvSpPr>
          <p:cNvPr id="3" name="Rettangolo 2"/>
          <p:cNvSpPr/>
          <p:nvPr/>
        </p:nvSpPr>
        <p:spPr>
          <a:xfrm>
            <a:off x="4605972" y="202504"/>
            <a:ext cx="3801298" cy="369332"/>
          </a:xfrm>
          <a:prstGeom prst="rect">
            <a:avLst/>
          </a:prstGeom>
        </p:spPr>
        <p:txBody>
          <a:bodyPr wrap="none">
            <a:spAutoFit/>
          </a:bodyPr>
          <a:lstStyle/>
          <a:p>
            <a:pPr lvl="0" algn="ctr"/>
            <a:r>
              <a:rPr lang="en-US" b="1" dirty="0" smtClean="0">
                <a:solidFill>
                  <a:srgbClr val="FF0000"/>
                </a:solidFill>
              </a:rPr>
              <a:t>Extensive use of Sandwich technology</a:t>
            </a:r>
            <a:endParaRPr lang="en-US" b="1" dirty="0">
              <a:solidFill>
                <a:srgbClr val="FF0000"/>
              </a:solidFill>
            </a:endParaRPr>
          </a:p>
        </p:txBody>
      </p:sp>
    </p:spTree>
    <p:extLst>
      <p:ext uri="{BB962C8B-B14F-4D97-AF65-F5344CB8AC3E}">
        <p14:creationId xmlns:p14="http://schemas.microsoft.com/office/powerpoint/2010/main" val="405670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15</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3" name="Rettangolo 2"/>
          <p:cNvSpPr/>
          <p:nvPr/>
        </p:nvSpPr>
        <p:spPr>
          <a:xfrm>
            <a:off x="1547664" y="908720"/>
            <a:ext cx="6624736" cy="4524315"/>
          </a:xfrm>
          <a:prstGeom prst="rect">
            <a:avLst/>
          </a:prstGeom>
        </p:spPr>
        <p:txBody>
          <a:bodyPr wrap="square">
            <a:spAutoFit/>
          </a:bodyPr>
          <a:lstStyle/>
          <a:p>
            <a:r>
              <a:rPr lang="en-US" b="1" dirty="0" smtClean="0"/>
              <a:t>ITK</a:t>
            </a:r>
          </a:p>
          <a:p>
            <a:endParaRPr lang="en-US" b="1" dirty="0" smtClean="0"/>
          </a:p>
          <a:p>
            <a:r>
              <a:rPr lang="en-US" dirty="0"/>
              <a:t>coolant temperature of - 35 °C</a:t>
            </a:r>
          </a:p>
          <a:p>
            <a:endParaRPr lang="en-US" dirty="0"/>
          </a:p>
          <a:p>
            <a:r>
              <a:rPr lang="en-US" dirty="0" smtClean="0"/>
              <a:t>ESTIMATED </a:t>
            </a:r>
            <a:r>
              <a:rPr lang="en-US" dirty="0" smtClean="0"/>
              <a:t>POWER TO BE </a:t>
            </a:r>
            <a:r>
              <a:rPr lang="en-US" dirty="0" smtClean="0"/>
              <a:t>EXTRACTED</a:t>
            </a:r>
          </a:p>
          <a:p>
            <a:r>
              <a:rPr lang="en-US" dirty="0" smtClean="0"/>
              <a:t> </a:t>
            </a:r>
            <a:r>
              <a:rPr lang="en-US" dirty="0"/>
              <a:t>180 kW nominal</a:t>
            </a:r>
          </a:p>
          <a:p>
            <a:r>
              <a:rPr lang="en-US" dirty="0"/>
              <a:t> </a:t>
            </a:r>
            <a:r>
              <a:rPr lang="en-US" dirty="0">
                <a:solidFill>
                  <a:srgbClr val="FF0000"/>
                </a:solidFill>
              </a:rPr>
              <a:t>240 kW </a:t>
            </a:r>
            <a:r>
              <a:rPr lang="en-US" dirty="0"/>
              <a:t>with </a:t>
            </a:r>
            <a:r>
              <a:rPr lang="en-US" dirty="0" smtClean="0"/>
              <a:t>safety-factors</a:t>
            </a:r>
          </a:p>
          <a:p>
            <a:endParaRPr lang="en-US" dirty="0" smtClean="0"/>
          </a:p>
          <a:p>
            <a:r>
              <a:rPr lang="en-US" dirty="0" smtClean="0">
                <a:solidFill>
                  <a:srgbClr val="FF0000"/>
                </a:solidFill>
              </a:rPr>
              <a:t>large </a:t>
            </a:r>
            <a:r>
              <a:rPr lang="en-US" dirty="0">
                <a:solidFill>
                  <a:srgbClr val="FF0000"/>
                </a:solidFill>
              </a:rPr>
              <a:t>development needed </a:t>
            </a:r>
            <a:endParaRPr lang="en-US" dirty="0" smtClean="0">
              <a:solidFill>
                <a:srgbClr val="FF0000"/>
              </a:solidFill>
            </a:endParaRPr>
          </a:p>
          <a:p>
            <a:pPr marL="285750" indent="-285750">
              <a:buFont typeface="Symbol"/>
              <a:buChar char="Þ"/>
            </a:pPr>
            <a:r>
              <a:rPr lang="en-US" dirty="0" smtClean="0"/>
              <a:t>scale </a:t>
            </a:r>
            <a:r>
              <a:rPr lang="en-US" dirty="0"/>
              <a:t>up an IBL-like design to about 20 </a:t>
            </a:r>
            <a:r>
              <a:rPr lang="en-US" dirty="0" smtClean="0"/>
              <a:t>Kw</a:t>
            </a:r>
          </a:p>
          <a:p>
            <a:pPr marL="285750" indent="-285750">
              <a:buFont typeface="Symbol"/>
              <a:buChar char="Þ"/>
            </a:pPr>
            <a:r>
              <a:rPr lang="en-US" dirty="0" smtClean="0"/>
              <a:t> </a:t>
            </a:r>
            <a:r>
              <a:rPr lang="en-US" dirty="0"/>
              <a:t>and then install 10 or so identical copies</a:t>
            </a:r>
          </a:p>
          <a:p>
            <a:endParaRPr lang="en-US" dirty="0"/>
          </a:p>
          <a:p>
            <a:endParaRPr lang="en-US" dirty="0" smtClean="0">
              <a:solidFill>
                <a:srgbClr val="FF0000"/>
              </a:solidFill>
            </a:endParaRPr>
          </a:p>
          <a:p>
            <a:r>
              <a:rPr lang="en-US" dirty="0" smtClean="0">
                <a:solidFill>
                  <a:srgbClr val="FF0000"/>
                </a:solidFill>
              </a:rPr>
              <a:t>back-up </a:t>
            </a:r>
            <a:r>
              <a:rPr lang="en-US" dirty="0"/>
              <a:t>option of using fluorocarbon cooling </a:t>
            </a:r>
            <a:endParaRPr lang="en-US" dirty="0" smtClean="0"/>
          </a:p>
          <a:p>
            <a:pPr marL="285750" indent="-285750">
              <a:buFont typeface="Symbol"/>
              <a:buChar char="Þ"/>
            </a:pPr>
            <a:r>
              <a:rPr lang="en-US" dirty="0" smtClean="0"/>
              <a:t>will </a:t>
            </a:r>
            <a:r>
              <a:rPr lang="en-US" dirty="0"/>
              <a:t>require a mixture of </a:t>
            </a:r>
            <a:r>
              <a:rPr lang="en-US" dirty="0">
                <a:solidFill>
                  <a:srgbClr val="FF0000"/>
                </a:solidFill>
              </a:rPr>
              <a:t>C</a:t>
            </a:r>
            <a:r>
              <a:rPr lang="en-US" baseline="-25000" dirty="0">
                <a:solidFill>
                  <a:srgbClr val="FF0000"/>
                </a:solidFill>
              </a:rPr>
              <a:t>2</a:t>
            </a:r>
            <a:r>
              <a:rPr lang="en-US" dirty="0">
                <a:solidFill>
                  <a:srgbClr val="FF0000"/>
                </a:solidFill>
              </a:rPr>
              <a:t>F</a:t>
            </a:r>
            <a:r>
              <a:rPr lang="en-US" baseline="-25000" dirty="0">
                <a:solidFill>
                  <a:srgbClr val="FF0000"/>
                </a:solidFill>
              </a:rPr>
              <a:t>6 </a:t>
            </a:r>
            <a:r>
              <a:rPr lang="en-US" dirty="0" smtClean="0">
                <a:solidFill>
                  <a:srgbClr val="FF0000"/>
                </a:solidFill>
              </a:rPr>
              <a:t> / </a:t>
            </a:r>
            <a:r>
              <a:rPr lang="en-US" dirty="0" smtClean="0">
                <a:solidFill>
                  <a:srgbClr val="FF0000"/>
                </a:solidFill>
              </a:rPr>
              <a:t>C</a:t>
            </a:r>
            <a:r>
              <a:rPr lang="en-US" baseline="-25000" dirty="0" smtClean="0">
                <a:solidFill>
                  <a:srgbClr val="FF0000"/>
                </a:solidFill>
              </a:rPr>
              <a:t>3</a:t>
            </a:r>
            <a:r>
              <a:rPr lang="en-US" dirty="0" smtClean="0">
                <a:solidFill>
                  <a:srgbClr val="FF0000"/>
                </a:solidFill>
              </a:rPr>
              <a:t>F</a:t>
            </a:r>
            <a:r>
              <a:rPr lang="en-US" baseline="-25000" dirty="0" smtClean="0">
                <a:solidFill>
                  <a:srgbClr val="FF0000"/>
                </a:solidFill>
              </a:rPr>
              <a:t>8</a:t>
            </a:r>
            <a:endParaRPr lang="en-US" dirty="0">
              <a:solidFill>
                <a:srgbClr val="FF0000"/>
              </a:solidFill>
            </a:endParaRPr>
          </a:p>
          <a:p>
            <a:pPr marL="285750" indent="-285750">
              <a:buFont typeface="Symbol"/>
              <a:buChar char="Þ"/>
            </a:pPr>
            <a:r>
              <a:rPr lang="en-US" dirty="0" smtClean="0"/>
              <a:t>to </a:t>
            </a:r>
            <a:r>
              <a:rPr lang="en-US" dirty="0"/>
              <a:t>achieve the required </a:t>
            </a:r>
            <a:r>
              <a:rPr lang="en-US" dirty="0" smtClean="0"/>
              <a:t>temperatures</a:t>
            </a:r>
          </a:p>
        </p:txBody>
      </p:sp>
      <p:sp>
        <p:nvSpPr>
          <p:cNvPr id="2" name="Rettangolo 1"/>
          <p:cNvSpPr/>
          <p:nvPr/>
        </p:nvSpPr>
        <p:spPr>
          <a:xfrm>
            <a:off x="3419872" y="5422"/>
            <a:ext cx="2286000" cy="646331"/>
          </a:xfrm>
          <a:prstGeom prst="rect">
            <a:avLst/>
          </a:prstGeom>
        </p:spPr>
        <p:txBody>
          <a:bodyPr>
            <a:spAutoFit/>
          </a:bodyPr>
          <a:lstStyle/>
          <a:p>
            <a:pPr lvl="0"/>
            <a:r>
              <a:rPr lang="en-US" b="1" dirty="0">
                <a:solidFill>
                  <a:prstClr val="black"/>
                </a:solidFill>
              </a:rPr>
              <a:t>COOLING SYSTEM FOR ATLAS PHASE-II</a:t>
            </a:r>
          </a:p>
        </p:txBody>
      </p:sp>
    </p:spTree>
    <p:extLst>
      <p:ext uri="{BB962C8B-B14F-4D97-AF65-F5344CB8AC3E}">
        <p14:creationId xmlns:p14="http://schemas.microsoft.com/office/powerpoint/2010/main" val="217928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3686563" y="23867"/>
            <a:ext cx="1482842" cy="369332"/>
          </a:xfrm>
          <a:prstGeom prst="rect">
            <a:avLst/>
          </a:prstGeom>
        </p:spPr>
        <p:txBody>
          <a:bodyPr wrap="none">
            <a:spAutoFit/>
          </a:bodyPr>
          <a:lstStyle/>
          <a:p>
            <a:r>
              <a:rPr lang="en-US" b="1" dirty="0" smtClean="0"/>
              <a:t>CMS Upgrade</a:t>
            </a:r>
          </a:p>
        </p:txBody>
      </p:sp>
      <p:pic>
        <p:nvPicPr>
          <p:cNvPr id="1026" name="Picture 2"/>
          <p:cNvPicPr>
            <a:picLocks noChangeAspect="1" noChangeArrowheads="1"/>
          </p:cNvPicPr>
          <p:nvPr/>
        </p:nvPicPr>
        <p:blipFill>
          <a:blip r:embed="rId2" cstate="print"/>
          <a:srcRect/>
          <a:stretch>
            <a:fillRect/>
          </a:stretch>
        </p:blipFill>
        <p:spPr bwMode="auto">
          <a:xfrm>
            <a:off x="662570" y="692696"/>
            <a:ext cx="4816125" cy="25764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478695" y="727717"/>
            <a:ext cx="3235449" cy="2541410"/>
          </a:xfrm>
          <a:prstGeom prst="rect">
            <a:avLst/>
          </a:prstGeom>
          <a:noFill/>
          <a:ln w="9525">
            <a:noFill/>
            <a:miter lim="800000"/>
            <a:headEnd/>
            <a:tailEnd/>
          </a:ln>
        </p:spPr>
      </p:pic>
      <p:sp>
        <p:nvSpPr>
          <p:cNvPr id="2" name="Rettangolo 1"/>
          <p:cNvSpPr/>
          <p:nvPr/>
        </p:nvSpPr>
        <p:spPr>
          <a:xfrm>
            <a:off x="662570" y="3664632"/>
            <a:ext cx="4881588" cy="923330"/>
          </a:xfrm>
          <a:prstGeom prst="rect">
            <a:avLst/>
          </a:prstGeom>
        </p:spPr>
        <p:txBody>
          <a:bodyPr wrap="square">
            <a:spAutoFit/>
          </a:bodyPr>
          <a:lstStyle/>
          <a:p>
            <a:r>
              <a:rPr lang="en-US" b="1" dirty="0" smtClean="0">
                <a:solidFill>
                  <a:srgbClr val="FF0000"/>
                </a:solidFill>
              </a:rPr>
              <a:t>With CO2 cooling</a:t>
            </a:r>
          </a:p>
          <a:p>
            <a:r>
              <a:rPr lang="en-US" b="1" dirty="0" smtClean="0">
                <a:solidFill>
                  <a:srgbClr val="FF0000"/>
                </a:solidFill>
              </a:rPr>
              <a:t>15 kW</a:t>
            </a:r>
          </a:p>
          <a:p>
            <a:r>
              <a:rPr lang="en-US" dirty="0" smtClean="0"/>
              <a:t>will </a:t>
            </a:r>
            <a:r>
              <a:rPr lang="en-US" dirty="0"/>
              <a:t>replace </a:t>
            </a:r>
            <a:r>
              <a:rPr lang="en-US" dirty="0" smtClean="0"/>
              <a:t>the current single phase C</a:t>
            </a:r>
            <a:r>
              <a:rPr lang="en-US" baseline="-25000" dirty="0" smtClean="0"/>
              <a:t>6</a:t>
            </a:r>
            <a:r>
              <a:rPr lang="en-US" dirty="0" smtClean="0"/>
              <a:t>F</a:t>
            </a:r>
            <a:r>
              <a:rPr lang="en-US" baseline="-25000" dirty="0" smtClean="0"/>
              <a:t>14</a:t>
            </a:r>
            <a:endParaRPr lang="en-US" baseline="-25000" dirty="0"/>
          </a:p>
        </p:txBody>
      </p:sp>
      <p:sp>
        <p:nvSpPr>
          <p:cNvPr id="3" name="Rettangolo 2"/>
          <p:cNvSpPr/>
          <p:nvPr/>
        </p:nvSpPr>
        <p:spPr>
          <a:xfrm>
            <a:off x="662570" y="5060998"/>
            <a:ext cx="5925654" cy="369332"/>
          </a:xfrm>
          <a:prstGeom prst="rect">
            <a:avLst/>
          </a:prstGeom>
        </p:spPr>
        <p:txBody>
          <a:bodyPr wrap="square">
            <a:spAutoFit/>
          </a:bodyPr>
          <a:lstStyle/>
          <a:p>
            <a:r>
              <a:rPr lang="en-US" b="1" u="sng" dirty="0"/>
              <a:t>A </a:t>
            </a:r>
            <a:r>
              <a:rPr lang="en-US" b="1" u="sng" dirty="0" err="1"/>
              <a:t>fullscale</a:t>
            </a:r>
            <a:r>
              <a:rPr lang="en-US" b="1" u="sng" dirty="0"/>
              <a:t> system has been built in the CERN </a:t>
            </a:r>
            <a:r>
              <a:rPr lang="en-US" b="1" u="sng" dirty="0" err="1"/>
              <a:t>CryoLab</a:t>
            </a:r>
            <a:endParaRPr lang="en-US" b="1" u="sng" dirty="0"/>
          </a:p>
        </p:txBody>
      </p:sp>
    </p:spTree>
    <p:extLst>
      <p:ext uri="{BB962C8B-B14F-4D97-AF65-F5344CB8AC3E}">
        <p14:creationId xmlns:p14="http://schemas.microsoft.com/office/powerpoint/2010/main" val="77326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17</a:t>
            </a:fld>
            <a:endParaRPr lang="it-IT" dirty="0"/>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3056561" y="30916"/>
            <a:ext cx="2722348" cy="369332"/>
          </a:xfrm>
          <a:prstGeom prst="rect">
            <a:avLst/>
          </a:prstGeom>
        </p:spPr>
        <p:txBody>
          <a:bodyPr wrap="none">
            <a:spAutoFit/>
          </a:bodyPr>
          <a:lstStyle/>
          <a:p>
            <a:r>
              <a:rPr lang="en-US" b="1" dirty="0" smtClean="0"/>
              <a:t>CMS </a:t>
            </a:r>
            <a:r>
              <a:rPr lang="en-US" b="1" dirty="0"/>
              <a:t>Pixel </a:t>
            </a:r>
            <a:r>
              <a:rPr lang="en-US" b="1" dirty="0" smtClean="0"/>
              <a:t>System Upgrade</a:t>
            </a:r>
          </a:p>
        </p:txBody>
      </p:sp>
      <p:pic>
        <p:nvPicPr>
          <p:cNvPr id="2050" name="Picture 2"/>
          <p:cNvPicPr>
            <a:picLocks noChangeAspect="1" noChangeArrowheads="1"/>
          </p:cNvPicPr>
          <p:nvPr/>
        </p:nvPicPr>
        <p:blipFill>
          <a:blip r:embed="rId2" cstate="print"/>
          <a:srcRect/>
          <a:stretch>
            <a:fillRect/>
          </a:stretch>
        </p:blipFill>
        <p:spPr bwMode="auto">
          <a:xfrm>
            <a:off x="451407" y="525848"/>
            <a:ext cx="4022199" cy="246419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35287" y="1757946"/>
            <a:ext cx="4526370" cy="3055300"/>
          </a:xfrm>
          <a:prstGeom prst="rect">
            <a:avLst/>
          </a:prstGeom>
          <a:noFill/>
          <a:ln w="9525">
            <a:noFill/>
            <a:miter lim="800000"/>
            <a:headEnd/>
            <a:tailEnd/>
          </a:ln>
        </p:spPr>
      </p:pic>
      <p:sp>
        <p:nvSpPr>
          <p:cNvPr id="9" name="Rettangolo 8"/>
          <p:cNvSpPr/>
          <p:nvPr/>
        </p:nvSpPr>
        <p:spPr>
          <a:xfrm>
            <a:off x="5220072" y="557616"/>
            <a:ext cx="3635896" cy="1200329"/>
          </a:xfrm>
          <a:prstGeom prst="rect">
            <a:avLst/>
          </a:prstGeom>
        </p:spPr>
        <p:txBody>
          <a:bodyPr wrap="square">
            <a:spAutoFit/>
          </a:bodyPr>
          <a:lstStyle/>
          <a:p>
            <a:r>
              <a:rPr lang="en-US" b="1" dirty="0" smtClean="0">
                <a:solidFill>
                  <a:srgbClr val="FF0000"/>
                </a:solidFill>
              </a:rPr>
              <a:t>Edge Cooling Concept</a:t>
            </a:r>
            <a:r>
              <a:rPr lang="en-US" b="1" dirty="0" smtClean="0"/>
              <a:t>:</a:t>
            </a:r>
          </a:p>
          <a:p>
            <a:pPr marL="285750" indent="-285750">
              <a:buFont typeface="Arial" panose="020B0604020202020204" pitchFamily="34" charset="0"/>
              <a:buChar char="•"/>
            </a:pPr>
            <a:r>
              <a:rPr lang="en-US" dirty="0"/>
              <a:t>carbon fiber skins</a:t>
            </a:r>
          </a:p>
          <a:p>
            <a:pPr marL="285750" indent="-285750">
              <a:buFont typeface="Arial" panose="020B0604020202020204" pitchFamily="34" charset="0"/>
              <a:buChar char="•"/>
            </a:pPr>
            <a:r>
              <a:rPr lang="en-US" dirty="0"/>
              <a:t>carbon-carbon ring</a:t>
            </a:r>
          </a:p>
          <a:p>
            <a:pPr marL="285750" indent="-285750">
              <a:buFont typeface="Arial" panose="020B0604020202020204" pitchFamily="34" charset="0"/>
              <a:buChar char="•"/>
            </a:pPr>
            <a:r>
              <a:rPr lang="en-US" dirty="0" smtClean="0"/>
              <a:t>cooling tube captured inside</a:t>
            </a:r>
          </a:p>
        </p:txBody>
      </p:sp>
      <p:sp>
        <p:nvSpPr>
          <p:cNvPr id="10" name="Rettangolo 9"/>
          <p:cNvSpPr/>
          <p:nvPr/>
        </p:nvSpPr>
        <p:spPr>
          <a:xfrm>
            <a:off x="486966" y="3071081"/>
            <a:ext cx="3882518" cy="1200329"/>
          </a:xfrm>
          <a:prstGeom prst="rect">
            <a:avLst/>
          </a:prstGeom>
        </p:spPr>
        <p:txBody>
          <a:bodyPr wrap="square">
            <a:spAutoFit/>
          </a:bodyPr>
          <a:lstStyle/>
          <a:p>
            <a:r>
              <a:rPr lang="en-US" dirty="0" smtClean="0"/>
              <a:t>Prototype of the mechanical structure for the innermost layer</a:t>
            </a:r>
          </a:p>
          <a:p>
            <a:r>
              <a:rPr lang="en-US" dirty="0" smtClean="0">
                <a:solidFill>
                  <a:srgbClr val="FF0000"/>
                </a:solidFill>
              </a:rPr>
              <a:t>mechanical stability of the ladder</a:t>
            </a:r>
          </a:p>
          <a:p>
            <a:r>
              <a:rPr lang="en-US" dirty="0" smtClean="0">
                <a:solidFill>
                  <a:srgbClr val="FF0000"/>
                </a:solidFill>
              </a:rPr>
              <a:t>is given by the cooling tubes</a:t>
            </a:r>
            <a:endParaRPr lang="en-US" dirty="0"/>
          </a:p>
        </p:txBody>
      </p:sp>
      <p:sp>
        <p:nvSpPr>
          <p:cNvPr id="11" name="Rettangolo 10"/>
          <p:cNvSpPr/>
          <p:nvPr/>
        </p:nvSpPr>
        <p:spPr>
          <a:xfrm>
            <a:off x="348679" y="5363461"/>
            <a:ext cx="3744416" cy="923330"/>
          </a:xfrm>
          <a:prstGeom prst="rect">
            <a:avLst/>
          </a:prstGeom>
        </p:spPr>
        <p:txBody>
          <a:bodyPr wrap="square">
            <a:spAutoFit/>
          </a:bodyPr>
          <a:lstStyle/>
          <a:p>
            <a:pPr marL="285750" indent="-285750">
              <a:buFont typeface="Arial" panose="020B0604020202020204" pitchFamily="34" charset="0"/>
              <a:buChar char="•"/>
            </a:pPr>
            <a:r>
              <a:rPr lang="en-US" dirty="0" smtClean="0"/>
              <a:t>Solid </a:t>
            </a:r>
            <a:r>
              <a:rPr lang="en-US" dirty="0" smtClean="0">
                <a:solidFill>
                  <a:srgbClr val="FF0000"/>
                </a:solidFill>
              </a:rPr>
              <a:t>TPG*</a:t>
            </a:r>
            <a:r>
              <a:rPr lang="en-US" dirty="0" smtClean="0"/>
              <a:t>(0.68 mm thick)</a:t>
            </a:r>
          </a:p>
          <a:p>
            <a:pPr marL="285750" indent="-285750">
              <a:buFont typeface="Arial" panose="020B0604020202020204" pitchFamily="34" charset="0"/>
              <a:buChar char="•"/>
            </a:pPr>
            <a:r>
              <a:rPr lang="en-US" dirty="0" smtClean="0"/>
              <a:t>encapsulated with carbon-fiber facings (0.06 mm thick)</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395536" y="4274711"/>
            <a:ext cx="1910730" cy="1077068"/>
          </a:xfrm>
          <a:prstGeom prst="rect">
            <a:avLst/>
          </a:prstGeom>
          <a:noFill/>
          <a:ln w="9525">
            <a:noFill/>
            <a:miter lim="800000"/>
            <a:headEnd/>
            <a:tailEnd/>
          </a:ln>
        </p:spPr>
      </p:pic>
      <p:sp>
        <p:nvSpPr>
          <p:cNvPr id="2" name="Rettangolo 1"/>
          <p:cNvSpPr/>
          <p:nvPr/>
        </p:nvSpPr>
        <p:spPr>
          <a:xfrm>
            <a:off x="5186358" y="5363461"/>
            <a:ext cx="3329951" cy="923330"/>
          </a:xfrm>
          <a:prstGeom prst="rect">
            <a:avLst/>
          </a:prstGeom>
        </p:spPr>
        <p:txBody>
          <a:bodyPr wrap="none">
            <a:spAutoFit/>
          </a:bodyPr>
          <a:lstStyle/>
          <a:p>
            <a:r>
              <a:rPr lang="en-US" b="1" dirty="0" smtClean="0">
                <a:solidFill>
                  <a:srgbClr val="FF0000"/>
                </a:solidFill>
              </a:rPr>
              <a:t>TPG</a:t>
            </a:r>
            <a:r>
              <a:rPr lang="en-US" dirty="0" smtClean="0">
                <a:solidFill>
                  <a:srgbClr val="FF0000"/>
                </a:solidFill>
              </a:rPr>
              <a:t> =thermo-</a:t>
            </a:r>
            <a:r>
              <a:rPr lang="en-US" dirty="0" err="1" smtClean="0">
                <a:solidFill>
                  <a:srgbClr val="FF0000"/>
                </a:solidFill>
              </a:rPr>
              <a:t>pyrolitic</a:t>
            </a:r>
            <a:r>
              <a:rPr lang="en-US" dirty="0" smtClean="0">
                <a:solidFill>
                  <a:srgbClr val="FF0000"/>
                </a:solidFill>
              </a:rPr>
              <a:t> graphite</a:t>
            </a:r>
            <a:endParaRPr lang="en-US" dirty="0"/>
          </a:p>
          <a:p>
            <a:r>
              <a:rPr lang="en-US" dirty="0" smtClean="0"/>
              <a:t>Thermal conductivity</a:t>
            </a:r>
          </a:p>
          <a:p>
            <a:r>
              <a:rPr lang="en-US" dirty="0" smtClean="0"/>
              <a:t>Can reach 1500/1500/20    W/</a:t>
            </a:r>
            <a:r>
              <a:rPr lang="en-US" dirty="0" err="1" smtClean="0"/>
              <a:t>mK</a:t>
            </a:r>
            <a:endParaRPr lang="it-IT" dirty="0"/>
          </a:p>
        </p:txBody>
      </p:sp>
    </p:spTree>
    <p:extLst>
      <p:ext uri="{BB962C8B-B14F-4D97-AF65-F5344CB8AC3E}">
        <p14:creationId xmlns:p14="http://schemas.microsoft.com/office/powerpoint/2010/main" val="2558999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3709852" y="36823"/>
            <a:ext cx="1582228" cy="369332"/>
          </a:xfrm>
          <a:prstGeom prst="rect">
            <a:avLst/>
          </a:prstGeom>
        </p:spPr>
        <p:txBody>
          <a:bodyPr wrap="none">
            <a:spAutoFit/>
          </a:bodyPr>
          <a:lstStyle/>
          <a:p>
            <a:r>
              <a:rPr lang="en-US" b="1" dirty="0" smtClean="0"/>
              <a:t>ALICE Upgrade</a:t>
            </a:r>
            <a:endParaRPr lang="en-US" b="1" dirty="0"/>
          </a:p>
        </p:txBody>
      </p:sp>
      <p:pic>
        <p:nvPicPr>
          <p:cNvPr id="7171" name="Picture 3"/>
          <p:cNvPicPr>
            <a:picLocks noChangeAspect="1" noChangeArrowheads="1"/>
          </p:cNvPicPr>
          <p:nvPr/>
        </p:nvPicPr>
        <p:blipFill>
          <a:blip r:embed="rId2" cstate="print"/>
          <a:srcRect/>
          <a:stretch>
            <a:fillRect/>
          </a:stretch>
        </p:blipFill>
        <p:spPr bwMode="auto">
          <a:xfrm>
            <a:off x="4895591" y="1484784"/>
            <a:ext cx="4232719" cy="1798079"/>
          </a:xfrm>
          <a:prstGeom prst="rect">
            <a:avLst/>
          </a:prstGeom>
          <a:noFill/>
          <a:ln w="9525">
            <a:noFill/>
            <a:miter lim="800000"/>
            <a:headEnd/>
            <a:tailEnd/>
          </a:ln>
        </p:spPr>
      </p:pic>
      <p:sp>
        <p:nvSpPr>
          <p:cNvPr id="9" name="Rettangolo 8"/>
          <p:cNvSpPr/>
          <p:nvPr/>
        </p:nvSpPr>
        <p:spPr>
          <a:xfrm>
            <a:off x="395536" y="709525"/>
            <a:ext cx="4396976" cy="3046988"/>
          </a:xfrm>
          <a:prstGeom prst="rect">
            <a:avLst/>
          </a:prstGeom>
        </p:spPr>
        <p:txBody>
          <a:bodyPr wrap="square">
            <a:spAutoFit/>
          </a:bodyPr>
          <a:lstStyle/>
          <a:p>
            <a:r>
              <a:rPr lang="en-US" sz="1600" dirty="0" smtClean="0"/>
              <a:t>NEW ITS DETECTOR:</a:t>
            </a:r>
          </a:p>
          <a:p>
            <a:endParaRPr lang="en-US" sz="1600" dirty="0" smtClean="0"/>
          </a:p>
          <a:p>
            <a:pPr marL="285750" indent="-285750">
              <a:buFont typeface="Arial" panose="020B0604020202020204" pitchFamily="34" charset="0"/>
              <a:buChar char="•"/>
            </a:pPr>
            <a:r>
              <a:rPr lang="en-US" sz="1600" dirty="0" smtClean="0"/>
              <a:t>MATERIAL BUDGET =&gt; VERY STRINGENT REQUIREMENTS =&gt; </a:t>
            </a:r>
            <a:r>
              <a:rPr lang="en-US" sz="1600" b="1" dirty="0" smtClean="0"/>
              <a:t>ULTRALIGHT</a:t>
            </a:r>
          </a:p>
          <a:p>
            <a:pPr marL="285750" indent="-285750">
              <a:buFont typeface="Arial" panose="020B0604020202020204" pitchFamily="34" charset="0"/>
              <a:buChar char="•"/>
            </a:pPr>
            <a:r>
              <a:rPr lang="en-US" sz="1600" dirty="0" smtClean="0">
                <a:solidFill>
                  <a:srgbClr val="FF0000"/>
                </a:solidFill>
              </a:rPr>
              <a:t>THE DETECTOR WILL BE OPERATED AROUND </a:t>
            </a:r>
            <a:r>
              <a:rPr lang="en-US" sz="1600" b="1" dirty="0" smtClean="0">
                <a:solidFill>
                  <a:srgbClr val="FF0000"/>
                </a:solidFill>
              </a:rPr>
              <a:t>ROOM TEMPERATURE (+ 30 °C)</a:t>
            </a:r>
          </a:p>
          <a:p>
            <a:pPr marL="285750" indent="-285750">
              <a:buFont typeface="Arial" panose="020B0604020202020204" pitchFamily="34" charset="0"/>
              <a:buChar char="•"/>
            </a:pPr>
            <a:endParaRPr lang="en-US" sz="1600" dirty="0" smtClean="0">
              <a:solidFill>
                <a:srgbClr val="FF0000"/>
              </a:solidFill>
            </a:endParaRPr>
          </a:p>
          <a:p>
            <a:pPr marL="285750" indent="-285750">
              <a:buFont typeface="Arial" panose="020B0604020202020204" pitchFamily="34" charset="0"/>
              <a:buChar char="•"/>
            </a:pPr>
            <a:r>
              <a:rPr lang="en-US" sz="1600" dirty="0"/>
              <a:t>COOLING </a:t>
            </a:r>
            <a:r>
              <a:rPr lang="en-US" sz="1600" dirty="0" smtClean="0"/>
              <a:t>SYSTEM </a:t>
            </a:r>
            <a:r>
              <a:rPr lang="en-US" sz="1600" dirty="0" smtClean="0">
                <a:solidFill>
                  <a:srgbClr val="FF0000"/>
                </a:solidFill>
              </a:rPr>
              <a:t>15 KW</a:t>
            </a:r>
          </a:p>
          <a:p>
            <a:pPr marL="285750" indent="-285750">
              <a:buFont typeface="Arial" panose="020B0604020202020204" pitchFamily="34" charset="0"/>
              <a:buChar char="•"/>
            </a:pPr>
            <a:r>
              <a:rPr lang="en-US" sz="1600" b="1" u="sng" dirty="0">
                <a:solidFill>
                  <a:srgbClr val="FF0000"/>
                </a:solidFill>
              </a:rPr>
              <a:t>water </a:t>
            </a:r>
            <a:r>
              <a:rPr lang="en-US" sz="1600" b="1" u="sng" dirty="0" smtClean="0">
                <a:solidFill>
                  <a:srgbClr val="FF0000"/>
                </a:solidFill>
              </a:rPr>
              <a:t>flow </a:t>
            </a:r>
            <a:r>
              <a:rPr lang="en-US" sz="1600" dirty="0" err="1" smtClean="0"/>
              <a:t>leakless</a:t>
            </a:r>
            <a:r>
              <a:rPr lang="en-US" sz="1600" dirty="0" smtClean="0"/>
              <a:t> </a:t>
            </a:r>
            <a:r>
              <a:rPr lang="en-US" sz="1600" dirty="0"/>
              <a:t>(below atmospheric pressure</a:t>
            </a:r>
            <a:r>
              <a:rPr lang="en-US" sz="1600" dirty="0" smtClean="0"/>
              <a:t>)</a:t>
            </a:r>
          </a:p>
          <a:p>
            <a:pPr marL="285750" indent="-285750">
              <a:buFont typeface="Arial" panose="020B0604020202020204" pitchFamily="34" charset="0"/>
              <a:buChar char="•"/>
            </a:pPr>
            <a:r>
              <a:rPr lang="en-US" sz="1600" dirty="0" smtClean="0"/>
              <a:t>for </a:t>
            </a:r>
            <a:r>
              <a:rPr lang="en-US" sz="1600" dirty="0"/>
              <a:t>the Inner </a:t>
            </a:r>
            <a:r>
              <a:rPr lang="en-US" sz="1600" dirty="0" smtClean="0"/>
              <a:t>Layers alternative </a:t>
            </a:r>
            <a:r>
              <a:rPr lang="en-US" sz="1600" dirty="0"/>
              <a:t>coolants </a:t>
            </a:r>
            <a:r>
              <a:rPr lang="en-US" sz="1600" dirty="0" err="1" smtClean="0"/>
              <a:t>sconsidered</a:t>
            </a:r>
            <a:r>
              <a:rPr lang="en-US" sz="1600" dirty="0" smtClean="0"/>
              <a:t> C</a:t>
            </a:r>
            <a:r>
              <a:rPr lang="en-US" sz="1600" baseline="-25000" dirty="0" smtClean="0"/>
              <a:t>4</a:t>
            </a:r>
            <a:r>
              <a:rPr lang="en-US" sz="1600" dirty="0" smtClean="0"/>
              <a:t>F</a:t>
            </a:r>
            <a:r>
              <a:rPr lang="en-US" sz="1600" baseline="-25000" dirty="0" smtClean="0"/>
              <a:t>10</a:t>
            </a:r>
            <a:endParaRPr lang="en-US" sz="1600" baseline="-25000" dirty="0"/>
          </a:p>
        </p:txBody>
      </p:sp>
      <p:pic>
        <p:nvPicPr>
          <p:cNvPr id="11" name="Picture 2"/>
          <p:cNvPicPr>
            <a:picLocks noChangeAspect="1" noChangeArrowheads="1"/>
          </p:cNvPicPr>
          <p:nvPr/>
        </p:nvPicPr>
        <p:blipFill>
          <a:blip r:embed="rId3" cstate="print"/>
          <a:srcRect/>
          <a:stretch>
            <a:fillRect/>
          </a:stretch>
        </p:blipFill>
        <p:spPr bwMode="auto">
          <a:xfrm>
            <a:off x="395536" y="4437112"/>
            <a:ext cx="3717995" cy="1947266"/>
          </a:xfrm>
          <a:prstGeom prst="rect">
            <a:avLst/>
          </a:prstGeom>
          <a:noFill/>
          <a:ln w="9525">
            <a:noFill/>
            <a:miter lim="800000"/>
            <a:headEnd/>
            <a:tailEnd/>
          </a:ln>
        </p:spPr>
      </p:pic>
      <p:sp>
        <p:nvSpPr>
          <p:cNvPr id="13" name="Rettangolo 12"/>
          <p:cNvSpPr/>
          <p:nvPr/>
        </p:nvSpPr>
        <p:spPr>
          <a:xfrm>
            <a:off x="4500966" y="4941168"/>
            <a:ext cx="3784090" cy="1200329"/>
          </a:xfrm>
          <a:prstGeom prst="rect">
            <a:avLst/>
          </a:prstGeom>
        </p:spPr>
        <p:txBody>
          <a:bodyPr wrap="square">
            <a:spAutoFit/>
          </a:bodyPr>
          <a:lstStyle/>
          <a:p>
            <a:r>
              <a:rPr lang="en-US" dirty="0" err="1" smtClean="0"/>
              <a:t>Microchannel</a:t>
            </a:r>
            <a:r>
              <a:rPr lang="en-US" dirty="0" smtClean="0"/>
              <a:t> cooling systems</a:t>
            </a:r>
          </a:p>
          <a:p>
            <a:r>
              <a:rPr lang="en-US" dirty="0" smtClean="0"/>
              <a:t>array fabricated either in:</a:t>
            </a:r>
          </a:p>
          <a:p>
            <a:pPr marL="285750" indent="-285750">
              <a:buFont typeface="Arial" panose="020B0604020202020204" pitchFamily="34" charset="0"/>
              <a:buChar char="•"/>
            </a:pPr>
            <a:r>
              <a:rPr lang="en-US" dirty="0">
                <a:solidFill>
                  <a:srgbClr val="FF0000"/>
                </a:solidFill>
              </a:rPr>
              <a:t>p</a:t>
            </a:r>
            <a:r>
              <a:rPr lang="en-US" dirty="0" smtClean="0">
                <a:solidFill>
                  <a:srgbClr val="FF0000"/>
                </a:solidFill>
              </a:rPr>
              <a:t>olyimide substrate</a:t>
            </a:r>
          </a:p>
          <a:p>
            <a:pPr marL="285750" indent="-285750">
              <a:buFont typeface="Arial" panose="020B0604020202020204" pitchFamily="34" charset="0"/>
              <a:buChar char="•"/>
            </a:pPr>
            <a:r>
              <a:rPr lang="en-US" dirty="0" smtClean="0"/>
              <a:t>silicon substrate</a:t>
            </a:r>
            <a:endParaRPr lang="en-US" dirty="0"/>
          </a:p>
        </p:txBody>
      </p:sp>
    </p:spTree>
    <p:extLst>
      <p:ext uri="{BB962C8B-B14F-4D97-AF65-F5344CB8AC3E}">
        <p14:creationId xmlns:p14="http://schemas.microsoft.com/office/powerpoint/2010/main" val="338885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19</a:t>
            </a:fld>
            <a:endParaRPr lang="it-IT"/>
          </a:p>
        </p:txBody>
      </p:sp>
      <p:sp>
        <p:nvSpPr>
          <p:cNvPr id="9" name="Rettangolo 8"/>
          <p:cNvSpPr/>
          <p:nvPr/>
        </p:nvSpPr>
        <p:spPr>
          <a:xfrm>
            <a:off x="3419872" y="0"/>
            <a:ext cx="1582228" cy="369332"/>
          </a:xfrm>
          <a:prstGeom prst="rect">
            <a:avLst/>
          </a:prstGeom>
        </p:spPr>
        <p:txBody>
          <a:bodyPr wrap="none">
            <a:spAutoFit/>
          </a:bodyPr>
          <a:lstStyle/>
          <a:p>
            <a:r>
              <a:rPr lang="en-US" b="1" dirty="0" smtClean="0"/>
              <a:t>ALICE Upgrade</a:t>
            </a:r>
            <a:endParaRPr lang="en-US" b="1" dirty="0"/>
          </a:p>
        </p:txBody>
      </p:sp>
      <p:pic>
        <p:nvPicPr>
          <p:cNvPr id="10244" name="Picture 4"/>
          <p:cNvPicPr>
            <a:picLocks noChangeAspect="1" noChangeArrowheads="1"/>
          </p:cNvPicPr>
          <p:nvPr/>
        </p:nvPicPr>
        <p:blipFill>
          <a:blip r:embed="rId2" cstate="print"/>
          <a:srcRect/>
          <a:stretch>
            <a:fillRect/>
          </a:stretch>
        </p:blipFill>
        <p:spPr bwMode="auto">
          <a:xfrm>
            <a:off x="1033078" y="2492896"/>
            <a:ext cx="6823182" cy="3168352"/>
          </a:xfrm>
          <a:prstGeom prst="rect">
            <a:avLst/>
          </a:prstGeom>
          <a:noFill/>
          <a:ln w="9525">
            <a:noFill/>
            <a:miter lim="800000"/>
            <a:headEnd/>
            <a:tailEnd/>
          </a:ln>
        </p:spPr>
      </p:pic>
      <p:sp>
        <p:nvSpPr>
          <p:cNvPr id="2" name="Rettangolo 1"/>
          <p:cNvSpPr/>
          <p:nvPr/>
        </p:nvSpPr>
        <p:spPr>
          <a:xfrm>
            <a:off x="2480346" y="1071900"/>
            <a:ext cx="4266691" cy="646331"/>
          </a:xfrm>
          <a:prstGeom prst="rect">
            <a:avLst/>
          </a:prstGeom>
        </p:spPr>
        <p:txBody>
          <a:bodyPr wrap="square">
            <a:spAutoFit/>
          </a:bodyPr>
          <a:lstStyle/>
          <a:p>
            <a:pPr lvl="0"/>
            <a:r>
              <a:rPr lang="en-US" dirty="0">
                <a:solidFill>
                  <a:prstClr val="black"/>
                </a:solidFill>
              </a:rPr>
              <a:t>minimization of the material budget</a:t>
            </a:r>
          </a:p>
          <a:p>
            <a:pPr lvl="0"/>
            <a:r>
              <a:rPr lang="en-US" dirty="0">
                <a:solidFill>
                  <a:prstClr val="black"/>
                </a:solidFill>
              </a:rPr>
              <a:t>Silicon </a:t>
            </a:r>
            <a:r>
              <a:rPr lang="en-US" dirty="0" err="1">
                <a:solidFill>
                  <a:prstClr val="black"/>
                </a:solidFill>
              </a:rPr>
              <a:t>microchannel</a:t>
            </a:r>
            <a:r>
              <a:rPr lang="en-US" dirty="0">
                <a:solidFill>
                  <a:prstClr val="black"/>
                </a:solidFill>
              </a:rPr>
              <a:t> cooling</a:t>
            </a:r>
            <a:endParaRPr lang="en-US" dirty="0">
              <a:solidFill>
                <a:prstClr val="black"/>
              </a:solidFill>
            </a:endParaRPr>
          </a:p>
        </p:txBody>
      </p:sp>
    </p:spTree>
    <p:extLst>
      <p:ext uri="{BB962C8B-B14F-4D97-AF65-F5344CB8AC3E}">
        <p14:creationId xmlns:p14="http://schemas.microsoft.com/office/powerpoint/2010/main" val="22128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2</a:t>
            </a:fld>
            <a:endParaRPr lang="it-IT"/>
          </a:p>
        </p:txBody>
      </p:sp>
      <p:sp>
        <p:nvSpPr>
          <p:cNvPr id="7" name="Titolo 1"/>
          <p:cNvSpPr txBox="1">
            <a:spLocks/>
          </p:cNvSpPr>
          <p:nvPr/>
        </p:nvSpPr>
        <p:spPr>
          <a:xfrm>
            <a:off x="3203848" y="0"/>
            <a:ext cx="3034680" cy="4766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SUMMARY:</a:t>
            </a:r>
            <a:endParaRPr lang="en-US" sz="2000" b="1" dirty="0"/>
          </a:p>
        </p:txBody>
      </p:sp>
      <p:sp>
        <p:nvSpPr>
          <p:cNvPr id="8" name="Segnaposto contenuto 2"/>
          <p:cNvSpPr>
            <a:spLocks noGrp="1"/>
          </p:cNvSpPr>
          <p:nvPr>
            <p:ph idx="1"/>
          </p:nvPr>
        </p:nvSpPr>
        <p:spPr>
          <a:xfrm>
            <a:off x="1835696" y="1052736"/>
            <a:ext cx="6136201" cy="4031873"/>
          </a:xfrm>
        </p:spPr>
        <p:txBody>
          <a:bodyPr wrap="square">
            <a:spAutoFit/>
          </a:bodyPr>
          <a:lstStyle/>
          <a:p>
            <a:r>
              <a:rPr lang="it-IT" sz="2000" dirty="0" smtClean="0"/>
              <a:t>STAVE </a:t>
            </a:r>
            <a:r>
              <a:rPr lang="it-IT" sz="2000" dirty="0" smtClean="0"/>
              <a:t>DESIGN</a:t>
            </a:r>
          </a:p>
          <a:p>
            <a:endParaRPr lang="it-IT" sz="2000" dirty="0" smtClean="0"/>
          </a:p>
          <a:p>
            <a:r>
              <a:rPr lang="it-IT" sz="2000" dirty="0" smtClean="0"/>
              <a:t>EVAPORATIVE </a:t>
            </a:r>
            <a:r>
              <a:rPr lang="it-IT" sz="2000" dirty="0" smtClean="0"/>
              <a:t>PROCESS</a:t>
            </a:r>
          </a:p>
          <a:p>
            <a:endParaRPr lang="it-IT" sz="2000" dirty="0" smtClean="0"/>
          </a:p>
          <a:p>
            <a:r>
              <a:rPr lang="it-IT" sz="2000" dirty="0" smtClean="0"/>
              <a:t>DETECTORS COOLING </a:t>
            </a:r>
            <a:r>
              <a:rPr lang="it-IT" sz="2000" dirty="0" smtClean="0"/>
              <a:t>PLANT</a:t>
            </a:r>
          </a:p>
          <a:p>
            <a:endParaRPr lang="it-IT" sz="2000" dirty="0" smtClean="0"/>
          </a:p>
          <a:p>
            <a:r>
              <a:rPr lang="en-US" sz="2000" dirty="0" smtClean="0">
                <a:solidFill>
                  <a:prstClr val="black"/>
                </a:solidFill>
              </a:rPr>
              <a:t>CERN </a:t>
            </a:r>
            <a:r>
              <a:rPr lang="en-US" sz="2000" dirty="0" smtClean="0"/>
              <a:t>TRACKERS </a:t>
            </a:r>
            <a:r>
              <a:rPr lang="en-US" sz="2000" dirty="0" smtClean="0">
                <a:solidFill>
                  <a:prstClr val="black"/>
                </a:solidFill>
              </a:rPr>
              <a:t>UPGRADE OVERVIEW (</a:t>
            </a:r>
            <a:r>
              <a:rPr lang="en-US" sz="2000" dirty="0" smtClean="0"/>
              <a:t>FROM THE POINT OF VIEW OF THE COOLED SUPPORTS</a:t>
            </a:r>
            <a:r>
              <a:rPr lang="en-US" sz="2000" dirty="0" smtClean="0"/>
              <a:t>)</a:t>
            </a:r>
          </a:p>
          <a:p>
            <a:endParaRPr lang="en-US" sz="2000" dirty="0" smtClean="0"/>
          </a:p>
          <a:p>
            <a:r>
              <a:rPr lang="en-US" sz="2000" dirty="0" smtClean="0"/>
              <a:t>R&amp;D WORK IN PROGRESS</a:t>
            </a:r>
          </a:p>
          <a:p>
            <a:endParaRPr lang="en-US" sz="2000" dirty="0" smtClean="0"/>
          </a:p>
        </p:txBody>
      </p:sp>
    </p:spTree>
    <p:extLst>
      <p:ext uri="{BB962C8B-B14F-4D97-AF65-F5344CB8AC3E}">
        <p14:creationId xmlns:p14="http://schemas.microsoft.com/office/powerpoint/2010/main" val="351501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20</a:t>
            </a:fld>
            <a:endParaRPr lang="it-IT" dirty="0"/>
          </a:p>
        </p:txBody>
      </p:sp>
      <p:sp>
        <p:nvSpPr>
          <p:cNvPr id="9" name="Rettangolo 8"/>
          <p:cNvSpPr/>
          <p:nvPr/>
        </p:nvSpPr>
        <p:spPr>
          <a:xfrm>
            <a:off x="3563888" y="0"/>
            <a:ext cx="1538947" cy="369332"/>
          </a:xfrm>
          <a:prstGeom prst="rect">
            <a:avLst/>
          </a:prstGeom>
        </p:spPr>
        <p:txBody>
          <a:bodyPr wrap="none">
            <a:spAutoFit/>
          </a:bodyPr>
          <a:lstStyle/>
          <a:p>
            <a:r>
              <a:rPr lang="en-US" b="1" dirty="0" err="1" smtClean="0"/>
              <a:t>LHCb</a:t>
            </a:r>
            <a:r>
              <a:rPr lang="en-US" b="1" dirty="0" smtClean="0"/>
              <a:t> Upgrade</a:t>
            </a:r>
            <a:endParaRPr lang="en-US" b="1" dirty="0"/>
          </a:p>
        </p:txBody>
      </p:sp>
      <p:sp>
        <p:nvSpPr>
          <p:cNvPr id="2" name="Rettangolo 1"/>
          <p:cNvSpPr/>
          <p:nvPr/>
        </p:nvSpPr>
        <p:spPr>
          <a:xfrm>
            <a:off x="173473" y="536344"/>
            <a:ext cx="3586537" cy="646331"/>
          </a:xfrm>
          <a:prstGeom prst="rect">
            <a:avLst/>
          </a:prstGeom>
        </p:spPr>
        <p:txBody>
          <a:bodyPr wrap="square">
            <a:spAutoFit/>
          </a:bodyPr>
          <a:lstStyle/>
          <a:p>
            <a:pPr marL="742950" lvl="1" indent="-285750">
              <a:buFont typeface="Arial" panose="020B0604020202020204" pitchFamily="34" charset="0"/>
              <a:buChar char="•"/>
            </a:pPr>
            <a:r>
              <a:rPr lang="en-US" b="1" u="sng" dirty="0" smtClean="0"/>
              <a:t>VELO UPGRADE</a:t>
            </a:r>
            <a:endParaRPr lang="en-US" b="1" u="sng" dirty="0"/>
          </a:p>
          <a:p>
            <a:pPr lvl="1"/>
            <a:r>
              <a:rPr lang="en-US" dirty="0" smtClean="0"/>
              <a:t>=&gt; SILICON MICRO-CHANNEL</a:t>
            </a:r>
            <a:endParaRPr lang="en-US" dirty="0"/>
          </a:p>
        </p:txBody>
      </p:sp>
      <p:sp>
        <p:nvSpPr>
          <p:cNvPr id="3" name="Rettangolo 2"/>
          <p:cNvSpPr/>
          <p:nvPr/>
        </p:nvSpPr>
        <p:spPr>
          <a:xfrm>
            <a:off x="173473" y="1669376"/>
            <a:ext cx="3653885" cy="646331"/>
          </a:xfrm>
          <a:prstGeom prst="rect">
            <a:avLst/>
          </a:prstGeom>
        </p:spPr>
        <p:txBody>
          <a:bodyPr wrap="none">
            <a:spAutoFit/>
          </a:bodyPr>
          <a:lstStyle/>
          <a:p>
            <a:pPr marL="742950" lvl="1" indent="-285750">
              <a:buFont typeface="Arial" panose="020B0604020202020204" pitchFamily="34" charset="0"/>
              <a:buChar char="•"/>
            </a:pPr>
            <a:r>
              <a:rPr lang="en-US" b="1" u="sng" dirty="0">
                <a:solidFill>
                  <a:prstClr val="black"/>
                </a:solidFill>
              </a:rPr>
              <a:t>UT </a:t>
            </a:r>
            <a:r>
              <a:rPr lang="en-US" b="1" u="sng" dirty="0" smtClean="0">
                <a:solidFill>
                  <a:prstClr val="black"/>
                </a:solidFill>
              </a:rPr>
              <a:t>UPGRADE</a:t>
            </a:r>
          </a:p>
          <a:p>
            <a:pPr lvl="1"/>
            <a:r>
              <a:rPr lang="en-US" dirty="0" smtClean="0">
                <a:solidFill>
                  <a:prstClr val="black"/>
                </a:solidFill>
              </a:rPr>
              <a:t>DESIGN </a:t>
            </a:r>
            <a:r>
              <a:rPr lang="en-US" dirty="0" smtClean="0">
                <a:solidFill>
                  <a:prstClr val="black"/>
                </a:solidFill>
              </a:rPr>
              <a:t>OPTIONS UNDER </a:t>
            </a:r>
            <a:r>
              <a:rPr lang="en-US" dirty="0" smtClean="0">
                <a:solidFill>
                  <a:prstClr val="black"/>
                </a:solidFill>
              </a:rPr>
              <a:t>STUDY</a:t>
            </a:r>
            <a:endParaRPr lang="en-US" dirty="0">
              <a:solidFill>
                <a:prstClr val="black"/>
              </a:solidFill>
            </a:endParaRPr>
          </a:p>
        </p:txBody>
      </p:sp>
      <p:sp>
        <p:nvSpPr>
          <p:cNvPr id="11" name="Rettangolo 10"/>
          <p:cNvSpPr/>
          <p:nvPr/>
        </p:nvSpPr>
        <p:spPr>
          <a:xfrm>
            <a:off x="593936" y="1071006"/>
            <a:ext cx="1853777" cy="369332"/>
          </a:xfrm>
          <a:prstGeom prst="rect">
            <a:avLst/>
          </a:prstGeom>
        </p:spPr>
        <p:txBody>
          <a:bodyPr wrap="none">
            <a:spAutoFit/>
          </a:bodyPr>
          <a:lstStyle/>
          <a:p>
            <a:r>
              <a:rPr lang="en-US" b="1" dirty="0">
                <a:solidFill>
                  <a:srgbClr val="FF0000"/>
                </a:solidFill>
              </a:rPr>
              <a:t>with CO2 cooling </a:t>
            </a:r>
            <a:endParaRPr lang="it-IT" dirty="0"/>
          </a:p>
        </p:txBody>
      </p:sp>
      <p:sp>
        <p:nvSpPr>
          <p:cNvPr id="12" name="Rettangolo 11"/>
          <p:cNvSpPr/>
          <p:nvPr/>
        </p:nvSpPr>
        <p:spPr>
          <a:xfrm>
            <a:off x="593935" y="2242606"/>
            <a:ext cx="1853777" cy="369332"/>
          </a:xfrm>
          <a:prstGeom prst="rect">
            <a:avLst/>
          </a:prstGeom>
        </p:spPr>
        <p:txBody>
          <a:bodyPr wrap="none">
            <a:spAutoFit/>
          </a:bodyPr>
          <a:lstStyle/>
          <a:p>
            <a:r>
              <a:rPr lang="en-US" b="1" dirty="0">
                <a:solidFill>
                  <a:srgbClr val="FF0000"/>
                </a:solidFill>
              </a:rPr>
              <a:t>with CO2 cooling </a:t>
            </a:r>
            <a:endParaRPr lang="it-IT" dirty="0"/>
          </a:p>
        </p:txBody>
      </p:sp>
      <p:pic>
        <p:nvPicPr>
          <p:cNvPr id="13" name="Picture 4" descr="Z:\_Documenti\_GR1\LHCb\__FEA THERMAL (TDR)\LHCb-UT_UTAX-Stave-C\IMMMAGINI PER TDR\sNAKE PER td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939" y="3541528"/>
            <a:ext cx="2571712" cy="20949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Z:\_Documenti\_GR1\LHCb\__FEA THERMAL (TDR)\LHCb-UT_UTAX-Stave-C\IMMMAGINI PER TDR\DOUBLE PER td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066" y="3498509"/>
            <a:ext cx="2706090" cy="2180961"/>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637702" y="2913332"/>
            <a:ext cx="2926186" cy="646331"/>
          </a:xfrm>
          <a:prstGeom prst="rect">
            <a:avLst/>
          </a:prstGeom>
        </p:spPr>
        <p:txBody>
          <a:bodyPr wrap="none">
            <a:spAutoFit/>
          </a:bodyPr>
          <a:lstStyle/>
          <a:p>
            <a:pPr lvl="0"/>
            <a:r>
              <a:rPr lang="it-IT" dirty="0">
                <a:solidFill>
                  <a:prstClr val="black"/>
                </a:solidFill>
              </a:rPr>
              <a:t>SNAKE PIPE </a:t>
            </a:r>
            <a:r>
              <a:rPr lang="it-IT" dirty="0" smtClean="0">
                <a:solidFill>
                  <a:prstClr val="black"/>
                </a:solidFill>
              </a:rPr>
              <a:t>DESIGN</a:t>
            </a:r>
          </a:p>
          <a:p>
            <a:pPr lvl="0"/>
            <a:r>
              <a:rPr lang="it-IT" dirty="0" smtClean="0">
                <a:solidFill>
                  <a:prstClr val="black"/>
                </a:solidFill>
              </a:rPr>
              <a:t>MORE THERMALLY EFFICIENT</a:t>
            </a:r>
            <a:endParaRPr lang="it-IT" dirty="0">
              <a:solidFill>
                <a:prstClr val="black"/>
              </a:solidFill>
            </a:endParaRPr>
          </a:p>
        </p:txBody>
      </p:sp>
      <p:sp>
        <p:nvSpPr>
          <p:cNvPr id="15" name="Rettangolo 14"/>
          <p:cNvSpPr/>
          <p:nvPr/>
        </p:nvSpPr>
        <p:spPr>
          <a:xfrm>
            <a:off x="4029010" y="2921621"/>
            <a:ext cx="4068550" cy="646331"/>
          </a:xfrm>
          <a:prstGeom prst="rect">
            <a:avLst/>
          </a:prstGeom>
        </p:spPr>
        <p:txBody>
          <a:bodyPr wrap="none">
            <a:spAutoFit/>
          </a:bodyPr>
          <a:lstStyle/>
          <a:p>
            <a:pPr lvl="0"/>
            <a:r>
              <a:rPr lang="it-IT" dirty="0">
                <a:solidFill>
                  <a:prstClr val="black"/>
                </a:solidFill>
              </a:rPr>
              <a:t>STRAIGHT PIPES </a:t>
            </a:r>
            <a:r>
              <a:rPr lang="it-IT" dirty="0" smtClean="0">
                <a:solidFill>
                  <a:prstClr val="black"/>
                </a:solidFill>
              </a:rPr>
              <a:t>DESIGN</a:t>
            </a:r>
          </a:p>
          <a:p>
            <a:pPr lvl="0"/>
            <a:r>
              <a:rPr lang="it-IT" dirty="0" smtClean="0">
                <a:solidFill>
                  <a:prstClr val="black"/>
                </a:solidFill>
              </a:rPr>
              <a:t>NEEDING DOUBLE PIPE AND</a:t>
            </a:r>
            <a:r>
              <a:rPr lang="it-IT" dirty="0" smtClean="0">
                <a:solidFill>
                  <a:prstClr val="black"/>
                </a:solidFill>
              </a:rPr>
              <a:t> </a:t>
            </a:r>
            <a:r>
              <a:rPr lang="it-IT" dirty="0" smtClean="0">
                <a:solidFill>
                  <a:prstClr val="black"/>
                </a:solidFill>
              </a:rPr>
              <a:t>TPG INSERTS</a:t>
            </a:r>
            <a:endParaRPr lang="it-IT" dirty="0">
              <a:solidFill>
                <a:prstClr val="black"/>
              </a:solidFill>
            </a:endParaRPr>
          </a:p>
        </p:txBody>
      </p:sp>
      <p:sp>
        <p:nvSpPr>
          <p:cNvPr id="16" name="Rettangolo 15"/>
          <p:cNvSpPr/>
          <p:nvPr/>
        </p:nvSpPr>
        <p:spPr>
          <a:xfrm>
            <a:off x="714559" y="5593430"/>
            <a:ext cx="4410112" cy="892552"/>
          </a:xfrm>
          <a:prstGeom prst="rect">
            <a:avLst/>
          </a:prstGeom>
        </p:spPr>
        <p:txBody>
          <a:bodyPr wrap="square">
            <a:spAutoFit/>
          </a:bodyPr>
          <a:lstStyle/>
          <a:p>
            <a:r>
              <a:rPr lang="en-US" dirty="0" smtClean="0"/>
              <a:t>BENDED PIPE, PARALLEL CHANNELS </a:t>
            </a:r>
          </a:p>
          <a:p>
            <a:r>
              <a:rPr lang="en-US" dirty="0" smtClean="0"/>
              <a:t>=&gt; FLOW </a:t>
            </a:r>
            <a:r>
              <a:rPr lang="en-US" dirty="0" smtClean="0"/>
              <a:t>DISTRIBUTION ISSUES</a:t>
            </a:r>
          </a:p>
          <a:p>
            <a:r>
              <a:rPr lang="it-IT" sz="1600" dirty="0" smtClean="0">
                <a:solidFill>
                  <a:srgbClr val="FF0000"/>
                </a:solidFill>
              </a:rPr>
              <a:t>TRACI </a:t>
            </a:r>
            <a:r>
              <a:rPr lang="it-IT" sz="1600" dirty="0">
                <a:solidFill>
                  <a:srgbClr val="FF0000"/>
                </a:solidFill>
              </a:rPr>
              <a:t>COOLING </a:t>
            </a:r>
            <a:r>
              <a:rPr lang="it-IT" sz="1600" dirty="0" smtClean="0">
                <a:solidFill>
                  <a:srgbClr val="FF0000"/>
                </a:solidFill>
              </a:rPr>
              <a:t>SYSTEM TEST </a:t>
            </a:r>
            <a:r>
              <a:rPr lang="it-IT" sz="1600" dirty="0" smtClean="0">
                <a:solidFill>
                  <a:srgbClr val="FF0000"/>
                </a:solidFill>
              </a:rPr>
              <a:t>PLANNED</a:t>
            </a:r>
            <a:endParaRPr lang="en-US" sz="1600" dirty="0"/>
          </a:p>
        </p:txBody>
      </p:sp>
      <p:sp>
        <p:nvSpPr>
          <p:cNvPr id="7" name="Rettangolo 6"/>
          <p:cNvSpPr/>
          <p:nvPr/>
        </p:nvSpPr>
        <p:spPr>
          <a:xfrm>
            <a:off x="4598779" y="859509"/>
            <a:ext cx="4545221" cy="1477328"/>
          </a:xfrm>
          <a:prstGeom prst="rect">
            <a:avLst/>
          </a:prstGeom>
        </p:spPr>
        <p:txBody>
          <a:bodyPr wrap="square">
            <a:spAutoFit/>
          </a:bodyPr>
          <a:lstStyle/>
          <a:p>
            <a:pPr algn="ctr"/>
            <a:r>
              <a:rPr lang="it-IT" dirty="0"/>
              <a:t>FOR THE NEW VELO AND UT DETECTORS</a:t>
            </a:r>
          </a:p>
          <a:p>
            <a:pPr algn="ctr"/>
            <a:r>
              <a:rPr lang="it-IT" dirty="0"/>
              <a:t>4000 W @ – 30 °C     </a:t>
            </a:r>
            <a:r>
              <a:rPr lang="it-IT" dirty="0" smtClean="0"/>
              <a:t>EACH</a:t>
            </a:r>
          </a:p>
          <a:p>
            <a:pPr algn="ctr"/>
            <a:endParaRPr lang="it-IT" dirty="0"/>
          </a:p>
          <a:p>
            <a:pPr algn="ctr"/>
            <a:r>
              <a:rPr lang="it-IT" b="1" dirty="0" smtClean="0"/>
              <a:t>PLANNED </a:t>
            </a:r>
            <a:r>
              <a:rPr lang="it-IT" b="1" dirty="0" smtClean="0"/>
              <a:t>DEVELOPMENT </a:t>
            </a:r>
            <a:r>
              <a:rPr lang="it-IT" b="1" dirty="0"/>
              <a:t>AND </a:t>
            </a:r>
            <a:r>
              <a:rPr lang="it-IT" b="1" dirty="0" smtClean="0"/>
              <a:t>ONSTRUCTION</a:t>
            </a:r>
            <a:endParaRPr lang="it-IT" b="1" dirty="0"/>
          </a:p>
          <a:p>
            <a:pPr algn="ctr"/>
            <a:r>
              <a:rPr lang="it-IT" b="1" dirty="0"/>
              <a:t>OF A </a:t>
            </a:r>
            <a:r>
              <a:rPr lang="it-IT" b="1" dirty="0">
                <a:solidFill>
                  <a:srgbClr val="FF0000"/>
                </a:solidFill>
              </a:rPr>
              <a:t>COMMON </a:t>
            </a:r>
            <a:r>
              <a:rPr lang="it-IT" b="1" dirty="0" smtClean="0">
                <a:solidFill>
                  <a:srgbClr val="FF0000"/>
                </a:solidFill>
              </a:rPr>
              <a:t>PLANT</a:t>
            </a:r>
            <a:endParaRPr lang="it-IT" dirty="0"/>
          </a:p>
        </p:txBody>
      </p:sp>
      <p:sp>
        <p:nvSpPr>
          <p:cNvPr id="8" name="Freccia a destra rientrata 7"/>
          <p:cNvSpPr/>
          <p:nvPr/>
        </p:nvSpPr>
        <p:spPr>
          <a:xfrm>
            <a:off x="3524954" y="1395930"/>
            <a:ext cx="1008112" cy="40448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p:nvPr/>
        </p:nvCxnSpPr>
        <p:spPr>
          <a:xfrm>
            <a:off x="2627784" y="2336837"/>
            <a:ext cx="504056" cy="584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2627784" y="2336837"/>
            <a:ext cx="1132226" cy="584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82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21</a:t>
            </a:fld>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539550" y="381418"/>
            <a:ext cx="8085835" cy="5539978"/>
          </a:xfrm>
          <a:prstGeom prst="rect">
            <a:avLst/>
          </a:prstGeom>
        </p:spPr>
        <p:txBody>
          <a:bodyPr wrap="square">
            <a:spAutoFit/>
          </a:bodyPr>
          <a:lstStyle/>
          <a:p>
            <a:pPr lvl="1"/>
            <a:r>
              <a:rPr lang="en-US" sz="1600" b="1" dirty="0" smtClean="0"/>
              <a:t>DESIGN:</a:t>
            </a:r>
          </a:p>
          <a:p>
            <a:pPr lvl="1"/>
            <a:endParaRPr lang="en-US" sz="1600" b="1" dirty="0" smtClean="0"/>
          </a:p>
          <a:p>
            <a:pPr lvl="1"/>
            <a:r>
              <a:rPr lang="en-US" sz="1600" dirty="0" smtClean="0">
                <a:solidFill>
                  <a:srgbClr val="FF0000"/>
                </a:solidFill>
              </a:rPr>
              <a:t>FINITE ELEMENT ANALYSIS</a:t>
            </a:r>
          </a:p>
          <a:p>
            <a:pPr marL="742950" lvl="1" indent="-285750">
              <a:buFont typeface="Arial" pitchFamily="34" charset="0"/>
              <a:buChar char="•"/>
            </a:pPr>
            <a:r>
              <a:rPr lang="en-US" sz="1600" dirty="0" smtClean="0"/>
              <a:t>THERMAL AND THERMO-MECHANICAL SIMULATIONS</a:t>
            </a:r>
          </a:p>
          <a:p>
            <a:pPr marL="742950" lvl="1" indent="-285750">
              <a:buFont typeface="Arial" pitchFamily="34" charset="0"/>
              <a:buChar char="•"/>
            </a:pPr>
            <a:r>
              <a:rPr lang="en-US" sz="1600" dirty="0" smtClean="0"/>
              <a:t>NEED </a:t>
            </a:r>
            <a:r>
              <a:rPr lang="en-US" sz="1600" dirty="0" smtClean="0">
                <a:solidFill>
                  <a:srgbClr val="FF0000"/>
                </a:solidFill>
              </a:rPr>
              <a:t>CHARACTERIZATION </a:t>
            </a:r>
            <a:r>
              <a:rPr lang="en-US" sz="1600" dirty="0" smtClean="0"/>
              <a:t>TO HAVE REALISTIC MATERIAL PROPERTIES IN THE MODELS</a:t>
            </a:r>
          </a:p>
          <a:p>
            <a:pPr marL="742950" lvl="1" indent="-285750">
              <a:buFont typeface="Arial" pitchFamily="34" charset="0"/>
              <a:buChar char="•"/>
            </a:pPr>
            <a:r>
              <a:rPr lang="en-US" sz="1600" dirty="0" smtClean="0"/>
              <a:t>EXPERIENCE IN MESHING TECHNIQUES FOR VERY MULTY-THIN LAYERED OBJECTS (</a:t>
            </a:r>
            <a:r>
              <a:rPr lang="en-US" sz="1600" dirty="0" smtClean="0"/>
              <a:t>GLUE LAYERS)</a:t>
            </a:r>
            <a:endParaRPr lang="en-US" sz="1600" dirty="0" smtClean="0"/>
          </a:p>
          <a:p>
            <a:pPr marL="742950" lvl="1" indent="-285750">
              <a:buFont typeface="Arial" pitchFamily="34" charset="0"/>
              <a:buChar char="•"/>
            </a:pPr>
            <a:r>
              <a:rPr lang="en-US" sz="1600" dirty="0" smtClean="0"/>
              <a:t>ANISOTROPIC MATERIALS, LAYERED CFRP MATERIALS</a:t>
            </a:r>
            <a:endParaRPr lang="en-US" sz="1600" dirty="0" smtClean="0"/>
          </a:p>
          <a:p>
            <a:pPr marL="742950" lvl="1" indent="-285750">
              <a:buFont typeface="Arial" pitchFamily="34" charset="0"/>
              <a:buChar char="•"/>
            </a:pPr>
            <a:endParaRPr lang="en-US" sz="1400" dirty="0"/>
          </a:p>
          <a:p>
            <a:pPr marL="742950" lvl="1" indent="-285750">
              <a:buFont typeface="Arial" pitchFamily="34" charset="0"/>
              <a:buChar char="•"/>
            </a:pPr>
            <a:endParaRPr lang="en-US" sz="1400" dirty="0" smtClean="0"/>
          </a:p>
          <a:p>
            <a:pPr marL="742950" lvl="1" indent="-285750">
              <a:buFont typeface="Arial" pitchFamily="34" charset="0"/>
              <a:buChar char="•"/>
            </a:pPr>
            <a:endParaRPr lang="en-US" sz="1400" dirty="0"/>
          </a:p>
          <a:p>
            <a:pPr marL="742950" lvl="1" indent="-285750">
              <a:buFont typeface="Arial" pitchFamily="34" charset="0"/>
              <a:buChar char="•"/>
            </a:pPr>
            <a:endParaRPr lang="en-US" sz="1400" dirty="0" smtClean="0"/>
          </a:p>
          <a:p>
            <a:pPr marL="742950" lvl="1" indent="-285750">
              <a:buFont typeface="Arial" pitchFamily="34" charset="0"/>
              <a:buChar char="•"/>
            </a:pPr>
            <a:endParaRPr lang="en-US" sz="1400" dirty="0"/>
          </a:p>
          <a:p>
            <a:pPr marL="742950" lvl="1" indent="-285750">
              <a:buFont typeface="Arial" pitchFamily="34" charset="0"/>
              <a:buChar char="•"/>
            </a:pPr>
            <a:endParaRPr lang="en-US" sz="1400" dirty="0" smtClean="0"/>
          </a:p>
          <a:p>
            <a:pPr marL="742950" lvl="1" indent="-285750">
              <a:buFont typeface="Arial" pitchFamily="34" charset="0"/>
              <a:buChar char="•"/>
            </a:pPr>
            <a:endParaRPr lang="en-US" sz="1400" dirty="0" smtClean="0"/>
          </a:p>
          <a:p>
            <a:pPr lvl="1"/>
            <a:endParaRPr lang="en-US" sz="1600" dirty="0" smtClean="0"/>
          </a:p>
          <a:p>
            <a:pPr lvl="1"/>
            <a:endParaRPr lang="en-US" sz="1600" dirty="0" smtClean="0"/>
          </a:p>
          <a:p>
            <a:pPr lvl="1"/>
            <a:endParaRPr lang="en-US" sz="1600" dirty="0">
              <a:solidFill>
                <a:srgbClr val="FF0000"/>
              </a:solidFill>
            </a:endParaRPr>
          </a:p>
          <a:p>
            <a:pPr lvl="1"/>
            <a:r>
              <a:rPr lang="en-US" sz="1600" dirty="0" smtClean="0">
                <a:solidFill>
                  <a:srgbClr val="FF0000"/>
                </a:solidFill>
              </a:rPr>
              <a:t>THERMOHYDRAULIC CALCULATION</a:t>
            </a:r>
          </a:p>
          <a:p>
            <a:pPr lvl="1"/>
            <a:r>
              <a:rPr lang="en-US" sz="1600" dirty="0" smtClean="0"/>
              <a:t>FOR THE COOLING CIRCUIT</a:t>
            </a:r>
          </a:p>
          <a:p>
            <a:pPr marL="742950" lvl="1" indent="-285750">
              <a:buFont typeface="Arial" pitchFamily="34" charset="0"/>
              <a:buChar char="•"/>
            </a:pPr>
            <a:r>
              <a:rPr lang="en-US" sz="1600" dirty="0" err="1"/>
              <a:t>CoBRA</a:t>
            </a:r>
            <a:r>
              <a:rPr lang="en-US" sz="1600" dirty="0"/>
              <a:t>  (CO2 BRANCH CALCULATOR)</a:t>
            </a:r>
          </a:p>
          <a:p>
            <a:pPr marL="742950" lvl="1" indent="-285750">
              <a:buFont typeface="Arial" pitchFamily="34" charset="0"/>
              <a:buChar char="•"/>
            </a:pPr>
            <a:r>
              <a:rPr lang="en-US" sz="1600" dirty="0" smtClean="0"/>
              <a:t>SPECIAL ATTENTION TO INSTABILITIES</a:t>
            </a:r>
          </a:p>
          <a:p>
            <a:pPr lvl="1"/>
            <a:r>
              <a:rPr lang="en-US" sz="1600" dirty="0" smtClean="0"/>
              <a:t>IN 2-PHASE EVAPORATING SYSTEMS</a:t>
            </a:r>
          </a:p>
        </p:txBody>
      </p:sp>
      <p:sp>
        <p:nvSpPr>
          <p:cNvPr id="8" name="Rettangolo 7"/>
          <p:cNvSpPr/>
          <p:nvPr/>
        </p:nvSpPr>
        <p:spPr>
          <a:xfrm>
            <a:off x="1475656" y="0"/>
            <a:ext cx="6552728" cy="369332"/>
          </a:xfrm>
          <a:prstGeom prst="rect">
            <a:avLst/>
          </a:prstGeom>
        </p:spPr>
        <p:txBody>
          <a:bodyPr wrap="square">
            <a:spAutoFit/>
          </a:bodyPr>
          <a:lstStyle/>
          <a:p>
            <a:pPr lvl="0" algn="ctr"/>
            <a:r>
              <a:rPr lang="en-US" b="1" dirty="0" smtClean="0">
                <a:solidFill>
                  <a:prstClr val="black"/>
                </a:solidFill>
              </a:rPr>
              <a:t>REQUIRED KNOW-HOW AND INNOVATIVE MATERIALS</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064" y="2420887"/>
            <a:ext cx="2160240" cy="135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36146"/>
            <a:ext cx="18478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420888"/>
            <a:ext cx="1800200" cy="136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618651"/>
            <a:ext cx="1568223" cy="10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coelli\Desktop\UTbX half - snake pip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532" y="2965302"/>
            <a:ext cx="1907704" cy="313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6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22</a:t>
            </a:fld>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data 5"/>
          <p:cNvSpPr>
            <a:spLocks noGrp="1"/>
          </p:cNvSpPr>
          <p:nvPr>
            <p:ph type="dt" sz="half" idx="10"/>
          </p:nvPr>
        </p:nvSpPr>
        <p:spPr/>
        <p:txBody>
          <a:bodyPr/>
          <a:lstStyle/>
          <a:p>
            <a:r>
              <a:rPr lang="it-IT" smtClean="0"/>
              <a:t>12 March 2014</a:t>
            </a:r>
            <a:endParaRPr lang="it-IT"/>
          </a:p>
        </p:txBody>
      </p:sp>
      <p:sp>
        <p:nvSpPr>
          <p:cNvPr id="8" name="Rettangolo 7"/>
          <p:cNvSpPr/>
          <p:nvPr/>
        </p:nvSpPr>
        <p:spPr>
          <a:xfrm>
            <a:off x="1475656" y="0"/>
            <a:ext cx="6552728" cy="369332"/>
          </a:xfrm>
          <a:prstGeom prst="rect">
            <a:avLst/>
          </a:prstGeom>
        </p:spPr>
        <p:txBody>
          <a:bodyPr wrap="square">
            <a:spAutoFit/>
          </a:bodyPr>
          <a:lstStyle/>
          <a:p>
            <a:pPr lvl="0" algn="ctr"/>
            <a:r>
              <a:rPr lang="en-US" b="1" dirty="0" smtClean="0">
                <a:solidFill>
                  <a:prstClr val="black"/>
                </a:solidFill>
              </a:rPr>
              <a:t>REQUIRED KNOW-HOW AND INNOVATIVE MATERIALS</a:t>
            </a:r>
          </a:p>
        </p:txBody>
      </p:sp>
      <p:sp>
        <p:nvSpPr>
          <p:cNvPr id="2" name="Rettangolo 1"/>
          <p:cNvSpPr/>
          <p:nvPr/>
        </p:nvSpPr>
        <p:spPr>
          <a:xfrm>
            <a:off x="1043608" y="908720"/>
            <a:ext cx="7416824" cy="4278094"/>
          </a:xfrm>
          <a:prstGeom prst="rect">
            <a:avLst/>
          </a:prstGeom>
        </p:spPr>
        <p:txBody>
          <a:bodyPr wrap="square">
            <a:spAutoFit/>
          </a:bodyPr>
          <a:lstStyle/>
          <a:p>
            <a:pPr lvl="1"/>
            <a:r>
              <a:rPr lang="en-US" sz="1600" b="1" dirty="0" smtClean="0"/>
              <a:t>PROTOTYPE &amp; </a:t>
            </a:r>
            <a:r>
              <a:rPr lang="en-US" sz="1600" b="1" dirty="0"/>
              <a:t>DETECTOR REALIZATION</a:t>
            </a:r>
            <a:r>
              <a:rPr lang="en-US" sz="1600" b="1" dirty="0" smtClean="0"/>
              <a:t>:</a:t>
            </a:r>
          </a:p>
          <a:p>
            <a:pPr lvl="1"/>
            <a:endParaRPr lang="en-US" sz="1600" dirty="0"/>
          </a:p>
          <a:p>
            <a:pPr lvl="1"/>
            <a:r>
              <a:rPr lang="en-US" sz="1600" dirty="0" smtClean="0"/>
              <a:t>CO</a:t>
            </a:r>
            <a:r>
              <a:rPr lang="en-US" sz="1600" baseline="-25000" dirty="0" smtClean="0"/>
              <a:t>2 </a:t>
            </a:r>
            <a:r>
              <a:rPr lang="en-US" sz="1600" dirty="0" smtClean="0"/>
              <a:t>PIPING MATERIALS (MDP = 100 bar</a:t>
            </a:r>
            <a:r>
              <a:rPr lang="en-US" sz="1600" dirty="0" smtClean="0"/>
              <a:t>)</a:t>
            </a:r>
            <a:endParaRPr lang="en-US" sz="1600" dirty="0"/>
          </a:p>
          <a:p>
            <a:pPr marL="742950" lvl="1" indent="-285750">
              <a:buFont typeface="Arial" pitchFamily="34" charset="0"/>
              <a:buChar char="•"/>
            </a:pPr>
            <a:r>
              <a:rPr lang="en-US" sz="1600" dirty="0"/>
              <a:t>TITANIUM: low CTE, high rad length, high </a:t>
            </a:r>
            <a:r>
              <a:rPr lang="en-US" sz="1600" dirty="0" err="1"/>
              <a:t>strenght</a:t>
            </a:r>
            <a:r>
              <a:rPr lang="en-US" sz="1600" dirty="0"/>
              <a:t> / pipe acquisition not easy</a:t>
            </a:r>
          </a:p>
          <a:p>
            <a:pPr marL="742950" lvl="1" indent="-285750">
              <a:buFont typeface="Arial" pitchFamily="34" charset="0"/>
              <a:buChar char="•"/>
            </a:pPr>
            <a:r>
              <a:rPr lang="en-US" sz="1600" dirty="0"/>
              <a:t>STAINLESS </a:t>
            </a:r>
            <a:r>
              <a:rPr lang="en-US" sz="1600" dirty="0" smtClean="0"/>
              <a:t>STEEL</a:t>
            </a:r>
            <a:endParaRPr lang="en-US" sz="1600" dirty="0"/>
          </a:p>
          <a:p>
            <a:pPr marL="742950" lvl="1" indent="-285750">
              <a:buFont typeface="Arial" pitchFamily="34" charset="0"/>
              <a:buChar char="•"/>
            </a:pPr>
            <a:r>
              <a:rPr lang="en-US" sz="1600" dirty="0" smtClean="0"/>
              <a:t>ALUMINUM: used </a:t>
            </a:r>
            <a:r>
              <a:rPr lang="en-US" sz="1600" dirty="0"/>
              <a:t>in the actual </a:t>
            </a:r>
            <a:r>
              <a:rPr lang="en-US" sz="1600" dirty="0" smtClean="0"/>
              <a:t>detector, </a:t>
            </a:r>
            <a:r>
              <a:rPr lang="en-US" sz="1600" dirty="0" smtClean="0"/>
              <a:t>not </a:t>
            </a:r>
            <a:r>
              <a:rPr lang="en-US" sz="1600" dirty="0"/>
              <a:t>considered for </a:t>
            </a:r>
            <a:r>
              <a:rPr lang="en-US" sz="1600" dirty="0" smtClean="0"/>
              <a:t>upgrades</a:t>
            </a:r>
            <a:endParaRPr lang="en-US" sz="1600" dirty="0"/>
          </a:p>
          <a:p>
            <a:pPr lvl="1"/>
            <a:endParaRPr lang="en-US" sz="1600" dirty="0" smtClean="0"/>
          </a:p>
          <a:p>
            <a:pPr lvl="1"/>
            <a:endParaRPr lang="en-US" sz="1600" dirty="0"/>
          </a:p>
          <a:p>
            <a:pPr lvl="1"/>
            <a:r>
              <a:rPr lang="en-US" sz="1600" dirty="0"/>
              <a:t>CARBON BASED </a:t>
            </a:r>
            <a:r>
              <a:rPr lang="en-US" sz="1600" dirty="0" smtClean="0"/>
              <a:t>MATERIALS</a:t>
            </a:r>
            <a:endParaRPr lang="en-US" sz="1600" dirty="0"/>
          </a:p>
          <a:p>
            <a:pPr marL="742950" lvl="1" indent="-285750">
              <a:buFont typeface="Arial" pitchFamily="34" charset="0"/>
              <a:buChar char="•"/>
            </a:pPr>
            <a:r>
              <a:rPr lang="en-US" sz="1600" dirty="0" smtClean="0"/>
              <a:t>CFRP </a:t>
            </a:r>
            <a:endParaRPr lang="en-US" sz="1600" dirty="0"/>
          </a:p>
          <a:p>
            <a:pPr marL="742950" lvl="1" indent="-285750">
              <a:buFont typeface="Arial" pitchFamily="34" charset="0"/>
              <a:buChar char="•"/>
            </a:pPr>
            <a:r>
              <a:rPr lang="en-US" sz="1600" dirty="0"/>
              <a:t>CARBON </a:t>
            </a:r>
            <a:r>
              <a:rPr lang="en-US" sz="1600" dirty="0" smtClean="0"/>
              <a:t>FOAMS</a:t>
            </a:r>
          </a:p>
          <a:p>
            <a:pPr marL="742950" lvl="1" indent="-285750">
              <a:buFont typeface="Arial" pitchFamily="34" charset="0"/>
              <a:buChar char="•"/>
            </a:pPr>
            <a:endParaRPr lang="en-US" sz="1600" dirty="0"/>
          </a:p>
          <a:p>
            <a:pPr lvl="1"/>
            <a:endParaRPr lang="en-US" sz="1600" dirty="0"/>
          </a:p>
          <a:p>
            <a:pPr lvl="1"/>
            <a:r>
              <a:rPr lang="en-US" sz="1600" dirty="0"/>
              <a:t>GLUING </a:t>
            </a:r>
            <a:r>
              <a:rPr lang="en-US" sz="1600" dirty="0" smtClean="0"/>
              <a:t>IMPROVEMENTS</a:t>
            </a:r>
            <a:endParaRPr lang="en-US" sz="1600" dirty="0"/>
          </a:p>
          <a:p>
            <a:pPr marL="742950" lvl="1" indent="-285750">
              <a:buFont typeface="Arial" pitchFamily="34" charset="0"/>
              <a:buChar char="•"/>
            </a:pPr>
            <a:r>
              <a:rPr lang="en-US" sz="1600" dirty="0"/>
              <a:t>TECHNOLOGY TO OBTAIN CALIBRATED GLUE LAYERS</a:t>
            </a:r>
          </a:p>
          <a:p>
            <a:pPr marL="742950" lvl="1" indent="-285750">
              <a:buFont typeface="Arial" pitchFamily="34" charset="0"/>
              <a:buChar char="•"/>
            </a:pPr>
            <a:r>
              <a:rPr lang="en-US" sz="1600" dirty="0"/>
              <a:t>SUFFICIENT FOR STRUCTURAL AND THERMAL CONTACT</a:t>
            </a:r>
          </a:p>
          <a:p>
            <a:pPr marL="742950" lvl="1" indent="-285750">
              <a:buFont typeface="Arial" pitchFamily="34" charset="0"/>
              <a:buChar char="•"/>
            </a:pPr>
            <a:r>
              <a:rPr lang="en-US" sz="1600" dirty="0"/>
              <a:t>NOT MORE THAN </a:t>
            </a:r>
            <a:r>
              <a:rPr lang="en-US" sz="1600" dirty="0" smtClean="0"/>
              <a:t>REQUIRED (MINIMIZING MATERIALS)</a:t>
            </a:r>
            <a:endParaRPr lang="it-IT" sz="2000" dirty="0"/>
          </a:p>
        </p:txBody>
      </p:sp>
    </p:spTree>
    <p:extLst>
      <p:ext uri="{BB962C8B-B14F-4D97-AF65-F5344CB8AC3E}">
        <p14:creationId xmlns:p14="http://schemas.microsoft.com/office/powerpoint/2010/main" val="8579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23</a:t>
            </a:fld>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data 5"/>
          <p:cNvSpPr>
            <a:spLocks noGrp="1"/>
          </p:cNvSpPr>
          <p:nvPr>
            <p:ph type="dt" sz="half" idx="10"/>
          </p:nvPr>
        </p:nvSpPr>
        <p:spPr/>
        <p:txBody>
          <a:bodyPr/>
          <a:lstStyle/>
          <a:p>
            <a:r>
              <a:rPr lang="it-IT" smtClean="0"/>
              <a:t>12 March 2014</a:t>
            </a:r>
            <a:endParaRPr lang="it-IT"/>
          </a:p>
        </p:txBody>
      </p:sp>
      <p:sp>
        <p:nvSpPr>
          <p:cNvPr id="8" name="Rettangolo 7"/>
          <p:cNvSpPr/>
          <p:nvPr/>
        </p:nvSpPr>
        <p:spPr>
          <a:xfrm>
            <a:off x="3995936" y="-3804"/>
            <a:ext cx="1043876" cy="369332"/>
          </a:xfrm>
          <a:prstGeom prst="rect">
            <a:avLst/>
          </a:prstGeom>
        </p:spPr>
        <p:txBody>
          <a:bodyPr wrap="none">
            <a:spAutoFit/>
          </a:bodyPr>
          <a:lstStyle/>
          <a:p>
            <a:r>
              <a:rPr lang="en-US" b="1" dirty="0" smtClean="0">
                <a:latin typeface="NimbusRomNo9L-Medi"/>
              </a:rPr>
              <a:t>Cooling</a:t>
            </a:r>
            <a:endParaRPr lang="en-US" b="1" dirty="0"/>
          </a:p>
        </p:txBody>
      </p:sp>
      <p:sp>
        <p:nvSpPr>
          <p:cNvPr id="9" name="Rettangolo 8"/>
          <p:cNvSpPr/>
          <p:nvPr/>
        </p:nvSpPr>
        <p:spPr>
          <a:xfrm>
            <a:off x="1217854" y="1052736"/>
            <a:ext cx="6862217" cy="258532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FF0000"/>
                </a:solidFill>
              </a:rPr>
              <a:t>characterizing </a:t>
            </a:r>
            <a:r>
              <a:rPr lang="en-US" dirty="0" smtClean="0"/>
              <a:t>heat transfer in small channel </a:t>
            </a:r>
            <a:r>
              <a:rPr lang="en-US" dirty="0" smtClean="0">
                <a:solidFill>
                  <a:srgbClr val="FF0000"/>
                </a:solidFill>
              </a:rPr>
              <a:t>through </a:t>
            </a:r>
            <a:r>
              <a:rPr lang="en-US" dirty="0">
                <a:solidFill>
                  <a:srgbClr val="FF0000"/>
                </a:solidFill>
              </a:rPr>
              <a:t>laboratory measurements </a:t>
            </a:r>
            <a:endParaRPr lang="en-US" dirty="0" smtClean="0"/>
          </a:p>
          <a:p>
            <a:pPr marL="285750" indent="-285750">
              <a:buFont typeface="Arial" panose="020B0604020202020204" pitchFamily="34" charset="0"/>
              <a:buChar char="•"/>
            </a:pPr>
            <a:r>
              <a:rPr lang="en-US" dirty="0" smtClean="0"/>
              <a:t>deriving </a:t>
            </a:r>
            <a:r>
              <a:rPr lang="en-US" dirty="0" smtClean="0">
                <a:solidFill>
                  <a:srgbClr val="FF0000"/>
                </a:solidFill>
              </a:rPr>
              <a:t>guidelines</a:t>
            </a:r>
            <a:r>
              <a:rPr lang="en-US" dirty="0" smtClean="0"/>
              <a:t> for detector cooling </a:t>
            </a:r>
            <a:r>
              <a:rPr lang="en-US" dirty="0" smtClean="0"/>
              <a:t>optimization</a:t>
            </a:r>
            <a:endParaRPr lang="en-US" dirty="0" smtClean="0"/>
          </a:p>
          <a:p>
            <a:pPr marL="285750" indent="-285750">
              <a:buFont typeface="Arial" panose="020B0604020202020204" pitchFamily="34" charset="0"/>
              <a:buChar char="•"/>
            </a:pPr>
            <a:r>
              <a:rPr lang="en-US" dirty="0" smtClean="0"/>
              <a:t>developing </a:t>
            </a:r>
            <a:r>
              <a:rPr lang="en-US" dirty="0" smtClean="0">
                <a:solidFill>
                  <a:srgbClr val="FF0000"/>
                </a:solidFill>
              </a:rPr>
              <a:t>numerical models </a:t>
            </a:r>
            <a:r>
              <a:rPr lang="en-US" dirty="0" smtClean="0"/>
              <a:t>that correctly describe the flows and heat transfers</a:t>
            </a:r>
          </a:p>
          <a:p>
            <a:endParaRPr lang="en-US" dirty="0" smtClean="0"/>
          </a:p>
          <a:p>
            <a:pPr marL="285750" indent="-285750">
              <a:buFont typeface="Arial" panose="020B0604020202020204" pitchFamily="34" charset="0"/>
              <a:buChar char="•"/>
            </a:pPr>
            <a:r>
              <a:rPr lang="en-US" dirty="0" smtClean="0"/>
              <a:t>design and engineering of the </a:t>
            </a:r>
            <a:r>
              <a:rPr lang="en-US" dirty="0" smtClean="0"/>
              <a:t>system</a:t>
            </a:r>
            <a:endParaRPr lang="en-US" dirty="0"/>
          </a:p>
          <a:p>
            <a:pPr marL="285750" indent="-285750">
              <a:buFont typeface="Arial" panose="020B0604020202020204" pitchFamily="34" charset="0"/>
              <a:buChar char="•"/>
            </a:pPr>
            <a:r>
              <a:rPr lang="en-US" dirty="0" smtClean="0"/>
              <a:t>analysis of system aspects such as </a:t>
            </a:r>
            <a:r>
              <a:rPr lang="en-US" dirty="0" err="1" smtClean="0"/>
              <a:t>manifolding</a:t>
            </a:r>
            <a:endParaRPr lang="en-US" dirty="0"/>
          </a:p>
          <a:p>
            <a:pPr marL="285750" indent="-285750">
              <a:buFont typeface="Arial" panose="020B0604020202020204" pitchFamily="34" charset="0"/>
              <a:buChar char="•"/>
            </a:pPr>
            <a:r>
              <a:rPr lang="en-US" dirty="0" smtClean="0"/>
              <a:t>novel challenges due to the </a:t>
            </a:r>
            <a:r>
              <a:rPr lang="en-US" dirty="0" smtClean="0">
                <a:solidFill>
                  <a:srgbClr val="FF0000"/>
                </a:solidFill>
              </a:rPr>
              <a:t>much larger scale of the system</a:t>
            </a:r>
            <a:endParaRPr lang="en-US" dirty="0">
              <a:solidFill>
                <a:srgbClr val="FF0000"/>
              </a:solidFill>
            </a:endParaRPr>
          </a:p>
        </p:txBody>
      </p:sp>
      <p:sp>
        <p:nvSpPr>
          <p:cNvPr id="2" name="Rettangolo 1"/>
          <p:cNvSpPr/>
          <p:nvPr/>
        </p:nvSpPr>
        <p:spPr>
          <a:xfrm>
            <a:off x="3932681" y="365528"/>
            <a:ext cx="1170385" cy="369332"/>
          </a:xfrm>
          <a:prstGeom prst="rect">
            <a:avLst/>
          </a:prstGeom>
        </p:spPr>
        <p:txBody>
          <a:bodyPr wrap="none">
            <a:spAutoFit/>
          </a:bodyPr>
          <a:lstStyle/>
          <a:p>
            <a:r>
              <a:rPr lang="en-US" b="1" dirty="0" smtClean="0">
                <a:solidFill>
                  <a:prstClr val="black"/>
                </a:solidFill>
              </a:rPr>
              <a:t>R&amp;D steps</a:t>
            </a:r>
            <a:endParaRPr lang="it-IT" b="1" dirty="0"/>
          </a:p>
        </p:txBody>
      </p:sp>
    </p:spTree>
    <p:extLst>
      <p:ext uri="{BB962C8B-B14F-4D97-AF65-F5344CB8AC3E}">
        <p14:creationId xmlns:p14="http://schemas.microsoft.com/office/powerpoint/2010/main" val="1384318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ig. 5. TRACI prototypes for multipurpose CO&lt;sub&gt;2 &lt;/sub&gt;cooling under construction at CERN. &lt;br /&gt;Image credit: Kamil Cichy."/>
          <p:cNvPicPr>
            <a:picLocks noChangeAspect="1" noChangeArrowheads="1"/>
          </p:cNvPicPr>
          <p:nvPr/>
        </p:nvPicPr>
        <p:blipFill>
          <a:blip r:embed="rId2" cstate="print"/>
          <a:srcRect/>
          <a:stretch>
            <a:fillRect/>
          </a:stretch>
        </p:blipFill>
        <p:spPr bwMode="auto">
          <a:xfrm>
            <a:off x="4921704" y="5041686"/>
            <a:ext cx="1882544" cy="1280130"/>
          </a:xfrm>
          <a:prstGeom prst="rect">
            <a:avLst/>
          </a:prstGeom>
          <a:noFill/>
          <a:ln>
            <a:noFill/>
          </a:ln>
        </p:spPr>
      </p:pic>
      <p:sp>
        <p:nvSpPr>
          <p:cNvPr id="4" name="Segnaposto numero diapositiva 3"/>
          <p:cNvSpPr>
            <a:spLocks noGrp="1"/>
          </p:cNvSpPr>
          <p:nvPr>
            <p:ph type="sldNum" sz="quarter" idx="12"/>
          </p:nvPr>
        </p:nvSpPr>
        <p:spPr/>
        <p:txBody>
          <a:bodyPr/>
          <a:lstStyle/>
          <a:p>
            <a:fld id="{418F5035-AB3B-42AD-8A43-EBF5299C0FFB}" type="slidenum">
              <a:rPr lang="it-IT" smtClean="0"/>
              <a:pPr/>
              <a:t>24</a:t>
            </a:fld>
            <a:endParaRPr lang="it-IT" dirty="0"/>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2699792" y="45111"/>
            <a:ext cx="4572000" cy="369332"/>
          </a:xfrm>
          <a:prstGeom prst="rect">
            <a:avLst/>
          </a:prstGeom>
        </p:spPr>
        <p:txBody>
          <a:bodyPr>
            <a:spAutoFit/>
          </a:bodyPr>
          <a:lstStyle/>
          <a:p>
            <a:r>
              <a:rPr lang="en-US" b="1" dirty="0" smtClean="0"/>
              <a:t>R&amp;D IN PROGRESS</a:t>
            </a:r>
          </a:p>
        </p:txBody>
      </p:sp>
      <p:sp>
        <p:nvSpPr>
          <p:cNvPr id="8" name="Rettangolo 7"/>
          <p:cNvSpPr/>
          <p:nvPr/>
        </p:nvSpPr>
        <p:spPr>
          <a:xfrm>
            <a:off x="323528" y="629253"/>
            <a:ext cx="4824536" cy="5355312"/>
          </a:xfrm>
          <a:prstGeom prst="rect">
            <a:avLst/>
          </a:prstGeom>
        </p:spPr>
        <p:txBody>
          <a:bodyPr wrap="square">
            <a:spAutoFit/>
          </a:bodyPr>
          <a:lstStyle/>
          <a:p>
            <a:r>
              <a:rPr lang="en-US" b="1" dirty="0" smtClean="0"/>
              <a:t>Development </a:t>
            </a:r>
            <a:r>
              <a:rPr lang="en-US" b="1" dirty="0"/>
              <a:t>of a portable CO</a:t>
            </a:r>
            <a:r>
              <a:rPr lang="en-US" b="1" baseline="-25000" dirty="0"/>
              <a:t>2</a:t>
            </a:r>
            <a:r>
              <a:rPr lang="en-US" b="1" dirty="0"/>
              <a:t> laboratory cooling unit called Traci</a:t>
            </a:r>
          </a:p>
          <a:p>
            <a:pPr lvl="1"/>
            <a:r>
              <a:rPr lang="en-US" b="1" dirty="0">
                <a:solidFill>
                  <a:srgbClr val="FF0000"/>
                </a:solidFill>
              </a:rPr>
              <a:t>TRACI</a:t>
            </a:r>
            <a:r>
              <a:rPr lang="en-US" b="1" dirty="0"/>
              <a:t>=</a:t>
            </a:r>
            <a:r>
              <a:rPr lang="en-US" b="1" dirty="0">
                <a:solidFill>
                  <a:srgbClr val="FF0000"/>
                </a:solidFill>
              </a:rPr>
              <a:t>T</a:t>
            </a:r>
            <a:r>
              <a:rPr lang="en-US" b="1" dirty="0"/>
              <a:t>ransportable </a:t>
            </a:r>
            <a:r>
              <a:rPr lang="en-US" b="1" dirty="0">
                <a:solidFill>
                  <a:srgbClr val="FF0000"/>
                </a:solidFill>
              </a:rPr>
              <a:t>R</a:t>
            </a:r>
            <a:r>
              <a:rPr lang="en-US" b="1" dirty="0"/>
              <a:t>efrigeration </a:t>
            </a:r>
            <a:r>
              <a:rPr lang="en-US" b="1" dirty="0">
                <a:solidFill>
                  <a:srgbClr val="FF0000"/>
                </a:solidFill>
              </a:rPr>
              <a:t>A</a:t>
            </a:r>
            <a:r>
              <a:rPr lang="en-US" b="1" dirty="0"/>
              <a:t>pparatus for </a:t>
            </a:r>
            <a:r>
              <a:rPr lang="en-US" b="1" dirty="0">
                <a:solidFill>
                  <a:srgbClr val="FF0000"/>
                </a:solidFill>
              </a:rPr>
              <a:t>C</a:t>
            </a:r>
            <a:r>
              <a:rPr lang="en-US" b="1" dirty="0"/>
              <a:t>o2 Investigation</a:t>
            </a:r>
            <a:r>
              <a:rPr lang="en-US" b="1" dirty="0" smtClean="0"/>
              <a:t>.</a:t>
            </a:r>
          </a:p>
          <a:p>
            <a:pPr lvl="1"/>
            <a:endParaRPr lang="en-US" dirty="0"/>
          </a:p>
          <a:p>
            <a:r>
              <a:rPr lang="en-US" dirty="0"/>
              <a:t>Development in AIDA framework together with interested partners</a:t>
            </a:r>
          </a:p>
          <a:p>
            <a:pPr lvl="1"/>
            <a:r>
              <a:rPr lang="en-US" dirty="0" err="1"/>
              <a:t>Nikhef</a:t>
            </a:r>
            <a:r>
              <a:rPr lang="en-US" dirty="0"/>
              <a:t> &amp; CERN lead development</a:t>
            </a:r>
          </a:p>
          <a:p>
            <a:pPr lvl="1"/>
            <a:r>
              <a:rPr lang="en-US" dirty="0"/>
              <a:t>Co-funding from clients </a:t>
            </a:r>
          </a:p>
          <a:p>
            <a:pPr lvl="1"/>
            <a:r>
              <a:rPr lang="en-US" dirty="0"/>
              <a:t>Collaboration with Sheffield, Oxford, Liverpool and </a:t>
            </a:r>
            <a:r>
              <a:rPr lang="en-US" dirty="0" smtClean="0"/>
              <a:t>Milano</a:t>
            </a:r>
          </a:p>
          <a:p>
            <a:endParaRPr lang="en-US" b="1" dirty="0">
              <a:solidFill>
                <a:prstClr val="black"/>
              </a:solidFill>
            </a:endParaRPr>
          </a:p>
          <a:p>
            <a:r>
              <a:rPr lang="en-US" b="1" dirty="0">
                <a:solidFill>
                  <a:srgbClr val="FF0000"/>
                </a:solidFill>
              </a:rPr>
              <a:t>AIDA funds =&gt; TRACI SYSTEM</a:t>
            </a:r>
          </a:p>
          <a:p>
            <a:r>
              <a:rPr lang="en-GB" dirty="0"/>
              <a:t>FIRST UNIT will be identified as “the” final AIDA deliverable for WP 9.3. </a:t>
            </a:r>
            <a:endParaRPr lang="it-IT" dirty="0"/>
          </a:p>
          <a:p>
            <a:endParaRPr lang="en-US" dirty="0">
              <a:solidFill>
                <a:prstClr val="black"/>
              </a:solidFill>
            </a:endParaRPr>
          </a:p>
          <a:p>
            <a:r>
              <a:rPr lang="en-US" b="1" dirty="0">
                <a:solidFill>
                  <a:srgbClr val="FF0000"/>
                </a:solidFill>
              </a:rPr>
              <a:t>AIDA-2</a:t>
            </a:r>
          </a:p>
          <a:p>
            <a:r>
              <a:rPr lang="en-US" dirty="0">
                <a:solidFill>
                  <a:prstClr val="black"/>
                </a:solidFill>
              </a:rPr>
              <a:t>WILL CONTINUE THE COOLING ACTIVITIES IN PROGRESS</a:t>
            </a:r>
            <a:r>
              <a:rPr lang="en-US" dirty="0" smtClean="0">
                <a:solidFill>
                  <a:prstClr val="black"/>
                </a:solidFill>
              </a:rPr>
              <a:t>..</a:t>
            </a:r>
            <a:endParaRPr lang="en-US" dirty="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5986112" y="85343"/>
            <a:ext cx="3119264" cy="1409141"/>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6180871" y="1560227"/>
            <a:ext cx="2530318" cy="3373757"/>
          </a:xfrm>
          <a:prstGeom prst="rect">
            <a:avLst/>
          </a:prstGeom>
          <a:noFill/>
          <a:ln w="9525">
            <a:noFill/>
            <a:miter lim="800000"/>
            <a:headEnd/>
            <a:tailEnd/>
          </a:ln>
          <a:effectLst/>
        </p:spPr>
      </p:pic>
    </p:spTree>
    <p:extLst>
      <p:ext uri="{BB962C8B-B14F-4D97-AF65-F5344CB8AC3E}">
        <p14:creationId xmlns:p14="http://schemas.microsoft.com/office/powerpoint/2010/main" val="3550302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25</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3" name="Rettangolo 2"/>
          <p:cNvSpPr/>
          <p:nvPr/>
        </p:nvSpPr>
        <p:spPr>
          <a:xfrm>
            <a:off x="3649012" y="0"/>
            <a:ext cx="675185" cy="369332"/>
          </a:xfrm>
          <a:prstGeom prst="rect">
            <a:avLst/>
          </a:prstGeom>
        </p:spPr>
        <p:txBody>
          <a:bodyPr wrap="none">
            <a:spAutoFit/>
          </a:bodyPr>
          <a:lstStyle/>
          <a:p>
            <a:pPr lvl="0"/>
            <a:r>
              <a:rPr lang="en-US" b="1" dirty="0" smtClean="0">
                <a:solidFill>
                  <a:prstClr val="black"/>
                </a:solidFill>
              </a:rPr>
              <a:t> </a:t>
            </a:r>
            <a:r>
              <a:rPr lang="en-US" b="1" dirty="0">
                <a:solidFill>
                  <a:prstClr val="black"/>
                </a:solidFill>
              </a:rPr>
              <a:t>R&amp;D</a:t>
            </a:r>
          </a:p>
        </p:txBody>
      </p:sp>
      <p:sp>
        <p:nvSpPr>
          <p:cNvPr id="8" name="Rettangolo 7"/>
          <p:cNvSpPr/>
          <p:nvPr/>
        </p:nvSpPr>
        <p:spPr>
          <a:xfrm>
            <a:off x="2584696" y="301400"/>
            <a:ext cx="2753511" cy="400110"/>
          </a:xfrm>
          <a:prstGeom prst="rect">
            <a:avLst/>
          </a:prstGeom>
        </p:spPr>
        <p:txBody>
          <a:bodyPr wrap="none">
            <a:spAutoFit/>
          </a:bodyPr>
          <a:lstStyle/>
          <a:p>
            <a:pPr lvl="1"/>
            <a:r>
              <a:rPr lang="en-US" sz="2000" b="1" dirty="0"/>
              <a:t>FULL SILICON STAVE</a:t>
            </a:r>
          </a:p>
        </p:txBody>
      </p:sp>
      <p:sp>
        <p:nvSpPr>
          <p:cNvPr id="9" name="Rettangolo 8"/>
          <p:cNvSpPr/>
          <p:nvPr/>
        </p:nvSpPr>
        <p:spPr>
          <a:xfrm>
            <a:off x="87708" y="752273"/>
            <a:ext cx="7797791" cy="2308324"/>
          </a:xfrm>
          <a:prstGeom prst="rect">
            <a:avLst/>
          </a:prstGeom>
        </p:spPr>
        <p:txBody>
          <a:bodyPr wrap="square">
            <a:spAutoFit/>
          </a:bodyPr>
          <a:lstStyle/>
          <a:p>
            <a:pPr lvl="1"/>
            <a:r>
              <a:rPr lang="en-US" sz="1600" dirty="0" smtClean="0"/>
              <a:t>SILICON PACKAGE INCLUDING:</a:t>
            </a:r>
          </a:p>
          <a:p>
            <a:pPr marL="742950" lvl="1" indent="-285750">
              <a:buFont typeface="Arial" pitchFamily="34" charset="0"/>
              <a:buChar char="•"/>
            </a:pPr>
            <a:r>
              <a:rPr lang="en-US" sz="1600" dirty="0" smtClean="0"/>
              <a:t>ELECTRONICS</a:t>
            </a:r>
          </a:p>
          <a:p>
            <a:pPr marL="742950" lvl="1" indent="-285750">
              <a:buFont typeface="Arial" pitchFamily="34" charset="0"/>
              <a:buChar char="•"/>
            </a:pPr>
            <a:r>
              <a:rPr lang="en-US" sz="1600" dirty="0" smtClean="0"/>
              <a:t>STRUCTURAL SUPPORT / SELF SUPPORTING SYSTEM</a:t>
            </a:r>
          </a:p>
          <a:p>
            <a:pPr marL="742950" lvl="1" indent="-285750">
              <a:buFont typeface="Arial" pitchFamily="34" charset="0"/>
              <a:buChar char="•"/>
            </a:pPr>
            <a:r>
              <a:rPr lang="en-US" sz="1600" dirty="0" smtClean="0"/>
              <a:t>COOLING CHANNELS</a:t>
            </a:r>
          </a:p>
          <a:p>
            <a:pPr lvl="1"/>
            <a:endParaRPr lang="en-US" sz="1600" dirty="0"/>
          </a:p>
          <a:p>
            <a:pPr marL="742950" lvl="1" indent="-285750">
              <a:buFont typeface="Arial" pitchFamily="34" charset="0"/>
              <a:buChar char="•"/>
            </a:pPr>
            <a:r>
              <a:rPr lang="en-US" sz="1600" dirty="0" smtClean="0"/>
              <a:t>VELO </a:t>
            </a:r>
            <a:r>
              <a:rPr lang="en-US" sz="1600" dirty="0" err="1"/>
              <a:t>LHCb</a:t>
            </a:r>
            <a:endParaRPr lang="en-US" sz="1600" dirty="0"/>
          </a:p>
          <a:p>
            <a:pPr marL="742950" lvl="1" indent="-285750">
              <a:buFont typeface="Arial" pitchFamily="34" charset="0"/>
              <a:buChar char="•"/>
            </a:pPr>
            <a:r>
              <a:rPr lang="en-US" sz="1600" dirty="0" smtClean="0"/>
              <a:t>ALICE ITS</a:t>
            </a:r>
            <a:endParaRPr lang="en-US" sz="1600" dirty="0"/>
          </a:p>
          <a:p>
            <a:pPr marL="742950" lvl="1" indent="-285750">
              <a:buFont typeface="Arial" pitchFamily="34" charset="0"/>
              <a:buChar char="•"/>
            </a:pPr>
            <a:r>
              <a:rPr lang="en-US" sz="1600" dirty="0"/>
              <a:t>NA62 </a:t>
            </a:r>
            <a:r>
              <a:rPr lang="en-US" sz="1600" dirty="0" smtClean="0"/>
              <a:t>GTK</a:t>
            </a:r>
            <a:endParaRPr lang="en-US" sz="1600" dirty="0"/>
          </a:p>
          <a:p>
            <a:pPr marL="742950" lvl="1" indent="-285750">
              <a:buFont typeface="Arial" pitchFamily="34" charset="0"/>
              <a:buChar char="•"/>
            </a:pPr>
            <a:r>
              <a:rPr lang="en-US" sz="1600" dirty="0" smtClean="0"/>
              <a:t>… ATLAS </a:t>
            </a:r>
            <a:r>
              <a:rPr lang="en-US" sz="1600" dirty="0"/>
              <a:t>&amp; CMS FOR </a:t>
            </a:r>
            <a:r>
              <a:rPr lang="en-US" sz="1600" dirty="0" smtClean="0"/>
              <a:t>PHASE-II</a:t>
            </a:r>
            <a:endParaRPr lang="en-US" sz="1600" dirty="0"/>
          </a:p>
        </p:txBody>
      </p:sp>
      <p:sp>
        <p:nvSpPr>
          <p:cNvPr id="10" name="Rettangolo 9"/>
          <p:cNvSpPr/>
          <p:nvPr/>
        </p:nvSpPr>
        <p:spPr>
          <a:xfrm>
            <a:off x="239876" y="3892455"/>
            <a:ext cx="4112921" cy="2031325"/>
          </a:xfrm>
          <a:prstGeom prst="rect">
            <a:avLst/>
          </a:prstGeom>
        </p:spPr>
        <p:txBody>
          <a:bodyPr wrap="none">
            <a:spAutoFit/>
          </a:bodyPr>
          <a:lstStyle/>
          <a:p>
            <a:pPr lvl="1"/>
            <a:r>
              <a:rPr lang="en-US" b="1" dirty="0" smtClean="0"/>
              <a:t>CARBON MICRO CHANNEL COOLING</a:t>
            </a:r>
          </a:p>
          <a:p>
            <a:pPr lvl="1"/>
            <a:endParaRPr lang="en-US" b="1" dirty="0" smtClean="0"/>
          </a:p>
          <a:p>
            <a:pPr lvl="1"/>
            <a:r>
              <a:rPr lang="en-US" dirty="0" smtClean="0"/>
              <a:t>=&gt; See details in the 2 last slides</a:t>
            </a:r>
          </a:p>
          <a:p>
            <a:pPr lvl="1"/>
            <a:r>
              <a:rPr lang="en-US" dirty="0" smtClean="0"/>
              <a:t>from </a:t>
            </a:r>
            <a:r>
              <a:rPr lang="en-US" dirty="0" err="1" smtClean="0"/>
              <a:t>Filippo</a:t>
            </a:r>
            <a:r>
              <a:rPr lang="en-US" dirty="0" smtClean="0"/>
              <a:t> </a:t>
            </a:r>
            <a:r>
              <a:rPr lang="en-US" dirty="0" err="1" smtClean="0"/>
              <a:t>Bosi</a:t>
            </a:r>
            <a:r>
              <a:rPr lang="en-US" dirty="0" smtClean="0"/>
              <a:t> (INFN PISA)</a:t>
            </a:r>
          </a:p>
          <a:p>
            <a:pPr lvl="1"/>
            <a:endParaRPr lang="en-US" dirty="0"/>
          </a:p>
          <a:p>
            <a:pPr marL="800100" lvl="1" indent="-342900">
              <a:buFont typeface="Arial" panose="020B0604020202020204" pitchFamily="34" charset="0"/>
              <a:buChar char="•"/>
            </a:pPr>
            <a:r>
              <a:rPr lang="en-US" dirty="0" smtClean="0"/>
              <a:t>ADDITIVE TECHNOLOGY</a:t>
            </a:r>
          </a:p>
          <a:p>
            <a:pPr marL="800100" lvl="1" indent="-342900">
              <a:buFont typeface="Arial" panose="020B0604020202020204" pitchFamily="34" charset="0"/>
              <a:buChar char="•"/>
            </a:pPr>
            <a:r>
              <a:rPr lang="en-US" dirty="0" smtClean="0"/>
              <a:t>PEEK PIPE INTO CFRP</a:t>
            </a:r>
            <a:endParaRPr lang="en-US" dirty="0"/>
          </a:p>
        </p:txBody>
      </p:sp>
      <p:pic>
        <p:nvPicPr>
          <p:cNvPr id="11" name="Picture 5"/>
          <p:cNvPicPr/>
          <p:nvPr/>
        </p:nvPicPr>
        <p:blipFill>
          <a:blip r:embed="rId2">
            <a:extLst>
              <a:ext uri="{28A0092B-C50C-407E-A947-70E740481C1C}">
                <a14:useLocalDpi xmlns:a14="http://schemas.microsoft.com/office/drawing/2010/main" val="0"/>
              </a:ext>
            </a:extLst>
          </a:blip>
          <a:srcRect t="34335"/>
          <a:stretch>
            <a:fillRect/>
          </a:stretch>
        </p:blipFill>
        <p:spPr bwMode="auto">
          <a:xfrm>
            <a:off x="4754698" y="3754101"/>
            <a:ext cx="3744416" cy="2308032"/>
          </a:xfrm>
          <a:prstGeom prst="rect">
            <a:avLst/>
          </a:prstGeom>
          <a:noFill/>
          <a:ln>
            <a:noFill/>
          </a:ln>
        </p:spPr>
      </p:pic>
      <p:pic>
        <p:nvPicPr>
          <p:cNvPr id="12" name="Picture 4" descr="http://inspirehep.net/record/1187618/files/images_microchann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299" y="501455"/>
            <a:ext cx="2323815" cy="171181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183357" y="2490594"/>
            <a:ext cx="3701783" cy="369332"/>
          </a:xfrm>
          <a:prstGeom prst="rect">
            <a:avLst/>
          </a:prstGeom>
        </p:spPr>
        <p:txBody>
          <a:bodyPr wrap="none">
            <a:spAutoFit/>
          </a:bodyPr>
          <a:lstStyle/>
          <a:p>
            <a:r>
              <a:rPr lang="en-US" dirty="0" smtClean="0"/>
              <a:t>SILICON MICROCHANNEL PROTOTYPE</a:t>
            </a:r>
            <a:endParaRPr lang="it-IT" dirty="0"/>
          </a:p>
        </p:txBody>
      </p:sp>
      <p:sp>
        <p:nvSpPr>
          <p:cNvPr id="13" name="Rettangolo 12"/>
          <p:cNvSpPr/>
          <p:nvPr/>
        </p:nvSpPr>
        <p:spPr>
          <a:xfrm>
            <a:off x="5189504" y="6077668"/>
            <a:ext cx="2540760" cy="307777"/>
          </a:xfrm>
          <a:prstGeom prst="rect">
            <a:avLst/>
          </a:prstGeom>
        </p:spPr>
        <p:txBody>
          <a:bodyPr wrap="none">
            <a:spAutoFit/>
          </a:bodyPr>
          <a:lstStyle/>
          <a:p>
            <a:r>
              <a:rPr lang="en-US" sz="1400" dirty="0" err="1" smtClean="0"/>
              <a:t>SupeB</a:t>
            </a:r>
            <a:r>
              <a:rPr lang="en-US" sz="1400" dirty="0" smtClean="0"/>
              <a:t> </a:t>
            </a:r>
            <a:r>
              <a:rPr lang="en-US" sz="1400" dirty="0" smtClean="0"/>
              <a:t>SVT LAYER-0 PROTOTYPE</a:t>
            </a:r>
            <a:endParaRPr lang="it-IT" sz="1400" dirty="0"/>
          </a:p>
        </p:txBody>
      </p:sp>
      <p:pic>
        <p:nvPicPr>
          <p:cNvPr id="14" name="Picture 2"/>
          <p:cNvPicPr>
            <a:picLocks noChangeAspect="1" noChangeArrowheads="1"/>
          </p:cNvPicPr>
          <p:nvPr/>
        </p:nvPicPr>
        <p:blipFill>
          <a:blip r:embed="rId4" cstate="print"/>
          <a:srcRect/>
          <a:stretch>
            <a:fillRect/>
          </a:stretch>
        </p:blipFill>
        <p:spPr bwMode="auto">
          <a:xfrm>
            <a:off x="4382031" y="2305979"/>
            <a:ext cx="4698756" cy="1143526"/>
          </a:xfrm>
          <a:prstGeom prst="rect">
            <a:avLst/>
          </a:prstGeom>
          <a:noFill/>
          <a:ln w="9525">
            <a:noFill/>
            <a:miter lim="800000"/>
            <a:headEnd/>
            <a:tailEnd/>
          </a:ln>
        </p:spPr>
      </p:pic>
    </p:spTree>
    <p:extLst>
      <p:ext uri="{BB962C8B-B14F-4D97-AF65-F5344CB8AC3E}">
        <p14:creationId xmlns:p14="http://schemas.microsoft.com/office/powerpoint/2010/main" val="743775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26</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39387" y="3047447"/>
            <a:ext cx="2880321" cy="2893100"/>
          </a:xfrm>
          <a:prstGeom prst="rect">
            <a:avLst/>
          </a:prstGeom>
        </p:spPr>
        <p:txBody>
          <a:bodyPr wrap="square">
            <a:spAutoFit/>
          </a:bodyPr>
          <a:lstStyle/>
          <a:p>
            <a:pPr marL="742950" lvl="1" indent="-285750">
              <a:buFont typeface="Arial" pitchFamily="34" charset="0"/>
              <a:buChar char="•"/>
            </a:pPr>
            <a:r>
              <a:rPr lang="en-US" sz="1400" dirty="0" smtClean="0"/>
              <a:t>VERY GOOD RAD LENGTH</a:t>
            </a:r>
          </a:p>
          <a:p>
            <a:pPr marL="742950" lvl="1" indent="-285750">
              <a:buFont typeface="Arial" pitchFamily="34" charset="0"/>
              <a:buChar char="•"/>
            </a:pPr>
            <a:r>
              <a:rPr lang="en-US" sz="1400" dirty="0" smtClean="0"/>
              <a:t>ALMOST ZERO CTE</a:t>
            </a:r>
          </a:p>
          <a:p>
            <a:pPr marL="742950" lvl="1" indent="-285750">
              <a:buFont typeface="Arial" pitchFamily="34" charset="0"/>
              <a:buChar char="•"/>
            </a:pPr>
            <a:r>
              <a:rPr lang="en-US" sz="1400" dirty="0" smtClean="0"/>
              <a:t>PRESSURE SYSTEM WITH MDP 100 BAR</a:t>
            </a:r>
          </a:p>
          <a:p>
            <a:pPr marL="742950" lvl="1" indent="-285750">
              <a:buFont typeface="Symbol"/>
              <a:buChar char="Þ"/>
            </a:pPr>
            <a:r>
              <a:rPr lang="en-US" sz="1400" dirty="0" smtClean="0"/>
              <a:t>THICKNESS OF MATERIAL </a:t>
            </a:r>
          </a:p>
          <a:p>
            <a:pPr marL="742950" lvl="1" indent="-285750">
              <a:buFont typeface="Symbol"/>
              <a:buChar char="Þ"/>
            </a:pPr>
            <a:endParaRPr lang="en-US" sz="1400" dirty="0" smtClean="0"/>
          </a:p>
          <a:p>
            <a:pPr marL="742950" lvl="1" indent="-285750">
              <a:buFont typeface="Arial" pitchFamily="34" charset="0"/>
              <a:buChar char="•"/>
            </a:pPr>
            <a:r>
              <a:rPr lang="en-US" sz="1400" b="1" dirty="0" smtClean="0">
                <a:solidFill>
                  <a:srgbClr val="FF0000"/>
                </a:solidFill>
              </a:rPr>
              <a:t>LOW TRANSVERSAL THERMAL CONDUCTIVITY </a:t>
            </a:r>
            <a:r>
              <a:rPr lang="en-US" sz="1400" b="1" dirty="0" smtClean="0"/>
              <a:t>=&gt; NEED R&amp;D TO IMPROVE </a:t>
            </a:r>
            <a:endParaRPr lang="en-US" sz="1400" b="1" dirty="0"/>
          </a:p>
          <a:p>
            <a:pPr marL="742950" lvl="1" indent="-285750">
              <a:buFont typeface="Arial" pitchFamily="34" charset="0"/>
              <a:buChar char="•"/>
            </a:pPr>
            <a:endParaRPr lang="en-US" sz="1400" dirty="0" smtClean="0"/>
          </a:p>
          <a:p>
            <a:pPr marL="742950" lvl="1" indent="-285750">
              <a:buFont typeface="Arial" pitchFamily="34" charset="0"/>
              <a:buChar char="•"/>
            </a:pPr>
            <a:r>
              <a:rPr lang="en-US" sz="1400" dirty="0" smtClean="0"/>
              <a:t>DEDICATED CONNECTIONS  DEVELOPED</a:t>
            </a:r>
            <a:endParaRPr lang="en-US" dirty="0" smtClean="0"/>
          </a:p>
        </p:txBody>
      </p:sp>
      <p:sp>
        <p:nvSpPr>
          <p:cNvPr id="2" name="Rettangolo 1"/>
          <p:cNvSpPr/>
          <p:nvPr/>
        </p:nvSpPr>
        <p:spPr>
          <a:xfrm>
            <a:off x="213851" y="1360374"/>
            <a:ext cx="4608070" cy="1323439"/>
          </a:xfrm>
          <a:prstGeom prst="rect">
            <a:avLst/>
          </a:prstGeom>
        </p:spPr>
        <p:txBody>
          <a:bodyPr wrap="square">
            <a:spAutoFit/>
          </a:bodyPr>
          <a:lstStyle/>
          <a:p>
            <a:r>
              <a:rPr lang="en-US" sz="1600" b="1" dirty="0" smtClean="0">
                <a:solidFill>
                  <a:prstClr val="black"/>
                </a:solidFill>
              </a:rPr>
              <a:t>USING A CARBON-FIBER </a:t>
            </a:r>
            <a:r>
              <a:rPr lang="en-US" sz="1600" b="1" dirty="0">
                <a:solidFill>
                  <a:prstClr val="black"/>
                </a:solidFill>
              </a:rPr>
              <a:t>COOLING </a:t>
            </a:r>
            <a:r>
              <a:rPr lang="en-US" sz="1600" b="1" dirty="0" smtClean="0">
                <a:solidFill>
                  <a:prstClr val="black"/>
                </a:solidFill>
              </a:rPr>
              <a:t>PIPE</a:t>
            </a:r>
          </a:p>
          <a:p>
            <a:endParaRPr lang="en-US" sz="1600" b="1" dirty="0" smtClean="0">
              <a:solidFill>
                <a:prstClr val="black"/>
              </a:solidFill>
            </a:endParaRPr>
          </a:p>
          <a:p>
            <a:r>
              <a:rPr lang="en-US" sz="1600" b="1" dirty="0" smtClean="0">
                <a:solidFill>
                  <a:prstClr val="black"/>
                </a:solidFill>
              </a:rPr>
              <a:t>COMPLIANT FOR </a:t>
            </a:r>
            <a:r>
              <a:rPr lang="en-US" sz="1600" b="1" dirty="0" err="1" smtClean="0">
                <a:solidFill>
                  <a:prstClr val="black"/>
                </a:solidFill>
              </a:rPr>
              <a:t>FOR</a:t>
            </a:r>
            <a:r>
              <a:rPr lang="en-US" sz="1600" b="1" dirty="0" smtClean="0">
                <a:solidFill>
                  <a:prstClr val="black"/>
                </a:solidFill>
              </a:rPr>
              <a:t> A CO2 PRESSURE SYSTEM</a:t>
            </a:r>
          </a:p>
          <a:p>
            <a:r>
              <a:rPr lang="en-US" sz="1600" b="1" dirty="0" smtClean="0">
                <a:solidFill>
                  <a:prstClr val="black"/>
                </a:solidFill>
              </a:rPr>
              <a:t> </a:t>
            </a:r>
            <a:r>
              <a:rPr lang="en-US" sz="1600" b="1" dirty="0" smtClean="0"/>
              <a:t>considered </a:t>
            </a:r>
            <a:r>
              <a:rPr lang="en-US" sz="1600" b="1" dirty="0"/>
              <a:t>as an </a:t>
            </a:r>
            <a:r>
              <a:rPr lang="en-US" sz="1600" b="1" dirty="0" smtClean="0"/>
              <a:t>option for ATLAS  IBL</a:t>
            </a:r>
          </a:p>
          <a:p>
            <a:r>
              <a:rPr lang="en-US" sz="1600" b="1" dirty="0" smtClean="0"/>
              <a:t>.. </a:t>
            </a:r>
            <a:r>
              <a:rPr lang="en-US" sz="1600" b="1" dirty="0"/>
              <a:t>and </a:t>
            </a:r>
            <a:r>
              <a:rPr lang="en-US" sz="1600" b="1" dirty="0" smtClean="0"/>
              <a:t>HL-LHC </a:t>
            </a:r>
            <a:r>
              <a:rPr lang="en-US" sz="1600" b="1" dirty="0"/>
              <a:t>upgrade </a:t>
            </a:r>
            <a:r>
              <a:rPr lang="en-US" sz="1600" b="1" dirty="0" smtClean="0"/>
              <a:t>structures?</a:t>
            </a:r>
            <a:endParaRPr lang="en-US" sz="1600" b="1" dirty="0">
              <a:solidFill>
                <a:prstClr val="black"/>
              </a:solidFill>
            </a:endParaRPr>
          </a:p>
        </p:txBody>
      </p:sp>
      <p:sp>
        <p:nvSpPr>
          <p:cNvPr id="3" name="Rettangolo 2"/>
          <p:cNvSpPr/>
          <p:nvPr/>
        </p:nvSpPr>
        <p:spPr>
          <a:xfrm>
            <a:off x="1882042" y="76186"/>
            <a:ext cx="2542171" cy="923330"/>
          </a:xfrm>
          <a:prstGeom prst="rect">
            <a:avLst/>
          </a:prstGeom>
        </p:spPr>
        <p:txBody>
          <a:bodyPr wrap="none">
            <a:spAutoFit/>
          </a:bodyPr>
          <a:lstStyle/>
          <a:p>
            <a:pPr lvl="0" algn="ctr"/>
            <a:r>
              <a:rPr lang="en-US" b="1" dirty="0" smtClean="0">
                <a:solidFill>
                  <a:prstClr val="black"/>
                </a:solidFill>
              </a:rPr>
              <a:t>R&amp;D</a:t>
            </a:r>
          </a:p>
          <a:p>
            <a:pPr lvl="0" algn="ctr"/>
            <a:r>
              <a:rPr lang="en-US" b="1" dirty="0" smtClean="0">
                <a:solidFill>
                  <a:srgbClr val="FF0000"/>
                </a:solidFill>
              </a:rPr>
              <a:t>The Homogeneous Stave</a:t>
            </a:r>
          </a:p>
          <a:p>
            <a:pPr lvl="0" algn="ctr"/>
            <a:r>
              <a:rPr lang="en-US" b="1" dirty="0" smtClean="0">
                <a:solidFill>
                  <a:srgbClr val="FF0000"/>
                </a:solidFill>
              </a:rPr>
              <a:t>ALL CARBON STAVE </a:t>
            </a:r>
            <a:endParaRPr lang="en-US" b="1" dirty="0">
              <a:solidFill>
                <a:srgbClr val="FF0000"/>
              </a:solidFill>
            </a:endParaRPr>
          </a:p>
        </p:txBody>
      </p:sp>
      <p:grpSp>
        <p:nvGrpSpPr>
          <p:cNvPr id="10" name="Group 15"/>
          <p:cNvGrpSpPr>
            <a:grpSpLocks/>
          </p:cNvGrpSpPr>
          <p:nvPr/>
        </p:nvGrpSpPr>
        <p:grpSpPr bwMode="auto">
          <a:xfrm>
            <a:off x="7198447" y="907183"/>
            <a:ext cx="1643842" cy="438967"/>
            <a:chOff x="6012025" y="2286000"/>
            <a:chExt cx="2892263" cy="1388689"/>
          </a:xfrm>
        </p:grpSpPr>
        <p:pic>
          <p:nvPicPr>
            <p:cNvPr id="11" name="Picture 7" descr="NorBiiE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025" y="2590427"/>
              <a:ext cx="2808288" cy="1084262"/>
            </a:xfrm>
            <a:prstGeom prst="rect">
              <a:avLst/>
            </a:prstGeom>
            <a:noFill/>
            <a:ln w="3175">
              <a:solidFill>
                <a:srgbClr val="0091DC"/>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Connector 8"/>
            <p:cNvCxnSpPr>
              <a:cxnSpLocks noChangeShapeType="1"/>
            </p:cNvCxnSpPr>
            <p:nvPr/>
          </p:nvCxnSpPr>
          <p:spPr bwMode="auto">
            <a:xfrm flipH="1">
              <a:off x="7772400" y="2963863"/>
              <a:ext cx="1131888" cy="7937"/>
            </a:xfrm>
            <a:prstGeom prst="line">
              <a:avLst/>
            </a:prstGeom>
            <a:noFill/>
            <a:ln w="25400" algn="ctr">
              <a:solidFill>
                <a:schemeClr val="tx2"/>
              </a:solidFill>
              <a:prstDash val="dash"/>
              <a:round/>
              <a:headEnd/>
              <a:tailEnd/>
            </a:ln>
            <a:extLst>
              <a:ext uri="{909E8E84-426E-40DD-AFC4-6F175D3DCCD1}">
                <a14:hiddenFill xmlns:a14="http://schemas.microsoft.com/office/drawing/2010/main">
                  <a:noFill/>
                </a14:hiddenFill>
              </a:ext>
            </a:extLst>
          </p:spPr>
        </p:cxnSp>
        <p:cxnSp>
          <p:nvCxnSpPr>
            <p:cNvPr id="13" name="Straight Connector 10"/>
            <p:cNvCxnSpPr>
              <a:cxnSpLocks noChangeShapeType="1"/>
            </p:cNvCxnSpPr>
            <p:nvPr/>
          </p:nvCxnSpPr>
          <p:spPr bwMode="auto">
            <a:xfrm flipV="1">
              <a:off x="7772400" y="2286000"/>
              <a:ext cx="762000" cy="685800"/>
            </a:xfrm>
            <a:prstGeom prst="line">
              <a:avLst/>
            </a:prstGeom>
            <a:noFill/>
            <a:ln w="25400" algn="ctr">
              <a:solidFill>
                <a:schemeClr val="tx2"/>
              </a:solidFill>
              <a:prstDash val="dash"/>
              <a:round/>
              <a:headEnd/>
              <a:tailEnd/>
            </a:ln>
            <a:extLst>
              <a:ext uri="{909E8E84-426E-40DD-AFC4-6F175D3DCCD1}">
                <a14:hiddenFill xmlns:a14="http://schemas.microsoft.com/office/drawing/2010/main">
                  <a:noFill/>
                </a14:hiddenFill>
              </a:ext>
            </a:extLst>
          </p:spPr>
        </p:cxnSp>
        <p:sp>
          <p:nvSpPr>
            <p:cNvPr id="14" name="TextBox 11"/>
            <p:cNvSpPr txBox="1">
              <a:spLocks noChangeArrowheads="1"/>
            </p:cNvSpPr>
            <p:nvPr/>
          </p:nvSpPr>
          <p:spPr bwMode="auto">
            <a:xfrm>
              <a:off x="8001000" y="2633663"/>
              <a:ext cx="457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lnSpc>
                  <a:spcPct val="80000"/>
                </a:lnSpc>
                <a:spcBef>
                  <a:spcPct val="20000"/>
                </a:spcBef>
                <a:spcAft>
                  <a:spcPct val="50000"/>
                </a:spcAft>
                <a:defRPr sz="1000">
                  <a:solidFill>
                    <a:schemeClr val="tx1"/>
                  </a:solidFill>
                  <a:latin typeface="Times New Roman" pitchFamily="18" charset="0"/>
                </a:defRPr>
              </a:lvl6pPr>
              <a:lvl7pPr marL="2971800" indent="-228600" eaLnBrk="0" fontAlgn="base" hangingPunct="0">
                <a:lnSpc>
                  <a:spcPct val="80000"/>
                </a:lnSpc>
                <a:spcBef>
                  <a:spcPct val="20000"/>
                </a:spcBef>
                <a:spcAft>
                  <a:spcPct val="50000"/>
                </a:spcAft>
                <a:defRPr sz="1000">
                  <a:solidFill>
                    <a:schemeClr val="tx1"/>
                  </a:solidFill>
                  <a:latin typeface="Times New Roman" pitchFamily="18" charset="0"/>
                </a:defRPr>
              </a:lvl7pPr>
              <a:lvl8pPr marL="3429000" indent="-228600" eaLnBrk="0" fontAlgn="base" hangingPunct="0">
                <a:lnSpc>
                  <a:spcPct val="80000"/>
                </a:lnSpc>
                <a:spcBef>
                  <a:spcPct val="20000"/>
                </a:spcBef>
                <a:spcAft>
                  <a:spcPct val="50000"/>
                </a:spcAft>
                <a:defRPr sz="1000">
                  <a:solidFill>
                    <a:schemeClr val="tx1"/>
                  </a:solidFill>
                  <a:latin typeface="Times New Roman" pitchFamily="18" charset="0"/>
                </a:defRPr>
              </a:lvl8pPr>
              <a:lvl9pPr marL="3886200" indent="-228600" eaLnBrk="0" fontAlgn="base" hangingPunct="0">
                <a:lnSpc>
                  <a:spcPct val="80000"/>
                </a:lnSpc>
                <a:spcBef>
                  <a:spcPct val="20000"/>
                </a:spcBef>
                <a:spcAft>
                  <a:spcPct val="50000"/>
                </a:spcAft>
                <a:defRPr sz="1000">
                  <a:solidFill>
                    <a:schemeClr val="tx1"/>
                  </a:solidFill>
                  <a:latin typeface="Times New Roman" pitchFamily="18" charset="0"/>
                </a:defRPr>
              </a:lvl9pPr>
            </a:lstStyle>
            <a:p>
              <a:pPr eaLnBrk="1" hangingPunct="1"/>
              <a:r>
                <a:rPr lang="en-US" sz="2400" b="1" dirty="0">
                  <a:solidFill>
                    <a:srgbClr val="FF0000"/>
                  </a:solidFill>
                  <a:sym typeface="Symbol" pitchFamily="18" charset="2"/>
                </a:rPr>
                <a:t></a:t>
              </a:r>
              <a:endParaRPr lang="en-US" sz="2400" b="1" dirty="0">
                <a:solidFill>
                  <a:srgbClr val="FF0000"/>
                </a:solidFill>
              </a:endParaRPr>
            </a:p>
          </p:txBody>
        </p:sp>
      </p:grpSp>
      <p:sp>
        <p:nvSpPr>
          <p:cNvPr id="17" name="Rettangolo 16"/>
          <p:cNvSpPr/>
          <p:nvPr/>
        </p:nvSpPr>
        <p:spPr>
          <a:xfrm>
            <a:off x="7567086" y="537851"/>
            <a:ext cx="760208" cy="369332"/>
          </a:xfrm>
          <a:prstGeom prst="rect">
            <a:avLst/>
          </a:prstGeom>
        </p:spPr>
        <p:txBody>
          <a:bodyPr wrap="none">
            <a:spAutoFit/>
          </a:bodyPr>
          <a:lstStyle/>
          <a:p>
            <a:r>
              <a:rPr lang="en-US" dirty="0"/>
              <a:t>Braids</a:t>
            </a:r>
            <a:endParaRPr lang="it-IT" dirty="0"/>
          </a:p>
        </p:txBody>
      </p:sp>
      <p:pic>
        <p:nvPicPr>
          <p:cNvPr id="19" name="Picture 3" descr="Z:\Personal\schedari\Documenti\Atlas\Pixel\B-layer Replacement\PipeQualification\Stuttgart\Pictures\2.4-2.5\IMGP1346.JPG"/>
          <p:cNvPicPr>
            <a:picLocks noChangeAspect="1" noChangeArrowheads="1"/>
          </p:cNvPicPr>
          <p:nvPr/>
        </p:nvPicPr>
        <p:blipFill>
          <a:blip r:embed="rId3" cstate="print">
            <a:extLst>
              <a:ext uri="{28A0092B-C50C-407E-A947-70E740481C1C}">
                <a14:useLocalDpi xmlns:a14="http://schemas.microsoft.com/office/drawing/2010/main" val="0"/>
              </a:ext>
            </a:extLst>
          </a:blip>
          <a:srcRect l="10210" t="4013" r="13580" b="23560"/>
          <a:stretch>
            <a:fillRect/>
          </a:stretch>
        </p:blipFill>
        <p:spPr bwMode="auto">
          <a:xfrm>
            <a:off x="7198446" y="1598345"/>
            <a:ext cx="1773455" cy="1264139"/>
          </a:xfrm>
          <a:prstGeom prst="rect">
            <a:avLst/>
          </a:prstGeom>
          <a:noFill/>
          <a:ln w="9525"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Rettangolo 19"/>
          <p:cNvSpPr/>
          <p:nvPr/>
        </p:nvSpPr>
        <p:spPr>
          <a:xfrm>
            <a:off x="5463932" y="647748"/>
            <a:ext cx="1096519" cy="369332"/>
          </a:xfrm>
          <a:prstGeom prst="rect">
            <a:avLst/>
          </a:prstGeom>
        </p:spPr>
        <p:txBody>
          <a:bodyPr wrap="none">
            <a:spAutoFit/>
          </a:bodyPr>
          <a:lstStyle/>
          <a:p>
            <a:r>
              <a:rPr lang="en-US" dirty="0"/>
              <a:t>Wrapping</a:t>
            </a:r>
            <a:endParaRPr lang="it-IT" dirty="0"/>
          </a:p>
        </p:txBody>
      </p:sp>
      <p:grpSp>
        <p:nvGrpSpPr>
          <p:cNvPr id="50" name="Group 74"/>
          <p:cNvGrpSpPr>
            <a:grpSpLocks/>
          </p:cNvGrpSpPr>
          <p:nvPr/>
        </p:nvGrpSpPr>
        <p:grpSpPr bwMode="auto">
          <a:xfrm>
            <a:off x="5012588" y="925107"/>
            <a:ext cx="1761161" cy="565929"/>
            <a:chOff x="151606" y="3352800"/>
            <a:chExt cx="8230394" cy="2590800"/>
          </a:xfrm>
        </p:grpSpPr>
        <p:sp>
          <p:nvSpPr>
            <p:cNvPr id="51" name="Rectangle 6"/>
            <p:cNvSpPr>
              <a:spLocks noChangeArrowheads="1"/>
            </p:cNvSpPr>
            <p:nvPr/>
          </p:nvSpPr>
          <p:spPr bwMode="auto">
            <a:xfrm>
              <a:off x="7239000" y="4495800"/>
              <a:ext cx="1143000" cy="304800"/>
            </a:xfrm>
            <a:prstGeom prst="rect">
              <a:avLst/>
            </a:prstGeom>
            <a:solidFill>
              <a:srgbClr val="FF0000"/>
            </a:solidFill>
            <a:ln w="25400" algn="ctr">
              <a:solidFill>
                <a:schemeClr val="tx2"/>
              </a:solidFill>
              <a:round/>
              <a:headEnd/>
              <a:tailEnd/>
            </a:ln>
          </p:spPr>
          <p:txBody>
            <a:bodyPr/>
            <a:lstStyle/>
            <a:p>
              <a:pPr marL="342900" indent="-342900"/>
              <a:endParaRPr lang="it-IT" sz="800"/>
            </a:p>
          </p:txBody>
        </p:sp>
        <p:sp>
          <p:nvSpPr>
            <p:cNvPr id="52" name="Rectangle 10"/>
            <p:cNvSpPr>
              <a:spLocks noChangeArrowheads="1"/>
            </p:cNvSpPr>
            <p:nvPr/>
          </p:nvSpPr>
          <p:spPr bwMode="auto">
            <a:xfrm>
              <a:off x="4953000" y="4419600"/>
              <a:ext cx="2286000" cy="457200"/>
            </a:xfrm>
            <a:prstGeom prst="rect">
              <a:avLst/>
            </a:prstGeom>
            <a:noFill/>
            <a:ln w="254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endParaRPr lang="it-IT" sz="800"/>
            </a:p>
          </p:txBody>
        </p:sp>
        <p:cxnSp>
          <p:nvCxnSpPr>
            <p:cNvPr id="53" name="Straight Connector 12"/>
            <p:cNvCxnSpPr>
              <a:cxnSpLocks noChangeShapeType="1"/>
            </p:cNvCxnSpPr>
            <p:nvPr/>
          </p:nvCxnSpPr>
          <p:spPr bwMode="auto">
            <a:xfrm flipV="1">
              <a:off x="4953000" y="4419600"/>
              <a:ext cx="609600" cy="457200"/>
            </a:xfrm>
            <a:prstGeom prst="line">
              <a:avLst/>
            </a:prstGeom>
            <a:noFill/>
            <a:ln w="25400" algn="ctr">
              <a:solidFill>
                <a:srgbClr val="FF00FF"/>
              </a:solidFill>
              <a:round/>
              <a:headEnd/>
              <a:tailEnd/>
            </a:ln>
            <a:extLst>
              <a:ext uri="{909E8E84-426E-40DD-AFC4-6F175D3DCCD1}">
                <a14:hiddenFill xmlns:a14="http://schemas.microsoft.com/office/drawing/2010/main">
                  <a:noFill/>
                </a14:hiddenFill>
              </a:ext>
            </a:extLst>
          </p:spPr>
        </p:cxnSp>
        <p:cxnSp>
          <p:nvCxnSpPr>
            <p:cNvPr id="54" name="Straight Connector 13"/>
            <p:cNvCxnSpPr>
              <a:cxnSpLocks noChangeShapeType="1"/>
            </p:cNvCxnSpPr>
            <p:nvPr/>
          </p:nvCxnSpPr>
          <p:spPr bwMode="auto">
            <a:xfrm flipV="1">
              <a:off x="5486400" y="4419600"/>
              <a:ext cx="609600" cy="457200"/>
            </a:xfrm>
            <a:prstGeom prst="line">
              <a:avLst/>
            </a:prstGeom>
            <a:noFill/>
            <a:ln w="25400" algn="ctr">
              <a:solidFill>
                <a:srgbClr val="FF00FF"/>
              </a:solidFill>
              <a:round/>
              <a:headEnd/>
              <a:tailEnd/>
            </a:ln>
            <a:extLst>
              <a:ext uri="{909E8E84-426E-40DD-AFC4-6F175D3DCCD1}">
                <a14:hiddenFill xmlns:a14="http://schemas.microsoft.com/office/drawing/2010/main">
                  <a:noFill/>
                </a14:hiddenFill>
              </a:ext>
            </a:extLst>
          </p:spPr>
        </p:cxnSp>
        <p:cxnSp>
          <p:nvCxnSpPr>
            <p:cNvPr id="55" name="Straight Connector 14"/>
            <p:cNvCxnSpPr>
              <a:cxnSpLocks noChangeShapeType="1"/>
            </p:cNvCxnSpPr>
            <p:nvPr/>
          </p:nvCxnSpPr>
          <p:spPr bwMode="auto">
            <a:xfrm flipV="1">
              <a:off x="6019800" y="4419600"/>
              <a:ext cx="609600" cy="457200"/>
            </a:xfrm>
            <a:prstGeom prst="line">
              <a:avLst/>
            </a:prstGeom>
            <a:noFill/>
            <a:ln w="25400" algn="ctr">
              <a:solidFill>
                <a:srgbClr val="FF00FF"/>
              </a:solidFill>
              <a:round/>
              <a:headEnd/>
              <a:tailEnd/>
            </a:ln>
            <a:extLst>
              <a:ext uri="{909E8E84-426E-40DD-AFC4-6F175D3DCCD1}">
                <a14:hiddenFill xmlns:a14="http://schemas.microsoft.com/office/drawing/2010/main">
                  <a:noFill/>
                </a14:hiddenFill>
              </a:ext>
            </a:extLst>
          </p:spPr>
        </p:cxnSp>
        <p:cxnSp>
          <p:nvCxnSpPr>
            <p:cNvPr id="56" name="Straight Connector 15"/>
            <p:cNvCxnSpPr>
              <a:cxnSpLocks noChangeShapeType="1"/>
            </p:cNvCxnSpPr>
            <p:nvPr/>
          </p:nvCxnSpPr>
          <p:spPr bwMode="auto">
            <a:xfrm flipV="1">
              <a:off x="6629400" y="4419600"/>
              <a:ext cx="609600" cy="457200"/>
            </a:xfrm>
            <a:prstGeom prst="line">
              <a:avLst/>
            </a:prstGeom>
            <a:noFill/>
            <a:ln w="25400" algn="ctr">
              <a:solidFill>
                <a:srgbClr val="FF00FF"/>
              </a:solidFill>
              <a:round/>
              <a:headEnd/>
              <a:tailEnd/>
            </a:ln>
            <a:extLst>
              <a:ext uri="{909E8E84-426E-40DD-AFC4-6F175D3DCCD1}">
                <a14:hiddenFill xmlns:a14="http://schemas.microsoft.com/office/drawing/2010/main">
                  <a:noFill/>
                </a14:hiddenFill>
              </a:ext>
            </a:extLst>
          </p:spPr>
        </p:cxnSp>
        <p:cxnSp>
          <p:nvCxnSpPr>
            <p:cNvPr id="57" name="Straight Connector 19"/>
            <p:cNvCxnSpPr>
              <a:cxnSpLocks noChangeShapeType="1"/>
            </p:cNvCxnSpPr>
            <p:nvPr/>
          </p:nvCxnSpPr>
          <p:spPr bwMode="auto">
            <a:xfrm flipV="1">
              <a:off x="4191000" y="3657600"/>
              <a:ext cx="1828800" cy="12954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58" name="Straight Connector 22"/>
            <p:cNvCxnSpPr>
              <a:cxnSpLocks noChangeShapeType="1"/>
            </p:cNvCxnSpPr>
            <p:nvPr/>
          </p:nvCxnSpPr>
          <p:spPr bwMode="auto">
            <a:xfrm rot="10800000">
              <a:off x="4267200" y="4876800"/>
              <a:ext cx="685800" cy="1588"/>
            </a:xfrm>
            <a:prstGeom prst="line">
              <a:avLst/>
            </a:prstGeom>
            <a:noFill/>
            <a:ln w="25400" algn="ctr">
              <a:solidFill>
                <a:srgbClr val="FF00FF"/>
              </a:solidFill>
              <a:round/>
              <a:headEnd/>
              <a:tailEnd/>
            </a:ln>
            <a:extLst>
              <a:ext uri="{909E8E84-426E-40DD-AFC4-6F175D3DCCD1}">
                <a14:hiddenFill xmlns:a14="http://schemas.microsoft.com/office/drawing/2010/main">
                  <a:noFill/>
                </a14:hiddenFill>
              </a:ext>
            </a:extLst>
          </p:spPr>
        </p:cxnSp>
        <p:cxnSp>
          <p:nvCxnSpPr>
            <p:cNvPr id="59" name="Straight Connector 25"/>
            <p:cNvCxnSpPr>
              <a:cxnSpLocks noChangeShapeType="1"/>
            </p:cNvCxnSpPr>
            <p:nvPr/>
          </p:nvCxnSpPr>
          <p:spPr bwMode="auto">
            <a:xfrm rot="5400000" flipH="1" flipV="1">
              <a:off x="4724400" y="4648200"/>
              <a:ext cx="457200" cy="1588"/>
            </a:xfrm>
            <a:prstGeom prst="line">
              <a:avLst/>
            </a:prstGeom>
            <a:noFill/>
            <a:ln w="25400" algn="ctr">
              <a:solidFill>
                <a:schemeClr val="bg1"/>
              </a:solidFill>
              <a:round/>
              <a:headEnd/>
              <a:tailEnd/>
            </a:ln>
            <a:extLst>
              <a:ext uri="{909E8E84-426E-40DD-AFC4-6F175D3DCCD1}">
                <a14:hiddenFill xmlns:a14="http://schemas.microsoft.com/office/drawing/2010/main">
                  <a:noFill/>
                </a14:hiddenFill>
              </a:ext>
            </a:extLst>
          </p:spPr>
        </p:cxnSp>
        <p:cxnSp>
          <p:nvCxnSpPr>
            <p:cNvPr id="60" name="Straight Connector 28"/>
            <p:cNvCxnSpPr>
              <a:cxnSpLocks noChangeShapeType="1"/>
            </p:cNvCxnSpPr>
            <p:nvPr/>
          </p:nvCxnSpPr>
          <p:spPr bwMode="auto">
            <a:xfrm flipV="1">
              <a:off x="3581400" y="3352800"/>
              <a:ext cx="2209800" cy="16002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1" name="Straight Connector 29"/>
            <p:cNvCxnSpPr>
              <a:cxnSpLocks noChangeShapeType="1"/>
            </p:cNvCxnSpPr>
            <p:nvPr/>
          </p:nvCxnSpPr>
          <p:spPr bwMode="auto">
            <a:xfrm rot="16200000" flipH="1">
              <a:off x="5753100" y="3390900"/>
              <a:ext cx="304800" cy="2286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2" name="Straight Connector 33"/>
            <p:cNvCxnSpPr>
              <a:cxnSpLocks noChangeShapeType="1"/>
            </p:cNvCxnSpPr>
            <p:nvPr/>
          </p:nvCxnSpPr>
          <p:spPr bwMode="auto">
            <a:xfrm>
              <a:off x="3581400" y="4953000"/>
              <a:ext cx="609600" cy="1588"/>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3" name="Straight Connector 37"/>
            <p:cNvCxnSpPr>
              <a:cxnSpLocks noChangeShapeType="1"/>
            </p:cNvCxnSpPr>
            <p:nvPr/>
          </p:nvCxnSpPr>
          <p:spPr bwMode="auto">
            <a:xfrm>
              <a:off x="152400" y="4343400"/>
              <a:ext cx="4267200" cy="1588"/>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4" name="Straight Connector 39"/>
            <p:cNvCxnSpPr>
              <a:cxnSpLocks noChangeShapeType="1"/>
            </p:cNvCxnSpPr>
            <p:nvPr/>
          </p:nvCxnSpPr>
          <p:spPr bwMode="auto">
            <a:xfrm>
              <a:off x="2133600" y="4953000"/>
              <a:ext cx="1447800" cy="1588"/>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5" name="Straight Connector 40"/>
            <p:cNvCxnSpPr>
              <a:cxnSpLocks noChangeShapeType="1"/>
            </p:cNvCxnSpPr>
            <p:nvPr/>
          </p:nvCxnSpPr>
          <p:spPr bwMode="auto">
            <a:xfrm flipV="1">
              <a:off x="2895600" y="4343400"/>
              <a:ext cx="838200" cy="6096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6" name="Straight Connector 42"/>
            <p:cNvCxnSpPr>
              <a:cxnSpLocks noChangeShapeType="1"/>
            </p:cNvCxnSpPr>
            <p:nvPr/>
          </p:nvCxnSpPr>
          <p:spPr bwMode="auto">
            <a:xfrm rot="16200000" flipV="1">
              <a:off x="1562102" y="4381500"/>
              <a:ext cx="1447800" cy="13716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7" name="Straight Connector 43"/>
            <p:cNvCxnSpPr>
              <a:cxnSpLocks noChangeShapeType="1"/>
            </p:cNvCxnSpPr>
            <p:nvPr/>
          </p:nvCxnSpPr>
          <p:spPr bwMode="auto">
            <a:xfrm rot="16200000" flipV="1">
              <a:off x="990601" y="4419600"/>
              <a:ext cx="1600200" cy="14478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8" name="Straight Connector 47"/>
            <p:cNvCxnSpPr>
              <a:cxnSpLocks noChangeShapeType="1"/>
            </p:cNvCxnSpPr>
            <p:nvPr/>
          </p:nvCxnSpPr>
          <p:spPr bwMode="auto">
            <a:xfrm rot="10800000" flipV="1">
              <a:off x="2514600" y="5791200"/>
              <a:ext cx="457200" cy="1524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69" name="Straight Connector 52"/>
            <p:cNvCxnSpPr>
              <a:cxnSpLocks noChangeShapeType="1"/>
            </p:cNvCxnSpPr>
            <p:nvPr/>
          </p:nvCxnSpPr>
          <p:spPr bwMode="auto">
            <a:xfrm flipV="1">
              <a:off x="2286000" y="4343400"/>
              <a:ext cx="838200" cy="6096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70" name="Straight Connector 53"/>
            <p:cNvCxnSpPr>
              <a:cxnSpLocks noChangeShapeType="1"/>
            </p:cNvCxnSpPr>
            <p:nvPr/>
          </p:nvCxnSpPr>
          <p:spPr bwMode="auto">
            <a:xfrm flipV="1">
              <a:off x="1905000" y="4343400"/>
              <a:ext cx="533400" cy="3810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71" name="Straight Connector 59"/>
            <p:cNvCxnSpPr>
              <a:cxnSpLocks noChangeShapeType="1"/>
            </p:cNvCxnSpPr>
            <p:nvPr/>
          </p:nvCxnSpPr>
          <p:spPr bwMode="auto">
            <a:xfrm>
              <a:off x="152400" y="4953000"/>
              <a:ext cx="1447800" cy="1588"/>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72" name="Straight Connector 61"/>
            <p:cNvCxnSpPr>
              <a:cxnSpLocks noChangeShapeType="1"/>
            </p:cNvCxnSpPr>
            <p:nvPr/>
          </p:nvCxnSpPr>
          <p:spPr bwMode="auto">
            <a:xfrm rot="16200000" flipV="1">
              <a:off x="571500" y="4381500"/>
              <a:ext cx="609600" cy="5334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73" name="Straight Connector 63"/>
            <p:cNvCxnSpPr>
              <a:cxnSpLocks noChangeShapeType="1"/>
            </p:cNvCxnSpPr>
            <p:nvPr/>
          </p:nvCxnSpPr>
          <p:spPr bwMode="auto">
            <a:xfrm rot="16200000" flipV="1">
              <a:off x="114300" y="4381500"/>
              <a:ext cx="609600" cy="533400"/>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cxnSp>
          <p:nvCxnSpPr>
            <p:cNvPr id="74" name="Straight Connector 67"/>
            <p:cNvCxnSpPr>
              <a:cxnSpLocks noChangeShapeType="1"/>
            </p:cNvCxnSpPr>
            <p:nvPr/>
          </p:nvCxnSpPr>
          <p:spPr bwMode="auto">
            <a:xfrm rot="5400000" flipH="1" flipV="1">
              <a:off x="-152400" y="4648200"/>
              <a:ext cx="609600" cy="1588"/>
            </a:xfrm>
            <a:prstGeom prst="line">
              <a:avLst/>
            </a:prstGeom>
            <a:noFill/>
            <a:ln w="25400" algn="ctr">
              <a:solidFill>
                <a:srgbClr val="33CC33"/>
              </a:solidFill>
              <a:round/>
              <a:headEnd/>
              <a:tailEnd/>
            </a:ln>
            <a:extLst>
              <a:ext uri="{909E8E84-426E-40DD-AFC4-6F175D3DCCD1}">
                <a14:hiddenFill xmlns:a14="http://schemas.microsoft.com/office/drawing/2010/main">
                  <a:noFill/>
                </a14:hiddenFill>
              </a:ext>
            </a:extLst>
          </p:spPr>
        </p:cxnSp>
      </p:grpSp>
      <p:pic>
        <p:nvPicPr>
          <p:cNvPr id="79" name="Picture 2" descr="Z:\Personal\schedari\Documenti\Atlas\Pixel\B-layer Replacement\PipeQualification\Bercella\Pictures\2-BERCELLAsamples7ago08.JPG"/>
          <p:cNvPicPr>
            <a:picLocks noChangeAspect="1" noChangeArrowheads="1"/>
          </p:cNvPicPr>
          <p:nvPr/>
        </p:nvPicPr>
        <p:blipFill>
          <a:blip r:embed="rId4" cstate="print">
            <a:extLst>
              <a:ext uri="{28A0092B-C50C-407E-A947-70E740481C1C}">
                <a14:useLocalDpi xmlns:a14="http://schemas.microsoft.com/office/drawing/2010/main" val="0"/>
              </a:ext>
            </a:extLst>
          </a:blip>
          <a:srcRect l="18311" t="5629" r="23093" b="21126"/>
          <a:stretch>
            <a:fillRect/>
          </a:stretch>
        </p:blipFill>
        <p:spPr bwMode="auto">
          <a:xfrm>
            <a:off x="5275019" y="1700085"/>
            <a:ext cx="1326516" cy="1243608"/>
          </a:xfrm>
          <a:prstGeom prst="rect">
            <a:avLst/>
          </a:prstGeom>
          <a:noFill/>
          <a:ln w="2540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 name="Picture 7" descr="Z:\Personal\schedari\Documenti\Atlas\Pixel\B-layer Replacement\StaveQualification\Pictures\DSC047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838" y="3686609"/>
            <a:ext cx="2560026" cy="192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ttangolo 81"/>
          <p:cNvSpPr/>
          <p:nvPr/>
        </p:nvSpPr>
        <p:spPr>
          <a:xfrm>
            <a:off x="4450662" y="2988895"/>
            <a:ext cx="4572000" cy="523220"/>
          </a:xfrm>
          <a:prstGeom prst="rect">
            <a:avLst/>
          </a:prstGeom>
        </p:spPr>
        <p:txBody>
          <a:bodyPr>
            <a:spAutoFit/>
          </a:bodyPr>
          <a:lstStyle/>
          <a:p>
            <a:r>
              <a:rPr lang="en-US" sz="1400" dirty="0"/>
              <a:t>several pipes have been produced that meet the specs and, at the moment,  two are the validated techniques</a:t>
            </a:r>
            <a:endParaRPr lang="it-IT" sz="1400" dirty="0"/>
          </a:p>
        </p:txBody>
      </p:sp>
      <p:sp>
        <p:nvSpPr>
          <p:cNvPr id="83" name="Rettangolo 82"/>
          <p:cNvSpPr/>
          <p:nvPr/>
        </p:nvSpPr>
        <p:spPr>
          <a:xfrm>
            <a:off x="3404294" y="5757608"/>
            <a:ext cx="2455224" cy="369332"/>
          </a:xfrm>
          <a:prstGeom prst="rect">
            <a:avLst/>
          </a:prstGeom>
        </p:spPr>
        <p:txBody>
          <a:bodyPr wrap="none">
            <a:spAutoFit/>
          </a:bodyPr>
          <a:lstStyle/>
          <a:p>
            <a:r>
              <a:rPr lang="en-US" i="1" u="sng" dirty="0"/>
              <a:t>full homogeneous stave</a:t>
            </a:r>
            <a:r>
              <a:rPr lang="en-US" dirty="0"/>
              <a:t> </a:t>
            </a:r>
            <a:endParaRPr lang="it-IT" dirty="0"/>
          </a:p>
        </p:txBody>
      </p:sp>
      <p:sp>
        <p:nvSpPr>
          <p:cNvPr id="84" name="Rettangolo 83"/>
          <p:cNvSpPr/>
          <p:nvPr/>
        </p:nvSpPr>
        <p:spPr>
          <a:xfrm>
            <a:off x="5307073" y="3792701"/>
            <a:ext cx="3457381" cy="1938992"/>
          </a:xfrm>
          <a:prstGeom prst="rect">
            <a:avLst/>
          </a:prstGeom>
        </p:spPr>
        <p:txBody>
          <a:bodyPr wrap="square">
            <a:spAutoFit/>
          </a:bodyPr>
          <a:lstStyle/>
          <a:p>
            <a:pPr marL="809625">
              <a:defRPr/>
            </a:pPr>
            <a:r>
              <a:rPr lang="en-US" sz="1200" dirty="0"/>
              <a:t>Institutes and </a:t>
            </a:r>
            <a:r>
              <a:rPr lang="en-US" sz="1200" dirty="0" smtClean="0"/>
              <a:t>collaborators (2008)</a:t>
            </a:r>
          </a:p>
          <a:p>
            <a:pPr marL="981075" indent="-171450">
              <a:buFont typeface="Arial" pitchFamily="34" charset="0"/>
              <a:buChar char="•"/>
              <a:defRPr/>
            </a:pPr>
            <a:r>
              <a:rPr lang="de-DE" sz="1200" i="1" u="sng" dirty="0" smtClean="0">
                <a:hlinkClick r:id="rId6"/>
              </a:rPr>
              <a:t>IVW </a:t>
            </a:r>
            <a:r>
              <a:rPr lang="de-DE" sz="1200" i="1" u="sng" dirty="0">
                <a:hlinkClick r:id="rId6"/>
              </a:rPr>
              <a:t>: Institut für Verbundwerkstoffe GmbH  Kaiserslautern</a:t>
            </a:r>
            <a:r>
              <a:rPr lang="de-DE" sz="1200" i="1" u="sng" dirty="0"/>
              <a:t> </a:t>
            </a:r>
          </a:p>
          <a:p>
            <a:pPr marL="981075" indent="-171450">
              <a:buFont typeface="Arial" pitchFamily="34" charset="0"/>
              <a:buChar char="•"/>
              <a:defRPr/>
            </a:pPr>
            <a:r>
              <a:rPr lang="de-DE" sz="1200" i="1" u="sng" dirty="0"/>
              <a:t>IFB :Institut </a:t>
            </a:r>
            <a:r>
              <a:rPr lang="de-DE" sz="1200" i="1" u="sng" dirty="0">
                <a:hlinkClick r:id="rId6"/>
              </a:rPr>
              <a:t>für </a:t>
            </a:r>
            <a:r>
              <a:rPr lang="de-DE" sz="1200" i="1" u="sng" dirty="0"/>
              <a:t>Flugzeugbau </a:t>
            </a:r>
            <a:r>
              <a:rPr lang="de-DE" sz="1200" i="1" u="sng" dirty="0" err="1"/>
              <a:t>Universitat</a:t>
            </a:r>
            <a:r>
              <a:rPr lang="de-DE" sz="1200" i="1" u="sng" dirty="0"/>
              <a:t> Stuttgart </a:t>
            </a:r>
          </a:p>
          <a:p>
            <a:pPr marL="981075" indent="-171450">
              <a:buFont typeface="Arial" pitchFamily="34" charset="0"/>
              <a:buChar char="•"/>
              <a:defRPr/>
            </a:pPr>
            <a:r>
              <a:rPr lang="de-DE" sz="1200" i="1" u="sng" dirty="0"/>
              <a:t>Wuppertal University </a:t>
            </a:r>
          </a:p>
          <a:p>
            <a:pPr marL="981075" indent="-171450">
              <a:buFont typeface="Arial" pitchFamily="34" charset="0"/>
              <a:buChar char="•"/>
              <a:defRPr/>
            </a:pPr>
            <a:r>
              <a:rPr lang="de-DE" sz="1200" i="1" u="sng" dirty="0"/>
              <a:t>INFN Milano</a:t>
            </a:r>
          </a:p>
          <a:p>
            <a:pPr marL="981075" indent="-171450">
              <a:buFont typeface="Arial" pitchFamily="34" charset="0"/>
              <a:buChar char="•"/>
              <a:defRPr/>
            </a:pPr>
            <a:r>
              <a:rPr lang="de-DE" sz="1200" i="1" u="sng" dirty="0"/>
              <a:t>CPPM Marseille</a:t>
            </a:r>
          </a:p>
          <a:p>
            <a:pPr marL="981075" indent="-171450">
              <a:buFont typeface="Arial" pitchFamily="34" charset="0"/>
              <a:buChar char="•"/>
              <a:defRPr/>
            </a:pPr>
            <a:r>
              <a:rPr lang="de-DE" sz="1200" i="1" u="sng" dirty="0"/>
              <a:t>LAPP </a:t>
            </a:r>
            <a:r>
              <a:rPr lang="de-DE" sz="1200" i="1" u="sng" dirty="0" err="1"/>
              <a:t>Annecy</a:t>
            </a:r>
            <a:r>
              <a:rPr lang="de-DE" sz="1200" i="1" u="sng" dirty="0"/>
              <a:t> </a:t>
            </a:r>
          </a:p>
          <a:p>
            <a:pPr marL="981075" indent="-171450">
              <a:buFont typeface="Arial" pitchFamily="34" charset="0"/>
              <a:buChar char="•"/>
              <a:defRPr/>
            </a:pPr>
            <a:r>
              <a:rPr lang="de-DE" sz="1200" i="1" u="sng" dirty="0"/>
              <a:t>BERCELLA </a:t>
            </a:r>
            <a:r>
              <a:rPr lang="de-DE" sz="1200" i="1" u="sng" dirty="0" err="1"/>
              <a:t>Carbon</a:t>
            </a:r>
            <a:r>
              <a:rPr lang="de-DE" sz="1200" i="1" u="sng" dirty="0"/>
              <a:t> Fiber  (Parma IT</a:t>
            </a:r>
            <a:r>
              <a:rPr lang="de-DE" sz="1200" i="1" u="sng" dirty="0" smtClean="0"/>
              <a:t>)</a:t>
            </a:r>
            <a:endParaRPr lang="de-DE" sz="1200" i="1" u="sng" dirty="0"/>
          </a:p>
        </p:txBody>
      </p:sp>
    </p:spTree>
    <p:extLst>
      <p:ext uri="{BB962C8B-B14F-4D97-AF65-F5344CB8AC3E}">
        <p14:creationId xmlns:p14="http://schemas.microsoft.com/office/powerpoint/2010/main" val="2586990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27</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3" name="Rettangolo 2"/>
          <p:cNvSpPr/>
          <p:nvPr/>
        </p:nvSpPr>
        <p:spPr>
          <a:xfrm>
            <a:off x="3870724" y="2021"/>
            <a:ext cx="2275751" cy="646331"/>
          </a:xfrm>
          <a:prstGeom prst="rect">
            <a:avLst/>
          </a:prstGeom>
        </p:spPr>
        <p:txBody>
          <a:bodyPr wrap="none">
            <a:spAutoFit/>
          </a:bodyPr>
          <a:lstStyle/>
          <a:p>
            <a:pPr lvl="0" algn="ctr"/>
            <a:r>
              <a:rPr lang="en-US" b="1" dirty="0" smtClean="0">
                <a:solidFill>
                  <a:prstClr val="black"/>
                </a:solidFill>
              </a:rPr>
              <a:t>R&amp;D</a:t>
            </a:r>
          </a:p>
          <a:p>
            <a:pPr lvl="0" algn="ctr"/>
            <a:r>
              <a:rPr lang="en-US" b="1" dirty="0" smtClean="0">
                <a:solidFill>
                  <a:prstClr val="black"/>
                </a:solidFill>
              </a:rPr>
              <a:t>JOINING TECHNIQUES</a:t>
            </a:r>
            <a:endParaRPr lang="en-US" b="1" dirty="0">
              <a:solidFill>
                <a:prstClr val="black"/>
              </a:solidFill>
            </a:endParaRPr>
          </a:p>
        </p:txBody>
      </p:sp>
      <p:pic>
        <p:nvPicPr>
          <p:cNvPr id="8" name="Picture 2" descr="ALUM SLEEVE"/>
          <p:cNvPicPr>
            <a:picLocks noChangeAspect="1" noChangeArrowheads="1"/>
          </p:cNvPicPr>
          <p:nvPr/>
        </p:nvPicPr>
        <p:blipFill>
          <a:blip r:embed="rId2" cstate="print"/>
          <a:srcRect/>
          <a:stretch>
            <a:fillRect/>
          </a:stretch>
        </p:blipFill>
        <p:spPr bwMode="auto">
          <a:xfrm>
            <a:off x="326478" y="1239661"/>
            <a:ext cx="2081515" cy="1220738"/>
          </a:xfrm>
          <a:prstGeom prst="rect">
            <a:avLst/>
          </a:prstGeom>
          <a:noFill/>
        </p:spPr>
      </p:pic>
      <p:sp>
        <p:nvSpPr>
          <p:cNvPr id="9" name="Rettangolo 8"/>
          <p:cNvSpPr/>
          <p:nvPr/>
        </p:nvSpPr>
        <p:spPr>
          <a:xfrm>
            <a:off x="426985" y="5442237"/>
            <a:ext cx="2160591" cy="523220"/>
          </a:xfrm>
          <a:prstGeom prst="rect">
            <a:avLst/>
          </a:prstGeom>
        </p:spPr>
        <p:txBody>
          <a:bodyPr wrap="none">
            <a:spAutoFit/>
          </a:bodyPr>
          <a:lstStyle/>
          <a:p>
            <a:r>
              <a:rPr lang="en-US" sz="1400" dirty="0"/>
              <a:t>Orbital </a:t>
            </a:r>
            <a:r>
              <a:rPr lang="en-US" sz="1400" dirty="0" smtClean="0"/>
              <a:t>welding</a:t>
            </a:r>
          </a:p>
          <a:p>
            <a:r>
              <a:rPr lang="en-US" sz="1400" dirty="0" smtClean="0"/>
              <a:t>Not for small 1.5 mm pipe  </a:t>
            </a:r>
            <a:endParaRPr lang="it-IT" sz="1400" dirty="0"/>
          </a:p>
        </p:txBody>
      </p:sp>
      <p:sp>
        <p:nvSpPr>
          <p:cNvPr id="10" name="Rettangolo 9"/>
          <p:cNvSpPr/>
          <p:nvPr/>
        </p:nvSpPr>
        <p:spPr>
          <a:xfrm>
            <a:off x="743210" y="2486283"/>
            <a:ext cx="954428" cy="369332"/>
          </a:xfrm>
          <a:prstGeom prst="rect">
            <a:avLst/>
          </a:prstGeom>
        </p:spPr>
        <p:txBody>
          <a:bodyPr wrap="none">
            <a:spAutoFit/>
          </a:bodyPr>
          <a:lstStyle/>
          <a:p>
            <a:r>
              <a:rPr lang="en-US" dirty="0"/>
              <a:t>Swaging</a:t>
            </a:r>
            <a:endParaRPr lang="it-IT" dirty="0"/>
          </a:p>
        </p:txBody>
      </p:sp>
      <p:pic>
        <p:nvPicPr>
          <p:cNvPr id="13" name="Picture 4"/>
          <p:cNvPicPr>
            <a:picLocks noChangeAspect="1" noChangeArrowheads="1"/>
          </p:cNvPicPr>
          <p:nvPr/>
        </p:nvPicPr>
        <p:blipFill>
          <a:blip r:embed="rId3" cstate="print"/>
          <a:srcRect/>
          <a:stretch>
            <a:fillRect/>
          </a:stretch>
        </p:blipFill>
        <p:spPr bwMode="auto">
          <a:xfrm>
            <a:off x="6444207" y="1186808"/>
            <a:ext cx="2050734" cy="2359016"/>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5729863" y="4003599"/>
            <a:ext cx="3066437" cy="1386461"/>
          </a:xfrm>
          <a:prstGeom prst="rect">
            <a:avLst/>
          </a:prstGeom>
          <a:noFill/>
          <a:ln w="9525">
            <a:noFill/>
            <a:miter lim="800000"/>
            <a:headEnd/>
            <a:tailEnd/>
          </a:ln>
        </p:spPr>
      </p:pic>
      <p:sp>
        <p:nvSpPr>
          <p:cNvPr id="15" name="Rettangolo 14"/>
          <p:cNvSpPr/>
          <p:nvPr/>
        </p:nvSpPr>
        <p:spPr>
          <a:xfrm>
            <a:off x="2123729" y="4005065"/>
            <a:ext cx="3606134" cy="1384995"/>
          </a:xfrm>
          <a:prstGeom prst="rect">
            <a:avLst/>
          </a:prstGeom>
        </p:spPr>
        <p:txBody>
          <a:bodyPr wrap="square">
            <a:spAutoFit/>
          </a:bodyPr>
          <a:lstStyle/>
          <a:p>
            <a:pPr marL="285750" indent="-285750">
              <a:buFont typeface="Arial" panose="020B0604020202020204" pitchFamily="34" charset="0"/>
              <a:buChar char="•"/>
            </a:pPr>
            <a:r>
              <a:rPr lang="en-US" sz="1400" dirty="0"/>
              <a:t>Brazing work fine on a lot of material (Stainless steel, Ceramics, Titanium …)</a:t>
            </a:r>
          </a:p>
          <a:p>
            <a:pPr marL="285750" indent="-285750">
              <a:buFont typeface="Arial" panose="020B0604020202020204" pitchFamily="34" charset="0"/>
              <a:buChar char="•"/>
            </a:pPr>
            <a:r>
              <a:rPr lang="en-US" sz="1400" dirty="0" smtClean="0"/>
              <a:t>compatible </a:t>
            </a:r>
            <a:r>
              <a:rPr lang="en-US" sz="1400" dirty="0"/>
              <a:t>with modules on local supports during operation</a:t>
            </a:r>
          </a:p>
          <a:p>
            <a:pPr marL="285750" indent="-285750">
              <a:buFont typeface="Arial" panose="020B0604020202020204" pitchFamily="34" charset="0"/>
              <a:buChar char="•"/>
            </a:pPr>
            <a:r>
              <a:rPr lang="en-US" sz="1400" dirty="0" smtClean="0"/>
              <a:t>permit </a:t>
            </a:r>
            <a:r>
              <a:rPr lang="en-US" sz="1400" dirty="0"/>
              <a:t>mixture of materials </a:t>
            </a:r>
            <a:endParaRPr lang="en-US" sz="1400" dirty="0" smtClean="0"/>
          </a:p>
          <a:p>
            <a:pPr marL="285750" indent="-285750">
              <a:buFont typeface="Arial" panose="020B0604020202020204" pitchFamily="34" charset="0"/>
              <a:buChar char="•"/>
            </a:pPr>
            <a:r>
              <a:rPr lang="en-US" sz="1400" dirty="0" smtClean="0"/>
              <a:t>helpful </a:t>
            </a:r>
            <a:r>
              <a:rPr lang="en-US" sz="1400" dirty="0"/>
              <a:t>for electrical breaks for </a:t>
            </a:r>
            <a:r>
              <a:rPr lang="en-US" sz="1400" dirty="0" smtClean="0"/>
              <a:t>example</a:t>
            </a:r>
            <a:endParaRPr lang="en-US" sz="1400" dirty="0"/>
          </a:p>
        </p:txBody>
      </p:sp>
      <p:sp>
        <p:nvSpPr>
          <p:cNvPr id="16" name="Rettangolo 15"/>
          <p:cNvSpPr/>
          <p:nvPr/>
        </p:nvSpPr>
        <p:spPr>
          <a:xfrm>
            <a:off x="3275856" y="3475085"/>
            <a:ext cx="1933606" cy="369332"/>
          </a:xfrm>
          <a:prstGeom prst="rect">
            <a:avLst/>
          </a:prstGeom>
        </p:spPr>
        <p:txBody>
          <a:bodyPr wrap="none">
            <a:spAutoFit/>
          </a:bodyPr>
          <a:lstStyle/>
          <a:p>
            <a:r>
              <a:rPr lang="en-US" dirty="0"/>
              <a:t>IBL Brazing activity</a:t>
            </a:r>
            <a:endParaRPr lang="it-IT" dirty="0"/>
          </a:p>
        </p:txBody>
      </p:sp>
      <p:pic>
        <p:nvPicPr>
          <p:cNvPr id="18" name="Picture 3"/>
          <p:cNvPicPr>
            <a:picLocks noChangeAspect="1" noChangeArrowheads="1"/>
          </p:cNvPicPr>
          <p:nvPr/>
        </p:nvPicPr>
        <p:blipFill>
          <a:blip r:embed="rId5" cstate="print"/>
          <a:srcRect/>
          <a:stretch>
            <a:fillRect/>
          </a:stretch>
        </p:blipFill>
        <p:spPr bwMode="auto">
          <a:xfrm>
            <a:off x="426985" y="3496476"/>
            <a:ext cx="1270653" cy="1901949"/>
          </a:xfrm>
          <a:prstGeom prst="rect">
            <a:avLst/>
          </a:prstGeom>
          <a:noFill/>
          <a:ln w="9525">
            <a:noFill/>
            <a:miter lim="800000"/>
            <a:headEnd/>
            <a:tailEnd/>
          </a:ln>
        </p:spPr>
      </p:pic>
      <p:pic>
        <p:nvPicPr>
          <p:cNvPr id="19" name="Picture 3"/>
          <p:cNvPicPr>
            <a:picLocks noChangeAspect="1" noChangeArrowheads="1"/>
          </p:cNvPicPr>
          <p:nvPr/>
        </p:nvPicPr>
        <p:blipFill>
          <a:blip r:embed="rId6" cstate="print"/>
          <a:srcRect/>
          <a:stretch>
            <a:fillRect/>
          </a:stretch>
        </p:blipFill>
        <p:spPr bwMode="auto">
          <a:xfrm>
            <a:off x="2990399" y="1239661"/>
            <a:ext cx="2721208" cy="2204864"/>
          </a:xfrm>
          <a:prstGeom prst="rect">
            <a:avLst/>
          </a:prstGeom>
          <a:noFill/>
          <a:ln w="9525">
            <a:noFill/>
            <a:miter lim="800000"/>
            <a:headEnd/>
            <a:tailEnd/>
          </a:ln>
        </p:spPr>
      </p:pic>
    </p:spTree>
    <p:extLst>
      <p:ext uri="{BB962C8B-B14F-4D97-AF65-F5344CB8AC3E}">
        <p14:creationId xmlns:p14="http://schemas.microsoft.com/office/powerpoint/2010/main" val="2120592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28</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3025747" y="-13872"/>
            <a:ext cx="3590919" cy="369332"/>
          </a:xfrm>
          <a:prstGeom prst="rect">
            <a:avLst/>
          </a:prstGeom>
        </p:spPr>
        <p:txBody>
          <a:bodyPr wrap="none">
            <a:spAutoFit/>
          </a:bodyPr>
          <a:lstStyle/>
          <a:p>
            <a:r>
              <a:rPr lang="en-US" b="1" dirty="0" smtClean="0"/>
              <a:t>COLLABORATION WITH INDUSTRIES</a:t>
            </a:r>
          </a:p>
        </p:txBody>
      </p:sp>
      <p:sp>
        <p:nvSpPr>
          <p:cNvPr id="8" name="Rettangolo 7"/>
          <p:cNvSpPr/>
          <p:nvPr/>
        </p:nvSpPr>
        <p:spPr>
          <a:xfrm>
            <a:off x="889630" y="399087"/>
            <a:ext cx="7632848" cy="2031325"/>
          </a:xfrm>
          <a:prstGeom prst="rect">
            <a:avLst/>
          </a:prstGeom>
        </p:spPr>
        <p:txBody>
          <a:bodyPr wrap="square">
            <a:spAutoFit/>
          </a:bodyPr>
          <a:lstStyle/>
          <a:p>
            <a:r>
              <a:rPr lang="en-US" dirty="0" smtClean="0"/>
              <a:t>Peculiarity of the present systems:</a:t>
            </a:r>
          </a:p>
          <a:p>
            <a:r>
              <a:rPr lang="en-US" dirty="0" smtClean="0"/>
              <a:t>“</a:t>
            </a:r>
            <a:r>
              <a:rPr lang="en-US" dirty="0" err="1" smtClean="0"/>
              <a:t>Small”detector</a:t>
            </a:r>
            <a:r>
              <a:rPr lang="en-US" dirty="0" smtClean="0"/>
              <a:t> </a:t>
            </a:r>
            <a:r>
              <a:rPr lang="en-US" dirty="0" smtClean="0"/>
              <a:t>=&gt; Small quantity of material required</a:t>
            </a:r>
          </a:p>
          <a:p>
            <a:pPr>
              <a:buFont typeface="Symbol"/>
              <a:buChar char="Þ"/>
            </a:pPr>
            <a:r>
              <a:rPr lang="en-US" dirty="0" smtClean="0"/>
              <a:t> Not very attractive business for industry</a:t>
            </a:r>
          </a:p>
          <a:p>
            <a:pPr>
              <a:buFont typeface="Symbol"/>
              <a:buChar char="Þ"/>
            </a:pPr>
            <a:r>
              <a:rPr lang="en-US" dirty="0" smtClean="0"/>
              <a:t> always needed:</a:t>
            </a:r>
          </a:p>
          <a:p>
            <a:pPr>
              <a:buFont typeface="Arial" pitchFamily="34" charset="0"/>
              <a:buChar char="•"/>
            </a:pPr>
            <a:r>
              <a:rPr lang="en-US" dirty="0" smtClean="0"/>
              <a:t> custom design and prototype qualification</a:t>
            </a:r>
          </a:p>
          <a:p>
            <a:pPr>
              <a:buFont typeface="Arial" pitchFamily="34" charset="0"/>
              <a:buChar char="•"/>
            </a:pPr>
            <a:r>
              <a:rPr lang="en-US" dirty="0" smtClean="0"/>
              <a:t> custom production of detector components </a:t>
            </a:r>
          </a:p>
          <a:p>
            <a:pPr>
              <a:buFont typeface="Arial" pitchFamily="34" charset="0"/>
              <a:buChar char="•"/>
            </a:pPr>
            <a:r>
              <a:rPr lang="en-US" dirty="0" smtClean="0"/>
              <a:t> =&gt; expensive </a:t>
            </a:r>
            <a:r>
              <a:rPr lang="en-US" dirty="0"/>
              <a:t>(small scale</a:t>
            </a:r>
            <a:r>
              <a:rPr lang="en-US" dirty="0" smtClean="0"/>
              <a:t>)  material acquisition and external works</a:t>
            </a:r>
          </a:p>
        </p:txBody>
      </p:sp>
      <p:sp>
        <p:nvSpPr>
          <p:cNvPr id="9" name="Rettangolo 8"/>
          <p:cNvSpPr/>
          <p:nvPr/>
        </p:nvSpPr>
        <p:spPr>
          <a:xfrm>
            <a:off x="889630" y="2777269"/>
            <a:ext cx="7642810" cy="3693319"/>
          </a:xfrm>
          <a:prstGeom prst="rect">
            <a:avLst/>
          </a:prstGeom>
        </p:spPr>
        <p:txBody>
          <a:bodyPr wrap="square">
            <a:spAutoFit/>
          </a:bodyPr>
          <a:lstStyle/>
          <a:p>
            <a:r>
              <a:rPr lang="en-US" dirty="0" smtClean="0">
                <a:solidFill>
                  <a:srgbClr val="FF0000"/>
                </a:solidFill>
              </a:rPr>
              <a:t>DESIDERABLE COLLABORATION INSIDE INFN</a:t>
            </a:r>
          </a:p>
          <a:p>
            <a:r>
              <a:rPr lang="en-US" dirty="0" smtClean="0"/>
              <a:t>TO JOIN EFFORTS IN COMMON </a:t>
            </a:r>
            <a:r>
              <a:rPr lang="en-US" dirty="0" smtClean="0"/>
              <a:t>R&amp;D</a:t>
            </a:r>
          </a:p>
          <a:p>
            <a:endParaRPr lang="en-US" dirty="0"/>
          </a:p>
          <a:p>
            <a:r>
              <a:rPr lang="en-US" dirty="0" smtClean="0">
                <a:solidFill>
                  <a:srgbClr val="FF0000"/>
                </a:solidFill>
              </a:rPr>
              <a:t>SOFTWARE SIMULATION CODES</a:t>
            </a:r>
            <a:r>
              <a:rPr lang="en-US" dirty="0" smtClean="0"/>
              <a:t>:</a:t>
            </a:r>
          </a:p>
          <a:p>
            <a:r>
              <a:rPr lang="en-US" dirty="0" smtClean="0"/>
              <a:t>ALREADY DONE (NATIONAL CONTRACT) FOR:</a:t>
            </a:r>
          </a:p>
          <a:p>
            <a:pPr marL="285750" indent="-285750">
              <a:buFont typeface="Arial" panose="020B0604020202020204" pitchFamily="34" charset="0"/>
              <a:buChar char="•"/>
            </a:pPr>
            <a:r>
              <a:rPr lang="en-US" dirty="0" smtClean="0"/>
              <a:t>CAD SYSTEMS</a:t>
            </a:r>
          </a:p>
          <a:p>
            <a:pPr marL="285750" indent="-285750">
              <a:buFont typeface="Arial" panose="020B0604020202020204" pitchFamily="34" charset="0"/>
              <a:buChar char="•"/>
            </a:pPr>
            <a:r>
              <a:rPr lang="en-US" dirty="0" smtClean="0"/>
              <a:t>FEM ANSYS</a:t>
            </a:r>
          </a:p>
          <a:p>
            <a:pPr marL="285750" indent="-285750">
              <a:buFont typeface="Arial" panose="020B0604020202020204" pitchFamily="34" charset="0"/>
              <a:buChar char="•"/>
            </a:pPr>
            <a:r>
              <a:rPr lang="en-US" dirty="0" smtClean="0"/>
              <a:t>ESACOMP</a:t>
            </a:r>
            <a:endParaRPr lang="en-US" dirty="0"/>
          </a:p>
          <a:p>
            <a:pPr marL="285750" indent="-285750">
              <a:buFont typeface="Arial" panose="020B0604020202020204" pitchFamily="34" charset="0"/>
              <a:buChar char="•"/>
            </a:pPr>
            <a:r>
              <a:rPr lang="en-US" dirty="0" smtClean="0"/>
              <a:t>NOW NEED </a:t>
            </a:r>
            <a:r>
              <a:rPr lang="en-US" dirty="0" err="1" smtClean="0"/>
              <a:t>CoBRA</a:t>
            </a:r>
            <a:r>
              <a:rPr lang="en-US" dirty="0" smtClean="0"/>
              <a:t> code (CO2 BRANCH </a:t>
            </a:r>
            <a:r>
              <a:rPr lang="en-US" dirty="0"/>
              <a:t>CALCULATOR</a:t>
            </a:r>
            <a:r>
              <a:rPr lang="en-US" dirty="0" smtClean="0"/>
              <a:t>)</a:t>
            </a:r>
          </a:p>
          <a:p>
            <a:endParaRPr lang="en-US" dirty="0"/>
          </a:p>
          <a:p>
            <a:r>
              <a:rPr lang="en-US" dirty="0" smtClean="0">
                <a:solidFill>
                  <a:srgbClr val="FF0000"/>
                </a:solidFill>
              </a:rPr>
              <a:t>PROTOTYPE TESTING R&amp;D RESULTS &amp; INDICATIONS</a:t>
            </a:r>
          </a:p>
          <a:p>
            <a:pPr marL="285750" indent="-285750">
              <a:buFont typeface="Arial" panose="020B0604020202020204" pitchFamily="34" charset="0"/>
              <a:buChar char="•"/>
            </a:pPr>
            <a:r>
              <a:rPr lang="en-US" dirty="0" smtClean="0"/>
              <a:t>SHARING OF TECHNOLOGIES DEVELOPMENT AND LABORATORY INFRASTRUCTURES</a:t>
            </a:r>
            <a:endParaRPr lang="en-US" sz="1600" dirty="0" smtClean="0"/>
          </a:p>
        </p:txBody>
      </p:sp>
      <p:sp>
        <p:nvSpPr>
          <p:cNvPr id="10" name="Rettangolo 9"/>
          <p:cNvSpPr/>
          <p:nvPr/>
        </p:nvSpPr>
        <p:spPr>
          <a:xfrm>
            <a:off x="2843805" y="2446736"/>
            <a:ext cx="3954801" cy="369332"/>
          </a:xfrm>
          <a:prstGeom prst="rect">
            <a:avLst/>
          </a:prstGeom>
        </p:spPr>
        <p:txBody>
          <a:bodyPr wrap="none">
            <a:spAutoFit/>
          </a:bodyPr>
          <a:lstStyle/>
          <a:p>
            <a:r>
              <a:rPr lang="en-US" b="1" dirty="0" smtClean="0"/>
              <a:t>COLLABORATION BETWEEN INSTITUTES</a:t>
            </a:r>
          </a:p>
        </p:txBody>
      </p:sp>
    </p:spTree>
    <p:extLst>
      <p:ext uri="{BB962C8B-B14F-4D97-AF65-F5344CB8AC3E}">
        <p14:creationId xmlns:p14="http://schemas.microsoft.com/office/powerpoint/2010/main" val="1755490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79712" y="1268760"/>
            <a:ext cx="5184576" cy="1656184"/>
          </a:xfrm>
        </p:spPr>
        <p:txBody>
          <a:bodyPr>
            <a:noAutofit/>
          </a:bodyPr>
          <a:lstStyle/>
          <a:p>
            <a:pPr marL="0" indent="0" algn="ctr">
              <a:buNone/>
            </a:pPr>
            <a:r>
              <a:rPr lang="it-IT" sz="2800" dirty="0" err="1" smtClean="0"/>
              <a:t>Thank</a:t>
            </a:r>
            <a:r>
              <a:rPr lang="it-IT" sz="2800" dirty="0" smtClean="0"/>
              <a:t> </a:t>
            </a:r>
            <a:r>
              <a:rPr lang="it-IT" sz="2800" dirty="0" err="1" smtClean="0"/>
              <a:t>you</a:t>
            </a:r>
            <a:endParaRPr lang="it-IT" sz="2800" dirty="0"/>
          </a:p>
          <a:p>
            <a:pPr marL="0" indent="0" algn="ctr">
              <a:buNone/>
            </a:pPr>
            <a:r>
              <a:rPr lang="it-IT" sz="2800" dirty="0" smtClean="0"/>
              <a:t>for </a:t>
            </a:r>
            <a:r>
              <a:rPr lang="it-IT" sz="2800" dirty="0" err="1" smtClean="0"/>
              <a:t>your</a:t>
            </a:r>
            <a:r>
              <a:rPr lang="it-IT" sz="2800" dirty="0" smtClean="0"/>
              <a:t> </a:t>
            </a:r>
            <a:r>
              <a:rPr lang="it-IT" sz="2800" dirty="0" err="1" smtClean="0"/>
              <a:t>attention</a:t>
            </a:r>
            <a:endParaRPr lang="it-IT" sz="2800" dirty="0" smtClean="0"/>
          </a:p>
          <a:p>
            <a:pPr marL="0" indent="0" algn="ctr">
              <a:buNone/>
            </a:pPr>
            <a:endParaRPr lang="it-IT" sz="2800" dirty="0" smtClean="0"/>
          </a:p>
          <a:p>
            <a:pPr marL="0" indent="0" algn="ctr">
              <a:buNone/>
            </a:pPr>
            <a:endParaRPr lang="it-IT" sz="2800" dirty="0"/>
          </a:p>
          <a:p>
            <a:pPr marL="0" indent="0" algn="ctr">
              <a:buNone/>
            </a:pPr>
            <a:endParaRPr lang="it-IT" sz="2800" dirty="0" smtClean="0"/>
          </a:p>
          <a:p>
            <a:pPr marL="0" indent="0" algn="ctr">
              <a:buNone/>
            </a:pPr>
            <a:endParaRPr lang="it-IT" sz="2800" dirty="0"/>
          </a:p>
          <a:p>
            <a:pPr marL="0" indent="0" algn="ctr">
              <a:buNone/>
            </a:pPr>
            <a:r>
              <a:rPr lang="it-IT" sz="2800" dirty="0" smtClean="0"/>
              <a:t>BACK-UP</a:t>
            </a:r>
          </a:p>
          <a:p>
            <a:pPr marL="0" indent="0" algn="ctr">
              <a:buNone/>
            </a:pPr>
            <a:r>
              <a:rPr lang="it-IT" sz="2800" dirty="0" smtClean="0"/>
              <a:t>SLIDES</a:t>
            </a:r>
            <a:endParaRPr lang="it-IT" sz="2800" dirty="0" smtClean="0"/>
          </a:p>
          <a:p>
            <a:pPr marL="0" indent="0" algn="ctr">
              <a:buNone/>
            </a:pPr>
            <a:endParaRPr lang="it-IT" sz="2000" dirty="0" smtClean="0"/>
          </a:p>
        </p:txBody>
      </p:sp>
    </p:spTree>
    <p:extLst>
      <p:ext uri="{BB962C8B-B14F-4D97-AF65-F5344CB8AC3E}">
        <p14:creationId xmlns:p14="http://schemas.microsoft.com/office/powerpoint/2010/main" val="20104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oelli\Desktop\PIXEL HALF SH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642315"/>
            <a:ext cx="4894515" cy="163046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3</a:t>
            </a:fld>
            <a:endParaRPr lang="it-IT"/>
          </a:p>
        </p:txBody>
      </p:sp>
      <p:sp>
        <p:nvSpPr>
          <p:cNvPr id="7" name="Segnaposto contenuto 2"/>
          <p:cNvSpPr>
            <a:spLocks noGrp="1"/>
          </p:cNvSpPr>
          <p:nvPr>
            <p:ph idx="1"/>
          </p:nvPr>
        </p:nvSpPr>
        <p:spPr>
          <a:xfrm>
            <a:off x="1259632" y="-21005"/>
            <a:ext cx="6624736" cy="369332"/>
          </a:xfrm>
        </p:spPr>
        <p:txBody>
          <a:bodyPr wrap="square">
            <a:spAutoFit/>
          </a:bodyPr>
          <a:lstStyle/>
          <a:p>
            <a:pPr marL="0" indent="0" algn="ctr">
              <a:buNone/>
            </a:pPr>
            <a:r>
              <a:rPr lang="it-IT" sz="1800" b="1" dirty="0" smtClean="0"/>
              <a:t>TRACKERS LOCAL SUPPORTS: THE CHALLENGE</a:t>
            </a:r>
            <a:endParaRPr lang="it-IT" sz="1800" b="1" dirty="0"/>
          </a:p>
        </p:txBody>
      </p:sp>
      <p:sp>
        <p:nvSpPr>
          <p:cNvPr id="8" name="Rettangolo 7"/>
          <p:cNvSpPr/>
          <p:nvPr/>
        </p:nvSpPr>
        <p:spPr>
          <a:xfrm>
            <a:off x="971600" y="520519"/>
            <a:ext cx="8032444" cy="3988784"/>
          </a:xfrm>
          <a:prstGeom prst="rect">
            <a:avLst/>
          </a:prstGeom>
          <a:solidFill>
            <a:schemeClr val="bg1"/>
          </a:solidFill>
        </p:spPr>
        <p:txBody>
          <a:bodyPr wrap="square">
            <a:spAutoFit/>
          </a:bodyPr>
          <a:lstStyle/>
          <a:p>
            <a:pPr lvl="0">
              <a:spcBef>
                <a:spcPct val="20000"/>
              </a:spcBef>
            </a:pPr>
            <a:r>
              <a:rPr lang="it-IT" b="1" dirty="0">
                <a:solidFill>
                  <a:srgbClr val="FF0000"/>
                </a:solidFill>
              </a:rPr>
              <a:t>USUAL </a:t>
            </a:r>
            <a:r>
              <a:rPr lang="it-IT" b="1" dirty="0" smtClean="0">
                <a:solidFill>
                  <a:srgbClr val="FF0000"/>
                </a:solidFill>
              </a:rPr>
              <a:t>STAVE REQUIREMENTS:</a:t>
            </a:r>
          </a:p>
          <a:p>
            <a:pPr lvl="0">
              <a:spcBef>
                <a:spcPct val="20000"/>
              </a:spcBef>
            </a:pPr>
            <a:endParaRPr lang="it-IT" dirty="0" smtClean="0">
              <a:solidFill>
                <a:srgbClr val="FF0000"/>
              </a:solidFill>
            </a:endParaRPr>
          </a:p>
          <a:p>
            <a:pPr marL="342900" lvl="0" indent="-342900">
              <a:spcBef>
                <a:spcPct val="20000"/>
              </a:spcBef>
              <a:buFont typeface="Arial" panose="020B0604020202020204" pitchFamily="34" charset="0"/>
              <a:buChar char="•"/>
            </a:pPr>
            <a:r>
              <a:rPr lang="it-IT" sz="1600" dirty="0" smtClean="0">
                <a:solidFill>
                  <a:prstClr val="black"/>
                </a:solidFill>
              </a:rPr>
              <a:t>TAKE IN PLACE WITH PRECISION THE TRACKER SENSORS</a:t>
            </a:r>
          </a:p>
          <a:p>
            <a:pPr marL="342900" indent="-342900">
              <a:spcBef>
                <a:spcPct val="20000"/>
              </a:spcBef>
              <a:buFont typeface="Arial" panose="020B0604020202020204" pitchFamily="34" charset="0"/>
              <a:buChar char="•"/>
            </a:pPr>
            <a:r>
              <a:rPr lang="it-IT" sz="1600" dirty="0" smtClean="0">
                <a:solidFill>
                  <a:prstClr val="black"/>
                </a:solidFill>
              </a:rPr>
              <a:t>THERMAL MANAGEMENT: </a:t>
            </a:r>
            <a:r>
              <a:rPr lang="it-IT" sz="1600" dirty="0" smtClean="0">
                <a:solidFill>
                  <a:srgbClr val="FF0000"/>
                </a:solidFill>
              </a:rPr>
              <a:t>EXTRACT THE DISSIPATED </a:t>
            </a:r>
            <a:r>
              <a:rPr lang="it-IT" sz="1600" dirty="0">
                <a:solidFill>
                  <a:srgbClr val="FF0000"/>
                </a:solidFill>
              </a:rPr>
              <a:t>POWER </a:t>
            </a:r>
            <a:r>
              <a:rPr lang="it-IT" sz="1600" dirty="0">
                <a:solidFill>
                  <a:prstClr val="black"/>
                </a:solidFill>
              </a:rPr>
              <a:t>(&gt;1 W/cm</a:t>
            </a:r>
            <a:r>
              <a:rPr lang="it-IT" sz="1600" baseline="30000" dirty="0">
                <a:solidFill>
                  <a:prstClr val="black"/>
                </a:solidFill>
              </a:rPr>
              <a:t>2</a:t>
            </a:r>
            <a:r>
              <a:rPr lang="it-IT" sz="1600" dirty="0" smtClean="0">
                <a:solidFill>
                  <a:prstClr val="black"/>
                </a:solidFill>
              </a:rPr>
              <a:t>)</a:t>
            </a:r>
            <a:r>
              <a:rPr lang="it-IT" sz="1600" dirty="0">
                <a:solidFill>
                  <a:prstClr val="black"/>
                </a:solidFill>
              </a:rPr>
              <a:t> </a:t>
            </a:r>
            <a:endParaRPr lang="it-IT" sz="1600" dirty="0" smtClean="0">
              <a:solidFill>
                <a:prstClr val="black"/>
              </a:solidFill>
            </a:endParaRPr>
          </a:p>
          <a:p>
            <a:pPr marL="342900" indent="-342900">
              <a:spcBef>
                <a:spcPct val="20000"/>
              </a:spcBef>
              <a:buFont typeface="Arial" panose="020B0604020202020204" pitchFamily="34" charset="0"/>
              <a:buChar char="•"/>
            </a:pPr>
            <a:r>
              <a:rPr lang="it-IT" sz="1600" dirty="0" smtClean="0">
                <a:solidFill>
                  <a:prstClr val="black"/>
                </a:solidFill>
              </a:rPr>
              <a:t>SUB-ZERO WORKING TEMPERATURES (WHEN IN HARD RAD. ENVIRONMENT)</a:t>
            </a:r>
          </a:p>
          <a:p>
            <a:pPr marL="342900" indent="-342900">
              <a:spcBef>
                <a:spcPct val="20000"/>
              </a:spcBef>
              <a:buFont typeface="Arial" panose="020B0604020202020204" pitchFamily="34" charset="0"/>
              <a:buChar char="•"/>
            </a:pPr>
            <a:r>
              <a:rPr lang="it-IT" sz="1600" dirty="0" smtClean="0">
                <a:solidFill>
                  <a:prstClr val="black"/>
                </a:solidFill>
              </a:rPr>
              <a:t>HOMOGENEOUS AND CONSTANT OPERATING TEMPERATURES</a:t>
            </a:r>
          </a:p>
          <a:p>
            <a:pPr marL="342900" indent="-342900">
              <a:spcBef>
                <a:spcPct val="20000"/>
              </a:spcBef>
              <a:buFont typeface="Arial" panose="020B0604020202020204" pitchFamily="34" charset="0"/>
              <a:buChar char="•"/>
            </a:pPr>
            <a:r>
              <a:rPr lang="it-IT" sz="1600" dirty="0" smtClean="0">
                <a:solidFill>
                  <a:prstClr val="black"/>
                </a:solidFill>
              </a:rPr>
              <a:t>ROBUST SYSTEM -  AFFORDABLE - MAINTENANCE FREE</a:t>
            </a:r>
          </a:p>
          <a:p>
            <a:pPr marL="342900" indent="-342900">
              <a:spcBef>
                <a:spcPct val="20000"/>
              </a:spcBef>
              <a:buFont typeface="Arial" panose="020B0604020202020204" pitchFamily="34" charset="0"/>
              <a:buChar char="•"/>
            </a:pPr>
            <a:r>
              <a:rPr lang="it-IT" sz="1600" dirty="0" smtClean="0">
                <a:solidFill>
                  <a:prstClr val="black"/>
                </a:solidFill>
              </a:rPr>
              <a:t>LOW MATERIAL BUGET - GOOD </a:t>
            </a:r>
            <a:r>
              <a:rPr lang="it-IT" sz="1600" dirty="0">
                <a:solidFill>
                  <a:prstClr val="black"/>
                </a:solidFill>
              </a:rPr>
              <a:t>X</a:t>
            </a:r>
            <a:r>
              <a:rPr lang="it-IT" sz="1600" baseline="-25000" dirty="0">
                <a:solidFill>
                  <a:prstClr val="black"/>
                </a:solidFill>
              </a:rPr>
              <a:t>0</a:t>
            </a:r>
            <a:r>
              <a:rPr lang="it-IT" sz="1600" dirty="0">
                <a:solidFill>
                  <a:prstClr val="black"/>
                </a:solidFill>
              </a:rPr>
              <a:t> </a:t>
            </a:r>
            <a:r>
              <a:rPr lang="it-IT" sz="1600" dirty="0" smtClean="0">
                <a:solidFill>
                  <a:prstClr val="black"/>
                </a:solidFill>
              </a:rPr>
              <a:t>– MINIMUM MASS SYSTEM</a:t>
            </a:r>
            <a:endParaRPr lang="it-IT" sz="1600" dirty="0">
              <a:solidFill>
                <a:prstClr val="black"/>
              </a:solidFill>
            </a:endParaRPr>
          </a:p>
          <a:p>
            <a:pPr marL="342900" indent="-342900">
              <a:spcBef>
                <a:spcPct val="20000"/>
              </a:spcBef>
              <a:buFont typeface="Arial" panose="020B0604020202020204" pitchFamily="34" charset="0"/>
              <a:buChar char="•"/>
            </a:pPr>
            <a:r>
              <a:rPr lang="it-IT" sz="1600" dirty="0">
                <a:solidFill>
                  <a:prstClr val="black"/>
                </a:solidFill>
              </a:rPr>
              <a:t>STRUCTURAL </a:t>
            </a:r>
            <a:r>
              <a:rPr lang="it-IT" sz="1600" dirty="0" smtClean="0">
                <a:solidFill>
                  <a:prstClr val="black"/>
                </a:solidFill>
              </a:rPr>
              <a:t>STIFFNESS - NO VIBRATIONS</a:t>
            </a:r>
          </a:p>
          <a:p>
            <a:pPr marL="342900" indent="-342900">
              <a:spcBef>
                <a:spcPct val="20000"/>
              </a:spcBef>
              <a:buFont typeface="Arial" panose="020B0604020202020204" pitchFamily="34" charset="0"/>
              <a:buChar char="•"/>
            </a:pPr>
            <a:r>
              <a:rPr lang="it-IT" sz="1600" dirty="0" smtClean="0">
                <a:solidFill>
                  <a:prstClr val="black"/>
                </a:solidFill>
              </a:rPr>
              <a:t>LOW DEFORMATION – LOW C.T.E. MATERIALS – LOW MISMATCH (AMB.  TO -40 °C)</a:t>
            </a:r>
          </a:p>
          <a:p>
            <a:pPr marL="342900" indent="-342900">
              <a:spcBef>
                <a:spcPct val="20000"/>
              </a:spcBef>
              <a:buFont typeface="Arial" panose="020B0604020202020204" pitchFamily="34" charset="0"/>
              <a:buChar char="•"/>
            </a:pPr>
            <a:r>
              <a:rPr lang="it-IT" sz="1600" dirty="0" smtClean="0">
                <a:solidFill>
                  <a:prstClr val="black"/>
                </a:solidFill>
              </a:rPr>
              <a:t>ELECTRIC AND FLUID CONNECTIVITY</a:t>
            </a:r>
          </a:p>
          <a:p>
            <a:pPr marL="342900" indent="-342900">
              <a:spcBef>
                <a:spcPct val="20000"/>
              </a:spcBef>
              <a:buFont typeface="Arial" panose="020B0604020202020204" pitchFamily="34" charset="0"/>
              <a:buChar char="•"/>
            </a:pPr>
            <a:r>
              <a:rPr lang="it-IT" sz="1600" dirty="0" smtClean="0">
                <a:solidFill>
                  <a:prstClr val="black"/>
                </a:solidFill>
              </a:rPr>
              <a:t>CORROSION COMPATIBILITY (COOLANT)</a:t>
            </a:r>
          </a:p>
          <a:p>
            <a:pPr marL="342900" indent="-342900">
              <a:spcBef>
                <a:spcPct val="20000"/>
              </a:spcBef>
              <a:buFont typeface="Arial" panose="020B0604020202020204" pitchFamily="34" charset="0"/>
              <a:buChar char="•"/>
            </a:pPr>
            <a:r>
              <a:rPr lang="it-IT" sz="1600" dirty="0" smtClean="0">
                <a:solidFill>
                  <a:prstClr val="black"/>
                </a:solidFill>
              </a:rPr>
              <a:t>PERFECT INTEGRATION SCHEME – ONE-STAVE-REMOVAL WHEN POSSIBLE</a:t>
            </a:r>
            <a:endParaRPr lang="it-IT" sz="1600" dirty="0">
              <a:solidFill>
                <a:prstClr val="black"/>
              </a:solidFill>
            </a:endParaRPr>
          </a:p>
        </p:txBody>
      </p:sp>
    </p:spTree>
    <p:extLst>
      <p:ext uri="{BB962C8B-B14F-4D97-AF65-F5344CB8AC3E}">
        <p14:creationId xmlns:p14="http://schemas.microsoft.com/office/powerpoint/2010/main" val="989564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1" y="826734"/>
            <a:ext cx="9170457" cy="2929452"/>
          </a:xfrm>
        </p:spPr>
        <p:txBody>
          <a:bodyPr>
            <a:normAutofit fontScale="92500" lnSpcReduction="10000"/>
          </a:bodyPr>
          <a:lstStyle/>
          <a:p>
            <a:pPr marL="0" indent="0">
              <a:buNone/>
            </a:pPr>
            <a:r>
              <a:rPr lang="it-IT" sz="2000" dirty="0">
                <a:solidFill>
                  <a:srgbClr val="FF0000"/>
                </a:solidFill>
              </a:rPr>
              <a:t>I rivelatori a pixel per </a:t>
            </a:r>
            <a:r>
              <a:rPr lang="it-IT" sz="2000" dirty="0" smtClean="0">
                <a:solidFill>
                  <a:srgbClr val="FF0000"/>
                </a:solidFill>
              </a:rPr>
              <a:t>Fase-2 </a:t>
            </a:r>
            <a:r>
              <a:rPr lang="it-IT" sz="2000" dirty="0">
                <a:solidFill>
                  <a:srgbClr val="FF0000"/>
                </a:solidFill>
              </a:rPr>
              <a:t>necessitano di un raffreddamento efficace:</a:t>
            </a:r>
          </a:p>
          <a:p>
            <a:pPr lvl="1"/>
            <a:r>
              <a:rPr lang="it-IT" sz="1400" dirty="0">
                <a:solidFill>
                  <a:srgbClr val="FF0000"/>
                </a:solidFill>
              </a:rPr>
              <a:t>potenza dissipata dall’elettronica di front end con elevata densità di interconnessione </a:t>
            </a:r>
            <a:r>
              <a:rPr lang="it-IT" sz="1400" dirty="0" smtClean="0">
                <a:solidFill>
                  <a:srgbClr val="FF0000"/>
                </a:solidFill>
              </a:rPr>
              <a:t>(</a:t>
            </a:r>
            <a:r>
              <a:rPr lang="it-IT" sz="1400" u="sng" dirty="0" smtClean="0">
                <a:solidFill>
                  <a:srgbClr val="FF0000"/>
                </a:solidFill>
              </a:rPr>
              <a:t>&gt;</a:t>
            </a:r>
            <a:r>
              <a:rPr lang="it-IT" sz="1400" dirty="0" smtClean="0">
                <a:solidFill>
                  <a:srgbClr val="FF0000"/>
                </a:solidFill>
              </a:rPr>
              <a:t>1 </a:t>
            </a:r>
            <a:r>
              <a:rPr lang="it-IT" sz="1400" dirty="0">
                <a:solidFill>
                  <a:srgbClr val="FF0000"/>
                </a:solidFill>
              </a:rPr>
              <a:t>W/cm</a:t>
            </a:r>
            <a:r>
              <a:rPr lang="it-IT" sz="1400" baseline="30000" dirty="0">
                <a:solidFill>
                  <a:srgbClr val="FF0000"/>
                </a:solidFill>
              </a:rPr>
              <a:t>2</a:t>
            </a:r>
            <a:r>
              <a:rPr lang="it-IT" sz="1400" dirty="0" smtClean="0">
                <a:solidFill>
                  <a:srgbClr val="FF0000"/>
                </a:solidFill>
              </a:rPr>
              <a:t>);</a:t>
            </a:r>
            <a:endParaRPr lang="it-IT" sz="1400" dirty="0">
              <a:solidFill>
                <a:srgbClr val="FF0000"/>
              </a:solidFill>
            </a:endParaRPr>
          </a:p>
          <a:p>
            <a:pPr lvl="1"/>
            <a:r>
              <a:rPr lang="it-IT" sz="1400" dirty="0">
                <a:solidFill>
                  <a:srgbClr val="FF0000"/>
                </a:solidFill>
              </a:rPr>
              <a:t>danneggiamento da radiazione che implica </a:t>
            </a:r>
            <a:r>
              <a:rPr lang="it-IT" sz="1400" dirty="0" smtClean="0">
                <a:solidFill>
                  <a:srgbClr val="FF0000"/>
                </a:solidFill>
              </a:rPr>
              <a:t>condizioni </a:t>
            </a:r>
            <a:r>
              <a:rPr lang="it-IT" sz="1400" dirty="0">
                <a:solidFill>
                  <a:srgbClr val="FF0000"/>
                </a:solidFill>
              </a:rPr>
              <a:t>di </a:t>
            </a:r>
            <a:r>
              <a:rPr lang="it-IT" sz="1400" dirty="0" smtClean="0">
                <a:solidFill>
                  <a:srgbClr val="FF0000"/>
                </a:solidFill>
              </a:rPr>
              <a:t>lavoro dei sensori a </a:t>
            </a:r>
            <a:r>
              <a:rPr lang="it-IT" sz="1400" dirty="0">
                <a:solidFill>
                  <a:srgbClr val="FF0000"/>
                </a:solidFill>
              </a:rPr>
              <a:t>bassa temperatura ( -20° C</a:t>
            </a:r>
            <a:r>
              <a:rPr lang="it-IT" sz="1400" dirty="0" smtClean="0">
                <a:solidFill>
                  <a:srgbClr val="FF0000"/>
                </a:solidFill>
              </a:rPr>
              <a:t>);</a:t>
            </a:r>
            <a:endParaRPr lang="it-IT" sz="1400" dirty="0">
              <a:solidFill>
                <a:srgbClr val="FF0000"/>
              </a:solidFill>
            </a:endParaRPr>
          </a:p>
          <a:p>
            <a:pPr lvl="1"/>
            <a:r>
              <a:rPr lang="it-IT" sz="1400" dirty="0">
                <a:solidFill>
                  <a:srgbClr val="FF0000"/>
                </a:solidFill>
              </a:rPr>
              <a:t>L</a:t>
            </a:r>
            <a:r>
              <a:rPr lang="it-IT" sz="1400" dirty="0" smtClean="0">
                <a:solidFill>
                  <a:srgbClr val="FF0000"/>
                </a:solidFill>
              </a:rPr>
              <a:t>ocalizzazione </a:t>
            </a:r>
            <a:r>
              <a:rPr lang="it-IT" sz="1400" dirty="0">
                <a:solidFill>
                  <a:srgbClr val="FF0000"/>
                </a:solidFill>
              </a:rPr>
              <a:t>in rivelatori vicini al punto di interazione </a:t>
            </a:r>
            <a:r>
              <a:rPr lang="it-IT" sz="1400" dirty="0" smtClean="0">
                <a:solidFill>
                  <a:srgbClr val="FF0000"/>
                </a:solidFill>
              </a:rPr>
              <a:t>:</a:t>
            </a:r>
            <a:endParaRPr lang="it-IT" sz="1400" dirty="0">
              <a:solidFill>
                <a:srgbClr val="FF0000"/>
              </a:solidFill>
            </a:endParaRPr>
          </a:p>
          <a:p>
            <a:pPr lvl="2"/>
            <a:r>
              <a:rPr lang="it-IT" sz="1400" dirty="0" err="1">
                <a:solidFill>
                  <a:srgbClr val="FF0000"/>
                </a:solidFill>
              </a:rPr>
              <a:t>Material</a:t>
            </a:r>
            <a:r>
              <a:rPr lang="it-IT" sz="1400" dirty="0">
                <a:solidFill>
                  <a:srgbClr val="FF0000"/>
                </a:solidFill>
              </a:rPr>
              <a:t> budget minimizzato </a:t>
            </a:r>
          </a:p>
          <a:p>
            <a:pPr lvl="2"/>
            <a:r>
              <a:rPr lang="it-IT" sz="1400" dirty="0">
                <a:solidFill>
                  <a:srgbClr val="FF0000"/>
                </a:solidFill>
              </a:rPr>
              <a:t>Distribuzione uniforme della potenza di </a:t>
            </a:r>
            <a:r>
              <a:rPr lang="it-IT" sz="1400" dirty="0" smtClean="0">
                <a:solidFill>
                  <a:srgbClr val="FF0000"/>
                </a:solidFill>
              </a:rPr>
              <a:t>raffreddamento con </a:t>
            </a:r>
            <a:r>
              <a:rPr lang="it-IT" sz="1400" dirty="0">
                <a:solidFill>
                  <a:srgbClr val="FF0000"/>
                </a:solidFill>
              </a:rPr>
              <a:t>ponti termici </a:t>
            </a:r>
            <a:r>
              <a:rPr lang="it-IT" sz="1400" dirty="0" smtClean="0">
                <a:solidFill>
                  <a:srgbClr val="FF0000"/>
                </a:solidFill>
              </a:rPr>
              <a:t>tali da garantire temperatura costante del sensore;</a:t>
            </a:r>
            <a:endParaRPr lang="it-IT" sz="1400" dirty="0">
              <a:solidFill>
                <a:srgbClr val="FF0000"/>
              </a:solidFill>
            </a:endParaRPr>
          </a:p>
          <a:p>
            <a:pPr lvl="2"/>
            <a:r>
              <a:rPr lang="it-IT" sz="1400" dirty="0" smtClean="0">
                <a:solidFill>
                  <a:srgbClr val="FF0000"/>
                </a:solidFill>
              </a:rPr>
              <a:t>Sistema</a:t>
            </a:r>
            <a:r>
              <a:rPr lang="it-IT" sz="1400" dirty="0" smtClean="0">
                <a:solidFill>
                  <a:srgbClr val="00B050"/>
                </a:solidFill>
              </a:rPr>
              <a:t> </a:t>
            </a:r>
            <a:r>
              <a:rPr lang="it-IT" sz="1400" dirty="0">
                <a:solidFill>
                  <a:srgbClr val="FF0000"/>
                </a:solidFill>
              </a:rPr>
              <a:t>r</a:t>
            </a:r>
            <a:r>
              <a:rPr lang="it-IT" sz="1400" dirty="0" smtClean="0">
                <a:solidFill>
                  <a:srgbClr val="FF0000"/>
                </a:solidFill>
              </a:rPr>
              <a:t>obusto e “</a:t>
            </a:r>
            <a:r>
              <a:rPr lang="it-IT" sz="1400" dirty="0" err="1" smtClean="0">
                <a:solidFill>
                  <a:srgbClr val="FF0000"/>
                </a:solidFill>
              </a:rPr>
              <a:t>maintenance</a:t>
            </a:r>
            <a:r>
              <a:rPr lang="it-IT" sz="1400" dirty="0" smtClean="0">
                <a:solidFill>
                  <a:srgbClr val="FF0000"/>
                </a:solidFill>
              </a:rPr>
              <a:t>-free” (zona sperimentale inaccessibile)</a:t>
            </a:r>
            <a:endParaRPr lang="it-IT" sz="1400" dirty="0">
              <a:solidFill>
                <a:srgbClr val="FF0000"/>
              </a:solidFill>
            </a:endParaRPr>
          </a:p>
          <a:p>
            <a:r>
              <a:rPr lang="it-IT" sz="2000" dirty="0"/>
              <a:t>M</a:t>
            </a:r>
            <a:r>
              <a:rPr lang="it-IT" sz="2000" dirty="0" smtClean="0"/>
              <a:t>icro</a:t>
            </a:r>
            <a:r>
              <a:rPr lang="it-IT" sz="2000" dirty="0"/>
              <a:t>-</a:t>
            </a:r>
            <a:r>
              <a:rPr lang="it-IT" sz="2000" dirty="0" err="1"/>
              <a:t>channel</a:t>
            </a:r>
            <a:r>
              <a:rPr lang="it-IT" sz="2000" dirty="0"/>
              <a:t> </a:t>
            </a:r>
            <a:r>
              <a:rPr lang="it-IT" sz="2000" dirty="0" err="1"/>
              <a:t>C</a:t>
            </a:r>
            <a:r>
              <a:rPr lang="it-IT" sz="2000" dirty="0" err="1" smtClean="0"/>
              <a:t>ooling</a:t>
            </a:r>
            <a:r>
              <a:rPr lang="it-IT" sz="2000" dirty="0" smtClean="0"/>
              <a:t> </a:t>
            </a:r>
            <a:r>
              <a:rPr lang="it-IT" sz="2000" dirty="0"/>
              <a:t>+ CO</a:t>
            </a:r>
            <a:r>
              <a:rPr lang="it-IT" sz="2000" baseline="-25000" dirty="0"/>
              <a:t>2</a:t>
            </a:r>
            <a:r>
              <a:rPr lang="it-IT" sz="2000" dirty="0"/>
              <a:t> a transizione di </a:t>
            </a:r>
            <a:r>
              <a:rPr lang="it-IT" sz="2000" dirty="0" smtClean="0"/>
              <a:t>fase: soluzione </a:t>
            </a:r>
            <a:r>
              <a:rPr lang="it-IT" sz="2000" dirty="0"/>
              <a:t>promettente per </a:t>
            </a:r>
            <a:r>
              <a:rPr lang="it-IT" sz="2000" dirty="0" smtClean="0"/>
              <a:t>il </a:t>
            </a:r>
            <a:r>
              <a:rPr lang="it-IT" sz="2000" dirty="0"/>
              <a:t>tracciatore di </a:t>
            </a:r>
            <a:r>
              <a:rPr lang="it-IT" sz="2000" dirty="0" smtClean="0"/>
              <a:t>Fase-2.  </a:t>
            </a:r>
            <a:endParaRPr lang="it-IT" sz="2000" dirty="0"/>
          </a:p>
          <a:p>
            <a:pPr lvl="1"/>
            <a:r>
              <a:rPr lang="it-IT" sz="1400" dirty="0"/>
              <a:t>Metodo ed apparato sperimentale già parzialmente sviluppati a </a:t>
            </a:r>
            <a:r>
              <a:rPr lang="it-IT" sz="1400" dirty="0" smtClean="0"/>
              <a:t>Pisa (per scambio termico monofase liquido con punto di lavoro a 30° e 2W/cm</a:t>
            </a:r>
            <a:r>
              <a:rPr lang="it-IT" sz="1400" baseline="30000" dirty="0" smtClean="0"/>
              <a:t>2</a:t>
            </a:r>
            <a:r>
              <a:rPr lang="it-IT" sz="1400" dirty="0" smtClean="0"/>
              <a:t> di dissipazione) per </a:t>
            </a:r>
            <a:r>
              <a:rPr lang="it-IT" sz="1400" dirty="0"/>
              <a:t>avere un cooling efficiente e con bassa quantità di </a:t>
            </a:r>
            <a:r>
              <a:rPr lang="it-IT" sz="1400" dirty="0" smtClean="0"/>
              <a:t>materiale in zona attiva . </a:t>
            </a:r>
            <a:endParaRPr lang="it-IT" sz="1400" dirty="0"/>
          </a:p>
          <a:p>
            <a:endParaRPr lang="en-GB" dirty="0"/>
          </a:p>
        </p:txBody>
      </p:sp>
      <p:sp>
        <p:nvSpPr>
          <p:cNvPr id="8196" name="Footer Placeholder 4"/>
          <p:cNvSpPr>
            <a:spLocks noGrp="1"/>
          </p:cNvSpPr>
          <p:nvPr>
            <p:ph type="ftr" sz="quarter" idx="11"/>
          </p:nvPr>
        </p:nvSpPr>
        <p:spPr>
          <a:noFill/>
        </p:spPr>
        <p:txBody>
          <a:bodyPr/>
          <a:lstStyle/>
          <a:p>
            <a:r>
              <a:rPr lang="it-IT" smtClean="0">
                <a:solidFill>
                  <a:prstClr val="black">
                    <a:tint val="75000"/>
                  </a:prstClr>
                </a:solidFill>
              </a:rPr>
              <a:t>Marco Meschini</a:t>
            </a:r>
          </a:p>
        </p:txBody>
      </p:sp>
      <p:sp>
        <p:nvSpPr>
          <p:cNvPr id="8198" name="Title 1"/>
          <p:cNvSpPr>
            <a:spLocks noGrp="1"/>
          </p:cNvSpPr>
          <p:nvPr>
            <p:ph type="title"/>
          </p:nvPr>
        </p:nvSpPr>
        <p:spPr>
          <a:xfrm>
            <a:off x="529495" y="620162"/>
            <a:ext cx="8205107" cy="249209"/>
          </a:xfrm>
        </p:spPr>
        <p:txBody>
          <a:bodyPr>
            <a:normAutofit fontScale="90000"/>
          </a:bodyPr>
          <a:lstStyle/>
          <a:p>
            <a:r>
              <a:rPr lang="en-US" sz="2000" dirty="0" smtClean="0"/>
              <a:t>Le </a:t>
            </a:r>
            <a:r>
              <a:rPr lang="en-US" sz="2000" dirty="0" err="1" smtClean="0"/>
              <a:t>linee</a:t>
            </a:r>
            <a:r>
              <a:rPr lang="en-US" sz="2000" dirty="0" smtClean="0"/>
              <a:t> R&amp;D </a:t>
            </a:r>
            <a:r>
              <a:rPr lang="en-US" sz="2000" dirty="0" err="1" smtClean="0"/>
              <a:t>proposte</a:t>
            </a:r>
            <a:r>
              <a:rPr lang="en-US" sz="2000" dirty="0" smtClean="0"/>
              <a:t> per </a:t>
            </a:r>
            <a:r>
              <a:rPr lang="en-US" sz="2000" dirty="0" err="1" smtClean="0"/>
              <a:t>il</a:t>
            </a:r>
            <a:r>
              <a:rPr lang="en-US" sz="2000" dirty="0" smtClean="0"/>
              <a:t> Tracker: Micro Channel Cooling</a:t>
            </a:r>
          </a:p>
        </p:txBody>
      </p:sp>
      <p:grpSp>
        <p:nvGrpSpPr>
          <p:cNvPr id="10" name="Group 25"/>
          <p:cNvGrpSpPr>
            <a:grpSpLocks/>
          </p:cNvGrpSpPr>
          <p:nvPr/>
        </p:nvGrpSpPr>
        <p:grpSpPr bwMode="auto">
          <a:xfrm>
            <a:off x="139704" y="4278628"/>
            <a:ext cx="3401141" cy="1195173"/>
            <a:chOff x="24037" y="2291518"/>
            <a:chExt cx="4710771" cy="1607812"/>
          </a:xfrm>
        </p:grpSpPr>
        <p:pic>
          <p:nvPicPr>
            <p:cNvPr id="12" name="Picture 21" descr="attestato"/>
            <p:cNvPicPr>
              <a:picLocks noChangeAspect="1" noChangeArrowheads="1"/>
            </p:cNvPicPr>
            <p:nvPr/>
          </p:nvPicPr>
          <p:blipFill>
            <a:blip r:embed="rId2" cstate="print"/>
            <a:srcRect/>
            <a:stretch>
              <a:fillRect/>
            </a:stretch>
          </p:blipFill>
          <p:spPr bwMode="auto">
            <a:xfrm>
              <a:off x="152400" y="2743197"/>
              <a:ext cx="4582408" cy="1156133"/>
            </a:xfrm>
            <a:prstGeom prst="rect">
              <a:avLst/>
            </a:prstGeom>
            <a:noFill/>
            <a:ln w="9525">
              <a:noFill/>
              <a:miter lim="800000"/>
              <a:headEnd/>
              <a:tailEnd/>
            </a:ln>
          </p:spPr>
        </p:pic>
        <p:grpSp>
          <p:nvGrpSpPr>
            <p:cNvPr id="13" name="Group 6"/>
            <p:cNvGrpSpPr>
              <a:grpSpLocks/>
            </p:cNvGrpSpPr>
            <p:nvPr/>
          </p:nvGrpSpPr>
          <p:grpSpPr bwMode="auto">
            <a:xfrm>
              <a:off x="24037" y="2291518"/>
              <a:ext cx="4600843" cy="1498415"/>
              <a:chOff x="24037" y="2291518"/>
              <a:chExt cx="4600843" cy="1498415"/>
            </a:xfrm>
          </p:grpSpPr>
          <p:cxnSp>
            <p:nvCxnSpPr>
              <p:cNvPr id="14" name="Straight Arrow Connector 13"/>
              <p:cNvCxnSpPr/>
              <p:nvPr/>
            </p:nvCxnSpPr>
            <p:spPr>
              <a:xfrm flipV="1">
                <a:off x="484316" y="2643630"/>
                <a:ext cx="4140564" cy="2263"/>
              </a:xfrm>
              <a:prstGeom prst="straightConnector1">
                <a:avLst/>
              </a:prstGeom>
              <a:ln w="19050">
                <a:solidFill>
                  <a:srgbClr val="4F81BD"/>
                </a:solidFill>
                <a:headEnd type="arrow"/>
                <a:tailEnd type="arrow"/>
              </a:ln>
            </p:spPr>
            <p:style>
              <a:lnRef idx="1">
                <a:schemeClr val="dk1"/>
              </a:lnRef>
              <a:fillRef idx="0">
                <a:schemeClr val="dk1"/>
              </a:fillRef>
              <a:effectRef idx="0">
                <a:schemeClr val="dk1"/>
              </a:effectRef>
              <a:fontRef idx="minor">
                <a:schemeClr val="tx1"/>
              </a:fontRef>
            </p:style>
          </p:cxnSp>
          <p:sp>
            <p:nvSpPr>
              <p:cNvPr id="15" name="TextBox 21"/>
              <p:cNvSpPr txBox="1">
                <a:spLocks noChangeArrowheads="1"/>
              </p:cNvSpPr>
              <p:nvPr/>
            </p:nvSpPr>
            <p:spPr bwMode="auto">
              <a:xfrm>
                <a:off x="2071970" y="2291518"/>
                <a:ext cx="1143000" cy="438583"/>
              </a:xfrm>
              <a:prstGeom prst="rect">
                <a:avLst/>
              </a:prstGeom>
              <a:noFill/>
              <a:ln w="9525">
                <a:noFill/>
                <a:miter lim="800000"/>
                <a:headEnd/>
                <a:tailEnd/>
              </a:ln>
            </p:spPr>
            <p:txBody>
              <a:bodyPr>
                <a:spAutoFit/>
              </a:bodyPr>
              <a:lstStyle/>
              <a:p>
                <a:pPr defTabSz="457200"/>
                <a:r>
                  <a:rPr lang="it-IT" sz="1400" dirty="0">
                    <a:solidFill>
                      <a:srgbClr val="3366FF"/>
                    </a:solidFill>
                    <a:ea typeface="Calibri" pitchFamily="34" charset="0"/>
                    <a:cs typeface="Calibri" pitchFamily="34" charset="0"/>
                  </a:rPr>
                  <a:t>12.8 mm</a:t>
                </a:r>
              </a:p>
            </p:txBody>
          </p:sp>
          <p:sp>
            <p:nvSpPr>
              <p:cNvPr id="16" name="Rectangle 24"/>
              <p:cNvSpPr>
                <a:spLocks noChangeArrowheads="1"/>
              </p:cNvSpPr>
              <p:nvPr/>
            </p:nvSpPr>
            <p:spPr bwMode="auto">
              <a:xfrm rot="16200000">
                <a:off x="-211175" y="3246525"/>
                <a:ext cx="778620" cy="308196"/>
              </a:xfrm>
              <a:prstGeom prst="rect">
                <a:avLst/>
              </a:prstGeom>
              <a:noFill/>
              <a:ln w="9525">
                <a:noFill/>
                <a:miter lim="800000"/>
                <a:headEnd/>
                <a:tailEnd/>
              </a:ln>
            </p:spPr>
            <p:txBody>
              <a:bodyPr wrap="none">
                <a:spAutoFit/>
              </a:bodyPr>
              <a:lstStyle/>
              <a:p>
                <a:pPr defTabSz="457200"/>
                <a:r>
                  <a:rPr lang="en-US" sz="1400" dirty="0">
                    <a:solidFill>
                      <a:srgbClr val="FFFFFF"/>
                    </a:solidFill>
                    <a:ea typeface="Calibri" pitchFamily="34" charset="0"/>
                    <a:cs typeface="Calibri" pitchFamily="34" charset="0"/>
                  </a:rPr>
                  <a:t>700 µm</a:t>
                </a:r>
              </a:p>
            </p:txBody>
          </p:sp>
          <p:cxnSp>
            <p:nvCxnSpPr>
              <p:cNvPr id="17" name="Straight Arrow Connector 16"/>
              <p:cNvCxnSpPr/>
              <p:nvPr/>
            </p:nvCxnSpPr>
            <p:spPr>
              <a:xfrm>
                <a:off x="447675" y="3277076"/>
                <a:ext cx="0" cy="204462"/>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grpSp>
      </p:grpSp>
      <p:sp>
        <p:nvSpPr>
          <p:cNvPr id="26" name="Content Placeholder 2"/>
          <p:cNvSpPr txBox="1">
            <a:spLocks/>
          </p:cNvSpPr>
          <p:nvPr/>
        </p:nvSpPr>
        <p:spPr>
          <a:xfrm>
            <a:off x="139704" y="3712725"/>
            <a:ext cx="3335761" cy="56590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4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F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F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dirty="0" smtClean="0"/>
              <a:t>	Micro tubi Compositi</a:t>
            </a:r>
          </a:p>
          <a:p>
            <a:pPr marL="0" indent="0">
              <a:buFont typeface="Arial"/>
              <a:buNone/>
            </a:pPr>
            <a:r>
              <a:rPr lang="it-IT" sz="1900" dirty="0" smtClean="0"/>
              <a:t>-  Carbon  </a:t>
            </a:r>
            <a:r>
              <a:rPr lang="it-IT" sz="1900" dirty="0" err="1" smtClean="0"/>
              <a:t>Fiber</a:t>
            </a:r>
            <a:r>
              <a:rPr lang="it-IT" sz="1900" dirty="0" smtClean="0"/>
              <a:t> </a:t>
            </a:r>
            <a:r>
              <a:rPr lang="it-IT" sz="1900" dirty="0" err="1" smtClean="0"/>
              <a:t>Reinforced</a:t>
            </a:r>
            <a:r>
              <a:rPr lang="it-IT" sz="1900" dirty="0" smtClean="0"/>
              <a:t> Plastic</a:t>
            </a:r>
          </a:p>
          <a:p>
            <a:pPr lvl="1"/>
            <a:endParaRPr lang="en-US" dirty="0" smtClean="0"/>
          </a:p>
        </p:txBody>
      </p:sp>
      <p:sp>
        <p:nvSpPr>
          <p:cNvPr id="27" name="Content Placeholder 2"/>
          <p:cNvSpPr txBox="1">
            <a:spLocks/>
          </p:cNvSpPr>
          <p:nvPr/>
        </p:nvSpPr>
        <p:spPr>
          <a:xfrm>
            <a:off x="3518066" y="3651833"/>
            <a:ext cx="5603154" cy="62449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4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F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F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dirty="0" smtClean="0"/>
              <a:t>Eventuale sviluppo con FBK di micro-canali in Silicio</a:t>
            </a:r>
          </a:p>
          <a:p>
            <a:pPr marL="0" indent="0">
              <a:buFont typeface="Arial"/>
              <a:buNone/>
            </a:pPr>
            <a:r>
              <a:rPr lang="it-IT" sz="1600" dirty="0" smtClean="0"/>
              <a:t>Tecnologia DRIE (</a:t>
            </a:r>
            <a:r>
              <a:rPr lang="it-IT" sz="1600" dirty="0" err="1" smtClean="0"/>
              <a:t>Deep</a:t>
            </a:r>
            <a:r>
              <a:rPr lang="it-IT" sz="1600" dirty="0" smtClean="0"/>
              <a:t> </a:t>
            </a:r>
            <a:r>
              <a:rPr lang="it-IT" sz="1600" dirty="0" err="1" smtClean="0"/>
              <a:t>Reactive</a:t>
            </a:r>
            <a:r>
              <a:rPr lang="it-IT" sz="1600" dirty="0" smtClean="0"/>
              <a:t> </a:t>
            </a:r>
            <a:r>
              <a:rPr lang="it-IT" sz="1600" dirty="0" err="1" smtClean="0"/>
              <a:t>Ion</a:t>
            </a:r>
            <a:r>
              <a:rPr lang="it-IT" sz="1600" dirty="0" smtClean="0"/>
              <a:t> </a:t>
            </a:r>
            <a:r>
              <a:rPr lang="it-IT" sz="1600" dirty="0" err="1" smtClean="0"/>
              <a:t>Etching</a:t>
            </a:r>
            <a:r>
              <a:rPr lang="it-IT" sz="1600" dirty="0" smtClean="0"/>
              <a:t>) , le stesse usate per i pixel 3D </a:t>
            </a:r>
          </a:p>
        </p:txBody>
      </p:sp>
      <p:grpSp>
        <p:nvGrpSpPr>
          <p:cNvPr id="11" name="Group 10"/>
          <p:cNvGrpSpPr/>
          <p:nvPr/>
        </p:nvGrpSpPr>
        <p:grpSpPr>
          <a:xfrm>
            <a:off x="3860856" y="4666205"/>
            <a:ext cx="5260364" cy="2171976"/>
            <a:chOff x="3860855" y="4228202"/>
            <a:chExt cx="5283145" cy="2305689"/>
          </a:xfrm>
        </p:grpSpPr>
        <p:sp>
          <p:nvSpPr>
            <p:cNvPr id="28" name="TextBox 27"/>
            <p:cNvSpPr txBox="1"/>
            <p:nvPr/>
          </p:nvSpPr>
          <p:spPr>
            <a:xfrm>
              <a:off x="6905125" y="6143683"/>
              <a:ext cx="2129742" cy="338554"/>
            </a:xfrm>
            <a:prstGeom prst="rect">
              <a:avLst/>
            </a:prstGeom>
            <a:solidFill>
              <a:schemeClr val="bg1">
                <a:lumMod val="85000"/>
                <a:alpha val="77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defTabSz="457200">
                <a:defRPr/>
              </a:pPr>
              <a:r>
                <a:rPr lang="it-IT" sz="1600" dirty="0">
                  <a:solidFill>
                    <a:srgbClr val="000000"/>
                  </a:solidFill>
                  <a:cs typeface="Calibri"/>
                </a:rPr>
                <a:t>Silicon oxide sealing</a:t>
              </a:r>
            </a:p>
          </p:txBody>
        </p:sp>
        <p:grpSp>
          <p:nvGrpSpPr>
            <p:cNvPr id="19" name="Group 18"/>
            <p:cNvGrpSpPr/>
            <p:nvPr/>
          </p:nvGrpSpPr>
          <p:grpSpPr>
            <a:xfrm>
              <a:off x="3860855" y="4243128"/>
              <a:ext cx="2816225" cy="2290763"/>
              <a:chOff x="5729343" y="744196"/>
              <a:chExt cx="2816225" cy="2290763"/>
            </a:xfrm>
          </p:grpSpPr>
          <p:pic>
            <p:nvPicPr>
              <p:cNvPr id="20" name="Picture 3" descr="D:\condivisione\SUPER-B_VIPIX\FBK_IRST_Trento\foto_canali_Si\canali.bmp"/>
              <p:cNvPicPr>
                <a:picLocks noChangeAspect="1" noChangeArrowheads="1"/>
              </p:cNvPicPr>
              <p:nvPr/>
            </p:nvPicPr>
            <p:blipFill>
              <a:blip r:embed="rId3" cstate="print"/>
              <a:srcRect l="12509" t="6235"/>
              <a:stretch>
                <a:fillRect/>
              </a:stretch>
            </p:blipFill>
            <p:spPr bwMode="auto">
              <a:xfrm>
                <a:off x="5729343" y="744196"/>
                <a:ext cx="2816225" cy="2290763"/>
              </a:xfrm>
              <a:prstGeom prst="rect">
                <a:avLst/>
              </a:prstGeom>
              <a:noFill/>
              <a:ln w="38100">
                <a:noFill/>
                <a:miter lim="800000"/>
                <a:headEnd/>
                <a:tailEnd/>
              </a:ln>
            </p:spPr>
          </p:pic>
          <p:cxnSp>
            <p:nvCxnSpPr>
              <p:cNvPr id="21" name="Straight Arrow Connector 20"/>
              <p:cNvCxnSpPr/>
              <p:nvPr/>
            </p:nvCxnSpPr>
            <p:spPr>
              <a:xfrm rot="5400000">
                <a:off x="5855382" y="1606365"/>
                <a:ext cx="1295400" cy="1587"/>
              </a:xfrm>
              <a:prstGeom prst="straightConnector1">
                <a:avLst/>
              </a:prstGeom>
              <a:ln w="19050">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
            <p:nvSpPr>
              <p:cNvPr id="22" name="TextBox 48"/>
              <p:cNvSpPr txBox="1">
                <a:spLocks noChangeArrowheads="1"/>
              </p:cNvSpPr>
              <p:nvPr/>
            </p:nvSpPr>
            <p:spPr bwMode="auto">
              <a:xfrm>
                <a:off x="6651180" y="1298575"/>
                <a:ext cx="1343787" cy="338554"/>
              </a:xfrm>
              <a:prstGeom prst="rect">
                <a:avLst/>
              </a:prstGeom>
              <a:noFill/>
              <a:ln w="9525">
                <a:noFill/>
                <a:miter lim="800000"/>
                <a:headEnd/>
                <a:tailEnd/>
              </a:ln>
            </p:spPr>
            <p:txBody>
              <a:bodyPr wrap="square">
                <a:spAutoFit/>
              </a:bodyPr>
              <a:lstStyle/>
              <a:p>
                <a:pPr defTabSz="457200"/>
                <a:r>
                  <a:rPr lang="it-IT" sz="1600" b="1" dirty="0" smtClean="0">
                    <a:solidFill>
                      <a:srgbClr val="C00000"/>
                    </a:solidFill>
                    <a:ea typeface="Calibri" pitchFamily="34" charset="0"/>
                    <a:cs typeface="Calibri" pitchFamily="34" charset="0"/>
                  </a:rPr>
                  <a:t>500/300 </a:t>
                </a:r>
                <a:r>
                  <a:rPr lang="it-IT" sz="1600" b="1" dirty="0">
                    <a:solidFill>
                      <a:srgbClr val="C00000"/>
                    </a:solidFill>
                    <a:ea typeface="Calibri" pitchFamily="34" charset="0"/>
                    <a:cs typeface="Calibri" pitchFamily="34" charset="0"/>
                  </a:rPr>
                  <a:t>µm</a:t>
                </a:r>
              </a:p>
            </p:txBody>
          </p:sp>
        </p:grpSp>
        <p:grpSp>
          <p:nvGrpSpPr>
            <p:cNvPr id="2" name="Group 1"/>
            <p:cNvGrpSpPr/>
            <p:nvPr/>
          </p:nvGrpSpPr>
          <p:grpSpPr>
            <a:xfrm>
              <a:off x="6781800" y="4228202"/>
              <a:ext cx="2362200" cy="1792288"/>
              <a:chOff x="3886200" y="765175"/>
              <a:chExt cx="2362200" cy="1792288"/>
            </a:xfrm>
          </p:grpSpPr>
          <p:pic>
            <p:nvPicPr>
              <p:cNvPr id="23" name="Picture 4" descr="D:\condivisione\SUPER-B_VIPIX\FBK_IRST_Trento\foto_canali_Si\canali2.bmp"/>
              <p:cNvPicPr>
                <a:picLocks noChangeAspect="1" noChangeArrowheads="1"/>
              </p:cNvPicPr>
              <p:nvPr/>
            </p:nvPicPr>
            <p:blipFill>
              <a:blip r:embed="rId4" cstate="print"/>
              <a:srcRect/>
              <a:stretch>
                <a:fillRect/>
              </a:stretch>
            </p:blipFill>
            <p:spPr bwMode="auto">
              <a:xfrm>
                <a:off x="3886200" y="765175"/>
                <a:ext cx="2362200" cy="1792288"/>
              </a:xfrm>
              <a:prstGeom prst="rect">
                <a:avLst/>
              </a:prstGeom>
              <a:noFill/>
              <a:ln w="9525">
                <a:noFill/>
                <a:miter lim="800000"/>
                <a:headEnd/>
                <a:tailEnd/>
              </a:ln>
            </p:spPr>
          </p:pic>
          <p:cxnSp>
            <p:nvCxnSpPr>
              <p:cNvPr id="24" name="Straight Arrow Connector 23"/>
              <p:cNvCxnSpPr/>
              <p:nvPr/>
            </p:nvCxnSpPr>
            <p:spPr>
              <a:xfrm>
                <a:off x="4495800" y="993775"/>
                <a:ext cx="1143000" cy="1588"/>
              </a:xfrm>
              <a:prstGeom prst="straightConnector1">
                <a:avLst/>
              </a:prstGeom>
              <a:ln w="19050">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
            <p:nvSpPr>
              <p:cNvPr id="25" name="Rectangle 50"/>
              <p:cNvSpPr>
                <a:spLocks noChangeArrowheads="1"/>
              </p:cNvSpPr>
              <p:nvPr/>
            </p:nvSpPr>
            <p:spPr bwMode="auto">
              <a:xfrm>
                <a:off x="4678363" y="1006475"/>
                <a:ext cx="927100" cy="339725"/>
              </a:xfrm>
              <a:prstGeom prst="rect">
                <a:avLst/>
              </a:prstGeom>
              <a:noFill/>
              <a:ln w="9525">
                <a:noFill/>
                <a:miter lim="800000"/>
                <a:headEnd/>
                <a:tailEnd/>
              </a:ln>
            </p:spPr>
            <p:txBody>
              <a:bodyPr>
                <a:spAutoFit/>
              </a:bodyPr>
              <a:lstStyle/>
              <a:p>
                <a:pPr defTabSz="457200"/>
                <a:r>
                  <a:rPr lang="it-IT" sz="1600" dirty="0">
                    <a:solidFill>
                      <a:srgbClr val="C00000"/>
                    </a:solidFill>
                    <a:ea typeface="Calibri" pitchFamily="34" charset="0"/>
                    <a:cs typeface="Calibri" pitchFamily="34" charset="0"/>
                  </a:rPr>
                  <a:t>150 µm</a:t>
                </a:r>
              </a:p>
            </p:txBody>
          </p:sp>
        </p:grpSp>
        <p:cxnSp>
          <p:nvCxnSpPr>
            <p:cNvPr id="6" name="Straight Arrow Connector 5"/>
            <p:cNvCxnSpPr/>
            <p:nvPr/>
          </p:nvCxnSpPr>
          <p:spPr>
            <a:xfrm flipH="1" flipV="1">
              <a:off x="7391400" y="5635898"/>
              <a:ext cx="423318" cy="5474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8059714" y="5655998"/>
              <a:ext cx="401665" cy="5474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1167138" y="5264041"/>
            <a:ext cx="1957062" cy="1557223"/>
            <a:chOff x="76200" y="1219200"/>
            <a:chExt cx="3140374" cy="2262781"/>
          </a:xfrm>
        </p:grpSpPr>
        <p:grpSp>
          <p:nvGrpSpPr>
            <p:cNvPr id="32" name="Group 31"/>
            <p:cNvGrpSpPr/>
            <p:nvPr/>
          </p:nvGrpSpPr>
          <p:grpSpPr>
            <a:xfrm>
              <a:off x="76200" y="1219200"/>
              <a:ext cx="3140374" cy="2262781"/>
              <a:chOff x="6019800" y="2514600"/>
              <a:chExt cx="3140374" cy="2262781"/>
            </a:xfrm>
          </p:grpSpPr>
          <p:pic>
            <p:nvPicPr>
              <p:cNvPr id="35" name="Picture 23" descr="tubetto1"/>
              <p:cNvPicPr>
                <a:picLocks noChangeAspect="1" noChangeArrowheads="1"/>
              </p:cNvPicPr>
              <p:nvPr/>
            </p:nvPicPr>
            <p:blipFill>
              <a:blip r:embed="rId5" cstate="print"/>
              <a:srcRect/>
              <a:stretch>
                <a:fillRect/>
              </a:stretch>
            </p:blipFill>
            <p:spPr bwMode="auto">
              <a:xfrm>
                <a:off x="6019800" y="2514600"/>
                <a:ext cx="2895600" cy="2230438"/>
              </a:xfrm>
              <a:prstGeom prst="rect">
                <a:avLst/>
              </a:prstGeom>
              <a:noFill/>
              <a:ln w="9525">
                <a:noFill/>
                <a:miter lim="800000"/>
                <a:headEnd/>
                <a:tailEnd/>
              </a:ln>
            </p:spPr>
          </p:pic>
          <p:sp>
            <p:nvSpPr>
              <p:cNvPr id="36" name="Rectangle 24"/>
              <p:cNvSpPr>
                <a:spLocks noChangeArrowheads="1"/>
              </p:cNvSpPr>
              <p:nvPr/>
            </p:nvSpPr>
            <p:spPr bwMode="auto">
              <a:xfrm rot="15961348">
                <a:off x="6084582" y="3602136"/>
                <a:ext cx="846749" cy="395095"/>
              </a:xfrm>
              <a:prstGeom prst="rect">
                <a:avLst/>
              </a:prstGeom>
              <a:noFill/>
              <a:ln w="9525">
                <a:noFill/>
                <a:miter lim="800000"/>
                <a:headEnd/>
                <a:tailEnd/>
              </a:ln>
            </p:spPr>
            <p:txBody>
              <a:bodyPr wrap="none">
                <a:spAutoFit/>
              </a:bodyPr>
              <a:lstStyle/>
              <a:p>
                <a:pPr defTabSz="457200"/>
                <a:r>
                  <a:rPr lang="en-US" sz="1000">
                    <a:solidFill>
                      <a:prstClr val="white"/>
                    </a:solidFill>
                    <a:latin typeface="Times New Roman" pitchFamily="18" charset="0"/>
                  </a:rPr>
                  <a:t>700 </a:t>
                </a:r>
                <a:r>
                  <a:rPr lang="en-US" sz="1000">
                    <a:solidFill>
                      <a:prstClr val="white"/>
                    </a:solidFill>
                    <a:latin typeface="Symbol" pitchFamily="18" charset="2"/>
                  </a:rPr>
                  <a:t>m</a:t>
                </a:r>
                <a:r>
                  <a:rPr lang="en-US" sz="1000">
                    <a:solidFill>
                      <a:prstClr val="white"/>
                    </a:solidFill>
                    <a:latin typeface="Times New Roman" pitchFamily="18" charset="0"/>
                  </a:rPr>
                  <a:t>m</a:t>
                </a:r>
              </a:p>
            </p:txBody>
          </p:sp>
          <p:sp>
            <p:nvSpPr>
              <p:cNvPr id="37" name="Rectangle 25"/>
              <p:cNvSpPr>
                <a:spLocks noChangeArrowheads="1"/>
              </p:cNvSpPr>
              <p:nvPr/>
            </p:nvSpPr>
            <p:spPr bwMode="auto">
              <a:xfrm rot="21392923">
                <a:off x="6837350" y="2671467"/>
                <a:ext cx="935061" cy="357781"/>
              </a:xfrm>
              <a:prstGeom prst="rect">
                <a:avLst/>
              </a:prstGeom>
              <a:noFill/>
              <a:ln w="9525">
                <a:noFill/>
                <a:miter lim="800000"/>
                <a:headEnd/>
                <a:tailEnd/>
              </a:ln>
            </p:spPr>
            <p:txBody>
              <a:bodyPr wrap="none">
                <a:spAutoFit/>
              </a:bodyPr>
              <a:lstStyle/>
              <a:p>
                <a:pPr defTabSz="457200"/>
                <a:r>
                  <a:rPr lang="en-US" sz="1000" dirty="0">
                    <a:solidFill>
                      <a:prstClr val="white"/>
                    </a:solidFill>
                    <a:latin typeface="Times New Roman" pitchFamily="18" charset="0"/>
                  </a:rPr>
                  <a:t>700 </a:t>
                </a:r>
                <a:r>
                  <a:rPr lang="en-US" sz="1000" dirty="0">
                    <a:solidFill>
                      <a:prstClr val="white"/>
                    </a:solidFill>
                    <a:latin typeface="Symbol" pitchFamily="18" charset="2"/>
                  </a:rPr>
                  <a:t>m</a:t>
                </a:r>
                <a:r>
                  <a:rPr lang="en-US" sz="1000" dirty="0">
                    <a:solidFill>
                      <a:prstClr val="white"/>
                    </a:solidFill>
                    <a:latin typeface="Times New Roman" pitchFamily="18" charset="0"/>
                  </a:rPr>
                  <a:t>m</a:t>
                </a:r>
              </a:p>
            </p:txBody>
          </p:sp>
          <p:sp>
            <p:nvSpPr>
              <p:cNvPr id="38" name="Line 26"/>
              <p:cNvSpPr>
                <a:spLocks noChangeShapeType="1"/>
              </p:cNvSpPr>
              <p:nvPr/>
            </p:nvSpPr>
            <p:spPr bwMode="auto">
              <a:xfrm>
                <a:off x="6705600" y="3200400"/>
                <a:ext cx="76200" cy="1066800"/>
              </a:xfrm>
              <a:prstGeom prst="line">
                <a:avLst/>
              </a:prstGeom>
              <a:noFill/>
              <a:ln w="9525">
                <a:solidFill>
                  <a:schemeClr val="bg1"/>
                </a:solidFill>
                <a:round/>
                <a:headEnd type="triangle" w="med" len="med"/>
                <a:tailEnd type="triangle" w="med" len="med"/>
              </a:ln>
            </p:spPr>
            <p:txBody>
              <a:bodyPr/>
              <a:lstStyle/>
              <a:p>
                <a:pPr defTabSz="457200"/>
                <a:endParaRPr lang="it-IT" sz="1000">
                  <a:solidFill>
                    <a:prstClr val="black"/>
                  </a:solidFill>
                </a:endParaRPr>
              </a:p>
            </p:txBody>
          </p:sp>
          <p:sp>
            <p:nvSpPr>
              <p:cNvPr id="39" name="Line 27"/>
              <p:cNvSpPr>
                <a:spLocks noChangeShapeType="1"/>
              </p:cNvSpPr>
              <p:nvPr/>
            </p:nvSpPr>
            <p:spPr bwMode="auto">
              <a:xfrm flipV="1">
                <a:off x="6781800" y="2971800"/>
                <a:ext cx="1143000" cy="76200"/>
              </a:xfrm>
              <a:prstGeom prst="line">
                <a:avLst/>
              </a:prstGeom>
              <a:noFill/>
              <a:ln w="9525">
                <a:solidFill>
                  <a:schemeClr val="bg1"/>
                </a:solidFill>
                <a:round/>
                <a:headEnd type="triangle" w="med" len="med"/>
                <a:tailEnd type="triangle" w="med" len="med"/>
              </a:ln>
            </p:spPr>
            <p:txBody>
              <a:bodyPr/>
              <a:lstStyle/>
              <a:p>
                <a:pPr defTabSz="457200"/>
                <a:endParaRPr lang="it-IT" sz="1000">
                  <a:solidFill>
                    <a:prstClr val="black"/>
                  </a:solidFill>
                </a:endParaRPr>
              </a:p>
            </p:txBody>
          </p:sp>
          <p:sp>
            <p:nvSpPr>
              <p:cNvPr id="40" name="Rectangle 28"/>
              <p:cNvSpPr>
                <a:spLocks noChangeArrowheads="1"/>
              </p:cNvSpPr>
              <p:nvPr/>
            </p:nvSpPr>
            <p:spPr bwMode="auto">
              <a:xfrm>
                <a:off x="6248400" y="4419600"/>
                <a:ext cx="2272925" cy="357781"/>
              </a:xfrm>
              <a:prstGeom prst="rect">
                <a:avLst/>
              </a:prstGeom>
              <a:noFill/>
              <a:ln w="9525">
                <a:noFill/>
                <a:miter lim="800000"/>
                <a:headEnd/>
                <a:tailEnd/>
              </a:ln>
            </p:spPr>
            <p:txBody>
              <a:bodyPr wrap="none">
                <a:spAutoFit/>
              </a:bodyPr>
              <a:lstStyle/>
              <a:p>
                <a:pPr defTabSz="457200"/>
                <a:r>
                  <a:rPr lang="en-US" sz="1000" dirty="0">
                    <a:solidFill>
                      <a:srgbClr val="FFFF00"/>
                    </a:solidFill>
                  </a:rPr>
                  <a:t>Carbon Fiber Pultrusion</a:t>
                </a:r>
                <a:r>
                  <a:rPr lang="en-US" sz="1000" dirty="0">
                    <a:solidFill>
                      <a:srgbClr val="000099"/>
                    </a:solidFill>
                  </a:rPr>
                  <a:t> </a:t>
                </a:r>
              </a:p>
            </p:txBody>
          </p:sp>
          <p:sp>
            <p:nvSpPr>
              <p:cNvPr id="41" name="Line Callout 2 40"/>
              <p:cNvSpPr/>
              <p:nvPr/>
            </p:nvSpPr>
            <p:spPr>
              <a:xfrm>
                <a:off x="7772399" y="2514600"/>
                <a:ext cx="1387775" cy="304800"/>
              </a:xfrm>
              <a:prstGeom prst="borderCallout2">
                <a:avLst>
                  <a:gd name="adj1" fmla="val 100031"/>
                  <a:gd name="adj2" fmla="val 50741"/>
                  <a:gd name="adj3" fmla="val 278182"/>
                  <a:gd name="adj4" fmla="val 42967"/>
                  <a:gd name="adj5" fmla="val 353243"/>
                  <a:gd name="adj6" fmla="val -7778"/>
                </a:avLst>
              </a:prstGeom>
              <a:noFill/>
              <a:ln>
                <a:solidFill>
                  <a:srgbClr val="C0000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sz="1000" b="1" dirty="0">
                    <a:solidFill>
                      <a:srgbClr val="000099"/>
                    </a:solidFill>
                    <a:latin typeface="Comic Sans MS" pitchFamily="66" charset="0"/>
                    <a:cs typeface="Times New Roman" pitchFamily="18" charset="0"/>
                  </a:rPr>
                  <a:t>Peek pipe</a:t>
                </a:r>
              </a:p>
            </p:txBody>
          </p:sp>
        </p:grpSp>
        <p:cxnSp>
          <p:nvCxnSpPr>
            <p:cNvPr id="33" name="Straight Arrow Connector 32"/>
            <p:cNvCxnSpPr/>
            <p:nvPr/>
          </p:nvCxnSpPr>
          <p:spPr>
            <a:xfrm rot="16200000" flipH="1">
              <a:off x="1257300" y="2247900"/>
              <a:ext cx="381000" cy="304800"/>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1676400" y="2438400"/>
              <a:ext cx="1304639" cy="357781"/>
            </a:xfrm>
            <a:prstGeom prst="rect">
              <a:avLst/>
            </a:prstGeom>
          </p:spPr>
          <p:txBody>
            <a:bodyPr wrap="none">
              <a:spAutoFit/>
            </a:bodyPr>
            <a:lstStyle/>
            <a:p>
              <a:pPr defTabSz="457200"/>
              <a:r>
                <a:rPr lang="en-US" sz="1000" dirty="0">
                  <a:solidFill>
                    <a:prstClr val="white"/>
                  </a:solidFill>
                  <a:latin typeface="Times New Roman" pitchFamily="18" charset="0"/>
                </a:rPr>
                <a:t>Dh=300 </a:t>
              </a:r>
              <a:r>
                <a:rPr lang="en-US" sz="1000" dirty="0">
                  <a:solidFill>
                    <a:prstClr val="white"/>
                  </a:solidFill>
                  <a:latin typeface="Symbol" pitchFamily="18" charset="2"/>
                </a:rPr>
                <a:t>m</a:t>
              </a:r>
              <a:r>
                <a:rPr lang="en-US" sz="1000" dirty="0">
                  <a:solidFill>
                    <a:prstClr val="white"/>
                  </a:solidFill>
                  <a:latin typeface="Times New Roman" pitchFamily="18" charset="0"/>
                </a:rPr>
                <a:t>m</a:t>
              </a:r>
            </a:p>
          </p:txBody>
        </p:sp>
      </p:grpSp>
      <p:sp>
        <p:nvSpPr>
          <p:cNvPr id="3" name="Slide Number Placeholder 2"/>
          <p:cNvSpPr>
            <a:spLocks noGrp="1"/>
          </p:cNvSpPr>
          <p:nvPr>
            <p:ph type="sldNum" sz="quarter" idx="12"/>
          </p:nvPr>
        </p:nvSpPr>
        <p:spPr/>
        <p:txBody>
          <a:bodyPr/>
          <a:lstStyle/>
          <a:p>
            <a:fld id="{4C439DFD-22DD-6449-9926-36C875C6AEAA}" type="slidenum">
              <a:rPr lang="en-US" smtClean="0">
                <a:solidFill>
                  <a:prstClr val="black">
                    <a:tint val="75000"/>
                  </a:prstClr>
                </a:solidFill>
              </a:rPr>
              <a:pPr/>
              <a:t>30</a:t>
            </a:fld>
            <a:endParaRPr lang="en-US">
              <a:solidFill>
                <a:prstClr val="black">
                  <a:tint val="75000"/>
                </a:prstClr>
              </a:solidFill>
            </a:endParaRPr>
          </a:p>
        </p:txBody>
      </p:sp>
      <p:sp>
        <p:nvSpPr>
          <p:cNvPr id="4" name="CasellaDiTesto 3"/>
          <p:cNvSpPr txBox="1"/>
          <p:nvPr/>
        </p:nvSpPr>
        <p:spPr>
          <a:xfrm>
            <a:off x="793264" y="264369"/>
            <a:ext cx="8001566" cy="369332"/>
          </a:xfrm>
          <a:prstGeom prst="rect">
            <a:avLst/>
          </a:prstGeom>
          <a:noFill/>
        </p:spPr>
        <p:txBody>
          <a:bodyPr wrap="square" rtlCol="0">
            <a:spAutoFit/>
          </a:bodyPr>
          <a:lstStyle/>
          <a:p>
            <a:pPr defTabSz="457200"/>
            <a:r>
              <a:rPr lang="it-IT" dirty="0" smtClean="0">
                <a:solidFill>
                  <a:prstClr val="black"/>
                </a:solidFill>
              </a:rPr>
              <a:t>CMS  PIXEL TRACKER FASE 2: </a:t>
            </a:r>
            <a:r>
              <a:rPr lang="it-IT" dirty="0" err="1" smtClean="0">
                <a:solidFill>
                  <a:prstClr val="black"/>
                </a:solidFill>
              </a:rPr>
              <a:t>proposal</a:t>
            </a:r>
            <a:r>
              <a:rPr lang="it-IT" dirty="0" smtClean="0">
                <a:solidFill>
                  <a:prstClr val="black"/>
                </a:solidFill>
              </a:rPr>
              <a:t> R&amp;D presentata alla CSN1 febbraio 2014</a:t>
            </a:r>
            <a:endParaRPr lang="it-IT" dirty="0">
              <a:solidFill>
                <a:prstClr val="black"/>
              </a:solidFill>
            </a:endParaRPr>
          </a:p>
        </p:txBody>
      </p:sp>
      <p:sp>
        <p:nvSpPr>
          <p:cNvPr id="5" name="CasellaDiTesto 4"/>
          <p:cNvSpPr txBox="1"/>
          <p:nvPr/>
        </p:nvSpPr>
        <p:spPr>
          <a:xfrm>
            <a:off x="3694217" y="4142985"/>
            <a:ext cx="5476240" cy="523220"/>
          </a:xfrm>
          <a:prstGeom prst="rect">
            <a:avLst/>
          </a:prstGeom>
          <a:noFill/>
        </p:spPr>
        <p:txBody>
          <a:bodyPr wrap="square" rtlCol="0">
            <a:spAutoFit/>
          </a:bodyPr>
          <a:lstStyle/>
          <a:p>
            <a:pPr defTabSz="457200"/>
            <a:r>
              <a:rPr lang="it-IT" sz="1400" b="1" dirty="0" err="1">
                <a:solidFill>
                  <a:prstClr val="black"/>
                </a:solidFill>
              </a:rPr>
              <a:t>Silicon</a:t>
            </a:r>
            <a:r>
              <a:rPr lang="it-IT" sz="1400" b="1" dirty="0">
                <a:solidFill>
                  <a:prstClr val="black"/>
                </a:solidFill>
              </a:rPr>
              <a:t> </a:t>
            </a:r>
            <a:r>
              <a:rPr lang="it-IT" sz="1400" b="1" dirty="0" err="1">
                <a:solidFill>
                  <a:prstClr val="black"/>
                </a:solidFill>
              </a:rPr>
              <a:t>buried</a:t>
            </a:r>
            <a:r>
              <a:rPr lang="it-IT" sz="1400" b="1" dirty="0">
                <a:solidFill>
                  <a:prstClr val="black"/>
                </a:solidFill>
              </a:rPr>
              <a:t> </a:t>
            </a:r>
            <a:r>
              <a:rPr lang="it-IT" sz="1400" b="1" dirty="0" err="1">
                <a:solidFill>
                  <a:prstClr val="black"/>
                </a:solidFill>
              </a:rPr>
              <a:t>channels</a:t>
            </a:r>
            <a:r>
              <a:rPr lang="it-IT" sz="1400" b="1" dirty="0">
                <a:solidFill>
                  <a:prstClr val="black"/>
                </a:solidFill>
              </a:rPr>
              <a:t> for pixel detector </a:t>
            </a:r>
            <a:r>
              <a:rPr lang="it-IT" sz="1400" b="1" dirty="0" err="1" smtClean="0">
                <a:solidFill>
                  <a:prstClr val="black"/>
                </a:solidFill>
              </a:rPr>
              <a:t>cooling</a:t>
            </a:r>
            <a:r>
              <a:rPr lang="it-IT" sz="1400" b="1" dirty="0" smtClean="0">
                <a:solidFill>
                  <a:prstClr val="black"/>
                </a:solidFill>
              </a:rPr>
              <a:t> : </a:t>
            </a:r>
            <a:r>
              <a:rPr lang="it-IT" sz="1400" b="1" dirty="0" err="1">
                <a:solidFill>
                  <a:prstClr val="black"/>
                </a:solidFill>
              </a:rPr>
              <a:t>M.Boscardin</a:t>
            </a:r>
            <a:r>
              <a:rPr lang="it-IT" sz="1400" b="1" dirty="0">
                <a:solidFill>
                  <a:prstClr val="black"/>
                </a:solidFill>
              </a:rPr>
              <a:t> et al., </a:t>
            </a:r>
            <a:r>
              <a:rPr lang="it-IT" sz="1400" b="1" dirty="0" err="1">
                <a:solidFill>
                  <a:prstClr val="black"/>
                </a:solidFill>
              </a:rPr>
              <a:t>Nucl.Instrum.Meth</a:t>
            </a:r>
            <a:r>
              <a:rPr lang="it-IT" sz="1400" b="1" dirty="0">
                <a:solidFill>
                  <a:prstClr val="black"/>
                </a:solidFill>
              </a:rPr>
              <a:t>. A718 (2013) 297-298</a:t>
            </a:r>
            <a:endParaRPr lang="it-IT" sz="1400" dirty="0">
              <a:solidFill>
                <a:prstClr val="black"/>
              </a:solidFill>
            </a:endParaRPr>
          </a:p>
        </p:txBody>
      </p:sp>
      <p:sp>
        <p:nvSpPr>
          <p:cNvPr id="42" name="CasellaDiTesto 41"/>
          <p:cNvSpPr txBox="1"/>
          <p:nvPr/>
        </p:nvSpPr>
        <p:spPr>
          <a:xfrm>
            <a:off x="2245825" y="0"/>
            <a:ext cx="4274762" cy="369332"/>
          </a:xfrm>
          <a:prstGeom prst="rect">
            <a:avLst/>
          </a:prstGeom>
          <a:noFill/>
        </p:spPr>
        <p:txBody>
          <a:bodyPr wrap="square" rtlCol="0">
            <a:spAutoFit/>
          </a:bodyPr>
          <a:lstStyle/>
          <a:p>
            <a:pPr defTabSz="457200"/>
            <a:r>
              <a:rPr lang="it-IT" b="1" dirty="0" smtClean="0">
                <a:solidFill>
                  <a:prstClr val="black"/>
                </a:solidFill>
              </a:rPr>
              <a:t>COURTESY OF FILIPPO  BOSI (INFN PISA)</a:t>
            </a:r>
            <a:endParaRPr lang="it-IT" b="1" dirty="0">
              <a:solidFill>
                <a:prstClr val="black"/>
              </a:solidFill>
            </a:endParaRPr>
          </a:p>
        </p:txBody>
      </p:sp>
    </p:spTree>
    <p:extLst>
      <p:ext uri="{BB962C8B-B14F-4D97-AF65-F5344CB8AC3E}">
        <p14:creationId xmlns:p14="http://schemas.microsoft.com/office/powerpoint/2010/main" val="181316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45" y="332656"/>
            <a:ext cx="8205107" cy="647949"/>
          </a:xfrm>
        </p:spPr>
        <p:txBody>
          <a:bodyPr>
            <a:normAutofit/>
          </a:bodyPr>
          <a:lstStyle/>
          <a:p>
            <a:r>
              <a:rPr lang="en-US" dirty="0" err="1"/>
              <a:t>Programma</a:t>
            </a:r>
            <a:r>
              <a:rPr lang="en-US" dirty="0"/>
              <a:t> di </a:t>
            </a:r>
            <a:r>
              <a:rPr lang="en-US" dirty="0" err="1" smtClean="0"/>
              <a:t>lavoro</a:t>
            </a:r>
            <a:r>
              <a:rPr lang="en-US" dirty="0" smtClean="0"/>
              <a:t> Micro Channel Cooling</a:t>
            </a:r>
            <a:endParaRPr lang="en-GB" dirty="0"/>
          </a:p>
        </p:txBody>
      </p:sp>
      <p:sp>
        <p:nvSpPr>
          <p:cNvPr id="3" name="Content Placeholder 2"/>
          <p:cNvSpPr>
            <a:spLocks noGrp="1"/>
          </p:cNvSpPr>
          <p:nvPr>
            <p:ph idx="1"/>
          </p:nvPr>
        </p:nvSpPr>
        <p:spPr>
          <a:xfrm>
            <a:off x="0" y="996473"/>
            <a:ext cx="9144000" cy="2337438"/>
          </a:xfrm>
        </p:spPr>
        <p:txBody>
          <a:bodyPr>
            <a:normAutofit fontScale="85000" lnSpcReduction="10000"/>
          </a:bodyPr>
          <a:lstStyle/>
          <a:p>
            <a:pPr lvl="1"/>
            <a:r>
              <a:rPr lang="en-US" dirty="0" err="1" smtClean="0"/>
              <a:t>Progettazione</a:t>
            </a:r>
            <a:r>
              <a:rPr lang="en-US" dirty="0" smtClean="0"/>
              <a:t> e  </a:t>
            </a:r>
            <a:r>
              <a:rPr lang="en-US" dirty="0" err="1" smtClean="0"/>
              <a:t>produzione</a:t>
            </a:r>
            <a:r>
              <a:rPr lang="en-US" dirty="0" smtClean="0"/>
              <a:t> di </a:t>
            </a:r>
            <a:r>
              <a:rPr lang="en-US" dirty="0" err="1" smtClean="0"/>
              <a:t>sistema</a:t>
            </a:r>
            <a:r>
              <a:rPr lang="en-US" dirty="0" smtClean="0"/>
              <a:t>  a CO</a:t>
            </a:r>
            <a:r>
              <a:rPr lang="en-US" baseline="-25000" dirty="0" smtClean="0"/>
              <a:t>2</a:t>
            </a:r>
            <a:r>
              <a:rPr lang="en-US" dirty="0" smtClean="0"/>
              <a:t> </a:t>
            </a:r>
            <a:r>
              <a:rPr lang="en-US" dirty="0" err="1" smtClean="0"/>
              <a:t>evaporativo</a:t>
            </a:r>
            <a:r>
              <a:rPr lang="en-US" dirty="0" smtClean="0"/>
              <a:t> per la </a:t>
            </a:r>
            <a:r>
              <a:rPr lang="en-US" dirty="0" err="1" smtClean="0"/>
              <a:t>verifica</a:t>
            </a:r>
            <a:r>
              <a:rPr lang="en-US" dirty="0" smtClean="0"/>
              <a:t> </a:t>
            </a:r>
            <a:r>
              <a:rPr lang="en-US" dirty="0" err="1" smtClean="0"/>
              <a:t>della</a:t>
            </a:r>
            <a:r>
              <a:rPr lang="en-US" dirty="0" smtClean="0"/>
              <a:t> </a:t>
            </a:r>
            <a:r>
              <a:rPr lang="en-US" dirty="0" err="1" smtClean="0"/>
              <a:t>fattibilita</a:t>
            </a:r>
            <a:r>
              <a:rPr lang="en-US" dirty="0" smtClean="0"/>
              <a:t>’  di cooling a </a:t>
            </a:r>
            <a:r>
              <a:rPr lang="en-US" dirty="0" err="1" smtClean="0"/>
              <a:t>microchannel</a:t>
            </a:r>
            <a:r>
              <a:rPr lang="en-US" dirty="0" smtClean="0"/>
              <a:t>  </a:t>
            </a:r>
            <a:r>
              <a:rPr lang="en-US" dirty="0" err="1" smtClean="0"/>
              <a:t>su</a:t>
            </a:r>
            <a:r>
              <a:rPr lang="en-US" dirty="0" smtClean="0"/>
              <a:t> </a:t>
            </a:r>
            <a:r>
              <a:rPr lang="en-US" dirty="0" err="1" smtClean="0"/>
              <a:t>supporti</a:t>
            </a:r>
            <a:r>
              <a:rPr lang="en-US" dirty="0" smtClean="0"/>
              <a:t> a </a:t>
            </a:r>
            <a:r>
              <a:rPr lang="en-US" dirty="0" err="1" smtClean="0"/>
              <a:t>microtubi</a:t>
            </a:r>
            <a:r>
              <a:rPr lang="en-US" dirty="0" smtClean="0"/>
              <a:t> </a:t>
            </a:r>
            <a:r>
              <a:rPr lang="en-US" dirty="0" err="1" smtClean="0"/>
              <a:t>costruiti</a:t>
            </a:r>
            <a:r>
              <a:rPr lang="en-US" dirty="0" smtClean="0"/>
              <a:t> in CFRP.</a:t>
            </a:r>
          </a:p>
          <a:p>
            <a:pPr lvl="2"/>
            <a:r>
              <a:rPr lang="en-US" dirty="0" err="1" smtClean="0"/>
              <a:t>Soluzione</a:t>
            </a:r>
            <a:r>
              <a:rPr lang="en-US" dirty="0" smtClean="0"/>
              <a:t> </a:t>
            </a:r>
            <a:r>
              <a:rPr lang="en-US" dirty="0" err="1" smtClean="0"/>
              <a:t>conservativa</a:t>
            </a:r>
            <a:r>
              <a:rPr lang="en-US" dirty="0" smtClean="0"/>
              <a:t> per </a:t>
            </a:r>
            <a:r>
              <a:rPr lang="en-US" dirty="0" err="1" smtClean="0"/>
              <a:t>questo</a:t>
            </a:r>
            <a:r>
              <a:rPr lang="en-US" dirty="0" smtClean="0"/>
              <a:t> R&amp;D</a:t>
            </a:r>
          </a:p>
          <a:p>
            <a:pPr lvl="2"/>
            <a:r>
              <a:rPr lang="en-US" sz="1900" dirty="0" err="1" smtClean="0"/>
              <a:t>Focalizzazione</a:t>
            </a:r>
            <a:r>
              <a:rPr lang="en-US" sz="1900" dirty="0" smtClean="0"/>
              <a:t> a design </a:t>
            </a:r>
            <a:r>
              <a:rPr lang="en-US" sz="1900" dirty="0" err="1"/>
              <a:t>specifici</a:t>
            </a:r>
            <a:r>
              <a:rPr lang="en-US" sz="1900" dirty="0"/>
              <a:t> per un </a:t>
            </a:r>
            <a:r>
              <a:rPr lang="en-US" sz="1900" dirty="0" err="1"/>
              <a:t>rivelatore</a:t>
            </a:r>
            <a:r>
              <a:rPr lang="en-US" sz="1900" dirty="0"/>
              <a:t> </a:t>
            </a:r>
            <a:r>
              <a:rPr lang="en-US" sz="1900" dirty="0" err="1" smtClean="0"/>
              <a:t>plausibile</a:t>
            </a:r>
            <a:r>
              <a:rPr lang="en-US" sz="1900" dirty="0" smtClean="0"/>
              <a:t> </a:t>
            </a:r>
            <a:r>
              <a:rPr lang="en-US" sz="1900" dirty="0"/>
              <a:t>per </a:t>
            </a:r>
            <a:r>
              <a:rPr lang="en-US" sz="1900" dirty="0" err="1"/>
              <a:t>il</a:t>
            </a:r>
            <a:r>
              <a:rPr lang="en-US" sz="1900" dirty="0"/>
              <a:t> vertex detector di </a:t>
            </a:r>
            <a:r>
              <a:rPr lang="en-US" sz="1900" dirty="0" smtClean="0"/>
              <a:t>CMS</a:t>
            </a:r>
          </a:p>
          <a:p>
            <a:pPr lvl="1"/>
            <a:r>
              <a:rPr lang="en-US" dirty="0" err="1" smtClean="0"/>
              <a:t>Ottimizzazione</a:t>
            </a:r>
            <a:r>
              <a:rPr lang="en-US" dirty="0" smtClean="0"/>
              <a:t>/</a:t>
            </a:r>
            <a:r>
              <a:rPr lang="en-US" dirty="0" err="1"/>
              <a:t>m</a:t>
            </a:r>
            <a:r>
              <a:rPr lang="en-US" dirty="0" err="1" smtClean="0"/>
              <a:t>inimizzazione</a:t>
            </a:r>
            <a:r>
              <a:rPr lang="en-US" dirty="0" smtClean="0"/>
              <a:t> </a:t>
            </a:r>
            <a:r>
              <a:rPr lang="en-US" dirty="0" err="1" smtClean="0"/>
              <a:t>delle</a:t>
            </a:r>
            <a:r>
              <a:rPr lang="en-US" dirty="0" smtClean="0"/>
              <a:t> </a:t>
            </a:r>
            <a:r>
              <a:rPr lang="en-US" dirty="0" err="1" smtClean="0"/>
              <a:t>dimensioni</a:t>
            </a:r>
            <a:r>
              <a:rPr lang="en-US" dirty="0" smtClean="0"/>
              <a:t> </a:t>
            </a:r>
            <a:r>
              <a:rPr lang="en-US" dirty="0" err="1" smtClean="0"/>
              <a:t>dei</a:t>
            </a:r>
            <a:r>
              <a:rPr lang="en-US" dirty="0" smtClean="0"/>
              <a:t> micro-</a:t>
            </a:r>
            <a:r>
              <a:rPr lang="en-US" dirty="0" err="1" smtClean="0"/>
              <a:t>tubi</a:t>
            </a:r>
            <a:r>
              <a:rPr lang="en-US" dirty="0" smtClean="0"/>
              <a:t> a </a:t>
            </a:r>
            <a:r>
              <a:rPr lang="en-US" dirty="0" err="1" smtClean="0"/>
              <a:t>partire</a:t>
            </a:r>
            <a:r>
              <a:rPr lang="en-US" dirty="0" smtClean="0"/>
              <a:t> da </a:t>
            </a:r>
            <a:r>
              <a:rPr lang="en-US" dirty="0" err="1" smtClean="0"/>
              <a:t>valori</a:t>
            </a:r>
            <a:r>
              <a:rPr lang="en-US" dirty="0" smtClean="0"/>
              <a:t> </a:t>
            </a:r>
            <a:r>
              <a:rPr lang="en-US" dirty="0" err="1" smtClean="0"/>
              <a:t>sperimentati</a:t>
            </a:r>
            <a:r>
              <a:rPr lang="en-US" dirty="0" smtClean="0"/>
              <a:t>: </a:t>
            </a:r>
            <a:r>
              <a:rPr lang="en-US" dirty="0" err="1" smtClean="0"/>
              <a:t>sezione</a:t>
            </a:r>
            <a:r>
              <a:rPr lang="en-US" dirty="0" smtClean="0"/>
              <a:t> </a:t>
            </a:r>
            <a:r>
              <a:rPr lang="en-US" u="sng" dirty="0" smtClean="0"/>
              <a:t>&lt;</a:t>
            </a:r>
            <a:r>
              <a:rPr lang="en-US" dirty="0" smtClean="0"/>
              <a:t> 700 </a:t>
            </a:r>
            <a:r>
              <a:rPr lang="en-US" dirty="0"/>
              <a:t>x 700 </a:t>
            </a:r>
            <a:r>
              <a:rPr lang="en-US" dirty="0" smtClean="0"/>
              <a:t>μm</a:t>
            </a:r>
            <a:r>
              <a:rPr lang="en-US" baseline="30000" dirty="0" smtClean="0"/>
              <a:t>2</a:t>
            </a:r>
            <a:r>
              <a:rPr lang="en-US" dirty="0"/>
              <a:t> </a:t>
            </a:r>
            <a:r>
              <a:rPr lang="en-US" dirty="0" smtClean="0"/>
              <a:t>e </a:t>
            </a:r>
            <a:r>
              <a:rPr lang="en-US" dirty="0" err="1" smtClean="0"/>
              <a:t>diametro</a:t>
            </a:r>
            <a:r>
              <a:rPr lang="en-US" dirty="0" smtClean="0"/>
              <a:t> </a:t>
            </a:r>
            <a:r>
              <a:rPr lang="en-US" dirty="0" err="1" smtClean="0"/>
              <a:t>idraulico</a:t>
            </a:r>
            <a:r>
              <a:rPr lang="en-US" dirty="0" smtClean="0"/>
              <a:t> </a:t>
            </a:r>
            <a:r>
              <a:rPr lang="en-US" u="sng" dirty="0" smtClean="0"/>
              <a:t>&lt;</a:t>
            </a:r>
            <a:r>
              <a:rPr lang="en-US" dirty="0" smtClean="0"/>
              <a:t> 300 </a:t>
            </a:r>
            <a:r>
              <a:rPr lang="en-US" dirty="0" err="1"/>
              <a:t>μm</a:t>
            </a:r>
            <a:r>
              <a:rPr lang="en-US" dirty="0"/>
              <a:t>. </a:t>
            </a:r>
            <a:endParaRPr lang="en-US" dirty="0" smtClean="0"/>
          </a:p>
          <a:p>
            <a:pPr lvl="1"/>
            <a:r>
              <a:rPr lang="en-US" dirty="0" err="1" smtClean="0"/>
              <a:t>Riduzione</a:t>
            </a:r>
            <a:r>
              <a:rPr lang="en-US" dirty="0" smtClean="0"/>
              <a:t> del material budget: </a:t>
            </a:r>
            <a:r>
              <a:rPr lang="en-US" u="sng" dirty="0"/>
              <a:t>&lt;</a:t>
            </a:r>
            <a:r>
              <a:rPr lang="en-US" dirty="0" smtClean="0"/>
              <a:t> 0.15</a:t>
            </a:r>
            <a:r>
              <a:rPr lang="en-US" dirty="0"/>
              <a:t>% </a:t>
            </a:r>
            <a:r>
              <a:rPr lang="en-US" dirty="0" smtClean="0"/>
              <a:t>X</a:t>
            </a:r>
            <a:r>
              <a:rPr lang="en-US" baseline="-25000" dirty="0" smtClean="0"/>
              <a:t>0</a:t>
            </a:r>
            <a:r>
              <a:rPr lang="en-US" dirty="0" smtClean="0"/>
              <a:t> - </a:t>
            </a:r>
            <a:r>
              <a:rPr lang="en-US" dirty="0" err="1" smtClean="0"/>
              <a:t>ottimizzazione</a:t>
            </a:r>
            <a:r>
              <a:rPr lang="en-US" dirty="0" smtClean="0"/>
              <a:t> in </a:t>
            </a:r>
            <a:r>
              <a:rPr lang="en-US" dirty="0" err="1"/>
              <a:t>f</a:t>
            </a:r>
            <a:r>
              <a:rPr lang="en-US" dirty="0" err="1" smtClean="0"/>
              <a:t>unzione</a:t>
            </a:r>
            <a:r>
              <a:rPr lang="en-US" dirty="0" smtClean="0"/>
              <a:t> </a:t>
            </a:r>
            <a:r>
              <a:rPr lang="en-US" dirty="0" err="1" smtClean="0"/>
              <a:t>della</a:t>
            </a:r>
            <a:r>
              <a:rPr lang="en-US" dirty="0" smtClean="0"/>
              <a:t> </a:t>
            </a:r>
            <a:r>
              <a:rPr lang="en-US" dirty="0" err="1" smtClean="0"/>
              <a:t>temperatura</a:t>
            </a:r>
            <a:r>
              <a:rPr lang="en-US" dirty="0" smtClean="0"/>
              <a:t>  di </a:t>
            </a:r>
            <a:r>
              <a:rPr lang="en-US" dirty="0" err="1" smtClean="0"/>
              <a:t>lavoro</a:t>
            </a:r>
            <a:r>
              <a:rPr lang="en-US" dirty="0" smtClean="0"/>
              <a:t>.</a:t>
            </a:r>
          </a:p>
        </p:txBody>
      </p:sp>
      <p:pic>
        <p:nvPicPr>
          <p:cNvPr id="6" name="Picture 5"/>
          <p:cNvPicPr/>
          <p:nvPr/>
        </p:nvPicPr>
        <p:blipFill>
          <a:blip r:embed="rId2">
            <a:extLst>
              <a:ext uri="{28A0092B-C50C-407E-A947-70E740481C1C}">
                <a14:useLocalDpi xmlns:a14="http://schemas.microsoft.com/office/drawing/2010/main" val="0"/>
              </a:ext>
            </a:extLst>
          </a:blip>
          <a:srcRect t="34335"/>
          <a:stretch>
            <a:fillRect/>
          </a:stretch>
        </p:blipFill>
        <p:spPr bwMode="auto">
          <a:xfrm>
            <a:off x="5383880" y="4693458"/>
            <a:ext cx="3148313" cy="1972433"/>
          </a:xfrm>
          <a:prstGeom prst="rect">
            <a:avLst/>
          </a:prstGeom>
          <a:noFill/>
          <a:ln>
            <a:noFill/>
          </a:ln>
        </p:spPr>
      </p:pic>
      <p:grpSp>
        <p:nvGrpSpPr>
          <p:cNvPr id="8" name="Group 25"/>
          <p:cNvGrpSpPr>
            <a:grpSpLocks/>
          </p:cNvGrpSpPr>
          <p:nvPr/>
        </p:nvGrpSpPr>
        <p:grpSpPr bwMode="auto">
          <a:xfrm>
            <a:off x="517145" y="3936762"/>
            <a:ext cx="4135438" cy="1016000"/>
            <a:chOff x="152291" y="2743200"/>
            <a:chExt cx="5727809" cy="1447800"/>
          </a:xfrm>
        </p:grpSpPr>
        <p:pic>
          <p:nvPicPr>
            <p:cNvPr id="9" name="Picture 21" descr="attestato"/>
            <p:cNvPicPr>
              <a:picLocks noChangeAspect="1" noChangeArrowheads="1"/>
            </p:cNvPicPr>
            <p:nvPr/>
          </p:nvPicPr>
          <p:blipFill>
            <a:blip r:embed="rId3" cstate="print"/>
            <a:srcRect/>
            <a:stretch>
              <a:fillRect/>
            </a:stretch>
          </p:blipFill>
          <p:spPr bwMode="auto">
            <a:xfrm>
              <a:off x="152400" y="2743200"/>
              <a:ext cx="5727700" cy="1447800"/>
            </a:xfrm>
            <a:prstGeom prst="rect">
              <a:avLst/>
            </a:prstGeom>
            <a:noFill/>
            <a:ln w="9525">
              <a:noFill/>
              <a:miter lim="800000"/>
              <a:headEnd/>
              <a:tailEnd/>
            </a:ln>
          </p:spPr>
        </p:pic>
        <p:grpSp>
          <p:nvGrpSpPr>
            <p:cNvPr id="10" name="Group 6"/>
            <p:cNvGrpSpPr>
              <a:grpSpLocks/>
            </p:cNvGrpSpPr>
            <p:nvPr/>
          </p:nvGrpSpPr>
          <p:grpSpPr bwMode="auto">
            <a:xfrm>
              <a:off x="152291" y="2819400"/>
              <a:ext cx="5257909" cy="1350516"/>
              <a:chOff x="152291" y="2819400"/>
              <a:chExt cx="5257909" cy="1350516"/>
            </a:xfrm>
          </p:grpSpPr>
          <p:cxnSp>
            <p:nvCxnSpPr>
              <p:cNvPr id="11" name="Straight Arrow Connector 10"/>
              <p:cNvCxnSpPr/>
              <p:nvPr/>
            </p:nvCxnSpPr>
            <p:spPr>
              <a:xfrm flipV="1">
                <a:off x="594245" y="3152656"/>
                <a:ext cx="4815317" cy="2261"/>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
            <p:nvSpPr>
              <p:cNvPr id="12" name="TextBox 21"/>
              <p:cNvSpPr txBox="1">
                <a:spLocks noChangeArrowheads="1"/>
              </p:cNvSpPr>
              <p:nvPr/>
            </p:nvSpPr>
            <p:spPr bwMode="auto">
              <a:xfrm>
                <a:off x="2438400" y="2819400"/>
                <a:ext cx="1143000" cy="323679"/>
              </a:xfrm>
              <a:prstGeom prst="rect">
                <a:avLst/>
              </a:prstGeom>
              <a:noFill/>
              <a:ln w="9525">
                <a:noFill/>
                <a:miter lim="800000"/>
                <a:headEnd/>
                <a:tailEnd/>
              </a:ln>
            </p:spPr>
            <p:txBody>
              <a:bodyPr>
                <a:spAutoFit/>
              </a:bodyPr>
              <a:lstStyle/>
              <a:p>
                <a:pPr defTabSz="457200"/>
                <a:r>
                  <a:rPr lang="it-IT" sz="1400">
                    <a:solidFill>
                      <a:srgbClr val="FFFFFF"/>
                    </a:solidFill>
                    <a:ea typeface="Calibri" pitchFamily="34" charset="0"/>
                    <a:cs typeface="Calibri" pitchFamily="34" charset="0"/>
                  </a:rPr>
                  <a:t>12.8 mm</a:t>
                </a:r>
              </a:p>
            </p:txBody>
          </p:sp>
          <p:sp>
            <p:nvSpPr>
              <p:cNvPr id="13" name="Rectangle 24"/>
              <p:cNvSpPr>
                <a:spLocks noChangeArrowheads="1"/>
              </p:cNvSpPr>
              <p:nvPr/>
            </p:nvSpPr>
            <p:spPr bwMode="auto">
              <a:xfrm rot="-5400000">
                <a:off x="-82921" y="3265378"/>
                <a:ext cx="778620" cy="308195"/>
              </a:xfrm>
              <a:prstGeom prst="rect">
                <a:avLst/>
              </a:prstGeom>
              <a:noFill/>
              <a:ln w="9525">
                <a:noFill/>
                <a:miter lim="800000"/>
                <a:headEnd/>
                <a:tailEnd/>
              </a:ln>
            </p:spPr>
            <p:txBody>
              <a:bodyPr wrap="none">
                <a:spAutoFit/>
              </a:bodyPr>
              <a:lstStyle/>
              <a:p>
                <a:pPr defTabSz="457200"/>
                <a:r>
                  <a:rPr lang="en-US" sz="1400">
                    <a:solidFill>
                      <a:srgbClr val="FFFFFF"/>
                    </a:solidFill>
                    <a:ea typeface="Calibri" pitchFamily="34" charset="0"/>
                    <a:cs typeface="Calibri" pitchFamily="34" charset="0"/>
                  </a:rPr>
                  <a:t>700 µm</a:t>
                </a:r>
              </a:p>
            </p:txBody>
          </p:sp>
          <p:cxnSp>
            <p:nvCxnSpPr>
              <p:cNvPr id="14" name="Straight Arrow Connector 13"/>
              <p:cNvCxnSpPr/>
              <p:nvPr/>
            </p:nvCxnSpPr>
            <p:spPr>
              <a:xfrm rot="5400000">
                <a:off x="401991" y="3467131"/>
                <a:ext cx="382310" cy="2199"/>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
            <p:nvSpPr>
              <p:cNvPr id="15" name="Rectangle 28"/>
              <p:cNvSpPr>
                <a:spLocks noChangeArrowheads="1"/>
              </p:cNvSpPr>
              <p:nvPr/>
            </p:nvSpPr>
            <p:spPr bwMode="auto">
              <a:xfrm>
                <a:off x="1695781" y="3781502"/>
                <a:ext cx="2237464" cy="388414"/>
              </a:xfrm>
              <a:prstGeom prst="rect">
                <a:avLst/>
              </a:prstGeom>
              <a:noFill/>
              <a:ln w="9525">
                <a:noFill/>
                <a:miter lim="800000"/>
                <a:headEnd/>
                <a:tailEnd/>
              </a:ln>
            </p:spPr>
            <p:txBody>
              <a:bodyPr wrap="none">
                <a:spAutoFit/>
              </a:bodyPr>
              <a:lstStyle/>
              <a:p>
                <a:pPr defTabSz="457200"/>
                <a:r>
                  <a:rPr lang="en-US" dirty="0">
                    <a:solidFill>
                      <a:srgbClr val="FFFF00"/>
                    </a:solidFill>
                    <a:ea typeface="Calibri" pitchFamily="34" charset="0"/>
                    <a:cs typeface="Calibri" pitchFamily="34" charset="0"/>
                  </a:rPr>
                  <a:t>Support Cross Section</a:t>
                </a:r>
                <a:endParaRPr lang="en-US" dirty="0">
                  <a:solidFill>
                    <a:srgbClr val="000099"/>
                  </a:solidFill>
                  <a:ea typeface="Calibri" pitchFamily="34" charset="0"/>
                  <a:cs typeface="Calibri" pitchFamily="34" charset="0"/>
                </a:endParaRPr>
              </a:p>
            </p:txBody>
          </p:sp>
        </p:grpSp>
      </p:grpSp>
      <p:pic>
        <p:nvPicPr>
          <p:cNvPr id="17" name="Picture 2" descr="C:\Users\bosi\AppData\Local\Temp\testDRIE_1000xtilt_w4.JPG"/>
          <p:cNvPicPr>
            <a:picLocks noChangeAspect="1" noChangeArrowheads="1"/>
          </p:cNvPicPr>
          <p:nvPr/>
        </p:nvPicPr>
        <p:blipFill>
          <a:blip r:embed="rId4" cstate="print"/>
          <a:srcRect/>
          <a:stretch>
            <a:fillRect/>
          </a:stretch>
        </p:blipFill>
        <p:spPr bwMode="auto">
          <a:xfrm>
            <a:off x="4556125" y="3627438"/>
            <a:ext cx="6350" cy="6350"/>
          </a:xfrm>
          <a:prstGeom prst="rect">
            <a:avLst/>
          </a:prstGeom>
          <a:noFill/>
          <a:ln w="9525">
            <a:noFill/>
            <a:miter lim="800000"/>
            <a:headEnd/>
            <a:tailEnd/>
          </a:ln>
        </p:spPr>
      </p:pic>
      <p:grpSp>
        <p:nvGrpSpPr>
          <p:cNvPr id="19" name="Group 18"/>
          <p:cNvGrpSpPr/>
          <p:nvPr/>
        </p:nvGrpSpPr>
        <p:grpSpPr>
          <a:xfrm>
            <a:off x="878854" y="5328977"/>
            <a:ext cx="3271838" cy="1058862"/>
            <a:chOff x="693662" y="5276057"/>
            <a:chExt cx="3271838" cy="1058862"/>
          </a:xfrm>
        </p:grpSpPr>
        <p:pic>
          <p:nvPicPr>
            <p:cNvPr id="16" name="Picture 40" descr="D:\condivisione\SUPER-B_VIPIX\foto\foto_giulio_berkeley\Foto_giulio\6.jpg"/>
            <p:cNvPicPr>
              <a:picLocks noChangeAspect="1" noChangeArrowheads="1"/>
            </p:cNvPicPr>
            <p:nvPr/>
          </p:nvPicPr>
          <p:blipFill>
            <a:blip r:embed="rId5" cstate="print"/>
            <a:srcRect t="5154"/>
            <a:stretch>
              <a:fillRect/>
            </a:stretch>
          </p:blipFill>
          <p:spPr bwMode="auto">
            <a:xfrm>
              <a:off x="693662" y="5276057"/>
              <a:ext cx="3271838" cy="1058862"/>
            </a:xfrm>
            <a:prstGeom prst="rect">
              <a:avLst/>
            </a:prstGeom>
            <a:noFill/>
            <a:ln w="9525">
              <a:noFill/>
              <a:miter lim="800000"/>
              <a:headEnd/>
              <a:tailEnd/>
            </a:ln>
          </p:spPr>
        </p:pic>
        <p:sp>
          <p:nvSpPr>
            <p:cNvPr id="18" name="TextBox 17"/>
            <p:cNvSpPr txBox="1"/>
            <p:nvPr/>
          </p:nvSpPr>
          <p:spPr>
            <a:xfrm>
              <a:off x="895535" y="5974556"/>
              <a:ext cx="2965450" cy="338137"/>
            </a:xfrm>
            <a:prstGeom prst="rect">
              <a:avLst/>
            </a:prstGeom>
            <a:noFill/>
          </p:spPr>
          <p:txBody>
            <a:bodyPr wrap="none">
              <a:spAutoFit/>
            </a:bodyPr>
            <a:lstStyle/>
            <a:p>
              <a:pPr defTabSz="457200">
                <a:defRPr/>
              </a:pPr>
              <a:r>
                <a:rPr lang="it-IT" sz="1600" dirty="0">
                  <a:solidFill>
                    <a:srgbClr val="FFFF00"/>
                  </a:solidFill>
                </a:rPr>
                <a:t>Radiation lenght 0.15%X</a:t>
              </a:r>
              <a:r>
                <a:rPr lang="it-IT" sz="1600" baseline="-25000" dirty="0">
                  <a:solidFill>
                    <a:srgbClr val="FFFF00"/>
                  </a:solidFill>
                </a:rPr>
                <a:t>0</a:t>
              </a:r>
              <a:r>
                <a:rPr lang="it-IT" sz="1600" dirty="0">
                  <a:solidFill>
                    <a:srgbClr val="FFFF00"/>
                  </a:solidFill>
                </a:rPr>
                <a:t> </a:t>
              </a:r>
              <a:endParaRPr lang="en-US" sz="1600" dirty="0">
                <a:solidFill>
                  <a:srgbClr val="FFFF00"/>
                </a:solidFill>
              </a:endParaRPr>
            </a:p>
          </p:txBody>
        </p:sp>
      </p:grpSp>
      <p:sp>
        <p:nvSpPr>
          <p:cNvPr id="20" name="Content Placeholder 2"/>
          <p:cNvSpPr txBox="1">
            <a:spLocks/>
          </p:cNvSpPr>
          <p:nvPr/>
        </p:nvSpPr>
        <p:spPr>
          <a:xfrm>
            <a:off x="4652583" y="3294916"/>
            <a:ext cx="4561404" cy="147000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00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00FF"/>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00F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sz="1700" dirty="0" err="1" smtClean="0"/>
              <a:t>Progettazione</a:t>
            </a:r>
            <a:r>
              <a:rPr lang="en-US" sz="1700" dirty="0" smtClean="0"/>
              <a:t> e  </a:t>
            </a:r>
            <a:r>
              <a:rPr lang="en-US" sz="1700" dirty="0" err="1" smtClean="0"/>
              <a:t>produzione</a:t>
            </a:r>
            <a:r>
              <a:rPr lang="en-US" sz="1700" dirty="0" smtClean="0"/>
              <a:t> di un layout </a:t>
            </a:r>
            <a:r>
              <a:rPr lang="en-US" sz="1700" dirty="0" err="1" smtClean="0"/>
              <a:t>sperimentale</a:t>
            </a:r>
            <a:r>
              <a:rPr lang="en-US" sz="1700" dirty="0" smtClean="0"/>
              <a:t> per  </a:t>
            </a:r>
            <a:r>
              <a:rPr lang="en-US" sz="1700" dirty="0" err="1" smtClean="0"/>
              <a:t>prototipi</a:t>
            </a:r>
            <a:r>
              <a:rPr lang="en-US" sz="1700" dirty="0" smtClean="0"/>
              <a:t> di </a:t>
            </a:r>
            <a:r>
              <a:rPr lang="en-US" sz="1700" dirty="0" err="1" smtClean="0"/>
              <a:t>supporto</a:t>
            </a:r>
            <a:r>
              <a:rPr lang="en-US" sz="1700" dirty="0" smtClean="0"/>
              <a:t> con </a:t>
            </a:r>
            <a:r>
              <a:rPr lang="en-US" sz="1700" dirty="0" err="1" smtClean="0"/>
              <a:t>lunghezza</a:t>
            </a:r>
            <a:r>
              <a:rPr lang="en-US" sz="1700" dirty="0" smtClean="0"/>
              <a:t> </a:t>
            </a:r>
            <a:r>
              <a:rPr lang="en-US" sz="1700" dirty="0" err="1" smtClean="0"/>
              <a:t>dei</a:t>
            </a:r>
            <a:r>
              <a:rPr lang="en-US" sz="1700" dirty="0" smtClean="0"/>
              <a:t> </a:t>
            </a:r>
            <a:r>
              <a:rPr lang="en-US" sz="1700" dirty="0" err="1" smtClean="0"/>
              <a:t>canali</a:t>
            </a:r>
            <a:r>
              <a:rPr lang="en-US" sz="1700" dirty="0" smtClean="0"/>
              <a:t> </a:t>
            </a:r>
            <a:r>
              <a:rPr lang="en-US" sz="1700" dirty="0" err="1" smtClean="0"/>
              <a:t>ottimizzata</a:t>
            </a:r>
            <a:r>
              <a:rPr lang="en-US" sz="1700" dirty="0" smtClean="0"/>
              <a:t> per un </a:t>
            </a:r>
            <a:r>
              <a:rPr lang="en-US" sz="1700" dirty="0" err="1" smtClean="0"/>
              <a:t>rivelatore</a:t>
            </a:r>
            <a:r>
              <a:rPr lang="en-US" sz="1700" dirty="0" smtClean="0"/>
              <a:t> di </a:t>
            </a:r>
            <a:r>
              <a:rPr lang="en-US" sz="1700" dirty="0" err="1" smtClean="0"/>
              <a:t>vertice</a:t>
            </a:r>
            <a:r>
              <a:rPr lang="en-US" sz="1700" dirty="0" smtClean="0"/>
              <a:t>  (30-60 cm) con </a:t>
            </a:r>
            <a:r>
              <a:rPr lang="en-US" sz="1700" dirty="0" err="1" smtClean="0"/>
              <a:t>connessioni</a:t>
            </a:r>
            <a:r>
              <a:rPr lang="en-US" sz="1700" dirty="0" smtClean="0"/>
              <a:t> </a:t>
            </a:r>
            <a:r>
              <a:rPr lang="en-US" sz="1700" dirty="0" err="1" smtClean="0"/>
              <a:t>idrauliche</a:t>
            </a:r>
            <a:r>
              <a:rPr lang="en-US" sz="1700" dirty="0" smtClean="0"/>
              <a:t> </a:t>
            </a:r>
            <a:r>
              <a:rPr lang="en-US" sz="1700" dirty="0" err="1" smtClean="0"/>
              <a:t>idonee</a:t>
            </a:r>
            <a:r>
              <a:rPr lang="en-US" sz="1700" dirty="0" smtClean="0"/>
              <a:t> (alto </a:t>
            </a:r>
            <a:r>
              <a:rPr lang="en-US" sz="1700" dirty="0" smtClean="0">
                <a:latin typeface="Symbol" panose="05050102010706020507" pitchFamily="18" charset="2"/>
              </a:rPr>
              <a:t>D</a:t>
            </a:r>
            <a:r>
              <a:rPr lang="en-US" sz="1700" dirty="0" smtClean="0"/>
              <a:t>P e </a:t>
            </a:r>
            <a:r>
              <a:rPr lang="en-US" sz="1700" dirty="0" err="1" smtClean="0"/>
              <a:t>miniaturizzazione</a:t>
            </a:r>
            <a:r>
              <a:rPr lang="en-US" sz="1700" dirty="0" smtClean="0"/>
              <a:t>)</a:t>
            </a:r>
          </a:p>
        </p:txBody>
      </p:sp>
      <p:sp>
        <p:nvSpPr>
          <p:cNvPr id="22" name="CasellaDiTesto 21"/>
          <p:cNvSpPr txBox="1"/>
          <p:nvPr/>
        </p:nvSpPr>
        <p:spPr>
          <a:xfrm>
            <a:off x="453571" y="3333911"/>
            <a:ext cx="3843033" cy="276999"/>
          </a:xfrm>
          <a:prstGeom prst="rect">
            <a:avLst/>
          </a:prstGeom>
          <a:noFill/>
        </p:spPr>
        <p:txBody>
          <a:bodyPr wrap="square" rtlCol="0">
            <a:spAutoFit/>
          </a:bodyPr>
          <a:lstStyle/>
          <a:p>
            <a:pPr defTabSz="457200"/>
            <a:endParaRPr lang="it-IT" sz="1200" dirty="0">
              <a:solidFill>
                <a:prstClr val="black"/>
              </a:solidFill>
            </a:endParaRPr>
          </a:p>
        </p:txBody>
      </p:sp>
      <p:sp>
        <p:nvSpPr>
          <p:cNvPr id="23" name="Rectangle 1"/>
          <p:cNvSpPr>
            <a:spLocks noChangeArrowheads="1"/>
          </p:cNvSpPr>
          <p:nvPr/>
        </p:nvSpPr>
        <p:spPr bwMode="auto">
          <a:xfrm>
            <a:off x="345440" y="3038659"/>
            <a:ext cx="459232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altLang="it-IT" sz="1200" b="1" dirty="0" smtClean="0">
                <a:solidFill>
                  <a:prstClr val="black"/>
                </a:solidFill>
                <a:latin typeface="Arial" pitchFamily="34" charset="0"/>
                <a:cs typeface="Arial" pitchFamily="34" charset="0"/>
              </a:rPr>
              <a:t>Light </a:t>
            </a:r>
            <a:r>
              <a:rPr lang="it-IT" altLang="it-IT" sz="1200" b="1" dirty="0" err="1" smtClean="0">
                <a:solidFill>
                  <a:prstClr val="black"/>
                </a:solidFill>
                <a:latin typeface="Arial" pitchFamily="34" charset="0"/>
                <a:cs typeface="Arial" pitchFamily="34" charset="0"/>
              </a:rPr>
              <a:t>prototype</a:t>
            </a:r>
            <a:r>
              <a:rPr lang="it-IT" altLang="it-IT" sz="1200" b="1" dirty="0" smtClean="0">
                <a:solidFill>
                  <a:prstClr val="black"/>
                </a:solidFill>
                <a:latin typeface="Arial" pitchFamily="34" charset="0"/>
                <a:cs typeface="Arial" pitchFamily="34" charset="0"/>
              </a:rPr>
              <a:t> </a:t>
            </a:r>
            <a:r>
              <a:rPr lang="it-IT" altLang="it-IT" sz="1200" b="1" dirty="0" err="1" smtClean="0">
                <a:solidFill>
                  <a:prstClr val="black"/>
                </a:solidFill>
                <a:latin typeface="Arial" pitchFamily="34" charset="0"/>
                <a:cs typeface="Arial" pitchFamily="34" charset="0"/>
              </a:rPr>
              <a:t>support</a:t>
            </a:r>
            <a:r>
              <a:rPr lang="it-IT" altLang="it-IT" sz="1200" b="1" dirty="0" smtClean="0">
                <a:solidFill>
                  <a:prstClr val="black"/>
                </a:solidFill>
                <a:latin typeface="Arial" pitchFamily="34" charset="0"/>
                <a:cs typeface="Arial" pitchFamily="34" charset="0"/>
              </a:rPr>
              <a:t> </a:t>
            </a:r>
            <a:r>
              <a:rPr lang="it-IT" altLang="it-IT" sz="1200" b="1" dirty="0" err="1" smtClean="0">
                <a:solidFill>
                  <a:prstClr val="black"/>
                </a:solidFill>
                <a:latin typeface="Arial" pitchFamily="34" charset="0"/>
                <a:cs typeface="Arial" pitchFamily="34" charset="0"/>
              </a:rPr>
              <a:t>using</a:t>
            </a:r>
            <a:r>
              <a:rPr lang="it-IT" altLang="it-IT" sz="1200" b="1" dirty="0" smtClean="0">
                <a:solidFill>
                  <a:prstClr val="black"/>
                </a:solidFill>
                <a:latin typeface="Arial" pitchFamily="34" charset="0"/>
                <a:cs typeface="Arial" pitchFamily="34" charset="0"/>
              </a:rPr>
              <a:t> micro-</a:t>
            </a:r>
            <a:r>
              <a:rPr lang="it-IT" altLang="it-IT" sz="1200" b="1" dirty="0" err="1" smtClean="0">
                <a:solidFill>
                  <a:prstClr val="black"/>
                </a:solidFill>
                <a:latin typeface="Arial" pitchFamily="34" charset="0"/>
                <a:cs typeface="Arial" pitchFamily="34" charset="0"/>
              </a:rPr>
              <a:t>channel</a:t>
            </a:r>
            <a:r>
              <a:rPr lang="it-IT" altLang="it-IT" sz="1200" b="1" dirty="0" smtClean="0">
                <a:solidFill>
                  <a:prstClr val="black"/>
                </a:solidFill>
                <a:latin typeface="Arial" pitchFamily="34" charset="0"/>
                <a:cs typeface="Arial" pitchFamily="34" charset="0"/>
              </a:rPr>
              <a:t> </a:t>
            </a:r>
            <a:r>
              <a:rPr lang="it-IT" altLang="it-IT" sz="1200" b="1" dirty="0" err="1" smtClean="0">
                <a:solidFill>
                  <a:prstClr val="black"/>
                </a:solidFill>
                <a:latin typeface="Arial" pitchFamily="34" charset="0"/>
                <a:cs typeface="Arial" pitchFamily="34" charset="0"/>
              </a:rPr>
              <a:t>technology</a:t>
            </a:r>
            <a:r>
              <a:rPr lang="it-IT" altLang="it-IT" sz="1200" b="1" dirty="0" smtClean="0">
                <a:solidFill>
                  <a:prstClr val="black"/>
                </a:solidFill>
                <a:latin typeface="Arial" pitchFamily="34" charset="0"/>
                <a:cs typeface="Arial" pitchFamily="34" charset="0"/>
              </a:rPr>
              <a:t> </a:t>
            </a:r>
            <a:r>
              <a:rPr lang="it-IT" altLang="it-IT" sz="1200" b="1" dirty="0" err="1" smtClean="0">
                <a:solidFill>
                  <a:prstClr val="black"/>
                </a:solidFill>
                <a:latin typeface="Arial" pitchFamily="34" charset="0"/>
                <a:cs typeface="Arial" pitchFamily="34" charset="0"/>
              </a:rPr>
              <a:t>as</a:t>
            </a:r>
            <a:r>
              <a:rPr lang="it-IT" altLang="it-IT" sz="1200" b="1" dirty="0" smtClean="0">
                <a:solidFill>
                  <a:prstClr val="black"/>
                </a:solidFill>
                <a:latin typeface="Arial" pitchFamily="34" charset="0"/>
                <a:cs typeface="Arial" pitchFamily="34" charset="0"/>
              </a:rPr>
              <a:t> high </a:t>
            </a:r>
            <a:r>
              <a:rPr lang="it-IT" altLang="it-IT" sz="1200" b="1" dirty="0" err="1" smtClean="0">
                <a:solidFill>
                  <a:prstClr val="black"/>
                </a:solidFill>
                <a:latin typeface="Arial" pitchFamily="34" charset="0"/>
                <a:cs typeface="Arial" pitchFamily="34" charset="0"/>
              </a:rPr>
              <a:t>efficiency</a:t>
            </a:r>
            <a:r>
              <a:rPr lang="it-IT" altLang="it-IT" sz="1200" b="1" dirty="0" smtClean="0">
                <a:solidFill>
                  <a:prstClr val="black"/>
                </a:solidFill>
                <a:latin typeface="Arial" pitchFamily="34" charset="0"/>
                <a:cs typeface="Arial" pitchFamily="34" charset="0"/>
              </a:rPr>
              <a:t> </a:t>
            </a:r>
            <a:r>
              <a:rPr lang="it-IT" altLang="it-IT" sz="1200" b="1" dirty="0" err="1" smtClean="0">
                <a:solidFill>
                  <a:prstClr val="black"/>
                </a:solidFill>
                <a:latin typeface="Arial" pitchFamily="34" charset="0"/>
                <a:cs typeface="Arial" pitchFamily="34" charset="0"/>
              </a:rPr>
              <a:t>system</a:t>
            </a:r>
            <a:r>
              <a:rPr lang="it-IT" altLang="it-IT" sz="1200" b="1" dirty="0" smtClean="0">
                <a:solidFill>
                  <a:prstClr val="black"/>
                </a:solidFill>
                <a:latin typeface="Arial" pitchFamily="34" charset="0"/>
                <a:cs typeface="Arial" pitchFamily="34" charset="0"/>
              </a:rPr>
              <a:t> for </a:t>
            </a:r>
            <a:r>
              <a:rPr lang="it-IT" altLang="it-IT" sz="1200" b="1" dirty="0" err="1" smtClean="0">
                <a:solidFill>
                  <a:prstClr val="black"/>
                </a:solidFill>
                <a:latin typeface="Arial" pitchFamily="34" charset="0"/>
                <a:cs typeface="Arial" pitchFamily="34" charset="0"/>
              </a:rPr>
              <a:t>silicon</a:t>
            </a:r>
            <a:r>
              <a:rPr lang="it-IT" altLang="it-IT" sz="1200" b="1" dirty="0" smtClean="0">
                <a:solidFill>
                  <a:prstClr val="black"/>
                </a:solidFill>
                <a:latin typeface="Arial" pitchFamily="34" charset="0"/>
                <a:cs typeface="Arial" pitchFamily="34" charset="0"/>
              </a:rPr>
              <a:t> pixel detector </a:t>
            </a:r>
            <a:r>
              <a:rPr lang="it-IT" altLang="it-IT" sz="1200" b="1" dirty="0" err="1" smtClean="0">
                <a:solidFill>
                  <a:prstClr val="black"/>
                </a:solidFill>
                <a:latin typeface="Arial" pitchFamily="34" charset="0"/>
                <a:cs typeface="Arial" pitchFamily="34" charset="0"/>
              </a:rPr>
              <a:t>cooling</a:t>
            </a:r>
            <a:r>
              <a:rPr lang="it-IT" altLang="it-IT" sz="1200" b="1" dirty="0" smtClean="0">
                <a:solidFill>
                  <a:prstClr val="black"/>
                </a:solidFill>
                <a:latin typeface="Arial" pitchFamily="34" charset="0"/>
                <a:cs typeface="Arial" pitchFamily="34" charset="0"/>
              </a:rPr>
              <a:t> : </a:t>
            </a:r>
            <a:r>
              <a:rPr lang="it-IT" sz="1400" b="1" dirty="0" err="1" smtClean="0">
                <a:solidFill>
                  <a:prstClr val="black"/>
                </a:solidFill>
              </a:rPr>
              <a:t>Nucl.Instrum.Meth</a:t>
            </a:r>
            <a:r>
              <a:rPr lang="it-IT" sz="1400" b="1" dirty="0">
                <a:solidFill>
                  <a:prstClr val="black"/>
                </a:solidFill>
              </a:rPr>
              <a:t>. A650 (2011) 213-217</a:t>
            </a:r>
            <a:endParaRPr lang="it-IT" altLang="it-IT" sz="1400" dirty="0" smtClean="0">
              <a:solidFill>
                <a:prstClr val="black"/>
              </a:solidFill>
              <a:latin typeface="Arial" pitchFamily="34" charset="0"/>
              <a:cs typeface="Arial" pitchFamily="34" charset="0"/>
            </a:endParaRPr>
          </a:p>
        </p:txBody>
      </p:sp>
      <p:sp>
        <p:nvSpPr>
          <p:cNvPr id="24" name="CasellaDiTesto 23"/>
          <p:cNvSpPr txBox="1"/>
          <p:nvPr/>
        </p:nvSpPr>
        <p:spPr>
          <a:xfrm>
            <a:off x="2360880" y="-6036"/>
            <a:ext cx="4274762" cy="369332"/>
          </a:xfrm>
          <a:prstGeom prst="rect">
            <a:avLst/>
          </a:prstGeom>
          <a:noFill/>
        </p:spPr>
        <p:txBody>
          <a:bodyPr wrap="square" rtlCol="0">
            <a:spAutoFit/>
          </a:bodyPr>
          <a:lstStyle/>
          <a:p>
            <a:pPr defTabSz="457200"/>
            <a:r>
              <a:rPr lang="it-IT" b="1" dirty="0" smtClean="0">
                <a:solidFill>
                  <a:prstClr val="black"/>
                </a:solidFill>
              </a:rPr>
              <a:t>COURTESY OF FILIPPO  BOSI (INFN PISA)</a:t>
            </a:r>
            <a:endParaRPr lang="it-IT" b="1" dirty="0">
              <a:solidFill>
                <a:prstClr val="black"/>
              </a:solidFill>
            </a:endParaRPr>
          </a:p>
        </p:txBody>
      </p:sp>
    </p:spTree>
    <p:extLst>
      <p:ext uri="{BB962C8B-B14F-4D97-AF65-F5344CB8AC3E}">
        <p14:creationId xmlns:p14="http://schemas.microsoft.com/office/powerpoint/2010/main" val="1080130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18F5035-AB3B-42AD-8A43-EBF5299C0FFB}" type="slidenum">
              <a:rPr lang="it-IT" smtClean="0"/>
              <a:pPr/>
              <a:t>32</a:t>
            </a:fld>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data 5"/>
          <p:cNvSpPr>
            <a:spLocks noGrp="1"/>
          </p:cNvSpPr>
          <p:nvPr>
            <p:ph type="dt" sz="half" idx="10"/>
          </p:nvPr>
        </p:nvSpPr>
        <p:spPr/>
        <p:txBody>
          <a:bodyPr/>
          <a:lstStyle/>
          <a:p>
            <a:r>
              <a:rPr lang="it-IT" smtClean="0"/>
              <a:t>12 March 2014</a:t>
            </a:r>
            <a:endParaRPr lang="it-IT"/>
          </a:p>
        </p:txBody>
      </p:sp>
      <p:sp>
        <p:nvSpPr>
          <p:cNvPr id="7" name="Rettangolo 6"/>
          <p:cNvSpPr/>
          <p:nvPr/>
        </p:nvSpPr>
        <p:spPr>
          <a:xfrm>
            <a:off x="1527171" y="692696"/>
            <a:ext cx="6408712" cy="4401205"/>
          </a:xfrm>
          <a:prstGeom prst="rect">
            <a:avLst/>
          </a:prstGeom>
        </p:spPr>
        <p:txBody>
          <a:bodyPr wrap="square">
            <a:spAutoFit/>
          </a:bodyPr>
          <a:lstStyle/>
          <a:p>
            <a:pPr algn="ctr"/>
            <a:r>
              <a:rPr lang="en-US" sz="2000" b="1" dirty="0" smtClean="0"/>
              <a:t>Outlook</a:t>
            </a:r>
          </a:p>
          <a:p>
            <a:pPr algn="just"/>
            <a:endParaRPr lang="en-US" sz="2000" b="1" dirty="0" smtClean="0"/>
          </a:p>
          <a:p>
            <a:pPr algn="just"/>
            <a:r>
              <a:rPr lang="en-US" sz="2000" dirty="0" smtClean="0"/>
              <a:t>The upgrade of the Tracker for the high-luminosity operation of the LHC is a formidable challenge. A substantial amount of R&amp;D is already ongoing, and all major aspects are receiving attention. Some of the developments, in particular those addressing the most advanced technologies, may soon be confronted with the lack of financial resources. Together with the R&amp;D on the components, design, modelling and simulation studies (for tracking and trigger) are the key for an optimal choice of detector concept. The progress in the next two years will be crucial for the project, as it will lead to the choice of the detector concept to be designed and built.</a:t>
            </a:r>
            <a:endParaRPr lang="en-US" sz="2000" dirty="0"/>
          </a:p>
        </p:txBody>
      </p:sp>
    </p:spTree>
    <p:extLst>
      <p:ext uri="{BB962C8B-B14F-4D97-AF65-F5344CB8AC3E}">
        <p14:creationId xmlns:p14="http://schemas.microsoft.com/office/powerpoint/2010/main" val="2558999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smtClean="0"/>
              <a:t>S. Coelli - INFN MILANO</a:t>
            </a:r>
            <a:endParaRPr lang="it-IT"/>
          </a:p>
        </p:txBody>
      </p:sp>
      <p:sp>
        <p:nvSpPr>
          <p:cNvPr id="6" name="Segnaposto numero diapositiva 5"/>
          <p:cNvSpPr>
            <a:spLocks noGrp="1"/>
          </p:cNvSpPr>
          <p:nvPr>
            <p:ph type="sldNum" sz="quarter" idx="12"/>
          </p:nvPr>
        </p:nvSpPr>
        <p:spPr/>
        <p:txBody>
          <a:bodyPr/>
          <a:lstStyle/>
          <a:p>
            <a:fld id="{418F5035-AB3B-42AD-8A43-EBF5299C0FFB}" type="slidenum">
              <a:rPr lang="it-IT" smtClean="0"/>
              <a:pPr/>
              <a:t>4</a:t>
            </a:fld>
            <a:endParaRPr lang="it-IT" dirty="0"/>
          </a:p>
        </p:txBody>
      </p:sp>
      <p:sp>
        <p:nvSpPr>
          <p:cNvPr id="8" name="Rettangolo 7"/>
          <p:cNvSpPr/>
          <p:nvPr/>
        </p:nvSpPr>
        <p:spPr>
          <a:xfrm>
            <a:off x="385843" y="881367"/>
            <a:ext cx="5085974" cy="5022914"/>
          </a:xfrm>
          <a:prstGeom prst="rect">
            <a:avLst/>
          </a:prstGeom>
          <a:solidFill>
            <a:schemeClr val="bg1"/>
          </a:solidFill>
        </p:spPr>
        <p:txBody>
          <a:bodyPr wrap="square">
            <a:spAutoFit/>
          </a:bodyPr>
          <a:lstStyle/>
          <a:p>
            <a:pPr marL="285750" lvl="0" indent="-285750">
              <a:spcBef>
                <a:spcPct val="20000"/>
              </a:spcBef>
              <a:buFont typeface="Arial" panose="020B0604020202020204" pitchFamily="34" charset="0"/>
              <a:buChar char="•"/>
            </a:pPr>
            <a:r>
              <a:rPr lang="it-IT" sz="1600" dirty="0" smtClean="0"/>
              <a:t>«</a:t>
            </a:r>
            <a:r>
              <a:rPr lang="it-IT" sz="1600" dirty="0" smtClean="0"/>
              <a:t>SUPPORT + COOLING SYSTEM</a:t>
            </a:r>
            <a:r>
              <a:rPr lang="it-IT" sz="1600" dirty="0" smtClean="0"/>
              <a:t>» INTEGRATION</a:t>
            </a:r>
          </a:p>
          <a:p>
            <a:pPr marL="285750" lvl="0" indent="-285750">
              <a:spcBef>
                <a:spcPct val="20000"/>
              </a:spcBef>
              <a:buFont typeface="Arial" panose="020B0604020202020204" pitchFamily="34" charset="0"/>
              <a:buChar char="•"/>
            </a:pPr>
            <a:endParaRPr lang="it-IT" sz="1600" dirty="0" smtClean="0"/>
          </a:p>
          <a:p>
            <a:pPr marL="285750" indent="-285750">
              <a:spcBef>
                <a:spcPct val="20000"/>
              </a:spcBef>
              <a:buFont typeface="Arial" panose="020B0604020202020204" pitchFamily="34" charset="0"/>
              <a:buChar char="•"/>
            </a:pPr>
            <a:r>
              <a:rPr lang="it-IT" sz="1600" dirty="0" smtClean="0">
                <a:solidFill>
                  <a:srgbClr val="FF0000"/>
                </a:solidFill>
              </a:rPr>
              <a:t>CFRP </a:t>
            </a:r>
            <a:r>
              <a:rPr lang="it-IT" sz="1600" dirty="0" smtClean="0"/>
              <a:t>CARBON </a:t>
            </a:r>
            <a:r>
              <a:rPr lang="it-IT" sz="1600" dirty="0"/>
              <a:t>FIBERS </a:t>
            </a:r>
            <a:r>
              <a:rPr lang="it-IT" sz="1600" dirty="0" smtClean="0"/>
              <a:t>ULTRA-LIGHT SUPPORT STRUCTURES </a:t>
            </a:r>
            <a:r>
              <a:rPr lang="it-IT" sz="1400" dirty="0" smtClean="0"/>
              <a:t>(</a:t>
            </a:r>
            <a:r>
              <a:rPr lang="it-IT" sz="1400" dirty="0"/>
              <a:t>HIGH </a:t>
            </a:r>
            <a:r>
              <a:rPr lang="it-IT" sz="1400" dirty="0" smtClean="0"/>
              <a:t>RIGIDITY AND STRENGHT, LOW DENSITY, VERY LONG RAD. LENGTH, LOW </a:t>
            </a:r>
            <a:r>
              <a:rPr lang="en-US" sz="1400" dirty="0" smtClean="0"/>
              <a:t>%</a:t>
            </a:r>
            <a:r>
              <a:rPr lang="en-US" sz="1400" dirty="0"/>
              <a:t>X0</a:t>
            </a:r>
            <a:r>
              <a:rPr lang="it-IT" sz="1400" dirty="0" smtClean="0"/>
              <a:t>)</a:t>
            </a:r>
            <a:endParaRPr lang="it-IT" sz="1400" dirty="0" smtClean="0">
              <a:solidFill>
                <a:srgbClr val="FF0000"/>
              </a:solidFill>
            </a:endParaRPr>
          </a:p>
          <a:p>
            <a:pPr marL="285750" indent="-285750">
              <a:spcBef>
                <a:spcPct val="20000"/>
              </a:spcBef>
              <a:buFont typeface="Arial" panose="020B0604020202020204" pitchFamily="34" charset="0"/>
              <a:buChar char="•"/>
            </a:pPr>
            <a:r>
              <a:rPr lang="it-IT" sz="1600" dirty="0" smtClean="0">
                <a:solidFill>
                  <a:srgbClr val="FF0000"/>
                </a:solidFill>
              </a:rPr>
              <a:t>CARBON FOAM </a:t>
            </a:r>
            <a:r>
              <a:rPr lang="it-IT" sz="1400" dirty="0" smtClean="0"/>
              <a:t>MATERIALS (HIGH THERMAL CONDUCTIVITY, LOW DENSITY)</a:t>
            </a:r>
          </a:p>
          <a:p>
            <a:pPr marL="285750" indent="-285750">
              <a:spcBef>
                <a:spcPct val="20000"/>
              </a:spcBef>
              <a:buFont typeface="Arial" panose="020B0604020202020204" pitchFamily="34" charset="0"/>
              <a:buChar char="•"/>
            </a:pPr>
            <a:r>
              <a:rPr lang="en-US" sz="1600" dirty="0" smtClean="0">
                <a:solidFill>
                  <a:srgbClr val="FF0000"/>
                </a:solidFill>
              </a:rPr>
              <a:t>EVAPORATIVE COOLING </a:t>
            </a:r>
            <a:endParaRPr lang="en-US" sz="1600" dirty="0"/>
          </a:p>
          <a:p>
            <a:pPr marL="285750" indent="-285750">
              <a:spcBef>
                <a:spcPct val="20000"/>
              </a:spcBef>
              <a:buFont typeface="Arial" panose="020B0604020202020204" pitchFamily="34" charset="0"/>
              <a:buChar char="•"/>
            </a:pPr>
            <a:r>
              <a:rPr lang="it-IT" sz="1600" dirty="0" smtClean="0">
                <a:solidFill>
                  <a:srgbClr val="FF0000"/>
                </a:solidFill>
              </a:rPr>
              <a:t>SMALL PIPES </a:t>
            </a:r>
            <a:r>
              <a:rPr lang="it-IT" sz="1600" dirty="0" smtClean="0"/>
              <a:t>(</a:t>
            </a:r>
            <a:r>
              <a:rPr lang="it-IT" sz="1600" dirty="0" smtClean="0">
                <a:latin typeface="GreekC"/>
                <a:cs typeface="GreekC"/>
              </a:rPr>
              <a:t>F</a:t>
            </a:r>
            <a:r>
              <a:rPr lang="it-IT" sz="1600" dirty="0" smtClean="0"/>
              <a:t>1-2 mm), EMBEDDED IN THE SUPPORT</a:t>
            </a:r>
          </a:p>
          <a:p>
            <a:pPr marL="285750" indent="-285750">
              <a:spcBef>
                <a:spcPct val="20000"/>
              </a:spcBef>
              <a:buFont typeface="Arial" panose="020B0604020202020204" pitchFamily="34" charset="0"/>
              <a:buChar char="•"/>
            </a:pPr>
            <a:r>
              <a:rPr lang="it-IT" sz="1600" dirty="0" smtClean="0"/>
              <a:t>IMPROVED </a:t>
            </a:r>
            <a:r>
              <a:rPr lang="it-IT" sz="1600" dirty="0" smtClean="0">
                <a:solidFill>
                  <a:srgbClr val="FF0000"/>
                </a:solidFill>
              </a:rPr>
              <a:t>GLUE THERMAL </a:t>
            </a:r>
            <a:r>
              <a:rPr lang="it-IT" sz="1600" dirty="0" smtClean="0"/>
              <a:t>CONDUCTIVITY </a:t>
            </a:r>
            <a:r>
              <a:rPr lang="it-IT" sz="1400" dirty="0" smtClean="0"/>
              <a:t>(ADDITIVES  </a:t>
            </a:r>
            <a:r>
              <a:rPr lang="it-IT" sz="1400" dirty="0" smtClean="0"/>
              <a:t>EPOXY + BN, THIN LAYERS  50 µm)</a:t>
            </a:r>
          </a:p>
          <a:p>
            <a:pPr marL="285750" indent="-285750">
              <a:spcBef>
                <a:spcPct val="20000"/>
              </a:spcBef>
              <a:buFont typeface="Arial" panose="020B0604020202020204" pitchFamily="34" charset="0"/>
              <a:buChar char="•"/>
            </a:pPr>
            <a:r>
              <a:rPr lang="it-IT" sz="1600" dirty="0" smtClean="0"/>
              <a:t>FLEX-BUS INTEGRATED IN THE STAVE</a:t>
            </a:r>
          </a:p>
          <a:p>
            <a:pPr marL="285750" indent="-285750">
              <a:spcBef>
                <a:spcPct val="20000"/>
              </a:spcBef>
              <a:buFont typeface="Arial" panose="020B0604020202020204" pitchFamily="34" charset="0"/>
              <a:buChar char="•"/>
            </a:pPr>
            <a:endParaRPr lang="it-IT" sz="1600" dirty="0" smtClean="0"/>
          </a:p>
          <a:p>
            <a:pPr marL="285750" indent="-285750">
              <a:spcBef>
                <a:spcPct val="20000"/>
              </a:spcBef>
              <a:buFont typeface="Arial" panose="020B0604020202020204" pitchFamily="34" charset="0"/>
              <a:buChar char="•"/>
            </a:pPr>
            <a:endParaRPr lang="it-IT" sz="1600" dirty="0"/>
          </a:p>
          <a:p>
            <a:pPr lvl="0">
              <a:spcBef>
                <a:spcPct val="20000"/>
              </a:spcBef>
            </a:pPr>
            <a:r>
              <a:rPr lang="it-IT" sz="1600" dirty="0" smtClean="0"/>
              <a:t>SOME EXPERIMENT ALREADY EXPLOITING </a:t>
            </a:r>
            <a:r>
              <a:rPr lang="it-IT" sz="1600" dirty="0" smtClean="0">
                <a:solidFill>
                  <a:srgbClr val="FF0000"/>
                </a:solidFill>
              </a:rPr>
              <a:t>MICRO-CHANNELING:</a:t>
            </a:r>
          </a:p>
          <a:p>
            <a:pPr marL="742950" lvl="1" indent="-285750">
              <a:spcBef>
                <a:spcPct val="20000"/>
              </a:spcBef>
              <a:buFont typeface="Arial" panose="020B0604020202020204" pitchFamily="34" charset="0"/>
              <a:buChar char="•"/>
            </a:pPr>
            <a:r>
              <a:rPr lang="it-IT" sz="1600" dirty="0">
                <a:solidFill>
                  <a:prstClr val="black"/>
                </a:solidFill>
              </a:rPr>
              <a:t>SILICON MICRO-CHANNEL</a:t>
            </a:r>
            <a:endParaRPr lang="it-IT" sz="1600" dirty="0"/>
          </a:p>
          <a:p>
            <a:pPr marL="742950" lvl="1" indent="-285750">
              <a:spcBef>
                <a:spcPct val="20000"/>
              </a:spcBef>
              <a:buFont typeface="Arial" panose="020B0604020202020204" pitchFamily="34" charset="0"/>
              <a:buChar char="•"/>
            </a:pPr>
            <a:r>
              <a:rPr lang="it-IT" sz="1600" dirty="0" smtClean="0"/>
              <a:t>CARBON MICRO-CANNELS</a:t>
            </a:r>
            <a:endParaRPr lang="it-IT" sz="1600" dirty="0" smtClean="0"/>
          </a:p>
        </p:txBody>
      </p:sp>
      <p:grpSp>
        <p:nvGrpSpPr>
          <p:cNvPr id="9" name="Group 25"/>
          <p:cNvGrpSpPr>
            <a:grpSpLocks/>
          </p:cNvGrpSpPr>
          <p:nvPr/>
        </p:nvGrpSpPr>
        <p:grpSpPr bwMode="auto">
          <a:xfrm>
            <a:off x="6012160" y="4983657"/>
            <a:ext cx="2956414" cy="1232203"/>
            <a:chOff x="24037" y="2291518"/>
            <a:chExt cx="4710771" cy="1607812"/>
          </a:xfrm>
        </p:grpSpPr>
        <p:pic>
          <p:nvPicPr>
            <p:cNvPr id="10" name="Picture 21" descr="attestato"/>
            <p:cNvPicPr>
              <a:picLocks noChangeAspect="1" noChangeArrowheads="1"/>
            </p:cNvPicPr>
            <p:nvPr/>
          </p:nvPicPr>
          <p:blipFill>
            <a:blip r:embed="rId2" cstate="print"/>
            <a:srcRect/>
            <a:stretch>
              <a:fillRect/>
            </a:stretch>
          </p:blipFill>
          <p:spPr bwMode="auto">
            <a:xfrm>
              <a:off x="152400" y="2743197"/>
              <a:ext cx="4582408" cy="1156133"/>
            </a:xfrm>
            <a:prstGeom prst="rect">
              <a:avLst/>
            </a:prstGeom>
            <a:noFill/>
            <a:ln w="9525">
              <a:noFill/>
              <a:miter lim="800000"/>
              <a:headEnd/>
              <a:tailEnd/>
            </a:ln>
          </p:spPr>
        </p:pic>
        <p:grpSp>
          <p:nvGrpSpPr>
            <p:cNvPr id="11" name="Group 6"/>
            <p:cNvGrpSpPr>
              <a:grpSpLocks/>
            </p:cNvGrpSpPr>
            <p:nvPr/>
          </p:nvGrpSpPr>
          <p:grpSpPr bwMode="auto">
            <a:xfrm>
              <a:off x="24037" y="2291518"/>
              <a:ext cx="4600843" cy="1498415"/>
              <a:chOff x="24037" y="2291518"/>
              <a:chExt cx="4600843" cy="1498415"/>
            </a:xfrm>
          </p:grpSpPr>
          <p:cxnSp>
            <p:nvCxnSpPr>
              <p:cNvPr id="12" name="Straight Arrow Connector 13"/>
              <p:cNvCxnSpPr/>
              <p:nvPr/>
            </p:nvCxnSpPr>
            <p:spPr>
              <a:xfrm flipV="1">
                <a:off x="484316" y="2643630"/>
                <a:ext cx="4140564" cy="2263"/>
              </a:xfrm>
              <a:prstGeom prst="straightConnector1">
                <a:avLst/>
              </a:prstGeom>
              <a:ln w="19050">
                <a:solidFill>
                  <a:srgbClr val="4F81BD"/>
                </a:solidFill>
                <a:headEnd type="arrow"/>
                <a:tailEnd type="arrow"/>
              </a:ln>
            </p:spPr>
            <p:style>
              <a:lnRef idx="1">
                <a:schemeClr val="dk1"/>
              </a:lnRef>
              <a:fillRef idx="0">
                <a:schemeClr val="dk1"/>
              </a:fillRef>
              <a:effectRef idx="0">
                <a:schemeClr val="dk1"/>
              </a:effectRef>
              <a:fontRef idx="minor">
                <a:schemeClr val="tx1"/>
              </a:fontRef>
            </p:style>
          </p:cxnSp>
          <p:sp>
            <p:nvSpPr>
              <p:cNvPr id="13" name="TextBox 21"/>
              <p:cNvSpPr txBox="1">
                <a:spLocks noChangeArrowheads="1"/>
              </p:cNvSpPr>
              <p:nvPr/>
            </p:nvSpPr>
            <p:spPr bwMode="auto">
              <a:xfrm>
                <a:off x="2071970" y="2291518"/>
                <a:ext cx="1143000" cy="438583"/>
              </a:xfrm>
              <a:prstGeom prst="rect">
                <a:avLst/>
              </a:prstGeom>
              <a:noFill/>
              <a:ln w="9525">
                <a:noFill/>
                <a:miter lim="800000"/>
                <a:headEnd/>
                <a:tailEnd/>
              </a:ln>
            </p:spPr>
            <p:txBody>
              <a:bodyPr>
                <a:spAutoFit/>
              </a:bodyPr>
              <a:lstStyle/>
              <a:p>
                <a:r>
                  <a:rPr lang="it-IT" sz="1400" dirty="0">
                    <a:solidFill>
                      <a:srgbClr val="3366FF"/>
                    </a:solidFill>
                    <a:latin typeface="Calibri" pitchFamily="34" charset="0"/>
                    <a:ea typeface="Calibri" pitchFamily="34" charset="0"/>
                    <a:cs typeface="Calibri" pitchFamily="34" charset="0"/>
                  </a:rPr>
                  <a:t>12.8 mm</a:t>
                </a:r>
              </a:p>
            </p:txBody>
          </p:sp>
          <p:sp>
            <p:nvSpPr>
              <p:cNvPr id="14" name="Rectangle 24"/>
              <p:cNvSpPr>
                <a:spLocks noChangeArrowheads="1"/>
              </p:cNvSpPr>
              <p:nvPr/>
            </p:nvSpPr>
            <p:spPr bwMode="auto">
              <a:xfrm rot="16200000">
                <a:off x="-211175" y="3246525"/>
                <a:ext cx="778620" cy="308196"/>
              </a:xfrm>
              <a:prstGeom prst="rect">
                <a:avLst/>
              </a:prstGeom>
              <a:noFill/>
              <a:ln w="9525">
                <a:noFill/>
                <a:miter lim="800000"/>
                <a:headEnd/>
                <a:tailEnd/>
              </a:ln>
            </p:spPr>
            <p:txBody>
              <a:bodyPr wrap="none">
                <a:spAutoFit/>
              </a:bodyPr>
              <a:lstStyle/>
              <a:p>
                <a:r>
                  <a:rPr lang="en-US" sz="1400" dirty="0">
                    <a:solidFill>
                      <a:srgbClr val="FFFFFF"/>
                    </a:solidFill>
                    <a:latin typeface="Calibri" pitchFamily="34" charset="0"/>
                    <a:ea typeface="Calibri" pitchFamily="34" charset="0"/>
                    <a:cs typeface="Calibri" pitchFamily="34" charset="0"/>
                  </a:rPr>
                  <a:t>700 µm</a:t>
                </a:r>
              </a:p>
            </p:txBody>
          </p:sp>
          <p:cxnSp>
            <p:nvCxnSpPr>
              <p:cNvPr id="15" name="Straight Arrow Connector 16"/>
              <p:cNvCxnSpPr/>
              <p:nvPr/>
            </p:nvCxnSpPr>
            <p:spPr>
              <a:xfrm>
                <a:off x="447675" y="3277076"/>
                <a:ext cx="0" cy="204462"/>
              </a:xfrm>
              <a:prstGeom prst="straightConnector1">
                <a:avLst/>
              </a:prstGeom>
              <a:ln w="19050">
                <a:solidFill>
                  <a:schemeClr val="bg1"/>
                </a:solidFill>
                <a:headEnd type="arrow"/>
                <a:tailEnd type="arrow"/>
              </a:ln>
            </p:spPr>
            <p:style>
              <a:lnRef idx="1">
                <a:schemeClr val="dk1"/>
              </a:lnRef>
              <a:fillRef idx="0">
                <a:schemeClr val="dk1"/>
              </a:fillRef>
              <a:effectRef idx="0">
                <a:schemeClr val="dk1"/>
              </a:effectRef>
              <a:fontRef idx="minor">
                <a:schemeClr val="tx1"/>
              </a:fontRef>
            </p:style>
          </p:cxnSp>
        </p:grpSp>
      </p:grpSp>
      <p:pic>
        <p:nvPicPr>
          <p:cNvPr id="5122" name="Picture 2" descr="http://dpnc.unige.ch/atlas/upgrade/IBL/StaveLoading/CarbonFoam/PocoFoam-PocoHT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1441" y="2506294"/>
            <a:ext cx="1746607" cy="1310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nspirehep.net/record/1187618/files/images_microchann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869" y="4216354"/>
            <a:ext cx="1247775" cy="9191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cstate="print"/>
          <a:srcRect/>
          <a:stretch>
            <a:fillRect/>
          </a:stretch>
        </p:blipFill>
        <p:spPr bwMode="auto">
          <a:xfrm>
            <a:off x="5542202" y="252804"/>
            <a:ext cx="3390335" cy="2566597"/>
          </a:xfrm>
          <a:prstGeom prst="rect">
            <a:avLst/>
          </a:prstGeom>
          <a:noFill/>
          <a:ln w="9525">
            <a:noFill/>
            <a:miter lim="800000"/>
            <a:headEnd/>
            <a:tailEnd/>
          </a:ln>
        </p:spPr>
      </p:pic>
      <p:sp>
        <p:nvSpPr>
          <p:cNvPr id="7" name="Segnaposto contenuto 2"/>
          <p:cNvSpPr>
            <a:spLocks noGrp="1"/>
          </p:cNvSpPr>
          <p:nvPr>
            <p:ph idx="1"/>
          </p:nvPr>
        </p:nvSpPr>
        <p:spPr>
          <a:xfrm>
            <a:off x="1737188" y="0"/>
            <a:ext cx="5418580" cy="369332"/>
          </a:xfrm>
        </p:spPr>
        <p:txBody>
          <a:bodyPr wrap="square">
            <a:spAutoFit/>
          </a:bodyPr>
          <a:lstStyle/>
          <a:p>
            <a:pPr marL="0" indent="0" algn="ctr">
              <a:buNone/>
            </a:pPr>
            <a:r>
              <a:rPr lang="en-US" sz="1800" b="1" dirty="0"/>
              <a:t>TECHNOLOGICAL OPTIONS MOSTLY PURSUED</a:t>
            </a:r>
          </a:p>
        </p:txBody>
      </p:sp>
    </p:spTree>
    <p:extLst>
      <p:ext uri="{BB962C8B-B14F-4D97-AF65-F5344CB8AC3E}">
        <p14:creationId xmlns:p14="http://schemas.microsoft.com/office/powerpoint/2010/main" val="162256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numero diapositiva 5"/>
          <p:cNvSpPr>
            <a:spLocks noGrp="1"/>
          </p:cNvSpPr>
          <p:nvPr>
            <p:ph type="sldNum" sz="quarter" idx="12"/>
          </p:nvPr>
        </p:nvSpPr>
        <p:spPr/>
        <p:txBody>
          <a:bodyPr/>
          <a:lstStyle/>
          <a:p>
            <a:fld id="{418F5035-AB3B-42AD-8A43-EBF5299C0FFB}" type="slidenum">
              <a:rPr lang="it-IT" smtClean="0"/>
              <a:pPr/>
              <a:t>5</a:t>
            </a:fld>
            <a:endParaRPr lang="it-IT" dirty="0"/>
          </a:p>
        </p:txBody>
      </p:sp>
      <p:sp>
        <p:nvSpPr>
          <p:cNvPr id="8" name="Rettangolo 7"/>
          <p:cNvSpPr/>
          <p:nvPr/>
        </p:nvSpPr>
        <p:spPr>
          <a:xfrm>
            <a:off x="1077189" y="5229200"/>
            <a:ext cx="7048526" cy="1034129"/>
          </a:xfrm>
          <a:prstGeom prst="rect">
            <a:avLst/>
          </a:prstGeom>
          <a:solidFill>
            <a:schemeClr val="bg1"/>
          </a:solidFill>
        </p:spPr>
        <p:txBody>
          <a:bodyPr wrap="square">
            <a:spAutoFit/>
          </a:bodyPr>
          <a:lstStyle/>
          <a:p>
            <a:pPr lvl="0" algn="ctr">
              <a:spcBef>
                <a:spcPct val="20000"/>
              </a:spcBef>
            </a:pPr>
            <a:r>
              <a:rPr lang="it-IT" b="1" dirty="0"/>
              <a:t> </a:t>
            </a:r>
            <a:r>
              <a:rPr lang="it-IT" dirty="0" smtClean="0"/>
              <a:t>REQUIREMENT WITH HIGHLY IRRADIATED </a:t>
            </a:r>
            <a:r>
              <a:rPr lang="it-IT" dirty="0" smtClean="0"/>
              <a:t>SENSORS</a:t>
            </a:r>
            <a:endParaRPr lang="it-IT" dirty="0" smtClean="0"/>
          </a:p>
          <a:p>
            <a:pPr lvl="0" algn="ctr">
              <a:spcBef>
                <a:spcPct val="20000"/>
              </a:spcBef>
            </a:pPr>
            <a:r>
              <a:rPr lang="it-IT" dirty="0" smtClean="0"/>
              <a:t>TO AVOID THERMAL </a:t>
            </a:r>
            <a:r>
              <a:rPr lang="it-IT" dirty="0" smtClean="0"/>
              <a:t>RUNAWAY</a:t>
            </a:r>
          </a:p>
          <a:p>
            <a:pPr lvl="0" algn="ctr">
              <a:spcBef>
                <a:spcPct val="20000"/>
              </a:spcBef>
            </a:pPr>
            <a:r>
              <a:rPr lang="it-IT" dirty="0" smtClean="0"/>
              <a:t> </a:t>
            </a:r>
            <a:r>
              <a:rPr lang="it-IT" dirty="0" smtClean="0">
                <a:solidFill>
                  <a:srgbClr val="FF0000"/>
                </a:solidFill>
              </a:rPr>
              <a:t>=&gt; OPERATIVE TEMP.ERATURE  &lt; - 5 °C</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5879"/>
            <a:ext cx="4791497" cy="231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
          <p:cNvSpPr>
            <a:spLocks noGrp="1" noChangeArrowheads="1"/>
          </p:cNvSpPr>
          <p:nvPr>
            <p:ph type="title"/>
          </p:nvPr>
        </p:nvSpPr>
        <p:spPr>
          <a:xfrm>
            <a:off x="1593984" y="4385564"/>
            <a:ext cx="2808311" cy="648072"/>
          </a:xfrm>
          <a:ln/>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it-IT" sz="1800" dirty="0">
                <a:latin typeface="+mn-lt"/>
                <a:ea typeface="+mn-ea"/>
                <a:cs typeface="+mn-cs"/>
              </a:rPr>
              <a:t>TYPICAL STAVE</a:t>
            </a:r>
            <a:r>
              <a:rPr lang="ar-SA" altLang="it-IT" sz="1800" dirty="0">
                <a:latin typeface="+mn-lt"/>
                <a:ea typeface="+mn-ea"/>
                <a:cs typeface="+mn-cs"/>
              </a:rPr>
              <a:t>‏</a:t>
            </a:r>
            <a:r>
              <a:rPr lang="it-IT" altLang="it-IT" sz="1800" dirty="0">
                <a:latin typeface="+mn-lt"/>
                <a:ea typeface="+mn-ea"/>
                <a:cs typeface="+mn-cs"/>
              </a:rPr>
              <a:t> </a:t>
            </a:r>
            <a:r>
              <a:rPr lang="it-IT" altLang="it-IT" sz="1800" dirty="0" smtClean="0">
                <a:latin typeface="+mn-lt"/>
                <a:ea typeface="+mn-ea"/>
                <a:cs typeface="+mn-cs"/>
              </a:rPr>
              <a:t>SECTION</a:t>
            </a:r>
            <a:endParaRPr lang="en-US" altLang="it-IT" sz="1800" dirty="0">
              <a:latin typeface="+mn-lt"/>
              <a:ea typeface="+mn-ea"/>
              <a:cs typeface="+mn-cs"/>
            </a:endParaRPr>
          </a:p>
        </p:txBody>
      </p:sp>
      <p:sp>
        <p:nvSpPr>
          <p:cNvPr id="3" name="Rettangolo 2"/>
          <p:cNvSpPr/>
          <p:nvPr/>
        </p:nvSpPr>
        <p:spPr>
          <a:xfrm>
            <a:off x="1047081" y="548680"/>
            <a:ext cx="7488831" cy="1200329"/>
          </a:xfrm>
          <a:prstGeom prst="rect">
            <a:avLst/>
          </a:prstGeom>
        </p:spPr>
        <p:txBody>
          <a:bodyPr wrap="square">
            <a:spAutoFit/>
          </a:bodyPr>
          <a:lstStyle/>
          <a:p>
            <a:pPr marL="742950" lvl="1" indent="-285750">
              <a:buFont typeface="Arial" panose="020B0604020202020204" pitchFamily="34" charset="0"/>
              <a:buChar char="•"/>
            </a:pPr>
            <a:r>
              <a:rPr lang="it-IT" dirty="0" smtClean="0"/>
              <a:t>MANAGE THE </a:t>
            </a:r>
            <a:r>
              <a:rPr lang="it-IT" dirty="0"/>
              <a:t>THERMAL </a:t>
            </a:r>
            <a:r>
              <a:rPr lang="it-IT" dirty="0" smtClean="0"/>
              <a:t>LOADS</a:t>
            </a:r>
            <a:endParaRPr lang="it-IT" dirty="0"/>
          </a:p>
          <a:p>
            <a:pPr marL="742950" lvl="1" indent="-285750">
              <a:buFont typeface="Arial" panose="020B0604020202020204" pitchFamily="34" charset="0"/>
              <a:buChar char="•"/>
            </a:pPr>
            <a:r>
              <a:rPr lang="it-IT" dirty="0"/>
              <a:t>EXPLOITING THE BEST </a:t>
            </a:r>
            <a:r>
              <a:rPr lang="it-IT" dirty="0" smtClean="0"/>
              <a:t>MATERIALS </a:t>
            </a:r>
            <a:r>
              <a:rPr lang="it-IT" dirty="0" smtClean="0">
                <a:solidFill>
                  <a:srgbClr val="FF0000"/>
                </a:solidFill>
              </a:rPr>
              <a:t>THERMAL </a:t>
            </a:r>
            <a:r>
              <a:rPr lang="it-IT" dirty="0">
                <a:solidFill>
                  <a:srgbClr val="FF0000"/>
                </a:solidFill>
              </a:rPr>
              <a:t>CONDUCTION </a:t>
            </a:r>
            <a:endParaRPr lang="it-IT" dirty="0" smtClean="0">
              <a:solidFill>
                <a:srgbClr val="FF0000"/>
              </a:solidFill>
            </a:endParaRPr>
          </a:p>
          <a:p>
            <a:pPr marL="742950" lvl="1" indent="-285750">
              <a:buFont typeface="Arial" panose="020B0604020202020204" pitchFamily="34" charset="0"/>
              <a:buChar char="•"/>
            </a:pPr>
            <a:r>
              <a:rPr lang="it-IT" dirty="0" smtClean="0">
                <a:solidFill>
                  <a:srgbClr val="FF0000"/>
                </a:solidFill>
              </a:rPr>
              <a:t>THERMAL </a:t>
            </a:r>
            <a:r>
              <a:rPr lang="it-IT" dirty="0">
                <a:solidFill>
                  <a:srgbClr val="FF0000"/>
                </a:solidFill>
              </a:rPr>
              <a:t>CONVECTION </a:t>
            </a:r>
            <a:r>
              <a:rPr lang="it-IT" dirty="0"/>
              <a:t>TOWARDS  THE FLUID </a:t>
            </a:r>
          </a:p>
          <a:p>
            <a:pPr marL="742950" lvl="1" indent="-285750">
              <a:buFont typeface="Arial" panose="020B0604020202020204" pitchFamily="34" charset="0"/>
              <a:buChar char="•"/>
            </a:pPr>
            <a:r>
              <a:rPr lang="it-IT" dirty="0" smtClean="0">
                <a:solidFill>
                  <a:srgbClr val="FF0000"/>
                </a:solidFill>
              </a:rPr>
              <a:t>PHASE </a:t>
            </a:r>
            <a:r>
              <a:rPr lang="it-IT" dirty="0">
                <a:solidFill>
                  <a:srgbClr val="FF0000"/>
                </a:solidFill>
              </a:rPr>
              <a:t>CHANGE </a:t>
            </a:r>
            <a:r>
              <a:rPr lang="it-IT" dirty="0" smtClean="0"/>
              <a:t>WHEN USING </a:t>
            </a:r>
            <a:r>
              <a:rPr lang="it-IT" dirty="0"/>
              <a:t>THE EVAPORATING </a:t>
            </a:r>
            <a:r>
              <a:rPr lang="it-IT" dirty="0" smtClean="0"/>
              <a:t>COOLANT</a:t>
            </a:r>
            <a:endParaRPr lang="it-IT" dirty="0"/>
          </a:p>
        </p:txBody>
      </p:sp>
      <p:sp>
        <p:nvSpPr>
          <p:cNvPr id="7" name="Rettangolo 6"/>
          <p:cNvSpPr/>
          <p:nvPr/>
        </p:nvSpPr>
        <p:spPr>
          <a:xfrm>
            <a:off x="2205708" y="2146392"/>
            <a:ext cx="1740733" cy="369332"/>
          </a:xfrm>
          <a:prstGeom prst="rect">
            <a:avLst/>
          </a:prstGeom>
        </p:spPr>
        <p:txBody>
          <a:bodyPr wrap="none">
            <a:spAutoFit/>
          </a:bodyPr>
          <a:lstStyle/>
          <a:p>
            <a:r>
              <a:rPr lang="it-IT" dirty="0" smtClean="0">
                <a:solidFill>
                  <a:prstClr val="black"/>
                </a:solidFill>
              </a:rPr>
              <a:t>THERMAL FLOW</a:t>
            </a:r>
            <a:endParaRPr lang="it-IT" dirty="0"/>
          </a:p>
        </p:txBody>
      </p:sp>
      <p:sp>
        <p:nvSpPr>
          <p:cNvPr id="9" name="Ovale 8"/>
          <p:cNvSpPr/>
          <p:nvPr/>
        </p:nvSpPr>
        <p:spPr>
          <a:xfrm>
            <a:off x="2694668" y="3733492"/>
            <a:ext cx="718589" cy="701905"/>
          </a:xfrm>
          <a:prstGeom prst="ellipse">
            <a:avLst/>
          </a:prstGeom>
          <a:ln w="920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Freccia in giù 1"/>
          <p:cNvSpPr/>
          <p:nvPr/>
        </p:nvSpPr>
        <p:spPr>
          <a:xfrm>
            <a:off x="2615106" y="2515724"/>
            <a:ext cx="921939" cy="13316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419734" y="8724"/>
            <a:ext cx="2184444" cy="369332"/>
          </a:xfrm>
          <a:prstGeom prst="rect">
            <a:avLst/>
          </a:prstGeom>
        </p:spPr>
        <p:txBody>
          <a:bodyPr wrap="none">
            <a:spAutoFit/>
          </a:bodyPr>
          <a:lstStyle/>
          <a:p>
            <a:r>
              <a:rPr lang="it-IT" b="1" dirty="0"/>
              <a:t> STAVE DESIGN GOAL</a:t>
            </a:r>
            <a:endParaRPr lang="it-IT"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429" y="1849386"/>
            <a:ext cx="4303578" cy="26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5460083" y="4435397"/>
            <a:ext cx="2880319" cy="369332"/>
          </a:xfrm>
          <a:prstGeom prst="rect">
            <a:avLst/>
          </a:prstGeom>
          <a:solidFill>
            <a:schemeClr val="bg1"/>
          </a:solidFill>
        </p:spPr>
        <p:txBody>
          <a:bodyPr wrap="square">
            <a:spAutoFit/>
          </a:bodyPr>
          <a:lstStyle/>
          <a:p>
            <a:pPr lvl="0" algn="ctr">
              <a:spcBef>
                <a:spcPct val="20000"/>
              </a:spcBef>
            </a:pPr>
            <a:r>
              <a:rPr lang="it-IT" dirty="0" smtClean="0"/>
              <a:t>THERMAL GRADIENTS</a:t>
            </a:r>
            <a:endParaRPr lang="it-IT" dirty="0"/>
          </a:p>
        </p:txBody>
      </p:sp>
    </p:spTree>
    <p:extLst>
      <p:ext uri="{BB962C8B-B14F-4D97-AF65-F5344CB8AC3E}">
        <p14:creationId xmlns:p14="http://schemas.microsoft.com/office/powerpoint/2010/main" val="280602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9" name="Segnaposto contenuto 2"/>
          <p:cNvSpPr>
            <a:spLocks noGrp="1"/>
          </p:cNvSpPr>
          <p:nvPr>
            <p:ph idx="1"/>
          </p:nvPr>
        </p:nvSpPr>
        <p:spPr>
          <a:xfrm>
            <a:off x="774151" y="2886878"/>
            <a:ext cx="7920880" cy="3250121"/>
          </a:xfrm>
        </p:spPr>
        <p:txBody>
          <a:bodyPr wrap="square">
            <a:spAutoFit/>
          </a:bodyPr>
          <a:lstStyle/>
          <a:p>
            <a:pPr marL="0" indent="0">
              <a:buNone/>
            </a:pPr>
            <a:r>
              <a:rPr lang="en-US" sz="1800" u="sng" dirty="0" smtClean="0"/>
              <a:t>FLUOROCARBONS</a:t>
            </a:r>
          </a:p>
          <a:p>
            <a:pPr marL="0" indent="0">
              <a:buNone/>
            </a:pPr>
            <a:r>
              <a:rPr lang="en-US" sz="1800" dirty="0" smtClean="0">
                <a:solidFill>
                  <a:srgbClr val="FF0000"/>
                </a:solidFill>
              </a:rPr>
              <a:t>C</a:t>
            </a:r>
            <a:r>
              <a:rPr lang="en-US" sz="1800" baseline="-25000" dirty="0" smtClean="0">
                <a:solidFill>
                  <a:srgbClr val="FF0000"/>
                </a:solidFill>
              </a:rPr>
              <a:t>2</a:t>
            </a:r>
            <a:r>
              <a:rPr lang="en-US" sz="1800" dirty="0" smtClean="0">
                <a:solidFill>
                  <a:srgbClr val="FF0000"/>
                </a:solidFill>
              </a:rPr>
              <a:t>F</a:t>
            </a:r>
            <a:r>
              <a:rPr lang="en-US" sz="1800" baseline="-25000" dirty="0" smtClean="0">
                <a:solidFill>
                  <a:srgbClr val="FF0000"/>
                </a:solidFill>
              </a:rPr>
              <a:t>6</a:t>
            </a:r>
            <a:endParaRPr lang="en-US" sz="1800" dirty="0" smtClean="0">
              <a:solidFill>
                <a:srgbClr val="FF0000"/>
              </a:solidFill>
            </a:endParaRPr>
          </a:p>
          <a:p>
            <a:pPr marL="0" indent="0">
              <a:buNone/>
            </a:pPr>
            <a:r>
              <a:rPr lang="en-US" sz="1800" dirty="0" smtClean="0"/>
              <a:t> C</a:t>
            </a:r>
            <a:r>
              <a:rPr lang="en-US" sz="1800" baseline="-25000" dirty="0" smtClean="0"/>
              <a:t>3</a:t>
            </a:r>
            <a:r>
              <a:rPr lang="en-US" sz="1800" dirty="0" smtClean="0"/>
              <a:t>F</a:t>
            </a:r>
            <a:r>
              <a:rPr lang="en-US" sz="1800" baseline="-25000" dirty="0" smtClean="0"/>
              <a:t>8</a:t>
            </a:r>
            <a:endParaRPr lang="en-US" sz="1800" dirty="0" smtClean="0"/>
          </a:p>
          <a:p>
            <a:pPr marL="0" indent="0">
              <a:buNone/>
            </a:pPr>
            <a:r>
              <a:rPr lang="en-US" sz="1800" dirty="0" smtClean="0"/>
              <a:t> C</a:t>
            </a:r>
            <a:r>
              <a:rPr lang="en-US" sz="1800" baseline="-25000" dirty="0" smtClean="0"/>
              <a:t>4</a:t>
            </a:r>
            <a:r>
              <a:rPr lang="en-US" sz="1800" dirty="0" smtClean="0"/>
              <a:t>F</a:t>
            </a:r>
            <a:r>
              <a:rPr lang="en-US" sz="1800" baseline="-25000" dirty="0" smtClean="0"/>
              <a:t>10</a:t>
            </a:r>
          </a:p>
          <a:p>
            <a:pPr marL="0" indent="0">
              <a:buNone/>
            </a:pPr>
            <a:r>
              <a:rPr lang="en-US" sz="1800" dirty="0" smtClean="0"/>
              <a:t> C</a:t>
            </a:r>
            <a:r>
              <a:rPr lang="en-US" sz="1800" baseline="-25000" dirty="0" smtClean="0"/>
              <a:t>6</a:t>
            </a:r>
            <a:r>
              <a:rPr lang="en-US" sz="1800" dirty="0" smtClean="0"/>
              <a:t>F</a:t>
            </a:r>
            <a:r>
              <a:rPr lang="en-US" sz="1800" baseline="-25000" dirty="0" smtClean="0"/>
              <a:t>14</a:t>
            </a:r>
            <a:r>
              <a:rPr lang="en-US" sz="1800" dirty="0" smtClean="0"/>
              <a:t>	=&gt; USED IN SINGLE PHASE FLOWS ONLY (NEED TO BE UNDER VACUUM 				FOR </a:t>
            </a:r>
            <a:r>
              <a:rPr lang="en-US" sz="1800" dirty="0"/>
              <a:t> TEMPERATURES </a:t>
            </a:r>
            <a:r>
              <a:rPr lang="en-US" sz="1800" dirty="0" smtClean="0"/>
              <a:t>LOWER THAN 56 °C)</a:t>
            </a:r>
            <a:endParaRPr lang="en-US" sz="1800" baseline="-25000" dirty="0"/>
          </a:p>
          <a:p>
            <a:pPr marL="0" indent="0">
              <a:buNone/>
            </a:pPr>
            <a:r>
              <a:rPr lang="en-US" sz="1800" dirty="0" smtClean="0"/>
              <a:t>PURE OR </a:t>
            </a:r>
            <a:r>
              <a:rPr lang="en-US" sz="1800" dirty="0" smtClean="0">
                <a:solidFill>
                  <a:srgbClr val="FF0000"/>
                </a:solidFill>
              </a:rPr>
              <a:t>BLENDED</a:t>
            </a:r>
            <a:r>
              <a:rPr lang="en-US" sz="1800" dirty="0" smtClean="0"/>
              <a:t> TO OBTAIN SPECS.</a:t>
            </a:r>
          </a:p>
          <a:p>
            <a:pPr marL="0" indent="0">
              <a:buNone/>
            </a:pPr>
            <a:endParaRPr lang="en-US" sz="1800" dirty="0" smtClean="0"/>
          </a:p>
          <a:p>
            <a:pPr marL="0" indent="0">
              <a:buNone/>
            </a:pPr>
            <a:r>
              <a:rPr lang="en-US" sz="1800" u="sng" dirty="0" smtClean="0"/>
              <a:t>CARBON DIOXIDE </a:t>
            </a:r>
            <a:r>
              <a:rPr lang="en-US" sz="1800" dirty="0" smtClean="0">
                <a:solidFill>
                  <a:srgbClr val="FF0000"/>
                </a:solidFill>
              </a:rPr>
              <a:t>CO</a:t>
            </a:r>
            <a:r>
              <a:rPr lang="en-US" sz="1800" baseline="-25000" dirty="0" smtClean="0">
                <a:solidFill>
                  <a:srgbClr val="FF0000"/>
                </a:solidFill>
              </a:rPr>
              <a:t>2</a:t>
            </a:r>
            <a:r>
              <a:rPr lang="en-US" sz="1800" dirty="0" smtClean="0"/>
              <a:t>	=&gt; HIGH LATENTHEAT, LOW PRESSURE DROP,</a:t>
            </a:r>
            <a:r>
              <a:rPr lang="en-US" sz="1800" dirty="0"/>
              <a:t> </a:t>
            </a:r>
            <a:r>
              <a:rPr lang="en-US" sz="1800" dirty="0" smtClean="0"/>
              <a:t>more 			environmentally </a:t>
            </a:r>
            <a:r>
              <a:rPr lang="en-US" sz="1800" dirty="0"/>
              <a:t>friendly and less </a:t>
            </a:r>
            <a:r>
              <a:rPr lang="en-US" sz="1800" dirty="0" smtClean="0"/>
              <a:t>expensive</a:t>
            </a:r>
            <a:endParaRPr lang="it-IT" sz="1800" dirty="0"/>
          </a:p>
        </p:txBody>
      </p:sp>
      <p:sp>
        <p:nvSpPr>
          <p:cNvPr id="12" name="Rettangolo 11"/>
          <p:cNvSpPr/>
          <p:nvPr/>
        </p:nvSpPr>
        <p:spPr>
          <a:xfrm>
            <a:off x="297866" y="39476"/>
            <a:ext cx="8655349" cy="369332"/>
          </a:xfrm>
          <a:prstGeom prst="rect">
            <a:avLst/>
          </a:prstGeom>
        </p:spPr>
        <p:txBody>
          <a:bodyPr wrap="square">
            <a:spAutoFit/>
          </a:bodyPr>
          <a:lstStyle/>
          <a:p>
            <a:pPr algn="ctr">
              <a:spcBef>
                <a:spcPct val="20000"/>
              </a:spcBef>
            </a:pPr>
            <a:r>
              <a:rPr lang="it-IT" b="1" dirty="0" smtClean="0"/>
              <a:t>CHARACTERISTICS OF THE EVAPORATIVE PROCESS</a:t>
            </a:r>
          </a:p>
        </p:txBody>
      </p:sp>
      <p:sp>
        <p:nvSpPr>
          <p:cNvPr id="2" name="Rettangolo 1"/>
          <p:cNvSpPr/>
          <p:nvPr/>
        </p:nvSpPr>
        <p:spPr>
          <a:xfrm>
            <a:off x="515966" y="605963"/>
            <a:ext cx="8437250" cy="1366528"/>
          </a:xfrm>
          <a:prstGeom prst="rect">
            <a:avLst/>
          </a:prstGeom>
        </p:spPr>
        <p:txBody>
          <a:bodyPr wrap="square">
            <a:spAutoFit/>
          </a:bodyPr>
          <a:lstStyle/>
          <a:p>
            <a:pPr marL="285750" lvl="0" indent="-285750">
              <a:spcBef>
                <a:spcPct val="20000"/>
              </a:spcBef>
              <a:buFont typeface="Arial" panose="020B0604020202020204" pitchFamily="34" charset="0"/>
              <a:buChar char="•"/>
            </a:pPr>
            <a:r>
              <a:rPr lang="it-IT" dirty="0"/>
              <a:t>NEAR </a:t>
            </a:r>
            <a:r>
              <a:rPr lang="it-IT" dirty="0" smtClean="0">
                <a:solidFill>
                  <a:srgbClr val="FF0000"/>
                </a:solidFill>
              </a:rPr>
              <a:t>ISO-THERMAL =&gt; </a:t>
            </a:r>
            <a:r>
              <a:rPr lang="it-IT" dirty="0">
                <a:solidFill>
                  <a:srgbClr val="FF0000"/>
                </a:solidFill>
              </a:rPr>
              <a:t>SMALL </a:t>
            </a:r>
            <a:r>
              <a:rPr lang="it-IT" dirty="0">
                <a:latin typeface="GreekC"/>
                <a:cs typeface="GreekC"/>
              </a:rPr>
              <a:t>DT </a:t>
            </a:r>
            <a:r>
              <a:rPr lang="it-IT" dirty="0"/>
              <a:t>ALONG THE </a:t>
            </a:r>
            <a:r>
              <a:rPr lang="it-IT" dirty="0" smtClean="0"/>
              <a:t>STAVE (LOW TEMP.GRADIENTS)</a:t>
            </a:r>
            <a:endParaRPr lang="it-IT" dirty="0"/>
          </a:p>
          <a:p>
            <a:pPr marL="285750" indent="-285750">
              <a:spcBef>
                <a:spcPct val="20000"/>
              </a:spcBef>
              <a:buFont typeface="Arial" panose="020B0604020202020204" pitchFamily="34" charset="0"/>
              <a:buChar char="•"/>
            </a:pPr>
            <a:r>
              <a:rPr lang="en-US" dirty="0">
                <a:solidFill>
                  <a:srgbClr val="FF0000"/>
                </a:solidFill>
              </a:rPr>
              <a:t>EFFICIENT</a:t>
            </a:r>
            <a:r>
              <a:rPr lang="en-US" dirty="0"/>
              <a:t>: high heat transfer coefficient (</a:t>
            </a:r>
            <a:r>
              <a:rPr lang="en-US" dirty="0" smtClean="0"/>
              <a:t>W/m</a:t>
            </a:r>
            <a:r>
              <a:rPr lang="en-US" baseline="30000" dirty="0" smtClean="0"/>
              <a:t>2</a:t>
            </a:r>
            <a:r>
              <a:rPr lang="en-US" dirty="0" smtClean="0"/>
              <a:t>K)</a:t>
            </a:r>
          </a:p>
          <a:p>
            <a:pPr marL="285750" indent="-285750">
              <a:spcBef>
                <a:spcPct val="20000"/>
              </a:spcBef>
              <a:buFont typeface="Arial" panose="020B0604020202020204" pitchFamily="34" charset="0"/>
              <a:buChar char="•"/>
            </a:pPr>
            <a:r>
              <a:rPr lang="en-US" dirty="0" smtClean="0"/>
              <a:t>ALLOWS </a:t>
            </a:r>
            <a:r>
              <a:rPr lang="en-US" dirty="0">
                <a:solidFill>
                  <a:srgbClr val="FF0000"/>
                </a:solidFill>
              </a:rPr>
              <a:t>SMALL TUBES</a:t>
            </a:r>
            <a:r>
              <a:rPr lang="en-US" dirty="0"/>
              <a:t>: low material; easy bending; low forces due to CTE mismatch</a:t>
            </a:r>
          </a:p>
          <a:p>
            <a:pPr marL="285750" indent="-285750">
              <a:spcBef>
                <a:spcPct val="20000"/>
              </a:spcBef>
              <a:buFont typeface="Arial" panose="020B0604020202020204" pitchFamily="34" charset="0"/>
              <a:buChar char="•"/>
            </a:pPr>
            <a:r>
              <a:rPr lang="en-US" dirty="0"/>
              <a:t>COOLANT </a:t>
            </a:r>
            <a:r>
              <a:rPr lang="en-US" dirty="0" smtClean="0"/>
              <a:t>=&gt; </a:t>
            </a:r>
            <a:r>
              <a:rPr lang="en-US" baseline="-25000" dirty="0" smtClean="0"/>
              <a:t> </a:t>
            </a:r>
            <a:r>
              <a:rPr lang="en-US" dirty="0">
                <a:solidFill>
                  <a:srgbClr val="FF0000"/>
                </a:solidFill>
              </a:rPr>
              <a:t>BOILING AT – 20 °C / - 40 °C </a:t>
            </a:r>
            <a:r>
              <a:rPr lang="en-US" dirty="0"/>
              <a:t>inside the </a:t>
            </a:r>
            <a:r>
              <a:rPr lang="en-US" dirty="0" smtClean="0"/>
              <a:t>channel</a:t>
            </a:r>
            <a:endParaRPr lang="en-US" dirty="0"/>
          </a:p>
        </p:txBody>
      </p:sp>
      <p:sp>
        <p:nvSpPr>
          <p:cNvPr id="11" name="Rettangolo 10"/>
          <p:cNvSpPr/>
          <p:nvPr/>
        </p:nvSpPr>
        <p:spPr>
          <a:xfrm>
            <a:off x="406915" y="2179314"/>
            <a:ext cx="8655349" cy="701731"/>
          </a:xfrm>
          <a:prstGeom prst="rect">
            <a:avLst/>
          </a:prstGeom>
        </p:spPr>
        <p:txBody>
          <a:bodyPr wrap="square">
            <a:spAutoFit/>
          </a:bodyPr>
          <a:lstStyle/>
          <a:p>
            <a:pPr algn="ctr">
              <a:spcBef>
                <a:spcPct val="20000"/>
              </a:spcBef>
            </a:pPr>
            <a:r>
              <a:rPr lang="it-IT" b="1" dirty="0" smtClean="0"/>
              <a:t>DETECTOR COOLING FLUIDS</a:t>
            </a:r>
          </a:p>
          <a:p>
            <a:pPr algn="ctr">
              <a:spcBef>
                <a:spcPct val="20000"/>
              </a:spcBef>
            </a:pPr>
            <a:r>
              <a:rPr lang="it-IT" b="1" dirty="0" smtClean="0"/>
              <a:t> </a:t>
            </a:r>
            <a:r>
              <a:rPr lang="it-IT" dirty="0" smtClean="0"/>
              <a:t>(RAD </a:t>
            </a:r>
            <a:r>
              <a:rPr lang="it-IT" dirty="0"/>
              <a:t>HARD, </a:t>
            </a:r>
            <a:r>
              <a:rPr lang="it-IT" dirty="0" smtClean="0"/>
              <a:t>DIELECTRIC)</a:t>
            </a:r>
          </a:p>
        </p:txBody>
      </p:sp>
      <p:sp>
        <p:nvSpPr>
          <p:cNvPr id="3" name="Ovale 2"/>
          <p:cNvSpPr/>
          <p:nvPr/>
        </p:nvSpPr>
        <p:spPr>
          <a:xfrm>
            <a:off x="2411760" y="5497951"/>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656639" y="328498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a:off x="1372658" y="3465004"/>
            <a:ext cx="40634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3" idx="7"/>
          </p:cNvCxnSpPr>
          <p:nvPr/>
        </p:nvCxnSpPr>
        <p:spPr>
          <a:xfrm flipV="1">
            <a:off x="3087849" y="3697751"/>
            <a:ext cx="2348247" cy="1852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436095" y="3003339"/>
            <a:ext cx="3168353" cy="923330"/>
          </a:xfrm>
          <a:prstGeom prst="rect">
            <a:avLst/>
          </a:prstGeom>
          <a:noFill/>
        </p:spPr>
        <p:txBody>
          <a:bodyPr wrap="square" rtlCol="0">
            <a:spAutoFit/>
          </a:bodyPr>
          <a:lstStyle/>
          <a:p>
            <a:r>
              <a:rPr lang="it-IT" dirty="0" smtClean="0"/>
              <a:t>MOST LIKELY CANDIDATES FOR LOW-TEMPERATURE OPERATION</a:t>
            </a:r>
            <a:endParaRPr lang="it-IT" dirty="0"/>
          </a:p>
        </p:txBody>
      </p:sp>
    </p:spTree>
    <p:extLst>
      <p:ext uri="{BB962C8B-B14F-4D97-AF65-F5344CB8AC3E}">
        <p14:creationId xmlns:p14="http://schemas.microsoft.com/office/powerpoint/2010/main" val="87592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12" name="Rettangolo 11"/>
          <p:cNvSpPr/>
          <p:nvPr/>
        </p:nvSpPr>
        <p:spPr>
          <a:xfrm>
            <a:off x="297866" y="39476"/>
            <a:ext cx="8655349" cy="369332"/>
          </a:xfrm>
          <a:prstGeom prst="rect">
            <a:avLst/>
          </a:prstGeom>
        </p:spPr>
        <p:txBody>
          <a:bodyPr wrap="square">
            <a:spAutoFit/>
          </a:bodyPr>
          <a:lstStyle/>
          <a:p>
            <a:pPr algn="ctr">
              <a:spcBef>
                <a:spcPct val="20000"/>
              </a:spcBef>
            </a:pPr>
            <a:r>
              <a:rPr lang="it-IT" b="1" dirty="0" smtClean="0"/>
              <a:t>THERMODYNAMICS OF THE EVAPORATIVE PROCESS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503"/>
            <a:ext cx="3770078" cy="273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53" y="3601425"/>
            <a:ext cx="3641979" cy="273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3988295" y="5373216"/>
            <a:ext cx="4113207" cy="830997"/>
          </a:xfrm>
          <a:prstGeom prst="rect">
            <a:avLst/>
          </a:prstGeom>
        </p:spPr>
        <p:txBody>
          <a:bodyPr wrap="square">
            <a:spAutoFit/>
          </a:bodyPr>
          <a:lstStyle/>
          <a:p>
            <a:r>
              <a:rPr lang="en-US" sz="1600" dirty="0">
                <a:solidFill>
                  <a:prstClr val="black"/>
                </a:solidFill>
              </a:rPr>
              <a:t>LATENT HEAT OF VAPORIZATION  FOR CO2</a:t>
            </a:r>
          </a:p>
          <a:p>
            <a:r>
              <a:rPr lang="en-US" sz="1600" dirty="0" smtClean="0"/>
              <a:t>IN THE RANGE OF INTEREST </a:t>
            </a:r>
          </a:p>
          <a:p>
            <a:r>
              <a:rPr lang="en-US" sz="1600" dirty="0" smtClean="0">
                <a:solidFill>
                  <a:srgbClr val="FF0000"/>
                </a:solidFill>
              </a:rPr>
              <a:t>DELTA H liq.=&gt; </a:t>
            </a:r>
            <a:r>
              <a:rPr lang="en-US" sz="1600" dirty="0" err="1" smtClean="0">
                <a:solidFill>
                  <a:srgbClr val="FF0000"/>
                </a:solidFill>
              </a:rPr>
              <a:t>vap</a:t>
            </a:r>
            <a:r>
              <a:rPr lang="en-US" sz="1600" dirty="0" smtClean="0">
                <a:solidFill>
                  <a:srgbClr val="FF0000"/>
                </a:solidFill>
              </a:rPr>
              <a:t>. = 280 kJ/kg</a:t>
            </a:r>
            <a:endParaRPr lang="it-IT" sz="1600" dirty="0">
              <a:solidFill>
                <a:srgbClr val="FF0000"/>
              </a:solidFill>
            </a:endParaRPr>
          </a:p>
        </p:txBody>
      </p:sp>
      <p:sp>
        <p:nvSpPr>
          <p:cNvPr id="6" name="Segnaposto numero diapositiva 5"/>
          <p:cNvSpPr>
            <a:spLocks noGrp="1"/>
          </p:cNvSpPr>
          <p:nvPr>
            <p:ph type="sldNum" sz="quarter" idx="12"/>
          </p:nvPr>
        </p:nvSpPr>
        <p:spPr>
          <a:xfrm>
            <a:off x="812370" y="3150762"/>
            <a:ext cx="2145337" cy="365125"/>
          </a:xfrm>
        </p:spPr>
        <p:txBody>
          <a:bodyPr/>
          <a:lstStyle/>
          <a:p>
            <a:pPr algn="l"/>
            <a:r>
              <a:rPr lang="it-IT" dirty="0" smtClean="0">
                <a:solidFill>
                  <a:schemeClr val="tx1"/>
                </a:solidFill>
              </a:rPr>
              <a:t>TEMPERATURE GRADIENTS</a:t>
            </a:r>
          </a:p>
        </p:txBody>
      </p:sp>
      <p:pic>
        <p:nvPicPr>
          <p:cNvPr id="15" name="Picture 2" descr="C:\Users\coelli\Desktop\Carbon_dioxide_Vapor_Press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249" y="1419195"/>
            <a:ext cx="3463280" cy="3374478"/>
          </a:xfrm>
          <a:prstGeom prst="rect">
            <a:avLst/>
          </a:prstGeom>
          <a:noFill/>
          <a:extLst>
            <a:ext uri="{909E8E84-426E-40DD-AFC4-6F175D3DCCD1}">
              <a14:hiddenFill xmlns:a14="http://schemas.microsoft.com/office/drawing/2010/main">
                <a:solidFill>
                  <a:srgbClr val="FFFFFF"/>
                </a:solidFill>
              </a14:hiddenFill>
            </a:ext>
          </a:extLst>
        </p:spPr>
      </p:pic>
      <p:sp>
        <p:nvSpPr>
          <p:cNvPr id="16" name="Titolo 7"/>
          <p:cNvSpPr txBox="1">
            <a:spLocks/>
          </p:cNvSpPr>
          <p:nvPr/>
        </p:nvSpPr>
        <p:spPr>
          <a:xfrm>
            <a:off x="4026959" y="1835532"/>
            <a:ext cx="1728192" cy="738664"/>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r>
              <a:rPr lang="it-IT" sz="1400" dirty="0" smtClean="0"/>
              <a:t>=&gt; 10 TO 20 bar COOLING FLUID</a:t>
            </a:r>
          </a:p>
          <a:p>
            <a:pPr marL="0" lvl="1" algn="ctr"/>
            <a:r>
              <a:rPr lang="it-IT" sz="1400" kern="0" dirty="0" smtClean="0"/>
              <a:t>OPER. PRESSURE</a:t>
            </a:r>
            <a:endParaRPr lang="it-IT" sz="1400" kern="0" dirty="0"/>
          </a:p>
        </p:txBody>
      </p:sp>
      <p:sp>
        <p:nvSpPr>
          <p:cNvPr id="17" name="Titolo 7"/>
          <p:cNvSpPr txBox="1">
            <a:spLocks/>
          </p:cNvSpPr>
          <p:nvPr/>
        </p:nvSpPr>
        <p:spPr>
          <a:xfrm>
            <a:off x="6044896" y="4833039"/>
            <a:ext cx="3052247" cy="52322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a:r>
              <a:rPr lang="it-IT" sz="1400" dirty="0" smtClean="0"/>
              <a:t>COOLING </a:t>
            </a:r>
            <a:r>
              <a:rPr lang="it-IT" sz="1400" dirty="0" smtClean="0"/>
              <a:t>FLUID OPER. TEMP</a:t>
            </a:r>
            <a:r>
              <a:rPr lang="it-IT" sz="1400" dirty="0" smtClean="0"/>
              <a:t>.</a:t>
            </a:r>
          </a:p>
          <a:p>
            <a:pPr marL="0" lvl="1" algn="ctr"/>
            <a:r>
              <a:rPr lang="it-IT" sz="1400" dirty="0" smtClean="0">
                <a:solidFill>
                  <a:prstClr val="black"/>
                </a:solidFill>
              </a:rPr>
              <a:t> - 20 / - </a:t>
            </a:r>
            <a:r>
              <a:rPr lang="it-IT" sz="1400" dirty="0">
                <a:solidFill>
                  <a:prstClr val="black"/>
                </a:solidFill>
              </a:rPr>
              <a:t>30 °C </a:t>
            </a:r>
            <a:endParaRPr lang="it-IT" sz="1400" kern="0" dirty="0"/>
          </a:p>
        </p:txBody>
      </p:sp>
      <p:sp>
        <p:nvSpPr>
          <p:cNvPr id="8" name="Rettangolo 7"/>
          <p:cNvSpPr/>
          <p:nvPr/>
        </p:nvSpPr>
        <p:spPr>
          <a:xfrm>
            <a:off x="5724128" y="408808"/>
            <a:ext cx="3200401" cy="1077218"/>
          </a:xfrm>
          <a:prstGeom prst="rect">
            <a:avLst/>
          </a:prstGeom>
        </p:spPr>
        <p:txBody>
          <a:bodyPr wrap="square">
            <a:spAutoFit/>
          </a:bodyPr>
          <a:lstStyle/>
          <a:p>
            <a:pPr algn="ctr"/>
            <a:r>
              <a:rPr lang="it-IT" sz="1600" dirty="0"/>
              <a:t>THE PURE CO2 SATURATION CURVE</a:t>
            </a:r>
            <a:br>
              <a:rPr lang="it-IT" sz="1600" dirty="0"/>
            </a:br>
            <a:r>
              <a:rPr lang="it-IT" sz="1600" dirty="0"/>
              <a:t>CORRELATES TEMPERATURE AND PRESSURE INSIDE THE EVAPORATION CHANNEL</a:t>
            </a:r>
          </a:p>
        </p:txBody>
      </p:sp>
      <p:cxnSp>
        <p:nvCxnSpPr>
          <p:cNvPr id="18" name="Connettore 1 17"/>
          <p:cNvCxnSpPr/>
          <p:nvPr/>
        </p:nvCxnSpPr>
        <p:spPr>
          <a:xfrm flipV="1">
            <a:off x="7984839" y="2060848"/>
            <a:ext cx="0" cy="26642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7840823" y="2204864"/>
            <a:ext cx="0" cy="25202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H="1">
            <a:off x="5461249" y="2062032"/>
            <a:ext cx="252359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5461249" y="2204864"/>
            <a:ext cx="234784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7935901" y="4406787"/>
            <a:ext cx="0" cy="56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5652120" y="2153348"/>
            <a:ext cx="5932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2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dirty="0" smtClean="0"/>
              <a:t>12 March 2014</a:t>
            </a:r>
            <a:endParaRPr lang="it-IT" dirty="0"/>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numero diapositiva 5"/>
          <p:cNvSpPr>
            <a:spLocks noGrp="1"/>
          </p:cNvSpPr>
          <p:nvPr>
            <p:ph type="sldNum" sz="quarter" idx="12"/>
          </p:nvPr>
        </p:nvSpPr>
        <p:spPr/>
        <p:txBody>
          <a:bodyPr/>
          <a:lstStyle/>
          <a:p>
            <a:fld id="{418F5035-AB3B-42AD-8A43-EBF5299C0FFB}" type="slidenum">
              <a:rPr lang="it-IT" smtClean="0"/>
              <a:pPr/>
              <a:t>8</a:t>
            </a:fld>
            <a:endParaRPr lang="it-IT" dirty="0"/>
          </a:p>
        </p:txBody>
      </p:sp>
      <p:sp>
        <p:nvSpPr>
          <p:cNvPr id="8" name="Rettangolo 7"/>
          <p:cNvSpPr/>
          <p:nvPr/>
        </p:nvSpPr>
        <p:spPr>
          <a:xfrm>
            <a:off x="484656" y="24455"/>
            <a:ext cx="8424935" cy="701731"/>
          </a:xfrm>
          <a:prstGeom prst="rect">
            <a:avLst/>
          </a:prstGeom>
          <a:solidFill>
            <a:schemeClr val="bg1"/>
          </a:solidFill>
        </p:spPr>
        <p:txBody>
          <a:bodyPr wrap="square">
            <a:spAutoFit/>
          </a:bodyPr>
          <a:lstStyle/>
          <a:p>
            <a:pPr lvl="0" algn="ctr">
              <a:spcBef>
                <a:spcPct val="20000"/>
              </a:spcBef>
            </a:pPr>
            <a:r>
              <a:rPr lang="it-IT" b="1" dirty="0" smtClean="0"/>
              <a:t>CERN EXPERIMENTS COOLING PLANT</a:t>
            </a:r>
          </a:p>
          <a:p>
            <a:pPr lvl="0" algn="ctr">
              <a:spcBef>
                <a:spcPct val="20000"/>
              </a:spcBef>
            </a:pPr>
            <a:r>
              <a:rPr lang="it-IT" b="1" dirty="0" smtClean="0">
                <a:solidFill>
                  <a:srgbClr val="FF0000"/>
                </a:solidFill>
              </a:rPr>
              <a:t>2 PACL </a:t>
            </a:r>
            <a:r>
              <a:rPr lang="en-US" b="1" dirty="0" smtClean="0">
                <a:solidFill>
                  <a:srgbClr val="FF0000"/>
                </a:solidFill>
              </a:rPr>
              <a:t>= </a:t>
            </a:r>
            <a:r>
              <a:rPr lang="en-US" b="1" dirty="0">
                <a:solidFill>
                  <a:srgbClr val="FF0000"/>
                </a:solidFill>
              </a:rPr>
              <a:t>2-Phase </a:t>
            </a:r>
            <a:r>
              <a:rPr lang="en-US" b="1" dirty="0" smtClean="0">
                <a:solidFill>
                  <a:srgbClr val="FF0000"/>
                </a:solidFill>
              </a:rPr>
              <a:t>Accumulator </a:t>
            </a:r>
            <a:r>
              <a:rPr lang="en-US" b="1" dirty="0">
                <a:solidFill>
                  <a:srgbClr val="FF0000"/>
                </a:solidFill>
              </a:rPr>
              <a:t>Controlled </a:t>
            </a:r>
            <a:r>
              <a:rPr lang="en-US" b="1" dirty="0" smtClean="0">
                <a:solidFill>
                  <a:srgbClr val="FF0000"/>
                </a:solidFill>
              </a:rPr>
              <a:t>Loop</a:t>
            </a:r>
            <a:endParaRPr lang="it-IT" b="1" dirty="0">
              <a:solidFill>
                <a:srgbClr val="FF0000"/>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63" y="726186"/>
            <a:ext cx="5831481" cy="228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srcRect/>
          <a:stretch>
            <a:fillRect/>
          </a:stretch>
        </p:blipFill>
        <p:spPr bwMode="auto">
          <a:xfrm>
            <a:off x="457882" y="3424575"/>
            <a:ext cx="5418500" cy="2481901"/>
          </a:xfrm>
          <a:prstGeom prst="rect">
            <a:avLst/>
          </a:prstGeom>
          <a:noFill/>
          <a:ln w="9525">
            <a:noFill/>
            <a:miter lim="800000"/>
            <a:headEnd/>
            <a:tailEnd/>
          </a:ln>
          <a:effectLst/>
        </p:spPr>
      </p:pic>
      <p:sp>
        <p:nvSpPr>
          <p:cNvPr id="11" name="TextBox 9"/>
          <p:cNvSpPr txBox="1"/>
          <p:nvPr/>
        </p:nvSpPr>
        <p:spPr>
          <a:xfrm>
            <a:off x="6516216" y="3598152"/>
            <a:ext cx="2393375" cy="2554545"/>
          </a:xfrm>
          <a:prstGeom prst="rect">
            <a:avLst/>
          </a:prstGeom>
          <a:noFill/>
        </p:spPr>
        <p:txBody>
          <a:bodyPr wrap="square" rtlCol="0">
            <a:spAutoFit/>
          </a:bodyPr>
          <a:lstStyle/>
          <a:p>
            <a:r>
              <a:rPr lang="en-US" sz="2000" dirty="0" smtClean="0"/>
              <a:t>Used at CERN for:</a:t>
            </a:r>
          </a:p>
          <a:p>
            <a:pPr marL="285750" indent="-285750">
              <a:buFont typeface="Arial" panose="020B0604020202020204" pitchFamily="34" charset="0"/>
              <a:buChar char="•"/>
            </a:pPr>
            <a:r>
              <a:rPr lang="en-US" sz="2000" dirty="0" err="1" smtClean="0"/>
              <a:t>LHCb</a:t>
            </a:r>
            <a:r>
              <a:rPr lang="en-US" sz="2000" dirty="0" smtClean="0"/>
              <a:t> </a:t>
            </a:r>
            <a:r>
              <a:rPr lang="en-US" sz="2000" dirty="0" err="1" smtClean="0"/>
              <a:t>Velo</a:t>
            </a:r>
            <a:endParaRPr lang="en-US" sz="2000" dirty="0" smtClean="0"/>
          </a:p>
          <a:p>
            <a:pPr marL="285750" indent="-285750">
              <a:buFont typeface="Arial" panose="020B0604020202020204" pitchFamily="34" charset="0"/>
              <a:buChar char="•"/>
            </a:pPr>
            <a:r>
              <a:rPr lang="en-US" sz="2000" dirty="0" smtClean="0"/>
              <a:t>Atlas Pixel IBL</a:t>
            </a:r>
          </a:p>
          <a:p>
            <a:pPr marL="285750" indent="-285750">
              <a:buFont typeface="Arial" panose="020B0604020202020204" pitchFamily="34" charset="0"/>
              <a:buChar char="•"/>
            </a:pPr>
            <a:r>
              <a:rPr lang="en-US" sz="2000" dirty="0" smtClean="0"/>
              <a:t>CMS Pixel upgrade</a:t>
            </a:r>
          </a:p>
          <a:p>
            <a:pPr marL="285750" indent="-285750">
              <a:buFont typeface="Arial" panose="020B0604020202020204" pitchFamily="34" charset="0"/>
              <a:buChar char="•"/>
            </a:pPr>
            <a:r>
              <a:rPr lang="en-US" sz="2000" dirty="0" err="1" smtClean="0"/>
              <a:t>LHCb</a:t>
            </a:r>
            <a:r>
              <a:rPr lang="en-US" sz="2000" dirty="0" smtClean="0"/>
              <a:t> UT upgrade</a:t>
            </a:r>
          </a:p>
          <a:p>
            <a:pPr marL="285750" indent="-285750">
              <a:buFont typeface="Arial" panose="020B0604020202020204" pitchFamily="34" charset="0"/>
              <a:buChar char="•"/>
            </a:pPr>
            <a:r>
              <a:rPr lang="en-US" sz="2000" dirty="0" err="1" smtClean="0"/>
              <a:t>LHCb</a:t>
            </a:r>
            <a:r>
              <a:rPr lang="en-US" sz="2000" dirty="0" smtClean="0"/>
              <a:t> </a:t>
            </a:r>
            <a:r>
              <a:rPr lang="en-US" sz="2000" dirty="0" err="1" smtClean="0"/>
              <a:t>Velo</a:t>
            </a:r>
            <a:r>
              <a:rPr lang="en-US" sz="2000" dirty="0" smtClean="0"/>
              <a:t> </a:t>
            </a:r>
            <a:r>
              <a:rPr lang="en-US" sz="2000" dirty="0" err="1" smtClean="0"/>
              <a:t>microchannel</a:t>
            </a:r>
            <a:r>
              <a:rPr lang="en-US" sz="2000" dirty="0"/>
              <a:t> </a:t>
            </a:r>
            <a:r>
              <a:rPr lang="en-US" sz="2000" dirty="0" smtClean="0"/>
              <a:t>upgrade</a:t>
            </a:r>
          </a:p>
        </p:txBody>
      </p:sp>
      <p:sp>
        <p:nvSpPr>
          <p:cNvPr id="12" name="Rectangle 8"/>
          <p:cNvSpPr/>
          <p:nvPr/>
        </p:nvSpPr>
        <p:spPr>
          <a:xfrm>
            <a:off x="611560" y="5906476"/>
            <a:ext cx="2232248" cy="492443"/>
          </a:xfrm>
          <a:prstGeom prst="rect">
            <a:avLst/>
          </a:prstGeom>
        </p:spPr>
        <p:txBody>
          <a:bodyPr wrap="square">
            <a:spAutoFit/>
          </a:bodyPr>
          <a:lstStyle/>
          <a:p>
            <a:r>
              <a:rPr lang="en-US" sz="1400" dirty="0" smtClean="0"/>
              <a:t>NEW INTEGRATED SYSTEM</a:t>
            </a:r>
          </a:p>
          <a:p>
            <a:r>
              <a:rPr lang="en-US" sz="1200" dirty="0" smtClean="0"/>
              <a:t>patented: CERN &amp; NIKHEF</a:t>
            </a:r>
          </a:p>
        </p:txBody>
      </p:sp>
      <p:cxnSp>
        <p:nvCxnSpPr>
          <p:cNvPr id="7" name="Connettore 2 6"/>
          <p:cNvCxnSpPr/>
          <p:nvPr/>
        </p:nvCxnSpPr>
        <p:spPr>
          <a:xfrm flipH="1">
            <a:off x="5868144" y="3861048"/>
            <a:ext cx="64807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585906" y="3009246"/>
            <a:ext cx="5494517" cy="369332"/>
          </a:xfrm>
          <a:prstGeom prst="rect">
            <a:avLst/>
          </a:prstGeom>
        </p:spPr>
        <p:txBody>
          <a:bodyPr wrap="none">
            <a:spAutoFit/>
          </a:bodyPr>
          <a:lstStyle/>
          <a:p>
            <a:r>
              <a:rPr lang="en-US" dirty="0" smtClean="0"/>
              <a:t>CERN EXPERIMENT DETECTOR COOLING CIRCUIT SKETCH</a:t>
            </a:r>
            <a:endParaRPr lang="it-IT" dirty="0"/>
          </a:p>
        </p:txBody>
      </p:sp>
      <p:sp>
        <p:nvSpPr>
          <p:cNvPr id="3" name="Rettangolo 2"/>
          <p:cNvSpPr/>
          <p:nvPr/>
        </p:nvSpPr>
        <p:spPr>
          <a:xfrm>
            <a:off x="1485359" y="3929482"/>
            <a:ext cx="1358449" cy="369332"/>
          </a:xfrm>
          <a:prstGeom prst="rect">
            <a:avLst/>
          </a:prstGeom>
        </p:spPr>
        <p:txBody>
          <a:bodyPr wrap="none">
            <a:spAutoFit/>
          </a:bodyPr>
          <a:lstStyle/>
          <a:p>
            <a:r>
              <a:rPr lang="en-US" dirty="0" smtClean="0"/>
              <a:t>TRACI UNITS</a:t>
            </a:r>
            <a:endParaRPr lang="it-IT" dirty="0"/>
          </a:p>
        </p:txBody>
      </p:sp>
      <p:sp>
        <p:nvSpPr>
          <p:cNvPr id="15" name="Rettangolo 14"/>
          <p:cNvSpPr/>
          <p:nvPr/>
        </p:nvSpPr>
        <p:spPr>
          <a:xfrm>
            <a:off x="6299006" y="1270517"/>
            <a:ext cx="2737489" cy="923330"/>
          </a:xfrm>
          <a:prstGeom prst="rect">
            <a:avLst/>
          </a:prstGeom>
        </p:spPr>
        <p:txBody>
          <a:bodyPr wrap="square">
            <a:spAutoFit/>
          </a:bodyPr>
          <a:lstStyle/>
          <a:p>
            <a:pPr algn="ctr"/>
            <a:r>
              <a:rPr lang="en-US" dirty="0" smtClean="0">
                <a:solidFill>
                  <a:prstClr val="black"/>
                </a:solidFill>
              </a:rPr>
              <a:t>USES ONLY </a:t>
            </a:r>
            <a:r>
              <a:rPr lang="en-US" u="sng" dirty="0" smtClean="0">
                <a:solidFill>
                  <a:srgbClr val="FF0000"/>
                </a:solidFill>
              </a:rPr>
              <a:t>PASSIVE</a:t>
            </a:r>
            <a:r>
              <a:rPr lang="en-US" dirty="0" smtClean="0">
                <a:solidFill>
                  <a:prstClr val="black"/>
                </a:solidFill>
              </a:rPr>
              <a:t> SYSTEMS IN THEUNACESSIBLE AREA</a:t>
            </a:r>
            <a:endParaRPr lang="it-IT" dirty="0"/>
          </a:p>
        </p:txBody>
      </p:sp>
    </p:spTree>
    <p:extLst>
      <p:ext uri="{BB962C8B-B14F-4D97-AF65-F5344CB8AC3E}">
        <p14:creationId xmlns:p14="http://schemas.microsoft.com/office/powerpoint/2010/main" val="3252554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12 March 2014</a:t>
            </a:r>
            <a:endParaRPr lang="it-IT"/>
          </a:p>
        </p:txBody>
      </p:sp>
      <p:sp>
        <p:nvSpPr>
          <p:cNvPr id="5" name="Segnaposto piè di pagina 4"/>
          <p:cNvSpPr>
            <a:spLocks noGrp="1"/>
          </p:cNvSpPr>
          <p:nvPr>
            <p:ph type="ftr" sz="quarter" idx="11"/>
          </p:nvPr>
        </p:nvSpPr>
        <p:spPr/>
        <p:txBody>
          <a:bodyPr/>
          <a:lstStyle/>
          <a:p>
            <a:r>
              <a:rPr lang="it-IT" dirty="0" smtClean="0"/>
              <a:t>S. Coelli - INFN MILANO</a:t>
            </a:r>
            <a:endParaRPr lang="it-IT" dirty="0"/>
          </a:p>
        </p:txBody>
      </p:sp>
      <p:sp>
        <p:nvSpPr>
          <p:cNvPr id="6" name="Segnaposto numero diapositiva 5"/>
          <p:cNvSpPr>
            <a:spLocks noGrp="1"/>
          </p:cNvSpPr>
          <p:nvPr>
            <p:ph type="sldNum" sz="quarter" idx="12"/>
          </p:nvPr>
        </p:nvSpPr>
        <p:spPr/>
        <p:txBody>
          <a:bodyPr/>
          <a:lstStyle/>
          <a:p>
            <a:fld id="{418F5035-AB3B-42AD-8A43-EBF5299C0FFB}" type="slidenum">
              <a:rPr lang="it-IT" smtClean="0"/>
              <a:pPr/>
              <a:t>9</a:t>
            </a:fld>
            <a:endParaRPr lang="it-IT" dirty="0"/>
          </a:p>
        </p:txBody>
      </p:sp>
      <p:sp>
        <p:nvSpPr>
          <p:cNvPr id="8" name="Rettangolo 7"/>
          <p:cNvSpPr/>
          <p:nvPr/>
        </p:nvSpPr>
        <p:spPr>
          <a:xfrm>
            <a:off x="323528" y="33148"/>
            <a:ext cx="8424935" cy="369332"/>
          </a:xfrm>
          <a:prstGeom prst="rect">
            <a:avLst/>
          </a:prstGeom>
          <a:solidFill>
            <a:schemeClr val="bg1"/>
          </a:solidFill>
        </p:spPr>
        <p:txBody>
          <a:bodyPr wrap="square">
            <a:spAutoFit/>
          </a:bodyPr>
          <a:lstStyle/>
          <a:p>
            <a:pPr lvl="0" algn="ctr">
              <a:spcBef>
                <a:spcPct val="20000"/>
              </a:spcBef>
            </a:pPr>
            <a:r>
              <a:rPr lang="it-IT" b="1" dirty="0" smtClean="0"/>
              <a:t>DETECTOR COOLING PLANT</a:t>
            </a:r>
          </a:p>
        </p:txBody>
      </p:sp>
      <p:sp>
        <p:nvSpPr>
          <p:cNvPr id="10" name="Rettangolo 9"/>
          <p:cNvSpPr/>
          <p:nvPr/>
        </p:nvSpPr>
        <p:spPr>
          <a:xfrm>
            <a:off x="492325" y="452365"/>
            <a:ext cx="8256138" cy="3305520"/>
          </a:xfrm>
          <a:prstGeom prst="rect">
            <a:avLst/>
          </a:prstGeom>
          <a:solidFill>
            <a:schemeClr val="bg1"/>
          </a:solidFill>
        </p:spPr>
        <p:txBody>
          <a:bodyPr wrap="square">
            <a:spAutoFit/>
          </a:bodyPr>
          <a:lstStyle/>
          <a:p>
            <a:pPr marL="285750" indent="-285750">
              <a:spcBef>
                <a:spcPct val="20000"/>
              </a:spcBef>
              <a:buFont typeface="Arial" panose="020B0604020202020204" pitchFamily="34" charset="0"/>
              <a:buChar char="•"/>
            </a:pPr>
            <a:r>
              <a:rPr lang="it-IT" dirty="0" smtClean="0"/>
              <a:t>THE </a:t>
            </a:r>
            <a:r>
              <a:rPr lang="it-IT" dirty="0"/>
              <a:t>DETECTOR IS A </a:t>
            </a:r>
            <a:r>
              <a:rPr lang="it-IT" dirty="0">
                <a:solidFill>
                  <a:srgbClr val="FF0000"/>
                </a:solidFill>
              </a:rPr>
              <a:t>PRESSURE SYSTEM</a:t>
            </a:r>
            <a:endParaRPr lang="it-IT" dirty="0"/>
          </a:p>
          <a:p>
            <a:pPr marL="285750" indent="-285750">
              <a:spcBef>
                <a:spcPct val="20000"/>
              </a:spcBef>
              <a:buFont typeface="Arial" panose="020B0604020202020204" pitchFamily="34" charset="0"/>
              <a:buChar char="•"/>
            </a:pPr>
            <a:r>
              <a:rPr lang="en-US" dirty="0" smtClean="0"/>
              <a:t>CO</a:t>
            </a:r>
            <a:r>
              <a:rPr lang="en-US" baseline="-25000" dirty="0" smtClean="0"/>
              <a:t>2 </a:t>
            </a:r>
            <a:r>
              <a:rPr lang="it-IT" dirty="0" smtClean="0"/>
              <a:t>DESIGN </a:t>
            </a:r>
            <a:r>
              <a:rPr lang="it-IT" dirty="0"/>
              <a:t>PRESSURE ~ </a:t>
            </a:r>
            <a:r>
              <a:rPr lang="it-IT" dirty="0" smtClean="0">
                <a:solidFill>
                  <a:srgbClr val="FF0000"/>
                </a:solidFill>
              </a:rPr>
              <a:t>100 </a:t>
            </a:r>
            <a:r>
              <a:rPr lang="it-IT" dirty="0" smtClean="0">
                <a:solidFill>
                  <a:srgbClr val="FF0000"/>
                </a:solidFill>
              </a:rPr>
              <a:t>bar </a:t>
            </a:r>
            <a:r>
              <a:rPr lang="it-IT" dirty="0" smtClean="0"/>
              <a:t>(</a:t>
            </a:r>
            <a:r>
              <a:rPr lang="it-IT" dirty="0" err="1" smtClean="0"/>
              <a:t>Safety</a:t>
            </a:r>
            <a:r>
              <a:rPr lang="it-IT" dirty="0" smtClean="0"/>
              <a:t> </a:t>
            </a:r>
            <a:r>
              <a:rPr lang="it-IT" dirty="0" err="1"/>
              <a:t>F</a:t>
            </a:r>
            <a:r>
              <a:rPr lang="it-IT" dirty="0" err="1" smtClean="0"/>
              <a:t>actor</a:t>
            </a:r>
            <a:r>
              <a:rPr lang="it-IT" dirty="0" smtClean="0"/>
              <a:t> </a:t>
            </a:r>
            <a:r>
              <a:rPr lang="it-IT" dirty="0" err="1" smtClean="0"/>
              <a:t>above</a:t>
            </a:r>
            <a:r>
              <a:rPr lang="it-IT" dirty="0" smtClean="0"/>
              <a:t> the Critical </a:t>
            </a:r>
            <a:r>
              <a:rPr lang="it-IT" dirty="0" smtClean="0"/>
              <a:t>Point pressure)</a:t>
            </a:r>
            <a:endParaRPr lang="it-IT" dirty="0" smtClean="0"/>
          </a:p>
          <a:p>
            <a:pPr marL="285750" lvl="0" indent="-285750">
              <a:spcBef>
                <a:spcPct val="20000"/>
              </a:spcBef>
              <a:buFont typeface="Arial" panose="020B0604020202020204" pitchFamily="34" charset="0"/>
              <a:buChar char="•"/>
            </a:pPr>
            <a:r>
              <a:rPr lang="it-IT" dirty="0" smtClean="0"/>
              <a:t>Pipe </a:t>
            </a:r>
            <a:r>
              <a:rPr lang="it-IT" dirty="0" err="1" smtClean="0"/>
              <a:t>material</a:t>
            </a:r>
            <a:r>
              <a:rPr lang="it-IT" dirty="0" smtClean="0"/>
              <a:t> baseline: </a:t>
            </a:r>
            <a:r>
              <a:rPr lang="it-IT" dirty="0" err="1" smtClean="0"/>
              <a:t>S</a:t>
            </a:r>
            <a:r>
              <a:rPr lang="it-IT" dirty="0" err="1" smtClean="0"/>
              <a:t>tainless</a:t>
            </a:r>
            <a:r>
              <a:rPr lang="it-IT" dirty="0" smtClean="0"/>
              <a:t> Steel or </a:t>
            </a:r>
            <a:r>
              <a:rPr lang="it-IT" dirty="0" smtClean="0"/>
              <a:t> </a:t>
            </a:r>
            <a:r>
              <a:rPr lang="it-IT" dirty="0" err="1" smtClean="0"/>
              <a:t>Titanium</a:t>
            </a:r>
            <a:r>
              <a:rPr lang="it-IT" dirty="0" smtClean="0"/>
              <a:t> </a:t>
            </a:r>
            <a:r>
              <a:rPr lang="it-IT" dirty="0" smtClean="0"/>
              <a:t>~ </a:t>
            </a:r>
            <a:r>
              <a:rPr lang="it-IT" dirty="0"/>
              <a:t>0.1 mm </a:t>
            </a:r>
            <a:r>
              <a:rPr lang="it-IT" dirty="0" err="1"/>
              <a:t>wall</a:t>
            </a:r>
            <a:r>
              <a:rPr lang="it-IT" dirty="0"/>
              <a:t> </a:t>
            </a:r>
            <a:r>
              <a:rPr lang="it-IT" dirty="0" err="1" smtClean="0"/>
              <a:t>thickness</a:t>
            </a:r>
            <a:endParaRPr lang="it-IT" dirty="0" smtClean="0"/>
          </a:p>
          <a:p>
            <a:pPr lvl="0">
              <a:spcBef>
                <a:spcPct val="20000"/>
              </a:spcBef>
            </a:pPr>
            <a:endParaRPr lang="it-IT" dirty="0" smtClean="0"/>
          </a:p>
          <a:p>
            <a:pPr lvl="0">
              <a:spcBef>
                <a:spcPct val="20000"/>
              </a:spcBef>
            </a:pPr>
            <a:r>
              <a:rPr lang="it-IT" dirty="0" smtClean="0"/>
              <a:t>NOTES:</a:t>
            </a:r>
            <a:endParaRPr lang="it-IT" dirty="0" smtClean="0"/>
          </a:p>
          <a:p>
            <a:pPr marL="285750" indent="-285750">
              <a:spcBef>
                <a:spcPct val="20000"/>
              </a:spcBef>
              <a:buFont typeface="Arial" panose="020B0604020202020204" pitchFamily="34" charset="0"/>
              <a:buChar char="•"/>
            </a:pPr>
            <a:r>
              <a:rPr lang="it-IT" dirty="0"/>
              <a:t>OPERATIVE CONDITION LESS DEMANDING THAN </a:t>
            </a:r>
            <a:r>
              <a:rPr lang="it-IT" u="sng" dirty="0"/>
              <a:t>TRANSIENTS =&gt; DESIGN</a:t>
            </a:r>
          </a:p>
          <a:p>
            <a:pPr marL="285750" lvl="0" indent="-285750">
              <a:spcBef>
                <a:spcPct val="20000"/>
              </a:spcBef>
              <a:buFont typeface="Arial" panose="020B0604020202020204" pitchFamily="34" charset="0"/>
              <a:buChar char="•"/>
            </a:pPr>
            <a:r>
              <a:rPr lang="it-IT" dirty="0" smtClean="0">
                <a:solidFill>
                  <a:srgbClr val="FF0000"/>
                </a:solidFill>
              </a:rPr>
              <a:t>THERMO-HYDRAULIC INSTABILITIES</a:t>
            </a:r>
          </a:p>
          <a:p>
            <a:pPr marL="285750" lvl="0" indent="-285750">
              <a:spcBef>
                <a:spcPct val="20000"/>
              </a:spcBef>
              <a:buFont typeface="Arial" panose="020B0604020202020204" pitchFamily="34" charset="0"/>
              <a:buChar char="•"/>
            </a:pPr>
            <a:r>
              <a:rPr lang="it-IT" dirty="0" smtClean="0"/>
              <a:t>THE </a:t>
            </a:r>
            <a:r>
              <a:rPr lang="it-IT" dirty="0"/>
              <a:t>PROCESS IS DRIVEN </a:t>
            </a:r>
            <a:r>
              <a:rPr lang="it-IT" dirty="0" smtClean="0"/>
              <a:t>BY </a:t>
            </a:r>
            <a:r>
              <a:rPr lang="it-IT" dirty="0"/>
              <a:t>MANIFOLDING AND CONNECTION DESIGN</a:t>
            </a:r>
          </a:p>
          <a:p>
            <a:pPr marL="285750" indent="-285750">
              <a:spcBef>
                <a:spcPct val="20000"/>
              </a:spcBef>
              <a:buFont typeface="Arial" panose="020B0604020202020204" pitchFamily="34" charset="0"/>
              <a:buChar char="•"/>
            </a:pPr>
            <a:r>
              <a:rPr lang="it-IT" dirty="0" smtClean="0">
                <a:solidFill>
                  <a:srgbClr val="FF0000"/>
                </a:solidFill>
              </a:rPr>
              <a:t>PRESSURE </a:t>
            </a:r>
            <a:r>
              <a:rPr lang="it-IT" dirty="0" smtClean="0">
                <a:solidFill>
                  <a:srgbClr val="FF0000"/>
                </a:solidFill>
              </a:rPr>
              <a:t>DROP AT THE INLET OF THE BOILING </a:t>
            </a:r>
            <a:r>
              <a:rPr lang="it-IT" dirty="0" smtClean="0">
                <a:solidFill>
                  <a:srgbClr val="FF0000"/>
                </a:solidFill>
              </a:rPr>
              <a:t>CHANNELS </a:t>
            </a:r>
            <a:r>
              <a:rPr lang="it-IT" dirty="0" smtClean="0"/>
              <a:t>ALWAYS </a:t>
            </a:r>
            <a:r>
              <a:rPr lang="it-IT" dirty="0"/>
              <a:t>BENEFICIAL FOR STABILITY </a:t>
            </a:r>
            <a:r>
              <a:rPr lang="it-IT" sz="1600" dirty="0" smtClean="0"/>
              <a:t>=&gt; </a:t>
            </a:r>
            <a:r>
              <a:rPr lang="it-IT" sz="1600" dirty="0" smtClean="0"/>
              <a:t>CAPILLARY PIPES </a:t>
            </a:r>
            <a:r>
              <a:rPr lang="it-IT" sz="1600" dirty="0" smtClean="0"/>
              <a:t>/ FLOW </a:t>
            </a:r>
            <a:r>
              <a:rPr lang="it-IT" sz="1600" dirty="0" smtClean="0"/>
              <a:t>RESTRICTIONS </a:t>
            </a:r>
            <a:r>
              <a:rPr lang="it-IT" sz="1600" dirty="0" smtClean="0"/>
              <a:t>IN SILICON </a:t>
            </a:r>
            <a:r>
              <a:rPr lang="it-IT" sz="1600" dirty="0" smtClean="0"/>
              <a:t>MICROCHANNELS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25" y="3961452"/>
            <a:ext cx="5725971" cy="240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6084168" y="5013176"/>
            <a:ext cx="2664295" cy="523220"/>
          </a:xfrm>
          <a:prstGeom prst="rect">
            <a:avLst/>
          </a:prstGeom>
        </p:spPr>
        <p:txBody>
          <a:bodyPr wrap="square">
            <a:spAutoFit/>
          </a:bodyPr>
          <a:lstStyle/>
          <a:p>
            <a:pPr algn="ctr"/>
            <a:r>
              <a:rPr lang="en-US" altLang="it-IT" sz="1400" dirty="0"/>
              <a:t>TYPICAL </a:t>
            </a:r>
            <a:r>
              <a:rPr lang="en-US" altLang="it-IT" sz="1400" dirty="0" smtClean="0"/>
              <a:t>DESIGN </a:t>
            </a:r>
            <a:r>
              <a:rPr lang="it-IT" altLang="it-IT" sz="1400" dirty="0" smtClean="0"/>
              <a:t>SPECIFICATION FOR A PIPE JOINT</a:t>
            </a:r>
            <a:endParaRPr lang="it-IT" sz="1400" dirty="0"/>
          </a:p>
        </p:txBody>
      </p:sp>
    </p:spTree>
    <p:extLst>
      <p:ext uri="{BB962C8B-B14F-4D97-AF65-F5344CB8AC3E}">
        <p14:creationId xmlns:p14="http://schemas.microsoft.com/office/powerpoint/2010/main" val="3630087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3582</TotalTime>
  <Words>2643</Words>
  <Application>Microsoft Office PowerPoint</Application>
  <PresentationFormat>Presentazione su schermo (4:3)</PresentationFormat>
  <Paragraphs>563</Paragraphs>
  <Slides>32</Slides>
  <Notes>0</Notes>
  <HiddenSlides>0</HiddenSlides>
  <MMClips>0</MMClips>
  <ScaleCrop>false</ScaleCrop>
  <HeadingPairs>
    <vt:vector size="4" baseType="variant">
      <vt:variant>
        <vt:lpstr>Tema</vt:lpstr>
      </vt:variant>
      <vt:variant>
        <vt:i4>3</vt:i4>
      </vt:variant>
      <vt:variant>
        <vt:lpstr>Titoli diapositive</vt:lpstr>
      </vt:variant>
      <vt:variant>
        <vt:i4>32</vt:i4>
      </vt:variant>
    </vt:vector>
  </HeadingPairs>
  <TitlesOfParts>
    <vt:vector size="35" baseType="lpstr">
      <vt:lpstr>Tema di Office</vt:lpstr>
      <vt:lpstr>1_Office Theme</vt:lpstr>
      <vt:lpstr>2_Office Theme</vt:lpstr>
      <vt:lpstr>Presentazione standard di PowerPoint</vt:lpstr>
      <vt:lpstr>Presentazione standard di PowerPoint</vt:lpstr>
      <vt:lpstr>Presentazione standard di PowerPoint</vt:lpstr>
      <vt:lpstr>Presentazione standard di PowerPoint</vt:lpstr>
      <vt:lpstr>TYPICAL STAVE‏ SECTION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linee R&amp;D proposte per il Tracker: Micro Channel Cooling</vt:lpstr>
      <vt:lpstr>Programma di lavoro Micro Channel Cooling</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monti</dc:creator>
  <cp:lastModifiedBy>coelli</cp:lastModifiedBy>
  <cp:revision>503</cp:revision>
  <dcterms:created xsi:type="dcterms:W3CDTF">2013-10-21T06:43:10Z</dcterms:created>
  <dcterms:modified xsi:type="dcterms:W3CDTF">2014-03-12T08:49:45Z</dcterms:modified>
</cp:coreProperties>
</file>