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515" r:id="rId2"/>
    <p:sldId id="504" r:id="rId3"/>
    <p:sldId id="492" r:id="rId4"/>
    <p:sldId id="433" r:id="rId5"/>
    <p:sldId id="436" r:id="rId6"/>
    <p:sldId id="520" r:id="rId7"/>
    <p:sldId id="382" r:id="rId8"/>
    <p:sldId id="383" r:id="rId9"/>
    <p:sldId id="519" r:id="rId10"/>
    <p:sldId id="423" r:id="rId11"/>
    <p:sldId id="505" r:id="rId12"/>
    <p:sldId id="428" r:id="rId13"/>
    <p:sldId id="483" r:id="rId14"/>
    <p:sldId id="452" r:id="rId15"/>
    <p:sldId id="457" r:id="rId16"/>
    <p:sldId id="458" r:id="rId17"/>
    <p:sldId id="477" r:id="rId18"/>
    <p:sldId id="507" r:id="rId19"/>
    <p:sldId id="508" r:id="rId20"/>
    <p:sldId id="509" r:id="rId21"/>
    <p:sldId id="510" r:id="rId22"/>
    <p:sldId id="511" r:id="rId23"/>
    <p:sldId id="512" r:id="rId24"/>
    <p:sldId id="513" r:id="rId25"/>
    <p:sldId id="514" r:id="rId26"/>
    <p:sldId id="500" r:id="rId27"/>
    <p:sldId id="499" r:id="rId28"/>
    <p:sldId id="501" r:id="rId29"/>
    <p:sldId id="51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2" autoAdjust="0"/>
    <p:restoredTop sz="94629" autoAdjust="0"/>
  </p:normalViewPr>
  <p:slideViewPr>
    <p:cSldViewPr>
      <p:cViewPr varScale="1">
        <p:scale>
          <a:sx n="90" d="100"/>
          <a:sy n="90" d="100"/>
        </p:scale>
        <p:origin x="-16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2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AA232-DD34-4ABC-AFC6-9BB85C3E6D33}" type="datetimeFigureOut">
              <a:rPr lang="en-US" smtClean="0"/>
              <a:t>10/03/14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4C07A-D0F9-4CB7-8B7E-11672AEEE00B}" type="slidenum">
              <a:rPr lang="en-US" smtClean="0"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1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Ho</a:t>
            </a:r>
            <a:r>
              <a:rPr lang="en-GB" dirty="0" smtClean="0"/>
              <a:t> </a:t>
            </a:r>
            <a:r>
              <a:rPr lang="en-GB" dirty="0" err="1" smtClean="0"/>
              <a:t>aggiunto</a:t>
            </a:r>
            <a:r>
              <a:rPr lang="en-GB" dirty="0" smtClean="0"/>
              <a:t> </a:t>
            </a:r>
            <a:r>
              <a:rPr lang="en-GB" dirty="0" err="1" smtClean="0"/>
              <a:t>il</a:t>
            </a:r>
            <a:r>
              <a:rPr lang="en-GB" dirty="0" smtClean="0"/>
              <a:t> logo di ATLAS e </a:t>
            </a:r>
            <a:r>
              <a:rPr lang="en-GB" dirty="0" err="1" smtClean="0"/>
              <a:t>messo</a:t>
            </a:r>
            <a:r>
              <a:rPr lang="en-GB" dirty="0" smtClean="0"/>
              <a:t> </a:t>
            </a:r>
            <a:r>
              <a:rPr lang="en-GB" dirty="0" err="1" smtClean="0"/>
              <a:t>uno</a:t>
            </a:r>
            <a:r>
              <a:rPr lang="en-GB" dirty="0" smtClean="0"/>
              <a:t> </a:t>
            </a:r>
            <a:r>
              <a:rPr lang="en-GB" dirty="0" err="1" smtClean="0"/>
              <a:t>trasparente</a:t>
            </a:r>
            <a:r>
              <a:rPr lang="en-GB" dirty="0" smtClean="0"/>
              <a:t> INFN. </a:t>
            </a:r>
            <a:r>
              <a:rPr lang="en-GB" dirty="0" err="1" smtClean="0"/>
              <a:t>Ho</a:t>
            </a:r>
            <a:r>
              <a:rPr lang="en-GB" dirty="0" smtClean="0"/>
              <a:t> </a:t>
            </a:r>
            <a:r>
              <a:rPr lang="en-GB" dirty="0" err="1" smtClean="0"/>
              <a:t>tolto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quello</a:t>
            </a:r>
            <a:r>
              <a:rPr lang="en-GB" baseline="0" dirty="0" smtClean="0"/>
              <a:t> di Cagliari. Se ci </a:t>
            </a:r>
            <a:r>
              <a:rPr lang="en-GB" baseline="0" dirty="0" err="1" smtClean="0"/>
              <a:t>tieni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quello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dell’Università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puoi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insrirlo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nel</a:t>
            </a:r>
            <a:r>
              <a:rPr lang="en-GB" baseline="0" dirty="0" smtClean="0"/>
              <a:t> template (</a:t>
            </a:r>
            <a:r>
              <a:rPr lang="en-GB" baseline="0" dirty="0" err="1" smtClean="0"/>
              <a:t>barre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orrizontali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hai</a:t>
            </a:r>
            <a:r>
              <a:rPr lang="en-GB" baseline="0" dirty="0" smtClean="0"/>
              <a:t> in </a:t>
            </a:r>
            <a:r>
              <a:rPr lang="en-GB" baseline="0" dirty="0" err="1" smtClean="0"/>
              <a:t>ogni</a:t>
            </a:r>
            <a:r>
              <a:rPr lang="en-GB" baseline="0" dirty="0" smtClean="0"/>
              <a:t> slide)..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4C07A-D0F9-4CB7-8B7E-11672AEEE0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0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4C07A-D0F9-4CB7-8B7E-11672AEEE0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86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67B44-9665-4E37-8043-CE2767A83900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F50C9-F7D3-4FED-B039-90B26C5BCD12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D5A7-FBF3-4C91-B017-78B0CF06BD09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2E681-DFF4-4A09-A0EC-FC800ED8AD9D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09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4"/>
          </p:nvPr>
        </p:nvSpPr>
        <p:spPr>
          <a:xfrm>
            <a:off x="0" y="6248400"/>
            <a:ext cx="9144000" cy="60960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6C9C-8766-4ABE-BFBE-C54795218010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6D3AC-46C2-4118-8CEA-6EB7327C0BC7}" type="datetime1">
              <a:rPr lang="en-US" smtClean="0"/>
              <a:t>10/03/14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42D3E-8C57-496D-AF7E-431BABE2D1E9}" type="datetime1">
              <a:rPr lang="en-US" smtClean="0"/>
              <a:t>10/03/14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94572-EA4B-4EEA-8F1D-4FD423B1BFB8}" type="datetime1">
              <a:rPr lang="en-US" smtClean="0"/>
              <a:t>10/03/14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D8AB-01B0-4E74-80B5-ED6363BC7C6C}" type="datetime1">
              <a:rPr lang="en-US" smtClean="0"/>
              <a:t>10/03/14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F6BA-9595-4CFE-BF2B-0F5F6613D321}" type="datetime1">
              <a:rPr lang="en-US" smtClean="0"/>
              <a:t>10/03/14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2B17-E64A-429B-9B8F-FCB1F2EDA7E8}" type="datetime1">
              <a:rPr lang="en-US" smtClean="0"/>
              <a:t>10/03/14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4B8F-6356-4E91-A46A-F1A9C93B400E}" type="datetime1">
              <a:rPr lang="en-US" smtClean="0"/>
              <a:t>10/03/14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gif"/><Relationship Id="rId6" Type="http://schemas.openxmlformats.org/officeDocument/2006/relationships/image" Target="../media/image3.jpeg"/><Relationship Id="rId7" Type="http://schemas.openxmlformats.org/officeDocument/2006/relationships/image" Target="../media/image4.png"/><Relationship Id="rId8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8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5276070"/>
          </a:xfrm>
          <a:prstGeom prst="rect">
            <a:avLst/>
          </a:prstGeom>
          <a:effectLst>
            <a:reflection endPos="0" dir="5400000" sy="-100000" algn="bl" rotWithShape="0"/>
            <a:softEdge rad="12700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27025"/>
            <a:ext cx="9144000" cy="1470025"/>
          </a:xfrm>
        </p:spPr>
        <p:txBody>
          <a:bodyPr>
            <a:normAutofit/>
          </a:bodyPr>
          <a:lstStyle/>
          <a:p>
            <a:r>
              <a:rPr lang="it-IT" sz="3200" dirty="0" err="1" smtClean="0"/>
              <a:t>Monolithic</a:t>
            </a:r>
            <a:r>
              <a:rPr lang="it-IT" sz="3200" dirty="0" smtClean="0"/>
              <a:t> </a:t>
            </a:r>
            <a:r>
              <a:rPr lang="it-IT" sz="3200" dirty="0"/>
              <a:t>and HV/HR‐CMOS Active Detectors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130804"/>
            <a:ext cx="6400800" cy="914400"/>
          </a:xfrm>
        </p:spPr>
        <p:txBody>
          <a:bodyPr>
            <a:normAutofit/>
          </a:bodyPr>
          <a:lstStyle/>
          <a:p>
            <a:r>
              <a:rPr lang="en-US" sz="2800" u="sng" dirty="0" err="1" smtClean="0">
                <a:solidFill>
                  <a:schemeClr val="tx1"/>
                </a:solidFill>
              </a:rPr>
              <a:t>Gianluca</a:t>
            </a:r>
            <a:r>
              <a:rPr lang="en-US" sz="2800" u="sng" dirty="0" smtClean="0">
                <a:solidFill>
                  <a:schemeClr val="tx1"/>
                </a:solidFill>
              </a:rPr>
              <a:t> </a:t>
            </a:r>
            <a:r>
              <a:rPr lang="en-US" sz="2800" u="sng" dirty="0" err="1" smtClean="0">
                <a:solidFill>
                  <a:schemeClr val="tx1"/>
                </a:solidFill>
              </a:rPr>
              <a:t>Usai</a:t>
            </a:r>
            <a:r>
              <a:rPr lang="en-US" sz="2800" dirty="0" smtClean="0">
                <a:solidFill>
                  <a:schemeClr val="tx1"/>
                </a:solidFill>
              </a:rPr>
              <a:t>, Giovanni Darbo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61827"/>
            <a:ext cx="685800" cy="1096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883624"/>
            <a:ext cx="762487" cy="745807"/>
          </a:xfrm>
          <a:prstGeom prst="rect">
            <a:avLst/>
          </a:prstGeom>
        </p:spPr>
      </p:pic>
      <p:pic>
        <p:nvPicPr>
          <p:cNvPr id="10" name="Picture 9" descr="ATLAS-chrome-logo-blue_l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892804"/>
            <a:ext cx="2209800" cy="740642"/>
          </a:xfrm>
          <a:prstGeom prst="rect">
            <a:avLst/>
          </a:prstGeom>
        </p:spPr>
      </p:pic>
      <p:pic>
        <p:nvPicPr>
          <p:cNvPr id="12" name="Picture 11" descr="infnLogo_400x392_transp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5740404"/>
            <a:ext cx="1060580" cy="10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400" dirty="0" smtClean="0">
                <a:solidFill>
                  <a:prstClr val="white"/>
                </a:solidFill>
              </a:rPr>
              <a:t>Summary of architectures under development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10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99794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8600" y="3035300"/>
            <a:ext cx="1447800" cy="38100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0" y="4699337"/>
            <a:ext cx="57631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rgbClr val="FF0000"/>
                </a:solidFill>
              </a:rPr>
              <a:t>INFN </a:t>
            </a:r>
            <a:r>
              <a:rPr lang="it-IT" sz="2000" dirty="0" err="1" smtClean="0">
                <a:solidFill>
                  <a:srgbClr val="FF0000"/>
                </a:solidFill>
              </a:rPr>
              <a:t>groups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involved</a:t>
            </a:r>
            <a:r>
              <a:rPr lang="it-IT" sz="2000" dirty="0" smtClean="0">
                <a:solidFill>
                  <a:srgbClr val="FF0000"/>
                </a:solidFill>
              </a:rPr>
              <a:t> in pixel chip design:</a:t>
            </a:r>
          </a:p>
          <a:p>
            <a:pPr marL="742950" lvl="1" indent="-285750">
              <a:buFont typeface="Courier New"/>
              <a:buChar char="o"/>
            </a:pPr>
            <a:r>
              <a:rPr lang="it-IT" sz="2000" dirty="0"/>
              <a:t> </a:t>
            </a:r>
            <a:r>
              <a:rPr lang="it-IT" sz="2000" dirty="0" smtClean="0"/>
              <a:t>Cagliari (</a:t>
            </a:r>
            <a:r>
              <a:rPr lang="it-IT" sz="2000" dirty="0" err="1" smtClean="0"/>
              <a:t>digital</a:t>
            </a:r>
            <a:r>
              <a:rPr lang="it-IT" sz="2000" dirty="0" smtClean="0"/>
              <a:t> end-of-</a:t>
            </a:r>
            <a:r>
              <a:rPr lang="it-IT" sz="2000" dirty="0" err="1" smtClean="0"/>
              <a:t>column</a:t>
            </a:r>
            <a:r>
              <a:rPr lang="it-IT" sz="2000" dirty="0" smtClean="0"/>
              <a:t> front-end)</a:t>
            </a:r>
          </a:p>
          <a:p>
            <a:pPr marL="742950" lvl="1" indent="-285750">
              <a:buFont typeface="Courier New"/>
              <a:buChar char="o"/>
            </a:pPr>
            <a:r>
              <a:rPr lang="it-IT" sz="2000" dirty="0"/>
              <a:t> </a:t>
            </a:r>
            <a:r>
              <a:rPr lang="it-IT" sz="2000" dirty="0" smtClean="0"/>
              <a:t>Torino  (high </a:t>
            </a:r>
            <a:r>
              <a:rPr lang="it-IT" sz="2000" dirty="0" err="1" smtClean="0"/>
              <a:t>speed</a:t>
            </a:r>
            <a:r>
              <a:rPr lang="it-IT" sz="2000" dirty="0" smtClean="0"/>
              <a:t> </a:t>
            </a:r>
            <a:r>
              <a:rPr lang="it-IT" sz="2000" dirty="0" err="1" smtClean="0"/>
              <a:t>serializer</a:t>
            </a:r>
            <a:r>
              <a:rPr lang="it-IT" sz="2000" dirty="0" smtClean="0"/>
              <a:t> and LVDS driver)</a:t>
            </a:r>
            <a:endParaRPr lang="it-IT" sz="2000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228600" y="3429000"/>
            <a:ext cx="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7807586" y="1752600"/>
            <a:ext cx="650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≈200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6096000" y="2209800"/>
            <a:ext cx="685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096000" y="18288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7772400" y="18288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7696200" y="22098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6096000" y="213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20    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248400" y="17526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40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807586" y="1752600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≈200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7807586" y="2145268"/>
            <a:ext cx="65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≈100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5276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Pixel chip - R&amp;D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11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304800" y="609600"/>
            <a:ext cx="8229600" cy="5727575"/>
            <a:chOff x="152400" y="685800"/>
            <a:chExt cx="8229600" cy="5727575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733472"/>
              <a:ext cx="8077200" cy="5679903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152400" y="685800"/>
              <a:ext cx="5257800" cy="571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2209800" y="2438400"/>
              <a:ext cx="5257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2362200" y="2667000"/>
              <a:ext cx="3505200" cy="3733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2514600" y="6096000"/>
              <a:ext cx="5867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CasellaDiTesto 14"/>
          <p:cNvSpPr txBox="1"/>
          <p:nvPr/>
        </p:nvSpPr>
        <p:spPr>
          <a:xfrm>
            <a:off x="0" y="1542871"/>
            <a:ext cx="7789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Improve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signal</a:t>
            </a:r>
            <a:r>
              <a:rPr lang="it-IT" dirty="0" smtClean="0">
                <a:solidFill>
                  <a:srgbClr val="FF0000"/>
                </a:solidFill>
              </a:rPr>
              <a:t>/</a:t>
            </a:r>
            <a:r>
              <a:rPr lang="it-IT" dirty="0" err="1" smtClean="0">
                <a:solidFill>
                  <a:srgbClr val="FF0000"/>
                </a:solidFill>
              </a:rPr>
              <a:t>noise</a:t>
            </a:r>
            <a:r>
              <a:rPr lang="it-IT" dirty="0" smtClean="0">
                <a:solidFill>
                  <a:srgbClr val="FF0000"/>
                </a:solidFill>
              </a:rPr>
              <a:t> ratio</a:t>
            </a:r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Optimization</a:t>
            </a:r>
            <a:r>
              <a:rPr lang="it-IT" dirty="0" smtClean="0"/>
              <a:t> of </a:t>
            </a:r>
            <a:r>
              <a:rPr lang="it-IT" dirty="0" err="1" smtClean="0"/>
              <a:t>charge-collection</a:t>
            </a:r>
            <a:r>
              <a:rPr lang="it-IT" dirty="0" smtClean="0"/>
              <a:t> </a:t>
            </a:r>
            <a:r>
              <a:rPr lang="it-IT" dirty="0" err="1" smtClean="0"/>
              <a:t>diode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Increase</a:t>
            </a:r>
            <a:r>
              <a:rPr lang="it-IT" dirty="0" smtClean="0"/>
              <a:t> </a:t>
            </a:r>
            <a:r>
              <a:rPr lang="it-IT" dirty="0" err="1" smtClean="0"/>
              <a:t>resistivity</a:t>
            </a:r>
            <a:r>
              <a:rPr lang="it-IT" dirty="0" smtClean="0"/>
              <a:t> and </a:t>
            </a:r>
            <a:r>
              <a:rPr lang="it-IT" dirty="0" err="1" smtClean="0"/>
              <a:t>thickness</a:t>
            </a:r>
            <a:r>
              <a:rPr lang="it-IT" dirty="0" smtClean="0"/>
              <a:t> of </a:t>
            </a:r>
            <a:r>
              <a:rPr lang="it-IT" dirty="0" err="1" smtClean="0"/>
              <a:t>epi-layer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Apply</a:t>
            </a:r>
            <a:r>
              <a:rPr lang="it-IT" dirty="0" smtClean="0"/>
              <a:t> large reverse-</a:t>
            </a:r>
            <a:r>
              <a:rPr lang="it-IT" dirty="0" err="1" smtClean="0"/>
              <a:t>bias</a:t>
            </a:r>
            <a:r>
              <a:rPr lang="it-IT" dirty="0" smtClean="0"/>
              <a:t> </a:t>
            </a:r>
            <a:r>
              <a:rPr lang="it-IT" dirty="0" err="1" smtClean="0"/>
              <a:t>voltage</a:t>
            </a:r>
            <a:r>
              <a:rPr lang="it-IT" dirty="0" smtClean="0"/>
              <a:t> </a:t>
            </a:r>
            <a:r>
              <a:rPr lang="it-IT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dirty="0" smtClean="0"/>
              <a:t> </a:t>
            </a:r>
            <a:r>
              <a:rPr lang="it-IT" dirty="0" err="1" smtClean="0"/>
              <a:t>lower</a:t>
            </a:r>
            <a:r>
              <a:rPr lang="it-IT" dirty="0" smtClean="0"/>
              <a:t> </a:t>
            </a:r>
            <a:r>
              <a:rPr lang="it-IT" dirty="0" err="1" smtClean="0"/>
              <a:t>capacitance</a:t>
            </a:r>
            <a:r>
              <a:rPr lang="it-IT" dirty="0" smtClean="0"/>
              <a:t>, </a:t>
            </a:r>
            <a:r>
              <a:rPr lang="it-IT" dirty="0" err="1" smtClean="0"/>
              <a:t>smaller</a:t>
            </a:r>
            <a:r>
              <a:rPr lang="it-IT" dirty="0" smtClean="0"/>
              <a:t> cluster </a:t>
            </a:r>
            <a:r>
              <a:rPr lang="it-IT" dirty="0" err="1" smtClean="0"/>
              <a:t>size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0" y="2895600"/>
            <a:ext cx="595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Study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different</a:t>
            </a:r>
            <a:r>
              <a:rPr lang="it-IT" dirty="0" smtClean="0">
                <a:solidFill>
                  <a:srgbClr val="FF0000"/>
                </a:solidFill>
              </a:rPr>
              <a:t> front-end </a:t>
            </a:r>
            <a:r>
              <a:rPr lang="it-IT" dirty="0" err="1" smtClean="0">
                <a:solidFill>
                  <a:srgbClr val="FF0000"/>
                </a:solidFill>
              </a:rPr>
              <a:t>circuit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readout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architectures</a:t>
            </a:r>
            <a:endParaRPr lang="it-IT" dirty="0" smtClean="0">
              <a:solidFill>
                <a:srgbClr val="FF0000"/>
              </a:solidFill>
            </a:endParaRPr>
          </a:p>
          <a:p>
            <a:pPr marL="742950" lvl="1" indent="-285750">
              <a:buFont typeface="Courier New"/>
              <a:buChar char="o"/>
            </a:pPr>
            <a:r>
              <a:rPr lang="it-IT" dirty="0" smtClean="0"/>
              <a:t>Reduce </a:t>
            </a:r>
            <a:r>
              <a:rPr lang="it-IT" dirty="0" err="1" smtClean="0"/>
              <a:t>power</a:t>
            </a:r>
            <a:r>
              <a:rPr lang="it-IT" dirty="0" smtClean="0"/>
              <a:t> </a:t>
            </a:r>
            <a:r>
              <a:rPr lang="it-IT" dirty="0" err="1" smtClean="0"/>
              <a:t>consumption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smtClean="0"/>
              <a:t>Reduce </a:t>
            </a:r>
            <a:r>
              <a:rPr lang="it-IT" dirty="0" err="1" smtClean="0"/>
              <a:t>integration</a:t>
            </a:r>
            <a:r>
              <a:rPr lang="it-IT" dirty="0" smtClean="0"/>
              <a:t>/</a:t>
            </a:r>
            <a:r>
              <a:rPr lang="it-IT" dirty="0" err="1" smtClean="0"/>
              <a:t>readout</a:t>
            </a:r>
            <a:r>
              <a:rPr lang="it-IT" dirty="0" smtClean="0"/>
              <a:t> time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0" y="4038600"/>
            <a:ext cx="546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Circuit layout </a:t>
            </a:r>
            <a:r>
              <a:rPr lang="it-IT" dirty="0" err="1" smtClean="0">
                <a:solidFill>
                  <a:srgbClr val="FF0000"/>
                </a:solidFill>
              </a:rPr>
              <a:t>optimization</a:t>
            </a:r>
            <a:r>
              <a:rPr lang="it-IT" dirty="0" smtClean="0">
                <a:solidFill>
                  <a:srgbClr val="FF0000"/>
                </a:solidFill>
              </a:rPr>
              <a:t> for high </a:t>
            </a:r>
            <a:r>
              <a:rPr lang="it-IT" dirty="0" err="1" smtClean="0">
                <a:solidFill>
                  <a:srgbClr val="FF0000"/>
                </a:solidFill>
              </a:rPr>
              <a:t>yield</a:t>
            </a:r>
            <a:r>
              <a:rPr lang="it-IT" dirty="0" smtClean="0">
                <a:solidFill>
                  <a:srgbClr val="FF0000"/>
                </a:solidFill>
              </a:rPr>
              <a:t> and </a:t>
            </a:r>
            <a:r>
              <a:rPr lang="it-IT" dirty="0" err="1" smtClean="0">
                <a:solidFill>
                  <a:srgbClr val="FF0000"/>
                </a:solidFill>
              </a:rPr>
              <a:t>stitching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4923472"/>
            <a:ext cx="80329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What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w</a:t>
            </a:r>
            <a:r>
              <a:rPr lang="it-IT" dirty="0" err="1" smtClean="0">
                <a:solidFill>
                  <a:srgbClr val="FF0000"/>
                </a:solidFill>
              </a:rPr>
              <a:t>as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established</a:t>
            </a:r>
            <a:r>
              <a:rPr lang="it-IT" dirty="0" smtClean="0">
                <a:solidFill>
                  <a:srgbClr val="FF0000"/>
                </a:solidFill>
              </a:rPr>
              <a:t> so far</a:t>
            </a:r>
          </a:p>
          <a:p>
            <a:pPr marL="742950" lvl="1" indent="-285750">
              <a:buFont typeface="Courier New"/>
              <a:buChar char="o"/>
            </a:pPr>
            <a:r>
              <a:rPr lang="it-IT" dirty="0" smtClean="0"/>
              <a:t>Adeguate </a:t>
            </a:r>
            <a:r>
              <a:rPr lang="it-IT" dirty="0" err="1" smtClean="0"/>
              <a:t>radiation</a:t>
            </a:r>
            <a:r>
              <a:rPr lang="it-IT" dirty="0" smtClean="0"/>
              <a:t> </a:t>
            </a:r>
            <a:r>
              <a:rPr lang="it-IT" dirty="0" err="1" smtClean="0"/>
              <a:t>hardness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Excellent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</a:t>
            </a:r>
            <a:r>
              <a:rPr lang="it-IT" dirty="0" err="1" smtClean="0"/>
              <a:t>collection</a:t>
            </a:r>
            <a:r>
              <a:rPr lang="it-IT" dirty="0" smtClean="0"/>
              <a:t> </a:t>
            </a:r>
            <a:r>
              <a:rPr lang="it-IT" dirty="0" err="1" smtClean="0"/>
              <a:t>efficiency</a:t>
            </a:r>
            <a:r>
              <a:rPr lang="it-IT" dirty="0" smtClean="0"/>
              <a:t> for 20-60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 </a:t>
            </a:r>
            <a:r>
              <a:rPr lang="it-IT" dirty="0" err="1" smtClean="0"/>
              <a:t>pixels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Excellent</a:t>
            </a:r>
            <a:r>
              <a:rPr lang="it-IT" dirty="0" smtClean="0"/>
              <a:t> </a:t>
            </a:r>
            <a:r>
              <a:rPr lang="it-IT" dirty="0" err="1" smtClean="0"/>
              <a:t>detection</a:t>
            </a:r>
            <a:r>
              <a:rPr lang="it-IT" dirty="0" smtClean="0"/>
              <a:t> </a:t>
            </a:r>
            <a:r>
              <a:rPr lang="it-IT" dirty="0" err="1" smtClean="0"/>
              <a:t>efficiency</a:t>
            </a:r>
            <a:endParaRPr lang="it-IT" dirty="0" smtClean="0"/>
          </a:p>
          <a:p>
            <a:pPr marL="742950" lvl="1" indent="-285750">
              <a:buFont typeface="Courier New"/>
              <a:buChar char="o"/>
            </a:pPr>
            <a:r>
              <a:rPr lang="it-IT" dirty="0" err="1" smtClean="0"/>
              <a:t>Prototypes</a:t>
            </a:r>
            <a:r>
              <a:rPr lang="it-IT" dirty="0" smtClean="0"/>
              <a:t> with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readout</a:t>
            </a:r>
            <a:r>
              <a:rPr lang="it-IT" dirty="0" smtClean="0"/>
              <a:t> </a:t>
            </a:r>
            <a:r>
              <a:rPr lang="it-IT" dirty="0" err="1" smtClean="0"/>
              <a:t>architectures</a:t>
            </a:r>
            <a:r>
              <a:rPr lang="it-IT" dirty="0" smtClean="0"/>
              <a:t> </a:t>
            </a:r>
            <a:r>
              <a:rPr lang="it-IT" dirty="0" err="1" smtClean="0"/>
              <a:t>built</a:t>
            </a:r>
            <a:r>
              <a:rPr lang="it-IT" dirty="0" smtClean="0"/>
              <a:t> and </a:t>
            </a:r>
            <a:r>
              <a:rPr lang="it-IT" dirty="0" err="1" smtClean="0"/>
              <a:t>fully</a:t>
            </a:r>
            <a:r>
              <a:rPr lang="it-IT" dirty="0" smtClean="0"/>
              <a:t> </a:t>
            </a:r>
            <a:r>
              <a:rPr lang="it-IT" dirty="0" err="1" smtClean="0"/>
              <a:t>characterized</a:t>
            </a:r>
            <a:endParaRPr lang="it-IT" dirty="0" smtClean="0"/>
          </a:p>
        </p:txBody>
      </p:sp>
      <p:sp>
        <p:nvSpPr>
          <p:cNvPr id="19" name="Rettangolo 18"/>
          <p:cNvSpPr/>
          <p:nvPr/>
        </p:nvSpPr>
        <p:spPr>
          <a:xfrm>
            <a:off x="0" y="7620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R&amp;D </a:t>
            </a:r>
            <a:r>
              <a:rPr lang="it-IT" dirty="0" err="1"/>
              <a:t>started</a:t>
            </a:r>
            <a:r>
              <a:rPr lang="it-IT" dirty="0"/>
              <a:t> in 2011 and </a:t>
            </a:r>
            <a:r>
              <a:rPr lang="it-IT" dirty="0" err="1"/>
              <a:t>will</a:t>
            </a:r>
            <a:r>
              <a:rPr lang="it-IT" dirty="0"/>
              <a:t> continue </a:t>
            </a:r>
            <a:r>
              <a:rPr lang="it-IT" dirty="0" err="1"/>
              <a:t>till</a:t>
            </a:r>
            <a:r>
              <a:rPr lang="it-IT" dirty="0"/>
              <a:t> end 2014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400800" y="2743200"/>
            <a:ext cx="20135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 smtClean="0"/>
              <a:t> </a:t>
            </a:r>
            <a:r>
              <a:rPr lang="it-IT" sz="1600" dirty="0" err="1" smtClean="0"/>
              <a:t>Engineering</a:t>
            </a:r>
            <a:r>
              <a:rPr lang="it-IT" sz="1600" dirty="0" smtClean="0"/>
              <a:t> </a:t>
            </a:r>
            <a:r>
              <a:rPr lang="it-IT" sz="1600" dirty="0" err="1" smtClean="0"/>
              <a:t>run</a:t>
            </a:r>
            <a:r>
              <a:rPr lang="it-IT" sz="1600" dirty="0" smtClean="0"/>
              <a:t> 2013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11946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944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Prototypes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12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5943600"/>
            <a:ext cx="9067800" cy="446865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1800" dirty="0" smtClean="0"/>
              <a:t>Study effects of </a:t>
            </a:r>
            <a:r>
              <a:rPr lang="en-US" sz="1800" dirty="0" err="1" smtClean="0"/>
              <a:t>Vbias</a:t>
            </a:r>
            <a:r>
              <a:rPr lang="en-US" sz="1800" dirty="0" smtClean="0"/>
              <a:t>, diode geometry, starting material, </a:t>
            </a:r>
            <a:r>
              <a:rPr lang="en-US" sz="1800" dirty="0" err="1" smtClean="0"/>
              <a:t>epi</a:t>
            </a:r>
            <a:r>
              <a:rPr lang="en-US" sz="1800" dirty="0" smtClean="0"/>
              <a:t>-layer thickness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" y="1143000"/>
            <a:ext cx="4832166" cy="4572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143000"/>
            <a:ext cx="4188033" cy="42672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181601" y="52578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Explorer 1 </a:t>
            </a:r>
            <a:r>
              <a:rPr lang="en-US" dirty="0" err="1">
                <a:solidFill>
                  <a:schemeClr val="tx2"/>
                </a:solidFill>
              </a:rPr>
              <a:t>vs</a:t>
            </a:r>
            <a:r>
              <a:rPr lang="en-US" dirty="0">
                <a:solidFill>
                  <a:schemeClr val="tx2"/>
                </a:solidFill>
              </a:rPr>
              <a:t> 0: reduction of sensor C by a factor  </a:t>
            </a:r>
            <a:r>
              <a:rPr lang="en-US" dirty="0" smtClean="0">
                <a:solidFill>
                  <a:schemeClr val="tx2"/>
                </a:solidFill>
              </a:rPr>
              <a:t>2.5 </a:t>
            </a:r>
            <a:endParaRPr lang="en-US" dirty="0">
              <a:solidFill>
                <a:schemeClr val="tx2"/>
              </a:solidFill>
            </a:endParaRPr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0" y="609600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Relatively</a:t>
            </a:r>
            <a:r>
              <a:rPr lang="it-IT" dirty="0" smtClean="0"/>
              <a:t> small </a:t>
            </a:r>
            <a:r>
              <a:rPr lang="it-IT" dirty="0" err="1" smtClean="0"/>
              <a:t>matrices</a:t>
            </a:r>
            <a:r>
              <a:rPr lang="it-IT" dirty="0" smtClean="0"/>
              <a:t> with </a:t>
            </a:r>
            <a:r>
              <a:rPr lang="it-IT" dirty="0" err="1" smtClean="0"/>
              <a:t>different</a:t>
            </a:r>
            <a:r>
              <a:rPr lang="it-IT" dirty="0" smtClean="0"/>
              <a:t> pixel </a:t>
            </a:r>
            <a:r>
              <a:rPr lang="it-IT" dirty="0" err="1" smtClean="0"/>
              <a:t>structures</a:t>
            </a:r>
            <a:r>
              <a:rPr lang="it-IT" dirty="0" smtClean="0"/>
              <a:t>. </a:t>
            </a:r>
            <a:r>
              <a:rPr lang="it-IT" dirty="0" err="1" smtClean="0"/>
              <a:t>Example</a:t>
            </a:r>
            <a:r>
              <a:rPr lang="it-IT" dirty="0" smtClean="0"/>
              <a:t>: Explorer 0/1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801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0944"/>
            <a:ext cx="91440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Back-bias V and </a:t>
            </a:r>
            <a:r>
              <a:rPr lang="en-US" sz="2800" dirty="0" err="1" smtClean="0">
                <a:solidFill>
                  <a:schemeClr val="bg1"/>
                </a:solidFill>
              </a:rPr>
              <a:t>epi</a:t>
            </a:r>
            <a:r>
              <a:rPr lang="en-US" sz="2800" dirty="0" smtClean="0">
                <a:solidFill>
                  <a:schemeClr val="bg1"/>
                </a:solidFill>
              </a:rPr>
              <a:t> thickness dependence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13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3352800" cy="33528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828800" y="1828800"/>
            <a:ext cx="103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Explorer 1</a:t>
            </a:r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0" y="43434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Response</a:t>
            </a:r>
            <a:r>
              <a:rPr lang="it-IT" dirty="0" smtClean="0"/>
              <a:t> to 4 </a:t>
            </a:r>
            <a:r>
              <a:rPr lang="it-IT" dirty="0" err="1" smtClean="0"/>
              <a:t>GeV</a:t>
            </a:r>
            <a:r>
              <a:rPr lang="it-IT" dirty="0" smtClean="0"/>
              <a:t>/c electron </a:t>
            </a:r>
            <a:r>
              <a:rPr lang="it-IT" dirty="0" err="1" smtClean="0"/>
              <a:t>beam</a:t>
            </a:r>
            <a:endParaRPr lang="it-IT" baseline="30000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7.6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</a:t>
            </a:r>
            <a:r>
              <a:rPr lang="it-IT" baseline="30000" dirty="0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octagonal</a:t>
            </a:r>
            <a:r>
              <a:rPr lang="it-IT" dirty="0" smtClean="0"/>
              <a:t> </a:t>
            </a:r>
            <a:r>
              <a:rPr lang="it-IT" dirty="0" err="1" smtClean="0"/>
              <a:t>nwell</a:t>
            </a:r>
            <a:r>
              <a:rPr lang="it-IT" dirty="0" smtClean="0"/>
              <a:t> </a:t>
            </a:r>
            <a:r>
              <a:rPr lang="it-IT" dirty="0" err="1" smtClean="0"/>
              <a:t>diode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2.1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 </a:t>
            </a:r>
            <a:r>
              <a:rPr lang="it-IT" dirty="0" err="1" smtClean="0"/>
              <a:t>spacing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nwell</a:t>
            </a:r>
            <a:r>
              <a:rPr lang="it-IT" dirty="0" smtClean="0"/>
              <a:t> and </a:t>
            </a:r>
            <a:r>
              <a:rPr lang="it-IT" dirty="0" err="1" smtClean="0"/>
              <a:t>pwell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0600"/>
            <a:ext cx="5334000" cy="33528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38600" y="43434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3.2 </a:t>
            </a:r>
            <a:r>
              <a:rPr lang="it-IT" dirty="0" err="1" smtClean="0"/>
              <a:t>GeV</a:t>
            </a:r>
            <a:r>
              <a:rPr lang="it-IT" dirty="0" smtClean="0"/>
              <a:t>/c </a:t>
            </a:r>
            <a:r>
              <a:rPr lang="it-IT" dirty="0" err="1" smtClean="0"/>
              <a:t>positron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20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</a:t>
            </a:r>
            <a:r>
              <a:rPr lang="it-IT" baseline="30000" dirty="0" smtClean="0"/>
              <a:t>2</a:t>
            </a:r>
            <a:r>
              <a:rPr lang="it-IT" dirty="0" smtClean="0"/>
              <a:t> </a:t>
            </a:r>
            <a:r>
              <a:rPr lang="it-IT" dirty="0" err="1" smtClean="0"/>
              <a:t>pixels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Linear </a:t>
            </a:r>
            <a:r>
              <a:rPr lang="it-IT" dirty="0" err="1" smtClean="0"/>
              <a:t>increase</a:t>
            </a:r>
            <a:r>
              <a:rPr lang="it-IT" dirty="0" smtClean="0"/>
              <a:t> of </a:t>
            </a:r>
            <a:r>
              <a:rPr lang="it-IT" dirty="0" err="1" smtClean="0"/>
              <a:t>generated</a:t>
            </a:r>
            <a:r>
              <a:rPr lang="it-IT" dirty="0" smtClean="0"/>
              <a:t> </a:t>
            </a:r>
            <a:r>
              <a:rPr lang="it-IT" dirty="0" err="1" smtClean="0"/>
              <a:t>charge</a:t>
            </a:r>
            <a:r>
              <a:rPr lang="it-IT" dirty="0" smtClean="0"/>
              <a:t> and of cluster </a:t>
            </a:r>
            <a:r>
              <a:rPr lang="it-IT" dirty="0" err="1" smtClean="0"/>
              <a:t>size</a:t>
            </a:r>
            <a:r>
              <a:rPr lang="it-IT" dirty="0" smtClean="0"/>
              <a:t> (</a:t>
            </a:r>
            <a:r>
              <a:rPr lang="it-IT" dirty="0" err="1" smtClean="0"/>
              <a:t>competing</a:t>
            </a:r>
            <a:r>
              <a:rPr lang="it-IT" dirty="0" smtClean="0"/>
              <a:t> </a:t>
            </a:r>
            <a:r>
              <a:rPr lang="it-IT" dirty="0" err="1" smtClean="0"/>
              <a:t>influence</a:t>
            </a:r>
            <a:r>
              <a:rPr lang="it-IT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Seed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: </a:t>
            </a:r>
          </a:p>
          <a:p>
            <a:r>
              <a:rPr lang="it-IT" dirty="0"/>
              <a:t> </a:t>
            </a:r>
            <a:r>
              <a:rPr lang="it-IT" dirty="0" smtClean="0"/>
              <a:t>     - optimum -6V back-</a:t>
            </a:r>
            <a:r>
              <a:rPr lang="it-IT" dirty="0" err="1" smtClean="0"/>
              <a:t>bias</a:t>
            </a:r>
            <a:r>
              <a:rPr lang="it-IT" dirty="0" smtClean="0"/>
              <a:t> for 30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 </a:t>
            </a:r>
            <a:r>
              <a:rPr lang="it-IT" dirty="0" err="1" smtClean="0"/>
              <a:t>epi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endParaRPr lang="it-IT" dirty="0" smtClean="0"/>
          </a:p>
          <a:p>
            <a:r>
              <a:rPr lang="it-IT" dirty="0"/>
              <a:t> </a:t>
            </a:r>
            <a:r>
              <a:rPr lang="it-IT" dirty="0" smtClean="0"/>
              <a:t>     - optimum -1 V back-</a:t>
            </a:r>
            <a:r>
              <a:rPr lang="it-IT" dirty="0" err="1" smtClean="0"/>
              <a:t>bias</a:t>
            </a:r>
            <a:r>
              <a:rPr lang="it-IT" dirty="0" smtClean="0"/>
              <a:t> for 20 </a:t>
            </a:r>
            <a:r>
              <a:rPr lang="it-IT" dirty="0" smtClean="0">
                <a:latin typeface="Symbol" charset="2"/>
                <a:cs typeface="Symbol" charset="2"/>
              </a:rPr>
              <a:t>m</a:t>
            </a:r>
            <a:r>
              <a:rPr lang="it-IT" dirty="0" smtClean="0"/>
              <a:t>m </a:t>
            </a:r>
            <a:r>
              <a:rPr lang="it-IT" dirty="0" err="1" smtClean="0"/>
              <a:t>epi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endParaRPr lang="it-IT" dirty="0" smtClean="0"/>
          </a:p>
        </p:txBody>
      </p:sp>
      <p:sp>
        <p:nvSpPr>
          <p:cNvPr id="15" name="CasellaDiTesto 14"/>
          <p:cNvSpPr txBox="1"/>
          <p:nvPr/>
        </p:nvSpPr>
        <p:spPr>
          <a:xfrm>
            <a:off x="381000" y="685800"/>
            <a:ext cx="24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Back-</a:t>
            </a:r>
            <a:r>
              <a:rPr lang="it-IT" dirty="0" err="1" smtClean="0"/>
              <a:t>bias</a:t>
            </a:r>
            <a:r>
              <a:rPr lang="it-IT" dirty="0" smtClean="0"/>
              <a:t> V </a:t>
            </a:r>
            <a:r>
              <a:rPr lang="it-IT" dirty="0" err="1" smtClean="0"/>
              <a:t>dependence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038600" y="685800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Performance for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epi</a:t>
            </a:r>
            <a:r>
              <a:rPr lang="it-IT" dirty="0" smtClean="0"/>
              <a:t> </a:t>
            </a:r>
            <a:r>
              <a:rPr lang="it-IT" dirty="0" err="1" smtClean="0"/>
              <a:t>layers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301646" y="1981200"/>
            <a:ext cx="1032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Explorer 1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308564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eud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3657600" cy="23192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944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Efficiency and fake hits measurements (Explorer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14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755" y="609600"/>
            <a:ext cx="5515245" cy="3439920"/>
          </a:xfrm>
          <a:prstGeom prst="rect">
            <a:avLst/>
          </a:prstGeom>
        </p:spPr>
      </p:pic>
      <p:sp>
        <p:nvSpPr>
          <p:cNvPr id="46" name="TextBox 13"/>
          <p:cNvSpPr txBox="1"/>
          <p:nvPr/>
        </p:nvSpPr>
        <p:spPr>
          <a:xfrm>
            <a:off x="14216" y="4267200"/>
            <a:ext cx="85201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A</a:t>
            </a:r>
            <a:r>
              <a:rPr lang="en-US" sz="2000" dirty="0" smtClean="0"/>
              <a:t>fter irradiation (≈1 </a:t>
            </a:r>
            <a:r>
              <a:rPr lang="en-US" sz="2000" dirty="0" err="1" smtClean="0"/>
              <a:t>Mrad</a:t>
            </a:r>
            <a:r>
              <a:rPr lang="en-US" sz="2000" dirty="0" smtClean="0"/>
              <a:t>) drop of 10 - 20% in CCE, recovered with back bias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etter performance of larger diodes with larger spacing to electronics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ider distance </a:t>
            </a:r>
            <a:r>
              <a:rPr lang="en-US" sz="2000" dirty="0" smtClean="0">
                <a:sym typeface="Wingdings" pitchFamily="2" charset="2"/>
              </a:rPr>
              <a:t> wider depletion volume  lower input capacitance</a:t>
            </a:r>
            <a:endParaRPr lang="en-US" sz="2000" dirty="0" smtClean="0"/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B</a:t>
            </a:r>
            <a:r>
              <a:rPr lang="en-US" sz="2000" dirty="0" smtClean="0"/>
              <a:t>etter performance of 20 x 20 µm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at low back bias voltage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/>
              <a:t>D</a:t>
            </a:r>
            <a:r>
              <a:rPr lang="en-US" sz="2000" dirty="0" smtClean="0"/>
              <a:t>etection efficiency above 99% up to 10</a:t>
            </a:r>
            <a:r>
              <a:rPr lang="el-GR" sz="2000" dirty="0" smtClean="0"/>
              <a:t>σ</a:t>
            </a:r>
            <a:r>
              <a:rPr lang="en-US" sz="2000" dirty="0" smtClean="0"/>
              <a:t> cut, also after irradiation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7703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15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09600"/>
          </a:xfrm>
          <a:solidFill>
            <a:schemeClr val="accent5">
              <a:lumMod val="50000"/>
            </a:schemeClr>
          </a:solidFill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Latest engineering run (</a:t>
            </a:r>
            <a:r>
              <a:rPr lang="en-US" sz="2800" dirty="0" err="1" smtClean="0">
                <a:solidFill>
                  <a:schemeClr val="bg1"/>
                </a:solidFill>
              </a:rPr>
              <a:t>dec</a:t>
            </a:r>
            <a:r>
              <a:rPr lang="en-US" sz="2800" dirty="0" smtClean="0">
                <a:solidFill>
                  <a:schemeClr val="bg1"/>
                </a:solidFill>
              </a:rPr>
              <a:t> 2013 submission): first full scale chip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6477000" y="838200"/>
            <a:ext cx="2514600" cy="106680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>
            <a:off x="76200" y="6153090"/>
            <a:ext cx="58674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667000" y="5924490"/>
            <a:ext cx="9124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30 mm</a:t>
            </a:r>
            <a:endParaRPr lang="it-IT" sz="20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0"/>
            <a:ext cx="9144000" cy="523529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553200" y="914400"/>
            <a:ext cx="2438400" cy="990600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5486400" y="1905000"/>
            <a:ext cx="10668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7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ALPIDE full scale sensor prototype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4" name="Gruppo 43"/>
          <p:cNvGrpSpPr/>
          <p:nvPr/>
        </p:nvGrpSpPr>
        <p:grpSpPr>
          <a:xfrm>
            <a:off x="0" y="621268"/>
            <a:ext cx="8748464" cy="5477734"/>
            <a:chOff x="0" y="852572"/>
            <a:chExt cx="8748464" cy="5477734"/>
          </a:xfrm>
        </p:grpSpPr>
        <p:sp>
          <p:nvSpPr>
            <p:cNvPr id="45" name="Rectangle 3"/>
            <p:cNvSpPr/>
            <p:nvPr/>
          </p:nvSpPr>
          <p:spPr>
            <a:xfrm>
              <a:off x="1217514" y="1755702"/>
              <a:ext cx="7530950" cy="4574604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27"/>
            <p:cNvSpPr/>
            <p:nvPr/>
          </p:nvSpPr>
          <p:spPr>
            <a:xfrm>
              <a:off x="1331640" y="5610226"/>
              <a:ext cx="7275174" cy="36004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7" name="Straight Connector 39"/>
            <p:cNvCxnSpPr/>
            <p:nvPr/>
          </p:nvCxnSpPr>
          <p:spPr>
            <a:xfrm>
              <a:off x="3419872" y="3738018"/>
              <a:ext cx="3168352" cy="0"/>
            </a:xfrm>
            <a:prstGeom prst="line">
              <a:avLst/>
            </a:prstGeom>
            <a:ln>
              <a:prstDash val="dot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Rectangle 8"/>
            <p:cNvSpPr/>
            <p:nvPr/>
          </p:nvSpPr>
          <p:spPr>
            <a:xfrm>
              <a:off x="1348364" y="1836601"/>
              <a:ext cx="972338" cy="305354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/>
            </a:p>
            <a:p>
              <a:pPr algn="ctr"/>
              <a:endParaRPr lang="en-US" sz="1400" b="1" dirty="0"/>
            </a:p>
          </p:txBody>
        </p:sp>
        <p:sp>
          <p:nvSpPr>
            <p:cNvPr id="49" name="Rectangle 8"/>
            <p:cNvSpPr/>
            <p:nvPr/>
          </p:nvSpPr>
          <p:spPr>
            <a:xfrm>
              <a:off x="2316510" y="1836601"/>
              <a:ext cx="974204" cy="305354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/>
            </a:p>
            <a:p>
              <a:pPr algn="ctr"/>
              <a:endParaRPr lang="en-US" sz="1400" b="1" dirty="0"/>
            </a:p>
          </p:txBody>
        </p:sp>
        <p:sp>
          <p:nvSpPr>
            <p:cNvPr id="50" name="Rectangle 4"/>
            <p:cNvSpPr/>
            <p:nvPr/>
          </p:nvSpPr>
          <p:spPr>
            <a:xfrm>
              <a:off x="2316510" y="5063371"/>
              <a:ext cx="974204" cy="54685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Readout</a:t>
              </a:r>
            </a:p>
            <a:p>
              <a:pPr algn="ctr"/>
              <a:r>
                <a:rPr lang="en-US" sz="1400" b="1" dirty="0" smtClean="0"/>
                <a:t>Logic</a:t>
              </a:r>
              <a:endParaRPr lang="en-US" sz="1400" b="1" dirty="0"/>
            </a:p>
          </p:txBody>
        </p:sp>
        <p:sp>
          <p:nvSpPr>
            <p:cNvPr id="51" name="CasellaDiTesto 50"/>
            <p:cNvSpPr txBox="1"/>
            <p:nvPr/>
          </p:nvSpPr>
          <p:spPr>
            <a:xfrm>
              <a:off x="1368131" y="2562648"/>
              <a:ext cx="9156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/>
                <a:t>Matrix</a:t>
              </a:r>
            </a:p>
            <a:p>
              <a:pPr algn="ctr"/>
              <a:r>
                <a:rPr lang="it-IT" sz="1400" b="1" dirty="0" err="1" smtClean="0"/>
                <a:t>Region</a:t>
              </a:r>
              <a:endParaRPr lang="it-IT" sz="1400" b="1" dirty="0" smtClean="0"/>
            </a:p>
            <a:p>
              <a:pPr algn="ctr"/>
              <a:r>
                <a:rPr lang="it-IT" sz="1400" b="1" dirty="0" smtClean="0"/>
                <a:t>0</a:t>
              </a:r>
            </a:p>
            <a:p>
              <a:pPr algn="ctr"/>
              <a:r>
                <a:rPr lang="it-IT" sz="1400" b="1" dirty="0" smtClean="0"/>
                <a:t>(512 x</a:t>
              </a:r>
              <a:r>
                <a:rPr lang="it-IT" sz="1400" b="1" dirty="0"/>
                <a:t> </a:t>
              </a:r>
              <a:r>
                <a:rPr lang="it-IT" sz="1400" b="1" dirty="0" smtClean="0"/>
                <a:t>32)</a:t>
              </a:r>
            </a:p>
          </p:txBody>
        </p:sp>
        <p:sp>
          <p:nvSpPr>
            <p:cNvPr id="52" name="CasellaDiTesto 51"/>
            <p:cNvSpPr txBox="1"/>
            <p:nvPr/>
          </p:nvSpPr>
          <p:spPr>
            <a:xfrm>
              <a:off x="2343923" y="2562648"/>
              <a:ext cx="91563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/>
                <a:t>Matrix</a:t>
              </a:r>
            </a:p>
            <a:p>
              <a:pPr algn="ctr"/>
              <a:r>
                <a:rPr lang="it-IT" sz="1400" b="1" dirty="0" err="1" smtClean="0"/>
                <a:t>Region</a:t>
              </a:r>
              <a:endParaRPr lang="it-IT" sz="1400" b="1" dirty="0" smtClean="0"/>
            </a:p>
            <a:p>
              <a:pPr algn="ctr"/>
              <a:r>
                <a:rPr lang="it-IT" sz="1400" b="1" dirty="0" smtClean="0"/>
                <a:t>1</a:t>
              </a:r>
            </a:p>
            <a:p>
              <a:pPr algn="ctr"/>
              <a:r>
                <a:rPr lang="it-IT" sz="1400" b="1" dirty="0" smtClean="0"/>
                <a:t>(512 x 32)</a:t>
              </a:r>
              <a:endParaRPr lang="it-IT" sz="1400" b="1" dirty="0"/>
            </a:p>
          </p:txBody>
        </p:sp>
        <p:sp>
          <p:nvSpPr>
            <p:cNvPr id="53" name="Rectangle 4"/>
            <p:cNvSpPr/>
            <p:nvPr/>
          </p:nvSpPr>
          <p:spPr>
            <a:xfrm>
              <a:off x="1337809" y="5063370"/>
              <a:ext cx="973368" cy="5468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Readout</a:t>
              </a:r>
            </a:p>
            <a:p>
              <a:pPr algn="ctr"/>
              <a:r>
                <a:rPr lang="en-US" sz="1400" b="1" dirty="0" smtClean="0"/>
                <a:t>Logic</a:t>
              </a:r>
              <a:endParaRPr lang="en-US" sz="1400" b="1" dirty="0"/>
            </a:p>
          </p:txBody>
        </p:sp>
        <p:sp>
          <p:nvSpPr>
            <p:cNvPr id="54" name="Rectangle 8"/>
            <p:cNvSpPr/>
            <p:nvPr/>
          </p:nvSpPr>
          <p:spPr>
            <a:xfrm>
              <a:off x="6665454" y="1833418"/>
              <a:ext cx="972338" cy="30567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/>
            </a:p>
            <a:p>
              <a:pPr algn="ctr"/>
              <a:endParaRPr lang="en-US" sz="1400" b="1" dirty="0"/>
            </a:p>
          </p:txBody>
        </p:sp>
        <p:sp>
          <p:nvSpPr>
            <p:cNvPr id="55" name="Rectangle 8"/>
            <p:cNvSpPr/>
            <p:nvPr/>
          </p:nvSpPr>
          <p:spPr>
            <a:xfrm>
              <a:off x="7643125" y="1833418"/>
              <a:ext cx="968066" cy="305672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 smtClean="0"/>
            </a:p>
            <a:p>
              <a:pPr algn="ctr"/>
              <a:endParaRPr lang="en-US" sz="1400" b="1" dirty="0"/>
            </a:p>
          </p:txBody>
        </p:sp>
        <p:sp>
          <p:nvSpPr>
            <p:cNvPr id="56" name="Rectangle 4"/>
            <p:cNvSpPr/>
            <p:nvPr/>
          </p:nvSpPr>
          <p:spPr>
            <a:xfrm>
              <a:off x="7633600" y="5062362"/>
              <a:ext cx="973368" cy="54786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Readout</a:t>
              </a:r>
            </a:p>
            <a:p>
              <a:pPr algn="ctr"/>
              <a:r>
                <a:rPr lang="en-US" sz="1400" b="1" dirty="0" smtClean="0"/>
                <a:t>Logic</a:t>
              </a:r>
              <a:endParaRPr lang="en-US" sz="1400" b="1" dirty="0"/>
            </a:p>
          </p:txBody>
        </p:sp>
        <p:sp>
          <p:nvSpPr>
            <p:cNvPr id="57" name="CasellaDiTesto 56"/>
            <p:cNvSpPr txBox="1"/>
            <p:nvPr/>
          </p:nvSpPr>
          <p:spPr>
            <a:xfrm>
              <a:off x="6696722" y="2562648"/>
              <a:ext cx="9156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/>
                <a:t>Matrix</a:t>
              </a:r>
            </a:p>
            <a:p>
              <a:pPr algn="ctr"/>
              <a:r>
                <a:rPr lang="it-IT" sz="1400" b="1" dirty="0" err="1" smtClean="0"/>
                <a:t>Region</a:t>
              </a:r>
              <a:endParaRPr lang="it-IT" sz="1400" b="1" dirty="0" smtClean="0"/>
            </a:p>
            <a:p>
              <a:pPr algn="ctr"/>
              <a:r>
                <a:rPr lang="it-IT" sz="1400" b="1" dirty="0" smtClean="0"/>
                <a:t>30</a:t>
              </a:r>
            </a:p>
            <a:p>
              <a:pPr algn="ctr"/>
              <a:r>
                <a:rPr lang="it-IT" sz="1400" b="1" dirty="0" smtClean="0"/>
                <a:t>(512 x 32)</a:t>
              </a:r>
              <a:endParaRPr lang="it-IT" sz="1400" b="1" dirty="0"/>
            </a:p>
          </p:txBody>
        </p:sp>
        <p:sp>
          <p:nvSpPr>
            <p:cNvPr id="58" name="CasellaDiTesto 57"/>
            <p:cNvSpPr txBox="1"/>
            <p:nvPr/>
          </p:nvSpPr>
          <p:spPr>
            <a:xfrm>
              <a:off x="7661012" y="2562648"/>
              <a:ext cx="9156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/>
                <a:t>Matrix</a:t>
              </a:r>
            </a:p>
            <a:p>
              <a:pPr algn="ctr"/>
              <a:r>
                <a:rPr lang="it-IT" sz="1400" b="1" dirty="0" err="1" smtClean="0"/>
                <a:t>Region</a:t>
              </a:r>
              <a:endParaRPr lang="it-IT" sz="1400" b="1" dirty="0" smtClean="0"/>
            </a:p>
            <a:p>
              <a:pPr algn="ctr"/>
              <a:r>
                <a:rPr lang="it-IT" sz="1400" b="1" dirty="0" smtClean="0"/>
                <a:t>31</a:t>
              </a:r>
            </a:p>
            <a:p>
              <a:pPr algn="ctr"/>
              <a:r>
                <a:rPr lang="it-IT" sz="1400" b="1" dirty="0" smtClean="0"/>
                <a:t>(512 x 32)</a:t>
              </a:r>
              <a:endParaRPr lang="it-IT" sz="1400" b="1" dirty="0"/>
            </a:p>
          </p:txBody>
        </p:sp>
        <p:sp>
          <p:nvSpPr>
            <p:cNvPr id="59" name="Rectangle 4"/>
            <p:cNvSpPr/>
            <p:nvPr/>
          </p:nvSpPr>
          <p:spPr>
            <a:xfrm>
              <a:off x="6664424" y="5063370"/>
              <a:ext cx="973368" cy="54685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/>
                <a:t>Readout</a:t>
              </a:r>
            </a:p>
            <a:p>
              <a:pPr algn="ctr"/>
              <a:r>
                <a:rPr lang="en-US" sz="1400" b="1" dirty="0" smtClean="0"/>
                <a:t>Logic</a:t>
              </a:r>
              <a:endParaRPr lang="en-US" sz="1400" b="1" dirty="0"/>
            </a:p>
          </p:txBody>
        </p:sp>
        <p:sp>
          <p:nvSpPr>
            <p:cNvPr id="60" name="Parentesi graffa aperta 59"/>
            <p:cNvSpPr/>
            <p:nvPr/>
          </p:nvSpPr>
          <p:spPr>
            <a:xfrm>
              <a:off x="971600" y="5106170"/>
              <a:ext cx="202307" cy="825996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173429" y="535273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450 </a:t>
              </a:r>
              <a:r>
                <a:rPr lang="it-IT" sz="1600" b="1" dirty="0">
                  <a:latin typeface="Symbol" charset="2"/>
                  <a:cs typeface="Symbol" charset="2"/>
                </a:rPr>
                <a:t>m</a:t>
              </a:r>
              <a:r>
                <a:rPr lang="it-IT" sz="1600" b="1" dirty="0" smtClean="0"/>
                <a:t>m</a:t>
              </a:r>
              <a:endParaRPr lang="it-IT" sz="1600" b="1" dirty="0"/>
            </a:p>
          </p:txBody>
        </p:sp>
        <p:sp>
          <p:nvSpPr>
            <p:cNvPr id="62" name="Parentesi graffa aperta 61"/>
            <p:cNvSpPr/>
            <p:nvPr/>
          </p:nvSpPr>
          <p:spPr>
            <a:xfrm>
              <a:off x="971600" y="1856285"/>
              <a:ext cx="216024" cy="3033861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246669" y="3034755"/>
              <a:ext cx="7241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 512 x</a:t>
              </a:r>
            </a:p>
            <a:p>
              <a:r>
                <a:rPr lang="it-IT" sz="1600" b="1" dirty="0" smtClean="0"/>
                <a:t>28 </a:t>
              </a:r>
              <a:r>
                <a:rPr lang="it-IT" sz="1600" b="1" dirty="0">
                  <a:latin typeface="Symbol" charset="2"/>
                  <a:cs typeface="Symbol" charset="2"/>
                </a:rPr>
                <a:t>m</a:t>
              </a:r>
              <a:r>
                <a:rPr lang="it-IT" sz="1600" b="1" dirty="0" smtClean="0"/>
                <a:t>m</a:t>
              </a:r>
              <a:endParaRPr lang="it-IT" sz="1600" b="1" dirty="0"/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4323024" y="1340550"/>
              <a:ext cx="1440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 smtClean="0"/>
                <a:t> 1024 x 28 </a:t>
              </a:r>
              <a:r>
                <a:rPr lang="it-IT" sz="1600" b="1" dirty="0">
                  <a:latin typeface="Symbol" charset="2"/>
                  <a:cs typeface="Symbol" charset="2"/>
                </a:rPr>
                <a:t>m</a:t>
              </a:r>
              <a:r>
                <a:rPr lang="it-IT" sz="1600" b="1" dirty="0" smtClean="0"/>
                <a:t>m</a:t>
              </a:r>
              <a:endParaRPr lang="it-IT" sz="1600" b="1" dirty="0"/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3635896" y="5600934"/>
              <a:ext cx="2556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solidFill>
                    <a:schemeClr val="bg1"/>
                  </a:solidFill>
                </a:rPr>
                <a:t>Periphery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Readout</a:t>
              </a:r>
              <a:r>
                <a:rPr lang="it-IT" dirty="0" smtClean="0">
                  <a:solidFill>
                    <a:schemeClr val="bg1"/>
                  </a:solidFill>
                </a:rPr>
                <a:t> </a:t>
              </a:r>
              <a:r>
                <a:rPr lang="it-IT" dirty="0" err="1" smtClean="0">
                  <a:solidFill>
                    <a:schemeClr val="bg1"/>
                  </a:solidFill>
                </a:rPr>
                <a:t>Logic</a:t>
              </a:r>
              <a:endParaRPr lang="it-IT" dirty="0">
                <a:solidFill>
                  <a:schemeClr val="bg1"/>
                </a:solidFill>
              </a:endParaRPr>
            </a:p>
          </p:txBody>
        </p:sp>
        <p:sp>
          <p:nvSpPr>
            <p:cNvPr id="66" name="Rettangolo 65"/>
            <p:cNvSpPr/>
            <p:nvPr/>
          </p:nvSpPr>
          <p:spPr>
            <a:xfrm>
              <a:off x="1341165" y="4890146"/>
              <a:ext cx="1944216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solidFill>
                    <a:schemeClr val="tx1"/>
                  </a:solidFill>
                </a:rPr>
                <a:t>ANALOG BIAS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6660232" y="4890146"/>
              <a:ext cx="1944216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smtClean="0">
                  <a:solidFill>
                    <a:schemeClr val="tx1"/>
                  </a:solidFill>
                </a:rPr>
                <a:t>ANALOG BIAS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68" name="Rettangolo 67"/>
            <p:cNvSpPr/>
            <p:nvPr/>
          </p:nvSpPr>
          <p:spPr>
            <a:xfrm>
              <a:off x="1331640" y="5970266"/>
              <a:ext cx="7272808" cy="2880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 smtClean="0">
                  <a:solidFill>
                    <a:schemeClr val="tx1"/>
                  </a:solidFill>
                </a:rPr>
                <a:t>Power</a:t>
              </a:r>
              <a:r>
                <a:rPr lang="it-IT" dirty="0" smtClean="0">
                  <a:solidFill>
                    <a:schemeClr val="tx1"/>
                  </a:solidFill>
                </a:rPr>
                <a:t>, </a:t>
              </a:r>
              <a:r>
                <a:rPr lang="it-IT" dirty="0" err="1" smtClean="0">
                  <a:solidFill>
                    <a:schemeClr val="tx1"/>
                  </a:solidFill>
                </a:rPr>
                <a:t>Analog</a:t>
              </a:r>
              <a:r>
                <a:rPr lang="it-IT" dirty="0" smtClean="0">
                  <a:solidFill>
                    <a:schemeClr val="tx1"/>
                  </a:solidFill>
                </a:rPr>
                <a:t> </a:t>
              </a:r>
              <a:r>
                <a:rPr lang="it-IT" dirty="0" err="1" smtClean="0">
                  <a:solidFill>
                    <a:schemeClr val="tx1"/>
                  </a:solidFill>
                </a:rPr>
                <a:t>Pads</a:t>
              </a:r>
              <a:r>
                <a:rPr lang="it-IT" dirty="0" smtClean="0">
                  <a:solidFill>
                    <a:schemeClr val="tx1"/>
                  </a:solidFill>
                </a:rPr>
                <a:t>, </a:t>
              </a:r>
              <a:r>
                <a:rPr lang="it-IT" dirty="0" err="1" smtClean="0">
                  <a:solidFill>
                    <a:schemeClr val="tx1"/>
                  </a:solidFill>
                </a:rPr>
                <a:t>Digital</a:t>
              </a:r>
              <a:r>
                <a:rPr lang="it-IT" dirty="0" smtClean="0">
                  <a:solidFill>
                    <a:schemeClr val="tx1"/>
                  </a:solidFill>
                </a:rPr>
                <a:t> </a:t>
              </a:r>
              <a:r>
                <a:rPr lang="it-IT" dirty="0" err="1" smtClean="0">
                  <a:solidFill>
                    <a:schemeClr val="tx1"/>
                  </a:solidFill>
                </a:rPr>
                <a:t>Pads</a:t>
              </a: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69" name="Parentesi graffa aperta 68"/>
            <p:cNvSpPr/>
            <p:nvPr/>
          </p:nvSpPr>
          <p:spPr>
            <a:xfrm>
              <a:off x="966267" y="4923766"/>
              <a:ext cx="207640" cy="152400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129674" y="4813628"/>
              <a:ext cx="874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 150 </a:t>
              </a:r>
              <a:r>
                <a:rPr lang="it-IT" sz="1600" b="1" dirty="0">
                  <a:latin typeface="Symbol" charset="2"/>
                  <a:cs typeface="Symbol" charset="2"/>
                </a:rPr>
                <a:t>m</a:t>
              </a:r>
              <a:r>
                <a:rPr lang="it-IT" sz="1600" b="1" dirty="0" smtClean="0"/>
                <a:t>m</a:t>
              </a:r>
            </a:p>
          </p:txBody>
        </p:sp>
        <p:sp>
          <p:nvSpPr>
            <p:cNvPr id="71" name="Parentesi graffa aperta 70"/>
            <p:cNvSpPr/>
            <p:nvPr/>
          </p:nvSpPr>
          <p:spPr>
            <a:xfrm>
              <a:off x="966267" y="5979791"/>
              <a:ext cx="216024" cy="249932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72" name="CasellaDiTesto 71"/>
            <p:cNvSpPr txBox="1"/>
            <p:nvPr/>
          </p:nvSpPr>
          <p:spPr>
            <a:xfrm>
              <a:off x="184449" y="5904886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 smtClean="0"/>
                <a:t>200 </a:t>
              </a:r>
              <a:r>
                <a:rPr lang="it-IT" sz="1600" b="1" dirty="0">
                  <a:latin typeface="Symbol" charset="2"/>
                  <a:cs typeface="Symbol" charset="2"/>
                </a:rPr>
                <a:t>m</a:t>
              </a:r>
              <a:r>
                <a:rPr lang="it-IT" sz="1600" b="1" dirty="0" smtClean="0"/>
                <a:t>m</a:t>
              </a:r>
              <a:endParaRPr lang="it-IT" sz="1600" b="1" dirty="0"/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0" y="852572"/>
              <a:ext cx="8122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it-IT" dirty="0" smtClean="0"/>
                <a:t> Design </a:t>
              </a:r>
              <a:r>
                <a:rPr lang="it-IT" dirty="0" err="1" smtClean="0"/>
                <a:t>of</a:t>
              </a:r>
              <a:r>
                <a:rPr lang="it-IT" dirty="0" smtClean="0"/>
                <a:t> a full scale </a:t>
              </a:r>
              <a:r>
                <a:rPr lang="it-IT" dirty="0" err="1" smtClean="0"/>
                <a:t>prototype</a:t>
              </a:r>
              <a:r>
                <a:rPr lang="it-IT" dirty="0" smtClean="0"/>
                <a:t> </a:t>
              </a:r>
              <a:r>
                <a:rPr lang="it-IT" dirty="0" err="1" smtClean="0"/>
                <a:t>representative</a:t>
              </a:r>
              <a:r>
                <a:rPr lang="it-IT" dirty="0" smtClean="0"/>
                <a:t> </a:t>
              </a:r>
              <a:r>
                <a:rPr lang="it-IT" dirty="0" err="1" smtClean="0"/>
                <a:t>of</a:t>
              </a:r>
              <a:r>
                <a:rPr lang="it-IT" dirty="0" smtClean="0"/>
                <a:t> the </a:t>
              </a:r>
              <a:r>
                <a:rPr lang="it-IT" dirty="0" err="1" smtClean="0"/>
                <a:t>final</a:t>
              </a:r>
              <a:r>
                <a:rPr lang="it-IT" dirty="0" smtClean="0"/>
                <a:t> chip </a:t>
              </a:r>
              <a:r>
                <a:rPr lang="it-IT" dirty="0" err="1" smtClean="0"/>
                <a:t>for</a:t>
              </a:r>
              <a:r>
                <a:rPr lang="it-IT" dirty="0" smtClean="0"/>
                <a:t> system </a:t>
              </a:r>
              <a:r>
                <a:rPr lang="it-IT" dirty="0" err="1" smtClean="0"/>
                <a:t>studies</a:t>
              </a:r>
              <a:endParaRPr lang="it-IT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0" y="938065"/>
            <a:ext cx="9144000" cy="5310335"/>
            <a:chOff x="0" y="838200"/>
            <a:chExt cx="9144000" cy="531033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38200"/>
              <a:ext cx="9144000" cy="5310335"/>
            </a:xfrm>
            <a:prstGeom prst="rect">
              <a:avLst/>
            </a:prstGeom>
          </p:spPr>
        </p:pic>
        <p:sp>
          <p:nvSpPr>
            <p:cNvPr id="37" name="CasellaDiTesto 36"/>
            <p:cNvSpPr txBox="1"/>
            <p:nvPr/>
          </p:nvSpPr>
          <p:spPr>
            <a:xfrm>
              <a:off x="457200" y="4114800"/>
              <a:ext cx="8305800" cy="70788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 err="1"/>
                <a:t>d</a:t>
              </a:r>
              <a:r>
                <a:rPr lang="it-IT" sz="2000" dirty="0" err="1" smtClean="0"/>
                <a:t>igital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logic</a:t>
              </a:r>
              <a:r>
                <a:rPr lang="it-IT" sz="2000" dirty="0" smtClean="0"/>
                <a:t>: </a:t>
              </a:r>
              <a:r>
                <a:rPr lang="it-IT" sz="2000" dirty="0" err="1" smtClean="0"/>
                <a:t>column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steering</a:t>
              </a:r>
              <a:r>
                <a:rPr lang="it-IT" sz="2000" dirty="0" smtClean="0"/>
                <a:t>, cluster </a:t>
              </a:r>
              <a:r>
                <a:rPr lang="it-IT" sz="2000" dirty="0" err="1" smtClean="0"/>
                <a:t>compression</a:t>
              </a:r>
              <a:r>
                <a:rPr lang="it-IT" sz="2000" dirty="0" smtClean="0"/>
                <a:t>, multi-</a:t>
              </a:r>
              <a:r>
                <a:rPr lang="it-IT" sz="2000" dirty="0" err="1" smtClean="0"/>
                <a:t>event</a:t>
              </a:r>
              <a:r>
                <a:rPr lang="it-IT" sz="2000" dirty="0" smtClean="0"/>
                <a:t> buffers, </a:t>
              </a:r>
              <a:r>
                <a:rPr lang="it-IT" sz="2000" dirty="0" err="1" smtClean="0"/>
                <a:t>readout</a:t>
              </a:r>
              <a:r>
                <a:rPr lang="it-IT" sz="2000" dirty="0" smtClean="0"/>
                <a:t> </a:t>
              </a:r>
              <a:r>
                <a:rPr lang="it-IT" sz="2000" dirty="0" err="1" smtClean="0"/>
                <a:t>logic</a:t>
              </a:r>
              <a:endParaRPr lang="it-IT" sz="2000" dirty="0"/>
            </a:p>
          </p:txBody>
        </p:sp>
        <p:cxnSp>
          <p:nvCxnSpPr>
            <p:cNvPr id="9" name="Connettore 2 8"/>
            <p:cNvCxnSpPr/>
            <p:nvPr/>
          </p:nvCxnSpPr>
          <p:spPr>
            <a:xfrm>
              <a:off x="3048000" y="4800600"/>
              <a:ext cx="0" cy="4335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CasellaDiTesto 40"/>
            <p:cNvSpPr txBox="1"/>
            <p:nvPr/>
          </p:nvSpPr>
          <p:spPr>
            <a:xfrm>
              <a:off x="6019800" y="1295400"/>
              <a:ext cx="2133600" cy="40011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dirty="0"/>
                <a:t>c</a:t>
              </a:r>
              <a:r>
                <a:rPr lang="it-IT" sz="2000" dirty="0" smtClean="0"/>
                <a:t>hip </a:t>
              </a:r>
              <a:r>
                <a:rPr lang="it-IT" sz="2000" dirty="0" err="1" smtClean="0"/>
                <a:t>floorplan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056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Pixel data transmission: high speed </a:t>
            </a:r>
            <a:r>
              <a:rPr lang="en-US" sz="2800" dirty="0" err="1" smtClean="0">
                <a:solidFill>
                  <a:schemeClr val="bg2"/>
                </a:solidFill>
              </a:rPr>
              <a:t>serializer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200400"/>
            <a:ext cx="3760222" cy="3200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724400" y="838200"/>
            <a:ext cx="428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Serializer</a:t>
            </a:r>
            <a:r>
              <a:rPr lang="it-IT" dirty="0" smtClean="0"/>
              <a:t> design goal: 1-1.28 </a:t>
            </a:r>
            <a:r>
              <a:rPr lang="it-IT" dirty="0" err="1" smtClean="0"/>
              <a:t>Gb</a:t>
            </a:r>
            <a:r>
              <a:rPr lang="it-IT" dirty="0" smtClean="0"/>
              <a:t> s</a:t>
            </a:r>
            <a:r>
              <a:rPr lang="it-IT" baseline="30000" dirty="0" smtClean="0"/>
              <a:t>-1 </a:t>
            </a:r>
            <a:r>
              <a:rPr lang="it-IT" dirty="0" smtClean="0"/>
              <a:t>/ chip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24400" y="4572000"/>
            <a:ext cx="36984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CML driver with </a:t>
            </a:r>
            <a:r>
              <a:rPr lang="it-IT" dirty="0" err="1" smtClean="0"/>
              <a:t>pre-emphasis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20-bit </a:t>
            </a:r>
            <a:r>
              <a:rPr lang="it-IT" dirty="0" err="1" smtClean="0"/>
              <a:t>serializer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DDR </a:t>
            </a:r>
            <a:r>
              <a:rPr lang="it-IT" dirty="0" err="1" smtClean="0"/>
              <a:t>logic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8b/10b encoder 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PRBS generator (for test </a:t>
            </a:r>
            <a:r>
              <a:rPr lang="it-IT" dirty="0" err="1" smtClean="0"/>
              <a:t>purposes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431036" cy="260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4" name="Group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407317452"/>
              </p:ext>
            </p:extLst>
          </p:nvPr>
        </p:nvGraphicFramePr>
        <p:xfrm>
          <a:off x="5410200" y="1600200"/>
          <a:ext cx="3441383" cy="1900240"/>
        </p:xfrm>
        <a:graphic>
          <a:graphicData uri="http://schemas.openxmlformats.org/drawingml/2006/table">
            <a:tbl>
              <a:tblPr/>
              <a:tblGrid>
                <a:gridCol w="1721168"/>
                <a:gridCol w="1720215"/>
              </a:tblGrid>
              <a:tr h="380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Input clock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40 MHz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0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Transmission clock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500-640 MHz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0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Transmission type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DDR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0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Line rate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1-1.28 Gb/s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80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Electrical protocol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  <a:cs typeface="DejaVu Sans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</a:tabLst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DejaVu Sans" charset="0"/>
                        </a:rPr>
                        <a:t>LVDS</a:t>
                      </a:r>
                    </a:p>
                  </a:txBody>
                  <a:tcPr marL="21600" marR="21600" marT="34301" marB="21600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ttangolo 9"/>
          <p:cNvSpPr/>
          <p:nvPr/>
        </p:nvSpPr>
        <p:spPr>
          <a:xfrm>
            <a:off x="4724400" y="3886200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Test chip </a:t>
            </a:r>
            <a:r>
              <a:rPr lang="it-IT" dirty="0" err="1"/>
              <a:t>s</a:t>
            </a:r>
            <a:r>
              <a:rPr lang="it-IT" dirty="0" err="1" smtClean="0"/>
              <a:t>ubmitted</a:t>
            </a:r>
            <a:r>
              <a:rPr lang="it-IT" dirty="0" smtClean="0"/>
              <a:t> </a:t>
            </a:r>
            <a:r>
              <a:rPr lang="it-IT" dirty="0" err="1"/>
              <a:t>December</a:t>
            </a:r>
            <a:r>
              <a:rPr lang="it-IT" dirty="0"/>
              <a:t> </a:t>
            </a:r>
            <a:r>
              <a:rPr lang="it-IT" dirty="0" smtClean="0"/>
              <a:t>2013 (die </a:t>
            </a:r>
            <a:r>
              <a:rPr lang="it-IT" dirty="0" err="1" smtClean="0"/>
              <a:t>size</a:t>
            </a:r>
            <a:r>
              <a:rPr lang="it-IT" dirty="0" smtClean="0"/>
              <a:t> 1.8x1.5 mm</a:t>
            </a:r>
            <a:r>
              <a:rPr lang="it-IT" baseline="30000" dirty="0" smtClean="0"/>
              <a:t>2</a:t>
            </a:r>
            <a:r>
              <a:rPr lang="it-IT" dirty="0" smtClean="0"/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631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HV-CMOS Monolithic </a:t>
            </a:r>
            <a:r>
              <a:rPr lang="en-US" sz="2800" dirty="0">
                <a:solidFill>
                  <a:schemeClr val="bg2"/>
                </a:solidFill>
              </a:rPr>
              <a:t>P</a:t>
            </a:r>
            <a:r>
              <a:rPr lang="en-US" sz="2800" dirty="0" smtClean="0">
                <a:solidFill>
                  <a:schemeClr val="bg2"/>
                </a:solidFill>
              </a:rPr>
              <a:t>ixels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42877"/>
            <a:ext cx="9144000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u="sng" dirty="0" smtClean="0">
                <a:latin typeface="Calibri (Corpo)"/>
                <a:cs typeface="Calibri (Corpo)"/>
              </a:rPr>
              <a:t>Original idea </a:t>
            </a:r>
            <a:r>
              <a:rPr lang="en-GB" sz="1800" dirty="0">
                <a:latin typeface="Calibri (Corpo)"/>
                <a:cs typeface="Calibri (Corpo)"/>
              </a:rPr>
              <a:t>(</a:t>
            </a:r>
            <a:r>
              <a:rPr lang="en-GB" sz="1800" dirty="0" smtClean="0">
                <a:latin typeface="Calibri (Corpo)"/>
                <a:cs typeface="Calibri (Corpo)"/>
              </a:rPr>
              <a:t>I. </a:t>
            </a:r>
            <a:r>
              <a:rPr lang="en-GB" sz="1800" dirty="0" err="1" smtClean="0">
                <a:latin typeface="Calibri (Corpo)"/>
                <a:cs typeface="Calibri (Corpo)"/>
              </a:rPr>
              <a:t>Peric</a:t>
            </a:r>
            <a:r>
              <a:rPr lang="en-GB" sz="1800" dirty="0" smtClean="0">
                <a:latin typeface="Calibri (Corpo)"/>
                <a:cs typeface="Calibri (Corpo)"/>
              </a:rPr>
              <a:t> - 2007) based on use of </a:t>
            </a:r>
            <a:r>
              <a:rPr lang="en-GB" sz="1800" dirty="0">
                <a:latin typeface="Calibri (Corpo)"/>
                <a:cs typeface="Calibri (Corpo)"/>
              </a:rPr>
              <a:t>standard (HV-)CMOS </a:t>
            </a:r>
            <a:r>
              <a:rPr lang="en-GB" sz="1800" dirty="0" smtClean="0">
                <a:latin typeface="Calibri (Corpo)"/>
                <a:cs typeface="Calibri (Corpo)"/>
              </a:rPr>
              <a:t>technologies:</a:t>
            </a: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High </a:t>
            </a:r>
            <a:r>
              <a:rPr lang="en-GB" sz="1800" dirty="0">
                <a:latin typeface="Calibri (Corpo)"/>
                <a:cs typeface="Calibri (Corpo)"/>
              </a:rPr>
              <a:t>voltage to deplete the sensor volume – charge collection by drift</a:t>
            </a: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CMOS </a:t>
            </a:r>
            <a:r>
              <a:rPr lang="en-GB" sz="1800" dirty="0">
                <a:latin typeface="Calibri (Corpo)"/>
                <a:cs typeface="Calibri (Corpo)"/>
              </a:rPr>
              <a:t>electronics inside the deep n-well-collecting </a:t>
            </a:r>
            <a:r>
              <a:rPr lang="en-GB" sz="1800" dirty="0" smtClean="0">
                <a:latin typeface="Calibri (Corpo)"/>
                <a:cs typeface="Calibri (Corpo)"/>
              </a:rPr>
              <a:t>electrode – “</a:t>
            </a:r>
            <a:r>
              <a:rPr lang="en-GB" sz="1800" dirty="0">
                <a:latin typeface="Calibri (Corpo)"/>
                <a:cs typeface="Calibri (Corpo)"/>
              </a:rPr>
              <a:t>Smart diode</a:t>
            </a:r>
            <a:r>
              <a:rPr lang="en-GB" sz="1800" dirty="0" smtClean="0">
                <a:latin typeface="Calibri (Corpo)"/>
                <a:cs typeface="Calibri (Corpo)"/>
              </a:rPr>
              <a:t>”</a:t>
            </a:r>
          </a:p>
          <a:p>
            <a:pPr marL="0" indent="0">
              <a:buNone/>
            </a:pPr>
            <a:endParaRPr lang="en-GB" sz="1800" dirty="0">
              <a:latin typeface="Calibri (Corpo)"/>
              <a:cs typeface="Calibri (Corpo)"/>
            </a:endParaRPr>
          </a:p>
        </p:txBody>
      </p:sp>
      <p:grpSp>
        <p:nvGrpSpPr>
          <p:cNvPr id="8" name="Group 105"/>
          <p:cNvGrpSpPr/>
          <p:nvPr/>
        </p:nvGrpSpPr>
        <p:grpSpPr>
          <a:xfrm>
            <a:off x="1072387" y="1600200"/>
            <a:ext cx="6928613" cy="2286000"/>
            <a:chOff x="617698" y="3291299"/>
            <a:chExt cx="7611902" cy="2946013"/>
          </a:xfrm>
        </p:grpSpPr>
        <p:sp>
          <p:nvSpPr>
            <p:cNvPr id="9" name="Rechteck 55"/>
            <p:cNvSpPr/>
            <p:nvPr/>
          </p:nvSpPr>
          <p:spPr bwMode="auto">
            <a:xfrm>
              <a:off x="685800" y="4087579"/>
              <a:ext cx="7543800" cy="213360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10" name="Gerade Verbindung 3"/>
            <p:cNvCxnSpPr>
              <a:cxnSpLocks noChangeShapeType="1"/>
            </p:cNvCxnSpPr>
            <p:nvPr/>
          </p:nvCxnSpPr>
          <p:spPr bwMode="auto">
            <a:xfrm>
              <a:off x="685800" y="4087579"/>
              <a:ext cx="7543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Rechteck 7"/>
            <p:cNvSpPr/>
            <p:nvPr/>
          </p:nvSpPr>
          <p:spPr bwMode="auto">
            <a:xfrm>
              <a:off x="1981200" y="4087579"/>
              <a:ext cx="1524000" cy="685800"/>
            </a:xfrm>
            <a:prstGeom prst="rect">
              <a:avLst/>
            </a:prstGeom>
            <a:solidFill>
              <a:srgbClr val="333399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" name="Rechteck 494"/>
            <p:cNvSpPr>
              <a:spLocks noChangeArrowheads="1"/>
            </p:cNvSpPr>
            <p:nvPr/>
          </p:nvSpPr>
          <p:spPr bwMode="auto">
            <a:xfrm rot="5400000">
              <a:off x="2895600" y="3935179"/>
              <a:ext cx="304800" cy="60960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4" name="Bogen 13"/>
            <p:cNvSpPr/>
            <p:nvPr/>
          </p:nvSpPr>
          <p:spPr bwMode="auto">
            <a:xfrm rot="5400000">
              <a:off x="3962400" y="5230579"/>
              <a:ext cx="533400" cy="533400"/>
            </a:xfrm>
            <a:prstGeom prst="arc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15" name="Gerade Verbindung 23"/>
            <p:cNvCxnSpPr>
              <a:cxnSpLocks noChangeShapeType="1"/>
            </p:cNvCxnSpPr>
            <p:nvPr/>
          </p:nvCxnSpPr>
          <p:spPr bwMode="auto">
            <a:xfrm flipV="1">
              <a:off x="4495800" y="4087579"/>
              <a:ext cx="0" cy="14478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506"/>
            <p:cNvCxnSpPr>
              <a:cxnSpLocks noChangeShapeType="1"/>
            </p:cNvCxnSpPr>
            <p:nvPr/>
          </p:nvCxnSpPr>
          <p:spPr bwMode="auto">
            <a:xfrm flipH="1">
              <a:off x="1295400" y="5763979"/>
              <a:ext cx="2971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Bogen 16"/>
            <p:cNvSpPr/>
            <p:nvPr/>
          </p:nvSpPr>
          <p:spPr bwMode="auto">
            <a:xfrm rot="16200000" flipH="1">
              <a:off x="990600" y="5230579"/>
              <a:ext cx="533400" cy="533400"/>
            </a:xfrm>
            <a:prstGeom prst="arc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18" name="Gerade Verbindung 508"/>
            <p:cNvCxnSpPr>
              <a:cxnSpLocks noChangeShapeType="1"/>
            </p:cNvCxnSpPr>
            <p:nvPr/>
          </p:nvCxnSpPr>
          <p:spPr bwMode="auto">
            <a:xfrm flipV="1">
              <a:off x="990600" y="4087579"/>
              <a:ext cx="0" cy="14478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feld 223"/>
            <p:cNvSpPr txBox="1">
              <a:spLocks noChangeArrowheads="1"/>
            </p:cNvSpPr>
            <p:nvPr/>
          </p:nvSpPr>
          <p:spPr bwMode="auto">
            <a:xfrm>
              <a:off x="2034710" y="4371504"/>
              <a:ext cx="130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Deep</a:t>
              </a:r>
              <a:r>
                <a:rPr kumimoji="0" lang="en-US" altLang="de-DE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 </a:t>
              </a:r>
              <a:r>
                <a:rPr kumimoji="0" lang="en-US" alt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n-well</a:t>
              </a:r>
              <a:endPara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grpSp>
          <p:nvGrpSpPr>
            <p:cNvPr id="20" name="Gruppieren 22"/>
            <p:cNvGrpSpPr/>
            <p:nvPr/>
          </p:nvGrpSpPr>
          <p:grpSpPr>
            <a:xfrm>
              <a:off x="2209800" y="4011379"/>
              <a:ext cx="457200" cy="152400"/>
              <a:chOff x="4648200" y="2057400"/>
              <a:chExt cx="457200" cy="152400"/>
            </a:xfrm>
            <a:solidFill>
              <a:srgbClr val="FF0000"/>
            </a:solidFill>
          </p:grpSpPr>
          <p:sp>
            <p:nvSpPr>
              <p:cNvPr id="53" name="Rechteck 5"/>
              <p:cNvSpPr/>
              <p:nvPr/>
            </p:nvSpPr>
            <p:spPr bwMode="auto">
              <a:xfrm>
                <a:off x="46482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54" name="Rechteck 26"/>
              <p:cNvSpPr/>
              <p:nvPr/>
            </p:nvSpPr>
            <p:spPr bwMode="auto">
              <a:xfrm>
                <a:off x="49530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55" name="Rechteck 27"/>
              <p:cNvSpPr/>
              <p:nvPr/>
            </p:nvSpPr>
            <p:spPr bwMode="auto">
              <a:xfrm>
                <a:off x="4800600" y="20574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p:grpSp>
        <p:grpSp>
          <p:nvGrpSpPr>
            <p:cNvPr id="21" name="Gruppieren 29"/>
            <p:cNvGrpSpPr/>
            <p:nvPr/>
          </p:nvGrpSpPr>
          <p:grpSpPr>
            <a:xfrm>
              <a:off x="2819400" y="4011379"/>
              <a:ext cx="457200" cy="152400"/>
              <a:chOff x="4648200" y="2057400"/>
              <a:chExt cx="457200" cy="152400"/>
            </a:xfrm>
            <a:solidFill>
              <a:srgbClr val="333399">
                <a:lumMod val="60000"/>
                <a:lumOff val="40000"/>
              </a:srgbClr>
            </a:solidFill>
          </p:grpSpPr>
          <p:sp>
            <p:nvSpPr>
              <p:cNvPr id="50" name="Rechteck 30"/>
              <p:cNvSpPr/>
              <p:nvPr/>
            </p:nvSpPr>
            <p:spPr bwMode="auto">
              <a:xfrm>
                <a:off x="46482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51" name="Rechteck 31"/>
              <p:cNvSpPr/>
              <p:nvPr/>
            </p:nvSpPr>
            <p:spPr bwMode="auto">
              <a:xfrm>
                <a:off x="49530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52" name="Rechteck 32"/>
              <p:cNvSpPr/>
              <p:nvPr/>
            </p:nvSpPr>
            <p:spPr bwMode="auto">
              <a:xfrm>
                <a:off x="4800600" y="20574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p:grpSp>
        <p:cxnSp>
          <p:nvCxnSpPr>
            <p:cNvPr id="22" name="Gerade Verbindung mit Pfeil 24"/>
            <p:cNvCxnSpPr/>
            <p:nvPr/>
          </p:nvCxnSpPr>
          <p:spPr bwMode="auto">
            <a:xfrm>
              <a:off x="2441124" y="3651339"/>
              <a:ext cx="0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" name="Textfeld 35"/>
            <p:cNvSpPr txBox="1"/>
            <p:nvPr/>
          </p:nvSpPr>
          <p:spPr>
            <a:xfrm>
              <a:off x="1981200" y="329129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PMOS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24" name="Gerade Verbindung mit Pfeil 36"/>
            <p:cNvCxnSpPr/>
            <p:nvPr/>
          </p:nvCxnSpPr>
          <p:spPr bwMode="auto">
            <a:xfrm>
              <a:off x="3059832" y="3651339"/>
              <a:ext cx="0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feld 37"/>
            <p:cNvSpPr txBox="1"/>
            <p:nvPr/>
          </p:nvSpPr>
          <p:spPr>
            <a:xfrm>
              <a:off x="2699792" y="3291299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NMOS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6" name="Rechteck 38"/>
            <p:cNvSpPr/>
            <p:nvPr/>
          </p:nvSpPr>
          <p:spPr bwMode="auto">
            <a:xfrm>
              <a:off x="5486400" y="4087579"/>
              <a:ext cx="1524000" cy="685800"/>
            </a:xfrm>
            <a:prstGeom prst="rect">
              <a:avLst/>
            </a:prstGeom>
            <a:solidFill>
              <a:srgbClr val="333399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7" name="Rechteck 494"/>
            <p:cNvSpPr>
              <a:spLocks noChangeArrowheads="1"/>
            </p:cNvSpPr>
            <p:nvPr/>
          </p:nvSpPr>
          <p:spPr bwMode="auto">
            <a:xfrm rot="5400000">
              <a:off x="6400800" y="3935179"/>
              <a:ext cx="304800" cy="609600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9" name="Bogen 41"/>
            <p:cNvSpPr/>
            <p:nvPr/>
          </p:nvSpPr>
          <p:spPr bwMode="auto">
            <a:xfrm rot="5400000">
              <a:off x="7467600" y="5230579"/>
              <a:ext cx="533400" cy="533400"/>
            </a:xfrm>
            <a:prstGeom prst="arc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30" name="Gerade Verbindung 23"/>
            <p:cNvCxnSpPr>
              <a:cxnSpLocks noChangeShapeType="1"/>
            </p:cNvCxnSpPr>
            <p:nvPr/>
          </p:nvCxnSpPr>
          <p:spPr bwMode="auto">
            <a:xfrm flipV="1">
              <a:off x="8001000" y="4087579"/>
              <a:ext cx="0" cy="14478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506"/>
            <p:cNvCxnSpPr>
              <a:cxnSpLocks noChangeShapeType="1"/>
            </p:cNvCxnSpPr>
            <p:nvPr/>
          </p:nvCxnSpPr>
          <p:spPr bwMode="auto">
            <a:xfrm flipH="1">
              <a:off x="4800600" y="5763979"/>
              <a:ext cx="2971800" cy="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Bogen 44"/>
            <p:cNvSpPr/>
            <p:nvPr/>
          </p:nvSpPr>
          <p:spPr bwMode="auto">
            <a:xfrm rot="16200000" flipH="1">
              <a:off x="4495800" y="5230579"/>
              <a:ext cx="533400" cy="533400"/>
            </a:xfrm>
            <a:prstGeom prst="arc">
              <a:avLst/>
            </a:prstGeom>
            <a:noFill/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33" name="Gerade Verbindung 508"/>
            <p:cNvCxnSpPr>
              <a:cxnSpLocks noChangeShapeType="1"/>
            </p:cNvCxnSpPr>
            <p:nvPr/>
          </p:nvCxnSpPr>
          <p:spPr bwMode="auto">
            <a:xfrm flipV="1">
              <a:off x="4495800" y="4087579"/>
              <a:ext cx="0" cy="1447800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5" name="Gruppieren 47"/>
            <p:cNvGrpSpPr/>
            <p:nvPr/>
          </p:nvGrpSpPr>
          <p:grpSpPr>
            <a:xfrm>
              <a:off x="5715000" y="4011379"/>
              <a:ext cx="457200" cy="152400"/>
              <a:chOff x="4648200" y="2057400"/>
              <a:chExt cx="457200" cy="152400"/>
            </a:xfrm>
            <a:solidFill>
              <a:srgbClr val="FF0000"/>
            </a:solidFill>
          </p:grpSpPr>
          <p:sp>
            <p:nvSpPr>
              <p:cNvPr id="47" name="Rechteck 48"/>
              <p:cNvSpPr/>
              <p:nvPr/>
            </p:nvSpPr>
            <p:spPr bwMode="auto">
              <a:xfrm>
                <a:off x="46482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48" name="Rechteck 49"/>
              <p:cNvSpPr/>
              <p:nvPr/>
            </p:nvSpPr>
            <p:spPr bwMode="auto">
              <a:xfrm>
                <a:off x="49530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49" name="Rechteck 50"/>
              <p:cNvSpPr/>
              <p:nvPr/>
            </p:nvSpPr>
            <p:spPr bwMode="auto">
              <a:xfrm>
                <a:off x="4800600" y="20574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p:grpSp>
        <p:grpSp>
          <p:nvGrpSpPr>
            <p:cNvPr id="36" name="Gruppieren 51"/>
            <p:cNvGrpSpPr/>
            <p:nvPr/>
          </p:nvGrpSpPr>
          <p:grpSpPr>
            <a:xfrm>
              <a:off x="6324600" y="4011379"/>
              <a:ext cx="457200" cy="152400"/>
              <a:chOff x="4648200" y="2057400"/>
              <a:chExt cx="457200" cy="152400"/>
            </a:xfrm>
            <a:solidFill>
              <a:srgbClr val="333399">
                <a:lumMod val="60000"/>
                <a:lumOff val="40000"/>
              </a:srgbClr>
            </a:solidFill>
          </p:grpSpPr>
          <p:sp>
            <p:nvSpPr>
              <p:cNvPr id="44" name="Rechteck 52"/>
              <p:cNvSpPr/>
              <p:nvPr/>
            </p:nvSpPr>
            <p:spPr bwMode="auto">
              <a:xfrm>
                <a:off x="46482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45" name="Rechteck 53"/>
              <p:cNvSpPr/>
              <p:nvPr/>
            </p:nvSpPr>
            <p:spPr bwMode="auto">
              <a:xfrm>
                <a:off x="4953000" y="21336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  <p:sp>
            <p:nvSpPr>
              <p:cNvPr id="46" name="Rechteck 54"/>
              <p:cNvSpPr/>
              <p:nvPr/>
            </p:nvSpPr>
            <p:spPr bwMode="auto">
              <a:xfrm>
                <a:off x="4800600" y="2057400"/>
                <a:ext cx="152400" cy="7620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p:grpSp>
        <p:sp>
          <p:nvSpPr>
            <p:cNvPr id="37" name="Textfeld 223"/>
            <p:cNvSpPr txBox="1">
              <a:spLocks noChangeArrowheads="1"/>
            </p:cNvSpPr>
            <p:nvPr/>
          </p:nvSpPr>
          <p:spPr bwMode="auto">
            <a:xfrm>
              <a:off x="617698" y="5867980"/>
              <a:ext cx="127401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P-Substrate</a:t>
              </a:r>
              <a:endPara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38" name="Textfeld 61"/>
            <p:cNvSpPr txBox="1"/>
            <p:nvPr/>
          </p:nvSpPr>
          <p:spPr>
            <a:xfrm>
              <a:off x="3657600" y="4392905"/>
              <a:ext cx="13940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Shallow</a:t>
              </a:r>
              <a:r>
                <a:rPr lang="de-DE" sz="1600" b="0" kern="0" dirty="0">
                  <a:solidFill>
                    <a:sysClr val="windowText" lastClr="000000"/>
                  </a:solidFill>
                  <a:latin typeface="Calibri"/>
                  <a:cs typeface="Calibri"/>
                </a:rPr>
                <a:t> </a:t>
              </a:r>
              <a:r>
                <a:rPr kumimoji="0" lang="de-DE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p-</a:t>
              </a:r>
              <a:r>
                <a:rPr kumimoji="0" lang="de-DE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well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cxnSp>
          <p:nvCxnSpPr>
            <p:cNvPr id="39" name="Gerade Verbindung mit Pfeil 57"/>
            <p:cNvCxnSpPr>
              <a:stCxn id="38" idx="1"/>
            </p:cNvCxnSpPr>
            <p:nvPr/>
          </p:nvCxnSpPr>
          <p:spPr bwMode="auto">
            <a:xfrm flipH="1" flipV="1">
              <a:off x="3347864" y="4371419"/>
              <a:ext cx="309736" cy="190763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mit Pfeil 59"/>
            <p:cNvCxnSpPr/>
            <p:nvPr/>
          </p:nvCxnSpPr>
          <p:spPr bwMode="auto">
            <a:xfrm rot="10800000">
              <a:off x="2756745" y="4773379"/>
              <a:ext cx="0" cy="11430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feld 68"/>
            <p:cNvSpPr txBox="1"/>
            <p:nvPr/>
          </p:nvSpPr>
          <p:spPr>
            <a:xfrm>
              <a:off x="2743200" y="5078179"/>
              <a:ext cx="716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cs typeface="Calibri"/>
                </a:rPr>
                <a:t>~60 V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0" y="4114800"/>
            <a:ext cx="91440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u="sng" dirty="0" smtClean="0">
                <a:latin typeface="Calibri (Corpo)"/>
                <a:cs typeface="Calibri (Corpo)"/>
              </a:rPr>
              <a:t>Limitations of </a:t>
            </a:r>
            <a:r>
              <a:rPr lang="en-US" sz="1800" u="sng" dirty="0" err="1" smtClean="0">
                <a:latin typeface="Calibri (Corpo)"/>
                <a:cs typeface="Calibri (Corpo)"/>
              </a:rPr>
              <a:t>monolithics</a:t>
            </a:r>
            <a:r>
              <a:rPr lang="en-US" sz="1800" dirty="0" smtClean="0">
                <a:latin typeface="Calibri (Corpo)"/>
                <a:cs typeface="Calibri (Corpo)"/>
              </a:rPr>
              <a:t>:</a:t>
            </a:r>
            <a:endParaRPr lang="en-US" sz="1800" dirty="0">
              <a:latin typeface="Calibri (Corpo)"/>
              <a:cs typeface="Calibri (Corpo)"/>
            </a:endParaRPr>
          </a:p>
          <a:p>
            <a:pPr>
              <a:buFont typeface="Arial"/>
              <a:buChar char="•"/>
            </a:pPr>
            <a:r>
              <a:rPr lang="en-US" sz="1800" dirty="0">
                <a:latin typeface="Calibri (Corpo)"/>
                <a:cs typeface="Calibri (Corpo)"/>
              </a:rPr>
              <a:t>S</a:t>
            </a:r>
            <a:r>
              <a:rPr lang="en-US" sz="1800" dirty="0" smtClean="0">
                <a:latin typeface="Calibri (Corpo)"/>
                <a:cs typeface="Calibri (Corpo)"/>
              </a:rPr>
              <a:t>tandard substrates have relative </a:t>
            </a:r>
            <a:r>
              <a:rPr lang="en-US" sz="1800" dirty="0" smtClean="0">
                <a:solidFill>
                  <a:srgbClr val="FF0000"/>
                </a:solidFill>
                <a:latin typeface="Calibri (Corpo)"/>
                <a:cs typeface="Calibri (Corpo)"/>
              </a:rPr>
              <a:t>low resistivity </a:t>
            </a:r>
            <a:r>
              <a:rPr lang="en-US" sz="1800" dirty="0" smtClean="0">
                <a:latin typeface="Calibri (Corpo)"/>
                <a:cs typeface="Calibri (Corpo)"/>
              </a:rPr>
              <a:t>(~20 </a:t>
            </a:r>
            <a:r>
              <a:rPr lang="el-GR" sz="1800" dirty="0" smtClean="0">
                <a:latin typeface="Calibri (Corpo)"/>
                <a:cs typeface="Calibri (Corpo)"/>
              </a:rPr>
              <a:t>Ω</a:t>
            </a:r>
            <a:r>
              <a:rPr lang="de-DE" sz="1800" dirty="0" smtClean="0">
                <a:latin typeface="Calibri (Corpo)"/>
                <a:cs typeface="Calibri (Corpo)"/>
              </a:rPr>
              <a:t>cm</a:t>
            </a:r>
            <a:r>
              <a:rPr lang="en-US" sz="1800" dirty="0" smtClean="0">
                <a:latin typeface="Calibri (Corpo)"/>
                <a:cs typeface="Calibri (Corpo)"/>
              </a:rPr>
              <a:t>)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alibri (Corpo)"/>
                <a:cs typeface="Calibri (Corpo)"/>
              </a:rPr>
              <a:t>Depleted region </a:t>
            </a:r>
            <a:r>
              <a:rPr lang="en-US" sz="1800" dirty="0" smtClean="0">
                <a:latin typeface="Calibri (Corpo)"/>
                <a:cs typeface="Calibri (Corpo)"/>
              </a:rPr>
              <a:t>up to ~15 µm (relatively weak MIP signals ~1800 e)</a:t>
            </a:r>
          </a:p>
          <a:p>
            <a:pPr>
              <a:buFont typeface="Arial"/>
              <a:buChar char="•"/>
            </a:pPr>
            <a:r>
              <a:rPr lang="en-US" sz="1800" dirty="0">
                <a:latin typeface="Calibri (Corpo)"/>
                <a:cs typeface="Calibri (Corpo)"/>
              </a:rPr>
              <a:t>C</a:t>
            </a:r>
            <a:r>
              <a:rPr lang="en-US" sz="1800" dirty="0" smtClean="0">
                <a:latin typeface="Calibri (Corpo)"/>
                <a:cs typeface="Calibri (Corpo)"/>
              </a:rPr>
              <a:t>ollection electrode: PMOS bulk </a:t>
            </a:r>
            <a:r>
              <a:rPr lang="en-GB" sz="1800" dirty="0">
                <a:cs typeface="Calibri"/>
                <a:sym typeface="Symbol" charset="2"/>
              </a:rPr>
              <a:t> </a:t>
            </a:r>
            <a:r>
              <a:rPr lang="en-US" sz="1800" dirty="0" smtClean="0">
                <a:latin typeface="Calibri (Corpo)"/>
                <a:cs typeface="Calibri (Corpo)"/>
              </a:rPr>
              <a:t>strong capacitive </a:t>
            </a:r>
            <a:r>
              <a:rPr lang="en-US" sz="1800" dirty="0" smtClean="0">
                <a:solidFill>
                  <a:srgbClr val="FF0000"/>
                </a:solidFill>
                <a:latin typeface="Calibri (Corpo)"/>
                <a:cs typeface="Calibri (Corpo)"/>
              </a:rPr>
              <a:t>crosstalk</a:t>
            </a:r>
            <a:r>
              <a:rPr lang="en-US" sz="1800" dirty="0" smtClean="0">
                <a:latin typeface="Calibri (Corpo)"/>
                <a:cs typeface="Calibri (Corpo)"/>
              </a:rPr>
              <a:t> from PMOS transistors to detector input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Calibri (Corpo)"/>
                <a:cs typeface="Calibri (Corpo)"/>
              </a:rPr>
              <a:t>Complex in-pixel electronics leads to increased detector capacitance (if in the same n-well)  or to decreased electrode/pixel-size ratio (if separated n-wells in the pixel)</a:t>
            </a:r>
          </a:p>
          <a:p>
            <a:pPr marL="0" indent="0">
              <a:buNone/>
            </a:pPr>
            <a:endParaRPr lang="en-GB" sz="1800" dirty="0">
              <a:latin typeface="Calibri (Corpo)"/>
              <a:cs typeface="Calibri (Corpo)"/>
            </a:endParaRPr>
          </a:p>
        </p:txBody>
      </p:sp>
    </p:spTree>
    <p:extLst>
      <p:ext uri="{BB962C8B-B14F-4D97-AF65-F5344CB8AC3E}">
        <p14:creationId xmlns:p14="http://schemas.microsoft.com/office/powerpoint/2010/main" val="228294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The </a:t>
            </a:r>
            <a:r>
              <a:rPr lang="en-US" sz="2800" dirty="0">
                <a:solidFill>
                  <a:schemeClr val="bg2"/>
                </a:solidFill>
              </a:rPr>
              <a:t>hybrid </a:t>
            </a:r>
            <a:r>
              <a:rPr lang="en-US" sz="2800" dirty="0" smtClean="0">
                <a:solidFill>
                  <a:schemeClr val="bg2"/>
                </a:solidFill>
              </a:rPr>
              <a:t>solution: CCPD HV-CMOS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9044880" cy="5911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alibri (Corpo)"/>
                <a:cs typeface="Calibri (Corpo)"/>
              </a:rPr>
              <a:t>Hybrid detector with a “smart” </a:t>
            </a:r>
            <a:r>
              <a:rPr lang="en-US" sz="2000" dirty="0" smtClean="0">
                <a:latin typeface="Calibri (Corpo)"/>
                <a:cs typeface="Calibri (Corpo)"/>
              </a:rPr>
              <a:t>HV-CMOS </a:t>
            </a:r>
            <a:r>
              <a:rPr lang="en-US" sz="2000" dirty="0">
                <a:latin typeface="Calibri (Corpo)"/>
                <a:cs typeface="Calibri (Corpo)"/>
              </a:rPr>
              <a:t>sensor and capacitive signal transmission to the readout ASIC </a:t>
            </a:r>
            <a:r>
              <a:rPr lang="en-US" sz="2000" dirty="0" smtClean="0">
                <a:latin typeface="Calibri (Corpo)"/>
                <a:cs typeface="Calibri (Corpo)"/>
              </a:rPr>
              <a:t>(capacitive </a:t>
            </a:r>
            <a:r>
              <a:rPr lang="en-US" sz="2000" dirty="0">
                <a:latin typeface="Calibri (Corpo)"/>
                <a:cs typeface="Calibri (Corpo)"/>
              </a:rPr>
              <a:t>coupled pixel sensor </a:t>
            </a:r>
            <a:r>
              <a:rPr lang="en-US" sz="2000" dirty="0" smtClean="0">
                <a:latin typeface="Calibri (Corpo)"/>
                <a:cs typeface="Calibri (Corpo)"/>
              </a:rPr>
              <a:t>– </a:t>
            </a:r>
            <a:r>
              <a:rPr lang="en-US" sz="2000" dirty="0">
                <a:latin typeface="Calibri (Corpo)"/>
                <a:cs typeface="Calibri (Corpo)"/>
              </a:rPr>
              <a:t>CCPD</a:t>
            </a:r>
            <a:r>
              <a:rPr lang="en-US" sz="2000" dirty="0" smtClean="0">
                <a:latin typeface="Calibri (Corpo)"/>
                <a:cs typeface="Calibri (Corpo)"/>
              </a:rPr>
              <a:t>):</a:t>
            </a:r>
          </a:p>
          <a:p>
            <a:pPr>
              <a:buFont typeface="Arial"/>
              <a:buChar char="•"/>
            </a:pPr>
            <a:r>
              <a:rPr lang="en-US" sz="1900" dirty="0" smtClean="0">
                <a:latin typeface="Calibri (Corpo)"/>
                <a:cs typeface="Calibri (Corpo)"/>
              </a:rPr>
              <a:t>Overcomes drawback of monolithic detector: CCPD has small pixel and high </a:t>
            </a:r>
            <a:br>
              <a:rPr lang="en-US" sz="1900" dirty="0" smtClean="0">
                <a:latin typeface="Calibri (Corpo)"/>
                <a:cs typeface="Calibri (Corpo)"/>
              </a:rPr>
            </a:br>
            <a:r>
              <a:rPr lang="en-US" sz="1900" dirty="0" smtClean="0">
                <a:latin typeface="Calibri (Corpo)"/>
                <a:cs typeface="Calibri (Corpo)"/>
              </a:rPr>
              <a:t>electrode-/pixel-size ratio</a:t>
            </a:r>
            <a:endParaRPr lang="en-US" dirty="0">
              <a:latin typeface="Calibri (Corpo)"/>
              <a:cs typeface="Calibri (Corpo)"/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latin typeface="Calibri (Corpo)"/>
                <a:cs typeface="Calibri (Corpo)"/>
              </a:rPr>
              <a:t>digital </a:t>
            </a:r>
            <a:r>
              <a:rPr lang="en-US" sz="1800" dirty="0">
                <a:latin typeface="Calibri (Corpo)"/>
                <a:cs typeface="Calibri (Corpo)"/>
              </a:rPr>
              <a:t>outputs of three </a:t>
            </a:r>
            <a:r>
              <a:rPr lang="en-US" sz="1800" dirty="0" smtClean="0">
                <a:latin typeface="Calibri (Corpo)"/>
                <a:cs typeface="Calibri (Corpo)"/>
              </a:rPr>
              <a:t>pixels are </a:t>
            </a:r>
            <a:r>
              <a:rPr lang="en-US" sz="1800" dirty="0">
                <a:latin typeface="Calibri (Corpo)"/>
                <a:cs typeface="Calibri (Corpo)"/>
              </a:rPr>
              <a:t>multiplexed to one pixel </a:t>
            </a:r>
            <a:r>
              <a:rPr lang="en-US" sz="1800" dirty="0" smtClean="0">
                <a:latin typeface="Calibri (Corpo)"/>
                <a:cs typeface="Calibri (Corpo)"/>
              </a:rPr>
              <a:t>readout </a:t>
            </a:r>
            <a:r>
              <a:rPr lang="en-US" sz="1800" dirty="0">
                <a:latin typeface="Calibri (Corpo)"/>
                <a:cs typeface="Calibri (Corpo)"/>
              </a:rPr>
              <a:t>cell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Calibri (Corpo)"/>
                <a:cs typeface="Calibri (Corpo)"/>
              </a:rPr>
              <a:t>HV-CMOS </a:t>
            </a:r>
            <a:r>
              <a:rPr lang="en-US" sz="1800" dirty="0">
                <a:latin typeface="Calibri (Corpo)"/>
                <a:cs typeface="Calibri (Corpo)"/>
              </a:rPr>
              <a:t>pixel contains an </a:t>
            </a:r>
            <a:r>
              <a:rPr lang="en-US" sz="1800" dirty="0" smtClean="0">
                <a:latin typeface="Calibri (Corpo)"/>
                <a:cs typeface="Calibri (Corpo)"/>
              </a:rPr>
              <a:t>amplifier </a:t>
            </a:r>
            <a:r>
              <a:rPr lang="en-US" sz="1800" dirty="0">
                <a:latin typeface="Calibri (Corpo)"/>
                <a:cs typeface="Calibri (Corpo)"/>
              </a:rPr>
              <a:t>and a </a:t>
            </a:r>
            <a:r>
              <a:rPr lang="en-US" sz="1800" dirty="0" smtClean="0">
                <a:latin typeface="Calibri (Corpo)"/>
                <a:cs typeface="Calibri (Corpo)"/>
              </a:rPr>
              <a:t>comparator</a:t>
            </a:r>
          </a:p>
          <a:p>
            <a:pPr>
              <a:buFont typeface="Arial"/>
              <a:buChar char="•"/>
            </a:pPr>
            <a:endParaRPr lang="en-US" sz="1800" dirty="0" smtClean="0">
              <a:latin typeface="Calibri (Corpo)"/>
              <a:cs typeface="Calibri (Corpo)"/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Calibri (Corpo)"/>
                <a:cs typeface="Calibri (Corpo)"/>
              </a:rPr>
              <a:t>CCPD advantage for ATLAS:</a:t>
            </a:r>
          </a:p>
          <a:p>
            <a:r>
              <a:rPr lang="en-GB" sz="1800" u="sng" dirty="0" smtClean="0">
                <a:solidFill>
                  <a:srgbClr val="0000FF"/>
                </a:solidFill>
                <a:latin typeface="Calibri (Corpo)"/>
                <a:cs typeface="Calibri"/>
                <a:sym typeface="Symbol" charset="2"/>
              </a:rPr>
              <a:t>Performance</a:t>
            </a:r>
            <a:r>
              <a:rPr lang="en-GB" sz="1800" dirty="0" smtClean="0">
                <a:solidFill>
                  <a:srgbClr val="0000FF"/>
                </a:solidFill>
                <a:latin typeface="Calibri (Corpo)"/>
                <a:cs typeface="Calibri"/>
                <a:sym typeface="Symbol" charset="2"/>
              </a:rPr>
              <a:t>:</a:t>
            </a:r>
            <a:r>
              <a:rPr lang="en-US" sz="1800" dirty="0" smtClean="0">
                <a:latin typeface="Calibri (Corpo)"/>
                <a:cs typeface="Calibri (Corpo)"/>
                <a:sym typeface="Symbol" charset="2"/>
              </a:rPr>
              <a:t> </a:t>
            </a:r>
            <a:br>
              <a:rPr lang="en-US" sz="1800" dirty="0" smtClean="0">
                <a:latin typeface="Calibri (Corpo)"/>
                <a:cs typeface="Calibri (Corpo)"/>
                <a:sym typeface="Symbol" charset="2"/>
              </a:rPr>
            </a:br>
            <a:r>
              <a:rPr lang="en-US" sz="1800" dirty="0" smtClean="0">
                <a:latin typeface="Calibri (Corpo)"/>
                <a:cs typeface="Calibri (Corpo)"/>
                <a:sym typeface="Symbol" charset="2"/>
              </a:rPr>
              <a:t>Smaller and thinner pixels improve</a:t>
            </a:r>
          </a:p>
          <a:p>
            <a:pPr marL="630238" lvl="1" indent="-266700"/>
            <a:r>
              <a:rPr lang="en-US" sz="1800" dirty="0" smtClean="0">
                <a:latin typeface="Calibri (Corpo)"/>
                <a:cs typeface="Calibri (Corpo)"/>
                <a:sym typeface="Symbol" charset="2"/>
              </a:rPr>
              <a:t>Space resolution and cluster separation</a:t>
            </a:r>
          </a:p>
          <a:p>
            <a:pPr marL="630238" lvl="1" indent="-266700"/>
            <a:r>
              <a:rPr lang="en-US" sz="1800" dirty="0" smtClean="0">
                <a:latin typeface="Calibri (Corpo)"/>
                <a:cs typeface="Calibri (Corpo)"/>
                <a:sym typeface="Symbol" charset="2"/>
              </a:rPr>
              <a:t>Material budget</a:t>
            </a:r>
            <a:endParaRPr lang="en-GB" sz="1800" dirty="0" smtClean="0">
              <a:latin typeface="Calibri (Corpo)"/>
              <a:cs typeface="Calibri"/>
              <a:sym typeface="Symbol" charset="2"/>
            </a:endParaRPr>
          </a:p>
          <a:p>
            <a:r>
              <a:rPr lang="en-US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  <a:t>Standard IC technology</a:t>
            </a:r>
            <a:r>
              <a:rPr lang="en-US" sz="1800" dirty="0" smtClean="0">
                <a:solidFill>
                  <a:srgbClr val="0000FF"/>
                </a:solidFill>
                <a:latin typeface="Calibri (Corpo)"/>
                <a:cs typeface="Calibri (Corpo)"/>
              </a:rPr>
              <a:t>:</a:t>
            </a:r>
            <a:br>
              <a:rPr lang="en-US" sz="1800" dirty="0" smtClean="0">
                <a:solidFill>
                  <a:srgbClr val="0000FF"/>
                </a:solidFill>
                <a:latin typeface="Calibri (Corpo)"/>
                <a:cs typeface="Calibri (Corpo)"/>
              </a:rPr>
            </a:br>
            <a:r>
              <a:rPr lang="en-US" sz="1800" dirty="0" smtClean="0">
                <a:latin typeface="Calibri (Corpo)"/>
                <a:cs typeface="Calibri (Corpo)"/>
              </a:rPr>
              <a:t>Faster production for a large area detector</a:t>
            </a:r>
          </a:p>
          <a:p>
            <a:r>
              <a:rPr lang="en-US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  <a:t>Cost</a:t>
            </a:r>
            <a:r>
              <a:rPr lang="en-US" sz="1800" dirty="0" smtClean="0">
                <a:solidFill>
                  <a:srgbClr val="0000FF"/>
                </a:solidFill>
                <a:latin typeface="Calibri (Corpo)"/>
                <a:cs typeface="Calibri (Corpo)"/>
              </a:rPr>
              <a:t>:</a:t>
            </a:r>
            <a:r>
              <a:rPr lang="en-US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  <a:t/>
            </a:r>
            <a:br>
              <a:rPr lang="en-US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</a:br>
            <a:r>
              <a:rPr lang="en-US" sz="1800" dirty="0" smtClean="0">
                <a:latin typeface="Calibri (Corpo)"/>
                <a:cs typeface="Calibri (Corpo)"/>
              </a:rPr>
              <a:t>Cheaper technology than used for </a:t>
            </a:r>
            <a:br>
              <a:rPr lang="en-US" sz="1800" dirty="0" smtClean="0">
                <a:latin typeface="Calibri (Corpo)"/>
                <a:cs typeface="Calibri (Corpo)"/>
              </a:rPr>
            </a:br>
            <a:r>
              <a:rPr lang="en-US" sz="1800" dirty="0" smtClean="0">
                <a:latin typeface="Calibri (Corpo)"/>
                <a:cs typeface="Calibri (Corpo)"/>
              </a:rPr>
              <a:t>conventional silicon detectors, </a:t>
            </a:r>
            <a:br>
              <a:rPr lang="en-US" sz="1800" dirty="0" smtClean="0">
                <a:latin typeface="Calibri (Corpo)"/>
                <a:cs typeface="Calibri (Corpo)"/>
              </a:rPr>
            </a:br>
            <a:r>
              <a:rPr lang="en-US" sz="1800" dirty="0" smtClean="0">
                <a:latin typeface="Calibri (Corpo)"/>
                <a:cs typeface="Calibri (Corpo)"/>
              </a:rPr>
              <a:t>easier hybridization: bump-bonding </a:t>
            </a:r>
            <a:r>
              <a:rPr lang="en-GB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800" dirty="0">
                <a:cs typeface="Calibri"/>
                <a:sym typeface="Symbol" charset="2"/>
              </a:rPr>
              <a:t> </a:t>
            </a:r>
            <a:r>
              <a:rPr lang="en-GB" sz="1800" dirty="0" smtClean="0">
                <a:cs typeface="Calibri"/>
                <a:sym typeface="Symbol" charset="2"/>
              </a:rPr>
              <a:t>glue</a:t>
            </a:r>
          </a:p>
        </p:txBody>
      </p:sp>
      <p:sp>
        <p:nvSpPr>
          <p:cNvPr id="144" name="Rectangle 67"/>
          <p:cNvSpPr/>
          <p:nvPr/>
        </p:nvSpPr>
        <p:spPr bwMode="auto">
          <a:xfrm>
            <a:off x="5105400" y="2667000"/>
            <a:ext cx="3810000" cy="36576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pic>
        <p:nvPicPr>
          <p:cNvPr id="3" name="Picture 2" descr="CCPD_fi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2" t="22816" r="9307" b="13433"/>
          <a:stretch/>
        </p:blipFill>
        <p:spPr>
          <a:xfrm>
            <a:off x="5257800" y="2750255"/>
            <a:ext cx="3534739" cy="349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7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New pixel sensors for LHC upgrades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868" y="1054900"/>
            <a:ext cx="6437932" cy="395683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52400" y="4800600"/>
            <a:ext cx="58400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2000" dirty="0" smtClean="0"/>
          </a:p>
          <a:p>
            <a:pPr marL="285750" indent="-285750">
              <a:buFont typeface="Arial"/>
              <a:buChar char="•"/>
            </a:pPr>
            <a:r>
              <a:rPr lang="it-IT" sz="2000" dirty="0" err="1" smtClean="0"/>
              <a:t>Monolithic</a:t>
            </a:r>
            <a:r>
              <a:rPr lang="it-IT" sz="2000" dirty="0" smtClean="0"/>
              <a:t> </a:t>
            </a:r>
            <a:r>
              <a:rPr lang="it-IT" sz="2000" dirty="0" err="1" smtClean="0"/>
              <a:t>pixels</a:t>
            </a:r>
            <a:r>
              <a:rPr lang="it-IT" sz="2000" dirty="0" smtClean="0"/>
              <a:t> for </a:t>
            </a:r>
            <a:r>
              <a:rPr lang="it-IT" sz="2000" dirty="0" err="1" smtClean="0"/>
              <a:t>heavy</a:t>
            </a:r>
            <a:r>
              <a:rPr lang="it-IT" sz="2000" dirty="0" smtClean="0"/>
              <a:t> </a:t>
            </a:r>
            <a:r>
              <a:rPr lang="it-IT" sz="2000" dirty="0" err="1" smtClean="0"/>
              <a:t>ion</a:t>
            </a:r>
            <a:r>
              <a:rPr lang="it-IT" sz="2000" dirty="0" smtClean="0"/>
              <a:t> </a:t>
            </a:r>
            <a:r>
              <a:rPr lang="it-IT" sz="2000" dirty="0" err="1" smtClean="0"/>
              <a:t>experiments</a:t>
            </a:r>
            <a:endParaRPr lang="it-IT" sz="2000" dirty="0" smtClean="0"/>
          </a:p>
          <a:p>
            <a:pPr marL="285750" indent="-285750">
              <a:buFont typeface="Arial"/>
              <a:buChar char="•"/>
            </a:pPr>
            <a:r>
              <a:rPr lang="it-IT" sz="2000" dirty="0" err="1" smtClean="0"/>
              <a:t>Monolithic</a:t>
            </a:r>
            <a:r>
              <a:rPr lang="it-IT" sz="2000" dirty="0" smtClean="0"/>
              <a:t> </a:t>
            </a:r>
            <a:r>
              <a:rPr lang="it-IT" sz="2000" dirty="0" err="1" smtClean="0"/>
              <a:t>pixels</a:t>
            </a:r>
            <a:r>
              <a:rPr lang="it-IT" sz="2000" dirty="0" smtClean="0"/>
              <a:t> </a:t>
            </a:r>
            <a:r>
              <a:rPr lang="it-IT" sz="2000" dirty="0" err="1" smtClean="0"/>
              <a:t>also</a:t>
            </a:r>
            <a:r>
              <a:rPr lang="it-IT" sz="2000" dirty="0" smtClean="0"/>
              <a:t> for HL-LHC? </a:t>
            </a:r>
            <a:r>
              <a:rPr lang="it-IT" sz="2000" dirty="0" err="1" smtClean="0"/>
              <a:t>Issues</a:t>
            </a:r>
            <a:r>
              <a:rPr lang="it-IT" sz="2000" dirty="0" smtClean="0"/>
              <a:t> </a:t>
            </a:r>
            <a:r>
              <a:rPr lang="it-IT" sz="2000" dirty="0" err="1" smtClean="0"/>
              <a:t>related</a:t>
            </a:r>
            <a:r>
              <a:rPr lang="it-IT" sz="2000" dirty="0" smtClean="0"/>
              <a:t> to:</a:t>
            </a:r>
          </a:p>
          <a:p>
            <a:pPr marL="742950" lvl="1" indent="-285750">
              <a:buFont typeface="Courier New"/>
              <a:buChar char="o"/>
            </a:pPr>
            <a:r>
              <a:rPr lang="it-IT" sz="2000" dirty="0" err="1" smtClean="0"/>
              <a:t>Radiation</a:t>
            </a:r>
            <a:r>
              <a:rPr lang="it-IT" sz="2000" dirty="0" smtClean="0"/>
              <a:t> </a:t>
            </a:r>
            <a:r>
              <a:rPr lang="it-IT" sz="2000" dirty="0" err="1" smtClean="0"/>
              <a:t>tolerance</a:t>
            </a:r>
            <a:endParaRPr lang="it-IT" sz="2000" dirty="0" smtClean="0"/>
          </a:p>
          <a:p>
            <a:pPr marL="742950" lvl="1" indent="-285750">
              <a:buFont typeface="Courier New"/>
              <a:buChar char="o"/>
            </a:pPr>
            <a:r>
              <a:rPr lang="it-IT" sz="2000" dirty="0" err="1" smtClean="0"/>
              <a:t>Speed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0" y="609600"/>
            <a:ext cx="6965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Rate and </a:t>
            </a:r>
            <a:r>
              <a:rPr lang="it-IT" sz="2000" dirty="0" err="1"/>
              <a:t>radiation</a:t>
            </a:r>
            <a:r>
              <a:rPr lang="it-IT" sz="2000" dirty="0"/>
              <a:t> </a:t>
            </a:r>
            <a:r>
              <a:rPr lang="it-IT" sz="2000" dirty="0" err="1"/>
              <a:t>challenges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/>
              <a:t>innermost</a:t>
            </a:r>
            <a:r>
              <a:rPr lang="it-IT" sz="2000" dirty="0"/>
              <a:t> pixel </a:t>
            </a:r>
            <a:r>
              <a:rPr lang="it-IT" sz="2000" dirty="0" err="1"/>
              <a:t>layers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8650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CCPD HV-CMOS – improvements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4" name="Content Placeholder 2"/>
          <p:cNvSpPr>
            <a:spLocks noGrp="1"/>
          </p:cNvSpPr>
          <p:nvPr>
            <p:ph idx="1"/>
          </p:nvPr>
        </p:nvSpPr>
        <p:spPr>
          <a:xfrm>
            <a:off x="179512" y="1066800"/>
            <a:ext cx="3478088" cy="45259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alibri (Corpo)"/>
                <a:cs typeface="Calibri (Corpo)"/>
              </a:rPr>
              <a:t>Isolated PMOS</a:t>
            </a:r>
            <a:r>
              <a:rPr lang="en-US" sz="1800" dirty="0" smtClean="0">
                <a:latin typeface="Calibri (Corpo)"/>
                <a:cs typeface="Calibri (Corpo)"/>
              </a:rPr>
              <a:t>: Eliminates </a:t>
            </a:r>
            <a:r>
              <a:rPr lang="en-US" sz="1800" dirty="0">
                <a:latin typeface="Calibri (Corpo)"/>
                <a:cs typeface="Calibri (Corpo)"/>
              </a:rPr>
              <a:t>PMOS to sensor crosstalk, allows more freedom when pixel electronics is designed</a:t>
            </a:r>
          </a:p>
        </p:txBody>
      </p:sp>
      <p:grpSp>
        <p:nvGrpSpPr>
          <p:cNvPr id="145" name="Gruppo 144"/>
          <p:cNvGrpSpPr/>
          <p:nvPr/>
        </p:nvGrpSpPr>
        <p:grpSpPr>
          <a:xfrm>
            <a:off x="609600" y="3276600"/>
            <a:ext cx="2597095" cy="2057400"/>
            <a:chOff x="5647313" y="3819872"/>
            <a:chExt cx="2597095" cy="2057400"/>
          </a:xfrm>
        </p:grpSpPr>
        <p:sp>
          <p:nvSpPr>
            <p:cNvPr id="146" name="Rechteck 1"/>
            <p:cNvSpPr>
              <a:spLocks noChangeArrowheads="1"/>
            </p:cNvSpPr>
            <p:nvPr/>
          </p:nvSpPr>
          <p:spPr bwMode="auto">
            <a:xfrm>
              <a:off x="5680251" y="4200872"/>
              <a:ext cx="2514600" cy="16764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47" name="Abgerundetes Rechteck 92"/>
            <p:cNvSpPr>
              <a:spLocks noChangeArrowheads="1"/>
            </p:cNvSpPr>
            <p:nvPr/>
          </p:nvSpPr>
          <p:spPr bwMode="auto">
            <a:xfrm>
              <a:off x="6137451" y="4200872"/>
              <a:ext cx="1524000" cy="609600"/>
            </a:xfrm>
            <a:prstGeom prst="roundRect">
              <a:avLst>
                <a:gd name="adj" fmla="val 16667"/>
              </a:avLst>
            </a:prstGeom>
            <a:solidFill>
              <a:srgbClr val="333399">
                <a:lumMod val="20000"/>
                <a:lumOff val="80000"/>
              </a:srgbClr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48" name="Abgerundetes Rechteck 92"/>
            <p:cNvSpPr>
              <a:spLocks noChangeArrowheads="1"/>
            </p:cNvSpPr>
            <p:nvPr/>
          </p:nvSpPr>
          <p:spPr bwMode="auto">
            <a:xfrm>
              <a:off x="5680251" y="4200872"/>
              <a:ext cx="2514600" cy="15240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49" name="Rechteck 155"/>
            <p:cNvSpPr>
              <a:spLocks noChangeArrowheads="1"/>
            </p:cNvSpPr>
            <p:nvPr/>
          </p:nvSpPr>
          <p:spPr bwMode="auto">
            <a:xfrm>
              <a:off x="6366051" y="4200872"/>
              <a:ext cx="1143000" cy="228600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0" name="Rechteck 24"/>
            <p:cNvSpPr/>
            <p:nvPr/>
          </p:nvSpPr>
          <p:spPr bwMode="auto">
            <a:xfrm>
              <a:off x="6899451" y="4200872"/>
              <a:ext cx="533400" cy="152400"/>
            </a:xfrm>
            <a:prstGeom prst="rect">
              <a:avLst/>
            </a:prstGeom>
            <a:solidFill>
              <a:srgbClr val="333399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1" name="Rechteck 25"/>
            <p:cNvSpPr/>
            <p:nvPr/>
          </p:nvSpPr>
          <p:spPr bwMode="auto">
            <a:xfrm>
              <a:off x="6442251" y="4200872"/>
              <a:ext cx="152400" cy="76200"/>
            </a:xfrm>
            <a:prstGeom prst="rect">
              <a:avLst/>
            </a:prstGeom>
            <a:solidFill>
              <a:srgbClr val="333399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2" name="Rechteck 26"/>
            <p:cNvSpPr/>
            <p:nvPr/>
          </p:nvSpPr>
          <p:spPr bwMode="auto">
            <a:xfrm>
              <a:off x="6670851" y="4200872"/>
              <a:ext cx="152400" cy="76200"/>
            </a:xfrm>
            <a:prstGeom prst="rect">
              <a:avLst/>
            </a:prstGeom>
            <a:solidFill>
              <a:srgbClr val="333399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3" name="Rechteck 160"/>
            <p:cNvSpPr>
              <a:spLocks noChangeArrowheads="1"/>
            </p:cNvSpPr>
            <p:nvPr/>
          </p:nvSpPr>
          <p:spPr bwMode="auto">
            <a:xfrm>
              <a:off x="6975651" y="4200872"/>
              <a:ext cx="1524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4" name="Rechteck 162"/>
            <p:cNvSpPr>
              <a:spLocks noChangeArrowheads="1"/>
            </p:cNvSpPr>
            <p:nvPr/>
          </p:nvSpPr>
          <p:spPr bwMode="auto">
            <a:xfrm>
              <a:off x="7204251" y="4200872"/>
              <a:ext cx="1524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5" name="Rechteck 164"/>
            <p:cNvSpPr>
              <a:spLocks noChangeArrowheads="1"/>
            </p:cNvSpPr>
            <p:nvPr/>
          </p:nvSpPr>
          <p:spPr bwMode="auto">
            <a:xfrm>
              <a:off x="7128051" y="4124672"/>
              <a:ext cx="76200" cy="76200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6" name="Rechteck 30"/>
            <p:cNvSpPr/>
            <p:nvPr/>
          </p:nvSpPr>
          <p:spPr bwMode="auto">
            <a:xfrm>
              <a:off x="6594651" y="4124672"/>
              <a:ext cx="76200" cy="76200"/>
            </a:xfrm>
            <a:prstGeom prst="rect">
              <a:avLst/>
            </a:prstGeom>
            <a:solidFill>
              <a:srgbClr val="333399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57" name="Textfeld 166"/>
            <p:cNvSpPr txBox="1">
              <a:spLocks noChangeArrowheads="1"/>
            </p:cNvSpPr>
            <p:nvPr/>
          </p:nvSpPr>
          <p:spPr bwMode="auto">
            <a:xfrm>
              <a:off x="6285196" y="3819872"/>
              <a:ext cx="6554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NMOS</a:t>
              </a:r>
            </a:p>
          </p:txBody>
        </p:sp>
        <p:sp>
          <p:nvSpPr>
            <p:cNvPr id="158" name="Textfeld 171"/>
            <p:cNvSpPr txBox="1">
              <a:spLocks noChangeArrowheads="1"/>
            </p:cNvSpPr>
            <p:nvPr/>
          </p:nvSpPr>
          <p:spPr bwMode="auto">
            <a:xfrm>
              <a:off x="6906368" y="3819872"/>
              <a:ext cx="6322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PMOS</a:t>
              </a:r>
            </a:p>
          </p:txBody>
        </p:sp>
        <p:cxnSp>
          <p:nvCxnSpPr>
            <p:cNvPr id="159" name="Gerade Verbindung mit Pfeil 180"/>
            <p:cNvCxnSpPr>
              <a:cxnSpLocks noChangeShapeType="1"/>
            </p:cNvCxnSpPr>
            <p:nvPr/>
          </p:nvCxnSpPr>
          <p:spPr bwMode="auto">
            <a:xfrm flipV="1">
              <a:off x="6366051" y="4658072"/>
              <a:ext cx="0" cy="533400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Textfeld 181"/>
            <p:cNvSpPr txBox="1">
              <a:spLocks noChangeArrowheads="1"/>
            </p:cNvSpPr>
            <p:nvPr/>
          </p:nvSpPr>
          <p:spPr bwMode="auto">
            <a:xfrm>
              <a:off x="5647313" y="5115272"/>
              <a:ext cx="10580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Deep n-well</a:t>
              </a:r>
            </a:p>
          </p:txBody>
        </p:sp>
        <p:cxnSp>
          <p:nvCxnSpPr>
            <p:cNvPr id="161" name="Gerade Verbindung mit Pfeil 182"/>
            <p:cNvCxnSpPr>
              <a:cxnSpLocks noChangeShapeType="1"/>
            </p:cNvCxnSpPr>
            <p:nvPr/>
          </p:nvCxnSpPr>
          <p:spPr bwMode="auto">
            <a:xfrm flipV="1">
              <a:off x="6641507" y="4416896"/>
              <a:ext cx="0" cy="504056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2" name="Textfeld 183"/>
            <p:cNvSpPr txBox="1">
              <a:spLocks noChangeArrowheads="1"/>
            </p:cNvSpPr>
            <p:nvPr/>
          </p:nvSpPr>
          <p:spPr bwMode="auto">
            <a:xfrm>
              <a:off x="6353475" y="4848944"/>
              <a:ext cx="105806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Deep p-well</a:t>
              </a:r>
            </a:p>
          </p:txBody>
        </p:sp>
        <p:cxnSp>
          <p:nvCxnSpPr>
            <p:cNvPr id="163" name="Gerade Verbindung mit Pfeil 184"/>
            <p:cNvCxnSpPr>
              <a:cxnSpLocks noChangeShapeType="1"/>
            </p:cNvCxnSpPr>
            <p:nvPr/>
          </p:nvCxnSpPr>
          <p:spPr bwMode="auto">
            <a:xfrm flipH="1" flipV="1">
              <a:off x="7361587" y="4344888"/>
              <a:ext cx="744" cy="931912"/>
            </a:xfrm>
            <a:prstGeom prst="straightConnector1">
              <a:avLst/>
            </a:prstGeom>
            <a:noFill/>
            <a:ln w="9525" algn="ctr">
              <a:solidFill>
                <a:srgbClr val="00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4" name="Textfeld 185"/>
            <p:cNvSpPr txBox="1">
              <a:spLocks noChangeArrowheads="1"/>
            </p:cNvSpPr>
            <p:nvPr/>
          </p:nvSpPr>
          <p:spPr bwMode="auto">
            <a:xfrm>
              <a:off x="7001547" y="5208984"/>
              <a:ext cx="12428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1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</a:rPr>
                <a:t>Shallow n-well</a:t>
              </a:r>
            </a:p>
          </p:txBody>
        </p:sp>
      </p:grpSp>
      <p:sp>
        <p:nvSpPr>
          <p:cNvPr id="166" name="Content Placeholder 2"/>
          <p:cNvSpPr txBox="1">
            <a:spLocks/>
          </p:cNvSpPr>
          <p:nvPr/>
        </p:nvSpPr>
        <p:spPr bwMode="auto">
          <a:xfrm>
            <a:off x="4343400" y="1066800"/>
            <a:ext cx="46482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3"/>
              </a:buBlip>
              <a:tabLst/>
              <a:defRPr sz="2000" i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marR="0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30238" marR="0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896938" marR="0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lvl="1" indent="-285750">
              <a:buSzTx/>
              <a:buFont typeface="Arial"/>
              <a:buChar char="•"/>
            </a:pPr>
            <a:r>
              <a:rPr lang="it-IT" dirty="0">
                <a:solidFill>
                  <a:srgbClr val="FF0000"/>
                </a:solidFill>
              </a:rPr>
              <a:t>High resistive </a:t>
            </a:r>
            <a:r>
              <a:rPr lang="it-IT" dirty="0" err="1" smtClean="0">
                <a:solidFill>
                  <a:srgbClr val="FF0000"/>
                </a:solidFill>
              </a:rPr>
              <a:t>substrates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  <a:r>
              <a:rPr lang="it-IT" dirty="0" smtClean="0"/>
              <a:t> </a:t>
            </a:r>
            <a:r>
              <a:rPr lang="en-US" dirty="0">
                <a:latin typeface="Calibri (Corpo)"/>
                <a:cs typeface="Calibri (Corpo)"/>
              </a:rPr>
              <a:t>a</a:t>
            </a:r>
            <a:r>
              <a:rPr lang="en-US" sz="1800" i="0" dirty="0" smtClean="0">
                <a:latin typeface="Calibri (Corpo)"/>
                <a:cs typeface="Calibri (Corpo)"/>
              </a:rPr>
              <a:t>round </a:t>
            </a:r>
            <a:r>
              <a:rPr lang="en-US" sz="1800" i="0" dirty="0">
                <a:solidFill>
                  <a:srgbClr val="FF0000"/>
                </a:solidFill>
                <a:latin typeface="Calibri (Corpo)"/>
                <a:cs typeface="Calibri (Corpo)"/>
              </a:rPr>
              <a:t>80 </a:t>
            </a:r>
            <a:r>
              <a:rPr lang="en-US" sz="1800" i="0" dirty="0" err="1">
                <a:solidFill>
                  <a:srgbClr val="FF0000"/>
                </a:solidFill>
                <a:latin typeface="Calibri (Corpo)"/>
                <a:cs typeface="Calibri (Corpo)"/>
              </a:rPr>
              <a:t>Ωcm</a:t>
            </a:r>
            <a:r>
              <a:rPr lang="en-US" sz="1800" i="0" dirty="0">
                <a:solidFill>
                  <a:srgbClr val="FF0000"/>
                </a:solidFill>
                <a:latin typeface="Calibri (Corpo)"/>
                <a:cs typeface="Calibri (Corpo)"/>
              </a:rPr>
              <a:t> </a:t>
            </a:r>
            <a:r>
              <a:rPr lang="en-US" sz="1800" i="0" dirty="0">
                <a:latin typeface="Calibri (Corpo)"/>
                <a:cs typeface="Calibri (Corpo)"/>
              </a:rPr>
              <a:t>looks </a:t>
            </a:r>
            <a:r>
              <a:rPr lang="en-US" sz="1800" i="0" dirty="0" smtClean="0">
                <a:latin typeface="Calibri (Corpo)"/>
                <a:cs typeface="Calibri (Corpo)"/>
              </a:rPr>
              <a:t>optimal:</a:t>
            </a:r>
          </a:p>
        </p:txBody>
      </p:sp>
      <p:sp>
        <p:nvSpPr>
          <p:cNvPr id="29" name="Rechteck 1"/>
          <p:cNvSpPr>
            <a:spLocks noChangeArrowheads="1"/>
          </p:cNvSpPr>
          <p:nvPr/>
        </p:nvSpPr>
        <p:spPr bwMode="auto">
          <a:xfrm>
            <a:off x="5104761" y="3276600"/>
            <a:ext cx="3124200" cy="2590800"/>
          </a:xfrm>
          <a:prstGeom prst="rect">
            <a:avLst/>
          </a:prstGeom>
          <a:solidFill>
            <a:srgbClr val="FFFF66">
              <a:alpha val="65000"/>
            </a:srgbClr>
          </a:solidFill>
          <a:ln>
            <a:noFill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" name="Abgerundetes Rechteck 92"/>
          <p:cNvSpPr>
            <a:spLocks noChangeArrowheads="1"/>
          </p:cNvSpPr>
          <p:nvPr/>
        </p:nvSpPr>
        <p:spPr bwMode="auto">
          <a:xfrm>
            <a:off x="5942961" y="3276600"/>
            <a:ext cx="1447800" cy="6096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Deep-n-well</a:t>
            </a:r>
          </a:p>
        </p:txBody>
      </p:sp>
      <p:sp>
        <p:nvSpPr>
          <p:cNvPr id="31" name="Abgerundetes Rechteck 92"/>
          <p:cNvSpPr>
            <a:spLocks noChangeArrowheads="1"/>
          </p:cNvSpPr>
          <p:nvPr/>
        </p:nvSpPr>
        <p:spPr bwMode="auto">
          <a:xfrm>
            <a:off x="5104761" y="3276600"/>
            <a:ext cx="3124200" cy="2438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cxnSp>
        <p:nvCxnSpPr>
          <p:cNvPr id="32" name="Gerade Verbindung mit Pfeil 125"/>
          <p:cNvCxnSpPr>
            <a:cxnSpLocks noChangeShapeType="1"/>
          </p:cNvCxnSpPr>
          <p:nvPr/>
        </p:nvCxnSpPr>
        <p:spPr bwMode="auto">
          <a:xfrm flipH="1">
            <a:off x="5714361" y="3124200"/>
            <a:ext cx="1447800" cy="32766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mit Pfeil 126"/>
          <p:cNvCxnSpPr>
            <a:cxnSpLocks noChangeShapeType="1"/>
          </p:cNvCxnSpPr>
          <p:nvPr/>
        </p:nvCxnSpPr>
        <p:spPr bwMode="auto">
          <a:xfrm flipV="1">
            <a:off x="6400161" y="3886200"/>
            <a:ext cx="0" cy="74771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feld 128"/>
          <p:cNvSpPr txBox="1">
            <a:spLocks noChangeArrowheads="1"/>
          </p:cNvSpPr>
          <p:nvPr/>
        </p:nvSpPr>
        <p:spPr bwMode="auto">
          <a:xfrm>
            <a:off x="6626955" y="38862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35" name="Textfeld 129"/>
          <p:cNvSpPr txBox="1">
            <a:spLocks noChangeArrowheads="1"/>
          </p:cNvSpPr>
          <p:nvPr/>
        </p:nvSpPr>
        <p:spPr bwMode="auto">
          <a:xfrm>
            <a:off x="6550755" y="40386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36" name="Textfeld 130"/>
          <p:cNvSpPr txBox="1">
            <a:spLocks noChangeArrowheads="1"/>
          </p:cNvSpPr>
          <p:nvPr/>
        </p:nvSpPr>
        <p:spPr bwMode="auto">
          <a:xfrm>
            <a:off x="6474555" y="41910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37" name="Textfeld 131"/>
          <p:cNvSpPr txBox="1">
            <a:spLocks noChangeArrowheads="1"/>
          </p:cNvSpPr>
          <p:nvPr/>
        </p:nvSpPr>
        <p:spPr bwMode="auto">
          <a:xfrm>
            <a:off x="6398355" y="43434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38" name="Textfeld 132"/>
          <p:cNvSpPr txBox="1">
            <a:spLocks noChangeArrowheads="1"/>
          </p:cNvSpPr>
          <p:nvPr/>
        </p:nvSpPr>
        <p:spPr bwMode="auto">
          <a:xfrm>
            <a:off x="6322155" y="44958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39" name="Textfeld 133"/>
          <p:cNvSpPr txBox="1">
            <a:spLocks noChangeArrowheads="1"/>
          </p:cNvSpPr>
          <p:nvPr/>
        </p:nvSpPr>
        <p:spPr bwMode="auto">
          <a:xfrm>
            <a:off x="6245955" y="46482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40" name="Textfeld 134"/>
          <p:cNvSpPr txBox="1">
            <a:spLocks noChangeArrowheads="1"/>
          </p:cNvSpPr>
          <p:nvPr/>
        </p:nvSpPr>
        <p:spPr bwMode="auto">
          <a:xfrm>
            <a:off x="6169755" y="48006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41" name="Textfeld 135"/>
          <p:cNvSpPr txBox="1">
            <a:spLocks noChangeArrowheads="1"/>
          </p:cNvSpPr>
          <p:nvPr/>
        </p:nvSpPr>
        <p:spPr bwMode="auto">
          <a:xfrm>
            <a:off x="6093555" y="49530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cxnSp>
        <p:nvCxnSpPr>
          <p:cNvPr id="42" name="Gerade Verbindung mit Pfeil 136"/>
          <p:cNvCxnSpPr>
            <a:cxnSpLocks noChangeShapeType="1"/>
          </p:cNvCxnSpPr>
          <p:nvPr/>
        </p:nvCxnSpPr>
        <p:spPr bwMode="auto">
          <a:xfrm flipV="1">
            <a:off x="6552561" y="3886200"/>
            <a:ext cx="0" cy="5334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mit Pfeil 137"/>
          <p:cNvCxnSpPr>
            <a:cxnSpLocks noChangeShapeType="1"/>
          </p:cNvCxnSpPr>
          <p:nvPr/>
        </p:nvCxnSpPr>
        <p:spPr bwMode="auto">
          <a:xfrm flipV="1">
            <a:off x="6704961" y="3886200"/>
            <a:ext cx="0" cy="21431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feld 140"/>
          <p:cNvSpPr txBox="1">
            <a:spLocks noChangeArrowheads="1"/>
          </p:cNvSpPr>
          <p:nvPr/>
        </p:nvSpPr>
        <p:spPr bwMode="auto">
          <a:xfrm>
            <a:off x="6634441" y="4593704"/>
            <a:ext cx="164928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Depleted </a:t>
            </a:r>
            <a:r>
              <a:rPr kumimoji="0" lang="en-US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24µm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(@ equal bias voltage)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Depleted </a:t>
            </a:r>
            <a:r>
              <a:rPr kumimoji="0" lang="en-US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48µm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(@ equal field, doubled bias voltage)</a:t>
            </a:r>
            <a:endParaRPr kumimoji="0" lang="en-US" altLang="de-DE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Textfeld 143"/>
          <p:cNvSpPr txBox="1">
            <a:spLocks noChangeArrowheads="1"/>
          </p:cNvSpPr>
          <p:nvPr/>
        </p:nvSpPr>
        <p:spPr bwMode="auto">
          <a:xfrm>
            <a:off x="4038600" y="3429000"/>
            <a:ext cx="19477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Primary signal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100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%</a:t>
            </a:r>
            <a:r>
              <a:rPr kumimoji="0" lang="en-US" altLang="de-DE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 - 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Signal </a:t>
            </a: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collection: </a:t>
            </a: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/>
            </a:r>
            <a:b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</a:br>
            <a:r>
              <a:rPr kumimoji="0" lang="en-US" alt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drift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6" name="Textfeld 147"/>
          <p:cNvSpPr txBox="1">
            <a:spLocks noChangeArrowheads="1"/>
          </p:cNvSpPr>
          <p:nvPr/>
        </p:nvSpPr>
        <p:spPr bwMode="auto">
          <a:xfrm>
            <a:off x="6017355" y="51054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47" name="Textfeld 148"/>
          <p:cNvSpPr txBox="1">
            <a:spLocks noChangeArrowheads="1"/>
          </p:cNvSpPr>
          <p:nvPr/>
        </p:nvSpPr>
        <p:spPr bwMode="auto">
          <a:xfrm>
            <a:off x="5941155" y="52578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48" name="Textfeld 149"/>
          <p:cNvSpPr txBox="1">
            <a:spLocks noChangeArrowheads="1"/>
          </p:cNvSpPr>
          <p:nvPr/>
        </p:nvSpPr>
        <p:spPr bwMode="auto">
          <a:xfrm>
            <a:off x="5864955" y="54864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49" name="Textfeld 150"/>
          <p:cNvSpPr txBox="1">
            <a:spLocks noChangeArrowheads="1"/>
          </p:cNvSpPr>
          <p:nvPr/>
        </p:nvSpPr>
        <p:spPr bwMode="auto">
          <a:xfrm>
            <a:off x="5788755" y="56388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50" name="Textfeld 151"/>
          <p:cNvSpPr txBox="1">
            <a:spLocks noChangeArrowheads="1"/>
          </p:cNvSpPr>
          <p:nvPr/>
        </p:nvSpPr>
        <p:spPr bwMode="auto">
          <a:xfrm>
            <a:off x="5712555" y="57912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sp>
        <p:nvSpPr>
          <p:cNvPr id="51" name="Textfeld 152"/>
          <p:cNvSpPr txBox="1">
            <a:spLocks noChangeArrowheads="1"/>
          </p:cNvSpPr>
          <p:nvPr/>
        </p:nvSpPr>
        <p:spPr bwMode="auto">
          <a:xfrm>
            <a:off x="5636355" y="5943600"/>
            <a:ext cx="329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+-</a:t>
            </a:r>
          </a:p>
        </p:txBody>
      </p:sp>
      <p:cxnSp>
        <p:nvCxnSpPr>
          <p:cNvPr id="52" name="Gerade Verbindung mit Pfeil 159"/>
          <p:cNvCxnSpPr>
            <a:cxnSpLocks noChangeShapeType="1"/>
          </p:cNvCxnSpPr>
          <p:nvPr/>
        </p:nvCxnSpPr>
        <p:spPr bwMode="auto">
          <a:xfrm flipV="1">
            <a:off x="6247761" y="3886200"/>
            <a:ext cx="0" cy="9906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mit Pfeil 161"/>
          <p:cNvCxnSpPr>
            <a:cxnSpLocks noChangeShapeType="1"/>
          </p:cNvCxnSpPr>
          <p:nvPr/>
        </p:nvCxnSpPr>
        <p:spPr bwMode="auto">
          <a:xfrm flipV="1">
            <a:off x="6095361" y="3886200"/>
            <a:ext cx="0" cy="12192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163"/>
          <p:cNvCxnSpPr>
            <a:cxnSpLocks noChangeShapeType="1"/>
          </p:cNvCxnSpPr>
          <p:nvPr/>
        </p:nvCxnSpPr>
        <p:spPr bwMode="auto">
          <a:xfrm flipV="1">
            <a:off x="5942961" y="3886200"/>
            <a:ext cx="0" cy="16002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Gerade Verbindung mit Pfeil 3141"/>
          <p:cNvCxnSpPr>
            <a:cxnSpLocks noChangeShapeType="1"/>
          </p:cNvCxnSpPr>
          <p:nvPr/>
        </p:nvCxnSpPr>
        <p:spPr bwMode="auto">
          <a:xfrm>
            <a:off x="5485761" y="3886200"/>
            <a:ext cx="381000" cy="5334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feld 168"/>
          <p:cNvSpPr txBox="1">
            <a:spLocks noChangeArrowheads="1"/>
          </p:cNvSpPr>
          <p:nvPr/>
        </p:nvSpPr>
        <p:spPr bwMode="auto">
          <a:xfrm>
            <a:off x="6379774" y="2971800"/>
            <a:ext cx="736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Particle</a:t>
            </a:r>
          </a:p>
        </p:txBody>
      </p:sp>
      <p:sp>
        <p:nvSpPr>
          <p:cNvPr id="57" name="Textfeld 170"/>
          <p:cNvSpPr txBox="1">
            <a:spLocks noChangeArrowheads="1"/>
          </p:cNvSpPr>
          <p:nvPr/>
        </p:nvSpPr>
        <p:spPr bwMode="auto">
          <a:xfrm>
            <a:off x="4876800" y="2362200"/>
            <a:ext cx="3535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Uniformly doped substrate </a:t>
            </a:r>
            <a:r>
              <a:rPr kumimoji="0" lang="en-US" altLang="de-DE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80 </a:t>
            </a:r>
            <a:r>
              <a:rPr kumimoji="0" lang="el-GR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Ω</a:t>
            </a:r>
            <a:r>
              <a:rPr kumimoji="0" lang="de-DE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Calibri"/>
              </a:rPr>
              <a:t>cm</a:t>
            </a:r>
            <a:endParaRPr kumimoji="0" lang="en-US" altLang="de-DE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Signal: ~ </a:t>
            </a:r>
            <a:r>
              <a:rPr kumimoji="0" lang="en-US" altLang="de-DE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2700e-4500e (</a:t>
            </a:r>
            <a:r>
              <a:rPr kumimoji="0" lang="en-US" altLang="de-DE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estimation)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3601639"/>
              </p:ext>
            </p:extLst>
          </p:nvPr>
        </p:nvGraphicFramePr>
        <p:xfrm>
          <a:off x="5486400" y="1676400"/>
          <a:ext cx="2235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4" imgW="977900" imgH="266700" progId="Equation.3">
                  <p:embed/>
                </p:oleObj>
              </mc:Choice>
              <mc:Fallback>
                <p:oleObj name="Equation" r:id="rId4" imgW="9779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6400" y="1676400"/>
                        <a:ext cx="22352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0139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7"/>
          <p:cNvSpPr/>
          <p:nvPr/>
        </p:nvSpPr>
        <p:spPr bwMode="auto">
          <a:xfrm>
            <a:off x="5867400" y="685800"/>
            <a:ext cx="3048000" cy="563880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351281" y="2239078"/>
            <a:ext cx="1854189" cy="185414"/>
          </a:xfrm>
          <a:custGeom>
            <a:avLst/>
            <a:gdLst>
              <a:gd name="connsiteX0" fmla="*/ 64892 w 1854189"/>
              <a:gd name="connsiteY0" fmla="*/ 166872 h 185414"/>
              <a:gd name="connsiteX1" fmla="*/ 18541 w 1854189"/>
              <a:gd name="connsiteY1" fmla="*/ 157601 h 185414"/>
              <a:gd name="connsiteX2" fmla="*/ 0 w 1854189"/>
              <a:gd name="connsiteY2" fmla="*/ 101977 h 185414"/>
              <a:gd name="connsiteX3" fmla="*/ 27811 w 1854189"/>
              <a:gd name="connsiteY3" fmla="*/ 83436 h 185414"/>
              <a:gd name="connsiteX4" fmla="*/ 46352 w 1854189"/>
              <a:gd name="connsiteY4" fmla="*/ 64894 h 185414"/>
              <a:gd name="connsiteX5" fmla="*/ 83433 w 1854189"/>
              <a:gd name="connsiteY5" fmla="*/ 55624 h 185414"/>
              <a:gd name="connsiteX6" fmla="*/ 111244 w 1854189"/>
              <a:gd name="connsiteY6" fmla="*/ 46353 h 185414"/>
              <a:gd name="connsiteX7" fmla="*/ 250298 w 1854189"/>
              <a:gd name="connsiteY7" fmla="*/ 18541 h 185414"/>
              <a:gd name="connsiteX8" fmla="*/ 370812 w 1854189"/>
              <a:gd name="connsiteY8" fmla="*/ 0 h 185414"/>
              <a:gd name="connsiteX9" fmla="*/ 741625 w 1854189"/>
              <a:gd name="connsiteY9" fmla="*/ 9270 h 185414"/>
              <a:gd name="connsiteX10" fmla="*/ 834328 w 1854189"/>
              <a:gd name="connsiteY10" fmla="*/ 18541 h 185414"/>
              <a:gd name="connsiteX11" fmla="*/ 889950 w 1854189"/>
              <a:gd name="connsiteY11" fmla="*/ 27812 h 185414"/>
              <a:gd name="connsiteX12" fmla="*/ 1687196 w 1854189"/>
              <a:gd name="connsiteY12" fmla="*/ 37082 h 185414"/>
              <a:gd name="connsiteX13" fmla="*/ 1752088 w 1854189"/>
              <a:gd name="connsiteY13" fmla="*/ 55624 h 185414"/>
              <a:gd name="connsiteX14" fmla="*/ 1816980 w 1854189"/>
              <a:gd name="connsiteY14" fmla="*/ 74165 h 185414"/>
              <a:gd name="connsiteX15" fmla="*/ 1844791 w 1854189"/>
              <a:gd name="connsiteY15" fmla="*/ 92707 h 185414"/>
              <a:gd name="connsiteX16" fmla="*/ 1844791 w 1854189"/>
              <a:gd name="connsiteY16" fmla="*/ 166872 h 185414"/>
              <a:gd name="connsiteX17" fmla="*/ 1770629 w 1854189"/>
              <a:gd name="connsiteY17" fmla="*/ 176143 h 185414"/>
              <a:gd name="connsiteX18" fmla="*/ 1742818 w 1854189"/>
              <a:gd name="connsiteY18" fmla="*/ 185414 h 18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54189" h="185414">
                <a:moveTo>
                  <a:pt x="64892" y="166872"/>
                </a:moveTo>
                <a:cubicBezTo>
                  <a:pt x="49442" y="163782"/>
                  <a:pt x="29682" y="168743"/>
                  <a:pt x="18541" y="157601"/>
                </a:cubicBezTo>
                <a:cubicBezTo>
                  <a:pt x="4721" y="143781"/>
                  <a:pt x="0" y="101977"/>
                  <a:pt x="0" y="101977"/>
                </a:cubicBezTo>
                <a:cubicBezTo>
                  <a:pt x="9270" y="95797"/>
                  <a:pt x="19111" y="90396"/>
                  <a:pt x="27811" y="83436"/>
                </a:cubicBezTo>
                <a:cubicBezTo>
                  <a:pt x="34636" y="77976"/>
                  <a:pt x="38534" y="68803"/>
                  <a:pt x="46352" y="64894"/>
                </a:cubicBezTo>
                <a:cubicBezTo>
                  <a:pt x="57748" y="59196"/>
                  <a:pt x="71183" y="59124"/>
                  <a:pt x="83433" y="55624"/>
                </a:cubicBezTo>
                <a:cubicBezTo>
                  <a:pt x="92829" y="52939"/>
                  <a:pt x="101816" y="48924"/>
                  <a:pt x="111244" y="46353"/>
                </a:cubicBezTo>
                <a:cubicBezTo>
                  <a:pt x="209759" y="19484"/>
                  <a:pt x="157475" y="34013"/>
                  <a:pt x="250298" y="18541"/>
                </a:cubicBezTo>
                <a:cubicBezTo>
                  <a:pt x="377685" y="-2692"/>
                  <a:pt x="191515" y="22411"/>
                  <a:pt x="370812" y="0"/>
                </a:cubicBezTo>
                <a:lnTo>
                  <a:pt x="741625" y="9270"/>
                </a:lnTo>
                <a:cubicBezTo>
                  <a:pt x="772655" y="10511"/>
                  <a:pt x="803513" y="14689"/>
                  <a:pt x="834328" y="18541"/>
                </a:cubicBezTo>
                <a:cubicBezTo>
                  <a:pt x="852979" y="20873"/>
                  <a:pt x="871158" y="27403"/>
                  <a:pt x="889950" y="27812"/>
                </a:cubicBezTo>
                <a:cubicBezTo>
                  <a:pt x="1155654" y="33588"/>
                  <a:pt x="1421447" y="33992"/>
                  <a:pt x="1687196" y="37082"/>
                </a:cubicBezTo>
                <a:cubicBezTo>
                  <a:pt x="1803184" y="66081"/>
                  <a:pt x="1658942" y="29011"/>
                  <a:pt x="1752088" y="55624"/>
                </a:cubicBezTo>
                <a:cubicBezTo>
                  <a:pt x="1765957" y="59587"/>
                  <a:pt x="1802156" y="66753"/>
                  <a:pt x="1816980" y="74165"/>
                </a:cubicBezTo>
                <a:cubicBezTo>
                  <a:pt x="1826945" y="79148"/>
                  <a:pt x="1835521" y="86526"/>
                  <a:pt x="1844791" y="92707"/>
                </a:cubicBezTo>
                <a:cubicBezTo>
                  <a:pt x="1845190" y="94704"/>
                  <a:pt x="1865736" y="157563"/>
                  <a:pt x="1844791" y="166872"/>
                </a:cubicBezTo>
                <a:cubicBezTo>
                  <a:pt x="1822025" y="176991"/>
                  <a:pt x="1795350" y="173053"/>
                  <a:pt x="1770629" y="176143"/>
                </a:cubicBezTo>
                <a:lnTo>
                  <a:pt x="1742818" y="185414"/>
                </a:lnTo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CCPD HV-CMOS – hybridization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107504" y="620688"/>
            <a:ext cx="5150296" cy="273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Blip>
                <a:blip r:embed="rId2"/>
              </a:buBlip>
              <a:tabLst/>
              <a:defRPr sz="2000" i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46088" marR="0" indent="-17938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630238" marR="0" indent="-185738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Times" charset="0"/>
              <a:buChar char="•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896938" marR="0" indent="-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896938" marR="0" indent="2667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Lucida Grande"/>
              <a:buChar char="-"/>
              <a:tabLst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0383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4955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952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4099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Font typeface="Monotype Sorts" charset="2"/>
              <a:buChar char="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GB" b="0" i="0" dirty="0" smtClean="0">
                <a:latin typeface="Calibri"/>
                <a:cs typeface="Calibri"/>
              </a:rPr>
              <a:t>Active sensor HV-CMOS coupled to FE:</a:t>
            </a: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GB" b="0" i="0" dirty="0" smtClean="0">
                <a:latin typeface="Calibri"/>
                <a:cs typeface="Calibri"/>
              </a:rPr>
              <a:t>Capacitive coupling through bump pads</a:t>
            </a: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GB" b="0" i="0" dirty="0" smtClean="0">
                <a:latin typeface="Calibri"/>
                <a:cs typeface="Calibri"/>
              </a:rPr>
              <a:t>dielectric layer very thin (~5 µm)</a:t>
            </a: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GB" b="0" i="0" dirty="0" smtClean="0">
                <a:latin typeface="Calibri"/>
                <a:cs typeface="Calibri"/>
              </a:rPr>
              <a:t>Bump-pads are 18 µm diameter</a:t>
            </a:r>
            <a:endParaRPr lang="en-GB" b="0" i="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GB" b="0" i="0" dirty="0" smtClean="0">
                <a:latin typeface="Calibri"/>
                <a:cs typeface="Calibri"/>
              </a:rPr>
              <a:t>Cheap process to be developed </a:t>
            </a:r>
            <a:endParaRPr lang="en-GB" b="0" i="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  <a:buFont typeface="Arial"/>
              <a:buChar char="•"/>
            </a:pPr>
            <a:endParaRPr lang="en-GB" b="0" i="0" dirty="0" smtClean="0">
              <a:latin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GB" b="0" i="0" dirty="0" smtClean="0">
                <a:latin typeface="Calibri"/>
                <a:cs typeface="Calibri"/>
              </a:rPr>
              <a:t>HV-CMOS need signal/power:</a:t>
            </a:r>
          </a:p>
          <a:p>
            <a:pPr>
              <a:lnSpc>
                <a:spcPct val="80000"/>
              </a:lnSpc>
              <a:buFont typeface="Arial"/>
              <a:buChar char="•"/>
            </a:pPr>
            <a:r>
              <a:rPr lang="en-GB" b="0" i="0" dirty="0" smtClean="0">
                <a:latin typeface="Calibri"/>
                <a:cs typeface="Calibri"/>
              </a:rPr>
              <a:t>Use TVS to bring signal to opposite chip side</a:t>
            </a:r>
            <a:endParaRPr lang="en-GB" b="0" i="0" dirty="0"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endParaRPr lang="en-GB" sz="1600" b="0" i="0" dirty="0" smtClean="0">
              <a:latin typeface="Calibri"/>
              <a:cs typeface="Calibri"/>
            </a:endParaRPr>
          </a:p>
          <a:p>
            <a:pPr lvl="1"/>
            <a:endParaRPr lang="en-GB" sz="1800" b="0" dirty="0">
              <a:latin typeface="Calibri"/>
              <a:cs typeface="Calibri"/>
            </a:endParaRPr>
          </a:p>
        </p:txBody>
      </p:sp>
      <p:sp>
        <p:nvSpPr>
          <p:cNvPr id="31" name="Rectangle 67"/>
          <p:cNvSpPr/>
          <p:nvPr/>
        </p:nvSpPr>
        <p:spPr bwMode="auto">
          <a:xfrm>
            <a:off x="304800" y="3717032"/>
            <a:ext cx="5400600" cy="2592288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 w="med" len="med"/>
            <a:tailEnd type="none" w="med" len="med"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charset="0"/>
            </a:endParaRPr>
          </a:p>
        </p:txBody>
      </p:sp>
      <p:pic>
        <p:nvPicPr>
          <p:cNvPr id="32" name="Content Placeholder 8" descr="HV-CMOS glued on FE-I4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r="13051"/>
          <a:stretch>
            <a:fillRect/>
          </a:stretch>
        </p:blipFill>
        <p:spPr>
          <a:xfrm>
            <a:off x="3491880" y="3792363"/>
            <a:ext cx="2106302" cy="2444949"/>
          </a:xfrm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25088" y="3989057"/>
            <a:ext cx="1390712" cy="3105796"/>
          </a:xfrm>
          <a:prstGeom prst="rect">
            <a:avLst/>
          </a:prstGeom>
          <a:noFill/>
          <a:ln>
            <a:noFill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539552" y="3933056"/>
            <a:ext cx="3048000" cy="585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1pPr>
            <a:lvl2pPr>
              <a:defRPr sz="22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Calibri"/>
                <a:cs typeface="Calibri"/>
              </a:rPr>
              <a:t>The tiny HV2FEI4p1 prototype glued on the large FE-I4</a:t>
            </a:r>
          </a:p>
        </p:txBody>
      </p:sp>
      <p:cxnSp>
        <p:nvCxnSpPr>
          <p:cNvPr id="35" name="Straight Arrow Connector 7"/>
          <p:cNvCxnSpPr/>
          <p:nvPr/>
        </p:nvCxnSpPr>
        <p:spPr>
          <a:xfrm flipH="1">
            <a:off x="3203848" y="4653136"/>
            <a:ext cx="864096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1"/>
          <p:cNvCxnSpPr>
            <a:stCxn id="34" idx="3"/>
          </p:cNvCxnSpPr>
          <p:nvPr/>
        </p:nvCxnSpPr>
        <p:spPr>
          <a:xfrm>
            <a:off x="3587552" y="4225950"/>
            <a:ext cx="480392" cy="3551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1"/>
          <p:cNvSpPr/>
          <p:nvPr/>
        </p:nvSpPr>
        <p:spPr>
          <a:xfrm>
            <a:off x="457200" y="5029200"/>
            <a:ext cx="3048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HV2FEI4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2.2 × 4.4 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mm</a:t>
            </a:r>
            <a:r>
              <a:rPr lang="en-US" sz="2000" baseline="30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2</a:t>
            </a:r>
            <a:endParaRPr lang="en-US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60 columns × 24rows</a:t>
            </a:r>
            <a:endParaRPr lang="en-GB" sz="20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38" name="Rectangle 22"/>
          <p:cNvSpPr/>
          <p:nvPr/>
        </p:nvSpPr>
        <p:spPr>
          <a:xfrm>
            <a:off x="4067944" y="4365104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Rounded MT Bold"/>
                <a:cs typeface="Arial Rounded MT Bold"/>
              </a:rPr>
              <a:t>FE-I4</a:t>
            </a:r>
            <a:endParaRPr lang="en-GB" sz="2400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00800" y="1447800"/>
            <a:ext cx="1752600" cy="304800"/>
            <a:chOff x="6705600" y="1600200"/>
            <a:chExt cx="1752600" cy="304800"/>
          </a:xfrm>
        </p:grpSpPr>
        <p:sp>
          <p:nvSpPr>
            <p:cNvPr id="3" name="Rectangle 2"/>
            <p:cNvSpPr/>
            <p:nvPr/>
          </p:nvSpPr>
          <p:spPr>
            <a:xfrm>
              <a:off x="6705600" y="1676400"/>
              <a:ext cx="17526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R/O CHIP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10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91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772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153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400800" y="2350532"/>
            <a:ext cx="1752600" cy="304800"/>
            <a:chOff x="6705600" y="1600200"/>
            <a:chExt cx="1752600" cy="304800"/>
          </a:xfrm>
        </p:grpSpPr>
        <p:sp>
          <p:nvSpPr>
            <p:cNvPr id="23" name="Rectangle 22"/>
            <p:cNvSpPr/>
            <p:nvPr/>
          </p:nvSpPr>
          <p:spPr>
            <a:xfrm>
              <a:off x="6705600" y="1676400"/>
              <a:ext cx="17526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R/O CHIP</a:t>
              </a:r>
              <a:endParaRPr lang="en-GB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10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91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72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3400" y="1600200"/>
              <a:ext cx="76200" cy="76200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96000" y="68580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Spin SU-8 photoresist</a:t>
            </a:r>
          </a:p>
          <a:p>
            <a:r>
              <a:rPr lang="en-GB" dirty="0"/>
              <a:t>P</a:t>
            </a:r>
            <a:r>
              <a:rPr lang="en-GB" dirty="0" smtClean="0"/>
              <a:t>attern pillars by mask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00800" y="1905000"/>
            <a:ext cx="166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Glue deposition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324600" y="3188732"/>
            <a:ext cx="1854189" cy="533400"/>
            <a:chOff x="6629400" y="3505200"/>
            <a:chExt cx="1854189" cy="533400"/>
          </a:xfrm>
        </p:grpSpPr>
        <p:sp>
          <p:nvSpPr>
            <p:cNvPr id="46" name="Freeform 45"/>
            <p:cNvSpPr/>
            <p:nvPr/>
          </p:nvSpPr>
          <p:spPr>
            <a:xfrm>
              <a:off x="6629400" y="3622346"/>
              <a:ext cx="1854189" cy="185414"/>
            </a:xfrm>
            <a:custGeom>
              <a:avLst/>
              <a:gdLst>
                <a:gd name="connsiteX0" fmla="*/ 64892 w 1854189"/>
                <a:gd name="connsiteY0" fmla="*/ 166872 h 185414"/>
                <a:gd name="connsiteX1" fmla="*/ 18541 w 1854189"/>
                <a:gd name="connsiteY1" fmla="*/ 157601 h 185414"/>
                <a:gd name="connsiteX2" fmla="*/ 0 w 1854189"/>
                <a:gd name="connsiteY2" fmla="*/ 101977 h 185414"/>
                <a:gd name="connsiteX3" fmla="*/ 27811 w 1854189"/>
                <a:gd name="connsiteY3" fmla="*/ 83436 h 185414"/>
                <a:gd name="connsiteX4" fmla="*/ 46352 w 1854189"/>
                <a:gd name="connsiteY4" fmla="*/ 64894 h 185414"/>
                <a:gd name="connsiteX5" fmla="*/ 83433 w 1854189"/>
                <a:gd name="connsiteY5" fmla="*/ 55624 h 185414"/>
                <a:gd name="connsiteX6" fmla="*/ 111244 w 1854189"/>
                <a:gd name="connsiteY6" fmla="*/ 46353 h 185414"/>
                <a:gd name="connsiteX7" fmla="*/ 250298 w 1854189"/>
                <a:gd name="connsiteY7" fmla="*/ 18541 h 185414"/>
                <a:gd name="connsiteX8" fmla="*/ 370812 w 1854189"/>
                <a:gd name="connsiteY8" fmla="*/ 0 h 185414"/>
                <a:gd name="connsiteX9" fmla="*/ 741625 w 1854189"/>
                <a:gd name="connsiteY9" fmla="*/ 9270 h 185414"/>
                <a:gd name="connsiteX10" fmla="*/ 834328 w 1854189"/>
                <a:gd name="connsiteY10" fmla="*/ 18541 h 185414"/>
                <a:gd name="connsiteX11" fmla="*/ 889950 w 1854189"/>
                <a:gd name="connsiteY11" fmla="*/ 27812 h 185414"/>
                <a:gd name="connsiteX12" fmla="*/ 1687196 w 1854189"/>
                <a:gd name="connsiteY12" fmla="*/ 37082 h 185414"/>
                <a:gd name="connsiteX13" fmla="*/ 1752088 w 1854189"/>
                <a:gd name="connsiteY13" fmla="*/ 55624 h 185414"/>
                <a:gd name="connsiteX14" fmla="*/ 1816980 w 1854189"/>
                <a:gd name="connsiteY14" fmla="*/ 74165 h 185414"/>
                <a:gd name="connsiteX15" fmla="*/ 1844791 w 1854189"/>
                <a:gd name="connsiteY15" fmla="*/ 92707 h 185414"/>
                <a:gd name="connsiteX16" fmla="*/ 1844791 w 1854189"/>
                <a:gd name="connsiteY16" fmla="*/ 166872 h 185414"/>
                <a:gd name="connsiteX17" fmla="*/ 1770629 w 1854189"/>
                <a:gd name="connsiteY17" fmla="*/ 176143 h 185414"/>
                <a:gd name="connsiteX18" fmla="*/ 1742818 w 1854189"/>
                <a:gd name="connsiteY18" fmla="*/ 185414 h 18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4189" h="185414">
                  <a:moveTo>
                    <a:pt x="64892" y="166872"/>
                  </a:moveTo>
                  <a:cubicBezTo>
                    <a:pt x="49442" y="163782"/>
                    <a:pt x="29682" y="168743"/>
                    <a:pt x="18541" y="157601"/>
                  </a:cubicBezTo>
                  <a:cubicBezTo>
                    <a:pt x="4721" y="143781"/>
                    <a:pt x="0" y="101977"/>
                    <a:pt x="0" y="101977"/>
                  </a:cubicBezTo>
                  <a:cubicBezTo>
                    <a:pt x="9270" y="95797"/>
                    <a:pt x="19111" y="90396"/>
                    <a:pt x="27811" y="83436"/>
                  </a:cubicBezTo>
                  <a:cubicBezTo>
                    <a:pt x="34636" y="77976"/>
                    <a:pt x="38534" y="68803"/>
                    <a:pt x="46352" y="64894"/>
                  </a:cubicBezTo>
                  <a:cubicBezTo>
                    <a:pt x="57748" y="59196"/>
                    <a:pt x="71183" y="59124"/>
                    <a:pt x="83433" y="55624"/>
                  </a:cubicBezTo>
                  <a:cubicBezTo>
                    <a:pt x="92829" y="52939"/>
                    <a:pt x="101816" y="48924"/>
                    <a:pt x="111244" y="46353"/>
                  </a:cubicBezTo>
                  <a:cubicBezTo>
                    <a:pt x="209759" y="19484"/>
                    <a:pt x="157475" y="34013"/>
                    <a:pt x="250298" y="18541"/>
                  </a:cubicBezTo>
                  <a:cubicBezTo>
                    <a:pt x="377685" y="-2692"/>
                    <a:pt x="191515" y="22411"/>
                    <a:pt x="370812" y="0"/>
                  </a:cubicBezTo>
                  <a:lnTo>
                    <a:pt x="741625" y="9270"/>
                  </a:lnTo>
                  <a:cubicBezTo>
                    <a:pt x="772655" y="10511"/>
                    <a:pt x="803513" y="14689"/>
                    <a:pt x="834328" y="18541"/>
                  </a:cubicBezTo>
                  <a:cubicBezTo>
                    <a:pt x="852979" y="20873"/>
                    <a:pt x="871158" y="27403"/>
                    <a:pt x="889950" y="27812"/>
                  </a:cubicBezTo>
                  <a:cubicBezTo>
                    <a:pt x="1155654" y="33588"/>
                    <a:pt x="1421447" y="33992"/>
                    <a:pt x="1687196" y="37082"/>
                  </a:cubicBezTo>
                  <a:cubicBezTo>
                    <a:pt x="1803184" y="66081"/>
                    <a:pt x="1658942" y="29011"/>
                    <a:pt x="1752088" y="55624"/>
                  </a:cubicBezTo>
                  <a:cubicBezTo>
                    <a:pt x="1765957" y="59587"/>
                    <a:pt x="1802156" y="66753"/>
                    <a:pt x="1816980" y="74165"/>
                  </a:cubicBezTo>
                  <a:cubicBezTo>
                    <a:pt x="1826945" y="79148"/>
                    <a:pt x="1835521" y="86526"/>
                    <a:pt x="1844791" y="92707"/>
                  </a:cubicBezTo>
                  <a:cubicBezTo>
                    <a:pt x="1845190" y="94704"/>
                    <a:pt x="1865736" y="157563"/>
                    <a:pt x="1844791" y="166872"/>
                  </a:cubicBezTo>
                  <a:cubicBezTo>
                    <a:pt x="1822025" y="176991"/>
                    <a:pt x="1795350" y="173053"/>
                    <a:pt x="1770629" y="176143"/>
                  </a:cubicBezTo>
                  <a:lnTo>
                    <a:pt x="1742818" y="185414"/>
                  </a:lnTo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6678919" y="3733800"/>
              <a:ext cx="1752600" cy="304800"/>
              <a:chOff x="6705600" y="1600200"/>
              <a:chExt cx="1752600" cy="30480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705600" y="1676400"/>
                <a:ext cx="1752600" cy="2286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R/O CHIP</a:t>
                </a:r>
                <a:endParaRPr lang="en-GB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010400" y="1600200"/>
                <a:ext cx="76200" cy="76200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391400" y="1600200"/>
                <a:ext cx="76200" cy="76200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772400" y="1600200"/>
                <a:ext cx="76200" cy="76200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153400" y="1600200"/>
                <a:ext cx="76200" cy="76200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6666480" y="3505200"/>
              <a:ext cx="1752600" cy="228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DETECTOR CHIP</a:t>
              </a:r>
              <a:endParaRPr lang="en-GB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400800" y="2819400"/>
            <a:ext cx="1729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Align &amp; pressure</a:t>
            </a: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877797"/>
              </p:ext>
            </p:extLst>
          </p:nvPr>
        </p:nvGraphicFramePr>
        <p:xfrm>
          <a:off x="6400800" y="4861560"/>
          <a:ext cx="1524000" cy="14630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14400"/>
                <a:gridCol w="609600"/>
              </a:tblGrid>
              <a:tr h="294640">
                <a:tc>
                  <a:txBody>
                    <a:bodyPr/>
                    <a:lstStyle/>
                    <a:p>
                      <a:r>
                        <a:rPr lang="en-GB" dirty="0" smtClean="0"/>
                        <a:t>Pillar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5.92</a:t>
                      </a:r>
                      <a:endParaRPr lang="en-GB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GB" dirty="0" smtClean="0"/>
                        <a:t>Pillar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6.07</a:t>
                      </a:r>
                      <a:endParaRPr lang="en-GB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GB" dirty="0" smtClean="0"/>
                        <a:t>Pillar</a:t>
                      </a:r>
                      <a:r>
                        <a:rPr lang="en-GB" baseline="0" dirty="0" smtClean="0"/>
                        <a:t>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5.92</a:t>
                      </a:r>
                      <a:endParaRPr lang="en-GB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GB" dirty="0" smtClean="0"/>
                        <a:t>Pillar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5.92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6019800" y="387727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2x2 pillar height test: 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distance 4 mm 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height in µm</a:t>
            </a:r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6003507" y="3346686"/>
            <a:ext cx="5280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>
                <a:solidFill>
                  <a:schemeClr val="accent2"/>
                </a:solidFill>
              </a:rPr>
              <a:t>Low </a:t>
            </a:r>
            <a:r>
              <a:rPr lang="en-GB" sz="1400" i="1" dirty="0" err="1" smtClean="0">
                <a:solidFill>
                  <a:schemeClr val="accent2"/>
                </a:solidFill>
              </a:rPr>
              <a:t>Tempreature</a:t>
            </a:r>
            <a:r>
              <a:rPr lang="en-GB" sz="1400" i="1" dirty="0" smtClean="0">
                <a:solidFill>
                  <a:schemeClr val="accent2"/>
                </a:solidFill>
              </a:rPr>
              <a:t> Detector facility – LTD Genova</a:t>
            </a:r>
          </a:p>
          <a:p>
            <a:r>
              <a:rPr lang="en-GB" sz="1400" i="1" dirty="0" smtClean="0">
                <a:solidFill>
                  <a:schemeClr val="accent2"/>
                </a:solidFill>
              </a:rPr>
              <a:t>Ref.: M. </a:t>
            </a:r>
            <a:r>
              <a:rPr lang="en-GB" sz="1400" i="1" dirty="0" err="1" smtClean="0">
                <a:solidFill>
                  <a:schemeClr val="accent2"/>
                </a:solidFill>
              </a:rPr>
              <a:t>Biasotti</a:t>
            </a:r>
            <a:r>
              <a:rPr lang="en-GB" sz="1400" i="1" dirty="0" smtClean="0">
                <a:solidFill>
                  <a:schemeClr val="accent2"/>
                </a:solidFill>
              </a:rPr>
              <a:t> et al., 9</a:t>
            </a:r>
            <a:r>
              <a:rPr lang="en-GB" sz="1400" i="1" baseline="30000" dirty="0" smtClean="0">
                <a:solidFill>
                  <a:schemeClr val="accent2"/>
                </a:solidFill>
              </a:rPr>
              <a:t>th</a:t>
            </a:r>
            <a:r>
              <a:rPr lang="en-GB" sz="1400" i="1" dirty="0" smtClean="0">
                <a:solidFill>
                  <a:schemeClr val="accent2"/>
                </a:solidFill>
              </a:rPr>
              <a:t> “Trento” Workshop – Genova 26-28/2/2014</a:t>
            </a:r>
            <a:endParaRPr lang="en-GB" sz="14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7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Page 7 from HVCMO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4" t="20654" r="-2751" b="11800"/>
          <a:stretch/>
        </p:blipFill>
        <p:spPr>
          <a:xfrm>
            <a:off x="152400" y="3388800"/>
            <a:ext cx="3352800" cy="3229200"/>
          </a:xfrm>
          <a:prstGeom prst="rect">
            <a:avLst/>
          </a:prstGeom>
        </p:spPr>
      </p:pic>
      <p:pic>
        <p:nvPicPr>
          <p:cNvPr id="11" name="Picture 4" descr="Page 12 from HVCMOS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26906" r="48702" b="23639"/>
          <a:stretch/>
        </p:blipFill>
        <p:spPr>
          <a:xfrm>
            <a:off x="6113775" y="3276600"/>
            <a:ext cx="3043804" cy="3010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CCPD HV-CMOS – prototype results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3863280" cy="2362200"/>
          </a:xfrm>
        </p:spPr>
        <p:txBody>
          <a:bodyPr>
            <a:normAutofit/>
          </a:bodyPr>
          <a:lstStyle/>
          <a:p>
            <a:r>
              <a:rPr lang="en-GB" sz="1800" dirty="0" smtClean="0">
                <a:latin typeface="Calibri (corpo)"/>
                <a:cs typeface="Calibri (corpo)"/>
              </a:rPr>
              <a:t>Seen signal from sources</a:t>
            </a:r>
          </a:p>
          <a:p>
            <a:r>
              <a:rPr lang="en-GB" sz="1800" dirty="0" smtClean="0">
                <a:latin typeface="Calibri (corpo)"/>
                <a:cs typeface="Calibri (corpo)"/>
              </a:rPr>
              <a:t>Measured detector efficiency at test-beam: 85-90% efficiency seen</a:t>
            </a:r>
            <a:br>
              <a:rPr lang="en-GB" sz="1800" dirty="0" smtClean="0">
                <a:latin typeface="Calibri (corpo)"/>
                <a:cs typeface="Calibri (corpo)"/>
              </a:rPr>
            </a:br>
            <a:r>
              <a:rPr lang="en-GB" sz="1800" dirty="0" smtClean="0">
                <a:latin typeface="Calibri (corpo)"/>
                <a:cs typeface="Calibri (corpo)"/>
              </a:rPr>
              <a:t>Missing collected charge at the pixel edge or timing / threshold tuning - to be understood</a:t>
            </a:r>
            <a:endParaRPr lang="en-GB" sz="1800" dirty="0">
              <a:latin typeface="Calibri (corpo)"/>
              <a:cs typeface="Calibri (corpo)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800600" y="1192560"/>
            <a:ext cx="4343400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Calibri (corpo)"/>
                <a:cs typeface="Calibri (corpo)"/>
              </a:rPr>
              <a:t>T</a:t>
            </a:r>
            <a:r>
              <a:rPr lang="en-GB" sz="1800" dirty="0" smtClean="0">
                <a:latin typeface="Calibri (corpo)"/>
                <a:cs typeface="Calibri (corpo)"/>
              </a:rPr>
              <a:t>iming response issue:</a:t>
            </a: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Not yet understood if related to a poor design (NMOS amplifier and discriminator)</a:t>
            </a: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Need to understand &amp;  improve…</a:t>
            </a:r>
            <a:endParaRPr lang="en-GB" sz="1800" dirty="0">
              <a:latin typeface="Calibri (corpo)"/>
              <a:cs typeface="Calibri (corpo)"/>
            </a:endParaRPr>
          </a:p>
        </p:txBody>
      </p:sp>
      <p:pic>
        <p:nvPicPr>
          <p:cNvPr id="12" name="Picture 4" descr="Page 12 from HVCMOS-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1" t="26906" r="4607" b="23639"/>
          <a:stretch/>
        </p:blipFill>
        <p:spPr>
          <a:xfrm>
            <a:off x="3124200" y="3276600"/>
            <a:ext cx="3045600" cy="3010648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4267200" y="3886200"/>
            <a:ext cx="1223412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FF3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1bin=25ns</a:t>
            </a:r>
            <a:endParaRPr lang="en-US" sz="16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286000" y="3276600"/>
            <a:ext cx="5720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baseline="30000" dirty="0" smtClean="0"/>
              <a:t>90</a:t>
            </a:r>
            <a:r>
              <a:rPr lang="it-IT" dirty="0" smtClean="0"/>
              <a:t>SR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76200" y="685800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 (corpo)"/>
                <a:cs typeface="Calibri (corpo)"/>
              </a:rPr>
              <a:t>The HV2FEI4 chip works coupled with FE-I4</a:t>
            </a:r>
          </a:p>
        </p:txBody>
      </p:sp>
    </p:spTree>
    <p:extLst>
      <p:ext uri="{BB962C8B-B14F-4D97-AF65-F5344CB8AC3E}">
        <p14:creationId xmlns:p14="http://schemas.microsoft.com/office/powerpoint/2010/main" val="13851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HV2FEI4 chip: radiation tolerance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1520" y="792162"/>
            <a:ext cx="8686800" cy="5684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>
                <a:latin typeface="Calibri (corpo)"/>
                <a:cs typeface="Calibri (corpo)"/>
              </a:rPr>
              <a:t>Chips have been irradiated and annealed up to 860 </a:t>
            </a:r>
            <a:r>
              <a:rPr lang="en-GB" sz="1800" dirty="0" err="1" smtClean="0">
                <a:latin typeface="Calibri (corpo)"/>
                <a:cs typeface="Calibri (corpo)"/>
              </a:rPr>
              <a:t>Mrad</a:t>
            </a:r>
            <a:endParaRPr lang="en-GB" sz="1800" dirty="0" smtClean="0">
              <a:latin typeface="Calibri (corpo)"/>
              <a:cs typeface="Calibri (corpo)"/>
            </a:endParaRP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 The amplifier recovers up to 90% their original gain</a:t>
            </a:r>
          </a:p>
          <a:p>
            <a:pPr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The design uses circular transistors to withstand radiation damage</a:t>
            </a:r>
            <a:endParaRPr lang="en-GB" sz="1800" dirty="0">
              <a:latin typeface="Calibri (corpo)"/>
              <a:cs typeface="Calibri (corpo)"/>
            </a:endParaRPr>
          </a:p>
        </p:txBody>
      </p:sp>
      <p:pic>
        <p:nvPicPr>
          <p:cNvPr id="19" name="Picture 3" descr="Page 17 from HVCMOS-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4270" r="13235" b="23311"/>
          <a:stretch/>
        </p:blipFill>
        <p:spPr>
          <a:xfrm>
            <a:off x="1043608" y="1916832"/>
            <a:ext cx="6992471" cy="42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M</a:t>
            </a:r>
            <a:r>
              <a:rPr lang="en-US" sz="2800" dirty="0" smtClean="0">
                <a:solidFill>
                  <a:schemeClr val="bg2"/>
                </a:solidFill>
              </a:rPr>
              <a:t>onolithic / CCPD pixels: a technology inventory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372600" cy="56848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cs typeface="Calibri"/>
              </a:rPr>
              <a:t>AMS </a:t>
            </a:r>
            <a:r>
              <a:rPr lang="en-GB" sz="2000" dirty="0" smtClean="0">
                <a:solidFill>
                  <a:srgbClr val="0000FF"/>
                </a:solidFill>
                <a:cs typeface="Calibri"/>
              </a:rPr>
              <a:t>C35 OPTO</a:t>
            </a:r>
            <a:endParaRPr lang="en-GB" sz="2000" dirty="0">
              <a:solidFill>
                <a:srgbClr val="0000FF"/>
              </a:solidFill>
              <a:cs typeface="Calibri"/>
            </a:endParaRPr>
          </a:p>
          <a:p>
            <a:pPr lvl="1"/>
            <a:r>
              <a:rPr lang="en-GB" sz="1800" dirty="0" smtClean="0">
                <a:cs typeface="Calibri"/>
              </a:rPr>
              <a:t>STAR sensors and other early ALICE prototypes</a:t>
            </a:r>
            <a:endParaRPr lang="en-GB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 err="1">
                <a:solidFill>
                  <a:srgbClr val="FF0000"/>
                </a:solidFill>
                <a:cs typeface="Calibri"/>
              </a:rPr>
              <a:t>TowerJazz</a:t>
            </a:r>
            <a:r>
              <a:rPr lang="en-GB" sz="2000" dirty="0">
                <a:solidFill>
                  <a:srgbClr val="FF0000"/>
                </a:solidFill>
                <a:cs typeface="Calibri"/>
              </a:rPr>
              <a:t> 180 nm High Resistivity Process </a:t>
            </a:r>
          </a:p>
          <a:p>
            <a:pPr lvl="1"/>
            <a:r>
              <a:rPr lang="en-GB" sz="1800" dirty="0">
                <a:cs typeface="Calibri"/>
              </a:rPr>
              <a:t>ALICE technology. Bonn testing for </a:t>
            </a:r>
            <a:r>
              <a:rPr lang="en-GB" sz="1800" dirty="0" smtClean="0">
                <a:cs typeface="Calibri"/>
              </a:rPr>
              <a:t>HVCMOS</a:t>
            </a:r>
            <a:endParaRPr lang="en-GB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00FF"/>
                </a:solidFill>
                <a:latin typeface="Calibri"/>
                <a:cs typeface="Calibri"/>
              </a:rPr>
              <a:t>AMS H35</a:t>
            </a:r>
          </a:p>
          <a:p>
            <a:pPr lvl="1"/>
            <a:r>
              <a:rPr lang="en-GB" sz="1800" dirty="0">
                <a:latin typeface="Calibri"/>
                <a:cs typeface="Calibri"/>
              </a:rPr>
              <a:t>Early </a:t>
            </a:r>
            <a:r>
              <a:rPr lang="en-GB" sz="1800" dirty="0" smtClean="0">
                <a:latin typeface="Calibri"/>
                <a:cs typeface="Calibri"/>
              </a:rPr>
              <a:t>HVCMOS prototypes done </a:t>
            </a:r>
            <a:r>
              <a:rPr lang="en-GB" sz="1800" dirty="0">
                <a:latin typeface="Calibri"/>
                <a:cs typeface="Calibri"/>
              </a:rPr>
              <a:t>in this process. H</a:t>
            </a:r>
            <a:r>
              <a:rPr lang="en-GB" sz="1800" dirty="0" smtClean="0">
                <a:latin typeface="Calibri"/>
                <a:cs typeface="Calibri"/>
              </a:rPr>
              <a:t>igh </a:t>
            </a:r>
            <a:r>
              <a:rPr lang="en-GB" sz="1800" dirty="0">
                <a:latin typeface="Calibri"/>
                <a:cs typeface="Calibri"/>
              </a:rPr>
              <a:t>breakdown voltages </a:t>
            </a:r>
            <a:r>
              <a:rPr lang="en-GB" sz="1800" dirty="0" smtClean="0">
                <a:latin typeface="Calibri"/>
                <a:cs typeface="Calibri"/>
              </a:rPr>
              <a:t>(&gt; 100V)</a:t>
            </a:r>
            <a:r>
              <a:rPr lang="en-GB" sz="1800" dirty="0">
                <a:latin typeface="Calibri"/>
                <a:cs typeface="Calibri"/>
              </a:rPr>
              <a:t> </a:t>
            </a:r>
            <a:r>
              <a:rPr lang="en-GB" sz="1800" dirty="0" smtClean="0">
                <a:latin typeface="Calibri"/>
                <a:cs typeface="Calibri"/>
              </a:rPr>
              <a:t>– somewhat high power </a:t>
            </a:r>
            <a:r>
              <a:rPr lang="en-GB" sz="1800" dirty="0">
                <a:latin typeface="Calibri"/>
                <a:cs typeface="Calibri"/>
              </a:rPr>
              <a:t>consumption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Calibri"/>
                <a:cs typeface="Calibri"/>
              </a:rPr>
              <a:t>AMS H18/IBM 7HV </a:t>
            </a:r>
            <a:endParaRPr lang="en-GB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lvl="1"/>
            <a:r>
              <a:rPr lang="en-GB" sz="1800" dirty="0">
                <a:cs typeface="Calibri"/>
              </a:rPr>
              <a:t>HV2FEI4 and other </a:t>
            </a:r>
            <a:r>
              <a:rPr lang="en-GB" sz="1800" dirty="0" smtClean="0">
                <a:cs typeface="Calibri"/>
              </a:rPr>
              <a:t>chips: </a:t>
            </a:r>
            <a:r>
              <a:rPr lang="en-GB" sz="1800" dirty="0">
                <a:latin typeface="Calibri"/>
                <a:cs typeface="Calibri"/>
              </a:rPr>
              <a:t>c</a:t>
            </a:r>
            <a:r>
              <a:rPr lang="en-GB" sz="1800" dirty="0" smtClean="0">
                <a:latin typeface="Calibri"/>
                <a:cs typeface="Calibri"/>
              </a:rPr>
              <a:t>urrently </a:t>
            </a:r>
            <a:r>
              <a:rPr lang="en-GB" sz="1800" dirty="0">
                <a:latin typeface="Calibri"/>
                <a:cs typeface="Calibri"/>
              </a:rPr>
              <a:t>the main development </a:t>
            </a:r>
            <a:r>
              <a:rPr lang="en-GB" sz="1800" dirty="0" smtClean="0">
                <a:latin typeface="Calibri"/>
                <a:cs typeface="Calibri"/>
              </a:rPr>
              <a:t>process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FF"/>
                </a:solidFill>
                <a:latin typeface="Calibri"/>
                <a:cs typeface="Calibri"/>
              </a:rPr>
              <a:t>GF 130nm HV</a:t>
            </a:r>
          </a:p>
          <a:p>
            <a:pPr lvl="1"/>
            <a:r>
              <a:rPr lang="en-GB" sz="1800" dirty="0" smtClean="0">
                <a:latin typeface="Calibri"/>
                <a:cs typeface="Calibri"/>
              </a:rPr>
              <a:t>HV </a:t>
            </a:r>
            <a:r>
              <a:rPr lang="en-GB" sz="1800" dirty="0">
                <a:latin typeface="Calibri"/>
                <a:cs typeface="Calibri"/>
              </a:rPr>
              <a:t>process by </a:t>
            </a:r>
            <a:r>
              <a:rPr lang="en-GB" sz="1800" dirty="0" err="1">
                <a:latin typeface="Calibri"/>
                <a:cs typeface="Calibri"/>
              </a:rPr>
              <a:t>GlobalFoundries</a:t>
            </a:r>
            <a:r>
              <a:rPr lang="en-GB" sz="1800" dirty="0">
                <a:latin typeface="Calibri"/>
                <a:cs typeface="Calibri"/>
              </a:rPr>
              <a:t> in even smaller feature size, used to implement the </a:t>
            </a:r>
            <a:r>
              <a:rPr lang="en-GB" sz="1800" dirty="0" smtClean="0">
                <a:latin typeface="Calibri"/>
                <a:cs typeface="Calibri"/>
              </a:rPr>
              <a:t>HV2FEI4_GF. </a:t>
            </a:r>
            <a:r>
              <a:rPr lang="en-GB" sz="1800" dirty="0">
                <a:latin typeface="Calibri"/>
                <a:cs typeface="Calibri"/>
              </a:rPr>
              <a:t>Actual experimental breakdown voltage is ~30 V before irradiation. </a:t>
            </a:r>
            <a:endParaRPr lang="en-GB" sz="1800" dirty="0" smtClean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00FF"/>
                </a:solidFill>
                <a:latin typeface="Calibri"/>
                <a:cs typeface="Calibri"/>
              </a:rPr>
              <a:t>IBM </a:t>
            </a:r>
            <a:r>
              <a:rPr lang="en-GB" sz="2000" dirty="0">
                <a:solidFill>
                  <a:srgbClr val="0000FF"/>
                </a:solidFill>
                <a:latin typeface="Calibri"/>
                <a:cs typeface="Calibri"/>
              </a:rPr>
              <a:t>130 nm with Triple Well (T3) Process </a:t>
            </a:r>
            <a:endParaRPr lang="en-GB" sz="20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lvl="1"/>
            <a:r>
              <a:rPr lang="en-GB" sz="1800" dirty="0">
                <a:latin typeface="Calibri"/>
                <a:cs typeface="Calibri"/>
              </a:rPr>
              <a:t>P</a:t>
            </a:r>
            <a:r>
              <a:rPr lang="en-GB" sz="1800" dirty="0" smtClean="0">
                <a:latin typeface="Calibri"/>
                <a:cs typeface="Calibri"/>
              </a:rPr>
              <a:t>rocess </a:t>
            </a:r>
            <a:r>
              <a:rPr lang="en-GB" sz="1800" dirty="0">
                <a:latin typeface="Calibri"/>
                <a:cs typeface="Calibri"/>
              </a:rPr>
              <a:t>of the FE-I4 readout </a:t>
            </a:r>
            <a:r>
              <a:rPr lang="en-GB" sz="1800" dirty="0" smtClean="0">
                <a:latin typeface="Calibri"/>
                <a:cs typeface="Calibri"/>
              </a:rPr>
              <a:t>chip</a:t>
            </a:r>
            <a:r>
              <a:rPr lang="en-GB" sz="1800" dirty="0">
                <a:latin typeface="Calibri"/>
                <a:cs typeface="Calibri"/>
              </a:rPr>
              <a:t> </a:t>
            </a:r>
            <a:r>
              <a:rPr lang="en-GB" sz="1800" dirty="0" smtClean="0">
                <a:latin typeface="Calibri"/>
                <a:cs typeface="Calibri"/>
              </a:rPr>
              <a:t>- not an </a:t>
            </a:r>
            <a:r>
              <a:rPr lang="en-GB" sz="1800" dirty="0">
                <a:latin typeface="Calibri"/>
                <a:cs typeface="Calibri"/>
              </a:rPr>
              <a:t>HV/HR process and therefore does not allow high bias voltages leading to rather low signal-to-noise </a:t>
            </a:r>
            <a:r>
              <a:rPr lang="en-GB" sz="1800" dirty="0" smtClean="0">
                <a:latin typeface="Calibri"/>
                <a:cs typeface="Calibri"/>
              </a:rPr>
              <a:t>values </a:t>
            </a:r>
            <a:endParaRPr lang="en-GB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FF0000"/>
                </a:solidFill>
                <a:latin typeface="Calibri"/>
                <a:cs typeface="Calibri"/>
              </a:rPr>
              <a:t>STMicroelectronics BCD8 160 nm process</a:t>
            </a:r>
          </a:p>
          <a:p>
            <a:pPr lvl="1"/>
            <a:r>
              <a:rPr lang="en-GB" sz="1800" dirty="0" smtClean="0">
                <a:latin typeface="Calibri"/>
                <a:cs typeface="Calibri"/>
              </a:rPr>
              <a:t>HV process (70 V, 3.5 nm oxide) – Visit last week with R&amp;D group in </a:t>
            </a:r>
            <a:r>
              <a:rPr lang="en-GB" sz="1800" dirty="0" err="1" smtClean="0">
                <a:latin typeface="Calibri"/>
                <a:cs typeface="Calibri"/>
              </a:rPr>
              <a:t>Agrate</a:t>
            </a:r>
            <a:r>
              <a:rPr lang="en-GB" sz="1800" dirty="0" smtClean="0">
                <a:latin typeface="Calibri"/>
                <a:cs typeface="Calibri"/>
              </a:rPr>
              <a:t> – Possible interest in technology variation: Epitaxial wafer </a:t>
            </a:r>
            <a:r>
              <a:rPr lang="en-GB" sz="1800" dirty="0">
                <a:cs typeface="Calibri"/>
                <a:sym typeface="Symbol" charset="2"/>
              </a:rPr>
              <a:t> 60 ÷ 100 </a:t>
            </a:r>
            <a:r>
              <a:rPr lang="en-GB" sz="1800" dirty="0" err="1" smtClean="0">
                <a:cs typeface="Calibri"/>
                <a:sym typeface="Symbol" charset="2"/>
              </a:rPr>
              <a:t>Ωcm</a:t>
            </a:r>
            <a:r>
              <a:rPr lang="en-GB" sz="1800" dirty="0" smtClean="0">
                <a:cs typeface="Calibri"/>
                <a:sym typeface="Symbol" charset="2"/>
              </a:rPr>
              <a:t> bulk wafer substrate</a:t>
            </a:r>
            <a:endParaRPr lang="en-GB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987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ALICE and ATLAS upgrade timeline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0" y="1217473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/>
              <a:t>End of 2014: completion of R</a:t>
            </a:r>
            <a:r>
              <a:rPr lang="en-GB" dirty="0" smtClean="0"/>
              <a:t>&amp;D </a:t>
            </a: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Summer</a:t>
            </a:r>
            <a:r>
              <a:rPr lang="en-GB" dirty="0" smtClean="0"/>
              <a:t>/fall 2014: </a:t>
            </a:r>
            <a:r>
              <a:rPr lang="en-GB" dirty="0" smtClean="0"/>
              <a:t>internal review </a:t>
            </a:r>
            <a:r>
              <a:rPr lang="en-GB" dirty="0" smtClean="0"/>
              <a:t>on different </a:t>
            </a:r>
            <a:r>
              <a:rPr lang="en-GB" dirty="0" smtClean="0"/>
              <a:t>RO architectures on </a:t>
            </a:r>
            <a:r>
              <a:rPr lang="en-GB" dirty="0" smtClean="0"/>
              <a:t>the basis of R&amp;D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End of 2014/beginning of 2015: final decision on sensor</a:t>
            </a:r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2015/16: production</a:t>
            </a:r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endParaRPr lang="en-GB" dirty="0"/>
          </a:p>
        </p:txBody>
      </p:sp>
      <p:sp>
        <p:nvSpPr>
          <p:cNvPr id="15" name="Rettangolo 14"/>
          <p:cNvSpPr/>
          <p:nvPr/>
        </p:nvSpPr>
        <p:spPr>
          <a:xfrm>
            <a:off x="0" y="2546866"/>
            <a:ext cx="912607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ALICE ITS Collaboration</a:t>
            </a:r>
            <a:r>
              <a:rPr lang="it-IT" sz="1600" dirty="0">
                <a:solidFill>
                  <a:srgbClr val="0000FF"/>
                </a:solidFill>
              </a:rPr>
              <a:t>:</a:t>
            </a:r>
          </a:p>
          <a:p>
            <a:pPr marL="268288" lvl="1"/>
            <a:r>
              <a:rPr lang="it-IT" sz="1400" dirty="0"/>
              <a:t>CERN</a:t>
            </a:r>
            <a:r>
              <a:rPr lang="it-IT" sz="1400" dirty="0" smtClean="0"/>
              <a:t>, China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/>
              <a:t>Wuhan)</a:t>
            </a:r>
            <a:r>
              <a:rPr lang="it-IT" sz="1400" dirty="0" smtClean="0"/>
              <a:t>, </a:t>
            </a:r>
            <a:r>
              <a:rPr lang="it-IT" sz="1400" dirty="0" err="1" smtClean="0"/>
              <a:t>Czech</a:t>
            </a:r>
            <a:r>
              <a:rPr lang="it-IT" sz="1400" dirty="0"/>
              <a:t> </a:t>
            </a:r>
            <a:r>
              <a:rPr lang="it-IT" sz="1400" dirty="0" smtClean="0"/>
              <a:t>Republic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 err="1"/>
              <a:t>Prague</a:t>
            </a:r>
            <a:r>
              <a:rPr lang="it-IT" sz="1400" dirty="0"/>
              <a:t>)</a:t>
            </a:r>
            <a:r>
              <a:rPr lang="it-IT" sz="1400" dirty="0" smtClean="0"/>
              <a:t>, France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/>
              <a:t>Strasbourg</a:t>
            </a:r>
            <a:r>
              <a:rPr lang="it-IT" sz="1400" dirty="0" smtClean="0"/>
              <a:t>, Grenoble)</a:t>
            </a:r>
            <a:r>
              <a:rPr lang="it-IT" sz="1400" dirty="0" smtClean="0">
                <a:solidFill>
                  <a:srgbClr val="FF0000"/>
                </a:solidFill>
              </a:rPr>
              <a:t>, </a:t>
            </a:r>
            <a:r>
              <a:rPr lang="it-IT" sz="1400" b="1" dirty="0" err="1" smtClean="0">
                <a:solidFill>
                  <a:srgbClr val="FF0000"/>
                </a:solidFill>
              </a:rPr>
              <a:t>Italy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</a:rPr>
              <a:t>(Alessandria, Bari, Cagliari, Catania, Frascati,</a:t>
            </a:r>
            <a:r>
              <a:rPr lang="it-IT" sz="1400" b="1" dirty="0">
                <a:solidFill>
                  <a:srgbClr val="FF0000"/>
                </a:solidFill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</a:rPr>
              <a:t>Padova, Roma, Torino, Trieste</a:t>
            </a:r>
            <a:r>
              <a:rPr lang="it-IT" sz="1400" b="1" dirty="0">
                <a:solidFill>
                  <a:srgbClr val="FF0000"/>
                </a:solidFill>
              </a:rPr>
              <a:t>)</a:t>
            </a:r>
            <a:r>
              <a:rPr lang="it-IT" sz="1400" b="1" dirty="0" smtClean="0">
                <a:solidFill>
                  <a:srgbClr val="FF0000"/>
                </a:solidFill>
              </a:rPr>
              <a:t>, </a:t>
            </a:r>
            <a:r>
              <a:rPr lang="it-IT" sz="1400" dirty="0" smtClean="0"/>
              <a:t>Netherlands (</a:t>
            </a:r>
            <a:r>
              <a:rPr lang="it-IT" sz="1400" dirty="0"/>
              <a:t>NIKHEF</a:t>
            </a:r>
            <a:r>
              <a:rPr lang="it-IT" sz="1400" dirty="0" smtClean="0"/>
              <a:t>, Utrecht),</a:t>
            </a:r>
            <a:r>
              <a:rPr lang="it-IT" sz="1400" dirty="0"/>
              <a:t> </a:t>
            </a:r>
            <a:r>
              <a:rPr lang="it-IT" sz="1400" dirty="0" smtClean="0"/>
              <a:t>Pakistan (</a:t>
            </a:r>
            <a:r>
              <a:rPr lang="it-IT" sz="1400" dirty="0"/>
              <a:t>Islamabad</a:t>
            </a:r>
            <a:r>
              <a:rPr lang="it-IT" sz="1400" dirty="0" smtClean="0"/>
              <a:t>), Rep. of Korea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 err="1"/>
              <a:t>Inha</a:t>
            </a:r>
            <a:r>
              <a:rPr lang="it-IT" sz="1400" dirty="0" smtClean="0"/>
              <a:t>, </a:t>
            </a:r>
            <a:r>
              <a:rPr lang="it-IT" sz="1400" dirty="0" err="1" smtClean="0"/>
              <a:t>Yonsey</a:t>
            </a:r>
            <a:r>
              <a:rPr lang="it-IT" sz="1400" dirty="0" smtClean="0"/>
              <a:t>, Pusan</a:t>
            </a:r>
            <a:r>
              <a:rPr lang="it-IT" sz="1400" dirty="0"/>
              <a:t>)</a:t>
            </a:r>
            <a:r>
              <a:rPr lang="it-IT" sz="1400" dirty="0" smtClean="0"/>
              <a:t>, Russia</a:t>
            </a:r>
            <a:r>
              <a:rPr lang="it-IT" sz="1400" dirty="0"/>
              <a:t> </a:t>
            </a:r>
            <a:r>
              <a:rPr lang="it-IT" sz="1400" dirty="0" smtClean="0"/>
              <a:t>(St. Petersburg) </a:t>
            </a:r>
            <a:r>
              <a:rPr lang="it-IT" sz="1400" dirty="0" err="1" smtClean="0"/>
              <a:t>Slovakia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/>
              <a:t>Kosice)</a:t>
            </a:r>
            <a:r>
              <a:rPr lang="it-IT" sz="1400" dirty="0" smtClean="0"/>
              <a:t>, Thailand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 err="1"/>
              <a:t>Nakhon</a:t>
            </a:r>
            <a:r>
              <a:rPr lang="it-IT" sz="1400" dirty="0"/>
              <a:t>)</a:t>
            </a:r>
            <a:r>
              <a:rPr lang="it-IT" sz="1400" dirty="0" smtClean="0"/>
              <a:t>, UK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/>
              <a:t>Birmingham</a:t>
            </a:r>
            <a:r>
              <a:rPr lang="it-IT" sz="1400" dirty="0" smtClean="0"/>
              <a:t>, </a:t>
            </a:r>
            <a:r>
              <a:rPr lang="it-IT" sz="1400" dirty="0" err="1" smtClean="0"/>
              <a:t>Daresbury,RAL</a:t>
            </a:r>
            <a:r>
              <a:rPr lang="it-IT" sz="1400" dirty="0" smtClean="0"/>
              <a:t>), Ukraine</a:t>
            </a:r>
            <a:r>
              <a:rPr lang="it-IT" sz="1400" dirty="0"/>
              <a:t> </a:t>
            </a:r>
            <a:r>
              <a:rPr lang="it-IT" sz="1400" dirty="0" smtClean="0"/>
              <a:t>(</a:t>
            </a:r>
            <a:r>
              <a:rPr lang="it-IT" sz="1400" dirty="0" err="1"/>
              <a:t>Kharkov</a:t>
            </a:r>
            <a:r>
              <a:rPr lang="it-IT" sz="1400" dirty="0" smtClean="0"/>
              <a:t>, Kiev</a:t>
            </a:r>
            <a:r>
              <a:rPr lang="it-IT" sz="1400" dirty="0"/>
              <a:t>)</a:t>
            </a:r>
            <a:r>
              <a:rPr lang="it-IT" sz="1400" dirty="0" smtClean="0"/>
              <a:t>, US</a:t>
            </a:r>
            <a:r>
              <a:rPr lang="it-IT" sz="1400" dirty="0"/>
              <a:t> </a:t>
            </a:r>
            <a:r>
              <a:rPr lang="it-IT" sz="1400" dirty="0" smtClean="0"/>
              <a:t>(Austin, Berkeley, Chicago)</a:t>
            </a:r>
            <a:endParaRPr lang="it-IT" sz="14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4001908"/>
            <a:ext cx="9296400" cy="1135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  <a:t>ATLAS</a:t>
            </a:r>
            <a:r>
              <a:rPr lang="en-GB" sz="1800" dirty="0" smtClean="0">
                <a:solidFill>
                  <a:srgbClr val="0000FF"/>
                </a:solidFill>
                <a:latin typeface="Calibri (Corpo)"/>
                <a:cs typeface="Calibri (Corpo)"/>
              </a:rPr>
              <a:t>:</a:t>
            </a:r>
          </a:p>
          <a:p>
            <a:pPr marL="268288" indent="-268288">
              <a:buFont typeface="Arial"/>
              <a:buChar char="•"/>
            </a:pPr>
            <a:r>
              <a:rPr lang="en-GB" sz="1800" dirty="0">
                <a:latin typeface="Calibri (Corpo)"/>
                <a:cs typeface="Calibri (Corpo)"/>
              </a:rPr>
              <a:t>2014-17 devoted to </a:t>
            </a:r>
            <a:r>
              <a:rPr lang="en-GB" sz="1800" dirty="0" smtClean="0">
                <a:latin typeface="Calibri (Corpo)"/>
                <a:cs typeface="Calibri (Corpo)"/>
              </a:rPr>
              <a:t>RD – looking also to external funds: e.g. H2020 in AIDA2 and FET</a:t>
            </a:r>
          </a:p>
          <a:p>
            <a:pPr marL="268288" indent="-268288">
              <a:buFont typeface="Arial"/>
              <a:buChar char="•"/>
            </a:pPr>
            <a:r>
              <a:rPr lang="en-GB" sz="1800" dirty="0" smtClean="0">
                <a:latin typeface="Calibri (Corpo)"/>
                <a:cs typeface="Calibri (Corpo)"/>
              </a:rPr>
              <a:t>2018-20 pre-production – 2018-22 production</a:t>
            </a:r>
          </a:p>
          <a:p>
            <a:pPr lvl="1"/>
            <a:endParaRPr lang="en-GB" sz="1800" dirty="0" smtClean="0">
              <a:latin typeface="Calibri (Corpo)"/>
              <a:cs typeface="Calibri (Corpo)"/>
            </a:endParaRPr>
          </a:p>
          <a:p>
            <a:pPr lvl="1"/>
            <a:endParaRPr lang="en-GB" sz="1800" dirty="0">
              <a:latin typeface="Calibri (Corpo)"/>
              <a:cs typeface="Calibri (Corpo)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912673"/>
            <a:ext cx="91440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u="sng" dirty="0" smtClean="0">
                <a:solidFill>
                  <a:srgbClr val="0000FF"/>
                </a:solidFill>
                <a:latin typeface="Calibri (Corpo)"/>
                <a:cs typeface="Calibri (Corpo)"/>
              </a:rPr>
              <a:t>ALICE</a:t>
            </a:r>
            <a:r>
              <a:rPr lang="en-GB" sz="1800" dirty="0" smtClean="0">
                <a:solidFill>
                  <a:srgbClr val="0000FF"/>
                </a:solidFill>
                <a:latin typeface="Calibri (Corpo)"/>
                <a:cs typeface="Calibri (Corpo)"/>
              </a:rPr>
              <a:t>:</a:t>
            </a:r>
          </a:p>
        </p:txBody>
      </p:sp>
      <p:sp>
        <p:nvSpPr>
          <p:cNvPr id="10" name="Rettangolo 14"/>
          <p:cNvSpPr/>
          <p:nvPr/>
        </p:nvSpPr>
        <p:spPr>
          <a:xfrm>
            <a:off x="0" y="5263515"/>
            <a:ext cx="912607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</a:rPr>
              <a:t>ATLAS HV-CMOS R&amp;D </a:t>
            </a:r>
            <a:r>
              <a:rPr lang="it-IT" sz="1600" dirty="0" err="1" smtClean="0">
                <a:solidFill>
                  <a:srgbClr val="0000FF"/>
                </a:solidFill>
              </a:rPr>
              <a:t>Groups</a:t>
            </a:r>
            <a:r>
              <a:rPr lang="it-IT" sz="1600" dirty="0" smtClean="0">
                <a:solidFill>
                  <a:srgbClr val="0000FF"/>
                </a:solidFill>
              </a:rPr>
              <a:t>:</a:t>
            </a:r>
          </a:p>
          <a:p>
            <a:pPr marL="268288" lvl="1"/>
            <a:r>
              <a:rPr lang="it-IT" sz="1400" dirty="0" smtClean="0"/>
              <a:t>CERN, France (Marseille), Germany (Bonn, DESY</a:t>
            </a:r>
            <a:r>
              <a:rPr lang="it-IT" sz="1400" dirty="0"/>
              <a:t>, </a:t>
            </a:r>
            <a:r>
              <a:rPr lang="it-IT" sz="1400" dirty="0" smtClean="0"/>
              <a:t>Göttingen, Heidelberg), </a:t>
            </a:r>
            <a:r>
              <a:rPr lang="it-IT" sz="1400" b="1" dirty="0" err="1">
                <a:solidFill>
                  <a:srgbClr val="FF0000"/>
                </a:solidFill>
              </a:rPr>
              <a:t>I</a:t>
            </a:r>
            <a:r>
              <a:rPr lang="it-IT" sz="1400" b="1" dirty="0" err="1" smtClean="0">
                <a:solidFill>
                  <a:srgbClr val="FF0000"/>
                </a:solidFill>
              </a:rPr>
              <a:t>taly</a:t>
            </a:r>
            <a:r>
              <a:rPr lang="it-IT" sz="1400" b="1" dirty="0" smtClean="0">
                <a:solidFill>
                  <a:srgbClr val="FF0000"/>
                </a:solidFill>
              </a:rPr>
              <a:t> (Genova, Milano, … </a:t>
            </a:r>
            <a:r>
              <a:rPr lang="it-IT" sz="1400" b="1" dirty="0" err="1" smtClean="0">
                <a:solidFill>
                  <a:srgbClr val="FF0000"/>
                </a:solidFill>
              </a:rPr>
              <a:t>others</a:t>
            </a:r>
            <a:r>
              <a:rPr lang="it-IT" sz="1400" b="1" dirty="0" smtClean="0">
                <a:solidFill>
                  <a:srgbClr val="FF0000"/>
                </a:solidFill>
              </a:rPr>
              <a:t> under </a:t>
            </a:r>
            <a:r>
              <a:rPr lang="it-IT" sz="1400" b="1" dirty="0" err="1" smtClean="0">
                <a:solidFill>
                  <a:srgbClr val="FF0000"/>
                </a:solidFill>
              </a:rPr>
              <a:t>discussion</a:t>
            </a:r>
            <a:r>
              <a:rPr lang="it-IT" sz="1400" b="1" dirty="0" smtClean="0">
                <a:solidFill>
                  <a:srgbClr val="FF0000"/>
                </a:solidFill>
              </a:rPr>
              <a:t>)</a:t>
            </a:r>
            <a:r>
              <a:rPr lang="it-IT" sz="1400" dirty="0" smtClean="0"/>
              <a:t>, UK (Glasgow, Liverpool), US (Berkeley, Santa Cruz) – </a:t>
            </a:r>
            <a:r>
              <a:rPr lang="en-GB" sz="1400" dirty="0" smtClean="0"/>
              <a:t>the </a:t>
            </a:r>
            <a:r>
              <a:rPr lang="en-GB" sz="1400" dirty="0"/>
              <a:t>collaboration is rapidly </a:t>
            </a:r>
            <a:r>
              <a:rPr lang="en-GB" sz="1400" dirty="0" smtClean="0"/>
              <a:t>increasing!</a:t>
            </a:r>
            <a:endParaRPr lang="it-IT" sz="1400" dirty="0" smtClean="0"/>
          </a:p>
          <a:p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7304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Backup 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85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3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F</a:t>
            </a:r>
            <a:r>
              <a:rPr lang="en-US" sz="2800" dirty="0" smtClean="0">
                <a:solidFill>
                  <a:schemeClr val="bg2"/>
                </a:solidFill>
              </a:rPr>
              <a:t>ull </a:t>
            </a:r>
            <a:r>
              <a:rPr lang="en-US" sz="2800" dirty="0">
                <a:solidFill>
                  <a:schemeClr val="bg2"/>
                </a:solidFill>
              </a:rPr>
              <a:t>scale prototype: functional diagram </a:t>
            </a:r>
            <a:r>
              <a:rPr lang="en-US" sz="2800" dirty="0" smtClean="0">
                <a:solidFill>
                  <a:schemeClr val="bg2"/>
                </a:solidFill>
              </a:rPr>
              <a:t>and layout view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magine 2" descr="layout-view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9600"/>
            <a:ext cx="4578524" cy="3314700"/>
          </a:xfrm>
          <a:prstGeom prst="rect">
            <a:avLst/>
          </a:prstGeom>
        </p:spPr>
      </p:pic>
      <p:pic>
        <p:nvPicPr>
          <p:cNvPr id="7" name="Immagine 6" descr="layout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733800"/>
            <a:ext cx="5778500" cy="3167534"/>
          </a:xfrm>
          <a:prstGeom prst="rect">
            <a:avLst/>
          </a:prstGeom>
        </p:spPr>
      </p:pic>
      <p:pic>
        <p:nvPicPr>
          <p:cNvPr id="8" name="Immagine 7" descr="fs-alpide-logic-diagr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49" y="609600"/>
            <a:ext cx="5450451" cy="3124200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5867400" y="3962400"/>
            <a:ext cx="3270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Effective</a:t>
            </a:r>
            <a:r>
              <a:rPr lang="it-IT" dirty="0" smtClean="0"/>
              <a:t> </a:t>
            </a:r>
            <a:r>
              <a:rPr lang="it-IT" dirty="0" err="1" smtClean="0"/>
              <a:t>scheme</a:t>
            </a:r>
            <a:r>
              <a:rPr lang="it-IT" dirty="0" smtClean="0"/>
              <a:t>: </a:t>
            </a:r>
            <a:r>
              <a:rPr lang="it-IT" dirty="0" err="1" smtClean="0"/>
              <a:t>only</a:t>
            </a:r>
            <a:r>
              <a:rPr lang="it-IT" dirty="0" smtClean="0"/>
              <a:t> hit </a:t>
            </a:r>
            <a:r>
              <a:rPr lang="it-IT" dirty="0" err="1" smtClean="0"/>
              <a:t>pixels</a:t>
            </a:r>
            <a:r>
              <a:rPr lang="it-IT" dirty="0" smtClean="0"/>
              <a:t> are </a:t>
            </a:r>
            <a:r>
              <a:rPr lang="it-IT" dirty="0" err="1" smtClean="0"/>
              <a:t>readout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readout</a:t>
            </a:r>
            <a:r>
              <a:rPr lang="it-IT" dirty="0" smtClean="0"/>
              <a:t> time (time to transfer the information from the in-pixel </a:t>
            </a:r>
            <a:r>
              <a:rPr lang="it-IT" dirty="0" err="1" smtClean="0"/>
              <a:t>storage</a:t>
            </a:r>
            <a:r>
              <a:rPr lang="it-IT" dirty="0" smtClean="0"/>
              <a:t> </a:t>
            </a:r>
            <a:r>
              <a:rPr lang="it-IT" dirty="0" err="1" smtClean="0"/>
              <a:t>elements</a:t>
            </a:r>
            <a:r>
              <a:rPr lang="it-IT" dirty="0" smtClean="0"/>
              <a:t> to the </a:t>
            </a:r>
            <a:r>
              <a:rPr lang="it-IT" dirty="0" err="1" smtClean="0"/>
              <a:t>periphery</a:t>
            </a:r>
            <a:r>
              <a:rPr lang="it-IT" dirty="0" smtClean="0"/>
              <a:t> </a:t>
            </a:r>
            <a:r>
              <a:rPr lang="it-IT" dirty="0" err="1" smtClean="0"/>
              <a:t>memory</a:t>
            </a:r>
            <a:r>
              <a:rPr lang="it-IT" dirty="0" smtClean="0"/>
              <a:t> for </a:t>
            </a:r>
            <a:r>
              <a:rPr lang="it-IT" dirty="0" err="1" smtClean="0"/>
              <a:t>central</a:t>
            </a:r>
            <a:r>
              <a:rPr lang="it-IT" dirty="0" smtClean="0"/>
              <a:t> Pb-Pb) </a:t>
            </a:r>
            <a:r>
              <a:rPr lang="it-IT" dirty="0" err="1" smtClean="0"/>
              <a:t>is</a:t>
            </a:r>
            <a:r>
              <a:rPr lang="it-IT" dirty="0" smtClean="0"/>
              <a:t> 100 ns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3733800"/>
            <a:ext cx="59436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59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</a:pPr>
            <a:r>
              <a:rPr lang="en-US" sz="2400" dirty="0" smtClean="0">
                <a:solidFill>
                  <a:schemeClr val="bg2"/>
                </a:solidFill>
              </a:rPr>
              <a:t>Performance after irradiation (MIMOSA-32)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28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8077342" cy="583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2"/>
                </a:solidFill>
              </a:rPr>
              <a:t>Sparsified</a:t>
            </a:r>
            <a:r>
              <a:rPr lang="en-US" sz="2800" dirty="0" smtClean="0">
                <a:solidFill>
                  <a:schemeClr val="bg2"/>
                </a:solidFill>
              </a:rPr>
              <a:t> readout (CERN/INFN/Wuhan)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4408792"/>
            <a:ext cx="9143999" cy="222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Triggered mode operation</a:t>
            </a:r>
            <a:r>
              <a:rPr lang="en-US" dirty="0" smtClean="0">
                <a:solidFill>
                  <a:srgbClr val="000000"/>
                </a:solidFill>
              </a:rPr>
              <a:t>: upon arrival of a trigger, comparator output captured into a local memory </a:t>
            </a:r>
            <a:r>
              <a:rPr lang="en-US" dirty="0" err="1" smtClean="0">
                <a:solidFill>
                  <a:srgbClr val="000000"/>
                </a:solidFill>
              </a:rPr>
              <a:t>simoultaneously</a:t>
            </a:r>
            <a:r>
              <a:rPr lang="en-US" dirty="0" smtClean="0">
                <a:solidFill>
                  <a:srgbClr val="000000"/>
                </a:solidFill>
              </a:rPr>
              <a:t> in all pixels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Integration time of circuit output minimized</a:t>
            </a:r>
            <a:r>
              <a:rPr lang="en-US" dirty="0" smtClean="0">
                <a:solidFill>
                  <a:srgbClr val="000000"/>
                </a:solidFill>
              </a:rPr>
              <a:t>: significant reduction of number of spurious hits generated by electronic noise or beam background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In-column priority encoder</a:t>
            </a:r>
            <a:r>
              <a:rPr lang="en-US" dirty="0" smtClean="0">
                <a:solidFill>
                  <a:srgbClr val="000000"/>
                </a:solidFill>
              </a:rPr>
              <a:t>: only-zero suppressed data transferred – pixel reset from periphery logics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endParaRPr lang="en-US" b="0" dirty="0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5742"/>
            <a:ext cx="7665720" cy="31214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86400" y="762000"/>
            <a:ext cx="328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ALICE Pixel </a:t>
            </a:r>
            <a:r>
              <a:rPr lang="it-IT" dirty="0" err="1" smtClean="0">
                <a:solidFill>
                  <a:srgbClr val="FF0000"/>
                </a:solidFill>
              </a:rPr>
              <a:t>Detetor</a:t>
            </a:r>
            <a:r>
              <a:rPr lang="it-IT" dirty="0" smtClean="0">
                <a:solidFill>
                  <a:srgbClr val="FF0000"/>
                </a:solidFill>
              </a:rPr>
              <a:t> (ALPIDE) </a:t>
            </a:r>
            <a:r>
              <a:rPr lang="it-IT" dirty="0" err="1" smtClean="0">
                <a:solidFill>
                  <a:srgbClr val="FF0000"/>
                </a:solidFill>
              </a:rPr>
              <a:t>cihp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04800" y="838200"/>
            <a:ext cx="2971800" cy="562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Low power (20.5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 in-pixel hit discriminator (settling time ≈4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590800" y="3505200"/>
            <a:ext cx="2971800" cy="799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Dynamic memory cell, 80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fF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 storage capacitor discharged by an NMOS controlled by Front-End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638800" y="2971800"/>
            <a:ext cx="2971800" cy="799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Data driven readout of pixel matrix – only zero suppressed data transferred to the periphery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2286000" y="14478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6629400" y="25146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886200" y="32004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6858000" y="25908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4038600" y="32004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85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Pixel choice: hybrid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vs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monolithic options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3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855663" y="609600"/>
            <a:ext cx="2563812" cy="42703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99FF"/>
                </a:solidFill>
                <a:latin typeface="Calibri"/>
                <a:ea typeface="+mn-ea"/>
                <a:cs typeface="+mn-cs"/>
              </a:rPr>
              <a:t>Hybrid pixel sensors</a:t>
            </a:r>
            <a:endParaRPr lang="en-US" b="1" dirty="0">
              <a:solidFill>
                <a:srgbClr val="0099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CustomShape 5"/>
          <p:cNvSpPr/>
          <p:nvPr/>
        </p:nvSpPr>
        <p:spPr>
          <a:xfrm>
            <a:off x="5094288" y="609600"/>
            <a:ext cx="2613025" cy="32702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rgbClr val="0099FF"/>
                </a:solidFill>
                <a:latin typeface="Calibri"/>
                <a:ea typeface="+mn-ea"/>
                <a:cs typeface="+mn-cs"/>
              </a:rPr>
              <a:t>Monolithic pixel sensors</a:t>
            </a:r>
            <a:endParaRPr lang="en-GB" b="1" dirty="0">
              <a:solidFill>
                <a:srgbClr val="0099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Immagin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939800"/>
            <a:ext cx="2743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33475"/>
            <a:ext cx="33797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07950" y="3629025"/>
            <a:ext cx="3743325" cy="21082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it-IT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kern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700" kern="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kern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kern="0" dirty="0" smtClean="0">
                <a:latin typeface="Calibri" pitchFamily="34" charset="0"/>
                <a:cs typeface="Calibri" pitchFamily="34" charset="0"/>
              </a:rPr>
              <a:t>components</a:t>
            </a:r>
            <a:r>
              <a:rPr lang="en-US" sz="1600" kern="0" dirty="0">
                <a:latin typeface="Calibri" pitchFamily="34" charset="0"/>
                <a:cs typeface="Calibri" pitchFamily="34" charset="0"/>
              </a:rPr>
              <a:t>: CMOS chip  and sensor connected via bump </a:t>
            </a:r>
            <a:r>
              <a:rPr lang="en-US" sz="1600" kern="0" dirty="0" smtClean="0">
                <a:latin typeface="Calibri" pitchFamily="34" charset="0"/>
                <a:cs typeface="Calibri" pitchFamily="34" charset="0"/>
              </a:rPr>
              <a:t>bonds</a:t>
            </a:r>
            <a:endParaRPr lang="it-IT" sz="1400" dirty="0" smtClean="0">
              <a:latin typeface="Calibri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600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m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in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pixel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pitch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O(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50 µm)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material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budget</a:t>
            </a:r>
            <a:endParaRPr lang="it-IT" sz="1600" dirty="0" smtClean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expensive</a:t>
            </a:r>
            <a:endParaRPr lang="it-IT" sz="16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charge collection </a:t>
            </a:r>
            <a:r>
              <a:rPr lang="en-GB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→ </a:t>
            </a:r>
            <a:r>
              <a:rPr lang="en-GB" sz="1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drift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significant radiation tolerance</a:t>
            </a:r>
            <a:endParaRPr lang="en-GB" sz="16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GB" sz="160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h</a:t>
            </a:r>
            <a:r>
              <a:rPr lang="en-GB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igher readout speed</a:t>
            </a:r>
            <a:endParaRPr lang="it-IT" sz="16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500563" y="3276600"/>
            <a:ext cx="41862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it-IT" sz="1800" dirty="0">
                <a:latin typeface="Calibri"/>
                <a:ea typeface="+mn-ea"/>
                <a:cs typeface="+mn-cs"/>
              </a:rPr>
              <a:t> </a:t>
            </a:r>
            <a:r>
              <a:rPr lang="en-US" kern="0" dirty="0">
                <a:latin typeface="Calibri" pitchFamily="34" charset="0"/>
                <a:cs typeface="Calibri" pitchFamily="34" charset="0"/>
              </a:rPr>
              <a:t>all-in-one, detector-connection-</a:t>
            </a:r>
            <a:r>
              <a:rPr lang="en-US" kern="0" dirty="0" smtClean="0">
                <a:latin typeface="Calibri" pitchFamily="34" charset="0"/>
                <a:cs typeface="Calibri" pitchFamily="34" charset="0"/>
              </a:rPr>
              <a:t>readout</a:t>
            </a:r>
            <a:endParaRPr lang="it-IT" sz="1600" baseline="30000" dirty="0" smtClean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very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small </a:t>
            </a: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pixel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size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O(20 </a:t>
            </a: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µm</a:t>
            </a:r>
            <a:r>
              <a:rPr lang="it-IT" sz="1600" baseline="30000" dirty="0">
                <a:solidFill>
                  <a:prstClr val="white">
                    <a:lumMod val="50000"/>
                  </a:prstClr>
                </a:solidFill>
              </a:rPr>
              <a:t>2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it-IT" sz="1600" dirty="0" smtClean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thin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devices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: </a:t>
            </a: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s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mall </a:t>
            </a:r>
            <a:r>
              <a:rPr lang="it-IT" sz="1600" dirty="0" err="1">
                <a:solidFill>
                  <a:prstClr val="white">
                    <a:lumMod val="50000"/>
                  </a:prstClr>
                </a:solidFill>
              </a:rPr>
              <a:t>material</a:t>
            </a: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 budget (X/X</a:t>
            </a:r>
            <a:r>
              <a:rPr lang="it-IT" sz="1600" baseline="-25000" dirty="0">
                <a:solidFill>
                  <a:prstClr val="white">
                    <a:lumMod val="50000"/>
                  </a:prstClr>
                </a:solidFill>
              </a:rPr>
              <a:t>0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low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power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endParaRPr lang="it-IT" sz="1600" dirty="0">
              <a:solidFill>
                <a:prstClr val="white">
                  <a:lumMod val="50000"/>
                </a:prstClr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it-IT" sz="16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cost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effective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 (standard IC </a:t>
            </a:r>
            <a:r>
              <a:rPr lang="it-IT" sz="1600" dirty="0" err="1" smtClean="0">
                <a:solidFill>
                  <a:prstClr val="white">
                    <a:lumMod val="50000"/>
                  </a:prstClr>
                </a:solidFill>
              </a:rPr>
              <a:t>technologies</a:t>
            </a:r>
            <a:r>
              <a:rPr lang="it-IT" sz="1600" dirty="0" smtClean="0">
                <a:solidFill>
                  <a:prstClr val="white">
                    <a:lumMod val="50000"/>
                  </a:prstClr>
                </a:solidFill>
              </a:rPr>
              <a:t>)</a:t>
            </a:r>
            <a:endParaRPr lang="it-IT" sz="1600" dirty="0">
              <a:solidFill>
                <a:prstClr val="white">
                  <a:lumMod val="50000"/>
                </a:prstClr>
              </a:solidFill>
              <a:latin typeface="Calibri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charge collection </a:t>
            </a:r>
            <a:r>
              <a:rPr lang="en-GB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→ diffusion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prstClr val="white">
                    <a:lumMod val="50000"/>
                  </a:prstClr>
                </a:solidFill>
              </a:rPr>
              <a:t> more prone to radiation damage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600" dirty="0">
                <a:solidFill>
                  <a:prstClr val="white">
                    <a:lumMod val="50000"/>
                  </a:prstClr>
                </a:solidFill>
              </a:rPr>
              <a:t>smaller readout </a:t>
            </a: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</a:rPr>
              <a:t>speed</a:t>
            </a:r>
            <a:endParaRPr lang="it-IT" sz="16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93837"/>
            <a:ext cx="1584325" cy="15478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7226300" y="990600"/>
            <a:ext cx="202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rgbClr val="6600FF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000">
                <a:solidFill>
                  <a:schemeClr val="tx1"/>
                </a:solidFill>
                <a:latin typeface="Calibri" charset="0"/>
                <a:cs typeface="Calibri" charset="0"/>
              </a:rPr>
              <a:t>ULTIMATE sensor for STAR  HFT</a:t>
            </a:r>
          </a:p>
          <a:p>
            <a:pPr eaLnBrk="1" hangingPunct="1"/>
            <a:r>
              <a:rPr lang="en-GB" sz="1000">
                <a:solidFill>
                  <a:schemeClr val="tx1"/>
                </a:solidFill>
                <a:latin typeface="Calibri" charset="0"/>
                <a:cs typeface="Calibri" charset="0"/>
              </a:rPr>
              <a:t>(MIMOSA family, Strassbourg)</a:t>
            </a:r>
          </a:p>
        </p:txBody>
      </p:sp>
      <p:sp>
        <p:nvSpPr>
          <p:cNvPr id="3" name="Rettangolo 2"/>
          <p:cNvSpPr/>
          <p:nvPr/>
        </p:nvSpPr>
        <p:spPr>
          <a:xfrm>
            <a:off x="4304419" y="3048000"/>
            <a:ext cx="1867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Traditional MAPS: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343400" y="5410200"/>
            <a:ext cx="1100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prstClr val="black"/>
                </a:solidFill>
              </a:rPr>
              <a:t>HVCMOS</a:t>
            </a:r>
            <a:r>
              <a:rPr lang="en-GB" dirty="0" smtClean="0">
                <a:solidFill>
                  <a:prstClr val="black"/>
                </a:solidFill>
              </a:rPr>
              <a:t>: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4495800" y="5630614"/>
            <a:ext cx="41862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buFont typeface="Arial" pitchFamily="34" charset="0"/>
              <a:buChar char="•"/>
              <a:defRPr/>
            </a:pPr>
            <a:r>
              <a:rPr lang="en-US" sz="17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charge collection </a:t>
            </a:r>
            <a:r>
              <a:rPr lang="en-GB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→ drift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GB" sz="1600" dirty="0" smtClean="0">
                <a:solidFill>
                  <a:prstClr val="white">
                    <a:lumMod val="50000"/>
                  </a:prstClr>
                </a:solidFill>
              </a:rPr>
              <a:t>radiation tolerant and faster</a:t>
            </a:r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600" dirty="0" smtClean="0">
                <a:solidFill>
                  <a:prstClr val="white">
                    <a:lumMod val="50000"/>
                  </a:prstClr>
                </a:solidFill>
              </a:rPr>
              <a:t>issue of of power</a:t>
            </a:r>
            <a:endParaRPr lang="it-IT" sz="1600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191000" y="3124200"/>
            <a:ext cx="4572000" cy="2286000"/>
            <a:chOff x="4191000" y="3124200"/>
            <a:chExt cx="4572000" cy="2286000"/>
          </a:xfrm>
        </p:grpSpPr>
        <p:sp>
          <p:nvSpPr>
            <p:cNvPr id="8" name="Rettangolo arrotondato 7"/>
            <p:cNvSpPr/>
            <p:nvPr/>
          </p:nvSpPr>
          <p:spPr>
            <a:xfrm>
              <a:off x="4191000" y="3124200"/>
              <a:ext cx="4572000" cy="2286000"/>
            </a:xfrm>
            <a:prstGeom prst="round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000" dirty="0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419600" y="3429000"/>
              <a:ext cx="341752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dirty="0" err="1" smtClean="0">
                  <a:solidFill>
                    <a:srgbClr val="FF0000"/>
                  </a:solidFill>
                </a:rPr>
                <a:t>Chosen</a:t>
              </a:r>
              <a:r>
                <a:rPr lang="it-IT" sz="2400" dirty="0" smtClean="0">
                  <a:solidFill>
                    <a:srgbClr val="FF0000"/>
                  </a:solidFill>
                </a:rPr>
                <a:t> for ALICE upgrade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4191000" y="5410200"/>
            <a:ext cx="4572000" cy="1066800"/>
            <a:chOff x="4191000" y="5410200"/>
            <a:chExt cx="4572000" cy="1066800"/>
          </a:xfrm>
        </p:grpSpPr>
        <p:sp>
          <p:nvSpPr>
            <p:cNvPr id="21" name="Rettangolo arrotondato 20"/>
            <p:cNvSpPr/>
            <p:nvPr/>
          </p:nvSpPr>
          <p:spPr>
            <a:xfrm>
              <a:off x="4191000" y="5410200"/>
              <a:ext cx="4572000" cy="1066800"/>
            </a:xfrm>
            <a:prstGeom prst="roundRect">
              <a:avLst/>
            </a:prstGeom>
            <a:solidFill>
              <a:srgbClr val="FF0000">
                <a:alpha val="26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4000" dirty="0"/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419600" y="5786735"/>
              <a:ext cx="31381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dirty="0" smtClean="0">
                  <a:solidFill>
                    <a:srgbClr val="FF0000"/>
                  </a:solidFill>
                </a:rPr>
                <a:t>ATLAS R&amp;D for upgrade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329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ALICE ITS Upgrade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 rotWithShape="1">
          <a:blip r:embed="rId2"/>
          <a:srcRect l="8274"/>
          <a:stretch/>
        </p:blipFill>
        <p:spPr>
          <a:xfrm>
            <a:off x="4894716" y="18955"/>
            <a:ext cx="4249284" cy="2810383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50298" y="706646"/>
            <a:ext cx="3696573" cy="504250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 algn="just">
              <a:buClr>
                <a:srgbClr val="FF0000"/>
              </a:buClr>
              <a:buNone/>
            </a:pPr>
            <a:r>
              <a:rPr lang="en-US" sz="3800" dirty="0" smtClean="0"/>
              <a:t>Objectives</a:t>
            </a:r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/>
              <a:t>record </a:t>
            </a:r>
            <a:r>
              <a:rPr lang="en-US" sz="2400" dirty="0" smtClean="0"/>
              <a:t>collisions:</a:t>
            </a:r>
          </a:p>
          <a:p>
            <a:pPr marL="627480" lvl="1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err="1" smtClean="0"/>
              <a:t>Pb</a:t>
            </a:r>
            <a:r>
              <a:rPr lang="en-US" sz="2400" dirty="0" err="1"/>
              <a:t>-Pb</a:t>
            </a:r>
            <a:r>
              <a:rPr lang="en-US" sz="2400" dirty="0"/>
              <a:t> </a:t>
            </a:r>
            <a:r>
              <a:rPr lang="en-US" sz="2400" dirty="0" smtClean="0"/>
              <a:t>at 50 kHz</a:t>
            </a:r>
          </a:p>
          <a:p>
            <a:pPr marL="627480" lvl="1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err="1"/>
              <a:t>p</a:t>
            </a:r>
            <a:r>
              <a:rPr lang="en-US" sz="2400" dirty="0" err="1" smtClean="0"/>
              <a:t>p</a:t>
            </a:r>
            <a:r>
              <a:rPr lang="en-US" sz="2400" dirty="0" smtClean="0"/>
              <a:t> at 1MHz </a:t>
            </a: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/>
              <a:t>improve </a:t>
            </a:r>
            <a:r>
              <a:rPr lang="en-US" sz="2400" dirty="0"/>
              <a:t>impact parameter resolution by a factor 3 </a:t>
            </a:r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/>
              <a:t>improve </a:t>
            </a:r>
            <a:r>
              <a:rPr lang="en-US" sz="2400" dirty="0"/>
              <a:t>standalone tracking efficiency and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resolution </a:t>
            </a:r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/>
              <a:t>fast </a:t>
            </a:r>
            <a:r>
              <a:rPr lang="en-US" sz="2400" dirty="0"/>
              <a:t>insertion/removal for yearly maintenance </a:t>
            </a:r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endParaRPr lang="en-US" sz="2400" dirty="0"/>
          </a:p>
          <a:p>
            <a:pPr marL="216000" indent="-216000">
              <a:buClr>
                <a:srgbClr val="FF0000"/>
              </a:buClr>
              <a:buFont typeface="Wingdings" charset="2"/>
              <a:buChar char="§"/>
            </a:pPr>
            <a:r>
              <a:rPr lang="fr-FR" sz="2400" dirty="0" smtClean="0"/>
              <a:t>installation </a:t>
            </a:r>
            <a:r>
              <a:rPr lang="fr-FR" sz="2400" dirty="0"/>
              <a:t>2017-2018 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860032" y="2294278"/>
            <a:ext cx="5283967" cy="2822822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Clr>
                <a:srgbClr val="FF0000"/>
              </a:buClr>
              <a:buNone/>
            </a:pPr>
            <a:r>
              <a:rPr lang="en-US" sz="3200" dirty="0" smtClean="0"/>
              <a:t>New layout</a:t>
            </a:r>
            <a:endParaRPr lang="en-US" sz="3200" dirty="0"/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7 layers (3 inner, 4 </a:t>
            </a:r>
            <a:r>
              <a:rPr lang="en-US" sz="2000" dirty="0" err="1" smtClean="0"/>
              <a:t>middle+outer</a:t>
            </a:r>
            <a:r>
              <a:rPr lang="en-US" sz="2000" dirty="0" smtClean="0"/>
              <a:t>)</a:t>
            </a:r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reduce:</a:t>
            </a:r>
          </a:p>
          <a:p>
            <a:pPr marL="627480" lvl="1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X/X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per layer from 1.14 to 0.3%</a:t>
            </a:r>
          </a:p>
          <a:p>
            <a:pPr marL="627480" lvl="1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pixel size from 400x50 to O(30x30) μm</a:t>
            </a:r>
            <a:r>
              <a:rPr lang="en-US" sz="2000" baseline="30000" dirty="0" smtClean="0"/>
              <a:t>2</a:t>
            </a:r>
          </a:p>
          <a:p>
            <a:pPr marL="627480" lvl="1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first </a:t>
            </a:r>
            <a:r>
              <a:rPr lang="en-US" sz="2000" dirty="0"/>
              <a:t>layer </a:t>
            </a:r>
            <a:r>
              <a:rPr lang="en-US" sz="2000" dirty="0" smtClean="0"/>
              <a:t>radius from 39 to </a:t>
            </a:r>
            <a:r>
              <a:rPr lang="en-US" sz="2000" dirty="0"/>
              <a:t>22 mm </a:t>
            </a:r>
            <a:endParaRPr lang="en-US" sz="2000" baseline="30000" dirty="0" smtClean="0"/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beam pipe outer radius: 19.8 mm</a:t>
            </a:r>
            <a:endParaRPr lang="en-US" sz="2000" dirty="0"/>
          </a:p>
        </p:txBody>
      </p:sp>
      <p:sp>
        <p:nvSpPr>
          <p:cNvPr id="23" name="Rectangle 11"/>
          <p:cNvSpPr/>
          <p:nvPr/>
        </p:nvSpPr>
        <p:spPr>
          <a:xfrm>
            <a:off x="1295400" y="5691426"/>
            <a:ext cx="7831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Upgrade </a:t>
            </a:r>
            <a:r>
              <a:rPr lang="en-US" sz="1600" b="1" dirty="0"/>
              <a:t>of the Inner Tracking System Conceptual Design </a:t>
            </a:r>
            <a:r>
              <a:rPr lang="en-US" sz="1600" b="1" dirty="0" smtClean="0"/>
              <a:t>Report</a:t>
            </a:r>
            <a:r>
              <a:rPr lang="en-US" sz="1600" dirty="0"/>
              <a:t> </a:t>
            </a:r>
            <a:r>
              <a:rPr lang="en-US" sz="1600" dirty="0" smtClean="0"/>
              <a:t>                                          http</a:t>
            </a:r>
            <a:r>
              <a:rPr lang="en-US" sz="1600" dirty="0"/>
              <a:t>://</a:t>
            </a:r>
            <a:r>
              <a:rPr lang="en-US" sz="1600" dirty="0" err="1"/>
              <a:t>cds.cern.ch</a:t>
            </a:r>
            <a:r>
              <a:rPr lang="en-US" sz="1600" dirty="0"/>
              <a:t>/record/1475244 </a:t>
            </a:r>
            <a:endParaRPr lang="en-US" sz="1600" dirty="0" smtClean="0"/>
          </a:p>
          <a:p>
            <a:r>
              <a:rPr lang="en-US" sz="1600" dirty="0" smtClean="0"/>
              <a:t>Technical Design Report submitted to LHCC on Nov.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268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/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Pixel choice: </a:t>
            </a:r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requirements for ALICE upgrade</a:t>
            </a:r>
            <a:endParaRPr lang="en-US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lumMod val="95000"/>
                  </a:prstClr>
                </a:solidFill>
              </a:rPr>
              <a:pPr/>
              <a:t>5</a:t>
            </a:fld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" y="629920"/>
            <a:ext cx="7660105" cy="4159713"/>
          </a:xfrm>
          <a:prstGeom prst="rect">
            <a:avLst/>
          </a:prstGeom>
        </p:spPr>
      </p:pic>
      <p:grpSp>
        <p:nvGrpSpPr>
          <p:cNvPr id="21" name="Group 15"/>
          <p:cNvGrpSpPr/>
          <p:nvPr/>
        </p:nvGrpSpPr>
        <p:grpSpPr>
          <a:xfrm>
            <a:off x="100864" y="1981200"/>
            <a:ext cx="9043136" cy="1566583"/>
            <a:chOff x="100864" y="1981200"/>
            <a:chExt cx="9043136" cy="1566583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7772400" y="1981200"/>
              <a:ext cx="1371600" cy="1566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10000"/>
                </a:lnSpc>
                <a:spcAft>
                  <a:spcPct val="30000"/>
                </a:spcAft>
                <a:buClr>
                  <a:srgbClr val="FF0000"/>
                </a:buClr>
              </a:pPr>
              <a:r>
                <a:rPr lang="en-US" sz="1200" dirty="0" smtClean="0">
                  <a:solidFill>
                    <a:srgbClr val="FF0000"/>
                  </a:solidFill>
                </a:rPr>
                <a:t>Low integration time: significant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bkg</a:t>
              </a:r>
              <a:r>
                <a:rPr lang="en-US" sz="1200" dirty="0" smtClean="0">
                  <a:solidFill>
                    <a:srgbClr val="FF0000"/>
                  </a:solidFill>
                </a:rPr>
                <a:t> reduction</a:t>
              </a:r>
            </a:p>
            <a:p>
              <a:pPr>
                <a:lnSpc>
                  <a:spcPct val="110000"/>
                </a:lnSpc>
                <a:spcAft>
                  <a:spcPct val="30000"/>
                </a:spcAft>
                <a:buClr>
                  <a:srgbClr val="FF0000"/>
                </a:buClr>
              </a:pPr>
              <a:r>
                <a:rPr lang="en-US" sz="1200" dirty="0" smtClean="0">
                  <a:solidFill>
                    <a:srgbClr val="FF0000"/>
                  </a:solidFill>
                </a:rPr>
                <a:t>Low power: needed to keep material budget small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23" name="Rounded Rectangle 3"/>
            <p:cNvSpPr/>
            <p:nvPr/>
          </p:nvSpPr>
          <p:spPr>
            <a:xfrm>
              <a:off x="100864" y="2628140"/>
              <a:ext cx="5851877" cy="67904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9"/>
            <p:cNvSpPr txBox="1"/>
            <p:nvPr/>
          </p:nvSpPr>
          <p:spPr>
            <a:xfrm>
              <a:off x="6016886" y="2589656"/>
              <a:ext cx="31145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UPPER LIMIT </a:t>
              </a:r>
            </a:p>
          </p:txBody>
        </p:sp>
      </p:grpSp>
      <p:sp>
        <p:nvSpPr>
          <p:cNvPr id="25" name="TextBox 13"/>
          <p:cNvSpPr txBox="1"/>
          <p:nvPr/>
        </p:nvSpPr>
        <p:spPr>
          <a:xfrm>
            <a:off x="2393166" y="4951860"/>
            <a:ext cx="3559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 smtClean="0"/>
              <a:t>Nr of bits to code a hit : 35</a:t>
            </a:r>
          </a:p>
          <a:p>
            <a:pPr marL="342900" indent="-342900">
              <a:buFont typeface="Arial"/>
              <a:buChar char="•"/>
            </a:pPr>
            <a:r>
              <a:rPr lang="en-US" sz="1400" dirty="0" smtClean="0"/>
              <a:t>Fake hit : 10</a:t>
            </a:r>
            <a:r>
              <a:rPr lang="en-US" sz="1400" baseline="30000" dirty="0" smtClean="0"/>
              <a:t>-5</a:t>
            </a:r>
            <a:r>
              <a:rPr lang="en-US" sz="1400" dirty="0" smtClean="0"/>
              <a:t> </a:t>
            </a:r>
            <a:r>
              <a:rPr lang="en-US" sz="1400" dirty="0"/>
              <a:t>/</a:t>
            </a:r>
            <a:r>
              <a:rPr lang="en-US" sz="1400" dirty="0" smtClean="0"/>
              <a:t>event</a:t>
            </a:r>
            <a:endParaRPr lang="en-US" sz="1400" dirty="0"/>
          </a:p>
        </p:txBody>
      </p:sp>
      <p:sp>
        <p:nvSpPr>
          <p:cNvPr id="26" name="Freeform 14"/>
          <p:cNvSpPr/>
          <p:nvPr/>
        </p:nvSpPr>
        <p:spPr>
          <a:xfrm>
            <a:off x="1887755" y="4616125"/>
            <a:ext cx="550416" cy="683581"/>
          </a:xfrm>
          <a:custGeom>
            <a:avLst/>
            <a:gdLst>
              <a:gd name="connsiteX0" fmla="*/ 0 w 550416"/>
              <a:gd name="connsiteY0" fmla="*/ 0 h 683581"/>
              <a:gd name="connsiteX1" fmla="*/ 221942 w 550416"/>
              <a:gd name="connsiteY1" fmla="*/ 142043 h 683581"/>
              <a:gd name="connsiteX2" fmla="*/ 248575 w 550416"/>
              <a:gd name="connsiteY2" fmla="*/ 577049 h 683581"/>
              <a:gd name="connsiteX3" fmla="*/ 550416 w 550416"/>
              <a:gd name="connsiteY3" fmla="*/ 683581 h 68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416" h="683581">
                <a:moveTo>
                  <a:pt x="0" y="0"/>
                </a:moveTo>
                <a:cubicBezTo>
                  <a:pt x="90256" y="22934"/>
                  <a:pt x="180513" y="45868"/>
                  <a:pt x="221942" y="142043"/>
                </a:cubicBezTo>
                <a:cubicBezTo>
                  <a:pt x="263371" y="238218"/>
                  <a:pt x="193829" y="486793"/>
                  <a:pt x="248575" y="577049"/>
                </a:cubicBezTo>
                <a:cubicBezTo>
                  <a:pt x="303321" y="667305"/>
                  <a:pt x="426868" y="675443"/>
                  <a:pt x="550416" y="683581"/>
                </a:cubicBezTo>
              </a:path>
            </a:pathLst>
          </a:custGeom>
          <a:noFill/>
          <a:ln>
            <a:solidFill>
              <a:srgbClr val="2362C4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po 6"/>
          <p:cNvGrpSpPr/>
          <p:nvPr/>
        </p:nvGrpSpPr>
        <p:grpSpPr>
          <a:xfrm>
            <a:off x="76200" y="5562600"/>
            <a:ext cx="8839200" cy="762000"/>
            <a:chOff x="76200" y="5562600"/>
            <a:chExt cx="8839200" cy="838200"/>
          </a:xfrm>
        </p:grpSpPr>
        <p:sp>
          <p:nvSpPr>
            <p:cNvPr id="3" name="Rettangolo arrotondato 2"/>
            <p:cNvSpPr/>
            <p:nvPr/>
          </p:nvSpPr>
          <p:spPr>
            <a:xfrm>
              <a:off x="304800" y="5562600"/>
              <a:ext cx="83820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76200" y="5562600"/>
              <a:ext cx="883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 smtClean="0">
                  <a:solidFill>
                    <a:schemeClr val="bg1"/>
                  </a:solidFill>
                </a:rPr>
                <a:t>Monolithic</a:t>
              </a:r>
              <a:r>
                <a:rPr lang="it-IT" sz="2400" dirty="0" smtClean="0">
                  <a:solidFill>
                    <a:schemeClr val="bg1"/>
                  </a:solidFill>
                </a:rPr>
                <a:t> </a:t>
              </a:r>
              <a:r>
                <a:rPr lang="it-IT" sz="2400" dirty="0" err="1" smtClean="0">
                  <a:solidFill>
                    <a:schemeClr val="bg1"/>
                  </a:solidFill>
                </a:rPr>
                <a:t>pixels</a:t>
              </a:r>
              <a:r>
                <a:rPr lang="it-IT" sz="2400" dirty="0" smtClean="0">
                  <a:solidFill>
                    <a:schemeClr val="bg1"/>
                  </a:solidFill>
                </a:rPr>
                <a:t>: </a:t>
              </a:r>
              <a:r>
                <a:rPr lang="it-IT" sz="2400" dirty="0" smtClean="0">
                  <a:solidFill>
                    <a:schemeClr val="bg1"/>
                  </a:solidFill>
                </a:rPr>
                <a:t>the </a:t>
              </a:r>
              <a:r>
                <a:rPr lang="it-IT" sz="2400" dirty="0" err="1" smtClean="0">
                  <a:solidFill>
                    <a:schemeClr val="bg1"/>
                  </a:solidFill>
                </a:rPr>
                <a:t>technology</a:t>
              </a:r>
              <a:r>
                <a:rPr lang="it-IT" sz="2400" dirty="0" smtClean="0">
                  <a:solidFill>
                    <a:schemeClr val="bg1"/>
                  </a:solidFill>
                </a:rPr>
                <a:t> of </a:t>
              </a:r>
              <a:r>
                <a:rPr lang="it-IT" sz="2400" dirty="0" err="1" smtClean="0">
                  <a:solidFill>
                    <a:schemeClr val="bg1"/>
                  </a:solidFill>
                </a:rPr>
                <a:t>choice</a:t>
              </a:r>
              <a:r>
                <a:rPr lang="it-IT" sz="2400" dirty="0" smtClean="0">
                  <a:solidFill>
                    <a:schemeClr val="bg1"/>
                  </a:solidFill>
                </a:rPr>
                <a:t> for ALICE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89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ULTIMATE chip in STAR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70" y="670710"/>
            <a:ext cx="4597400" cy="356870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9410"/>
            <a:ext cx="9144000" cy="189259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7303" y="769823"/>
            <a:ext cx="5025883" cy="3302825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Developed by IPHC Strasbourg</a:t>
            </a:r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0.35 </a:t>
            </a:r>
            <a:r>
              <a:rPr lang="en-US" sz="2000" dirty="0" err="1" smtClean="0"/>
              <a:t>μm</a:t>
            </a:r>
            <a:r>
              <a:rPr lang="en-US" sz="2000" dirty="0" smtClean="0"/>
              <a:t> OPTO process</a:t>
            </a:r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Rolling shutter and correlated double sampling</a:t>
            </a:r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20.7x20.7 μm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pixel size </a:t>
            </a:r>
          </a:p>
          <a:p>
            <a:pPr marL="216000" indent="-216000">
              <a:spcBef>
                <a:spcPts val="1200"/>
              </a:spcBef>
              <a:buClr>
                <a:srgbClr val="FF0000"/>
              </a:buClr>
              <a:buFont typeface="Wingdings" charset="2"/>
              <a:buChar char="§"/>
            </a:pPr>
            <a:r>
              <a:rPr lang="en-US" sz="2000" dirty="0" smtClean="0"/>
              <a:t>Power consumption 130 </a:t>
            </a:r>
            <a:r>
              <a:rPr lang="en-US" sz="2000" dirty="0" err="1" smtClean="0"/>
              <a:t>mW</a:t>
            </a:r>
            <a:r>
              <a:rPr lang="en-US" sz="2000" dirty="0" smtClean="0"/>
              <a:t>/cm</a:t>
            </a:r>
            <a:r>
              <a:rPr lang="en-US" sz="2000" baseline="30000" dirty="0" smtClean="0"/>
              <a:t>2</a:t>
            </a:r>
          </a:p>
          <a:p>
            <a:pPr marL="0" indent="0">
              <a:spcBef>
                <a:spcPts val="1200"/>
              </a:spcBef>
              <a:buClr>
                <a:srgbClr val="FF0000"/>
              </a:buCl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Deeper submicron technology + development to meet ALICE specifications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04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Monolithic </a:t>
            </a:r>
            <a:r>
              <a:rPr lang="en-US" sz="2800" dirty="0" smtClean="0">
                <a:solidFill>
                  <a:schemeClr val="bg2"/>
                </a:solidFill>
              </a:rPr>
              <a:t>Pixels in </a:t>
            </a:r>
            <a:r>
              <a:rPr lang="en-US" sz="2800" dirty="0" err="1" smtClean="0">
                <a:solidFill>
                  <a:schemeClr val="bg2"/>
                </a:solidFill>
              </a:rPr>
              <a:t>TowerJazz</a:t>
            </a:r>
            <a:r>
              <a:rPr lang="en-US" sz="2800" dirty="0" smtClean="0">
                <a:solidFill>
                  <a:schemeClr val="bg2"/>
                </a:solidFill>
              </a:rPr>
              <a:t> 180 nm technology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7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34" y="3657600"/>
            <a:ext cx="3400466" cy="2654300"/>
          </a:xfrm>
          <a:prstGeom prst="rect">
            <a:avLst/>
          </a:prstGeom>
        </p:spPr>
      </p:pic>
      <p:sp>
        <p:nvSpPr>
          <p:cNvPr id="41" name="Content Placeholder 8"/>
          <p:cNvSpPr txBox="1">
            <a:spLocks noGrp="1"/>
          </p:cNvSpPr>
          <p:nvPr>
            <p:ph idx="1"/>
          </p:nvPr>
        </p:nvSpPr>
        <p:spPr>
          <a:xfrm>
            <a:off x="152400" y="3657600"/>
            <a:ext cx="8610600" cy="2743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0" kern="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0" kern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Small pitch (20</a:t>
            </a:r>
            <a:r>
              <a:rPr lang="el-GR" sz="20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μ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 x 20 </a:t>
            </a:r>
            <a:r>
              <a:rPr lang="el-GR" sz="20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μ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m)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Gate 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oxide &lt; 4 nm </a:t>
            </a:r>
            <a:r>
              <a:rPr lang="en-US" sz="2000" b="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Calibri"/>
                <a:cs typeface="Calibri"/>
              </a:rPr>
              <a:t>better transistor radiation </a:t>
            </a:r>
            <a:r>
              <a:rPr lang="en-US" sz="2000" b="0" dirty="0" smtClean="0">
                <a:solidFill>
                  <a:srgbClr val="000000"/>
                </a:solidFill>
                <a:latin typeface="Calibri"/>
                <a:cs typeface="Calibri"/>
              </a:rPr>
              <a:t>tolerance</a:t>
            </a:r>
            <a:endParaRPr lang="en-US" sz="2000" b="0" kern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resistivity </a:t>
            </a:r>
            <a:r>
              <a:rPr lang="en-US" sz="2000" b="0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epi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layer: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- thickness 18-40 </a:t>
            </a:r>
            <a:r>
              <a:rPr lang="en-US" sz="2000" b="0" kern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- resistivity 1-6 k</a:t>
            </a:r>
            <a:r>
              <a:rPr lang="en-US" sz="2000" b="0" kern="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W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cm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 metal lines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Stitching technology</a:t>
            </a:r>
          </a:p>
          <a:p>
            <a:pPr eaLnBrk="0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Deep p-well layer to shield </a:t>
            </a:r>
            <a:r>
              <a:rPr lang="en-US" sz="2000" b="0" kern="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pMOS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transistors </a:t>
            </a: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b="0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kern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(truly CMOS circuitry possible)</a:t>
            </a:r>
            <a:endParaRPr lang="en-US" sz="2000" b="0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0" indent="0" eaLnBrk="0" hangingPunc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2000" b="0" kern="0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487136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152400" y="685800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Technology </a:t>
            </a:r>
            <a:r>
              <a:rPr lang="it-IT" dirty="0" err="1" smtClean="0"/>
              <a:t>chosen</a:t>
            </a:r>
            <a:r>
              <a:rPr lang="it-IT" dirty="0" smtClean="0"/>
              <a:t> for the ALICE </a:t>
            </a:r>
            <a:r>
              <a:rPr lang="it-IT" dirty="0" err="1" smtClean="0"/>
              <a:t>experiment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9321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2"/>
                </a:solidFill>
              </a:rPr>
              <a:t>Rolling shutter architecture (IPHC Strasbourg)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384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ASTRAL chip</a:t>
            </a:r>
            <a:r>
              <a:rPr lang="en-US" dirty="0" smtClean="0">
                <a:solidFill>
                  <a:srgbClr val="002060"/>
                </a:solidFill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Rolling shutter with in-pixel amplification, correlated double sampling (CDS)</a:t>
            </a:r>
            <a:r>
              <a:rPr lang="en-US" dirty="0" smtClean="0">
                <a:solidFill>
                  <a:srgbClr val="000000"/>
                </a:solidFill>
              </a:rPr>
              <a:t>, and  discrimination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317740"/>
            <a:ext cx="5181600" cy="215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9511" y="732472"/>
            <a:ext cx="4380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0000"/>
                </a:solidFill>
              </a:rPr>
              <a:t>Rolling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shutter</a:t>
            </a:r>
            <a:r>
              <a:rPr lang="it-IT" dirty="0" smtClean="0"/>
              <a:t>: </a:t>
            </a:r>
            <a:r>
              <a:rPr lang="it-IT" dirty="0" err="1" smtClean="0"/>
              <a:t>rows</a:t>
            </a:r>
            <a:r>
              <a:rPr lang="it-IT" dirty="0" smtClean="0"/>
              <a:t> </a:t>
            </a:r>
            <a:r>
              <a:rPr lang="it-IT" dirty="0" err="1" smtClean="0"/>
              <a:t>read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other</a:t>
            </a:r>
            <a:r>
              <a:rPr lang="it-IT" dirty="0" smtClean="0"/>
              <a:t> and </a:t>
            </a:r>
            <a:r>
              <a:rPr lang="it-IT" dirty="0" err="1" smtClean="0"/>
              <a:t>applying</a:t>
            </a:r>
            <a:r>
              <a:rPr lang="it-IT" dirty="0" smtClean="0"/>
              <a:t> a reset </a:t>
            </a:r>
            <a:r>
              <a:rPr lang="it-IT" dirty="0" err="1" smtClean="0"/>
              <a:t>shortly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: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row</a:t>
            </a:r>
            <a:r>
              <a:rPr lang="it-IT" dirty="0" smtClean="0"/>
              <a:t> </a:t>
            </a:r>
            <a:r>
              <a:rPr lang="it-IT" dirty="0" err="1" smtClean="0"/>
              <a:t>integrates</a:t>
            </a:r>
            <a:r>
              <a:rPr lang="it-IT" dirty="0" smtClean="0"/>
              <a:t> the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consecutive </a:t>
            </a:r>
            <a:r>
              <a:rPr lang="it-IT" dirty="0" err="1" smtClean="0"/>
              <a:t>passings</a:t>
            </a:r>
            <a:r>
              <a:rPr lang="it-IT" dirty="0" smtClean="0"/>
              <a:t> of the </a:t>
            </a:r>
            <a:r>
              <a:rPr lang="it-IT" dirty="0" err="1" smtClean="0"/>
              <a:t>row</a:t>
            </a:r>
            <a:r>
              <a:rPr lang="it-IT" dirty="0" smtClean="0"/>
              <a:t> </a:t>
            </a:r>
            <a:r>
              <a:rPr lang="it-IT" dirty="0" err="1" smtClean="0"/>
              <a:t>select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 (the </a:t>
            </a:r>
            <a:r>
              <a:rPr lang="it-IT" dirty="0" err="1" smtClean="0"/>
              <a:t>shutter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645" y="574063"/>
            <a:ext cx="4032955" cy="3845537"/>
          </a:xfrm>
          <a:prstGeom prst="rect">
            <a:avLst/>
          </a:prstGeom>
        </p:spPr>
      </p:pic>
      <p:sp>
        <p:nvSpPr>
          <p:cNvPr id="13" name="TextBox 8"/>
          <p:cNvSpPr txBox="1"/>
          <p:nvPr/>
        </p:nvSpPr>
        <p:spPr>
          <a:xfrm>
            <a:off x="-19756" y="3886200"/>
            <a:ext cx="3905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Can be operated in trigger-less mode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Dead-time free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Intrinsically slow: potential pile-up issue</a:t>
            </a:r>
          </a:p>
        </p:txBody>
      </p:sp>
    </p:spTree>
    <p:extLst>
      <p:ext uri="{BB962C8B-B14F-4D97-AF65-F5344CB8AC3E}">
        <p14:creationId xmlns:p14="http://schemas.microsoft.com/office/powerpoint/2010/main" val="57992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8763000" cy="22399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2"/>
                </a:solidFill>
              </a:rPr>
              <a:t>Sparsified</a:t>
            </a:r>
            <a:r>
              <a:rPr lang="en-US" sz="2800" dirty="0" smtClean="0">
                <a:solidFill>
                  <a:schemeClr val="bg2"/>
                </a:solidFill>
              </a:rPr>
              <a:t> readout (CERN/INFN/Wuhan)</a:t>
            </a:r>
            <a:endParaRPr lang="en-US" sz="2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4408792"/>
            <a:ext cx="9143999" cy="222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Triggered mode operation</a:t>
            </a:r>
            <a:r>
              <a:rPr lang="en-US" dirty="0" smtClean="0">
                <a:solidFill>
                  <a:srgbClr val="000000"/>
                </a:solidFill>
              </a:rPr>
              <a:t>: upon arrival of a trigger, comparator output captured into a local memory </a:t>
            </a:r>
            <a:r>
              <a:rPr lang="en-US" dirty="0" err="1" smtClean="0">
                <a:solidFill>
                  <a:srgbClr val="000000"/>
                </a:solidFill>
              </a:rPr>
              <a:t>simoultaneously</a:t>
            </a:r>
            <a:r>
              <a:rPr lang="en-US" dirty="0" smtClean="0">
                <a:solidFill>
                  <a:srgbClr val="000000"/>
                </a:solidFill>
              </a:rPr>
              <a:t> in all pixels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Integration time of circuit output minimized</a:t>
            </a:r>
            <a:r>
              <a:rPr lang="en-US" dirty="0" smtClean="0">
                <a:solidFill>
                  <a:srgbClr val="000000"/>
                </a:solidFill>
              </a:rPr>
              <a:t>: significant reduction of number of spurious hits generated by electronic noise or beam background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In-column priority encoder</a:t>
            </a:r>
            <a:r>
              <a:rPr lang="en-US" dirty="0" smtClean="0">
                <a:solidFill>
                  <a:srgbClr val="000000"/>
                </a:solidFill>
              </a:rPr>
              <a:t>: only-zero suppressed data transferred – pixel reset from periphery logics</a:t>
            </a:r>
          </a:p>
          <a:p>
            <a:pPr marL="342900" indent="-342900">
              <a:lnSpc>
                <a:spcPct val="110000"/>
              </a:lnSpc>
              <a:spcAft>
                <a:spcPts val="0"/>
              </a:spcAft>
              <a:buFont typeface="Arial"/>
              <a:buChar char="•"/>
            </a:pPr>
            <a:endParaRPr lang="en-US" b="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56781" y="685800"/>
            <a:ext cx="3282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ALICE Pixel </a:t>
            </a:r>
            <a:r>
              <a:rPr lang="it-IT" dirty="0" err="1" smtClean="0">
                <a:solidFill>
                  <a:srgbClr val="FF0000"/>
                </a:solidFill>
              </a:rPr>
              <a:t>Detetor</a:t>
            </a:r>
            <a:r>
              <a:rPr lang="it-IT" dirty="0" smtClean="0">
                <a:solidFill>
                  <a:srgbClr val="FF0000"/>
                </a:solidFill>
              </a:rPr>
              <a:t> (ALPIDE) </a:t>
            </a:r>
            <a:r>
              <a:rPr lang="it-IT" dirty="0" smtClean="0">
                <a:solidFill>
                  <a:srgbClr val="FF0000"/>
                </a:solidFill>
              </a:rPr>
              <a:t>chip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04800" y="685800"/>
            <a:ext cx="3048000" cy="799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Low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power analog front-end  (&lt;40 </a:t>
            </a:r>
            <a:r>
              <a:rPr lang="en-US" sz="1400" dirty="0" err="1" smtClean="0">
                <a:solidFill>
                  <a:schemeClr val="accent1">
                    <a:lumMod val="75000"/>
                  </a:schemeClr>
                </a:solidFill>
              </a:rPr>
              <a:t>nW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/pixel): single stage amplifier/current comparator (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settling time ≈4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962400" y="1219200"/>
            <a:ext cx="2971800" cy="5627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Memory cell: hit enabled during the strobe window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096000" y="3657600"/>
            <a:ext cx="2971800" cy="7997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Priority encoder/reset decoder: only zero suppressed data transferred to periphery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1600200" y="1524000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3886200" y="32004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2 18"/>
          <p:cNvCxnSpPr/>
          <p:nvPr/>
        </p:nvCxnSpPr>
        <p:spPr>
          <a:xfrm flipV="1">
            <a:off x="7543800" y="3429000"/>
            <a:ext cx="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5257800" y="1600200"/>
            <a:ext cx="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85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16503</TotalTime>
  <Words>2531</Words>
  <Application>Microsoft Macintosh PowerPoint</Application>
  <PresentationFormat>Presentazione su schermo (4:3)</PresentationFormat>
  <Paragraphs>391</Paragraphs>
  <Slides>29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Monolithic and HV/HR‐CMOS Active Detectors</vt:lpstr>
      <vt:lpstr>New pixel sensors for LHC upgrades</vt:lpstr>
      <vt:lpstr>Pixel choice: hybrid vs monolithic options</vt:lpstr>
      <vt:lpstr>ALICE ITS Upgrade</vt:lpstr>
      <vt:lpstr>Pixel choice: requirements for ALICE upgrade</vt:lpstr>
      <vt:lpstr>ULTIMATE chip in STAR</vt:lpstr>
      <vt:lpstr>Monolithic Pixels in TowerJazz 180 nm technology</vt:lpstr>
      <vt:lpstr>Rolling shutter architecture (IPHC Strasbourg)</vt:lpstr>
      <vt:lpstr>Sparsified readout (CERN/INFN/Wuhan)</vt:lpstr>
      <vt:lpstr>Presentazione di PowerPoint</vt:lpstr>
      <vt:lpstr>Presentazione di PowerPoint</vt:lpstr>
      <vt:lpstr> Prototypes</vt:lpstr>
      <vt:lpstr>Back-bias V and epi thickness dependence</vt:lpstr>
      <vt:lpstr>Efficiency and fake hits measurements (Explorer 1)</vt:lpstr>
      <vt:lpstr>Presentazione di PowerPoint</vt:lpstr>
      <vt:lpstr>ALPIDE full scale sensor prototype</vt:lpstr>
      <vt:lpstr>Pixel data transmission: high speed serializer</vt:lpstr>
      <vt:lpstr>HV-CMOS Monolithic Pixels</vt:lpstr>
      <vt:lpstr>The hybrid solution: CCPD HV-CMOS</vt:lpstr>
      <vt:lpstr>CCPD HV-CMOS – improvements</vt:lpstr>
      <vt:lpstr>CCPD HV-CMOS – hybridization</vt:lpstr>
      <vt:lpstr>CCPD HV-CMOS – prototype results</vt:lpstr>
      <vt:lpstr>HV2FEI4 chip: radiation tolerance</vt:lpstr>
      <vt:lpstr>Monolithic / CCPD pixels: a technology inventory</vt:lpstr>
      <vt:lpstr>ALICE and ATLAS upgrade timeline</vt:lpstr>
      <vt:lpstr>Backup </vt:lpstr>
      <vt:lpstr>Full scale prototype: functional diagram and layout view</vt:lpstr>
      <vt:lpstr>Presentazione di PowerPoint</vt:lpstr>
      <vt:lpstr>Sparsified readout (CERN/INFN/Wuhan)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gudda</dc:creator>
  <cp:lastModifiedBy>Gianluca Usai</cp:lastModifiedBy>
  <cp:revision>734</cp:revision>
  <dcterms:created xsi:type="dcterms:W3CDTF">2006-08-16T00:00:00Z</dcterms:created>
  <dcterms:modified xsi:type="dcterms:W3CDTF">2014-03-12T07:02:51Z</dcterms:modified>
</cp:coreProperties>
</file>