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6" r:id="rId2"/>
    <p:sldId id="295" r:id="rId3"/>
    <p:sldId id="296" r:id="rId4"/>
    <p:sldId id="261" r:id="rId5"/>
    <p:sldId id="285" r:id="rId6"/>
    <p:sldId id="262" r:id="rId7"/>
    <p:sldId id="263" r:id="rId8"/>
    <p:sldId id="264" r:id="rId9"/>
    <p:sldId id="259" r:id="rId10"/>
    <p:sldId id="260" r:id="rId11"/>
    <p:sldId id="278" r:id="rId12"/>
    <p:sldId id="269" r:id="rId13"/>
    <p:sldId id="268" r:id="rId14"/>
    <p:sldId id="266" r:id="rId15"/>
    <p:sldId id="271" r:id="rId16"/>
    <p:sldId id="272" r:id="rId17"/>
    <p:sldId id="299" r:id="rId18"/>
    <p:sldId id="280" r:id="rId19"/>
    <p:sldId id="273" r:id="rId20"/>
    <p:sldId id="279" r:id="rId21"/>
    <p:sldId id="281" r:id="rId22"/>
    <p:sldId id="298" r:id="rId23"/>
    <p:sldId id="292" r:id="rId24"/>
    <p:sldId id="293" r:id="rId25"/>
    <p:sldId id="294" r:id="rId26"/>
    <p:sldId id="282" r:id="rId27"/>
    <p:sldId id="283" r:id="rId28"/>
    <p:sldId id="286" r:id="rId29"/>
    <p:sldId id="287" r:id="rId30"/>
    <p:sldId id="290" r:id="rId31"/>
    <p:sldId id="288" r:id="rId32"/>
    <p:sldId id="291" r:id="rId33"/>
    <p:sldId id="297" r:id="rId34"/>
    <p:sldId id="270" r:id="rId35"/>
    <p:sldId id="267"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napToObjects="1" showGuides="1">
      <p:cViewPr>
        <p:scale>
          <a:sx n="100" d="100"/>
          <a:sy n="100" d="100"/>
        </p:scale>
        <p:origin x="-1856"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AA71FC-607F-3F43-9B12-1CBB2F5801DC}" type="datetimeFigureOut">
              <a:rPr lang="en-US" smtClean="0"/>
              <a:pPr/>
              <a:t>3/10/14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86827D-5AF8-1549-968A-CEF46478A7CF}" type="slidenum">
              <a:rPr lang="en-US" smtClean="0"/>
              <a:pPr/>
              <a:t>‹#›</a:t>
            </a:fld>
            <a:endParaRPr lang="en-US"/>
          </a:p>
        </p:txBody>
      </p:sp>
    </p:spTree>
    <p:extLst>
      <p:ext uri="{BB962C8B-B14F-4D97-AF65-F5344CB8AC3E}">
        <p14:creationId xmlns:p14="http://schemas.microsoft.com/office/powerpoint/2010/main" val="23464634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3E0945-8E17-344D-A8D8-C839310363C3}" type="datetimeFigureOut">
              <a:rPr lang="en-US" smtClean="0"/>
              <a:pPr/>
              <a:t>3/10/14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E65587-6FFD-D749-839B-687BC78D8F71}" type="slidenum">
              <a:rPr lang="en-US" smtClean="0"/>
              <a:pPr/>
              <a:t>‹#›</a:t>
            </a:fld>
            <a:endParaRPr lang="en-US"/>
          </a:p>
        </p:txBody>
      </p:sp>
    </p:spTree>
    <p:extLst>
      <p:ext uri="{BB962C8B-B14F-4D97-AF65-F5344CB8AC3E}">
        <p14:creationId xmlns:p14="http://schemas.microsoft.com/office/powerpoint/2010/main" val="2797106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a short description of the present detector.</a:t>
            </a:r>
          </a:p>
          <a:p>
            <a:r>
              <a:rPr lang="en-US" dirty="0" smtClean="0"/>
              <a:t>First,  you know that heavy quark production (beauty and charm) at the LHC is peaked forward/backward. This is the reason why we built a forward single arm spectrometer consisting of:</a:t>
            </a:r>
          </a:p>
          <a:p>
            <a:pPr marL="171450" indent="-171450">
              <a:buFontTx/>
              <a:buChar char="-"/>
            </a:pPr>
            <a:r>
              <a:rPr lang="en-US" dirty="0" smtClean="0"/>
              <a:t>VELO around the interaction region;</a:t>
            </a:r>
          </a:p>
          <a:p>
            <a:pPr marL="171450" indent="-171450">
              <a:buFontTx/>
              <a:buChar char="-"/>
            </a:pPr>
            <a:r>
              <a:rPr lang="en-US" dirty="0" smtClean="0"/>
              <a:t>Tracking system upstream and downstream the magnet;</a:t>
            </a:r>
          </a:p>
          <a:p>
            <a:pPr marL="171450" indent="-171450">
              <a:buFontTx/>
              <a:buChar char="-"/>
            </a:pPr>
            <a:r>
              <a:rPr lang="en-US" dirty="0" smtClean="0"/>
              <a:t>Two RICH for low and high momenta particles identification;</a:t>
            </a:r>
          </a:p>
          <a:p>
            <a:pPr marL="171450" indent="-171450">
              <a:buFontTx/>
              <a:buChar char="-"/>
            </a:pPr>
            <a:r>
              <a:rPr lang="en-US" dirty="0" smtClean="0"/>
              <a:t>CALO and MUON.</a:t>
            </a:r>
          </a:p>
          <a:p>
            <a:r>
              <a:rPr lang="en-US" dirty="0" smtClean="0"/>
              <a:t>Main features are summarized in the synoptic tables above.</a:t>
            </a:r>
          </a:p>
          <a:p>
            <a:r>
              <a:rPr lang="en-US" dirty="0" smtClean="0"/>
              <a:t>The detector is optimized for beauty and charm physics:</a:t>
            </a:r>
          </a:p>
          <a:p>
            <a:pPr marL="171450" indent="-171450">
              <a:buFontTx/>
              <a:buChar char="-"/>
            </a:pPr>
            <a:r>
              <a:rPr lang="en-US" dirty="0" smtClean="0"/>
              <a:t>Efficient trigger on </a:t>
            </a:r>
            <a:r>
              <a:rPr lang="en-US" dirty="0" err="1" smtClean="0"/>
              <a:t>hadronic</a:t>
            </a:r>
            <a:r>
              <a:rPr lang="en-US" dirty="0" smtClean="0"/>
              <a:t> and </a:t>
            </a:r>
            <a:r>
              <a:rPr lang="en-US" dirty="0" err="1" smtClean="0"/>
              <a:t>leptonic</a:t>
            </a:r>
            <a:r>
              <a:rPr lang="en-US" dirty="0" smtClean="0"/>
              <a:t> decay modes;</a:t>
            </a:r>
          </a:p>
          <a:p>
            <a:pPr marL="171450" indent="-171450">
              <a:buFontTx/>
              <a:buChar char="-"/>
            </a:pPr>
            <a:r>
              <a:rPr lang="en-US" dirty="0" smtClean="0"/>
              <a:t>Precision tracking and </a:t>
            </a:r>
            <a:r>
              <a:rPr lang="en-US" dirty="0" err="1" smtClean="0"/>
              <a:t>vertexing</a:t>
            </a:r>
            <a:r>
              <a:rPr lang="en-US" dirty="0" smtClean="0"/>
              <a:t> for good mass a proper time measurements;</a:t>
            </a:r>
          </a:p>
          <a:p>
            <a:pPr marL="171450" indent="-171450">
              <a:buFontTx/>
              <a:buChar char="-"/>
            </a:pPr>
            <a:r>
              <a:rPr lang="en-US" dirty="0" smtClean="0"/>
              <a:t>Excellent PID, achieved by means two RICH, CALO system and MUON detector.</a:t>
            </a:r>
          </a:p>
          <a:p>
            <a:r>
              <a:rPr lang="en-US" dirty="0" smtClean="0"/>
              <a:t>Performance you can read here.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2FB0A00-7393-164A-8BB8-08D7F0914A16}" type="slidenum">
              <a:rPr lang="en-US" smtClean="0"/>
              <a:pPr/>
              <a:t>4</a:t>
            </a:fld>
            <a:endParaRPr lang="en-US"/>
          </a:p>
        </p:txBody>
      </p:sp>
    </p:spTree>
    <p:extLst>
      <p:ext uri="{BB962C8B-B14F-4D97-AF65-F5344CB8AC3E}">
        <p14:creationId xmlns:p14="http://schemas.microsoft.com/office/powerpoint/2010/main" val="799525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concept is illustrated in this pictures here. In the left top plot you see the luminosity monitored by ATLAS and CMS and the one seen by </a:t>
            </a:r>
            <a:r>
              <a:rPr lang="en-US" dirty="0" err="1" smtClean="0"/>
              <a:t>LHCb</a:t>
            </a:r>
            <a:r>
              <a:rPr lang="en-US" dirty="0" smtClean="0"/>
              <a:t>.</a:t>
            </a:r>
          </a:p>
          <a:p>
            <a:r>
              <a:rPr lang="en-US" dirty="0" smtClean="0"/>
              <a:t>The current value, as you can see in bottom plot, can be adjusted to the target value within just few percent.</a:t>
            </a:r>
          </a:p>
          <a:p>
            <a:r>
              <a:rPr lang="en-US" dirty="0" smtClean="0"/>
              <a:t>Thanks to the luminosity leveling we can keep our data condition stably centered around the optimal working point.  Moreover we are therefore decoupled from the working condition of the other experiments.</a:t>
            </a:r>
            <a:endParaRPr lang="en-US" dirty="0"/>
          </a:p>
        </p:txBody>
      </p:sp>
      <p:sp>
        <p:nvSpPr>
          <p:cNvPr id="4" name="Slide Number Placeholder 3"/>
          <p:cNvSpPr>
            <a:spLocks noGrp="1"/>
          </p:cNvSpPr>
          <p:nvPr>
            <p:ph type="sldNum" sz="quarter" idx="10"/>
          </p:nvPr>
        </p:nvSpPr>
        <p:spPr/>
        <p:txBody>
          <a:bodyPr/>
          <a:lstStyle/>
          <a:p>
            <a:fld id="{32FB0A00-7393-164A-8BB8-08D7F0914A16}" type="slidenum">
              <a:rPr lang="en-US" smtClean="0"/>
              <a:pPr/>
              <a:t>6</a:t>
            </a:fld>
            <a:endParaRPr lang="en-US"/>
          </a:p>
        </p:txBody>
      </p:sp>
    </p:spTree>
    <p:extLst>
      <p:ext uri="{BB962C8B-B14F-4D97-AF65-F5344CB8AC3E}">
        <p14:creationId xmlns:p14="http://schemas.microsoft.com/office/powerpoint/2010/main" val="36857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LHCb</a:t>
            </a:r>
            <a:r>
              <a:rPr lang="en-US" dirty="0" smtClean="0"/>
              <a:t> trigger is structured in two levels. </a:t>
            </a:r>
          </a:p>
          <a:p>
            <a:r>
              <a:rPr lang="en-US" dirty="0" smtClean="0"/>
              <a:t>The first level trigger, called the Level-0, is an hardware trigger, implemented </a:t>
            </a:r>
            <a:r>
              <a:rPr lang="en-US" dirty="0"/>
              <a:t>on custom </a:t>
            </a:r>
            <a:r>
              <a:rPr lang="en-US" dirty="0" smtClean="0"/>
              <a:t>electronics, based on signals generated by ECAL, HCAL and MUON detectors,</a:t>
            </a:r>
          </a:p>
          <a:p>
            <a:r>
              <a:rPr lang="en-US" dirty="0"/>
              <a:t>t</a:t>
            </a:r>
            <a:r>
              <a:rPr lang="en-US" dirty="0" smtClean="0"/>
              <a:t>o select events with high </a:t>
            </a:r>
            <a:r>
              <a:rPr lang="en-US" dirty="0" err="1" smtClean="0"/>
              <a:t>pT</a:t>
            </a:r>
            <a:r>
              <a:rPr lang="en-US" dirty="0" smtClean="0"/>
              <a:t> objects in the final state.</a:t>
            </a:r>
          </a:p>
          <a:p>
            <a:r>
              <a:rPr lang="en-US" dirty="0" smtClean="0"/>
              <a:t>L0 is there to limit the acquisition rate to about 1 </a:t>
            </a:r>
            <a:r>
              <a:rPr lang="en-US" dirty="0" err="1" smtClean="0"/>
              <a:t>MHz.</a:t>
            </a:r>
            <a:r>
              <a:rPr lang="en-US" dirty="0" smtClean="0"/>
              <a:t> The bandwidth to the next trigger level in this case is limited to just 4 Tb/s: this was the main technical constraint at the time of the </a:t>
            </a:r>
            <a:r>
              <a:rPr lang="en-US" dirty="0" err="1" smtClean="0"/>
              <a:t>LHCb</a:t>
            </a:r>
            <a:r>
              <a:rPr lang="en-US" dirty="0" smtClean="0"/>
              <a:t> design.</a:t>
            </a:r>
          </a:p>
          <a:p>
            <a:r>
              <a:rPr lang="en-US" dirty="0" smtClean="0"/>
              <a:t>The second level is the High Level Trigger, a versatile, adaptable software trigger implemented as algorithms running on a computing farm. Consider that there are order of 20 thousand instances of the HLT algorithms running on the farm CPUs.</a:t>
            </a:r>
          </a:p>
          <a:p>
            <a:r>
              <a:rPr lang="en-US" dirty="0" smtClean="0"/>
              <a:t>The output rate to disk is about 5 kHz.</a:t>
            </a:r>
          </a:p>
          <a:p>
            <a:r>
              <a:rPr lang="en-US" dirty="0" smtClean="0"/>
              <a:t>The software trigger is the key point of the </a:t>
            </a:r>
            <a:r>
              <a:rPr lang="en-US" dirty="0" err="1" smtClean="0"/>
              <a:t>LHCb</a:t>
            </a:r>
            <a:r>
              <a:rPr lang="en-US" dirty="0" smtClean="0"/>
              <a:t> strategy in pursuing for heavy </a:t>
            </a:r>
            <a:r>
              <a:rPr lang="en-US" dirty="0" err="1" smtClean="0"/>
              <a:t>flavour</a:t>
            </a:r>
            <a:r>
              <a:rPr lang="en-US" dirty="0" smtClean="0"/>
              <a:t> physics at the LHC.</a:t>
            </a:r>
          </a:p>
        </p:txBody>
      </p:sp>
      <p:sp>
        <p:nvSpPr>
          <p:cNvPr id="4" name="Slide Number Placeholder 3"/>
          <p:cNvSpPr>
            <a:spLocks noGrp="1"/>
          </p:cNvSpPr>
          <p:nvPr>
            <p:ph type="sldNum" sz="quarter" idx="10"/>
          </p:nvPr>
        </p:nvSpPr>
        <p:spPr/>
        <p:txBody>
          <a:bodyPr/>
          <a:lstStyle/>
          <a:p>
            <a:fld id="{32FB0A00-7393-164A-8BB8-08D7F0914A16}" type="slidenum">
              <a:rPr lang="en-US" smtClean="0"/>
              <a:pPr/>
              <a:t>7</a:t>
            </a:fld>
            <a:endParaRPr lang="en-US"/>
          </a:p>
        </p:txBody>
      </p:sp>
    </p:spTree>
    <p:extLst>
      <p:ext uri="{BB962C8B-B14F-4D97-AF65-F5344CB8AC3E}">
        <p14:creationId xmlns:p14="http://schemas.microsoft.com/office/powerpoint/2010/main" val="46043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Level-0 trigger </a:t>
            </a:r>
            <a:r>
              <a:rPr lang="en-US" dirty="0" smtClean="0"/>
              <a:t>unfortunately does </a:t>
            </a:r>
            <a:r>
              <a:rPr lang="en-US" dirty="0"/>
              <a:t>not allow for efficient triggering on decays </a:t>
            </a:r>
            <a:r>
              <a:rPr lang="en-US" dirty="0" smtClean="0"/>
              <a:t>which only </a:t>
            </a:r>
            <a:r>
              <a:rPr lang="en-US" dirty="0"/>
              <a:t>have </a:t>
            </a:r>
            <a:r>
              <a:rPr lang="en-US" dirty="0" err="1"/>
              <a:t>hadronic</a:t>
            </a:r>
            <a:r>
              <a:rPr lang="en-US" dirty="0"/>
              <a:t> content. It turns out that as the luminosity increases so does the inefficiency</a:t>
            </a:r>
          </a:p>
          <a:p>
            <a:r>
              <a:rPr lang="en-US" dirty="0"/>
              <a:t>in the </a:t>
            </a:r>
            <a:r>
              <a:rPr lang="en-US" dirty="0" err="1"/>
              <a:t>hadronic</a:t>
            </a:r>
            <a:r>
              <a:rPr lang="en-US" dirty="0"/>
              <a:t> triggers and the net yield of </a:t>
            </a:r>
            <a:r>
              <a:rPr lang="en-US" dirty="0" err="1"/>
              <a:t>hadronic</a:t>
            </a:r>
            <a:r>
              <a:rPr lang="en-US" dirty="0"/>
              <a:t> events levels off, while the yield of events</a:t>
            </a:r>
          </a:p>
          <a:p>
            <a:r>
              <a:rPr lang="en-US" dirty="0"/>
              <a:t>with </a:t>
            </a:r>
            <a:r>
              <a:rPr lang="en-US" dirty="0" err="1"/>
              <a:t>leptonic</a:t>
            </a:r>
            <a:r>
              <a:rPr lang="en-US" dirty="0"/>
              <a:t> content scales with the luminosity increase.</a:t>
            </a:r>
          </a:p>
        </p:txBody>
      </p:sp>
      <p:sp>
        <p:nvSpPr>
          <p:cNvPr id="4" name="Slide Number Placeholder 3"/>
          <p:cNvSpPr>
            <a:spLocks noGrp="1"/>
          </p:cNvSpPr>
          <p:nvPr>
            <p:ph type="sldNum" sz="quarter" idx="10"/>
          </p:nvPr>
        </p:nvSpPr>
        <p:spPr/>
        <p:txBody>
          <a:bodyPr/>
          <a:lstStyle/>
          <a:p>
            <a:fld id="{32FB0A00-7393-164A-8BB8-08D7F0914A16}" type="slidenum">
              <a:rPr lang="en-US" smtClean="0"/>
              <a:pPr/>
              <a:t>8</a:t>
            </a:fld>
            <a:endParaRPr lang="en-US"/>
          </a:p>
        </p:txBody>
      </p:sp>
    </p:spTree>
    <p:extLst>
      <p:ext uri="{BB962C8B-B14F-4D97-AF65-F5344CB8AC3E}">
        <p14:creationId xmlns:p14="http://schemas.microsoft.com/office/powerpoint/2010/main" val="357144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a packed switched </a:t>
            </a:r>
            <a:r>
              <a:rPr lang="en-US" dirty="0" err="1" smtClean="0"/>
              <a:t>newtork</a:t>
            </a:r>
            <a:r>
              <a:rPr lang="en-US" dirty="0" smtClean="0"/>
              <a:t>: many sources to a single and variable destination server, where event building will take place.</a:t>
            </a:r>
          </a:p>
          <a:p>
            <a:r>
              <a:rPr lang="en-US" dirty="0" smtClean="0"/>
              <a:t>We are evaluating new LAN protocols like </a:t>
            </a:r>
            <a:r>
              <a:rPr lang="en-US" dirty="0" err="1" smtClean="0"/>
              <a:t>InfiniBand</a:t>
            </a:r>
            <a:r>
              <a:rPr lang="en-US" dirty="0" smtClean="0"/>
              <a:t> in a fully meshed </a:t>
            </a:r>
            <a:r>
              <a:rPr lang="en-US" dirty="0" err="1" smtClean="0"/>
              <a:t>conenction</a:t>
            </a:r>
            <a:r>
              <a:rPr lang="en-US" dirty="0" smtClean="0"/>
              <a:t>.</a:t>
            </a:r>
          </a:p>
          <a:p>
            <a:r>
              <a:rPr lang="en-US" dirty="0" smtClean="0"/>
              <a:t>A </a:t>
            </a:r>
            <a:r>
              <a:rPr lang="en-US" dirty="0" err="1" smtClean="0"/>
              <a:t>Infiniband</a:t>
            </a:r>
            <a:r>
              <a:rPr lang="en-US" dirty="0" smtClean="0"/>
              <a:t> FDR core port is cheaper than 40 </a:t>
            </a:r>
            <a:r>
              <a:rPr lang="en-US" dirty="0" err="1" smtClean="0"/>
              <a:t>GbE</a:t>
            </a:r>
            <a:r>
              <a:rPr lang="en-US" dirty="0" smtClean="0"/>
              <a:t> by a factor two  at least.</a:t>
            </a:r>
          </a:p>
          <a:p>
            <a:r>
              <a:rPr lang="en-US" dirty="0" smtClean="0"/>
              <a:t>The architecture we envisage is very efficient since for the event-building we fully </a:t>
            </a:r>
            <a:r>
              <a:rPr lang="en-US" dirty="0" err="1" smtClean="0"/>
              <a:t>expoit</a:t>
            </a:r>
            <a:r>
              <a:rPr lang="en-US" dirty="0" smtClean="0"/>
              <a:t> the </a:t>
            </a:r>
            <a:r>
              <a:rPr lang="en-US" dirty="0" err="1" smtClean="0"/>
              <a:t>bidirectionality</a:t>
            </a:r>
            <a:r>
              <a:rPr lang="en-US" dirty="0" smtClean="0"/>
              <a:t> of the IB core port.</a:t>
            </a:r>
          </a:p>
          <a:p>
            <a:endParaRPr lang="en-US" dirty="0"/>
          </a:p>
        </p:txBody>
      </p:sp>
      <p:sp>
        <p:nvSpPr>
          <p:cNvPr id="4" name="Slide Number Placeholder 3"/>
          <p:cNvSpPr>
            <a:spLocks noGrp="1"/>
          </p:cNvSpPr>
          <p:nvPr>
            <p:ph type="sldNum" sz="quarter" idx="10"/>
          </p:nvPr>
        </p:nvSpPr>
        <p:spPr/>
        <p:txBody>
          <a:bodyPr/>
          <a:lstStyle/>
          <a:p>
            <a:fld id="{32FB0A00-7393-164A-8BB8-08D7F0914A16}" type="slidenum">
              <a:rPr lang="en-US" smtClean="0"/>
              <a:pPr/>
              <a:t>13</a:t>
            </a:fld>
            <a:endParaRPr lang="en-US"/>
          </a:p>
        </p:txBody>
      </p:sp>
    </p:spTree>
    <p:extLst>
      <p:ext uri="{BB962C8B-B14F-4D97-AF65-F5344CB8AC3E}">
        <p14:creationId xmlns:p14="http://schemas.microsoft.com/office/powerpoint/2010/main" val="1744005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VELO </a:t>
            </a:r>
            <a:r>
              <a:rPr lang="en-US" dirty="0" err="1" smtClean="0"/>
              <a:t>cosists</a:t>
            </a:r>
            <a:r>
              <a:rPr lang="en-US" dirty="0" smtClean="0"/>
              <a:t> of 21 stations along the beam-pipe, planes </a:t>
            </a:r>
            <a:r>
              <a:rPr lang="en-US" dirty="0" err="1" smtClean="0"/>
              <a:t>ortogonal</a:t>
            </a:r>
            <a:r>
              <a:rPr lang="en-US" dirty="0" smtClean="0"/>
              <a:t> to the beam, od micro-strip sensors, shaped to provide r and phi coordinates of the hits.</a:t>
            </a:r>
          </a:p>
          <a:p>
            <a:r>
              <a:rPr lang="en-US" dirty="0" smtClean="0"/>
              <a:t>Each station is made of two halves which can be moved inward/outward the beam and positioned close to the beam (interaction region) with high accuracy:</a:t>
            </a:r>
          </a:p>
          <a:p>
            <a:r>
              <a:rPr lang="en-US" dirty="0"/>
              <a:t> </a:t>
            </a:r>
            <a:r>
              <a:rPr lang="en-US" dirty="0" smtClean="0"/>
              <a:t>the closer you are to the beam more precisely you can measure track parameters.</a:t>
            </a:r>
          </a:p>
          <a:p>
            <a:r>
              <a:rPr lang="en-US" dirty="0" smtClean="0"/>
              <a:t>Sensors are separated by the primary vacuum by a thin Aluminum box. </a:t>
            </a:r>
            <a:endParaRPr lang="en-US" dirty="0"/>
          </a:p>
        </p:txBody>
      </p:sp>
      <p:sp>
        <p:nvSpPr>
          <p:cNvPr id="4" name="Slide Number Placeholder 3"/>
          <p:cNvSpPr>
            <a:spLocks noGrp="1"/>
          </p:cNvSpPr>
          <p:nvPr>
            <p:ph type="sldNum" sz="quarter" idx="10"/>
          </p:nvPr>
        </p:nvSpPr>
        <p:spPr/>
        <p:txBody>
          <a:bodyPr/>
          <a:lstStyle/>
          <a:p>
            <a:fld id="{32FB0A00-7393-164A-8BB8-08D7F0914A16}" type="slidenum">
              <a:rPr lang="en-US" smtClean="0"/>
              <a:pPr/>
              <a:t>19</a:t>
            </a:fld>
            <a:endParaRPr lang="en-US"/>
          </a:p>
        </p:txBody>
      </p:sp>
    </p:spTree>
    <p:extLst>
      <p:ext uri="{BB962C8B-B14F-4D97-AF65-F5344CB8AC3E}">
        <p14:creationId xmlns:p14="http://schemas.microsoft.com/office/powerpoint/2010/main" val="2512467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A246E8-9D96-A748-B8A4-361EB4389DD9}" type="datetime1">
              <a:rPr lang="en-US" smtClean="0"/>
              <a:pPr/>
              <a:t>3/10/14</a:t>
            </a:fld>
            <a:endParaRPr lang="en-US"/>
          </a:p>
        </p:txBody>
      </p:sp>
      <p:sp>
        <p:nvSpPr>
          <p:cNvPr id="5" name="Footer Placeholder 4"/>
          <p:cNvSpPr>
            <a:spLocks noGrp="1"/>
          </p:cNvSpPr>
          <p:nvPr>
            <p:ph type="ftr" sz="quarter" idx="11"/>
          </p:nvPr>
        </p:nvSpPr>
        <p:spPr/>
        <p:txBody>
          <a:bodyPr/>
          <a:lstStyle/>
          <a:p>
            <a:r>
              <a:rPr lang="en-US" smtClean="0"/>
              <a:t>IFD2014</a:t>
            </a:r>
            <a:endParaRPr lang="en-US"/>
          </a:p>
        </p:txBody>
      </p:sp>
      <p:sp>
        <p:nvSpPr>
          <p:cNvPr id="6" name="Slide Number Placeholder 5"/>
          <p:cNvSpPr>
            <a:spLocks noGrp="1"/>
          </p:cNvSpPr>
          <p:nvPr>
            <p:ph type="sldNum" sz="quarter" idx="12"/>
          </p:nvPr>
        </p:nvSpPr>
        <p:spPr/>
        <p:txBody>
          <a:bodyPr/>
          <a:lstStyle/>
          <a:p>
            <a:fld id="{EAEA7997-1471-C646-8893-B03DE600C50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4CA0F8-61C3-C949-AEA9-AD11D0954C6F}" type="datetime1">
              <a:rPr lang="en-US" smtClean="0"/>
              <a:pPr/>
              <a:t>3/10/14</a:t>
            </a:fld>
            <a:endParaRPr lang="en-US"/>
          </a:p>
        </p:txBody>
      </p:sp>
      <p:sp>
        <p:nvSpPr>
          <p:cNvPr id="5" name="Footer Placeholder 4"/>
          <p:cNvSpPr>
            <a:spLocks noGrp="1"/>
          </p:cNvSpPr>
          <p:nvPr>
            <p:ph type="ftr" sz="quarter" idx="11"/>
          </p:nvPr>
        </p:nvSpPr>
        <p:spPr/>
        <p:txBody>
          <a:bodyPr/>
          <a:lstStyle/>
          <a:p>
            <a:r>
              <a:rPr lang="en-US" smtClean="0"/>
              <a:t>IFD2014</a:t>
            </a:r>
            <a:endParaRPr lang="en-US"/>
          </a:p>
        </p:txBody>
      </p:sp>
      <p:sp>
        <p:nvSpPr>
          <p:cNvPr id="6" name="Slide Number Placeholder 5"/>
          <p:cNvSpPr>
            <a:spLocks noGrp="1"/>
          </p:cNvSpPr>
          <p:nvPr>
            <p:ph type="sldNum" sz="quarter" idx="12"/>
          </p:nvPr>
        </p:nvSpPr>
        <p:spPr/>
        <p:txBody>
          <a:bodyPr/>
          <a:lstStyle/>
          <a:p>
            <a:fld id="{EAEA7997-1471-C646-8893-B03DE600C50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C1AC1A-0384-654B-8D4B-F29457DAF2C1}" type="datetime1">
              <a:rPr lang="en-US" smtClean="0"/>
              <a:pPr/>
              <a:t>3/10/14</a:t>
            </a:fld>
            <a:endParaRPr lang="en-US"/>
          </a:p>
        </p:txBody>
      </p:sp>
      <p:sp>
        <p:nvSpPr>
          <p:cNvPr id="5" name="Footer Placeholder 4"/>
          <p:cNvSpPr>
            <a:spLocks noGrp="1"/>
          </p:cNvSpPr>
          <p:nvPr>
            <p:ph type="ftr" sz="quarter" idx="11"/>
          </p:nvPr>
        </p:nvSpPr>
        <p:spPr/>
        <p:txBody>
          <a:bodyPr/>
          <a:lstStyle/>
          <a:p>
            <a:r>
              <a:rPr lang="en-US" smtClean="0"/>
              <a:t>IFD2014</a:t>
            </a:r>
            <a:endParaRPr lang="en-US"/>
          </a:p>
        </p:txBody>
      </p:sp>
      <p:sp>
        <p:nvSpPr>
          <p:cNvPr id="6" name="Slide Number Placeholder 5"/>
          <p:cNvSpPr>
            <a:spLocks noGrp="1"/>
          </p:cNvSpPr>
          <p:nvPr>
            <p:ph type="sldNum" sz="quarter" idx="12"/>
          </p:nvPr>
        </p:nvSpPr>
        <p:spPr/>
        <p:txBody>
          <a:bodyPr/>
          <a:lstStyle/>
          <a:p>
            <a:fld id="{EAEA7997-1471-C646-8893-B03DE600C50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3865B-5783-4441-8EE1-AEF0B8EB519C}" type="datetime1">
              <a:rPr lang="en-US" smtClean="0"/>
              <a:pPr/>
              <a:t>3/10/14</a:t>
            </a:fld>
            <a:endParaRPr lang="en-US"/>
          </a:p>
        </p:txBody>
      </p:sp>
      <p:sp>
        <p:nvSpPr>
          <p:cNvPr id="5" name="Footer Placeholder 4"/>
          <p:cNvSpPr>
            <a:spLocks noGrp="1"/>
          </p:cNvSpPr>
          <p:nvPr>
            <p:ph type="ftr" sz="quarter" idx="11"/>
          </p:nvPr>
        </p:nvSpPr>
        <p:spPr/>
        <p:txBody>
          <a:bodyPr/>
          <a:lstStyle/>
          <a:p>
            <a:r>
              <a:rPr lang="en-US" smtClean="0"/>
              <a:t>IFD2014</a:t>
            </a:r>
            <a:endParaRPr lang="en-US"/>
          </a:p>
        </p:txBody>
      </p:sp>
      <p:sp>
        <p:nvSpPr>
          <p:cNvPr id="6" name="Slide Number Placeholder 5"/>
          <p:cNvSpPr>
            <a:spLocks noGrp="1"/>
          </p:cNvSpPr>
          <p:nvPr>
            <p:ph type="sldNum" sz="quarter" idx="12"/>
          </p:nvPr>
        </p:nvSpPr>
        <p:spPr/>
        <p:txBody>
          <a:bodyPr/>
          <a:lstStyle/>
          <a:p>
            <a:fld id="{EAEA7997-1471-C646-8893-B03DE600C50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54C22B-D609-9F4D-88BC-E208AE0ABB1F}" type="datetime1">
              <a:rPr lang="en-US" smtClean="0"/>
              <a:pPr/>
              <a:t>3/10/14</a:t>
            </a:fld>
            <a:endParaRPr lang="en-US"/>
          </a:p>
        </p:txBody>
      </p:sp>
      <p:sp>
        <p:nvSpPr>
          <p:cNvPr id="5" name="Footer Placeholder 4"/>
          <p:cNvSpPr>
            <a:spLocks noGrp="1"/>
          </p:cNvSpPr>
          <p:nvPr>
            <p:ph type="ftr" sz="quarter" idx="11"/>
          </p:nvPr>
        </p:nvSpPr>
        <p:spPr/>
        <p:txBody>
          <a:bodyPr/>
          <a:lstStyle/>
          <a:p>
            <a:r>
              <a:rPr lang="en-US" smtClean="0"/>
              <a:t>IFD2014</a:t>
            </a:r>
            <a:endParaRPr lang="en-US"/>
          </a:p>
        </p:txBody>
      </p:sp>
      <p:sp>
        <p:nvSpPr>
          <p:cNvPr id="6" name="Slide Number Placeholder 5"/>
          <p:cNvSpPr>
            <a:spLocks noGrp="1"/>
          </p:cNvSpPr>
          <p:nvPr>
            <p:ph type="sldNum" sz="quarter" idx="12"/>
          </p:nvPr>
        </p:nvSpPr>
        <p:spPr/>
        <p:txBody>
          <a:bodyPr/>
          <a:lstStyle/>
          <a:p>
            <a:fld id="{EAEA7997-1471-C646-8893-B03DE600C50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592F8D-951A-5A45-A0EE-BD87833C226B}" type="datetime1">
              <a:rPr lang="en-US" smtClean="0"/>
              <a:pPr/>
              <a:t>3/10/14</a:t>
            </a:fld>
            <a:endParaRPr lang="en-US"/>
          </a:p>
        </p:txBody>
      </p:sp>
      <p:sp>
        <p:nvSpPr>
          <p:cNvPr id="6" name="Footer Placeholder 5"/>
          <p:cNvSpPr>
            <a:spLocks noGrp="1"/>
          </p:cNvSpPr>
          <p:nvPr>
            <p:ph type="ftr" sz="quarter" idx="11"/>
          </p:nvPr>
        </p:nvSpPr>
        <p:spPr/>
        <p:txBody>
          <a:bodyPr/>
          <a:lstStyle/>
          <a:p>
            <a:r>
              <a:rPr lang="en-US" smtClean="0"/>
              <a:t>IFD2014</a:t>
            </a:r>
            <a:endParaRPr lang="en-US"/>
          </a:p>
        </p:txBody>
      </p:sp>
      <p:sp>
        <p:nvSpPr>
          <p:cNvPr id="7" name="Slide Number Placeholder 6"/>
          <p:cNvSpPr>
            <a:spLocks noGrp="1"/>
          </p:cNvSpPr>
          <p:nvPr>
            <p:ph type="sldNum" sz="quarter" idx="12"/>
          </p:nvPr>
        </p:nvSpPr>
        <p:spPr/>
        <p:txBody>
          <a:bodyPr/>
          <a:lstStyle/>
          <a:p>
            <a:fld id="{EAEA7997-1471-C646-8893-B03DE600C50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81E501-D4A4-A943-BF10-BDF555AD2329}" type="datetime1">
              <a:rPr lang="en-US" smtClean="0"/>
              <a:pPr/>
              <a:t>3/10/14</a:t>
            </a:fld>
            <a:endParaRPr lang="en-US"/>
          </a:p>
        </p:txBody>
      </p:sp>
      <p:sp>
        <p:nvSpPr>
          <p:cNvPr id="8" name="Footer Placeholder 7"/>
          <p:cNvSpPr>
            <a:spLocks noGrp="1"/>
          </p:cNvSpPr>
          <p:nvPr>
            <p:ph type="ftr" sz="quarter" idx="11"/>
          </p:nvPr>
        </p:nvSpPr>
        <p:spPr/>
        <p:txBody>
          <a:bodyPr/>
          <a:lstStyle/>
          <a:p>
            <a:r>
              <a:rPr lang="en-US" smtClean="0"/>
              <a:t>IFD2014</a:t>
            </a:r>
            <a:endParaRPr lang="en-US"/>
          </a:p>
        </p:txBody>
      </p:sp>
      <p:sp>
        <p:nvSpPr>
          <p:cNvPr id="9" name="Slide Number Placeholder 8"/>
          <p:cNvSpPr>
            <a:spLocks noGrp="1"/>
          </p:cNvSpPr>
          <p:nvPr>
            <p:ph type="sldNum" sz="quarter" idx="12"/>
          </p:nvPr>
        </p:nvSpPr>
        <p:spPr/>
        <p:txBody>
          <a:bodyPr/>
          <a:lstStyle/>
          <a:p>
            <a:fld id="{EAEA7997-1471-C646-8893-B03DE600C50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58535-17C1-2A40-A03B-A6F0E8996F14}" type="datetime1">
              <a:rPr lang="en-US" smtClean="0"/>
              <a:pPr/>
              <a:t>3/10/14</a:t>
            </a:fld>
            <a:endParaRPr lang="en-US"/>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FB52A4-D2BD-A141-8DDB-8D51AA3DC304}" type="datetime1">
              <a:rPr lang="en-US" smtClean="0"/>
              <a:pPr/>
              <a:t>3/10/14</a:t>
            </a:fld>
            <a:endParaRPr lang="en-US"/>
          </a:p>
        </p:txBody>
      </p:sp>
      <p:sp>
        <p:nvSpPr>
          <p:cNvPr id="3" name="Footer Placeholder 2"/>
          <p:cNvSpPr>
            <a:spLocks noGrp="1"/>
          </p:cNvSpPr>
          <p:nvPr>
            <p:ph type="ftr" sz="quarter" idx="11"/>
          </p:nvPr>
        </p:nvSpPr>
        <p:spPr/>
        <p:txBody>
          <a:bodyPr/>
          <a:lstStyle/>
          <a:p>
            <a:r>
              <a:rPr lang="en-US" smtClean="0"/>
              <a:t>IFD2014</a:t>
            </a:r>
            <a:endParaRPr lang="en-US"/>
          </a:p>
        </p:txBody>
      </p:sp>
      <p:sp>
        <p:nvSpPr>
          <p:cNvPr id="4" name="Slide Number Placeholder 3"/>
          <p:cNvSpPr>
            <a:spLocks noGrp="1"/>
          </p:cNvSpPr>
          <p:nvPr>
            <p:ph type="sldNum" sz="quarter" idx="12"/>
          </p:nvPr>
        </p:nvSpPr>
        <p:spPr/>
        <p:txBody>
          <a:bodyPr/>
          <a:lstStyle/>
          <a:p>
            <a:fld id="{EAEA7997-1471-C646-8893-B03DE600C50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5082B0-E838-EB49-AF4B-F70182D6472F}" type="datetime1">
              <a:rPr lang="en-US" smtClean="0"/>
              <a:pPr/>
              <a:t>3/10/14</a:t>
            </a:fld>
            <a:endParaRPr lang="en-US"/>
          </a:p>
        </p:txBody>
      </p:sp>
      <p:sp>
        <p:nvSpPr>
          <p:cNvPr id="6" name="Footer Placeholder 5"/>
          <p:cNvSpPr>
            <a:spLocks noGrp="1"/>
          </p:cNvSpPr>
          <p:nvPr>
            <p:ph type="ftr" sz="quarter" idx="11"/>
          </p:nvPr>
        </p:nvSpPr>
        <p:spPr/>
        <p:txBody>
          <a:bodyPr/>
          <a:lstStyle/>
          <a:p>
            <a:r>
              <a:rPr lang="en-US" smtClean="0"/>
              <a:t>IFD2014</a:t>
            </a:r>
            <a:endParaRPr lang="en-US"/>
          </a:p>
        </p:txBody>
      </p:sp>
      <p:sp>
        <p:nvSpPr>
          <p:cNvPr id="7" name="Slide Number Placeholder 6"/>
          <p:cNvSpPr>
            <a:spLocks noGrp="1"/>
          </p:cNvSpPr>
          <p:nvPr>
            <p:ph type="sldNum" sz="quarter" idx="12"/>
          </p:nvPr>
        </p:nvSpPr>
        <p:spPr/>
        <p:txBody>
          <a:bodyPr/>
          <a:lstStyle/>
          <a:p>
            <a:fld id="{EAEA7997-1471-C646-8893-B03DE600C50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D149D-63D6-6242-AC1F-1448E63709CF}" type="datetime1">
              <a:rPr lang="en-US" smtClean="0"/>
              <a:pPr/>
              <a:t>3/10/14</a:t>
            </a:fld>
            <a:endParaRPr lang="en-US"/>
          </a:p>
        </p:txBody>
      </p:sp>
      <p:sp>
        <p:nvSpPr>
          <p:cNvPr id="6" name="Footer Placeholder 5"/>
          <p:cNvSpPr>
            <a:spLocks noGrp="1"/>
          </p:cNvSpPr>
          <p:nvPr>
            <p:ph type="ftr" sz="quarter" idx="11"/>
          </p:nvPr>
        </p:nvSpPr>
        <p:spPr/>
        <p:txBody>
          <a:bodyPr/>
          <a:lstStyle/>
          <a:p>
            <a:r>
              <a:rPr lang="en-US" smtClean="0"/>
              <a:t>IFD2014</a:t>
            </a:r>
            <a:endParaRPr lang="en-US"/>
          </a:p>
        </p:txBody>
      </p:sp>
      <p:sp>
        <p:nvSpPr>
          <p:cNvPr id="7" name="Slide Number Placeholder 6"/>
          <p:cNvSpPr>
            <a:spLocks noGrp="1"/>
          </p:cNvSpPr>
          <p:nvPr>
            <p:ph type="sldNum" sz="quarter" idx="12"/>
          </p:nvPr>
        </p:nvSpPr>
        <p:spPr/>
        <p:txBody>
          <a:bodyPr/>
          <a:lstStyle/>
          <a:p>
            <a:fld id="{EAEA7997-1471-C646-8893-B03DE600C50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C5B6F-BBC0-3A4B-83FA-5AC0E69CCD91}" type="datetime1">
              <a:rPr lang="en-US" smtClean="0"/>
              <a:pPr/>
              <a:t>3/10/14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IFD2014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A7997-1471-C646-8893-B03DE600C50F}" type="slidenum">
              <a:rPr lang="en-US" smtClean="0"/>
              <a:pPr/>
              <a:t>‹#›</a:t>
            </a:fld>
            <a:endParaRPr lang="en-US"/>
          </a:p>
        </p:txBody>
      </p:sp>
      <p:pic>
        <p:nvPicPr>
          <p:cNvPr id="7" name="Picture 6" descr="LHCb"/>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8900" y="101600"/>
            <a:ext cx="1066800" cy="800100"/>
          </a:xfrm>
          <a:prstGeom prst="rect">
            <a:avLst/>
          </a:prstGeom>
          <a:noFill/>
          <a:ln w="9525">
            <a:noFill/>
            <a:miter lim="800000"/>
            <a:headEnd/>
            <a:tailEnd/>
          </a:ln>
        </p:spPr>
      </p:pic>
      <p:pic>
        <p:nvPicPr>
          <p:cNvPr id="8" name="Picture 7"/>
          <p:cNvPicPr>
            <a:picLocks noChangeAspect="1"/>
          </p:cNvPicPr>
          <p:nvPr userDrawn="1"/>
        </p:nvPicPr>
        <p:blipFill>
          <a:blip r:embed="rId14"/>
          <a:stretch>
            <a:fillRect/>
          </a:stretch>
        </p:blipFill>
        <p:spPr>
          <a:xfrm>
            <a:off x="8153400" y="62453"/>
            <a:ext cx="946150" cy="92814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cds.cern.ch/record/1443882?ln=en" TargetMode="External"/><Relationship Id="rId4" Type="http://schemas.openxmlformats.org/officeDocument/2006/relationships/hyperlink" Target="http://cds.cern.ch/record/1624070?ln=en" TargetMode="External"/><Relationship Id="rId5" Type="http://schemas.openxmlformats.org/officeDocument/2006/relationships/hyperlink" Target="http://cds.cern.ch/record/1624074?ln=en" TargetMode="External"/><Relationship Id="rId6" Type="http://schemas.openxmlformats.org/officeDocument/2006/relationships/hyperlink" Target="http://cds.cern.ch/record/1647400?ln=en" TargetMode="External"/><Relationship Id="rId1" Type="http://schemas.openxmlformats.org/officeDocument/2006/relationships/slideLayout" Target="../slideLayouts/slideLayout2.xml"/><Relationship Id="rId2" Type="http://schemas.openxmlformats.org/officeDocument/2006/relationships/hyperlink" Target="http://cds.cern.ch/record/1333091?ln=e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hyperlink" Target="https://indico.inp.nsk.su/contributionDisplay.py?contribId=129&amp;sessionId=6&amp;confId=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hyperlink" Target="http://link.springer.com/journal/10052" TargetMode="External"/><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solidFill>
                  <a:srgbClr val="FF0000"/>
                </a:solidFill>
              </a:rPr>
              <a:t>The </a:t>
            </a:r>
            <a:r>
              <a:rPr lang="en-US" sz="6000" dirty="0" err="1">
                <a:solidFill>
                  <a:srgbClr val="FF0000"/>
                </a:solidFill>
              </a:rPr>
              <a:t>LHCb</a:t>
            </a:r>
            <a:r>
              <a:rPr lang="en-US" sz="6000" dirty="0">
                <a:solidFill>
                  <a:srgbClr val="FF0000"/>
                </a:solidFill>
              </a:rPr>
              <a:t> upgrade</a:t>
            </a:r>
          </a:p>
        </p:txBody>
      </p:sp>
      <p:sp>
        <p:nvSpPr>
          <p:cNvPr id="3" name="Subtitle 2"/>
          <p:cNvSpPr>
            <a:spLocks noGrp="1"/>
          </p:cNvSpPr>
          <p:nvPr>
            <p:ph type="subTitle" idx="1"/>
          </p:nvPr>
        </p:nvSpPr>
        <p:spPr/>
        <p:txBody>
          <a:bodyPr/>
          <a:lstStyle/>
          <a:p>
            <a:r>
              <a:rPr lang="en-US" dirty="0">
                <a:solidFill>
                  <a:srgbClr val="0000FF"/>
                </a:solidFill>
              </a:rPr>
              <a:t>U. Marconi, INFN </a:t>
            </a:r>
            <a:r>
              <a:rPr lang="en-US" dirty="0" smtClean="0">
                <a:solidFill>
                  <a:srgbClr val="0000FF"/>
                </a:solidFill>
              </a:rPr>
              <a:t>Bologna</a:t>
            </a:r>
          </a:p>
          <a:p>
            <a:r>
              <a:rPr lang="en-US" dirty="0" smtClean="0">
                <a:solidFill>
                  <a:srgbClr val="0000FF"/>
                </a:solidFill>
              </a:rPr>
              <a:t>IFD2014 </a:t>
            </a:r>
          </a:p>
          <a:p>
            <a:r>
              <a:rPr lang="en-US" dirty="0" smtClean="0">
                <a:solidFill>
                  <a:srgbClr val="0000FF"/>
                </a:solidFill>
              </a:rPr>
              <a:t>Trento, March 2014</a:t>
            </a:r>
            <a:endParaRPr lang="en-US" dirty="0">
              <a:solidFill>
                <a:srgbClr val="0000FF"/>
              </a:solidFill>
            </a:endParaRPr>
          </a:p>
        </p:txBody>
      </p:sp>
      <p:sp>
        <p:nvSpPr>
          <p:cNvPr id="4" name="Slide Number Placeholder 3"/>
          <p:cNvSpPr>
            <a:spLocks noGrp="1"/>
          </p:cNvSpPr>
          <p:nvPr>
            <p:ph type="sldNum" sz="quarter" idx="12"/>
          </p:nvPr>
        </p:nvSpPr>
        <p:spPr/>
        <p:txBody>
          <a:bodyPr/>
          <a:lstStyle/>
          <a:p>
            <a:fld id="{EAEA7997-1471-C646-8893-B03DE600C50F}" type="slidenum">
              <a:rPr lang="en-US" smtClean="0"/>
              <a:pPr/>
              <a:t>1</a:t>
            </a:fld>
            <a:endParaRPr lang="en-US"/>
          </a:p>
        </p:txBody>
      </p:sp>
      <p:sp>
        <p:nvSpPr>
          <p:cNvPr id="6" name="Footer Placeholder 5"/>
          <p:cNvSpPr>
            <a:spLocks noGrp="1"/>
          </p:cNvSpPr>
          <p:nvPr>
            <p:ph type="ftr" sz="quarter" idx="11"/>
          </p:nvPr>
        </p:nvSpPr>
        <p:spPr/>
        <p:txBody>
          <a:bodyPr/>
          <a:lstStyle/>
          <a:p>
            <a:r>
              <a:rPr lang="en-US" smtClean="0"/>
              <a:t>IFD2014</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a:solidFill>
                  <a:srgbClr val="FF0000"/>
                </a:solidFill>
              </a:rPr>
              <a:t>LHCb</a:t>
            </a:r>
            <a:r>
              <a:rPr lang="en-US" dirty="0">
                <a:solidFill>
                  <a:srgbClr val="FF0000"/>
                </a:solidFill>
              </a:rPr>
              <a:t> upgrade: consequences</a:t>
            </a:r>
          </a:p>
        </p:txBody>
      </p:sp>
      <p:sp>
        <p:nvSpPr>
          <p:cNvPr id="3" name="Content Placeholder 2"/>
          <p:cNvSpPr>
            <a:spLocks noGrp="1"/>
          </p:cNvSpPr>
          <p:nvPr>
            <p:ph idx="1"/>
          </p:nvPr>
        </p:nvSpPr>
        <p:spPr>
          <a:xfrm>
            <a:off x="457200" y="1143000"/>
            <a:ext cx="8229600" cy="5213349"/>
          </a:xfrm>
        </p:spPr>
        <p:txBody>
          <a:bodyPr>
            <a:normAutofit fontScale="70000" lnSpcReduction="20000"/>
          </a:bodyPr>
          <a:lstStyle/>
          <a:p>
            <a:r>
              <a:rPr lang="en-US" dirty="0" smtClean="0">
                <a:solidFill>
                  <a:srgbClr val="0000FF"/>
                </a:solidFill>
              </a:rPr>
              <a:t>The </a:t>
            </a:r>
            <a:r>
              <a:rPr lang="en-US" dirty="0">
                <a:solidFill>
                  <a:srgbClr val="0000FF"/>
                </a:solidFill>
              </a:rPr>
              <a:t>detector front-end electronics has to be entirely </a:t>
            </a:r>
            <a:r>
              <a:rPr lang="en-US" dirty="0" smtClean="0">
                <a:solidFill>
                  <a:srgbClr val="0000FF"/>
                </a:solidFill>
              </a:rPr>
              <a:t>rebuilt, because of the output rate requirements.</a:t>
            </a:r>
            <a:endParaRPr lang="en-US" dirty="0">
              <a:solidFill>
                <a:srgbClr val="0000FF"/>
              </a:solidFill>
            </a:endParaRPr>
          </a:p>
          <a:p>
            <a:pPr lvl="1"/>
            <a:r>
              <a:rPr lang="en-US" dirty="0" smtClean="0">
                <a:solidFill>
                  <a:srgbClr val="0000FF"/>
                </a:solidFill>
              </a:rPr>
              <a:t>No </a:t>
            </a:r>
            <a:r>
              <a:rPr lang="en-US" dirty="0">
                <a:solidFill>
                  <a:srgbClr val="0000FF"/>
                </a:solidFill>
              </a:rPr>
              <a:t>more buffering in the front-end electronics boards.</a:t>
            </a:r>
            <a:r>
              <a:rPr lang="en-US" dirty="0" smtClean="0">
                <a:solidFill>
                  <a:srgbClr val="0000FF"/>
                </a:solidFill>
              </a:rPr>
              <a:t> </a:t>
            </a:r>
          </a:p>
          <a:p>
            <a:pPr lvl="1"/>
            <a:r>
              <a:rPr lang="en-US" dirty="0" smtClean="0">
                <a:solidFill>
                  <a:srgbClr val="0000FF"/>
                </a:solidFill>
              </a:rPr>
              <a:t>Data need to be zero suppressed and formatted before transmission to optimize the number of required links</a:t>
            </a:r>
          </a:p>
          <a:p>
            <a:pPr lvl="1"/>
            <a:r>
              <a:rPr lang="en-US" dirty="0" smtClean="0">
                <a:solidFill>
                  <a:srgbClr val="0000FF"/>
                </a:solidFill>
              </a:rPr>
              <a:t>A </a:t>
            </a:r>
            <a:r>
              <a:rPr lang="en-US" dirty="0">
                <a:solidFill>
                  <a:srgbClr val="0000FF"/>
                </a:solidFill>
              </a:rPr>
              <a:t>lot more optical links to get the required </a:t>
            </a:r>
            <a:r>
              <a:rPr lang="en-US" dirty="0" smtClean="0">
                <a:solidFill>
                  <a:srgbClr val="0000FF"/>
                </a:solidFill>
              </a:rPr>
              <a:t>bandwidth, </a:t>
            </a:r>
            <a:r>
              <a:rPr lang="en-US" dirty="0">
                <a:solidFill>
                  <a:srgbClr val="0000FF"/>
                </a:solidFill>
              </a:rPr>
              <a:t>needed </a:t>
            </a:r>
            <a:r>
              <a:rPr lang="en-US" dirty="0" smtClean="0">
                <a:solidFill>
                  <a:srgbClr val="0000FF"/>
                </a:solidFill>
              </a:rPr>
              <a:t>to transfer </a:t>
            </a:r>
            <a:r>
              <a:rPr lang="en-US" dirty="0">
                <a:solidFill>
                  <a:srgbClr val="0000FF"/>
                </a:solidFill>
              </a:rPr>
              <a:t>data from the front-end to the read-out boars at 40 </a:t>
            </a:r>
            <a:r>
              <a:rPr lang="en-US" dirty="0" smtClean="0">
                <a:solidFill>
                  <a:srgbClr val="0000FF"/>
                </a:solidFill>
              </a:rPr>
              <a:t>MHz.</a:t>
            </a:r>
          </a:p>
          <a:p>
            <a:r>
              <a:rPr lang="en-US" dirty="0" smtClean="0">
                <a:solidFill>
                  <a:srgbClr val="0000FF"/>
                </a:solidFill>
              </a:rPr>
              <a:t>New </a:t>
            </a:r>
            <a:r>
              <a:rPr lang="en-US" dirty="0">
                <a:solidFill>
                  <a:srgbClr val="0000FF"/>
                </a:solidFill>
              </a:rPr>
              <a:t>HLT farm and network to be built by exploiting new LAN technologies and powerful many-core </a:t>
            </a:r>
            <a:r>
              <a:rPr lang="en-US" dirty="0" smtClean="0">
                <a:solidFill>
                  <a:srgbClr val="0000FF"/>
                </a:solidFill>
              </a:rPr>
              <a:t>processors.</a:t>
            </a:r>
          </a:p>
          <a:p>
            <a:r>
              <a:rPr lang="en-US" dirty="0" smtClean="0">
                <a:solidFill>
                  <a:srgbClr val="0000FF"/>
                </a:solidFill>
              </a:rPr>
              <a:t>Rebuild the current sub</a:t>
            </a:r>
            <a:r>
              <a:rPr lang="en-US" dirty="0">
                <a:solidFill>
                  <a:srgbClr val="0000FF"/>
                </a:solidFill>
              </a:rPr>
              <a:t>-</a:t>
            </a:r>
            <a:r>
              <a:rPr lang="en-US" dirty="0" smtClean="0">
                <a:solidFill>
                  <a:srgbClr val="0000FF"/>
                </a:solidFill>
              </a:rPr>
              <a:t>detectors equipped with </a:t>
            </a:r>
            <a:r>
              <a:rPr lang="en-US" dirty="0">
                <a:solidFill>
                  <a:srgbClr val="0000FF"/>
                </a:solidFill>
              </a:rPr>
              <a:t>embedded front-end </a:t>
            </a:r>
            <a:r>
              <a:rPr lang="en-US" dirty="0" smtClean="0">
                <a:solidFill>
                  <a:srgbClr val="0000FF"/>
                </a:solidFill>
              </a:rPr>
              <a:t>chips.</a:t>
            </a:r>
            <a:endParaRPr lang="en-US" dirty="0">
              <a:solidFill>
                <a:srgbClr val="0000FF"/>
              </a:solidFill>
            </a:endParaRPr>
          </a:p>
          <a:p>
            <a:pPr lvl="1"/>
            <a:r>
              <a:rPr lang="en-US" dirty="0" smtClean="0">
                <a:solidFill>
                  <a:srgbClr val="0000FF"/>
                </a:solidFill>
              </a:rPr>
              <a:t>Silicon </a:t>
            </a:r>
            <a:r>
              <a:rPr lang="en-US" dirty="0">
                <a:solidFill>
                  <a:srgbClr val="0000FF"/>
                </a:solidFill>
              </a:rPr>
              <a:t>strip detectors: VELO, TT, IT</a:t>
            </a:r>
            <a:r>
              <a:rPr lang="en-US" dirty="0" smtClean="0">
                <a:solidFill>
                  <a:srgbClr val="0000FF"/>
                </a:solidFill>
              </a:rPr>
              <a:t> </a:t>
            </a:r>
          </a:p>
          <a:p>
            <a:pPr lvl="1"/>
            <a:r>
              <a:rPr lang="en-US" dirty="0" smtClean="0">
                <a:solidFill>
                  <a:srgbClr val="0000FF"/>
                </a:solidFill>
              </a:rPr>
              <a:t>RICH </a:t>
            </a:r>
            <a:r>
              <a:rPr lang="en-US" dirty="0">
                <a:solidFill>
                  <a:srgbClr val="0000FF"/>
                </a:solidFill>
              </a:rPr>
              <a:t>photo-detectors: front-end chip inside the </a:t>
            </a:r>
            <a:r>
              <a:rPr lang="en-US" dirty="0" smtClean="0">
                <a:solidFill>
                  <a:srgbClr val="0000FF"/>
                </a:solidFill>
              </a:rPr>
              <a:t>HPD.</a:t>
            </a:r>
          </a:p>
          <a:p>
            <a:r>
              <a:rPr lang="en-US" dirty="0" smtClean="0">
                <a:solidFill>
                  <a:srgbClr val="0000FF"/>
                </a:solidFill>
              </a:rPr>
              <a:t>Consolidate </a:t>
            </a:r>
            <a:r>
              <a:rPr lang="en-US" dirty="0">
                <a:solidFill>
                  <a:srgbClr val="0000FF"/>
                </a:solidFill>
              </a:rPr>
              <a:t>sub-detectors to let them stand the</a:t>
            </a:r>
            <a:r>
              <a:rPr lang="en-US" dirty="0" smtClean="0">
                <a:solidFill>
                  <a:srgbClr val="0000FF"/>
                </a:solidFill>
              </a:rPr>
              <a:t> foreseen </a:t>
            </a:r>
            <a:r>
              <a:rPr lang="en-US" dirty="0">
                <a:solidFill>
                  <a:srgbClr val="0000FF"/>
                </a:solidFill>
              </a:rPr>
              <a:t>luminosity of 20. × 10</a:t>
            </a:r>
            <a:r>
              <a:rPr lang="en-US" baseline="30000" dirty="0">
                <a:solidFill>
                  <a:srgbClr val="0000FF"/>
                </a:solidFill>
              </a:rPr>
              <a:t>32</a:t>
            </a:r>
            <a:r>
              <a:rPr lang="en-US" dirty="0">
                <a:solidFill>
                  <a:srgbClr val="0000FF"/>
                </a:solidFill>
              </a:rPr>
              <a:t> cm</a:t>
            </a:r>
            <a:r>
              <a:rPr lang="en-US" baseline="30000" dirty="0">
                <a:solidFill>
                  <a:srgbClr val="0000FF"/>
                </a:solidFill>
              </a:rPr>
              <a:t>-2 </a:t>
            </a:r>
            <a:r>
              <a:rPr lang="en-US" dirty="0">
                <a:solidFill>
                  <a:srgbClr val="0000FF"/>
                </a:solidFill>
              </a:rPr>
              <a:t>s</a:t>
            </a:r>
            <a:r>
              <a:rPr lang="en-US" baseline="30000" dirty="0">
                <a:solidFill>
                  <a:srgbClr val="0000FF"/>
                </a:solidFill>
              </a:rPr>
              <a:t>-</a:t>
            </a:r>
            <a:r>
              <a:rPr lang="en-US" baseline="30000" dirty="0" smtClean="0">
                <a:solidFill>
                  <a:srgbClr val="0000FF"/>
                </a:solidFill>
              </a:rPr>
              <a:t>1</a:t>
            </a:r>
            <a:endParaRPr lang="en-US" baseline="30000" dirty="0">
              <a:solidFill>
                <a:srgbClr val="0000FF"/>
              </a:solidFill>
            </a:endParaRPr>
          </a:p>
        </p:txBody>
      </p:sp>
      <p:sp>
        <p:nvSpPr>
          <p:cNvPr id="4" name="Slide Number Placeholder 3"/>
          <p:cNvSpPr>
            <a:spLocks noGrp="1"/>
          </p:cNvSpPr>
          <p:nvPr>
            <p:ph type="sldNum" sz="quarter" idx="12"/>
          </p:nvPr>
        </p:nvSpPr>
        <p:spPr/>
        <p:txBody>
          <a:bodyPr/>
          <a:lstStyle/>
          <a:p>
            <a:fld id="{EAEA7997-1471-C646-8893-B03DE600C50F}" type="slidenum">
              <a:rPr lang="en-US" smtClean="0"/>
              <a:pPr/>
              <a:t>10</a:t>
            </a:fld>
            <a:endParaRPr lang="en-US"/>
          </a:p>
        </p:txBody>
      </p:sp>
      <p:sp>
        <p:nvSpPr>
          <p:cNvPr id="6" name="Footer Placeholder 5"/>
          <p:cNvSpPr>
            <a:spLocks noGrp="1"/>
          </p:cNvSpPr>
          <p:nvPr>
            <p:ph type="ftr" sz="quarter" idx="11"/>
          </p:nvPr>
        </p:nvSpPr>
        <p:spPr/>
        <p:txBody>
          <a:bodyPr/>
          <a:lstStyle/>
          <a:p>
            <a:r>
              <a:rPr lang="en-US" smtClean="0"/>
              <a:t>IFD2014</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solidFill>
                  <a:srgbClr val="FF0000"/>
                </a:solidFill>
              </a:rPr>
              <a:t>LHCb</a:t>
            </a:r>
            <a:r>
              <a:rPr lang="en-US" dirty="0" smtClean="0">
                <a:solidFill>
                  <a:srgbClr val="FF0000"/>
                </a:solidFill>
              </a:rPr>
              <a:t> upgrade: TDRs</a:t>
            </a:r>
            <a:endParaRPr lang="en-US" dirty="0">
              <a:solidFill>
                <a:srgbClr val="FF0000"/>
              </a:solidFill>
            </a:endParaRPr>
          </a:p>
        </p:txBody>
      </p:sp>
      <p:sp>
        <p:nvSpPr>
          <p:cNvPr id="3" name="Content Placeholder 2"/>
          <p:cNvSpPr>
            <a:spLocks noGrp="1"/>
          </p:cNvSpPr>
          <p:nvPr>
            <p:ph idx="1"/>
          </p:nvPr>
        </p:nvSpPr>
        <p:spPr>
          <a:xfrm>
            <a:off x="457200" y="1143000"/>
            <a:ext cx="8229600" cy="4965700"/>
          </a:xfrm>
        </p:spPr>
        <p:txBody>
          <a:bodyPr>
            <a:normAutofit fontScale="85000" lnSpcReduction="20000"/>
          </a:bodyPr>
          <a:lstStyle/>
          <a:p>
            <a:r>
              <a:rPr lang="en-US" b="1" dirty="0" smtClean="0">
                <a:hlinkClick r:id="rId2"/>
              </a:rPr>
              <a:t>Letter of Intent for the LHCb Upgrade. </a:t>
            </a:r>
            <a:endParaRPr lang="en-US" b="1" dirty="0" smtClean="0"/>
          </a:p>
          <a:p>
            <a:pPr>
              <a:buNone/>
            </a:pPr>
            <a:r>
              <a:rPr lang="en-US" dirty="0" smtClean="0"/>
              <a:t>	CERN-LHCC-2011-001 ; LHCC-I-018. - 2011. </a:t>
            </a:r>
          </a:p>
          <a:p>
            <a:r>
              <a:rPr lang="en-US" b="1" dirty="0" smtClean="0">
                <a:hlinkClick r:id="rId3"/>
              </a:rPr>
              <a:t>Framework TDR for the LHCb Upgrade : Technical Design Report</a:t>
            </a:r>
          </a:p>
          <a:p>
            <a:pPr>
              <a:buNone/>
            </a:pPr>
            <a:r>
              <a:rPr lang="en-US" dirty="0" smtClean="0"/>
              <a:t>	CERN-LHCC-2012-007 ; LHCb-TDR-12. - 2012.	</a:t>
            </a:r>
          </a:p>
          <a:p>
            <a:r>
              <a:rPr lang="en-US" b="1" dirty="0" smtClean="0"/>
              <a:t> </a:t>
            </a:r>
            <a:r>
              <a:rPr lang="en-US" b="1" dirty="0" smtClean="0">
                <a:hlinkClick r:id="rId4"/>
              </a:rPr>
              <a:t>LHCb VELO Upgrade Technical Design Report</a:t>
            </a:r>
            <a:br>
              <a:rPr lang="en-US" b="1" dirty="0" smtClean="0">
                <a:hlinkClick r:id="rId4"/>
              </a:rPr>
            </a:br>
            <a:r>
              <a:rPr lang="en-US" dirty="0" smtClean="0"/>
              <a:t>CERN-LHCC-2013-021 ; LHCB-TDR-013. - 2013. </a:t>
            </a:r>
          </a:p>
          <a:p>
            <a:r>
              <a:rPr lang="en-US" b="1" dirty="0" smtClean="0">
                <a:hlinkClick r:id="rId5"/>
              </a:rPr>
              <a:t>LHCb PID Upgrade Technical Design Report </a:t>
            </a:r>
            <a:br>
              <a:rPr lang="en-US" b="1" dirty="0" smtClean="0">
                <a:hlinkClick r:id="rId5"/>
              </a:rPr>
            </a:br>
            <a:r>
              <a:rPr lang="en-US" dirty="0" smtClean="0"/>
              <a:t>CERN-LHCC-2013-022 ; LHCB-TDR-014. - 2013.</a:t>
            </a:r>
          </a:p>
          <a:p>
            <a:r>
              <a:rPr lang="en-US" b="1" dirty="0" smtClean="0">
                <a:hlinkClick r:id="rId6"/>
              </a:rPr>
              <a:t>LHCb Tracker Upgrade Technical Design Report</a:t>
            </a:r>
          </a:p>
          <a:p>
            <a:pPr>
              <a:buNone/>
            </a:pPr>
            <a:r>
              <a:rPr lang="en-US" dirty="0" smtClean="0"/>
              <a:t>	CERN-LHCC-2014-001; LHCB-TDR-015. – 2014</a:t>
            </a:r>
          </a:p>
          <a:p>
            <a:r>
              <a:rPr lang="en-US" dirty="0" smtClean="0"/>
              <a:t>Online and Trigger TDR in preparation. 	</a:t>
            </a:r>
          </a:p>
          <a:p>
            <a:pPr>
              <a:buNone/>
            </a:pPr>
            <a:endParaRPr lang="en-US" dirty="0" smtClean="0"/>
          </a:p>
          <a:p>
            <a:endParaRPr lang="en-US" b="1" dirty="0" smtClean="0">
              <a:hlinkClick r:id="rId5"/>
            </a:endParaRPr>
          </a:p>
          <a:p>
            <a:endParaRPr lang="en-US" b="1" dirty="0" smtClean="0">
              <a:hlinkClick r:id="rId4"/>
            </a:endParaRPr>
          </a:p>
          <a:p>
            <a:pPr>
              <a:buNone/>
            </a:pPr>
            <a:endParaRPr lang="en-US" dirty="0"/>
          </a:p>
        </p:txBody>
      </p:sp>
      <p:sp>
        <p:nvSpPr>
          <p:cNvPr id="5" name="Footer Placeholder 4"/>
          <p:cNvSpPr>
            <a:spLocks noGrp="1"/>
          </p:cNvSpPr>
          <p:nvPr>
            <p:ph type="ftr" sz="quarter" idx="11"/>
          </p:nvPr>
        </p:nvSpPr>
        <p:spPr/>
        <p:txBody>
          <a:bodyPr/>
          <a:lstStyle/>
          <a:p>
            <a:r>
              <a:rPr lang="en-US" smtClean="0"/>
              <a:t>IFD2014</a:t>
            </a:r>
            <a:endParaRPr lang="en-US" dirty="0"/>
          </a:p>
        </p:txBody>
      </p:sp>
      <p:sp>
        <p:nvSpPr>
          <p:cNvPr id="6" name="Slide Number Placeholder 5"/>
          <p:cNvSpPr>
            <a:spLocks noGrp="1"/>
          </p:cNvSpPr>
          <p:nvPr>
            <p:ph type="sldNum" sz="quarter" idx="12"/>
          </p:nvPr>
        </p:nvSpPr>
        <p:spPr/>
        <p:txBody>
          <a:bodyPr/>
          <a:lstStyle/>
          <a:p>
            <a:fld id="{EAEA7997-1471-C646-8893-B03DE600C50F}" type="slidenum">
              <a:rPr lang="en-US" smtClean="0"/>
              <a:pPr/>
              <a:t>11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Content Placeholder 295"/>
          <p:cNvPicPr>
            <a:picLocks noGrp="1" noChangeAspect="1"/>
          </p:cNvPicPr>
          <p:nvPr>
            <p:ph idx="1"/>
          </p:nvPr>
        </p:nvPicPr>
        <p:blipFill>
          <a:blip r:embed="rId2"/>
          <a:srcRect l="-20964" r="-20964"/>
          <a:stretch>
            <a:fillRect/>
          </a:stretch>
        </p:blipFill>
        <p:spPr>
          <a:xfrm>
            <a:off x="1290864" y="1422030"/>
            <a:ext cx="7876988" cy="4429314"/>
          </a:xfrm>
        </p:spPr>
      </p:pic>
      <p:sp>
        <p:nvSpPr>
          <p:cNvPr id="5" name="Title 4"/>
          <p:cNvSpPr>
            <a:spLocks noGrp="1"/>
          </p:cNvSpPr>
          <p:nvPr>
            <p:ph type="title"/>
          </p:nvPr>
        </p:nvSpPr>
        <p:spPr>
          <a:xfrm>
            <a:off x="132080" y="0"/>
            <a:ext cx="8879840" cy="785812"/>
          </a:xfrm>
        </p:spPr>
        <p:txBody>
          <a:bodyPr/>
          <a:lstStyle/>
          <a:p>
            <a:r>
              <a:rPr lang="en-US" dirty="0" err="1" smtClean="0">
                <a:solidFill>
                  <a:srgbClr val="FF0000"/>
                </a:solidFill>
              </a:rPr>
              <a:t>LHCb</a:t>
            </a:r>
            <a:r>
              <a:rPr lang="en-US" dirty="0" smtClean="0">
                <a:solidFill>
                  <a:srgbClr val="FF0000"/>
                </a:solidFill>
              </a:rPr>
              <a:t> DAQ today</a:t>
            </a:r>
            <a:endParaRPr lang="en-US" dirty="0">
              <a:solidFill>
                <a:srgbClr val="FF0000"/>
              </a:solidFill>
            </a:endParaRPr>
          </a:p>
        </p:txBody>
      </p:sp>
      <p:sp>
        <p:nvSpPr>
          <p:cNvPr id="297" name="TextBox 296"/>
          <p:cNvSpPr txBox="1"/>
          <p:nvPr/>
        </p:nvSpPr>
        <p:spPr>
          <a:xfrm>
            <a:off x="7340601" y="3368149"/>
            <a:ext cx="1382209" cy="338554"/>
          </a:xfrm>
          <a:prstGeom prst="rect">
            <a:avLst/>
          </a:prstGeom>
          <a:noFill/>
        </p:spPr>
        <p:txBody>
          <a:bodyPr wrap="none" rtlCol="0">
            <a:spAutoFit/>
          </a:bodyPr>
          <a:lstStyle/>
          <a:p>
            <a:r>
              <a:rPr lang="en-US" sz="1600" dirty="0" smtClean="0">
                <a:solidFill>
                  <a:srgbClr val="0000FF"/>
                </a:solidFill>
                <a:latin typeface="+mn-lt"/>
              </a:rPr>
              <a:t>2 x F10 E1200i</a:t>
            </a:r>
          </a:p>
        </p:txBody>
      </p:sp>
      <p:sp>
        <p:nvSpPr>
          <p:cNvPr id="298" name="TextBox 297"/>
          <p:cNvSpPr txBox="1"/>
          <p:nvPr/>
        </p:nvSpPr>
        <p:spPr>
          <a:xfrm>
            <a:off x="6064810" y="5666678"/>
            <a:ext cx="1415772" cy="369332"/>
          </a:xfrm>
          <a:prstGeom prst="rect">
            <a:avLst/>
          </a:prstGeom>
          <a:noFill/>
        </p:spPr>
        <p:txBody>
          <a:bodyPr wrap="none" rtlCol="0">
            <a:spAutoFit/>
          </a:bodyPr>
          <a:lstStyle/>
          <a:p>
            <a:r>
              <a:rPr lang="en-US" sz="1800" dirty="0" smtClean="0">
                <a:latin typeface="+mn-lt"/>
              </a:rPr>
              <a:t>56 sub-farms</a:t>
            </a:r>
          </a:p>
        </p:txBody>
      </p:sp>
      <p:sp>
        <p:nvSpPr>
          <p:cNvPr id="299" name="TextBox 298"/>
          <p:cNvSpPr txBox="1"/>
          <p:nvPr/>
        </p:nvSpPr>
        <p:spPr>
          <a:xfrm>
            <a:off x="482600" y="2998817"/>
            <a:ext cx="2873165" cy="369332"/>
          </a:xfrm>
          <a:prstGeom prst="rect">
            <a:avLst/>
          </a:prstGeom>
          <a:noFill/>
        </p:spPr>
        <p:txBody>
          <a:bodyPr wrap="none" rtlCol="0">
            <a:spAutoFit/>
          </a:bodyPr>
          <a:lstStyle/>
          <a:p>
            <a:r>
              <a:rPr lang="en-US" sz="1800" dirty="0" smtClean="0">
                <a:solidFill>
                  <a:srgbClr val="0000FF"/>
                </a:solidFill>
                <a:latin typeface="+mn-lt"/>
              </a:rPr>
              <a:t>Readout boards: 313 x TELL1</a:t>
            </a:r>
          </a:p>
        </p:txBody>
      </p:sp>
      <p:sp>
        <p:nvSpPr>
          <p:cNvPr id="3" name="Slide Number Placeholder 2"/>
          <p:cNvSpPr>
            <a:spLocks noGrp="1"/>
          </p:cNvSpPr>
          <p:nvPr>
            <p:ph type="sldNum" sz="quarter" idx="11"/>
          </p:nvPr>
        </p:nvSpPr>
        <p:spPr>
          <a:xfrm>
            <a:off x="7480582" y="6356350"/>
            <a:ext cx="1663090" cy="365125"/>
          </a:xfrm>
        </p:spPr>
        <p:txBody>
          <a:bodyPr/>
          <a:lstStyle/>
          <a:p>
            <a:fld id="{997F593E-4D65-AC44-A603-FB3151009ECD}" type="slidenum">
              <a:rPr lang="en-US" smtClean="0"/>
              <a:pPr/>
              <a:t>12</a:t>
            </a:fld>
            <a:endParaRPr lang="en-US" dirty="0"/>
          </a:p>
        </p:txBody>
      </p:sp>
      <p:sp>
        <p:nvSpPr>
          <p:cNvPr id="10" name="Footer Placeholder 4"/>
          <p:cNvSpPr txBox="1">
            <a:spLocks/>
          </p:cNvSpPr>
          <p:nvPr/>
        </p:nvSpPr>
        <p:spPr>
          <a:xfrm>
            <a:off x="30226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smtClean="0"/>
              <a:t>IFD2014</a:t>
            </a:r>
            <a:endParaRPr lang="en-GB" dirty="0"/>
          </a:p>
        </p:txBody>
      </p:sp>
      <p:sp>
        <p:nvSpPr>
          <p:cNvPr id="11" name="Rectangle 10"/>
          <p:cNvSpPr/>
          <p:nvPr/>
        </p:nvSpPr>
        <p:spPr>
          <a:xfrm>
            <a:off x="0" y="877500"/>
            <a:ext cx="8872503" cy="523220"/>
          </a:xfrm>
          <a:prstGeom prst="rect">
            <a:avLst/>
          </a:prstGeom>
        </p:spPr>
        <p:txBody>
          <a:bodyPr wrap="square">
            <a:spAutoFit/>
          </a:bodyPr>
          <a:lstStyle/>
          <a:p>
            <a:pPr algn="ctr"/>
            <a:r>
              <a:rPr lang="en-US" sz="2800" dirty="0" smtClean="0">
                <a:solidFill>
                  <a:srgbClr val="0000FF"/>
                </a:solidFill>
              </a:rPr>
              <a:t>Push-protocol with centralized flow-control</a:t>
            </a:r>
          </a:p>
        </p:txBody>
      </p:sp>
      <p:graphicFrame>
        <p:nvGraphicFramePr>
          <p:cNvPr id="12" name="Content Placeholder 6"/>
          <p:cNvGraphicFramePr>
            <a:graphicFrameLocks/>
          </p:cNvGraphicFramePr>
          <p:nvPr>
            <p:extLst>
              <p:ext uri="{D42A27DB-BD31-4B8C-83A1-F6EECF244321}">
                <p14:modId xmlns:p14="http://schemas.microsoft.com/office/powerpoint/2010/main" val="1729048988"/>
              </p:ext>
            </p:extLst>
          </p:nvPr>
        </p:nvGraphicFramePr>
        <p:xfrm>
          <a:off x="101599" y="3712273"/>
          <a:ext cx="3987800" cy="2846790"/>
        </p:xfrm>
        <a:graphic>
          <a:graphicData uri="http://schemas.openxmlformats.org/drawingml/2006/table">
            <a:tbl>
              <a:tblPr firstRow="1" bandRow="1">
                <a:tableStyleId>{5C22544A-7EE6-4342-B048-85BDC9FD1C3A}</a:tableStyleId>
              </a:tblPr>
              <a:tblGrid>
                <a:gridCol w="2148051"/>
                <a:gridCol w="1839749"/>
              </a:tblGrid>
              <a:tr h="262201">
                <a:tc>
                  <a:txBody>
                    <a:bodyPr/>
                    <a:lstStyle/>
                    <a:p>
                      <a:r>
                        <a:rPr lang="en-US" sz="1200" dirty="0" smtClean="0"/>
                        <a:t># links (UTP</a:t>
                      </a:r>
                      <a:r>
                        <a:rPr lang="en-US" sz="1200" baseline="0" dirty="0" smtClean="0"/>
                        <a:t> Cat 6)</a:t>
                      </a:r>
                      <a:endParaRPr lang="en-US" sz="1200" dirty="0"/>
                    </a:p>
                  </a:txBody>
                  <a:tcPr/>
                </a:tc>
                <a:tc>
                  <a:txBody>
                    <a:bodyPr/>
                    <a:lstStyle/>
                    <a:p>
                      <a:pPr algn="r"/>
                      <a:r>
                        <a:rPr lang="en-US" sz="1200" dirty="0" smtClean="0"/>
                        <a:t>~</a:t>
                      </a:r>
                      <a:r>
                        <a:rPr lang="en-US" sz="1200" baseline="0" dirty="0" smtClean="0"/>
                        <a:t> 3000</a:t>
                      </a:r>
                      <a:endParaRPr lang="en-US" sz="1200" dirty="0"/>
                    </a:p>
                  </a:txBody>
                  <a:tcPr/>
                </a:tc>
              </a:tr>
              <a:tr h="266509">
                <a:tc>
                  <a:txBody>
                    <a:bodyPr/>
                    <a:lstStyle/>
                    <a:p>
                      <a:r>
                        <a:rPr lang="en-US" sz="1200" dirty="0" smtClean="0"/>
                        <a:t>Event-size (total –</a:t>
                      </a:r>
                      <a:r>
                        <a:rPr lang="en-US" sz="1200" baseline="0" dirty="0" smtClean="0"/>
                        <a:t> zero-suppressed)</a:t>
                      </a:r>
                      <a:endParaRPr lang="en-US" sz="1200" dirty="0"/>
                    </a:p>
                  </a:txBody>
                  <a:tcPr/>
                </a:tc>
                <a:tc>
                  <a:txBody>
                    <a:bodyPr/>
                    <a:lstStyle/>
                    <a:p>
                      <a:pPr algn="r"/>
                      <a:r>
                        <a:rPr lang="en-US" sz="1200" dirty="0" smtClean="0"/>
                        <a:t>65 kB </a:t>
                      </a:r>
                      <a:endParaRPr lang="en-US" sz="1200" dirty="0"/>
                    </a:p>
                  </a:txBody>
                  <a:tcPr/>
                </a:tc>
              </a:tr>
              <a:tr h="262201">
                <a:tc>
                  <a:txBody>
                    <a:bodyPr/>
                    <a:lstStyle/>
                    <a:p>
                      <a:r>
                        <a:rPr lang="en-US" sz="1200" dirty="0" smtClean="0"/>
                        <a:t>Read-out</a:t>
                      </a:r>
                      <a:r>
                        <a:rPr lang="en-US" sz="1200" baseline="0" dirty="0" smtClean="0"/>
                        <a:t> rate</a:t>
                      </a:r>
                      <a:endParaRPr lang="en-US" sz="1200" dirty="0"/>
                    </a:p>
                  </a:txBody>
                  <a:tcPr/>
                </a:tc>
                <a:tc>
                  <a:txBody>
                    <a:bodyPr/>
                    <a:lstStyle/>
                    <a:p>
                      <a:pPr algn="r"/>
                      <a:r>
                        <a:rPr lang="en-US" sz="1200" dirty="0" smtClean="0"/>
                        <a:t>1 MHz</a:t>
                      </a:r>
                      <a:endParaRPr lang="en-US" sz="1200" dirty="0"/>
                    </a:p>
                  </a:txBody>
                  <a:tcPr/>
                </a:tc>
              </a:tr>
              <a:tr h="262201">
                <a:tc>
                  <a:txBody>
                    <a:bodyPr/>
                    <a:lstStyle/>
                    <a:p>
                      <a:r>
                        <a:rPr lang="en-US" sz="1200" dirty="0" smtClean="0"/>
                        <a:t># read-out boards</a:t>
                      </a:r>
                      <a:endParaRPr lang="en-US" sz="1200" dirty="0"/>
                    </a:p>
                  </a:txBody>
                  <a:tcPr/>
                </a:tc>
                <a:tc>
                  <a:txBody>
                    <a:bodyPr/>
                    <a:lstStyle/>
                    <a:p>
                      <a:pPr algn="r"/>
                      <a:r>
                        <a:rPr lang="en-US" sz="1200" dirty="0" smtClean="0"/>
                        <a:t>313</a:t>
                      </a:r>
                      <a:endParaRPr lang="en-US" sz="1200" dirty="0"/>
                    </a:p>
                  </a:txBody>
                  <a:tcPr/>
                </a:tc>
              </a:tr>
              <a:tr h="262201">
                <a:tc>
                  <a:txBody>
                    <a:bodyPr/>
                    <a:lstStyle/>
                    <a:p>
                      <a:r>
                        <a:rPr lang="en-US" sz="1200" dirty="0" smtClean="0"/>
                        <a:t>output </a:t>
                      </a:r>
                      <a:r>
                        <a:rPr lang="en-US" sz="1200" dirty="0" err="1" smtClean="0"/>
                        <a:t>bw</a:t>
                      </a:r>
                      <a:r>
                        <a:rPr lang="en-US" sz="1200" baseline="0" dirty="0" smtClean="0"/>
                        <a:t> / read-out board</a:t>
                      </a:r>
                      <a:endParaRPr lang="en-US" sz="1200" dirty="0"/>
                    </a:p>
                  </a:txBody>
                  <a:tcPr/>
                </a:tc>
                <a:tc>
                  <a:txBody>
                    <a:bodyPr/>
                    <a:lstStyle/>
                    <a:p>
                      <a:pPr algn="r"/>
                      <a:r>
                        <a:rPr lang="en-US" sz="1200" dirty="0" smtClean="0"/>
                        <a:t>up to 4</a:t>
                      </a:r>
                      <a:r>
                        <a:rPr lang="en-US" sz="1200" baseline="0" dirty="0" smtClean="0"/>
                        <a:t> Gbit/s (4 Ethernet links)</a:t>
                      </a:r>
                      <a:r>
                        <a:rPr lang="en-US" sz="1200" dirty="0" smtClean="0"/>
                        <a:t> </a:t>
                      </a:r>
                      <a:endParaRPr lang="en-US" sz="1200" dirty="0"/>
                    </a:p>
                  </a:txBody>
                  <a:tcPr/>
                </a:tc>
              </a:tr>
              <a:tr h="262201">
                <a:tc>
                  <a:txBody>
                    <a:bodyPr/>
                    <a:lstStyle/>
                    <a:p>
                      <a:r>
                        <a:rPr lang="en-US" sz="1200" dirty="0" smtClean="0"/>
                        <a:t># farm-nodes</a:t>
                      </a:r>
                      <a:endParaRPr lang="en-US" sz="1200" dirty="0"/>
                    </a:p>
                  </a:txBody>
                  <a:tcPr/>
                </a:tc>
                <a:tc>
                  <a:txBody>
                    <a:bodyPr/>
                    <a:lstStyle/>
                    <a:p>
                      <a:pPr algn="r"/>
                      <a:r>
                        <a:rPr lang="en-US" sz="1200" dirty="0" smtClean="0"/>
                        <a:t>1500</a:t>
                      </a:r>
                      <a:r>
                        <a:rPr lang="en-US" sz="1200" baseline="0" dirty="0" smtClean="0"/>
                        <a:t> (up to 2000)</a:t>
                      </a:r>
                      <a:endParaRPr lang="en-US" sz="1200" dirty="0"/>
                    </a:p>
                  </a:txBody>
                  <a:tcPr/>
                </a:tc>
              </a:tr>
              <a:tr h="286470">
                <a:tc>
                  <a:txBody>
                    <a:bodyPr/>
                    <a:lstStyle/>
                    <a:p>
                      <a:r>
                        <a:rPr lang="en-US" sz="1200" dirty="0" smtClean="0"/>
                        <a:t>max. input</a:t>
                      </a:r>
                      <a:r>
                        <a:rPr lang="en-US" sz="1200" baseline="0" dirty="0" smtClean="0"/>
                        <a:t> </a:t>
                      </a:r>
                      <a:r>
                        <a:rPr lang="en-US" sz="1200" baseline="0" dirty="0" err="1" smtClean="0"/>
                        <a:t>bw</a:t>
                      </a:r>
                      <a:r>
                        <a:rPr lang="en-US" sz="1200" baseline="0" dirty="0" smtClean="0"/>
                        <a:t> / farm-node</a:t>
                      </a:r>
                      <a:endParaRPr lang="en-US" sz="1200" dirty="0"/>
                    </a:p>
                  </a:txBody>
                  <a:tcPr/>
                </a:tc>
                <a:tc>
                  <a:txBody>
                    <a:bodyPr/>
                    <a:lstStyle/>
                    <a:p>
                      <a:pPr algn="r"/>
                      <a:r>
                        <a:rPr lang="en-US" sz="1200" dirty="0" smtClean="0"/>
                        <a:t>1 Gbit/s</a:t>
                      </a:r>
                      <a:endParaRPr lang="en-US" sz="1200" dirty="0"/>
                    </a:p>
                  </a:txBody>
                  <a:tcPr/>
                </a:tc>
              </a:tr>
              <a:tr h="262201">
                <a:tc>
                  <a:txBody>
                    <a:bodyPr/>
                    <a:lstStyle/>
                    <a:p>
                      <a:r>
                        <a:rPr lang="en-US" sz="1200" dirty="0" smtClean="0"/>
                        <a:t># core-routers</a:t>
                      </a:r>
                      <a:endParaRPr lang="en-US" sz="1200" dirty="0"/>
                    </a:p>
                  </a:txBody>
                  <a:tcPr/>
                </a:tc>
                <a:tc>
                  <a:txBody>
                    <a:bodyPr/>
                    <a:lstStyle/>
                    <a:p>
                      <a:pPr algn="r"/>
                      <a:r>
                        <a:rPr lang="en-US" sz="1200" dirty="0" smtClean="0"/>
                        <a:t>2</a:t>
                      </a:r>
                      <a:endParaRPr lang="en-US" sz="1200" dirty="0"/>
                    </a:p>
                  </a:txBody>
                  <a:tcPr/>
                </a:tc>
              </a:tr>
              <a:tr h="262201">
                <a:tc>
                  <a:txBody>
                    <a:bodyPr/>
                    <a:lstStyle/>
                    <a:p>
                      <a:r>
                        <a:rPr lang="en-US" sz="1200" dirty="0" smtClean="0"/>
                        <a:t># edge routers </a:t>
                      </a:r>
                      <a:endParaRPr lang="en-US" sz="1200" dirty="0"/>
                    </a:p>
                  </a:txBody>
                  <a:tcPr/>
                </a:tc>
                <a:tc>
                  <a:txBody>
                    <a:bodyPr/>
                    <a:lstStyle/>
                    <a:p>
                      <a:pPr algn="r"/>
                      <a:r>
                        <a:rPr lang="en-US" sz="1200" dirty="0" smtClean="0"/>
                        <a:t>56</a:t>
                      </a:r>
                      <a:endParaRPr lang="en-US" sz="1200" dirty="0"/>
                    </a:p>
                  </a:txBody>
                  <a:tcPr/>
                </a:tc>
              </a:tr>
            </a:tbl>
          </a:graphicData>
        </a:graphic>
      </p:graphicFrame>
    </p:spTree>
    <p:extLst>
      <p:ext uri="{BB962C8B-B14F-4D97-AF65-F5344CB8AC3E}">
        <p14:creationId xmlns:p14="http://schemas.microsoft.com/office/powerpoint/2010/main" val="2092477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16990" y="1014121"/>
            <a:ext cx="8020050" cy="5488279"/>
            <a:chOff x="488950" y="988721"/>
            <a:chExt cx="8020050" cy="5488279"/>
          </a:xfrm>
        </p:grpSpPr>
        <p:grpSp>
          <p:nvGrpSpPr>
            <p:cNvPr id="26" name="Group 25"/>
            <p:cNvGrpSpPr/>
            <p:nvPr/>
          </p:nvGrpSpPr>
          <p:grpSpPr>
            <a:xfrm>
              <a:off x="488950" y="988721"/>
              <a:ext cx="8020050" cy="5488279"/>
              <a:chOff x="488950" y="988721"/>
              <a:chExt cx="8020050" cy="5488279"/>
            </a:xfrm>
          </p:grpSpPr>
          <p:grpSp>
            <p:nvGrpSpPr>
              <p:cNvPr id="25" name="Group 24"/>
              <p:cNvGrpSpPr/>
              <p:nvPr/>
            </p:nvGrpSpPr>
            <p:grpSpPr>
              <a:xfrm>
                <a:off x="488950" y="988721"/>
                <a:ext cx="8020050" cy="5488279"/>
                <a:chOff x="488950" y="988721"/>
                <a:chExt cx="8020050" cy="5488279"/>
              </a:xfrm>
            </p:grpSpPr>
            <p:pic>
              <p:nvPicPr>
                <p:cNvPr id="5" name="Picture 4"/>
                <p:cNvPicPr>
                  <a:picLocks noChangeAspect="1"/>
                </p:cNvPicPr>
                <p:nvPr/>
              </p:nvPicPr>
              <p:blipFill>
                <a:blip r:embed="rId3"/>
                <a:stretch>
                  <a:fillRect/>
                </a:stretch>
              </p:blipFill>
              <p:spPr>
                <a:xfrm>
                  <a:off x="488950" y="988721"/>
                  <a:ext cx="8020050" cy="5488279"/>
                </a:xfrm>
                <a:prstGeom prst="rect">
                  <a:avLst/>
                </a:prstGeom>
                <a:solidFill>
                  <a:srgbClr val="0000FF">
                    <a:alpha val="0"/>
                  </a:srgbClr>
                </a:solidFill>
              </p:spPr>
            </p:pic>
            <p:grpSp>
              <p:nvGrpSpPr>
                <p:cNvPr id="20" name="Group 19"/>
                <p:cNvGrpSpPr/>
                <p:nvPr/>
              </p:nvGrpSpPr>
              <p:grpSpPr>
                <a:xfrm>
                  <a:off x="1379099" y="2461168"/>
                  <a:ext cx="965200" cy="411664"/>
                  <a:chOff x="1345231" y="2461168"/>
                  <a:chExt cx="965200" cy="411664"/>
                </a:xfrm>
              </p:grpSpPr>
              <p:sp>
                <p:nvSpPr>
                  <p:cNvPr id="18" name="TextBox 17"/>
                  <p:cNvSpPr txBox="1"/>
                  <p:nvPr/>
                </p:nvSpPr>
                <p:spPr>
                  <a:xfrm>
                    <a:off x="1345231" y="2461168"/>
                    <a:ext cx="812800" cy="259264"/>
                  </a:xfrm>
                  <a:prstGeom prst="rect">
                    <a:avLst/>
                  </a:prstGeom>
                  <a:solidFill>
                    <a:schemeClr val="bg1"/>
                  </a:solidFill>
                </p:spPr>
                <p:txBody>
                  <a:bodyPr wrap="square" rtlCol="0">
                    <a:spAutoFit/>
                  </a:bodyPr>
                  <a:lstStyle/>
                  <a:p>
                    <a:endParaRPr lang="en-US" dirty="0"/>
                  </a:p>
                </p:txBody>
              </p:sp>
              <p:sp>
                <p:nvSpPr>
                  <p:cNvPr id="19" name="TextBox 18"/>
                  <p:cNvSpPr txBox="1"/>
                  <p:nvPr/>
                </p:nvSpPr>
                <p:spPr>
                  <a:xfrm>
                    <a:off x="1497631" y="2613568"/>
                    <a:ext cx="812800" cy="259264"/>
                  </a:xfrm>
                  <a:prstGeom prst="rect">
                    <a:avLst/>
                  </a:prstGeom>
                  <a:solidFill>
                    <a:schemeClr val="bg1"/>
                  </a:solidFill>
                </p:spPr>
                <p:txBody>
                  <a:bodyPr wrap="square" rtlCol="0">
                    <a:spAutoFit/>
                  </a:bodyPr>
                  <a:lstStyle/>
                  <a:p>
                    <a:endParaRPr lang="en-US" dirty="0"/>
                  </a:p>
                </p:txBody>
              </p:sp>
            </p:grpSp>
          </p:grpSp>
          <p:grpSp>
            <p:nvGrpSpPr>
              <p:cNvPr id="24" name="Group 23"/>
              <p:cNvGrpSpPr/>
              <p:nvPr/>
            </p:nvGrpSpPr>
            <p:grpSpPr>
              <a:xfrm>
                <a:off x="6341515" y="2523067"/>
                <a:ext cx="812800" cy="411664"/>
                <a:chOff x="6341515" y="2523067"/>
                <a:chExt cx="812800" cy="411664"/>
              </a:xfrm>
            </p:grpSpPr>
            <p:sp>
              <p:nvSpPr>
                <p:cNvPr id="22" name="TextBox 21"/>
                <p:cNvSpPr txBox="1"/>
                <p:nvPr/>
              </p:nvSpPr>
              <p:spPr>
                <a:xfrm>
                  <a:off x="6527795" y="2523067"/>
                  <a:ext cx="457205" cy="259264"/>
                </a:xfrm>
                <a:prstGeom prst="rect">
                  <a:avLst/>
                </a:prstGeom>
                <a:solidFill>
                  <a:schemeClr val="bg1"/>
                </a:solidFill>
              </p:spPr>
              <p:txBody>
                <a:bodyPr wrap="square" rtlCol="0">
                  <a:spAutoFit/>
                </a:bodyPr>
                <a:lstStyle/>
                <a:p>
                  <a:endParaRPr lang="en-US" dirty="0"/>
                </a:p>
              </p:txBody>
            </p:sp>
            <p:sp>
              <p:nvSpPr>
                <p:cNvPr id="23" name="TextBox 22"/>
                <p:cNvSpPr txBox="1"/>
                <p:nvPr/>
              </p:nvSpPr>
              <p:spPr>
                <a:xfrm>
                  <a:off x="6341515" y="2675467"/>
                  <a:ext cx="812800" cy="259264"/>
                </a:xfrm>
                <a:prstGeom prst="rect">
                  <a:avLst/>
                </a:prstGeom>
                <a:solidFill>
                  <a:schemeClr val="bg1"/>
                </a:solidFill>
              </p:spPr>
              <p:txBody>
                <a:bodyPr wrap="square" rtlCol="0">
                  <a:spAutoFit/>
                </a:bodyPr>
                <a:lstStyle/>
                <a:p>
                  <a:endParaRPr lang="en-US" dirty="0"/>
                </a:p>
              </p:txBody>
            </p:sp>
          </p:grpSp>
        </p:grpSp>
        <p:sp>
          <p:nvSpPr>
            <p:cNvPr id="27" name="TextBox 26"/>
            <p:cNvSpPr txBox="1"/>
            <p:nvPr/>
          </p:nvSpPr>
          <p:spPr>
            <a:xfrm>
              <a:off x="560762" y="1964266"/>
              <a:ext cx="1241671" cy="369332"/>
            </a:xfrm>
            <a:prstGeom prst="rect">
              <a:avLst/>
            </a:prstGeom>
            <a:solidFill>
              <a:schemeClr val="bg1"/>
            </a:solidFill>
          </p:spPr>
          <p:txBody>
            <a:bodyPr wrap="square" rtlCol="0">
              <a:spAutoFit/>
            </a:bodyPr>
            <a:lstStyle/>
            <a:p>
              <a:endParaRPr lang="en-US" dirty="0"/>
            </a:p>
          </p:txBody>
        </p:sp>
        <p:sp>
          <p:nvSpPr>
            <p:cNvPr id="28" name="TextBox 27"/>
            <p:cNvSpPr txBox="1"/>
            <p:nvPr/>
          </p:nvSpPr>
          <p:spPr>
            <a:xfrm>
              <a:off x="560762" y="3059668"/>
              <a:ext cx="665937" cy="369332"/>
            </a:xfrm>
            <a:prstGeom prst="rect">
              <a:avLst/>
            </a:prstGeom>
            <a:solidFill>
              <a:schemeClr val="bg1"/>
            </a:solidFill>
          </p:spPr>
          <p:txBody>
            <a:bodyPr wrap="square" rtlCol="0">
              <a:spAutoFit/>
            </a:bodyPr>
            <a:lstStyle/>
            <a:p>
              <a:endParaRPr lang="en-US" dirty="0"/>
            </a:p>
          </p:txBody>
        </p:sp>
      </p:grpSp>
      <p:sp>
        <p:nvSpPr>
          <p:cNvPr id="2" name="Title 1"/>
          <p:cNvSpPr>
            <a:spLocks noGrp="1"/>
          </p:cNvSpPr>
          <p:nvPr>
            <p:ph type="title"/>
          </p:nvPr>
        </p:nvSpPr>
        <p:spPr>
          <a:xfrm>
            <a:off x="457200" y="-42862"/>
            <a:ext cx="8229600" cy="1143000"/>
          </a:xfrm>
        </p:spPr>
        <p:txBody>
          <a:bodyPr/>
          <a:lstStyle/>
          <a:p>
            <a:r>
              <a:rPr lang="en-US" dirty="0" err="1" smtClean="0">
                <a:solidFill>
                  <a:srgbClr val="FF0000"/>
                </a:solidFill>
              </a:rPr>
              <a:t>LHCb</a:t>
            </a:r>
            <a:r>
              <a:rPr lang="en-US" dirty="0" smtClean="0">
                <a:solidFill>
                  <a:srgbClr val="FF0000"/>
                </a:solidFill>
              </a:rPr>
              <a:t> upgrade: DAQ</a:t>
            </a:r>
            <a:endParaRPr lang="en-US" dirty="0">
              <a:solidFill>
                <a:srgbClr val="FF0000"/>
              </a:solidFill>
            </a:endParaRPr>
          </a:p>
        </p:txBody>
      </p:sp>
      <p:sp>
        <p:nvSpPr>
          <p:cNvPr id="6" name="Rectangle 5"/>
          <p:cNvSpPr/>
          <p:nvPr/>
        </p:nvSpPr>
        <p:spPr>
          <a:xfrm>
            <a:off x="436040" y="1049865"/>
            <a:ext cx="8001000" cy="2506216"/>
          </a:xfrm>
          <a:prstGeom prst="rect">
            <a:avLst/>
          </a:prstGeom>
          <a:noFill/>
          <a:ln w="38100" cmpd="sng">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dirty="0" smtClean="0">
              <a:solidFill>
                <a:schemeClr val="tx1"/>
              </a:solidFill>
            </a:endParaRPr>
          </a:p>
        </p:txBody>
      </p:sp>
      <p:sp>
        <p:nvSpPr>
          <p:cNvPr id="7" name="TextBox 6"/>
          <p:cNvSpPr txBox="1"/>
          <p:nvPr/>
        </p:nvSpPr>
        <p:spPr>
          <a:xfrm>
            <a:off x="438000" y="1010400"/>
            <a:ext cx="2105940" cy="646331"/>
          </a:xfrm>
          <a:prstGeom prst="rect">
            <a:avLst/>
          </a:prstGeom>
          <a:noFill/>
        </p:spPr>
        <p:txBody>
          <a:bodyPr wrap="none" rtlCol="0">
            <a:spAutoFit/>
          </a:bodyPr>
          <a:lstStyle/>
          <a:p>
            <a:pPr algn="ctr"/>
            <a:r>
              <a:rPr lang="en-US" sz="1800" b="1" dirty="0" smtClean="0">
                <a:solidFill>
                  <a:srgbClr val="FF0000"/>
                </a:solidFill>
                <a:latin typeface="+mn-lt"/>
              </a:rPr>
              <a:t>Event builder</a:t>
            </a:r>
          </a:p>
          <a:p>
            <a:pPr algn="ctr"/>
            <a:r>
              <a:rPr lang="en-US" sz="1800" b="1" dirty="0" smtClean="0">
                <a:solidFill>
                  <a:srgbClr val="FF0000"/>
                </a:solidFill>
                <a:latin typeface="+mn-lt"/>
              </a:rPr>
              <a:t>High speed network</a:t>
            </a:r>
          </a:p>
        </p:txBody>
      </p:sp>
      <p:sp>
        <p:nvSpPr>
          <p:cNvPr id="8" name="Rectangle 7"/>
          <p:cNvSpPr/>
          <p:nvPr/>
        </p:nvSpPr>
        <p:spPr>
          <a:xfrm>
            <a:off x="438000" y="3653490"/>
            <a:ext cx="8001000" cy="2736304"/>
          </a:xfrm>
          <a:prstGeom prst="rect">
            <a:avLst/>
          </a:prstGeom>
          <a:noFill/>
          <a:ln w="38100" cmpd="sng">
            <a:solidFill>
              <a:srgbClr val="0000FF"/>
            </a:solidFill>
            <a:prstDash val="sysDot"/>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dirty="0" smtClean="0">
              <a:solidFill>
                <a:schemeClr val="tx1"/>
              </a:solidFill>
            </a:endParaRPr>
          </a:p>
        </p:txBody>
      </p:sp>
      <p:sp>
        <p:nvSpPr>
          <p:cNvPr id="9" name="TextBox 8"/>
          <p:cNvSpPr txBox="1"/>
          <p:nvPr/>
        </p:nvSpPr>
        <p:spPr>
          <a:xfrm>
            <a:off x="413239" y="3670424"/>
            <a:ext cx="1621395" cy="369332"/>
          </a:xfrm>
          <a:prstGeom prst="rect">
            <a:avLst/>
          </a:prstGeom>
          <a:noFill/>
        </p:spPr>
        <p:txBody>
          <a:bodyPr wrap="none" rtlCol="0">
            <a:spAutoFit/>
          </a:bodyPr>
          <a:lstStyle/>
          <a:p>
            <a:pPr algn="ctr"/>
            <a:r>
              <a:rPr lang="en-US" sz="1800" b="1" dirty="0" smtClean="0">
                <a:solidFill>
                  <a:srgbClr val="0000FF"/>
                </a:solidFill>
                <a:latin typeface="+mn-lt"/>
              </a:rPr>
              <a:t>HLT Event filter</a:t>
            </a:r>
          </a:p>
        </p:txBody>
      </p:sp>
      <p:sp>
        <p:nvSpPr>
          <p:cNvPr id="10" name="Footer Placeholder 4"/>
          <p:cNvSpPr txBox="1">
            <a:spLocks/>
          </p:cNvSpPr>
          <p:nvPr/>
        </p:nvSpPr>
        <p:spPr>
          <a:xfrm>
            <a:off x="30226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smtClean="0"/>
              <a:t>IFD2014</a:t>
            </a:r>
            <a:endParaRPr lang="en-GB" dirty="0"/>
          </a:p>
        </p:txBody>
      </p:sp>
      <p:sp>
        <p:nvSpPr>
          <p:cNvPr id="12" name="Slide Number Placeholder 11"/>
          <p:cNvSpPr>
            <a:spLocks noGrp="1"/>
          </p:cNvSpPr>
          <p:nvPr>
            <p:ph type="sldNum" sz="quarter" idx="12"/>
          </p:nvPr>
        </p:nvSpPr>
        <p:spPr>
          <a:xfrm>
            <a:off x="6451600" y="6356350"/>
            <a:ext cx="2133600" cy="365125"/>
          </a:xfrm>
        </p:spPr>
        <p:txBody>
          <a:bodyPr/>
          <a:lstStyle/>
          <a:p>
            <a:fld id="{77E08A23-CDDC-524E-A085-A5414C285A02}" type="slidenum">
              <a:rPr lang="en-US" smtClean="0"/>
              <a:pPr/>
              <a:t>13</a:t>
            </a:fld>
            <a:endParaRPr lang="en-US"/>
          </a:p>
        </p:txBody>
      </p:sp>
      <p:grpSp>
        <p:nvGrpSpPr>
          <p:cNvPr id="34" name="Group 33"/>
          <p:cNvGrpSpPr/>
          <p:nvPr/>
        </p:nvGrpSpPr>
        <p:grpSpPr>
          <a:xfrm>
            <a:off x="1840539" y="1642053"/>
            <a:ext cx="1109148" cy="923330"/>
            <a:chOff x="2081839" y="1616653"/>
            <a:chExt cx="1109148" cy="923330"/>
          </a:xfrm>
        </p:grpSpPr>
        <p:sp>
          <p:nvSpPr>
            <p:cNvPr id="30" name="TextBox 29"/>
            <p:cNvSpPr txBox="1"/>
            <p:nvPr/>
          </p:nvSpPr>
          <p:spPr>
            <a:xfrm>
              <a:off x="2081839" y="1616653"/>
              <a:ext cx="270933" cy="923330"/>
            </a:xfrm>
            <a:prstGeom prst="rect">
              <a:avLst/>
            </a:prstGeom>
            <a:solidFill>
              <a:srgbClr val="CCFFCC"/>
            </a:solidFill>
            <a:ln>
              <a:solidFill>
                <a:schemeClr val="tx1"/>
              </a:solidFill>
            </a:ln>
          </p:spPr>
          <p:txBody>
            <a:bodyPr wrap="square" rtlCol="0">
              <a:spAutoFit/>
            </a:bodyPr>
            <a:lstStyle/>
            <a:p>
              <a:r>
                <a:rPr lang="en-US" sz="900" b="1" dirty="0" smtClean="0"/>
                <a:t>P</a:t>
              </a:r>
            </a:p>
            <a:p>
              <a:r>
                <a:rPr lang="en-US" sz="900" b="1" dirty="0" smtClean="0"/>
                <a:t>C</a:t>
              </a:r>
            </a:p>
            <a:p>
              <a:r>
                <a:rPr lang="en-US" sz="900" b="1" dirty="0" smtClean="0"/>
                <a:t>I</a:t>
              </a:r>
            </a:p>
            <a:p>
              <a:r>
                <a:rPr lang="en-US" sz="900" b="1" dirty="0" err="1" smtClean="0"/>
                <a:t>e</a:t>
              </a:r>
              <a:endParaRPr lang="en-US" sz="900" b="1" dirty="0" smtClean="0"/>
            </a:p>
            <a:p>
              <a:r>
                <a:rPr lang="en-US" sz="900" b="1" dirty="0" smtClean="0"/>
                <a:t>4</a:t>
              </a:r>
            </a:p>
            <a:p>
              <a:r>
                <a:rPr lang="en-US" sz="900" b="1" dirty="0" smtClean="0"/>
                <a:t>0</a:t>
              </a:r>
            </a:p>
          </p:txBody>
        </p:sp>
        <p:sp>
          <p:nvSpPr>
            <p:cNvPr id="31" name="TextBox 30"/>
            <p:cNvSpPr txBox="1"/>
            <p:nvPr/>
          </p:nvSpPr>
          <p:spPr>
            <a:xfrm>
              <a:off x="2361244" y="1616653"/>
              <a:ext cx="270933" cy="923330"/>
            </a:xfrm>
            <a:prstGeom prst="rect">
              <a:avLst/>
            </a:prstGeom>
            <a:solidFill>
              <a:srgbClr val="CCFFCC"/>
            </a:solidFill>
            <a:ln>
              <a:solidFill>
                <a:schemeClr val="tx1"/>
              </a:solidFill>
            </a:ln>
          </p:spPr>
          <p:txBody>
            <a:bodyPr wrap="square" rtlCol="0">
              <a:spAutoFit/>
            </a:bodyPr>
            <a:lstStyle/>
            <a:p>
              <a:r>
                <a:rPr lang="en-US" sz="900" b="1" dirty="0" smtClean="0"/>
                <a:t>P</a:t>
              </a:r>
            </a:p>
            <a:p>
              <a:r>
                <a:rPr lang="en-US" sz="900" b="1" dirty="0" smtClean="0"/>
                <a:t>C</a:t>
              </a:r>
            </a:p>
            <a:p>
              <a:r>
                <a:rPr lang="en-US" sz="900" b="1" dirty="0" smtClean="0"/>
                <a:t>I</a:t>
              </a:r>
            </a:p>
            <a:p>
              <a:r>
                <a:rPr lang="en-US" sz="900" b="1" dirty="0" err="1" smtClean="0"/>
                <a:t>e</a:t>
              </a:r>
              <a:endParaRPr lang="en-US" sz="900" b="1" dirty="0" smtClean="0"/>
            </a:p>
            <a:p>
              <a:r>
                <a:rPr lang="en-US" sz="900" b="1" dirty="0" smtClean="0"/>
                <a:t>4</a:t>
              </a:r>
            </a:p>
            <a:p>
              <a:r>
                <a:rPr lang="en-US" sz="900" b="1" dirty="0" smtClean="0"/>
                <a:t>0</a:t>
              </a:r>
            </a:p>
          </p:txBody>
        </p:sp>
        <p:sp>
          <p:nvSpPr>
            <p:cNvPr id="32" name="TextBox 31"/>
            <p:cNvSpPr txBox="1"/>
            <p:nvPr/>
          </p:nvSpPr>
          <p:spPr>
            <a:xfrm>
              <a:off x="2640649" y="1616653"/>
              <a:ext cx="270933" cy="923330"/>
            </a:xfrm>
            <a:prstGeom prst="rect">
              <a:avLst/>
            </a:prstGeom>
            <a:solidFill>
              <a:srgbClr val="CCFFCC"/>
            </a:solidFill>
            <a:ln>
              <a:solidFill>
                <a:schemeClr val="tx1"/>
              </a:solidFill>
            </a:ln>
          </p:spPr>
          <p:txBody>
            <a:bodyPr wrap="square" rtlCol="0">
              <a:spAutoFit/>
            </a:bodyPr>
            <a:lstStyle/>
            <a:p>
              <a:r>
                <a:rPr lang="en-US" sz="900" b="1" dirty="0" smtClean="0"/>
                <a:t>P</a:t>
              </a:r>
            </a:p>
            <a:p>
              <a:r>
                <a:rPr lang="en-US" sz="900" b="1" dirty="0" smtClean="0"/>
                <a:t>C</a:t>
              </a:r>
            </a:p>
            <a:p>
              <a:r>
                <a:rPr lang="en-US" sz="900" b="1" dirty="0" smtClean="0"/>
                <a:t>I</a:t>
              </a:r>
            </a:p>
            <a:p>
              <a:r>
                <a:rPr lang="en-US" sz="900" b="1" dirty="0" err="1" smtClean="0"/>
                <a:t>e</a:t>
              </a:r>
              <a:endParaRPr lang="en-US" sz="900" b="1" dirty="0" smtClean="0"/>
            </a:p>
            <a:p>
              <a:r>
                <a:rPr lang="en-US" sz="900" b="1" dirty="0" smtClean="0"/>
                <a:t>4</a:t>
              </a:r>
            </a:p>
            <a:p>
              <a:r>
                <a:rPr lang="en-US" sz="900" b="1" dirty="0" smtClean="0"/>
                <a:t>0</a:t>
              </a:r>
            </a:p>
          </p:txBody>
        </p:sp>
        <p:sp>
          <p:nvSpPr>
            <p:cNvPr id="33" name="TextBox 32"/>
            <p:cNvSpPr txBox="1"/>
            <p:nvPr/>
          </p:nvSpPr>
          <p:spPr>
            <a:xfrm>
              <a:off x="2920054" y="1616653"/>
              <a:ext cx="270933" cy="923330"/>
            </a:xfrm>
            <a:prstGeom prst="rect">
              <a:avLst/>
            </a:prstGeom>
            <a:solidFill>
              <a:srgbClr val="CCFFCC"/>
            </a:solidFill>
            <a:ln>
              <a:solidFill>
                <a:schemeClr val="tx1"/>
              </a:solidFill>
            </a:ln>
          </p:spPr>
          <p:txBody>
            <a:bodyPr wrap="square" rtlCol="0">
              <a:spAutoFit/>
            </a:bodyPr>
            <a:lstStyle/>
            <a:p>
              <a:r>
                <a:rPr lang="en-US" sz="900" b="1" dirty="0" smtClean="0"/>
                <a:t>P</a:t>
              </a:r>
            </a:p>
            <a:p>
              <a:r>
                <a:rPr lang="en-US" sz="900" b="1" dirty="0" smtClean="0"/>
                <a:t>C</a:t>
              </a:r>
            </a:p>
            <a:p>
              <a:r>
                <a:rPr lang="en-US" sz="900" b="1" dirty="0" smtClean="0"/>
                <a:t>I</a:t>
              </a:r>
            </a:p>
            <a:p>
              <a:r>
                <a:rPr lang="en-US" sz="900" b="1" dirty="0" err="1" smtClean="0"/>
                <a:t>e</a:t>
              </a:r>
              <a:endParaRPr lang="en-US" sz="900" b="1" dirty="0" smtClean="0"/>
            </a:p>
            <a:p>
              <a:r>
                <a:rPr lang="en-US" sz="900" b="1" dirty="0" smtClean="0"/>
                <a:t>4</a:t>
              </a:r>
            </a:p>
            <a:p>
              <a:r>
                <a:rPr lang="en-US" sz="900" b="1" dirty="0" smtClean="0"/>
                <a:t>0</a:t>
              </a:r>
            </a:p>
          </p:txBody>
        </p:sp>
      </p:grpSp>
      <p:grpSp>
        <p:nvGrpSpPr>
          <p:cNvPr id="35" name="Group 34"/>
          <p:cNvGrpSpPr/>
          <p:nvPr/>
        </p:nvGrpSpPr>
        <p:grpSpPr>
          <a:xfrm>
            <a:off x="5714981" y="1656731"/>
            <a:ext cx="1109148" cy="923330"/>
            <a:chOff x="2081839" y="1616653"/>
            <a:chExt cx="1109148" cy="923330"/>
          </a:xfrm>
        </p:grpSpPr>
        <p:sp>
          <p:nvSpPr>
            <p:cNvPr id="36" name="TextBox 35"/>
            <p:cNvSpPr txBox="1"/>
            <p:nvPr/>
          </p:nvSpPr>
          <p:spPr>
            <a:xfrm>
              <a:off x="2081839" y="1616653"/>
              <a:ext cx="270933" cy="923330"/>
            </a:xfrm>
            <a:prstGeom prst="rect">
              <a:avLst/>
            </a:prstGeom>
            <a:solidFill>
              <a:srgbClr val="CCFFCC"/>
            </a:solidFill>
            <a:ln>
              <a:solidFill>
                <a:schemeClr val="tx1"/>
              </a:solidFill>
            </a:ln>
          </p:spPr>
          <p:txBody>
            <a:bodyPr wrap="square" rtlCol="0">
              <a:spAutoFit/>
            </a:bodyPr>
            <a:lstStyle/>
            <a:p>
              <a:r>
                <a:rPr lang="en-US" sz="900" b="1" dirty="0" smtClean="0"/>
                <a:t>P</a:t>
              </a:r>
            </a:p>
            <a:p>
              <a:r>
                <a:rPr lang="en-US" sz="900" b="1" dirty="0" smtClean="0"/>
                <a:t>C</a:t>
              </a:r>
            </a:p>
            <a:p>
              <a:r>
                <a:rPr lang="en-US" sz="900" b="1" dirty="0" smtClean="0"/>
                <a:t>I</a:t>
              </a:r>
            </a:p>
            <a:p>
              <a:r>
                <a:rPr lang="en-US" sz="900" b="1" dirty="0" err="1" smtClean="0"/>
                <a:t>e</a:t>
              </a:r>
              <a:endParaRPr lang="en-US" sz="900" b="1" dirty="0" smtClean="0"/>
            </a:p>
            <a:p>
              <a:r>
                <a:rPr lang="en-US" sz="900" b="1" dirty="0" smtClean="0"/>
                <a:t>4</a:t>
              </a:r>
            </a:p>
            <a:p>
              <a:r>
                <a:rPr lang="en-US" sz="900" b="1" dirty="0" smtClean="0"/>
                <a:t>0</a:t>
              </a:r>
            </a:p>
          </p:txBody>
        </p:sp>
        <p:sp>
          <p:nvSpPr>
            <p:cNvPr id="37" name="TextBox 36"/>
            <p:cNvSpPr txBox="1"/>
            <p:nvPr/>
          </p:nvSpPr>
          <p:spPr>
            <a:xfrm>
              <a:off x="2361244" y="1616653"/>
              <a:ext cx="270933" cy="923330"/>
            </a:xfrm>
            <a:prstGeom prst="rect">
              <a:avLst/>
            </a:prstGeom>
            <a:solidFill>
              <a:srgbClr val="CCFFCC"/>
            </a:solidFill>
            <a:ln>
              <a:solidFill>
                <a:schemeClr val="tx1"/>
              </a:solidFill>
            </a:ln>
          </p:spPr>
          <p:txBody>
            <a:bodyPr wrap="square" rtlCol="0">
              <a:spAutoFit/>
            </a:bodyPr>
            <a:lstStyle/>
            <a:p>
              <a:r>
                <a:rPr lang="en-US" sz="900" b="1" dirty="0" smtClean="0"/>
                <a:t>P</a:t>
              </a:r>
            </a:p>
            <a:p>
              <a:r>
                <a:rPr lang="en-US" sz="900" b="1" dirty="0" smtClean="0"/>
                <a:t>C</a:t>
              </a:r>
            </a:p>
            <a:p>
              <a:r>
                <a:rPr lang="en-US" sz="900" b="1" dirty="0" smtClean="0"/>
                <a:t>I</a:t>
              </a:r>
            </a:p>
            <a:p>
              <a:r>
                <a:rPr lang="en-US" sz="900" b="1" dirty="0" err="1" smtClean="0"/>
                <a:t>e</a:t>
              </a:r>
              <a:endParaRPr lang="en-US" sz="900" b="1" dirty="0" smtClean="0"/>
            </a:p>
            <a:p>
              <a:r>
                <a:rPr lang="en-US" sz="900" b="1" dirty="0" smtClean="0"/>
                <a:t>4</a:t>
              </a:r>
            </a:p>
            <a:p>
              <a:r>
                <a:rPr lang="en-US" sz="900" b="1" dirty="0" smtClean="0"/>
                <a:t>0</a:t>
              </a:r>
            </a:p>
          </p:txBody>
        </p:sp>
        <p:sp>
          <p:nvSpPr>
            <p:cNvPr id="38" name="TextBox 37"/>
            <p:cNvSpPr txBox="1"/>
            <p:nvPr/>
          </p:nvSpPr>
          <p:spPr>
            <a:xfrm>
              <a:off x="2640649" y="1616653"/>
              <a:ext cx="270933" cy="923330"/>
            </a:xfrm>
            <a:prstGeom prst="rect">
              <a:avLst/>
            </a:prstGeom>
            <a:solidFill>
              <a:srgbClr val="CCFFCC"/>
            </a:solidFill>
            <a:ln>
              <a:solidFill>
                <a:schemeClr val="tx1"/>
              </a:solidFill>
            </a:ln>
          </p:spPr>
          <p:txBody>
            <a:bodyPr wrap="square" rtlCol="0">
              <a:spAutoFit/>
            </a:bodyPr>
            <a:lstStyle/>
            <a:p>
              <a:r>
                <a:rPr lang="en-US" sz="900" b="1" dirty="0" smtClean="0"/>
                <a:t>P</a:t>
              </a:r>
            </a:p>
            <a:p>
              <a:r>
                <a:rPr lang="en-US" sz="900" b="1" dirty="0" smtClean="0"/>
                <a:t>C</a:t>
              </a:r>
            </a:p>
            <a:p>
              <a:r>
                <a:rPr lang="en-US" sz="900" b="1" dirty="0" smtClean="0"/>
                <a:t>I</a:t>
              </a:r>
            </a:p>
            <a:p>
              <a:r>
                <a:rPr lang="en-US" sz="900" b="1" dirty="0" err="1" smtClean="0"/>
                <a:t>e</a:t>
              </a:r>
              <a:endParaRPr lang="en-US" sz="900" b="1" dirty="0" smtClean="0"/>
            </a:p>
            <a:p>
              <a:r>
                <a:rPr lang="en-US" sz="900" b="1" dirty="0" smtClean="0"/>
                <a:t>4</a:t>
              </a:r>
            </a:p>
            <a:p>
              <a:r>
                <a:rPr lang="en-US" sz="900" b="1" dirty="0" smtClean="0"/>
                <a:t>0</a:t>
              </a:r>
            </a:p>
          </p:txBody>
        </p:sp>
        <p:sp>
          <p:nvSpPr>
            <p:cNvPr id="39" name="TextBox 38"/>
            <p:cNvSpPr txBox="1"/>
            <p:nvPr/>
          </p:nvSpPr>
          <p:spPr>
            <a:xfrm>
              <a:off x="2920054" y="1616653"/>
              <a:ext cx="270933" cy="923330"/>
            </a:xfrm>
            <a:prstGeom prst="rect">
              <a:avLst/>
            </a:prstGeom>
            <a:solidFill>
              <a:srgbClr val="CCFFCC"/>
            </a:solidFill>
            <a:ln>
              <a:solidFill>
                <a:schemeClr val="tx1"/>
              </a:solidFill>
            </a:ln>
          </p:spPr>
          <p:txBody>
            <a:bodyPr wrap="square" rtlCol="0">
              <a:spAutoFit/>
            </a:bodyPr>
            <a:lstStyle/>
            <a:p>
              <a:r>
                <a:rPr lang="en-US" sz="900" b="1" dirty="0" smtClean="0"/>
                <a:t>P</a:t>
              </a:r>
            </a:p>
            <a:p>
              <a:r>
                <a:rPr lang="en-US" sz="900" b="1" dirty="0" smtClean="0"/>
                <a:t>C</a:t>
              </a:r>
            </a:p>
            <a:p>
              <a:r>
                <a:rPr lang="en-US" sz="900" b="1" dirty="0" smtClean="0"/>
                <a:t>I</a:t>
              </a:r>
            </a:p>
            <a:p>
              <a:r>
                <a:rPr lang="en-US" sz="900" b="1" dirty="0" err="1" smtClean="0"/>
                <a:t>e</a:t>
              </a:r>
              <a:endParaRPr lang="en-US" sz="900" b="1" dirty="0" smtClean="0"/>
            </a:p>
            <a:p>
              <a:r>
                <a:rPr lang="en-US" sz="900" b="1" dirty="0" smtClean="0"/>
                <a:t>4</a:t>
              </a:r>
            </a:p>
            <a:p>
              <a:r>
                <a:rPr lang="en-US" sz="900" b="1" dirty="0" smtClean="0"/>
                <a:t>0</a:t>
              </a:r>
            </a:p>
          </p:txBody>
        </p:sp>
      </p:grpSp>
      <p:sp>
        <p:nvSpPr>
          <p:cNvPr id="40" name="TextBox 39"/>
          <p:cNvSpPr txBox="1"/>
          <p:nvPr/>
        </p:nvSpPr>
        <p:spPr>
          <a:xfrm>
            <a:off x="1030267" y="2591943"/>
            <a:ext cx="1256449" cy="307777"/>
          </a:xfrm>
          <a:prstGeom prst="rect">
            <a:avLst/>
          </a:prstGeom>
          <a:noFill/>
        </p:spPr>
        <p:txBody>
          <a:bodyPr wrap="none" rtlCol="0">
            <a:spAutoFit/>
          </a:bodyPr>
          <a:lstStyle/>
          <a:p>
            <a:r>
              <a:rPr lang="en-US" sz="1400" b="1" dirty="0" smtClean="0"/>
              <a:t>16-lane PCIe-3</a:t>
            </a:r>
            <a:endParaRPr lang="en-US" sz="1400" b="1" dirty="0"/>
          </a:p>
        </p:txBody>
      </p:sp>
      <p:sp>
        <p:nvSpPr>
          <p:cNvPr id="41" name="TextBox 40"/>
          <p:cNvSpPr txBox="1"/>
          <p:nvPr/>
        </p:nvSpPr>
        <p:spPr>
          <a:xfrm>
            <a:off x="6455835" y="2653842"/>
            <a:ext cx="1256449" cy="307777"/>
          </a:xfrm>
          <a:prstGeom prst="rect">
            <a:avLst/>
          </a:prstGeom>
          <a:noFill/>
        </p:spPr>
        <p:txBody>
          <a:bodyPr wrap="none" rtlCol="0">
            <a:spAutoFit/>
          </a:bodyPr>
          <a:lstStyle/>
          <a:p>
            <a:r>
              <a:rPr lang="en-US" sz="1400" b="1" dirty="0" smtClean="0"/>
              <a:t>16-lane PCIe-3</a:t>
            </a:r>
            <a:endParaRPr lang="en-US" sz="1400" b="1" dirty="0"/>
          </a:p>
        </p:txBody>
      </p:sp>
      <p:sp>
        <p:nvSpPr>
          <p:cNvPr id="42" name="TextBox 41"/>
          <p:cNvSpPr txBox="1"/>
          <p:nvPr/>
        </p:nvSpPr>
        <p:spPr>
          <a:xfrm rot="5400000">
            <a:off x="6234881" y="3394385"/>
            <a:ext cx="5171908" cy="646331"/>
          </a:xfrm>
          <a:prstGeom prst="rect">
            <a:avLst/>
          </a:prstGeom>
          <a:noFill/>
        </p:spPr>
        <p:txBody>
          <a:bodyPr wrap="none" rtlCol="0">
            <a:spAutoFit/>
          </a:bodyPr>
          <a:lstStyle/>
          <a:p>
            <a:r>
              <a:rPr lang="en-US" dirty="0" smtClean="0"/>
              <a:t>U. Marconi et al. The </a:t>
            </a:r>
            <a:r>
              <a:rPr lang="en-US" dirty="0" err="1" smtClean="0"/>
              <a:t>PCIe</a:t>
            </a:r>
            <a:r>
              <a:rPr lang="en-US" dirty="0" smtClean="0"/>
              <a:t> Gen3 readout for the </a:t>
            </a:r>
            <a:r>
              <a:rPr lang="en-US" dirty="0" err="1" smtClean="0"/>
              <a:t>LHCb</a:t>
            </a:r>
            <a:endParaRPr lang="en-US" dirty="0" smtClean="0"/>
          </a:p>
          <a:p>
            <a:r>
              <a:rPr lang="en-US" dirty="0" smtClean="0"/>
              <a:t> upgrade, CHEP2013 </a:t>
            </a:r>
          </a:p>
        </p:txBody>
      </p:sp>
      <p:sp>
        <p:nvSpPr>
          <p:cNvPr id="43" name="TextBox 42"/>
          <p:cNvSpPr txBox="1"/>
          <p:nvPr/>
        </p:nvSpPr>
        <p:spPr>
          <a:xfrm>
            <a:off x="396469" y="6389794"/>
            <a:ext cx="7981672" cy="369332"/>
          </a:xfrm>
          <a:prstGeom prst="rect">
            <a:avLst/>
          </a:prstGeom>
          <a:noFill/>
        </p:spPr>
        <p:txBody>
          <a:bodyPr wrap="none" rtlCol="0">
            <a:spAutoFit/>
          </a:bodyPr>
          <a:lstStyle/>
          <a:p>
            <a:r>
              <a:rPr lang="en-US" b="1" dirty="0" smtClean="0"/>
              <a:t>Silvia </a:t>
            </a:r>
            <a:r>
              <a:rPr lang="en-US" b="1" dirty="0" err="1" smtClean="0"/>
              <a:t>Amerio</a:t>
            </a:r>
            <a:r>
              <a:rPr lang="en-US" b="1" dirty="0" smtClean="0"/>
              <a:t>,  HLT for HL-LHC, Technology and architecture for next decade TDAQ</a:t>
            </a:r>
            <a:endParaRPr lang="en-US" b="1" dirty="0"/>
          </a:p>
        </p:txBody>
      </p:sp>
    </p:spTree>
    <p:extLst>
      <p:ext uri="{BB962C8B-B14F-4D97-AF65-F5344CB8AC3E}">
        <p14:creationId xmlns:p14="http://schemas.microsoft.com/office/powerpoint/2010/main" val="23996657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67"/>
            <a:ext cx="8229600" cy="812800"/>
          </a:xfrm>
        </p:spPr>
        <p:txBody>
          <a:bodyPr/>
          <a:lstStyle/>
          <a:p>
            <a:r>
              <a:rPr lang="en-US" dirty="0" err="1" smtClean="0">
                <a:solidFill>
                  <a:srgbClr val="FF0000"/>
                </a:solidFill>
              </a:rPr>
              <a:t>PCIe</a:t>
            </a:r>
            <a:r>
              <a:rPr lang="en-US" dirty="0" smtClean="0">
                <a:solidFill>
                  <a:srgbClr val="FF0000"/>
                </a:solidFill>
              </a:rPr>
              <a:t> Gen3 based readout</a:t>
            </a:r>
            <a:endParaRPr lang="en-US" dirty="0">
              <a:solidFill>
                <a:srgbClr val="FF0000"/>
              </a:solidFill>
            </a:endParaRPr>
          </a:p>
        </p:txBody>
      </p:sp>
      <p:sp>
        <p:nvSpPr>
          <p:cNvPr id="3" name="Content Placeholder 2"/>
          <p:cNvSpPr>
            <a:spLocks noGrp="1"/>
          </p:cNvSpPr>
          <p:nvPr>
            <p:ph idx="1"/>
          </p:nvPr>
        </p:nvSpPr>
        <p:spPr>
          <a:xfrm>
            <a:off x="457200" y="1043796"/>
            <a:ext cx="8229600" cy="1530071"/>
          </a:xfrm>
        </p:spPr>
        <p:txBody>
          <a:bodyPr>
            <a:normAutofit lnSpcReduction="10000"/>
          </a:bodyPr>
          <a:lstStyle/>
          <a:p>
            <a:pPr marL="396875" lvl="0" indent="-396875" defTabSz="914363">
              <a:lnSpc>
                <a:spcPct val="90000"/>
              </a:lnSpc>
              <a:buFont typeface="Wingdings" charset="2"/>
              <a:buChar char="§"/>
              <a:defRPr/>
            </a:pPr>
            <a:r>
              <a:rPr lang="en-US" sz="2400" dirty="0" smtClean="0">
                <a:solidFill>
                  <a:srgbClr val="0000FF"/>
                </a:solidFill>
              </a:rPr>
              <a:t>A main FPGA manages the input streams and transmits data to the event-builder server using </a:t>
            </a:r>
            <a:r>
              <a:rPr lang="en-US" sz="2400" dirty="0" err="1" smtClean="0">
                <a:solidFill>
                  <a:srgbClr val="0000FF"/>
                </a:solidFill>
              </a:rPr>
              <a:t>PCIe</a:t>
            </a:r>
            <a:r>
              <a:rPr lang="en-US" sz="2400" dirty="0" smtClean="0">
                <a:solidFill>
                  <a:srgbClr val="0000FF"/>
                </a:solidFill>
              </a:rPr>
              <a:t> Gen3.</a:t>
            </a:r>
          </a:p>
          <a:p>
            <a:pPr marL="396875" lvl="0" indent="-396875" defTabSz="914363">
              <a:lnSpc>
                <a:spcPct val="90000"/>
              </a:lnSpc>
              <a:buFont typeface="Wingdings" charset="2"/>
              <a:buChar char="§"/>
              <a:defRPr/>
            </a:pPr>
            <a:r>
              <a:rPr lang="en-US" sz="2400" dirty="0" err="1" smtClean="0">
                <a:solidFill>
                  <a:srgbClr val="0000FF"/>
                </a:solidFill>
              </a:rPr>
              <a:t>PCIe</a:t>
            </a:r>
            <a:r>
              <a:rPr lang="en-US" sz="2400" dirty="0" smtClean="0">
                <a:solidFill>
                  <a:srgbClr val="0000FF"/>
                </a:solidFill>
              </a:rPr>
              <a:t> Gen3 throughput: 16-lane × 8 </a:t>
            </a:r>
            <a:r>
              <a:rPr lang="en-US" sz="2400" dirty="0" err="1" smtClean="0">
                <a:solidFill>
                  <a:srgbClr val="0000FF"/>
                </a:solidFill>
              </a:rPr>
              <a:t>Gb/s/lane</a:t>
            </a:r>
            <a:r>
              <a:rPr lang="en-US" sz="2400" dirty="0" smtClean="0">
                <a:solidFill>
                  <a:srgbClr val="0000FF"/>
                </a:solidFill>
              </a:rPr>
              <a:t> = 128 </a:t>
            </a:r>
            <a:r>
              <a:rPr lang="en-US" sz="2400" dirty="0" err="1" smtClean="0">
                <a:solidFill>
                  <a:srgbClr val="0000FF"/>
                </a:solidFill>
              </a:rPr>
              <a:t>Gb/s</a:t>
            </a:r>
            <a:r>
              <a:rPr lang="en-US" sz="2400" dirty="0" smtClean="0">
                <a:solidFill>
                  <a:srgbClr val="0000FF"/>
                </a:solidFill>
              </a:rPr>
              <a:t> </a:t>
            </a:r>
          </a:p>
          <a:p>
            <a:pPr marL="396875" lvl="0" indent="-396875" defTabSz="914363">
              <a:lnSpc>
                <a:spcPct val="90000"/>
              </a:lnSpc>
              <a:buFont typeface="Wingdings" charset="2"/>
              <a:buChar char="§"/>
              <a:defRPr/>
            </a:pPr>
            <a:r>
              <a:rPr lang="en-US" sz="2400" dirty="0" smtClean="0">
                <a:solidFill>
                  <a:srgbClr val="0000FF"/>
                </a:solidFill>
              </a:rPr>
              <a:t>The readout version of the board uses two de-</a:t>
            </a:r>
            <a:r>
              <a:rPr lang="en-US" sz="2400" dirty="0" err="1" smtClean="0">
                <a:solidFill>
                  <a:srgbClr val="0000FF"/>
                </a:solidFill>
              </a:rPr>
              <a:t>serializers</a:t>
            </a:r>
            <a:r>
              <a:rPr lang="en-US" sz="2400" dirty="0" smtClean="0">
                <a:solidFill>
                  <a:srgbClr val="0000FF"/>
                </a:solidFill>
              </a:rPr>
              <a:t>. </a:t>
            </a:r>
          </a:p>
          <a:p>
            <a:endParaRPr lang="en-US" sz="2400" dirty="0"/>
          </a:p>
        </p:txBody>
      </p:sp>
      <p:sp>
        <p:nvSpPr>
          <p:cNvPr id="5" name="Footer Placeholder 4"/>
          <p:cNvSpPr>
            <a:spLocks noGrp="1"/>
          </p:cNvSpPr>
          <p:nvPr>
            <p:ph type="ftr" sz="quarter" idx="11"/>
          </p:nvPr>
        </p:nvSpPr>
        <p:spPr/>
        <p:txBody>
          <a:bodyPr/>
          <a:lstStyle/>
          <a:p>
            <a:r>
              <a:rPr lang="en-US" smtClean="0"/>
              <a:t>IFD2014</a:t>
            </a:r>
            <a:endParaRPr lang="en-US" dirty="0"/>
          </a:p>
        </p:txBody>
      </p:sp>
      <p:sp>
        <p:nvSpPr>
          <p:cNvPr id="6" name="Slide Number Placeholder 5"/>
          <p:cNvSpPr>
            <a:spLocks noGrp="1"/>
          </p:cNvSpPr>
          <p:nvPr>
            <p:ph type="sldNum" sz="quarter" idx="12"/>
          </p:nvPr>
        </p:nvSpPr>
        <p:spPr/>
        <p:txBody>
          <a:bodyPr/>
          <a:lstStyle/>
          <a:p>
            <a:fld id="{EAEA7997-1471-C646-8893-B03DE600C50F}" type="slidenum">
              <a:rPr lang="en-US" smtClean="0"/>
              <a:pPr/>
              <a:t>14</a:t>
            </a:fld>
            <a:endParaRPr lang="en-US"/>
          </a:p>
        </p:txBody>
      </p:sp>
      <p:pic>
        <p:nvPicPr>
          <p:cNvPr id="24" name="Picture 23"/>
          <p:cNvPicPr>
            <a:picLocks noChangeAspect="1"/>
          </p:cNvPicPr>
          <p:nvPr/>
        </p:nvPicPr>
        <p:blipFill>
          <a:blip r:embed="rId2"/>
          <a:stretch>
            <a:fillRect/>
          </a:stretch>
        </p:blipFill>
        <p:spPr>
          <a:xfrm>
            <a:off x="1512286" y="2573867"/>
            <a:ext cx="7174514" cy="3370863"/>
          </a:xfrm>
          <a:prstGeom prst="rect">
            <a:avLst/>
          </a:prstGeom>
        </p:spPr>
      </p:pic>
      <p:sp>
        <p:nvSpPr>
          <p:cNvPr id="25" name="TextBox 24"/>
          <p:cNvSpPr txBox="1"/>
          <p:nvPr/>
        </p:nvSpPr>
        <p:spPr>
          <a:xfrm>
            <a:off x="4620684" y="5585955"/>
            <a:ext cx="3357033" cy="717550"/>
          </a:xfrm>
          <a:prstGeom prst="rect">
            <a:avLst/>
          </a:prstGeom>
        </p:spPr>
        <p:txBody>
          <a:bodyPr vert="horz" wrap="none" lIns="0" tIns="0" rIns="0" bIns="0" rtlCol="0">
            <a:normAutofit/>
          </a:bodyPr>
          <a:lstStyle/>
          <a:p>
            <a:r>
              <a:rPr lang="en-US" dirty="0" smtClean="0">
                <a:solidFill>
                  <a:srgbClr val="0000FF"/>
                </a:solidFill>
                <a:latin typeface="Calibri"/>
              </a:rPr>
              <a:t>16-lane PCIe-3 edge connector</a:t>
            </a:r>
          </a:p>
          <a:p>
            <a:r>
              <a:rPr lang="en-US" dirty="0">
                <a:solidFill>
                  <a:srgbClr val="0000FF"/>
                </a:solidFill>
                <a:latin typeface="Calibri"/>
              </a:rPr>
              <a:t>t</a:t>
            </a:r>
            <a:r>
              <a:rPr lang="en-US" dirty="0" smtClean="0">
                <a:solidFill>
                  <a:srgbClr val="0000FF"/>
                </a:solidFill>
                <a:latin typeface="Calibri"/>
              </a:rPr>
              <a:t>o the motherboard of the host PC</a:t>
            </a:r>
          </a:p>
        </p:txBody>
      </p:sp>
      <p:sp>
        <p:nvSpPr>
          <p:cNvPr id="26" name="Right Arrow 25"/>
          <p:cNvSpPr/>
          <p:nvPr/>
        </p:nvSpPr>
        <p:spPr>
          <a:xfrm>
            <a:off x="457200" y="3208867"/>
            <a:ext cx="1055086" cy="220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a:off x="457200" y="3750734"/>
            <a:ext cx="1055086" cy="220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73567" y="2573867"/>
            <a:ext cx="1680634" cy="717550"/>
          </a:xfrm>
          <a:prstGeom prst="rect">
            <a:avLst/>
          </a:prstGeom>
        </p:spPr>
        <p:txBody>
          <a:bodyPr vert="horz" wrap="none" lIns="0" tIns="0" rIns="0" bIns="0" rtlCol="0">
            <a:normAutofit/>
          </a:bodyPr>
          <a:lstStyle/>
          <a:p>
            <a:r>
              <a:rPr lang="en-US" dirty="0" smtClean="0">
                <a:solidFill>
                  <a:srgbClr val="0000FF"/>
                </a:solidFill>
                <a:latin typeface="Calibri"/>
              </a:rPr>
              <a:t>24 optical links</a:t>
            </a:r>
          </a:p>
          <a:p>
            <a:r>
              <a:rPr lang="en-US" dirty="0" smtClean="0">
                <a:solidFill>
                  <a:srgbClr val="0000FF"/>
                </a:solidFill>
                <a:latin typeface="Calibri"/>
              </a:rPr>
              <a:t>from the FEE</a:t>
            </a:r>
          </a:p>
          <a:p>
            <a:endParaRPr lang="en-US" dirty="0" smtClean="0">
              <a:solidFill>
                <a:srgbClr val="0000FF"/>
              </a:solidFill>
              <a:latin typeface="Calibri"/>
            </a:endParaRPr>
          </a:p>
        </p:txBody>
      </p:sp>
      <p:sp>
        <p:nvSpPr>
          <p:cNvPr id="29" name="TextBox 28"/>
          <p:cNvSpPr txBox="1"/>
          <p:nvPr/>
        </p:nvSpPr>
        <p:spPr>
          <a:xfrm>
            <a:off x="6299201" y="2932642"/>
            <a:ext cx="2844799" cy="717550"/>
          </a:xfrm>
          <a:prstGeom prst="rect">
            <a:avLst/>
          </a:prstGeom>
        </p:spPr>
        <p:txBody>
          <a:bodyPr vert="horz" wrap="none" lIns="0" tIns="0" rIns="0" bIns="0" rtlCol="0">
            <a:normAutofit/>
          </a:bodyPr>
          <a:lstStyle/>
          <a:p>
            <a:r>
              <a:rPr lang="en-US" dirty="0" smtClean="0">
                <a:solidFill>
                  <a:srgbClr val="0000FF"/>
                </a:solidFill>
                <a:latin typeface="Calibri"/>
              </a:rPr>
              <a:t>DMA over 8-lane </a:t>
            </a:r>
            <a:br>
              <a:rPr lang="en-US" dirty="0" smtClean="0">
                <a:solidFill>
                  <a:srgbClr val="0000FF"/>
                </a:solidFill>
                <a:latin typeface="Calibri"/>
              </a:rPr>
            </a:br>
            <a:r>
              <a:rPr lang="en-US" dirty="0" smtClean="0">
                <a:solidFill>
                  <a:srgbClr val="0000FF"/>
                </a:solidFill>
                <a:latin typeface="Calibri"/>
              </a:rPr>
              <a:t>PCIe-3 hard IP blocks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7" y="0"/>
            <a:ext cx="8229600" cy="952500"/>
          </a:xfrm>
        </p:spPr>
        <p:txBody>
          <a:bodyPr>
            <a:noAutofit/>
          </a:bodyPr>
          <a:lstStyle/>
          <a:p>
            <a:r>
              <a:rPr lang="en-US" dirty="0" smtClean="0">
                <a:solidFill>
                  <a:srgbClr val="FF0000"/>
                </a:solidFill>
              </a:rPr>
              <a:t>Event builder node</a:t>
            </a:r>
            <a:endParaRPr lang="en-US" dirty="0">
              <a:solidFill>
                <a:srgbClr val="FF0000"/>
              </a:solidFill>
            </a:endParaRPr>
          </a:p>
        </p:txBody>
      </p:sp>
      <p:sp>
        <p:nvSpPr>
          <p:cNvPr id="5" name="Slide Number Placeholder 4"/>
          <p:cNvSpPr>
            <a:spLocks noGrp="1"/>
          </p:cNvSpPr>
          <p:nvPr>
            <p:ph type="sldNum" sz="quarter" idx="12"/>
          </p:nvPr>
        </p:nvSpPr>
        <p:spPr>
          <a:xfrm>
            <a:off x="6849533" y="6324600"/>
            <a:ext cx="2133600" cy="365125"/>
          </a:xfrm>
        </p:spPr>
        <p:txBody>
          <a:bodyPr/>
          <a:lstStyle/>
          <a:p>
            <a:fld id="{EAEA7997-1471-C646-8893-B03DE600C50F}" type="slidenum">
              <a:rPr lang="en-US" smtClean="0"/>
              <a:pPr/>
              <a:t>15</a:t>
            </a:fld>
            <a:endParaRPr lang="en-US"/>
          </a:p>
        </p:txBody>
      </p:sp>
      <p:grpSp>
        <p:nvGrpSpPr>
          <p:cNvPr id="9" name="Group 8"/>
          <p:cNvGrpSpPr/>
          <p:nvPr/>
        </p:nvGrpSpPr>
        <p:grpSpPr>
          <a:xfrm>
            <a:off x="1096432" y="1148625"/>
            <a:ext cx="6688667" cy="4236095"/>
            <a:chOff x="1227666" y="1323653"/>
            <a:chExt cx="6688667" cy="4236095"/>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666" y="1323653"/>
              <a:ext cx="6688667" cy="421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31000" y="5012268"/>
              <a:ext cx="1185333" cy="547480"/>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PCIe40</a:t>
              </a:r>
              <a:endParaRPr lang="en-US" dirty="0">
                <a:solidFill>
                  <a:schemeClr val="tx1"/>
                </a:solidFill>
              </a:endParaRPr>
            </a:p>
          </p:txBody>
        </p:sp>
        <p:sp>
          <p:nvSpPr>
            <p:cNvPr id="10" name="Rectangle 9"/>
            <p:cNvSpPr/>
            <p:nvPr/>
          </p:nvSpPr>
          <p:spPr>
            <a:xfrm>
              <a:off x="4834467" y="5012268"/>
              <a:ext cx="1185333" cy="547480"/>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1"/>
                  </a:solidFill>
                </a:rPr>
                <a:t>Event Building</a:t>
              </a:r>
            </a:p>
            <a:p>
              <a:pPr algn="ctr"/>
              <a:r>
                <a:rPr lang="en-US" sz="1050" dirty="0" smtClean="0">
                  <a:solidFill>
                    <a:schemeClr val="tx1"/>
                  </a:solidFill>
                </a:rPr>
                <a:t>Network Interface</a:t>
              </a:r>
              <a:endParaRPr lang="en-US" sz="1050" dirty="0">
                <a:solidFill>
                  <a:schemeClr val="tx1"/>
                </a:solidFill>
              </a:endParaRPr>
            </a:p>
          </p:txBody>
        </p:sp>
      </p:grpSp>
      <p:sp>
        <p:nvSpPr>
          <p:cNvPr id="12" name="TextBox 11"/>
          <p:cNvSpPr txBox="1"/>
          <p:nvPr/>
        </p:nvSpPr>
        <p:spPr>
          <a:xfrm>
            <a:off x="7717374" y="5117733"/>
            <a:ext cx="1220306" cy="830997"/>
          </a:xfrm>
          <a:prstGeom prst="rect">
            <a:avLst/>
          </a:prstGeom>
          <a:noFill/>
        </p:spPr>
        <p:txBody>
          <a:bodyPr wrap="none" rtlCol="0">
            <a:spAutoFit/>
          </a:bodyPr>
          <a:lstStyle/>
          <a:p>
            <a:r>
              <a:rPr lang="en-US" sz="1600" dirty="0" smtClean="0">
                <a:solidFill>
                  <a:srgbClr val="0000FF"/>
                </a:solidFill>
              </a:rPr>
              <a:t>data from </a:t>
            </a:r>
          </a:p>
          <a:p>
            <a:r>
              <a:rPr lang="en-US" sz="1600" dirty="0" smtClean="0">
                <a:solidFill>
                  <a:srgbClr val="0000FF"/>
                </a:solidFill>
              </a:rPr>
              <a:t>the detector</a:t>
            </a:r>
          </a:p>
          <a:p>
            <a:r>
              <a:rPr lang="en-US" sz="1600" dirty="0" smtClean="0">
                <a:solidFill>
                  <a:srgbClr val="0000FF"/>
                </a:solidFill>
              </a:rPr>
              <a:t>~ 100 </a:t>
            </a:r>
            <a:r>
              <a:rPr lang="en-US" sz="1600" dirty="0" err="1" smtClean="0">
                <a:solidFill>
                  <a:srgbClr val="0000FF"/>
                </a:solidFill>
              </a:rPr>
              <a:t>Gb/s</a:t>
            </a:r>
            <a:endParaRPr lang="en-US" sz="1600" dirty="0">
              <a:solidFill>
                <a:srgbClr val="0000FF"/>
              </a:solidFill>
            </a:endParaRPr>
          </a:p>
        </p:txBody>
      </p:sp>
      <p:cxnSp>
        <p:nvCxnSpPr>
          <p:cNvPr id="21" name="Straight Arrow Connector 20"/>
          <p:cNvCxnSpPr/>
          <p:nvPr/>
        </p:nvCxnSpPr>
        <p:spPr>
          <a:xfrm rot="16200000" flipV="1">
            <a:off x="7001539" y="5334104"/>
            <a:ext cx="1330053" cy="254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a:off x="6303436" y="3897441"/>
            <a:ext cx="1363131" cy="821264"/>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flipH="1" flipV="1">
            <a:off x="6201831" y="3025374"/>
            <a:ext cx="973668" cy="770465"/>
          </a:xfrm>
          <a:prstGeom prst="straightConnector1">
            <a:avLst/>
          </a:prstGeom>
          <a:ln w="50800">
            <a:tailEnd type="non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6200000" flipV="1">
            <a:off x="6294968" y="2144841"/>
            <a:ext cx="905932" cy="651932"/>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flipV="1">
            <a:off x="6168760" y="1712244"/>
            <a:ext cx="575736" cy="1588"/>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flipH="1" flipV="1">
            <a:off x="5626866" y="1746106"/>
            <a:ext cx="575736" cy="1588"/>
          </a:xfrm>
          <a:prstGeom prst="straightConnector1">
            <a:avLst/>
          </a:prstGeom>
          <a:ln w="50800">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5400000">
            <a:off x="5261232" y="2044042"/>
            <a:ext cx="695845" cy="609573"/>
          </a:xfrm>
          <a:prstGeom prst="straightConnector1">
            <a:avLst/>
          </a:prstGeom>
          <a:ln w="50800">
            <a:solidFill>
              <a:srgbClr val="008000"/>
            </a:solidFill>
            <a:tailEnd type="non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16200000" flipH="1">
            <a:off x="5072324" y="2928796"/>
            <a:ext cx="1200687" cy="736599"/>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10800000" flipV="1">
            <a:off x="5507566" y="3897440"/>
            <a:ext cx="524934" cy="457199"/>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5400000">
            <a:off x="4792133" y="5078539"/>
            <a:ext cx="1447799" cy="1588"/>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10800000">
            <a:off x="3568700" y="2695162"/>
            <a:ext cx="1735667" cy="1588"/>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16200000" flipV="1">
            <a:off x="2933706" y="2060165"/>
            <a:ext cx="1269992" cy="1"/>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16200000" flipH="1">
            <a:off x="4015451" y="4524364"/>
            <a:ext cx="2574654" cy="1"/>
          </a:xfrm>
          <a:prstGeom prst="straightConnector1">
            <a:avLst/>
          </a:prstGeom>
          <a:ln w="50800">
            <a:solidFill>
              <a:srgbClr val="FF66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3348566" y="3253972"/>
            <a:ext cx="1937278" cy="1588"/>
          </a:xfrm>
          <a:prstGeom prst="straightConnector1">
            <a:avLst/>
          </a:prstGeom>
          <a:ln w="50800">
            <a:solidFill>
              <a:srgbClr val="FF66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16200000" flipH="1">
            <a:off x="2451097" y="2356501"/>
            <a:ext cx="1794940" cy="1"/>
          </a:xfrm>
          <a:prstGeom prst="straightConnector1">
            <a:avLst/>
          </a:prstGeom>
          <a:ln w="50800">
            <a:solidFill>
              <a:srgbClr val="FF66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5693280" y="5410121"/>
            <a:ext cx="1672453" cy="1077218"/>
          </a:xfrm>
          <a:prstGeom prst="rect">
            <a:avLst/>
          </a:prstGeom>
          <a:noFill/>
        </p:spPr>
        <p:txBody>
          <a:bodyPr wrap="none" rtlCol="0">
            <a:spAutoFit/>
          </a:bodyPr>
          <a:lstStyle/>
          <a:p>
            <a:r>
              <a:rPr lang="en-US" sz="1600" dirty="0" smtClean="0">
                <a:solidFill>
                  <a:srgbClr val="008000"/>
                </a:solidFill>
              </a:rPr>
              <a:t>to the</a:t>
            </a:r>
          </a:p>
          <a:p>
            <a:r>
              <a:rPr lang="en-US" sz="1600" dirty="0" smtClean="0">
                <a:solidFill>
                  <a:srgbClr val="008000"/>
                </a:solidFill>
              </a:rPr>
              <a:t>event builder</a:t>
            </a:r>
          </a:p>
          <a:p>
            <a:r>
              <a:rPr lang="en-US" sz="1600" dirty="0" smtClean="0">
                <a:solidFill>
                  <a:srgbClr val="008000"/>
                </a:solidFill>
              </a:rPr>
              <a:t>Dual-port </a:t>
            </a:r>
            <a:br>
              <a:rPr lang="en-US" sz="1600" dirty="0" smtClean="0">
                <a:solidFill>
                  <a:srgbClr val="008000"/>
                </a:solidFill>
              </a:rPr>
            </a:br>
            <a:r>
              <a:rPr lang="en-US" sz="1600" dirty="0" smtClean="0">
                <a:solidFill>
                  <a:srgbClr val="008000"/>
                </a:solidFill>
              </a:rPr>
              <a:t>IB FDR – 110 </a:t>
            </a:r>
            <a:r>
              <a:rPr lang="en-US" sz="1600" dirty="0" err="1" smtClean="0">
                <a:solidFill>
                  <a:srgbClr val="008000"/>
                </a:solidFill>
              </a:rPr>
              <a:t>Gb/s</a:t>
            </a:r>
            <a:endParaRPr lang="en-US" sz="1600" dirty="0" smtClean="0">
              <a:solidFill>
                <a:srgbClr val="008000"/>
              </a:solidFill>
            </a:endParaRPr>
          </a:p>
        </p:txBody>
      </p:sp>
      <p:sp>
        <p:nvSpPr>
          <p:cNvPr id="67" name="TextBox 66"/>
          <p:cNvSpPr txBox="1"/>
          <p:nvPr/>
        </p:nvSpPr>
        <p:spPr>
          <a:xfrm>
            <a:off x="4058668" y="5435522"/>
            <a:ext cx="1290738" cy="584776"/>
          </a:xfrm>
          <a:prstGeom prst="rect">
            <a:avLst/>
          </a:prstGeom>
          <a:noFill/>
        </p:spPr>
        <p:txBody>
          <a:bodyPr wrap="none" rtlCol="0">
            <a:spAutoFit/>
          </a:bodyPr>
          <a:lstStyle/>
          <a:p>
            <a:r>
              <a:rPr lang="en-US" sz="1600" dirty="0" smtClean="0">
                <a:solidFill>
                  <a:srgbClr val="FF6600"/>
                </a:solidFill>
              </a:rPr>
              <a:t>from the</a:t>
            </a:r>
          </a:p>
          <a:p>
            <a:r>
              <a:rPr lang="en-US" sz="1600" dirty="0" smtClean="0">
                <a:solidFill>
                  <a:srgbClr val="FF6600"/>
                </a:solidFill>
              </a:rPr>
              <a:t>event builder</a:t>
            </a:r>
            <a:endParaRPr lang="en-US" sz="1600" dirty="0">
              <a:solidFill>
                <a:srgbClr val="FF6600"/>
              </a:solidFill>
            </a:endParaRPr>
          </a:p>
        </p:txBody>
      </p:sp>
      <p:sp>
        <p:nvSpPr>
          <p:cNvPr id="68" name="TextBox 67"/>
          <p:cNvSpPr txBox="1"/>
          <p:nvPr/>
        </p:nvSpPr>
        <p:spPr>
          <a:xfrm>
            <a:off x="3636427" y="1945588"/>
            <a:ext cx="1544012" cy="461665"/>
          </a:xfrm>
          <a:prstGeom prst="rect">
            <a:avLst/>
          </a:prstGeom>
          <a:noFill/>
        </p:spPr>
        <p:txBody>
          <a:bodyPr wrap="none" rtlCol="0">
            <a:spAutoFit/>
          </a:bodyPr>
          <a:lstStyle/>
          <a:p>
            <a:r>
              <a:rPr lang="en-US" sz="1200" b="1" dirty="0" smtClean="0">
                <a:solidFill>
                  <a:srgbClr val="008000"/>
                </a:solidFill>
              </a:rPr>
              <a:t>events that are being</a:t>
            </a:r>
          </a:p>
          <a:p>
            <a:r>
              <a:rPr lang="en-US" sz="1200" b="1" dirty="0" smtClean="0">
                <a:solidFill>
                  <a:srgbClr val="008000"/>
                </a:solidFill>
              </a:rPr>
              <a:t>built on this machine</a:t>
            </a:r>
            <a:endParaRPr lang="en-US" sz="1200" b="1" dirty="0">
              <a:solidFill>
                <a:srgbClr val="008000"/>
              </a:solidFill>
            </a:endParaRPr>
          </a:p>
        </p:txBody>
      </p:sp>
      <p:cxnSp>
        <p:nvCxnSpPr>
          <p:cNvPr id="71" name="Straight Arrow Connector 70"/>
          <p:cNvCxnSpPr/>
          <p:nvPr/>
        </p:nvCxnSpPr>
        <p:spPr>
          <a:xfrm rot="16200000" flipH="1">
            <a:off x="1202264" y="2005134"/>
            <a:ext cx="1092211" cy="4"/>
          </a:xfrm>
          <a:prstGeom prst="straightConnector1">
            <a:avLst/>
          </a:prstGeom>
          <a:ln w="5080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204360" y="2692939"/>
            <a:ext cx="1569660" cy="646331"/>
          </a:xfrm>
          <a:prstGeom prst="rect">
            <a:avLst/>
          </a:prstGeom>
          <a:noFill/>
        </p:spPr>
        <p:txBody>
          <a:bodyPr wrap="none" rtlCol="0">
            <a:spAutoFit/>
          </a:bodyPr>
          <a:lstStyle/>
          <a:p>
            <a:r>
              <a:rPr lang="en-US" sz="1200" b="1" dirty="0" smtClean="0">
                <a:solidFill>
                  <a:srgbClr val="FF0000"/>
                </a:solidFill>
              </a:rPr>
              <a:t>opportunity for doing</a:t>
            </a:r>
          </a:p>
          <a:p>
            <a:r>
              <a:rPr lang="en-US" sz="1200" b="1" dirty="0" smtClean="0">
                <a:solidFill>
                  <a:srgbClr val="FF0000"/>
                </a:solidFill>
              </a:rPr>
              <a:t>pre-processing of </a:t>
            </a:r>
          </a:p>
          <a:p>
            <a:r>
              <a:rPr lang="en-US" sz="1200" b="1" dirty="0" smtClean="0">
                <a:solidFill>
                  <a:srgbClr val="FF0000"/>
                </a:solidFill>
              </a:rPr>
              <a:t>full event here</a:t>
            </a:r>
            <a:endParaRPr lang="en-US" sz="1200" b="1" dirty="0">
              <a:solidFill>
                <a:srgbClr val="FF0000"/>
              </a:solidFill>
            </a:endParaRPr>
          </a:p>
        </p:txBody>
      </p:sp>
      <p:cxnSp>
        <p:nvCxnSpPr>
          <p:cNvPr id="74" name="Straight Arrow Connector 73"/>
          <p:cNvCxnSpPr/>
          <p:nvPr/>
        </p:nvCxnSpPr>
        <p:spPr>
          <a:xfrm>
            <a:off x="1748616" y="2551242"/>
            <a:ext cx="546353" cy="254000"/>
          </a:xfrm>
          <a:prstGeom prst="straightConnector1">
            <a:avLst/>
          </a:prstGeom>
          <a:ln w="5080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rot="10800000" flipV="1">
            <a:off x="1731435" y="3237036"/>
            <a:ext cx="546600" cy="287867"/>
          </a:xfrm>
          <a:prstGeom prst="straightConnector1">
            <a:avLst/>
          </a:prstGeom>
          <a:ln w="5080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rot="5400000">
            <a:off x="659691" y="4613584"/>
            <a:ext cx="2177604" cy="247"/>
          </a:xfrm>
          <a:prstGeom prst="straightConnector1">
            <a:avLst/>
          </a:prstGeom>
          <a:ln w="5080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944541" y="5427055"/>
            <a:ext cx="1030050" cy="338554"/>
          </a:xfrm>
          <a:prstGeom prst="rect">
            <a:avLst/>
          </a:prstGeom>
          <a:noFill/>
        </p:spPr>
        <p:txBody>
          <a:bodyPr wrap="none" rtlCol="0">
            <a:spAutoFit/>
          </a:bodyPr>
          <a:lstStyle/>
          <a:p>
            <a:r>
              <a:rPr lang="en-US" sz="1600" dirty="0" smtClean="0">
                <a:solidFill>
                  <a:srgbClr val="FF0000"/>
                </a:solidFill>
              </a:rPr>
              <a:t>to the HLT</a:t>
            </a:r>
          </a:p>
        </p:txBody>
      </p:sp>
      <p:cxnSp>
        <p:nvCxnSpPr>
          <p:cNvPr id="84" name="Straight Connector 83"/>
          <p:cNvCxnSpPr/>
          <p:nvPr/>
        </p:nvCxnSpPr>
        <p:spPr>
          <a:xfrm rot="5400000">
            <a:off x="2070604" y="3029607"/>
            <a:ext cx="448730" cy="1588"/>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2940723" y="4837240"/>
            <a:ext cx="1220642" cy="522079"/>
          </a:xfrm>
          <a:prstGeom prst="rect">
            <a:avLst/>
          </a:prstGeom>
          <a:solidFill>
            <a:schemeClr val="bg2">
              <a:lumMod val="90000"/>
            </a:schemeClr>
          </a:solidFill>
          <a:ln>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empty</a:t>
            </a:r>
            <a:endParaRPr lang="en-US" sz="1200" dirty="0">
              <a:solidFill>
                <a:schemeClr val="tx1"/>
              </a:solidFill>
            </a:endParaRPr>
          </a:p>
        </p:txBody>
      </p:sp>
      <p:sp>
        <p:nvSpPr>
          <p:cNvPr id="86" name="Footer Placeholder 4"/>
          <p:cNvSpPr txBox="1">
            <a:spLocks noGrp="1"/>
          </p:cNvSpPr>
          <p:nvPr>
            <p:ph type="ftr" sz="quarter" idx="11"/>
          </p:nvPr>
        </p:nvSpPr>
        <p:spPr>
          <a:xfrm>
            <a:off x="3151162" y="632460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IFD2014</a:t>
            </a:r>
            <a:endParaRPr lang="en-GB" dirty="0"/>
          </a:p>
        </p:txBody>
      </p:sp>
      <p:sp>
        <p:nvSpPr>
          <p:cNvPr id="39" name="TextBox 38"/>
          <p:cNvSpPr txBox="1"/>
          <p:nvPr/>
        </p:nvSpPr>
        <p:spPr>
          <a:xfrm>
            <a:off x="325966" y="1627912"/>
            <a:ext cx="1249060" cy="923330"/>
          </a:xfrm>
          <a:prstGeom prst="rect">
            <a:avLst/>
          </a:prstGeom>
          <a:noFill/>
        </p:spPr>
        <p:txBody>
          <a:bodyPr wrap="none" rtlCol="0">
            <a:spAutoFit/>
          </a:bodyPr>
          <a:lstStyle/>
          <a:p>
            <a:pPr algn="ctr"/>
            <a:r>
              <a:rPr lang="en-US" dirty="0" smtClean="0"/>
              <a:t>DDR3</a:t>
            </a:r>
          </a:p>
          <a:p>
            <a:pPr algn="ctr"/>
            <a:r>
              <a:rPr lang="en-US" dirty="0" smtClean="0"/>
              <a:t>40-50 GB/s</a:t>
            </a:r>
          </a:p>
          <a:p>
            <a:pPr algn="ctr"/>
            <a:r>
              <a:rPr lang="en-US" dirty="0" smtClean="0"/>
              <a:t>Half duplex</a:t>
            </a:r>
            <a:endParaRPr lang="en-GB" dirty="0"/>
          </a:p>
        </p:txBody>
      </p:sp>
      <p:sp>
        <p:nvSpPr>
          <p:cNvPr id="41" name="TextBox 40"/>
          <p:cNvSpPr txBox="1"/>
          <p:nvPr/>
        </p:nvSpPr>
        <p:spPr>
          <a:xfrm>
            <a:off x="3841627" y="3524904"/>
            <a:ext cx="1198277" cy="646331"/>
          </a:xfrm>
          <a:prstGeom prst="rect">
            <a:avLst/>
          </a:prstGeom>
          <a:noFill/>
        </p:spPr>
        <p:txBody>
          <a:bodyPr wrap="none" rtlCol="0">
            <a:spAutoFit/>
          </a:bodyPr>
          <a:lstStyle/>
          <a:p>
            <a:pPr algn="ctr"/>
            <a:r>
              <a:rPr lang="en-US" dirty="0" smtClean="0"/>
              <a:t>2x50 GB/s</a:t>
            </a:r>
          </a:p>
          <a:p>
            <a:pPr algn="ctr"/>
            <a:r>
              <a:rPr lang="en-US" dirty="0" smtClean="0"/>
              <a:t>Full duplex</a:t>
            </a:r>
            <a:endParaRPr lang="en-GB" dirty="0"/>
          </a:p>
        </p:txBody>
      </p:sp>
      <p:sp>
        <p:nvSpPr>
          <p:cNvPr id="42" name="TextBox 41"/>
          <p:cNvSpPr txBox="1"/>
          <p:nvPr/>
        </p:nvSpPr>
        <p:spPr>
          <a:xfrm>
            <a:off x="7568972" y="1539241"/>
            <a:ext cx="1249060" cy="923330"/>
          </a:xfrm>
          <a:prstGeom prst="rect">
            <a:avLst/>
          </a:prstGeom>
          <a:noFill/>
        </p:spPr>
        <p:txBody>
          <a:bodyPr wrap="none" rtlCol="0">
            <a:spAutoFit/>
          </a:bodyPr>
          <a:lstStyle/>
          <a:p>
            <a:pPr algn="ctr"/>
            <a:r>
              <a:rPr lang="en-US" dirty="0" smtClean="0"/>
              <a:t>DDR3</a:t>
            </a:r>
          </a:p>
          <a:p>
            <a:pPr algn="ctr"/>
            <a:r>
              <a:rPr lang="en-US" dirty="0" smtClean="0"/>
              <a:t>40-50 GB/s</a:t>
            </a:r>
          </a:p>
          <a:p>
            <a:pPr algn="ctr"/>
            <a:r>
              <a:rPr lang="en-US" dirty="0" smtClean="0"/>
              <a:t>Half duplex</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33"/>
            <a:ext cx="8229600" cy="1143000"/>
          </a:xfrm>
        </p:spPr>
        <p:txBody>
          <a:bodyPr/>
          <a:lstStyle/>
          <a:p>
            <a:r>
              <a:rPr lang="en-US" dirty="0" err="1" smtClean="0">
                <a:solidFill>
                  <a:srgbClr val="FF0000"/>
                </a:solidFill>
              </a:rPr>
              <a:t>LHCb</a:t>
            </a:r>
            <a:r>
              <a:rPr lang="en-US" dirty="0" smtClean="0">
                <a:solidFill>
                  <a:srgbClr val="FF0000"/>
                </a:solidFill>
              </a:rPr>
              <a:t> upgrade: HLT farm</a:t>
            </a:r>
            <a:endParaRPr lang="en-US" dirty="0">
              <a:solidFill>
                <a:srgbClr val="FF0000"/>
              </a:solidFill>
            </a:endParaRPr>
          </a:p>
        </p:txBody>
      </p:sp>
      <p:sp>
        <p:nvSpPr>
          <p:cNvPr id="7" name="Content Placeholder 6"/>
          <p:cNvSpPr>
            <a:spLocks noGrp="1"/>
          </p:cNvSpPr>
          <p:nvPr>
            <p:ph idx="1"/>
          </p:nvPr>
        </p:nvSpPr>
        <p:spPr>
          <a:xfrm>
            <a:off x="457200" y="1166018"/>
            <a:ext cx="8382000" cy="5190332"/>
          </a:xfrm>
        </p:spPr>
        <p:txBody>
          <a:bodyPr>
            <a:normAutofit fontScale="85000" lnSpcReduction="20000"/>
          </a:bodyPr>
          <a:lstStyle/>
          <a:p>
            <a:r>
              <a:rPr lang="en-US" dirty="0" smtClean="0">
                <a:solidFill>
                  <a:srgbClr val="0000FF"/>
                </a:solidFill>
              </a:rPr>
              <a:t>Trigger-less system at </a:t>
            </a:r>
            <a:r>
              <a:rPr lang="en-US" b="1" dirty="0" smtClean="0">
                <a:solidFill>
                  <a:srgbClr val="0000FF"/>
                </a:solidFill>
              </a:rPr>
              <a:t>40 MHz</a:t>
            </a:r>
            <a:r>
              <a:rPr lang="en-US" dirty="0" smtClean="0">
                <a:solidFill>
                  <a:srgbClr val="0000FF"/>
                </a:solidFill>
              </a:rPr>
              <a:t>:</a:t>
            </a:r>
            <a:r>
              <a:rPr lang="en-US" b="1" dirty="0" smtClean="0">
                <a:solidFill>
                  <a:srgbClr val="0000FF"/>
                </a:solidFill>
              </a:rPr>
              <a:t/>
            </a:r>
            <a:br>
              <a:rPr lang="en-US" b="1" dirty="0" smtClean="0">
                <a:solidFill>
                  <a:srgbClr val="0000FF"/>
                </a:solidFill>
              </a:rPr>
            </a:br>
            <a:r>
              <a:rPr lang="en-US" dirty="0" smtClean="0">
                <a:solidFill>
                  <a:srgbClr val="0000FF"/>
                </a:solidFill>
              </a:rPr>
              <a:t>A selective, efficient and adaptable software trigger. </a:t>
            </a:r>
            <a:endParaRPr lang="en-US" b="1" dirty="0" smtClean="0">
              <a:solidFill>
                <a:srgbClr val="0000FF"/>
              </a:solidFill>
            </a:endParaRPr>
          </a:p>
          <a:p>
            <a:r>
              <a:rPr lang="en-US" dirty="0" smtClean="0">
                <a:solidFill>
                  <a:srgbClr val="0000FF"/>
                </a:solidFill>
              </a:rPr>
              <a:t>Average event size: </a:t>
            </a:r>
            <a:r>
              <a:rPr lang="en-US" b="1" dirty="0" smtClean="0">
                <a:solidFill>
                  <a:srgbClr val="0000FF"/>
                </a:solidFill>
              </a:rPr>
              <a:t>100 </a:t>
            </a:r>
            <a:r>
              <a:rPr lang="en-US" b="1" dirty="0" err="1" smtClean="0">
                <a:solidFill>
                  <a:srgbClr val="0000FF"/>
                </a:solidFill>
              </a:rPr>
              <a:t>kB</a:t>
            </a:r>
            <a:endParaRPr lang="en-US" b="1" dirty="0" smtClean="0">
              <a:solidFill>
                <a:srgbClr val="0000FF"/>
              </a:solidFill>
            </a:endParaRPr>
          </a:p>
          <a:p>
            <a:r>
              <a:rPr lang="en-US" dirty="0" smtClean="0">
                <a:solidFill>
                  <a:srgbClr val="0000FF"/>
                </a:solidFill>
              </a:rPr>
              <a:t>Expected data flux: </a:t>
            </a:r>
            <a:r>
              <a:rPr lang="en-US" b="1" dirty="0" smtClean="0">
                <a:solidFill>
                  <a:srgbClr val="0000FF"/>
                </a:solidFill>
              </a:rPr>
              <a:t>4 TB/</a:t>
            </a:r>
            <a:r>
              <a:rPr lang="en-US" b="1" dirty="0" err="1" smtClean="0">
                <a:solidFill>
                  <a:srgbClr val="0000FF"/>
                </a:solidFill>
              </a:rPr>
              <a:t>s</a:t>
            </a:r>
            <a:endParaRPr lang="en-US" b="1" dirty="0" smtClean="0">
              <a:solidFill>
                <a:srgbClr val="0000FF"/>
              </a:solidFill>
            </a:endParaRPr>
          </a:p>
          <a:p>
            <a:r>
              <a:rPr lang="en-US" dirty="0" smtClean="0">
                <a:solidFill>
                  <a:srgbClr val="0000FF"/>
                </a:solidFill>
              </a:rPr>
              <a:t>Total HLT trigger process latency: </a:t>
            </a:r>
            <a:r>
              <a:rPr lang="en-US" b="1" dirty="0" smtClean="0">
                <a:solidFill>
                  <a:srgbClr val="0000FF"/>
                </a:solidFill>
              </a:rPr>
              <a:t>15 ms</a:t>
            </a:r>
          </a:p>
          <a:p>
            <a:pPr lvl="1"/>
            <a:r>
              <a:rPr lang="en-US" dirty="0" smtClean="0">
                <a:solidFill>
                  <a:srgbClr val="0000FF"/>
                </a:solidFill>
              </a:rPr>
              <a:t>Tracking time budget (VELO + Tracking + PV searches): 50% </a:t>
            </a:r>
          </a:p>
          <a:p>
            <a:pPr lvl="1"/>
            <a:r>
              <a:rPr lang="en-US" dirty="0" smtClean="0">
                <a:solidFill>
                  <a:srgbClr val="0000FF"/>
                </a:solidFill>
              </a:rPr>
              <a:t>Tracking finds </a:t>
            </a:r>
            <a:r>
              <a:rPr lang="en-US" b="1" dirty="0" smtClean="0">
                <a:solidFill>
                  <a:srgbClr val="0000FF"/>
                </a:solidFill>
              </a:rPr>
              <a:t>99% </a:t>
            </a:r>
            <a:r>
              <a:rPr lang="en-US" dirty="0" smtClean="0">
                <a:solidFill>
                  <a:srgbClr val="0000FF"/>
                </a:solidFill>
              </a:rPr>
              <a:t>of offline tracks with </a:t>
            </a:r>
            <a:r>
              <a:rPr lang="en-US" dirty="0" err="1" smtClean="0">
                <a:solidFill>
                  <a:srgbClr val="0000FF"/>
                </a:solidFill>
              </a:rPr>
              <a:t>p</a:t>
            </a:r>
            <a:r>
              <a:rPr lang="en-US" baseline="-25000" dirty="0" err="1" smtClean="0">
                <a:solidFill>
                  <a:srgbClr val="0000FF"/>
                </a:solidFill>
              </a:rPr>
              <a:t>T</a:t>
            </a:r>
            <a:r>
              <a:rPr lang="en-US" baseline="-25000" dirty="0" smtClean="0">
                <a:solidFill>
                  <a:srgbClr val="0000FF"/>
                </a:solidFill>
              </a:rPr>
              <a:t> </a:t>
            </a:r>
            <a:r>
              <a:rPr lang="en-US" dirty="0" smtClean="0">
                <a:solidFill>
                  <a:srgbClr val="0000FF"/>
                </a:solidFill>
              </a:rPr>
              <a:t>&gt;500 </a:t>
            </a:r>
            <a:r>
              <a:rPr lang="en-US" dirty="0" err="1" smtClean="0">
                <a:solidFill>
                  <a:srgbClr val="0000FF"/>
                </a:solidFill>
              </a:rPr>
              <a:t>MeV/c</a:t>
            </a:r>
            <a:endParaRPr lang="en-US" b="1" dirty="0" smtClean="0">
              <a:solidFill>
                <a:srgbClr val="0000FF"/>
              </a:solidFill>
            </a:endParaRPr>
          </a:p>
          <a:p>
            <a:r>
              <a:rPr lang="en-US" dirty="0" smtClean="0">
                <a:solidFill>
                  <a:srgbClr val="0000FF"/>
                </a:solidFill>
              </a:rPr>
              <a:t>Number of running </a:t>
            </a:r>
            <a:r>
              <a:rPr lang="en-US" b="1" dirty="0" smtClean="0">
                <a:solidFill>
                  <a:srgbClr val="0000FF"/>
                </a:solidFill>
              </a:rPr>
              <a:t>trigger process </a:t>
            </a:r>
            <a:r>
              <a:rPr lang="en-US" dirty="0" smtClean="0">
                <a:solidFill>
                  <a:srgbClr val="0000FF"/>
                </a:solidFill>
              </a:rPr>
              <a:t>required: </a:t>
            </a:r>
            <a:r>
              <a:rPr lang="en-US" b="1" dirty="0" smtClean="0">
                <a:solidFill>
                  <a:srgbClr val="0000FF"/>
                </a:solidFill>
              </a:rPr>
              <a:t>4.×10</a:t>
            </a:r>
            <a:r>
              <a:rPr lang="en-US" b="1" baseline="30000" dirty="0" smtClean="0">
                <a:solidFill>
                  <a:srgbClr val="0000FF"/>
                </a:solidFill>
              </a:rPr>
              <a:t>5</a:t>
            </a:r>
          </a:p>
          <a:p>
            <a:r>
              <a:rPr lang="en-US" dirty="0" smtClean="0">
                <a:solidFill>
                  <a:srgbClr val="0000FF"/>
                </a:solidFill>
              </a:rPr>
              <a:t>Number of core/CPU available in 2018: ~ </a:t>
            </a:r>
            <a:r>
              <a:rPr lang="en-US" b="1" dirty="0" smtClean="0">
                <a:solidFill>
                  <a:srgbClr val="0000FF"/>
                </a:solidFill>
              </a:rPr>
              <a:t>200</a:t>
            </a:r>
          </a:p>
          <a:p>
            <a:pPr lvl="1"/>
            <a:r>
              <a:rPr lang="en-US" dirty="0" smtClean="0">
                <a:solidFill>
                  <a:srgbClr val="0000FF"/>
                </a:solidFill>
              </a:rPr>
              <a:t>Intel tick-tock plan: 7nm technology available by 2018-19, the </a:t>
            </a:r>
            <a:r>
              <a:rPr lang="en-US" dirty="0" err="1" smtClean="0">
                <a:solidFill>
                  <a:srgbClr val="0000FF"/>
                </a:solidFill>
              </a:rPr>
              <a:t>n</a:t>
            </a:r>
            <a:r>
              <a:rPr lang="en-US" dirty="0" smtClean="0">
                <a:solidFill>
                  <a:srgbClr val="0000FF"/>
                </a:solidFill>
              </a:rPr>
              <a:t>. of core accordingly scales as  12. × (32 nm/ 7 nm)</a:t>
            </a:r>
            <a:r>
              <a:rPr lang="en-US" baseline="30000" dirty="0" smtClean="0">
                <a:solidFill>
                  <a:srgbClr val="0000FF"/>
                </a:solidFill>
              </a:rPr>
              <a:t>2 </a:t>
            </a:r>
            <a:r>
              <a:rPr lang="en-US" dirty="0" smtClean="0">
                <a:solidFill>
                  <a:srgbClr val="0000FF"/>
                </a:solidFill>
              </a:rPr>
              <a:t>= 250</a:t>
            </a:r>
          </a:p>
          <a:p>
            <a:r>
              <a:rPr lang="en-US" dirty="0" smtClean="0">
                <a:solidFill>
                  <a:srgbClr val="0000FF"/>
                </a:solidFill>
              </a:rPr>
              <a:t>Number of computing nodes required: ~ </a:t>
            </a:r>
            <a:r>
              <a:rPr lang="en-US" b="1" dirty="0" smtClean="0">
                <a:solidFill>
                  <a:srgbClr val="0000FF"/>
                </a:solidFill>
              </a:rPr>
              <a:t>1000</a:t>
            </a:r>
          </a:p>
          <a:p>
            <a:pPr>
              <a:buNone/>
            </a:pPr>
            <a:endParaRPr lang="en-US" sz="2581" b="1" dirty="0" smtClean="0">
              <a:solidFill>
                <a:srgbClr val="0000FF"/>
              </a:solidFill>
            </a:endParaRPr>
          </a:p>
          <a:p>
            <a:pPr>
              <a:buNone/>
            </a:pPr>
            <a:endParaRPr lang="en-US" dirty="0">
              <a:solidFill>
                <a:srgbClr val="0000FF"/>
              </a:solidFill>
            </a:endParaRPr>
          </a:p>
        </p:txBody>
      </p:sp>
      <p:sp>
        <p:nvSpPr>
          <p:cNvPr id="4" name="Footer Placeholder 3"/>
          <p:cNvSpPr>
            <a:spLocks noGrp="1"/>
          </p:cNvSpPr>
          <p:nvPr>
            <p:ph type="ftr" sz="quarter" idx="11"/>
          </p:nvPr>
        </p:nvSpPr>
        <p:spPr/>
        <p:txBody>
          <a:bodyPr/>
          <a:lstStyle/>
          <a:p>
            <a:r>
              <a:rPr lang="en-US" smtClean="0"/>
              <a:t>IFD2014</a:t>
            </a:r>
            <a:endParaRPr lang="en-US" dirty="0"/>
          </a:p>
        </p:txBody>
      </p:sp>
      <p:sp>
        <p:nvSpPr>
          <p:cNvPr id="5" name="Slide Number Placeholder 4"/>
          <p:cNvSpPr>
            <a:spLocks noGrp="1"/>
          </p:cNvSpPr>
          <p:nvPr>
            <p:ph type="sldNum" sz="quarter" idx="12"/>
          </p:nvPr>
        </p:nvSpPr>
        <p:spPr/>
        <p:txBody>
          <a:bodyPr/>
          <a:lstStyle/>
          <a:p>
            <a:fld id="{EAEA7997-1471-C646-8893-B03DE600C50F}" type="slidenum">
              <a:rPr lang="en-US" smtClean="0"/>
              <a:pPr/>
              <a:t>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TPU: HLT assisted tracking</a:t>
            </a:r>
            <a:endParaRPr lang="en-US" dirty="0">
              <a:solidFill>
                <a:srgbClr val="FF0000"/>
              </a:solidFill>
            </a:endParaRPr>
          </a:p>
        </p:txBody>
      </p:sp>
      <p:sp>
        <p:nvSpPr>
          <p:cNvPr id="3" name="Content Placeholder 2"/>
          <p:cNvSpPr>
            <a:spLocks noGrp="1"/>
          </p:cNvSpPr>
          <p:nvPr>
            <p:ph idx="1"/>
          </p:nvPr>
        </p:nvSpPr>
        <p:spPr>
          <a:xfrm>
            <a:off x="457200" y="1143000"/>
            <a:ext cx="8229600" cy="4881563"/>
          </a:xfrm>
        </p:spPr>
        <p:txBody>
          <a:bodyPr>
            <a:normAutofit/>
          </a:bodyPr>
          <a:lstStyle/>
          <a:p>
            <a:r>
              <a:rPr lang="en-US" sz="1800" dirty="0" smtClean="0">
                <a:solidFill>
                  <a:srgbClr val="0000FF"/>
                </a:solidFill>
              </a:rPr>
              <a:t>“A specialized processor for track reconstruction at the LHC crossing rate”. </a:t>
            </a:r>
            <a:br>
              <a:rPr lang="en-US" sz="1800" dirty="0" smtClean="0">
                <a:solidFill>
                  <a:srgbClr val="0000FF"/>
                </a:solidFill>
              </a:rPr>
            </a:br>
            <a:r>
              <a:rPr lang="en-US" sz="1800" dirty="0" smtClean="0">
                <a:solidFill>
                  <a:srgbClr val="0000FF"/>
                </a:solidFill>
              </a:rPr>
              <a:t>Presented by G. </a:t>
            </a:r>
            <a:r>
              <a:rPr lang="en-US" sz="1800" dirty="0" err="1" smtClean="0">
                <a:solidFill>
                  <a:srgbClr val="0000FF"/>
                </a:solidFill>
              </a:rPr>
              <a:t>Punzi</a:t>
            </a:r>
            <a:r>
              <a:rPr lang="en-US" sz="1800" dirty="0" smtClean="0">
                <a:solidFill>
                  <a:srgbClr val="0000FF"/>
                </a:solidFill>
              </a:rPr>
              <a:t>, INSTR 2014</a:t>
            </a:r>
          </a:p>
          <a:p>
            <a:r>
              <a:rPr lang="en-US" sz="1600" dirty="0" smtClean="0">
                <a:solidFill>
                  <a:srgbClr val="0000FF"/>
                </a:solidFill>
                <a:hlinkClick r:id="rId2"/>
              </a:rPr>
              <a:t>https://indico.inp.nsk.su/contributionDisplay.pycontribId=129&amp;sessionId=6&amp;confId=0</a:t>
            </a:r>
            <a:endParaRPr lang="en-US" sz="1600" dirty="0" smtClean="0">
              <a:solidFill>
                <a:srgbClr val="0000FF"/>
              </a:solidFill>
            </a:endParaRPr>
          </a:p>
          <a:p>
            <a:r>
              <a:rPr lang="en-US" sz="1800" dirty="0" smtClean="0">
                <a:solidFill>
                  <a:srgbClr val="0000FF"/>
                </a:solidFill>
              </a:rPr>
              <a:t>“We have shown with a realistic detector arrangement that it is possible to reconstruct tracks and measure their parameters very well with a “brain inspired” cell-matrix method.”</a:t>
            </a:r>
          </a:p>
          <a:p>
            <a:endParaRPr lang="en-US" sz="1800" dirty="0">
              <a:solidFill>
                <a:srgbClr val="0000FF"/>
              </a:solidFill>
            </a:endParaRPr>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17</a:t>
            </a:fld>
            <a:endParaRPr lang="en-US"/>
          </a:p>
        </p:txBody>
      </p:sp>
      <p:pic>
        <p:nvPicPr>
          <p:cNvPr id="6" name="Picture 5"/>
          <p:cNvPicPr>
            <a:picLocks noChangeAspect="1"/>
          </p:cNvPicPr>
          <p:nvPr/>
        </p:nvPicPr>
        <p:blipFill>
          <a:blip r:embed="rId3"/>
          <a:stretch>
            <a:fillRect/>
          </a:stretch>
        </p:blipFill>
        <p:spPr>
          <a:xfrm>
            <a:off x="330200" y="2960882"/>
            <a:ext cx="4241800" cy="1836830"/>
          </a:xfrm>
          <a:prstGeom prst="rect">
            <a:avLst/>
          </a:prstGeom>
        </p:spPr>
      </p:pic>
      <p:pic>
        <p:nvPicPr>
          <p:cNvPr id="7" name="Picture 6"/>
          <p:cNvPicPr>
            <a:picLocks noChangeAspect="1"/>
          </p:cNvPicPr>
          <p:nvPr/>
        </p:nvPicPr>
        <p:blipFill>
          <a:blip r:embed="rId4"/>
          <a:stretch>
            <a:fillRect/>
          </a:stretch>
        </p:blipFill>
        <p:spPr>
          <a:xfrm>
            <a:off x="5089195" y="3130222"/>
            <a:ext cx="3394397" cy="2654300"/>
          </a:xfrm>
          <a:prstGeom prst="rect">
            <a:avLst/>
          </a:prstGeom>
        </p:spPr>
      </p:pic>
      <p:pic>
        <p:nvPicPr>
          <p:cNvPr id="8" name="Picture 7"/>
          <p:cNvPicPr>
            <a:picLocks noChangeAspect="1"/>
          </p:cNvPicPr>
          <p:nvPr/>
        </p:nvPicPr>
        <p:blipFill>
          <a:blip r:embed="rId5"/>
          <a:stretch>
            <a:fillRect/>
          </a:stretch>
        </p:blipFill>
        <p:spPr>
          <a:xfrm>
            <a:off x="651941" y="4884898"/>
            <a:ext cx="3581400" cy="14775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5222"/>
            <a:ext cx="8229600" cy="1143000"/>
          </a:xfrm>
        </p:spPr>
        <p:txBody>
          <a:bodyPr/>
          <a:lstStyle/>
          <a:p>
            <a:r>
              <a:rPr lang="en-US" dirty="0" smtClean="0">
                <a:solidFill>
                  <a:srgbClr val="FF0000"/>
                </a:solidFill>
              </a:rPr>
              <a:t>Upgrade of the tracking system</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IFD2014</a:t>
            </a:r>
            <a:endParaRPr lang="en-US" dirty="0"/>
          </a:p>
        </p:txBody>
      </p:sp>
      <p:sp>
        <p:nvSpPr>
          <p:cNvPr id="5" name="Slide Number Placeholder 4"/>
          <p:cNvSpPr>
            <a:spLocks noGrp="1"/>
          </p:cNvSpPr>
          <p:nvPr>
            <p:ph type="sldNum" sz="quarter" idx="12"/>
          </p:nvPr>
        </p:nvSpPr>
        <p:spPr/>
        <p:txBody>
          <a:bodyPr/>
          <a:lstStyle/>
          <a:p>
            <a:fld id="{EAEA7997-1471-C646-8893-B03DE600C50F}" type="slidenum">
              <a:rPr lang="en-US" smtClean="0"/>
              <a:pPr/>
              <a:t>18</a:t>
            </a:fld>
            <a:endParaRPr lang="en-US"/>
          </a:p>
        </p:txBody>
      </p:sp>
      <p:sp>
        <p:nvSpPr>
          <p:cNvPr id="7" name="Rectangle 6"/>
          <p:cNvSpPr/>
          <p:nvPr/>
        </p:nvSpPr>
        <p:spPr>
          <a:xfrm>
            <a:off x="8178800" y="5867400"/>
            <a:ext cx="317500" cy="488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546100" y="1148222"/>
            <a:ext cx="7421033" cy="482586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79086" y="1112872"/>
            <a:ext cx="5358115" cy="5319677"/>
          </a:xfrm>
        </p:spPr>
        <p:txBody>
          <a:bodyPr>
            <a:normAutofit fontScale="92500" lnSpcReduction="20000"/>
          </a:bodyPr>
          <a:lstStyle/>
          <a:p>
            <a:r>
              <a:rPr lang="en-GB" sz="2400" dirty="0" smtClean="0">
                <a:solidFill>
                  <a:srgbClr val="0000FF"/>
                </a:solidFill>
              </a:rPr>
              <a:t>21 stations of silicon micro</a:t>
            </a:r>
            <a:r>
              <a:rPr lang="en-GB" sz="2400" dirty="0">
                <a:solidFill>
                  <a:srgbClr val="0000FF"/>
                </a:solidFill>
              </a:rPr>
              <a:t>-strip  </a:t>
            </a:r>
            <a:r>
              <a:rPr lang="en-GB" sz="2400" dirty="0" smtClean="0">
                <a:solidFill>
                  <a:srgbClr val="0000FF"/>
                </a:solidFill>
              </a:rPr>
              <a:t/>
            </a:r>
            <a:br>
              <a:rPr lang="en-GB" sz="2400" dirty="0" smtClean="0">
                <a:solidFill>
                  <a:srgbClr val="0000FF"/>
                </a:solidFill>
              </a:rPr>
            </a:br>
            <a:r>
              <a:rPr lang="en-GB" sz="2400" dirty="0" smtClean="0">
                <a:solidFill>
                  <a:srgbClr val="0000FF"/>
                </a:solidFill>
              </a:rPr>
              <a:t>sensors, located nearby the </a:t>
            </a:r>
            <a:br>
              <a:rPr lang="en-GB" sz="2400" dirty="0" smtClean="0">
                <a:solidFill>
                  <a:srgbClr val="0000FF"/>
                </a:solidFill>
              </a:rPr>
            </a:br>
            <a:r>
              <a:rPr lang="en-GB" sz="2400" dirty="0" smtClean="0">
                <a:solidFill>
                  <a:srgbClr val="0000FF"/>
                </a:solidFill>
              </a:rPr>
              <a:t>interaction region.</a:t>
            </a:r>
          </a:p>
          <a:p>
            <a:pPr lvl="1"/>
            <a:r>
              <a:rPr lang="en-GB" sz="1900" dirty="0" smtClean="0">
                <a:solidFill>
                  <a:srgbClr val="0000FF"/>
                </a:solidFill>
              </a:rPr>
              <a:t>R and </a:t>
            </a:r>
            <a:r>
              <a:rPr lang="en-GB" sz="1900" dirty="0" err="1" smtClean="0">
                <a:solidFill>
                  <a:srgbClr val="0000FF"/>
                </a:solidFill>
                <a:latin typeface="Lucida Grande"/>
                <a:ea typeface="Lucida Grande"/>
                <a:cs typeface="Lucida Grande"/>
              </a:rPr>
              <a:t>ϕ</a:t>
            </a:r>
            <a:r>
              <a:rPr lang="en-GB" sz="1900" dirty="0" smtClean="0">
                <a:solidFill>
                  <a:srgbClr val="0000FF"/>
                </a:solidFill>
              </a:rPr>
              <a:t> geometry modules</a:t>
            </a:r>
          </a:p>
          <a:p>
            <a:pPr lvl="1"/>
            <a:r>
              <a:rPr lang="en-GB" sz="2000" dirty="0">
                <a:solidFill>
                  <a:srgbClr val="0000FF"/>
                </a:solidFill>
              </a:rPr>
              <a:t>44 mm </a:t>
            </a:r>
            <a:r>
              <a:rPr lang="en-GB" sz="2000" dirty="0" smtClean="0">
                <a:solidFill>
                  <a:srgbClr val="0000FF"/>
                </a:solidFill>
              </a:rPr>
              <a:t>external radius</a:t>
            </a:r>
          </a:p>
          <a:p>
            <a:pPr marL="342900" lvl="1" indent="-342900">
              <a:buFont typeface="Arial"/>
              <a:buChar char="•"/>
            </a:pPr>
            <a:r>
              <a:rPr lang="en-US" sz="2400" dirty="0" smtClean="0">
                <a:solidFill>
                  <a:srgbClr val="0000FF"/>
                </a:solidFill>
              </a:rPr>
              <a:t>Left </a:t>
            </a:r>
            <a:r>
              <a:rPr lang="en-US" sz="2400" dirty="0">
                <a:solidFill>
                  <a:srgbClr val="0000FF"/>
                </a:solidFill>
              </a:rPr>
              <a:t>and </a:t>
            </a:r>
            <a:r>
              <a:rPr lang="en-US" sz="2400" dirty="0" smtClean="0">
                <a:solidFill>
                  <a:srgbClr val="0000FF"/>
                </a:solidFill>
              </a:rPr>
              <a:t>right halves of the modules can be moved inward/outward the beam lines: modules </a:t>
            </a:r>
            <a:r>
              <a:rPr lang="en-GB" sz="2400" dirty="0" smtClean="0">
                <a:solidFill>
                  <a:srgbClr val="0000FF"/>
                </a:solidFill>
              </a:rPr>
              <a:t>open and close at each fill.</a:t>
            </a:r>
            <a:r>
              <a:rPr lang="en-GB" sz="2000" dirty="0">
                <a:solidFill>
                  <a:srgbClr val="0000FF"/>
                </a:solidFill>
              </a:rPr>
              <a:t> </a:t>
            </a:r>
            <a:r>
              <a:rPr lang="en-GB" sz="2200" dirty="0">
                <a:solidFill>
                  <a:srgbClr val="0000FF"/>
                </a:solidFill>
              </a:rPr>
              <a:t>Distance from the beam line 5.5 </a:t>
            </a:r>
            <a:r>
              <a:rPr lang="en-GB" sz="2200" dirty="0" smtClean="0">
                <a:solidFill>
                  <a:srgbClr val="0000FF"/>
                </a:solidFill>
              </a:rPr>
              <a:t>mm</a:t>
            </a:r>
            <a:endParaRPr lang="en-GB" sz="2400" dirty="0" smtClean="0">
              <a:solidFill>
                <a:srgbClr val="0000FF"/>
              </a:solidFill>
            </a:endParaRPr>
          </a:p>
          <a:p>
            <a:pPr lvl="1"/>
            <a:r>
              <a:rPr lang="en-GB" sz="2000" dirty="0" smtClean="0">
                <a:solidFill>
                  <a:srgbClr val="0000FF"/>
                </a:solidFill>
              </a:rPr>
              <a:t>Position centred around the current beam </a:t>
            </a:r>
            <a:br>
              <a:rPr lang="en-GB" sz="2000" dirty="0" smtClean="0">
                <a:solidFill>
                  <a:srgbClr val="0000FF"/>
                </a:solidFill>
              </a:rPr>
            </a:br>
            <a:r>
              <a:rPr lang="en-GB" sz="2000" dirty="0" smtClean="0">
                <a:solidFill>
                  <a:srgbClr val="0000FF"/>
                </a:solidFill>
              </a:rPr>
              <a:t>position. Modules do not move during a fill.</a:t>
            </a:r>
          </a:p>
          <a:p>
            <a:pPr lvl="1"/>
            <a:r>
              <a:rPr lang="en-GB" sz="2000" dirty="0" smtClean="0">
                <a:solidFill>
                  <a:srgbClr val="0000FF"/>
                </a:solidFill>
              </a:rPr>
              <a:t>Positions reproducible within </a:t>
            </a:r>
            <a:br>
              <a:rPr lang="en-GB" sz="2000" dirty="0" smtClean="0">
                <a:solidFill>
                  <a:srgbClr val="0000FF"/>
                </a:solidFill>
              </a:rPr>
            </a:br>
            <a:r>
              <a:rPr lang="en-GB" sz="2000" dirty="0" smtClean="0">
                <a:solidFill>
                  <a:srgbClr val="0000FF"/>
                </a:solidFill>
              </a:rPr>
              <a:t>5 µm: measured as the average </a:t>
            </a:r>
            <a:br>
              <a:rPr lang="en-GB" sz="2000" dirty="0" smtClean="0">
                <a:solidFill>
                  <a:srgbClr val="0000FF"/>
                </a:solidFill>
              </a:rPr>
            </a:br>
            <a:r>
              <a:rPr lang="en-GB" sz="2000" dirty="0" smtClean="0">
                <a:solidFill>
                  <a:srgbClr val="0000FF"/>
                </a:solidFill>
              </a:rPr>
              <a:t>distance between right-side PV </a:t>
            </a:r>
            <a:br>
              <a:rPr lang="en-GB" sz="2000" dirty="0" smtClean="0">
                <a:solidFill>
                  <a:srgbClr val="0000FF"/>
                </a:solidFill>
              </a:rPr>
            </a:br>
            <a:r>
              <a:rPr lang="en-GB" sz="2000" dirty="0" smtClean="0">
                <a:solidFill>
                  <a:srgbClr val="0000FF"/>
                </a:solidFill>
              </a:rPr>
              <a:t>and left-side PV.</a:t>
            </a:r>
          </a:p>
          <a:p>
            <a:r>
              <a:rPr lang="en-US" sz="2400" dirty="0">
                <a:solidFill>
                  <a:srgbClr val="0000FF"/>
                </a:solidFill>
              </a:rPr>
              <a:t>Primary (beam) and secondary </a:t>
            </a:r>
            <a:r>
              <a:rPr lang="en-US" sz="2400" dirty="0" smtClean="0">
                <a:solidFill>
                  <a:srgbClr val="0000FF"/>
                </a:solidFill>
              </a:rPr>
              <a:t/>
            </a:r>
            <a:br>
              <a:rPr lang="en-US" sz="2400" dirty="0" smtClean="0">
                <a:solidFill>
                  <a:srgbClr val="0000FF"/>
                </a:solidFill>
              </a:rPr>
            </a:br>
            <a:r>
              <a:rPr lang="en-US" sz="2400" dirty="0" smtClean="0">
                <a:solidFill>
                  <a:srgbClr val="0000FF"/>
                </a:solidFill>
              </a:rPr>
              <a:t>vacuum </a:t>
            </a:r>
            <a:r>
              <a:rPr lang="en-US" sz="2400" dirty="0">
                <a:solidFill>
                  <a:srgbClr val="0000FF"/>
                </a:solidFill>
              </a:rPr>
              <a:t>are separated by a thin </a:t>
            </a:r>
            <a:r>
              <a:rPr lang="en-US" sz="2400" dirty="0" smtClean="0">
                <a:solidFill>
                  <a:srgbClr val="0000FF"/>
                </a:solidFill>
              </a:rPr>
              <a:t/>
            </a:r>
            <a:br>
              <a:rPr lang="en-US" sz="2400" dirty="0" smtClean="0">
                <a:solidFill>
                  <a:srgbClr val="0000FF"/>
                </a:solidFill>
              </a:rPr>
            </a:br>
            <a:r>
              <a:rPr lang="en-US" sz="2400" dirty="0" smtClean="0">
                <a:solidFill>
                  <a:srgbClr val="0000FF"/>
                </a:solidFill>
              </a:rPr>
              <a:t>Al </a:t>
            </a:r>
            <a:r>
              <a:rPr lang="en-US" sz="2400" dirty="0">
                <a:solidFill>
                  <a:srgbClr val="0000FF"/>
                </a:solidFill>
              </a:rPr>
              <a:t>box (“RF foil”)</a:t>
            </a:r>
            <a:r>
              <a:rPr lang="en-US" sz="2400" dirty="0" smtClean="0">
                <a:solidFill>
                  <a:srgbClr val="0000FF"/>
                </a:solidFill>
              </a:rPr>
              <a:t>.</a:t>
            </a:r>
            <a:endParaRPr lang="en-US" sz="2400" dirty="0">
              <a:solidFill>
                <a:srgbClr val="0000FF"/>
              </a:solidFill>
            </a:endParaRPr>
          </a:p>
        </p:txBody>
      </p:sp>
      <p:pic>
        <p:nvPicPr>
          <p:cNvPr id="3080"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24960" y="973172"/>
            <a:ext cx="1717614" cy="171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1829"/>
            <a:ext cx="9144000" cy="938644"/>
          </a:xfrm>
        </p:spPr>
        <p:txBody>
          <a:bodyPr>
            <a:normAutofit/>
          </a:bodyPr>
          <a:lstStyle/>
          <a:p>
            <a:r>
              <a:rPr lang="en-GB" dirty="0" smtClean="0">
                <a:solidFill>
                  <a:srgbClr val="FF0000"/>
                </a:solidFill>
              </a:rPr>
              <a:t>The current VELO</a:t>
            </a:r>
            <a:endParaRPr lang="en-GB" dirty="0">
              <a:solidFill>
                <a:srgbClr val="FF0000"/>
              </a:solidFill>
            </a:endParaRPr>
          </a:p>
        </p:txBody>
      </p:sp>
      <p:sp>
        <p:nvSpPr>
          <p:cNvPr id="5" name="Footer Placeholder 4"/>
          <p:cNvSpPr>
            <a:spLocks noGrp="1"/>
          </p:cNvSpPr>
          <p:nvPr>
            <p:ph type="ftr" sz="quarter" idx="11"/>
          </p:nvPr>
        </p:nvSpPr>
        <p:spPr/>
        <p:txBody>
          <a:bodyPr/>
          <a:lstStyle/>
          <a:p>
            <a:r>
              <a:rPr lang="en-US" smtClean="0"/>
              <a:t>IFD2014</a:t>
            </a:r>
            <a:endParaRPr lang="en-GB" dirty="0"/>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844436" y="935073"/>
            <a:ext cx="2225320" cy="218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13"/>
          <p:cNvGrpSpPr/>
          <p:nvPr/>
        </p:nvGrpSpPr>
        <p:grpSpPr>
          <a:xfrm>
            <a:off x="4616065" y="4864161"/>
            <a:ext cx="4613443" cy="1572283"/>
            <a:chOff x="2020023" y="2948094"/>
            <a:chExt cx="6471915" cy="3024336"/>
          </a:xfrm>
        </p:grpSpPr>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0023" y="2948094"/>
              <a:ext cx="6471915"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bwMode="auto">
            <a:xfrm>
              <a:off x="2902457" y="3956206"/>
              <a:ext cx="5237918" cy="0"/>
            </a:xfrm>
            <a:prstGeom prst="line">
              <a:avLst/>
            </a:prstGeom>
            <a:noFill/>
            <a:ln w="9525"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a:off x="2902457" y="4607356"/>
              <a:ext cx="5237918" cy="0"/>
            </a:xfrm>
            <a:prstGeom prst="line">
              <a:avLst/>
            </a:prstGeom>
            <a:noFill/>
            <a:ln w="9525" cap="flat" cmpd="sng" algn="ctr">
              <a:solidFill>
                <a:srgbClr val="FF0000"/>
              </a:solidFill>
              <a:prstDash val="solid"/>
              <a:round/>
              <a:headEnd type="none" w="med" len="med"/>
              <a:tailEnd type="none" w="med" len="med"/>
            </a:ln>
            <a:effectLst/>
          </p:spPr>
        </p:cxnSp>
        <p:sp>
          <p:nvSpPr>
            <p:cNvPr id="13" name="TextBox 12"/>
            <p:cNvSpPr txBox="1"/>
            <p:nvPr/>
          </p:nvSpPr>
          <p:spPr>
            <a:xfrm>
              <a:off x="5299482" y="3382493"/>
              <a:ext cx="1094381" cy="710422"/>
            </a:xfrm>
            <a:prstGeom prst="rect">
              <a:avLst/>
            </a:prstGeom>
            <a:noFill/>
          </p:spPr>
          <p:txBody>
            <a:bodyPr wrap="none" rtlCol="0">
              <a:spAutoFit/>
            </a:bodyPr>
            <a:lstStyle/>
            <a:p>
              <a:r>
                <a:rPr lang="en-GB" dirty="0" smtClean="0"/>
                <a:t>±5 µm</a:t>
              </a:r>
              <a:endParaRPr lang="en-GB" dirty="0"/>
            </a:p>
          </p:txBody>
        </p:sp>
      </p:gr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5301" y="3233812"/>
            <a:ext cx="1743884" cy="155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2789" y="3246513"/>
            <a:ext cx="1683405" cy="150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11"/>
          <p:cNvSpPr>
            <a:spLocks noGrp="1"/>
          </p:cNvSpPr>
          <p:nvPr>
            <p:ph type="sldNum" sz="quarter" idx="12"/>
          </p:nvPr>
        </p:nvSpPr>
        <p:spPr/>
        <p:txBody>
          <a:bodyPr/>
          <a:lstStyle/>
          <a:p>
            <a:fld id="{77E08A23-CDDC-524E-A085-A5414C285A02}" type="slidenum">
              <a:rPr lang="en-US" smtClean="0"/>
              <a:pPr/>
              <a:t>19</a:t>
            </a:fld>
            <a:endParaRPr lang="en-US"/>
          </a:p>
        </p:txBody>
      </p:sp>
    </p:spTree>
    <p:extLst>
      <p:ext uri="{BB962C8B-B14F-4D97-AF65-F5344CB8AC3E}">
        <p14:creationId xmlns:p14="http://schemas.microsoft.com/office/powerpoint/2010/main" val="19970149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3338"/>
            <a:ext cx="8229600" cy="1143000"/>
          </a:xfrm>
        </p:spPr>
        <p:txBody>
          <a:bodyPr/>
          <a:lstStyle/>
          <a:p>
            <a:r>
              <a:rPr lang="en-US" dirty="0" smtClean="0">
                <a:solidFill>
                  <a:srgbClr val="FF0000"/>
                </a:solidFill>
              </a:rPr>
              <a:t>The </a:t>
            </a:r>
            <a:r>
              <a:rPr lang="en-US" dirty="0" err="1" smtClean="0">
                <a:solidFill>
                  <a:srgbClr val="FF0000"/>
                </a:solidFill>
              </a:rPr>
              <a:t>LHCb</a:t>
            </a:r>
            <a:r>
              <a:rPr lang="en-US" dirty="0" smtClean="0">
                <a:solidFill>
                  <a:srgbClr val="FF0000"/>
                </a:solidFill>
              </a:rPr>
              <a:t> experiment</a:t>
            </a:r>
            <a:endParaRPr lang="en-US" dirty="0">
              <a:solidFill>
                <a:srgbClr val="FF0000"/>
              </a:solidFill>
            </a:endParaRPr>
          </a:p>
        </p:txBody>
      </p:sp>
      <p:sp>
        <p:nvSpPr>
          <p:cNvPr id="10" name="Slide Number Placeholder 9"/>
          <p:cNvSpPr>
            <a:spLocks noGrp="1"/>
          </p:cNvSpPr>
          <p:nvPr>
            <p:ph type="sldNum" sz="quarter" idx="11"/>
          </p:nvPr>
        </p:nvSpPr>
        <p:spPr>
          <a:xfrm>
            <a:off x="8013700" y="6413500"/>
            <a:ext cx="1130300" cy="365125"/>
          </a:xfrm>
        </p:spPr>
        <p:txBody>
          <a:bodyPr/>
          <a:lstStyle/>
          <a:p>
            <a:fld id="{997F593E-4D65-AC44-A603-FB3151009ECD}" type="slidenum">
              <a:rPr lang="en-US" sz="1400" smtClean="0"/>
              <a:pPr/>
              <a:t>2</a:t>
            </a:fld>
            <a:endParaRPr lang="en-US" sz="1400" dirty="0"/>
          </a:p>
        </p:txBody>
      </p:sp>
      <p:sp>
        <p:nvSpPr>
          <p:cNvPr id="12" name="Content Placeholder 11"/>
          <p:cNvSpPr>
            <a:spLocks noGrp="1"/>
          </p:cNvSpPr>
          <p:nvPr>
            <p:ph idx="1"/>
          </p:nvPr>
        </p:nvSpPr>
        <p:spPr>
          <a:xfrm>
            <a:off x="381000" y="1209674"/>
            <a:ext cx="8382000" cy="4547399"/>
          </a:xfrm>
          <a:prstGeom prst="rect">
            <a:avLst/>
          </a:prstGeom>
        </p:spPr>
        <p:txBody>
          <a:bodyPr wrap="square">
            <a:spAutoFit/>
          </a:bodyPr>
          <a:lstStyle/>
          <a:p>
            <a:pPr>
              <a:spcBef>
                <a:spcPts val="300"/>
              </a:spcBef>
            </a:pPr>
            <a:r>
              <a:rPr lang="en-GB" sz="2400" dirty="0" smtClean="0">
                <a:solidFill>
                  <a:srgbClr val="0000FF"/>
                </a:solidFill>
                <a:cs typeface="Times New Roman" pitchFamily="18" charset="0"/>
              </a:rPr>
              <a:t>LHCb is a high precision experiment </a:t>
            </a:r>
            <a:r>
              <a:rPr lang="en-GB" sz="2400" dirty="0">
                <a:solidFill>
                  <a:srgbClr val="0000FF"/>
                </a:solidFill>
                <a:cs typeface="Times New Roman" pitchFamily="18" charset="0"/>
              </a:rPr>
              <a:t>devoted to the search for </a:t>
            </a:r>
            <a:r>
              <a:rPr lang="en-GB" sz="2400" dirty="0" smtClean="0">
                <a:solidFill>
                  <a:srgbClr val="0000FF"/>
                </a:solidFill>
                <a:cs typeface="Times New Roman" pitchFamily="18" charset="0"/>
              </a:rPr>
              <a:t>New Physics beyond </a:t>
            </a:r>
            <a:r>
              <a:rPr lang="en-GB" sz="2400" dirty="0">
                <a:solidFill>
                  <a:srgbClr val="0000FF"/>
                </a:solidFill>
                <a:cs typeface="Times New Roman" pitchFamily="18" charset="0"/>
              </a:rPr>
              <a:t>the Standard </a:t>
            </a:r>
            <a:r>
              <a:rPr lang="en-GB" sz="2400" dirty="0" smtClean="0">
                <a:solidFill>
                  <a:srgbClr val="0000FF"/>
                </a:solidFill>
                <a:cs typeface="Times New Roman" pitchFamily="18" charset="0"/>
              </a:rPr>
              <a:t>Model by </a:t>
            </a:r>
          </a:p>
          <a:p>
            <a:pPr lvl="1">
              <a:spcBef>
                <a:spcPts val="300"/>
              </a:spcBef>
            </a:pPr>
            <a:r>
              <a:rPr lang="en-GB" sz="2000" dirty="0" smtClean="0">
                <a:solidFill>
                  <a:srgbClr val="0000FF"/>
                </a:solidFill>
                <a:cs typeface="Times New Roman" pitchFamily="18" charset="0"/>
              </a:rPr>
              <a:t>studying </a:t>
            </a:r>
            <a:r>
              <a:rPr lang="en-GB" sz="2000" dirty="0">
                <a:solidFill>
                  <a:srgbClr val="0000FF"/>
                </a:solidFill>
                <a:cs typeface="Times New Roman" pitchFamily="18" charset="0"/>
              </a:rPr>
              <a:t>CP violation and rare decays in the b and c-quark </a:t>
            </a:r>
            <a:r>
              <a:rPr lang="en-GB" sz="2000" dirty="0" smtClean="0">
                <a:solidFill>
                  <a:srgbClr val="0000FF"/>
                </a:solidFill>
                <a:cs typeface="Times New Roman" pitchFamily="18" charset="0"/>
              </a:rPr>
              <a:t>sectors;</a:t>
            </a:r>
          </a:p>
          <a:p>
            <a:pPr lvl="1">
              <a:spcBef>
                <a:spcPts val="300"/>
              </a:spcBef>
            </a:pPr>
            <a:r>
              <a:rPr lang="en-GB" sz="2000" dirty="0" smtClean="0">
                <a:solidFill>
                  <a:srgbClr val="0000FF"/>
                </a:solidFill>
                <a:cs typeface="Times New Roman" pitchFamily="18" charset="0"/>
              </a:rPr>
              <a:t>searching for deviations from the SM </a:t>
            </a:r>
            <a:r>
              <a:rPr lang="en-GB" sz="2000" dirty="0">
                <a:solidFill>
                  <a:srgbClr val="0000FF"/>
                </a:solidFill>
                <a:cs typeface="Times New Roman" pitchFamily="18" charset="0"/>
              </a:rPr>
              <a:t>due to </a:t>
            </a:r>
            <a:r>
              <a:rPr lang="en-GB" sz="2000" dirty="0" smtClean="0">
                <a:solidFill>
                  <a:srgbClr val="0000FF"/>
                </a:solidFill>
                <a:cs typeface="Times New Roman" pitchFamily="18" charset="0"/>
              </a:rPr>
              <a:t>virtual </a:t>
            </a:r>
            <a:r>
              <a:rPr lang="en-GB" sz="2000" dirty="0">
                <a:solidFill>
                  <a:srgbClr val="0000FF"/>
                </a:solidFill>
                <a:cs typeface="Times New Roman" pitchFamily="18" charset="0"/>
              </a:rPr>
              <a:t>contributions of </a:t>
            </a:r>
            <a:r>
              <a:rPr lang="en-GB" sz="2000" dirty="0" smtClean="0">
                <a:solidFill>
                  <a:srgbClr val="0000FF"/>
                </a:solidFill>
                <a:cs typeface="Times New Roman" pitchFamily="18" charset="0"/>
              </a:rPr>
              <a:t>new </a:t>
            </a:r>
            <a:r>
              <a:rPr lang="en-GB" sz="2000" dirty="0">
                <a:solidFill>
                  <a:srgbClr val="0000FF"/>
                </a:solidFill>
                <a:cs typeface="Times New Roman" pitchFamily="18" charset="0"/>
              </a:rPr>
              <a:t>heavy particles in loop </a:t>
            </a:r>
            <a:r>
              <a:rPr lang="en-GB" sz="2000" dirty="0" smtClean="0">
                <a:solidFill>
                  <a:srgbClr val="0000FF"/>
                </a:solidFill>
                <a:cs typeface="Times New Roman" pitchFamily="18" charset="0"/>
              </a:rPr>
              <a:t>diagrams; </a:t>
            </a:r>
          </a:p>
          <a:p>
            <a:pPr lvl="1">
              <a:spcBef>
                <a:spcPts val="300"/>
              </a:spcBef>
            </a:pPr>
            <a:r>
              <a:rPr lang="en-GB" sz="2000" dirty="0" smtClean="0">
                <a:solidFill>
                  <a:srgbClr val="0000FF"/>
                </a:solidFill>
                <a:cs typeface="Times New Roman" pitchFamily="18" charset="0"/>
              </a:rPr>
              <a:t>being sensitive to new particles above the </a:t>
            </a:r>
            <a:r>
              <a:rPr lang="en-GB" sz="2000" dirty="0" err="1" smtClean="0">
                <a:solidFill>
                  <a:srgbClr val="0000FF"/>
                </a:solidFill>
                <a:cs typeface="Times New Roman" pitchFamily="18" charset="0"/>
              </a:rPr>
              <a:t>TeV</a:t>
            </a:r>
            <a:r>
              <a:rPr lang="en-GB" sz="2000" dirty="0" smtClean="0">
                <a:solidFill>
                  <a:srgbClr val="0000FF"/>
                </a:solidFill>
                <a:cs typeface="Times New Roman" pitchFamily="18" charset="0"/>
              </a:rPr>
              <a:t> scale not accessible to direct searches.</a:t>
            </a:r>
          </a:p>
          <a:p>
            <a:pPr>
              <a:spcBef>
                <a:spcPts val="300"/>
              </a:spcBef>
            </a:pPr>
            <a:r>
              <a:rPr lang="en-GB" sz="2400" dirty="0">
                <a:solidFill>
                  <a:srgbClr val="0000FF"/>
                </a:solidFill>
                <a:cs typeface="Times New Roman" pitchFamily="18" charset="0"/>
              </a:rPr>
              <a:t>Past and running experiments have shown that:</a:t>
            </a:r>
          </a:p>
          <a:p>
            <a:pPr lvl="1">
              <a:spcBef>
                <a:spcPts val="300"/>
              </a:spcBef>
            </a:pPr>
            <a:r>
              <a:rPr lang="en-GB" sz="2000" dirty="0">
                <a:solidFill>
                  <a:srgbClr val="0000FF"/>
                </a:solidFill>
                <a:cs typeface="Times New Roman" pitchFamily="18" charset="0"/>
              </a:rPr>
              <a:t>flavour changing processes are consistent with the CKM </a:t>
            </a:r>
            <a:r>
              <a:rPr lang="en-GB" sz="2000" dirty="0" smtClean="0">
                <a:solidFill>
                  <a:srgbClr val="0000FF"/>
                </a:solidFill>
                <a:cs typeface="Times New Roman" pitchFamily="18" charset="0"/>
              </a:rPr>
              <a:t>mechanism;</a:t>
            </a:r>
            <a:endParaRPr lang="en-GB" sz="2000" dirty="0">
              <a:solidFill>
                <a:srgbClr val="0000FF"/>
              </a:solidFill>
              <a:cs typeface="Times New Roman" pitchFamily="18" charset="0"/>
            </a:endParaRPr>
          </a:p>
          <a:p>
            <a:pPr lvl="1">
              <a:spcBef>
                <a:spcPts val="300"/>
              </a:spcBef>
            </a:pPr>
            <a:r>
              <a:rPr lang="en-GB" sz="2000" dirty="0">
                <a:solidFill>
                  <a:srgbClr val="0000FF"/>
                </a:solidFill>
                <a:cs typeface="Times New Roman" pitchFamily="18" charset="0"/>
              </a:rPr>
              <a:t>large sources of flavour symmetry breaking are excluded at the </a:t>
            </a:r>
            <a:r>
              <a:rPr lang="en-GB" sz="2000" dirty="0" err="1">
                <a:solidFill>
                  <a:srgbClr val="0000FF"/>
                </a:solidFill>
                <a:cs typeface="Times New Roman" pitchFamily="18" charset="0"/>
              </a:rPr>
              <a:t>TeV</a:t>
            </a:r>
            <a:r>
              <a:rPr lang="en-GB" sz="2000" dirty="0">
                <a:solidFill>
                  <a:srgbClr val="0000FF"/>
                </a:solidFill>
                <a:cs typeface="Times New Roman" pitchFamily="18" charset="0"/>
              </a:rPr>
              <a:t> </a:t>
            </a:r>
            <a:r>
              <a:rPr lang="en-GB" sz="2000" dirty="0" smtClean="0">
                <a:solidFill>
                  <a:srgbClr val="0000FF"/>
                </a:solidFill>
                <a:cs typeface="Times New Roman" pitchFamily="18" charset="0"/>
              </a:rPr>
              <a:t>scale;</a:t>
            </a:r>
            <a:endParaRPr lang="en-GB" sz="2000" dirty="0">
              <a:solidFill>
                <a:srgbClr val="0000FF"/>
              </a:solidFill>
              <a:cs typeface="Times New Roman" pitchFamily="18" charset="0"/>
            </a:endParaRPr>
          </a:p>
          <a:p>
            <a:pPr lvl="1">
              <a:spcBef>
                <a:spcPts val="300"/>
              </a:spcBef>
            </a:pPr>
            <a:r>
              <a:rPr lang="en-GB" sz="2000" dirty="0">
                <a:solidFill>
                  <a:srgbClr val="0000FF"/>
                </a:solidFill>
                <a:cs typeface="Times New Roman" pitchFamily="18" charset="0"/>
              </a:rPr>
              <a:t>the flavour structure of the NP, if it exists, would be very peculiar at the </a:t>
            </a:r>
            <a:r>
              <a:rPr lang="en-GB" sz="2000" dirty="0" err="1">
                <a:solidFill>
                  <a:srgbClr val="0000FF"/>
                </a:solidFill>
                <a:cs typeface="Times New Roman" pitchFamily="18" charset="0"/>
              </a:rPr>
              <a:t>TeV</a:t>
            </a:r>
            <a:r>
              <a:rPr lang="en-GB" sz="2000" dirty="0">
                <a:solidFill>
                  <a:srgbClr val="0000FF"/>
                </a:solidFill>
                <a:cs typeface="Times New Roman" pitchFamily="18" charset="0"/>
              </a:rPr>
              <a:t> scale (MFV</a:t>
            </a:r>
            <a:r>
              <a:rPr lang="en-GB" sz="2000" dirty="0" smtClean="0">
                <a:solidFill>
                  <a:srgbClr val="0000FF"/>
                </a:solidFill>
                <a:cs typeface="Times New Roman" pitchFamily="18" charset="0"/>
              </a:rPr>
              <a:t>).</a:t>
            </a:r>
            <a:endParaRPr lang="en-GB" sz="2000" dirty="0">
              <a:solidFill>
                <a:srgbClr val="0000FF"/>
              </a:solidFill>
              <a:cs typeface="Times New Roman" pitchFamily="18" charset="0"/>
            </a:endParaRPr>
          </a:p>
        </p:txBody>
      </p:sp>
    </p:spTree>
    <p:extLst>
      <p:ext uri="{BB962C8B-B14F-4D97-AF65-F5344CB8AC3E}">
        <p14:creationId xmlns:p14="http://schemas.microsoft.com/office/powerpoint/2010/main" val="351413040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IFD2014</a:t>
            </a:r>
            <a:endParaRPr lang="en-US" dirty="0"/>
          </a:p>
        </p:txBody>
      </p:sp>
      <p:sp>
        <p:nvSpPr>
          <p:cNvPr id="6" name="Slide Number Placeholder 5"/>
          <p:cNvSpPr>
            <a:spLocks noGrp="1"/>
          </p:cNvSpPr>
          <p:nvPr>
            <p:ph type="sldNum" sz="quarter" idx="12"/>
          </p:nvPr>
        </p:nvSpPr>
        <p:spPr/>
        <p:txBody>
          <a:bodyPr/>
          <a:lstStyle/>
          <a:p>
            <a:fld id="{EAEA7997-1471-C646-8893-B03DE600C50F}" type="slidenum">
              <a:rPr lang="en-US" smtClean="0"/>
              <a:pPr/>
              <a:t>20</a:t>
            </a:fld>
            <a:endParaRPr lang="en-US"/>
          </a:p>
        </p:txBody>
      </p:sp>
      <p:sp>
        <p:nvSpPr>
          <p:cNvPr id="7" name="Title 1"/>
          <p:cNvSpPr>
            <a:spLocks noGrp="1"/>
          </p:cNvSpPr>
          <p:nvPr>
            <p:ph type="title"/>
          </p:nvPr>
        </p:nvSpPr>
        <p:spPr>
          <a:xfrm>
            <a:off x="457200" y="0"/>
            <a:ext cx="8229600" cy="1007533"/>
          </a:xfrm>
        </p:spPr>
        <p:txBody>
          <a:bodyPr/>
          <a:lstStyle/>
          <a:p>
            <a:r>
              <a:rPr lang="en-US" dirty="0" smtClean="0">
                <a:solidFill>
                  <a:srgbClr val="FF0000"/>
                </a:solidFill>
              </a:rPr>
              <a:t>The VELO upgrade</a:t>
            </a:r>
            <a:endParaRPr lang="en-US" dirty="0">
              <a:solidFill>
                <a:srgbClr val="FF0000"/>
              </a:solidFill>
            </a:endParaRPr>
          </a:p>
        </p:txBody>
      </p:sp>
      <p:pic>
        <p:nvPicPr>
          <p:cNvPr id="8" name="Picture 7"/>
          <p:cNvPicPr>
            <a:picLocks noChangeAspect="1"/>
          </p:cNvPicPr>
          <p:nvPr/>
        </p:nvPicPr>
        <p:blipFill>
          <a:blip r:embed="rId2"/>
          <a:stretch>
            <a:fillRect/>
          </a:stretch>
        </p:blipFill>
        <p:spPr>
          <a:xfrm>
            <a:off x="4318006" y="1200149"/>
            <a:ext cx="4445002" cy="2834456"/>
          </a:xfrm>
          <a:prstGeom prst="rect">
            <a:avLst/>
          </a:prstGeom>
        </p:spPr>
      </p:pic>
      <p:pic>
        <p:nvPicPr>
          <p:cNvPr id="12" name="Picture 11"/>
          <p:cNvPicPr>
            <a:picLocks noChangeAspect="1"/>
          </p:cNvPicPr>
          <p:nvPr/>
        </p:nvPicPr>
        <p:blipFill>
          <a:blip r:embed="rId3"/>
          <a:stretch>
            <a:fillRect/>
          </a:stretch>
        </p:blipFill>
        <p:spPr>
          <a:xfrm>
            <a:off x="110760" y="3453300"/>
            <a:ext cx="4207246" cy="2742303"/>
          </a:xfrm>
          <a:prstGeom prst="rect">
            <a:avLst/>
          </a:prstGeom>
        </p:spPr>
      </p:pic>
      <p:sp>
        <p:nvSpPr>
          <p:cNvPr id="13" name="Rectangle 12"/>
          <p:cNvSpPr/>
          <p:nvPr/>
        </p:nvSpPr>
        <p:spPr>
          <a:xfrm>
            <a:off x="7591628" y="2592289"/>
            <a:ext cx="1095172" cy="338554"/>
          </a:xfrm>
          <a:prstGeom prst="rect">
            <a:avLst/>
          </a:prstGeom>
        </p:spPr>
        <p:txBody>
          <a:bodyPr wrap="none">
            <a:spAutoFit/>
          </a:bodyPr>
          <a:lstStyle/>
          <a:p>
            <a:r>
              <a:rPr lang="en-US" sz="1600" dirty="0" smtClean="0">
                <a:solidFill>
                  <a:srgbClr val="0000FF"/>
                </a:solidFill>
              </a:rPr>
              <a:t>26 stations </a:t>
            </a:r>
            <a:endParaRPr lang="en-US" sz="1600" dirty="0">
              <a:solidFill>
                <a:srgbClr val="0000FF"/>
              </a:solidFill>
            </a:endParaRPr>
          </a:p>
        </p:txBody>
      </p:sp>
      <p:sp>
        <p:nvSpPr>
          <p:cNvPr id="15" name="Rectangle 14"/>
          <p:cNvSpPr/>
          <p:nvPr/>
        </p:nvSpPr>
        <p:spPr>
          <a:xfrm>
            <a:off x="126998" y="1007533"/>
            <a:ext cx="4660902" cy="3139321"/>
          </a:xfrm>
          <a:prstGeom prst="rect">
            <a:avLst/>
          </a:prstGeom>
        </p:spPr>
        <p:txBody>
          <a:bodyPr wrap="square">
            <a:spAutoFit/>
          </a:bodyPr>
          <a:lstStyle/>
          <a:p>
            <a:pPr>
              <a:buFont typeface="Arial"/>
              <a:buChar char="•"/>
            </a:pPr>
            <a:r>
              <a:rPr lang="en-US" dirty="0" smtClean="0">
                <a:solidFill>
                  <a:srgbClr val="0000FF"/>
                </a:solidFill>
              </a:rPr>
              <a:t> Silicon </a:t>
            </a:r>
            <a:r>
              <a:rPr lang="en-US" b="1" dirty="0" smtClean="0">
                <a:solidFill>
                  <a:srgbClr val="0000FF"/>
                </a:solidFill>
              </a:rPr>
              <a:t>pixels </a:t>
            </a:r>
            <a:r>
              <a:rPr lang="en-US" dirty="0" smtClean="0">
                <a:solidFill>
                  <a:srgbClr val="0000FF"/>
                </a:solidFill>
              </a:rPr>
              <a:t>with a surface area of 55x55 μm</a:t>
            </a:r>
            <a:r>
              <a:rPr lang="en-US" baseline="30000" dirty="0" smtClean="0">
                <a:solidFill>
                  <a:srgbClr val="0000FF"/>
                </a:solidFill>
              </a:rPr>
              <a:t>2</a:t>
            </a:r>
            <a:r>
              <a:rPr lang="en-US" dirty="0" smtClean="0">
                <a:solidFill>
                  <a:srgbClr val="0000FF"/>
                </a:solidFill>
              </a:rPr>
              <a:t> </a:t>
            </a:r>
          </a:p>
          <a:p>
            <a:pPr>
              <a:buFont typeface="Arial"/>
              <a:buChar char="•"/>
            </a:pPr>
            <a:r>
              <a:rPr lang="en-US" dirty="0" smtClean="0">
                <a:solidFill>
                  <a:srgbClr val="0000FF"/>
                </a:solidFill>
              </a:rPr>
              <a:t> </a:t>
            </a:r>
            <a:r>
              <a:rPr lang="en-US" b="1" dirty="0" smtClean="0">
                <a:solidFill>
                  <a:srgbClr val="0000FF"/>
                </a:solidFill>
              </a:rPr>
              <a:t>Lower material </a:t>
            </a:r>
            <a:r>
              <a:rPr lang="en-GB" b="1" dirty="0" smtClean="0">
                <a:solidFill>
                  <a:srgbClr val="0000FF"/>
                </a:solidFill>
              </a:rPr>
              <a:t>budget</a:t>
            </a:r>
            <a:r>
              <a:rPr lang="en-US" dirty="0" smtClean="0">
                <a:solidFill>
                  <a:srgbClr val="0000FF"/>
                </a:solidFill>
              </a:rPr>
              <a:t>:</a:t>
            </a:r>
          </a:p>
          <a:p>
            <a:r>
              <a:rPr lang="en-US" dirty="0" smtClean="0">
                <a:solidFill>
                  <a:srgbClr val="0000FF"/>
                </a:solidFill>
              </a:rPr>
              <a:t>Sensor thickness: 300 </a:t>
            </a:r>
            <a:r>
              <a:rPr lang="en-US" dirty="0" err="1" smtClean="0">
                <a:solidFill>
                  <a:srgbClr val="0000FF"/>
                </a:solidFill>
              </a:rPr>
              <a:t>μm</a:t>
            </a:r>
            <a:r>
              <a:rPr lang="en-US" dirty="0" smtClean="0">
                <a:solidFill>
                  <a:srgbClr val="0000FF"/>
                </a:solidFill>
              </a:rPr>
              <a:t> → 200 </a:t>
            </a:r>
            <a:r>
              <a:rPr lang="en-US" dirty="0" err="1" smtClean="0">
                <a:solidFill>
                  <a:srgbClr val="0000FF"/>
                </a:solidFill>
              </a:rPr>
              <a:t>μm</a:t>
            </a:r>
            <a:endParaRPr lang="en-US" dirty="0" smtClean="0">
              <a:solidFill>
                <a:srgbClr val="0000FF"/>
              </a:solidFill>
            </a:endParaRPr>
          </a:p>
          <a:p>
            <a:r>
              <a:rPr lang="en-US" dirty="0" smtClean="0">
                <a:solidFill>
                  <a:srgbClr val="0000FF"/>
                </a:solidFill>
              </a:rPr>
              <a:t>RF </a:t>
            </a:r>
            <a:r>
              <a:rPr lang="en-US" dirty="0" err="1" smtClean="0">
                <a:solidFill>
                  <a:srgbClr val="0000FF"/>
                </a:solidFill>
              </a:rPr>
              <a:t>Aluminium</a:t>
            </a:r>
            <a:r>
              <a:rPr lang="en-US" dirty="0" smtClean="0">
                <a:solidFill>
                  <a:srgbClr val="0000FF"/>
                </a:solidFill>
              </a:rPr>
              <a:t> foil thickness:  300 → ≤ 250 </a:t>
            </a:r>
            <a:r>
              <a:rPr lang="en-US" dirty="0" err="1" smtClean="0">
                <a:solidFill>
                  <a:srgbClr val="0000FF"/>
                </a:solidFill>
              </a:rPr>
              <a:t>μm</a:t>
            </a:r>
            <a:r>
              <a:rPr lang="en-US" dirty="0" smtClean="0">
                <a:solidFill>
                  <a:srgbClr val="0000FF"/>
                </a:solidFill>
              </a:rPr>
              <a:t>, </a:t>
            </a:r>
          </a:p>
          <a:p>
            <a:pPr>
              <a:buFont typeface="Arial"/>
              <a:buChar char="•"/>
            </a:pPr>
            <a:r>
              <a:rPr lang="en-US" dirty="0" smtClean="0">
                <a:solidFill>
                  <a:srgbClr val="0000FF"/>
                </a:solidFill>
              </a:rPr>
              <a:t> </a:t>
            </a:r>
            <a:r>
              <a:rPr lang="en-US" b="1" dirty="0" smtClean="0">
                <a:solidFill>
                  <a:srgbClr val="0000FF"/>
                </a:solidFill>
              </a:rPr>
              <a:t>Enlarge acceptance</a:t>
            </a:r>
            <a:r>
              <a:rPr lang="en-US" dirty="0" smtClean="0">
                <a:solidFill>
                  <a:srgbClr val="0000FF"/>
                </a:solidFill>
              </a:rPr>
              <a:t/>
            </a:r>
            <a:br>
              <a:rPr lang="en-US" dirty="0" smtClean="0">
                <a:solidFill>
                  <a:srgbClr val="0000FF"/>
                </a:solidFill>
              </a:rPr>
            </a:br>
            <a:r>
              <a:rPr lang="en-US" dirty="0" smtClean="0">
                <a:solidFill>
                  <a:srgbClr val="0000FF"/>
                </a:solidFill>
              </a:rPr>
              <a:t>Inner foil radius: 5.5 mm → 3.5 mm</a:t>
            </a:r>
            <a:br>
              <a:rPr lang="en-US" dirty="0" smtClean="0">
                <a:solidFill>
                  <a:srgbClr val="0000FF"/>
                </a:solidFill>
              </a:rPr>
            </a:br>
            <a:r>
              <a:rPr lang="en-US" dirty="0" smtClean="0">
                <a:solidFill>
                  <a:srgbClr val="0000FF"/>
                </a:solidFill>
              </a:rPr>
              <a:t>first sensitive pixel edge at a radius of 5.1 mm, which is about the limit for the pixel chip as determined by the data rate from detailed simulations</a:t>
            </a:r>
          </a:p>
          <a:p>
            <a:endParaRPr lang="en-US" dirty="0">
              <a:solidFill>
                <a:srgbClr val="0000FF"/>
              </a:solidFill>
            </a:endParaRPr>
          </a:p>
        </p:txBody>
      </p:sp>
      <p:sp>
        <p:nvSpPr>
          <p:cNvPr id="17" name="Rectangle 16"/>
          <p:cNvSpPr/>
          <p:nvPr/>
        </p:nvSpPr>
        <p:spPr>
          <a:xfrm rot="5400000">
            <a:off x="5445229" y="3962188"/>
            <a:ext cx="6872599" cy="369332"/>
          </a:xfrm>
          <a:prstGeom prst="rect">
            <a:avLst/>
          </a:prstGeom>
        </p:spPr>
        <p:txBody>
          <a:bodyPr wrap="square">
            <a:spAutoFit/>
          </a:bodyPr>
          <a:lstStyle/>
          <a:p>
            <a:r>
              <a:rPr lang="en-US" dirty="0" smtClean="0"/>
              <a:t>http://cds.cern.ch/record/1624070/files/LHCB-TDR-013.pdf</a:t>
            </a:r>
            <a:endParaRPr lang="en-US" dirty="0"/>
          </a:p>
        </p:txBody>
      </p:sp>
      <p:pic>
        <p:nvPicPr>
          <p:cNvPr id="21" name="Picture 20"/>
          <p:cNvPicPr>
            <a:picLocks noChangeAspect="1"/>
          </p:cNvPicPr>
          <p:nvPr/>
        </p:nvPicPr>
        <p:blipFill>
          <a:blip r:embed="rId4"/>
          <a:stretch>
            <a:fillRect/>
          </a:stretch>
        </p:blipFill>
        <p:spPr>
          <a:xfrm>
            <a:off x="4400550" y="3945705"/>
            <a:ext cx="4305300" cy="251659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IFD2014</a:t>
            </a:r>
            <a:endParaRPr lang="en-US"/>
          </a:p>
        </p:txBody>
      </p:sp>
      <p:sp>
        <p:nvSpPr>
          <p:cNvPr id="6" name="Slide Number Placeholder 5"/>
          <p:cNvSpPr>
            <a:spLocks noGrp="1"/>
          </p:cNvSpPr>
          <p:nvPr>
            <p:ph type="sldNum" sz="quarter" idx="12"/>
          </p:nvPr>
        </p:nvSpPr>
        <p:spPr/>
        <p:txBody>
          <a:bodyPr/>
          <a:lstStyle/>
          <a:p>
            <a:fld id="{EAEA7997-1471-C646-8893-B03DE600C50F}" type="slidenum">
              <a:rPr lang="en-US" smtClean="0"/>
              <a:pPr/>
              <a:t>21</a:t>
            </a:fld>
            <a:endParaRPr lang="en-US"/>
          </a:p>
        </p:txBody>
      </p:sp>
      <p:pic>
        <p:nvPicPr>
          <p:cNvPr id="7" name="Picture 6"/>
          <p:cNvPicPr>
            <a:picLocks noChangeAspect="1"/>
          </p:cNvPicPr>
          <p:nvPr/>
        </p:nvPicPr>
        <p:blipFill>
          <a:blip r:embed="rId2"/>
          <a:stretch>
            <a:fillRect/>
          </a:stretch>
        </p:blipFill>
        <p:spPr>
          <a:xfrm>
            <a:off x="55032" y="1187225"/>
            <a:ext cx="6139758" cy="2982609"/>
          </a:xfrm>
          <a:prstGeom prst="rect">
            <a:avLst/>
          </a:prstGeom>
        </p:spPr>
      </p:pic>
      <p:sp>
        <p:nvSpPr>
          <p:cNvPr id="8" name="TextBox 7"/>
          <p:cNvSpPr txBox="1"/>
          <p:nvPr/>
        </p:nvSpPr>
        <p:spPr>
          <a:xfrm>
            <a:off x="4970156" y="1739900"/>
            <a:ext cx="796312" cy="338554"/>
          </a:xfrm>
          <a:prstGeom prst="rect">
            <a:avLst/>
          </a:prstGeom>
          <a:noFill/>
        </p:spPr>
        <p:txBody>
          <a:bodyPr wrap="none" rtlCol="0">
            <a:spAutoFit/>
          </a:bodyPr>
          <a:lstStyle/>
          <a:p>
            <a:r>
              <a:rPr lang="en-US" sz="1600" dirty="0" smtClean="0"/>
              <a:t>current</a:t>
            </a:r>
            <a:endParaRPr lang="en-US" sz="1600" dirty="0"/>
          </a:p>
        </p:txBody>
      </p:sp>
      <p:sp>
        <p:nvSpPr>
          <p:cNvPr id="9" name="TextBox 8"/>
          <p:cNvSpPr txBox="1"/>
          <p:nvPr/>
        </p:nvSpPr>
        <p:spPr>
          <a:xfrm>
            <a:off x="5147446" y="2692400"/>
            <a:ext cx="872354" cy="338554"/>
          </a:xfrm>
          <a:prstGeom prst="rect">
            <a:avLst/>
          </a:prstGeom>
          <a:noFill/>
        </p:spPr>
        <p:txBody>
          <a:bodyPr wrap="none" rtlCol="0">
            <a:spAutoFit/>
          </a:bodyPr>
          <a:lstStyle/>
          <a:p>
            <a:r>
              <a:rPr lang="en-US" sz="1600" dirty="0" smtClean="0">
                <a:solidFill>
                  <a:srgbClr val="FF0000"/>
                </a:solidFill>
              </a:rPr>
              <a:t>upgrade</a:t>
            </a:r>
            <a:endParaRPr lang="en-US" sz="1600" dirty="0">
              <a:solidFill>
                <a:srgbClr val="FF0000"/>
              </a:solidFill>
            </a:endParaRPr>
          </a:p>
        </p:txBody>
      </p:sp>
      <p:sp>
        <p:nvSpPr>
          <p:cNvPr id="10" name="Title 1"/>
          <p:cNvSpPr>
            <a:spLocks noGrp="1"/>
          </p:cNvSpPr>
          <p:nvPr>
            <p:ph type="title"/>
          </p:nvPr>
        </p:nvSpPr>
        <p:spPr>
          <a:xfrm>
            <a:off x="457200" y="0"/>
            <a:ext cx="8229600" cy="1007533"/>
          </a:xfrm>
        </p:spPr>
        <p:txBody>
          <a:bodyPr/>
          <a:lstStyle/>
          <a:p>
            <a:r>
              <a:rPr lang="en-US" dirty="0" smtClean="0">
                <a:solidFill>
                  <a:srgbClr val="FF0000"/>
                </a:solidFill>
              </a:rPr>
              <a:t>The VELO upgrade</a:t>
            </a:r>
            <a:endParaRPr lang="en-US" dirty="0">
              <a:solidFill>
                <a:srgbClr val="FF0000"/>
              </a:solidFill>
            </a:endParaRPr>
          </a:p>
        </p:txBody>
      </p:sp>
      <p:pic>
        <p:nvPicPr>
          <p:cNvPr id="12" name="Picture 11"/>
          <p:cNvPicPr>
            <a:picLocks noChangeAspect="1"/>
          </p:cNvPicPr>
          <p:nvPr/>
        </p:nvPicPr>
        <p:blipFill>
          <a:blip r:embed="rId3"/>
          <a:stretch>
            <a:fillRect/>
          </a:stretch>
        </p:blipFill>
        <p:spPr>
          <a:xfrm>
            <a:off x="6151421" y="1103327"/>
            <a:ext cx="2903679" cy="3002668"/>
          </a:xfrm>
          <a:prstGeom prst="rect">
            <a:avLst/>
          </a:prstGeom>
        </p:spPr>
      </p:pic>
      <p:sp>
        <p:nvSpPr>
          <p:cNvPr id="13" name="Rectangle 12"/>
          <p:cNvSpPr/>
          <p:nvPr/>
        </p:nvSpPr>
        <p:spPr>
          <a:xfrm>
            <a:off x="351377" y="819035"/>
            <a:ext cx="3035300" cy="461665"/>
          </a:xfrm>
          <a:prstGeom prst="rect">
            <a:avLst/>
          </a:prstGeom>
        </p:spPr>
        <p:txBody>
          <a:bodyPr wrap="square">
            <a:spAutoFit/>
          </a:bodyPr>
          <a:lstStyle/>
          <a:p>
            <a:r>
              <a:rPr lang="en-US" sz="1200" dirty="0" smtClean="0">
                <a:solidFill>
                  <a:srgbClr val="0000FF"/>
                </a:solidFill>
              </a:rPr>
              <a:t>PV resolution in </a:t>
            </a:r>
            <a:r>
              <a:rPr lang="en-US" sz="1200" dirty="0" err="1" smtClean="0">
                <a:solidFill>
                  <a:srgbClr val="0000FF"/>
                </a:solidFill>
              </a:rPr>
              <a:t>x</a:t>
            </a:r>
            <a:r>
              <a:rPr lang="en-US" sz="1200" dirty="0" smtClean="0">
                <a:solidFill>
                  <a:srgbClr val="0000FF"/>
                </a:solidFill>
              </a:rPr>
              <a:t> as function of the number of reconstructed tracks in the vertex</a:t>
            </a:r>
            <a:endParaRPr lang="en-US" sz="1200" dirty="0">
              <a:solidFill>
                <a:srgbClr val="0000FF"/>
              </a:solidFill>
            </a:endParaRPr>
          </a:p>
        </p:txBody>
      </p:sp>
      <p:sp>
        <p:nvSpPr>
          <p:cNvPr id="14" name="Rectangle 13"/>
          <p:cNvSpPr/>
          <p:nvPr/>
        </p:nvSpPr>
        <p:spPr>
          <a:xfrm>
            <a:off x="3335876" y="818231"/>
            <a:ext cx="2895600" cy="461665"/>
          </a:xfrm>
          <a:prstGeom prst="rect">
            <a:avLst/>
          </a:prstGeom>
        </p:spPr>
        <p:txBody>
          <a:bodyPr wrap="square">
            <a:spAutoFit/>
          </a:bodyPr>
          <a:lstStyle/>
          <a:p>
            <a:pPr algn="ctr"/>
            <a:r>
              <a:rPr lang="en-US" sz="1200" dirty="0" smtClean="0">
                <a:solidFill>
                  <a:srgbClr val="0000FF"/>
                </a:solidFill>
              </a:rPr>
              <a:t>IP resolution in </a:t>
            </a:r>
            <a:r>
              <a:rPr lang="en-US" sz="1200" dirty="0" err="1" smtClean="0">
                <a:solidFill>
                  <a:srgbClr val="0000FF"/>
                </a:solidFill>
              </a:rPr>
              <a:t>x</a:t>
            </a:r>
            <a:r>
              <a:rPr lang="en-US" sz="1200" dirty="0" smtClean="0">
                <a:solidFill>
                  <a:srgbClr val="0000FF"/>
                </a:solidFill>
              </a:rPr>
              <a:t> </a:t>
            </a:r>
          </a:p>
          <a:p>
            <a:pPr algn="ctr"/>
            <a:r>
              <a:rPr lang="en-US" sz="1200" dirty="0" smtClean="0">
                <a:solidFill>
                  <a:srgbClr val="0000FF"/>
                </a:solidFill>
              </a:rPr>
              <a:t>(resolutions in </a:t>
            </a:r>
            <a:r>
              <a:rPr lang="en-US" sz="1200" dirty="0" err="1" smtClean="0">
                <a:solidFill>
                  <a:srgbClr val="0000FF"/>
                </a:solidFill>
              </a:rPr>
              <a:t>x</a:t>
            </a:r>
            <a:r>
              <a:rPr lang="en-US" sz="1200" dirty="0" smtClean="0">
                <a:solidFill>
                  <a:srgbClr val="0000FF"/>
                </a:solidFill>
              </a:rPr>
              <a:t> and </a:t>
            </a:r>
            <a:r>
              <a:rPr lang="en-US" sz="1200" dirty="0" err="1" smtClean="0">
                <a:solidFill>
                  <a:srgbClr val="0000FF"/>
                </a:solidFill>
              </a:rPr>
              <a:t>y</a:t>
            </a:r>
            <a:r>
              <a:rPr lang="en-US" sz="1200" dirty="0" smtClean="0">
                <a:solidFill>
                  <a:srgbClr val="0000FF"/>
                </a:solidFill>
              </a:rPr>
              <a:t> are similar) </a:t>
            </a:r>
            <a:endParaRPr lang="en-US" sz="1200" dirty="0">
              <a:solidFill>
                <a:srgbClr val="0000FF"/>
              </a:solidFill>
            </a:endParaRPr>
          </a:p>
        </p:txBody>
      </p:sp>
      <p:sp>
        <p:nvSpPr>
          <p:cNvPr id="15" name="Rectangle 14"/>
          <p:cNvSpPr/>
          <p:nvPr/>
        </p:nvSpPr>
        <p:spPr>
          <a:xfrm>
            <a:off x="6887633" y="910226"/>
            <a:ext cx="1799167" cy="276999"/>
          </a:xfrm>
          <a:prstGeom prst="rect">
            <a:avLst/>
          </a:prstGeom>
        </p:spPr>
        <p:txBody>
          <a:bodyPr wrap="square">
            <a:spAutoFit/>
          </a:bodyPr>
          <a:lstStyle/>
          <a:p>
            <a:pPr algn="ctr"/>
            <a:r>
              <a:rPr lang="en-US" sz="1200" dirty="0" smtClean="0">
                <a:solidFill>
                  <a:srgbClr val="0000FF"/>
                </a:solidFill>
              </a:rPr>
              <a:t>Tracking efficiency</a:t>
            </a:r>
            <a:endParaRPr lang="en-US" sz="1200" dirty="0">
              <a:solidFill>
                <a:srgbClr val="0000FF"/>
              </a:solidFill>
            </a:endParaRPr>
          </a:p>
        </p:txBody>
      </p:sp>
      <p:pic>
        <p:nvPicPr>
          <p:cNvPr id="16" name="Picture 15"/>
          <p:cNvPicPr>
            <a:picLocks noChangeAspect="1"/>
          </p:cNvPicPr>
          <p:nvPr/>
        </p:nvPicPr>
        <p:blipFill>
          <a:blip r:embed="rId4"/>
          <a:stretch>
            <a:fillRect/>
          </a:stretch>
        </p:blipFill>
        <p:spPr>
          <a:xfrm>
            <a:off x="444733" y="4169835"/>
            <a:ext cx="5313149" cy="2186516"/>
          </a:xfrm>
          <a:prstGeom prst="rect">
            <a:avLst/>
          </a:prstGeom>
        </p:spPr>
      </p:pic>
      <p:sp>
        <p:nvSpPr>
          <p:cNvPr id="17" name="TextBox 16"/>
          <p:cNvSpPr txBox="1"/>
          <p:nvPr/>
        </p:nvSpPr>
        <p:spPr>
          <a:xfrm>
            <a:off x="439716" y="4186768"/>
            <a:ext cx="2362771" cy="523220"/>
          </a:xfrm>
          <a:prstGeom prst="rect">
            <a:avLst/>
          </a:prstGeom>
          <a:noFill/>
        </p:spPr>
        <p:txBody>
          <a:bodyPr wrap="none" rtlCol="0">
            <a:spAutoFit/>
          </a:bodyPr>
          <a:lstStyle/>
          <a:p>
            <a:r>
              <a:rPr lang="en-US" sz="1400" dirty="0" err="1" smtClean="0">
                <a:solidFill>
                  <a:srgbClr val="0000FF"/>
                </a:solidFill>
              </a:rPr>
              <a:t>ν</a:t>
            </a:r>
            <a:r>
              <a:rPr lang="en-US" sz="1400" dirty="0" smtClean="0">
                <a:solidFill>
                  <a:srgbClr val="0000FF"/>
                </a:solidFill>
              </a:rPr>
              <a:t>: pp interactions per crossing</a:t>
            </a:r>
          </a:p>
          <a:p>
            <a:r>
              <a:rPr lang="en-US" sz="1400" dirty="0" err="1" smtClean="0">
                <a:solidFill>
                  <a:srgbClr val="0000FF"/>
                </a:solidFill>
              </a:rPr>
              <a:t>μ</a:t>
            </a:r>
            <a:r>
              <a:rPr lang="en-US" sz="1400" dirty="0" smtClean="0">
                <a:solidFill>
                  <a:srgbClr val="0000FF"/>
                </a:solidFill>
              </a:rPr>
              <a:t>: visible interactions </a:t>
            </a:r>
            <a:endParaRPr lang="en-US" sz="1400" dirty="0">
              <a:solidFill>
                <a:srgbClr val="0000FF"/>
              </a:solidFill>
            </a:endParaRPr>
          </a:p>
        </p:txBody>
      </p:sp>
      <p:sp>
        <p:nvSpPr>
          <p:cNvPr id="18" name="Oval 17"/>
          <p:cNvSpPr/>
          <p:nvPr/>
        </p:nvSpPr>
        <p:spPr>
          <a:xfrm>
            <a:off x="3539066" y="4631266"/>
            <a:ext cx="457200" cy="336954"/>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741556" y="4631266"/>
            <a:ext cx="457200" cy="336954"/>
          </a:xfrm>
          <a:prstGeom prst="ellipse">
            <a:avLst/>
          </a:prstGeom>
          <a:no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198756" y="4631266"/>
            <a:ext cx="620633" cy="369332"/>
          </a:xfrm>
          <a:prstGeom prst="rect">
            <a:avLst/>
          </a:prstGeom>
          <a:noFill/>
        </p:spPr>
        <p:txBody>
          <a:bodyPr wrap="none" rtlCol="0">
            <a:spAutoFit/>
          </a:bodyPr>
          <a:lstStyle/>
          <a:p>
            <a:r>
              <a:rPr lang="en-US" dirty="0" smtClean="0">
                <a:solidFill>
                  <a:srgbClr val="008000"/>
                </a:solidFill>
              </a:rPr>
              <a:t>pixel</a:t>
            </a:r>
            <a:endParaRPr lang="en-US" dirty="0">
              <a:solidFill>
                <a:srgbClr val="008000"/>
              </a:solidFill>
            </a:endParaRPr>
          </a:p>
        </p:txBody>
      </p:sp>
      <p:sp>
        <p:nvSpPr>
          <p:cNvPr id="21" name="TextBox 20"/>
          <p:cNvSpPr txBox="1"/>
          <p:nvPr/>
        </p:nvSpPr>
        <p:spPr>
          <a:xfrm>
            <a:off x="3996266" y="4631266"/>
            <a:ext cx="604402" cy="369332"/>
          </a:xfrm>
          <a:prstGeom prst="rect">
            <a:avLst/>
          </a:prstGeom>
          <a:noFill/>
        </p:spPr>
        <p:txBody>
          <a:bodyPr wrap="none" rtlCol="0">
            <a:spAutoFit/>
          </a:bodyPr>
          <a:lstStyle/>
          <a:p>
            <a:r>
              <a:rPr lang="en-US" dirty="0" smtClean="0">
                <a:solidFill>
                  <a:srgbClr val="FF0000"/>
                </a:solidFill>
              </a:rPr>
              <a:t>strip</a:t>
            </a:r>
            <a:endParaRPr lang="en-US" dirty="0">
              <a:solidFill>
                <a:srgbClr val="FF0000"/>
              </a:solidFill>
            </a:endParaRPr>
          </a:p>
        </p:txBody>
      </p:sp>
      <p:sp>
        <p:nvSpPr>
          <p:cNvPr id="22" name="Oval 21"/>
          <p:cNvSpPr/>
          <p:nvPr/>
        </p:nvSpPr>
        <p:spPr>
          <a:xfrm>
            <a:off x="4716149" y="5977513"/>
            <a:ext cx="457200" cy="336954"/>
          </a:xfrm>
          <a:prstGeom prst="ellipse">
            <a:avLst/>
          </a:prstGeom>
          <a:no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22883" y="6314467"/>
            <a:ext cx="2916183" cy="369332"/>
          </a:xfrm>
          <a:prstGeom prst="rect">
            <a:avLst/>
          </a:prstGeom>
          <a:solidFill>
            <a:schemeClr val="bg1"/>
          </a:solidFill>
        </p:spPr>
        <p:txBody>
          <a:bodyPr wrap="none">
            <a:spAutoFit/>
          </a:bodyPr>
          <a:lstStyle/>
          <a:p>
            <a:r>
              <a:rPr lang="en-US" dirty="0" smtClean="0">
                <a:solidFill>
                  <a:srgbClr val="0000FF"/>
                </a:solidFill>
              </a:rPr>
              <a:t>Total output data rate: 3 Tb/</a:t>
            </a:r>
            <a:r>
              <a:rPr lang="en-US" dirty="0" err="1" smtClean="0">
                <a:solidFill>
                  <a:srgbClr val="0000FF"/>
                </a:solidFill>
              </a:rPr>
              <a:t>s</a:t>
            </a:r>
            <a:endParaRPr lang="en-US" dirty="0">
              <a:solidFill>
                <a:srgbClr val="0000FF"/>
              </a:solidFill>
            </a:endParaRPr>
          </a:p>
        </p:txBody>
      </p:sp>
      <p:pic>
        <p:nvPicPr>
          <p:cNvPr id="25" name="Picture 24"/>
          <p:cNvPicPr>
            <a:picLocks noChangeAspect="1"/>
          </p:cNvPicPr>
          <p:nvPr/>
        </p:nvPicPr>
        <p:blipFill>
          <a:blip r:embed="rId5"/>
          <a:stretch>
            <a:fillRect/>
          </a:stretch>
        </p:blipFill>
        <p:spPr>
          <a:xfrm>
            <a:off x="6019800" y="4291513"/>
            <a:ext cx="2438400" cy="2368481"/>
          </a:xfrm>
          <a:prstGeom prst="rect">
            <a:avLst/>
          </a:prstGeom>
        </p:spPr>
      </p:pic>
      <p:sp>
        <p:nvSpPr>
          <p:cNvPr id="26" name="Rectangle 25"/>
          <p:cNvSpPr/>
          <p:nvPr/>
        </p:nvSpPr>
        <p:spPr>
          <a:xfrm>
            <a:off x="6341533" y="4105995"/>
            <a:ext cx="1799167" cy="276999"/>
          </a:xfrm>
          <a:prstGeom prst="rect">
            <a:avLst/>
          </a:prstGeom>
        </p:spPr>
        <p:txBody>
          <a:bodyPr wrap="square">
            <a:spAutoFit/>
          </a:bodyPr>
          <a:lstStyle/>
          <a:p>
            <a:pPr algn="ctr"/>
            <a:r>
              <a:rPr lang="en-US" sz="1200" dirty="0" smtClean="0">
                <a:solidFill>
                  <a:srgbClr val="0000FF"/>
                </a:solidFill>
              </a:rPr>
              <a:t>Ghost rate</a:t>
            </a:r>
            <a:endParaRPr lang="en-US" sz="12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Upstream Tracker</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22</a:t>
            </a:fld>
            <a:endParaRPr lang="en-US"/>
          </a:p>
        </p:txBody>
      </p:sp>
      <p:pic>
        <p:nvPicPr>
          <p:cNvPr id="6" name="Picture 5"/>
          <p:cNvPicPr>
            <a:picLocks noChangeAspect="1"/>
          </p:cNvPicPr>
          <p:nvPr/>
        </p:nvPicPr>
        <p:blipFill>
          <a:blip r:embed="rId2"/>
          <a:stretch>
            <a:fillRect/>
          </a:stretch>
        </p:blipFill>
        <p:spPr>
          <a:xfrm>
            <a:off x="390985" y="1791803"/>
            <a:ext cx="4181015" cy="3034197"/>
          </a:xfrm>
          <a:prstGeom prst="rect">
            <a:avLst/>
          </a:prstGeom>
        </p:spPr>
      </p:pic>
      <p:pic>
        <p:nvPicPr>
          <p:cNvPr id="7" name="Picture 6"/>
          <p:cNvPicPr>
            <a:picLocks noChangeAspect="1"/>
          </p:cNvPicPr>
          <p:nvPr/>
        </p:nvPicPr>
        <p:blipFill>
          <a:blip r:embed="rId3"/>
          <a:stretch>
            <a:fillRect/>
          </a:stretch>
        </p:blipFill>
        <p:spPr>
          <a:xfrm>
            <a:off x="4972351" y="1623292"/>
            <a:ext cx="3460750" cy="1227047"/>
          </a:xfrm>
          <a:prstGeom prst="rect">
            <a:avLst/>
          </a:prstGeom>
        </p:spPr>
      </p:pic>
      <p:sp>
        <p:nvSpPr>
          <p:cNvPr id="8" name="Content Placeholder 2"/>
          <p:cNvSpPr txBox="1">
            <a:spLocks/>
          </p:cNvSpPr>
          <p:nvPr/>
        </p:nvSpPr>
        <p:spPr>
          <a:xfrm>
            <a:off x="457200" y="5488518"/>
            <a:ext cx="8229600" cy="867832"/>
          </a:xfrm>
          <a:prstGeom prst="rect">
            <a:avLst/>
          </a:prstGeom>
        </p:spPr>
        <p:txBody>
          <a:bodyPr vert="horz" lIns="91440" tIns="45720" rIns="91440" bIns="45720" rtlCol="0">
            <a:normAutofit/>
          </a:bodyPr>
          <a:lstStyle/>
          <a:p>
            <a:pPr marL="342900" indent="-342900">
              <a:spcBef>
                <a:spcPct val="20000"/>
              </a:spcBef>
              <a:buFont typeface="Arial"/>
              <a:buChar char="•"/>
            </a:pPr>
            <a:r>
              <a:rPr lang="en-US" sz="1400" dirty="0" smtClean="0">
                <a:solidFill>
                  <a:srgbClr val="0000FF"/>
                </a:solidFill>
              </a:rPr>
              <a:t>The first and the last planes have vertical strips, whereas the middle two are at ±5◦.</a:t>
            </a:r>
            <a:endParaRPr kumimoji="0" lang="en-US" sz="1400" b="0" i="0" u="none" strike="noStrike" kern="1200" cap="none" spc="0" normalizeH="0" baseline="0" noProof="0" dirty="0" smtClean="0">
              <a:ln>
                <a:noFill/>
              </a:ln>
              <a:solidFill>
                <a:srgbClr val="0000FF"/>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smtClean="0">
                <a:ln>
                  <a:noFill/>
                </a:ln>
                <a:solidFill>
                  <a:srgbClr val="0000FF"/>
                </a:solidFill>
                <a:effectLst/>
                <a:uLnTx/>
                <a:uFillTx/>
                <a:latin typeface="+mn-lt"/>
                <a:ea typeface="+mn-ea"/>
                <a:cs typeface="+mn-cs"/>
              </a:rPr>
              <a:t>The current TT read-out strip geometries (length of about 10 cm and a strip pitch of 183 </a:t>
            </a:r>
            <a:r>
              <a:rPr kumimoji="0" lang="en-US" sz="1400" b="0" i="0" u="none" strike="noStrike" kern="1200" cap="none" spc="0" normalizeH="0" baseline="0" noProof="0" dirty="0" err="1" smtClean="0">
                <a:ln>
                  <a:noFill/>
                </a:ln>
                <a:solidFill>
                  <a:srgbClr val="0000FF"/>
                </a:solidFill>
                <a:effectLst/>
                <a:uLnTx/>
                <a:uFillTx/>
                <a:latin typeface="+mn-lt"/>
                <a:ea typeface="+mn-ea"/>
                <a:cs typeface="+mn-cs"/>
              </a:rPr>
              <a:t>μm</a:t>
            </a:r>
            <a:r>
              <a:rPr kumimoji="0" lang="en-US" sz="1400" b="0" i="0" u="none" strike="noStrike" kern="1200" cap="none" spc="0" normalizeH="0" baseline="0" noProof="0" dirty="0" smtClean="0">
                <a:ln>
                  <a:noFill/>
                </a:ln>
                <a:solidFill>
                  <a:srgbClr val="0000FF"/>
                </a:solidFill>
                <a:effectLst/>
                <a:uLnTx/>
                <a:uFillTx/>
                <a:latin typeface="+mn-lt"/>
                <a:ea typeface="+mn-ea"/>
                <a:cs typeface="+mn-cs"/>
              </a:rPr>
              <a:t>) will lead to unacceptably high occupancies under the foreseen running conditions.</a:t>
            </a:r>
          </a:p>
        </p:txBody>
      </p:sp>
      <p:pic>
        <p:nvPicPr>
          <p:cNvPr id="10" name="Picture 9"/>
          <p:cNvPicPr>
            <a:picLocks noChangeAspect="1"/>
          </p:cNvPicPr>
          <p:nvPr/>
        </p:nvPicPr>
        <p:blipFill>
          <a:blip r:embed="rId4"/>
          <a:stretch>
            <a:fillRect/>
          </a:stretch>
        </p:blipFill>
        <p:spPr>
          <a:xfrm>
            <a:off x="5748867" y="3223902"/>
            <a:ext cx="2215849" cy="2264616"/>
          </a:xfrm>
          <a:prstGeom prst="rect">
            <a:avLst/>
          </a:prstGeom>
        </p:spPr>
      </p:pic>
      <p:sp>
        <p:nvSpPr>
          <p:cNvPr id="11" name="TextBox 10"/>
          <p:cNvSpPr txBox="1"/>
          <p:nvPr/>
        </p:nvSpPr>
        <p:spPr>
          <a:xfrm>
            <a:off x="3605750" y="1284738"/>
            <a:ext cx="1914106" cy="338554"/>
          </a:xfrm>
          <a:prstGeom prst="rect">
            <a:avLst/>
          </a:prstGeom>
          <a:noFill/>
        </p:spPr>
        <p:txBody>
          <a:bodyPr wrap="none" rtlCol="0">
            <a:spAutoFit/>
          </a:bodyPr>
          <a:lstStyle/>
          <a:p>
            <a:r>
              <a:rPr lang="en-US" sz="1600" dirty="0" smtClean="0">
                <a:solidFill>
                  <a:srgbClr val="0000FF"/>
                </a:solidFill>
              </a:rPr>
              <a:t>Silicon Strip detector</a:t>
            </a:r>
            <a:endParaRPr lang="en-US" sz="16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3981"/>
          </a:xfrm>
        </p:spPr>
        <p:txBody>
          <a:bodyPr/>
          <a:lstStyle/>
          <a:p>
            <a:r>
              <a:rPr lang="en-US" dirty="0" smtClean="0">
                <a:solidFill>
                  <a:srgbClr val="FF0000"/>
                </a:solidFill>
              </a:rPr>
              <a:t>Upstream Tracker </a:t>
            </a:r>
            <a:endParaRPr lang="en-US" dirty="0">
              <a:solidFill>
                <a:srgbClr val="FF0000"/>
              </a:solidFill>
            </a:endParaRPr>
          </a:p>
        </p:txBody>
      </p:sp>
      <p:sp>
        <p:nvSpPr>
          <p:cNvPr id="3" name="Content Placeholder 2"/>
          <p:cNvSpPr>
            <a:spLocks noGrp="1"/>
          </p:cNvSpPr>
          <p:nvPr>
            <p:ph idx="1"/>
          </p:nvPr>
        </p:nvSpPr>
        <p:spPr>
          <a:xfrm>
            <a:off x="177803" y="3555806"/>
            <a:ext cx="8229600" cy="2159193"/>
          </a:xfrm>
        </p:spPr>
        <p:txBody>
          <a:bodyPr>
            <a:noAutofit/>
          </a:bodyPr>
          <a:lstStyle/>
          <a:p>
            <a:r>
              <a:rPr lang="en-US" sz="1600" dirty="0" smtClean="0">
                <a:solidFill>
                  <a:srgbClr val="0000FF"/>
                </a:solidFill>
              </a:rPr>
              <a:t>Most of the B</a:t>
            </a:r>
            <a:r>
              <a:rPr lang="en-US" sz="1600" dirty="0" smtClean="0">
                <a:solidFill>
                  <a:srgbClr val="0000FF"/>
                </a:solidFill>
                <a:sym typeface="Wingdings"/>
              </a:rPr>
              <a:t></a:t>
            </a:r>
            <a:r>
              <a:rPr lang="en-US" sz="1600" dirty="0" smtClean="0">
                <a:solidFill>
                  <a:srgbClr val="0000FF"/>
                </a:solidFill>
              </a:rPr>
              <a:t>J/ψ K</a:t>
            </a:r>
            <a:r>
              <a:rPr lang="en-US" sz="1600" baseline="-25000" dirty="0" smtClean="0">
                <a:solidFill>
                  <a:srgbClr val="0000FF"/>
                </a:solidFill>
              </a:rPr>
              <a:t>S</a:t>
            </a:r>
            <a:r>
              <a:rPr lang="en-US" sz="1600" dirty="0" smtClean="0">
                <a:solidFill>
                  <a:srgbClr val="0000FF"/>
                </a:solidFill>
              </a:rPr>
              <a:t> events, 73%, are reconstructed from decays </a:t>
            </a:r>
            <a:r>
              <a:rPr lang="en-US" sz="1600" b="1" dirty="0" smtClean="0">
                <a:solidFill>
                  <a:srgbClr val="0000FF"/>
                </a:solidFill>
              </a:rPr>
              <a:t>downstream</a:t>
            </a:r>
            <a:r>
              <a:rPr lang="en-US" sz="1600" dirty="0" smtClean="0">
                <a:solidFill>
                  <a:srgbClr val="0000FF"/>
                </a:solidFill>
              </a:rPr>
              <a:t> using the UT and the tracker. Momentum resolution of long tracks is significantly improved, by ∼25%, if the tracks have UT hits.</a:t>
            </a:r>
            <a:endParaRPr lang="en-US" sz="1600" baseline="-25000" dirty="0" smtClean="0">
              <a:solidFill>
                <a:srgbClr val="0000FF"/>
              </a:solidFill>
            </a:endParaRPr>
          </a:p>
          <a:p>
            <a:r>
              <a:rPr lang="en-US" sz="1600" b="1" dirty="0" smtClean="0">
                <a:solidFill>
                  <a:srgbClr val="0000FF"/>
                </a:solidFill>
              </a:rPr>
              <a:t>For triggering </a:t>
            </a:r>
            <a:r>
              <a:rPr lang="en-US" sz="1600" dirty="0" smtClean="0">
                <a:solidFill>
                  <a:srgbClr val="0000FF"/>
                </a:solidFill>
              </a:rPr>
              <a:t>it is possible to use the stray magnetic field of 0.02 T between the VELO and the UT to measure the track momentum  </a:t>
            </a:r>
            <a:r>
              <a:rPr lang="en-US" sz="1600" dirty="0" err="1" smtClean="0">
                <a:solidFill>
                  <a:srgbClr val="0000FF"/>
                </a:solidFill>
              </a:rPr>
              <a:t>σ(p</a:t>
            </a:r>
            <a:r>
              <a:rPr lang="en-US" sz="1600" baseline="-25000" dirty="0" err="1" smtClean="0">
                <a:solidFill>
                  <a:srgbClr val="0000FF"/>
                </a:solidFill>
              </a:rPr>
              <a:t>T</a:t>
            </a:r>
            <a:r>
              <a:rPr lang="en-US" sz="1600" dirty="0" err="1" smtClean="0">
                <a:solidFill>
                  <a:srgbClr val="0000FF"/>
                </a:solidFill>
              </a:rPr>
              <a:t>)/p</a:t>
            </a:r>
            <a:r>
              <a:rPr lang="en-US" sz="1600" baseline="-25000" dirty="0" err="1" smtClean="0">
                <a:solidFill>
                  <a:srgbClr val="0000FF"/>
                </a:solidFill>
              </a:rPr>
              <a:t>T</a:t>
            </a:r>
            <a:r>
              <a:rPr lang="en-US" sz="1600" baseline="-25000" dirty="0" smtClean="0">
                <a:solidFill>
                  <a:srgbClr val="0000FF"/>
                </a:solidFill>
              </a:rPr>
              <a:t> </a:t>
            </a:r>
            <a:r>
              <a:rPr lang="en-US" sz="1600" dirty="0" smtClean="0">
                <a:solidFill>
                  <a:srgbClr val="0000FF"/>
                </a:solidFill>
              </a:rPr>
              <a:t>≈ 15%, good enough to measure the sign of the charge.</a:t>
            </a:r>
            <a:endParaRPr lang="en-US" sz="1600" dirty="0">
              <a:solidFill>
                <a:srgbClr val="0000FF"/>
              </a:solidFill>
            </a:endParaRPr>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23</a:t>
            </a:fld>
            <a:endParaRPr lang="en-US" dirty="0"/>
          </a:p>
        </p:txBody>
      </p:sp>
      <p:pic>
        <p:nvPicPr>
          <p:cNvPr id="8" name="Picture 7"/>
          <p:cNvPicPr>
            <a:picLocks noChangeAspect="1"/>
          </p:cNvPicPr>
          <p:nvPr/>
        </p:nvPicPr>
        <p:blipFill>
          <a:blip r:embed="rId2"/>
          <a:stretch>
            <a:fillRect/>
          </a:stretch>
        </p:blipFill>
        <p:spPr>
          <a:xfrm>
            <a:off x="6284216" y="1312135"/>
            <a:ext cx="2126081" cy="1987549"/>
          </a:xfrm>
          <a:prstGeom prst="rect">
            <a:avLst/>
          </a:prstGeom>
        </p:spPr>
      </p:pic>
      <p:sp>
        <p:nvSpPr>
          <p:cNvPr id="11" name="Rectangle 10"/>
          <p:cNvSpPr/>
          <p:nvPr/>
        </p:nvSpPr>
        <p:spPr>
          <a:xfrm rot="5400000">
            <a:off x="6631632" y="3291103"/>
            <a:ext cx="4572000" cy="461665"/>
          </a:xfrm>
          <a:prstGeom prst="rect">
            <a:avLst/>
          </a:prstGeom>
        </p:spPr>
        <p:txBody>
          <a:bodyPr>
            <a:spAutoFit/>
          </a:bodyPr>
          <a:lstStyle/>
          <a:p>
            <a:r>
              <a:rPr lang="en-US" sz="1200" dirty="0" smtClean="0"/>
              <a:t>M. </a:t>
            </a:r>
            <a:r>
              <a:rPr lang="en-US" sz="1200" dirty="0" err="1" smtClean="0"/>
              <a:t>Ullan</a:t>
            </a:r>
            <a:r>
              <a:rPr lang="en-US" sz="1200" dirty="0" smtClean="0"/>
              <a:t> et al., Embedded pitch adapters for the ATLAS Tracker Upgrade, </a:t>
            </a:r>
            <a:r>
              <a:rPr lang="en-US" sz="1200" dirty="0" err="1" smtClean="0"/>
              <a:t>Nucl</a:t>
            </a:r>
            <a:r>
              <a:rPr lang="en-US" sz="1200" dirty="0" smtClean="0"/>
              <a:t>. </a:t>
            </a:r>
            <a:r>
              <a:rPr lang="en-US" sz="1200" dirty="0" err="1" smtClean="0"/>
              <a:t>Instrum</a:t>
            </a:r>
            <a:r>
              <a:rPr lang="en-US" sz="1200" dirty="0" smtClean="0"/>
              <a:t>. Meth. A732 (2013) 178.</a:t>
            </a:r>
            <a:endParaRPr lang="en-US" sz="1200" dirty="0"/>
          </a:p>
        </p:txBody>
      </p:sp>
      <p:pic>
        <p:nvPicPr>
          <p:cNvPr id="12" name="Picture 11"/>
          <p:cNvPicPr>
            <a:picLocks noChangeAspect="1"/>
          </p:cNvPicPr>
          <p:nvPr/>
        </p:nvPicPr>
        <p:blipFill>
          <a:blip r:embed="rId3"/>
          <a:stretch>
            <a:fillRect/>
          </a:stretch>
        </p:blipFill>
        <p:spPr>
          <a:xfrm>
            <a:off x="361045" y="1235935"/>
            <a:ext cx="5910471" cy="2126915"/>
          </a:xfrm>
          <a:prstGeom prst="rect">
            <a:avLst/>
          </a:prstGeom>
        </p:spPr>
      </p:pic>
      <p:sp>
        <p:nvSpPr>
          <p:cNvPr id="13" name="Rectangle 12"/>
          <p:cNvSpPr/>
          <p:nvPr/>
        </p:nvSpPr>
        <p:spPr>
          <a:xfrm>
            <a:off x="1758458" y="1596050"/>
            <a:ext cx="821338" cy="261610"/>
          </a:xfrm>
          <a:prstGeom prst="rect">
            <a:avLst/>
          </a:prstGeom>
        </p:spPr>
        <p:txBody>
          <a:bodyPr wrap="none">
            <a:spAutoFit/>
          </a:bodyPr>
          <a:lstStyle/>
          <a:p>
            <a:r>
              <a:rPr lang="en-US" sz="1100" dirty="0" err="1" smtClean="0">
                <a:solidFill>
                  <a:srgbClr val="0000FF"/>
                </a:solidFill>
              </a:rPr>
              <a:t>Bd</a:t>
            </a:r>
            <a:r>
              <a:rPr lang="en-US" sz="1100" dirty="0" err="1" smtClean="0">
                <a:solidFill>
                  <a:srgbClr val="0000FF"/>
                </a:solidFill>
                <a:sym typeface="Wingdings"/>
              </a:rPr>
              <a:t></a:t>
            </a:r>
            <a:r>
              <a:rPr lang="en-US" sz="1100" dirty="0" err="1" smtClean="0">
                <a:solidFill>
                  <a:srgbClr val="0000FF"/>
                </a:solidFill>
              </a:rPr>
              <a:t>J/ψ</a:t>
            </a:r>
            <a:r>
              <a:rPr lang="en-US" sz="1100" dirty="0" smtClean="0">
                <a:solidFill>
                  <a:srgbClr val="0000FF"/>
                </a:solidFill>
              </a:rPr>
              <a:t> K</a:t>
            </a:r>
            <a:r>
              <a:rPr lang="en-US" sz="1100" baseline="-25000" dirty="0" smtClean="0">
                <a:solidFill>
                  <a:srgbClr val="0000FF"/>
                </a:solidFill>
              </a:rPr>
              <a:t>S</a:t>
            </a:r>
          </a:p>
        </p:txBody>
      </p:sp>
      <p:sp>
        <p:nvSpPr>
          <p:cNvPr id="14" name="Rectangle 13"/>
          <p:cNvSpPr/>
          <p:nvPr/>
        </p:nvSpPr>
        <p:spPr>
          <a:xfrm>
            <a:off x="4001055" y="1560236"/>
            <a:ext cx="821338" cy="430887"/>
          </a:xfrm>
          <a:prstGeom prst="rect">
            <a:avLst/>
          </a:prstGeom>
        </p:spPr>
        <p:txBody>
          <a:bodyPr wrap="square">
            <a:spAutoFit/>
          </a:bodyPr>
          <a:lstStyle/>
          <a:p>
            <a:r>
              <a:rPr lang="en-US" sz="1100" dirty="0" err="1" smtClean="0">
                <a:solidFill>
                  <a:srgbClr val="0000FF"/>
                </a:solidFill>
              </a:rPr>
              <a:t>Bd</a:t>
            </a:r>
            <a:r>
              <a:rPr lang="en-US" sz="1100" dirty="0" err="1" smtClean="0">
                <a:solidFill>
                  <a:srgbClr val="0000FF"/>
                </a:solidFill>
                <a:sym typeface="Wingdings"/>
              </a:rPr>
              <a:t></a:t>
            </a:r>
            <a:r>
              <a:rPr lang="en-US" sz="1100" dirty="0" err="1" smtClean="0">
                <a:solidFill>
                  <a:srgbClr val="0000FF"/>
                </a:solidFill>
              </a:rPr>
              <a:t>J/ψ</a:t>
            </a:r>
            <a:r>
              <a:rPr lang="en-US" sz="1100" dirty="0" smtClean="0">
                <a:solidFill>
                  <a:srgbClr val="0000FF"/>
                </a:solidFill>
              </a:rPr>
              <a:t> K</a:t>
            </a:r>
            <a:r>
              <a:rPr lang="en-US" sz="1100" baseline="-25000" dirty="0" smtClean="0">
                <a:solidFill>
                  <a:srgbClr val="0000FF"/>
                </a:solidFill>
              </a:rPr>
              <a:t>S</a:t>
            </a:r>
          </a:p>
          <a:p>
            <a:endParaRPr lang="en-US" sz="1100" dirty="0" smtClean="0">
              <a:solidFill>
                <a:srgbClr val="0000FF"/>
              </a:solidFill>
            </a:endParaRPr>
          </a:p>
        </p:txBody>
      </p:sp>
      <p:sp>
        <p:nvSpPr>
          <p:cNvPr id="15" name="Rectangle 14"/>
          <p:cNvSpPr/>
          <p:nvPr/>
        </p:nvSpPr>
        <p:spPr>
          <a:xfrm>
            <a:off x="988934" y="1057325"/>
            <a:ext cx="1959047" cy="307777"/>
          </a:xfrm>
          <a:prstGeom prst="rect">
            <a:avLst/>
          </a:prstGeom>
        </p:spPr>
        <p:txBody>
          <a:bodyPr wrap="square">
            <a:spAutoFit/>
          </a:bodyPr>
          <a:lstStyle/>
          <a:p>
            <a:pPr algn="ctr"/>
            <a:r>
              <a:rPr lang="en-US" sz="1400" dirty="0" smtClean="0">
                <a:solidFill>
                  <a:srgbClr val="0000FF"/>
                </a:solidFill>
              </a:rPr>
              <a:t>Downstream Tracks</a:t>
            </a:r>
          </a:p>
        </p:txBody>
      </p:sp>
      <p:sp>
        <p:nvSpPr>
          <p:cNvPr id="16" name="Rectangle 15"/>
          <p:cNvSpPr/>
          <p:nvPr/>
        </p:nvSpPr>
        <p:spPr>
          <a:xfrm>
            <a:off x="3826934" y="1096235"/>
            <a:ext cx="1959047" cy="307777"/>
          </a:xfrm>
          <a:prstGeom prst="rect">
            <a:avLst/>
          </a:prstGeom>
        </p:spPr>
        <p:txBody>
          <a:bodyPr wrap="square">
            <a:spAutoFit/>
          </a:bodyPr>
          <a:lstStyle/>
          <a:p>
            <a:pPr algn="ctr"/>
            <a:r>
              <a:rPr lang="en-US" sz="1400" dirty="0" smtClean="0">
                <a:solidFill>
                  <a:srgbClr val="0000FF"/>
                </a:solidFill>
              </a:rPr>
              <a:t>Long Tracks</a:t>
            </a:r>
          </a:p>
        </p:txBody>
      </p:sp>
      <p:sp>
        <p:nvSpPr>
          <p:cNvPr id="18" name="TextBox 17"/>
          <p:cNvSpPr txBox="1"/>
          <p:nvPr/>
        </p:nvSpPr>
        <p:spPr>
          <a:xfrm>
            <a:off x="7045327" y="1043136"/>
            <a:ext cx="956374" cy="307777"/>
          </a:xfrm>
          <a:prstGeom prst="rect">
            <a:avLst/>
          </a:prstGeom>
          <a:noFill/>
        </p:spPr>
        <p:txBody>
          <a:bodyPr wrap="none" rtlCol="0">
            <a:spAutoFit/>
          </a:bodyPr>
          <a:lstStyle/>
          <a:p>
            <a:r>
              <a:rPr lang="en-US" sz="1400" dirty="0" smtClean="0">
                <a:solidFill>
                  <a:srgbClr val="0000FF"/>
                </a:solidFill>
              </a:rPr>
              <a:t>Trigger: </a:t>
            </a:r>
            <a:r>
              <a:rPr lang="en-US" sz="1400" dirty="0" err="1" smtClean="0">
                <a:solidFill>
                  <a:srgbClr val="0000FF"/>
                </a:solidFill>
              </a:rPr>
              <a:t>p</a:t>
            </a:r>
            <a:r>
              <a:rPr lang="en-US" sz="1400" baseline="-25000" dirty="0" err="1" smtClean="0">
                <a:solidFill>
                  <a:srgbClr val="0000FF"/>
                </a:solidFill>
              </a:rPr>
              <a:t>T</a:t>
            </a:r>
            <a:r>
              <a:rPr lang="en-US" sz="1400" dirty="0" smtClean="0">
                <a:solidFill>
                  <a:srgbClr val="0000FF"/>
                </a:solidFill>
              </a:rPr>
              <a:t> </a:t>
            </a:r>
            <a:endParaRPr lang="en-US" sz="14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29"/>
            <a:ext cx="8229600" cy="1143000"/>
          </a:xfrm>
        </p:spPr>
        <p:txBody>
          <a:bodyPr/>
          <a:lstStyle/>
          <a:p>
            <a:r>
              <a:rPr lang="en-US" dirty="0" err="1" smtClean="0">
                <a:solidFill>
                  <a:srgbClr val="FF0000"/>
                </a:solidFill>
              </a:rPr>
              <a:t>Scintillator</a:t>
            </a:r>
            <a:r>
              <a:rPr lang="en-US" dirty="0" smtClean="0">
                <a:solidFill>
                  <a:srgbClr val="FF0000"/>
                </a:solidFill>
              </a:rPr>
              <a:t> </a:t>
            </a:r>
            <a:r>
              <a:rPr lang="en-US" dirty="0" err="1" smtClean="0">
                <a:solidFill>
                  <a:srgbClr val="FF0000"/>
                </a:solidFill>
              </a:rPr>
              <a:t>Fibre</a:t>
            </a:r>
            <a:r>
              <a:rPr lang="en-US" dirty="0" smtClean="0">
                <a:solidFill>
                  <a:srgbClr val="FF0000"/>
                </a:solidFill>
              </a:rPr>
              <a:t> Tracker</a:t>
            </a:r>
            <a:endParaRPr lang="en-US" dirty="0">
              <a:solidFill>
                <a:srgbClr val="FF0000"/>
              </a:solidFill>
            </a:endParaRPr>
          </a:p>
        </p:txBody>
      </p:sp>
      <p:sp>
        <p:nvSpPr>
          <p:cNvPr id="3" name="Content Placeholder 2"/>
          <p:cNvSpPr>
            <a:spLocks noGrp="1"/>
          </p:cNvSpPr>
          <p:nvPr>
            <p:ph idx="1"/>
          </p:nvPr>
        </p:nvSpPr>
        <p:spPr>
          <a:xfrm>
            <a:off x="457200" y="1189030"/>
            <a:ext cx="8229600" cy="5167320"/>
          </a:xfrm>
        </p:spPr>
        <p:txBody>
          <a:bodyPr>
            <a:normAutofit/>
          </a:bodyPr>
          <a:lstStyle/>
          <a:p>
            <a:r>
              <a:rPr lang="en-US" sz="2000" dirty="0" smtClean="0">
                <a:solidFill>
                  <a:srgbClr val="0000FF"/>
                </a:solidFill>
              </a:rPr>
              <a:t>The SCSF-78MJ, 250 </a:t>
            </a:r>
            <a:r>
              <a:rPr lang="en-US" sz="2000" dirty="0" err="1" smtClean="0">
                <a:solidFill>
                  <a:srgbClr val="0000FF"/>
                </a:solidFill>
              </a:rPr>
              <a:t>μm</a:t>
            </a:r>
            <a:r>
              <a:rPr lang="en-US" sz="2000" dirty="0" smtClean="0">
                <a:solidFill>
                  <a:srgbClr val="0000FF"/>
                </a:solidFill>
              </a:rPr>
              <a:t> diameter scintillating </a:t>
            </a:r>
            <a:r>
              <a:rPr lang="en-US" sz="2000" dirty="0" err="1" smtClean="0">
                <a:solidFill>
                  <a:srgbClr val="0000FF"/>
                </a:solidFill>
              </a:rPr>
              <a:t>fibre</a:t>
            </a:r>
            <a:r>
              <a:rPr lang="en-US" sz="2000" dirty="0" smtClean="0">
                <a:solidFill>
                  <a:srgbClr val="0000FF"/>
                </a:solidFill>
              </a:rPr>
              <a:t>, by Kuraray, produces a sufficient light yield and has a long enough attenuation length for this detector.</a:t>
            </a:r>
          </a:p>
          <a:p>
            <a:r>
              <a:rPr lang="en-US" sz="2000" dirty="0" smtClean="0">
                <a:solidFill>
                  <a:srgbClr val="0000FF"/>
                </a:solidFill>
              </a:rPr>
              <a:t>Radiation damage to the </a:t>
            </a:r>
            <a:r>
              <a:rPr lang="en-US" sz="2000" dirty="0" err="1" smtClean="0">
                <a:solidFill>
                  <a:srgbClr val="0000FF"/>
                </a:solidFill>
              </a:rPr>
              <a:t>fibre</a:t>
            </a:r>
            <a:r>
              <a:rPr lang="en-US" sz="2000" dirty="0" smtClean="0">
                <a:solidFill>
                  <a:srgbClr val="0000FF"/>
                </a:solidFill>
              </a:rPr>
              <a:t> material results in degraded transmission, but it is expected to result in less than 40% loss of signal from </a:t>
            </a:r>
            <a:br>
              <a:rPr lang="en-US" sz="2000" dirty="0" smtClean="0">
                <a:solidFill>
                  <a:srgbClr val="0000FF"/>
                </a:solidFill>
              </a:rPr>
            </a:br>
            <a:r>
              <a:rPr lang="en-US" sz="2000" dirty="0" smtClean="0">
                <a:solidFill>
                  <a:srgbClr val="0000FF"/>
                </a:solidFill>
              </a:rPr>
              <a:t>the worst regions near the beam-pipe after 50 fb</a:t>
            </a:r>
            <a:r>
              <a:rPr lang="en-US" sz="2000" baseline="30000" dirty="0" smtClean="0">
                <a:solidFill>
                  <a:srgbClr val="0000FF"/>
                </a:solidFill>
              </a:rPr>
              <a:t>−1</a:t>
            </a:r>
          </a:p>
          <a:p>
            <a:r>
              <a:rPr lang="en-US" sz="2000" dirty="0" smtClean="0">
                <a:solidFill>
                  <a:srgbClr val="0000FF"/>
                </a:solidFill>
              </a:rPr>
              <a:t>The fast signal response and recovery time of the detector</a:t>
            </a:r>
            <a:br>
              <a:rPr lang="en-US" sz="2000" dirty="0" smtClean="0">
                <a:solidFill>
                  <a:srgbClr val="0000FF"/>
                </a:solidFill>
              </a:rPr>
            </a:br>
            <a:r>
              <a:rPr lang="en-US" sz="2000" dirty="0" smtClean="0">
                <a:solidFill>
                  <a:srgbClr val="0000FF"/>
                </a:solidFill>
              </a:rPr>
              <a:t>makes the </a:t>
            </a:r>
            <a:r>
              <a:rPr lang="en-US" sz="2000" dirty="0" err="1" smtClean="0">
                <a:solidFill>
                  <a:srgbClr val="0000FF"/>
                </a:solidFill>
              </a:rPr>
              <a:t>SiPM</a:t>
            </a:r>
            <a:r>
              <a:rPr lang="en-US" sz="2000" dirty="0" smtClean="0">
                <a:solidFill>
                  <a:srgbClr val="0000FF"/>
                </a:solidFill>
              </a:rPr>
              <a:t> particularly suitable for the fast interaction</a:t>
            </a:r>
            <a:br>
              <a:rPr lang="en-US" sz="2000" dirty="0" smtClean="0">
                <a:solidFill>
                  <a:srgbClr val="0000FF"/>
                </a:solidFill>
              </a:rPr>
            </a:br>
            <a:r>
              <a:rPr lang="en-US" sz="2000" dirty="0" smtClean="0">
                <a:solidFill>
                  <a:srgbClr val="0000FF"/>
                </a:solidFill>
              </a:rPr>
              <a:t>rate.</a:t>
            </a:r>
          </a:p>
          <a:p>
            <a:endParaRPr lang="en-US" sz="2000" baseline="30000" dirty="0" smtClean="0">
              <a:solidFill>
                <a:srgbClr val="0000FF"/>
              </a:solidFill>
            </a:endParaRPr>
          </a:p>
          <a:p>
            <a:endParaRPr lang="en-US" sz="2000" baseline="30000" dirty="0" smtClean="0">
              <a:solidFill>
                <a:srgbClr val="0000FF"/>
              </a:solidFill>
            </a:endParaRPr>
          </a:p>
          <a:p>
            <a:endParaRPr lang="en-US" sz="2000" baseline="30000" dirty="0" smtClean="0">
              <a:solidFill>
                <a:srgbClr val="0000FF"/>
              </a:solidFill>
            </a:endParaRPr>
          </a:p>
          <a:p>
            <a:endParaRPr lang="en-US" sz="2000" baseline="30000" dirty="0" smtClean="0">
              <a:solidFill>
                <a:srgbClr val="0000FF"/>
              </a:solidFill>
            </a:endParaRPr>
          </a:p>
          <a:p>
            <a:endParaRPr lang="en-US" sz="2000" baseline="30000" dirty="0" smtClean="0">
              <a:solidFill>
                <a:srgbClr val="0000FF"/>
              </a:solidFill>
            </a:endParaRPr>
          </a:p>
          <a:p>
            <a:endParaRPr lang="en-US" sz="2000" baseline="30000" dirty="0" smtClean="0">
              <a:solidFill>
                <a:srgbClr val="0000FF"/>
              </a:solidFill>
            </a:endParaRPr>
          </a:p>
          <a:p>
            <a:endParaRPr lang="en-US" sz="2000" baseline="30000" dirty="0">
              <a:solidFill>
                <a:srgbClr val="0000FF"/>
              </a:solidFill>
            </a:endParaRPr>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24</a:t>
            </a:fld>
            <a:endParaRPr lang="en-US"/>
          </a:p>
        </p:txBody>
      </p:sp>
      <p:pic>
        <p:nvPicPr>
          <p:cNvPr id="6" name="Picture 5"/>
          <p:cNvPicPr>
            <a:picLocks noChangeAspect="1"/>
          </p:cNvPicPr>
          <p:nvPr/>
        </p:nvPicPr>
        <p:blipFill>
          <a:blip r:embed="rId2"/>
          <a:stretch>
            <a:fillRect/>
          </a:stretch>
        </p:blipFill>
        <p:spPr>
          <a:xfrm>
            <a:off x="7232637" y="2882370"/>
            <a:ext cx="1771663" cy="2588682"/>
          </a:xfrm>
          <a:prstGeom prst="rect">
            <a:avLst/>
          </a:prstGeom>
        </p:spPr>
      </p:pic>
      <p:pic>
        <p:nvPicPr>
          <p:cNvPr id="7" name="Picture 6"/>
          <p:cNvPicPr>
            <a:picLocks noChangeAspect="1"/>
          </p:cNvPicPr>
          <p:nvPr/>
        </p:nvPicPr>
        <p:blipFill>
          <a:blip r:embed="rId3"/>
          <a:stretch>
            <a:fillRect/>
          </a:stretch>
        </p:blipFill>
        <p:spPr>
          <a:xfrm>
            <a:off x="1274222" y="4415276"/>
            <a:ext cx="5742515" cy="14479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Tracking performance</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25</a:t>
            </a:fld>
            <a:endParaRPr lang="en-US"/>
          </a:p>
        </p:txBody>
      </p:sp>
      <p:pic>
        <p:nvPicPr>
          <p:cNvPr id="7" name="Picture 6"/>
          <p:cNvPicPr>
            <a:picLocks noChangeAspect="1"/>
          </p:cNvPicPr>
          <p:nvPr/>
        </p:nvPicPr>
        <p:blipFill>
          <a:blip r:embed="rId2"/>
          <a:stretch>
            <a:fillRect/>
          </a:stretch>
        </p:blipFill>
        <p:spPr>
          <a:xfrm>
            <a:off x="93982" y="3191934"/>
            <a:ext cx="4469552" cy="1502371"/>
          </a:xfrm>
          <a:prstGeom prst="rect">
            <a:avLst/>
          </a:prstGeom>
        </p:spPr>
      </p:pic>
      <p:pic>
        <p:nvPicPr>
          <p:cNvPr id="8" name="Picture 7"/>
          <p:cNvPicPr>
            <a:picLocks noChangeAspect="1"/>
          </p:cNvPicPr>
          <p:nvPr/>
        </p:nvPicPr>
        <p:blipFill>
          <a:blip r:embed="rId3"/>
          <a:stretch>
            <a:fillRect/>
          </a:stretch>
        </p:blipFill>
        <p:spPr>
          <a:xfrm>
            <a:off x="4622801" y="3217464"/>
            <a:ext cx="4258733" cy="1442973"/>
          </a:xfrm>
          <a:prstGeom prst="rect">
            <a:avLst/>
          </a:prstGeom>
        </p:spPr>
      </p:pic>
      <p:sp>
        <p:nvSpPr>
          <p:cNvPr id="9" name="Rectangle 8"/>
          <p:cNvSpPr/>
          <p:nvPr/>
        </p:nvSpPr>
        <p:spPr>
          <a:xfrm>
            <a:off x="393602" y="1134533"/>
            <a:ext cx="1685077" cy="369332"/>
          </a:xfrm>
          <a:prstGeom prst="rect">
            <a:avLst/>
          </a:prstGeom>
        </p:spPr>
        <p:txBody>
          <a:bodyPr wrap="none">
            <a:spAutoFit/>
          </a:bodyPr>
          <a:lstStyle/>
          <a:p>
            <a:r>
              <a:rPr lang="en-US" dirty="0" smtClean="0">
                <a:solidFill>
                  <a:srgbClr val="0000FF"/>
                </a:solidFill>
              </a:rPr>
              <a:t>Bs → </a:t>
            </a:r>
            <a:r>
              <a:rPr lang="en-US" dirty="0" err="1" smtClean="0">
                <a:solidFill>
                  <a:srgbClr val="0000FF"/>
                </a:solidFill>
              </a:rPr>
              <a:t>φφ</a:t>
            </a:r>
            <a:r>
              <a:rPr lang="en-US" dirty="0" smtClean="0">
                <a:solidFill>
                  <a:srgbClr val="0000FF"/>
                </a:solidFill>
              </a:rPr>
              <a:t> events</a:t>
            </a:r>
            <a:endParaRPr lang="en-US" dirty="0">
              <a:solidFill>
                <a:srgbClr val="0000FF"/>
              </a:solidFill>
            </a:endParaRPr>
          </a:p>
        </p:txBody>
      </p:sp>
      <p:pic>
        <p:nvPicPr>
          <p:cNvPr id="10" name="Picture 9"/>
          <p:cNvPicPr>
            <a:picLocks noChangeAspect="1"/>
          </p:cNvPicPr>
          <p:nvPr/>
        </p:nvPicPr>
        <p:blipFill>
          <a:blip r:embed="rId4"/>
          <a:stretch>
            <a:fillRect/>
          </a:stretch>
        </p:blipFill>
        <p:spPr>
          <a:xfrm>
            <a:off x="808460" y="4942505"/>
            <a:ext cx="2601279" cy="1775800"/>
          </a:xfrm>
          <a:prstGeom prst="rect">
            <a:avLst/>
          </a:prstGeom>
        </p:spPr>
      </p:pic>
      <p:sp>
        <p:nvSpPr>
          <p:cNvPr id="12" name="Rectangle 11"/>
          <p:cNvSpPr/>
          <p:nvPr/>
        </p:nvSpPr>
        <p:spPr>
          <a:xfrm>
            <a:off x="169340" y="2892753"/>
            <a:ext cx="8881534" cy="338554"/>
          </a:xfrm>
          <a:prstGeom prst="rect">
            <a:avLst/>
          </a:prstGeom>
        </p:spPr>
        <p:txBody>
          <a:bodyPr wrap="square">
            <a:spAutoFit/>
          </a:bodyPr>
          <a:lstStyle/>
          <a:p>
            <a:pPr algn="ctr"/>
            <a:r>
              <a:rPr lang="en-US" sz="1600" dirty="0" smtClean="0">
                <a:solidFill>
                  <a:srgbClr val="0000FF"/>
                </a:solidFill>
              </a:rPr>
              <a:t>Clear degradation of the performance as function of the number of primary vertices is observed</a:t>
            </a:r>
            <a:endParaRPr lang="en-US" sz="1600" dirty="0">
              <a:solidFill>
                <a:srgbClr val="0000FF"/>
              </a:solidFill>
            </a:endParaRPr>
          </a:p>
        </p:txBody>
      </p:sp>
      <p:sp>
        <p:nvSpPr>
          <p:cNvPr id="13" name="Rectangle 12"/>
          <p:cNvSpPr/>
          <p:nvPr/>
        </p:nvSpPr>
        <p:spPr>
          <a:xfrm>
            <a:off x="3530600" y="5311837"/>
            <a:ext cx="4572000" cy="738664"/>
          </a:xfrm>
          <a:prstGeom prst="rect">
            <a:avLst/>
          </a:prstGeom>
        </p:spPr>
        <p:txBody>
          <a:bodyPr>
            <a:spAutoFit/>
          </a:bodyPr>
          <a:lstStyle/>
          <a:p>
            <a:r>
              <a:rPr lang="en-US" sz="1400" dirty="0" smtClean="0">
                <a:solidFill>
                  <a:srgbClr val="0000FF"/>
                </a:solidFill>
              </a:rPr>
              <a:t>To achieve similar ghost rates for the upgrade experiment at </a:t>
            </a:r>
            <a:r>
              <a:rPr lang="en-US" sz="1400" dirty="0" err="1" smtClean="0">
                <a:solidFill>
                  <a:srgbClr val="0000FF"/>
                </a:solidFill>
              </a:rPr>
              <a:t>ν</a:t>
            </a:r>
            <a:r>
              <a:rPr lang="en-US" sz="1400" dirty="0" smtClean="0">
                <a:solidFill>
                  <a:srgbClr val="0000FF"/>
                </a:solidFill>
              </a:rPr>
              <a:t> = 7.6 as in the current experiment at </a:t>
            </a:r>
            <a:r>
              <a:rPr lang="en-US" sz="1400" dirty="0" err="1" smtClean="0">
                <a:solidFill>
                  <a:srgbClr val="0000FF"/>
                </a:solidFill>
              </a:rPr>
              <a:t>ν</a:t>
            </a:r>
            <a:r>
              <a:rPr lang="en-US" sz="1400" dirty="0" smtClean="0">
                <a:solidFill>
                  <a:srgbClr val="0000FF"/>
                </a:solidFill>
              </a:rPr>
              <a:t> = 2, a drop in efficiency of 5% would be required</a:t>
            </a:r>
            <a:endParaRPr lang="en-US" sz="1400" dirty="0">
              <a:solidFill>
                <a:srgbClr val="0000FF"/>
              </a:solidFill>
            </a:endParaRPr>
          </a:p>
        </p:txBody>
      </p:sp>
      <p:sp>
        <p:nvSpPr>
          <p:cNvPr id="14" name="Rectangle 13"/>
          <p:cNvSpPr/>
          <p:nvPr/>
        </p:nvSpPr>
        <p:spPr>
          <a:xfrm>
            <a:off x="3283883" y="4942505"/>
            <a:ext cx="5545659" cy="369332"/>
          </a:xfrm>
          <a:prstGeom prst="rect">
            <a:avLst/>
          </a:prstGeom>
        </p:spPr>
        <p:txBody>
          <a:bodyPr wrap="none">
            <a:spAutoFit/>
          </a:bodyPr>
          <a:lstStyle/>
          <a:p>
            <a:r>
              <a:rPr lang="en-US" dirty="0" smtClean="0">
                <a:solidFill>
                  <a:srgbClr val="0000FF"/>
                </a:solidFill>
              </a:rPr>
              <a:t>Different points varying the χ</a:t>
            </a:r>
            <a:r>
              <a:rPr lang="en-US" baseline="30000" dirty="0" smtClean="0">
                <a:solidFill>
                  <a:srgbClr val="0000FF"/>
                </a:solidFill>
              </a:rPr>
              <a:t>2</a:t>
            </a:r>
            <a:r>
              <a:rPr lang="en-US" dirty="0" smtClean="0">
                <a:solidFill>
                  <a:srgbClr val="0000FF"/>
                </a:solidFill>
              </a:rPr>
              <a:t> cuts after the </a:t>
            </a:r>
            <a:r>
              <a:rPr lang="en-US" dirty="0" err="1" smtClean="0">
                <a:solidFill>
                  <a:srgbClr val="0000FF"/>
                </a:solidFill>
              </a:rPr>
              <a:t>Kalman</a:t>
            </a:r>
            <a:r>
              <a:rPr lang="en-US" dirty="0" smtClean="0">
                <a:solidFill>
                  <a:srgbClr val="0000FF"/>
                </a:solidFill>
              </a:rPr>
              <a:t> filter</a:t>
            </a:r>
            <a:endParaRPr lang="en-US" dirty="0">
              <a:solidFill>
                <a:srgbClr val="0000FF"/>
              </a:solidFill>
            </a:endParaRPr>
          </a:p>
        </p:txBody>
      </p:sp>
      <p:pic>
        <p:nvPicPr>
          <p:cNvPr id="15" name="Picture 14"/>
          <p:cNvPicPr>
            <a:picLocks noChangeAspect="1"/>
          </p:cNvPicPr>
          <p:nvPr/>
        </p:nvPicPr>
        <p:blipFill>
          <a:blip r:embed="rId5"/>
          <a:stretch>
            <a:fillRect/>
          </a:stretch>
        </p:blipFill>
        <p:spPr>
          <a:xfrm>
            <a:off x="2078679" y="1066502"/>
            <a:ext cx="6144656" cy="18262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029229"/>
          </a:xfrm>
        </p:spPr>
        <p:txBody>
          <a:bodyPr/>
          <a:lstStyle/>
          <a:p>
            <a:r>
              <a:rPr lang="en-US" dirty="0" smtClean="0">
                <a:solidFill>
                  <a:srgbClr val="FF0000"/>
                </a:solidFill>
              </a:rPr>
              <a:t>PID performance</a:t>
            </a:r>
            <a:endParaRPr lang="en-US" dirty="0">
              <a:solidFill>
                <a:srgbClr val="FF0000"/>
              </a:solidFill>
            </a:endParaRPr>
          </a:p>
        </p:txBody>
      </p:sp>
      <p:sp>
        <p:nvSpPr>
          <p:cNvPr id="3" name="Content Placeholder 2"/>
          <p:cNvSpPr>
            <a:spLocks noGrp="1"/>
          </p:cNvSpPr>
          <p:nvPr>
            <p:ph idx="1"/>
          </p:nvPr>
        </p:nvSpPr>
        <p:spPr>
          <a:xfrm>
            <a:off x="169333" y="1163638"/>
            <a:ext cx="4652437" cy="5557837"/>
          </a:xfrm>
        </p:spPr>
        <p:txBody>
          <a:bodyPr>
            <a:normAutofit fontScale="92500" lnSpcReduction="10000"/>
          </a:bodyPr>
          <a:lstStyle/>
          <a:p>
            <a:r>
              <a:rPr lang="en-US" sz="2000" dirty="0" smtClean="0">
                <a:solidFill>
                  <a:srgbClr val="0000FF"/>
                </a:solidFill>
              </a:rPr>
              <a:t>Photon detectors must be replaced, since the current hybrid photon detectors (</a:t>
            </a:r>
            <a:r>
              <a:rPr lang="en-US" sz="2000" dirty="0" err="1" smtClean="0">
                <a:solidFill>
                  <a:srgbClr val="0000FF"/>
                </a:solidFill>
              </a:rPr>
              <a:t>HPDs</a:t>
            </a:r>
            <a:r>
              <a:rPr lang="en-US" sz="2000" dirty="0" smtClean="0">
                <a:solidFill>
                  <a:srgbClr val="0000FF"/>
                </a:solidFill>
              </a:rPr>
              <a:t>) have their 1 MHz read-out electronics encapsulated within the tube. </a:t>
            </a:r>
          </a:p>
          <a:p>
            <a:r>
              <a:rPr lang="en-US" sz="2000" dirty="0" smtClean="0">
                <a:solidFill>
                  <a:srgbClr val="0000FF"/>
                </a:solidFill>
              </a:rPr>
              <a:t>The overall structure of both RICH detectors will remain unchanged.</a:t>
            </a:r>
          </a:p>
          <a:p>
            <a:r>
              <a:rPr lang="en-US" sz="2000" dirty="0" smtClean="0">
                <a:solidFill>
                  <a:srgbClr val="0000FF"/>
                </a:solidFill>
              </a:rPr>
              <a:t>The optical layout of RICH 1 has to be modified to reduce the otherwise prohibitively large hit occupancy in the central region of the detector.</a:t>
            </a:r>
          </a:p>
          <a:p>
            <a:pPr lvl="1"/>
            <a:r>
              <a:rPr lang="en-US" sz="1800" dirty="0" smtClean="0">
                <a:solidFill>
                  <a:srgbClr val="0000FF"/>
                </a:solidFill>
              </a:rPr>
              <a:t>Increasing the </a:t>
            </a:r>
            <a:r>
              <a:rPr lang="en-US" sz="1600" dirty="0" smtClean="0">
                <a:solidFill>
                  <a:srgbClr val="0000FF"/>
                </a:solidFill>
              </a:rPr>
              <a:t>the focal length of the </a:t>
            </a:r>
            <a:r>
              <a:rPr lang="en-US" sz="1800" dirty="0" smtClean="0">
                <a:solidFill>
                  <a:srgbClr val="0000FF"/>
                </a:solidFill>
              </a:rPr>
              <a:t>spherical mirrors halving the occupancy. </a:t>
            </a:r>
          </a:p>
          <a:p>
            <a:pPr lvl="1"/>
            <a:r>
              <a:rPr lang="en-US" sz="1800" dirty="0" smtClean="0">
                <a:solidFill>
                  <a:srgbClr val="0000FF"/>
                </a:solidFill>
              </a:rPr>
              <a:t>The gain is also achieved by removing the </a:t>
            </a:r>
            <a:r>
              <a:rPr lang="en-US" sz="1800" dirty="0" err="1" smtClean="0">
                <a:solidFill>
                  <a:srgbClr val="0000FF"/>
                </a:solidFill>
              </a:rPr>
              <a:t>Aerogel</a:t>
            </a:r>
            <a:r>
              <a:rPr lang="en-US" sz="1800" dirty="0" smtClean="0">
                <a:solidFill>
                  <a:srgbClr val="0000FF"/>
                </a:solidFill>
              </a:rPr>
              <a:t> radiator material (∼3.5% of X</a:t>
            </a:r>
            <a:r>
              <a:rPr lang="en-US" sz="1800" baseline="-25000" dirty="0" smtClean="0">
                <a:solidFill>
                  <a:srgbClr val="0000FF"/>
                </a:solidFill>
              </a:rPr>
              <a:t>0</a:t>
            </a:r>
            <a:r>
              <a:rPr lang="en-US" sz="1800" dirty="0" smtClean="0">
                <a:solidFill>
                  <a:srgbClr val="0000FF"/>
                </a:solidFill>
              </a:rPr>
              <a:t>). </a:t>
            </a:r>
            <a:br>
              <a:rPr lang="en-US" sz="1800" dirty="0" smtClean="0">
                <a:solidFill>
                  <a:srgbClr val="0000FF"/>
                </a:solidFill>
              </a:rPr>
            </a:br>
            <a:r>
              <a:rPr lang="en-US" sz="1800" dirty="0" smtClean="0">
                <a:solidFill>
                  <a:srgbClr val="0000FF"/>
                </a:solidFill>
              </a:rPr>
              <a:t>K (</a:t>
            </a:r>
            <a:r>
              <a:rPr lang="en-US" sz="1800" dirty="0" err="1" smtClean="0">
                <a:solidFill>
                  <a:srgbClr val="0000FF"/>
                </a:solidFill>
              </a:rPr>
              <a:t>π</a:t>
            </a:r>
            <a:r>
              <a:rPr lang="en-US" sz="1800" dirty="0" smtClean="0">
                <a:solidFill>
                  <a:srgbClr val="0000FF"/>
                </a:solidFill>
              </a:rPr>
              <a:t>) threshold in C</a:t>
            </a:r>
            <a:r>
              <a:rPr lang="en-US" sz="1800" baseline="-25000" dirty="0" smtClean="0">
                <a:solidFill>
                  <a:srgbClr val="0000FF"/>
                </a:solidFill>
              </a:rPr>
              <a:t>4</a:t>
            </a:r>
            <a:r>
              <a:rPr lang="en-US" sz="1800" dirty="0" smtClean="0">
                <a:solidFill>
                  <a:srgbClr val="0000FF"/>
                </a:solidFill>
              </a:rPr>
              <a:t>F</a:t>
            </a:r>
            <a:r>
              <a:rPr lang="en-US" sz="1800" baseline="-25000" dirty="0" smtClean="0">
                <a:solidFill>
                  <a:srgbClr val="0000FF"/>
                </a:solidFill>
              </a:rPr>
              <a:t>10</a:t>
            </a:r>
            <a:r>
              <a:rPr lang="en-US" sz="1800" dirty="0" smtClean="0">
                <a:solidFill>
                  <a:srgbClr val="0000FF"/>
                </a:solidFill>
              </a:rPr>
              <a:t> is 9.3 (2.6) </a:t>
            </a:r>
            <a:r>
              <a:rPr lang="en-US" sz="1800" dirty="0" err="1" smtClean="0">
                <a:solidFill>
                  <a:srgbClr val="0000FF"/>
                </a:solidFill>
              </a:rPr>
              <a:t>GeV/c</a:t>
            </a:r>
            <a:r>
              <a:rPr lang="en-US" sz="1800" dirty="0" smtClean="0">
                <a:solidFill>
                  <a:srgbClr val="0000FF"/>
                </a:solidFill>
              </a:rPr>
              <a:t> .</a:t>
            </a:r>
          </a:p>
          <a:p>
            <a:r>
              <a:rPr lang="en-US" sz="2000" dirty="0" smtClean="0">
                <a:solidFill>
                  <a:srgbClr val="0000FF"/>
                </a:solidFill>
              </a:rPr>
              <a:t>It is proposed to replace the </a:t>
            </a:r>
            <a:r>
              <a:rPr lang="en-US" sz="2000" dirty="0" err="1" smtClean="0">
                <a:solidFill>
                  <a:srgbClr val="0000FF"/>
                </a:solidFill>
              </a:rPr>
              <a:t>HPDs</a:t>
            </a:r>
            <a:r>
              <a:rPr lang="en-US" sz="2000" dirty="0" smtClean="0">
                <a:solidFill>
                  <a:srgbClr val="0000FF"/>
                </a:solidFill>
              </a:rPr>
              <a:t> with commercial multi-anode photomultipliers (</a:t>
            </a:r>
            <a:r>
              <a:rPr lang="en-US" sz="2000" dirty="0" err="1" smtClean="0">
                <a:solidFill>
                  <a:srgbClr val="0000FF"/>
                </a:solidFill>
              </a:rPr>
              <a:t>MaPMT</a:t>
            </a:r>
            <a:r>
              <a:rPr lang="en-US" sz="2000" dirty="0" smtClean="0">
                <a:solidFill>
                  <a:srgbClr val="0000FF"/>
                </a:solidFill>
              </a:rPr>
              <a:t>) with external readout electronics (1920 in RICH 1 and 2560 in RICH 2).</a:t>
            </a:r>
            <a:endParaRPr lang="en-US" sz="2000" dirty="0">
              <a:solidFill>
                <a:srgbClr val="0000FF"/>
              </a:solidFill>
            </a:endParaRPr>
          </a:p>
        </p:txBody>
      </p:sp>
      <p:sp>
        <p:nvSpPr>
          <p:cNvPr id="5" name="Footer Placeholder 4"/>
          <p:cNvSpPr>
            <a:spLocks noGrp="1"/>
          </p:cNvSpPr>
          <p:nvPr>
            <p:ph type="ftr" sz="quarter" idx="11"/>
          </p:nvPr>
        </p:nvSpPr>
        <p:spPr/>
        <p:txBody>
          <a:bodyPr/>
          <a:lstStyle/>
          <a:p>
            <a:r>
              <a:rPr lang="en-US" smtClean="0"/>
              <a:t>IFD2014</a:t>
            </a:r>
            <a:endParaRPr lang="en-US"/>
          </a:p>
        </p:txBody>
      </p:sp>
      <p:sp>
        <p:nvSpPr>
          <p:cNvPr id="6" name="Slide Number Placeholder 5"/>
          <p:cNvSpPr>
            <a:spLocks noGrp="1"/>
          </p:cNvSpPr>
          <p:nvPr>
            <p:ph type="sldNum" sz="quarter" idx="12"/>
          </p:nvPr>
        </p:nvSpPr>
        <p:spPr/>
        <p:txBody>
          <a:bodyPr/>
          <a:lstStyle/>
          <a:p>
            <a:fld id="{EAEA7997-1471-C646-8893-B03DE600C50F}" type="slidenum">
              <a:rPr lang="en-US" smtClean="0"/>
              <a:pPr/>
              <a:t>26</a:t>
            </a:fld>
            <a:endParaRPr lang="en-US"/>
          </a:p>
        </p:txBody>
      </p:sp>
      <p:pic>
        <p:nvPicPr>
          <p:cNvPr id="7" name="Picture 6"/>
          <p:cNvPicPr>
            <a:picLocks noChangeAspect="1"/>
          </p:cNvPicPr>
          <p:nvPr/>
        </p:nvPicPr>
        <p:blipFill>
          <a:blip r:embed="rId2"/>
          <a:stretch>
            <a:fillRect/>
          </a:stretch>
        </p:blipFill>
        <p:spPr>
          <a:xfrm>
            <a:off x="5260773" y="3429000"/>
            <a:ext cx="2584854" cy="3020853"/>
          </a:xfrm>
          <a:prstGeom prst="rect">
            <a:avLst/>
          </a:prstGeom>
        </p:spPr>
      </p:pic>
      <p:pic>
        <p:nvPicPr>
          <p:cNvPr id="8" name="Picture 7"/>
          <p:cNvPicPr>
            <a:picLocks noChangeAspect="1"/>
          </p:cNvPicPr>
          <p:nvPr/>
        </p:nvPicPr>
        <p:blipFill>
          <a:blip r:embed="rId3"/>
          <a:stretch>
            <a:fillRect/>
          </a:stretch>
        </p:blipFill>
        <p:spPr>
          <a:xfrm>
            <a:off x="4821770" y="1678993"/>
            <a:ext cx="1511299" cy="1305505"/>
          </a:xfrm>
          <a:prstGeom prst="rect">
            <a:avLst/>
          </a:prstGeom>
        </p:spPr>
      </p:pic>
      <p:cxnSp>
        <p:nvCxnSpPr>
          <p:cNvPr id="10" name="Curved Connector 9"/>
          <p:cNvCxnSpPr/>
          <p:nvPr/>
        </p:nvCxnSpPr>
        <p:spPr>
          <a:xfrm rot="16200000" flipH="1">
            <a:off x="5516035" y="3280834"/>
            <a:ext cx="1320799" cy="313268"/>
          </a:xfrm>
          <a:prstGeom prst="curvedConnector3">
            <a:avLst>
              <a:gd name="adj1" fmla="val 50000"/>
            </a:avLst>
          </a:prstGeom>
          <a:ln w="63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703333" y="2676721"/>
            <a:ext cx="2255821" cy="307777"/>
          </a:xfrm>
          <a:prstGeom prst="rect">
            <a:avLst/>
          </a:prstGeom>
        </p:spPr>
        <p:txBody>
          <a:bodyPr wrap="none">
            <a:spAutoFit/>
          </a:bodyPr>
          <a:lstStyle/>
          <a:p>
            <a:r>
              <a:rPr lang="en-US" sz="1400" dirty="0" smtClean="0">
                <a:solidFill>
                  <a:srgbClr val="0000FF"/>
                </a:solidFill>
              </a:rPr>
              <a:t>PDM  size of 116 × 116 mm</a:t>
            </a:r>
            <a:r>
              <a:rPr lang="en-US" sz="1400" baseline="30000" dirty="0" smtClean="0">
                <a:solidFill>
                  <a:srgbClr val="0000FF"/>
                </a:solidFill>
              </a:rPr>
              <a:t>2</a:t>
            </a:r>
            <a:endParaRPr lang="en-US" sz="1400" baseline="30000" dirty="0">
              <a:solidFill>
                <a:srgbClr val="0000FF"/>
              </a:solidFill>
            </a:endParaRPr>
          </a:p>
        </p:txBody>
      </p:sp>
      <p:sp>
        <p:nvSpPr>
          <p:cNvPr id="13" name="Rectangle 12"/>
          <p:cNvSpPr/>
          <p:nvPr/>
        </p:nvSpPr>
        <p:spPr>
          <a:xfrm>
            <a:off x="6172256" y="2984498"/>
            <a:ext cx="2971744" cy="307777"/>
          </a:xfrm>
          <a:prstGeom prst="rect">
            <a:avLst/>
          </a:prstGeom>
        </p:spPr>
        <p:txBody>
          <a:bodyPr wrap="square">
            <a:spAutoFit/>
          </a:bodyPr>
          <a:lstStyle/>
          <a:p>
            <a:r>
              <a:rPr lang="en-US" sz="1400" dirty="0" smtClean="0">
                <a:solidFill>
                  <a:srgbClr val="0000FF"/>
                </a:solidFill>
              </a:rPr>
              <a:t>PDM matrix is 6 columns × 12 rows.</a:t>
            </a:r>
            <a:endParaRPr lang="en-US" sz="1400" dirty="0">
              <a:solidFill>
                <a:srgbClr val="0000FF"/>
              </a:solidFill>
            </a:endParaRPr>
          </a:p>
        </p:txBody>
      </p:sp>
      <p:sp>
        <p:nvSpPr>
          <p:cNvPr id="15" name="Rectangle 14"/>
          <p:cNvSpPr/>
          <p:nvPr/>
        </p:nvSpPr>
        <p:spPr>
          <a:xfrm>
            <a:off x="6445256" y="2368944"/>
            <a:ext cx="2800742" cy="307777"/>
          </a:xfrm>
          <a:prstGeom prst="rect">
            <a:avLst/>
          </a:prstGeom>
        </p:spPr>
        <p:txBody>
          <a:bodyPr wrap="none">
            <a:spAutoFit/>
          </a:bodyPr>
          <a:lstStyle/>
          <a:p>
            <a:r>
              <a:rPr lang="en-US" sz="1400" dirty="0" smtClean="0">
                <a:solidFill>
                  <a:srgbClr val="0000FF"/>
                </a:solidFill>
              </a:rPr>
              <a:t>R11265 </a:t>
            </a:r>
            <a:r>
              <a:rPr lang="en-US" sz="1400" dirty="0" err="1" smtClean="0">
                <a:solidFill>
                  <a:srgbClr val="0000FF"/>
                </a:solidFill>
              </a:rPr>
              <a:t>MaPMT</a:t>
            </a:r>
            <a:r>
              <a:rPr lang="en-US" sz="1400" dirty="0" smtClean="0">
                <a:solidFill>
                  <a:srgbClr val="0000FF"/>
                </a:solidFill>
              </a:rPr>
              <a:t> from Hamamatsu.</a:t>
            </a:r>
            <a:endParaRPr lang="en-US" sz="1400" dirty="0">
              <a:solidFill>
                <a:srgbClr val="0000FF"/>
              </a:solidFill>
            </a:endParaRPr>
          </a:p>
        </p:txBody>
      </p:sp>
      <p:sp>
        <p:nvSpPr>
          <p:cNvPr id="16" name="Rectangle 15"/>
          <p:cNvSpPr/>
          <p:nvPr/>
        </p:nvSpPr>
        <p:spPr>
          <a:xfrm>
            <a:off x="5063066" y="940329"/>
            <a:ext cx="3896088" cy="738664"/>
          </a:xfrm>
          <a:prstGeom prst="rect">
            <a:avLst/>
          </a:prstGeom>
        </p:spPr>
        <p:txBody>
          <a:bodyPr wrap="square">
            <a:spAutoFit/>
          </a:bodyPr>
          <a:lstStyle/>
          <a:p>
            <a:r>
              <a:rPr lang="en-US" sz="1400" dirty="0" smtClean="0">
                <a:solidFill>
                  <a:srgbClr val="0000FF"/>
                </a:solidFill>
              </a:rPr>
              <a:t>The customized ASIC readout chip, “CLARO”: </a:t>
            </a:r>
          </a:p>
          <a:p>
            <a:r>
              <a:rPr lang="en-US" sz="1400" dirty="0" smtClean="0">
                <a:solidFill>
                  <a:srgbClr val="0000FF"/>
                </a:solidFill>
              </a:rPr>
              <a:t>comprised of an analogue pulse shaper amplifier </a:t>
            </a:r>
          </a:p>
          <a:p>
            <a:r>
              <a:rPr lang="en-US" sz="1400" dirty="0" smtClean="0">
                <a:solidFill>
                  <a:srgbClr val="0000FF"/>
                </a:solidFill>
              </a:rPr>
              <a:t>and a binary discriminator. </a:t>
            </a:r>
            <a:endParaRPr lang="en-US" sz="1400" dirty="0">
              <a:solidFill>
                <a:srgbClr val="0000FF"/>
              </a:solidFill>
            </a:endParaRPr>
          </a:p>
        </p:txBody>
      </p:sp>
      <p:sp>
        <p:nvSpPr>
          <p:cNvPr id="14" name="Rectangle 13"/>
          <p:cNvSpPr/>
          <p:nvPr/>
        </p:nvSpPr>
        <p:spPr>
          <a:xfrm>
            <a:off x="6553200" y="4936067"/>
            <a:ext cx="544878" cy="307777"/>
          </a:xfrm>
          <a:prstGeom prst="rect">
            <a:avLst/>
          </a:prstGeom>
        </p:spPr>
        <p:txBody>
          <a:bodyPr wrap="none">
            <a:spAutoFit/>
          </a:bodyPr>
          <a:lstStyle/>
          <a:p>
            <a:r>
              <a:rPr lang="en-US" sz="1400" b="1" dirty="0" smtClean="0">
                <a:solidFill>
                  <a:srgbClr val="0000FF"/>
                </a:solidFill>
              </a:rPr>
              <a:t>C</a:t>
            </a:r>
            <a:r>
              <a:rPr lang="en-US" sz="1400" b="1" baseline="-25000" dirty="0" smtClean="0">
                <a:solidFill>
                  <a:srgbClr val="0000FF"/>
                </a:solidFill>
              </a:rPr>
              <a:t>4</a:t>
            </a:r>
            <a:r>
              <a:rPr lang="en-US" sz="1400" b="1" dirty="0" smtClean="0">
                <a:solidFill>
                  <a:srgbClr val="0000FF"/>
                </a:solidFill>
              </a:rPr>
              <a:t>F</a:t>
            </a:r>
            <a:r>
              <a:rPr lang="en-US" sz="1400" b="1" baseline="-25000" dirty="0" smtClean="0">
                <a:solidFill>
                  <a:srgbClr val="0000FF"/>
                </a:solidFill>
              </a:rPr>
              <a:t>10</a:t>
            </a:r>
            <a:endParaRPr lang="en-US" sz="1400" b="1" dirty="0">
              <a:solidFill>
                <a:srgbClr val="0000FF"/>
              </a:solidFill>
            </a:endParaRPr>
          </a:p>
        </p:txBody>
      </p:sp>
      <p:sp>
        <p:nvSpPr>
          <p:cNvPr id="17" name="Rectangle 16"/>
          <p:cNvSpPr/>
          <p:nvPr/>
        </p:nvSpPr>
        <p:spPr>
          <a:xfrm>
            <a:off x="6789634" y="3661607"/>
            <a:ext cx="831628" cy="369332"/>
          </a:xfrm>
          <a:prstGeom prst="rect">
            <a:avLst/>
          </a:prstGeom>
        </p:spPr>
        <p:txBody>
          <a:bodyPr wrap="none">
            <a:spAutoFit/>
          </a:bodyPr>
          <a:lstStyle/>
          <a:p>
            <a:r>
              <a:rPr lang="en-US" b="1" dirty="0" smtClean="0">
                <a:solidFill>
                  <a:srgbClr val="0000FF"/>
                </a:solidFill>
              </a:rPr>
              <a:t>RICH-1</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solidFill>
                  <a:srgbClr val="FF0000"/>
                </a:solidFill>
              </a:rPr>
              <a:t>PID performance</a:t>
            </a:r>
            <a:endParaRPr lang="en-US" dirty="0">
              <a:solidFill>
                <a:srgbClr val="FF0000"/>
              </a:solidFill>
            </a:endParaRPr>
          </a:p>
        </p:txBody>
      </p:sp>
      <p:sp>
        <p:nvSpPr>
          <p:cNvPr id="5" name="Footer Placeholder 4"/>
          <p:cNvSpPr>
            <a:spLocks noGrp="1"/>
          </p:cNvSpPr>
          <p:nvPr>
            <p:ph type="ftr" sz="quarter" idx="11"/>
          </p:nvPr>
        </p:nvSpPr>
        <p:spPr/>
        <p:txBody>
          <a:bodyPr/>
          <a:lstStyle/>
          <a:p>
            <a:r>
              <a:rPr lang="en-US" smtClean="0"/>
              <a:t>IFD2014</a:t>
            </a:r>
            <a:endParaRPr lang="en-US"/>
          </a:p>
        </p:txBody>
      </p:sp>
      <p:sp>
        <p:nvSpPr>
          <p:cNvPr id="6" name="Slide Number Placeholder 5"/>
          <p:cNvSpPr>
            <a:spLocks noGrp="1"/>
          </p:cNvSpPr>
          <p:nvPr>
            <p:ph type="sldNum" sz="quarter" idx="12"/>
          </p:nvPr>
        </p:nvSpPr>
        <p:spPr/>
        <p:txBody>
          <a:bodyPr/>
          <a:lstStyle/>
          <a:p>
            <a:fld id="{EAEA7997-1471-C646-8893-B03DE600C50F}" type="slidenum">
              <a:rPr lang="en-US" smtClean="0"/>
              <a:pPr/>
              <a:t>27</a:t>
            </a:fld>
            <a:endParaRPr lang="en-US"/>
          </a:p>
        </p:txBody>
      </p:sp>
      <p:pic>
        <p:nvPicPr>
          <p:cNvPr id="7" name="Picture 6"/>
          <p:cNvPicPr>
            <a:picLocks noChangeAspect="1"/>
          </p:cNvPicPr>
          <p:nvPr/>
        </p:nvPicPr>
        <p:blipFill>
          <a:blip r:embed="rId2"/>
          <a:stretch>
            <a:fillRect/>
          </a:stretch>
        </p:blipFill>
        <p:spPr>
          <a:xfrm>
            <a:off x="507990" y="1143481"/>
            <a:ext cx="3386667" cy="2436988"/>
          </a:xfrm>
          <a:prstGeom prst="rect">
            <a:avLst/>
          </a:prstGeom>
        </p:spPr>
      </p:pic>
      <p:pic>
        <p:nvPicPr>
          <p:cNvPr id="8" name="Picture 7"/>
          <p:cNvPicPr>
            <a:picLocks noChangeAspect="1"/>
          </p:cNvPicPr>
          <p:nvPr/>
        </p:nvPicPr>
        <p:blipFill>
          <a:blip r:embed="rId3"/>
          <a:stretch>
            <a:fillRect/>
          </a:stretch>
        </p:blipFill>
        <p:spPr>
          <a:xfrm>
            <a:off x="4851400" y="1135014"/>
            <a:ext cx="3524266" cy="2473379"/>
          </a:xfrm>
          <a:prstGeom prst="rect">
            <a:avLst/>
          </a:prstGeom>
        </p:spPr>
      </p:pic>
      <p:pic>
        <p:nvPicPr>
          <p:cNvPr id="9" name="Picture 8"/>
          <p:cNvPicPr>
            <a:picLocks noChangeAspect="1"/>
          </p:cNvPicPr>
          <p:nvPr/>
        </p:nvPicPr>
        <p:blipFill>
          <a:blip r:embed="rId4"/>
          <a:stretch>
            <a:fillRect/>
          </a:stretch>
        </p:blipFill>
        <p:spPr>
          <a:xfrm>
            <a:off x="457200" y="4121560"/>
            <a:ext cx="3691468" cy="2528121"/>
          </a:xfrm>
          <a:prstGeom prst="rect">
            <a:avLst/>
          </a:prstGeom>
        </p:spPr>
      </p:pic>
      <p:sp>
        <p:nvSpPr>
          <p:cNvPr id="10" name="Rectangle 9"/>
          <p:cNvSpPr/>
          <p:nvPr/>
        </p:nvSpPr>
        <p:spPr>
          <a:xfrm>
            <a:off x="4572000" y="3556005"/>
            <a:ext cx="4572000" cy="523220"/>
          </a:xfrm>
          <a:prstGeom prst="rect">
            <a:avLst/>
          </a:prstGeom>
        </p:spPr>
        <p:txBody>
          <a:bodyPr>
            <a:spAutoFit/>
          </a:bodyPr>
          <a:lstStyle/>
          <a:p>
            <a:pPr algn="ctr"/>
            <a:r>
              <a:rPr lang="en-US" sz="1400" dirty="0" smtClean="0">
                <a:solidFill>
                  <a:srgbClr val="0000FF"/>
                </a:solidFill>
              </a:rPr>
              <a:t>The PID performance of the upgraded </a:t>
            </a:r>
          </a:p>
          <a:p>
            <a:pPr algn="ctr"/>
            <a:r>
              <a:rPr lang="en-US" sz="1400" dirty="0" smtClean="0">
                <a:solidFill>
                  <a:srgbClr val="0000FF"/>
                </a:solidFill>
              </a:rPr>
              <a:t>geometrical layout at various luminosities.</a:t>
            </a:r>
            <a:endParaRPr lang="en-US" sz="1400" dirty="0">
              <a:solidFill>
                <a:srgbClr val="0000FF"/>
              </a:solidFill>
            </a:endParaRPr>
          </a:p>
        </p:txBody>
      </p:sp>
      <p:sp>
        <p:nvSpPr>
          <p:cNvPr id="11" name="Rectangle 10"/>
          <p:cNvSpPr/>
          <p:nvPr/>
        </p:nvSpPr>
        <p:spPr>
          <a:xfrm>
            <a:off x="0" y="3556005"/>
            <a:ext cx="4572000" cy="523220"/>
          </a:xfrm>
          <a:prstGeom prst="rect">
            <a:avLst/>
          </a:prstGeom>
        </p:spPr>
        <p:txBody>
          <a:bodyPr>
            <a:spAutoFit/>
          </a:bodyPr>
          <a:lstStyle/>
          <a:p>
            <a:pPr algn="ctr"/>
            <a:r>
              <a:rPr lang="en-US" sz="1400" dirty="0" smtClean="0">
                <a:solidFill>
                  <a:srgbClr val="0000FF"/>
                </a:solidFill>
              </a:rPr>
              <a:t>The PID performance of the current</a:t>
            </a:r>
          </a:p>
          <a:p>
            <a:pPr algn="ctr"/>
            <a:r>
              <a:rPr lang="en-US" sz="1400" dirty="0" smtClean="0">
                <a:solidFill>
                  <a:srgbClr val="0000FF"/>
                </a:solidFill>
              </a:rPr>
              <a:t>geometrical layout and the upgraded superimposed</a:t>
            </a:r>
            <a:endParaRPr lang="en-US" sz="1400" dirty="0">
              <a:solidFill>
                <a:srgbClr val="0000FF"/>
              </a:solidFill>
            </a:endParaRPr>
          </a:p>
        </p:txBody>
      </p:sp>
      <p:sp>
        <p:nvSpPr>
          <p:cNvPr id="12" name="Rectangle 11"/>
          <p:cNvSpPr/>
          <p:nvPr/>
        </p:nvSpPr>
        <p:spPr>
          <a:xfrm>
            <a:off x="1185333" y="811848"/>
            <a:ext cx="7069667" cy="369332"/>
          </a:xfrm>
          <a:prstGeom prst="rect">
            <a:avLst/>
          </a:prstGeom>
        </p:spPr>
        <p:txBody>
          <a:bodyPr wrap="square">
            <a:spAutoFit/>
          </a:bodyPr>
          <a:lstStyle/>
          <a:p>
            <a:r>
              <a:rPr lang="en-US" dirty="0" smtClean="0">
                <a:solidFill>
                  <a:srgbClr val="0000FF"/>
                </a:solidFill>
              </a:rPr>
              <a:t>Running the full simulation and reconstruction chain in B</a:t>
            </a:r>
            <a:r>
              <a:rPr lang="en-US" baseline="-25000" dirty="0" smtClean="0">
                <a:solidFill>
                  <a:srgbClr val="0000FF"/>
                </a:solidFill>
              </a:rPr>
              <a:t>s</a:t>
            </a:r>
            <a:r>
              <a:rPr lang="en-US" dirty="0" smtClean="0">
                <a:solidFill>
                  <a:srgbClr val="0000FF"/>
                </a:solidFill>
              </a:rPr>
              <a:t> → </a:t>
            </a:r>
            <a:r>
              <a:rPr lang="en-US" dirty="0" err="1" smtClean="0">
                <a:solidFill>
                  <a:srgbClr val="0000FF"/>
                </a:solidFill>
              </a:rPr>
              <a:t>φφ</a:t>
            </a:r>
            <a:endParaRPr lang="en-US" dirty="0">
              <a:solidFill>
                <a:srgbClr val="0000FF"/>
              </a:solidFill>
            </a:endParaRPr>
          </a:p>
        </p:txBody>
      </p:sp>
      <p:sp>
        <p:nvSpPr>
          <p:cNvPr id="14" name="Rectangle 13"/>
          <p:cNvSpPr/>
          <p:nvPr/>
        </p:nvSpPr>
        <p:spPr>
          <a:xfrm rot="5400000">
            <a:off x="6534835" y="3236347"/>
            <a:ext cx="4572000" cy="461665"/>
          </a:xfrm>
          <a:prstGeom prst="rect">
            <a:avLst/>
          </a:prstGeom>
        </p:spPr>
        <p:txBody>
          <a:bodyPr>
            <a:spAutoFit/>
          </a:bodyPr>
          <a:lstStyle/>
          <a:p>
            <a:r>
              <a:rPr lang="en-US" sz="1200" dirty="0" smtClean="0"/>
              <a:t>Performance of the </a:t>
            </a:r>
            <a:r>
              <a:rPr lang="en-US" sz="1200" dirty="0" err="1" smtClean="0"/>
              <a:t>LHCb</a:t>
            </a:r>
            <a:r>
              <a:rPr lang="en-US" sz="1200" dirty="0" smtClean="0"/>
              <a:t> RICH detector at the </a:t>
            </a:r>
            <a:r>
              <a:rPr lang="en-US" sz="1200" dirty="0" err="1" smtClean="0"/>
              <a:t>LHC</a:t>
            </a:r>
            <a:r>
              <a:rPr lang="en-US" sz="1200" dirty="0" err="1" smtClean="0">
                <a:hlinkClick r:id="rId5"/>
              </a:rPr>
              <a:t>The</a:t>
            </a:r>
            <a:r>
              <a:rPr lang="en-US" sz="1200" dirty="0" smtClean="0">
                <a:hlinkClick r:id="rId5"/>
              </a:rPr>
              <a:t> European Physical Journal CMay 2013, 73:2431,</a:t>
            </a:r>
            <a:endParaRPr lang="en-US" sz="1200" dirty="0"/>
          </a:p>
        </p:txBody>
      </p:sp>
      <p:pic>
        <p:nvPicPr>
          <p:cNvPr id="15" name="Picture 14"/>
          <p:cNvPicPr>
            <a:picLocks noChangeAspect="1"/>
          </p:cNvPicPr>
          <p:nvPr/>
        </p:nvPicPr>
        <p:blipFill>
          <a:blip r:embed="rId6"/>
          <a:stretch>
            <a:fillRect/>
          </a:stretch>
        </p:blipFill>
        <p:spPr>
          <a:xfrm>
            <a:off x="5234519" y="4214697"/>
            <a:ext cx="3079750" cy="237277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95"/>
            <a:ext cx="8229600" cy="1143000"/>
          </a:xfrm>
        </p:spPr>
        <p:txBody>
          <a:bodyPr/>
          <a:lstStyle/>
          <a:p>
            <a:r>
              <a:rPr lang="en-US" dirty="0" smtClean="0">
                <a:solidFill>
                  <a:srgbClr val="FF0000"/>
                </a:solidFill>
              </a:rPr>
              <a:t>MUON system</a:t>
            </a:r>
            <a:endParaRPr lang="en-US" dirty="0">
              <a:solidFill>
                <a:srgbClr val="FF0000"/>
              </a:solidFill>
            </a:endParaRPr>
          </a:p>
        </p:txBody>
      </p:sp>
      <p:sp>
        <p:nvSpPr>
          <p:cNvPr id="3" name="Content Placeholder 2"/>
          <p:cNvSpPr>
            <a:spLocks noGrp="1"/>
          </p:cNvSpPr>
          <p:nvPr>
            <p:ph idx="1"/>
          </p:nvPr>
        </p:nvSpPr>
        <p:spPr>
          <a:xfrm>
            <a:off x="457200" y="4038602"/>
            <a:ext cx="8229600" cy="2368550"/>
          </a:xfrm>
        </p:spPr>
        <p:txBody>
          <a:bodyPr>
            <a:normAutofit/>
          </a:bodyPr>
          <a:lstStyle/>
          <a:p>
            <a:r>
              <a:rPr lang="en-US" sz="1600" dirty="0" smtClean="0">
                <a:solidFill>
                  <a:srgbClr val="0000FF"/>
                </a:solidFill>
              </a:rPr>
              <a:t>M1 will be removed in the upgraded experiment.</a:t>
            </a:r>
          </a:p>
          <a:p>
            <a:r>
              <a:rPr lang="en-US" sz="1600" dirty="0" smtClean="0">
                <a:solidFill>
                  <a:srgbClr val="0000FF"/>
                </a:solidFill>
              </a:rPr>
              <a:t>The particle flux in the innermost regions of station M2 is expected to be very high, and so additional shielding will be installed around the beam-pipe behind the HCAL to reduce the occupancy in these regions.</a:t>
            </a:r>
          </a:p>
          <a:p>
            <a:r>
              <a:rPr lang="en-US" sz="1600" dirty="0" smtClean="0">
                <a:solidFill>
                  <a:srgbClr val="0000FF"/>
                </a:solidFill>
              </a:rPr>
              <a:t>Design of new off-detector readout electronics compliant with full 40 MHz readout and the new GBT–based communication protocol: </a:t>
            </a:r>
            <a:r>
              <a:rPr lang="en-US" sz="1600" dirty="0" err="1" smtClean="0">
                <a:solidFill>
                  <a:srgbClr val="0000FF"/>
                </a:solidFill>
              </a:rPr>
              <a:t>nODE</a:t>
            </a:r>
            <a:r>
              <a:rPr lang="en-US" sz="1600" dirty="0" smtClean="0">
                <a:solidFill>
                  <a:srgbClr val="0000FF"/>
                </a:solidFill>
              </a:rPr>
              <a:t>, new radiation tolerant custom ASIC.</a:t>
            </a:r>
          </a:p>
          <a:p>
            <a:r>
              <a:rPr lang="en-US" sz="1600" dirty="0" smtClean="0">
                <a:solidFill>
                  <a:srgbClr val="0000FF"/>
                </a:solidFill>
              </a:rPr>
              <a:t>R&amp;D of new high granularity detectors for regions R1-R2 of stations M2 and M3 and of their front-end electronics.</a:t>
            </a:r>
            <a:endParaRPr lang="en-US" sz="1600" dirty="0">
              <a:solidFill>
                <a:srgbClr val="0000FF"/>
              </a:solidFill>
            </a:endParaRPr>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28</a:t>
            </a:fld>
            <a:endParaRPr lang="en-US"/>
          </a:p>
        </p:txBody>
      </p:sp>
      <p:pic>
        <p:nvPicPr>
          <p:cNvPr id="6" name="Picture 5"/>
          <p:cNvPicPr>
            <a:picLocks noChangeAspect="1"/>
          </p:cNvPicPr>
          <p:nvPr/>
        </p:nvPicPr>
        <p:blipFill>
          <a:blip r:embed="rId2"/>
          <a:stretch>
            <a:fillRect/>
          </a:stretch>
        </p:blipFill>
        <p:spPr>
          <a:xfrm>
            <a:off x="177800" y="1172095"/>
            <a:ext cx="2102175" cy="2514601"/>
          </a:xfrm>
          <a:prstGeom prst="rect">
            <a:avLst/>
          </a:prstGeom>
        </p:spPr>
      </p:pic>
      <p:pic>
        <p:nvPicPr>
          <p:cNvPr id="7" name="Picture 6"/>
          <p:cNvPicPr>
            <a:picLocks noChangeAspect="1"/>
          </p:cNvPicPr>
          <p:nvPr/>
        </p:nvPicPr>
        <p:blipFill>
          <a:blip r:embed="rId3"/>
          <a:stretch>
            <a:fillRect/>
          </a:stretch>
        </p:blipFill>
        <p:spPr>
          <a:xfrm>
            <a:off x="6654800" y="2482278"/>
            <a:ext cx="1913467" cy="1556324"/>
          </a:xfrm>
          <a:prstGeom prst="rect">
            <a:avLst/>
          </a:prstGeom>
        </p:spPr>
      </p:pic>
      <p:sp>
        <p:nvSpPr>
          <p:cNvPr id="8" name="Rectangle 7"/>
          <p:cNvSpPr/>
          <p:nvPr/>
        </p:nvSpPr>
        <p:spPr>
          <a:xfrm>
            <a:off x="6340784" y="914399"/>
            <a:ext cx="2498416" cy="1754327"/>
          </a:xfrm>
          <a:prstGeom prst="rect">
            <a:avLst/>
          </a:prstGeom>
        </p:spPr>
        <p:txBody>
          <a:bodyPr wrap="square">
            <a:spAutoFit/>
          </a:bodyPr>
          <a:lstStyle/>
          <a:p>
            <a:r>
              <a:rPr lang="en-US" sz="1200" dirty="0" smtClean="0">
                <a:solidFill>
                  <a:srgbClr val="0000FF"/>
                </a:solidFill>
              </a:rPr>
              <a:t>The baseline detectors currently foreseen are anode-pad triple-GEM detectors for the R1 regions and cathode-pad </a:t>
            </a:r>
            <a:r>
              <a:rPr lang="en-US" sz="1200" dirty="0" err="1" smtClean="0">
                <a:solidFill>
                  <a:srgbClr val="0000FF"/>
                </a:solidFill>
              </a:rPr>
              <a:t>MWPCs</a:t>
            </a:r>
            <a:r>
              <a:rPr lang="en-US" sz="1200" dirty="0" smtClean="0">
                <a:solidFill>
                  <a:srgbClr val="0000FF"/>
                </a:solidFill>
              </a:rPr>
              <a:t> for the external regions.</a:t>
            </a:r>
          </a:p>
          <a:p>
            <a:r>
              <a:rPr lang="en-US" sz="1200" dirty="0" smtClean="0">
                <a:solidFill>
                  <a:srgbClr val="0000FF"/>
                </a:solidFill>
              </a:rPr>
              <a:t>The </a:t>
            </a:r>
            <a:r>
              <a:rPr lang="en-US" sz="1200" dirty="0" err="1" smtClean="0">
                <a:solidFill>
                  <a:srgbClr val="0000FF"/>
                </a:solidFill>
              </a:rPr>
              <a:t>MWPCs</a:t>
            </a:r>
            <a:r>
              <a:rPr lang="en-US" sz="1200" dirty="0" smtClean="0">
                <a:solidFill>
                  <a:srgbClr val="0000FF"/>
                </a:solidFill>
              </a:rPr>
              <a:t> chambers are composed of four gaps, which provide the necessary redundancy in the system.</a:t>
            </a:r>
          </a:p>
          <a:p>
            <a:endParaRPr lang="en-US" sz="1200" dirty="0">
              <a:solidFill>
                <a:srgbClr val="0000FF"/>
              </a:solidFill>
            </a:endParaRPr>
          </a:p>
        </p:txBody>
      </p:sp>
      <p:pic>
        <p:nvPicPr>
          <p:cNvPr id="9" name="Picture 8"/>
          <p:cNvPicPr>
            <a:picLocks noChangeAspect="1"/>
          </p:cNvPicPr>
          <p:nvPr/>
        </p:nvPicPr>
        <p:blipFill>
          <a:blip r:embed="rId4"/>
          <a:stretch>
            <a:fillRect/>
          </a:stretch>
        </p:blipFill>
        <p:spPr>
          <a:xfrm>
            <a:off x="2339245" y="1190719"/>
            <a:ext cx="4001648" cy="2673192"/>
          </a:xfrm>
          <a:prstGeom prst="rect">
            <a:avLst/>
          </a:prstGeom>
        </p:spPr>
      </p:pic>
      <p:sp>
        <p:nvSpPr>
          <p:cNvPr id="10" name="Rectangle 9"/>
          <p:cNvSpPr/>
          <p:nvPr/>
        </p:nvSpPr>
        <p:spPr>
          <a:xfrm>
            <a:off x="177800" y="1190719"/>
            <a:ext cx="448733" cy="2495977"/>
          </a:xfrm>
          <a:prstGeom prst="rect">
            <a:avLst/>
          </a:prstGeom>
          <a:noFill/>
          <a:ln w="190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77800" y="882942"/>
            <a:ext cx="429161" cy="307777"/>
          </a:xfrm>
          <a:prstGeom prst="rect">
            <a:avLst/>
          </a:prstGeom>
          <a:noFill/>
        </p:spPr>
        <p:txBody>
          <a:bodyPr wrap="none" rtlCol="0">
            <a:spAutoFit/>
          </a:bodyPr>
          <a:lstStyle/>
          <a:p>
            <a:r>
              <a:rPr lang="en-US" sz="1400" b="1" dirty="0" smtClean="0">
                <a:solidFill>
                  <a:srgbClr val="FF0000"/>
                </a:solidFill>
              </a:rPr>
              <a:t>M1</a:t>
            </a:r>
            <a:endParaRPr lang="en-US" sz="14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467" y="1134533"/>
            <a:ext cx="4428194" cy="3075741"/>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MUON ID Performance </a:t>
            </a:r>
            <a:endParaRPr lang="en-US" dirty="0">
              <a:solidFill>
                <a:srgbClr val="FF0000"/>
              </a:solidFill>
            </a:endParaRPr>
          </a:p>
        </p:txBody>
      </p:sp>
      <p:sp>
        <p:nvSpPr>
          <p:cNvPr id="3" name="Content Placeholder 2"/>
          <p:cNvSpPr>
            <a:spLocks noGrp="1"/>
          </p:cNvSpPr>
          <p:nvPr>
            <p:ph idx="1"/>
          </p:nvPr>
        </p:nvSpPr>
        <p:spPr>
          <a:xfrm>
            <a:off x="474130" y="4411133"/>
            <a:ext cx="8229600" cy="1479550"/>
          </a:xfrm>
        </p:spPr>
        <p:txBody>
          <a:bodyPr>
            <a:noAutofit/>
          </a:bodyPr>
          <a:lstStyle/>
          <a:p>
            <a:r>
              <a:rPr lang="en-US" sz="1800" dirty="0" smtClean="0">
                <a:solidFill>
                  <a:srgbClr val="0000FF"/>
                </a:solidFill>
              </a:rPr>
              <a:t>The efficiency is obtained from a simulated sample of B</a:t>
            </a:r>
            <a:r>
              <a:rPr lang="en-US" sz="1800" baseline="-25000" dirty="0" smtClean="0">
                <a:solidFill>
                  <a:srgbClr val="0000FF"/>
                </a:solidFill>
              </a:rPr>
              <a:t>s</a:t>
            </a:r>
            <a:r>
              <a:rPr lang="en-US" sz="1800" dirty="0" smtClean="0">
                <a:solidFill>
                  <a:srgbClr val="0000FF"/>
                </a:solidFill>
              </a:rPr>
              <a:t> → </a:t>
            </a:r>
            <a:r>
              <a:rPr lang="en-US" sz="1800" dirty="0" err="1" smtClean="0">
                <a:solidFill>
                  <a:srgbClr val="0000FF"/>
                </a:solidFill>
              </a:rPr>
              <a:t>μ</a:t>
            </a:r>
            <a:r>
              <a:rPr lang="en-US" sz="1800" baseline="30000" dirty="0" err="1" smtClean="0">
                <a:solidFill>
                  <a:srgbClr val="0000FF"/>
                </a:solidFill>
              </a:rPr>
              <a:t>+</a:t>
            </a:r>
            <a:r>
              <a:rPr lang="en-US" sz="1800" dirty="0" err="1" smtClean="0">
                <a:solidFill>
                  <a:srgbClr val="0000FF"/>
                </a:solidFill>
              </a:rPr>
              <a:t>μ</a:t>
            </a:r>
            <a:r>
              <a:rPr lang="en-US" sz="1800" baseline="30000" dirty="0" smtClean="0">
                <a:solidFill>
                  <a:srgbClr val="0000FF"/>
                </a:solidFill>
              </a:rPr>
              <a:t>−</a:t>
            </a:r>
            <a:r>
              <a:rPr lang="en-US" sz="1800" dirty="0" smtClean="0">
                <a:solidFill>
                  <a:srgbClr val="0000FF"/>
                </a:solidFill>
              </a:rPr>
              <a:t> events and is evaluated for single </a:t>
            </a:r>
            <a:r>
              <a:rPr lang="en-US" sz="1800" dirty="0" err="1" smtClean="0">
                <a:solidFill>
                  <a:srgbClr val="0000FF"/>
                </a:solidFill>
              </a:rPr>
              <a:t>muon</a:t>
            </a:r>
            <a:r>
              <a:rPr lang="en-US" sz="1800" dirty="0" smtClean="0">
                <a:solidFill>
                  <a:srgbClr val="0000FF"/>
                </a:solidFill>
              </a:rPr>
              <a:t>.</a:t>
            </a:r>
          </a:p>
          <a:p>
            <a:r>
              <a:rPr lang="en-US" sz="1800" dirty="0" smtClean="0">
                <a:solidFill>
                  <a:srgbClr val="0000FF"/>
                </a:solidFill>
              </a:rPr>
              <a:t>DLL</a:t>
            </a:r>
            <a:r>
              <a:rPr lang="en-US" sz="1800" baseline="-25000" dirty="0" smtClean="0">
                <a:solidFill>
                  <a:srgbClr val="0000FF"/>
                </a:solidFill>
              </a:rPr>
              <a:t>μπ</a:t>
            </a:r>
            <a:r>
              <a:rPr lang="en-US" sz="1800" dirty="0" smtClean="0">
                <a:solidFill>
                  <a:srgbClr val="0000FF"/>
                </a:solidFill>
              </a:rPr>
              <a:t> variable based on the distance of matching hits from the extrapolated track in the </a:t>
            </a:r>
            <a:r>
              <a:rPr lang="en-US" sz="1800" dirty="0" err="1" smtClean="0">
                <a:solidFill>
                  <a:srgbClr val="0000FF"/>
                </a:solidFill>
              </a:rPr>
              <a:t>muon</a:t>
            </a:r>
            <a:r>
              <a:rPr lang="en-US" sz="1800" dirty="0" smtClean="0">
                <a:solidFill>
                  <a:srgbClr val="0000FF"/>
                </a:solidFill>
              </a:rPr>
              <a:t> stations combined with the information coming from RICH and calorimeter detectors</a:t>
            </a:r>
            <a:endParaRPr lang="en-US" sz="1800" dirty="0">
              <a:solidFill>
                <a:srgbClr val="0000FF"/>
              </a:solidFill>
            </a:endParaRPr>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29</a:t>
            </a:fld>
            <a:endParaRPr lang="en-US"/>
          </a:p>
        </p:txBody>
      </p:sp>
      <p:pic>
        <p:nvPicPr>
          <p:cNvPr id="7" name="Picture 6"/>
          <p:cNvPicPr>
            <a:picLocks noChangeAspect="1"/>
          </p:cNvPicPr>
          <p:nvPr/>
        </p:nvPicPr>
        <p:blipFill>
          <a:blip r:embed="rId3"/>
          <a:stretch>
            <a:fillRect/>
          </a:stretch>
        </p:blipFill>
        <p:spPr>
          <a:xfrm>
            <a:off x="4284466" y="1159934"/>
            <a:ext cx="4880771" cy="3017882"/>
          </a:xfrm>
          <a:prstGeom prst="rect">
            <a:avLst/>
          </a:prstGeom>
        </p:spPr>
      </p:pic>
      <p:sp>
        <p:nvSpPr>
          <p:cNvPr id="8" name="TextBox 7"/>
          <p:cNvSpPr txBox="1"/>
          <p:nvPr/>
        </p:nvSpPr>
        <p:spPr>
          <a:xfrm>
            <a:off x="2016433" y="990657"/>
            <a:ext cx="967532" cy="338554"/>
          </a:xfrm>
          <a:prstGeom prst="rect">
            <a:avLst/>
          </a:prstGeom>
          <a:noFill/>
        </p:spPr>
        <p:txBody>
          <a:bodyPr wrap="none" rtlCol="0">
            <a:spAutoFit/>
          </a:bodyPr>
          <a:lstStyle/>
          <a:p>
            <a:r>
              <a:rPr lang="en-US" sz="1600" dirty="0" smtClean="0">
                <a:solidFill>
                  <a:srgbClr val="0000FF"/>
                </a:solidFill>
              </a:rPr>
              <a:t>Efficiency </a:t>
            </a:r>
            <a:endParaRPr lang="en-US" sz="1600" dirty="0">
              <a:solidFill>
                <a:srgbClr val="0000FF"/>
              </a:solidFill>
            </a:endParaRPr>
          </a:p>
        </p:txBody>
      </p:sp>
      <p:sp>
        <p:nvSpPr>
          <p:cNvPr id="9" name="TextBox 8"/>
          <p:cNvSpPr txBox="1"/>
          <p:nvPr/>
        </p:nvSpPr>
        <p:spPr>
          <a:xfrm>
            <a:off x="6475850" y="1016176"/>
            <a:ext cx="1080845" cy="338554"/>
          </a:xfrm>
          <a:prstGeom prst="rect">
            <a:avLst/>
          </a:prstGeom>
          <a:noFill/>
        </p:spPr>
        <p:txBody>
          <a:bodyPr wrap="none" rtlCol="0">
            <a:spAutoFit/>
          </a:bodyPr>
          <a:lstStyle/>
          <a:p>
            <a:r>
              <a:rPr lang="en-US" sz="1600" dirty="0" err="1" smtClean="0">
                <a:solidFill>
                  <a:srgbClr val="0000FF"/>
                </a:solidFill>
              </a:rPr>
              <a:t>Pion</a:t>
            </a:r>
            <a:r>
              <a:rPr lang="en-US" sz="1600" dirty="0" smtClean="0">
                <a:solidFill>
                  <a:srgbClr val="0000FF"/>
                </a:solidFill>
              </a:rPr>
              <a:t> </a:t>
            </a:r>
            <a:r>
              <a:rPr lang="en-US" sz="1600" dirty="0" err="1" smtClean="0">
                <a:solidFill>
                  <a:srgbClr val="0000FF"/>
                </a:solidFill>
              </a:rPr>
              <a:t>MisID</a:t>
            </a:r>
            <a:endParaRPr lang="en-US" sz="16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
            <a:ext cx="8229600" cy="1143000"/>
          </a:xfrm>
        </p:spPr>
        <p:txBody>
          <a:bodyPr/>
          <a:lstStyle/>
          <a:p>
            <a:r>
              <a:rPr lang="en-US" dirty="0" smtClean="0">
                <a:solidFill>
                  <a:srgbClr val="FF0000"/>
                </a:solidFill>
              </a:rPr>
              <a:t>The </a:t>
            </a:r>
            <a:r>
              <a:rPr lang="en-US" dirty="0" err="1" smtClean="0">
                <a:solidFill>
                  <a:srgbClr val="FF0000"/>
                </a:solidFill>
              </a:rPr>
              <a:t>LHCb</a:t>
            </a:r>
            <a:r>
              <a:rPr lang="en-US" dirty="0" smtClean="0">
                <a:solidFill>
                  <a:srgbClr val="FF0000"/>
                </a:solidFill>
              </a:rPr>
              <a:t> Detector</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3</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1900"/>
            <a:ext cx="9144000" cy="51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5400" y="1209338"/>
            <a:ext cx="4852673" cy="1077218"/>
          </a:xfrm>
          <a:prstGeom prst="rect">
            <a:avLst/>
          </a:prstGeom>
        </p:spPr>
        <p:txBody>
          <a:bodyPr wrap="square">
            <a:spAutoFit/>
          </a:bodyPr>
          <a:lstStyle/>
          <a:p>
            <a:r>
              <a:rPr lang="en-US" sz="1600" b="1" dirty="0">
                <a:solidFill>
                  <a:schemeClr val="bg1"/>
                </a:solidFill>
              </a:rPr>
              <a:t>Experiment optimized for </a:t>
            </a:r>
            <a:r>
              <a:rPr lang="en-US" sz="1600" b="1" dirty="0" smtClean="0">
                <a:solidFill>
                  <a:schemeClr val="bg1"/>
                </a:solidFill>
              </a:rPr>
              <a:t>beauty and charm physics:</a:t>
            </a:r>
            <a:endParaRPr lang="en-US" sz="1600" dirty="0">
              <a:solidFill>
                <a:schemeClr val="bg1"/>
              </a:solidFill>
            </a:endParaRPr>
          </a:p>
          <a:p>
            <a:r>
              <a:rPr lang="en-US" sz="1600" dirty="0">
                <a:solidFill>
                  <a:schemeClr val="bg1"/>
                </a:solidFill>
              </a:rPr>
              <a:t>– efficient trigger for </a:t>
            </a:r>
            <a:r>
              <a:rPr lang="en-US" sz="1600" dirty="0" err="1">
                <a:solidFill>
                  <a:schemeClr val="bg1"/>
                </a:solidFill>
              </a:rPr>
              <a:t>hadronic</a:t>
            </a:r>
            <a:r>
              <a:rPr lang="en-US" sz="1600" dirty="0">
                <a:solidFill>
                  <a:schemeClr val="bg1"/>
                </a:solidFill>
              </a:rPr>
              <a:t> and </a:t>
            </a:r>
            <a:r>
              <a:rPr lang="en-US" sz="1600" dirty="0" err="1">
                <a:solidFill>
                  <a:schemeClr val="bg1"/>
                </a:solidFill>
              </a:rPr>
              <a:t>leptonic</a:t>
            </a:r>
            <a:r>
              <a:rPr lang="en-US" sz="1600" dirty="0">
                <a:solidFill>
                  <a:schemeClr val="bg1"/>
                </a:solidFill>
              </a:rPr>
              <a:t> modes</a:t>
            </a:r>
          </a:p>
          <a:p>
            <a:r>
              <a:rPr lang="en-US" sz="1600" dirty="0">
                <a:solidFill>
                  <a:schemeClr val="bg1"/>
                </a:solidFill>
              </a:rPr>
              <a:t>– precision tracking and </a:t>
            </a:r>
            <a:r>
              <a:rPr lang="en-US" sz="1600" dirty="0" err="1">
                <a:solidFill>
                  <a:schemeClr val="bg1"/>
                </a:solidFill>
              </a:rPr>
              <a:t>vertexing</a:t>
            </a:r>
            <a:r>
              <a:rPr lang="en-US" sz="1600" dirty="0">
                <a:solidFill>
                  <a:schemeClr val="bg1"/>
                </a:solidFill>
              </a:rPr>
              <a:t> (mass, proper time)</a:t>
            </a:r>
          </a:p>
          <a:p>
            <a:r>
              <a:rPr lang="en-US" sz="1600" dirty="0">
                <a:solidFill>
                  <a:schemeClr val="bg1"/>
                </a:solidFill>
              </a:rPr>
              <a:t>– excellent particle identification</a:t>
            </a:r>
          </a:p>
        </p:txBody>
      </p:sp>
    </p:spTree>
    <p:extLst>
      <p:ext uri="{BB962C8B-B14F-4D97-AF65-F5344CB8AC3E}">
        <p14:creationId xmlns:p14="http://schemas.microsoft.com/office/powerpoint/2010/main" val="35137778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7" y="20628"/>
            <a:ext cx="8229600" cy="1143000"/>
          </a:xfrm>
        </p:spPr>
        <p:txBody>
          <a:bodyPr/>
          <a:lstStyle/>
          <a:p>
            <a:r>
              <a:rPr lang="en-US" dirty="0" smtClean="0">
                <a:solidFill>
                  <a:srgbClr val="FF0000"/>
                </a:solidFill>
              </a:rPr>
              <a:t>Calorimeters</a:t>
            </a:r>
            <a:endParaRPr lang="en-US" dirty="0">
              <a:solidFill>
                <a:srgbClr val="FF0000"/>
              </a:solidFill>
            </a:endParaRPr>
          </a:p>
        </p:txBody>
      </p:sp>
      <p:sp>
        <p:nvSpPr>
          <p:cNvPr id="3" name="Content Placeholder 2"/>
          <p:cNvSpPr>
            <a:spLocks noGrp="1"/>
          </p:cNvSpPr>
          <p:nvPr>
            <p:ph idx="1"/>
          </p:nvPr>
        </p:nvSpPr>
        <p:spPr>
          <a:xfrm>
            <a:off x="457200" y="990598"/>
            <a:ext cx="4114800" cy="4822296"/>
          </a:xfrm>
        </p:spPr>
        <p:txBody>
          <a:bodyPr>
            <a:normAutofit/>
          </a:bodyPr>
          <a:lstStyle/>
          <a:p>
            <a:r>
              <a:rPr lang="en-US" sz="1600" dirty="0" smtClean="0">
                <a:solidFill>
                  <a:srgbClr val="0000FF"/>
                </a:solidFill>
              </a:rPr>
              <a:t>The scintillating pad detector (SPD) and the pre-shower (PS) of the current detector will be removed.</a:t>
            </a:r>
          </a:p>
          <a:p>
            <a:r>
              <a:rPr lang="en-US" sz="1600" dirty="0" smtClean="0">
                <a:solidFill>
                  <a:srgbClr val="0000FF"/>
                </a:solidFill>
              </a:rPr>
              <a:t>The “</a:t>
            </a:r>
            <a:r>
              <a:rPr lang="en-US" sz="1600" dirty="0" err="1" smtClean="0">
                <a:solidFill>
                  <a:srgbClr val="0000FF"/>
                </a:solidFill>
              </a:rPr>
              <a:t>shashlik</a:t>
            </a:r>
            <a:r>
              <a:rPr lang="en-US" sz="1600" dirty="0" smtClean="0">
                <a:solidFill>
                  <a:srgbClr val="0000FF"/>
                </a:solidFill>
              </a:rPr>
              <a:t>” ECAL calorimeter modules, are expected to suffer from radiation damage as the integrated luminosity received by the </a:t>
            </a:r>
            <a:r>
              <a:rPr lang="en-US" sz="1600" dirty="0" err="1" smtClean="0">
                <a:solidFill>
                  <a:srgbClr val="0000FF"/>
                </a:solidFill>
              </a:rPr>
              <a:t>LHCb</a:t>
            </a:r>
            <a:r>
              <a:rPr lang="en-US" sz="1600" dirty="0" smtClean="0">
                <a:solidFill>
                  <a:srgbClr val="0000FF"/>
                </a:solidFill>
              </a:rPr>
              <a:t> detector increases.</a:t>
            </a:r>
          </a:p>
          <a:p>
            <a:r>
              <a:rPr lang="en-US" sz="1600" dirty="0" smtClean="0">
                <a:solidFill>
                  <a:srgbClr val="0000FF"/>
                </a:solidFill>
              </a:rPr>
              <a:t>The effect of the removal of the SPD/PS on photon selection for candidates with </a:t>
            </a:r>
            <a:r>
              <a:rPr lang="en-US" sz="1600" dirty="0" err="1" smtClean="0">
                <a:solidFill>
                  <a:srgbClr val="0000FF"/>
                </a:solidFill>
              </a:rPr>
              <a:t>p</a:t>
            </a:r>
            <a:r>
              <a:rPr lang="en-US" sz="1600" baseline="-25000" dirty="0" err="1" smtClean="0">
                <a:solidFill>
                  <a:srgbClr val="0000FF"/>
                </a:solidFill>
              </a:rPr>
              <a:t>T</a:t>
            </a:r>
            <a:r>
              <a:rPr lang="en-US" sz="1600" dirty="0" smtClean="0">
                <a:solidFill>
                  <a:srgbClr val="0000FF"/>
                </a:solidFill>
              </a:rPr>
              <a:t> ≥ 200 </a:t>
            </a:r>
            <a:r>
              <a:rPr lang="en-US" sz="1600" dirty="0" err="1" smtClean="0">
                <a:solidFill>
                  <a:srgbClr val="0000FF"/>
                </a:solidFill>
              </a:rPr>
              <a:t>MeV/c</a:t>
            </a:r>
            <a:r>
              <a:rPr lang="en-US" sz="1600" dirty="0" smtClean="0">
                <a:solidFill>
                  <a:srgbClr val="0000FF"/>
                </a:solidFill>
              </a:rPr>
              <a:t>: an absolute reduction of 10 to 15% in the efficiency is observed at a fixed background retention</a:t>
            </a:r>
          </a:p>
          <a:p>
            <a:r>
              <a:rPr lang="en-US" sz="1600" dirty="0" smtClean="0">
                <a:solidFill>
                  <a:srgbClr val="0000FF"/>
                </a:solidFill>
              </a:rPr>
              <a:t>For the higher electron momentum sample </a:t>
            </a:r>
            <a:r>
              <a:rPr lang="en-US" sz="1600" dirty="0" err="1" smtClean="0">
                <a:solidFill>
                  <a:srgbClr val="0000FF"/>
                </a:solidFill>
              </a:rPr>
              <a:t>p</a:t>
            </a:r>
            <a:r>
              <a:rPr lang="en-US" sz="1600" dirty="0" smtClean="0">
                <a:solidFill>
                  <a:srgbClr val="0000FF"/>
                </a:solidFill>
              </a:rPr>
              <a:t> &gt; 10 </a:t>
            </a:r>
            <a:r>
              <a:rPr lang="en-US" sz="1600" dirty="0" err="1" smtClean="0">
                <a:solidFill>
                  <a:srgbClr val="0000FF"/>
                </a:solidFill>
              </a:rPr>
              <a:t>GeV/c</a:t>
            </a:r>
            <a:r>
              <a:rPr lang="en-US" sz="1600" dirty="0" smtClean="0">
                <a:solidFill>
                  <a:srgbClr val="0000FF"/>
                </a:solidFill>
              </a:rPr>
              <a:t> the absence of the SPD/PS has very little effect. </a:t>
            </a:r>
          </a:p>
          <a:p>
            <a:endParaRPr lang="en-US" sz="1600" dirty="0">
              <a:solidFill>
                <a:srgbClr val="0000FF"/>
              </a:solidFill>
            </a:endParaRPr>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30</a:t>
            </a:fld>
            <a:endParaRPr lang="en-US"/>
          </a:p>
        </p:txBody>
      </p:sp>
      <p:pic>
        <p:nvPicPr>
          <p:cNvPr id="6" name="Picture 5"/>
          <p:cNvPicPr>
            <a:picLocks noChangeAspect="1"/>
          </p:cNvPicPr>
          <p:nvPr/>
        </p:nvPicPr>
        <p:blipFill>
          <a:blip r:embed="rId2"/>
          <a:stretch>
            <a:fillRect/>
          </a:stretch>
        </p:blipFill>
        <p:spPr>
          <a:xfrm>
            <a:off x="5571457" y="1024466"/>
            <a:ext cx="2814775" cy="2548467"/>
          </a:xfrm>
          <a:prstGeom prst="rect">
            <a:avLst/>
          </a:prstGeom>
        </p:spPr>
      </p:pic>
      <p:cxnSp>
        <p:nvCxnSpPr>
          <p:cNvPr id="8" name="Straight Arrow Connector 7"/>
          <p:cNvCxnSpPr/>
          <p:nvPr/>
        </p:nvCxnSpPr>
        <p:spPr>
          <a:xfrm>
            <a:off x="4572000" y="2709333"/>
            <a:ext cx="999457" cy="397934"/>
          </a:xfrm>
          <a:prstGeom prst="straightConnector1">
            <a:avLst/>
          </a:prstGeom>
          <a:ln w="317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5450660" y="3942265"/>
            <a:ext cx="3092207" cy="2313980"/>
          </a:xfrm>
          <a:prstGeom prst="rect">
            <a:avLst/>
          </a:prstGeom>
        </p:spPr>
      </p:pic>
      <p:sp>
        <p:nvSpPr>
          <p:cNvPr id="10" name="TextBox 9"/>
          <p:cNvSpPr txBox="1"/>
          <p:nvPr/>
        </p:nvSpPr>
        <p:spPr>
          <a:xfrm>
            <a:off x="6019800" y="3572933"/>
            <a:ext cx="1759353" cy="369332"/>
          </a:xfrm>
          <a:prstGeom prst="rect">
            <a:avLst/>
          </a:prstGeom>
          <a:noFill/>
        </p:spPr>
        <p:txBody>
          <a:bodyPr wrap="none" rtlCol="0">
            <a:spAutoFit/>
          </a:bodyPr>
          <a:lstStyle/>
          <a:p>
            <a:r>
              <a:rPr lang="en-US" dirty="0" smtClean="0">
                <a:solidFill>
                  <a:srgbClr val="0000FF"/>
                </a:solidFill>
              </a:rPr>
              <a:t>Photon selection</a:t>
            </a:r>
            <a:endParaRPr lang="en-US" dirty="0">
              <a:solidFill>
                <a:srgbClr val="0000FF"/>
              </a:solidFill>
            </a:endParaRPr>
          </a:p>
        </p:txBody>
      </p:sp>
      <p:pic>
        <p:nvPicPr>
          <p:cNvPr id="11" name="Picture 10"/>
          <p:cNvPicPr>
            <a:picLocks noChangeAspect="1"/>
          </p:cNvPicPr>
          <p:nvPr/>
        </p:nvPicPr>
        <p:blipFill>
          <a:blip r:embed="rId4"/>
          <a:stretch>
            <a:fillRect/>
          </a:stretch>
        </p:blipFill>
        <p:spPr>
          <a:xfrm>
            <a:off x="169331" y="4907688"/>
            <a:ext cx="4902199" cy="15831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61"/>
            <a:ext cx="8229600" cy="1143000"/>
          </a:xfrm>
        </p:spPr>
        <p:txBody>
          <a:bodyPr/>
          <a:lstStyle/>
          <a:p>
            <a:r>
              <a:rPr lang="en-US" dirty="0" smtClean="0">
                <a:solidFill>
                  <a:srgbClr val="FF0000"/>
                </a:solidFill>
              </a:rPr>
              <a:t>INFN group items</a:t>
            </a:r>
            <a:endParaRPr lang="en-US" dirty="0">
              <a:solidFill>
                <a:srgbClr val="FF0000"/>
              </a:solidFill>
            </a:endParaRPr>
          </a:p>
        </p:txBody>
      </p:sp>
      <p:sp>
        <p:nvSpPr>
          <p:cNvPr id="3" name="Content Placeholder 2"/>
          <p:cNvSpPr>
            <a:spLocks noGrp="1"/>
          </p:cNvSpPr>
          <p:nvPr>
            <p:ph idx="1"/>
          </p:nvPr>
        </p:nvSpPr>
        <p:spPr>
          <a:xfrm>
            <a:off x="457200" y="1417638"/>
            <a:ext cx="8229600" cy="4708525"/>
          </a:xfrm>
        </p:spPr>
        <p:txBody>
          <a:bodyPr>
            <a:normAutofit fontScale="92500" lnSpcReduction="20000"/>
          </a:bodyPr>
          <a:lstStyle/>
          <a:p>
            <a:r>
              <a:rPr lang="en-US" sz="2800" dirty="0" smtClean="0">
                <a:solidFill>
                  <a:srgbClr val="0000FF"/>
                </a:solidFill>
              </a:rPr>
              <a:t>MUON detector:</a:t>
            </a:r>
          </a:p>
          <a:p>
            <a:pPr lvl="1"/>
            <a:r>
              <a:rPr lang="en-US" sz="2400" dirty="0" smtClean="0">
                <a:solidFill>
                  <a:srgbClr val="0000FF"/>
                </a:solidFill>
              </a:rPr>
              <a:t>Cagliari, Ferrara, Firenze, </a:t>
            </a:r>
            <a:r>
              <a:rPr lang="en-US" sz="2400" dirty="0" err="1" smtClean="0">
                <a:solidFill>
                  <a:srgbClr val="0000FF"/>
                </a:solidFill>
              </a:rPr>
              <a:t>Frascati</a:t>
            </a:r>
            <a:r>
              <a:rPr lang="en-US" sz="2400" dirty="0" smtClean="0">
                <a:solidFill>
                  <a:srgbClr val="0000FF"/>
                </a:solidFill>
              </a:rPr>
              <a:t> (LNF), Roma1, Roma2</a:t>
            </a:r>
          </a:p>
          <a:p>
            <a:r>
              <a:rPr lang="en-US" sz="2800" dirty="0" smtClean="0">
                <a:solidFill>
                  <a:srgbClr val="0000FF"/>
                </a:solidFill>
              </a:rPr>
              <a:t>Online, readout electronics, software trigger:</a:t>
            </a:r>
          </a:p>
          <a:p>
            <a:pPr lvl="1"/>
            <a:r>
              <a:rPr lang="en-US" sz="2400" dirty="0" smtClean="0">
                <a:solidFill>
                  <a:srgbClr val="0000FF"/>
                </a:solidFill>
              </a:rPr>
              <a:t>Bologna, </a:t>
            </a:r>
            <a:r>
              <a:rPr lang="en-US" sz="2400" dirty="0" err="1" smtClean="0">
                <a:solidFill>
                  <a:srgbClr val="0000FF"/>
                </a:solidFill>
              </a:rPr>
              <a:t>Padova</a:t>
            </a:r>
            <a:endParaRPr lang="en-US" sz="2400" dirty="0" smtClean="0">
              <a:solidFill>
                <a:srgbClr val="0000FF"/>
              </a:solidFill>
            </a:endParaRPr>
          </a:p>
          <a:p>
            <a:r>
              <a:rPr lang="en-US" sz="2800" dirty="0" smtClean="0">
                <a:solidFill>
                  <a:srgbClr val="0000FF"/>
                </a:solidFill>
              </a:rPr>
              <a:t>Computing:</a:t>
            </a:r>
          </a:p>
          <a:p>
            <a:pPr lvl="1"/>
            <a:r>
              <a:rPr lang="en-US" sz="2400" dirty="0" smtClean="0">
                <a:solidFill>
                  <a:srgbClr val="0000FF"/>
                </a:solidFill>
              </a:rPr>
              <a:t>Bologna, Ferrara, </a:t>
            </a:r>
            <a:r>
              <a:rPr lang="en-US" sz="2400" dirty="0" err="1" smtClean="0">
                <a:solidFill>
                  <a:srgbClr val="0000FF"/>
                </a:solidFill>
              </a:rPr>
              <a:t>Padova</a:t>
            </a:r>
            <a:endParaRPr lang="en-US" dirty="0" smtClean="0">
              <a:solidFill>
                <a:srgbClr val="0000FF"/>
              </a:solidFill>
            </a:endParaRPr>
          </a:p>
          <a:p>
            <a:r>
              <a:rPr lang="en-US" sz="2800" dirty="0" smtClean="0">
                <a:solidFill>
                  <a:srgbClr val="0000FF"/>
                </a:solidFill>
              </a:rPr>
              <a:t>RICH:</a:t>
            </a:r>
          </a:p>
          <a:p>
            <a:pPr lvl="1"/>
            <a:r>
              <a:rPr lang="en-US" sz="2400" dirty="0" smtClean="0">
                <a:solidFill>
                  <a:srgbClr val="0000FF"/>
                </a:solidFill>
              </a:rPr>
              <a:t>Ferrara, </a:t>
            </a:r>
            <a:r>
              <a:rPr lang="en-US" sz="2400" dirty="0" err="1" smtClean="0">
                <a:solidFill>
                  <a:srgbClr val="0000FF"/>
                </a:solidFill>
              </a:rPr>
              <a:t>Genova</a:t>
            </a:r>
            <a:r>
              <a:rPr lang="en-US" sz="2400" dirty="0" smtClean="0">
                <a:solidFill>
                  <a:srgbClr val="0000FF"/>
                </a:solidFill>
              </a:rPr>
              <a:t>, Milano-</a:t>
            </a:r>
            <a:r>
              <a:rPr lang="en-US" sz="2400" dirty="0" err="1" smtClean="0">
                <a:solidFill>
                  <a:srgbClr val="0000FF"/>
                </a:solidFill>
              </a:rPr>
              <a:t>Bicocca</a:t>
            </a:r>
            <a:r>
              <a:rPr lang="en-US" sz="2400" dirty="0" smtClean="0">
                <a:solidFill>
                  <a:srgbClr val="0000FF"/>
                </a:solidFill>
              </a:rPr>
              <a:t>, </a:t>
            </a:r>
            <a:r>
              <a:rPr lang="en-US" sz="2400" dirty="0" err="1" smtClean="0">
                <a:solidFill>
                  <a:srgbClr val="0000FF"/>
                </a:solidFill>
              </a:rPr>
              <a:t>Padova</a:t>
            </a:r>
            <a:endParaRPr lang="en-US" sz="2400" dirty="0" smtClean="0">
              <a:solidFill>
                <a:srgbClr val="0000FF"/>
              </a:solidFill>
            </a:endParaRPr>
          </a:p>
          <a:p>
            <a:r>
              <a:rPr lang="en-US" sz="2800" dirty="0" smtClean="0">
                <a:solidFill>
                  <a:srgbClr val="0000FF"/>
                </a:solidFill>
              </a:rPr>
              <a:t>Tracking:</a:t>
            </a:r>
          </a:p>
          <a:p>
            <a:pPr lvl="1"/>
            <a:r>
              <a:rPr lang="en-US" sz="2400" dirty="0" smtClean="0">
                <a:solidFill>
                  <a:srgbClr val="0000FF"/>
                </a:solidFill>
              </a:rPr>
              <a:t>Milano</a:t>
            </a:r>
          </a:p>
          <a:p>
            <a:r>
              <a:rPr lang="en-US" sz="2800" dirty="0" smtClean="0">
                <a:solidFill>
                  <a:srgbClr val="0000FF"/>
                </a:solidFill>
              </a:rPr>
              <a:t>Trigger GPU, TPU:</a:t>
            </a:r>
          </a:p>
          <a:p>
            <a:pPr lvl="1"/>
            <a:r>
              <a:rPr lang="en-US" sz="2400" dirty="0" err="1" smtClean="0">
                <a:solidFill>
                  <a:srgbClr val="0000FF"/>
                </a:solidFill>
              </a:rPr>
              <a:t>Padova</a:t>
            </a:r>
            <a:r>
              <a:rPr lang="en-US" sz="2400" dirty="0" smtClean="0">
                <a:solidFill>
                  <a:srgbClr val="0000FF"/>
                </a:solidFill>
              </a:rPr>
              <a:t>, Pisa</a:t>
            </a:r>
          </a:p>
          <a:p>
            <a:endParaRPr lang="en-US" dirty="0" smtClean="0">
              <a:solidFill>
                <a:srgbClr val="0000FF"/>
              </a:solidFill>
            </a:endParaRPr>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31</a:t>
            </a:fld>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95"/>
            <a:ext cx="8229600" cy="1143000"/>
          </a:xfrm>
        </p:spPr>
        <p:txBody>
          <a:bodyPr/>
          <a:lstStyle/>
          <a:p>
            <a:r>
              <a:rPr lang="en-US" dirty="0" smtClean="0">
                <a:solidFill>
                  <a:srgbClr val="FF0000"/>
                </a:solidFill>
              </a:rPr>
              <a:t>The </a:t>
            </a:r>
            <a:r>
              <a:rPr lang="en-US" dirty="0" err="1" smtClean="0">
                <a:solidFill>
                  <a:srgbClr val="FF0000"/>
                </a:solidFill>
              </a:rPr>
              <a:t>LHCb</a:t>
            </a:r>
            <a:r>
              <a:rPr lang="en-US" dirty="0" smtClean="0">
                <a:solidFill>
                  <a:srgbClr val="FF0000"/>
                </a:solidFill>
              </a:rPr>
              <a:t> upgrade: physics</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IFD2014</a:t>
            </a:r>
            <a:endParaRPr lang="en-US"/>
          </a:p>
        </p:txBody>
      </p:sp>
      <p:sp>
        <p:nvSpPr>
          <p:cNvPr id="5" name="Slide Number Placeholder 4"/>
          <p:cNvSpPr>
            <a:spLocks noGrp="1"/>
          </p:cNvSpPr>
          <p:nvPr>
            <p:ph type="sldNum" sz="quarter" idx="12"/>
          </p:nvPr>
        </p:nvSpPr>
        <p:spPr/>
        <p:txBody>
          <a:bodyPr/>
          <a:lstStyle/>
          <a:p>
            <a:fld id="{EAEA7997-1471-C646-8893-B03DE600C50F}" type="slidenum">
              <a:rPr lang="en-US" smtClean="0"/>
              <a:pPr/>
              <a:t>32</a:t>
            </a:fld>
            <a:endParaRPr lang="en-US"/>
          </a:p>
        </p:txBody>
      </p:sp>
      <p:pic>
        <p:nvPicPr>
          <p:cNvPr id="6" name="Picture 5"/>
          <p:cNvPicPr>
            <a:picLocks noChangeAspect="1"/>
          </p:cNvPicPr>
          <p:nvPr/>
        </p:nvPicPr>
        <p:blipFill>
          <a:blip r:embed="rId2"/>
          <a:stretch>
            <a:fillRect/>
          </a:stretch>
        </p:blipFill>
        <p:spPr>
          <a:xfrm>
            <a:off x="796925" y="1657163"/>
            <a:ext cx="7550149" cy="4783857"/>
          </a:xfrm>
          <a:prstGeom prst="rect">
            <a:avLst/>
          </a:prstGeom>
        </p:spPr>
      </p:pic>
      <p:sp>
        <p:nvSpPr>
          <p:cNvPr id="7" name="Rectangle 6"/>
          <p:cNvSpPr/>
          <p:nvPr/>
        </p:nvSpPr>
        <p:spPr>
          <a:xfrm>
            <a:off x="1718733" y="1287831"/>
            <a:ext cx="5706533" cy="369332"/>
          </a:xfrm>
          <a:prstGeom prst="rect">
            <a:avLst/>
          </a:prstGeom>
        </p:spPr>
        <p:txBody>
          <a:bodyPr wrap="square">
            <a:spAutoFit/>
          </a:bodyPr>
          <a:lstStyle/>
          <a:p>
            <a:r>
              <a:rPr lang="en-US" dirty="0" err="1" smtClean="0">
                <a:solidFill>
                  <a:srgbClr val="0000FF"/>
                </a:solidFill>
              </a:rPr>
              <a:t>LHCb</a:t>
            </a:r>
            <a:r>
              <a:rPr lang="en-US" dirty="0" smtClean="0">
                <a:solidFill>
                  <a:srgbClr val="0000FF"/>
                </a:solidFill>
              </a:rPr>
              <a:t>  upgrade:  statistical  sensitivity  to  key  observables</a:t>
            </a:r>
            <a:endParaRPr lang="en-US" dirty="0">
              <a:solidFill>
                <a:srgbClr val="0000FF"/>
              </a:solidFill>
            </a:endParaRPr>
          </a:p>
        </p:txBody>
      </p:sp>
      <p:sp>
        <p:nvSpPr>
          <p:cNvPr id="8" name="Rectangle 7"/>
          <p:cNvSpPr/>
          <p:nvPr/>
        </p:nvSpPr>
        <p:spPr>
          <a:xfrm rot="5400000">
            <a:off x="7545634" y="3396734"/>
            <a:ext cx="2282333" cy="369332"/>
          </a:xfrm>
          <a:prstGeom prst="rect">
            <a:avLst/>
          </a:prstGeom>
        </p:spPr>
        <p:txBody>
          <a:bodyPr wrap="none">
            <a:spAutoFit/>
          </a:bodyPr>
          <a:lstStyle/>
          <a:p>
            <a:r>
              <a:rPr lang="en-US" dirty="0" smtClean="0"/>
              <a:t>EPJ  C  (2013)  73:2373</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lstStyle/>
          <a:p>
            <a:r>
              <a:rPr lang="en-US" dirty="0" smtClean="0">
                <a:solidFill>
                  <a:srgbClr val="FF0000"/>
                </a:solidFill>
              </a:rPr>
              <a:t>Conclusions</a:t>
            </a:r>
            <a:endParaRPr lang="en-US" dirty="0">
              <a:solidFill>
                <a:srgbClr val="FF0000"/>
              </a:solidFill>
            </a:endParaRPr>
          </a:p>
        </p:txBody>
      </p:sp>
      <p:sp>
        <p:nvSpPr>
          <p:cNvPr id="3" name="Content Placeholder 2"/>
          <p:cNvSpPr>
            <a:spLocks noGrp="1"/>
          </p:cNvSpPr>
          <p:nvPr>
            <p:ph idx="1"/>
          </p:nvPr>
        </p:nvSpPr>
        <p:spPr>
          <a:xfrm>
            <a:off x="457200" y="1239838"/>
            <a:ext cx="8229600" cy="5116512"/>
          </a:xfrm>
        </p:spPr>
        <p:txBody>
          <a:bodyPr>
            <a:normAutofit fontScale="85000" lnSpcReduction="20000"/>
          </a:bodyPr>
          <a:lstStyle/>
          <a:p>
            <a:r>
              <a:rPr lang="en-US" dirty="0" smtClean="0">
                <a:solidFill>
                  <a:srgbClr val="0000FF"/>
                </a:solidFill>
              </a:rPr>
              <a:t>The concept of</a:t>
            </a:r>
            <a:r>
              <a:rPr lang="en-US" dirty="0">
                <a:solidFill>
                  <a:srgbClr val="0000FF"/>
                </a:solidFill>
              </a:rPr>
              <a:t> </a:t>
            </a:r>
            <a:r>
              <a:rPr lang="en-US" dirty="0" smtClean="0">
                <a:solidFill>
                  <a:srgbClr val="0000FF"/>
                </a:solidFill>
              </a:rPr>
              <a:t>the </a:t>
            </a:r>
            <a:r>
              <a:rPr lang="en-US" dirty="0" err="1" smtClean="0">
                <a:solidFill>
                  <a:srgbClr val="0000FF"/>
                </a:solidFill>
              </a:rPr>
              <a:t>LHCb</a:t>
            </a:r>
            <a:r>
              <a:rPr lang="en-US" dirty="0" smtClean="0">
                <a:solidFill>
                  <a:srgbClr val="0000FF"/>
                </a:solidFill>
              </a:rPr>
              <a:t> experiment, we believe, is definitely proved: a dedicated experiment</a:t>
            </a:r>
            <a:r>
              <a:rPr lang="en-US" dirty="0">
                <a:solidFill>
                  <a:srgbClr val="0000FF"/>
                </a:solidFill>
              </a:rPr>
              <a:t> </a:t>
            </a:r>
            <a:r>
              <a:rPr lang="en-US" dirty="0" smtClean="0">
                <a:solidFill>
                  <a:srgbClr val="0000FF"/>
                </a:solidFill>
              </a:rPr>
              <a:t>for</a:t>
            </a:r>
            <a:r>
              <a:rPr lang="en-US" dirty="0">
                <a:solidFill>
                  <a:srgbClr val="0000FF"/>
                </a:solidFill>
              </a:rPr>
              <a:t> </a:t>
            </a:r>
            <a:r>
              <a:rPr lang="en-US" dirty="0" smtClean="0">
                <a:solidFill>
                  <a:srgbClr val="0000FF"/>
                </a:solidFill>
              </a:rPr>
              <a:t>heavy</a:t>
            </a:r>
            <a:r>
              <a:rPr lang="en-US" dirty="0">
                <a:solidFill>
                  <a:srgbClr val="0000FF"/>
                </a:solidFill>
              </a:rPr>
              <a:t> </a:t>
            </a:r>
            <a:r>
              <a:rPr lang="en-US" dirty="0" err="1" smtClean="0">
                <a:solidFill>
                  <a:srgbClr val="0000FF"/>
                </a:solidFill>
              </a:rPr>
              <a:t>flavour</a:t>
            </a:r>
            <a:r>
              <a:rPr lang="en-US" dirty="0">
                <a:solidFill>
                  <a:srgbClr val="0000FF"/>
                </a:solidFill>
              </a:rPr>
              <a:t> </a:t>
            </a:r>
            <a:r>
              <a:rPr lang="en-US" dirty="0" smtClean="0">
                <a:solidFill>
                  <a:srgbClr val="0000FF"/>
                </a:solidFill>
              </a:rPr>
              <a:t>physics, exploiting</a:t>
            </a:r>
            <a:r>
              <a:rPr lang="en-US" dirty="0">
                <a:solidFill>
                  <a:srgbClr val="0000FF"/>
                </a:solidFill>
              </a:rPr>
              <a:t> </a:t>
            </a:r>
            <a:r>
              <a:rPr lang="en-US" dirty="0" smtClean="0">
                <a:solidFill>
                  <a:srgbClr val="0000FF"/>
                </a:solidFill>
              </a:rPr>
              <a:t>a</a:t>
            </a:r>
            <a:r>
              <a:rPr lang="en-US" dirty="0">
                <a:solidFill>
                  <a:srgbClr val="0000FF"/>
                </a:solidFill>
              </a:rPr>
              <a:t> </a:t>
            </a:r>
            <a:r>
              <a:rPr lang="en-US" dirty="0" smtClean="0">
                <a:solidFill>
                  <a:srgbClr val="0000FF"/>
                </a:solidFill>
              </a:rPr>
              <a:t>forward</a:t>
            </a:r>
            <a:r>
              <a:rPr lang="en-US" dirty="0">
                <a:solidFill>
                  <a:srgbClr val="0000FF"/>
                </a:solidFill>
              </a:rPr>
              <a:t> </a:t>
            </a:r>
            <a:r>
              <a:rPr lang="en-US" dirty="0" smtClean="0">
                <a:solidFill>
                  <a:srgbClr val="0000FF"/>
                </a:solidFill>
              </a:rPr>
              <a:t>spectrometer</a:t>
            </a:r>
            <a:r>
              <a:rPr lang="en-US" dirty="0">
                <a:solidFill>
                  <a:srgbClr val="0000FF"/>
                </a:solidFill>
              </a:rPr>
              <a:t> </a:t>
            </a:r>
            <a:r>
              <a:rPr lang="en-US" dirty="0" smtClean="0">
                <a:solidFill>
                  <a:srgbClr val="0000FF"/>
                </a:solidFill>
              </a:rPr>
              <a:t>at</a:t>
            </a:r>
            <a:r>
              <a:rPr lang="en-US" dirty="0">
                <a:solidFill>
                  <a:srgbClr val="0000FF"/>
                </a:solidFill>
              </a:rPr>
              <a:t> </a:t>
            </a:r>
            <a:r>
              <a:rPr lang="en-US" dirty="0" smtClean="0">
                <a:solidFill>
                  <a:srgbClr val="0000FF"/>
                </a:solidFill>
              </a:rPr>
              <a:t>a</a:t>
            </a:r>
            <a:r>
              <a:rPr lang="en-US" dirty="0">
                <a:solidFill>
                  <a:srgbClr val="0000FF"/>
                </a:solidFill>
              </a:rPr>
              <a:t> </a:t>
            </a:r>
            <a:r>
              <a:rPr lang="en-US" dirty="0" smtClean="0">
                <a:solidFill>
                  <a:srgbClr val="0000FF"/>
                </a:solidFill>
              </a:rPr>
              <a:t>hadron</a:t>
            </a:r>
            <a:r>
              <a:rPr lang="en-US" dirty="0">
                <a:solidFill>
                  <a:srgbClr val="0000FF"/>
                </a:solidFill>
              </a:rPr>
              <a:t> </a:t>
            </a:r>
            <a:r>
              <a:rPr lang="en-US" dirty="0" smtClean="0">
                <a:solidFill>
                  <a:srgbClr val="0000FF"/>
                </a:solidFill>
              </a:rPr>
              <a:t>collider.</a:t>
            </a:r>
          </a:p>
          <a:p>
            <a:pPr lvl="1"/>
            <a:r>
              <a:rPr lang="en-US" dirty="0" smtClean="0">
                <a:solidFill>
                  <a:srgbClr val="0000FF"/>
                </a:solidFill>
              </a:rPr>
              <a:t>Many world</a:t>
            </a:r>
            <a:r>
              <a:rPr lang="en-US" dirty="0">
                <a:solidFill>
                  <a:srgbClr val="0000FF"/>
                </a:solidFill>
              </a:rPr>
              <a:t> </a:t>
            </a:r>
            <a:r>
              <a:rPr lang="en-US" dirty="0" smtClean="0">
                <a:solidFill>
                  <a:srgbClr val="0000FF"/>
                </a:solidFill>
              </a:rPr>
              <a:t>leading</a:t>
            </a:r>
            <a:r>
              <a:rPr lang="en-US" dirty="0">
                <a:solidFill>
                  <a:srgbClr val="0000FF"/>
                </a:solidFill>
              </a:rPr>
              <a:t> </a:t>
            </a:r>
            <a:r>
              <a:rPr lang="en-US" dirty="0" smtClean="0">
                <a:solidFill>
                  <a:srgbClr val="0000FF"/>
                </a:solidFill>
              </a:rPr>
              <a:t>results</a:t>
            </a:r>
            <a:r>
              <a:rPr lang="en-US" dirty="0">
                <a:solidFill>
                  <a:srgbClr val="0000FF"/>
                </a:solidFill>
              </a:rPr>
              <a:t> </a:t>
            </a:r>
            <a:r>
              <a:rPr lang="en-US" dirty="0" smtClean="0">
                <a:solidFill>
                  <a:srgbClr val="0000FF"/>
                </a:solidFill>
              </a:rPr>
              <a:t>and</a:t>
            </a:r>
            <a:r>
              <a:rPr lang="en-US" dirty="0">
                <a:solidFill>
                  <a:srgbClr val="0000FF"/>
                </a:solidFill>
              </a:rPr>
              <a:t> </a:t>
            </a:r>
            <a:r>
              <a:rPr lang="en-US" dirty="0" smtClean="0">
                <a:solidFill>
                  <a:srgbClr val="0000FF"/>
                </a:solidFill>
              </a:rPr>
              <a:t>many</a:t>
            </a:r>
            <a:r>
              <a:rPr lang="en-US" dirty="0">
                <a:solidFill>
                  <a:srgbClr val="0000FF"/>
                </a:solidFill>
              </a:rPr>
              <a:t> </a:t>
            </a:r>
            <a:r>
              <a:rPr lang="en-US" dirty="0" smtClean="0">
                <a:solidFill>
                  <a:srgbClr val="0000FF"/>
                </a:solidFill>
              </a:rPr>
              <a:t>more</a:t>
            </a:r>
            <a:r>
              <a:rPr lang="en-US" dirty="0">
                <a:solidFill>
                  <a:srgbClr val="0000FF"/>
                </a:solidFill>
              </a:rPr>
              <a:t> </a:t>
            </a:r>
            <a:r>
              <a:rPr lang="en-US" dirty="0" smtClean="0">
                <a:solidFill>
                  <a:srgbClr val="0000FF"/>
                </a:solidFill>
              </a:rPr>
              <a:t>to</a:t>
            </a:r>
            <a:r>
              <a:rPr lang="en-US" dirty="0">
                <a:solidFill>
                  <a:srgbClr val="0000FF"/>
                </a:solidFill>
              </a:rPr>
              <a:t> </a:t>
            </a:r>
            <a:r>
              <a:rPr lang="en-US" dirty="0" smtClean="0">
                <a:solidFill>
                  <a:srgbClr val="0000FF"/>
                </a:solidFill>
              </a:rPr>
              <a:t>come</a:t>
            </a:r>
            <a:r>
              <a:rPr lang="en-US" dirty="0">
                <a:solidFill>
                  <a:srgbClr val="0000FF"/>
                </a:solidFill>
              </a:rPr>
              <a:t> </a:t>
            </a:r>
            <a:r>
              <a:rPr lang="en-US" dirty="0" smtClean="0">
                <a:solidFill>
                  <a:srgbClr val="0000FF"/>
                </a:solidFill>
              </a:rPr>
              <a:t>with the 3.2 fb</a:t>
            </a:r>
            <a:r>
              <a:rPr lang="en-US" baseline="30000" dirty="0" smtClean="0">
                <a:solidFill>
                  <a:srgbClr val="0000FF"/>
                </a:solidFill>
              </a:rPr>
              <a:t>-1 </a:t>
            </a:r>
            <a:r>
              <a:rPr lang="en-US" dirty="0" smtClean="0">
                <a:solidFill>
                  <a:srgbClr val="0000FF"/>
                </a:solidFill>
              </a:rPr>
              <a:t>full data set collected.</a:t>
            </a:r>
          </a:p>
          <a:p>
            <a:pPr lvl="2"/>
            <a:r>
              <a:rPr lang="en-US" dirty="0" smtClean="0">
                <a:solidFill>
                  <a:srgbClr val="0000FF"/>
                </a:solidFill>
              </a:rPr>
              <a:t>Standard Model</a:t>
            </a:r>
            <a:r>
              <a:rPr lang="en-US" dirty="0">
                <a:solidFill>
                  <a:srgbClr val="0000FF"/>
                </a:solidFill>
              </a:rPr>
              <a:t> </a:t>
            </a:r>
            <a:r>
              <a:rPr lang="en-US" dirty="0" smtClean="0">
                <a:solidFill>
                  <a:srgbClr val="0000FF"/>
                </a:solidFill>
              </a:rPr>
              <a:t>still</a:t>
            </a:r>
            <a:r>
              <a:rPr lang="en-US" dirty="0">
                <a:solidFill>
                  <a:srgbClr val="0000FF"/>
                </a:solidFill>
              </a:rPr>
              <a:t> </a:t>
            </a:r>
            <a:r>
              <a:rPr lang="en-US" dirty="0" smtClean="0">
                <a:solidFill>
                  <a:srgbClr val="0000FF"/>
                </a:solidFill>
              </a:rPr>
              <a:t>survives. </a:t>
            </a:r>
          </a:p>
          <a:p>
            <a:pPr lvl="2"/>
            <a:r>
              <a:rPr lang="en-US" dirty="0" smtClean="0">
                <a:solidFill>
                  <a:srgbClr val="0000FF"/>
                </a:solidFill>
              </a:rPr>
              <a:t>We are now on</a:t>
            </a:r>
            <a:r>
              <a:rPr lang="en-US" dirty="0">
                <a:solidFill>
                  <a:srgbClr val="0000FF"/>
                </a:solidFill>
              </a:rPr>
              <a:t> </a:t>
            </a:r>
            <a:r>
              <a:rPr lang="en-US" dirty="0" smtClean="0">
                <a:solidFill>
                  <a:srgbClr val="0000FF"/>
                </a:solidFill>
              </a:rPr>
              <a:t>probing</a:t>
            </a:r>
            <a:r>
              <a:rPr lang="en-US" dirty="0">
                <a:solidFill>
                  <a:srgbClr val="0000FF"/>
                </a:solidFill>
              </a:rPr>
              <a:t> </a:t>
            </a:r>
            <a:r>
              <a:rPr lang="en-US" dirty="0" smtClean="0">
                <a:solidFill>
                  <a:srgbClr val="0000FF"/>
                </a:solidFill>
              </a:rPr>
              <a:t>regions</a:t>
            </a:r>
            <a:r>
              <a:rPr lang="en-US" dirty="0">
                <a:solidFill>
                  <a:srgbClr val="0000FF"/>
                </a:solidFill>
              </a:rPr>
              <a:t> </a:t>
            </a:r>
            <a:r>
              <a:rPr lang="en-US" dirty="0" smtClean="0">
                <a:solidFill>
                  <a:srgbClr val="0000FF"/>
                </a:solidFill>
              </a:rPr>
              <a:t>where</a:t>
            </a:r>
            <a:r>
              <a:rPr lang="en-US" dirty="0">
                <a:solidFill>
                  <a:srgbClr val="0000FF"/>
                </a:solidFill>
              </a:rPr>
              <a:t> </a:t>
            </a:r>
            <a:r>
              <a:rPr lang="en-US" dirty="0" smtClean="0">
                <a:solidFill>
                  <a:srgbClr val="0000FF"/>
                </a:solidFill>
              </a:rPr>
              <a:t>new physics</a:t>
            </a:r>
            <a:r>
              <a:rPr lang="en-US" dirty="0">
                <a:solidFill>
                  <a:srgbClr val="0000FF"/>
                </a:solidFill>
              </a:rPr>
              <a:t> </a:t>
            </a:r>
            <a:r>
              <a:rPr lang="en-US" dirty="0" smtClean="0">
                <a:solidFill>
                  <a:srgbClr val="0000FF"/>
                </a:solidFill>
              </a:rPr>
              <a:t>effects</a:t>
            </a:r>
            <a:r>
              <a:rPr lang="en-US" dirty="0">
                <a:solidFill>
                  <a:srgbClr val="0000FF"/>
                </a:solidFill>
              </a:rPr>
              <a:t> </a:t>
            </a:r>
            <a:r>
              <a:rPr lang="en-US" dirty="0" smtClean="0">
                <a:solidFill>
                  <a:srgbClr val="0000FF"/>
                </a:solidFill>
              </a:rPr>
              <a:t>might</a:t>
            </a:r>
            <a:r>
              <a:rPr lang="en-US" dirty="0">
                <a:solidFill>
                  <a:srgbClr val="0000FF"/>
                </a:solidFill>
              </a:rPr>
              <a:t> </a:t>
            </a:r>
            <a:r>
              <a:rPr lang="en-US" dirty="0" smtClean="0">
                <a:solidFill>
                  <a:srgbClr val="0000FF"/>
                </a:solidFill>
              </a:rPr>
              <a:t>appear.</a:t>
            </a:r>
          </a:p>
          <a:p>
            <a:r>
              <a:rPr lang="en-US" dirty="0" err="1" smtClean="0">
                <a:solidFill>
                  <a:srgbClr val="0000FF"/>
                </a:solidFill>
              </a:rPr>
              <a:t>LHCb</a:t>
            </a:r>
            <a:r>
              <a:rPr lang="en-US" dirty="0">
                <a:solidFill>
                  <a:srgbClr val="0000FF"/>
                </a:solidFill>
              </a:rPr>
              <a:t> </a:t>
            </a:r>
            <a:r>
              <a:rPr lang="en-US" dirty="0" smtClean="0">
                <a:solidFill>
                  <a:srgbClr val="0000FF"/>
                </a:solidFill>
              </a:rPr>
              <a:t>plans the</a:t>
            </a:r>
            <a:r>
              <a:rPr lang="en-US" dirty="0">
                <a:solidFill>
                  <a:srgbClr val="0000FF"/>
                </a:solidFill>
              </a:rPr>
              <a:t> </a:t>
            </a:r>
            <a:r>
              <a:rPr lang="en-US" dirty="0" smtClean="0">
                <a:solidFill>
                  <a:srgbClr val="0000FF"/>
                </a:solidFill>
              </a:rPr>
              <a:t>upgrade, to be</a:t>
            </a:r>
            <a:r>
              <a:rPr lang="en-US" dirty="0">
                <a:solidFill>
                  <a:srgbClr val="0000FF"/>
                </a:solidFill>
              </a:rPr>
              <a:t> </a:t>
            </a:r>
            <a:r>
              <a:rPr lang="en-US" dirty="0" smtClean="0">
                <a:solidFill>
                  <a:srgbClr val="0000FF"/>
                </a:solidFill>
              </a:rPr>
              <a:t>installed</a:t>
            </a:r>
            <a:r>
              <a:rPr lang="en-US" dirty="0">
                <a:solidFill>
                  <a:srgbClr val="0000FF"/>
                </a:solidFill>
              </a:rPr>
              <a:t> </a:t>
            </a:r>
            <a:r>
              <a:rPr lang="en-US" dirty="0" smtClean="0">
                <a:solidFill>
                  <a:srgbClr val="0000FF"/>
                </a:solidFill>
              </a:rPr>
              <a:t>in</a:t>
            </a:r>
            <a:r>
              <a:rPr lang="en-US" dirty="0">
                <a:solidFill>
                  <a:srgbClr val="0000FF"/>
                </a:solidFill>
              </a:rPr>
              <a:t> </a:t>
            </a:r>
            <a:r>
              <a:rPr lang="en-US" dirty="0" smtClean="0">
                <a:solidFill>
                  <a:srgbClr val="0000FF"/>
                </a:solidFill>
              </a:rPr>
              <a:t>2018: the upgrade is an essential next</a:t>
            </a:r>
            <a:r>
              <a:rPr lang="en-US" dirty="0">
                <a:solidFill>
                  <a:srgbClr val="0000FF"/>
                </a:solidFill>
              </a:rPr>
              <a:t> </a:t>
            </a:r>
            <a:r>
              <a:rPr lang="en-US" dirty="0" smtClean="0">
                <a:solidFill>
                  <a:srgbClr val="0000FF"/>
                </a:solidFill>
              </a:rPr>
              <a:t>step</a:t>
            </a:r>
            <a:r>
              <a:rPr lang="en-US" dirty="0">
                <a:solidFill>
                  <a:srgbClr val="0000FF"/>
                </a:solidFill>
              </a:rPr>
              <a:t> </a:t>
            </a:r>
            <a:r>
              <a:rPr lang="en-US" dirty="0" smtClean="0">
                <a:solidFill>
                  <a:srgbClr val="0000FF"/>
                </a:solidFill>
              </a:rPr>
              <a:t>forward</a:t>
            </a:r>
            <a:r>
              <a:rPr lang="en-US" dirty="0">
                <a:solidFill>
                  <a:srgbClr val="0000FF"/>
                </a:solidFill>
              </a:rPr>
              <a:t> </a:t>
            </a:r>
            <a:r>
              <a:rPr lang="en-US" dirty="0" smtClean="0">
                <a:solidFill>
                  <a:srgbClr val="0000FF"/>
                </a:solidFill>
              </a:rPr>
              <a:t>for</a:t>
            </a:r>
            <a:r>
              <a:rPr lang="en-US" dirty="0">
                <a:solidFill>
                  <a:srgbClr val="0000FF"/>
                </a:solidFill>
              </a:rPr>
              <a:t> </a:t>
            </a:r>
            <a:r>
              <a:rPr lang="en-US" dirty="0" err="1" smtClean="0">
                <a:solidFill>
                  <a:srgbClr val="0000FF"/>
                </a:solidFill>
              </a:rPr>
              <a:t>flavour</a:t>
            </a:r>
            <a:r>
              <a:rPr lang="en-US" dirty="0">
                <a:solidFill>
                  <a:srgbClr val="0000FF"/>
                </a:solidFill>
              </a:rPr>
              <a:t> </a:t>
            </a:r>
            <a:r>
              <a:rPr lang="en-US" dirty="0" smtClean="0">
                <a:solidFill>
                  <a:srgbClr val="0000FF"/>
                </a:solidFill>
              </a:rPr>
              <a:t>physics.</a:t>
            </a:r>
          </a:p>
          <a:p>
            <a:r>
              <a:rPr lang="en-US" dirty="0" smtClean="0">
                <a:solidFill>
                  <a:srgbClr val="0000FF"/>
                </a:solidFill>
              </a:rPr>
              <a:t>TDRs are all ready, but one, concerning “Trigger and DAQ”, on the way to come: is planned for the next June.</a:t>
            </a:r>
          </a:p>
          <a:p>
            <a:pPr lvl="1"/>
            <a:endParaRPr lang="en-US" dirty="0" smtClean="0">
              <a:solidFill>
                <a:srgbClr val="0000FF"/>
              </a:solidFill>
            </a:endParaRPr>
          </a:p>
          <a:p>
            <a:endParaRPr lang="en-US" dirty="0">
              <a:solidFill>
                <a:srgbClr val="0000FF"/>
              </a:solidFill>
            </a:endParaRPr>
          </a:p>
        </p:txBody>
      </p:sp>
      <p:sp>
        <p:nvSpPr>
          <p:cNvPr id="5" name="Slide Number Placeholder 4"/>
          <p:cNvSpPr>
            <a:spLocks noGrp="1"/>
          </p:cNvSpPr>
          <p:nvPr>
            <p:ph type="sldNum" sz="quarter" idx="12"/>
          </p:nvPr>
        </p:nvSpPr>
        <p:spPr/>
        <p:txBody>
          <a:bodyPr/>
          <a:lstStyle/>
          <a:p>
            <a:fld id="{77E08A23-CDDC-524E-A085-A5414C285A02}" type="slidenum">
              <a:rPr lang="en-US" smtClean="0"/>
              <a:pPr/>
              <a:t>33</a:t>
            </a:fld>
            <a:endParaRPr lang="en-US"/>
          </a:p>
        </p:txBody>
      </p:sp>
      <p:sp>
        <p:nvSpPr>
          <p:cNvPr id="6" name="Footer Placeholder 5"/>
          <p:cNvSpPr>
            <a:spLocks noGrp="1"/>
          </p:cNvSpPr>
          <p:nvPr>
            <p:ph type="ftr" sz="quarter" idx="11"/>
          </p:nvPr>
        </p:nvSpPr>
        <p:spPr/>
        <p:txBody>
          <a:bodyPr/>
          <a:lstStyle/>
          <a:p>
            <a:r>
              <a:rPr lang="en-US" dirty="0" smtClean="0"/>
              <a:t>IFD2014</a:t>
            </a:r>
            <a:endParaRPr lang="en-US" dirty="0"/>
          </a:p>
        </p:txBody>
      </p:sp>
    </p:spTree>
    <p:extLst>
      <p:ext uri="{BB962C8B-B14F-4D97-AF65-F5344CB8AC3E}">
        <p14:creationId xmlns:p14="http://schemas.microsoft.com/office/powerpoint/2010/main" val="39012560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677108"/>
          </a:xfrm>
        </p:spPr>
        <p:txBody>
          <a:bodyPr>
            <a:normAutofit fontScale="90000"/>
          </a:bodyPr>
          <a:lstStyle/>
          <a:p>
            <a:r>
              <a:rPr lang="en-US" dirty="0" smtClean="0">
                <a:solidFill>
                  <a:srgbClr val="FF0000"/>
                </a:solidFill>
              </a:rPr>
              <a:t>Features of current LHCb DAQ</a:t>
            </a:r>
            <a:endParaRPr lang="en-US" dirty="0">
              <a:solidFill>
                <a:srgbClr val="FF0000"/>
              </a:solidFill>
            </a:endParaRPr>
          </a:p>
        </p:txBody>
      </p:sp>
      <p:sp>
        <p:nvSpPr>
          <p:cNvPr id="3" name="Content Placeholder 2"/>
          <p:cNvSpPr>
            <a:spLocks noGrp="1"/>
          </p:cNvSpPr>
          <p:nvPr>
            <p:ph idx="1"/>
          </p:nvPr>
        </p:nvSpPr>
        <p:spPr>
          <a:xfrm>
            <a:off x="457200" y="907296"/>
            <a:ext cx="8229600" cy="4525963"/>
          </a:xfrm>
        </p:spPr>
        <p:txBody>
          <a:bodyPr>
            <a:normAutofit/>
          </a:bodyPr>
          <a:lstStyle/>
          <a:p>
            <a:r>
              <a:rPr lang="en-US" sz="2400" dirty="0" smtClean="0">
                <a:solidFill>
                  <a:srgbClr val="0000FF"/>
                </a:solidFill>
              </a:rPr>
              <a:t>Push-protocol with centralized flow-control (throttle)</a:t>
            </a:r>
          </a:p>
          <a:p>
            <a:r>
              <a:rPr lang="en-US" sz="2400" dirty="0" smtClean="0">
                <a:solidFill>
                  <a:srgbClr val="0000FF"/>
                </a:solidFill>
              </a:rPr>
              <a:t>Connection-less, unreliable protocol from FPGA source directly through DAQ network (2 hops) to PCs </a:t>
            </a:r>
            <a:r>
              <a:rPr lang="en-US" sz="2400" dirty="0" smtClean="0">
                <a:solidFill>
                  <a:srgbClr val="0000FF"/>
                </a:solidFill>
                <a:sym typeface="Wingdings"/>
              </a:rPr>
              <a:t> losses in network must be very small  buffering important</a:t>
            </a:r>
          </a:p>
          <a:p>
            <a:r>
              <a:rPr lang="en-US" sz="2400" dirty="0" smtClean="0">
                <a:solidFill>
                  <a:srgbClr val="0000FF"/>
                </a:solidFill>
                <a:sym typeface="Wingdings"/>
              </a:rPr>
              <a:t>Very lean cost-effective system.  Total DAQ cost &lt; 2 MCHF  (2009) excluding readout-boards and farm)</a:t>
            </a:r>
          </a:p>
          <a:p>
            <a:endParaRPr lang="en-US" sz="2400" dirty="0" smtClean="0">
              <a:solidFill>
                <a:srgbClr val="0000FF"/>
              </a:solidFill>
              <a:sym typeface="Wingdings"/>
            </a:endParaRPr>
          </a:p>
          <a:p>
            <a:endParaRPr lang="en-US" sz="2400" dirty="0" smtClean="0">
              <a:solidFill>
                <a:srgbClr val="0000FF"/>
              </a:solidFill>
            </a:endParaRPr>
          </a:p>
        </p:txBody>
      </p:sp>
      <p:sp>
        <p:nvSpPr>
          <p:cNvPr id="5" name="Slide Number Placeholder 4"/>
          <p:cNvSpPr>
            <a:spLocks noGrp="1"/>
          </p:cNvSpPr>
          <p:nvPr>
            <p:ph type="sldNum" sz="quarter" idx="11"/>
          </p:nvPr>
        </p:nvSpPr>
        <p:spPr>
          <a:xfrm>
            <a:off x="7924800" y="6300597"/>
            <a:ext cx="1117600" cy="365125"/>
          </a:xfrm>
        </p:spPr>
        <p:txBody>
          <a:bodyPr/>
          <a:lstStyle/>
          <a:p>
            <a:fld id="{997F593E-4D65-AC44-A603-FB3151009ECD}" type="slidenum">
              <a:rPr lang="en-US" smtClean="0"/>
              <a:pPr/>
              <a:t>34</a:t>
            </a:fld>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1729048988"/>
              </p:ext>
            </p:extLst>
          </p:nvPr>
        </p:nvGraphicFramePr>
        <p:xfrm>
          <a:off x="0" y="3636687"/>
          <a:ext cx="4739020" cy="2663910"/>
        </p:xfrm>
        <a:graphic>
          <a:graphicData uri="http://schemas.openxmlformats.org/drawingml/2006/table">
            <a:tbl>
              <a:tblPr firstRow="1" bandRow="1">
                <a:tableStyleId>{5C22544A-7EE6-4342-B048-85BDC9FD1C3A}</a:tableStyleId>
              </a:tblPr>
              <a:tblGrid>
                <a:gridCol w="2823226"/>
                <a:gridCol w="1915794"/>
              </a:tblGrid>
              <a:tr h="262201">
                <a:tc>
                  <a:txBody>
                    <a:bodyPr/>
                    <a:lstStyle/>
                    <a:p>
                      <a:r>
                        <a:rPr lang="en-US" sz="1200" dirty="0" smtClean="0"/>
                        <a:t># links (UTP</a:t>
                      </a:r>
                      <a:r>
                        <a:rPr lang="en-US" sz="1200" baseline="0" dirty="0" smtClean="0"/>
                        <a:t> Cat 6)</a:t>
                      </a:r>
                      <a:endParaRPr lang="en-US" sz="1200" dirty="0"/>
                    </a:p>
                  </a:txBody>
                  <a:tcPr/>
                </a:tc>
                <a:tc>
                  <a:txBody>
                    <a:bodyPr/>
                    <a:lstStyle/>
                    <a:p>
                      <a:pPr algn="r"/>
                      <a:r>
                        <a:rPr lang="en-US" sz="1200" dirty="0" smtClean="0"/>
                        <a:t>~</a:t>
                      </a:r>
                      <a:r>
                        <a:rPr lang="en-US" sz="1200" baseline="0" dirty="0" smtClean="0"/>
                        <a:t> 3000</a:t>
                      </a:r>
                      <a:endParaRPr lang="en-US" sz="1200" dirty="0"/>
                    </a:p>
                  </a:txBody>
                  <a:tcPr/>
                </a:tc>
              </a:tr>
              <a:tr h="266509">
                <a:tc>
                  <a:txBody>
                    <a:bodyPr/>
                    <a:lstStyle/>
                    <a:p>
                      <a:r>
                        <a:rPr lang="en-US" sz="1200" dirty="0" smtClean="0"/>
                        <a:t>Event-size (total –</a:t>
                      </a:r>
                      <a:r>
                        <a:rPr lang="en-US" sz="1200" baseline="0" dirty="0" smtClean="0"/>
                        <a:t> zero-suppressed)</a:t>
                      </a:r>
                      <a:endParaRPr lang="en-US" sz="1200" dirty="0"/>
                    </a:p>
                  </a:txBody>
                  <a:tcPr/>
                </a:tc>
                <a:tc>
                  <a:txBody>
                    <a:bodyPr/>
                    <a:lstStyle/>
                    <a:p>
                      <a:pPr algn="r"/>
                      <a:r>
                        <a:rPr lang="en-US" sz="1200" dirty="0" smtClean="0"/>
                        <a:t>65 kB </a:t>
                      </a:r>
                      <a:endParaRPr lang="en-US" sz="1200" dirty="0"/>
                    </a:p>
                  </a:txBody>
                  <a:tcPr/>
                </a:tc>
              </a:tr>
              <a:tr h="262201">
                <a:tc>
                  <a:txBody>
                    <a:bodyPr/>
                    <a:lstStyle/>
                    <a:p>
                      <a:r>
                        <a:rPr lang="en-US" sz="1200" dirty="0" smtClean="0"/>
                        <a:t>Read-out</a:t>
                      </a:r>
                      <a:r>
                        <a:rPr lang="en-US" sz="1200" baseline="0" dirty="0" smtClean="0"/>
                        <a:t> rate</a:t>
                      </a:r>
                      <a:endParaRPr lang="en-US" sz="1200" dirty="0"/>
                    </a:p>
                  </a:txBody>
                  <a:tcPr/>
                </a:tc>
                <a:tc>
                  <a:txBody>
                    <a:bodyPr/>
                    <a:lstStyle/>
                    <a:p>
                      <a:pPr algn="r"/>
                      <a:r>
                        <a:rPr lang="en-US" sz="1200" dirty="0" smtClean="0"/>
                        <a:t>1 MHz</a:t>
                      </a:r>
                      <a:endParaRPr lang="en-US" sz="1200" dirty="0"/>
                    </a:p>
                  </a:txBody>
                  <a:tcPr/>
                </a:tc>
              </a:tr>
              <a:tr h="262201">
                <a:tc>
                  <a:txBody>
                    <a:bodyPr/>
                    <a:lstStyle/>
                    <a:p>
                      <a:r>
                        <a:rPr lang="en-US" sz="1200" dirty="0" smtClean="0"/>
                        <a:t># read-out boards</a:t>
                      </a:r>
                      <a:endParaRPr lang="en-US" sz="1200" dirty="0"/>
                    </a:p>
                  </a:txBody>
                  <a:tcPr/>
                </a:tc>
                <a:tc>
                  <a:txBody>
                    <a:bodyPr/>
                    <a:lstStyle/>
                    <a:p>
                      <a:pPr algn="r"/>
                      <a:r>
                        <a:rPr lang="en-US" sz="1200" dirty="0" smtClean="0"/>
                        <a:t>313</a:t>
                      </a:r>
                      <a:endParaRPr lang="en-US" sz="1200" dirty="0"/>
                    </a:p>
                  </a:txBody>
                  <a:tcPr/>
                </a:tc>
              </a:tr>
              <a:tr h="262201">
                <a:tc>
                  <a:txBody>
                    <a:bodyPr/>
                    <a:lstStyle/>
                    <a:p>
                      <a:r>
                        <a:rPr lang="en-US" sz="1200" dirty="0" smtClean="0"/>
                        <a:t>output </a:t>
                      </a:r>
                      <a:r>
                        <a:rPr lang="en-US" sz="1200" dirty="0" err="1" smtClean="0"/>
                        <a:t>bw</a:t>
                      </a:r>
                      <a:r>
                        <a:rPr lang="en-US" sz="1200" baseline="0" dirty="0" smtClean="0"/>
                        <a:t> / read-out board</a:t>
                      </a:r>
                      <a:endParaRPr lang="en-US" sz="1200" dirty="0"/>
                    </a:p>
                  </a:txBody>
                  <a:tcPr/>
                </a:tc>
                <a:tc>
                  <a:txBody>
                    <a:bodyPr/>
                    <a:lstStyle/>
                    <a:p>
                      <a:pPr algn="r"/>
                      <a:r>
                        <a:rPr lang="en-US" sz="1200" dirty="0" smtClean="0"/>
                        <a:t>up to 4</a:t>
                      </a:r>
                      <a:r>
                        <a:rPr lang="en-US" sz="1200" baseline="0" dirty="0" smtClean="0"/>
                        <a:t> Gbit/s (4 Ethernet links)</a:t>
                      </a:r>
                      <a:r>
                        <a:rPr lang="en-US" sz="1200" dirty="0" smtClean="0"/>
                        <a:t> </a:t>
                      </a:r>
                      <a:endParaRPr lang="en-US" sz="1200" dirty="0"/>
                    </a:p>
                  </a:txBody>
                  <a:tcPr/>
                </a:tc>
              </a:tr>
              <a:tr h="262201">
                <a:tc>
                  <a:txBody>
                    <a:bodyPr/>
                    <a:lstStyle/>
                    <a:p>
                      <a:r>
                        <a:rPr lang="en-US" sz="1200" dirty="0" smtClean="0"/>
                        <a:t># farm-nodes</a:t>
                      </a:r>
                      <a:endParaRPr lang="en-US" sz="1200" dirty="0"/>
                    </a:p>
                  </a:txBody>
                  <a:tcPr/>
                </a:tc>
                <a:tc>
                  <a:txBody>
                    <a:bodyPr/>
                    <a:lstStyle/>
                    <a:p>
                      <a:pPr algn="r"/>
                      <a:r>
                        <a:rPr lang="en-US" sz="1200" dirty="0" smtClean="0"/>
                        <a:t>1500</a:t>
                      </a:r>
                      <a:r>
                        <a:rPr lang="en-US" sz="1200" baseline="0" dirty="0" smtClean="0"/>
                        <a:t> (up to 2000)</a:t>
                      </a:r>
                      <a:endParaRPr lang="en-US" sz="1200" dirty="0"/>
                    </a:p>
                  </a:txBody>
                  <a:tcPr/>
                </a:tc>
              </a:tr>
              <a:tr h="286470">
                <a:tc>
                  <a:txBody>
                    <a:bodyPr/>
                    <a:lstStyle/>
                    <a:p>
                      <a:r>
                        <a:rPr lang="en-US" sz="1200" dirty="0" smtClean="0"/>
                        <a:t>max. input</a:t>
                      </a:r>
                      <a:r>
                        <a:rPr lang="en-US" sz="1200" baseline="0" dirty="0" smtClean="0"/>
                        <a:t> </a:t>
                      </a:r>
                      <a:r>
                        <a:rPr lang="en-US" sz="1200" baseline="0" dirty="0" err="1" smtClean="0"/>
                        <a:t>bw</a:t>
                      </a:r>
                      <a:r>
                        <a:rPr lang="en-US" sz="1200" baseline="0" dirty="0" smtClean="0"/>
                        <a:t> / farm-node</a:t>
                      </a:r>
                      <a:endParaRPr lang="en-US" sz="1200" dirty="0"/>
                    </a:p>
                  </a:txBody>
                  <a:tcPr/>
                </a:tc>
                <a:tc>
                  <a:txBody>
                    <a:bodyPr/>
                    <a:lstStyle/>
                    <a:p>
                      <a:pPr algn="r"/>
                      <a:r>
                        <a:rPr lang="en-US" sz="1200" dirty="0" smtClean="0"/>
                        <a:t>1 Gbit/s</a:t>
                      </a:r>
                      <a:endParaRPr lang="en-US" sz="1200" dirty="0"/>
                    </a:p>
                  </a:txBody>
                  <a:tcPr/>
                </a:tc>
              </a:tr>
              <a:tr h="262201">
                <a:tc>
                  <a:txBody>
                    <a:bodyPr/>
                    <a:lstStyle/>
                    <a:p>
                      <a:r>
                        <a:rPr lang="en-US" sz="1200" dirty="0" smtClean="0"/>
                        <a:t># core-routers</a:t>
                      </a:r>
                      <a:endParaRPr lang="en-US" sz="1200" dirty="0"/>
                    </a:p>
                  </a:txBody>
                  <a:tcPr/>
                </a:tc>
                <a:tc>
                  <a:txBody>
                    <a:bodyPr/>
                    <a:lstStyle/>
                    <a:p>
                      <a:pPr algn="r"/>
                      <a:r>
                        <a:rPr lang="en-US" sz="1200" dirty="0" smtClean="0"/>
                        <a:t>2</a:t>
                      </a:r>
                      <a:endParaRPr lang="en-US" sz="1200" dirty="0"/>
                    </a:p>
                  </a:txBody>
                  <a:tcPr/>
                </a:tc>
              </a:tr>
              <a:tr h="262201">
                <a:tc>
                  <a:txBody>
                    <a:bodyPr/>
                    <a:lstStyle/>
                    <a:p>
                      <a:r>
                        <a:rPr lang="en-US" sz="1200" dirty="0" smtClean="0"/>
                        <a:t># edge routers </a:t>
                      </a:r>
                      <a:endParaRPr lang="en-US" sz="1200" dirty="0"/>
                    </a:p>
                  </a:txBody>
                  <a:tcPr/>
                </a:tc>
                <a:tc>
                  <a:txBody>
                    <a:bodyPr/>
                    <a:lstStyle/>
                    <a:p>
                      <a:pPr algn="r"/>
                      <a:r>
                        <a:rPr lang="en-US" sz="1200" dirty="0" smtClean="0"/>
                        <a:t>56</a:t>
                      </a:r>
                      <a:endParaRPr lang="en-US" sz="1200" dirty="0"/>
                    </a:p>
                  </a:txBody>
                  <a:tcPr/>
                </a:tc>
              </a:tr>
            </a:tbl>
          </a:graphicData>
        </a:graphic>
      </p:graphicFrame>
      <p:sp>
        <p:nvSpPr>
          <p:cNvPr id="7" name="Content Placeholder 2"/>
          <p:cNvSpPr txBox="1">
            <a:spLocks/>
          </p:cNvSpPr>
          <p:nvPr/>
        </p:nvSpPr>
        <p:spPr>
          <a:xfrm>
            <a:off x="4856480" y="3636687"/>
            <a:ext cx="4185920" cy="2210862"/>
          </a:xfrm>
          <a:prstGeom prst="rect">
            <a:avLst/>
          </a:prstGeom>
        </p:spPr>
        <p:txBody>
          <a:bodyPr vert="horz" lIns="0" tIns="0" rIns="0" bIns="0" rtlCol="0">
            <a:norm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400" dirty="0" smtClean="0">
                <a:solidFill>
                  <a:srgbClr val="0000FF"/>
                </a:solidFill>
              </a:rPr>
              <a:t>Very compact system all installed in UX85A on 3 floors</a:t>
            </a:r>
          </a:p>
          <a:p>
            <a:pPr>
              <a:buFont typeface="Arial"/>
              <a:buChar char="•"/>
            </a:pPr>
            <a:r>
              <a:rPr lang="en-US" sz="2400" dirty="0" smtClean="0">
                <a:solidFill>
                  <a:srgbClr val="0000FF"/>
                </a:solidFill>
              </a:rPr>
              <a:t>Max cable distance 36 m –&gt; uses cheap UTP Ethernet everywhere, practically no optical links in the DAQ</a:t>
            </a:r>
          </a:p>
          <a:p>
            <a:pPr marL="0" indent="0">
              <a:buNone/>
            </a:pPr>
            <a:endParaRPr lang="en-US" sz="2400" dirty="0" smtClean="0">
              <a:solidFill>
                <a:srgbClr val="0000FF"/>
              </a:solidFill>
              <a:sym typeface="Wingdings"/>
            </a:endParaRPr>
          </a:p>
          <a:p>
            <a:endParaRPr lang="en-US" sz="2400" dirty="0" smtClean="0">
              <a:solidFill>
                <a:srgbClr val="0000FF"/>
              </a:solidFill>
            </a:endParaRPr>
          </a:p>
        </p:txBody>
      </p:sp>
      <p:sp>
        <p:nvSpPr>
          <p:cNvPr id="8" name="Footer Placeholder 4"/>
          <p:cNvSpPr txBox="1">
            <a:spLocks/>
          </p:cNvSpPr>
          <p:nvPr/>
        </p:nvSpPr>
        <p:spPr>
          <a:xfrm>
            <a:off x="30226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smtClean="0"/>
              <a:t>IFD2014</a:t>
            </a:r>
            <a:endParaRPr lang="en-GB" dirty="0"/>
          </a:p>
        </p:txBody>
      </p:sp>
      <p:sp>
        <p:nvSpPr>
          <p:cNvPr id="9" name="Footer Placeholder 8"/>
          <p:cNvSpPr>
            <a:spLocks noGrp="1"/>
          </p:cNvSpPr>
          <p:nvPr>
            <p:ph type="ftr" sz="quarter" idx="11"/>
          </p:nvPr>
        </p:nvSpPr>
        <p:spPr/>
        <p:txBody>
          <a:bodyPr/>
          <a:lstStyle/>
          <a:p>
            <a:r>
              <a:rPr lang="en-US" smtClean="0"/>
              <a:t>IFD2014</a:t>
            </a:r>
            <a:endParaRPr lang="en-US"/>
          </a:p>
        </p:txBody>
      </p:sp>
    </p:spTree>
    <p:extLst>
      <p:ext uri="{BB962C8B-B14F-4D97-AF65-F5344CB8AC3E}">
        <p14:creationId xmlns:p14="http://schemas.microsoft.com/office/powerpoint/2010/main" val="1385073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MAEffBandwid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672987"/>
            <a:ext cx="7823200" cy="5866749"/>
          </a:xfrm>
          <a:prstGeom prst="rect">
            <a:avLst/>
          </a:prstGeom>
        </p:spPr>
      </p:pic>
      <p:sp>
        <p:nvSpPr>
          <p:cNvPr id="4" name="Slide Number Placeholder 3"/>
          <p:cNvSpPr>
            <a:spLocks noGrp="1"/>
          </p:cNvSpPr>
          <p:nvPr>
            <p:ph type="sldNum" sz="quarter" idx="11"/>
          </p:nvPr>
        </p:nvSpPr>
        <p:spPr>
          <a:xfrm>
            <a:off x="8064500" y="5991225"/>
            <a:ext cx="1397000" cy="365125"/>
          </a:xfrm>
        </p:spPr>
        <p:txBody>
          <a:bodyPr/>
          <a:lstStyle/>
          <a:p>
            <a:fld id="{997F593E-4D65-AC44-A603-FB3151009ECD}" type="slidenum">
              <a:rPr lang="en-US" smtClean="0"/>
              <a:pPr/>
              <a:t>35</a:t>
            </a:fld>
            <a:endParaRPr lang="en-US" dirty="0"/>
          </a:p>
        </p:txBody>
      </p:sp>
      <p:sp>
        <p:nvSpPr>
          <p:cNvPr id="6" name="Title 1"/>
          <p:cNvSpPr txBox="1">
            <a:spLocks/>
          </p:cNvSpPr>
          <p:nvPr/>
        </p:nvSpPr>
        <p:spPr>
          <a:xfrm>
            <a:off x="1739900" y="65088"/>
            <a:ext cx="5854700" cy="1341906"/>
          </a:xfrm>
          <a:prstGeom prst="rect">
            <a:avLst/>
          </a:prstGeom>
          <a:solidFill>
            <a:schemeClr val="bg1"/>
          </a:solidFill>
        </p:spPr>
        <p:txBody>
          <a:bodyPr vert="horz" wrap="square" lIns="0" tIns="0" rIns="0" bIns="0" rtlCol="0" anchor="t">
            <a:spAutoFit/>
          </a:bodyPr>
          <a:lstStyle>
            <a:lvl1pPr algn="ctr" defTabSz="914363" rtl="0" eaLnBrk="1" latinLnBrk="0" hangingPunct="1">
              <a:lnSpc>
                <a:spcPct val="90000"/>
              </a:lnSpc>
              <a:spcBef>
                <a:spcPct val="0"/>
              </a:spcBef>
              <a:buNone/>
              <a:defRPr lang="en-US" sz="4800" b="0" kern="1200" cap="none" spc="-150" dirty="0" smtClean="0">
                <a:ln w="3175">
                  <a:noFill/>
                </a:ln>
                <a:solidFill>
                  <a:srgbClr val="FF0000"/>
                </a:solidFill>
                <a:effectLst/>
                <a:latin typeface="Calibri"/>
                <a:ea typeface="+mn-ea"/>
                <a:cs typeface="Calibri"/>
              </a:defRPr>
            </a:lvl1pPr>
          </a:lstStyle>
          <a:p>
            <a:r>
              <a:rPr lang="en-US" dirty="0" smtClean="0"/>
              <a:t>The DMA PCIe-3 </a:t>
            </a:r>
          </a:p>
          <a:p>
            <a:r>
              <a:rPr lang="en-US" dirty="0" smtClean="0"/>
              <a:t>effective bandwidth</a:t>
            </a:r>
            <a:endParaRPr lang="en-US" dirty="0"/>
          </a:p>
        </p:txBody>
      </p:sp>
      <p:sp>
        <p:nvSpPr>
          <p:cNvPr id="7" name="TextBox 6"/>
          <p:cNvSpPr txBox="1"/>
          <p:nvPr/>
        </p:nvSpPr>
        <p:spPr>
          <a:xfrm rot="16200000">
            <a:off x="-682623" y="3743326"/>
            <a:ext cx="2844799" cy="717550"/>
          </a:xfrm>
          <a:prstGeom prst="rect">
            <a:avLst/>
          </a:prstGeom>
        </p:spPr>
        <p:txBody>
          <a:bodyPr vert="horz" wrap="none" lIns="0" tIns="0" rIns="0" bIns="0" rtlCol="0">
            <a:normAutofit fontScale="92500" lnSpcReduction="10000"/>
          </a:bodyPr>
          <a:lstStyle/>
          <a:p>
            <a:r>
              <a:rPr lang="en-US" dirty="0" smtClean="0">
                <a:solidFill>
                  <a:srgbClr val="0000FF"/>
                </a:solidFill>
                <a:latin typeface="Calibri"/>
              </a:rPr>
              <a:t>DMA over 8-lane </a:t>
            </a:r>
            <a:br>
              <a:rPr lang="en-US" dirty="0" smtClean="0">
                <a:solidFill>
                  <a:srgbClr val="0000FF"/>
                </a:solidFill>
                <a:latin typeface="Calibri"/>
              </a:rPr>
            </a:br>
            <a:r>
              <a:rPr lang="en-US" dirty="0" smtClean="0">
                <a:solidFill>
                  <a:srgbClr val="0000FF"/>
                </a:solidFill>
                <a:latin typeface="Calibri"/>
              </a:rPr>
              <a:t>PCIe-3 hard IP blocks</a:t>
            </a:r>
          </a:p>
          <a:p>
            <a:r>
              <a:rPr lang="en-US" dirty="0" smtClean="0">
                <a:solidFill>
                  <a:srgbClr val="0000FF"/>
                </a:solidFill>
                <a:latin typeface="Calibri"/>
              </a:rPr>
              <a:t>ALTERA </a:t>
            </a:r>
            <a:r>
              <a:rPr lang="en-US" dirty="0" err="1" smtClean="0">
                <a:solidFill>
                  <a:srgbClr val="0000FF"/>
                </a:solidFill>
                <a:latin typeface="Calibri"/>
              </a:rPr>
              <a:t>Stratix</a:t>
            </a:r>
            <a:r>
              <a:rPr lang="en-US" dirty="0" smtClean="0">
                <a:solidFill>
                  <a:srgbClr val="0000FF"/>
                </a:solidFill>
                <a:latin typeface="Calibri"/>
              </a:rPr>
              <a:t> V</a:t>
            </a:r>
          </a:p>
        </p:txBody>
      </p:sp>
      <p:sp>
        <p:nvSpPr>
          <p:cNvPr id="10" name="Footer Placeholder 4"/>
          <p:cNvSpPr txBox="1">
            <a:spLocks/>
          </p:cNvSpPr>
          <p:nvPr/>
        </p:nvSpPr>
        <p:spPr>
          <a:xfrm>
            <a:off x="3124200" y="6356350"/>
            <a:ext cx="2895600" cy="365125"/>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IFD2014</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r>
              <a:rPr lang="en-US" smtClean="0"/>
              <a:t>IFD2014</a:t>
            </a:r>
            <a:endParaRPr lang="en-US"/>
          </a:p>
        </p:txBody>
      </p:sp>
    </p:spTree>
    <p:extLst>
      <p:ext uri="{BB962C8B-B14F-4D97-AF65-F5344CB8AC3E}">
        <p14:creationId xmlns:p14="http://schemas.microsoft.com/office/powerpoint/2010/main" val="25031677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01131" y="2832577"/>
            <a:ext cx="7100723" cy="3948343"/>
          </a:xfrm>
          <a:prstGeom prst="rect">
            <a:avLst/>
          </a:prstGeom>
        </p:spPr>
      </p:pic>
      <p:sp>
        <p:nvSpPr>
          <p:cNvPr id="2" name="Title 1"/>
          <p:cNvSpPr>
            <a:spLocks noGrp="1"/>
          </p:cNvSpPr>
          <p:nvPr>
            <p:ph type="title"/>
          </p:nvPr>
        </p:nvSpPr>
        <p:spPr>
          <a:xfrm>
            <a:off x="457200" y="-38100"/>
            <a:ext cx="8229600" cy="922338"/>
          </a:xfrm>
        </p:spPr>
        <p:txBody>
          <a:bodyPr/>
          <a:lstStyle/>
          <a:p>
            <a:r>
              <a:rPr lang="en-US" dirty="0" smtClean="0">
                <a:solidFill>
                  <a:srgbClr val="FF0000"/>
                </a:solidFill>
              </a:rPr>
              <a:t>The </a:t>
            </a:r>
            <a:r>
              <a:rPr lang="en-US" dirty="0" err="1" smtClean="0">
                <a:solidFill>
                  <a:srgbClr val="FF0000"/>
                </a:solidFill>
              </a:rPr>
              <a:t>LHCb</a:t>
            </a:r>
            <a:r>
              <a:rPr lang="en-US" dirty="0" smtClean="0">
                <a:solidFill>
                  <a:srgbClr val="FF0000"/>
                </a:solidFill>
              </a:rPr>
              <a:t> detector</a:t>
            </a:r>
            <a:endParaRPr lang="en-US" dirty="0">
              <a:solidFill>
                <a:srgbClr val="FF0000"/>
              </a:solidFill>
            </a:endParaRPr>
          </a:p>
        </p:txBody>
      </p:sp>
      <p:sp>
        <p:nvSpPr>
          <p:cNvPr id="3" name="Rectangle 2"/>
          <p:cNvSpPr/>
          <p:nvPr/>
        </p:nvSpPr>
        <p:spPr>
          <a:xfrm>
            <a:off x="3695701" y="991990"/>
            <a:ext cx="4334654" cy="1569660"/>
          </a:xfrm>
          <a:prstGeom prst="rect">
            <a:avLst/>
          </a:prstGeom>
        </p:spPr>
        <p:txBody>
          <a:bodyPr wrap="square">
            <a:spAutoFit/>
          </a:bodyPr>
          <a:lstStyle/>
          <a:p>
            <a:pPr marL="285750" indent="-285750">
              <a:buFont typeface="Arial"/>
              <a:buChar char="•"/>
            </a:pPr>
            <a:r>
              <a:rPr lang="en-US" sz="1600" dirty="0" smtClean="0">
                <a:solidFill>
                  <a:srgbClr val="0000FF"/>
                </a:solidFill>
              </a:rPr>
              <a:t>Decay time r</a:t>
            </a:r>
            <a:r>
              <a:rPr lang="en-US" sz="1600" dirty="0">
                <a:solidFill>
                  <a:srgbClr val="0000FF"/>
                </a:solidFill>
              </a:rPr>
              <a:t>e</a:t>
            </a:r>
            <a:r>
              <a:rPr lang="en-US" sz="1600" dirty="0" smtClean="0">
                <a:solidFill>
                  <a:srgbClr val="0000FF"/>
                </a:solidFill>
              </a:rPr>
              <a:t>solution </a:t>
            </a:r>
            <a:r>
              <a:rPr lang="en-US" sz="1600" b="1" dirty="0" err="1">
                <a:solidFill>
                  <a:srgbClr val="0000FF"/>
                </a:solidFill>
              </a:rPr>
              <a:t>Δ</a:t>
            </a:r>
            <a:r>
              <a:rPr lang="en-US" sz="1600" dirty="0" err="1">
                <a:solidFill>
                  <a:srgbClr val="0000FF"/>
                </a:solidFill>
              </a:rPr>
              <a:t>t</a:t>
            </a:r>
            <a:r>
              <a:rPr lang="en-US" sz="1600" dirty="0">
                <a:solidFill>
                  <a:srgbClr val="0000FF"/>
                </a:solidFill>
              </a:rPr>
              <a:t>: </a:t>
            </a:r>
            <a:r>
              <a:rPr lang="en-US" sz="1600" dirty="0" smtClean="0">
                <a:solidFill>
                  <a:srgbClr val="0000FF"/>
                </a:solidFill>
              </a:rPr>
              <a:t>30-50 </a:t>
            </a:r>
            <a:r>
              <a:rPr lang="en-US" sz="1600" dirty="0" err="1">
                <a:solidFill>
                  <a:srgbClr val="0000FF"/>
                </a:solidFill>
              </a:rPr>
              <a:t>fs</a:t>
            </a:r>
            <a:endParaRPr lang="en-US" sz="1600" dirty="0">
              <a:solidFill>
                <a:srgbClr val="0000FF"/>
              </a:solidFill>
            </a:endParaRPr>
          </a:p>
          <a:p>
            <a:pPr marL="285750" indent="-285750">
              <a:buFont typeface="Arial"/>
              <a:buChar char="•"/>
            </a:pPr>
            <a:r>
              <a:rPr lang="it-IT" sz="1600" b="1" dirty="0" err="1" smtClean="0">
                <a:solidFill>
                  <a:srgbClr val="0000FF"/>
                </a:solidFill>
              </a:rPr>
              <a:t>Δ</a:t>
            </a:r>
            <a:r>
              <a:rPr lang="it-IT" sz="1600" dirty="0" err="1" smtClean="0">
                <a:solidFill>
                  <a:srgbClr val="0000FF"/>
                </a:solidFill>
              </a:rPr>
              <a:t>p</a:t>
            </a:r>
            <a:r>
              <a:rPr lang="it-IT" sz="1600" dirty="0">
                <a:solidFill>
                  <a:srgbClr val="0000FF"/>
                </a:solidFill>
              </a:rPr>
              <a:t>/</a:t>
            </a:r>
            <a:r>
              <a:rPr lang="it-IT" sz="1600" dirty="0" err="1">
                <a:solidFill>
                  <a:srgbClr val="0000FF"/>
                </a:solidFill>
              </a:rPr>
              <a:t>p</a:t>
            </a:r>
            <a:r>
              <a:rPr lang="it-IT" sz="1600" dirty="0">
                <a:solidFill>
                  <a:srgbClr val="0000FF"/>
                </a:solidFill>
              </a:rPr>
              <a:t> = </a:t>
            </a:r>
            <a:r>
              <a:rPr lang="it-IT" sz="1600" dirty="0" smtClean="0">
                <a:solidFill>
                  <a:srgbClr val="0000FF"/>
                </a:solidFill>
              </a:rPr>
              <a:t>0.4-0.6%</a:t>
            </a:r>
            <a:endParaRPr lang="it-IT" sz="1600" dirty="0">
              <a:solidFill>
                <a:srgbClr val="0000FF"/>
              </a:solidFill>
            </a:endParaRPr>
          </a:p>
          <a:p>
            <a:pPr marL="285750" indent="-285750">
              <a:buFont typeface="Arial"/>
              <a:buChar char="•"/>
            </a:pPr>
            <a:r>
              <a:rPr lang="it-IT" sz="1600" b="1" dirty="0" err="1" smtClean="0">
                <a:solidFill>
                  <a:srgbClr val="0000FF"/>
                </a:solidFill>
              </a:rPr>
              <a:t>Δ</a:t>
            </a:r>
            <a:r>
              <a:rPr lang="it-IT" sz="1600" dirty="0" err="1" smtClean="0">
                <a:solidFill>
                  <a:srgbClr val="0000FF"/>
                </a:solidFill>
              </a:rPr>
              <a:t>m</a:t>
            </a:r>
            <a:r>
              <a:rPr lang="it-IT" sz="1600" dirty="0" smtClean="0">
                <a:solidFill>
                  <a:srgbClr val="0000FF"/>
                </a:solidFill>
              </a:rPr>
              <a:t> </a:t>
            </a:r>
            <a:r>
              <a:rPr lang="it-IT" sz="1600" dirty="0">
                <a:solidFill>
                  <a:srgbClr val="0000FF"/>
                </a:solidFill>
              </a:rPr>
              <a:t>= </a:t>
            </a:r>
            <a:r>
              <a:rPr lang="it-IT" sz="1600" dirty="0" smtClean="0">
                <a:solidFill>
                  <a:srgbClr val="0000FF"/>
                </a:solidFill>
              </a:rPr>
              <a:t>10-20 </a:t>
            </a:r>
            <a:r>
              <a:rPr lang="it-IT" sz="1600" dirty="0" err="1" smtClean="0">
                <a:solidFill>
                  <a:srgbClr val="0000FF"/>
                </a:solidFill>
              </a:rPr>
              <a:t>MeV</a:t>
            </a:r>
            <a:r>
              <a:rPr lang="it-IT" sz="1600" dirty="0" smtClean="0">
                <a:solidFill>
                  <a:srgbClr val="0000FF"/>
                </a:solidFill>
              </a:rPr>
              <a:t>/c</a:t>
            </a:r>
            <a:r>
              <a:rPr lang="it-IT" sz="1600" baseline="30000" dirty="0" smtClean="0">
                <a:solidFill>
                  <a:srgbClr val="0000FF"/>
                </a:solidFill>
              </a:rPr>
              <a:t>2</a:t>
            </a:r>
            <a:endParaRPr lang="it-IT" sz="1600" baseline="30000" dirty="0">
              <a:solidFill>
                <a:srgbClr val="0000FF"/>
              </a:solidFill>
            </a:endParaRPr>
          </a:p>
          <a:p>
            <a:pPr marL="285750" indent="-285750">
              <a:buFont typeface="Arial"/>
              <a:buChar char="•"/>
            </a:pPr>
            <a:r>
              <a:rPr lang="el-GR" sz="1600" dirty="0" smtClean="0">
                <a:solidFill>
                  <a:srgbClr val="0000FF"/>
                </a:solidFill>
              </a:rPr>
              <a:t>Muon </a:t>
            </a:r>
            <a:r>
              <a:rPr lang="el-GR" sz="1600" dirty="0">
                <a:solidFill>
                  <a:srgbClr val="0000FF"/>
                </a:solidFill>
              </a:rPr>
              <a:t>ID: </a:t>
            </a:r>
            <a:r>
              <a:rPr lang="en-US" sz="1600" dirty="0">
                <a:solidFill>
                  <a:srgbClr val="0000FF"/>
                </a:solidFill>
              </a:rPr>
              <a:t> </a:t>
            </a:r>
            <a:r>
              <a:rPr lang="el-GR" sz="1600" b="1" dirty="0" smtClean="0">
                <a:solidFill>
                  <a:srgbClr val="0000FF"/>
                </a:solidFill>
              </a:rPr>
              <a:t>ε</a:t>
            </a:r>
            <a:r>
              <a:rPr lang="el-GR" sz="1600" dirty="0">
                <a:solidFill>
                  <a:srgbClr val="0000FF"/>
                </a:solidFill>
              </a:rPr>
              <a:t>(</a:t>
            </a:r>
            <a:r>
              <a:rPr lang="el-GR" sz="1600" dirty="0" smtClean="0">
                <a:solidFill>
                  <a:srgbClr val="0000FF"/>
                </a:solidFill>
              </a:rPr>
              <a:t>μ</a:t>
            </a:r>
            <a:r>
              <a:rPr lang="en-US" sz="1600" dirty="0" smtClean="0">
                <a:solidFill>
                  <a:srgbClr val="0000FF"/>
                </a:solidFill>
              </a:rPr>
              <a:t>/</a:t>
            </a:r>
            <a:r>
              <a:rPr lang="el-GR" sz="1600" dirty="0" smtClean="0">
                <a:solidFill>
                  <a:srgbClr val="0000FF"/>
                </a:solidFill>
              </a:rPr>
              <a:t>μ</a:t>
            </a:r>
            <a:r>
              <a:rPr lang="el-GR" sz="1600" dirty="0">
                <a:solidFill>
                  <a:srgbClr val="0000FF"/>
                </a:solidFill>
              </a:rPr>
              <a:t>) = 95%, </a:t>
            </a:r>
            <a:r>
              <a:rPr lang="el-GR" sz="1600" dirty="0" smtClean="0">
                <a:solidFill>
                  <a:srgbClr val="0000FF"/>
                </a:solidFill>
              </a:rPr>
              <a:t>mis</a:t>
            </a:r>
            <a:r>
              <a:rPr lang="el-GR" sz="1600" dirty="0">
                <a:solidFill>
                  <a:srgbClr val="0000FF"/>
                </a:solidFill>
              </a:rPr>
              <a:t>-ID </a:t>
            </a:r>
            <a:r>
              <a:rPr lang="el-GR" sz="1600" b="1" dirty="0">
                <a:solidFill>
                  <a:srgbClr val="0000FF"/>
                </a:solidFill>
              </a:rPr>
              <a:t>ε</a:t>
            </a:r>
            <a:r>
              <a:rPr lang="el-GR" sz="1600" dirty="0">
                <a:solidFill>
                  <a:srgbClr val="0000FF"/>
                </a:solidFill>
              </a:rPr>
              <a:t>(</a:t>
            </a:r>
            <a:r>
              <a:rPr lang="el-GR" sz="1600" b="1" dirty="0" smtClean="0">
                <a:solidFill>
                  <a:srgbClr val="0000FF"/>
                </a:solidFill>
              </a:rPr>
              <a:t>π</a:t>
            </a:r>
            <a:r>
              <a:rPr lang="en-US" sz="1600" b="1" dirty="0" smtClean="0">
                <a:solidFill>
                  <a:srgbClr val="0000FF"/>
                </a:solidFill>
              </a:rPr>
              <a:t>/</a:t>
            </a:r>
            <a:r>
              <a:rPr lang="el-GR" sz="1600" dirty="0" smtClean="0">
                <a:solidFill>
                  <a:srgbClr val="0000FF"/>
                </a:solidFill>
              </a:rPr>
              <a:t>μ</a:t>
            </a:r>
            <a:r>
              <a:rPr lang="el-GR" sz="1600" dirty="0">
                <a:solidFill>
                  <a:srgbClr val="0000FF"/>
                </a:solidFill>
              </a:rPr>
              <a:t>) </a:t>
            </a:r>
            <a:r>
              <a:rPr lang="en-US" sz="1600" dirty="0">
                <a:solidFill>
                  <a:srgbClr val="0000FF"/>
                </a:solidFill>
              </a:rPr>
              <a:t>~</a:t>
            </a:r>
            <a:r>
              <a:rPr lang="el-GR" sz="1600" dirty="0" smtClean="0">
                <a:solidFill>
                  <a:srgbClr val="0000FF"/>
                </a:solidFill>
              </a:rPr>
              <a:t> 1%</a:t>
            </a:r>
            <a:endParaRPr lang="el-GR" sz="1600" dirty="0">
              <a:solidFill>
                <a:srgbClr val="0000FF"/>
              </a:solidFill>
            </a:endParaRPr>
          </a:p>
          <a:p>
            <a:pPr marL="285750" indent="-285750">
              <a:buFont typeface="Arial"/>
              <a:buChar char="•"/>
            </a:pPr>
            <a:r>
              <a:rPr lang="el-GR" sz="1600" dirty="0" smtClean="0">
                <a:solidFill>
                  <a:srgbClr val="0000FF"/>
                </a:solidFill>
              </a:rPr>
              <a:t>RICH ID </a:t>
            </a:r>
            <a:r>
              <a:rPr lang="el-GR" sz="1600" b="1" dirty="0">
                <a:solidFill>
                  <a:srgbClr val="0000FF"/>
                </a:solidFill>
              </a:rPr>
              <a:t>π</a:t>
            </a:r>
            <a:r>
              <a:rPr lang="el-GR" sz="1600" dirty="0">
                <a:solidFill>
                  <a:srgbClr val="0000FF"/>
                </a:solidFill>
              </a:rPr>
              <a:t>/K</a:t>
            </a:r>
            <a:r>
              <a:rPr lang="el-GR" sz="1600" dirty="0" smtClean="0">
                <a:solidFill>
                  <a:srgbClr val="0000FF"/>
                </a:solidFill>
              </a:rPr>
              <a:t>: </a:t>
            </a:r>
            <a:r>
              <a:rPr lang="el-GR" sz="1600" b="1" dirty="0">
                <a:solidFill>
                  <a:srgbClr val="0000FF"/>
                </a:solidFill>
              </a:rPr>
              <a:t>ε</a:t>
            </a:r>
            <a:r>
              <a:rPr lang="el-GR" sz="1600" dirty="0">
                <a:solidFill>
                  <a:srgbClr val="0000FF"/>
                </a:solidFill>
              </a:rPr>
              <a:t>(</a:t>
            </a:r>
            <a:r>
              <a:rPr lang="el-GR" sz="1600" dirty="0" smtClean="0">
                <a:solidFill>
                  <a:srgbClr val="0000FF"/>
                </a:solidFill>
              </a:rPr>
              <a:t>K</a:t>
            </a:r>
            <a:r>
              <a:rPr lang="en-US" sz="1600" dirty="0" smtClean="0">
                <a:solidFill>
                  <a:srgbClr val="0000FF"/>
                </a:solidFill>
              </a:rPr>
              <a:t>/</a:t>
            </a:r>
            <a:r>
              <a:rPr lang="el-GR" sz="1600" dirty="0" smtClean="0">
                <a:solidFill>
                  <a:srgbClr val="0000FF"/>
                </a:solidFill>
              </a:rPr>
              <a:t>K</a:t>
            </a:r>
            <a:r>
              <a:rPr lang="el-GR" sz="1600" dirty="0">
                <a:solidFill>
                  <a:srgbClr val="0000FF"/>
                </a:solidFill>
              </a:rPr>
              <a:t>) = 95%, mis-ID </a:t>
            </a:r>
            <a:r>
              <a:rPr lang="el-GR" sz="1600" b="1" dirty="0">
                <a:solidFill>
                  <a:srgbClr val="0000FF"/>
                </a:solidFill>
              </a:rPr>
              <a:t>ε</a:t>
            </a:r>
            <a:r>
              <a:rPr lang="el-GR" sz="1600" dirty="0" smtClean="0">
                <a:solidFill>
                  <a:srgbClr val="0000FF"/>
                </a:solidFill>
              </a:rPr>
              <a:t>(</a:t>
            </a:r>
            <a:r>
              <a:rPr lang="en-US" sz="1600" b="1" dirty="0">
                <a:solidFill>
                  <a:srgbClr val="0000FF"/>
                </a:solidFill>
              </a:rPr>
              <a:t>K</a:t>
            </a:r>
            <a:r>
              <a:rPr lang="en-US" sz="1600" b="1" dirty="0" smtClean="0">
                <a:solidFill>
                  <a:srgbClr val="0000FF"/>
                </a:solidFill>
              </a:rPr>
              <a:t>/</a:t>
            </a:r>
            <a:r>
              <a:rPr lang="el-GR" sz="1600" b="1" dirty="0">
                <a:solidFill>
                  <a:srgbClr val="0000FF"/>
                </a:solidFill>
              </a:rPr>
              <a:t>π</a:t>
            </a:r>
            <a:r>
              <a:rPr lang="el-GR" sz="1600" dirty="0" smtClean="0">
                <a:solidFill>
                  <a:srgbClr val="0000FF"/>
                </a:solidFill>
              </a:rPr>
              <a:t>) </a:t>
            </a:r>
            <a:r>
              <a:rPr lang="el-GR" sz="1600" dirty="0">
                <a:solidFill>
                  <a:srgbClr val="0000FF"/>
                </a:solidFill>
              </a:rPr>
              <a:t>~ </a:t>
            </a:r>
            <a:r>
              <a:rPr lang="en-US" sz="1600" dirty="0">
                <a:solidFill>
                  <a:srgbClr val="0000FF"/>
                </a:solidFill>
              </a:rPr>
              <a:t>5</a:t>
            </a:r>
            <a:r>
              <a:rPr lang="el-GR" sz="1600" dirty="0" smtClean="0">
                <a:solidFill>
                  <a:srgbClr val="0000FF"/>
                </a:solidFill>
              </a:rPr>
              <a:t>%</a:t>
            </a:r>
            <a:endParaRPr lang="en-US" sz="1600" dirty="0" smtClean="0">
              <a:solidFill>
                <a:srgbClr val="0000FF"/>
              </a:solidFill>
            </a:endParaRPr>
          </a:p>
          <a:p>
            <a:pPr marL="285750" indent="-285750">
              <a:buFont typeface="Arial"/>
              <a:buChar char="•"/>
            </a:pPr>
            <a:r>
              <a:rPr lang="en-US" sz="1600" dirty="0" smtClean="0">
                <a:solidFill>
                  <a:srgbClr val="0000FF"/>
                </a:solidFill>
              </a:rPr>
              <a:t>CALO ID: </a:t>
            </a:r>
            <a:r>
              <a:rPr lang="el-GR" sz="1600" dirty="0">
                <a:solidFill>
                  <a:srgbClr val="0000FF"/>
                </a:solidFill>
              </a:rPr>
              <a:t>: </a:t>
            </a:r>
            <a:r>
              <a:rPr lang="el-GR" sz="1600" b="1" dirty="0">
                <a:solidFill>
                  <a:srgbClr val="0000FF"/>
                </a:solidFill>
              </a:rPr>
              <a:t>ε</a:t>
            </a:r>
            <a:r>
              <a:rPr lang="el-GR" sz="1600" dirty="0" smtClean="0">
                <a:solidFill>
                  <a:srgbClr val="0000FF"/>
                </a:solidFill>
              </a:rPr>
              <a:t>(</a:t>
            </a:r>
            <a:r>
              <a:rPr lang="en-US" sz="1600" dirty="0" smtClean="0">
                <a:solidFill>
                  <a:srgbClr val="0000FF"/>
                </a:solidFill>
              </a:rPr>
              <a:t>e/e</a:t>
            </a:r>
            <a:r>
              <a:rPr lang="el-GR" sz="1600" dirty="0" smtClean="0">
                <a:solidFill>
                  <a:srgbClr val="0000FF"/>
                </a:solidFill>
              </a:rPr>
              <a:t>)</a:t>
            </a:r>
            <a:r>
              <a:rPr lang="en-US" sz="1600" dirty="0" smtClean="0">
                <a:solidFill>
                  <a:srgbClr val="0000FF"/>
                </a:solidFill>
              </a:rPr>
              <a:t>=90%, </a:t>
            </a:r>
            <a:r>
              <a:rPr lang="en-US" sz="1600" dirty="0" err="1" smtClean="0">
                <a:solidFill>
                  <a:srgbClr val="0000FF"/>
                </a:solidFill>
              </a:rPr>
              <a:t>mis</a:t>
            </a:r>
            <a:r>
              <a:rPr lang="en-US" sz="1600" dirty="0" smtClean="0">
                <a:solidFill>
                  <a:srgbClr val="0000FF"/>
                </a:solidFill>
              </a:rPr>
              <a:t>-ID ~ 5%</a:t>
            </a:r>
            <a:endParaRPr lang="en-US" sz="1600" dirty="0">
              <a:solidFill>
                <a:srgbClr val="0000FF"/>
              </a:solidFill>
            </a:endParaRPr>
          </a:p>
        </p:txBody>
      </p:sp>
      <p:pic>
        <p:nvPicPr>
          <p:cNvPr id="9" name="Picture 8"/>
          <p:cNvPicPr>
            <a:picLocks noChangeAspect="1"/>
          </p:cNvPicPr>
          <p:nvPr/>
        </p:nvPicPr>
        <p:blipFill>
          <a:blip r:embed="rId4"/>
          <a:stretch>
            <a:fillRect/>
          </a:stretch>
        </p:blipFill>
        <p:spPr>
          <a:xfrm>
            <a:off x="635000" y="2020262"/>
            <a:ext cx="2806700" cy="1055986"/>
          </a:xfrm>
          <a:prstGeom prst="rect">
            <a:avLst/>
          </a:prstGeom>
        </p:spPr>
      </p:pic>
      <p:sp>
        <p:nvSpPr>
          <p:cNvPr id="5" name="TextBox 4"/>
          <p:cNvSpPr txBox="1"/>
          <p:nvPr/>
        </p:nvSpPr>
        <p:spPr>
          <a:xfrm>
            <a:off x="2763552" y="3094168"/>
            <a:ext cx="2445263" cy="307777"/>
          </a:xfrm>
          <a:prstGeom prst="rect">
            <a:avLst/>
          </a:prstGeom>
          <a:noFill/>
        </p:spPr>
        <p:txBody>
          <a:bodyPr wrap="none" rtlCol="0">
            <a:spAutoFit/>
          </a:bodyPr>
          <a:lstStyle/>
          <a:p>
            <a:r>
              <a:rPr lang="en-US" sz="1400" dirty="0" smtClean="0">
                <a:solidFill>
                  <a:srgbClr val="0000FF"/>
                </a:solidFill>
              </a:rPr>
              <a:t>B field polarity can be reversed</a:t>
            </a:r>
            <a:endParaRPr lang="en-US" sz="1400" dirty="0">
              <a:solidFill>
                <a:srgbClr val="0000FF"/>
              </a:solidFill>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6431" y="597863"/>
            <a:ext cx="1467121" cy="142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11"/>
          <p:cNvSpPr>
            <a:spLocks noGrp="1"/>
          </p:cNvSpPr>
          <p:nvPr>
            <p:ph type="sldNum" sz="quarter" idx="12"/>
          </p:nvPr>
        </p:nvSpPr>
        <p:spPr/>
        <p:txBody>
          <a:bodyPr/>
          <a:lstStyle/>
          <a:p>
            <a:fld id="{77E08A23-CDDC-524E-A085-A5414C285A02}" type="slidenum">
              <a:rPr lang="en-US" smtClean="0"/>
              <a:pPr/>
              <a:t>4</a:t>
            </a:fld>
            <a:endParaRPr lang="en-US"/>
          </a:p>
        </p:txBody>
      </p:sp>
      <p:sp>
        <p:nvSpPr>
          <p:cNvPr id="13" name="Rectangle 12"/>
          <p:cNvSpPr/>
          <p:nvPr/>
        </p:nvSpPr>
        <p:spPr>
          <a:xfrm rot="5400000">
            <a:off x="6050294" y="3678690"/>
            <a:ext cx="5896682" cy="307777"/>
          </a:xfrm>
          <a:prstGeom prst="rect">
            <a:avLst/>
          </a:prstGeom>
        </p:spPr>
        <p:txBody>
          <a:bodyPr wrap="square">
            <a:spAutoFit/>
          </a:bodyPr>
          <a:lstStyle/>
          <a:p>
            <a:r>
              <a:rPr lang="en-US" sz="1400" dirty="0"/>
              <a:t>“The </a:t>
            </a:r>
            <a:r>
              <a:rPr lang="en-US" sz="1400" dirty="0" err="1"/>
              <a:t>LHCb</a:t>
            </a:r>
            <a:r>
              <a:rPr lang="en-US" sz="1400" dirty="0"/>
              <a:t> Detector at CERN”; The </a:t>
            </a:r>
            <a:r>
              <a:rPr lang="en-US" sz="1400" dirty="0" err="1"/>
              <a:t>LHCb</a:t>
            </a:r>
            <a:r>
              <a:rPr lang="en-US" sz="1400" dirty="0"/>
              <a:t> Collaboration, JINST 3, S08005 (2008)</a:t>
            </a:r>
          </a:p>
        </p:txBody>
      </p:sp>
      <p:sp>
        <p:nvSpPr>
          <p:cNvPr id="15" name="Footer Placeholder 14"/>
          <p:cNvSpPr>
            <a:spLocks noGrp="1"/>
          </p:cNvSpPr>
          <p:nvPr>
            <p:ph type="ftr" sz="quarter" idx="11"/>
          </p:nvPr>
        </p:nvSpPr>
        <p:spPr/>
        <p:txBody>
          <a:bodyPr/>
          <a:lstStyle/>
          <a:p>
            <a:r>
              <a:rPr lang="en-US" smtClean="0"/>
              <a:t>IFD2014</a:t>
            </a:r>
            <a:endParaRPr lang="en-US" dirty="0"/>
          </a:p>
        </p:txBody>
      </p:sp>
    </p:spTree>
    <p:extLst>
      <p:ext uri="{BB962C8B-B14F-4D97-AF65-F5344CB8AC3E}">
        <p14:creationId xmlns:p14="http://schemas.microsoft.com/office/powerpoint/2010/main" val="27332989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IFD2014</a:t>
            </a:r>
            <a:endParaRPr lang="en-US" dirty="0"/>
          </a:p>
        </p:txBody>
      </p:sp>
      <p:sp>
        <p:nvSpPr>
          <p:cNvPr id="6" name="Slide Number Placeholder 5"/>
          <p:cNvSpPr>
            <a:spLocks noGrp="1"/>
          </p:cNvSpPr>
          <p:nvPr>
            <p:ph type="sldNum" sz="quarter" idx="12"/>
          </p:nvPr>
        </p:nvSpPr>
        <p:spPr/>
        <p:txBody>
          <a:bodyPr/>
          <a:lstStyle/>
          <a:p>
            <a:fld id="{EAEA7997-1471-C646-8893-B03DE600C50F}" type="slidenum">
              <a:rPr lang="en-US" smtClean="0"/>
              <a:pPr/>
              <a:t>5</a:t>
            </a:fld>
            <a:endParaRPr lang="en-US"/>
          </a:p>
        </p:txBody>
      </p:sp>
      <p:pic>
        <p:nvPicPr>
          <p:cNvPr id="7" name="Picture 6"/>
          <p:cNvPicPr>
            <a:picLocks noChangeAspect="1"/>
          </p:cNvPicPr>
          <p:nvPr/>
        </p:nvPicPr>
        <p:blipFill>
          <a:blip r:embed="rId2"/>
          <a:stretch>
            <a:fillRect/>
          </a:stretch>
        </p:blipFill>
        <p:spPr>
          <a:xfrm>
            <a:off x="787400" y="978077"/>
            <a:ext cx="7505700" cy="3708222"/>
          </a:xfrm>
          <a:prstGeom prst="rect">
            <a:avLst/>
          </a:prstGeom>
        </p:spPr>
      </p:pic>
      <p:sp>
        <p:nvSpPr>
          <p:cNvPr id="2" name="Title 1"/>
          <p:cNvSpPr>
            <a:spLocks noGrp="1"/>
          </p:cNvSpPr>
          <p:nvPr>
            <p:ph type="title"/>
          </p:nvPr>
        </p:nvSpPr>
        <p:spPr>
          <a:xfrm>
            <a:off x="1219202" y="84668"/>
            <a:ext cx="6925734" cy="1143000"/>
          </a:xfrm>
          <a:solidFill>
            <a:schemeClr val="bg1"/>
          </a:solidFill>
        </p:spPr>
        <p:txBody>
          <a:bodyPr/>
          <a:lstStyle/>
          <a:p>
            <a:r>
              <a:rPr lang="en-US" dirty="0" err="1" smtClean="0">
                <a:solidFill>
                  <a:srgbClr val="FF0000"/>
                </a:solidFill>
              </a:rPr>
              <a:t>LHCb</a:t>
            </a:r>
            <a:r>
              <a:rPr lang="en-US" dirty="0" smtClean="0">
                <a:solidFill>
                  <a:srgbClr val="FF0000"/>
                </a:solidFill>
              </a:rPr>
              <a:t> events</a:t>
            </a:r>
            <a:endParaRPr lang="en-US" dirty="0">
              <a:solidFill>
                <a:srgbClr val="FF0000"/>
              </a:solidFill>
            </a:endParaRPr>
          </a:p>
        </p:txBody>
      </p:sp>
      <p:sp>
        <p:nvSpPr>
          <p:cNvPr id="11" name="TextBox 10"/>
          <p:cNvSpPr txBox="1"/>
          <p:nvPr/>
        </p:nvSpPr>
        <p:spPr>
          <a:xfrm>
            <a:off x="799515" y="1227668"/>
            <a:ext cx="2793778" cy="938719"/>
          </a:xfrm>
          <a:prstGeom prst="rect">
            <a:avLst/>
          </a:prstGeom>
          <a:noFill/>
        </p:spPr>
        <p:txBody>
          <a:bodyPr wrap="square" rtlCol="0">
            <a:spAutoFit/>
          </a:bodyPr>
          <a:lstStyle/>
          <a:p>
            <a:r>
              <a:rPr lang="en-US" sz="1100" dirty="0" smtClean="0">
                <a:solidFill>
                  <a:schemeClr val="bg1"/>
                </a:solidFill>
              </a:rPr>
              <a:t>B</a:t>
            </a:r>
            <a:r>
              <a:rPr lang="en-US" sz="1100" baseline="30000" dirty="0" smtClean="0">
                <a:solidFill>
                  <a:schemeClr val="bg1"/>
                </a:solidFill>
              </a:rPr>
              <a:t>0</a:t>
            </a:r>
            <a:r>
              <a:rPr lang="en-US" sz="1100" dirty="0" smtClean="0">
                <a:solidFill>
                  <a:schemeClr val="bg1"/>
                </a:solidFill>
                <a:sym typeface="Wingdings"/>
              </a:rPr>
              <a:t>K</a:t>
            </a:r>
            <a:r>
              <a:rPr lang="en-US" sz="1100" baseline="30000" dirty="0" smtClean="0">
                <a:solidFill>
                  <a:schemeClr val="bg1"/>
                </a:solidFill>
                <a:sym typeface="Wingdings"/>
              </a:rPr>
              <a:t>- </a:t>
            </a:r>
            <a:r>
              <a:rPr lang="en-US" sz="1100" dirty="0" err="1" smtClean="0">
                <a:solidFill>
                  <a:schemeClr val="bg1"/>
                </a:solidFill>
                <a:sym typeface="Wingdings"/>
              </a:rPr>
              <a:t>π</a:t>
            </a:r>
            <a:r>
              <a:rPr lang="en-US" sz="1100" baseline="30000" dirty="0" smtClean="0">
                <a:solidFill>
                  <a:schemeClr val="bg1"/>
                </a:solidFill>
                <a:sym typeface="Wingdings"/>
              </a:rPr>
              <a:t>+</a:t>
            </a:r>
          </a:p>
          <a:p>
            <a:r>
              <a:rPr lang="en-US" sz="1100" dirty="0" smtClean="0">
                <a:solidFill>
                  <a:schemeClr val="bg1"/>
                </a:solidFill>
                <a:sym typeface="Wingdings"/>
              </a:rPr>
              <a:t>decay length: 19.282 mm</a:t>
            </a:r>
          </a:p>
          <a:p>
            <a:r>
              <a:rPr lang="en-US" sz="1100" dirty="0" smtClean="0">
                <a:solidFill>
                  <a:schemeClr val="bg1"/>
                </a:solidFill>
                <a:sym typeface="Wingdings"/>
              </a:rPr>
              <a:t>tau: 5.727 </a:t>
            </a:r>
            <a:r>
              <a:rPr lang="en-US" sz="1100" dirty="0" err="1" smtClean="0">
                <a:solidFill>
                  <a:schemeClr val="bg1"/>
                </a:solidFill>
                <a:sym typeface="Wingdings"/>
              </a:rPr>
              <a:t>ps</a:t>
            </a:r>
            <a:endParaRPr lang="en-US" sz="1100" dirty="0" smtClean="0">
              <a:solidFill>
                <a:schemeClr val="bg1"/>
              </a:solidFill>
              <a:sym typeface="Wingdings"/>
            </a:endParaRPr>
          </a:p>
          <a:p>
            <a:r>
              <a:rPr lang="en-US" sz="1100" dirty="0" err="1" smtClean="0">
                <a:solidFill>
                  <a:schemeClr val="bg1"/>
                </a:solidFill>
                <a:sym typeface="Wingdings"/>
              </a:rPr>
              <a:t>p</a:t>
            </a:r>
            <a:r>
              <a:rPr lang="en-US" sz="1100" baseline="-25000" dirty="0" err="1" smtClean="0">
                <a:solidFill>
                  <a:schemeClr val="bg1"/>
                </a:solidFill>
                <a:sym typeface="Wingdings"/>
              </a:rPr>
              <a:t>T</a:t>
            </a:r>
            <a:r>
              <a:rPr lang="en-US" sz="1100" dirty="0" smtClean="0">
                <a:solidFill>
                  <a:schemeClr val="bg1"/>
                </a:solidFill>
                <a:sym typeface="Wingdings"/>
              </a:rPr>
              <a:t>: 5081.448 </a:t>
            </a:r>
            <a:r>
              <a:rPr lang="en-US" sz="1100" dirty="0" err="1" smtClean="0">
                <a:solidFill>
                  <a:schemeClr val="bg1"/>
                </a:solidFill>
                <a:sym typeface="Wingdings"/>
              </a:rPr>
              <a:t>MeV/c</a:t>
            </a:r>
            <a:endParaRPr lang="en-US" sz="1100" dirty="0" smtClean="0">
              <a:solidFill>
                <a:schemeClr val="bg1"/>
              </a:solidFill>
              <a:sym typeface="Wingdings"/>
            </a:endParaRPr>
          </a:p>
          <a:p>
            <a:r>
              <a:rPr lang="en-US" sz="1100" dirty="0" smtClean="0">
                <a:solidFill>
                  <a:schemeClr val="bg1"/>
                </a:solidFill>
                <a:sym typeface="Wingdings"/>
              </a:rPr>
              <a:t>mass: (5370.595±15.413) MeV/c</a:t>
            </a:r>
            <a:r>
              <a:rPr lang="en-US" sz="1100" baseline="30000" dirty="0" smtClean="0">
                <a:solidFill>
                  <a:schemeClr val="bg1"/>
                </a:solidFill>
                <a:sym typeface="Wingdings"/>
              </a:rPr>
              <a:t>2</a:t>
            </a:r>
            <a:endParaRPr lang="en-US" sz="1100" baseline="30000" dirty="0">
              <a:solidFill>
                <a:schemeClr val="bg1"/>
              </a:solidFill>
            </a:endParaRPr>
          </a:p>
        </p:txBody>
      </p:sp>
      <p:grpSp>
        <p:nvGrpSpPr>
          <p:cNvPr id="13" name="Group 12"/>
          <p:cNvGrpSpPr/>
          <p:nvPr/>
        </p:nvGrpSpPr>
        <p:grpSpPr>
          <a:xfrm>
            <a:off x="380995" y="4102483"/>
            <a:ext cx="4064000" cy="2007836"/>
            <a:chOff x="380995" y="4102483"/>
            <a:chExt cx="4064000" cy="2007836"/>
          </a:xfrm>
        </p:grpSpPr>
        <p:pic>
          <p:nvPicPr>
            <p:cNvPr id="9" name="Picture 8"/>
            <p:cNvPicPr>
              <a:picLocks noChangeAspect="1"/>
            </p:cNvPicPr>
            <p:nvPr/>
          </p:nvPicPr>
          <p:blipFill>
            <a:blip r:embed="rId3"/>
            <a:stretch>
              <a:fillRect/>
            </a:stretch>
          </p:blipFill>
          <p:spPr>
            <a:xfrm>
              <a:off x="380995" y="4102483"/>
              <a:ext cx="4064000" cy="2007836"/>
            </a:xfrm>
            <a:prstGeom prst="rect">
              <a:avLst/>
            </a:prstGeom>
          </p:spPr>
        </p:pic>
        <p:sp>
          <p:nvSpPr>
            <p:cNvPr id="12" name="Rectangle 11"/>
            <p:cNvSpPr/>
            <p:nvPr/>
          </p:nvSpPr>
          <p:spPr>
            <a:xfrm>
              <a:off x="1202268" y="4102483"/>
              <a:ext cx="922865" cy="25785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1631594" y="2515457"/>
            <a:ext cx="496012" cy="261610"/>
          </a:xfrm>
          <a:prstGeom prst="rect">
            <a:avLst/>
          </a:prstGeom>
          <a:noFill/>
        </p:spPr>
        <p:txBody>
          <a:bodyPr wrap="none" rtlCol="0">
            <a:spAutoFit/>
          </a:bodyPr>
          <a:lstStyle/>
          <a:p>
            <a:r>
              <a:rPr lang="en-US" sz="1100" dirty="0" smtClean="0">
                <a:solidFill>
                  <a:srgbClr val="FFFFFF"/>
                </a:solidFill>
              </a:rPr>
              <a:t>VELO</a:t>
            </a:r>
            <a:endParaRPr lang="en-US" sz="1100" dirty="0">
              <a:solidFill>
                <a:srgbClr val="FFFFFF"/>
              </a:solidFill>
            </a:endParaRPr>
          </a:p>
        </p:txBody>
      </p:sp>
      <p:sp>
        <p:nvSpPr>
          <p:cNvPr id="15" name="TextBox 14"/>
          <p:cNvSpPr txBox="1"/>
          <p:nvPr/>
        </p:nvSpPr>
        <p:spPr>
          <a:xfrm>
            <a:off x="2196404" y="2515457"/>
            <a:ext cx="325730" cy="261610"/>
          </a:xfrm>
          <a:prstGeom prst="rect">
            <a:avLst/>
          </a:prstGeom>
          <a:noFill/>
        </p:spPr>
        <p:txBody>
          <a:bodyPr wrap="none" rtlCol="0">
            <a:spAutoFit/>
          </a:bodyPr>
          <a:lstStyle/>
          <a:p>
            <a:r>
              <a:rPr lang="en-US" sz="1100" dirty="0" smtClean="0">
                <a:solidFill>
                  <a:srgbClr val="FFFFFF"/>
                </a:solidFill>
              </a:rPr>
              <a:t>TT</a:t>
            </a:r>
            <a:endParaRPr lang="en-US" sz="1100" dirty="0">
              <a:solidFill>
                <a:srgbClr val="FFFFFF"/>
              </a:solidFill>
            </a:endParaRPr>
          </a:p>
        </p:txBody>
      </p:sp>
      <p:sp>
        <p:nvSpPr>
          <p:cNvPr id="16" name="TextBox 15"/>
          <p:cNvSpPr txBox="1"/>
          <p:nvPr/>
        </p:nvSpPr>
        <p:spPr>
          <a:xfrm>
            <a:off x="3848337" y="1827832"/>
            <a:ext cx="657452" cy="261610"/>
          </a:xfrm>
          <a:prstGeom prst="rect">
            <a:avLst/>
          </a:prstGeom>
          <a:noFill/>
        </p:spPr>
        <p:txBody>
          <a:bodyPr wrap="none" rtlCol="0">
            <a:spAutoFit/>
          </a:bodyPr>
          <a:lstStyle/>
          <a:p>
            <a:r>
              <a:rPr lang="en-US" sz="1100" dirty="0" smtClean="0">
                <a:solidFill>
                  <a:srgbClr val="FFFFFF"/>
                </a:solidFill>
              </a:rPr>
              <a:t>T1,T2,T3</a:t>
            </a:r>
            <a:endParaRPr lang="en-US" sz="1100" dirty="0">
              <a:solidFill>
                <a:srgbClr val="FFFFFF"/>
              </a:solidFill>
            </a:endParaRPr>
          </a:p>
        </p:txBody>
      </p:sp>
      <p:sp>
        <p:nvSpPr>
          <p:cNvPr id="17" name="TextBox 16"/>
          <p:cNvSpPr txBox="1"/>
          <p:nvPr/>
        </p:nvSpPr>
        <p:spPr>
          <a:xfrm>
            <a:off x="4771204" y="1566222"/>
            <a:ext cx="1069899" cy="261610"/>
          </a:xfrm>
          <a:prstGeom prst="rect">
            <a:avLst/>
          </a:prstGeom>
          <a:noFill/>
        </p:spPr>
        <p:txBody>
          <a:bodyPr wrap="none" rtlCol="0">
            <a:spAutoFit/>
          </a:bodyPr>
          <a:lstStyle/>
          <a:p>
            <a:r>
              <a:rPr lang="en-US" sz="1100" dirty="0" smtClean="0">
                <a:solidFill>
                  <a:srgbClr val="FFFFFF"/>
                </a:solidFill>
              </a:rPr>
              <a:t>CALORIMETERS</a:t>
            </a:r>
            <a:endParaRPr lang="en-US" sz="1100" dirty="0">
              <a:solidFill>
                <a:srgbClr val="FFFFFF"/>
              </a:solidFill>
            </a:endParaRPr>
          </a:p>
        </p:txBody>
      </p:sp>
      <p:sp>
        <p:nvSpPr>
          <p:cNvPr id="18" name="TextBox 17"/>
          <p:cNvSpPr txBox="1"/>
          <p:nvPr/>
        </p:nvSpPr>
        <p:spPr>
          <a:xfrm>
            <a:off x="6854901" y="1435417"/>
            <a:ext cx="580238" cy="261610"/>
          </a:xfrm>
          <a:prstGeom prst="rect">
            <a:avLst/>
          </a:prstGeom>
          <a:noFill/>
        </p:spPr>
        <p:txBody>
          <a:bodyPr wrap="none" rtlCol="0">
            <a:spAutoFit/>
          </a:bodyPr>
          <a:lstStyle/>
          <a:p>
            <a:r>
              <a:rPr lang="en-US" sz="1100" dirty="0" smtClean="0">
                <a:solidFill>
                  <a:srgbClr val="FFFFFF"/>
                </a:solidFill>
              </a:rPr>
              <a:t>MUON</a:t>
            </a:r>
            <a:endParaRPr lang="en-US" sz="1100" dirty="0">
              <a:solidFill>
                <a:srgbClr val="FFFFFF"/>
              </a:solidFill>
            </a:endParaRPr>
          </a:p>
        </p:txBody>
      </p:sp>
      <p:sp>
        <p:nvSpPr>
          <p:cNvPr id="19" name="TextBox 18"/>
          <p:cNvSpPr txBox="1"/>
          <p:nvPr/>
        </p:nvSpPr>
        <p:spPr>
          <a:xfrm>
            <a:off x="2834081" y="1566222"/>
            <a:ext cx="574590" cy="261610"/>
          </a:xfrm>
          <a:prstGeom prst="rect">
            <a:avLst/>
          </a:prstGeom>
          <a:noFill/>
        </p:spPr>
        <p:txBody>
          <a:bodyPr wrap="none" rtlCol="0">
            <a:spAutoFit/>
          </a:bodyPr>
          <a:lstStyle/>
          <a:p>
            <a:r>
              <a:rPr lang="en-US" sz="1100" dirty="0" smtClean="0">
                <a:solidFill>
                  <a:srgbClr val="FFFFFF"/>
                </a:solidFill>
              </a:rPr>
              <a:t>RICH-1</a:t>
            </a:r>
            <a:endParaRPr lang="en-US" sz="1100" dirty="0">
              <a:solidFill>
                <a:srgbClr val="FFFFFF"/>
              </a:solidFill>
            </a:endParaRPr>
          </a:p>
        </p:txBody>
      </p:sp>
      <p:sp>
        <p:nvSpPr>
          <p:cNvPr id="20" name="TextBox 19"/>
          <p:cNvSpPr txBox="1"/>
          <p:nvPr/>
        </p:nvSpPr>
        <p:spPr>
          <a:xfrm>
            <a:off x="4505789" y="2089442"/>
            <a:ext cx="574590" cy="261610"/>
          </a:xfrm>
          <a:prstGeom prst="rect">
            <a:avLst/>
          </a:prstGeom>
          <a:noFill/>
        </p:spPr>
        <p:txBody>
          <a:bodyPr wrap="none" rtlCol="0">
            <a:spAutoFit/>
          </a:bodyPr>
          <a:lstStyle/>
          <a:p>
            <a:r>
              <a:rPr lang="en-US" sz="1100" dirty="0" smtClean="0">
                <a:solidFill>
                  <a:srgbClr val="FFFFFF"/>
                </a:solidFill>
              </a:rPr>
              <a:t>RICH-2</a:t>
            </a:r>
            <a:endParaRPr lang="en-US" sz="1100" dirty="0">
              <a:solidFill>
                <a:srgbClr val="FFFFFF"/>
              </a:solidFill>
            </a:endParaRPr>
          </a:p>
        </p:txBody>
      </p:sp>
      <p:sp>
        <p:nvSpPr>
          <p:cNvPr id="22" name="Oval 21"/>
          <p:cNvSpPr/>
          <p:nvPr/>
        </p:nvSpPr>
        <p:spPr>
          <a:xfrm>
            <a:off x="1781527" y="2857070"/>
            <a:ext cx="250479" cy="216328"/>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109131" y="3935050"/>
            <a:ext cx="2497665" cy="2157126"/>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a:stCxn id="22" idx="2"/>
          </p:cNvCxnSpPr>
          <p:nvPr/>
        </p:nvCxnSpPr>
        <p:spPr>
          <a:xfrm rot="10800000" flipV="1">
            <a:off x="1219203" y="2965233"/>
            <a:ext cx="562324" cy="1589833"/>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22" idx="6"/>
          </p:cNvCxnSpPr>
          <p:nvPr/>
        </p:nvCxnSpPr>
        <p:spPr>
          <a:xfrm>
            <a:off x="2032006" y="2965234"/>
            <a:ext cx="1342796" cy="1395099"/>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4"/>
          <a:stretch>
            <a:fillRect/>
          </a:stretch>
        </p:blipFill>
        <p:spPr>
          <a:xfrm>
            <a:off x="5080379" y="4686299"/>
            <a:ext cx="2698750" cy="1811290"/>
          </a:xfrm>
          <a:prstGeom prst="rect">
            <a:avLst/>
          </a:prstGeom>
        </p:spPr>
      </p:pic>
      <p:sp>
        <p:nvSpPr>
          <p:cNvPr id="34" name="TextBox 33"/>
          <p:cNvSpPr txBox="1"/>
          <p:nvPr/>
        </p:nvSpPr>
        <p:spPr>
          <a:xfrm>
            <a:off x="5080379" y="4669366"/>
            <a:ext cx="1390271" cy="276999"/>
          </a:xfrm>
          <a:prstGeom prst="rect">
            <a:avLst/>
          </a:prstGeom>
          <a:noFill/>
        </p:spPr>
        <p:txBody>
          <a:bodyPr wrap="square" rtlCol="0">
            <a:spAutoFit/>
          </a:bodyPr>
          <a:lstStyle/>
          <a:p>
            <a:r>
              <a:rPr lang="en-US" sz="1200" dirty="0" smtClean="0">
                <a:solidFill>
                  <a:schemeClr val="bg1"/>
                </a:solidFill>
              </a:rPr>
              <a:t>Primary vertices</a:t>
            </a:r>
            <a:endParaRPr lang="en-US" sz="12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4827929" y="1804478"/>
            <a:ext cx="4141429" cy="1783931"/>
            <a:chOff x="1095375" y="2128595"/>
            <a:chExt cx="6960250" cy="268151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2128595"/>
              <a:ext cx="6953249" cy="237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77" y="4400531"/>
              <a:ext cx="6960248" cy="40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itle 1"/>
          <p:cNvSpPr>
            <a:spLocks noGrp="1"/>
          </p:cNvSpPr>
          <p:nvPr>
            <p:ph type="title"/>
          </p:nvPr>
        </p:nvSpPr>
        <p:spPr>
          <a:xfrm>
            <a:off x="538163" y="38100"/>
            <a:ext cx="8229600" cy="889000"/>
          </a:xfrm>
        </p:spPr>
        <p:txBody>
          <a:bodyPr/>
          <a:lstStyle/>
          <a:p>
            <a:r>
              <a:rPr lang="en-GB" dirty="0" smtClean="0">
                <a:solidFill>
                  <a:srgbClr val="FF0000"/>
                </a:solidFill>
              </a:rPr>
              <a:t>Instantaneous Luminosity </a:t>
            </a:r>
            <a:endParaRPr lang="en-GB" dirty="0">
              <a:solidFill>
                <a:srgbClr val="FF0000"/>
              </a:solidFill>
            </a:endParaRPr>
          </a:p>
        </p:txBody>
      </p:sp>
      <p:sp>
        <p:nvSpPr>
          <p:cNvPr id="2" name="Slide Number Placeholder 1"/>
          <p:cNvSpPr>
            <a:spLocks noGrp="1"/>
          </p:cNvSpPr>
          <p:nvPr>
            <p:ph type="sldNum" sz="quarter" idx="12"/>
          </p:nvPr>
        </p:nvSpPr>
        <p:spPr/>
        <p:txBody>
          <a:bodyPr/>
          <a:lstStyle/>
          <a:p>
            <a:fld id="{77E08A23-CDDC-524E-A085-A5414C285A02}" type="slidenum">
              <a:rPr lang="en-US" smtClean="0"/>
              <a:pPr/>
              <a:t>6</a:t>
            </a:fld>
            <a:endParaRPr lang="en-US"/>
          </a:p>
        </p:txBody>
      </p:sp>
      <p:sp>
        <p:nvSpPr>
          <p:cNvPr id="12" name="TextBox 11"/>
          <p:cNvSpPr txBox="1"/>
          <p:nvPr/>
        </p:nvSpPr>
        <p:spPr>
          <a:xfrm>
            <a:off x="510276" y="1159145"/>
            <a:ext cx="8193987" cy="369332"/>
          </a:xfrm>
          <a:prstGeom prst="rect">
            <a:avLst/>
          </a:prstGeom>
          <a:noFill/>
        </p:spPr>
        <p:txBody>
          <a:bodyPr wrap="square" rtlCol="0">
            <a:spAutoFit/>
          </a:bodyPr>
          <a:lstStyle/>
          <a:p>
            <a:pPr>
              <a:buFont typeface="Arial"/>
              <a:buChar char="•"/>
            </a:pPr>
            <a:r>
              <a:rPr lang="en-US" dirty="0" smtClean="0">
                <a:solidFill>
                  <a:srgbClr val="0000FF"/>
                </a:solidFill>
              </a:rPr>
              <a:t> Instantaneous luminosity leveling at </a:t>
            </a:r>
            <a:r>
              <a:rPr lang="en-US" b="1" dirty="0" smtClean="0">
                <a:solidFill>
                  <a:srgbClr val="0000FF"/>
                </a:solidFill>
              </a:rPr>
              <a:t>4. × 10</a:t>
            </a:r>
            <a:r>
              <a:rPr lang="en-US" b="1" baseline="30000" dirty="0" smtClean="0">
                <a:solidFill>
                  <a:srgbClr val="0000FF"/>
                </a:solidFill>
              </a:rPr>
              <a:t>32</a:t>
            </a:r>
            <a:r>
              <a:rPr lang="en-US" b="1" dirty="0" smtClean="0">
                <a:solidFill>
                  <a:srgbClr val="0000FF"/>
                </a:solidFill>
              </a:rPr>
              <a:t> cm</a:t>
            </a:r>
            <a:r>
              <a:rPr lang="en-US" b="1" baseline="30000" dirty="0" smtClean="0">
                <a:solidFill>
                  <a:srgbClr val="0000FF"/>
                </a:solidFill>
              </a:rPr>
              <a:t>-2</a:t>
            </a:r>
            <a:r>
              <a:rPr lang="en-US" b="1" dirty="0" smtClean="0">
                <a:solidFill>
                  <a:srgbClr val="0000FF"/>
                </a:solidFill>
              </a:rPr>
              <a:t> s</a:t>
            </a:r>
            <a:r>
              <a:rPr lang="en-US" b="1" baseline="30000" dirty="0" smtClean="0">
                <a:solidFill>
                  <a:srgbClr val="0000FF"/>
                </a:solidFill>
              </a:rPr>
              <a:t>-1</a:t>
            </a:r>
            <a:r>
              <a:rPr lang="en-US" dirty="0" smtClean="0">
                <a:solidFill>
                  <a:srgbClr val="0000FF"/>
                </a:solidFill>
              </a:rPr>
              <a:t>,</a:t>
            </a:r>
            <a:r>
              <a:rPr lang="en-US" baseline="30000" dirty="0" smtClean="0">
                <a:solidFill>
                  <a:srgbClr val="0000FF"/>
                </a:solidFill>
              </a:rPr>
              <a:t> </a:t>
            </a:r>
            <a:r>
              <a:rPr lang="en-US" dirty="0" smtClean="0">
                <a:solidFill>
                  <a:srgbClr val="0000FF"/>
                </a:solidFill>
              </a:rPr>
              <a:t> ±3% around the target value</a:t>
            </a:r>
            <a:endParaRPr lang="en-US" dirty="0">
              <a:solidFill>
                <a:srgbClr val="0000FF"/>
              </a:solidFill>
            </a:endParaRPr>
          </a:p>
        </p:txBody>
      </p:sp>
      <p:sp>
        <p:nvSpPr>
          <p:cNvPr id="14" name="Footer Placeholder 13"/>
          <p:cNvSpPr>
            <a:spLocks noGrp="1"/>
          </p:cNvSpPr>
          <p:nvPr>
            <p:ph type="ftr" sz="quarter" idx="11"/>
          </p:nvPr>
        </p:nvSpPr>
        <p:spPr/>
        <p:txBody>
          <a:bodyPr/>
          <a:lstStyle/>
          <a:p>
            <a:r>
              <a:rPr lang="en-US" smtClean="0"/>
              <a:t>IFD2014</a:t>
            </a:r>
            <a:endParaRPr lang="en-US" dirty="0"/>
          </a:p>
        </p:txBody>
      </p:sp>
      <p:pic>
        <p:nvPicPr>
          <p:cNvPr id="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1528477"/>
            <a:ext cx="4518025" cy="322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3"/>
          <p:cNvSpPr>
            <a:spLocks noGrp="1"/>
          </p:cNvSpPr>
          <p:nvPr>
            <p:ph idx="1"/>
          </p:nvPr>
        </p:nvSpPr>
        <p:spPr>
          <a:xfrm>
            <a:off x="484875" y="3691465"/>
            <a:ext cx="8229600" cy="2743200"/>
          </a:xfrm>
          <a:solidFill>
            <a:schemeClr val="bg1"/>
          </a:solidFill>
        </p:spPr>
        <p:txBody>
          <a:bodyPr>
            <a:normAutofit fontScale="55000" lnSpcReduction="20000"/>
          </a:bodyPr>
          <a:lstStyle/>
          <a:p>
            <a:r>
              <a:rPr lang="en-US" dirty="0" err="1" smtClean="0">
                <a:solidFill>
                  <a:srgbClr val="0000FF"/>
                </a:solidFill>
              </a:rPr>
              <a:t>LHCb</a:t>
            </a:r>
            <a:r>
              <a:rPr lang="en-US" dirty="0" smtClean="0">
                <a:solidFill>
                  <a:srgbClr val="0000FF"/>
                </a:solidFill>
              </a:rPr>
              <a:t> </a:t>
            </a:r>
            <a:r>
              <a:rPr lang="en-US" dirty="0">
                <a:solidFill>
                  <a:srgbClr val="0000FF"/>
                </a:solidFill>
              </a:rPr>
              <a:t>was designed to operate with a single collision per bunch crossing, running at a instantaneous luminosity of </a:t>
            </a:r>
            <a:r>
              <a:rPr lang="en-US" b="1" dirty="0">
                <a:solidFill>
                  <a:srgbClr val="0000FF"/>
                </a:solidFill>
              </a:rPr>
              <a:t>2. × </a:t>
            </a:r>
            <a:r>
              <a:rPr lang="en-US" b="1" dirty="0" smtClean="0">
                <a:solidFill>
                  <a:srgbClr val="0000FF"/>
                </a:solidFill>
              </a:rPr>
              <a:t>10</a:t>
            </a:r>
            <a:r>
              <a:rPr lang="en-US" b="1" baseline="30000" dirty="0" smtClean="0">
                <a:solidFill>
                  <a:srgbClr val="0000FF"/>
                </a:solidFill>
              </a:rPr>
              <a:t>32 </a:t>
            </a:r>
            <a:r>
              <a:rPr lang="en-US" b="1" dirty="0">
                <a:solidFill>
                  <a:srgbClr val="0000FF"/>
                </a:solidFill>
              </a:rPr>
              <a:t>cm</a:t>
            </a:r>
            <a:r>
              <a:rPr lang="en-US" b="1" baseline="30000" dirty="0">
                <a:solidFill>
                  <a:srgbClr val="0000FF"/>
                </a:solidFill>
              </a:rPr>
              <a:t>-2</a:t>
            </a:r>
            <a:r>
              <a:rPr lang="en-US" b="1" dirty="0">
                <a:solidFill>
                  <a:srgbClr val="0000FF"/>
                </a:solidFill>
              </a:rPr>
              <a:t> s</a:t>
            </a:r>
            <a:r>
              <a:rPr lang="en-US" b="1" baseline="30000" dirty="0">
                <a:solidFill>
                  <a:srgbClr val="0000FF"/>
                </a:solidFill>
              </a:rPr>
              <a:t>-1</a:t>
            </a:r>
            <a:r>
              <a:rPr lang="en-US" b="1" dirty="0">
                <a:solidFill>
                  <a:srgbClr val="0000FF"/>
                </a:solidFill>
              </a:rPr>
              <a:t> </a:t>
            </a:r>
            <a:r>
              <a:rPr lang="en-US" dirty="0">
                <a:solidFill>
                  <a:srgbClr val="0000FF"/>
                </a:solidFill>
              </a:rPr>
              <a:t>(assuming about</a:t>
            </a:r>
            <a:r>
              <a:rPr lang="en-US" b="1" dirty="0">
                <a:solidFill>
                  <a:srgbClr val="0000FF"/>
                </a:solidFill>
              </a:rPr>
              <a:t> 2700 </a:t>
            </a:r>
            <a:r>
              <a:rPr lang="en-US" dirty="0">
                <a:solidFill>
                  <a:srgbClr val="0000FF"/>
                </a:solidFill>
              </a:rPr>
              <a:t>circulating bunches)</a:t>
            </a:r>
            <a:r>
              <a:rPr lang="en-US" dirty="0" smtClean="0">
                <a:solidFill>
                  <a:srgbClr val="0000FF"/>
                </a:solidFill>
              </a:rPr>
              <a:t>.</a:t>
            </a:r>
            <a:endParaRPr lang="en-US" b="1" dirty="0" smtClean="0">
              <a:solidFill>
                <a:srgbClr val="0000FF"/>
              </a:solidFill>
            </a:endParaRPr>
          </a:p>
          <a:p>
            <a:pPr lvl="1"/>
            <a:r>
              <a:rPr lang="en-US" dirty="0" smtClean="0">
                <a:solidFill>
                  <a:srgbClr val="0000FF"/>
                </a:solidFill>
              </a:rPr>
              <a:t>At </a:t>
            </a:r>
            <a:r>
              <a:rPr lang="en-US" dirty="0">
                <a:solidFill>
                  <a:srgbClr val="0000FF"/>
                </a:solidFill>
              </a:rPr>
              <a:t>the time of design there were worries about possible ambiguities in assigning the B decay vertex to the proper primary vertex among many</a:t>
            </a:r>
            <a:r>
              <a:rPr lang="en-US" dirty="0" smtClean="0">
                <a:solidFill>
                  <a:srgbClr val="0000FF"/>
                </a:solidFill>
              </a:rPr>
              <a:t>.</a:t>
            </a:r>
          </a:p>
          <a:p>
            <a:r>
              <a:rPr lang="en-US" dirty="0" smtClean="0">
                <a:solidFill>
                  <a:srgbClr val="0000FF"/>
                </a:solidFill>
              </a:rPr>
              <a:t>Soon </a:t>
            </a:r>
            <a:r>
              <a:rPr lang="en-US" dirty="0" err="1">
                <a:solidFill>
                  <a:srgbClr val="0000FF"/>
                </a:solidFill>
              </a:rPr>
              <a:t>LHCb</a:t>
            </a:r>
            <a:r>
              <a:rPr lang="en-US" dirty="0">
                <a:solidFill>
                  <a:srgbClr val="0000FF"/>
                </a:solidFill>
              </a:rPr>
              <a:t> realized that running at higher multiplicities would have been </a:t>
            </a:r>
            <a:r>
              <a:rPr lang="en-US" dirty="0" smtClean="0">
                <a:solidFill>
                  <a:srgbClr val="0000FF"/>
                </a:solidFill>
              </a:rPr>
              <a:t>possible. In </a:t>
            </a:r>
            <a:r>
              <a:rPr lang="en-US" dirty="0">
                <a:solidFill>
                  <a:srgbClr val="0000FF"/>
                </a:solidFill>
              </a:rPr>
              <a:t>2012 we run at</a:t>
            </a:r>
            <a:r>
              <a:rPr lang="en-US" b="1" dirty="0">
                <a:solidFill>
                  <a:srgbClr val="0000FF"/>
                </a:solidFill>
              </a:rPr>
              <a:t> 4. × 10</a:t>
            </a:r>
            <a:r>
              <a:rPr lang="en-US" b="1" baseline="30000" dirty="0">
                <a:solidFill>
                  <a:srgbClr val="0000FF"/>
                </a:solidFill>
              </a:rPr>
              <a:t>32</a:t>
            </a:r>
            <a:r>
              <a:rPr lang="en-US" b="1" dirty="0">
                <a:solidFill>
                  <a:srgbClr val="0000FF"/>
                </a:solidFill>
              </a:rPr>
              <a:t> cm</a:t>
            </a:r>
            <a:r>
              <a:rPr lang="en-US" b="1" baseline="30000" dirty="0">
                <a:solidFill>
                  <a:srgbClr val="0000FF"/>
                </a:solidFill>
              </a:rPr>
              <a:t>-2</a:t>
            </a:r>
            <a:r>
              <a:rPr lang="en-US" b="1" dirty="0">
                <a:solidFill>
                  <a:srgbClr val="0000FF"/>
                </a:solidFill>
              </a:rPr>
              <a:t> s</a:t>
            </a:r>
            <a:r>
              <a:rPr lang="en-US" b="1" baseline="30000" dirty="0">
                <a:solidFill>
                  <a:srgbClr val="0000FF"/>
                </a:solidFill>
              </a:rPr>
              <a:t>-1</a:t>
            </a:r>
            <a:r>
              <a:rPr lang="en-US" b="1" dirty="0">
                <a:solidFill>
                  <a:srgbClr val="0000FF"/>
                </a:solidFill>
              </a:rPr>
              <a:t> </a:t>
            </a:r>
            <a:r>
              <a:rPr lang="en-US" dirty="0">
                <a:solidFill>
                  <a:srgbClr val="0000FF"/>
                </a:solidFill>
              </a:rPr>
              <a:t>with only</a:t>
            </a:r>
            <a:r>
              <a:rPr lang="en-US" b="1" dirty="0">
                <a:solidFill>
                  <a:srgbClr val="0000FF"/>
                </a:solidFill>
              </a:rPr>
              <a:t> 1262 </a:t>
            </a:r>
            <a:r>
              <a:rPr lang="en-US" dirty="0">
                <a:solidFill>
                  <a:srgbClr val="0000FF"/>
                </a:solidFill>
              </a:rPr>
              <a:t>colliding bunches</a:t>
            </a:r>
            <a:r>
              <a:rPr lang="en-US" dirty="0" smtClean="0">
                <a:solidFill>
                  <a:srgbClr val="0000FF"/>
                </a:solidFill>
              </a:rPr>
              <a:t>.</a:t>
            </a:r>
            <a:endParaRPr lang="en-US" b="1" dirty="0">
              <a:solidFill>
                <a:srgbClr val="0000FF"/>
              </a:solidFill>
            </a:endParaRPr>
          </a:p>
          <a:p>
            <a:pPr lvl="1"/>
            <a:r>
              <a:rPr lang="en-US" dirty="0" smtClean="0">
                <a:solidFill>
                  <a:srgbClr val="0000FF"/>
                </a:solidFill>
              </a:rPr>
              <a:t>50 </a:t>
            </a:r>
            <a:r>
              <a:rPr lang="en-US" dirty="0">
                <a:solidFill>
                  <a:srgbClr val="0000FF"/>
                </a:solidFill>
              </a:rPr>
              <a:t>ns separation between bunches while the nominal 25 ns (will available by 2015)</a:t>
            </a:r>
            <a:r>
              <a:rPr lang="en-US" dirty="0" smtClean="0">
                <a:solidFill>
                  <a:srgbClr val="0000FF"/>
                </a:solidFill>
              </a:rPr>
              <a:t>.</a:t>
            </a:r>
          </a:p>
          <a:p>
            <a:pPr lvl="1"/>
            <a:r>
              <a:rPr lang="en-US" b="1" dirty="0" smtClean="0">
                <a:solidFill>
                  <a:srgbClr val="0000FF"/>
                </a:solidFill>
              </a:rPr>
              <a:t>4 </a:t>
            </a:r>
            <a:r>
              <a:rPr lang="en-US" b="1" dirty="0">
                <a:solidFill>
                  <a:srgbClr val="0000FF"/>
                </a:solidFill>
              </a:rPr>
              <a:t>times more collisions per crossing than planned in the design</a:t>
            </a:r>
            <a:r>
              <a:rPr lang="en-US" dirty="0">
                <a:solidFill>
                  <a:srgbClr val="0000FF"/>
                </a:solidFill>
              </a:rPr>
              <a:t>.</a:t>
            </a:r>
            <a:r>
              <a:rPr lang="en-US" dirty="0" smtClean="0">
                <a:solidFill>
                  <a:srgbClr val="0000FF"/>
                </a:solidFill>
              </a:rPr>
              <a:t> </a:t>
            </a:r>
          </a:p>
          <a:p>
            <a:pPr lvl="1"/>
            <a:r>
              <a:rPr lang="en-US" dirty="0" smtClean="0">
                <a:solidFill>
                  <a:srgbClr val="0000FF"/>
                </a:solidFill>
              </a:rPr>
              <a:t>The </a:t>
            </a:r>
            <a:r>
              <a:rPr lang="en-US" dirty="0">
                <a:solidFill>
                  <a:srgbClr val="0000FF"/>
                </a:solidFill>
              </a:rPr>
              <a:t>average number of visible collisions per crossing in 2012 raised up to </a:t>
            </a:r>
            <a:r>
              <a:rPr lang="en-US" b="1" dirty="0" err="1">
                <a:solidFill>
                  <a:srgbClr val="0000FF"/>
                </a:solidFill>
              </a:rPr>
              <a:t>μ</a:t>
            </a:r>
            <a:r>
              <a:rPr lang="en-US" b="1" dirty="0">
                <a:solidFill>
                  <a:srgbClr val="0000FF"/>
                </a:solidFill>
              </a:rPr>
              <a:t> &gt; </a:t>
            </a:r>
            <a:r>
              <a:rPr lang="en-US" b="1" dirty="0" smtClean="0">
                <a:solidFill>
                  <a:srgbClr val="0000FF"/>
                </a:solidFill>
              </a:rPr>
              <a:t>2.5</a:t>
            </a:r>
            <a:br>
              <a:rPr lang="en-US" b="1" dirty="0" smtClean="0">
                <a:solidFill>
                  <a:srgbClr val="0000FF"/>
                </a:solidFill>
              </a:rPr>
            </a:br>
            <a:r>
              <a:rPr lang="en-US" b="1" dirty="0" smtClean="0">
                <a:solidFill>
                  <a:srgbClr val="0000FF"/>
                </a:solidFill>
              </a:rPr>
              <a:t>(</a:t>
            </a:r>
            <a:r>
              <a:rPr lang="en-US" b="1" dirty="0" err="1" smtClean="0">
                <a:solidFill>
                  <a:srgbClr val="0000FF"/>
                </a:solidFill>
              </a:rPr>
              <a:t>μ</a:t>
            </a:r>
            <a:r>
              <a:rPr lang="en-US" b="1" dirty="0" smtClean="0">
                <a:solidFill>
                  <a:srgbClr val="0000FF"/>
                </a:solidFill>
              </a:rPr>
              <a:t>: average </a:t>
            </a:r>
            <a:r>
              <a:rPr lang="en-US" b="1" dirty="0" err="1" smtClean="0">
                <a:solidFill>
                  <a:srgbClr val="0000FF"/>
                </a:solidFill>
              </a:rPr>
              <a:t>n</a:t>
            </a:r>
            <a:r>
              <a:rPr lang="en-US" b="1" dirty="0" smtClean="0">
                <a:solidFill>
                  <a:srgbClr val="0000FF"/>
                </a:solidFill>
              </a:rPr>
              <a:t>. of visible interactions)</a:t>
            </a:r>
            <a:br>
              <a:rPr lang="en-US" b="1" dirty="0" smtClean="0">
                <a:solidFill>
                  <a:srgbClr val="0000FF"/>
                </a:solidFill>
              </a:rPr>
            </a:br>
            <a:endParaRPr lang="en-US" b="1" dirty="0" smtClean="0">
              <a:solidFill>
                <a:srgbClr val="0000FF"/>
              </a:solidFill>
            </a:endParaRPr>
          </a:p>
        </p:txBody>
      </p:sp>
      <p:sp>
        <p:nvSpPr>
          <p:cNvPr id="19" name="Rectangle 18"/>
          <p:cNvSpPr/>
          <p:nvPr/>
        </p:nvSpPr>
        <p:spPr>
          <a:xfrm>
            <a:off x="135465" y="3691465"/>
            <a:ext cx="360363" cy="26310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987808" y="2920994"/>
            <a:ext cx="508147" cy="276999"/>
          </a:xfrm>
          <a:prstGeom prst="rect">
            <a:avLst/>
          </a:prstGeom>
          <a:noFill/>
        </p:spPr>
        <p:txBody>
          <a:bodyPr wrap="none" rtlCol="0">
            <a:spAutoFit/>
          </a:bodyPr>
          <a:lstStyle/>
          <a:p>
            <a:r>
              <a:rPr lang="en-US" sz="1200" b="1" dirty="0" err="1" smtClean="0">
                <a:solidFill>
                  <a:srgbClr val="FF6600"/>
                </a:solidFill>
              </a:rPr>
              <a:t>LHCb</a:t>
            </a:r>
            <a:endParaRPr lang="en-US" sz="1200" b="1" dirty="0">
              <a:solidFill>
                <a:srgbClr val="FF6600"/>
              </a:solidFill>
            </a:endParaRPr>
          </a:p>
        </p:txBody>
      </p:sp>
    </p:spTree>
    <p:extLst>
      <p:ext uri="{BB962C8B-B14F-4D97-AF65-F5344CB8AC3E}">
        <p14:creationId xmlns:p14="http://schemas.microsoft.com/office/powerpoint/2010/main" val="36320533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919162"/>
          </a:xfrm>
        </p:spPr>
        <p:txBody>
          <a:bodyPr/>
          <a:lstStyle/>
          <a:p>
            <a:r>
              <a:rPr lang="en-GB" dirty="0" smtClean="0">
                <a:solidFill>
                  <a:srgbClr val="FF0000"/>
                </a:solidFill>
              </a:rPr>
              <a:t>The </a:t>
            </a:r>
            <a:r>
              <a:rPr lang="en-GB" dirty="0" err="1" smtClean="0">
                <a:solidFill>
                  <a:srgbClr val="FF0000"/>
                </a:solidFill>
              </a:rPr>
              <a:t>LHCb</a:t>
            </a:r>
            <a:r>
              <a:rPr lang="en-GB" dirty="0" smtClean="0">
                <a:solidFill>
                  <a:srgbClr val="FF0000"/>
                </a:solidFill>
              </a:rPr>
              <a:t> Trigger</a:t>
            </a:r>
            <a:endParaRPr lang="en-GB" dirty="0">
              <a:solidFill>
                <a:srgbClr val="FF0000"/>
              </a:solidFill>
            </a:endParaRPr>
          </a:p>
        </p:txBody>
      </p:sp>
      <p:sp>
        <p:nvSpPr>
          <p:cNvPr id="3" name="Content Placeholder 2"/>
          <p:cNvSpPr>
            <a:spLocks noGrp="1"/>
          </p:cNvSpPr>
          <p:nvPr>
            <p:ph idx="1"/>
          </p:nvPr>
        </p:nvSpPr>
        <p:spPr>
          <a:xfrm>
            <a:off x="0" y="830756"/>
            <a:ext cx="6058813" cy="6053675"/>
          </a:xfrm>
        </p:spPr>
        <p:txBody>
          <a:bodyPr>
            <a:noAutofit/>
          </a:bodyPr>
          <a:lstStyle/>
          <a:p>
            <a:r>
              <a:rPr lang="en-GB" sz="1800" dirty="0" smtClean="0">
                <a:solidFill>
                  <a:srgbClr val="0000FF"/>
                </a:solidFill>
              </a:rPr>
              <a:t>The </a:t>
            </a:r>
            <a:r>
              <a:rPr lang="en-GB" sz="1800" b="1" dirty="0" smtClean="0">
                <a:solidFill>
                  <a:srgbClr val="0000FF"/>
                </a:solidFill>
              </a:rPr>
              <a:t>Level-0 trigger</a:t>
            </a:r>
            <a:r>
              <a:rPr lang="en-GB" sz="1800" dirty="0">
                <a:solidFill>
                  <a:srgbClr val="0000FF"/>
                </a:solidFill>
              </a:rPr>
              <a:t> </a:t>
            </a:r>
            <a:r>
              <a:rPr lang="en-GB" sz="1800" dirty="0" smtClean="0">
                <a:solidFill>
                  <a:srgbClr val="0000FF"/>
                </a:solidFill>
              </a:rPr>
              <a:t>based on the signals from ECAL, </a:t>
            </a:r>
            <a:br>
              <a:rPr lang="en-GB" sz="1800" dirty="0" smtClean="0">
                <a:solidFill>
                  <a:srgbClr val="0000FF"/>
                </a:solidFill>
              </a:rPr>
            </a:br>
            <a:r>
              <a:rPr lang="en-GB" sz="1800" dirty="0" smtClean="0">
                <a:solidFill>
                  <a:srgbClr val="0000FF"/>
                </a:solidFill>
              </a:rPr>
              <a:t>HCAL and MUON detectors read at 40 MHz, operates </a:t>
            </a:r>
            <a:br>
              <a:rPr lang="en-GB" sz="1800" dirty="0" smtClean="0">
                <a:solidFill>
                  <a:srgbClr val="0000FF"/>
                </a:solidFill>
              </a:rPr>
            </a:br>
            <a:r>
              <a:rPr lang="en-GB" sz="1800" dirty="0" smtClean="0">
                <a:solidFill>
                  <a:srgbClr val="0000FF"/>
                </a:solidFill>
              </a:rPr>
              <a:t>on custom electronics, with a </a:t>
            </a:r>
            <a:r>
              <a:rPr lang="en-GB" sz="1800" b="1" dirty="0" smtClean="0">
                <a:solidFill>
                  <a:srgbClr val="0000FF"/>
                </a:solidFill>
              </a:rPr>
              <a:t>maximum output </a:t>
            </a:r>
            <a:r>
              <a:rPr lang="en-GB" sz="1800" b="1" dirty="0">
                <a:solidFill>
                  <a:srgbClr val="0000FF"/>
                </a:solidFill>
              </a:rPr>
              <a:t>rate </a:t>
            </a:r>
            <a:r>
              <a:rPr lang="en-GB" sz="1800" b="1" dirty="0" smtClean="0">
                <a:solidFill>
                  <a:srgbClr val="0000FF"/>
                </a:solidFill>
              </a:rPr>
              <a:t/>
            </a:r>
            <a:br>
              <a:rPr lang="en-GB" sz="1800" b="1" dirty="0" smtClean="0">
                <a:solidFill>
                  <a:srgbClr val="0000FF"/>
                </a:solidFill>
              </a:rPr>
            </a:br>
            <a:r>
              <a:rPr lang="en-GB" sz="1800" b="1" dirty="0" smtClean="0">
                <a:solidFill>
                  <a:srgbClr val="0000FF"/>
                </a:solidFill>
              </a:rPr>
              <a:t>limited </a:t>
            </a:r>
            <a:r>
              <a:rPr lang="en-GB" sz="1800" b="1" dirty="0">
                <a:solidFill>
                  <a:srgbClr val="0000FF"/>
                </a:solidFill>
              </a:rPr>
              <a:t>to </a:t>
            </a:r>
            <a:r>
              <a:rPr lang="en-GB" sz="1800" b="1" dirty="0" smtClean="0">
                <a:solidFill>
                  <a:srgbClr val="0000FF"/>
                </a:solidFill>
              </a:rPr>
              <a:t>1.1 </a:t>
            </a:r>
            <a:r>
              <a:rPr lang="en-GB" sz="1800" b="1" dirty="0" err="1" smtClean="0">
                <a:solidFill>
                  <a:srgbClr val="0000FF"/>
                </a:solidFill>
              </a:rPr>
              <a:t>MHz</a:t>
            </a:r>
            <a:r>
              <a:rPr lang="en-GB" sz="1800" dirty="0" err="1" smtClean="0">
                <a:solidFill>
                  <a:srgbClr val="0000FF"/>
                </a:solidFill>
              </a:rPr>
              <a:t>.</a:t>
            </a:r>
            <a:endParaRPr lang="en-GB" sz="1800" dirty="0">
              <a:solidFill>
                <a:srgbClr val="0000FF"/>
              </a:solidFill>
            </a:endParaRPr>
          </a:p>
          <a:p>
            <a:pPr lvl="1"/>
            <a:r>
              <a:rPr lang="en-GB" sz="1600" dirty="0" smtClean="0">
                <a:solidFill>
                  <a:srgbClr val="0000FF"/>
                </a:solidFill>
              </a:rPr>
              <a:t>Fully pipelined, constant latency </a:t>
            </a:r>
            <a:r>
              <a:rPr lang="en-GB" sz="1600" dirty="0">
                <a:solidFill>
                  <a:srgbClr val="0000FF"/>
                </a:solidFill>
              </a:rPr>
              <a:t>of about 4 µs</a:t>
            </a:r>
            <a:r>
              <a:rPr lang="en-GB" sz="1600" dirty="0" smtClean="0">
                <a:solidFill>
                  <a:srgbClr val="0000FF"/>
                </a:solidFill>
              </a:rPr>
              <a:t>.</a:t>
            </a:r>
          </a:p>
          <a:p>
            <a:pPr lvl="1"/>
            <a:r>
              <a:rPr lang="en-GB" sz="1600" dirty="0">
                <a:solidFill>
                  <a:srgbClr val="0000FF"/>
                </a:solidFill>
              </a:rPr>
              <a:t>Bandwidth to the HLT ~ 4 Tb/s, GOL </a:t>
            </a:r>
            <a:r>
              <a:rPr lang="en-GB" sz="1600" dirty="0" err="1" smtClean="0">
                <a:solidFill>
                  <a:srgbClr val="0000FF"/>
                </a:solidFill>
              </a:rPr>
              <a:t>serdes</a:t>
            </a:r>
            <a:r>
              <a:rPr lang="en-GB" sz="1600" dirty="0" smtClean="0">
                <a:solidFill>
                  <a:srgbClr val="0000FF"/>
                </a:solidFill>
              </a:rPr>
              <a:t>, </a:t>
            </a:r>
            <a:r>
              <a:rPr lang="en-GB" sz="1600" dirty="0">
                <a:solidFill>
                  <a:srgbClr val="0000FF"/>
                </a:solidFill>
              </a:rPr>
              <a:t>optical links</a:t>
            </a:r>
            <a:r>
              <a:rPr lang="en-GB" sz="1600" dirty="0" smtClean="0">
                <a:solidFill>
                  <a:srgbClr val="0000FF"/>
                </a:solidFill>
              </a:rPr>
              <a:t>.</a:t>
            </a:r>
            <a:endParaRPr lang="en-GB" sz="1600" dirty="0">
              <a:solidFill>
                <a:srgbClr val="0000FF"/>
              </a:solidFill>
            </a:endParaRPr>
          </a:p>
          <a:p>
            <a:pPr lvl="1"/>
            <a:r>
              <a:rPr lang="en-GB" sz="1600" dirty="0" smtClean="0">
                <a:solidFill>
                  <a:srgbClr val="0000FF"/>
                </a:solidFill>
              </a:rPr>
              <a:t>High </a:t>
            </a:r>
            <a:r>
              <a:rPr lang="en-GB" sz="1600" dirty="0" err="1">
                <a:solidFill>
                  <a:srgbClr val="0000FF"/>
                </a:solidFill>
              </a:rPr>
              <a:t>p</a:t>
            </a:r>
            <a:r>
              <a:rPr lang="en-GB" sz="1600" baseline="-25000" dirty="0" err="1">
                <a:solidFill>
                  <a:srgbClr val="0000FF"/>
                </a:solidFill>
              </a:rPr>
              <a:t>T</a:t>
            </a:r>
            <a:r>
              <a:rPr lang="en-GB" sz="1600" dirty="0">
                <a:solidFill>
                  <a:srgbClr val="0000FF"/>
                </a:solidFill>
              </a:rPr>
              <a:t> </a:t>
            </a:r>
            <a:r>
              <a:rPr lang="en-GB" sz="1600" dirty="0" err="1">
                <a:solidFill>
                  <a:srgbClr val="0000FF"/>
                </a:solidFill>
              </a:rPr>
              <a:t>muon</a:t>
            </a:r>
            <a:r>
              <a:rPr lang="en-GB" sz="1600" dirty="0">
                <a:solidFill>
                  <a:srgbClr val="0000FF"/>
                </a:solidFill>
              </a:rPr>
              <a:t> (1.4 </a:t>
            </a:r>
            <a:r>
              <a:rPr lang="en-GB" sz="1600" dirty="0" err="1">
                <a:solidFill>
                  <a:srgbClr val="0000FF"/>
                </a:solidFill>
              </a:rPr>
              <a:t>GeV</a:t>
            </a:r>
            <a:r>
              <a:rPr lang="en-GB" sz="1600" dirty="0">
                <a:solidFill>
                  <a:srgbClr val="0000FF"/>
                </a:solidFill>
              </a:rPr>
              <a:t>) or di-</a:t>
            </a:r>
            <a:r>
              <a:rPr lang="en-GB" sz="1600" dirty="0" err="1">
                <a:solidFill>
                  <a:srgbClr val="0000FF"/>
                </a:solidFill>
              </a:rPr>
              <a:t>muon</a:t>
            </a:r>
            <a:r>
              <a:rPr lang="en-GB" sz="1600" dirty="0">
                <a:solidFill>
                  <a:srgbClr val="0000FF"/>
                </a:solidFill>
              </a:rPr>
              <a:t>.</a:t>
            </a:r>
          </a:p>
          <a:p>
            <a:pPr lvl="1"/>
            <a:r>
              <a:rPr lang="en-GB" sz="1600" dirty="0" smtClean="0">
                <a:solidFill>
                  <a:srgbClr val="0000FF"/>
                </a:solidFill>
              </a:rPr>
              <a:t>High </a:t>
            </a:r>
            <a:r>
              <a:rPr lang="en-GB" sz="1600" dirty="0" err="1" smtClean="0">
                <a:solidFill>
                  <a:srgbClr val="0000FF"/>
                </a:solidFill>
              </a:rPr>
              <a:t>p</a:t>
            </a:r>
            <a:r>
              <a:rPr lang="en-GB" sz="1600" baseline="-25000" dirty="0" err="1" smtClean="0">
                <a:solidFill>
                  <a:srgbClr val="0000FF"/>
                </a:solidFill>
              </a:rPr>
              <a:t>T</a:t>
            </a:r>
            <a:r>
              <a:rPr lang="en-GB" sz="1600" dirty="0" smtClean="0">
                <a:solidFill>
                  <a:srgbClr val="0000FF"/>
                </a:solidFill>
              </a:rPr>
              <a:t> local cluster in HCAL (3.5 </a:t>
            </a:r>
            <a:r>
              <a:rPr lang="en-GB" sz="1600" dirty="0" err="1" smtClean="0">
                <a:solidFill>
                  <a:srgbClr val="0000FF"/>
                </a:solidFill>
              </a:rPr>
              <a:t>GeV</a:t>
            </a:r>
            <a:r>
              <a:rPr lang="en-GB" sz="1600" dirty="0" smtClean="0">
                <a:solidFill>
                  <a:srgbClr val="0000FF"/>
                </a:solidFill>
              </a:rPr>
              <a:t>) or ECAL (2.5 </a:t>
            </a:r>
            <a:r>
              <a:rPr lang="en-GB" sz="1600" dirty="0" err="1" smtClean="0">
                <a:solidFill>
                  <a:srgbClr val="0000FF"/>
                </a:solidFill>
              </a:rPr>
              <a:t>GeV</a:t>
            </a:r>
            <a:r>
              <a:rPr lang="en-GB" sz="1600" dirty="0" smtClean="0">
                <a:solidFill>
                  <a:srgbClr val="0000FF"/>
                </a:solidFill>
              </a:rPr>
              <a:t>)</a:t>
            </a:r>
          </a:p>
          <a:p>
            <a:pPr lvl="1"/>
            <a:r>
              <a:rPr lang="en-GB" sz="1600" b="1" dirty="0" smtClean="0">
                <a:solidFill>
                  <a:srgbClr val="0000FF"/>
                </a:solidFill>
              </a:rPr>
              <a:t>25%</a:t>
            </a:r>
            <a:r>
              <a:rPr lang="en-GB" sz="1600" dirty="0" smtClean="0">
                <a:solidFill>
                  <a:srgbClr val="0000FF"/>
                </a:solidFill>
              </a:rPr>
              <a:t> of the events are </a:t>
            </a:r>
            <a:r>
              <a:rPr lang="en-GB" sz="1600" b="1" dirty="0" smtClean="0">
                <a:solidFill>
                  <a:srgbClr val="FF0000"/>
                </a:solidFill>
              </a:rPr>
              <a:t>deferred</a:t>
            </a:r>
            <a:r>
              <a:rPr lang="en-GB" sz="1600" dirty="0" smtClean="0">
                <a:solidFill>
                  <a:srgbClr val="0000FF"/>
                </a:solidFill>
              </a:rPr>
              <a:t>: temporarily stored on </a:t>
            </a:r>
            <a:br>
              <a:rPr lang="en-GB" sz="1600" dirty="0" smtClean="0">
                <a:solidFill>
                  <a:srgbClr val="0000FF"/>
                </a:solidFill>
              </a:rPr>
            </a:br>
            <a:r>
              <a:rPr lang="en-GB" sz="1600" dirty="0" smtClean="0">
                <a:solidFill>
                  <a:srgbClr val="0000FF"/>
                </a:solidFill>
              </a:rPr>
              <a:t>disk and processed with the HLT farm during the </a:t>
            </a:r>
            <a:br>
              <a:rPr lang="en-GB" sz="1600" dirty="0" smtClean="0">
                <a:solidFill>
                  <a:srgbClr val="0000FF"/>
                </a:solidFill>
              </a:rPr>
            </a:br>
            <a:r>
              <a:rPr lang="en-GB" sz="1600" dirty="0" smtClean="0">
                <a:solidFill>
                  <a:srgbClr val="0000FF"/>
                </a:solidFill>
              </a:rPr>
              <a:t>inter-fills. </a:t>
            </a:r>
            <a:endParaRPr lang="en-GB" sz="1600" b="1" dirty="0" smtClean="0">
              <a:solidFill>
                <a:srgbClr val="0000FF"/>
              </a:solidFill>
            </a:endParaRPr>
          </a:p>
          <a:p>
            <a:r>
              <a:rPr lang="en-GB" sz="1800" b="1" dirty="0" smtClean="0">
                <a:solidFill>
                  <a:srgbClr val="0000FF"/>
                </a:solidFill>
              </a:rPr>
              <a:t>HLT</a:t>
            </a:r>
            <a:r>
              <a:rPr lang="en-GB" sz="1800" dirty="0" smtClean="0">
                <a:solidFill>
                  <a:srgbClr val="0000FF"/>
                </a:solidFill>
              </a:rPr>
              <a:t> is a software trigger.</a:t>
            </a:r>
          </a:p>
          <a:p>
            <a:pPr lvl="1"/>
            <a:r>
              <a:rPr lang="en-US" sz="1600" dirty="0" smtClean="0">
                <a:solidFill>
                  <a:srgbClr val="0000FF"/>
                </a:solidFill>
              </a:rPr>
              <a:t>Reconstruct </a:t>
            </a:r>
            <a:r>
              <a:rPr lang="en-US" sz="1600" dirty="0">
                <a:solidFill>
                  <a:srgbClr val="0000FF"/>
                </a:solidFill>
              </a:rPr>
              <a:t>VELO tracks and primary vertices</a:t>
            </a:r>
          </a:p>
          <a:p>
            <a:pPr lvl="1"/>
            <a:r>
              <a:rPr lang="en-US" sz="1600" dirty="0">
                <a:solidFill>
                  <a:srgbClr val="0000FF"/>
                </a:solidFill>
              </a:rPr>
              <a:t>S</a:t>
            </a:r>
            <a:r>
              <a:rPr lang="en-US" sz="1600" dirty="0" smtClean="0">
                <a:solidFill>
                  <a:srgbClr val="0000FF"/>
                </a:solidFill>
              </a:rPr>
              <a:t>elect </a:t>
            </a:r>
            <a:r>
              <a:rPr lang="en-US" sz="1600" dirty="0">
                <a:solidFill>
                  <a:srgbClr val="0000FF"/>
                </a:solidFill>
              </a:rPr>
              <a:t>events with at least one track matching </a:t>
            </a:r>
            <a:r>
              <a:rPr lang="en-US" sz="1600" dirty="0" smtClean="0">
                <a:solidFill>
                  <a:srgbClr val="0000FF"/>
                </a:solidFill>
              </a:rPr>
              <a:t/>
            </a:r>
            <a:br>
              <a:rPr lang="en-US" sz="1600" dirty="0" smtClean="0">
                <a:solidFill>
                  <a:srgbClr val="0000FF"/>
                </a:solidFill>
              </a:rPr>
            </a:br>
            <a:r>
              <a:rPr lang="en-US" sz="1600" dirty="0" smtClean="0">
                <a:solidFill>
                  <a:srgbClr val="0000FF"/>
                </a:solidFill>
              </a:rPr>
              <a:t>p</a:t>
            </a:r>
            <a:r>
              <a:rPr lang="en-US" sz="1600" dirty="0">
                <a:solidFill>
                  <a:srgbClr val="0000FF"/>
                </a:solidFill>
              </a:rPr>
              <a:t>, </a:t>
            </a:r>
            <a:r>
              <a:rPr lang="en-US" sz="1600" dirty="0" err="1" smtClean="0">
                <a:solidFill>
                  <a:srgbClr val="0000FF"/>
                </a:solidFill>
              </a:rPr>
              <a:t>p</a:t>
            </a:r>
            <a:r>
              <a:rPr lang="en-US" sz="1600" baseline="-25000" dirty="0" err="1" smtClean="0">
                <a:solidFill>
                  <a:srgbClr val="0000FF"/>
                </a:solidFill>
              </a:rPr>
              <a:t>T</a:t>
            </a:r>
            <a:r>
              <a:rPr lang="en-US" sz="1600" dirty="0" smtClean="0">
                <a:solidFill>
                  <a:srgbClr val="0000FF"/>
                </a:solidFill>
              </a:rPr>
              <a:t> , impact parameter and </a:t>
            </a:r>
            <a:r>
              <a:rPr lang="en-US" sz="1600" dirty="0">
                <a:solidFill>
                  <a:srgbClr val="0000FF"/>
                </a:solidFill>
              </a:rPr>
              <a:t>track quality </a:t>
            </a:r>
            <a:r>
              <a:rPr lang="en-US" sz="1600" dirty="0" smtClean="0">
                <a:solidFill>
                  <a:srgbClr val="0000FF"/>
                </a:solidFill>
              </a:rPr>
              <a:t>cuts.</a:t>
            </a:r>
          </a:p>
          <a:p>
            <a:pPr lvl="1"/>
            <a:r>
              <a:rPr lang="en-US" sz="1600" dirty="0" smtClean="0">
                <a:solidFill>
                  <a:srgbClr val="0000FF"/>
                </a:solidFill>
              </a:rPr>
              <a:t>At around </a:t>
            </a:r>
            <a:r>
              <a:rPr lang="en-US" sz="1600" b="1" dirty="0" smtClean="0">
                <a:solidFill>
                  <a:srgbClr val="0000FF"/>
                </a:solidFill>
              </a:rPr>
              <a:t>50 kHz</a:t>
            </a:r>
            <a:r>
              <a:rPr lang="en-US" sz="1600" dirty="0" smtClean="0">
                <a:solidFill>
                  <a:srgbClr val="0000FF"/>
                </a:solidFill>
              </a:rPr>
              <a:t> </a:t>
            </a:r>
            <a:r>
              <a:rPr lang="en-GB" sz="1600" dirty="0" smtClean="0">
                <a:solidFill>
                  <a:srgbClr val="0000FF"/>
                </a:solidFill>
              </a:rPr>
              <a:t>performs inclusive or </a:t>
            </a:r>
            <a:r>
              <a:rPr lang="en-GB" sz="1600" dirty="0">
                <a:solidFill>
                  <a:srgbClr val="0000FF"/>
                </a:solidFill>
              </a:rPr>
              <a:t>exclusive</a:t>
            </a:r>
            <a:r>
              <a:rPr lang="en-GB" sz="1600" dirty="0" smtClean="0">
                <a:solidFill>
                  <a:srgbClr val="0000FF"/>
                </a:solidFill>
              </a:rPr>
              <a:t> </a:t>
            </a:r>
            <a:br>
              <a:rPr lang="en-GB" sz="1600" dirty="0" smtClean="0">
                <a:solidFill>
                  <a:srgbClr val="0000FF"/>
                </a:solidFill>
              </a:rPr>
            </a:br>
            <a:r>
              <a:rPr lang="en-GB" sz="1600" dirty="0" smtClean="0">
                <a:solidFill>
                  <a:srgbClr val="0000FF"/>
                </a:solidFill>
              </a:rPr>
              <a:t>selections of the events.</a:t>
            </a:r>
          </a:p>
          <a:p>
            <a:pPr lvl="1"/>
            <a:r>
              <a:rPr lang="en-GB" sz="1600" dirty="0" smtClean="0">
                <a:solidFill>
                  <a:srgbClr val="0000FF"/>
                </a:solidFill>
              </a:rPr>
              <a:t>Full track reconstruction, without particle-identification.</a:t>
            </a:r>
          </a:p>
          <a:p>
            <a:pPr lvl="1"/>
            <a:r>
              <a:rPr lang="en-GB" sz="1600" dirty="0" smtClean="0">
                <a:solidFill>
                  <a:srgbClr val="0000FF"/>
                </a:solidFill>
              </a:rPr>
              <a:t>Total accept rate to disk for offline analysis is </a:t>
            </a:r>
            <a:r>
              <a:rPr lang="en-GB" sz="1600" b="1" dirty="0" smtClean="0">
                <a:solidFill>
                  <a:srgbClr val="0000FF"/>
                </a:solidFill>
              </a:rPr>
              <a:t>5 kHz</a:t>
            </a:r>
            <a:r>
              <a:rPr lang="en-GB" sz="1600" dirty="0" smtClean="0">
                <a:solidFill>
                  <a:srgbClr val="0000FF"/>
                </a:solidFill>
              </a:rPr>
              <a:t>.</a:t>
            </a:r>
          </a:p>
        </p:txBody>
      </p:sp>
      <p:sp>
        <p:nvSpPr>
          <p:cNvPr id="5" name="Footer Placeholder 4"/>
          <p:cNvSpPr>
            <a:spLocks noGrp="1"/>
          </p:cNvSpPr>
          <p:nvPr>
            <p:ph type="ftr" sz="quarter" idx="11"/>
          </p:nvPr>
        </p:nvSpPr>
        <p:spPr/>
        <p:txBody>
          <a:bodyPr/>
          <a:lstStyle/>
          <a:p>
            <a:r>
              <a:rPr lang="en-US" smtClean="0"/>
              <a:t>IFD2014</a:t>
            </a:r>
            <a:endParaRPr lang="en-GB" dirty="0"/>
          </a:p>
        </p:txBody>
      </p:sp>
      <p:sp>
        <p:nvSpPr>
          <p:cNvPr id="7" name="Slide Number Placeholder 6"/>
          <p:cNvSpPr>
            <a:spLocks noGrp="1"/>
          </p:cNvSpPr>
          <p:nvPr>
            <p:ph type="sldNum" sz="quarter" idx="12"/>
          </p:nvPr>
        </p:nvSpPr>
        <p:spPr/>
        <p:txBody>
          <a:bodyPr/>
          <a:lstStyle/>
          <a:p>
            <a:fld id="{77E08A23-CDDC-524E-A085-A5414C285A02}" type="slidenum">
              <a:rPr lang="en-US" smtClean="0"/>
              <a:pPr/>
              <a:t>7</a:t>
            </a:fld>
            <a:endParaRPr lang="en-US"/>
          </a:p>
        </p:txBody>
      </p:sp>
      <p:grpSp>
        <p:nvGrpSpPr>
          <p:cNvPr id="18" name="Group 17"/>
          <p:cNvGrpSpPr/>
          <p:nvPr/>
        </p:nvGrpSpPr>
        <p:grpSpPr>
          <a:xfrm>
            <a:off x="5805727" y="1446197"/>
            <a:ext cx="3025918" cy="4216400"/>
            <a:chOff x="6019800" y="1143000"/>
            <a:chExt cx="3025918" cy="4216400"/>
          </a:xfrm>
        </p:grpSpPr>
        <p:pic>
          <p:nvPicPr>
            <p:cNvPr id="9" name="Picture 8"/>
            <p:cNvPicPr>
              <a:picLocks noChangeAspect="1"/>
            </p:cNvPicPr>
            <p:nvPr/>
          </p:nvPicPr>
          <p:blipFill>
            <a:blip r:embed="rId3"/>
            <a:stretch>
              <a:fillRect/>
            </a:stretch>
          </p:blipFill>
          <p:spPr>
            <a:xfrm>
              <a:off x="6019800" y="1143000"/>
              <a:ext cx="2943814" cy="4216400"/>
            </a:xfrm>
            <a:prstGeom prst="rect">
              <a:avLst/>
            </a:prstGeom>
          </p:spPr>
        </p:pic>
        <p:sp>
          <p:nvSpPr>
            <p:cNvPr id="12" name="Rectangle 11"/>
            <p:cNvSpPr/>
            <p:nvPr/>
          </p:nvSpPr>
          <p:spPr>
            <a:xfrm>
              <a:off x="8079605" y="3092732"/>
              <a:ext cx="966113" cy="276999"/>
            </a:xfrm>
            <a:prstGeom prst="rect">
              <a:avLst/>
            </a:prstGeom>
            <a:ln w="22225">
              <a:noFill/>
            </a:ln>
          </p:spPr>
          <p:txBody>
            <a:bodyPr wrap="square">
              <a:spAutoFit/>
            </a:bodyPr>
            <a:lstStyle/>
            <a:p>
              <a:pPr algn="ctr"/>
              <a:r>
                <a:rPr lang="en-GB" sz="1200" b="1" dirty="0" smtClean="0">
                  <a:solidFill>
                    <a:srgbClr val="FF0000"/>
                  </a:solidFill>
                </a:rPr>
                <a:t>deferred</a:t>
              </a:r>
            </a:p>
          </p:txBody>
        </p:sp>
        <p:sp>
          <p:nvSpPr>
            <p:cNvPr id="15" name="Down Arrow 14"/>
            <p:cNvSpPr/>
            <p:nvPr/>
          </p:nvSpPr>
          <p:spPr>
            <a:xfrm>
              <a:off x="6781804" y="2785530"/>
              <a:ext cx="211665" cy="307201"/>
            </a:xfrm>
            <a:prstGeom prst="downArrow">
              <a:avLst>
                <a:gd name="adj1" fmla="val 50000"/>
                <a:gd name="adj2" fmla="val 5000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7704668" y="2785530"/>
              <a:ext cx="211665" cy="307201"/>
            </a:xfrm>
            <a:prstGeom prst="downArrow">
              <a:avLst>
                <a:gd name="adj1" fmla="val 50000"/>
                <a:gd name="adj2" fmla="val 5000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8580967" y="2785531"/>
              <a:ext cx="211665" cy="307201"/>
            </a:xfrm>
            <a:prstGeom prst="downArrow">
              <a:avLst>
                <a:gd name="adj1" fmla="val 50000"/>
                <a:gd name="adj2" fmla="val 5000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32220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lstStyle/>
          <a:p>
            <a:r>
              <a:rPr lang="en-US" dirty="0" smtClean="0">
                <a:solidFill>
                  <a:srgbClr val="FF0000"/>
                </a:solidFill>
              </a:rPr>
              <a:t>The 1MHz L0 rate limitation</a:t>
            </a:r>
            <a:endParaRPr lang="en-US" dirty="0">
              <a:solidFill>
                <a:srgbClr val="FF0000"/>
              </a:solidFill>
            </a:endParaRPr>
          </a:p>
        </p:txBody>
      </p:sp>
      <p:sp>
        <p:nvSpPr>
          <p:cNvPr id="7" name="Rectangle 6"/>
          <p:cNvSpPr/>
          <p:nvPr/>
        </p:nvSpPr>
        <p:spPr>
          <a:xfrm>
            <a:off x="520705" y="4718210"/>
            <a:ext cx="8178801" cy="1477328"/>
          </a:xfrm>
          <a:prstGeom prst="rect">
            <a:avLst/>
          </a:prstGeom>
        </p:spPr>
        <p:txBody>
          <a:bodyPr wrap="square">
            <a:spAutoFit/>
          </a:bodyPr>
          <a:lstStyle/>
          <a:p>
            <a:pPr marL="342900" indent="-342900">
              <a:buFont typeface="Arial"/>
              <a:buChar char="•"/>
            </a:pPr>
            <a:r>
              <a:rPr lang="en-US" dirty="0">
                <a:solidFill>
                  <a:srgbClr val="0000FF"/>
                </a:solidFill>
              </a:rPr>
              <a:t>Due to </a:t>
            </a:r>
            <a:r>
              <a:rPr lang="en-US" dirty="0" smtClean="0">
                <a:solidFill>
                  <a:srgbClr val="0000FF"/>
                </a:solidFill>
              </a:rPr>
              <a:t>the available bandwidth </a:t>
            </a:r>
            <a:r>
              <a:rPr lang="en-US" dirty="0">
                <a:solidFill>
                  <a:srgbClr val="0000FF"/>
                </a:solidFill>
              </a:rPr>
              <a:t>and</a:t>
            </a:r>
            <a:r>
              <a:rPr lang="en-US" dirty="0" smtClean="0">
                <a:solidFill>
                  <a:srgbClr val="0000FF"/>
                </a:solidFill>
              </a:rPr>
              <a:t> the limited discrimination </a:t>
            </a:r>
            <a:r>
              <a:rPr lang="en-US" dirty="0">
                <a:solidFill>
                  <a:srgbClr val="0000FF"/>
                </a:solidFill>
              </a:rPr>
              <a:t>power of the </a:t>
            </a:r>
            <a:r>
              <a:rPr lang="en-US" dirty="0" err="1">
                <a:solidFill>
                  <a:srgbClr val="0000FF"/>
                </a:solidFill>
              </a:rPr>
              <a:t>hadronic</a:t>
            </a:r>
            <a:r>
              <a:rPr lang="en-US" dirty="0">
                <a:solidFill>
                  <a:srgbClr val="0000FF"/>
                </a:solidFill>
              </a:rPr>
              <a:t> L0 </a:t>
            </a:r>
            <a:r>
              <a:rPr lang="en-US" dirty="0" smtClean="0">
                <a:solidFill>
                  <a:srgbClr val="0000FF"/>
                </a:solidFill>
              </a:rPr>
              <a:t>trigger,  </a:t>
            </a:r>
            <a:r>
              <a:rPr lang="en-US" dirty="0" err="1">
                <a:solidFill>
                  <a:srgbClr val="0000FF"/>
                </a:solidFill>
              </a:rPr>
              <a:t>LHCb</a:t>
            </a:r>
            <a:r>
              <a:rPr lang="en-US" dirty="0">
                <a:solidFill>
                  <a:srgbClr val="0000FF"/>
                </a:solidFill>
              </a:rPr>
              <a:t> experiences the saturation of </a:t>
            </a:r>
            <a:r>
              <a:rPr lang="en-US" dirty="0" smtClean="0">
                <a:solidFill>
                  <a:srgbClr val="0000FF"/>
                </a:solidFill>
              </a:rPr>
              <a:t>the trigger </a:t>
            </a:r>
            <a:r>
              <a:rPr lang="en-US" dirty="0">
                <a:solidFill>
                  <a:srgbClr val="0000FF"/>
                </a:solidFill>
              </a:rPr>
              <a:t>yield on the </a:t>
            </a:r>
            <a:r>
              <a:rPr lang="en-US" dirty="0" err="1">
                <a:solidFill>
                  <a:srgbClr val="0000FF"/>
                </a:solidFill>
              </a:rPr>
              <a:t>hadronic</a:t>
            </a:r>
            <a:r>
              <a:rPr lang="en-US" dirty="0">
                <a:solidFill>
                  <a:srgbClr val="0000FF"/>
                </a:solidFill>
              </a:rPr>
              <a:t> </a:t>
            </a:r>
            <a:r>
              <a:rPr lang="en-US" dirty="0" smtClean="0">
                <a:solidFill>
                  <a:srgbClr val="0000FF"/>
                </a:solidFill>
              </a:rPr>
              <a:t>channels around 4. ×10</a:t>
            </a:r>
            <a:r>
              <a:rPr lang="en-US" baseline="30000" dirty="0" smtClean="0">
                <a:solidFill>
                  <a:srgbClr val="0000FF"/>
                </a:solidFill>
              </a:rPr>
              <a:t>32 </a:t>
            </a:r>
            <a:r>
              <a:rPr lang="en-US" dirty="0" smtClean="0">
                <a:solidFill>
                  <a:srgbClr val="0000FF"/>
                </a:solidFill>
              </a:rPr>
              <a:t>cm</a:t>
            </a:r>
            <a:r>
              <a:rPr lang="en-US" baseline="30000" dirty="0" smtClean="0">
                <a:solidFill>
                  <a:srgbClr val="0000FF"/>
                </a:solidFill>
              </a:rPr>
              <a:t>-2</a:t>
            </a:r>
            <a:r>
              <a:rPr lang="en-US" dirty="0" smtClean="0">
                <a:solidFill>
                  <a:srgbClr val="0000FF"/>
                </a:solidFill>
              </a:rPr>
              <a:t>s</a:t>
            </a:r>
            <a:r>
              <a:rPr lang="en-US" baseline="30000" dirty="0" smtClean="0">
                <a:solidFill>
                  <a:srgbClr val="0000FF"/>
                </a:solidFill>
              </a:rPr>
              <a:t>-1</a:t>
            </a:r>
          </a:p>
          <a:p>
            <a:pPr marL="342900" indent="-342900">
              <a:buFont typeface="Arial"/>
              <a:buChar char="•"/>
            </a:pPr>
            <a:r>
              <a:rPr lang="en-US" dirty="0" smtClean="0">
                <a:solidFill>
                  <a:srgbClr val="0000FF"/>
                </a:solidFill>
              </a:rPr>
              <a:t>Increasing the first level trigger rate considerably increases the efficiency on the </a:t>
            </a:r>
            <a:r>
              <a:rPr lang="en-US" dirty="0" err="1" smtClean="0">
                <a:solidFill>
                  <a:srgbClr val="0000FF"/>
                </a:solidFill>
              </a:rPr>
              <a:t>hadronic</a:t>
            </a:r>
            <a:r>
              <a:rPr lang="en-US" dirty="0" smtClean="0">
                <a:solidFill>
                  <a:srgbClr val="0000FF"/>
                </a:solidFill>
              </a:rPr>
              <a:t> channels. </a:t>
            </a:r>
          </a:p>
        </p:txBody>
      </p:sp>
      <p:pic>
        <p:nvPicPr>
          <p:cNvPr id="8" name="Picture 7"/>
          <p:cNvPicPr>
            <a:picLocks noChangeAspect="1"/>
          </p:cNvPicPr>
          <p:nvPr/>
        </p:nvPicPr>
        <p:blipFill>
          <a:blip r:embed="rId3"/>
          <a:stretch>
            <a:fillRect/>
          </a:stretch>
        </p:blipFill>
        <p:spPr>
          <a:xfrm>
            <a:off x="4683469" y="1055845"/>
            <a:ext cx="3647732" cy="3614163"/>
          </a:xfrm>
          <a:prstGeom prst="rect">
            <a:avLst/>
          </a:prstGeom>
        </p:spPr>
      </p:pic>
      <p:sp>
        <p:nvSpPr>
          <p:cNvPr id="10" name="Footer Placeholder 9"/>
          <p:cNvSpPr>
            <a:spLocks noGrp="1"/>
          </p:cNvSpPr>
          <p:nvPr>
            <p:ph type="ftr" sz="quarter" idx="11"/>
          </p:nvPr>
        </p:nvSpPr>
        <p:spPr/>
        <p:txBody>
          <a:bodyPr/>
          <a:lstStyle/>
          <a:p>
            <a:r>
              <a:rPr lang="en-US" smtClean="0"/>
              <a:t>IFD2014</a:t>
            </a:r>
            <a:endParaRPr lang="en-US" dirty="0"/>
          </a:p>
        </p:txBody>
      </p:sp>
      <p:sp>
        <p:nvSpPr>
          <p:cNvPr id="11" name="Slide Number Placeholder 10"/>
          <p:cNvSpPr>
            <a:spLocks noGrp="1"/>
          </p:cNvSpPr>
          <p:nvPr>
            <p:ph type="sldNum" sz="quarter" idx="12"/>
          </p:nvPr>
        </p:nvSpPr>
        <p:spPr/>
        <p:txBody>
          <a:bodyPr/>
          <a:lstStyle/>
          <a:p>
            <a:fld id="{77E08A23-CDDC-524E-A085-A5414C285A02}" type="slidenum">
              <a:rPr lang="en-US" smtClean="0"/>
              <a:pPr/>
              <a:t>8</a:t>
            </a:fld>
            <a:endParaRPr lang="en-US"/>
          </a:p>
        </p:txBody>
      </p:sp>
      <p:sp>
        <p:nvSpPr>
          <p:cNvPr id="12" name="Rectangle 11"/>
          <p:cNvSpPr/>
          <p:nvPr/>
        </p:nvSpPr>
        <p:spPr>
          <a:xfrm rot="5400000">
            <a:off x="5911847" y="3618240"/>
            <a:ext cx="5956301" cy="523220"/>
          </a:xfrm>
          <a:prstGeom prst="rect">
            <a:avLst/>
          </a:prstGeom>
        </p:spPr>
        <p:txBody>
          <a:bodyPr wrap="square">
            <a:spAutoFit/>
          </a:bodyPr>
          <a:lstStyle/>
          <a:p>
            <a:r>
              <a:rPr lang="en-US" sz="1400" dirty="0"/>
              <a:t>“Framework TDR for the </a:t>
            </a:r>
            <a:r>
              <a:rPr lang="en-US" sz="1400" dirty="0" err="1"/>
              <a:t>LHCb</a:t>
            </a:r>
            <a:r>
              <a:rPr lang="en-US" sz="1400" dirty="0"/>
              <a:t> Upgrade: Technical Design Report”; The </a:t>
            </a:r>
            <a:r>
              <a:rPr lang="en-US" sz="1400" dirty="0" err="1"/>
              <a:t>LHCb</a:t>
            </a:r>
            <a:r>
              <a:rPr lang="en-US" sz="1400" dirty="0"/>
              <a:t> </a:t>
            </a:r>
            <a:r>
              <a:rPr lang="en-US" sz="1400" dirty="0" err="1"/>
              <a:t>Collaboration</a:t>
            </a:r>
            <a:r>
              <a:rPr lang="en-US" sz="1400" dirty="0" err="1" smtClean="0"/>
              <a:t>,CERN</a:t>
            </a:r>
            <a:r>
              <a:rPr lang="en-US" sz="1400" dirty="0"/>
              <a:t>/LHCC-2012-007, LHCb-TDR-12 - 2012</a:t>
            </a:r>
          </a:p>
        </p:txBody>
      </p:sp>
      <p:pic>
        <p:nvPicPr>
          <p:cNvPr id="16" name="Picture 15"/>
          <p:cNvPicPr>
            <a:picLocks noChangeAspect="1"/>
          </p:cNvPicPr>
          <p:nvPr/>
        </p:nvPicPr>
        <p:blipFill>
          <a:blip r:embed="rId4"/>
          <a:stretch>
            <a:fillRect/>
          </a:stretch>
        </p:blipFill>
        <p:spPr>
          <a:xfrm>
            <a:off x="444500" y="1157445"/>
            <a:ext cx="4062704" cy="3492500"/>
          </a:xfrm>
          <a:prstGeom prst="rect">
            <a:avLst/>
          </a:prstGeom>
        </p:spPr>
      </p:pic>
      <p:sp>
        <p:nvSpPr>
          <p:cNvPr id="14" name="Rectangle 13"/>
          <p:cNvSpPr/>
          <p:nvPr/>
        </p:nvSpPr>
        <p:spPr>
          <a:xfrm>
            <a:off x="5283200" y="3911601"/>
            <a:ext cx="1278467" cy="31326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6686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The </a:t>
            </a:r>
            <a:r>
              <a:rPr lang="en-US" dirty="0" err="1" smtClean="0">
                <a:solidFill>
                  <a:srgbClr val="FF0000"/>
                </a:solidFill>
              </a:rPr>
              <a:t>LHCb</a:t>
            </a:r>
            <a:r>
              <a:rPr lang="en-US" dirty="0" smtClean="0">
                <a:solidFill>
                  <a:srgbClr val="FF0000"/>
                </a:solidFill>
              </a:rPr>
              <a:t> upgrade</a:t>
            </a:r>
            <a:endParaRPr lang="en-US" dirty="0">
              <a:solidFill>
                <a:srgbClr val="FF0000"/>
              </a:solidFill>
            </a:endParaRPr>
          </a:p>
        </p:txBody>
      </p:sp>
      <p:sp>
        <p:nvSpPr>
          <p:cNvPr id="5" name="Content Placeholder 4"/>
          <p:cNvSpPr>
            <a:spLocks noGrp="1"/>
          </p:cNvSpPr>
          <p:nvPr>
            <p:ph idx="1"/>
          </p:nvPr>
        </p:nvSpPr>
        <p:spPr>
          <a:xfrm>
            <a:off x="457200" y="1166018"/>
            <a:ext cx="4749800" cy="5190332"/>
          </a:xfrm>
        </p:spPr>
        <p:txBody>
          <a:bodyPr>
            <a:normAutofit fontScale="55000" lnSpcReduction="20000"/>
          </a:bodyPr>
          <a:lstStyle/>
          <a:p>
            <a:r>
              <a:rPr lang="en-US" dirty="0">
                <a:solidFill>
                  <a:srgbClr val="0000FF"/>
                </a:solidFill>
              </a:rPr>
              <a:t>Readout the whole detector at 40 </a:t>
            </a:r>
            <a:r>
              <a:rPr lang="en-US" dirty="0" smtClean="0">
                <a:solidFill>
                  <a:srgbClr val="0000FF"/>
                </a:solidFill>
              </a:rPr>
              <a:t>MHz.</a:t>
            </a:r>
          </a:p>
          <a:p>
            <a:r>
              <a:rPr lang="en-US" b="1" dirty="0" smtClean="0">
                <a:solidFill>
                  <a:srgbClr val="0000FF"/>
                </a:solidFill>
              </a:rPr>
              <a:t>Trigger-less data acquisition system</a:t>
            </a:r>
            <a:r>
              <a:rPr lang="en-US" dirty="0" smtClean="0">
                <a:solidFill>
                  <a:srgbClr val="0000FF"/>
                </a:solidFill>
              </a:rPr>
              <a:t>.</a:t>
            </a:r>
          </a:p>
          <a:p>
            <a:pPr lvl="1"/>
            <a:r>
              <a:rPr lang="en-US" dirty="0" smtClean="0">
                <a:solidFill>
                  <a:srgbClr val="0000FF"/>
                </a:solidFill>
              </a:rPr>
              <a:t>Use </a:t>
            </a:r>
            <a:r>
              <a:rPr lang="en-US" dirty="0">
                <a:solidFill>
                  <a:srgbClr val="0000FF"/>
                </a:solidFill>
              </a:rPr>
              <a:t>a Low Level Trigger</a:t>
            </a:r>
            <a:r>
              <a:rPr lang="en-US" dirty="0" smtClean="0">
                <a:solidFill>
                  <a:srgbClr val="0000FF"/>
                </a:solidFill>
              </a:rPr>
              <a:t> as </a:t>
            </a:r>
            <a:r>
              <a:rPr lang="en-US" dirty="0">
                <a:solidFill>
                  <a:srgbClr val="0000FF"/>
                </a:solidFill>
              </a:rPr>
              <a:t>a throttle</a:t>
            </a:r>
            <a:r>
              <a:rPr lang="en-US" dirty="0" smtClean="0">
                <a:solidFill>
                  <a:srgbClr val="0000FF"/>
                </a:solidFill>
              </a:rPr>
              <a:t> </a:t>
            </a:r>
            <a:br>
              <a:rPr lang="en-US" dirty="0" smtClean="0">
                <a:solidFill>
                  <a:srgbClr val="0000FF"/>
                </a:solidFill>
              </a:rPr>
            </a:br>
            <a:r>
              <a:rPr lang="en-US" dirty="0" smtClean="0">
                <a:solidFill>
                  <a:srgbClr val="0000FF"/>
                </a:solidFill>
              </a:rPr>
              <a:t>mechanism</a:t>
            </a:r>
            <a:r>
              <a:rPr lang="en-US" dirty="0">
                <a:solidFill>
                  <a:srgbClr val="0000FF"/>
                </a:solidFill>
              </a:rPr>
              <a:t>, while progressively increasing</a:t>
            </a:r>
            <a:r>
              <a:rPr lang="en-US" dirty="0" smtClean="0">
                <a:solidFill>
                  <a:srgbClr val="0000FF"/>
                </a:solidFill>
              </a:rPr>
              <a:t> </a:t>
            </a:r>
            <a:br>
              <a:rPr lang="en-US" dirty="0" smtClean="0">
                <a:solidFill>
                  <a:srgbClr val="0000FF"/>
                </a:solidFill>
              </a:rPr>
            </a:br>
            <a:r>
              <a:rPr lang="en-US" dirty="0" smtClean="0">
                <a:solidFill>
                  <a:srgbClr val="0000FF"/>
                </a:solidFill>
              </a:rPr>
              <a:t>the </a:t>
            </a:r>
            <a:r>
              <a:rPr lang="en-US" dirty="0">
                <a:solidFill>
                  <a:srgbClr val="0000FF"/>
                </a:solidFill>
              </a:rPr>
              <a:t>power of the event filter farm</a:t>
            </a:r>
            <a:r>
              <a:rPr lang="en-US" dirty="0" smtClean="0">
                <a:solidFill>
                  <a:srgbClr val="0000FF"/>
                </a:solidFill>
              </a:rPr>
              <a:t> </a:t>
            </a:r>
            <a:br>
              <a:rPr lang="en-US" dirty="0" smtClean="0">
                <a:solidFill>
                  <a:srgbClr val="0000FF"/>
                </a:solidFill>
              </a:rPr>
            </a:br>
            <a:r>
              <a:rPr lang="en-US" dirty="0" smtClean="0">
                <a:solidFill>
                  <a:srgbClr val="0000FF"/>
                </a:solidFill>
              </a:rPr>
              <a:t>to </a:t>
            </a:r>
            <a:r>
              <a:rPr lang="en-US" dirty="0">
                <a:solidFill>
                  <a:srgbClr val="0000FF"/>
                </a:solidFill>
              </a:rPr>
              <a:t>run the HLT</a:t>
            </a:r>
            <a:r>
              <a:rPr lang="en-US" dirty="0" smtClean="0">
                <a:solidFill>
                  <a:srgbClr val="0000FF"/>
                </a:solidFill>
              </a:rPr>
              <a:t> up </a:t>
            </a:r>
            <a:r>
              <a:rPr lang="en-US" dirty="0">
                <a:solidFill>
                  <a:srgbClr val="0000FF"/>
                </a:solidFill>
              </a:rPr>
              <a:t>to 40 </a:t>
            </a:r>
            <a:r>
              <a:rPr lang="en-US" dirty="0" smtClean="0">
                <a:solidFill>
                  <a:srgbClr val="0000FF"/>
                </a:solidFill>
              </a:rPr>
              <a:t>MHz.</a:t>
            </a:r>
          </a:p>
          <a:p>
            <a:r>
              <a:rPr lang="en-US" dirty="0" smtClean="0">
                <a:solidFill>
                  <a:srgbClr val="0000FF"/>
                </a:solidFill>
              </a:rPr>
              <a:t>We </a:t>
            </a:r>
            <a:r>
              <a:rPr lang="en-US" dirty="0">
                <a:solidFill>
                  <a:srgbClr val="0000FF"/>
                </a:solidFill>
              </a:rPr>
              <a:t>have foreseen to reach</a:t>
            </a:r>
            <a:r>
              <a:rPr lang="en-US" dirty="0" smtClean="0">
                <a:solidFill>
                  <a:srgbClr val="0000FF"/>
                </a:solidFill>
              </a:rPr>
              <a:t>  </a:t>
            </a:r>
            <a:r>
              <a:rPr lang="en-US" b="1" dirty="0" smtClean="0">
                <a:solidFill>
                  <a:srgbClr val="0000FF"/>
                </a:solidFill>
              </a:rPr>
              <a:t>20</a:t>
            </a:r>
            <a:r>
              <a:rPr lang="en-US" b="1" dirty="0">
                <a:solidFill>
                  <a:srgbClr val="0000FF"/>
                </a:solidFill>
              </a:rPr>
              <a:t>. × </a:t>
            </a:r>
            <a:r>
              <a:rPr lang="en-US" b="1" dirty="0" smtClean="0">
                <a:solidFill>
                  <a:srgbClr val="0000FF"/>
                </a:solidFill>
              </a:rPr>
              <a:t>10</a:t>
            </a:r>
            <a:r>
              <a:rPr lang="en-US" b="1" baseline="30000" dirty="0" smtClean="0">
                <a:solidFill>
                  <a:srgbClr val="0000FF"/>
                </a:solidFill>
              </a:rPr>
              <a:t>32 </a:t>
            </a:r>
            <a:r>
              <a:rPr lang="en-US" b="1" dirty="0" smtClean="0">
                <a:solidFill>
                  <a:srgbClr val="0000FF"/>
                </a:solidFill>
              </a:rPr>
              <a:t>cm</a:t>
            </a:r>
            <a:r>
              <a:rPr lang="en-US" b="1" baseline="30000" dirty="0">
                <a:solidFill>
                  <a:srgbClr val="0000FF"/>
                </a:solidFill>
              </a:rPr>
              <a:t>-</a:t>
            </a:r>
            <a:r>
              <a:rPr lang="en-US" b="1" baseline="30000" dirty="0" smtClean="0">
                <a:solidFill>
                  <a:srgbClr val="0000FF"/>
                </a:solidFill>
              </a:rPr>
              <a:t>2</a:t>
            </a:r>
            <a:r>
              <a:rPr lang="en-US" b="1" dirty="0" smtClean="0">
                <a:solidFill>
                  <a:srgbClr val="0000FF"/>
                </a:solidFill>
              </a:rPr>
              <a:t>s</a:t>
            </a:r>
            <a:r>
              <a:rPr lang="en-US" b="1" baseline="30000" dirty="0">
                <a:solidFill>
                  <a:srgbClr val="0000FF"/>
                </a:solidFill>
              </a:rPr>
              <a:t>-1</a:t>
            </a:r>
            <a:r>
              <a:rPr lang="en-US" b="1" dirty="0">
                <a:solidFill>
                  <a:srgbClr val="0000FF"/>
                </a:solidFill>
              </a:rPr>
              <a:t> </a:t>
            </a:r>
            <a:r>
              <a:rPr lang="en-US" dirty="0">
                <a:solidFill>
                  <a:srgbClr val="0000FF"/>
                </a:solidFill>
              </a:rPr>
              <a:t>and therefore</a:t>
            </a:r>
            <a:r>
              <a:rPr lang="en-US" dirty="0" smtClean="0">
                <a:solidFill>
                  <a:srgbClr val="0000FF"/>
                </a:solidFill>
              </a:rPr>
              <a:t> to </a:t>
            </a:r>
            <a:r>
              <a:rPr lang="en-US" dirty="0">
                <a:solidFill>
                  <a:srgbClr val="0000FF"/>
                </a:solidFill>
              </a:rPr>
              <a:t>prepare the sub-detectors on this </a:t>
            </a:r>
            <a:r>
              <a:rPr lang="en-US" dirty="0" smtClean="0">
                <a:solidFill>
                  <a:srgbClr val="0000FF"/>
                </a:solidFill>
              </a:rPr>
              <a:t>purpose.</a:t>
            </a:r>
          </a:p>
          <a:p>
            <a:pPr lvl="1"/>
            <a:r>
              <a:rPr lang="en-US" dirty="0" smtClean="0">
                <a:solidFill>
                  <a:srgbClr val="0000FF"/>
                </a:solidFill>
              </a:rPr>
              <a:t>pp interaction rate 27 MHz </a:t>
            </a:r>
          </a:p>
          <a:p>
            <a:pPr lvl="1"/>
            <a:r>
              <a:rPr lang="en-US" dirty="0" smtClean="0">
                <a:solidFill>
                  <a:srgbClr val="0000FF"/>
                </a:solidFill>
              </a:rPr>
              <a:t>At </a:t>
            </a:r>
            <a:r>
              <a:rPr lang="en-US" dirty="0">
                <a:solidFill>
                  <a:srgbClr val="0000FF"/>
                </a:solidFill>
              </a:rPr>
              <a:t>2</a:t>
            </a:r>
            <a:r>
              <a:rPr lang="en-US" dirty="0" smtClean="0">
                <a:solidFill>
                  <a:srgbClr val="0000FF"/>
                </a:solidFill>
              </a:rPr>
              <a:t>0</a:t>
            </a:r>
            <a:r>
              <a:rPr lang="en-US" dirty="0">
                <a:solidFill>
                  <a:srgbClr val="0000FF"/>
                </a:solidFill>
              </a:rPr>
              <a:t>. × 10</a:t>
            </a:r>
            <a:r>
              <a:rPr lang="en-US" baseline="30000" dirty="0">
                <a:solidFill>
                  <a:srgbClr val="0000FF"/>
                </a:solidFill>
              </a:rPr>
              <a:t>32</a:t>
            </a:r>
            <a:r>
              <a:rPr lang="en-US" dirty="0">
                <a:solidFill>
                  <a:srgbClr val="0000FF"/>
                </a:solidFill>
              </a:rPr>
              <a:t> cm</a:t>
            </a:r>
            <a:r>
              <a:rPr lang="en-US" baseline="30000" dirty="0">
                <a:solidFill>
                  <a:srgbClr val="0000FF"/>
                </a:solidFill>
              </a:rPr>
              <a:t>-2</a:t>
            </a:r>
            <a:r>
              <a:rPr lang="en-US" dirty="0">
                <a:solidFill>
                  <a:srgbClr val="0000FF"/>
                </a:solidFill>
              </a:rPr>
              <a:t> s</a:t>
            </a:r>
            <a:r>
              <a:rPr lang="en-US" baseline="30000" dirty="0">
                <a:solidFill>
                  <a:srgbClr val="0000FF"/>
                </a:solidFill>
              </a:rPr>
              <a:t>-1</a:t>
            </a:r>
            <a:r>
              <a:rPr lang="en-US" dirty="0">
                <a:solidFill>
                  <a:srgbClr val="0000FF"/>
                </a:solidFill>
              </a:rPr>
              <a:t>pile up </a:t>
            </a:r>
            <a:r>
              <a:rPr lang="en-US" dirty="0" err="1">
                <a:solidFill>
                  <a:srgbClr val="0000FF"/>
                </a:solidFill>
              </a:rPr>
              <a:t>μ</a:t>
            </a:r>
            <a:r>
              <a:rPr lang="en-US" dirty="0">
                <a:solidFill>
                  <a:srgbClr val="0000FF"/>
                </a:solidFill>
              </a:rPr>
              <a:t> </a:t>
            </a:r>
            <a:r>
              <a:rPr lang="en-US" dirty="0" smtClean="0">
                <a:solidFill>
                  <a:srgbClr val="0000FF"/>
                </a:solidFill>
              </a:rPr>
              <a:t>≅5.2</a:t>
            </a:r>
          </a:p>
          <a:p>
            <a:pPr lvl="1"/>
            <a:r>
              <a:rPr lang="en-US" dirty="0" smtClean="0">
                <a:solidFill>
                  <a:srgbClr val="0000FF"/>
                </a:solidFill>
              </a:rPr>
              <a:t>Increase </a:t>
            </a:r>
            <a:r>
              <a:rPr lang="en-US" dirty="0">
                <a:solidFill>
                  <a:srgbClr val="0000FF"/>
                </a:solidFill>
              </a:rPr>
              <a:t>the yield in the decays with </a:t>
            </a:r>
            <a:r>
              <a:rPr lang="en-US" dirty="0" err="1">
                <a:solidFill>
                  <a:srgbClr val="0000FF"/>
                </a:solidFill>
              </a:rPr>
              <a:t>muons</a:t>
            </a:r>
            <a:r>
              <a:rPr lang="en-US" dirty="0" smtClean="0">
                <a:solidFill>
                  <a:srgbClr val="0000FF"/>
                </a:solidFill>
              </a:rPr>
              <a:t> </a:t>
            </a:r>
            <a:br>
              <a:rPr lang="en-US" dirty="0" smtClean="0">
                <a:solidFill>
                  <a:srgbClr val="0000FF"/>
                </a:solidFill>
              </a:rPr>
            </a:br>
            <a:r>
              <a:rPr lang="en-US" dirty="0" smtClean="0">
                <a:solidFill>
                  <a:srgbClr val="0000FF"/>
                </a:solidFill>
              </a:rPr>
              <a:t>by </a:t>
            </a:r>
            <a:r>
              <a:rPr lang="en-US" dirty="0">
                <a:solidFill>
                  <a:srgbClr val="0000FF"/>
                </a:solidFill>
              </a:rPr>
              <a:t>a factor five </a:t>
            </a:r>
            <a:r>
              <a:rPr lang="en-US" dirty="0" smtClean="0">
                <a:solidFill>
                  <a:srgbClr val="0000FF"/>
                </a:solidFill>
              </a:rPr>
              <a:t>and the </a:t>
            </a:r>
            <a:r>
              <a:rPr lang="en-US" dirty="0">
                <a:solidFill>
                  <a:srgbClr val="0000FF"/>
                </a:solidFill>
              </a:rPr>
              <a:t>yield of the </a:t>
            </a:r>
            <a:r>
              <a:rPr lang="en-US" dirty="0" err="1">
                <a:solidFill>
                  <a:srgbClr val="0000FF"/>
                </a:solidFill>
              </a:rPr>
              <a:t>hadronic</a:t>
            </a:r>
            <a:r>
              <a:rPr lang="en-US" dirty="0" smtClean="0">
                <a:solidFill>
                  <a:srgbClr val="0000FF"/>
                </a:solidFill>
              </a:rPr>
              <a:t> channels </a:t>
            </a:r>
            <a:r>
              <a:rPr lang="en-US" dirty="0">
                <a:solidFill>
                  <a:srgbClr val="0000FF"/>
                </a:solidFill>
              </a:rPr>
              <a:t>by a factor </a:t>
            </a:r>
            <a:r>
              <a:rPr lang="en-US" dirty="0" smtClean="0">
                <a:solidFill>
                  <a:srgbClr val="0000FF"/>
                </a:solidFill>
              </a:rPr>
              <a:t>ten.</a:t>
            </a:r>
          </a:p>
          <a:p>
            <a:r>
              <a:rPr lang="en-US" dirty="0" smtClean="0">
                <a:solidFill>
                  <a:srgbClr val="0000FF"/>
                </a:solidFill>
              </a:rPr>
              <a:t>Collect </a:t>
            </a:r>
            <a:r>
              <a:rPr lang="en-US" b="1" dirty="0">
                <a:solidFill>
                  <a:srgbClr val="0000FF"/>
                </a:solidFill>
              </a:rPr>
              <a:t>50 fb</a:t>
            </a:r>
            <a:r>
              <a:rPr lang="en-US" b="1" baseline="30000" dirty="0">
                <a:solidFill>
                  <a:srgbClr val="0000FF"/>
                </a:solidFill>
              </a:rPr>
              <a:t>−1</a:t>
            </a:r>
            <a:r>
              <a:rPr lang="en-US" dirty="0">
                <a:solidFill>
                  <a:srgbClr val="0000FF"/>
                </a:solidFill>
              </a:rPr>
              <a:t> of data over ten years</a:t>
            </a:r>
            <a:r>
              <a:rPr lang="en-US" dirty="0" smtClean="0">
                <a:solidFill>
                  <a:srgbClr val="0000FF"/>
                </a:solidFill>
              </a:rPr>
              <a:t>.</a:t>
            </a:r>
          </a:p>
          <a:p>
            <a:pPr lvl="1"/>
            <a:r>
              <a:rPr lang="en-US" b="1" dirty="0" smtClean="0">
                <a:solidFill>
                  <a:srgbClr val="0000FF"/>
                </a:solidFill>
              </a:rPr>
              <a:t>8 fb</a:t>
            </a:r>
            <a:r>
              <a:rPr lang="en-US" b="1" baseline="30000" dirty="0" smtClean="0">
                <a:solidFill>
                  <a:srgbClr val="0000FF"/>
                </a:solidFill>
              </a:rPr>
              <a:t>−1 </a:t>
            </a:r>
            <a:r>
              <a:rPr lang="en-US" dirty="0" smtClean="0">
                <a:solidFill>
                  <a:srgbClr val="0000FF"/>
                </a:solidFill>
              </a:rPr>
              <a:t>is the integrated luminosity target, </a:t>
            </a:r>
            <a:br>
              <a:rPr lang="en-US" dirty="0" smtClean="0">
                <a:solidFill>
                  <a:srgbClr val="0000FF"/>
                </a:solidFill>
              </a:rPr>
            </a:br>
            <a:r>
              <a:rPr lang="en-US" dirty="0" smtClean="0">
                <a:solidFill>
                  <a:srgbClr val="0000FF"/>
                </a:solidFill>
              </a:rPr>
              <a:t>to reach by 2018 with the present detector; </a:t>
            </a:r>
            <a:br>
              <a:rPr lang="en-US" dirty="0" smtClean="0">
                <a:solidFill>
                  <a:srgbClr val="0000FF"/>
                </a:solidFill>
              </a:rPr>
            </a:br>
            <a:r>
              <a:rPr lang="en-US" b="1" dirty="0" smtClean="0">
                <a:solidFill>
                  <a:srgbClr val="0000FF"/>
                </a:solidFill>
              </a:rPr>
              <a:t>3.2 fb</a:t>
            </a:r>
            <a:r>
              <a:rPr lang="en-US" b="1" baseline="30000" dirty="0" smtClean="0">
                <a:solidFill>
                  <a:srgbClr val="0000FF"/>
                </a:solidFill>
              </a:rPr>
              <a:t>−1 </a:t>
            </a:r>
            <a:r>
              <a:rPr lang="en-US" dirty="0" smtClean="0">
                <a:solidFill>
                  <a:srgbClr val="0000FF"/>
                </a:solidFill>
              </a:rPr>
              <a:t>collected so far.</a:t>
            </a:r>
            <a:r>
              <a:rPr lang="en-US" b="1" baseline="30000" dirty="0" smtClean="0">
                <a:solidFill>
                  <a:srgbClr val="0000FF"/>
                </a:solidFill>
              </a:rPr>
              <a:t> </a:t>
            </a:r>
            <a:endParaRPr lang="en-US" dirty="0" smtClean="0">
              <a:solidFill>
                <a:srgbClr val="0000FF"/>
              </a:solidFill>
            </a:endParaRPr>
          </a:p>
          <a:p>
            <a:r>
              <a:rPr lang="en-US" dirty="0" smtClean="0">
                <a:solidFill>
                  <a:srgbClr val="0000FF"/>
                </a:solidFill>
              </a:rPr>
              <a:t>The upgrade shall take place during the </a:t>
            </a:r>
            <a:br>
              <a:rPr lang="en-US" dirty="0" smtClean="0">
                <a:solidFill>
                  <a:srgbClr val="0000FF"/>
                </a:solidFill>
              </a:rPr>
            </a:br>
            <a:r>
              <a:rPr lang="en-US" dirty="0" smtClean="0">
                <a:solidFill>
                  <a:srgbClr val="0000FF"/>
                </a:solidFill>
              </a:rPr>
              <a:t>Long Shutdown 2 (LS2) in 2018.</a:t>
            </a:r>
          </a:p>
        </p:txBody>
      </p:sp>
      <p:sp>
        <p:nvSpPr>
          <p:cNvPr id="4" name="Slide Number Placeholder 3"/>
          <p:cNvSpPr>
            <a:spLocks noGrp="1"/>
          </p:cNvSpPr>
          <p:nvPr>
            <p:ph type="sldNum" sz="quarter" idx="12"/>
          </p:nvPr>
        </p:nvSpPr>
        <p:spPr/>
        <p:txBody>
          <a:bodyPr/>
          <a:lstStyle/>
          <a:p>
            <a:fld id="{EAEA7997-1471-C646-8893-B03DE600C50F}" type="slidenum">
              <a:rPr lang="en-US" smtClean="0"/>
              <a:pPr/>
              <a:t>9</a:t>
            </a:fld>
            <a:endParaRPr lang="en-US"/>
          </a:p>
        </p:txBody>
      </p:sp>
      <p:sp>
        <p:nvSpPr>
          <p:cNvPr id="7" name="Footer Placeholder 6"/>
          <p:cNvSpPr>
            <a:spLocks noGrp="1"/>
          </p:cNvSpPr>
          <p:nvPr>
            <p:ph type="ftr" sz="quarter" idx="11"/>
          </p:nvPr>
        </p:nvSpPr>
        <p:spPr/>
        <p:txBody>
          <a:bodyPr/>
          <a:lstStyle/>
          <a:p>
            <a:r>
              <a:rPr lang="en-US" smtClean="0"/>
              <a:t>IFD2014</a:t>
            </a:r>
            <a:endParaRPr lang="en-US" dirty="0"/>
          </a:p>
        </p:txBody>
      </p:sp>
      <p:grpSp>
        <p:nvGrpSpPr>
          <p:cNvPr id="10" name="Group 9"/>
          <p:cNvGrpSpPr/>
          <p:nvPr/>
        </p:nvGrpSpPr>
        <p:grpSpPr>
          <a:xfrm>
            <a:off x="5452537" y="3500431"/>
            <a:ext cx="3056466" cy="2827867"/>
            <a:chOff x="5588000" y="973598"/>
            <a:chExt cx="3539066" cy="3560306"/>
          </a:xfrm>
        </p:grpSpPr>
        <p:pic>
          <p:nvPicPr>
            <p:cNvPr id="8" name="Picture 7"/>
            <p:cNvPicPr>
              <a:picLocks noChangeAspect="1"/>
            </p:cNvPicPr>
            <p:nvPr/>
          </p:nvPicPr>
          <p:blipFill>
            <a:blip r:embed="rId2"/>
            <a:stretch>
              <a:fillRect/>
            </a:stretch>
          </p:blipFill>
          <p:spPr>
            <a:xfrm>
              <a:off x="5588000" y="1127487"/>
              <a:ext cx="3539066" cy="3406417"/>
            </a:xfrm>
            <a:prstGeom prst="rect">
              <a:avLst/>
            </a:prstGeom>
          </p:spPr>
        </p:pic>
        <p:sp>
          <p:nvSpPr>
            <p:cNvPr id="9" name="TextBox 8"/>
            <p:cNvSpPr txBox="1"/>
            <p:nvPr/>
          </p:nvSpPr>
          <p:spPr>
            <a:xfrm>
              <a:off x="5884333" y="973598"/>
              <a:ext cx="2927241" cy="319682"/>
            </a:xfrm>
            <a:prstGeom prst="rect">
              <a:avLst/>
            </a:prstGeom>
            <a:noFill/>
          </p:spPr>
          <p:txBody>
            <a:bodyPr wrap="square" rtlCol="0">
              <a:spAutoFit/>
            </a:bodyPr>
            <a:lstStyle/>
            <a:p>
              <a:pPr algn="ctr"/>
              <a:r>
                <a:rPr lang="en-US" sz="1050" dirty="0" smtClean="0"/>
                <a:t>Mean visible interactions per crossing</a:t>
              </a:r>
              <a:endParaRPr lang="en-US" sz="1050" dirty="0"/>
            </a:p>
          </p:txBody>
        </p:sp>
      </p:grpSp>
      <p:pic>
        <p:nvPicPr>
          <p:cNvPr id="11" name="Picture 10"/>
          <p:cNvPicPr>
            <a:picLocks noChangeAspect="1"/>
          </p:cNvPicPr>
          <p:nvPr/>
        </p:nvPicPr>
        <p:blipFill>
          <a:blip r:embed="rId3"/>
          <a:stretch>
            <a:fillRect/>
          </a:stretch>
        </p:blipFill>
        <p:spPr>
          <a:xfrm>
            <a:off x="5578000" y="1076221"/>
            <a:ext cx="2658533" cy="250888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5238</TotalTime>
  <Words>3300</Words>
  <Application>Microsoft Macintosh PowerPoint</Application>
  <PresentationFormat>On-screen Show (4:3)</PresentationFormat>
  <Paragraphs>494</Paragraphs>
  <Slides>35</Slides>
  <Notes>6</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The LHCb upgrade</vt:lpstr>
      <vt:lpstr>The LHCb experiment</vt:lpstr>
      <vt:lpstr>The LHCb Detector</vt:lpstr>
      <vt:lpstr>The LHCb detector</vt:lpstr>
      <vt:lpstr>LHCb events</vt:lpstr>
      <vt:lpstr>Instantaneous Luminosity </vt:lpstr>
      <vt:lpstr>The LHCb Trigger</vt:lpstr>
      <vt:lpstr>The 1MHz L0 rate limitation</vt:lpstr>
      <vt:lpstr>The LHCb upgrade</vt:lpstr>
      <vt:lpstr>LHCb upgrade: consequences</vt:lpstr>
      <vt:lpstr>LHCb upgrade: TDRs</vt:lpstr>
      <vt:lpstr>LHCb DAQ today</vt:lpstr>
      <vt:lpstr>LHCb upgrade: DAQ</vt:lpstr>
      <vt:lpstr>PCIe Gen3 based readout</vt:lpstr>
      <vt:lpstr>Event builder node</vt:lpstr>
      <vt:lpstr>LHCb upgrade: HLT farm</vt:lpstr>
      <vt:lpstr>TPU: HLT assisted tracking</vt:lpstr>
      <vt:lpstr>Upgrade of the tracking system</vt:lpstr>
      <vt:lpstr>The current VELO</vt:lpstr>
      <vt:lpstr>The VELO upgrade</vt:lpstr>
      <vt:lpstr>The VELO upgrade</vt:lpstr>
      <vt:lpstr>Upstream Tracker</vt:lpstr>
      <vt:lpstr>Upstream Tracker </vt:lpstr>
      <vt:lpstr>Scintillator Fibre Tracker</vt:lpstr>
      <vt:lpstr>Tracking performance</vt:lpstr>
      <vt:lpstr>PID performance</vt:lpstr>
      <vt:lpstr>PID performance</vt:lpstr>
      <vt:lpstr>MUON system</vt:lpstr>
      <vt:lpstr>MUON ID Performance </vt:lpstr>
      <vt:lpstr>Calorimeters</vt:lpstr>
      <vt:lpstr>INFN group items</vt:lpstr>
      <vt:lpstr>The LHCb upgrade: physics</vt:lpstr>
      <vt:lpstr>Conclusions</vt:lpstr>
      <vt:lpstr>Features of current LHCb DAQ</vt:lpstr>
      <vt:lpstr>PowerPoint Presentation</vt:lpstr>
    </vt:vector>
  </TitlesOfParts>
  <Company>INFN Bologna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LHCb upgrade</dc:title>
  <dc:creator>Umberto Marconi</dc:creator>
  <cp:lastModifiedBy>Umberto Marconi</cp:lastModifiedBy>
  <cp:revision>330</cp:revision>
  <dcterms:created xsi:type="dcterms:W3CDTF">2014-03-10T11:12:26Z</dcterms:created>
  <dcterms:modified xsi:type="dcterms:W3CDTF">2014-03-11T12:42:48Z</dcterms:modified>
</cp:coreProperties>
</file>