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avi" ContentType="video/avi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50" r:id="rId1"/>
  </p:sldMasterIdLst>
  <p:notesMasterIdLst>
    <p:notesMasterId r:id="rId59"/>
  </p:notesMasterIdLst>
  <p:sldIdLst>
    <p:sldId id="1452" r:id="rId2"/>
    <p:sldId id="258" r:id="rId3"/>
    <p:sldId id="1308" r:id="rId4"/>
    <p:sldId id="1464" r:id="rId5"/>
    <p:sldId id="1352" r:id="rId6"/>
    <p:sldId id="1430" r:id="rId7"/>
    <p:sldId id="1431" r:id="rId8"/>
    <p:sldId id="1392" r:id="rId9"/>
    <p:sldId id="1377" r:id="rId10"/>
    <p:sldId id="1391" r:id="rId11"/>
    <p:sldId id="1381" r:id="rId12"/>
    <p:sldId id="1382" r:id="rId13"/>
    <p:sldId id="1385" r:id="rId14"/>
    <p:sldId id="1432" r:id="rId15"/>
    <p:sldId id="1389" r:id="rId16"/>
    <p:sldId id="1311" r:id="rId17"/>
    <p:sldId id="1466" r:id="rId18"/>
    <p:sldId id="1323" r:id="rId19"/>
    <p:sldId id="1324" r:id="rId20"/>
    <p:sldId id="1439" r:id="rId21"/>
    <p:sldId id="1465" r:id="rId22"/>
    <p:sldId id="1458" r:id="rId23"/>
    <p:sldId id="1337" r:id="rId24"/>
    <p:sldId id="1335" r:id="rId25"/>
    <p:sldId id="1338" r:id="rId26"/>
    <p:sldId id="1460" r:id="rId27"/>
    <p:sldId id="1341" r:id="rId28"/>
    <p:sldId id="1467" r:id="rId29"/>
    <p:sldId id="1339" r:id="rId30"/>
    <p:sldId id="1342" r:id="rId31"/>
    <p:sldId id="1343" r:id="rId32"/>
    <p:sldId id="1344" r:id="rId33"/>
    <p:sldId id="1345" r:id="rId34"/>
    <p:sldId id="1463" r:id="rId35"/>
    <p:sldId id="1346" r:id="rId36"/>
    <p:sldId id="1347" r:id="rId37"/>
    <p:sldId id="1459" r:id="rId38"/>
    <p:sldId id="1469" r:id="rId39"/>
    <p:sldId id="1453" r:id="rId40"/>
    <p:sldId id="1461" r:id="rId41"/>
    <p:sldId id="1462" r:id="rId42"/>
    <p:sldId id="1468" r:id="rId43"/>
    <p:sldId id="1393" r:id="rId44"/>
    <p:sldId id="1446" r:id="rId45"/>
    <p:sldId id="1449" r:id="rId46"/>
    <p:sldId id="1450" r:id="rId47"/>
    <p:sldId id="1398" r:id="rId48"/>
    <p:sldId id="1397" r:id="rId49"/>
    <p:sldId id="1404" r:id="rId50"/>
    <p:sldId id="1351" r:id="rId51"/>
    <p:sldId id="1451" r:id="rId52"/>
    <p:sldId id="1436" r:id="rId53"/>
    <p:sldId id="1433" r:id="rId54"/>
    <p:sldId id="1437" r:id="rId55"/>
    <p:sldId id="1438" r:id="rId56"/>
    <p:sldId id="1470" r:id="rId57"/>
    <p:sldId id="1471" r:id="rId5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00"/>
    <a:srgbClr val="FF9900"/>
    <a:srgbClr val="33CC33"/>
    <a:srgbClr val="898989"/>
    <a:srgbClr val="000000"/>
    <a:srgbClr val="0055A0"/>
    <a:srgbClr val="0033CC"/>
    <a:srgbClr val="333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597" autoAdjust="0"/>
    <p:restoredTop sz="86331" autoAdjust="0"/>
  </p:normalViewPr>
  <p:slideViewPr>
    <p:cSldViewPr>
      <p:cViewPr varScale="1">
        <p:scale>
          <a:sx n="79" d="100"/>
          <a:sy n="79" d="100"/>
        </p:scale>
        <p:origin x="-924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9.wmf"/><Relationship Id="rId1" Type="http://schemas.openxmlformats.org/officeDocument/2006/relationships/image" Target="../media/image18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8.wmf"/><Relationship Id="rId1" Type="http://schemas.openxmlformats.org/officeDocument/2006/relationships/image" Target="../media/image21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8.wmf"/><Relationship Id="rId1" Type="http://schemas.openxmlformats.org/officeDocument/2006/relationships/image" Target="../media/image24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50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02EFC4-9CF5-476C-A268-800EEEE439CE}" type="datetimeFigureOut">
              <a:rPr lang="en-GB" smtClean="0"/>
              <a:t>11/03/2014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A813DC-A541-4C20-A157-C531D348FCE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21795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830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983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fld id="{138E2C22-3B44-4002-B26B-5C0ADEB0CB96}" type="slidenum">
              <a:rPr lang="en-US" smtClean="0">
                <a:latin typeface="Arial" pitchFamily="34" charset="0"/>
              </a:rPr>
              <a:pPr/>
              <a:t>6</a:t>
            </a:fld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9CDCD4F-34F2-2742-86FA-96FE4317A607}" type="slidenum">
              <a:rPr lang="en-US">
                <a:solidFill>
                  <a:srgbClr val="C0504D"/>
                </a:solidFill>
              </a:rPr>
              <a:pPr/>
              <a:t>30</a:t>
            </a:fld>
            <a:endParaRPr lang="en-US">
              <a:solidFill>
                <a:srgbClr val="C0504D"/>
              </a:solidFill>
            </a:endParaRPr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GB"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t>50ns beam option provides HL-LHC performance levels at ultimate total beam currents; only the ‘large beta*’ option reaches beam-beam limit; IBS growth rates are a concern!; low beta option has 50% higher performance potential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2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22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GB" smtClean="0"/>
          </a:p>
        </p:txBody>
      </p:sp>
      <p:sp>
        <p:nvSpPr>
          <p:cNvPr id="190468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9B5B255-5852-411C-9FFB-67601C98A2CB}" type="slidenum">
              <a:rPr lang="en-GB">
                <a:solidFill>
                  <a:prstClr val="black"/>
                </a:solidFill>
              </a:rPr>
              <a:pPr>
                <a:defRPr/>
              </a:pPr>
              <a:t>32</a:t>
            </a:fld>
            <a:endParaRPr lang="en-GB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604DCD-C511-4B12-9DBB-AC80DD19A492}" type="slidenum">
              <a:rPr lang="en-GB" smtClean="0"/>
              <a:pPr/>
              <a:t>48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420469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Timescale: installation</a:t>
            </a:r>
            <a:r>
              <a:rPr lang="en-GB" baseline="0" dirty="0" smtClean="0"/>
              <a:t> of infrastructure and installation after LS1 (Stefano?)</a:t>
            </a:r>
          </a:p>
          <a:p>
            <a:r>
              <a:rPr lang="en-GB" baseline="0" dirty="0" smtClean="0"/>
              <a:t>Technical stop 2015-16</a:t>
            </a:r>
            <a:endParaRPr lang="it-IT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A813DC-A541-4C20-A157-C531D348FCEF}" type="slidenum">
              <a:rPr lang="en-GB" smtClean="0"/>
              <a:t>57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23086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830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983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fld id="{138E2C22-3B44-4002-B26B-5C0ADEB0CB96}" type="slidenum">
              <a:rPr lang="en-US" smtClean="0">
                <a:latin typeface="Arial" pitchFamily="34" charset="0"/>
              </a:rPr>
              <a:pPr/>
              <a:t>7</a:t>
            </a:fld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499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849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fld id="{1BBB1BD7-DA37-434C-9954-4596D3C1E78B}" type="slidenum">
              <a:rPr lang="en-US" smtClean="0">
                <a:latin typeface="Arial" pitchFamily="34" charset="0"/>
              </a:rPr>
              <a:pPr/>
              <a:t>8</a:t>
            </a:fld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A813DC-A541-4C20-A157-C531D348FCEF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91952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685830" y="4343322"/>
            <a:ext cx="5486309" cy="4114872"/>
          </a:xfrm>
        </p:spPr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endParaRPr lang="fi-FI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065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706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AD227CD-2355-47ED-95C7-03AC04E35929}" type="slidenum">
              <a:rPr lang="en-US" smtClean="0">
                <a:latin typeface="Arial" pitchFamily="34" charset="0"/>
              </a:rPr>
              <a:pPr/>
              <a:t>16</a:t>
            </a:fld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604DCD-C511-4B12-9DBB-AC80DD19A492}" type="slidenum">
              <a:rPr lang="en-GB" smtClean="0">
                <a:solidFill>
                  <a:prstClr val="black"/>
                </a:solidFill>
              </a:rPr>
              <a:pPr/>
              <a:t>20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14296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C02256-4583-4BCE-B52E-317021D659CB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41684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0F04FBD-CB3E-2B4D-8B80-B6B044995B5B}" type="slidenum">
              <a:rPr lang="en-US">
                <a:solidFill>
                  <a:srgbClr val="C0504D"/>
                </a:solidFill>
              </a:rPr>
              <a:pPr/>
              <a:t>29</a:t>
            </a:fld>
            <a:endParaRPr lang="en-US">
              <a:solidFill>
                <a:srgbClr val="C0504D"/>
              </a:solidFill>
            </a:endParaRPr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>
              <a:latin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hyperlink" Target="https://espace.cern.ch/HiLumi/WP2/" TargetMode="External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314" y="1861231"/>
            <a:ext cx="4149834" cy="199874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08310" y="1608069"/>
            <a:ext cx="3978489" cy="2506731"/>
          </a:xfrm>
        </p:spPr>
        <p:txBody>
          <a:bodyPr/>
          <a:lstStyle>
            <a:lvl1pPr algn="l">
              <a:lnSpc>
                <a:spcPct val="100000"/>
              </a:lnSpc>
              <a:defRPr b="1" i="0">
                <a:solidFill>
                  <a:srgbClr val="005872"/>
                </a:solidFill>
                <a:effectLst>
                  <a:outerShdw blurRad="63500" dist="31750" dir="2700000" algn="tl" rotWithShape="0">
                    <a:srgbClr val="9CB0D5">
                      <a:alpha val="50000"/>
                    </a:srgbClr>
                  </a:outerShdw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4114800"/>
            <a:ext cx="8229600" cy="1828800"/>
          </a:xfrm>
        </p:spPr>
        <p:txBody>
          <a:bodyPr lIns="0" rIns="0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500" b="1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4561279" y="1967225"/>
            <a:ext cx="0" cy="1786759"/>
          </a:xfrm>
          <a:prstGeom prst="line">
            <a:avLst/>
          </a:prstGeom>
          <a:ln>
            <a:solidFill>
              <a:srgbClr val="5BC1E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 userDrawn="1"/>
        </p:nvSpPr>
        <p:spPr>
          <a:xfrm>
            <a:off x="692447" y="6117173"/>
            <a:ext cx="76836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1200" dirty="0" smtClean="0">
                <a:solidFill>
                  <a:srgbClr val="4BACC6">
                    <a:lumMod val="75000"/>
                  </a:srgbClr>
                </a:solidFill>
              </a:rPr>
              <a:t>The </a:t>
            </a:r>
            <a:r>
              <a:rPr lang="en-US" sz="1200" dirty="0" err="1" smtClean="0">
                <a:solidFill>
                  <a:srgbClr val="4BACC6">
                    <a:lumMod val="75000"/>
                  </a:srgbClr>
                </a:solidFill>
              </a:rPr>
              <a:t>HiLumi</a:t>
            </a:r>
            <a:r>
              <a:rPr lang="en-US" sz="1200" dirty="0" smtClean="0">
                <a:solidFill>
                  <a:srgbClr val="4BACC6">
                    <a:lumMod val="75000"/>
                  </a:srgbClr>
                </a:solidFill>
              </a:rPr>
              <a:t> LHC Design Study is included in the High Luminosity LHC project and is partly funded by the European Commission within the Framework </a:t>
            </a:r>
            <a:r>
              <a:rPr lang="en-US" sz="1200" dirty="0" err="1" smtClean="0">
                <a:solidFill>
                  <a:srgbClr val="4BACC6">
                    <a:lumMod val="75000"/>
                  </a:srgbClr>
                </a:solidFill>
              </a:rPr>
              <a:t>Programme</a:t>
            </a:r>
            <a:r>
              <a:rPr lang="en-US" sz="1200" dirty="0" smtClean="0">
                <a:solidFill>
                  <a:srgbClr val="4BACC6">
                    <a:lumMod val="75000"/>
                  </a:srgbClr>
                </a:solidFill>
              </a:rPr>
              <a:t> 7 Capacities Specific </a:t>
            </a:r>
            <a:r>
              <a:rPr lang="en-US" sz="1200" dirty="0" err="1" smtClean="0">
                <a:solidFill>
                  <a:srgbClr val="4BACC6">
                    <a:lumMod val="75000"/>
                  </a:srgbClr>
                </a:solidFill>
              </a:rPr>
              <a:t>Programme</a:t>
            </a:r>
            <a:r>
              <a:rPr lang="en-US" sz="1200" smtClean="0">
                <a:solidFill>
                  <a:srgbClr val="4BACC6">
                    <a:lumMod val="75000"/>
                  </a:srgbClr>
                </a:solidFill>
              </a:rPr>
              <a:t>, Grant Agreement 284404.</a:t>
            </a:r>
            <a:endParaRPr lang="en-GB" sz="1200" dirty="0">
              <a:solidFill>
                <a:srgbClr val="4BACC6">
                  <a:lumMod val="75000"/>
                </a:srgb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430" y="6147097"/>
            <a:ext cx="493025" cy="40181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0290" y="6207140"/>
            <a:ext cx="417381" cy="281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0224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white">
                    <a:lumMod val="75000"/>
                  </a:prstClr>
                </a:solidFill>
              </a:rPr>
              <a:t>11/03/2014</a:t>
            </a:r>
            <a:endParaRPr lang="en-US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G. Arduini - LHC Machine Upgrade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34519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white">
                    <a:lumMod val="75000"/>
                  </a:prstClr>
                </a:solidFill>
              </a:rPr>
              <a:t>11/03/2014</a:t>
            </a:r>
            <a:endParaRPr lang="en-US" dirty="0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G. Arduini - LHC Machine Upgrade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457200" y="1189037"/>
            <a:ext cx="8229600" cy="5349240"/>
          </a:xfrm>
        </p:spPr>
        <p:txBody>
          <a:bodyPr anchor="ctr" anchorCtr="1">
            <a:noAutofit/>
          </a:bodyPr>
          <a:lstStyle>
            <a:lvl1pPr marL="0" indent="0">
              <a:buFontTx/>
              <a:buNone/>
              <a:defRPr sz="4000" baseline="0">
                <a:solidFill>
                  <a:srgbClr val="005872"/>
                </a:solidFill>
                <a:effectLst>
                  <a:outerShdw blurRad="63500" dist="63500" dir="2700000" algn="tl" rotWithShape="0">
                    <a:srgbClr val="9CB0D5">
                      <a:alpha val="50000"/>
                    </a:srgbClr>
                  </a:outerShdw>
                </a:effectLst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349959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white">
                    <a:lumMod val="75000"/>
                  </a:prstClr>
                </a:solidFill>
              </a:rPr>
              <a:t>11/03/2014</a:t>
            </a:r>
            <a:endParaRPr lang="en-US" dirty="0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G. Arduini - LHC Machine Upgrade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89038"/>
            <a:ext cx="4038600" cy="5348922"/>
          </a:xfrm>
        </p:spPr>
        <p:txBody>
          <a:bodyPr/>
          <a:lstStyle>
            <a:lvl1pPr>
              <a:defRPr sz="3200"/>
            </a:lvl1pPr>
            <a:lvl2pPr marL="346075" indent="-228600">
              <a:defRPr sz="3200"/>
            </a:lvl2pPr>
            <a:lvl3pPr marL="452438" indent="-228600">
              <a:defRPr sz="2800"/>
            </a:lvl3pPr>
            <a:lvl4pPr marL="569913" indent="-228600">
              <a:defRPr sz="2800"/>
            </a:lvl4pPr>
            <a:lvl5pPr marL="685800" indent="-228600">
              <a:defRPr sz="2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89038"/>
            <a:ext cx="4038600" cy="5348922"/>
          </a:xfrm>
        </p:spPr>
        <p:txBody>
          <a:bodyPr/>
          <a:lstStyle>
            <a:lvl1pPr>
              <a:defRPr sz="3200"/>
            </a:lvl1pPr>
            <a:lvl2pPr marL="346075" indent="-228600">
              <a:defRPr sz="3200"/>
            </a:lvl2pPr>
            <a:lvl3pPr marL="452438" indent="-228600">
              <a:defRPr sz="2800"/>
            </a:lvl3pPr>
            <a:lvl4pPr marL="569913" indent="-228600">
              <a:defRPr sz="2800"/>
            </a:lvl4pPr>
            <a:lvl5pPr marL="685800" indent="-228600">
              <a:defRPr sz="2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90871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white">
                    <a:lumMod val="75000"/>
                  </a:prstClr>
                </a:solidFill>
              </a:rPr>
              <a:t>11/03/2014</a:t>
            </a:r>
            <a:endParaRPr lang="en-US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G. Arduini - LHC Machine Upgrade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3415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white">
                    <a:lumMod val="75000"/>
                  </a:prstClr>
                </a:solidFill>
              </a:rPr>
              <a:t>11/03/2014</a:t>
            </a:r>
            <a:endParaRPr lang="en-US" dirty="0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G. Arduini - LHC Machine Upgrade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457200" y="274638"/>
            <a:ext cx="8229600" cy="6263639"/>
          </a:xfrm>
        </p:spPr>
        <p:txBody>
          <a:bodyPr anchor="ctr" anchorCtr="1">
            <a:noAutofit/>
          </a:bodyPr>
          <a:lstStyle>
            <a:lvl1pPr marL="0" indent="0">
              <a:buFontTx/>
              <a:buNone/>
              <a:defRPr sz="4000" baseline="0">
                <a:solidFill>
                  <a:srgbClr val="005872"/>
                </a:solidFill>
                <a:effectLst>
                  <a:outerShdw blurRad="63500" dist="63500" dir="2700000" algn="tl" rotWithShape="0">
                    <a:srgbClr val="9CB0D5">
                      <a:alpha val="50000"/>
                    </a:srgbClr>
                  </a:outerShdw>
                </a:effectLst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890356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5" y="-1"/>
            <a:ext cx="9157855" cy="6977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5867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LOGO-60-shadow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5660" y="1053046"/>
            <a:ext cx="5492679" cy="4748942"/>
          </a:xfrm>
          <a:prstGeom prst="rect">
            <a:avLst/>
          </a:prstGeom>
        </p:spPr>
      </p:pic>
      <p:pic>
        <p:nvPicPr>
          <p:cNvPr id="4" name="Picture 2" descr="HiLumi Logo">
            <a:hlinkClick r:id="rId3"/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1942" y="19050"/>
            <a:ext cx="2865368" cy="1402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05653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2910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5769864" y="3154680"/>
            <a:ext cx="6537962" cy="228600"/>
          </a:xfrm>
          <a:prstGeom prst="rect">
            <a:avLst/>
          </a:prstGeom>
        </p:spPr>
        <p:txBody>
          <a:bodyPr vert="horz" lIns="91440" tIns="0" rIns="91440" bIns="0" rtlCol="0" anchor="ctr"/>
          <a:lstStyle>
            <a:lvl1pPr algn="l">
              <a:defRPr sz="1200" baseline="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defTabSz="457200"/>
            <a:r>
              <a:rPr lang="en-US" smtClean="0">
                <a:solidFill>
                  <a:prstClr val="white">
                    <a:lumMod val="75000"/>
                  </a:prstClr>
                </a:solidFill>
              </a:rPr>
              <a:t>11/03/2014</a:t>
            </a:r>
            <a:endParaRPr lang="en-US" dirty="0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0" y="6537960"/>
            <a:ext cx="4114800" cy="320040"/>
          </a:xfrm>
          <a:prstGeom prst="rect">
            <a:avLst/>
          </a:prstGeom>
        </p:spPr>
        <p:txBody>
          <a:bodyPr vert="horz" lIns="91440" tIns="0" rIns="91440" bIns="0" rtlCol="0" anchor="ctr" anchorCtr="0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G. Arduini - LHC Machine Upgrade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14400"/>
          </a:xfrm>
          <a:prstGeom prst="rect">
            <a:avLst/>
          </a:prstGeom>
        </p:spPr>
        <p:txBody>
          <a:bodyPr vert="horz" lIns="36000" tIns="0" rIns="36000" bIns="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88719"/>
            <a:ext cx="8229600" cy="5349240"/>
          </a:xfrm>
          <a:prstGeom prst="rect">
            <a:avLst/>
          </a:prstGeom>
        </p:spPr>
        <p:txBody>
          <a:bodyPr vert="horz" lIns="91440" tIns="0" rIns="91440" bIns="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10" name="Picture 9" descr="2011-10-04_logoHiLumi561px.jpg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75" y="6163009"/>
            <a:ext cx="777850" cy="37495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707644" y="6576856"/>
            <a:ext cx="3955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502FD725-D488-4E94-BB2A-B581715883A8}" type="slidenum">
              <a:rPr lang="it-IT" sz="1200" smtClean="0">
                <a:solidFill>
                  <a:srgbClr val="898989"/>
                </a:solidFill>
              </a:rPr>
              <a:t>‹#›</a:t>
            </a:fld>
            <a:endParaRPr lang="it-IT" sz="1200" dirty="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63129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8" r:id="rId7"/>
    <p:sldLayoutId id="2147483760" r:id="rId8"/>
    <p:sldLayoutId id="2147483761" r:id="rId9"/>
  </p:sldLayoutIdLst>
  <p:hf sldNum="0" hdr="0"/>
  <p:txStyles>
    <p:titleStyle>
      <a:lvl1pPr algn="l" defTabSz="457200" rtl="0" eaLnBrk="1" latinLnBrk="0" hangingPunct="1">
        <a:spcBef>
          <a:spcPct val="0"/>
        </a:spcBef>
        <a:buNone/>
        <a:defRPr sz="4000" kern="1200" baseline="0">
          <a:solidFill>
            <a:schemeClr val="tx1">
              <a:lumMod val="75000"/>
              <a:lumOff val="25000"/>
            </a:schemeClr>
          </a:solidFill>
          <a:effectLst>
            <a:outerShdw blurRad="63500" dist="63500" dir="2700000" algn="tl" rotWithShape="0">
              <a:schemeClr val="bg1">
                <a:lumMod val="75000"/>
                <a:alpha val="50000"/>
              </a:scheme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457200" rtl="0" eaLnBrk="1" latinLnBrk="0" hangingPunct="1">
        <a:lnSpc>
          <a:spcPct val="120000"/>
        </a:lnSpc>
        <a:spcBef>
          <a:spcPts val="600"/>
        </a:spcBef>
        <a:buClr>
          <a:srgbClr val="0089B5"/>
        </a:buClr>
        <a:buFont typeface="Arial"/>
        <a:buChar char="•"/>
        <a:defRPr sz="3200" kern="1200">
          <a:solidFill>
            <a:schemeClr val="tx1">
              <a:lumMod val="75000"/>
              <a:lumOff val="25000"/>
            </a:schemeClr>
          </a:solidFill>
          <a:effectLst>
            <a:outerShdw blurRad="63500" dist="63500" dir="2700000" algn="tl" rotWithShape="0">
              <a:schemeClr val="bg1">
                <a:lumMod val="75000"/>
                <a:alpha val="50000"/>
              </a:schemeClr>
            </a:outerShdw>
          </a:effectLst>
          <a:latin typeface="+mn-lt"/>
          <a:ea typeface="+mn-ea"/>
          <a:cs typeface="+mn-cs"/>
        </a:defRPr>
      </a:lvl1pPr>
      <a:lvl2pPr marL="457200" indent="-228600" algn="l" defTabSz="457200" rtl="0" eaLnBrk="1" latinLnBrk="0" hangingPunct="1">
        <a:lnSpc>
          <a:spcPct val="120000"/>
        </a:lnSpc>
        <a:spcBef>
          <a:spcPts val="400"/>
        </a:spcBef>
        <a:buClr>
          <a:srgbClr val="0089B5"/>
        </a:buClr>
        <a:buSzPct val="95000"/>
        <a:buFont typeface="Arial"/>
        <a:buChar char="•"/>
        <a:defRPr sz="3200" kern="1200" baseline="0">
          <a:solidFill>
            <a:schemeClr val="tx1">
              <a:lumMod val="75000"/>
              <a:lumOff val="25000"/>
            </a:schemeClr>
          </a:solidFill>
          <a:effectLst>
            <a:outerShdw blurRad="63500" dist="63500" dir="2700000" algn="tl" rotWithShape="0">
              <a:schemeClr val="bg1">
                <a:lumMod val="75000"/>
                <a:alpha val="50000"/>
              </a:schemeClr>
            </a:outerShdw>
          </a:effectLst>
          <a:latin typeface="+mn-lt"/>
          <a:ea typeface="+mn-ea"/>
          <a:cs typeface="+mn-cs"/>
        </a:defRPr>
      </a:lvl2pPr>
      <a:lvl3pPr marL="685800" indent="-228600" algn="l" defTabSz="457200" rtl="0" eaLnBrk="1" latinLnBrk="0" hangingPunct="1">
        <a:lnSpc>
          <a:spcPct val="120000"/>
        </a:lnSpc>
        <a:spcBef>
          <a:spcPts val="200"/>
        </a:spcBef>
        <a:buClr>
          <a:srgbClr val="0089B5"/>
        </a:buClr>
        <a:buSzPct val="90000"/>
        <a:buFont typeface="Arial"/>
        <a:buChar char="•"/>
        <a:defRPr sz="2800" kern="1200" baseline="0">
          <a:solidFill>
            <a:schemeClr val="tx1">
              <a:lumMod val="75000"/>
              <a:lumOff val="25000"/>
            </a:schemeClr>
          </a:solidFill>
          <a:effectLst>
            <a:outerShdw blurRad="63500" dist="63500" dir="2700000" algn="tl" rotWithShape="0">
              <a:schemeClr val="bg1">
                <a:lumMod val="75000"/>
                <a:alpha val="50000"/>
              </a:schemeClr>
            </a:outerShdw>
          </a:effectLst>
          <a:latin typeface="+mn-lt"/>
          <a:ea typeface="+mn-ea"/>
          <a:cs typeface="+mn-cs"/>
        </a:defRPr>
      </a:lvl3pPr>
      <a:lvl4pPr marL="914400" indent="-228600" algn="l" defTabSz="457200" rtl="0" eaLnBrk="1" latinLnBrk="0" hangingPunct="1">
        <a:lnSpc>
          <a:spcPct val="120000"/>
        </a:lnSpc>
        <a:spcBef>
          <a:spcPts val="200"/>
        </a:spcBef>
        <a:buClr>
          <a:srgbClr val="0089B5"/>
        </a:buClr>
        <a:buSzPct val="90000"/>
        <a:buFont typeface="Arial"/>
        <a:buChar char="•"/>
        <a:defRPr sz="2800" kern="1200" baseline="0">
          <a:solidFill>
            <a:schemeClr val="tx1">
              <a:lumMod val="75000"/>
              <a:lumOff val="25000"/>
            </a:schemeClr>
          </a:solidFill>
          <a:effectLst>
            <a:outerShdw blurRad="63500" dist="63500" dir="2700000" algn="tl" rotWithShape="0">
              <a:schemeClr val="bg1">
                <a:lumMod val="75000"/>
                <a:alpha val="50000"/>
              </a:schemeClr>
            </a:outerShdw>
          </a:effectLst>
          <a:latin typeface="+mn-lt"/>
          <a:ea typeface="+mn-ea"/>
          <a:cs typeface="+mn-cs"/>
        </a:defRPr>
      </a:lvl4pPr>
      <a:lvl5pPr marL="1143000" indent="-228600" algn="l" defTabSz="457200" rtl="0" eaLnBrk="1" latinLnBrk="0" hangingPunct="1">
        <a:lnSpc>
          <a:spcPct val="120000"/>
        </a:lnSpc>
        <a:spcBef>
          <a:spcPts val="0"/>
        </a:spcBef>
        <a:buClr>
          <a:schemeClr val="bg1">
            <a:lumMod val="50000"/>
          </a:schemeClr>
        </a:buClr>
        <a:buSzPct val="90000"/>
        <a:buFont typeface="Arial"/>
        <a:buChar char="•"/>
        <a:defRPr sz="2800" kern="1200" baseline="0">
          <a:solidFill>
            <a:schemeClr val="tx1">
              <a:lumMod val="50000"/>
              <a:lumOff val="50000"/>
            </a:schemeClr>
          </a:solidFill>
          <a:effectLst>
            <a:outerShdw blurRad="63500" dist="63500" dir="2700000" algn="tl" rotWithShape="0">
              <a:schemeClr val="bg1">
                <a:lumMod val="75000"/>
                <a:alpha val="50000"/>
              </a:schemeClr>
            </a:outerShdw>
          </a:effectLst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wmf"/><Relationship Id="rId3" Type="http://schemas.openxmlformats.org/officeDocument/2006/relationships/image" Target="../media/image25.png"/><Relationship Id="rId7" Type="http://schemas.openxmlformats.org/officeDocument/2006/relationships/oleObject" Target="../embeddings/oleObject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6.jpeg"/><Relationship Id="rId5" Type="http://schemas.openxmlformats.org/officeDocument/2006/relationships/image" Target="../media/image24.wmf"/><Relationship Id="rId4" Type="http://schemas.openxmlformats.org/officeDocument/2006/relationships/oleObject" Target="../embeddings/oleObject5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2.png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5" Type="http://schemas.openxmlformats.org/officeDocument/2006/relationships/image" Target="../media/image35.png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37.wmf"/><Relationship Id="rId4" Type="http://schemas.openxmlformats.org/officeDocument/2006/relationships/oleObject" Target="../embeddings/oleObject7.bin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38.w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w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file://localhost/Users/lamontm/Desktop/Screen%20Shot%202014-02-16%20at%205.40.28%20PM.png" TargetMode="External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gi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50.wmf"/><Relationship Id="rId4" Type="http://schemas.openxmlformats.org/officeDocument/2006/relationships/oleObject" Target="../embeddings/oleObject9.bin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38.wmf"/><Relationship Id="rId4" Type="http://schemas.openxmlformats.org/officeDocument/2006/relationships/oleObject" Target="../embeddings/oleObject10.bin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38.wmf"/><Relationship Id="rId5" Type="http://schemas.openxmlformats.org/officeDocument/2006/relationships/oleObject" Target="../embeddings/oleObject11.bin"/><Relationship Id="rId4" Type="http://schemas.openxmlformats.org/officeDocument/2006/relationships/image" Target="../media/image5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58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82.png"/><Relationship Id="rId4" Type="http://schemas.openxmlformats.org/officeDocument/2006/relationships/image" Target="../media/image56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69.png"/><Relationship Id="rId3" Type="http://schemas.openxmlformats.org/officeDocument/2006/relationships/image" Target="../media/image59.png"/><Relationship Id="rId7" Type="http://schemas.openxmlformats.org/officeDocument/2006/relationships/image" Target="../media/image63.jpeg"/><Relationship Id="rId12" Type="http://schemas.openxmlformats.org/officeDocument/2006/relationships/image" Target="../media/image6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2.png"/><Relationship Id="rId11" Type="http://schemas.openxmlformats.org/officeDocument/2006/relationships/image" Target="../media/image67.png"/><Relationship Id="rId5" Type="http://schemas.openxmlformats.org/officeDocument/2006/relationships/image" Target="../media/image61.png"/><Relationship Id="rId10" Type="http://schemas.openxmlformats.org/officeDocument/2006/relationships/image" Target="../media/image66.png"/><Relationship Id="rId4" Type="http://schemas.openxmlformats.org/officeDocument/2006/relationships/image" Target="../media/image60.png"/><Relationship Id="rId9" Type="http://schemas.openxmlformats.org/officeDocument/2006/relationships/image" Target="../media/image65.jpeg"/><Relationship Id="rId14" Type="http://schemas.openxmlformats.org/officeDocument/2006/relationships/image" Target="../media/image70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emf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emf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0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em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9.jpeg"/><Relationship Id="rId4" Type="http://schemas.openxmlformats.org/officeDocument/2006/relationships/image" Target="../media/image8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jpeg"/><Relationship Id="rId7" Type="http://schemas.openxmlformats.org/officeDocument/2006/relationships/image" Target="../media/image16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tiff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6.tiff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2.png"/><Relationship Id="rId4" Type="http://schemas.openxmlformats.org/officeDocument/2006/relationships/image" Target="../media/image101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9.wmf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18.wmf"/><Relationship Id="rId4" Type="http://schemas.openxmlformats.org/officeDocument/2006/relationships/oleObject" Target="../embeddings/oleObject1.bin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wmf"/><Relationship Id="rId3" Type="http://schemas.openxmlformats.org/officeDocument/2006/relationships/image" Target="../media/image22.gif"/><Relationship Id="rId7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3.png"/><Relationship Id="rId5" Type="http://schemas.openxmlformats.org/officeDocument/2006/relationships/image" Target="../media/image21.wmf"/><Relationship Id="rId4" Type="http://schemas.openxmlformats.org/officeDocument/2006/relationships/oleObject" Target="../embeddings/oleObject3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07662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Group 50"/>
          <p:cNvGrpSpPr>
            <a:grpSpLocks noChangeAspect="1"/>
          </p:cNvGrpSpPr>
          <p:nvPr/>
        </p:nvGrpSpPr>
        <p:grpSpPr>
          <a:xfrm>
            <a:off x="4139952" y="3214864"/>
            <a:ext cx="4991928" cy="3340745"/>
            <a:chOff x="4308203" y="2509773"/>
            <a:chExt cx="5333257" cy="3569172"/>
          </a:xfrm>
        </p:grpSpPr>
        <p:pic>
          <p:nvPicPr>
            <p:cNvPr id="52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08203" y="2509773"/>
              <a:ext cx="5333257" cy="35691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3" name="TextBox 52"/>
            <p:cNvSpPr txBox="1"/>
            <p:nvPr/>
          </p:nvSpPr>
          <p:spPr>
            <a:xfrm>
              <a:off x="7091467" y="4711352"/>
              <a:ext cx="1323094" cy="624760"/>
            </a:xfrm>
            <a:prstGeom prst="rect">
              <a:avLst/>
            </a:prstGeom>
            <a:solidFill>
              <a:srgbClr val="FFFFCC"/>
            </a:solidFill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rgbClr val="0000FF"/>
                  </a:solidFill>
                  <a:latin typeface="Symbol" pitchFamily="18" charset="2"/>
                </a:rPr>
                <a:t>e</a:t>
              </a:r>
              <a:r>
                <a:rPr lang="en-US" sz="1600" dirty="0" smtClean="0">
                  <a:solidFill>
                    <a:srgbClr val="0000FF"/>
                  </a:solidFill>
                  <a:latin typeface="+mj-lt"/>
                </a:rPr>
                <a:t> = 2.5 </a:t>
              </a:r>
              <a:r>
                <a:rPr lang="en-US" sz="1600" dirty="0" smtClean="0">
                  <a:solidFill>
                    <a:srgbClr val="0000FF"/>
                  </a:solidFill>
                  <a:latin typeface="Symbol" pitchFamily="18" charset="2"/>
                </a:rPr>
                <a:t>m</a:t>
              </a:r>
              <a:r>
                <a:rPr lang="en-US" sz="1600" dirty="0" smtClean="0">
                  <a:solidFill>
                    <a:srgbClr val="0000FF"/>
                  </a:solidFill>
                  <a:latin typeface="+mj-lt"/>
                </a:rPr>
                <a:t>m</a:t>
              </a:r>
            </a:p>
            <a:p>
              <a:r>
                <a:rPr lang="en-US" sz="1600" dirty="0" smtClean="0">
                  <a:solidFill>
                    <a:srgbClr val="0000FF"/>
                  </a:solidFill>
                  <a:latin typeface="Symbol" pitchFamily="18" charset="2"/>
                </a:rPr>
                <a:t>q</a:t>
              </a:r>
              <a:r>
                <a:rPr lang="en-US" sz="1600" dirty="0" smtClean="0">
                  <a:solidFill>
                    <a:srgbClr val="0000FF"/>
                  </a:solidFill>
                  <a:latin typeface="+mj-lt"/>
                </a:rPr>
                <a:t> = 145 </a:t>
              </a:r>
              <a:r>
                <a:rPr lang="en-US" sz="1600" dirty="0" err="1" smtClean="0">
                  <a:solidFill>
                    <a:srgbClr val="0000FF"/>
                  </a:solidFill>
                  <a:latin typeface="Symbol" pitchFamily="18" charset="2"/>
                </a:rPr>
                <a:t>m</a:t>
              </a:r>
              <a:r>
                <a:rPr lang="en-US" sz="1600" dirty="0" err="1" smtClean="0">
                  <a:solidFill>
                    <a:srgbClr val="0000FF"/>
                  </a:solidFill>
                  <a:latin typeface="+mj-lt"/>
                </a:rPr>
                <a:t>rad</a:t>
              </a:r>
              <a:endParaRPr lang="en-GB" sz="1600" dirty="0">
                <a:solidFill>
                  <a:srgbClr val="0000FF"/>
                </a:solidFill>
                <a:latin typeface="+mj-lt"/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5135943" y="3121760"/>
              <a:ext cx="2637761" cy="394585"/>
            </a:xfrm>
            <a:prstGeom prst="rect">
              <a:avLst/>
            </a:prstGeom>
            <a:solidFill>
              <a:schemeClr val="bg2">
                <a:lumMod val="20000"/>
                <a:lumOff val="80000"/>
              </a:schemeClr>
            </a:solidFill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i="1" dirty="0">
                  <a:latin typeface="Symbol" pitchFamily="18" charset="2"/>
                </a:rPr>
                <a:t>b</a:t>
              </a:r>
              <a:r>
                <a:rPr lang="en-US" i="1" dirty="0" smtClean="0">
                  <a:latin typeface="+mj-lt"/>
                </a:rPr>
                <a:t>* = 0.6 m </a:t>
              </a:r>
              <a:r>
                <a:rPr lang="en-US" i="1" dirty="0" smtClean="0">
                  <a:latin typeface="+mj-lt"/>
                  <a:sym typeface="Wingdings" pitchFamily="2" charset="2"/>
                </a:rPr>
                <a:t> F = 0.81</a:t>
              </a:r>
              <a:endParaRPr lang="en-GB" i="1" dirty="0">
                <a:latin typeface="+mj-lt"/>
              </a:endParaRPr>
            </a:p>
          </p:txBody>
        </p:sp>
        <p:cxnSp>
          <p:nvCxnSpPr>
            <p:cNvPr id="55" name="Straight Connector 54"/>
            <p:cNvCxnSpPr/>
            <p:nvPr/>
          </p:nvCxnSpPr>
          <p:spPr bwMode="auto">
            <a:xfrm>
              <a:off x="5209030" y="3509947"/>
              <a:ext cx="0" cy="1881845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FF0000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Crossing angle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1325606"/>
            <a:ext cx="4323823" cy="5055722"/>
          </a:xfrm>
        </p:spPr>
        <p:txBody>
          <a:bodyPr>
            <a:normAutofit fontScale="47500" lnSpcReduction="20000"/>
          </a:bodyPr>
          <a:lstStyle/>
          <a:p>
            <a:pPr>
              <a:spcBef>
                <a:spcPts val="600"/>
              </a:spcBef>
            </a:pPr>
            <a:r>
              <a:rPr lang="en-US" sz="5100" dirty="0" smtClean="0"/>
              <a:t>Needed to minimize beam-beam effects</a:t>
            </a:r>
          </a:p>
          <a:p>
            <a:pPr>
              <a:spcBef>
                <a:spcPts val="600"/>
              </a:spcBef>
            </a:pPr>
            <a:endParaRPr lang="en-US" sz="5100" dirty="0" smtClean="0"/>
          </a:p>
          <a:p>
            <a:pPr>
              <a:spcBef>
                <a:spcPts val="600"/>
              </a:spcBef>
            </a:pPr>
            <a:r>
              <a:rPr lang="en-US" sz="5100" dirty="0" smtClean="0"/>
              <a:t>Drawbacks</a:t>
            </a:r>
            <a:r>
              <a:rPr lang="en-US" sz="5100" dirty="0" smtClean="0"/>
              <a:t>:</a:t>
            </a:r>
          </a:p>
          <a:p>
            <a:pPr lvl="1">
              <a:spcBef>
                <a:spcPts val="600"/>
              </a:spcBef>
            </a:pPr>
            <a:r>
              <a:rPr lang="en-US" sz="4200" dirty="0" smtClean="0"/>
              <a:t>luminosity </a:t>
            </a:r>
            <a:r>
              <a:rPr lang="en-US" sz="4200" dirty="0" smtClean="0"/>
              <a:t>geometric </a:t>
            </a:r>
            <a:r>
              <a:rPr lang="en-US" sz="4200" dirty="0"/>
              <a:t>reduction factor due to bunch length </a:t>
            </a:r>
            <a:r>
              <a:rPr lang="en-US" sz="4200" dirty="0" err="1">
                <a:latin typeface="Symbol" pitchFamily="18" charset="2"/>
              </a:rPr>
              <a:t>s</a:t>
            </a:r>
            <a:r>
              <a:rPr lang="en-US" sz="4200" baseline="-25000" dirty="0" err="1"/>
              <a:t>s</a:t>
            </a:r>
            <a:r>
              <a:rPr lang="en-US" sz="4200" dirty="0"/>
              <a:t> and crossing angle becomes </a:t>
            </a:r>
            <a:r>
              <a:rPr lang="en-US" sz="4200" dirty="0" smtClean="0"/>
              <a:t>significant for low </a:t>
            </a:r>
            <a:r>
              <a:rPr lang="en-US" sz="4200" dirty="0" smtClean="0">
                <a:latin typeface="Symbol" pitchFamily="18" charset="2"/>
              </a:rPr>
              <a:t>b</a:t>
            </a:r>
            <a:r>
              <a:rPr lang="en-US" sz="4200" dirty="0" smtClean="0"/>
              <a:t>*</a:t>
            </a:r>
          </a:p>
          <a:p>
            <a:pPr lvl="1">
              <a:spcBef>
                <a:spcPts val="600"/>
              </a:spcBef>
            </a:pPr>
            <a:endParaRPr lang="en-US" sz="4200" dirty="0" smtClean="0"/>
          </a:p>
          <a:p>
            <a:pPr lvl="1">
              <a:spcBef>
                <a:spcPts val="600"/>
              </a:spcBef>
            </a:pPr>
            <a:endParaRPr lang="en-US" sz="4200" dirty="0"/>
          </a:p>
          <a:p>
            <a:pPr lvl="1">
              <a:spcBef>
                <a:spcPts val="600"/>
              </a:spcBef>
            </a:pPr>
            <a:endParaRPr lang="en-US" sz="4200" dirty="0" smtClean="0"/>
          </a:p>
          <a:p>
            <a:pPr marL="228600" lvl="1" indent="0">
              <a:spcBef>
                <a:spcPts val="600"/>
              </a:spcBef>
              <a:buNone/>
            </a:pPr>
            <a:endParaRPr lang="en-US" sz="4200" dirty="0" smtClean="0"/>
          </a:p>
          <a:p>
            <a:pPr lvl="1">
              <a:spcBef>
                <a:spcPts val="600"/>
              </a:spcBef>
            </a:pPr>
            <a:r>
              <a:rPr lang="en-US" sz="4200" dirty="0" smtClean="0"/>
              <a:t>Reduction of the aperture</a:t>
            </a:r>
          </a:p>
          <a:p>
            <a:pPr marL="448056" lvl="1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GB" dirty="0"/>
          </a:p>
        </p:txBody>
      </p:sp>
      <p:graphicFrame>
        <p:nvGraphicFramePr>
          <p:cNvPr id="33" name="Object 3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30891264"/>
              </p:ext>
            </p:extLst>
          </p:nvPr>
        </p:nvGraphicFramePr>
        <p:xfrm>
          <a:off x="1043608" y="4509120"/>
          <a:ext cx="1894596" cy="10801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54" name="Equation" r:id="rId4" imgW="1460160" imgH="774360" progId="Equation.3">
                  <p:embed/>
                </p:oleObj>
              </mc:Choice>
              <mc:Fallback>
                <p:oleObj name="Equation" r:id="rId4" imgW="1460160" imgH="7743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43608" y="4509120"/>
                        <a:ext cx="1894596" cy="108012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1"/>
          <p:cNvGrpSpPr/>
          <p:nvPr/>
        </p:nvGrpSpPr>
        <p:grpSpPr>
          <a:xfrm>
            <a:off x="4431327" y="1283224"/>
            <a:ext cx="4605169" cy="2209800"/>
            <a:chOff x="8022984" y="219821"/>
            <a:chExt cx="4605169" cy="2209800"/>
          </a:xfrm>
        </p:grpSpPr>
        <p:pic>
          <p:nvPicPr>
            <p:cNvPr id="27" name="Picture 26" descr="crossing-angle.jpg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22984" y="219821"/>
              <a:ext cx="4605169" cy="2209800"/>
            </a:xfrm>
            <a:prstGeom prst="rect">
              <a:avLst/>
            </a:prstGeom>
            <a:ln>
              <a:solidFill>
                <a:schemeClr val="tx2"/>
              </a:solidFill>
            </a:ln>
          </p:spPr>
        </p:pic>
        <p:sp>
          <p:nvSpPr>
            <p:cNvPr id="28" name="Arc 27"/>
            <p:cNvSpPr/>
            <p:nvPr/>
          </p:nvSpPr>
          <p:spPr bwMode="auto">
            <a:xfrm rot="2655022">
              <a:off x="10286120" y="857505"/>
              <a:ext cx="765175" cy="796925"/>
            </a:xfrm>
            <a:prstGeom prst="arc">
              <a:avLst/>
            </a:prstGeom>
            <a:noFill/>
            <a:ln w="19050" cap="flat" cmpd="sng" algn="ctr">
              <a:solidFill>
                <a:srgbClr val="0000FF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9" name="TextBox 25"/>
            <p:cNvSpPr txBox="1">
              <a:spLocks noChangeArrowheads="1"/>
            </p:cNvSpPr>
            <p:nvPr/>
          </p:nvSpPr>
          <p:spPr bwMode="auto">
            <a:xfrm>
              <a:off x="11340752" y="983164"/>
              <a:ext cx="42030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r>
                <a:rPr lang="en-US" b="1" dirty="0" smtClean="0">
                  <a:solidFill>
                    <a:srgbClr val="0000FF"/>
                  </a:solidFill>
                  <a:latin typeface="Symbol" pitchFamily="18" charset="2"/>
                </a:rPr>
                <a:t>2q</a:t>
              </a:r>
              <a:endParaRPr lang="en-US" b="1" dirty="0">
                <a:solidFill>
                  <a:srgbClr val="0000FF"/>
                </a:solidFill>
                <a:latin typeface="Symbol" pitchFamily="18" charset="2"/>
              </a:endParaRPr>
            </a:p>
          </p:txBody>
        </p:sp>
      </p:grp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19616884"/>
              </p:ext>
            </p:extLst>
          </p:nvPr>
        </p:nvGraphicFramePr>
        <p:xfrm>
          <a:off x="5658017" y="260648"/>
          <a:ext cx="1720850" cy="901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55" name="Equation" r:id="rId7" imgW="825500" imgH="431800" progId="Equation.3">
                  <p:embed/>
                </p:oleObj>
              </mc:Choice>
              <mc:Fallback>
                <p:oleObj name="Equation" r:id="rId7" imgW="825500" imgH="43180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58017" y="260648"/>
                        <a:ext cx="1720850" cy="901700"/>
                      </a:xfrm>
                      <a:prstGeom prst="rect">
                        <a:avLst/>
                      </a:prstGeom>
                      <a:solidFill>
                        <a:srgbClr val="00B0F0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Rounded Rectangle 14"/>
          <p:cNvSpPr/>
          <p:nvPr/>
        </p:nvSpPr>
        <p:spPr>
          <a:xfrm>
            <a:off x="7117348" y="488704"/>
            <a:ext cx="216024" cy="36004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white">
                    <a:lumMod val="75000"/>
                  </a:prstClr>
                </a:solidFill>
              </a:rPr>
              <a:t>11/03/2014</a:t>
            </a:r>
            <a:endParaRPr lang="en-US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G. Arduini - LHC Machine Upgrade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28064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Wake fields and Impedances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fi-FI" sz="2000" dirty="0" smtClean="0">
                <a:solidFill>
                  <a:srgbClr val="FF0000"/>
                </a:solidFill>
              </a:rPr>
              <a:t>Intense bunches generate electromagnetic </a:t>
            </a:r>
            <a:r>
              <a:rPr lang="fi-FI" sz="2000" dirty="0" smtClean="0">
                <a:solidFill>
                  <a:srgbClr val="FF0000"/>
                </a:solidFill>
              </a:rPr>
              <a:t>fields </a:t>
            </a:r>
            <a:r>
              <a:rPr lang="fi-FI" sz="2000" dirty="0" smtClean="0"/>
              <a:t>when passing </a:t>
            </a:r>
            <a:r>
              <a:rPr lang="fi-FI" sz="2000" dirty="0"/>
              <a:t>inside a structure </a:t>
            </a:r>
            <a:r>
              <a:rPr lang="fi-FI" sz="2000" dirty="0" smtClean="0"/>
              <a:t>(</a:t>
            </a:r>
            <a:r>
              <a:rPr lang="fi-FI" sz="2000" dirty="0" smtClean="0">
                <a:solidFill>
                  <a:srgbClr val="FF0000"/>
                </a:solidFill>
              </a:rPr>
              <a:t>in particular</a:t>
            </a:r>
            <a:r>
              <a:rPr lang="fi-FI" sz="2000" dirty="0" smtClean="0">
                <a:solidFill>
                  <a:srgbClr val="FF0000"/>
                </a:solidFill>
              </a:rPr>
              <a:t> </a:t>
            </a:r>
            <a:r>
              <a:rPr lang="fi-FI" sz="2000" dirty="0" smtClean="0">
                <a:solidFill>
                  <a:srgbClr val="FF0000"/>
                </a:solidFill>
              </a:rPr>
              <a:t>Carbon collimators </a:t>
            </a:r>
            <a:r>
              <a:rPr lang="fi-FI" sz="2000" dirty="0" smtClean="0"/>
              <a:t>– opening of ~1 mm!!!)</a:t>
            </a:r>
            <a:endParaRPr lang="fi-FI" sz="2000" dirty="0"/>
          </a:p>
          <a:p>
            <a:r>
              <a:rPr lang="fi-FI" sz="2000" dirty="0"/>
              <a:t>→ results in an EM force, called </a:t>
            </a:r>
            <a:r>
              <a:rPr lang="fi-FI" sz="2000" dirty="0">
                <a:solidFill>
                  <a:srgbClr val="FF3300"/>
                </a:solidFill>
              </a:rPr>
              <a:t>wake field</a:t>
            </a:r>
            <a:r>
              <a:rPr lang="fi-FI" sz="2000" dirty="0"/>
              <a:t> in time </a:t>
            </a:r>
            <a:r>
              <a:rPr lang="fi-FI" sz="2000" dirty="0" smtClean="0"/>
              <a:t>domain</a:t>
            </a:r>
            <a:r>
              <a:rPr lang="fi-FI" sz="2000" dirty="0"/>
              <a:t> </a:t>
            </a:r>
            <a:r>
              <a:rPr lang="fi-FI" sz="2000" dirty="0" smtClean="0"/>
              <a:t>coupling with the beam</a:t>
            </a:r>
            <a:endParaRPr lang="fi-FI" sz="2000" dirty="0" smtClean="0"/>
          </a:p>
          <a:p>
            <a:endParaRPr lang="fi-FI" sz="2000" dirty="0"/>
          </a:p>
          <a:p>
            <a:endParaRPr lang="fi-FI" sz="2000" dirty="0" smtClean="0"/>
          </a:p>
          <a:p>
            <a:endParaRPr lang="fi-FI" sz="2000" dirty="0"/>
          </a:p>
          <a:p>
            <a:endParaRPr lang="fi-FI" sz="2000" dirty="0"/>
          </a:p>
          <a:p>
            <a:pPr marL="36576" indent="0">
              <a:buNone/>
            </a:pPr>
            <a:endParaRPr lang="en-GB" sz="2000" dirty="0" smtClean="0"/>
          </a:p>
          <a:p>
            <a:pPr marL="0" indent="0">
              <a:buNone/>
            </a:pPr>
            <a:endParaRPr lang="en-GB" sz="2000" dirty="0"/>
          </a:p>
          <a:p>
            <a:r>
              <a:rPr lang="en-GB" sz="2000" dirty="0" smtClean="0"/>
              <a:t>Avoid the abrupt transition for the beam fields at the location of the beam passage (taper)</a:t>
            </a:r>
            <a:endParaRPr lang="en-GB" sz="2000" dirty="0"/>
          </a:p>
          <a:p>
            <a:r>
              <a:rPr lang="en-GB" sz="2000" dirty="0" smtClean="0">
                <a:solidFill>
                  <a:srgbClr val="FF0000"/>
                </a:solidFill>
              </a:rPr>
              <a:t>Reduce the resistivity of the material</a:t>
            </a:r>
            <a:endParaRPr lang="en-GB" sz="2000" dirty="0" smtClean="0">
              <a:solidFill>
                <a:srgbClr val="FF0000"/>
              </a:solidFill>
              <a:sym typeface="Wingdings" pitchFamily="2" charset="2"/>
            </a:endParaRPr>
          </a:p>
        </p:txBody>
      </p:sp>
      <p:pic>
        <p:nvPicPr>
          <p:cNvPr id="4" name="Picture 5" descr="E:\Benoit\System2\Benoit\2013\EM simulations\example LMC\exampleRPtaper_01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694910"/>
            <a:ext cx="4265274" cy="2414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E:\Benoit\System2\Benoit\2013\EM simulations\example LMC\exampleRP_01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626" y="2694910"/>
            <a:ext cx="4350032" cy="2462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300110" y="2818853"/>
            <a:ext cx="17931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Abrupt transition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6444208" y="2830704"/>
            <a:ext cx="11965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With taper</a:t>
            </a:r>
            <a:endParaRPr lang="en-GB" dirty="0"/>
          </a:p>
        </p:txBody>
      </p:sp>
      <p:sp>
        <p:nvSpPr>
          <p:cNvPr id="9" name="Rectangle 8"/>
          <p:cNvSpPr/>
          <p:nvPr/>
        </p:nvSpPr>
        <p:spPr>
          <a:xfrm>
            <a:off x="6444208" y="4653136"/>
            <a:ext cx="1772597" cy="31568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rgbClr val="FFFF00"/>
                </a:solidFill>
              </a:rPr>
              <a:t>B. Salvant</a:t>
            </a:r>
            <a:endParaRPr lang="en-US" sz="1600" b="1" dirty="0">
              <a:solidFill>
                <a:srgbClr val="FFFF00"/>
              </a:solidFill>
            </a:endParaRP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white">
                    <a:lumMod val="75000"/>
                  </a:prstClr>
                </a:solidFill>
              </a:rPr>
              <a:t>11/03/2014</a:t>
            </a:r>
            <a:endParaRPr lang="en-US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G. Arduini - LHC Machine Upgrade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5533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 tIns="41473" bIns="41473">
            <a:norm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fi-FI" dirty="0"/>
              <a:t>Wake fields and </a:t>
            </a:r>
            <a:r>
              <a:rPr lang="fi-FI" dirty="0" smtClean="0"/>
              <a:t>instabilities</a:t>
            </a:r>
            <a:endParaRPr lang="fi-FI" dirty="0"/>
          </a:p>
        </p:txBody>
      </p:sp>
      <p:sp>
        <p:nvSpPr>
          <p:cNvPr id="3" name="Text Placeholder 2"/>
          <p:cNvSpPr txBox="1">
            <a:spLocks noGrp="1"/>
          </p:cNvSpPr>
          <p:nvPr>
            <p:ph idx="1"/>
          </p:nvPr>
        </p:nvSpPr>
        <p:spPr/>
        <p:txBody>
          <a:bodyPr lIns="82945" tIns="41473" rIns="82945" bIns="41473">
            <a:normAutofit/>
          </a:bodyPr>
          <a:lstStyle>
            <a:defPPr marL="432000" marR="0" lvl="0" indent="-324000">
              <a:spcBef>
                <a:spcPts val="0"/>
              </a:spcBef>
              <a:spcAft>
                <a:spcPts val="1417"/>
              </a:spcAft>
              <a:buClr>
                <a:srgbClr val="0066CC"/>
              </a:buClr>
              <a:buSzPct val="45000"/>
              <a:buFont typeface="StarSymbol"/>
              <a:buNone/>
              <a:defRPr lang="fi-FI" sz="3200" b="0" i="0" u="none" strike="noStrike">
                <a:ln>
                  <a:noFill/>
                </a:ln>
                <a:latin typeface="Arial" pitchFamily="18"/>
                <a:ea typeface="DejaVu Sans" pitchFamily="2"/>
                <a:cs typeface="DejaVu Sans" pitchFamily="2"/>
              </a:defRPr>
            </a:defPPr>
            <a:lvl1pPr marL="432000" marR="0" lvl="0" indent="-324000">
              <a:spcBef>
                <a:spcPts val="0"/>
              </a:spcBef>
              <a:spcAft>
                <a:spcPts val="1417"/>
              </a:spcAft>
              <a:buClr>
                <a:srgbClr val="0066CC"/>
              </a:buClr>
              <a:buSzPct val="45000"/>
              <a:buFont typeface="StarSymbol"/>
              <a:buChar char=""/>
              <a:defRPr lang="fi-FI" sz="3200" b="0" i="0" u="none" strike="noStrike">
                <a:ln>
                  <a:noFill/>
                </a:ln>
                <a:latin typeface="Arial" pitchFamily="18"/>
                <a:ea typeface="DejaVu Sans" pitchFamily="2"/>
                <a:cs typeface="DejaVu Sans" pitchFamily="2"/>
              </a:defRPr>
            </a:lvl1pPr>
            <a:lvl2pPr marL="864000" marR="0" lvl="1" indent="-288000">
              <a:spcBef>
                <a:spcPts val="0"/>
              </a:spcBef>
              <a:spcAft>
                <a:spcPts val="1134"/>
              </a:spcAft>
              <a:buClr>
                <a:srgbClr val="0066CC"/>
              </a:buClr>
              <a:buSzPct val="45000"/>
              <a:buFont typeface="StarSymbol"/>
              <a:buChar char=""/>
              <a:defRPr lang="fi-FI" sz="2800" b="0" i="0" u="none" strike="noStrike">
                <a:ln>
                  <a:noFill/>
                </a:ln>
                <a:latin typeface="Arial" pitchFamily="18"/>
                <a:ea typeface="DejaVu Sans" pitchFamily="2"/>
                <a:cs typeface="DejaVu Sans" pitchFamily="2"/>
              </a:defRPr>
            </a:lvl2pPr>
            <a:lvl3pPr marL="1296000" marR="0" lvl="2" indent="-216000">
              <a:spcBef>
                <a:spcPts val="0"/>
              </a:spcBef>
              <a:spcAft>
                <a:spcPts val="850"/>
              </a:spcAft>
              <a:buClr>
                <a:srgbClr val="0066CC"/>
              </a:buClr>
              <a:buSzPct val="45000"/>
              <a:buFont typeface="StarSymbol"/>
              <a:buChar char=""/>
              <a:defRPr lang="fi-FI" sz="2400" b="0" i="0" u="none" strike="noStrike">
                <a:ln>
                  <a:noFill/>
                </a:ln>
                <a:latin typeface="Arial" pitchFamily="18"/>
                <a:ea typeface="DejaVu Sans" pitchFamily="2"/>
                <a:cs typeface="DejaVu Sans" pitchFamily="2"/>
              </a:defRPr>
            </a:lvl3pPr>
            <a:lvl4pPr marL="1728000" marR="0" lvl="3" indent="-216000">
              <a:spcBef>
                <a:spcPts val="0"/>
              </a:spcBef>
              <a:spcAft>
                <a:spcPts val="567"/>
              </a:spcAft>
              <a:buClr>
                <a:srgbClr val="0066CC"/>
              </a:buClr>
              <a:buSzPct val="45000"/>
              <a:buFont typeface="StarSymbol"/>
              <a:buChar char=""/>
              <a:defRPr lang="fi-FI" sz="2000" b="0" i="0" u="none" strike="noStrike">
                <a:ln>
                  <a:noFill/>
                </a:ln>
                <a:latin typeface="Arial" pitchFamily="18"/>
                <a:ea typeface="DejaVu Sans" pitchFamily="2"/>
                <a:cs typeface="DejaVu Sans" pitchFamily="2"/>
              </a:defRPr>
            </a:lvl4pPr>
            <a:lvl5pPr marL="2160000" marR="0" lvl="4" indent="-216000">
              <a:spcBef>
                <a:spcPts val="0"/>
              </a:spcBef>
              <a:spcAft>
                <a:spcPts val="283"/>
              </a:spcAft>
              <a:buClr>
                <a:srgbClr val="0066CC"/>
              </a:buClr>
              <a:buSzPct val="45000"/>
              <a:buFont typeface="StarSymbol"/>
              <a:buChar char=""/>
              <a:defRPr lang="fi-FI" sz="2000" b="0" i="0" u="none" strike="noStrike">
                <a:ln>
                  <a:noFill/>
                </a:ln>
                <a:latin typeface="Arial" pitchFamily="18"/>
                <a:ea typeface="DejaVu Sans" pitchFamily="2"/>
                <a:cs typeface="DejaVu Sans" pitchFamily="2"/>
              </a:defRPr>
            </a:lvl5pPr>
            <a:lvl6pPr marL="2592000" marR="0" lvl="5" indent="-216000">
              <a:spcBef>
                <a:spcPts val="0"/>
              </a:spcBef>
              <a:spcAft>
                <a:spcPts val="283"/>
              </a:spcAft>
              <a:buClr>
                <a:srgbClr val="0066CC"/>
              </a:buClr>
              <a:buSzPct val="45000"/>
              <a:buFont typeface="StarSymbol"/>
              <a:buChar char=""/>
              <a:defRPr lang="fi-FI" sz="2000" b="0" i="0" u="none" strike="noStrike">
                <a:ln>
                  <a:noFill/>
                </a:ln>
                <a:latin typeface="Arial" pitchFamily="18"/>
                <a:ea typeface="DejaVu Sans" pitchFamily="2"/>
                <a:cs typeface="DejaVu Sans" pitchFamily="2"/>
              </a:defRPr>
            </a:lvl6pPr>
            <a:lvl7pPr marL="3024000" marR="0" lvl="6" indent="-216000">
              <a:spcBef>
                <a:spcPts val="0"/>
              </a:spcBef>
              <a:spcAft>
                <a:spcPts val="283"/>
              </a:spcAft>
              <a:buClr>
                <a:srgbClr val="0066CC"/>
              </a:buClr>
              <a:buSzPct val="45000"/>
              <a:buFont typeface="StarSymbol"/>
              <a:buChar char=""/>
              <a:defRPr lang="fi-FI" sz="2000" b="0" i="0" u="none" strike="noStrike">
                <a:ln>
                  <a:noFill/>
                </a:ln>
                <a:latin typeface="Arial" pitchFamily="18"/>
                <a:ea typeface="DejaVu Sans" pitchFamily="2"/>
                <a:cs typeface="DejaVu Sans" pitchFamily="2"/>
              </a:defRPr>
            </a:lvl7pPr>
            <a:lvl8pPr marL="3456000" marR="0" lvl="7" indent="-216000">
              <a:spcBef>
                <a:spcPts val="0"/>
              </a:spcBef>
              <a:spcAft>
                <a:spcPts val="283"/>
              </a:spcAft>
              <a:buClr>
                <a:srgbClr val="0066CC"/>
              </a:buClr>
              <a:buSzPct val="45000"/>
              <a:buFont typeface="StarSymbol"/>
              <a:buChar char=""/>
              <a:defRPr lang="fi-FI" sz="2000" b="0" i="0" u="none" strike="noStrike">
                <a:ln>
                  <a:noFill/>
                </a:ln>
                <a:latin typeface="Arial" pitchFamily="18"/>
                <a:ea typeface="DejaVu Sans" pitchFamily="2"/>
                <a:cs typeface="DejaVu Sans" pitchFamily="2"/>
              </a:defRPr>
            </a:lvl8pPr>
            <a:lvl9pPr marL="3887999" marR="0" lvl="8" indent="-216000">
              <a:spcBef>
                <a:spcPts val="0"/>
              </a:spcBef>
              <a:spcAft>
                <a:spcPts val="283"/>
              </a:spcAft>
              <a:buClr>
                <a:srgbClr val="0066CC"/>
              </a:buClr>
              <a:buSzPct val="45000"/>
              <a:buFont typeface="StarSymbol"/>
              <a:buChar char=""/>
              <a:defRPr lang="fi-FI" sz="2000" b="0" i="0" u="none" strike="noStrike">
                <a:ln>
                  <a:noFill/>
                </a:ln>
                <a:latin typeface="Arial" pitchFamily="18"/>
                <a:ea typeface="DejaVu Sans" pitchFamily="2"/>
                <a:cs typeface="DejaVu Sans" pitchFamily="2"/>
              </a:defRPr>
            </a:lvl9pPr>
          </a:lstStyle>
          <a:p>
            <a:pPr>
              <a:spcAft>
                <a:spcPts val="391"/>
              </a:spcAft>
              <a:buSzPct val="100000"/>
              <a:buFont typeface="Arial" panose="020B0604020202020204" pitchFamily="34" charset="0"/>
              <a:buChar char="•"/>
            </a:pPr>
            <a:r>
              <a:rPr lang="fi-FI" sz="2400" dirty="0" smtClean="0"/>
              <a:t>Wake fields can couple the head and tail of a bunch or consecutive bunches leading to instabilities</a:t>
            </a:r>
            <a:endParaRPr lang="fi-FI" sz="2400" dirty="0"/>
          </a:p>
        </p:txBody>
      </p:sp>
      <p:grpSp>
        <p:nvGrpSpPr>
          <p:cNvPr id="39" name="Group 38"/>
          <p:cNvGrpSpPr/>
          <p:nvPr/>
        </p:nvGrpSpPr>
        <p:grpSpPr>
          <a:xfrm>
            <a:off x="462728" y="5085184"/>
            <a:ext cx="8501760" cy="940544"/>
            <a:chOff x="207360" y="1983113"/>
            <a:chExt cx="8501760" cy="940544"/>
          </a:xfrm>
        </p:grpSpPr>
        <p:sp>
          <p:nvSpPr>
            <p:cNvPr id="40" name="Straight Connector 39"/>
            <p:cNvSpPr/>
            <p:nvPr/>
          </p:nvSpPr>
          <p:spPr>
            <a:xfrm>
              <a:off x="207360" y="2605258"/>
              <a:ext cx="8294400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custDash>
                <a:ds d="144567" sp="144567"/>
                <a:ds d="144567" sp="144567"/>
              </a:custDash>
              <a:tailEnd type="arrow"/>
            </a:ln>
          </p:spPr>
          <p:txBody>
            <a:bodyPr vert="horz" lIns="81639" tIns="40820" rIns="0" bIns="40820" anchor="ctr" anchorCtr="1" compatLnSpc="0"/>
            <a:lstStyle/>
            <a:p>
              <a:pPr hangingPunct="0"/>
              <a:endParaRPr lang="fi-FI" sz="1600">
                <a:latin typeface="Arial" pitchFamily="18"/>
                <a:ea typeface="DejaVu Sans" pitchFamily="2"/>
                <a:cs typeface="DejaVu Sans" pitchFamily="2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8501760" y="2605258"/>
              <a:ext cx="207360" cy="318399"/>
            </a:xfrm>
            <a:prstGeom prst="rect">
              <a:avLst/>
            </a:prstGeom>
            <a:noFill/>
            <a:ln>
              <a:noFill/>
            </a:ln>
          </p:spPr>
          <p:txBody>
            <a:bodyPr vert="horz" lIns="81639" tIns="40820" rIns="0" bIns="40820" compatLnSpc="0">
              <a:spAutoFit/>
            </a:bodyPr>
            <a:lstStyle/>
            <a:p>
              <a:pPr hangingPunct="0"/>
              <a:r>
                <a:rPr lang="fi-FI" sz="1600" i="1">
                  <a:latin typeface="Arial" pitchFamily="18"/>
                  <a:ea typeface="DejaVu Sans" pitchFamily="2"/>
                  <a:cs typeface="DejaVu Sans" pitchFamily="2"/>
                </a:rPr>
                <a:t>s</a:t>
              </a:r>
            </a:p>
          </p:txBody>
        </p:sp>
        <p:sp>
          <p:nvSpPr>
            <p:cNvPr id="42" name="Freeform 41"/>
            <p:cNvSpPr/>
            <p:nvPr/>
          </p:nvSpPr>
          <p:spPr>
            <a:xfrm>
              <a:off x="414720" y="2518712"/>
              <a:ext cx="1036800" cy="207382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6633"/>
            </a:solidFill>
            <a:ln w="18360">
              <a:solidFill>
                <a:srgbClr val="000000"/>
              </a:solidFill>
              <a:prstDash val="solid"/>
            </a:ln>
          </p:spPr>
          <p:txBody>
            <a:bodyPr vert="horz" lIns="89803" tIns="48983" rIns="8164" bIns="48983" anchor="ctr" anchorCtr="0" compatLnSpc="0"/>
            <a:lstStyle/>
            <a:p>
              <a:pPr hangingPunct="0"/>
              <a:endParaRPr lang="fi-FI" sz="1600">
                <a:latin typeface="Arial" pitchFamily="18"/>
                <a:ea typeface="DejaVu Sans" pitchFamily="2"/>
                <a:cs typeface="DejaVu Sans" pitchFamily="2"/>
              </a:endParaRPr>
            </a:p>
          </p:txBody>
        </p:sp>
        <p:sp>
          <p:nvSpPr>
            <p:cNvPr id="43" name="Straight Connector 42"/>
            <p:cNvSpPr/>
            <p:nvPr/>
          </p:nvSpPr>
          <p:spPr>
            <a:xfrm>
              <a:off x="6428160" y="2297288"/>
              <a:ext cx="1036800" cy="0"/>
            </a:xfrm>
            <a:prstGeom prst="line">
              <a:avLst/>
            </a:prstGeom>
            <a:noFill/>
            <a:ln w="18360">
              <a:solidFill>
                <a:srgbClr val="000080"/>
              </a:solidFill>
              <a:prstDash val="solid"/>
              <a:tailEnd type="arrow"/>
            </a:ln>
          </p:spPr>
          <p:txBody>
            <a:bodyPr vert="horz" lIns="89803" tIns="48983" rIns="8164" bIns="48983" anchor="ctr" anchorCtr="1" compatLnSpc="0"/>
            <a:lstStyle/>
            <a:p>
              <a:pPr hangingPunct="0"/>
              <a:endParaRPr lang="fi-FI" sz="1600">
                <a:latin typeface="Arial" pitchFamily="18"/>
                <a:ea typeface="DejaVu Sans" pitchFamily="2"/>
                <a:cs typeface="DejaVu Sans" pitchFamily="2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6842879" y="1983113"/>
              <a:ext cx="207360" cy="318399"/>
            </a:xfrm>
            <a:prstGeom prst="rect">
              <a:avLst/>
            </a:prstGeom>
            <a:noFill/>
            <a:ln>
              <a:noFill/>
            </a:ln>
          </p:spPr>
          <p:txBody>
            <a:bodyPr vert="horz" lIns="81639" tIns="40820" rIns="0" bIns="40820" compatLnSpc="0">
              <a:spAutoFit/>
            </a:bodyPr>
            <a:lstStyle/>
            <a:p>
              <a:pPr hangingPunct="0"/>
              <a:r>
                <a:rPr lang="fi-FI" sz="1600" i="1">
                  <a:solidFill>
                    <a:srgbClr val="000080"/>
                  </a:solidFill>
                  <a:latin typeface="Arial" pitchFamily="18"/>
                  <a:ea typeface="DejaVu Sans" pitchFamily="2"/>
                  <a:cs typeface="DejaVu Sans" pitchFamily="2"/>
                </a:rPr>
                <a:t>v</a:t>
              </a:r>
            </a:p>
          </p:txBody>
        </p:sp>
        <p:sp>
          <p:nvSpPr>
            <p:cNvPr id="45" name="Straight Connector 44"/>
            <p:cNvSpPr/>
            <p:nvPr/>
          </p:nvSpPr>
          <p:spPr>
            <a:xfrm>
              <a:off x="414720" y="2397876"/>
              <a:ext cx="1043004" cy="0"/>
            </a:xfrm>
            <a:prstGeom prst="line">
              <a:avLst/>
            </a:prstGeom>
            <a:noFill/>
            <a:ln w="18360">
              <a:solidFill>
                <a:srgbClr val="000000"/>
              </a:solidFill>
              <a:prstDash val="solid"/>
              <a:headEnd type="arrow"/>
              <a:tailEnd type="arrow"/>
            </a:ln>
          </p:spPr>
          <p:txBody>
            <a:bodyPr vert="horz" lIns="89803" tIns="48983" rIns="8164" bIns="48983" anchor="ctr" anchorCtr="1" compatLnSpc="0"/>
            <a:lstStyle/>
            <a:p>
              <a:pPr hangingPunct="0"/>
              <a:endParaRPr lang="fi-FI" sz="1600">
                <a:latin typeface="Arial" pitchFamily="18"/>
                <a:ea typeface="DejaVu Sans" pitchFamily="2"/>
                <a:cs typeface="DejaVu Sans" pitchFamily="2"/>
              </a:endParaRPr>
            </a:p>
          </p:txBody>
        </p:sp>
        <p:sp>
          <p:nvSpPr>
            <p:cNvPr id="46" name="Straight Connector 45"/>
            <p:cNvSpPr/>
            <p:nvPr/>
          </p:nvSpPr>
          <p:spPr>
            <a:xfrm>
              <a:off x="3439073" y="2397876"/>
              <a:ext cx="2788420" cy="0"/>
            </a:xfrm>
            <a:prstGeom prst="line">
              <a:avLst/>
            </a:prstGeom>
            <a:noFill/>
            <a:ln w="18360">
              <a:solidFill>
                <a:srgbClr val="000000"/>
              </a:solidFill>
              <a:prstDash val="solid"/>
              <a:headEnd type="arrow"/>
              <a:tailEnd type="arrow"/>
            </a:ln>
          </p:spPr>
          <p:txBody>
            <a:bodyPr vert="horz" lIns="89803" tIns="48983" rIns="8164" bIns="48983" anchor="ctr" anchorCtr="1" compatLnSpc="0"/>
            <a:lstStyle/>
            <a:p>
              <a:pPr hangingPunct="0"/>
              <a:endParaRPr lang="fi-FI" sz="1600">
                <a:latin typeface="Arial" pitchFamily="18"/>
                <a:ea typeface="DejaVu Sans" pitchFamily="2"/>
                <a:cs typeface="DejaVu Sans" pitchFamily="2"/>
              </a:endParaRPr>
            </a:p>
          </p:txBody>
        </p:sp>
        <p:sp>
          <p:nvSpPr>
            <p:cNvPr id="47" name="Freeform 46"/>
            <p:cNvSpPr/>
            <p:nvPr/>
          </p:nvSpPr>
          <p:spPr>
            <a:xfrm>
              <a:off x="2920673" y="2495524"/>
              <a:ext cx="1036800" cy="207382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6633"/>
            </a:solidFill>
            <a:ln w="18360">
              <a:solidFill>
                <a:srgbClr val="000000"/>
              </a:solidFill>
              <a:prstDash val="solid"/>
            </a:ln>
          </p:spPr>
          <p:txBody>
            <a:bodyPr vert="horz" lIns="89803" tIns="48983" rIns="8164" bIns="48983" anchor="ctr" anchorCtr="0" compatLnSpc="0"/>
            <a:lstStyle/>
            <a:p>
              <a:pPr hangingPunct="0"/>
              <a:endParaRPr lang="fi-FI" sz="1600">
                <a:latin typeface="Arial" pitchFamily="18"/>
                <a:ea typeface="DejaVu Sans" pitchFamily="2"/>
                <a:cs typeface="DejaVu Sans" pitchFamily="2"/>
              </a:endParaRPr>
            </a:p>
          </p:txBody>
        </p:sp>
        <p:sp>
          <p:nvSpPr>
            <p:cNvPr id="48" name="Freeform 47"/>
            <p:cNvSpPr/>
            <p:nvPr/>
          </p:nvSpPr>
          <p:spPr>
            <a:xfrm>
              <a:off x="5709093" y="2511528"/>
              <a:ext cx="1036800" cy="207382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6633"/>
            </a:solidFill>
            <a:ln w="18360">
              <a:solidFill>
                <a:srgbClr val="000000"/>
              </a:solidFill>
              <a:prstDash val="solid"/>
            </a:ln>
          </p:spPr>
          <p:txBody>
            <a:bodyPr vert="horz" lIns="89803" tIns="48983" rIns="8164" bIns="48983" anchor="ctr" anchorCtr="0" compatLnSpc="0"/>
            <a:lstStyle/>
            <a:p>
              <a:pPr hangingPunct="0"/>
              <a:endParaRPr lang="fi-FI" sz="1600">
                <a:latin typeface="Arial" pitchFamily="18"/>
                <a:ea typeface="DejaVu Sans" pitchFamily="2"/>
                <a:cs typeface="DejaVu Sans" pitchFamily="2"/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521502" y="2101663"/>
              <a:ext cx="829440" cy="318399"/>
            </a:xfrm>
            <a:prstGeom prst="rect">
              <a:avLst/>
            </a:prstGeom>
            <a:noFill/>
            <a:ln>
              <a:noFill/>
            </a:ln>
          </p:spPr>
          <p:txBody>
            <a:bodyPr vert="horz" lIns="81639" tIns="40820" rIns="0" bIns="40820" compatLnSpc="0">
              <a:spAutoFit/>
            </a:bodyPr>
            <a:lstStyle/>
            <a:p>
              <a:pPr hangingPunct="0"/>
              <a:r>
                <a:rPr lang="fi-FI" sz="1600">
                  <a:latin typeface="Arial" pitchFamily="18"/>
                  <a:ea typeface="DejaVu Sans" pitchFamily="2"/>
                  <a:cs typeface="DejaVu Sans" pitchFamily="2"/>
                </a:rPr>
                <a:t>~36 cm</a:t>
              </a: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4424442" y="2101663"/>
              <a:ext cx="829440" cy="318399"/>
            </a:xfrm>
            <a:prstGeom prst="rect">
              <a:avLst/>
            </a:prstGeom>
            <a:noFill/>
            <a:ln>
              <a:noFill/>
            </a:ln>
          </p:spPr>
          <p:txBody>
            <a:bodyPr vert="horz" lIns="81639" tIns="40820" rIns="0" bIns="40820" compatLnSpc="0">
              <a:spAutoFit/>
            </a:bodyPr>
            <a:lstStyle/>
            <a:p>
              <a:pPr hangingPunct="0"/>
              <a:r>
                <a:rPr lang="fi-FI" sz="1600">
                  <a:latin typeface="Arial" pitchFamily="18"/>
                  <a:ea typeface="DejaVu Sans" pitchFamily="2"/>
                  <a:cs typeface="DejaVu Sans" pitchFamily="2"/>
                </a:rPr>
                <a:t>~15 m</a:t>
              </a: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5724128" y="2487169"/>
              <a:ext cx="1030268" cy="348729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81639" tIns="40820" rIns="0" bIns="40820" compatLnSpc="0">
              <a:spAutoFit/>
            </a:bodyPr>
            <a:lstStyle/>
            <a:p>
              <a:pPr hangingPunct="0"/>
              <a:r>
                <a:rPr lang="fi-FI" sz="1300" dirty="0" smtClean="0">
                  <a:latin typeface="Arial" pitchFamily="18"/>
                  <a:ea typeface="DejaVu Sans" pitchFamily="2"/>
                  <a:cs typeface="DejaVu Sans" pitchFamily="2"/>
                </a:rPr>
                <a:t>~1.6×10</a:t>
              </a:r>
              <a:r>
                <a:rPr lang="fi-FI" sz="1300" baseline="33000" dirty="0" smtClean="0">
                  <a:latin typeface="Arial" pitchFamily="18"/>
                  <a:ea typeface="DejaVu Sans" pitchFamily="2"/>
                  <a:cs typeface="DejaVu Sans" pitchFamily="2"/>
                </a:rPr>
                <a:t>11</a:t>
              </a:r>
              <a:r>
                <a:rPr lang="fi-FI" sz="1300" dirty="0" smtClean="0">
                  <a:latin typeface="Arial" pitchFamily="18"/>
                  <a:ea typeface="DejaVu Sans" pitchFamily="2"/>
                  <a:cs typeface="DejaVu Sans" pitchFamily="2"/>
                </a:rPr>
                <a:t> p</a:t>
              </a:r>
              <a:endParaRPr lang="fi-FI" sz="1300" baseline="33000" dirty="0">
                <a:latin typeface="Arial" pitchFamily="18"/>
                <a:ea typeface="DejaVu Sans" pitchFamily="2"/>
                <a:cs typeface="DejaVu Sans" pitchFamily="2"/>
              </a:endParaRPr>
            </a:p>
          </p:txBody>
        </p:sp>
      </p:grp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164" y="2276872"/>
            <a:ext cx="7101236" cy="2628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white">
                    <a:lumMod val="75000"/>
                  </a:prstClr>
                </a:solidFill>
              </a:rPr>
              <a:t>11/03/2014</a:t>
            </a:r>
            <a:endParaRPr lang="en-US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G. Arduini - LHC Machine Upgrade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08530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124744"/>
            <a:ext cx="4610100" cy="160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-27384"/>
            <a:ext cx="7467600" cy="1143000"/>
          </a:xfrm>
        </p:spPr>
        <p:txBody>
          <a:bodyPr/>
          <a:lstStyle/>
          <a:p>
            <a:r>
              <a:rPr lang="en-US" dirty="0" smtClean="0"/>
              <a:t>Beam-beam effects</a:t>
            </a:r>
            <a:endParaRPr lang="en-GB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35496" y="1227276"/>
            <a:ext cx="4608512" cy="4525963"/>
          </a:xfrm>
        </p:spPr>
        <p:txBody>
          <a:bodyPr>
            <a:noAutofit/>
          </a:bodyPr>
          <a:lstStyle/>
          <a:p>
            <a:r>
              <a:rPr lang="en-US" sz="2000" dirty="0" smtClean="0"/>
              <a:t>Strong non linear fields when counter-rotating beams share vacuum chamber. </a:t>
            </a:r>
          </a:p>
          <a:p>
            <a:r>
              <a:rPr lang="en-US" sz="2000" dirty="0" smtClean="0">
                <a:sym typeface="Wingdings" pitchFamily="2" charset="2"/>
              </a:rPr>
              <a:t> </a:t>
            </a:r>
            <a:r>
              <a:rPr lang="en-US" sz="2000" dirty="0" smtClean="0">
                <a:solidFill>
                  <a:srgbClr val="FF0000"/>
                </a:solidFill>
                <a:sym typeface="Wingdings" pitchFamily="2" charset="2"/>
              </a:rPr>
              <a:t>spread in </a:t>
            </a:r>
            <a:r>
              <a:rPr lang="en-US" sz="2000" dirty="0" err="1" smtClean="0">
                <a:solidFill>
                  <a:srgbClr val="FF0000"/>
                </a:solidFill>
                <a:sym typeface="Wingdings" pitchFamily="2" charset="2"/>
              </a:rPr>
              <a:t>betatronic</a:t>
            </a:r>
            <a:r>
              <a:rPr lang="en-US" sz="2000" dirty="0" smtClean="0">
                <a:solidFill>
                  <a:srgbClr val="FF0000"/>
                </a:solidFill>
                <a:sym typeface="Wingdings" pitchFamily="2" charset="2"/>
              </a:rPr>
              <a:t> frequencies  risk of overlapping resonances driven by magnetic errors</a:t>
            </a:r>
          </a:p>
          <a:p>
            <a:endParaRPr lang="en-GB" sz="2000" dirty="0">
              <a:solidFill>
                <a:srgbClr val="FF0000"/>
              </a:solidFill>
            </a:endParaRPr>
          </a:p>
        </p:txBody>
      </p:sp>
      <p:pic>
        <p:nvPicPr>
          <p:cNvPr id="9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6106" y="3176934"/>
            <a:ext cx="3120390" cy="270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6120632" y="1196752"/>
            <a:ext cx="1259680" cy="338554"/>
          </a:xfrm>
          <a:prstGeom prst="rect">
            <a:avLst/>
          </a:prstGeom>
          <a:solidFill>
            <a:srgbClr val="FF66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FFFF00"/>
                </a:solidFill>
              </a:rPr>
              <a:t>Head-on</a:t>
            </a:r>
            <a:endParaRPr lang="en-US" sz="1600" b="1" dirty="0">
              <a:solidFill>
                <a:srgbClr val="FFFF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380312" y="786190"/>
            <a:ext cx="1403696" cy="338554"/>
          </a:xfrm>
          <a:prstGeom prst="rect">
            <a:avLst/>
          </a:prstGeom>
          <a:solidFill>
            <a:srgbClr val="FF66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FFFF00"/>
                </a:solidFill>
              </a:rPr>
              <a:t>Long-range</a:t>
            </a:r>
            <a:endParaRPr lang="en-US" sz="1600" b="1" dirty="0">
              <a:solidFill>
                <a:srgbClr val="FFFF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4572000" y="2780928"/>
                <a:ext cx="1584176" cy="610873"/>
              </a:xfrm>
              <a:prstGeom prst="rect">
                <a:avLst/>
              </a:prstGeom>
              <a:solidFill>
                <a:srgbClr val="FF66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1" i="0" smtClean="0">
                          <a:solidFill>
                            <a:srgbClr val="FFFF00"/>
                          </a:solidFill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b="1" i="0" smtClean="0">
                          <a:solidFill>
                            <a:srgbClr val="FFFF00"/>
                          </a:solidFill>
                          <a:latin typeface="Cambria Math"/>
                          <a:ea typeface="Cambria Math"/>
                        </a:rPr>
                        <m:t>𝐐</m:t>
                      </m:r>
                      <m:r>
                        <a:rPr lang="en-US" b="1" i="0" baseline="-25000" smtClean="0">
                          <a:solidFill>
                            <a:srgbClr val="FFFF00"/>
                          </a:solidFill>
                          <a:latin typeface="Cambria Math"/>
                          <a:ea typeface="Cambria Math"/>
                        </a:rPr>
                        <m:t>𝐛𝐛</m:t>
                      </m:r>
                      <m:r>
                        <a:rPr lang="en-US" b="1" i="0" smtClean="0">
                          <a:solidFill>
                            <a:srgbClr val="FFFF00"/>
                          </a:solidFill>
                          <a:latin typeface="Cambria Math"/>
                          <a:ea typeface="Cambria Math"/>
                        </a:rPr>
                        <m:t>∝</m:t>
                      </m:r>
                      <m:f>
                        <m:fPr>
                          <m:ctrlPr>
                            <a:rPr lang="en-GB" b="1" i="1" smtClean="0">
                              <a:solidFill>
                                <a:srgbClr val="FFFF0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b="1" i="0" smtClean="0">
                              <a:solidFill>
                                <a:srgbClr val="FFFF00"/>
                              </a:solidFill>
                              <a:latin typeface="Cambria Math"/>
                            </a:rPr>
                            <m:t>𝐍</m:t>
                          </m:r>
                          <m:r>
                            <a:rPr lang="en-US" b="1" i="0" baseline="-25000" smtClean="0">
                              <a:solidFill>
                                <a:srgbClr val="FFFF00"/>
                              </a:solidFill>
                              <a:latin typeface="Cambria Math"/>
                            </a:rPr>
                            <m:t>𝐛</m:t>
                          </m:r>
                        </m:num>
                        <m:den>
                          <m:r>
                            <a:rPr lang="en-US" b="1" i="0" smtClean="0">
                              <a:solidFill>
                                <a:srgbClr val="FFFF00"/>
                              </a:solidFill>
                              <a:latin typeface="Cambria Math"/>
                              <a:ea typeface="Cambria Math"/>
                            </a:rPr>
                            <m:t>𝛆</m:t>
                          </m:r>
                          <m:r>
                            <a:rPr lang="en-US" b="1" i="0" baseline="-25000" smtClean="0">
                              <a:solidFill>
                                <a:srgbClr val="FFFF00"/>
                              </a:solidFill>
                              <a:latin typeface="Cambria Math"/>
                              <a:ea typeface="Cambria Math"/>
                            </a:rPr>
                            <m:t>𝐧</m:t>
                          </m:r>
                        </m:den>
                      </m:f>
                    </m:oMath>
                  </m:oMathPara>
                </a14:m>
                <a:endParaRPr lang="en-GB" b="1" dirty="0">
                  <a:solidFill>
                    <a:srgbClr val="FFFF00"/>
                  </a:solidFill>
                </a:endParaRP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0" y="2780928"/>
                <a:ext cx="1584176" cy="610873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14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4119" y="3573016"/>
            <a:ext cx="2614025" cy="25273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4006804" y="6291114"/>
            <a:ext cx="1403696" cy="338554"/>
          </a:xfrm>
          <a:prstGeom prst="rect">
            <a:avLst/>
          </a:prstGeom>
          <a:solidFill>
            <a:srgbClr val="FF66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FFFF00"/>
                </a:solidFill>
              </a:rPr>
              <a:t>S. Fartoukh</a:t>
            </a:r>
            <a:endParaRPr lang="en-US" sz="1600" b="1" dirty="0">
              <a:solidFill>
                <a:srgbClr val="FFFF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589018" y="2565192"/>
            <a:ext cx="1403696" cy="338554"/>
          </a:xfrm>
          <a:prstGeom prst="rect">
            <a:avLst/>
          </a:prstGeom>
          <a:solidFill>
            <a:srgbClr val="FF66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FFFF00"/>
                </a:solidFill>
              </a:rPr>
              <a:t>T. Pieloni</a:t>
            </a:r>
            <a:endParaRPr lang="en-US" sz="1600" b="1" dirty="0">
              <a:solidFill>
                <a:srgbClr val="FFFF00"/>
              </a:solidFill>
            </a:endParaRPr>
          </a:p>
        </p:txBody>
      </p:sp>
      <p:sp>
        <p:nvSpPr>
          <p:cNvPr id="18" name="Content Placeholder 5"/>
          <p:cNvSpPr txBox="1">
            <a:spLocks/>
          </p:cNvSpPr>
          <p:nvPr/>
        </p:nvSpPr>
        <p:spPr>
          <a:xfrm>
            <a:off x="251520" y="3514107"/>
            <a:ext cx="3024336" cy="4667421"/>
          </a:xfrm>
          <a:prstGeom prst="rect">
            <a:avLst/>
          </a:prstGeom>
        </p:spPr>
        <p:txBody>
          <a:bodyPr vert="horz">
            <a:normAutofit/>
          </a:bodyPr>
          <a:lstStyle>
            <a:lvl1pPr marL="493776" indent="-4572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Arial"/>
              <a:buChar char="•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5256" indent="-4572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/>
              <a:buChar char="•"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2708" indent="-34290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5316" indent="-3429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0000"/>
              <a:buFont typeface="Arial"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0492" indent="-3429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Arial"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Minimize magnetic errors </a:t>
            </a:r>
            <a:r>
              <a:rPr lang="en-US" sz="1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 </a:t>
            </a:r>
            <a:r>
              <a:rPr lang="en-US" sz="18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Paid off for the LHC</a:t>
            </a:r>
          </a:p>
          <a:p>
            <a:r>
              <a:rPr lang="en-US" sz="1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Devise correction schemes and sorting  </a:t>
            </a:r>
            <a:r>
              <a:rPr lang="en-US" sz="18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Paid off for the LHC</a:t>
            </a:r>
            <a:endParaRPr lang="en-US" sz="18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Wingdings" pitchFamily="2" charset="2"/>
            </a:endParaRPr>
          </a:p>
          <a:p>
            <a:r>
              <a:rPr lang="en-US" sz="18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Initially expected to have limit at </a:t>
            </a:r>
            <a:r>
              <a:rPr lang="en-US" sz="1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  <a:sym typeface="Wingdings" pitchFamily="2" charset="2"/>
              </a:rPr>
              <a:t>D</a:t>
            </a:r>
            <a:r>
              <a:rPr lang="en-US" sz="1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Q</a:t>
            </a:r>
            <a:r>
              <a:rPr lang="en-US" sz="1800" baseline="-25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BB</a:t>
            </a:r>
            <a:r>
              <a:rPr lang="en-US" sz="1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 ~ 0.003/IP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white">
                    <a:lumMod val="75000"/>
                  </a:prstClr>
                </a:solidFill>
              </a:rPr>
              <a:t>11/03/2014</a:t>
            </a:r>
            <a:endParaRPr lang="en-US" dirty="0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G. Arduini - LHC Machine Upgrade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98317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smtClean="0"/>
              <a:t>11/03/2014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smtClean="0"/>
              <a:t>G. Arduini - LHC Machine Upgrade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</a:t>
            </a:r>
            <a:r>
              <a:rPr lang="en-US" dirty="0" smtClean="0"/>
              <a:t>lectron cloud effects</a:t>
            </a:r>
            <a:endParaRPr lang="en-US" dirty="0"/>
          </a:p>
        </p:txBody>
      </p:sp>
      <p:sp>
        <p:nvSpPr>
          <p:cNvPr id="57" name="Content Placeholder 2"/>
          <p:cNvSpPr txBox="1">
            <a:spLocks/>
          </p:cNvSpPr>
          <p:nvPr/>
        </p:nvSpPr>
        <p:spPr>
          <a:xfrm>
            <a:off x="457200" y="4310608"/>
            <a:ext cx="8229600" cy="99060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300" dirty="0" smtClean="0"/>
              <a:t>Possible consequences:</a:t>
            </a:r>
          </a:p>
          <a:p>
            <a:pPr lvl="1"/>
            <a:r>
              <a:rPr lang="en-US" sz="1900" dirty="0"/>
              <a:t>i</a:t>
            </a:r>
            <a:r>
              <a:rPr lang="en-US" sz="1900" dirty="0" smtClean="0"/>
              <a:t>nstabilities, emittance growth, desorption, vacuum degradation, background</a:t>
            </a:r>
          </a:p>
          <a:p>
            <a:pPr lvl="1"/>
            <a:r>
              <a:rPr lang="en-US" sz="1900" dirty="0" smtClean="0"/>
              <a:t>excessive energy deposition in the cold sectors</a:t>
            </a:r>
            <a:endParaRPr lang="en-US" sz="1900" dirty="0"/>
          </a:p>
        </p:txBody>
      </p:sp>
      <p:sp>
        <p:nvSpPr>
          <p:cNvPr id="58" name="TextBox 57"/>
          <p:cNvSpPr txBox="1"/>
          <p:nvPr/>
        </p:nvSpPr>
        <p:spPr>
          <a:xfrm>
            <a:off x="484278" y="5313982"/>
            <a:ext cx="8229600" cy="92333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 anchor="ctr">
            <a:spAutoFit/>
          </a:bodyPr>
          <a:lstStyle/>
          <a:p>
            <a:r>
              <a:rPr lang="en-US" dirty="0"/>
              <a:t>Electron bombardment of a surface has been proven </a:t>
            </a:r>
            <a:r>
              <a:rPr lang="en-US" dirty="0" smtClean="0"/>
              <a:t>to reduce </a:t>
            </a:r>
            <a:r>
              <a:rPr lang="en-US" b="1" dirty="0" smtClean="0">
                <a:solidFill>
                  <a:srgbClr val="FF0000"/>
                </a:solidFill>
              </a:rPr>
              <a:t>secondary </a:t>
            </a:r>
            <a:r>
              <a:rPr lang="en-US" b="1" dirty="0">
                <a:solidFill>
                  <a:srgbClr val="FF0000"/>
                </a:solidFill>
              </a:rPr>
              <a:t>electron yield </a:t>
            </a:r>
            <a:r>
              <a:rPr lang="en-US" b="1" dirty="0" smtClean="0">
                <a:solidFill>
                  <a:srgbClr val="FF0000"/>
                </a:solidFill>
              </a:rPr>
              <a:t>(SEY) </a:t>
            </a:r>
            <a:r>
              <a:rPr lang="en-US" dirty="0" smtClean="0"/>
              <a:t>of </a:t>
            </a:r>
            <a:r>
              <a:rPr lang="en-US" dirty="0"/>
              <a:t>a </a:t>
            </a:r>
            <a:r>
              <a:rPr lang="en-US" dirty="0" smtClean="0"/>
              <a:t>material as a function of the delivered electron dose. </a:t>
            </a:r>
            <a:r>
              <a:rPr lang="en-US" dirty="0" smtClean="0">
                <a:solidFill>
                  <a:srgbClr val="FF0000"/>
                </a:solidFill>
              </a:rPr>
              <a:t>This </a:t>
            </a:r>
            <a:r>
              <a:rPr lang="en-US" dirty="0">
                <a:solidFill>
                  <a:srgbClr val="FF0000"/>
                </a:solidFill>
              </a:rPr>
              <a:t>technique, known as </a:t>
            </a:r>
            <a:r>
              <a:rPr lang="en-US" b="1" dirty="0">
                <a:solidFill>
                  <a:srgbClr val="FF0000"/>
                </a:solidFill>
              </a:rPr>
              <a:t>scrubbing</a:t>
            </a:r>
            <a:r>
              <a:rPr lang="en-US" dirty="0">
                <a:solidFill>
                  <a:srgbClr val="FF0000"/>
                </a:solidFill>
              </a:rPr>
              <a:t>, provides a </a:t>
            </a:r>
            <a:r>
              <a:rPr lang="en-US" dirty="0" smtClean="0">
                <a:solidFill>
                  <a:srgbClr val="FF0000"/>
                </a:solidFill>
              </a:rPr>
              <a:t>mean to </a:t>
            </a:r>
            <a:r>
              <a:rPr lang="en-US" dirty="0">
                <a:solidFill>
                  <a:srgbClr val="FF0000"/>
                </a:solidFill>
              </a:rPr>
              <a:t>suppress electron cloud build-</a:t>
            </a:r>
            <a:r>
              <a:rPr lang="en-US" dirty="0" smtClean="0">
                <a:solidFill>
                  <a:srgbClr val="FF0000"/>
                </a:solidFill>
              </a:rPr>
              <a:t>up.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2776"/>
            <a:ext cx="6745199" cy="19557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0" name="TextBox 249"/>
          <p:cNvSpPr txBox="1"/>
          <p:nvPr/>
        </p:nvSpPr>
        <p:spPr>
          <a:xfrm>
            <a:off x="3779912" y="3284984"/>
            <a:ext cx="5112568" cy="923330"/>
          </a:xfrm>
          <a:prstGeom prst="rect">
            <a:avLst/>
          </a:prstGeom>
          <a:solidFill>
            <a:srgbClr val="FF66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FF00"/>
                </a:solidFill>
              </a:rPr>
              <a:t>Secondary emission yield [SEY]</a:t>
            </a:r>
          </a:p>
          <a:p>
            <a:pPr algn="ctr"/>
            <a:r>
              <a:rPr lang="en-US" b="1" dirty="0" smtClean="0">
                <a:solidFill>
                  <a:srgbClr val="FFFF00"/>
                </a:solidFill>
              </a:rPr>
              <a:t>SEY&gt;</a:t>
            </a:r>
            <a:r>
              <a:rPr lang="en-US" b="1" dirty="0" err="1" smtClean="0">
                <a:solidFill>
                  <a:srgbClr val="FFFF00"/>
                </a:solidFill>
              </a:rPr>
              <a:t>SEY</a:t>
            </a:r>
            <a:r>
              <a:rPr lang="en-US" b="1" baseline="-25000" dirty="0" err="1" smtClean="0">
                <a:solidFill>
                  <a:srgbClr val="FFFF00"/>
                </a:solidFill>
              </a:rPr>
              <a:t>th</a:t>
            </a:r>
            <a:r>
              <a:rPr lang="en-US" b="1" dirty="0" smtClean="0">
                <a:solidFill>
                  <a:srgbClr val="FFFF00"/>
                </a:solidFill>
              </a:rPr>
              <a:t> </a:t>
            </a:r>
            <a:r>
              <a:rPr lang="en-US" b="1" dirty="0" smtClean="0">
                <a:solidFill>
                  <a:srgbClr val="FFFF00"/>
                </a:solidFill>
                <a:sym typeface="Wingdings" pitchFamily="2" charset="2"/>
              </a:rPr>
              <a:t> avalanche effect (</a:t>
            </a:r>
            <a:r>
              <a:rPr lang="en-US" b="1" dirty="0" err="1" smtClean="0">
                <a:solidFill>
                  <a:srgbClr val="FFFF00"/>
                </a:solidFill>
                <a:sym typeface="Wingdings" pitchFamily="2" charset="2"/>
              </a:rPr>
              <a:t>multipacting</a:t>
            </a:r>
            <a:r>
              <a:rPr lang="en-US" b="1" dirty="0" smtClean="0">
                <a:solidFill>
                  <a:srgbClr val="FFFF00"/>
                </a:solidFill>
                <a:sym typeface="Wingdings" pitchFamily="2" charset="2"/>
              </a:rPr>
              <a:t>)</a:t>
            </a:r>
          </a:p>
          <a:p>
            <a:pPr algn="ctr"/>
            <a:r>
              <a:rPr lang="en-US" b="1" dirty="0" err="1" smtClean="0">
                <a:solidFill>
                  <a:srgbClr val="FFFF00"/>
                </a:solidFill>
                <a:sym typeface="Wingdings" pitchFamily="2" charset="2"/>
              </a:rPr>
              <a:t>SEY</a:t>
            </a:r>
            <a:r>
              <a:rPr lang="en-US" b="1" baseline="-25000" dirty="0" err="1" smtClean="0">
                <a:solidFill>
                  <a:srgbClr val="FFFF00"/>
                </a:solidFill>
                <a:sym typeface="Wingdings" pitchFamily="2" charset="2"/>
              </a:rPr>
              <a:t>th</a:t>
            </a:r>
            <a:r>
              <a:rPr lang="en-US" b="1" dirty="0" smtClean="0">
                <a:solidFill>
                  <a:srgbClr val="FFFF00"/>
                </a:solidFill>
                <a:sym typeface="Wingdings" pitchFamily="2" charset="2"/>
              </a:rPr>
              <a:t> depends on bunch spacing and population</a:t>
            </a:r>
            <a:endParaRPr lang="en-US" b="1" dirty="0">
              <a:solidFill>
                <a:srgbClr val="FFFF00"/>
              </a:solidFill>
            </a:endParaRPr>
          </a:p>
        </p:txBody>
      </p:sp>
      <p:pic>
        <p:nvPicPr>
          <p:cNvPr id="11" name="LHC_dipole.avi">
            <a:hlinkClick r:id="" action="ppaction://media"/>
          </p:cNvPr>
          <p:cNvPicPr>
            <a:picLocks noGrp="1" noChangeAspect="1"/>
          </p:cNvPicPr>
          <p:nvPr>
            <p:ph sz="half" idx="4294967295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348110" y="206577"/>
            <a:ext cx="3048426" cy="228631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985193" y="65657"/>
            <a:ext cx="3384376" cy="338554"/>
          </a:xfrm>
          <a:prstGeom prst="rect">
            <a:avLst/>
          </a:prstGeom>
          <a:solidFill>
            <a:srgbClr val="FF66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FFFF00"/>
                </a:solidFill>
              </a:rPr>
              <a:t>G. Iadarola, G. Rumolo</a:t>
            </a:r>
            <a:endParaRPr lang="en-US" sz="16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41346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620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Pile-up density</a:t>
            </a:r>
            <a:endParaRPr lang="en-GB" dirty="0"/>
          </a:p>
        </p:txBody>
      </p:sp>
      <p:pic>
        <p:nvPicPr>
          <p:cNvPr id="52226" name="Picture 2" descr="\\cern.ch\dfs\Users\a\arduini\Documents\2012_highPileup_ATLAS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240" y="1144488"/>
            <a:ext cx="4876800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6"/>
          <p:cNvSpPr>
            <a:spLocks noGrp="1"/>
          </p:cNvSpPr>
          <p:nvPr>
            <p:ph sz="half" idx="4294967295"/>
          </p:nvPr>
        </p:nvSpPr>
        <p:spPr>
          <a:xfrm>
            <a:off x="5040313" y="1125538"/>
            <a:ext cx="4103687" cy="5327798"/>
          </a:xfrm>
        </p:spPr>
        <p:txBody>
          <a:bodyPr>
            <a:noAutofit/>
          </a:bodyPr>
          <a:lstStyle/>
          <a:p>
            <a:r>
              <a:rPr lang="en-US" sz="1800" dirty="0"/>
              <a:t>25 reconstructed vertices – in a luminous region of 4.3 cm </a:t>
            </a:r>
            <a:r>
              <a:rPr lang="en-US" sz="1800" dirty="0" err="1"/>
              <a:t>r.m.s</a:t>
            </a:r>
            <a:r>
              <a:rPr lang="en-US" sz="1800" dirty="0"/>
              <a:t>. </a:t>
            </a:r>
            <a:r>
              <a:rPr lang="en-US" sz="1800" dirty="0" smtClean="0"/>
              <a:t>length</a:t>
            </a:r>
          </a:p>
          <a:p>
            <a:endParaRPr lang="en-US" sz="1800" dirty="0"/>
          </a:p>
          <a:p>
            <a:r>
              <a:rPr lang="en-US" sz="1800" dirty="0"/>
              <a:t>Peaks of &gt;40 events per bunch crossing observed with luminosities in the range of 7x10</a:t>
            </a:r>
            <a:r>
              <a:rPr lang="en-US" sz="1800" baseline="30000" dirty="0"/>
              <a:t>33</a:t>
            </a:r>
            <a:r>
              <a:rPr lang="en-US" sz="1800" dirty="0"/>
              <a:t> </a:t>
            </a:r>
            <a:r>
              <a:rPr lang="en-US" sz="1800" dirty="0" smtClean="0"/>
              <a:t>cm</a:t>
            </a:r>
            <a:r>
              <a:rPr lang="en-US" sz="1800" baseline="30000" dirty="0" smtClean="0"/>
              <a:t>-2</a:t>
            </a:r>
            <a:r>
              <a:rPr lang="en-US" sz="1800" dirty="0" smtClean="0"/>
              <a:t>s</a:t>
            </a:r>
            <a:r>
              <a:rPr lang="en-US" sz="1800" baseline="30000" dirty="0" smtClean="0"/>
              <a:t>-1</a:t>
            </a:r>
          </a:p>
          <a:p>
            <a:endParaRPr lang="en-US" sz="1800" baseline="30000" dirty="0"/>
          </a:p>
          <a:p>
            <a:r>
              <a:rPr lang="en-US" sz="1800" dirty="0">
                <a:solidFill>
                  <a:srgbClr val="FF0000"/>
                </a:solidFill>
                <a:sym typeface="Wingdings" panose="05000000000000000000" pitchFamily="2" charset="2"/>
              </a:rPr>
              <a:t>That is why we are here…</a:t>
            </a:r>
            <a:endParaRPr lang="en-US" sz="1800" dirty="0">
              <a:solidFill>
                <a:srgbClr val="FF0000"/>
              </a:solidFill>
            </a:endParaRPr>
          </a:p>
          <a:p>
            <a:endParaRPr lang="en-US" sz="1800" baseline="30000" dirty="0" smtClean="0"/>
          </a:p>
          <a:p>
            <a:endParaRPr lang="en-US" sz="1800" baseline="30000" dirty="0"/>
          </a:p>
          <a:p>
            <a:endParaRPr lang="en-US" sz="1800" dirty="0" smtClean="0"/>
          </a:p>
          <a:p>
            <a:pPr marL="0" indent="0">
              <a:buNone/>
            </a:pPr>
            <a:endParaRPr lang="en-US" sz="1800" dirty="0"/>
          </a:p>
          <a:p>
            <a:r>
              <a:rPr lang="en-US" sz="1800" dirty="0" smtClean="0"/>
              <a:t>Pile-up </a:t>
            </a:r>
            <a:r>
              <a:rPr lang="en-US" sz="1800" dirty="0" smtClean="0"/>
              <a:t>proportional to luminosity per bunch </a:t>
            </a:r>
            <a:r>
              <a:rPr lang="en-US" sz="1800" dirty="0" smtClean="0">
                <a:solidFill>
                  <a:srgbClr val="FF0000"/>
                </a:solidFill>
                <a:sym typeface="Wingdings" panose="05000000000000000000" pitchFamily="2" charset="2"/>
              </a:rPr>
              <a:t> more bunches (i.e. 25 ns) is better</a:t>
            </a:r>
          </a:p>
          <a:p>
            <a:endParaRPr lang="en-US" sz="1400" dirty="0">
              <a:solidFill>
                <a:srgbClr val="FF0000"/>
              </a:solidFill>
              <a:sym typeface="Wingdings" panose="05000000000000000000" pitchFamily="2" charset="2"/>
            </a:endParaRPr>
          </a:p>
          <a:p>
            <a:endParaRPr lang="en-GB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179512" y="4509120"/>
            <a:ext cx="1310680" cy="369332"/>
          </a:xfrm>
          <a:prstGeom prst="rect">
            <a:avLst/>
          </a:prstGeom>
          <a:solidFill>
            <a:srgbClr val="FF66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FF00"/>
                </a:solidFill>
              </a:rPr>
              <a:t>Z</a:t>
            </a:r>
            <a:r>
              <a:rPr lang="en-US" b="1" dirty="0" smtClean="0">
                <a:solidFill>
                  <a:srgbClr val="FFFF00"/>
                </a:solidFill>
                <a:sym typeface="Wingdings" pitchFamily="2" charset="2"/>
              </a:rPr>
              <a:t> </a:t>
            </a:r>
            <a:r>
              <a:rPr lang="en-US" b="1" dirty="0" smtClean="0">
                <a:solidFill>
                  <a:srgbClr val="FFFF00"/>
                </a:solidFill>
                <a:latin typeface="Symbol" pitchFamily="18" charset="2"/>
                <a:sym typeface="Wingdings" pitchFamily="2" charset="2"/>
              </a:rPr>
              <a:t>mm</a:t>
            </a:r>
            <a:r>
              <a:rPr lang="en-US" b="1" dirty="0" smtClean="0">
                <a:solidFill>
                  <a:srgbClr val="FFFF00"/>
                </a:solidFill>
                <a:sym typeface="Wingdings" pitchFamily="2" charset="2"/>
              </a:rPr>
              <a:t> 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white">
                    <a:lumMod val="75000"/>
                  </a:prstClr>
                </a:solidFill>
              </a:rPr>
              <a:t>11/03/2014</a:t>
            </a:r>
            <a:endParaRPr lang="en-US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G. Arduini - LHC Machine Upgrade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Picture 2" descr="immagine testat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8868" y="3938351"/>
            <a:ext cx="3623139" cy="1141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0362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smtClean="0"/>
              <a:t>11/03/2014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smtClean="0"/>
              <a:t>G. Arduini - LHC Machine Upgrade</a:t>
            </a:r>
            <a:endParaRPr lang="en-US" dirty="0"/>
          </a:p>
        </p:txBody>
      </p:sp>
      <p:sp>
        <p:nvSpPr>
          <p:cNvPr id="13314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Summary: 2010 to 2012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4376817"/>
              </p:ext>
            </p:extLst>
          </p:nvPr>
        </p:nvGraphicFramePr>
        <p:xfrm>
          <a:off x="611560" y="1394079"/>
          <a:ext cx="7834614" cy="448319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12370"/>
                <a:gridCol w="1130561"/>
                <a:gridCol w="1130561"/>
                <a:gridCol w="1130561"/>
                <a:gridCol w="1130561"/>
              </a:tblGrid>
              <a:tr h="351276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Parameter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2010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2011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2012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Nominal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51276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Energy [</a:t>
                      </a:r>
                      <a:r>
                        <a:rPr lang="en-US" dirty="0" err="1" smtClean="0">
                          <a:solidFill>
                            <a:schemeClr val="tx1"/>
                          </a:solidFill>
                        </a:rPr>
                        <a:t>TeV</a:t>
                      </a:r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]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rgbClr val="0055A0"/>
                          </a:solidFill>
                        </a:rPr>
                        <a:t>3.5</a:t>
                      </a:r>
                      <a:endParaRPr lang="en-US" b="0" dirty="0">
                        <a:solidFill>
                          <a:srgbClr val="0055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dirty="0" smtClean="0">
                          <a:solidFill>
                            <a:srgbClr val="0055A0"/>
                          </a:solidFill>
                        </a:rPr>
                        <a:t>3.5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smtClean="0">
                          <a:solidFill>
                            <a:srgbClr val="FF0000"/>
                          </a:solidFill>
                        </a:rPr>
                        <a:t>4.0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7.0</a:t>
                      </a:r>
                    </a:p>
                  </a:txBody>
                  <a:tcPr/>
                </a:tc>
              </a:tr>
              <a:tr h="351276">
                <a:tc>
                  <a:txBody>
                    <a:bodyPr/>
                    <a:lstStyle/>
                    <a:p>
                      <a:r>
                        <a:rPr lang="en-US" dirty="0" err="1" smtClean="0">
                          <a:solidFill>
                            <a:schemeClr val="tx1"/>
                          </a:solidFill>
                        </a:rPr>
                        <a:t>N</a:t>
                      </a:r>
                      <a:r>
                        <a:rPr lang="en-US" baseline="-25000" dirty="0" err="1" smtClean="0">
                          <a:solidFill>
                            <a:schemeClr val="tx1"/>
                          </a:solidFill>
                        </a:rPr>
                        <a:t>b</a:t>
                      </a:r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 [10</a:t>
                      </a:r>
                      <a:r>
                        <a:rPr lang="en-US" baseline="30000" dirty="0" smtClean="0">
                          <a:solidFill>
                            <a:schemeClr val="tx1"/>
                          </a:solidFill>
                        </a:rPr>
                        <a:t>11</a:t>
                      </a:r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 p/bunch]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rgbClr val="0055A0"/>
                          </a:solidFill>
                          <a:sym typeface="Symbol"/>
                        </a:rPr>
                        <a:t>1.2</a:t>
                      </a:r>
                      <a:endParaRPr lang="en-US" b="0" baseline="30000" dirty="0">
                        <a:solidFill>
                          <a:srgbClr val="0055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rgbClr val="0055A0"/>
                          </a:solidFill>
                          <a:sym typeface="Symbol"/>
                        </a:rPr>
                        <a:t>1.45</a:t>
                      </a:r>
                      <a:endParaRPr lang="en-US" b="0" baseline="30000" dirty="0">
                        <a:solidFill>
                          <a:srgbClr val="0055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00B050"/>
                          </a:solidFill>
                          <a:sym typeface="Symbol"/>
                        </a:rPr>
                        <a:t>1.6</a:t>
                      </a:r>
                      <a:endParaRPr lang="en-US" b="1" baseline="30000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dirty="0" smtClean="0">
                          <a:solidFill>
                            <a:schemeClr val="tx1"/>
                          </a:solidFill>
                          <a:sym typeface="Symbol"/>
                        </a:rPr>
                        <a:t>1.15</a:t>
                      </a:r>
                      <a:endParaRPr lang="en-US" b="0" baseline="30000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57105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k (no. bunches)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rgbClr val="0055A0"/>
                          </a:solidFill>
                        </a:rPr>
                        <a:t>368</a:t>
                      </a:r>
                      <a:endParaRPr lang="en-US" b="0" dirty="0">
                        <a:solidFill>
                          <a:srgbClr val="0055A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baseline="0" dirty="0" smtClean="0">
                          <a:solidFill>
                            <a:srgbClr val="0055A0"/>
                          </a:solidFill>
                        </a:rPr>
                        <a:t> 1380</a:t>
                      </a:r>
                      <a:endParaRPr lang="en-US" b="0" dirty="0">
                        <a:solidFill>
                          <a:srgbClr val="0055A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baseline="0" dirty="0" smtClean="0">
                          <a:solidFill>
                            <a:srgbClr val="FF0000"/>
                          </a:solidFill>
                        </a:rPr>
                        <a:t>1380</a:t>
                      </a:r>
                      <a:endParaRPr lang="en-US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2808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</a:tr>
              <a:tr h="357105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Bunch spacing [ns]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rgbClr val="0055A0"/>
                          </a:solidFill>
                        </a:rPr>
                        <a:t>150</a:t>
                      </a:r>
                      <a:endParaRPr lang="en-US" b="0" dirty="0">
                        <a:solidFill>
                          <a:srgbClr val="0055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rgbClr val="0055A0"/>
                          </a:solidFill>
                        </a:rPr>
                        <a:t>75 / 50</a:t>
                      </a:r>
                      <a:endParaRPr lang="en-US" b="0" dirty="0">
                        <a:solidFill>
                          <a:srgbClr val="0055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FF0000"/>
                          </a:solidFill>
                        </a:rPr>
                        <a:t>50</a:t>
                      </a:r>
                      <a:endParaRPr lang="en-US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25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9199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Stored energy</a:t>
                      </a:r>
                      <a:r>
                        <a:rPr lang="en-US" baseline="0" dirty="0" smtClean="0">
                          <a:solidFill>
                            <a:schemeClr val="tx1"/>
                          </a:solidFill>
                        </a:rPr>
                        <a:t> [MJ]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rgbClr val="0055A0"/>
                          </a:solidFill>
                        </a:rPr>
                        <a:t>25</a:t>
                      </a:r>
                      <a:endParaRPr lang="en-US" b="0" dirty="0">
                        <a:solidFill>
                          <a:srgbClr val="0055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rgbClr val="0055A0"/>
                          </a:solidFill>
                        </a:rPr>
                        <a:t>112</a:t>
                      </a:r>
                      <a:endParaRPr lang="en-US" b="0" dirty="0">
                        <a:solidFill>
                          <a:srgbClr val="0055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FF0000"/>
                          </a:solidFill>
                        </a:rPr>
                        <a:t>140</a:t>
                      </a:r>
                      <a:endParaRPr lang="en-US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362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9199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  <a:latin typeface="Symbol" pitchFamily="18" charset="2"/>
                        </a:rPr>
                        <a:t>e</a:t>
                      </a:r>
                      <a:r>
                        <a:rPr lang="en-US" baseline="30000" dirty="0" smtClean="0">
                          <a:solidFill>
                            <a:schemeClr val="tx1"/>
                          </a:solidFill>
                          <a:latin typeface="Symbol" pitchFamily="18" charset="2"/>
                        </a:rPr>
                        <a:t>*</a:t>
                      </a:r>
                      <a:r>
                        <a:rPr lang="en-US" baseline="0" dirty="0" smtClean="0">
                          <a:solidFill>
                            <a:schemeClr val="tx1"/>
                          </a:solidFill>
                        </a:rPr>
                        <a:t> [</a:t>
                      </a:r>
                      <a:r>
                        <a:rPr lang="en-US" baseline="0" dirty="0" smtClean="0">
                          <a:solidFill>
                            <a:schemeClr val="tx1"/>
                          </a:solidFill>
                          <a:latin typeface="Symbol" pitchFamily="18" charset="2"/>
                        </a:rPr>
                        <a:t>m</a:t>
                      </a:r>
                      <a:r>
                        <a:rPr lang="en-US" baseline="0" dirty="0" smtClean="0">
                          <a:solidFill>
                            <a:schemeClr val="tx1"/>
                          </a:solidFill>
                        </a:rPr>
                        <a:t>m]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rgbClr val="0055A0"/>
                          </a:solidFill>
                        </a:rPr>
                        <a:t>2.4</a:t>
                      </a:r>
                      <a:endParaRPr lang="en-US" b="0" dirty="0">
                        <a:solidFill>
                          <a:srgbClr val="0055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rgbClr val="0055A0"/>
                          </a:solidFill>
                        </a:rPr>
                        <a:t>2.4</a:t>
                      </a:r>
                      <a:endParaRPr lang="en-US" b="0" dirty="0">
                        <a:solidFill>
                          <a:srgbClr val="0055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00B050"/>
                          </a:solidFill>
                        </a:rPr>
                        <a:t>2.5</a:t>
                      </a:r>
                      <a:endParaRPr lang="en-US" b="1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3.75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9199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  <a:latin typeface="Symbol" pitchFamily="18" charset="2"/>
                        </a:rPr>
                        <a:t>b</a:t>
                      </a:r>
                      <a:r>
                        <a:rPr lang="en-US" baseline="30000" dirty="0" smtClean="0">
                          <a:solidFill>
                            <a:schemeClr val="tx1"/>
                          </a:solidFill>
                        </a:rPr>
                        <a:t>*</a:t>
                      </a:r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 [m]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rgbClr val="0055A0"/>
                          </a:solidFill>
                        </a:rPr>
                        <a:t>3.5</a:t>
                      </a:r>
                      <a:endParaRPr lang="en-US" b="0" dirty="0">
                        <a:solidFill>
                          <a:srgbClr val="0055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rgbClr val="0055A0"/>
                          </a:solidFill>
                        </a:rPr>
                        <a:t>1.5</a:t>
                      </a:r>
                      <a:r>
                        <a:rPr lang="en-US" b="0" baseline="0" dirty="0" smtClean="0">
                          <a:solidFill>
                            <a:srgbClr val="0055A0"/>
                          </a:solidFill>
                        </a:rPr>
                        <a:t> </a:t>
                      </a:r>
                      <a:r>
                        <a:rPr lang="en-US" b="0" baseline="0" dirty="0" smtClean="0">
                          <a:solidFill>
                            <a:srgbClr val="0055A0"/>
                          </a:solidFill>
                          <a:sym typeface="Wingdings" pitchFamily="2" charset="2"/>
                        </a:rPr>
                        <a:t></a:t>
                      </a:r>
                      <a:r>
                        <a:rPr lang="en-US" b="0" dirty="0" smtClean="0">
                          <a:solidFill>
                            <a:srgbClr val="0055A0"/>
                          </a:solidFill>
                        </a:rPr>
                        <a:t> 1 </a:t>
                      </a:r>
                      <a:endParaRPr lang="en-US" b="0" dirty="0">
                        <a:solidFill>
                          <a:srgbClr val="0055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00B050"/>
                          </a:solidFill>
                        </a:rPr>
                        <a:t>0.6</a:t>
                      </a:r>
                      <a:r>
                        <a:rPr lang="en-US" b="1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endParaRPr lang="en-US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0.55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9199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Crossing angle [</a:t>
                      </a:r>
                      <a:r>
                        <a:rPr lang="en-US" dirty="0" err="1" smtClean="0">
                          <a:solidFill>
                            <a:schemeClr val="tx1"/>
                          </a:solidFill>
                          <a:latin typeface="Symbol" panose="05050102010706020507" pitchFamily="18" charset="2"/>
                        </a:rPr>
                        <a:t>m</a:t>
                      </a:r>
                      <a:r>
                        <a:rPr lang="en-US" dirty="0" err="1" smtClean="0">
                          <a:solidFill>
                            <a:schemeClr val="tx1"/>
                          </a:solidFill>
                        </a:rPr>
                        <a:t>rad</a:t>
                      </a:r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]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rgbClr val="0055A0"/>
                          </a:solidFill>
                        </a:rPr>
                        <a:t>200</a:t>
                      </a:r>
                      <a:endParaRPr lang="en-US" b="0" dirty="0">
                        <a:solidFill>
                          <a:srgbClr val="0055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rgbClr val="0055A0"/>
                          </a:solidFill>
                        </a:rPr>
                        <a:t>240</a:t>
                      </a:r>
                      <a:endParaRPr lang="en-US" b="0" dirty="0">
                        <a:solidFill>
                          <a:srgbClr val="0055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00B050"/>
                          </a:solidFill>
                        </a:rPr>
                        <a:t>290</a:t>
                      </a:r>
                      <a:endParaRPr lang="en-US" b="1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285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9199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L [10</a:t>
                      </a:r>
                      <a:r>
                        <a:rPr lang="en-US" baseline="30000" dirty="0" smtClean="0">
                          <a:solidFill>
                            <a:schemeClr val="tx1"/>
                          </a:solidFill>
                        </a:rPr>
                        <a:t>34</a:t>
                      </a:r>
                      <a:r>
                        <a:rPr lang="en-US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cm</a:t>
                      </a:r>
                      <a:r>
                        <a:rPr lang="en-US" baseline="30000" dirty="0" smtClean="0">
                          <a:solidFill>
                            <a:schemeClr val="tx1"/>
                          </a:solidFill>
                        </a:rPr>
                        <a:t>-2</a:t>
                      </a:r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s</a:t>
                      </a:r>
                      <a:r>
                        <a:rPr lang="en-US" baseline="30000" dirty="0" smtClean="0">
                          <a:solidFill>
                            <a:schemeClr val="tx1"/>
                          </a:solidFill>
                        </a:rPr>
                        <a:t>-1</a:t>
                      </a:r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]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dirty="0" smtClean="0">
                          <a:solidFill>
                            <a:srgbClr val="0055A0"/>
                          </a:solidFill>
                          <a:sym typeface="Symbol"/>
                        </a:rPr>
                        <a:t>0.02</a:t>
                      </a:r>
                      <a:endParaRPr lang="en-US" b="0" baseline="30000" dirty="0" smtClean="0">
                        <a:solidFill>
                          <a:srgbClr val="0055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dirty="0" smtClean="0">
                          <a:solidFill>
                            <a:srgbClr val="0055A0"/>
                          </a:solidFill>
                          <a:sym typeface="Symbol"/>
                        </a:rPr>
                        <a:t>0.35</a:t>
                      </a:r>
                      <a:endParaRPr lang="en-US" b="0" baseline="30000" dirty="0" smtClean="0">
                        <a:solidFill>
                          <a:srgbClr val="0055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smtClean="0">
                          <a:solidFill>
                            <a:srgbClr val="00B050"/>
                          </a:solidFill>
                          <a:sym typeface="Symbol"/>
                        </a:rPr>
                        <a:t>0.76</a:t>
                      </a:r>
                      <a:endParaRPr lang="en-US" b="1" baseline="30000" dirty="0" smtClean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dirty="0" smtClean="0">
                          <a:solidFill>
                            <a:schemeClr val="tx1"/>
                          </a:solidFill>
                          <a:sym typeface="Symbol"/>
                        </a:rPr>
                        <a:t>1.0</a:t>
                      </a:r>
                      <a:endParaRPr lang="en-US" b="0" baseline="30000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9199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Beam-beam parameter/IP (</a:t>
                      </a:r>
                      <a:r>
                        <a:rPr lang="en-US" dirty="0" err="1" smtClean="0">
                          <a:solidFill>
                            <a:schemeClr val="tx1"/>
                          </a:solidFill>
                          <a:latin typeface="Symbol" panose="05050102010706020507" pitchFamily="18" charset="2"/>
                        </a:rPr>
                        <a:t>D</a:t>
                      </a:r>
                      <a:r>
                        <a:rPr lang="en-US" dirty="0" err="1" smtClean="0">
                          <a:solidFill>
                            <a:schemeClr val="tx1"/>
                          </a:solidFill>
                        </a:rPr>
                        <a:t>Q</a:t>
                      </a:r>
                      <a:r>
                        <a:rPr lang="en-US" baseline="-25000" dirty="0" err="1" smtClean="0">
                          <a:solidFill>
                            <a:schemeClr val="tx1"/>
                          </a:solidFill>
                        </a:rPr>
                        <a:t>bb</a:t>
                      </a:r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)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baseline="0" dirty="0" smtClean="0">
                          <a:solidFill>
                            <a:srgbClr val="0055A0"/>
                          </a:solidFill>
                        </a:rPr>
                        <a:t>-0.0054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baseline="0" dirty="0" smtClean="0">
                          <a:solidFill>
                            <a:srgbClr val="0055A0"/>
                          </a:solidFill>
                        </a:rPr>
                        <a:t>-0.0065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baseline="0" dirty="0" smtClean="0">
                          <a:solidFill>
                            <a:srgbClr val="00B050"/>
                          </a:solidFill>
                        </a:rPr>
                        <a:t>-0.0069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baseline="0" dirty="0" smtClean="0">
                          <a:solidFill>
                            <a:schemeClr val="tx1"/>
                          </a:solidFill>
                        </a:rPr>
                        <a:t>-0.0033</a:t>
                      </a:r>
                    </a:p>
                  </a:txBody>
                  <a:tcPr/>
                </a:tc>
              </a:tr>
              <a:tr h="379199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Average Pile-up @</a:t>
                      </a:r>
                      <a:r>
                        <a:rPr lang="en-US" baseline="0" dirty="0" smtClean="0">
                          <a:solidFill>
                            <a:schemeClr val="tx1"/>
                          </a:solidFill>
                        </a:rPr>
                        <a:t> beg. of fill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baseline="0" dirty="0" smtClean="0">
                          <a:solidFill>
                            <a:srgbClr val="0055A0"/>
                          </a:solidFill>
                        </a:rPr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baseline="0" dirty="0" smtClean="0">
                          <a:solidFill>
                            <a:srgbClr val="0055A0"/>
                          </a:solidFill>
                        </a:rPr>
                        <a:t>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baseline="0" dirty="0" smtClean="0">
                          <a:solidFill>
                            <a:srgbClr val="00B050"/>
                          </a:solidFill>
                        </a:rPr>
                        <a:t>38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baseline="0" dirty="0" smtClean="0">
                          <a:solidFill>
                            <a:schemeClr val="tx1"/>
                          </a:solidFill>
                        </a:rPr>
                        <a:t>26</a:t>
                      </a: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78080957"/>
              </p:ext>
            </p:extLst>
          </p:nvPr>
        </p:nvGraphicFramePr>
        <p:xfrm>
          <a:off x="7092280" y="188640"/>
          <a:ext cx="1720850" cy="901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7" name="Equation" r:id="rId4" imgW="825480" imgH="431640" progId="Equation.3">
                  <p:embed/>
                </p:oleObj>
              </mc:Choice>
              <mc:Fallback>
                <p:oleObj name="Equation" r:id="rId4" imgW="82548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92280" y="188640"/>
                        <a:ext cx="1720850" cy="901700"/>
                      </a:xfrm>
                      <a:prstGeom prst="rect">
                        <a:avLst/>
                      </a:prstGeom>
                      <a:solidFill>
                        <a:srgbClr val="2D9D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978607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smtClean="0"/>
              <a:t>11/03/2014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smtClean="0"/>
              <a:t>G. Arduini - LHC Machine Upgrade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Contents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30000"/>
              </a:lnSpc>
            </a:pPr>
            <a:r>
              <a:rPr lang="en-GB" dirty="0" smtClean="0">
                <a:solidFill>
                  <a:schemeClr val="bg2">
                    <a:lumMod val="90000"/>
                  </a:schemeClr>
                </a:solidFill>
              </a:rPr>
              <a:t>The LHC: the challenges</a:t>
            </a:r>
          </a:p>
          <a:p>
            <a:pPr>
              <a:lnSpc>
                <a:spcPct val="130000"/>
              </a:lnSpc>
            </a:pPr>
            <a:r>
              <a:rPr lang="en-GB" dirty="0" smtClean="0"/>
              <a:t>The next 10 years</a:t>
            </a:r>
          </a:p>
          <a:p>
            <a:pPr>
              <a:lnSpc>
                <a:spcPct val="130000"/>
              </a:lnSpc>
            </a:pPr>
            <a:r>
              <a:rPr lang="en-GB" dirty="0" smtClean="0">
                <a:solidFill>
                  <a:schemeClr val="bg2">
                    <a:lumMod val="90000"/>
                  </a:schemeClr>
                </a:solidFill>
              </a:rPr>
              <a:t>HL-LHC: why and how?</a:t>
            </a:r>
          </a:p>
          <a:p>
            <a:pPr>
              <a:lnSpc>
                <a:spcPct val="130000"/>
              </a:lnSpc>
            </a:pPr>
            <a:r>
              <a:rPr lang="en-US" dirty="0">
                <a:solidFill>
                  <a:schemeClr val="bg2">
                    <a:lumMod val="90000"/>
                  </a:schemeClr>
                </a:solidFill>
              </a:rPr>
              <a:t>Beyond the Upgrade: </a:t>
            </a:r>
            <a:r>
              <a:rPr lang="en-US" dirty="0" smtClean="0">
                <a:solidFill>
                  <a:schemeClr val="bg2">
                    <a:lumMod val="90000"/>
                  </a:schemeClr>
                </a:solidFill>
              </a:rPr>
              <a:t>FCC-</a:t>
            </a:r>
            <a:r>
              <a:rPr lang="en-US" dirty="0" err="1" smtClean="0">
                <a:solidFill>
                  <a:schemeClr val="bg2">
                    <a:lumMod val="90000"/>
                  </a:schemeClr>
                </a:solidFill>
              </a:rPr>
              <a:t>hh</a:t>
            </a:r>
            <a:endParaRPr lang="en-GB" dirty="0" smtClean="0">
              <a:solidFill>
                <a:schemeClr val="bg2">
                  <a:lumMod val="90000"/>
                </a:schemeClr>
              </a:solidFill>
            </a:endParaRPr>
          </a:p>
          <a:p>
            <a:pPr>
              <a:lnSpc>
                <a:spcPct val="130000"/>
              </a:lnSpc>
            </a:pPr>
            <a:endParaRPr lang="en-US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97866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smtClean="0"/>
              <a:t>11/03/2014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smtClean="0"/>
              <a:t>G. Arduini - LHC Machine Upgrade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63272" cy="9144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Best performance for Run II/III (</a:t>
            </a:r>
            <a:r>
              <a:rPr lang="en-US" dirty="0" smtClean="0">
                <a:latin typeface="Symbol" panose="05050102010706020507" pitchFamily="18" charset="2"/>
              </a:rPr>
              <a:t>b</a:t>
            </a:r>
            <a:r>
              <a:rPr lang="en-US" dirty="0" smtClean="0"/>
              <a:t>*=40 cm)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3062390"/>
            <a:ext cx="8366760" cy="1812815"/>
          </a:xfrm>
        </p:spPr>
        <p:txBody>
          <a:bodyPr>
            <a:normAutofit fontScale="70000" lnSpcReduction="20000"/>
          </a:bodyPr>
          <a:lstStyle/>
          <a:p>
            <a:pPr marL="342900" lvl="0" indent="-342900" defTabSz="457200">
              <a:buClrTx/>
              <a:buSzTx/>
              <a:defRPr/>
            </a:pPr>
            <a:r>
              <a:rPr lang="en-US" dirty="0" smtClean="0"/>
              <a:t>Limited by:</a:t>
            </a:r>
          </a:p>
          <a:p>
            <a:pPr marL="754380" lvl="1" indent="-342900" defTabSz="457200">
              <a:buClrTx/>
              <a:buSzTx/>
              <a:defRPr/>
            </a:pPr>
            <a:r>
              <a:rPr lang="en-GB" sz="2800" dirty="0" smtClean="0">
                <a:solidFill>
                  <a:srgbClr val="FF0000"/>
                </a:solidFill>
              </a:rPr>
              <a:t>Inner </a:t>
            </a:r>
            <a:r>
              <a:rPr lang="en-GB" sz="2800" dirty="0">
                <a:solidFill>
                  <a:srgbClr val="FF0000"/>
                </a:solidFill>
              </a:rPr>
              <a:t>triplet heat </a:t>
            </a:r>
            <a:r>
              <a:rPr lang="en-GB" sz="2800" dirty="0" smtClean="0">
                <a:solidFill>
                  <a:srgbClr val="FF0000"/>
                </a:solidFill>
              </a:rPr>
              <a:t>load </a:t>
            </a:r>
            <a:r>
              <a:rPr lang="en-GB" sz="2800" dirty="0" smtClean="0"/>
              <a:t>due </a:t>
            </a:r>
            <a:r>
              <a:rPr lang="en-GB" sz="2800" dirty="0"/>
              <a:t>to collisions </a:t>
            </a:r>
            <a:r>
              <a:rPr lang="en-GB" sz="2800" dirty="0" smtClean="0"/>
              <a:t>debris (</a:t>
            </a:r>
            <a:r>
              <a:rPr lang="en-GB" sz="2800" b="1" dirty="0" smtClean="0">
                <a:solidFill>
                  <a:srgbClr val="FF0000"/>
                </a:solidFill>
              </a:rPr>
              <a:t>1.7 </a:t>
            </a:r>
            <a:r>
              <a:rPr lang="en-GB" sz="2800" b="1" dirty="0">
                <a:solidFill>
                  <a:srgbClr val="FF0000"/>
                </a:solidFill>
              </a:rPr>
              <a:t>x 10</a:t>
            </a:r>
            <a:r>
              <a:rPr lang="en-GB" sz="2800" b="1" baseline="30000" dirty="0">
                <a:solidFill>
                  <a:srgbClr val="FF0000"/>
                </a:solidFill>
              </a:rPr>
              <a:t>34 </a:t>
            </a:r>
            <a:r>
              <a:rPr lang="en-GB" sz="2800" b="1" dirty="0">
                <a:solidFill>
                  <a:srgbClr val="FF0000"/>
                </a:solidFill>
              </a:rPr>
              <a:t>cm</a:t>
            </a:r>
            <a:r>
              <a:rPr lang="en-GB" sz="2800" b="1" baseline="30000" dirty="0">
                <a:solidFill>
                  <a:srgbClr val="FF0000"/>
                </a:solidFill>
              </a:rPr>
              <a:t>-2</a:t>
            </a:r>
            <a:r>
              <a:rPr lang="en-GB" sz="2800" b="1" dirty="0">
                <a:solidFill>
                  <a:srgbClr val="FF0000"/>
                </a:solidFill>
              </a:rPr>
              <a:t> s</a:t>
            </a:r>
            <a:r>
              <a:rPr lang="en-GB" sz="2800" b="1" baseline="30000" dirty="0">
                <a:solidFill>
                  <a:srgbClr val="FF0000"/>
                </a:solidFill>
              </a:rPr>
              <a:t>-1 </a:t>
            </a:r>
            <a:r>
              <a:rPr lang="en-GB" sz="2800" b="1" dirty="0">
                <a:solidFill>
                  <a:srgbClr val="FF0000"/>
                </a:solidFill>
              </a:rPr>
              <a:t>± 20</a:t>
            </a:r>
            <a:r>
              <a:rPr lang="en-GB" sz="2800" b="1" dirty="0" smtClean="0">
                <a:solidFill>
                  <a:srgbClr val="FF0000"/>
                </a:solidFill>
              </a:rPr>
              <a:t>%</a:t>
            </a:r>
            <a:r>
              <a:rPr lang="en-GB" sz="2800" dirty="0" smtClean="0"/>
              <a:t> )</a:t>
            </a:r>
          </a:p>
          <a:p>
            <a:pPr marL="754380" lvl="1" indent="-342900" defTabSz="457200">
              <a:buClrTx/>
              <a:buSzTx/>
              <a:defRPr/>
            </a:pPr>
            <a:r>
              <a:rPr lang="en-GB" sz="2800" dirty="0">
                <a:solidFill>
                  <a:srgbClr val="FF0000"/>
                </a:solidFill>
              </a:rPr>
              <a:t>P</a:t>
            </a:r>
            <a:r>
              <a:rPr lang="en-GB" sz="2800" dirty="0" smtClean="0">
                <a:solidFill>
                  <a:srgbClr val="FF0000"/>
                </a:solidFill>
              </a:rPr>
              <a:t>ile-up</a:t>
            </a:r>
            <a:r>
              <a:rPr lang="en-GB" sz="2800" dirty="0" smtClean="0"/>
              <a:t> (here assumed to be 45 events/crossing)</a:t>
            </a:r>
          </a:p>
          <a:p>
            <a:pPr marL="868680" lvl="1" indent="-457200" defTabSz="457200">
              <a:buClrTx/>
              <a:buSzTx/>
              <a:buFont typeface="Calibri" panose="020F0502020204030204" pitchFamily="34" charset="0"/>
              <a:buChar char="→"/>
              <a:defRPr/>
            </a:pPr>
            <a:r>
              <a:rPr lang="en-US" sz="2800" dirty="0" smtClean="0">
                <a:solidFill>
                  <a:srgbClr val="FF0000"/>
                </a:solidFill>
                <a:sym typeface="Wingdings" panose="05000000000000000000" pitchFamily="2" charset="2"/>
              </a:rPr>
              <a:t>Will need levelling</a:t>
            </a:r>
            <a:endParaRPr lang="en-GB" dirty="0">
              <a:solidFill>
                <a:srgbClr val="FF0000"/>
              </a:solidFill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1180197"/>
              </p:ext>
            </p:extLst>
          </p:nvPr>
        </p:nvGraphicFramePr>
        <p:xfrm>
          <a:off x="130629" y="1340768"/>
          <a:ext cx="8828313" cy="1569212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016206"/>
                <a:gridCol w="550446"/>
                <a:gridCol w="550446"/>
                <a:gridCol w="995038"/>
                <a:gridCol w="920939"/>
                <a:gridCol w="973868"/>
                <a:gridCol w="1274114"/>
                <a:gridCol w="2547256"/>
              </a:tblGrid>
              <a:tr h="50913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it-IT" sz="1400" b="1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8402" marR="38402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400" dirty="0" smtClean="0">
                          <a:effectLst/>
                        </a:rPr>
                        <a:t>N</a:t>
                      </a:r>
                      <a:r>
                        <a:rPr lang="it-IT" sz="1400" baseline="-25000" dirty="0" smtClean="0">
                          <a:effectLst/>
                        </a:rPr>
                        <a:t>bcoll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400" dirty="0" smtClean="0">
                          <a:effectLst/>
                        </a:rPr>
                        <a:t>[10</a:t>
                      </a:r>
                      <a:r>
                        <a:rPr lang="it-IT" sz="1400" baseline="30000" dirty="0" smtClean="0">
                          <a:effectLst/>
                        </a:rPr>
                        <a:t>11</a:t>
                      </a:r>
                      <a:r>
                        <a:rPr lang="it-IT" sz="1400" dirty="0" smtClean="0">
                          <a:effectLst/>
                        </a:rPr>
                        <a:t>]</a:t>
                      </a:r>
                      <a:endParaRPr lang="it-IT" sz="1400" b="1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8402" marR="38402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kern="1200" dirty="0" smtClean="0">
                          <a:effectLst/>
                          <a:latin typeface="Symbol" panose="05050102010706020507" pitchFamily="18" charset="2"/>
                        </a:rPr>
                        <a:t>e</a:t>
                      </a:r>
                      <a:r>
                        <a:rPr lang="en-US" sz="1400" kern="1200" dirty="0" smtClean="0">
                          <a:effectLst/>
                        </a:rPr>
                        <a:t>*</a:t>
                      </a:r>
                      <a:r>
                        <a:rPr lang="en-US" sz="1400" kern="1200" baseline="-25000" dirty="0" err="1" smtClean="0">
                          <a:effectLst/>
                        </a:rPr>
                        <a:t>coll</a:t>
                      </a:r>
                      <a:endParaRPr lang="en-US" sz="1400" kern="1200" baseline="0" dirty="0" smtClean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kern="1200" dirty="0" smtClean="0">
                          <a:effectLst/>
                        </a:rPr>
                        <a:t>[</a:t>
                      </a:r>
                      <a:r>
                        <a:rPr lang="en-US" sz="1400" kern="1200" dirty="0" smtClean="0">
                          <a:effectLst/>
                          <a:latin typeface="Symbol" panose="05050102010706020507" pitchFamily="18" charset="2"/>
                        </a:rPr>
                        <a:t>m</a:t>
                      </a:r>
                      <a:r>
                        <a:rPr lang="en-US" sz="1400" kern="1200" dirty="0" smtClean="0">
                          <a:effectLst/>
                        </a:rPr>
                        <a:t>m</a:t>
                      </a:r>
                      <a:r>
                        <a:rPr lang="en-US" sz="1400" kern="1200" dirty="0">
                          <a:effectLst/>
                        </a:rPr>
                        <a:t>]</a:t>
                      </a:r>
                      <a:endParaRPr lang="it-IT" sz="1400" b="1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8402" marR="38402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400" dirty="0" smtClean="0">
                          <a:effectLst/>
                        </a:rPr>
                        <a:t>#</a:t>
                      </a:r>
                      <a:r>
                        <a:rPr lang="it-IT" sz="1400" baseline="0" dirty="0" smtClean="0">
                          <a:effectLst/>
                        </a:rPr>
                        <a:t> </a:t>
                      </a:r>
                      <a:r>
                        <a:rPr lang="it-IT" sz="1400" dirty="0" smtClean="0">
                          <a:effectLst/>
                        </a:rPr>
                        <a:t>Coll.</a:t>
                      </a:r>
                      <a:r>
                        <a:rPr lang="it-IT" sz="1400" baseline="0" dirty="0" smtClean="0">
                          <a:effectLst/>
                        </a:rPr>
                        <a:t> </a:t>
                      </a:r>
                      <a:r>
                        <a:rPr lang="it-IT" sz="1400" baseline="0" dirty="0" err="1" smtClean="0">
                          <a:effectLst/>
                        </a:rPr>
                        <a:t>pairs</a:t>
                      </a:r>
                      <a:r>
                        <a:rPr lang="it-IT" sz="1400" baseline="0" dirty="0" smtClean="0">
                          <a:effectLst/>
                        </a:rPr>
                        <a:t> </a:t>
                      </a:r>
                      <a:r>
                        <a:rPr lang="it-IT" sz="1400" dirty="0" smtClean="0">
                          <a:effectLst/>
                        </a:rPr>
                        <a:t>IP1,5</a:t>
                      </a:r>
                      <a:endParaRPr lang="it-IT" sz="1400" b="1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8402" marR="38402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400" dirty="0" smtClean="0">
                          <a:effectLst/>
                        </a:rPr>
                        <a:t>B-B</a:t>
                      </a:r>
                      <a:r>
                        <a:rPr lang="it-IT" sz="1400" baseline="0" dirty="0" smtClean="0">
                          <a:effectLst/>
                        </a:rPr>
                        <a:t> </a:t>
                      </a:r>
                      <a:r>
                        <a:rPr lang="it-IT" sz="1400" dirty="0" smtClean="0">
                          <a:effectLst/>
                        </a:rPr>
                        <a:t>Sep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400" dirty="0" smtClean="0">
                          <a:effectLst/>
                        </a:rPr>
                        <a:t>[</a:t>
                      </a:r>
                      <a:r>
                        <a:rPr lang="it-IT" sz="1400" dirty="0" smtClean="0">
                          <a:effectLst/>
                          <a:latin typeface="Symbol" panose="05050102010706020507" pitchFamily="18" charset="2"/>
                        </a:rPr>
                        <a:t>s</a:t>
                      </a:r>
                      <a:r>
                        <a:rPr lang="it-IT" sz="1400" dirty="0" smtClean="0">
                          <a:effectLst/>
                        </a:rPr>
                        <a:t>]</a:t>
                      </a:r>
                      <a:endParaRPr lang="it-IT" sz="1400" b="1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8402" marR="38402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400" dirty="0" smtClean="0">
                          <a:effectLst/>
                        </a:rPr>
                        <a:t>Full Xing</a:t>
                      </a:r>
                      <a:r>
                        <a:rPr lang="it-IT" sz="1400" baseline="0" dirty="0" smtClean="0">
                          <a:effectLst/>
                        </a:rPr>
                        <a:t> </a:t>
                      </a:r>
                      <a:r>
                        <a:rPr lang="it-IT" sz="1400" dirty="0" smtClean="0">
                          <a:effectLst/>
                        </a:rPr>
                        <a:t>angle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400" dirty="0" smtClean="0">
                          <a:effectLst/>
                        </a:rPr>
                        <a:t>[</a:t>
                      </a:r>
                      <a:r>
                        <a:rPr lang="it-IT" sz="1400" dirty="0" smtClean="0">
                          <a:effectLst/>
                          <a:latin typeface="Symbol" panose="05050102010706020507" pitchFamily="18" charset="2"/>
                        </a:rPr>
                        <a:t>m</a:t>
                      </a:r>
                      <a:r>
                        <a:rPr lang="it-IT" sz="1400" dirty="0" smtClean="0">
                          <a:effectLst/>
                        </a:rPr>
                        <a:t>rad]</a:t>
                      </a:r>
                      <a:endParaRPr lang="it-IT" sz="1400" b="1" dirty="0" smtClean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8402" marR="38402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400" dirty="0" err="1" smtClean="0">
                          <a:effectLst/>
                        </a:rPr>
                        <a:t>L</a:t>
                      </a:r>
                      <a:r>
                        <a:rPr lang="it-IT" sz="1400" baseline="-25000" dirty="0" err="1" smtClean="0">
                          <a:effectLst/>
                        </a:rPr>
                        <a:t>peak</a:t>
                      </a:r>
                      <a:endParaRPr lang="it-IT" sz="1400" baseline="-25000" dirty="0" smtClean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400" dirty="0" smtClean="0">
                          <a:effectLst/>
                        </a:rPr>
                        <a:t>[10</a:t>
                      </a:r>
                      <a:r>
                        <a:rPr lang="it-IT" sz="1400" baseline="30000" dirty="0" smtClean="0">
                          <a:effectLst/>
                        </a:rPr>
                        <a:t>34</a:t>
                      </a:r>
                      <a:r>
                        <a:rPr lang="it-IT" sz="1400" baseline="0" dirty="0" smtClean="0">
                          <a:effectLst/>
                        </a:rPr>
                        <a:t>  cm</a:t>
                      </a:r>
                      <a:r>
                        <a:rPr lang="it-IT" sz="1400" baseline="30000" dirty="0" smtClean="0">
                          <a:effectLst/>
                        </a:rPr>
                        <a:t>-2</a:t>
                      </a:r>
                      <a:r>
                        <a:rPr lang="it-IT" sz="1400" baseline="0" dirty="0" smtClean="0">
                          <a:effectLst/>
                        </a:rPr>
                        <a:t>s</a:t>
                      </a:r>
                      <a:r>
                        <a:rPr lang="it-IT" sz="1400" baseline="30000" dirty="0" smtClean="0">
                          <a:effectLst/>
                        </a:rPr>
                        <a:t>-1</a:t>
                      </a:r>
                      <a:r>
                        <a:rPr lang="it-IT" sz="1400" baseline="0" dirty="0" smtClean="0">
                          <a:effectLst/>
                        </a:rPr>
                        <a:t>]</a:t>
                      </a:r>
                      <a:endParaRPr lang="it-IT" sz="1400" b="1" dirty="0" smtClean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8402" marR="38402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400" dirty="0" smtClean="0">
                          <a:effectLst/>
                        </a:rPr>
                        <a:t>Max. Avg. Peak-pile-up density/Pile-up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400" dirty="0" smtClean="0">
                          <a:effectLst/>
                        </a:rPr>
                        <a:t>[ev./mm]/[ev./xing]</a:t>
                      </a:r>
                      <a:endParaRPr lang="it-IT" sz="1400" b="1" dirty="0" smtClean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8402" marR="38402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BCMS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1.24</a:t>
                      </a:r>
                      <a:endParaRPr lang="en-US" sz="16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1.65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2592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12</a:t>
                      </a:r>
                      <a:endParaRPr lang="en-US" sz="1600" i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295</a:t>
                      </a:r>
                      <a:endParaRPr lang="en-US" sz="1600" i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FF0000"/>
                          </a:solidFill>
                        </a:rPr>
                        <a:t>2.1</a:t>
                      </a:r>
                      <a:endParaRPr lang="en-US" sz="1600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FF0000"/>
                          </a:solidFill>
                        </a:rPr>
                        <a:t>0.46/45</a:t>
                      </a:r>
                      <a:endParaRPr lang="en-US" sz="1600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Standard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1.24</a:t>
                      </a:r>
                      <a:endParaRPr lang="en-US" sz="16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2.0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2736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12</a:t>
                      </a:r>
                      <a:endParaRPr lang="en-US" sz="1600" i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320</a:t>
                      </a:r>
                      <a:endParaRPr lang="en-US" sz="1600" i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FF0000"/>
                          </a:solidFill>
                        </a:rPr>
                        <a:t>1.8</a:t>
                      </a:r>
                      <a:endParaRPr lang="en-US" sz="1600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FF0000"/>
                          </a:solidFill>
                        </a:rPr>
                        <a:t>0.46/45</a:t>
                      </a:r>
                      <a:endParaRPr lang="en-US" sz="1600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1919990"/>
              </p:ext>
            </p:extLst>
          </p:nvPr>
        </p:nvGraphicFramePr>
        <p:xfrm>
          <a:off x="683568" y="4797152"/>
          <a:ext cx="4937761" cy="1323848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972718"/>
                <a:gridCol w="1372546"/>
                <a:gridCol w="1097180"/>
                <a:gridCol w="1495317"/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it-IT" sz="1400" b="1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8402" marR="38402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400" dirty="0" err="1" smtClean="0">
                          <a:effectLst/>
                        </a:rPr>
                        <a:t>L</a:t>
                      </a:r>
                      <a:r>
                        <a:rPr lang="it-IT" sz="1400" baseline="-25000" dirty="0" err="1" smtClean="0">
                          <a:effectLst/>
                        </a:rPr>
                        <a:t>lev</a:t>
                      </a:r>
                      <a:endParaRPr lang="it-IT" sz="1400" baseline="-25000" dirty="0" smtClean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400" dirty="0" smtClean="0">
                          <a:effectLst/>
                        </a:rPr>
                        <a:t>[10</a:t>
                      </a:r>
                      <a:r>
                        <a:rPr lang="it-IT" sz="1400" baseline="30000" dirty="0" smtClean="0">
                          <a:effectLst/>
                        </a:rPr>
                        <a:t>34</a:t>
                      </a:r>
                      <a:r>
                        <a:rPr lang="it-IT" sz="1400" baseline="0" dirty="0" smtClean="0">
                          <a:effectLst/>
                        </a:rPr>
                        <a:t>  cm</a:t>
                      </a:r>
                      <a:r>
                        <a:rPr lang="it-IT" sz="1400" baseline="30000" dirty="0" smtClean="0">
                          <a:effectLst/>
                        </a:rPr>
                        <a:t>-2</a:t>
                      </a:r>
                      <a:r>
                        <a:rPr lang="it-IT" sz="1400" baseline="0" dirty="0" smtClean="0">
                          <a:effectLst/>
                        </a:rPr>
                        <a:t>s</a:t>
                      </a:r>
                      <a:r>
                        <a:rPr lang="it-IT" sz="1400" baseline="30000" dirty="0" smtClean="0">
                          <a:effectLst/>
                        </a:rPr>
                        <a:t>-1</a:t>
                      </a:r>
                      <a:r>
                        <a:rPr lang="it-IT" sz="1400" baseline="0" dirty="0" smtClean="0">
                          <a:effectLst/>
                        </a:rPr>
                        <a:t>]</a:t>
                      </a:r>
                      <a:endParaRPr lang="it-IT" sz="1400" b="1" dirty="0" smtClean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8402" marR="38402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400" dirty="0" smtClean="0">
                          <a:effectLst/>
                        </a:rPr>
                        <a:t>Lev.</a:t>
                      </a:r>
                      <a:r>
                        <a:rPr lang="it-IT" sz="1400" baseline="0" dirty="0" smtClean="0">
                          <a:effectLst/>
                        </a:rPr>
                        <a:t> </a:t>
                      </a:r>
                      <a:r>
                        <a:rPr lang="it-IT" sz="1400" dirty="0" smtClean="0">
                          <a:effectLst/>
                        </a:rPr>
                        <a:t>time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400" dirty="0" smtClean="0">
                          <a:effectLst/>
                        </a:rPr>
                        <a:t>[h]</a:t>
                      </a:r>
                      <a:endParaRPr lang="it-IT" sz="1400" b="1" dirty="0" smtClean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8402" marR="38402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400" dirty="0" err="1" smtClean="0">
                          <a:effectLst/>
                        </a:rPr>
                        <a:t>Opt</a:t>
                      </a:r>
                      <a:r>
                        <a:rPr lang="it-IT" sz="1400" dirty="0" smtClean="0">
                          <a:effectLst/>
                        </a:rPr>
                        <a:t>. </a:t>
                      </a:r>
                      <a:r>
                        <a:rPr lang="it-IT" sz="1400" dirty="0" err="1" smtClean="0">
                          <a:effectLst/>
                        </a:rPr>
                        <a:t>Fill</a:t>
                      </a:r>
                      <a:r>
                        <a:rPr lang="it-IT" sz="1400" dirty="0" smtClean="0">
                          <a:effectLst/>
                        </a:rPr>
                        <a:t> </a:t>
                      </a:r>
                      <a:r>
                        <a:rPr lang="it-IT" sz="1400" dirty="0" err="1" smtClean="0">
                          <a:effectLst/>
                        </a:rPr>
                        <a:t>length</a:t>
                      </a:r>
                      <a:endParaRPr lang="it-IT" sz="1400" dirty="0" smtClean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400" dirty="0" smtClean="0">
                          <a:effectLst/>
                        </a:rPr>
                        <a:t>[h]</a:t>
                      </a:r>
                      <a:endParaRPr lang="it-IT" sz="1400" b="1" dirty="0" smtClean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8402" marR="38402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BCMS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1.5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2.9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8</a:t>
                      </a:r>
                      <a:endParaRPr lang="en-US" sz="1600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Standard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1.6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1.7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8.1</a:t>
                      </a:r>
                      <a:endParaRPr lang="en-US" sz="1600" dirty="0"/>
                    </a:p>
                  </a:txBody>
                  <a:tcPr anchor="ctr"/>
                </a:tc>
              </a:tr>
            </a:tbl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06201942"/>
              </p:ext>
            </p:extLst>
          </p:nvPr>
        </p:nvGraphicFramePr>
        <p:xfrm>
          <a:off x="6731221" y="3861048"/>
          <a:ext cx="1720850" cy="901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2" name="Equation" r:id="rId3" imgW="825480" imgH="431640" progId="Equation.3">
                  <p:embed/>
                </p:oleObj>
              </mc:Choice>
              <mc:Fallback>
                <p:oleObj name="Equation" r:id="rId3" imgW="82548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31221" y="3861048"/>
                        <a:ext cx="1720850" cy="901700"/>
                      </a:xfrm>
                      <a:prstGeom prst="rect">
                        <a:avLst/>
                      </a:prstGeom>
                      <a:solidFill>
                        <a:srgbClr val="2D9D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5649105" y="5229200"/>
            <a:ext cx="3493181" cy="359517"/>
          </a:xfrm>
          <a:prstGeom prst="rect">
            <a:avLst/>
          </a:prstGeom>
          <a:solidFill>
            <a:srgbClr val="FF9900"/>
          </a:solidFill>
        </p:spPr>
        <p:txBody>
          <a:bodyPr wrap="square" lIns="36000" tIns="36000" rtlCol="0">
            <a:spAutoFit/>
          </a:bodyPr>
          <a:lstStyle/>
          <a:p>
            <a:pPr algn="ctr"/>
            <a:r>
              <a:rPr lang="fr-FR" b="1" dirty="0" err="1" smtClean="0">
                <a:solidFill>
                  <a:srgbClr val="FFFF00"/>
                </a:solidFill>
              </a:rPr>
              <a:t>Expect</a:t>
            </a:r>
            <a:r>
              <a:rPr lang="fr-FR" b="1" dirty="0" smtClean="0">
                <a:solidFill>
                  <a:srgbClr val="FFFF00"/>
                </a:solidFill>
              </a:rPr>
              <a:t> to </a:t>
            </a:r>
            <a:r>
              <a:rPr lang="fr-FR" b="1" dirty="0" err="1" smtClean="0">
                <a:solidFill>
                  <a:srgbClr val="FFFF00"/>
                </a:solidFill>
              </a:rPr>
              <a:t>produce</a:t>
            </a:r>
            <a:r>
              <a:rPr lang="fr-FR" b="1" dirty="0" smtClean="0">
                <a:solidFill>
                  <a:srgbClr val="FFFF00"/>
                </a:solidFill>
              </a:rPr>
              <a:t> ~45-55 fb</a:t>
            </a:r>
            <a:r>
              <a:rPr lang="fr-FR" b="1" baseline="30000" dirty="0" smtClean="0">
                <a:solidFill>
                  <a:srgbClr val="FFFF00"/>
                </a:solidFill>
              </a:rPr>
              <a:t>-1</a:t>
            </a:r>
            <a:r>
              <a:rPr lang="fr-FR" b="1" dirty="0" smtClean="0">
                <a:solidFill>
                  <a:srgbClr val="FFFF00"/>
                </a:solidFill>
              </a:rPr>
              <a:t>/</a:t>
            </a:r>
            <a:r>
              <a:rPr lang="fr-FR" b="1" dirty="0" err="1" smtClean="0">
                <a:solidFill>
                  <a:srgbClr val="FFFF00"/>
                </a:solidFill>
              </a:rPr>
              <a:t>year</a:t>
            </a:r>
            <a:endParaRPr lang="fr-FR" sz="1400" b="1" dirty="0" smtClean="0">
              <a:solidFill>
                <a:srgbClr val="FFFF00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7583285" y="4317160"/>
            <a:ext cx="276000" cy="36004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16885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11/03/2014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smtClean="0"/>
              <a:t>G. Arduini - LHC Machine Upgrade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Best performance </a:t>
            </a:r>
            <a:r>
              <a:rPr lang="en-US" dirty="0" smtClean="0"/>
              <a:t>for </a:t>
            </a:r>
            <a:r>
              <a:rPr lang="en-US" dirty="0"/>
              <a:t>Run </a:t>
            </a:r>
            <a:r>
              <a:rPr lang="en-US" dirty="0" smtClean="0"/>
              <a:t>II/III </a:t>
            </a:r>
            <a:r>
              <a:rPr lang="en-US" dirty="0"/>
              <a:t>(</a:t>
            </a:r>
            <a:r>
              <a:rPr lang="en-US" dirty="0">
                <a:latin typeface="Symbol" panose="05050102010706020507" pitchFamily="18" charset="2"/>
              </a:rPr>
              <a:t>b</a:t>
            </a:r>
            <a:r>
              <a:rPr lang="en-US" dirty="0"/>
              <a:t>*=40 cm)</a:t>
            </a:r>
            <a:endParaRPr lang="en-GB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457200" y="4581127"/>
            <a:ext cx="8229600" cy="1956831"/>
          </a:xfrm>
        </p:spPr>
        <p:txBody>
          <a:bodyPr>
            <a:normAutofit/>
          </a:bodyPr>
          <a:lstStyle/>
          <a:p>
            <a:r>
              <a:rPr lang="en-US" sz="2400" dirty="0" smtClean="0"/>
              <a:t>Variation of the </a:t>
            </a:r>
            <a:r>
              <a:rPr lang="en-US" sz="2400" dirty="0" smtClean="0">
                <a:latin typeface="Symbol" panose="05050102010706020507" pitchFamily="18" charset="2"/>
              </a:rPr>
              <a:t>b</a:t>
            </a:r>
            <a:r>
              <a:rPr lang="en-US" sz="2400" dirty="0" smtClean="0"/>
              <a:t>* during the fill (</a:t>
            </a:r>
            <a:r>
              <a:rPr lang="en-US" sz="2400" dirty="0">
                <a:solidFill>
                  <a:srgbClr val="FF0000"/>
                </a:solidFill>
                <a:latin typeface="Symbol" panose="05050102010706020507" pitchFamily="18" charset="2"/>
              </a:rPr>
              <a:t>b</a:t>
            </a:r>
            <a:r>
              <a:rPr lang="en-US" sz="2400" dirty="0">
                <a:solidFill>
                  <a:srgbClr val="FF0000"/>
                </a:solidFill>
              </a:rPr>
              <a:t>* </a:t>
            </a:r>
            <a:r>
              <a:rPr lang="en-US" sz="2400" dirty="0" smtClean="0">
                <a:solidFill>
                  <a:srgbClr val="FF0000"/>
                </a:solidFill>
              </a:rPr>
              <a:t>levelling</a:t>
            </a:r>
            <a:r>
              <a:rPr lang="en-US" sz="2400" dirty="0" smtClean="0"/>
              <a:t>) is the most likely technique to be applied for luminosity levelling</a:t>
            </a:r>
            <a:endParaRPr lang="en-GB" sz="2400" dirty="0"/>
          </a:p>
        </p:txBody>
      </p:sp>
      <p:pic>
        <p:nvPicPr>
          <p:cNvPr id="7" name="Picture 2" descr="\\cern.ch\dfs\Users\a\arduini\Documents\lumi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080" y="1417638"/>
            <a:ext cx="4191000" cy="2961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\\cern.ch\dfs\Users\a\arduini\Documents\betaIP15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417638"/>
            <a:ext cx="4191000" cy="2961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83264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LHC Machine Upgrade</a:t>
            </a:r>
            <a:br>
              <a:rPr lang="en-US" dirty="0" smtClean="0"/>
            </a:br>
            <a:endParaRPr lang="en-GB" sz="2400" dirty="0"/>
          </a:p>
        </p:txBody>
      </p:sp>
      <p:sp>
        <p:nvSpPr>
          <p:cNvPr id="5" name="Text Placeholder 4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Gianluigi Arduini – CERN - BE/ABP</a:t>
            </a:r>
          </a:p>
          <a:p>
            <a:r>
              <a:rPr lang="en-US" dirty="0"/>
              <a:t>o</a:t>
            </a:r>
            <a:r>
              <a:rPr lang="en-US" dirty="0" smtClean="0"/>
              <a:t>n behalf of the HL-LHC </a:t>
            </a:r>
            <a:r>
              <a:rPr lang="en-US" dirty="0" smtClean="0"/>
              <a:t>Team</a:t>
            </a:r>
            <a:endParaRPr lang="en-US" dirty="0" smtClean="0"/>
          </a:p>
        </p:txBody>
      </p:sp>
      <p:sp>
        <p:nvSpPr>
          <p:cNvPr id="2" name="TextBox 1"/>
          <p:cNvSpPr txBox="1"/>
          <p:nvPr/>
        </p:nvSpPr>
        <p:spPr>
          <a:xfrm>
            <a:off x="467544" y="4942909"/>
            <a:ext cx="79208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Acknowledgements: M. Benedikt, O</a:t>
            </a:r>
            <a:r>
              <a:rPr lang="en-US" dirty="0"/>
              <a:t>. </a:t>
            </a:r>
            <a:r>
              <a:rPr lang="en-US" dirty="0" err="1"/>
              <a:t>Brüning</a:t>
            </a:r>
            <a:r>
              <a:rPr lang="en-US" dirty="0"/>
              <a:t>, S. Fartoukh, </a:t>
            </a:r>
            <a:r>
              <a:rPr lang="en-US" dirty="0" smtClean="0"/>
              <a:t>M</a:t>
            </a:r>
            <a:r>
              <a:rPr lang="en-US" dirty="0"/>
              <a:t>. Giovannozzi, M. Lamont, E. </a:t>
            </a:r>
            <a:r>
              <a:rPr lang="en-US" dirty="0" err="1"/>
              <a:t>Métral</a:t>
            </a:r>
            <a:r>
              <a:rPr lang="en-US" dirty="0"/>
              <a:t>, </a:t>
            </a:r>
            <a:r>
              <a:rPr lang="en-US" dirty="0" smtClean="0"/>
              <a:t>T</a:t>
            </a:r>
            <a:r>
              <a:rPr lang="en-US" dirty="0"/>
              <a:t>. Pieloni, S. Redaelli, L. Rossi, G. Rumolo, </a:t>
            </a:r>
            <a:r>
              <a:rPr lang="en-US" dirty="0" smtClean="0"/>
              <a:t>D. Schulte, </a:t>
            </a:r>
            <a:r>
              <a:rPr lang="en-US" dirty="0" smtClean="0"/>
              <a:t>R. Steerenberg</a:t>
            </a:r>
            <a:r>
              <a:rPr lang="en-US" dirty="0"/>
              <a:t>, </a:t>
            </a:r>
            <a:r>
              <a:rPr lang="en-US" dirty="0" smtClean="0"/>
              <a:t>A</a:t>
            </a:r>
            <a:r>
              <a:rPr lang="en-US" dirty="0"/>
              <a:t>. Valishev, J. </a:t>
            </a:r>
            <a:r>
              <a:rPr lang="en-US" dirty="0" smtClean="0"/>
              <a:t>Wenninger, F. Zimmermann</a:t>
            </a:r>
            <a:endParaRPr lang="en-GB" dirty="0"/>
          </a:p>
        </p:txBody>
      </p:sp>
      <p:pic>
        <p:nvPicPr>
          <p:cNvPr id="6146" name="Picture 2" descr="immagine testat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8643" y="188640"/>
            <a:ext cx="5562600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98011"/>
            <a:ext cx="2711202" cy="1133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3192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648396" y="2641679"/>
            <a:ext cx="800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FFFFFF"/>
                </a:solidFill>
              </a:rPr>
              <a:t>Run 2</a:t>
            </a:r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636813" y="2641679"/>
            <a:ext cx="800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FFFFFF"/>
                </a:solidFill>
              </a:rPr>
              <a:t>Run 3</a:t>
            </a:r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556693" y="4085413"/>
            <a:ext cx="800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FFFFFF"/>
                </a:solidFill>
              </a:rPr>
              <a:t>Run 4</a:t>
            </a:r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404565" y="2641679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FFFFFF"/>
                </a:solidFill>
              </a:rPr>
              <a:t>LS 2</a:t>
            </a:r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527948" y="4085413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FFFFFF"/>
                </a:solidFill>
              </a:rPr>
              <a:t>LS </a:t>
            </a:r>
            <a:r>
              <a:rPr lang="en-GB" dirty="0">
                <a:solidFill>
                  <a:srgbClr val="FFFFFF"/>
                </a:solidFill>
              </a:rPr>
              <a:t>3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516133" y="5510067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FFFFFF"/>
                </a:solidFill>
              </a:rPr>
              <a:t>LS 4</a:t>
            </a:r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734141" y="5510067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FFFFFF"/>
                </a:solidFill>
              </a:rPr>
              <a:t>LS 5</a:t>
            </a:r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706165" y="5510067"/>
            <a:ext cx="800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FFFFFF"/>
                </a:solidFill>
              </a:rPr>
              <a:t>Run 5</a:t>
            </a:r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203848" y="6093296"/>
            <a:ext cx="58169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i="1" dirty="0" smtClean="0"/>
              <a:t>LHC schedule  approved by CERN management and LHC experiments spokespersons and technical coordinators  (December 2013)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6681022" y="566066"/>
            <a:ext cx="2355474" cy="1152846"/>
            <a:chOff x="6988333" y="1114770"/>
            <a:chExt cx="2025247" cy="903687"/>
          </a:xfrm>
        </p:grpSpPr>
        <p:grpSp>
          <p:nvGrpSpPr>
            <p:cNvPr id="18" name="Group 17"/>
            <p:cNvGrpSpPr/>
            <p:nvPr/>
          </p:nvGrpSpPr>
          <p:grpSpPr>
            <a:xfrm>
              <a:off x="7067911" y="1141217"/>
              <a:ext cx="1866092" cy="850793"/>
              <a:chOff x="7236296" y="15245"/>
              <a:chExt cx="1866092" cy="850793"/>
            </a:xfrm>
          </p:grpSpPr>
          <p:sp>
            <p:nvSpPr>
              <p:cNvPr id="20" name="Rectangle 19"/>
              <p:cNvSpPr/>
              <p:nvPr/>
            </p:nvSpPr>
            <p:spPr>
              <a:xfrm>
                <a:off x="7236296" y="68139"/>
                <a:ext cx="224295" cy="150949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200"/>
              </a:p>
            </p:txBody>
          </p:sp>
          <p:sp>
            <p:nvSpPr>
              <p:cNvPr id="21" name="Rectangle 20"/>
              <p:cNvSpPr/>
              <p:nvPr/>
            </p:nvSpPr>
            <p:spPr>
              <a:xfrm>
                <a:off x="7236296" y="256825"/>
                <a:ext cx="224295" cy="150949"/>
              </a:xfrm>
              <a:prstGeom prst="rect">
                <a:avLst/>
              </a:prstGeom>
              <a:solidFill>
                <a:srgbClr val="FF33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200"/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7236296" y="461945"/>
                <a:ext cx="224295" cy="150949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200"/>
              </a:p>
            </p:txBody>
          </p:sp>
          <p:sp>
            <p:nvSpPr>
              <p:cNvPr id="23" name="Rectangle 22"/>
              <p:cNvSpPr/>
              <p:nvPr/>
            </p:nvSpPr>
            <p:spPr>
              <a:xfrm>
                <a:off x="7236296" y="671934"/>
                <a:ext cx="224295" cy="150949"/>
              </a:xfrm>
              <a:prstGeom prst="rect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200"/>
              </a:p>
            </p:txBody>
          </p:sp>
          <p:grpSp>
            <p:nvGrpSpPr>
              <p:cNvPr id="24" name="Group 23"/>
              <p:cNvGrpSpPr/>
              <p:nvPr/>
            </p:nvGrpSpPr>
            <p:grpSpPr>
              <a:xfrm>
                <a:off x="7460591" y="15245"/>
                <a:ext cx="1641797" cy="850793"/>
                <a:chOff x="7460591" y="68139"/>
                <a:chExt cx="1641797" cy="850793"/>
              </a:xfrm>
            </p:grpSpPr>
            <p:sp>
              <p:nvSpPr>
                <p:cNvPr id="25" name="TextBox 24"/>
                <p:cNvSpPr txBox="1"/>
                <p:nvPr/>
              </p:nvSpPr>
              <p:spPr>
                <a:xfrm>
                  <a:off x="7460591" y="440642"/>
                  <a:ext cx="1641797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 sz="1200" dirty="0" smtClean="0"/>
                    <a:t>Beam commissioning</a:t>
                  </a:r>
                  <a:endParaRPr lang="en-GB" sz="1200" dirty="0"/>
                </a:p>
              </p:txBody>
            </p:sp>
            <p:sp>
              <p:nvSpPr>
                <p:cNvPr id="26" name="TextBox 25"/>
                <p:cNvSpPr txBox="1"/>
                <p:nvPr/>
              </p:nvSpPr>
              <p:spPr>
                <a:xfrm>
                  <a:off x="7460591" y="641933"/>
                  <a:ext cx="1156663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 sz="1200" dirty="0" smtClean="0"/>
                    <a:t>Technical stop</a:t>
                  </a:r>
                  <a:endParaRPr lang="en-GB" sz="1200" dirty="0"/>
                </a:p>
              </p:txBody>
            </p:sp>
            <p:sp>
              <p:nvSpPr>
                <p:cNvPr id="27" name="TextBox 26"/>
                <p:cNvSpPr txBox="1"/>
                <p:nvPr/>
              </p:nvSpPr>
              <p:spPr>
                <a:xfrm>
                  <a:off x="7460591" y="246120"/>
                  <a:ext cx="865943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 sz="1200" dirty="0" smtClean="0"/>
                    <a:t>Shutdown</a:t>
                  </a:r>
                  <a:endParaRPr lang="en-GB" sz="1200" dirty="0"/>
                </a:p>
              </p:txBody>
            </p:sp>
            <p:sp>
              <p:nvSpPr>
                <p:cNvPr id="28" name="TextBox 27"/>
                <p:cNvSpPr txBox="1"/>
                <p:nvPr/>
              </p:nvSpPr>
              <p:spPr>
                <a:xfrm>
                  <a:off x="7460591" y="68139"/>
                  <a:ext cx="713657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 sz="1200" dirty="0" smtClean="0"/>
                    <a:t>Physics</a:t>
                  </a:r>
                  <a:endParaRPr lang="en-GB" sz="1200" dirty="0"/>
                </a:p>
              </p:txBody>
            </p:sp>
          </p:grpSp>
        </p:grpSp>
        <p:sp>
          <p:nvSpPr>
            <p:cNvPr id="19" name="Rectangle 18"/>
            <p:cNvSpPr/>
            <p:nvPr/>
          </p:nvSpPr>
          <p:spPr>
            <a:xfrm>
              <a:off x="6988333" y="1114770"/>
              <a:ext cx="2025247" cy="903687"/>
            </a:xfrm>
            <a:prstGeom prst="rect">
              <a:avLst/>
            </a:prstGeom>
            <a:noFill/>
            <a:ln w="1905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-108520" y="1671191"/>
            <a:ext cx="8688471" cy="4464496"/>
            <a:chOff x="349395" y="2018457"/>
            <a:chExt cx="8262087" cy="4464496"/>
          </a:xfrm>
        </p:grpSpPr>
        <p:pic>
          <p:nvPicPr>
            <p:cNvPr id="30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395" y="2018457"/>
              <a:ext cx="8262087" cy="44644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1" name="TextBox 30"/>
            <p:cNvSpPr txBox="1"/>
            <p:nvPr/>
          </p:nvSpPr>
          <p:spPr>
            <a:xfrm>
              <a:off x="2740253" y="2893791"/>
              <a:ext cx="80021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>
                  <a:solidFill>
                    <a:schemeClr val="bg1"/>
                  </a:solidFill>
                </a:rPr>
                <a:t>Run 2</a:t>
              </a:r>
              <a:endParaRPr lang="en-GB" dirty="0">
                <a:solidFill>
                  <a:schemeClr val="bg1"/>
                </a:solidFill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7714627" y="2893791"/>
              <a:ext cx="80021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>
                  <a:solidFill>
                    <a:schemeClr val="bg1"/>
                  </a:solidFill>
                </a:rPr>
                <a:t>Run 3</a:t>
              </a:r>
              <a:endParaRPr lang="en-GB" dirty="0">
                <a:solidFill>
                  <a:schemeClr val="bg1"/>
                </a:solidFill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6588224" y="4227302"/>
              <a:ext cx="80021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>
                  <a:solidFill>
                    <a:schemeClr val="bg1"/>
                  </a:solidFill>
                </a:rPr>
                <a:t>Run 4</a:t>
              </a:r>
              <a:endParaRPr lang="en-GB" dirty="0">
                <a:solidFill>
                  <a:schemeClr val="bg1"/>
                </a:solidFill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5436096" y="2783568"/>
              <a:ext cx="6591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>
                  <a:solidFill>
                    <a:schemeClr val="bg1"/>
                  </a:solidFill>
                </a:rPr>
                <a:t>LS 2</a:t>
              </a:r>
              <a:endParaRPr lang="en-GB" dirty="0">
                <a:solidFill>
                  <a:schemeClr val="bg1"/>
                </a:solidFill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3559479" y="4227302"/>
              <a:ext cx="6591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>
                  <a:solidFill>
                    <a:schemeClr val="bg1"/>
                  </a:solidFill>
                </a:rPr>
                <a:t>LS </a:t>
              </a:r>
              <a:r>
                <a:rPr lang="en-GB" dirty="0">
                  <a:solidFill>
                    <a:schemeClr val="bg1"/>
                  </a:solidFill>
                </a:rPr>
                <a:t>3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1547664" y="5651956"/>
              <a:ext cx="6591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>
                  <a:solidFill>
                    <a:schemeClr val="bg1"/>
                  </a:solidFill>
                </a:rPr>
                <a:t>LS 4</a:t>
              </a:r>
              <a:endParaRPr lang="en-GB" dirty="0">
                <a:solidFill>
                  <a:schemeClr val="bg1"/>
                </a:solidFill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5765672" y="5651956"/>
              <a:ext cx="6591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>
                  <a:solidFill>
                    <a:schemeClr val="bg1"/>
                  </a:solidFill>
                </a:rPr>
                <a:t>LS 5</a:t>
              </a:r>
              <a:endParaRPr lang="en-GB" dirty="0">
                <a:solidFill>
                  <a:schemeClr val="bg1"/>
                </a:solidFill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3737696" y="5651956"/>
              <a:ext cx="80021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>
                  <a:solidFill>
                    <a:schemeClr val="bg1"/>
                  </a:solidFill>
                </a:rPr>
                <a:t>Run 5</a:t>
              </a:r>
              <a:endParaRPr lang="en-GB" dirty="0">
                <a:solidFill>
                  <a:schemeClr val="bg1"/>
                </a:solidFill>
              </a:endParaRPr>
            </a:p>
          </p:txBody>
        </p:sp>
      </p:grpSp>
      <p:sp>
        <p:nvSpPr>
          <p:cNvPr id="39" name="TextBox 38"/>
          <p:cNvSpPr txBox="1"/>
          <p:nvPr/>
        </p:nvSpPr>
        <p:spPr>
          <a:xfrm>
            <a:off x="35090" y="5827910"/>
            <a:ext cx="324960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b="1" dirty="0"/>
              <a:t>(</a:t>
            </a:r>
            <a:r>
              <a:rPr lang="en-GB" sz="1100" b="1" dirty="0" smtClean="0"/>
              <a:t>Extended) Year End Technical Stop: (E)YETS</a:t>
            </a:r>
            <a:endParaRPr lang="en-GB" sz="1100" b="1" dirty="0"/>
          </a:p>
        </p:txBody>
      </p:sp>
      <p:sp>
        <p:nvSpPr>
          <p:cNvPr id="2" name="Rectangle 1"/>
          <p:cNvSpPr/>
          <p:nvPr/>
        </p:nvSpPr>
        <p:spPr>
          <a:xfrm>
            <a:off x="3250804" y="2416604"/>
            <a:ext cx="60305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000" b="1" dirty="0">
                <a:solidFill>
                  <a:schemeClr val="bg1"/>
                </a:solidFill>
              </a:rPr>
              <a:t>EYETS</a:t>
            </a:r>
          </a:p>
        </p:txBody>
      </p:sp>
      <p:sp>
        <p:nvSpPr>
          <p:cNvPr id="3" name="Rectangle 2"/>
          <p:cNvSpPr/>
          <p:nvPr/>
        </p:nvSpPr>
        <p:spPr>
          <a:xfrm>
            <a:off x="6681022" y="2927889"/>
            <a:ext cx="332933" cy="25070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Rectangle 39"/>
          <p:cNvSpPr/>
          <p:nvPr/>
        </p:nvSpPr>
        <p:spPr>
          <a:xfrm>
            <a:off x="2175288" y="2422468"/>
            <a:ext cx="51809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000" b="1" dirty="0" smtClean="0">
                <a:solidFill>
                  <a:schemeClr val="bg1"/>
                </a:solidFill>
              </a:rPr>
              <a:t>YETS</a:t>
            </a:r>
            <a:endParaRPr lang="en-GB" sz="1000" b="1" dirty="0">
              <a:solidFill>
                <a:schemeClr val="bg1"/>
              </a:solidFill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4275913" y="2414632"/>
            <a:ext cx="51809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000" b="1" dirty="0" smtClean="0">
                <a:solidFill>
                  <a:schemeClr val="bg1"/>
                </a:solidFill>
              </a:rPr>
              <a:t>YETS</a:t>
            </a:r>
            <a:endParaRPr lang="en-GB" sz="1000" b="1" dirty="0">
              <a:solidFill>
                <a:schemeClr val="bg1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7377767" y="2433682"/>
            <a:ext cx="51809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000" b="1" dirty="0" smtClean="0">
                <a:solidFill>
                  <a:schemeClr val="bg1"/>
                </a:solidFill>
              </a:rPr>
              <a:t>YETS</a:t>
            </a:r>
            <a:endParaRPr lang="en-GB" sz="1000" b="1" dirty="0">
              <a:solidFill>
                <a:schemeClr val="bg1"/>
              </a:solidFill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172766" y="3867891"/>
            <a:ext cx="51809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000" b="1" dirty="0" smtClean="0"/>
              <a:t>Y</a:t>
            </a:r>
            <a:r>
              <a:rPr lang="en-GB" sz="1000" b="1" dirty="0" smtClean="0">
                <a:solidFill>
                  <a:schemeClr val="bg1"/>
                </a:solidFill>
              </a:rPr>
              <a:t>ETS</a:t>
            </a:r>
            <a:endParaRPr lang="en-GB" sz="1000" b="1" dirty="0">
              <a:solidFill>
                <a:schemeClr val="bg1"/>
              </a:solidFill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2156684" y="4114112"/>
            <a:ext cx="51809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000" b="1" dirty="0" smtClean="0">
                <a:solidFill>
                  <a:schemeClr val="bg1"/>
                </a:solidFill>
              </a:rPr>
              <a:t>YETS</a:t>
            </a:r>
            <a:endParaRPr lang="en-GB" sz="10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61921" y="4270079"/>
            <a:ext cx="9877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300 fb</a:t>
            </a:r>
            <a:r>
              <a:rPr lang="fr-CH" b="1" baseline="30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-1</a:t>
            </a:r>
            <a:endParaRPr lang="fr-FR" b="1" baseline="300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8021934" y="5766355"/>
            <a:ext cx="11801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3’000 fb</a:t>
            </a:r>
            <a:r>
              <a:rPr lang="fr-CH" b="1" baseline="30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-1</a:t>
            </a:r>
            <a:endParaRPr lang="fr-FR" b="1" baseline="300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50602" y="1844824"/>
            <a:ext cx="8595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30 fb</a:t>
            </a:r>
            <a:r>
              <a:rPr lang="fr-CH" b="1" baseline="30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-1</a:t>
            </a:r>
            <a:endParaRPr lang="fr-FR" b="1" baseline="300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8" name="Title 4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LHC Schedule beyond LS1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white">
                    <a:lumMod val="75000"/>
                  </a:prstClr>
                </a:solidFill>
              </a:rPr>
              <a:t>11/03/2014</a:t>
            </a:r>
            <a:endParaRPr lang="en-US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G. Arduini - LHC Machine Upgrade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65786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5" grpId="0"/>
      <p:bldP spid="4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smtClean="0"/>
              <a:t>11/03/2014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smtClean="0"/>
              <a:t>G. Arduini - LHC Machine Upgrade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Contents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30000"/>
              </a:lnSpc>
            </a:pPr>
            <a:r>
              <a:rPr lang="en-GB" dirty="0" smtClean="0">
                <a:solidFill>
                  <a:schemeClr val="bg2">
                    <a:lumMod val="90000"/>
                  </a:schemeClr>
                </a:solidFill>
              </a:rPr>
              <a:t>The LHC: the challenges</a:t>
            </a:r>
          </a:p>
          <a:p>
            <a:pPr>
              <a:lnSpc>
                <a:spcPct val="130000"/>
              </a:lnSpc>
            </a:pPr>
            <a:r>
              <a:rPr lang="en-GB" dirty="0" smtClean="0">
                <a:solidFill>
                  <a:schemeClr val="bg2">
                    <a:lumMod val="90000"/>
                  </a:schemeClr>
                </a:solidFill>
              </a:rPr>
              <a:t>The next 10 years</a:t>
            </a:r>
          </a:p>
          <a:p>
            <a:pPr>
              <a:lnSpc>
                <a:spcPct val="130000"/>
              </a:lnSpc>
            </a:pPr>
            <a:r>
              <a:rPr lang="en-GB" dirty="0" smtClean="0"/>
              <a:t>HL-LHC: why and how?</a:t>
            </a:r>
          </a:p>
          <a:p>
            <a:pPr>
              <a:lnSpc>
                <a:spcPct val="130000"/>
              </a:lnSpc>
            </a:pPr>
            <a:r>
              <a:rPr lang="en-US" dirty="0">
                <a:solidFill>
                  <a:schemeClr val="bg2">
                    <a:lumMod val="90000"/>
                  </a:schemeClr>
                </a:solidFill>
              </a:rPr>
              <a:t>Beyond the Upgrade: </a:t>
            </a:r>
            <a:r>
              <a:rPr lang="en-US" dirty="0" smtClean="0">
                <a:solidFill>
                  <a:schemeClr val="bg2">
                    <a:lumMod val="90000"/>
                  </a:schemeClr>
                </a:solidFill>
              </a:rPr>
              <a:t>FCC-</a:t>
            </a:r>
            <a:r>
              <a:rPr lang="en-US" dirty="0" err="1" smtClean="0">
                <a:solidFill>
                  <a:schemeClr val="bg2">
                    <a:lumMod val="90000"/>
                  </a:schemeClr>
                </a:solidFill>
              </a:rPr>
              <a:t>hh</a:t>
            </a:r>
            <a:endParaRPr lang="en-GB" dirty="0" smtClean="0">
              <a:solidFill>
                <a:schemeClr val="bg2">
                  <a:lumMod val="90000"/>
                </a:schemeClr>
              </a:solidFill>
            </a:endParaRPr>
          </a:p>
          <a:p>
            <a:pPr>
              <a:lnSpc>
                <a:spcPct val="130000"/>
              </a:lnSpc>
            </a:pPr>
            <a:endParaRPr lang="en-US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97866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smtClean="0"/>
              <a:t>11/03/2014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it-IT" smtClean="0"/>
              <a:t>G. Arduini - LHC Machine Upgrade</a:t>
            </a:r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H" dirty="0" err="1" smtClean="0"/>
              <a:t>Why</a:t>
            </a:r>
            <a:r>
              <a:rPr lang="fr-CH" dirty="0" smtClean="0"/>
              <a:t> an LHC Upgrade?</a:t>
            </a:r>
            <a:endParaRPr lang="en-GB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Screen Shot 2014-02-16 at 5.40.28 PM.png" descr="/Users/lamontm/Desktop/Screen Shot 2014-02-16 at 5.40.28 PM.png"/>
          <p:cNvPicPr>
            <a:picLocks noChangeAspect="1"/>
          </p:cNvPicPr>
          <p:nvPr/>
        </p:nvPicPr>
        <p:blipFill>
          <a:blip r:embed="rId2" r:link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9" y="1219200"/>
            <a:ext cx="9144000" cy="478104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43226" y="2760805"/>
            <a:ext cx="4752988" cy="461665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CH" sz="2400" b="1" dirty="0" err="1" smtClean="0">
                <a:solidFill>
                  <a:srgbClr val="FFFF00"/>
                </a:solidFill>
              </a:rPr>
              <a:t>What</a:t>
            </a:r>
            <a:r>
              <a:rPr lang="fr-CH" sz="2400" b="1" dirty="0" smtClean="0">
                <a:solidFill>
                  <a:srgbClr val="FFFF00"/>
                </a:solidFill>
              </a:rPr>
              <a:t> to do to </a:t>
            </a:r>
            <a:r>
              <a:rPr lang="fr-CH" sz="2400" b="1" dirty="0" err="1" smtClean="0">
                <a:solidFill>
                  <a:srgbClr val="FFFF00"/>
                </a:solidFill>
              </a:rPr>
              <a:t>make</a:t>
            </a:r>
            <a:r>
              <a:rPr lang="fr-CH" sz="2400" b="1" dirty="0" smtClean="0">
                <a:solidFill>
                  <a:srgbClr val="FFFF00"/>
                </a:solidFill>
              </a:rPr>
              <a:t> </a:t>
            </a:r>
            <a:r>
              <a:rPr lang="fr-CH" sz="2400" b="1" dirty="0" err="1" smtClean="0">
                <a:solidFill>
                  <a:srgbClr val="FFFF00"/>
                </a:solidFill>
              </a:rPr>
              <a:t>this</a:t>
            </a:r>
            <a:r>
              <a:rPr lang="fr-CH" sz="2400" b="1" dirty="0" smtClean="0">
                <a:solidFill>
                  <a:srgbClr val="FFFF00"/>
                </a:solidFill>
              </a:rPr>
              <a:t> jump ?</a:t>
            </a:r>
            <a:endParaRPr lang="en-GB" sz="2400" b="1" dirty="0">
              <a:solidFill>
                <a:srgbClr val="FFFF00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5316298" y="3298371"/>
            <a:ext cx="0" cy="753311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V="1">
            <a:off x="5316298" y="2181371"/>
            <a:ext cx="0" cy="514118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6629400" y="5821680"/>
            <a:ext cx="1398984" cy="369332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CH" b="1" dirty="0" smtClean="0">
                <a:solidFill>
                  <a:srgbClr val="FFFF00"/>
                </a:solidFill>
              </a:rPr>
              <a:t>M. </a:t>
            </a:r>
            <a:r>
              <a:rPr lang="fr-CH" b="1" dirty="0" smtClean="0">
                <a:solidFill>
                  <a:srgbClr val="FFFF00"/>
                </a:solidFill>
              </a:rPr>
              <a:t>Lamont</a:t>
            </a:r>
            <a:endParaRPr lang="en-GB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40906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smtClean="0"/>
              <a:t>11/03/2014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it-IT" dirty="0" smtClean="0"/>
              <a:t>G. Arduini - LHC Machine Upgrade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H" sz="4400" dirty="0" smtClean="0"/>
              <a:t>Radiation damage to triplet</a:t>
            </a:r>
            <a:endParaRPr lang="en-GB" sz="4400" dirty="0"/>
          </a:p>
        </p:txBody>
      </p:sp>
      <p:sp>
        <p:nvSpPr>
          <p:cNvPr id="11" name="Content Placeholder 10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314133"/>
            <a:ext cx="7344816" cy="5141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543600" y="116632"/>
            <a:ext cx="3600400" cy="369332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CH" b="1" dirty="0" smtClean="0">
                <a:solidFill>
                  <a:srgbClr val="FFFF00"/>
                </a:solidFill>
              </a:rPr>
              <a:t>F. Cerutti, N. </a:t>
            </a:r>
            <a:r>
              <a:rPr lang="fr-CH" b="1" dirty="0" err="1" smtClean="0">
                <a:solidFill>
                  <a:srgbClr val="FFFF00"/>
                </a:solidFill>
              </a:rPr>
              <a:t>Mokhov</a:t>
            </a:r>
            <a:r>
              <a:rPr lang="fr-CH" b="1" dirty="0" smtClean="0">
                <a:solidFill>
                  <a:srgbClr val="FFFF00"/>
                </a:solidFill>
              </a:rPr>
              <a:t>, L. Esposito,… </a:t>
            </a:r>
            <a:endParaRPr lang="en-GB" b="1" dirty="0">
              <a:solidFill>
                <a:srgbClr val="FFFF00"/>
              </a:solidFill>
            </a:endParaRPr>
          </a:p>
        </p:txBody>
      </p:sp>
      <p:sp>
        <p:nvSpPr>
          <p:cNvPr id="7" name="Right Arrow Callout 6"/>
          <p:cNvSpPr/>
          <p:nvPr/>
        </p:nvSpPr>
        <p:spPr>
          <a:xfrm>
            <a:off x="2208272" y="1772816"/>
            <a:ext cx="1355616" cy="689992"/>
          </a:xfrm>
          <a:prstGeom prst="rightArrowCallout">
            <a:avLst>
              <a:gd name="adj1" fmla="val 25000"/>
              <a:gd name="adj2" fmla="val 30000"/>
              <a:gd name="adj3" fmla="val 25000"/>
              <a:gd name="adj4" fmla="val 77011"/>
            </a:avLst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b="1" dirty="0" smtClean="0">
                <a:solidFill>
                  <a:srgbClr val="FFFF00"/>
                </a:solidFill>
              </a:rPr>
              <a:t>Q2</a:t>
            </a:r>
          </a:p>
          <a:p>
            <a:pPr algn="ctr"/>
            <a:r>
              <a:rPr lang="fr-CH" b="1" dirty="0" smtClean="0">
                <a:solidFill>
                  <a:srgbClr val="FFFF00"/>
                </a:solidFill>
              </a:rPr>
              <a:t>27 </a:t>
            </a:r>
            <a:r>
              <a:rPr lang="fr-CH" b="1" dirty="0" err="1" smtClean="0">
                <a:solidFill>
                  <a:srgbClr val="FFFF00"/>
                </a:solidFill>
              </a:rPr>
              <a:t>MGy</a:t>
            </a:r>
            <a:endParaRPr lang="en-GB" b="1" dirty="0">
              <a:solidFill>
                <a:srgbClr val="FFFF00"/>
              </a:solidFill>
            </a:endParaRPr>
          </a:p>
        </p:txBody>
      </p:sp>
      <p:sp>
        <p:nvSpPr>
          <p:cNvPr id="8" name="Left Arrow Callout 7"/>
          <p:cNvSpPr/>
          <p:nvPr/>
        </p:nvSpPr>
        <p:spPr>
          <a:xfrm>
            <a:off x="7020272" y="3068960"/>
            <a:ext cx="1393306" cy="698376"/>
          </a:xfrm>
          <a:prstGeom prst="leftArrowCallout">
            <a:avLst>
              <a:gd name="adj1" fmla="val 25000"/>
              <a:gd name="adj2" fmla="val 25000"/>
              <a:gd name="adj3" fmla="val 25000"/>
              <a:gd name="adj4" fmla="val 72749"/>
            </a:avLst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b="1" dirty="0" smtClean="0">
                <a:solidFill>
                  <a:srgbClr val="FFFF00"/>
                </a:solidFill>
              </a:rPr>
              <a:t>MCBX3 20 </a:t>
            </a:r>
            <a:r>
              <a:rPr lang="fr-CH" b="1" dirty="0" err="1" smtClean="0">
                <a:solidFill>
                  <a:srgbClr val="FFFF00"/>
                </a:solidFill>
              </a:rPr>
              <a:t>MGy</a:t>
            </a:r>
            <a:endParaRPr lang="en-GB" b="1" dirty="0">
              <a:solidFill>
                <a:srgbClr val="FFFF00"/>
              </a:solidFill>
            </a:endParaRPr>
          </a:p>
        </p:txBody>
      </p:sp>
      <p:sp>
        <p:nvSpPr>
          <p:cNvPr id="9" name="Round Diagonal Corner Rectangle 8"/>
          <p:cNvSpPr/>
          <p:nvPr/>
        </p:nvSpPr>
        <p:spPr>
          <a:xfrm>
            <a:off x="7211140" y="1314133"/>
            <a:ext cx="1609332" cy="914400"/>
          </a:xfrm>
          <a:prstGeom prst="round2DiagRect">
            <a:avLst>
              <a:gd name="adj1" fmla="val 0"/>
              <a:gd name="adj2" fmla="val 0"/>
            </a:avLst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FFF00"/>
                </a:solidFill>
              </a:rPr>
              <a:t>Cold bore insulation</a:t>
            </a:r>
          </a:p>
          <a:p>
            <a:pPr algn="ctr"/>
            <a:r>
              <a:rPr lang="en-GB" b="1" dirty="0">
                <a:solidFill>
                  <a:srgbClr val="FFFF00"/>
                </a:solidFill>
              </a:rPr>
              <a:t>≈ 35 </a:t>
            </a:r>
            <a:r>
              <a:rPr lang="en-GB" b="1" dirty="0" err="1">
                <a:solidFill>
                  <a:srgbClr val="FFFF00"/>
                </a:solidFill>
              </a:rPr>
              <a:t>MGy</a:t>
            </a:r>
            <a:endParaRPr lang="en-GB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63042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smtClean="0"/>
              <a:t>11/03/2014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it-IT" smtClean="0"/>
              <a:t>G. Arduini - LHC Machine Upgrade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CH" sz="3600" dirty="0" err="1" smtClean="0"/>
              <a:t>Technical</a:t>
            </a:r>
            <a:r>
              <a:rPr lang="fr-CH" sz="3600" dirty="0" smtClean="0"/>
              <a:t> </a:t>
            </a:r>
            <a:r>
              <a:rPr lang="fr-CH" sz="3600" dirty="0" err="1" smtClean="0"/>
              <a:t>bottlenecks</a:t>
            </a:r>
            <a:r>
              <a:rPr lang="fr-CH" sz="3600" dirty="0" smtClean="0"/>
              <a:t>: </a:t>
            </a:r>
            <a:r>
              <a:rPr lang="fr-CH" sz="3600" dirty="0" err="1" smtClean="0"/>
              <a:t>Cryogenics</a:t>
            </a:r>
            <a:endParaRPr lang="en-GB" sz="3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33293"/>
            <a:ext cx="2588895" cy="2014538"/>
          </a:xfrm>
          <a:prstGeom prst="rect">
            <a:avLst/>
          </a:prstGeom>
        </p:spPr>
      </p:pic>
      <p:grpSp>
        <p:nvGrpSpPr>
          <p:cNvPr id="20" name="Group 19"/>
          <p:cNvGrpSpPr>
            <a:grpSpLocks noChangeAspect="1"/>
          </p:cNvGrpSpPr>
          <p:nvPr/>
        </p:nvGrpSpPr>
        <p:grpSpPr>
          <a:xfrm>
            <a:off x="1979712" y="1198364"/>
            <a:ext cx="5066705" cy="5038948"/>
            <a:chOff x="1907704" y="954360"/>
            <a:chExt cx="5629672" cy="5598831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07704" y="954360"/>
              <a:ext cx="5629672" cy="55988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4311980" y="1659400"/>
              <a:ext cx="360040" cy="282573"/>
            </a:xfrm>
            <a:prstGeom prst="rect">
              <a:avLst/>
            </a:prstGeom>
            <a:solidFill>
              <a:srgbClr val="FF9900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wrap="square" lIns="36000" tIns="18000" rIns="36000" bIns="18000" rtlCol="0" anchor="ctr" anchorCtr="0">
              <a:spAutoFit/>
            </a:bodyPr>
            <a:lstStyle/>
            <a:p>
              <a:pPr algn="ctr"/>
              <a:r>
                <a:rPr lang="fr-CH" sz="1400" b="1" dirty="0" smtClean="0">
                  <a:solidFill>
                    <a:srgbClr val="FFFF00"/>
                  </a:solidFill>
                </a:rPr>
                <a:t>IT</a:t>
              </a:r>
              <a:endParaRPr lang="en-GB" sz="1400" b="1" dirty="0">
                <a:solidFill>
                  <a:srgbClr val="FFFF00"/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4724400" y="1659400"/>
              <a:ext cx="360040" cy="282573"/>
            </a:xfrm>
            <a:prstGeom prst="rect">
              <a:avLst/>
            </a:prstGeom>
            <a:solidFill>
              <a:srgbClr val="FF9900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wrap="square" lIns="36000" tIns="18000" rIns="36000" bIns="18000" rtlCol="0" anchor="ctr" anchorCtr="0">
              <a:spAutoFit/>
            </a:bodyPr>
            <a:lstStyle/>
            <a:p>
              <a:pPr algn="ctr"/>
              <a:r>
                <a:rPr lang="fr-CH" sz="1400" b="1" dirty="0" smtClean="0">
                  <a:solidFill>
                    <a:srgbClr val="FFFF00"/>
                  </a:solidFill>
                </a:rPr>
                <a:t>IT</a:t>
              </a:r>
              <a:endParaRPr lang="en-GB" sz="1400" b="1" dirty="0">
                <a:solidFill>
                  <a:srgbClr val="FFFF00"/>
                </a:solidFill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4724400" y="5249350"/>
              <a:ext cx="360040" cy="282573"/>
            </a:xfrm>
            <a:prstGeom prst="rect">
              <a:avLst/>
            </a:prstGeom>
            <a:solidFill>
              <a:srgbClr val="FF9900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wrap="square" lIns="36000" tIns="18000" rIns="36000" bIns="18000" rtlCol="0" anchor="ctr" anchorCtr="0">
              <a:spAutoFit/>
            </a:bodyPr>
            <a:lstStyle/>
            <a:p>
              <a:pPr algn="ctr"/>
              <a:r>
                <a:rPr lang="fr-CH" sz="1400" b="1" dirty="0" smtClean="0">
                  <a:solidFill>
                    <a:srgbClr val="FFFF00"/>
                  </a:solidFill>
                </a:rPr>
                <a:t>IT</a:t>
              </a:r>
              <a:endParaRPr lang="en-GB" sz="1400" b="1" dirty="0">
                <a:solidFill>
                  <a:srgbClr val="FFFF00"/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4309120" y="5249350"/>
              <a:ext cx="360040" cy="282573"/>
            </a:xfrm>
            <a:prstGeom prst="rect">
              <a:avLst/>
            </a:prstGeom>
            <a:solidFill>
              <a:srgbClr val="FF9900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wrap="square" lIns="36000" tIns="18000" rIns="36000" bIns="18000" rtlCol="0" anchor="ctr" anchorCtr="0">
              <a:spAutoFit/>
            </a:bodyPr>
            <a:lstStyle/>
            <a:p>
              <a:pPr algn="ctr"/>
              <a:r>
                <a:rPr lang="fr-CH" sz="1400" b="1" dirty="0" smtClean="0">
                  <a:solidFill>
                    <a:srgbClr val="FFFF00"/>
                  </a:solidFill>
                </a:rPr>
                <a:t>IT</a:t>
              </a:r>
              <a:endParaRPr lang="en-GB" sz="1400" b="1" dirty="0">
                <a:solidFill>
                  <a:srgbClr val="FFFF00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943012" y="4579740"/>
              <a:ext cx="360040" cy="282573"/>
            </a:xfrm>
            <a:prstGeom prst="rect">
              <a:avLst/>
            </a:prstGeom>
            <a:solidFill>
              <a:srgbClr val="FF9900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wrap="square" lIns="36000" tIns="18000" rIns="36000" bIns="18000" rtlCol="0" anchor="ctr" anchorCtr="0">
              <a:spAutoFit/>
            </a:bodyPr>
            <a:lstStyle/>
            <a:p>
              <a:pPr algn="ctr"/>
              <a:r>
                <a:rPr lang="fr-CH" sz="1400" b="1" dirty="0" smtClean="0">
                  <a:solidFill>
                    <a:srgbClr val="FFFF00"/>
                  </a:solidFill>
                </a:rPr>
                <a:t>IT</a:t>
              </a:r>
              <a:endParaRPr lang="en-GB" sz="1400" b="1" dirty="0">
                <a:solidFill>
                  <a:srgbClr val="FFFF00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580112" y="4936000"/>
              <a:ext cx="360040" cy="282573"/>
            </a:xfrm>
            <a:prstGeom prst="rect">
              <a:avLst/>
            </a:prstGeom>
            <a:solidFill>
              <a:srgbClr val="FF9900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wrap="square" lIns="36000" tIns="18000" rIns="36000" bIns="18000" rtlCol="0" anchor="ctr" anchorCtr="0">
              <a:spAutoFit/>
            </a:bodyPr>
            <a:lstStyle/>
            <a:p>
              <a:pPr algn="ctr"/>
              <a:r>
                <a:rPr lang="fr-CH" sz="1400" b="1" dirty="0" smtClean="0">
                  <a:solidFill>
                    <a:srgbClr val="FFFF00"/>
                  </a:solidFill>
                </a:rPr>
                <a:t>IT</a:t>
              </a:r>
              <a:endParaRPr lang="en-GB" sz="1400" b="1" dirty="0">
                <a:solidFill>
                  <a:srgbClr val="FFFF00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449960" y="4936000"/>
              <a:ext cx="360040" cy="282573"/>
            </a:xfrm>
            <a:prstGeom prst="rect">
              <a:avLst/>
            </a:prstGeom>
            <a:solidFill>
              <a:srgbClr val="FF9900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wrap="square" lIns="36000" tIns="18000" rIns="36000" bIns="18000" rtlCol="0" anchor="ctr" anchorCtr="0">
              <a:spAutoFit/>
            </a:bodyPr>
            <a:lstStyle/>
            <a:p>
              <a:pPr algn="ctr"/>
              <a:r>
                <a:rPr lang="fr-CH" sz="1400" b="1" dirty="0" smtClean="0">
                  <a:solidFill>
                    <a:srgbClr val="FFFF00"/>
                  </a:solidFill>
                </a:rPr>
                <a:t>IT</a:t>
              </a:r>
              <a:endParaRPr lang="en-GB" sz="1400" b="1" dirty="0">
                <a:solidFill>
                  <a:srgbClr val="FFFF00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059832" y="4579740"/>
              <a:ext cx="360040" cy="282573"/>
            </a:xfrm>
            <a:prstGeom prst="rect">
              <a:avLst/>
            </a:prstGeom>
            <a:solidFill>
              <a:srgbClr val="FF9900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wrap="square" lIns="36000" tIns="18000" rIns="36000" bIns="18000" rtlCol="0" anchor="ctr" anchorCtr="0">
              <a:spAutoFit/>
            </a:bodyPr>
            <a:lstStyle/>
            <a:p>
              <a:pPr algn="ctr"/>
              <a:r>
                <a:rPr lang="fr-CH" sz="1400" b="1" dirty="0" smtClean="0">
                  <a:solidFill>
                    <a:srgbClr val="FFFF00"/>
                  </a:solidFill>
                </a:rPr>
                <a:t>IT</a:t>
              </a:r>
              <a:endParaRPr lang="en-GB" sz="1400" b="1" dirty="0">
                <a:solidFill>
                  <a:srgbClr val="FFFF00"/>
                </a:solidFill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3419872" y="1948921"/>
              <a:ext cx="360040" cy="282573"/>
            </a:xfrm>
            <a:prstGeom prst="rect">
              <a:avLst/>
            </a:prstGeom>
            <a:solidFill>
              <a:srgbClr val="FF9900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wrap="square" lIns="36000" tIns="18000" rIns="36000" bIns="18000" rtlCol="0" anchor="ctr" anchorCtr="0">
              <a:spAutoFit/>
            </a:bodyPr>
            <a:lstStyle/>
            <a:p>
              <a:pPr algn="ctr"/>
              <a:r>
                <a:rPr lang="fr-CH" sz="1400" b="1" dirty="0" smtClean="0">
                  <a:solidFill>
                    <a:srgbClr val="FFFF00"/>
                  </a:solidFill>
                </a:rPr>
                <a:t>RF</a:t>
              </a:r>
              <a:endParaRPr lang="en-GB" sz="1400" b="1" dirty="0">
                <a:solidFill>
                  <a:srgbClr val="FFFF00"/>
                </a:solidFill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3090312" y="2323231"/>
              <a:ext cx="360040" cy="282573"/>
            </a:xfrm>
            <a:prstGeom prst="rect">
              <a:avLst/>
            </a:prstGeom>
            <a:solidFill>
              <a:srgbClr val="FF9900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wrap="square" lIns="36000" tIns="18000" rIns="36000" bIns="18000" rtlCol="0" anchor="ctr" anchorCtr="0">
              <a:spAutoFit/>
            </a:bodyPr>
            <a:lstStyle/>
            <a:p>
              <a:pPr algn="ctr"/>
              <a:r>
                <a:rPr lang="fr-CH" sz="1400" b="1" dirty="0" smtClean="0">
                  <a:solidFill>
                    <a:srgbClr val="FFFF00"/>
                  </a:solidFill>
                </a:rPr>
                <a:t>RF</a:t>
              </a:r>
              <a:endParaRPr lang="en-GB" sz="1400" b="1" dirty="0">
                <a:solidFill>
                  <a:srgbClr val="FFFF00"/>
                </a:solidFill>
              </a:endParaRPr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3" y="1200369"/>
            <a:ext cx="2623551" cy="197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899" y="3891885"/>
            <a:ext cx="2554605" cy="1697355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6412945" y="1098610"/>
            <a:ext cx="2767567" cy="1754326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b="1" dirty="0" err="1" smtClean="0">
                <a:solidFill>
                  <a:srgbClr val="FFFF00"/>
                </a:solidFill>
              </a:rPr>
              <a:t>Cryo</a:t>
            </a:r>
            <a:r>
              <a:rPr lang="en-GB" b="1" dirty="0" smtClean="0">
                <a:solidFill>
                  <a:srgbClr val="FFFF00"/>
                </a:solidFill>
              </a:rPr>
              <a:t> power limitation in Pt 4,  interdependency of different systems with different  cool-down time, reduced flexibility and no/little redundancy </a:t>
            </a:r>
            <a:endParaRPr lang="en-GB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90720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smtClean="0"/>
              <a:t>11/03/2014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smtClean="0"/>
              <a:t>G. Arduini - LHC Machine Upgrade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LHC Upgrade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spcBef>
                <a:spcPts val="600"/>
              </a:spcBef>
              <a:buFont typeface="Arial" pitchFamily="34" charset="0"/>
              <a:buChar char="•"/>
            </a:pPr>
            <a:r>
              <a:rPr lang="en-US" sz="2000" dirty="0" smtClean="0">
                <a:latin typeface="+mj-lt"/>
              </a:rPr>
              <a:t>Motivations:</a:t>
            </a:r>
          </a:p>
          <a:p>
            <a:pPr lvl="1">
              <a:spcBef>
                <a:spcPts val="600"/>
              </a:spcBef>
              <a:buFont typeface="Arial" pitchFamily="34" charset="0"/>
              <a:buChar char="•"/>
            </a:pPr>
            <a:r>
              <a:rPr lang="en-US" sz="1800" dirty="0"/>
              <a:t>Target (very ambitious) of the upgrade: 200 – 300 fb</a:t>
            </a:r>
            <a:r>
              <a:rPr lang="en-US" sz="1800" baseline="30000" dirty="0"/>
              <a:t>-1</a:t>
            </a:r>
            <a:r>
              <a:rPr lang="en-US" sz="1800" dirty="0"/>
              <a:t>/y (×10 today)</a:t>
            </a:r>
          </a:p>
          <a:p>
            <a:pPr lvl="1">
              <a:spcBef>
                <a:spcPts val="600"/>
              </a:spcBef>
              <a:buFont typeface="Arial" pitchFamily="34" charset="0"/>
              <a:buChar char="•"/>
            </a:pPr>
            <a:r>
              <a:rPr lang="en-US" sz="1800" dirty="0" smtClean="0">
                <a:latin typeface="+mj-lt"/>
              </a:rPr>
              <a:t>Radiation damage limit of IR </a:t>
            </a:r>
            <a:r>
              <a:rPr lang="en-US" sz="1800" dirty="0" err="1" smtClean="0">
                <a:latin typeface="+mj-lt"/>
              </a:rPr>
              <a:t>quadrupoles</a:t>
            </a:r>
            <a:r>
              <a:rPr lang="en-US" sz="1800" dirty="0" smtClean="0">
                <a:latin typeface="+mj-lt"/>
              </a:rPr>
              <a:t> (~400 fb</a:t>
            </a:r>
            <a:r>
              <a:rPr lang="en-US" sz="1800" baseline="30000" dirty="0" smtClean="0">
                <a:latin typeface="+mj-lt"/>
              </a:rPr>
              <a:t>-1</a:t>
            </a:r>
            <a:r>
              <a:rPr lang="en-US" sz="1800" dirty="0" smtClean="0">
                <a:latin typeface="+mj-lt"/>
              </a:rPr>
              <a:t>)</a:t>
            </a:r>
          </a:p>
          <a:p>
            <a:pPr lvl="1">
              <a:spcBef>
                <a:spcPts val="600"/>
              </a:spcBef>
              <a:buFont typeface="Arial" pitchFamily="34" charset="0"/>
              <a:buChar char="•"/>
            </a:pPr>
            <a:r>
              <a:rPr lang="en-US" sz="1800" dirty="0" smtClean="0">
                <a:latin typeface="+mj-lt"/>
              </a:rPr>
              <a:t>Improve availability of the systems</a:t>
            </a:r>
            <a:endParaRPr lang="en-US" sz="2000" dirty="0" smtClean="0">
              <a:latin typeface="+mj-lt"/>
            </a:endParaRPr>
          </a:p>
          <a:p>
            <a:pPr>
              <a:spcBef>
                <a:spcPts val="600"/>
              </a:spcBef>
              <a:buFont typeface="Arial" pitchFamily="34" charset="0"/>
              <a:buChar char="•"/>
            </a:pPr>
            <a:r>
              <a:rPr lang="en-US" sz="2000" dirty="0" smtClean="0">
                <a:latin typeface="+mj-lt"/>
              </a:rPr>
              <a:t>2010-2012 experience:</a:t>
            </a:r>
          </a:p>
          <a:p>
            <a:pPr lvl="1">
              <a:spcBef>
                <a:spcPts val="600"/>
              </a:spcBef>
              <a:buFont typeface="Arial" pitchFamily="34" charset="0"/>
              <a:buChar char="•"/>
            </a:pPr>
            <a:r>
              <a:rPr lang="en-US" sz="1800" dirty="0" smtClean="0">
                <a:solidFill>
                  <a:srgbClr val="FF0000"/>
                </a:solidFill>
                <a:latin typeface="+mj-lt"/>
              </a:rPr>
              <a:t>Head-on beam-beam limit higher than initially expected</a:t>
            </a:r>
          </a:p>
          <a:p>
            <a:pPr lvl="1">
              <a:spcBef>
                <a:spcPts val="600"/>
              </a:spcBef>
              <a:buFont typeface="Arial" pitchFamily="34" charset="0"/>
              <a:buChar char="•"/>
            </a:pPr>
            <a:r>
              <a:rPr lang="en-US" sz="1800" dirty="0" smtClean="0">
                <a:solidFill>
                  <a:srgbClr val="FF0000"/>
                </a:solidFill>
                <a:latin typeface="+mj-lt"/>
              </a:rPr>
              <a:t>Single bunch </a:t>
            </a:r>
            <a:r>
              <a:rPr lang="en-US" sz="1800" dirty="0" smtClean="0">
                <a:latin typeface="+mj-lt"/>
              </a:rPr>
              <a:t>with &gt; 3x10</a:t>
            </a:r>
            <a:r>
              <a:rPr lang="en-US" sz="1800" baseline="30000" dirty="0" smtClean="0">
                <a:latin typeface="+mj-lt"/>
              </a:rPr>
              <a:t>11</a:t>
            </a:r>
            <a:r>
              <a:rPr lang="en-US" sz="1800" dirty="0" smtClean="0">
                <a:latin typeface="+mj-lt"/>
              </a:rPr>
              <a:t> ppb with 2.5 </a:t>
            </a:r>
            <a:r>
              <a:rPr lang="en-US" sz="1800" dirty="0" smtClean="0">
                <a:latin typeface="Symbol" panose="05050102010706020507" pitchFamily="18" charset="2"/>
              </a:rPr>
              <a:t>m</a:t>
            </a:r>
            <a:r>
              <a:rPr lang="en-US" sz="1800" dirty="0" smtClean="0">
                <a:latin typeface="+mj-lt"/>
              </a:rPr>
              <a:t>m </a:t>
            </a:r>
            <a:r>
              <a:rPr lang="en-US" sz="1800" dirty="0" err="1" smtClean="0">
                <a:latin typeface="+mj-lt"/>
              </a:rPr>
              <a:t>emittance</a:t>
            </a:r>
            <a:r>
              <a:rPr lang="en-US" sz="1800" dirty="0" smtClean="0">
                <a:latin typeface="+mj-lt"/>
              </a:rPr>
              <a:t> accelerated in the SPS</a:t>
            </a:r>
          </a:p>
          <a:p>
            <a:pPr lvl="1">
              <a:spcBef>
                <a:spcPts val="600"/>
              </a:spcBef>
              <a:buFont typeface="Arial" pitchFamily="34" charset="0"/>
              <a:buChar char="•"/>
            </a:pPr>
            <a:r>
              <a:rPr lang="en-US" sz="1800" dirty="0">
                <a:solidFill>
                  <a:srgbClr val="FF0000"/>
                </a:solidFill>
                <a:latin typeface="+mj-lt"/>
              </a:rPr>
              <a:t>Low </a:t>
            </a:r>
            <a:r>
              <a:rPr lang="en-US" sz="1800" dirty="0">
                <a:solidFill>
                  <a:srgbClr val="FF0000"/>
                </a:solidFill>
                <a:latin typeface="Symbol" pitchFamily="18" charset="2"/>
              </a:rPr>
              <a:t>b</a:t>
            </a:r>
            <a:r>
              <a:rPr lang="en-US" sz="1800" dirty="0">
                <a:solidFill>
                  <a:srgbClr val="FF0000"/>
                </a:solidFill>
                <a:latin typeface="+mj-lt"/>
              </a:rPr>
              <a:t>*</a:t>
            </a:r>
            <a:r>
              <a:rPr lang="en-US" sz="1800" dirty="0">
                <a:latin typeface="+mj-lt"/>
              </a:rPr>
              <a:t> optics successfully tested </a:t>
            </a:r>
            <a:r>
              <a:rPr lang="en-US" sz="1800" dirty="0" smtClean="0">
                <a:latin typeface="+mj-lt"/>
              </a:rPr>
              <a:t>during Machine Studies</a:t>
            </a:r>
          </a:p>
          <a:p>
            <a:pPr>
              <a:spcBef>
                <a:spcPts val="600"/>
              </a:spcBef>
              <a:buFont typeface="Arial" pitchFamily="34" charset="0"/>
              <a:buChar char="•"/>
            </a:pPr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Pile-up/pile-up </a:t>
            </a:r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density </a:t>
            </a:r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HL-LHC beam physics constraint </a:t>
            </a:r>
            <a:r>
              <a:rPr lang="en-US" sz="2000" dirty="0" smtClean="0">
                <a:solidFill>
                  <a:srgbClr val="FF0000"/>
                </a:solidFill>
                <a:latin typeface="+mj-lt"/>
                <a:sym typeface="Wingdings" panose="05000000000000000000" pitchFamily="2" charset="2"/>
              </a:rPr>
              <a:t></a:t>
            </a:r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 25 ns operation:</a:t>
            </a:r>
          </a:p>
          <a:p>
            <a:pPr lvl="1">
              <a:spcBef>
                <a:spcPts val="600"/>
              </a:spcBef>
              <a:buFont typeface="Arial" pitchFamily="34" charset="0"/>
              <a:buChar char="•"/>
            </a:pPr>
            <a:r>
              <a:rPr lang="en-US" sz="1800" dirty="0" smtClean="0">
                <a:latin typeface="+mj-lt"/>
              </a:rPr>
              <a:t>Electron cloud</a:t>
            </a:r>
          </a:p>
          <a:p>
            <a:pPr lvl="1">
              <a:spcBef>
                <a:spcPts val="600"/>
              </a:spcBef>
              <a:buFont typeface="Arial" pitchFamily="34" charset="0"/>
              <a:buChar char="•"/>
            </a:pPr>
            <a:r>
              <a:rPr lang="en-US" sz="1800" dirty="0" smtClean="0">
                <a:latin typeface="+mj-lt"/>
              </a:rPr>
              <a:t>Total current: collimation efficiency, upper limits from: </a:t>
            </a:r>
            <a:r>
              <a:rPr lang="en-US" sz="1800" dirty="0" smtClean="0"/>
              <a:t>dump</a:t>
            </a:r>
            <a:r>
              <a:rPr lang="en-US" sz="1800" dirty="0"/>
              <a:t>, vacuum, </a:t>
            </a:r>
            <a:r>
              <a:rPr lang="en-US" sz="1800" dirty="0" smtClean="0"/>
              <a:t>machine </a:t>
            </a:r>
            <a:r>
              <a:rPr lang="en-US" sz="1800" dirty="0"/>
              <a:t>protection, RP, </a:t>
            </a:r>
            <a:r>
              <a:rPr lang="en-US" sz="1800" dirty="0" smtClean="0"/>
              <a:t>…</a:t>
            </a:r>
            <a:endParaRPr lang="en-US" sz="1800" dirty="0" smtClean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1097037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smtClean="0"/>
              <a:t>11/03/2014</a:t>
            </a:r>
            <a:endParaRPr lang="en-US" dirty="0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smtClean="0"/>
              <a:t>G. Arduini - LHC Machine Upgrade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LHC </a:t>
            </a:r>
            <a:r>
              <a:rPr lang="en-US" dirty="0" smtClean="0"/>
              <a:t>and Injector Upgrade: when?</a:t>
            </a:r>
            <a:endParaRPr lang="en-GB" dirty="0"/>
          </a:p>
        </p:txBody>
      </p:sp>
      <p:sp>
        <p:nvSpPr>
          <p:cNvPr id="17" name="TextBox 16"/>
          <p:cNvSpPr txBox="1"/>
          <p:nvPr/>
        </p:nvSpPr>
        <p:spPr>
          <a:xfrm>
            <a:off x="584537" y="1185353"/>
            <a:ext cx="81228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During Run II and Run III we will be </a:t>
            </a:r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limited by heat load in the triplet (luminosity debris) and pile-up at the experiments</a:t>
            </a:r>
            <a:endParaRPr lang="en-GB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Font typeface="Arial"/>
              <a:buChar char="•"/>
            </a:pPr>
            <a:r>
              <a:rPr lang="en-GB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Every 3 of 4 year a long shutdown period is planned for upgrade activities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205680" y="3445354"/>
            <a:ext cx="8686800" cy="2413389"/>
            <a:chOff x="418947" y="3931750"/>
            <a:chExt cx="8686800" cy="2413389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8947" y="4943885"/>
              <a:ext cx="2433327" cy="648072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8947" y="3931750"/>
              <a:ext cx="8686800" cy="942470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4399093" y="5267921"/>
              <a:ext cx="2295222" cy="1077218"/>
            </a:xfrm>
            <a:prstGeom prst="rect">
              <a:avLst/>
            </a:prstGeom>
            <a:solidFill>
              <a:srgbClr val="C6D9F1"/>
            </a:solidFill>
            <a:ln>
              <a:solidFill>
                <a:srgbClr val="1F497D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b="1" dirty="0" smtClean="0">
                  <a:solidFill>
                    <a:srgbClr val="1F497D"/>
                  </a:solidFill>
                  <a:effectLst/>
                </a:rPr>
                <a:t>LS2: 18 months</a:t>
              </a:r>
            </a:p>
            <a:p>
              <a:pPr algn="ctr"/>
              <a:r>
                <a:rPr lang="en-GB" sz="1600" dirty="0" smtClean="0">
                  <a:solidFill>
                    <a:srgbClr val="1F497D"/>
                  </a:solidFill>
                </a:rPr>
                <a:t>Connection of LINAC4</a:t>
              </a:r>
            </a:p>
            <a:p>
              <a:pPr algn="ctr"/>
              <a:r>
                <a:rPr lang="en-GB" sz="1600" dirty="0" smtClean="0">
                  <a:solidFill>
                    <a:srgbClr val="1F497D"/>
                  </a:solidFill>
                </a:rPr>
                <a:t>LHC Injectors Upgrade</a:t>
              </a:r>
            </a:p>
            <a:p>
              <a:pPr algn="ctr"/>
              <a:r>
                <a:rPr lang="en-US" sz="1600" dirty="0" smtClean="0">
                  <a:solidFill>
                    <a:srgbClr val="1F497D"/>
                  </a:solidFill>
                  <a:effectLst/>
                </a:rPr>
                <a:t>ALICE, </a:t>
              </a:r>
              <a:r>
                <a:rPr lang="en-US" sz="1600" dirty="0" err="1" smtClean="0">
                  <a:solidFill>
                    <a:srgbClr val="1F497D"/>
                  </a:solidFill>
                  <a:effectLst/>
                </a:rPr>
                <a:t>LHCb</a:t>
              </a:r>
              <a:r>
                <a:rPr lang="en-US" sz="1600" dirty="0" smtClean="0">
                  <a:solidFill>
                    <a:srgbClr val="1F497D"/>
                  </a:solidFill>
                  <a:effectLst/>
                </a:rPr>
                <a:t> Upgrade</a:t>
              </a:r>
              <a:endParaRPr lang="en-GB" sz="1600" dirty="0" smtClean="0">
                <a:solidFill>
                  <a:srgbClr val="1F497D"/>
                </a:solidFill>
                <a:effectLst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2388921" y="5267921"/>
              <a:ext cx="1872208" cy="830997"/>
            </a:xfrm>
            <a:prstGeom prst="rect">
              <a:avLst/>
            </a:prstGeom>
            <a:solidFill>
              <a:srgbClr val="C6D9F1"/>
            </a:solidFill>
            <a:ln>
              <a:solidFill>
                <a:schemeClr val="tx2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b="1" dirty="0" smtClean="0">
                  <a:solidFill>
                    <a:srgbClr val="1F497D"/>
                  </a:solidFill>
                  <a:effectLst/>
                </a:rPr>
                <a:t>~5 months</a:t>
              </a:r>
            </a:p>
            <a:p>
              <a:pPr algn="ctr"/>
              <a:r>
                <a:rPr lang="en-GB" sz="1600" dirty="0" smtClean="0">
                  <a:solidFill>
                    <a:srgbClr val="1F497D"/>
                  </a:solidFill>
                  <a:effectLst/>
                </a:rPr>
                <a:t>Longer end-of-year stop </a:t>
              </a:r>
              <a:r>
                <a:rPr lang="en-GB" sz="1600" dirty="0" smtClean="0">
                  <a:solidFill>
                    <a:srgbClr val="1F497D"/>
                  </a:solidFill>
                </a:rPr>
                <a:t>(CMS)</a:t>
              </a:r>
              <a:endParaRPr lang="en-GB" sz="1600" dirty="0" smtClean="0">
                <a:solidFill>
                  <a:srgbClr val="1F497D"/>
                </a:solidFill>
                <a:effectLst/>
              </a:endParaRPr>
            </a:p>
          </p:txBody>
        </p:sp>
        <p:cxnSp>
          <p:nvCxnSpPr>
            <p:cNvPr id="11" name="Straight Arrow Connector 10"/>
            <p:cNvCxnSpPr>
              <a:stCxn id="9" idx="0"/>
            </p:cNvCxnSpPr>
            <p:nvPr/>
          </p:nvCxnSpPr>
          <p:spPr>
            <a:xfrm flipH="1" flipV="1">
              <a:off x="2590801" y="4657109"/>
              <a:ext cx="734224" cy="610812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>
              <a:stCxn id="8" idx="0"/>
            </p:cNvCxnSpPr>
            <p:nvPr/>
          </p:nvCxnSpPr>
          <p:spPr>
            <a:xfrm flipH="1" flipV="1">
              <a:off x="4645950" y="4657109"/>
              <a:ext cx="900754" cy="610812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/>
            <p:cNvSpPr txBox="1"/>
            <p:nvPr/>
          </p:nvSpPr>
          <p:spPr>
            <a:xfrm>
              <a:off x="6849816" y="5267921"/>
              <a:ext cx="2255931" cy="1077218"/>
            </a:xfrm>
            <a:prstGeom prst="rect">
              <a:avLst/>
            </a:prstGeom>
            <a:solidFill>
              <a:srgbClr val="C6D9F1"/>
            </a:solidFill>
            <a:ln>
              <a:solidFill>
                <a:srgbClr val="1F497D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b="1" dirty="0" smtClean="0">
                  <a:solidFill>
                    <a:srgbClr val="1F497D"/>
                  </a:solidFill>
                  <a:effectLst/>
                </a:rPr>
                <a:t>LS3: 30 months</a:t>
              </a:r>
            </a:p>
            <a:p>
              <a:pPr algn="ctr"/>
              <a:r>
                <a:rPr lang="en-GB" sz="1600" dirty="0" smtClean="0">
                  <a:solidFill>
                    <a:srgbClr val="1F497D"/>
                  </a:solidFill>
                </a:rPr>
                <a:t>High Luminosity LHC</a:t>
              </a:r>
            </a:p>
            <a:p>
              <a:pPr algn="ctr"/>
              <a:r>
                <a:rPr lang="en-US" sz="1600" dirty="0" smtClean="0">
                  <a:solidFill>
                    <a:srgbClr val="1F497D"/>
                  </a:solidFill>
                  <a:effectLst/>
                </a:rPr>
                <a:t>Machine and Experiments</a:t>
              </a:r>
              <a:endParaRPr lang="en-GB" sz="1600" dirty="0" smtClean="0">
                <a:solidFill>
                  <a:srgbClr val="1F497D"/>
                </a:solidFill>
                <a:effectLst/>
              </a:endParaRPr>
            </a:p>
          </p:txBody>
        </p:sp>
        <p:cxnSp>
          <p:nvCxnSpPr>
            <p:cNvPr id="14" name="Straight Arrow Connector 13"/>
            <p:cNvCxnSpPr>
              <a:stCxn id="13" idx="0"/>
            </p:cNvCxnSpPr>
            <p:nvPr/>
          </p:nvCxnSpPr>
          <p:spPr>
            <a:xfrm flipV="1">
              <a:off x="7977782" y="4657109"/>
              <a:ext cx="491565" cy="610812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 2"/>
          <p:cNvGrpSpPr/>
          <p:nvPr/>
        </p:nvGrpSpPr>
        <p:grpSpPr>
          <a:xfrm>
            <a:off x="351650" y="2492896"/>
            <a:ext cx="8176294" cy="1062273"/>
            <a:chOff x="564917" y="2979292"/>
            <a:chExt cx="7810828" cy="1062273"/>
          </a:xfrm>
        </p:grpSpPr>
        <p:sp>
          <p:nvSpPr>
            <p:cNvPr id="32" name="TextBox 31"/>
            <p:cNvSpPr txBox="1"/>
            <p:nvPr/>
          </p:nvSpPr>
          <p:spPr>
            <a:xfrm>
              <a:off x="4894122" y="2979292"/>
              <a:ext cx="3481623" cy="646331"/>
            </a:xfrm>
            <a:prstGeom prst="rect">
              <a:avLst/>
            </a:prstGeom>
            <a:solidFill>
              <a:srgbClr val="C6D9F1"/>
            </a:solidFill>
            <a:ln>
              <a:solidFill>
                <a:srgbClr val="4F81BD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 smtClean="0">
                  <a:solidFill>
                    <a:srgbClr val="1F497D"/>
                  </a:solidFill>
                </a:rPr>
                <a:t>Run III: 14 </a:t>
              </a:r>
              <a:r>
                <a:rPr lang="en-GB" dirty="0" err="1" smtClean="0">
                  <a:solidFill>
                    <a:srgbClr val="1F497D"/>
                  </a:solidFill>
                </a:rPr>
                <a:t>TeV</a:t>
              </a:r>
              <a:r>
                <a:rPr lang="en-GB" dirty="0" smtClean="0">
                  <a:solidFill>
                    <a:srgbClr val="1F497D"/>
                  </a:solidFill>
                </a:rPr>
                <a:t> </a:t>
              </a:r>
              <a:r>
                <a:rPr lang="en-GB" dirty="0" err="1" smtClean="0">
                  <a:solidFill>
                    <a:srgbClr val="1F497D"/>
                  </a:solidFill>
                </a:rPr>
                <a:t>c.m</a:t>
              </a:r>
              <a:r>
                <a:rPr lang="en-GB" dirty="0" smtClean="0">
                  <a:solidFill>
                    <a:srgbClr val="1F497D"/>
                  </a:solidFill>
                </a:rPr>
                <a:t>. with levelled luminosity of &lt;1.7x10</a:t>
              </a:r>
              <a:r>
                <a:rPr lang="en-GB" baseline="30000" dirty="0" smtClean="0">
                  <a:solidFill>
                    <a:srgbClr val="1F497D"/>
                  </a:solidFill>
                </a:rPr>
                <a:t>34</a:t>
              </a:r>
              <a:r>
                <a:rPr lang="en-GB" dirty="0" smtClean="0">
                  <a:solidFill>
                    <a:srgbClr val="1F497D"/>
                  </a:solidFill>
                </a:rPr>
                <a:t> cm</a:t>
              </a:r>
              <a:r>
                <a:rPr lang="en-GB" baseline="30000" dirty="0">
                  <a:solidFill>
                    <a:srgbClr val="1F497D"/>
                  </a:solidFill>
                </a:rPr>
                <a:t>-2</a:t>
              </a:r>
              <a:r>
                <a:rPr lang="en-GB" dirty="0">
                  <a:solidFill>
                    <a:srgbClr val="1F497D"/>
                  </a:solidFill>
                </a:rPr>
                <a:t> s</a:t>
              </a:r>
              <a:r>
                <a:rPr lang="en-GB" baseline="30000" dirty="0">
                  <a:solidFill>
                    <a:srgbClr val="1F497D"/>
                  </a:solidFill>
                </a:rPr>
                <a:t>-1 </a:t>
              </a:r>
              <a:r>
                <a:rPr lang="en-GB" dirty="0" smtClean="0">
                  <a:solidFill>
                    <a:srgbClr val="1F497D"/>
                  </a:solidFill>
                </a:rPr>
                <a:t>  </a:t>
              </a:r>
              <a:endParaRPr lang="en-GB" dirty="0">
                <a:solidFill>
                  <a:srgbClr val="1F497D"/>
                </a:solidFill>
              </a:endParaRPr>
            </a:p>
          </p:txBody>
        </p:sp>
        <p:sp>
          <p:nvSpPr>
            <p:cNvPr id="35" name="Right Brace 34"/>
            <p:cNvSpPr/>
            <p:nvPr/>
          </p:nvSpPr>
          <p:spPr>
            <a:xfrm rot="16200000">
              <a:off x="6513028" y="2478042"/>
              <a:ext cx="358215" cy="2768002"/>
            </a:xfrm>
            <a:prstGeom prst="rightBrace">
              <a:avLst>
                <a:gd name="adj1" fmla="val 8333"/>
                <a:gd name="adj2" fmla="val 48040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586986" y="2979292"/>
              <a:ext cx="4058963" cy="646331"/>
            </a:xfrm>
            <a:prstGeom prst="rect">
              <a:avLst/>
            </a:prstGeom>
            <a:solidFill>
              <a:srgbClr val="C6D9F1"/>
            </a:solidFill>
            <a:ln>
              <a:solidFill>
                <a:srgbClr val="4F81BD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 smtClean="0">
                  <a:solidFill>
                    <a:srgbClr val="1F497D"/>
                  </a:solidFill>
                </a:rPr>
                <a:t>Run II: 13 or 14 </a:t>
              </a:r>
              <a:r>
                <a:rPr lang="en-GB" dirty="0" err="1" smtClean="0">
                  <a:solidFill>
                    <a:srgbClr val="1F497D"/>
                  </a:solidFill>
                </a:rPr>
                <a:t>TeV</a:t>
              </a:r>
              <a:r>
                <a:rPr lang="en-GB" dirty="0" smtClean="0">
                  <a:solidFill>
                    <a:srgbClr val="1F497D"/>
                  </a:solidFill>
                </a:rPr>
                <a:t> </a:t>
              </a:r>
              <a:r>
                <a:rPr lang="en-GB" dirty="0" err="1" smtClean="0">
                  <a:solidFill>
                    <a:srgbClr val="1F497D"/>
                  </a:solidFill>
                </a:rPr>
                <a:t>c.m</a:t>
              </a:r>
              <a:r>
                <a:rPr lang="en-GB" dirty="0" smtClean="0">
                  <a:solidFill>
                    <a:srgbClr val="1F497D"/>
                  </a:solidFill>
                </a:rPr>
                <a:t>. with levelled luminosity of &lt;1.7x10</a:t>
              </a:r>
              <a:r>
                <a:rPr lang="en-GB" baseline="30000" dirty="0" smtClean="0">
                  <a:solidFill>
                    <a:srgbClr val="1F497D"/>
                  </a:solidFill>
                </a:rPr>
                <a:t>34</a:t>
              </a:r>
              <a:r>
                <a:rPr lang="en-GB" dirty="0" smtClean="0">
                  <a:solidFill>
                    <a:srgbClr val="1F497D"/>
                  </a:solidFill>
                </a:rPr>
                <a:t> cm</a:t>
              </a:r>
              <a:r>
                <a:rPr lang="en-GB" baseline="30000" dirty="0">
                  <a:solidFill>
                    <a:srgbClr val="1F497D"/>
                  </a:solidFill>
                </a:rPr>
                <a:t>-2</a:t>
              </a:r>
              <a:r>
                <a:rPr lang="en-GB" dirty="0">
                  <a:solidFill>
                    <a:srgbClr val="1F497D"/>
                  </a:solidFill>
                </a:rPr>
                <a:t> s</a:t>
              </a:r>
              <a:r>
                <a:rPr lang="en-GB" baseline="30000" dirty="0">
                  <a:solidFill>
                    <a:srgbClr val="1F497D"/>
                  </a:solidFill>
                </a:rPr>
                <a:t>-1 </a:t>
              </a:r>
              <a:r>
                <a:rPr lang="en-GB" dirty="0" smtClean="0">
                  <a:solidFill>
                    <a:srgbClr val="1F497D"/>
                  </a:solidFill>
                </a:rPr>
                <a:t>  </a:t>
              </a:r>
              <a:endParaRPr lang="en-GB" dirty="0">
                <a:solidFill>
                  <a:srgbClr val="1F497D"/>
                </a:solidFill>
              </a:endParaRPr>
            </a:p>
          </p:txBody>
        </p:sp>
        <p:sp>
          <p:nvSpPr>
            <p:cNvPr id="37" name="Right Brace 36"/>
            <p:cNvSpPr/>
            <p:nvPr/>
          </p:nvSpPr>
          <p:spPr>
            <a:xfrm rot="16200000">
              <a:off x="1932423" y="2315844"/>
              <a:ext cx="358215" cy="3093227"/>
            </a:xfrm>
            <a:prstGeom prst="rightBrace">
              <a:avLst>
                <a:gd name="adj1" fmla="val 8333"/>
                <a:gd name="adj2" fmla="val 57738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36929932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smtClean="0"/>
              <a:t>11/03/2014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smtClean="0"/>
              <a:t>G. Arduini - LHC Machine Upgrade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Ingredients for the Upgrade </a:t>
            </a:r>
            <a:endParaRPr lang="en-GB" sz="3600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5864657"/>
            <a:ext cx="8229600" cy="732695"/>
          </a:xfrm>
        </p:spPr>
        <p:txBody>
          <a:bodyPr>
            <a:normAutofit/>
          </a:bodyPr>
          <a:lstStyle/>
          <a:p>
            <a:r>
              <a:rPr lang="en-US" sz="2400" dirty="0" smtClean="0"/>
              <a:t>…of course it requires </a:t>
            </a:r>
            <a:r>
              <a:rPr lang="en-US" sz="2400" dirty="0" smtClean="0">
                <a:solidFill>
                  <a:srgbClr val="FF0000"/>
                </a:solidFill>
              </a:rPr>
              <a:t>larger aperture triplets</a:t>
            </a:r>
            <a:endParaRPr lang="en-GB" sz="2400" dirty="0">
              <a:solidFill>
                <a:srgbClr val="FF0000"/>
              </a:solidFill>
            </a:endParaRPr>
          </a:p>
        </p:txBody>
      </p:sp>
      <p:pic>
        <p:nvPicPr>
          <p:cNvPr id="6156" name="Picture 19" descr="squeezeir5b1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04764" y="1225397"/>
            <a:ext cx="5143500" cy="3763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TextBox 20"/>
          <p:cNvSpPr txBox="1"/>
          <p:nvPr/>
        </p:nvSpPr>
        <p:spPr>
          <a:xfrm>
            <a:off x="2908764" y="4831453"/>
            <a:ext cx="423514" cy="276999"/>
          </a:xfrm>
          <a:prstGeom prst="rect">
            <a:avLst/>
          </a:prstGeom>
          <a:solidFill>
            <a:srgbClr val="F0F8A6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dirty="0">
                <a:latin typeface="+mj-lt"/>
              </a:rPr>
              <a:t>IR4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229156" y="4831453"/>
            <a:ext cx="423514" cy="276999"/>
          </a:xfrm>
          <a:prstGeom prst="rect">
            <a:avLst/>
          </a:prstGeom>
          <a:solidFill>
            <a:srgbClr val="F0F8A6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dirty="0">
                <a:latin typeface="+mj-lt"/>
              </a:rPr>
              <a:t>IR5</a:t>
            </a:r>
            <a:endParaRPr lang="en-US" sz="1100" dirty="0">
              <a:latin typeface="+mj-lt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477172" y="4831453"/>
            <a:ext cx="423513" cy="276999"/>
          </a:xfrm>
          <a:prstGeom prst="rect">
            <a:avLst/>
          </a:prstGeom>
          <a:solidFill>
            <a:srgbClr val="F0F8A6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200" dirty="0">
                <a:latin typeface="+mj-lt"/>
              </a:rPr>
              <a:t>IR6</a:t>
            </a:r>
          </a:p>
        </p:txBody>
      </p:sp>
      <p:sp>
        <p:nvSpPr>
          <p:cNvPr id="25" name="Text Box 5"/>
          <p:cNvSpPr txBox="1">
            <a:spLocks noChangeArrowheads="1"/>
          </p:cNvSpPr>
          <p:nvPr/>
        </p:nvSpPr>
        <p:spPr bwMode="auto">
          <a:xfrm>
            <a:off x="1805857" y="5373216"/>
            <a:ext cx="5430439" cy="369332"/>
          </a:xfrm>
          <a:prstGeom prst="rect">
            <a:avLst/>
          </a:prstGeom>
          <a:solidFill>
            <a:srgbClr val="FF6600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b="1" dirty="0" smtClean="0">
                <a:solidFill>
                  <a:srgbClr val="FFFF00"/>
                </a:solidFill>
              </a:rPr>
              <a:t>ATS=Achromatic Telescopic Squeeze - S. Fartoukh</a:t>
            </a:r>
            <a:endParaRPr lang="en-GB" b="1" dirty="0">
              <a:solidFill>
                <a:srgbClr val="FFFF00"/>
              </a:solidFill>
            </a:endParaRPr>
          </a:p>
        </p:txBody>
      </p:sp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4752824" y="1196752"/>
            <a:ext cx="724348" cy="307777"/>
          </a:xfrm>
          <a:prstGeom prst="rect">
            <a:avLst/>
          </a:prstGeom>
          <a:solidFill>
            <a:srgbClr val="FF6600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1400" b="1" dirty="0" smtClean="0">
                <a:solidFill>
                  <a:srgbClr val="FFFF00"/>
                </a:solidFill>
                <a:latin typeface="Symbol" pitchFamily="18" charset="2"/>
              </a:rPr>
              <a:t>b</a:t>
            </a:r>
            <a:r>
              <a:rPr lang="en-US" sz="1400" b="1" dirty="0" smtClean="0">
                <a:solidFill>
                  <a:srgbClr val="FFFF00"/>
                </a:solidFill>
              </a:rPr>
              <a:t>* [m]</a:t>
            </a:r>
            <a:endParaRPr lang="en-GB" sz="1400" b="1" dirty="0">
              <a:solidFill>
                <a:srgbClr val="FFFF00"/>
              </a:solidFill>
            </a:endParaRP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16199942"/>
              </p:ext>
            </p:extLst>
          </p:nvPr>
        </p:nvGraphicFramePr>
        <p:xfrm>
          <a:off x="7013315" y="229880"/>
          <a:ext cx="1720850" cy="901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21" name="Equation" r:id="rId4" imgW="825480" imgH="431640" progId="Equation.3">
                  <p:embed/>
                </p:oleObj>
              </mc:Choice>
              <mc:Fallback>
                <p:oleObj name="Equation" r:id="rId4" imgW="82548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13315" y="229880"/>
                        <a:ext cx="1720850" cy="901700"/>
                      </a:xfrm>
                      <a:prstGeom prst="rect">
                        <a:avLst/>
                      </a:prstGeom>
                      <a:solidFill>
                        <a:srgbClr val="2D9D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Rounded Rectangle 15"/>
          <p:cNvSpPr/>
          <p:nvPr/>
        </p:nvSpPr>
        <p:spPr>
          <a:xfrm>
            <a:off x="7848456" y="692696"/>
            <a:ext cx="288033" cy="36004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91685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1691680" y="1702549"/>
            <a:ext cx="6840760" cy="4318739"/>
            <a:chOff x="1691680" y="1702549"/>
            <a:chExt cx="6840760" cy="4318739"/>
          </a:xfrm>
        </p:grpSpPr>
        <p:pic>
          <p:nvPicPr>
            <p:cNvPr id="47106" name="Picture 1" descr="luminosityleveling.jpg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893413" y="1785550"/>
              <a:ext cx="6473952" cy="41193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TextBox 7"/>
            <p:cNvSpPr txBox="1"/>
            <p:nvPr/>
          </p:nvSpPr>
          <p:spPr>
            <a:xfrm>
              <a:off x="1691680" y="1702549"/>
              <a:ext cx="3312368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US" dirty="0" smtClean="0">
                <a:solidFill>
                  <a:srgbClr val="000000"/>
                </a:solidFill>
              </a:endParaRPr>
            </a:p>
            <a:p>
              <a:r>
                <a:rPr lang="en-US" dirty="0" smtClean="0">
                  <a:solidFill>
                    <a:srgbClr val="000000"/>
                  </a:solidFill>
                </a:rPr>
                <a:t>L [10</a:t>
              </a:r>
              <a:r>
                <a:rPr lang="en-US" baseline="30000" dirty="0" smtClean="0">
                  <a:solidFill>
                    <a:srgbClr val="000000"/>
                  </a:solidFill>
                </a:rPr>
                <a:t>34</a:t>
              </a:r>
              <a:r>
                <a:rPr lang="en-US" dirty="0" smtClean="0">
                  <a:solidFill>
                    <a:srgbClr val="000000"/>
                  </a:solidFill>
                </a:rPr>
                <a:t> cm</a:t>
              </a:r>
              <a:r>
                <a:rPr lang="en-US" baseline="30000" dirty="0" smtClean="0">
                  <a:solidFill>
                    <a:srgbClr val="000000"/>
                  </a:solidFill>
                </a:rPr>
                <a:t>-2</a:t>
              </a:r>
              <a:r>
                <a:rPr lang="en-US" dirty="0" smtClean="0">
                  <a:solidFill>
                    <a:srgbClr val="000000"/>
                  </a:solidFill>
                </a:rPr>
                <a:t>s</a:t>
              </a:r>
              <a:r>
                <a:rPr lang="en-US" baseline="30000" dirty="0" smtClean="0">
                  <a:solidFill>
                    <a:srgbClr val="000000"/>
                  </a:solidFill>
                </a:rPr>
                <a:t>-1</a:t>
              </a:r>
              <a:r>
                <a:rPr lang="en-US" dirty="0" smtClean="0">
                  <a:solidFill>
                    <a:srgbClr val="000000"/>
                  </a:solidFill>
                </a:rPr>
                <a:t>]</a:t>
              </a:r>
              <a:endParaRPr lang="en-GB" dirty="0">
                <a:solidFill>
                  <a:srgbClr val="000000"/>
                </a:solidFill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7524328" y="5374957"/>
              <a:ext cx="1008112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US" dirty="0" smtClean="0">
                <a:solidFill>
                  <a:srgbClr val="000000"/>
                </a:solidFill>
              </a:endParaRPr>
            </a:p>
            <a:p>
              <a:r>
                <a:rPr lang="en-US" dirty="0">
                  <a:solidFill>
                    <a:srgbClr val="000000"/>
                  </a:solidFill>
                </a:rPr>
                <a:t>t</a:t>
              </a:r>
              <a:r>
                <a:rPr lang="en-US" dirty="0" smtClean="0">
                  <a:solidFill>
                    <a:srgbClr val="000000"/>
                  </a:solidFill>
                </a:rPr>
                <a:t> [h]</a:t>
              </a:r>
              <a:endParaRPr lang="en-GB" dirty="0">
                <a:solidFill>
                  <a:srgbClr val="000000"/>
                </a:solidFill>
              </a:endParaRPr>
            </a:p>
          </p:txBody>
        </p:sp>
      </p:grpSp>
      <p:sp>
        <p:nvSpPr>
          <p:cNvPr id="47108" name="TextBox 3"/>
          <p:cNvSpPr txBox="1">
            <a:spLocks noChangeArrowheads="1"/>
          </p:cNvSpPr>
          <p:nvPr/>
        </p:nvSpPr>
        <p:spPr bwMode="auto">
          <a:xfrm>
            <a:off x="6592905" y="1588790"/>
            <a:ext cx="230425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rgbClr val="FF3300"/>
                </a:solidFill>
              </a:rPr>
              <a:t>Virtual peak luminosity (F=1)</a:t>
            </a:r>
            <a:endParaRPr lang="en-US" sz="2000" b="1" dirty="0">
              <a:solidFill>
                <a:srgbClr val="FF3300"/>
              </a:solidFill>
            </a:endParaRPr>
          </a:p>
        </p:txBody>
      </p:sp>
      <p:sp>
        <p:nvSpPr>
          <p:cNvPr id="47109" name="TextBox 4"/>
          <p:cNvSpPr txBox="1">
            <a:spLocks noChangeArrowheads="1"/>
          </p:cNvSpPr>
          <p:nvPr/>
        </p:nvSpPr>
        <p:spPr bwMode="auto">
          <a:xfrm>
            <a:off x="7488324" y="2760676"/>
            <a:ext cx="1601721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 dirty="0">
                <a:solidFill>
                  <a:srgbClr val="0000FF"/>
                </a:solidFill>
              </a:rPr>
              <a:t>leveling at </a:t>
            </a:r>
          </a:p>
          <a:p>
            <a:r>
              <a:rPr lang="en-US" sz="1800" b="1" dirty="0">
                <a:solidFill>
                  <a:srgbClr val="0000FF"/>
                </a:solidFill>
              </a:rPr>
              <a:t>5x10</a:t>
            </a:r>
            <a:r>
              <a:rPr lang="en-US" sz="1800" b="1" baseline="30000" dirty="0">
                <a:solidFill>
                  <a:srgbClr val="0000FF"/>
                </a:solidFill>
              </a:rPr>
              <a:t>34</a:t>
            </a:r>
            <a:r>
              <a:rPr lang="en-US" sz="1800" b="1" dirty="0">
                <a:solidFill>
                  <a:srgbClr val="0000FF"/>
                </a:solidFill>
              </a:rPr>
              <a:t>cm</a:t>
            </a:r>
            <a:r>
              <a:rPr lang="en-US" sz="1800" b="1" baseline="30000" dirty="0">
                <a:solidFill>
                  <a:srgbClr val="0000FF"/>
                </a:solidFill>
              </a:rPr>
              <a:t>-2</a:t>
            </a:r>
            <a:r>
              <a:rPr lang="en-US" sz="1800" b="1" dirty="0">
                <a:solidFill>
                  <a:srgbClr val="0000FF"/>
                </a:solidFill>
              </a:rPr>
              <a:t>s</a:t>
            </a:r>
            <a:r>
              <a:rPr lang="en-US" sz="1800" b="1" baseline="30000" dirty="0">
                <a:solidFill>
                  <a:srgbClr val="0000FF"/>
                </a:solidFill>
              </a:rPr>
              <a:t>-1</a:t>
            </a:r>
          </a:p>
          <a:p>
            <a:r>
              <a:rPr lang="en-US" sz="1400" b="1" dirty="0" err="1" smtClean="0">
                <a:solidFill>
                  <a:srgbClr val="0000FF"/>
                </a:solidFill>
                <a:latin typeface="Symbol" pitchFamily="18" charset="2"/>
              </a:rPr>
              <a:t>t</a:t>
            </a:r>
            <a:r>
              <a:rPr lang="en-US" sz="1400" b="1" baseline="-25000" dirty="0" err="1" smtClean="0">
                <a:solidFill>
                  <a:srgbClr val="0000FF"/>
                </a:solidFill>
              </a:rPr>
              <a:t>eff</a:t>
            </a:r>
            <a:r>
              <a:rPr lang="en-US" sz="1400" b="1" dirty="0" smtClean="0">
                <a:solidFill>
                  <a:srgbClr val="0000FF"/>
                </a:solidFill>
              </a:rPr>
              <a:t>=15 </a:t>
            </a:r>
            <a:r>
              <a:rPr lang="en-US" sz="1400" b="1" dirty="0">
                <a:solidFill>
                  <a:srgbClr val="0000FF"/>
                </a:solidFill>
              </a:rPr>
              <a:t>h, </a:t>
            </a:r>
            <a:r>
              <a:rPr lang="en-US" sz="1400" b="1" dirty="0" err="1">
                <a:solidFill>
                  <a:srgbClr val="0000FF"/>
                </a:solidFill>
              </a:rPr>
              <a:t>T</a:t>
            </a:r>
            <a:r>
              <a:rPr lang="en-US" sz="1400" b="1" baseline="-25000" dirty="0" err="1">
                <a:solidFill>
                  <a:srgbClr val="0000FF"/>
                </a:solidFill>
              </a:rPr>
              <a:t>ta</a:t>
            </a:r>
            <a:r>
              <a:rPr lang="en-US" sz="1400" b="1" dirty="0">
                <a:solidFill>
                  <a:srgbClr val="0000FF"/>
                </a:solidFill>
              </a:rPr>
              <a:t>=5 h</a:t>
            </a:r>
          </a:p>
        </p:txBody>
      </p:sp>
      <p:sp>
        <p:nvSpPr>
          <p:cNvPr id="47110" name="TextBox 5"/>
          <p:cNvSpPr txBox="1">
            <a:spLocks noChangeArrowheads="1"/>
          </p:cNvSpPr>
          <p:nvPr/>
        </p:nvSpPr>
        <p:spPr bwMode="auto">
          <a:xfrm>
            <a:off x="107504" y="3271815"/>
            <a:ext cx="1800200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0000FF"/>
                </a:solidFill>
              </a:rPr>
              <a:t>leveling at </a:t>
            </a:r>
          </a:p>
          <a:p>
            <a:r>
              <a:rPr lang="en-US" sz="1800" b="1" dirty="0">
                <a:solidFill>
                  <a:srgbClr val="0000FF"/>
                </a:solidFill>
              </a:rPr>
              <a:t>2.5x10</a:t>
            </a:r>
            <a:r>
              <a:rPr lang="en-US" sz="1800" b="1" baseline="30000" dirty="0">
                <a:solidFill>
                  <a:srgbClr val="0000FF"/>
                </a:solidFill>
              </a:rPr>
              <a:t>34</a:t>
            </a:r>
            <a:r>
              <a:rPr lang="en-US" sz="1800" b="1" dirty="0">
                <a:solidFill>
                  <a:srgbClr val="0000FF"/>
                </a:solidFill>
              </a:rPr>
              <a:t>cm</a:t>
            </a:r>
            <a:r>
              <a:rPr lang="en-US" sz="1800" b="1" baseline="30000" dirty="0">
                <a:solidFill>
                  <a:srgbClr val="0000FF"/>
                </a:solidFill>
              </a:rPr>
              <a:t>-2</a:t>
            </a:r>
            <a:r>
              <a:rPr lang="en-US" sz="1800" b="1" dirty="0">
                <a:solidFill>
                  <a:srgbClr val="0000FF"/>
                </a:solidFill>
              </a:rPr>
              <a:t>s</a:t>
            </a:r>
            <a:r>
              <a:rPr lang="en-US" sz="1800" b="1" baseline="30000" dirty="0">
                <a:solidFill>
                  <a:srgbClr val="0000FF"/>
                </a:solidFill>
              </a:rPr>
              <a:t>-1</a:t>
            </a:r>
          </a:p>
          <a:p>
            <a:r>
              <a:rPr lang="en-US" sz="1400" b="1" dirty="0" err="1" smtClean="0">
                <a:solidFill>
                  <a:srgbClr val="0000FF"/>
                </a:solidFill>
                <a:latin typeface="Symbol" pitchFamily="18" charset="2"/>
              </a:rPr>
              <a:t>t</a:t>
            </a:r>
            <a:r>
              <a:rPr lang="en-US" sz="1400" b="1" baseline="-25000" dirty="0" err="1" smtClean="0">
                <a:solidFill>
                  <a:srgbClr val="0000FF"/>
                </a:solidFill>
              </a:rPr>
              <a:t>eff</a:t>
            </a:r>
            <a:r>
              <a:rPr lang="en-US" sz="1400" b="1" dirty="0" smtClean="0">
                <a:solidFill>
                  <a:srgbClr val="0000FF"/>
                </a:solidFill>
              </a:rPr>
              <a:t>=30 </a:t>
            </a:r>
            <a:r>
              <a:rPr lang="en-US" sz="1400" b="1" dirty="0">
                <a:solidFill>
                  <a:srgbClr val="0000FF"/>
                </a:solidFill>
              </a:rPr>
              <a:t>h, </a:t>
            </a:r>
            <a:r>
              <a:rPr lang="en-US" sz="1400" b="1" dirty="0" err="1">
                <a:solidFill>
                  <a:srgbClr val="0000FF"/>
                </a:solidFill>
              </a:rPr>
              <a:t>T</a:t>
            </a:r>
            <a:r>
              <a:rPr lang="en-US" sz="1400" b="1" baseline="-25000" dirty="0" err="1">
                <a:solidFill>
                  <a:srgbClr val="0000FF"/>
                </a:solidFill>
              </a:rPr>
              <a:t>ta</a:t>
            </a:r>
            <a:r>
              <a:rPr lang="en-US" sz="1400" b="1" dirty="0">
                <a:solidFill>
                  <a:srgbClr val="0000FF"/>
                </a:solidFill>
              </a:rPr>
              <a:t>=5 h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7146286" y="2296676"/>
            <a:ext cx="342038" cy="772284"/>
          </a:xfrm>
          <a:prstGeom prst="straightConnector1">
            <a:avLst/>
          </a:prstGeom>
          <a:ln w="476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11/03/2014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mtClean="0"/>
              <a:t>G. Arduini - LHC Machine Upgrade</a:t>
            </a: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Ingredients </a:t>
            </a:r>
            <a:r>
              <a:rPr lang="en-US" dirty="0" smtClean="0"/>
              <a:t>for the Upgrade</a:t>
            </a:r>
            <a:endParaRPr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cxnSp>
        <p:nvCxnSpPr>
          <p:cNvPr id="20" name="Straight Arrow Connector 19"/>
          <p:cNvCxnSpPr/>
          <p:nvPr/>
        </p:nvCxnSpPr>
        <p:spPr>
          <a:xfrm flipH="1">
            <a:off x="7092280" y="3845236"/>
            <a:ext cx="828092" cy="591876"/>
          </a:xfrm>
          <a:prstGeom prst="straightConnector1">
            <a:avLst/>
          </a:prstGeom>
          <a:ln w="47625">
            <a:solidFill>
              <a:srgbClr val="0066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1259632" y="4221088"/>
            <a:ext cx="1152128" cy="432048"/>
          </a:xfrm>
          <a:prstGeom prst="straightConnector1">
            <a:avLst/>
          </a:prstGeom>
          <a:ln w="47625">
            <a:solidFill>
              <a:srgbClr val="0066FF"/>
            </a:solidFill>
            <a:prstDash val="lg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Box 5"/>
          <p:cNvSpPr txBox="1">
            <a:spLocks noChangeArrowheads="1"/>
          </p:cNvSpPr>
          <p:nvPr/>
        </p:nvSpPr>
        <p:spPr bwMode="auto">
          <a:xfrm>
            <a:off x="107504" y="5751033"/>
            <a:ext cx="2160240" cy="338554"/>
          </a:xfrm>
          <a:prstGeom prst="rect">
            <a:avLst/>
          </a:prstGeom>
          <a:solidFill>
            <a:srgbClr val="FF6600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b="1" dirty="0" smtClean="0">
                <a:solidFill>
                  <a:srgbClr val="FFFF00"/>
                </a:solidFill>
              </a:rPr>
              <a:t>F. Zimmermann</a:t>
            </a:r>
            <a:endParaRPr lang="en-GB" sz="1600" b="1" dirty="0">
              <a:solidFill>
                <a:srgbClr val="FFFF00"/>
              </a:solidFill>
            </a:endParaRP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08099384"/>
              </p:ext>
            </p:extLst>
          </p:nvPr>
        </p:nvGraphicFramePr>
        <p:xfrm>
          <a:off x="3707904" y="1124014"/>
          <a:ext cx="1720850" cy="901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84" name="Equation" r:id="rId4" imgW="825480" imgH="431640" progId="Equation.3">
                  <p:embed/>
                </p:oleObj>
              </mc:Choice>
              <mc:Fallback>
                <p:oleObj name="Equation" r:id="rId4" imgW="82548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07904" y="1124014"/>
                        <a:ext cx="1720850" cy="901700"/>
                      </a:xfrm>
                      <a:prstGeom prst="rect">
                        <a:avLst/>
                      </a:prstGeom>
                      <a:solidFill>
                        <a:srgbClr val="2D9D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Rounded Rectangle 20"/>
          <p:cNvSpPr/>
          <p:nvPr/>
        </p:nvSpPr>
        <p:spPr>
          <a:xfrm>
            <a:off x="4524056" y="1593498"/>
            <a:ext cx="288033" cy="36004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66572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smtClean="0"/>
              <a:t>11/03/2014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smtClean="0"/>
              <a:t>G. Arduini - LHC Machine Upgrade</a:t>
            </a:r>
            <a:endParaRPr lang="en-US" dirty="0"/>
          </a:p>
        </p:txBody>
      </p:sp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Ingredients for the Upgrade</a:t>
            </a:r>
            <a:endParaRPr lang="en-US" sz="3600" u="sng" dirty="0">
              <a:solidFill>
                <a:srgbClr val="FF0000"/>
              </a:solidFill>
            </a:endParaRPr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Font typeface="Arial" pitchFamily="34" charset="0"/>
              <a:buChar char="•"/>
            </a:pPr>
            <a:r>
              <a:rPr lang="en-US" sz="2600" dirty="0" smtClean="0">
                <a:solidFill>
                  <a:srgbClr val="FF0000"/>
                </a:solidFill>
              </a:rPr>
              <a:t>Operation at pile-up/pile-up density limit:</a:t>
            </a:r>
          </a:p>
          <a:p>
            <a:pPr lvl="1">
              <a:buClrTx/>
              <a:buFont typeface="Wingdings" charset="2"/>
              <a:buChar char="è"/>
            </a:pPr>
            <a:r>
              <a:rPr lang="en-US" sz="2000" dirty="0" smtClean="0">
                <a:sym typeface="Wingdings" charset="2"/>
              </a:rPr>
              <a:t>choose parameters that allow higher than design pile-up</a:t>
            </a:r>
          </a:p>
          <a:p>
            <a:pPr lvl="2">
              <a:buClrTx/>
              <a:buFont typeface="Wingdings" charset="2"/>
              <a:buChar char="è"/>
            </a:pPr>
            <a:r>
              <a:rPr lang="en-US" sz="1800" dirty="0">
                <a:sym typeface="Wingdings" charset="2"/>
              </a:rPr>
              <a:t>Low </a:t>
            </a:r>
            <a:r>
              <a:rPr lang="en-US" sz="1800" dirty="0">
                <a:latin typeface="Symbol" pitchFamily="18" charset="2"/>
                <a:sym typeface="Wingdings" charset="2"/>
              </a:rPr>
              <a:t>b</a:t>
            </a:r>
            <a:r>
              <a:rPr lang="en-US" sz="1800" dirty="0" smtClean="0">
                <a:sym typeface="Wingdings" charset="2"/>
              </a:rPr>
              <a:t>*, Low </a:t>
            </a:r>
            <a:r>
              <a:rPr lang="en-US" sz="1800" dirty="0" err="1" smtClean="0">
                <a:sym typeface="Wingdings" charset="2"/>
              </a:rPr>
              <a:t>Emittance</a:t>
            </a:r>
            <a:r>
              <a:rPr lang="en-US" sz="1800" dirty="0" smtClean="0">
                <a:sym typeface="Wingdings" charset="2"/>
              </a:rPr>
              <a:t>, High Bunch population  </a:t>
            </a:r>
            <a:endParaRPr lang="en-US" sz="1800" dirty="0">
              <a:sym typeface="Wingdings" charset="2"/>
            </a:endParaRPr>
          </a:p>
          <a:p>
            <a:pPr lvl="2">
              <a:buClrTx/>
              <a:buFont typeface="Wingdings" charset="2"/>
              <a:buChar char="è"/>
            </a:pPr>
            <a:r>
              <a:rPr lang="en-US" sz="1800" dirty="0">
                <a:sym typeface="Wingdings" charset="2"/>
              </a:rPr>
              <a:t>Crab Cavities  as tool to maximize overlap among colliding bunches (i.e. virtual luminosity) </a:t>
            </a:r>
            <a:r>
              <a:rPr lang="en-US" sz="1800" dirty="0" smtClean="0">
                <a:sym typeface="Wingdings" charset="2"/>
              </a:rPr>
              <a:t>and minimize pile-up density</a:t>
            </a:r>
            <a:endParaRPr lang="en-US" sz="1800" dirty="0">
              <a:sym typeface="Wingdings" charset="2"/>
            </a:endParaRPr>
          </a:p>
          <a:p>
            <a:pPr lvl="1">
              <a:buClrTx/>
              <a:buFont typeface="Wingdings" charset="2"/>
              <a:buChar char="è"/>
            </a:pPr>
            <a:endParaRPr lang="en-US" sz="2000" dirty="0" smtClean="0">
              <a:sym typeface="Wingdings" charset="2"/>
            </a:endParaRPr>
          </a:p>
          <a:p>
            <a:pPr lvl="1">
              <a:buClrTx/>
              <a:buFont typeface="Wingdings" charset="2"/>
              <a:buChar char="è"/>
            </a:pPr>
            <a:endParaRPr lang="en-US" sz="2000" dirty="0" smtClean="0">
              <a:sym typeface="Wingdings" charset="2"/>
            </a:endParaRPr>
          </a:p>
          <a:p>
            <a:pPr lvl="1">
              <a:buClrTx/>
              <a:buFont typeface="Wingdings" charset="2"/>
              <a:buChar char="è"/>
            </a:pPr>
            <a:endParaRPr lang="en-US" sz="2000" dirty="0" smtClean="0">
              <a:sym typeface="Wingdings" charset="2"/>
            </a:endParaRPr>
          </a:p>
          <a:p>
            <a:pPr lvl="1">
              <a:buClrTx/>
              <a:buFont typeface="Wingdings" charset="2"/>
              <a:buChar char="è"/>
            </a:pPr>
            <a:endParaRPr lang="en-US" sz="2000" dirty="0">
              <a:sym typeface="Wingdings" charset="2"/>
            </a:endParaRPr>
          </a:p>
          <a:p>
            <a:pPr lvl="1">
              <a:buClrTx/>
              <a:buFont typeface="Wingdings" charset="2"/>
              <a:buChar char="è"/>
            </a:pPr>
            <a:endParaRPr lang="en-US" sz="2000" dirty="0" smtClean="0">
              <a:sym typeface="Wingdings" charset="2"/>
            </a:endParaRPr>
          </a:p>
          <a:p>
            <a:pPr marL="448056" lvl="1" indent="0">
              <a:buClrTx/>
              <a:buNone/>
            </a:pPr>
            <a:endParaRPr lang="en-US" sz="2000" dirty="0" smtClean="0">
              <a:sym typeface="Wingdings" charset="2"/>
            </a:endParaRPr>
          </a:p>
          <a:p>
            <a:pPr lvl="1">
              <a:buClrTx/>
              <a:buFont typeface="Wingdings" charset="2"/>
              <a:buChar char="è"/>
            </a:pPr>
            <a:r>
              <a:rPr lang="en-US" sz="2000" dirty="0" smtClean="0">
                <a:solidFill>
                  <a:srgbClr val="FF0000"/>
                </a:solidFill>
                <a:sym typeface="Wingdings" charset="2"/>
              </a:rPr>
              <a:t>levelling</a:t>
            </a:r>
            <a:r>
              <a:rPr lang="en-US" sz="2000" dirty="0" smtClean="0">
                <a:sym typeface="Wingdings" charset="2"/>
              </a:rPr>
              <a:t> mechanisms for controlling performance during run</a:t>
            </a:r>
          </a:p>
          <a:p>
            <a:pPr lvl="2">
              <a:buClrTx/>
              <a:buFont typeface="Wingdings" charset="2"/>
              <a:buChar char="è"/>
            </a:pPr>
            <a:r>
              <a:rPr lang="en-US" sz="1800" dirty="0">
                <a:sym typeface="Wingdings" charset="2"/>
              </a:rPr>
              <a:t>dynamic </a:t>
            </a:r>
            <a:r>
              <a:rPr lang="en-US" sz="1800" dirty="0">
                <a:latin typeface="Symbol" pitchFamily="18" charset="2"/>
                <a:sym typeface="Wingdings" charset="2"/>
              </a:rPr>
              <a:t>b</a:t>
            </a:r>
            <a:r>
              <a:rPr lang="en-US" sz="1800" dirty="0">
                <a:sym typeface="Wingdings" charset="2"/>
              </a:rPr>
              <a:t>* squeeze</a:t>
            </a:r>
          </a:p>
          <a:p>
            <a:pPr lvl="2">
              <a:buClrTx/>
              <a:buFont typeface="Wingdings" charset="2"/>
              <a:buChar char="è"/>
            </a:pPr>
            <a:r>
              <a:rPr lang="en-US" sz="1800" dirty="0" smtClean="0">
                <a:sym typeface="Wingdings" charset="2"/>
              </a:rPr>
              <a:t>Long-range </a:t>
            </a:r>
            <a:r>
              <a:rPr lang="en-US" sz="1800" dirty="0">
                <a:sym typeface="Wingdings" charset="2"/>
              </a:rPr>
              <a:t>and beam-beam wire </a:t>
            </a:r>
            <a:r>
              <a:rPr lang="en-US" sz="1800" dirty="0" smtClean="0">
                <a:sym typeface="Wingdings" charset="2"/>
              </a:rPr>
              <a:t>compensators to reduce crossing angle</a:t>
            </a:r>
            <a:endParaRPr lang="en-US" sz="1800" dirty="0">
              <a:sym typeface="Wingdings" charset="2"/>
            </a:endParaRPr>
          </a:p>
          <a:p>
            <a:pPr lvl="1">
              <a:buFont typeface="Wingdings" charset="2"/>
              <a:buChar char="è"/>
            </a:pPr>
            <a:endParaRPr lang="en-US" sz="2000" dirty="0" smtClean="0">
              <a:solidFill>
                <a:schemeClr val="tx2"/>
              </a:solidFill>
              <a:sym typeface="Wingdings" charset="2"/>
            </a:endParaRPr>
          </a:p>
          <a:p>
            <a:pPr>
              <a:buFont typeface="Arial" pitchFamily="34" charset="0"/>
              <a:buChar char="•"/>
            </a:pPr>
            <a:endParaRPr lang="en-US" dirty="0" smtClean="0">
              <a:solidFill>
                <a:srgbClr val="3333CC"/>
              </a:solidFill>
              <a:sym typeface="Wingdings" charset="2"/>
            </a:endParaRPr>
          </a:p>
          <a:p>
            <a:endParaRPr lang="en-US" dirty="0"/>
          </a:p>
        </p:txBody>
      </p:sp>
      <p:pic>
        <p:nvPicPr>
          <p:cNvPr id="1905665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91880" y="2960135"/>
            <a:ext cx="4287019" cy="23778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96016750"/>
              </p:ext>
            </p:extLst>
          </p:nvPr>
        </p:nvGraphicFramePr>
        <p:xfrm>
          <a:off x="941044" y="3535412"/>
          <a:ext cx="1720850" cy="901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3" name="Equation" r:id="rId5" imgW="825500" imgH="431800" progId="Equation.3">
                  <p:embed/>
                </p:oleObj>
              </mc:Choice>
              <mc:Fallback>
                <p:oleObj name="Equation" r:id="rId5" imgW="825500" imgH="431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41044" y="3535412"/>
                        <a:ext cx="1720850" cy="901700"/>
                      </a:xfrm>
                      <a:prstGeom prst="rect">
                        <a:avLst/>
                      </a:prstGeom>
                      <a:solidFill>
                        <a:srgbClr val="2D9D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ounded Rectangle 3"/>
          <p:cNvSpPr/>
          <p:nvPr/>
        </p:nvSpPr>
        <p:spPr>
          <a:xfrm>
            <a:off x="2411760" y="3789040"/>
            <a:ext cx="216024" cy="36004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56968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smtClean="0"/>
              <a:t>11/03/2014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smtClean="0"/>
              <a:t>G. Arduini - LHC Machine Upgrade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Contents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30000"/>
              </a:lnSpc>
            </a:pPr>
            <a:r>
              <a:rPr lang="en-GB" dirty="0" smtClean="0"/>
              <a:t>The LHC: the challenges</a:t>
            </a:r>
          </a:p>
          <a:p>
            <a:pPr>
              <a:lnSpc>
                <a:spcPct val="130000"/>
              </a:lnSpc>
            </a:pPr>
            <a:r>
              <a:rPr lang="en-GB" dirty="0" smtClean="0"/>
              <a:t>The next 10 years</a:t>
            </a:r>
          </a:p>
          <a:p>
            <a:pPr>
              <a:lnSpc>
                <a:spcPct val="130000"/>
              </a:lnSpc>
            </a:pPr>
            <a:r>
              <a:rPr lang="en-GB" dirty="0" smtClean="0"/>
              <a:t>HL-LHC: why and how?</a:t>
            </a:r>
          </a:p>
          <a:p>
            <a:pPr>
              <a:lnSpc>
                <a:spcPct val="130000"/>
              </a:lnSpc>
            </a:pPr>
            <a:r>
              <a:rPr lang="en-US" dirty="0" smtClean="0"/>
              <a:t>Beyond the Upgrade: FCC-</a:t>
            </a:r>
            <a:r>
              <a:rPr lang="en-US" dirty="0" err="1" smtClean="0"/>
              <a:t>hh</a:t>
            </a:r>
            <a:endParaRPr lang="en-GB" dirty="0" smtClean="0"/>
          </a:p>
          <a:p>
            <a:pPr>
              <a:lnSpc>
                <a:spcPct val="130000"/>
              </a:lnSpc>
            </a:pPr>
            <a:endParaRPr lang="en-US" dirty="0"/>
          </a:p>
          <a:p>
            <a:pPr>
              <a:lnSpc>
                <a:spcPct val="130000"/>
              </a:lnSpc>
            </a:pPr>
            <a:r>
              <a:rPr lang="en-US" sz="2400" i="1" dirty="0" smtClean="0"/>
              <a:t>Disclaimer: I will focus on the LHC/FCC although a lot of work is on-going/will be needed for the Injectors both for HL-LHC and the future Colliders</a:t>
            </a:r>
            <a:endParaRPr lang="en-GB" sz="2400" i="1" dirty="0" smtClean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267087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smtClean="0"/>
              <a:t>11/03/2014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smtClean="0"/>
              <a:t>G. Arduini - LHC Machine Upgrade</a:t>
            </a:r>
            <a:endParaRPr lang="en-US" dirty="0"/>
          </a:p>
        </p:txBody>
      </p:sp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600" dirty="0">
                <a:ea typeface="ＭＳ Ｐゴシック" pitchFamily="-65" charset="-128"/>
                <a:cs typeface="ＭＳ Ｐゴシック" pitchFamily="-65" charset="-128"/>
              </a:rPr>
              <a:t>HL-LHC Performance Estimates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5036657"/>
              </p:ext>
            </p:extLst>
          </p:nvPr>
        </p:nvGraphicFramePr>
        <p:xfrm>
          <a:off x="144262" y="1072001"/>
          <a:ext cx="8542538" cy="488546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931227"/>
                <a:gridCol w="1654628"/>
                <a:gridCol w="1956683"/>
              </a:tblGrid>
              <a:tr h="348962">
                <a:tc>
                  <a:txBody>
                    <a:bodyPr/>
                    <a:lstStyle/>
                    <a:p>
                      <a:pPr indent="118745" algn="l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800" kern="800" dirty="0">
                          <a:effectLst/>
                        </a:rPr>
                        <a:t>Parameter</a:t>
                      </a:r>
                      <a:endParaRPr lang="en-GB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indent="118745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800" kern="800" dirty="0">
                          <a:effectLst/>
                        </a:rPr>
                        <a:t>Nominal</a:t>
                      </a:r>
                      <a:endParaRPr lang="en-GB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indent="118745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800" kern="800" dirty="0">
                          <a:effectLst/>
                        </a:rPr>
                        <a:t>25ns – HL-LHC</a:t>
                      </a:r>
                      <a:endParaRPr lang="en-GB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2700" marR="12700" marT="12700" marB="0" anchor="ctr"/>
                </a:tc>
              </a:tr>
              <a:tr h="348962">
                <a:tc>
                  <a:txBody>
                    <a:bodyPr/>
                    <a:lstStyle/>
                    <a:p>
                      <a:pPr indent="118745" algn="l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800" kern="800" dirty="0">
                          <a:effectLst/>
                        </a:rPr>
                        <a:t>Bunch population </a:t>
                      </a:r>
                      <a:r>
                        <a:rPr lang="en-GB" sz="1800" kern="800" dirty="0" err="1">
                          <a:effectLst/>
                        </a:rPr>
                        <a:t>N</a:t>
                      </a:r>
                      <a:r>
                        <a:rPr lang="en-GB" sz="1800" kern="800" baseline="-25000" dirty="0" err="1">
                          <a:effectLst/>
                        </a:rPr>
                        <a:t>b</a:t>
                      </a:r>
                      <a:r>
                        <a:rPr lang="en-GB" sz="1800" kern="800" dirty="0">
                          <a:effectLst/>
                        </a:rPr>
                        <a:t> [10</a:t>
                      </a:r>
                      <a:r>
                        <a:rPr lang="en-GB" sz="1800" kern="800" baseline="30000" dirty="0">
                          <a:effectLst/>
                        </a:rPr>
                        <a:t>11</a:t>
                      </a:r>
                      <a:r>
                        <a:rPr lang="en-GB" sz="1800" kern="800" dirty="0">
                          <a:effectLst/>
                        </a:rPr>
                        <a:t>] </a:t>
                      </a:r>
                      <a:endParaRPr lang="en-GB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indent="118745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800" kern="800" dirty="0">
                          <a:effectLst/>
                        </a:rPr>
                        <a:t>1.15</a:t>
                      </a:r>
                      <a:endParaRPr lang="en-GB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indent="118745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800" kern="800" dirty="0">
                          <a:solidFill>
                            <a:srgbClr val="FF0000"/>
                          </a:solidFill>
                          <a:effectLst/>
                        </a:rPr>
                        <a:t>2.2</a:t>
                      </a:r>
                      <a:endParaRPr lang="en-GB" sz="1400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2700" marR="12700" marT="12700" marB="0" anchor="ctr"/>
                </a:tc>
              </a:tr>
              <a:tr h="348962">
                <a:tc>
                  <a:txBody>
                    <a:bodyPr/>
                    <a:lstStyle/>
                    <a:p>
                      <a:pPr indent="118745" algn="l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800" kern="800" dirty="0">
                          <a:effectLst/>
                        </a:rPr>
                        <a:t>Number of bunches</a:t>
                      </a:r>
                      <a:endParaRPr lang="en-GB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indent="118745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800" kern="800" dirty="0">
                          <a:effectLst/>
                        </a:rPr>
                        <a:t>2808</a:t>
                      </a:r>
                      <a:endParaRPr lang="en-GB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indent="118745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800" kern="800" dirty="0" smtClean="0">
                          <a:effectLst/>
                        </a:rPr>
                        <a:t>2748</a:t>
                      </a:r>
                      <a:endParaRPr lang="en-GB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2700" marR="12700" marT="12700" marB="0" anchor="ctr"/>
                </a:tc>
              </a:tr>
              <a:tr h="348962">
                <a:tc>
                  <a:txBody>
                    <a:bodyPr/>
                    <a:lstStyle/>
                    <a:p>
                      <a:pPr indent="118745" algn="l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800" kern="800" dirty="0">
                          <a:effectLst/>
                        </a:rPr>
                        <a:t>Beam current [A]</a:t>
                      </a:r>
                      <a:endParaRPr lang="en-GB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indent="118745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800" kern="800" dirty="0">
                          <a:effectLst/>
                        </a:rPr>
                        <a:t>0.58</a:t>
                      </a:r>
                      <a:endParaRPr lang="en-GB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indent="118745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800" kern="800" dirty="0">
                          <a:solidFill>
                            <a:srgbClr val="FF0000"/>
                          </a:solidFill>
                          <a:effectLst/>
                        </a:rPr>
                        <a:t>1.12</a:t>
                      </a:r>
                      <a:endParaRPr lang="en-GB" sz="1400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2700" marR="12700" marT="12700" marB="0" anchor="ctr"/>
                </a:tc>
              </a:tr>
              <a:tr h="348962">
                <a:tc>
                  <a:txBody>
                    <a:bodyPr/>
                    <a:lstStyle/>
                    <a:p>
                      <a:pPr indent="118745" algn="l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800" kern="800" dirty="0">
                          <a:effectLst/>
                        </a:rPr>
                        <a:t>Crossing angle [</a:t>
                      </a:r>
                      <a:r>
                        <a:rPr lang="en-GB" sz="1800" kern="800" dirty="0" err="1">
                          <a:effectLst/>
                          <a:latin typeface="Symbol" pitchFamily="18" charset="2"/>
                        </a:rPr>
                        <a:t>m</a:t>
                      </a:r>
                      <a:r>
                        <a:rPr lang="en-GB" sz="1800" kern="800" dirty="0" err="1">
                          <a:effectLst/>
                        </a:rPr>
                        <a:t>rad</a:t>
                      </a:r>
                      <a:r>
                        <a:rPr lang="en-GB" sz="1800" kern="800" dirty="0">
                          <a:effectLst/>
                        </a:rPr>
                        <a:t>]</a:t>
                      </a:r>
                      <a:endParaRPr lang="en-GB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indent="118745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800" kern="800" dirty="0">
                          <a:effectLst/>
                        </a:rPr>
                        <a:t>300</a:t>
                      </a:r>
                      <a:endParaRPr lang="en-GB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indent="118745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800" kern="800" dirty="0">
                          <a:effectLst/>
                        </a:rPr>
                        <a:t>590</a:t>
                      </a:r>
                      <a:endParaRPr lang="en-GB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2700" marR="12700" marT="12700" marB="0" anchor="ctr"/>
                </a:tc>
              </a:tr>
              <a:tr h="348962">
                <a:tc>
                  <a:txBody>
                    <a:bodyPr/>
                    <a:lstStyle/>
                    <a:p>
                      <a:pPr indent="118745" algn="l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800" kern="800" dirty="0">
                          <a:effectLst/>
                        </a:rPr>
                        <a:t>B</a:t>
                      </a:r>
                      <a:r>
                        <a:rPr lang="en-GB" sz="1800" kern="800" dirty="0" smtClean="0">
                          <a:effectLst/>
                        </a:rPr>
                        <a:t>eam </a:t>
                      </a:r>
                      <a:r>
                        <a:rPr lang="en-GB" sz="1800" kern="800" dirty="0">
                          <a:effectLst/>
                        </a:rPr>
                        <a:t>separation [</a:t>
                      </a:r>
                      <a:r>
                        <a:rPr lang="en-GB" sz="1800" kern="800" dirty="0">
                          <a:effectLst/>
                          <a:latin typeface="Symbol" pitchFamily="18" charset="2"/>
                        </a:rPr>
                        <a:t>s</a:t>
                      </a:r>
                      <a:r>
                        <a:rPr lang="en-GB" sz="1800" kern="800" dirty="0">
                          <a:effectLst/>
                        </a:rPr>
                        <a:t>]</a:t>
                      </a:r>
                      <a:endParaRPr lang="en-GB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indent="118745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800" kern="800" dirty="0">
                          <a:effectLst/>
                        </a:rPr>
                        <a:t>9.9</a:t>
                      </a:r>
                      <a:endParaRPr lang="en-GB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indent="118745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800" kern="800" dirty="0">
                          <a:effectLst/>
                        </a:rPr>
                        <a:t>12.5</a:t>
                      </a:r>
                      <a:endParaRPr lang="en-GB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2700" marR="12700" marT="12700" marB="0" anchor="ctr"/>
                </a:tc>
              </a:tr>
              <a:tr h="348962">
                <a:tc>
                  <a:txBody>
                    <a:bodyPr/>
                    <a:lstStyle/>
                    <a:p>
                      <a:pPr indent="118745" algn="l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800" kern="800" dirty="0">
                          <a:effectLst/>
                          <a:latin typeface="Symbol" pitchFamily="18" charset="2"/>
                        </a:rPr>
                        <a:t>b</a:t>
                      </a:r>
                      <a:r>
                        <a:rPr lang="en-GB" sz="1800" kern="800" baseline="30000" dirty="0">
                          <a:effectLst/>
                        </a:rPr>
                        <a:t>*</a:t>
                      </a:r>
                      <a:r>
                        <a:rPr lang="en-GB" sz="1800" kern="800" dirty="0">
                          <a:effectLst/>
                        </a:rPr>
                        <a:t> [m]</a:t>
                      </a:r>
                      <a:endParaRPr lang="en-GB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indent="118745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800" kern="800" dirty="0">
                          <a:effectLst/>
                        </a:rPr>
                        <a:t>0.55</a:t>
                      </a:r>
                      <a:endParaRPr lang="en-GB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indent="118745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800" kern="800" dirty="0">
                          <a:solidFill>
                            <a:srgbClr val="FF0000"/>
                          </a:solidFill>
                          <a:effectLst/>
                        </a:rPr>
                        <a:t>0.15</a:t>
                      </a:r>
                      <a:endParaRPr lang="en-GB" sz="1400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2700" marR="12700" marT="12700" marB="0" anchor="ctr"/>
                </a:tc>
              </a:tr>
              <a:tr h="348962">
                <a:tc>
                  <a:txBody>
                    <a:bodyPr/>
                    <a:lstStyle/>
                    <a:p>
                      <a:pPr indent="118745" algn="l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800" kern="800" dirty="0">
                          <a:effectLst/>
                        </a:rPr>
                        <a:t>Normalized </a:t>
                      </a:r>
                      <a:r>
                        <a:rPr lang="en-GB" sz="1800" kern="800" dirty="0" err="1">
                          <a:effectLst/>
                        </a:rPr>
                        <a:t>emittance</a:t>
                      </a:r>
                      <a:r>
                        <a:rPr lang="en-GB" sz="1800" kern="800" dirty="0">
                          <a:effectLst/>
                        </a:rPr>
                        <a:t> </a:t>
                      </a:r>
                      <a:r>
                        <a:rPr lang="en-GB" sz="1800" kern="800" dirty="0">
                          <a:effectLst/>
                          <a:latin typeface="Symbol" pitchFamily="18" charset="2"/>
                        </a:rPr>
                        <a:t>e</a:t>
                      </a:r>
                      <a:r>
                        <a:rPr lang="en-GB" sz="1800" kern="800" baseline="-25000" dirty="0">
                          <a:effectLst/>
                        </a:rPr>
                        <a:t>n</a:t>
                      </a:r>
                      <a:r>
                        <a:rPr lang="en-GB" sz="1800" kern="800" dirty="0">
                          <a:effectLst/>
                        </a:rPr>
                        <a:t> [</a:t>
                      </a:r>
                      <a:r>
                        <a:rPr lang="en-GB" sz="1800" kern="800" dirty="0">
                          <a:effectLst/>
                          <a:latin typeface="Symbol" pitchFamily="18" charset="2"/>
                        </a:rPr>
                        <a:t>m</a:t>
                      </a:r>
                      <a:r>
                        <a:rPr lang="en-GB" sz="1800" kern="800" dirty="0">
                          <a:effectLst/>
                        </a:rPr>
                        <a:t>m]</a:t>
                      </a:r>
                      <a:endParaRPr lang="en-GB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indent="118745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800" kern="800" dirty="0">
                          <a:effectLst/>
                        </a:rPr>
                        <a:t>3.75</a:t>
                      </a:r>
                      <a:endParaRPr lang="en-GB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indent="118745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800" kern="800" dirty="0">
                          <a:solidFill>
                            <a:srgbClr val="FF0000"/>
                          </a:solidFill>
                          <a:effectLst/>
                        </a:rPr>
                        <a:t>2.5</a:t>
                      </a:r>
                      <a:endParaRPr lang="en-GB" sz="1400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2700" marR="12700" marT="12700" marB="0" anchor="ctr"/>
                </a:tc>
              </a:tr>
              <a:tr h="348962">
                <a:tc>
                  <a:txBody>
                    <a:bodyPr/>
                    <a:lstStyle/>
                    <a:p>
                      <a:pPr indent="118745" algn="l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800" kern="800" dirty="0" err="1">
                          <a:effectLst/>
                          <a:latin typeface="Symbol" pitchFamily="18" charset="2"/>
                        </a:rPr>
                        <a:t>e</a:t>
                      </a:r>
                      <a:r>
                        <a:rPr lang="en-GB" sz="1800" kern="800" baseline="-25000" dirty="0" err="1">
                          <a:effectLst/>
                        </a:rPr>
                        <a:t>L</a:t>
                      </a:r>
                      <a:r>
                        <a:rPr lang="en-GB" sz="1800" kern="800" dirty="0">
                          <a:effectLst/>
                        </a:rPr>
                        <a:t> [</a:t>
                      </a:r>
                      <a:r>
                        <a:rPr lang="en-GB" sz="1800" kern="800" dirty="0" err="1">
                          <a:effectLst/>
                        </a:rPr>
                        <a:t>eVs</a:t>
                      </a:r>
                      <a:r>
                        <a:rPr lang="en-GB" sz="1800" kern="800" dirty="0">
                          <a:effectLst/>
                        </a:rPr>
                        <a:t>]</a:t>
                      </a:r>
                      <a:endParaRPr lang="en-GB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indent="118745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800" kern="800" dirty="0">
                          <a:effectLst/>
                        </a:rPr>
                        <a:t>2.51</a:t>
                      </a:r>
                      <a:endParaRPr lang="en-GB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indent="118745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800" kern="800" dirty="0">
                          <a:effectLst/>
                        </a:rPr>
                        <a:t>2.51</a:t>
                      </a:r>
                      <a:endParaRPr lang="en-GB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2700" marR="12700" marT="12700" marB="0" anchor="ctr"/>
                </a:tc>
              </a:tr>
              <a:tr h="348962">
                <a:tc>
                  <a:txBody>
                    <a:bodyPr/>
                    <a:lstStyle/>
                    <a:p>
                      <a:pPr indent="118745" algn="l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800" kern="800" dirty="0">
                          <a:effectLst/>
                        </a:rPr>
                        <a:t>Relative energy spread [10</a:t>
                      </a:r>
                      <a:r>
                        <a:rPr lang="en-GB" sz="1800" kern="800" baseline="30000" dirty="0">
                          <a:effectLst/>
                        </a:rPr>
                        <a:t>-4</a:t>
                      </a:r>
                      <a:r>
                        <a:rPr lang="en-GB" sz="1800" kern="800" dirty="0">
                          <a:effectLst/>
                        </a:rPr>
                        <a:t>]</a:t>
                      </a:r>
                      <a:endParaRPr lang="en-GB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indent="118745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800" kern="800" dirty="0">
                          <a:effectLst/>
                        </a:rPr>
                        <a:t>1.20</a:t>
                      </a:r>
                      <a:endParaRPr lang="en-GB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indent="118745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800" kern="800" dirty="0">
                          <a:effectLst/>
                        </a:rPr>
                        <a:t>1.20</a:t>
                      </a:r>
                      <a:endParaRPr lang="en-GB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2700" marR="12700" marT="12700" marB="0" anchor="ctr"/>
                </a:tc>
              </a:tr>
              <a:tr h="348962">
                <a:tc>
                  <a:txBody>
                    <a:bodyPr/>
                    <a:lstStyle/>
                    <a:p>
                      <a:pPr indent="118745" algn="l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800" kern="800" dirty="0" err="1">
                          <a:effectLst/>
                        </a:rPr>
                        <a:t>r.m.s</a:t>
                      </a:r>
                      <a:r>
                        <a:rPr lang="en-GB" sz="1800" kern="800" dirty="0">
                          <a:effectLst/>
                        </a:rPr>
                        <a:t>. bunch length [m]</a:t>
                      </a:r>
                      <a:endParaRPr lang="en-GB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indent="118745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800" kern="800" dirty="0">
                          <a:effectLst/>
                        </a:rPr>
                        <a:t>0.075</a:t>
                      </a:r>
                      <a:endParaRPr lang="en-GB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indent="118745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800" kern="800" dirty="0">
                          <a:effectLst/>
                        </a:rPr>
                        <a:t>0.075</a:t>
                      </a:r>
                      <a:endParaRPr lang="en-GB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2700" marR="12700" marT="12700" marB="0" anchor="ctr"/>
                </a:tc>
              </a:tr>
              <a:tr h="348962">
                <a:tc>
                  <a:txBody>
                    <a:bodyPr/>
                    <a:lstStyle/>
                    <a:p>
                      <a:pPr indent="118745" algn="l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800" kern="800" dirty="0">
                          <a:effectLst/>
                        </a:rPr>
                        <a:t>Virtual </a:t>
                      </a:r>
                      <a:r>
                        <a:rPr lang="en-GB" sz="1800" kern="800" dirty="0" smtClean="0">
                          <a:effectLst/>
                        </a:rPr>
                        <a:t>Luminosity (w/o CC) </a:t>
                      </a:r>
                      <a:r>
                        <a:rPr lang="en-GB" sz="1800" kern="800" dirty="0">
                          <a:effectLst/>
                        </a:rPr>
                        <a:t>[10</a:t>
                      </a:r>
                      <a:r>
                        <a:rPr lang="en-GB" sz="1800" kern="800" baseline="30000" dirty="0">
                          <a:effectLst/>
                        </a:rPr>
                        <a:t>34</a:t>
                      </a:r>
                      <a:r>
                        <a:rPr lang="en-GB" sz="1800" kern="800" dirty="0">
                          <a:effectLst/>
                        </a:rPr>
                        <a:t> cm</a:t>
                      </a:r>
                      <a:r>
                        <a:rPr lang="en-GB" sz="1800" kern="800" baseline="30000" dirty="0">
                          <a:effectLst/>
                        </a:rPr>
                        <a:t>-2</a:t>
                      </a:r>
                      <a:r>
                        <a:rPr lang="en-GB" sz="1800" kern="800" dirty="0">
                          <a:effectLst/>
                        </a:rPr>
                        <a:t>s</a:t>
                      </a:r>
                      <a:r>
                        <a:rPr lang="en-GB" sz="1800" kern="800" baseline="30000" dirty="0">
                          <a:effectLst/>
                        </a:rPr>
                        <a:t>-1</a:t>
                      </a:r>
                      <a:r>
                        <a:rPr lang="en-GB" sz="1800" kern="800" dirty="0">
                          <a:effectLst/>
                        </a:rPr>
                        <a:t>]</a:t>
                      </a:r>
                      <a:endParaRPr lang="en-GB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indent="118745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800" kern="800" dirty="0" smtClean="0">
                          <a:effectLst/>
                        </a:rPr>
                        <a:t>1.2 (1.2)</a:t>
                      </a:r>
                      <a:endParaRPr lang="en-GB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indent="118745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800" kern="800" dirty="0" smtClean="0">
                          <a:solidFill>
                            <a:srgbClr val="FF0000"/>
                          </a:solidFill>
                          <a:effectLst/>
                        </a:rPr>
                        <a:t>21.3 (7.2)</a:t>
                      </a:r>
                      <a:endParaRPr lang="en-GB" sz="1400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2700" marR="12700" marT="12700" marB="0" anchor="ctr"/>
                </a:tc>
              </a:tr>
              <a:tr h="348962">
                <a:tc>
                  <a:txBody>
                    <a:bodyPr/>
                    <a:lstStyle/>
                    <a:p>
                      <a:pPr indent="118745" algn="l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800" kern="800" dirty="0" smtClean="0">
                          <a:effectLst/>
                        </a:rPr>
                        <a:t>Max. </a:t>
                      </a:r>
                      <a:r>
                        <a:rPr lang="en-GB" sz="1800" kern="800" dirty="0">
                          <a:effectLst/>
                        </a:rPr>
                        <a:t>Luminosity [10</a:t>
                      </a:r>
                      <a:r>
                        <a:rPr lang="en-GB" sz="1800" kern="800" baseline="30000" dirty="0">
                          <a:effectLst/>
                        </a:rPr>
                        <a:t>34</a:t>
                      </a:r>
                      <a:r>
                        <a:rPr lang="en-GB" sz="1800" kern="800" dirty="0">
                          <a:effectLst/>
                        </a:rPr>
                        <a:t> cm</a:t>
                      </a:r>
                      <a:r>
                        <a:rPr lang="en-GB" sz="1800" kern="800" baseline="30000" dirty="0">
                          <a:effectLst/>
                        </a:rPr>
                        <a:t>-2</a:t>
                      </a:r>
                      <a:r>
                        <a:rPr lang="en-GB" sz="1800" kern="800" dirty="0">
                          <a:effectLst/>
                        </a:rPr>
                        <a:t>s</a:t>
                      </a:r>
                      <a:r>
                        <a:rPr lang="en-GB" sz="1800" kern="800" baseline="30000" dirty="0">
                          <a:effectLst/>
                        </a:rPr>
                        <a:t>-1</a:t>
                      </a:r>
                      <a:r>
                        <a:rPr lang="en-GB" sz="1800" kern="800" dirty="0">
                          <a:effectLst/>
                        </a:rPr>
                        <a:t>]</a:t>
                      </a:r>
                      <a:endParaRPr lang="en-GB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indent="118745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800" kern="800" dirty="0">
                          <a:effectLst/>
                        </a:rPr>
                        <a:t>1</a:t>
                      </a:r>
                      <a:endParaRPr lang="en-GB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indent="118745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800" kern="800" dirty="0" smtClean="0">
                          <a:solidFill>
                            <a:srgbClr val="FF0000"/>
                          </a:solidFill>
                          <a:effectLst/>
                        </a:rPr>
                        <a:t>5.1</a:t>
                      </a:r>
                      <a:endParaRPr lang="en-GB" sz="1400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2700" marR="12700" marT="12700" marB="0" anchor="ctr"/>
                </a:tc>
              </a:tr>
              <a:tr h="348962">
                <a:tc>
                  <a:txBody>
                    <a:bodyPr/>
                    <a:lstStyle/>
                    <a:p>
                      <a:pPr indent="118745" algn="l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800" dirty="0" smtClean="0">
                          <a:effectLst/>
                          <a:latin typeface="+mj-lt"/>
                          <a:ea typeface="Times New Roman"/>
                        </a:rPr>
                        <a:t>Levelled Pile-up/Pile-up density</a:t>
                      </a:r>
                      <a:r>
                        <a:rPr lang="en-US" sz="1800" baseline="0" dirty="0" smtClean="0">
                          <a:effectLst/>
                          <a:latin typeface="+mj-lt"/>
                          <a:ea typeface="Times New Roman"/>
                        </a:rPr>
                        <a:t> [</a:t>
                      </a:r>
                      <a:r>
                        <a:rPr lang="en-US" sz="1800" baseline="0" dirty="0" err="1" smtClean="0">
                          <a:effectLst/>
                          <a:latin typeface="+mj-lt"/>
                          <a:ea typeface="Times New Roman"/>
                        </a:rPr>
                        <a:t>evt</a:t>
                      </a:r>
                      <a:r>
                        <a:rPr lang="en-US" sz="1800" baseline="0" dirty="0" smtClean="0">
                          <a:effectLst/>
                          <a:latin typeface="+mj-lt"/>
                          <a:ea typeface="Times New Roman"/>
                        </a:rPr>
                        <a:t>. / </a:t>
                      </a:r>
                      <a:r>
                        <a:rPr lang="en-US" sz="1800" baseline="0" dirty="0" err="1" smtClean="0">
                          <a:effectLst/>
                          <a:latin typeface="+mj-lt"/>
                          <a:ea typeface="Times New Roman"/>
                        </a:rPr>
                        <a:t>evt</a:t>
                      </a:r>
                      <a:r>
                        <a:rPr lang="en-US" sz="1800" baseline="0" dirty="0" smtClean="0">
                          <a:effectLst/>
                          <a:latin typeface="+mj-lt"/>
                          <a:ea typeface="Times New Roman"/>
                        </a:rPr>
                        <a:t>./mm]</a:t>
                      </a:r>
                      <a:endParaRPr lang="en-GB" sz="18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indent="118745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800" dirty="0" smtClean="0">
                          <a:effectLst/>
                          <a:latin typeface="+mj-lt"/>
                          <a:ea typeface="Times New Roman"/>
                        </a:rPr>
                        <a:t>26/0.2</a:t>
                      </a:r>
                      <a:endParaRPr lang="en-GB" sz="18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indent="118745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800" dirty="0" smtClean="0">
                          <a:solidFill>
                            <a:srgbClr val="FF0000"/>
                          </a:solidFill>
                          <a:effectLst/>
                          <a:latin typeface="+mj-lt"/>
                          <a:ea typeface="Times New Roman"/>
                        </a:rPr>
                        <a:t>140/1.25</a:t>
                      </a:r>
                      <a:endParaRPr lang="en-GB" sz="1800" dirty="0">
                        <a:solidFill>
                          <a:srgbClr val="FF0000"/>
                        </a:solidFill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12700" marR="12700" marT="12700" marB="0" anchor="ctr"/>
                </a:tc>
              </a:tr>
            </a:tbl>
          </a:graphicData>
        </a:graphic>
      </p:graphicFrame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6948264" y="6093296"/>
            <a:ext cx="1440160" cy="369332"/>
          </a:xfrm>
          <a:prstGeom prst="rect">
            <a:avLst/>
          </a:prstGeom>
          <a:solidFill>
            <a:srgbClr val="FF6600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b="1" dirty="0" err="1" smtClean="0">
                <a:solidFill>
                  <a:srgbClr val="FFFF00"/>
                </a:solidFill>
                <a:latin typeface="Symbol" pitchFamily="18" charset="2"/>
              </a:rPr>
              <a:t>D</a:t>
            </a:r>
            <a:r>
              <a:rPr lang="en-US" b="1" dirty="0" err="1" smtClean="0">
                <a:solidFill>
                  <a:srgbClr val="FFFF00"/>
                </a:solidFill>
              </a:rPr>
              <a:t>Q</a:t>
            </a:r>
            <a:r>
              <a:rPr lang="en-US" b="1" baseline="-25000" dirty="0" err="1" smtClean="0">
                <a:solidFill>
                  <a:srgbClr val="FFFF00"/>
                </a:solidFill>
              </a:rPr>
              <a:t>bb</a:t>
            </a:r>
            <a:r>
              <a:rPr lang="en-US" b="1" dirty="0" smtClean="0">
                <a:solidFill>
                  <a:srgbClr val="FFFF00"/>
                </a:solidFill>
              </a:rPr>
              <a:t> ~ -0.01</a:t>
            </a:r>
            <a:endParaRPr lang="en-GB" b="1" dirty="0">
              <a:solidFill>
                <a:srgbClr val="FFFF00"/>
              </a:solidFill>
            </a:endParaRPr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1547664" y="6050305"/>
            <a:ext cx="2088232" cy="369332"/>
          </a:xfrm>
          <a:prstGeom prst="rect">
            <a:avLst/>
          </a:prstGeom>
          <a:solidFill>
            <a:srgbClr val="FF6600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b="1" dirty="0" smtClean="0">
                <a:solidFill>
                  <a:srgbClr val="FFFF00"/>
                </a:solidFill>
              </a:rPr>
              <a:t>Aim for  ~250 fb</a:t>
            </a:r>
            <a:r>
              <a:rPr lang="en-US" b="1" baseline="30000" dirty="0" smtClean="0">
                <a:solidFill>
                  <a:srgbClr val="FFFF00"/>
                </a:solidFill>
              </a:rPr>
              <a:t>-1</a:t>
            </a:r>
            <a:r>
              <a:rPr lang="en-US" b="1" dirty="0" smtClean="0">
                <a:solidFill>
                  <a:srgbClr val="FFFF00"/>
                </a:solidFill>
              </a:rPr>
              <a:t>/y</a:t>
            </a:r>
            <a:endParaRPr lang="en-GB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87961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" descr="cid:image003.png@01CEDAD6.8DE673F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6067" y="2200274"/>
            <a:ext cx="5444124" cy="3538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6" descr="C:\Users\fartouk\Downloads\Picture2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4140" y="2692487"/>
            <a:ext cx="3236361" cy="19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 descr="C:\Users\fartouk\Downloads\Picture1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663" y="2614952"/>
            <a:ext cx="2966966" cy="19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mtClean="0"/>
              <a:t>11/03/2014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it-IT" smtClean="0"/>
              <a:t>G. Arduini - LHC Machine Upgrade</a:t>
            </a:r>
            <a:endParaRPr lang="en-GB" dirty="0"/>
          </a:p>
        </p:txBody>
      </p:sp>
      <p:sp>
        <p:nvSpPr>
          <p:cNvPr id="20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Pile-up density control</a:t>
            </a:r>
            <a:endParaRPr lang="en-US" sz="3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3932680" y="1698443"/>
                <a:ext cx="1051891" cy="452047"/>
              </a:xfrm>
              <a:prstGeom prst="rect">
                <a:avLst/>
              </a:prstGeom>
              <a:solidFill>
                <a:srgbClr val="FF9900"/>
              </a:solidFill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1600" b="1" i="1" smtClean="0">
                            <a:solidFill>
                              <a:srgbClr val="FFFF0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1600" b="1" i="1" smtClean="0">
                            <a:solidFill>
                              <a:srgbClr val="FFFF00"/>
                            </a:solidFill>
                            <a:latin typeface="Cambria Math"/>
                            <a:ea typeface="Cambria Math"/>
                          </a:rPr>
                          <m:t>𝝏𝝁</m:t>
                        </m:r>
                      </m:num>
                      <m:den>
                        <m:r>
                          <a:rPr lang="en-US" sz="1600" b="1" i="1" smtClean="0">
                            <a:solidFill>
                              <a:srgbClr val="FFFF00"/>
                            </a:solidFill>
                            <a:latin typeface="Cambria Math"/>
                            <a:ea typeface="Cambria Math"/>
                          </a:rPr>
                          <m:t>𝝏</m:t>
                        </m:r>
                        <m:r>
                          <a:rPr lang="en-US" sz="1600" b="1" i="1" smtClean="0">
                            <a:solidFill>
                              <a:srgbClr val="FFFF00"/>
                            </a:solidFill>
                            <a:latin typeface="Cambria Math"/>
                            <a:ea typeface="Cambria Math"/>
                          </a:rPr>
                          <m:t>𝒛</m:t>
                        </m:r>
                      </m:den>
                    </m:f>
                  </m:oMath>
                </a14:m>
                <a:r>
                  <a:rPr lang="en-US" sz="1600" b="1" dirty="0" smtClean="0">
                    <a:solidFill>
                      <a:srgbClr val="FFFF00"/>
                    </a:solidFill>
                  </a:rPr>
                  <a:t> [mm</a:t>
                </a:r>
                <a:r>
                  <a:rPr lang="en-US" sz="1600" b="1" baseline="30000" dirty="0" smtClean="0">
                    <a:solidFill>
                      <a:srgbClr val="FFFF00"/>
                    </a:solidFill>
                  </a:rPr>
                  <a:t>-1</a:t>
                </a:r>
                <a:r>
                  <a:rPr lang="en-US" sz="1600" b="1" dirty="0" smtClean="0">
                    <a:solidFill>
                      <a:srgbClr val="FFFF00"/>
                    </a:solidFill>
                  </a:rPr>
                  <a:t>]</a:t>
                </a:r>
                <a:endParaRPr lang="en-US" sz="1600" b="1" dirty="0">
                  <a:solidFill>
                    <a:srgbClr val="FFFF00"/>
                  </a:solidFill>
                </a:endParaRPr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32680" y="1698443"/>
                <a:ext cx="1051891" cy="452047"/>
              </a:xfrm>
              <a:prstGeom prst="rect">
                <a:avLst/>
              </a:prstGeom>
              <a:blipFill rotWithShape="1">
                <a:blip r:embed="rId5"/>
                <a:stretch>
                  <a:fillRect r="-578" b="-405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TextBox 22"/>
          <p:cNvSpPr txBox="1"/>
          <p:nvPr/>
        </p:nvSpPr>
        <p:spPr>
          <a:xfrm>
            <a:off x="7402320" y="5369623"/>
            <a:ext cx="775520" cy="338554"/>
          </a:xfrm>
          <a:prstGeom prst="rect">
            <a:avLst/>
          </a:prstGeom>
          <a:solidFill>
            <a:srgbClr val="FF99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FFFF00"/>
                </a:solidFill>
              </a:rPr>
              <a:t>z [m]</a:t>
            </a:r>
            <a:endParaRPr lang="en-US" sz="1600" b="1" dirty="0">
              <a:solidFill>
                <a:srgbClr val="FFFF00"/>
              </a:solidFill>
            </a:endParaRPr>
          </a:p>
        </p:txBody>
      </p:sp>
      <p:pic>
        <p:nvPicPr>
          <p:cNvPr id="24" name="Picture 8" descr="C:\Users\fartouk\Downloads\Picture3.pn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662" y="1968109"/>
            <a:ext cx="2966968" cy="1431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8" descr="C:\Users\fartouk\Downloads\Picture3.pn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4139" y="1861729"/>
            <a:ext cx="3140405" cy="1431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783770" y="1423358"/>
            <a:ext cx="3194593" cy="338554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FFFF00"/>
                </a:solidFill>
              </a:rPr>
              <a:t>Baseline: CC in X-plane “only”</a:t>
            </a:r>
            <a:endParaRPr lang="en-US" sz="1600" b="1" dirty="0">
              <a:solidFill>
                <a:srgbClr val="FFFF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823849" y="1272391"/>
            <a:ext cx="2242457" cy="584775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FF0000"/>
                </a:solidFill>
              </a:rPr>
              <a:t>Crab-kissing</a:t>
            </a:r>
            <a:r>
              <a:rPr lang="en-US" sz="1600" b="1" dirty="0" smtClean="0">
                <a:solidFill>
                  <a:srgbClr val="FFFF00"/>
                </a:solidFill>
              </a:rPr>
              <a:t>:</a:t>
            </a:r>
          </a:p>
          <a:p>
            <a:pPr algn="ctr"/>
            <a:r>
              <a:rPr lang="en-US" sz="1600" b="1" dirty="0" smtClean="0">
                <a:solidFill>
                  <a:srgbClr val="FFFF00"/>
                </a:solidFill>
              </a:rPr>
              <a:t> CC also in ||-plane</a:t>
            </a:r>
            <a:endParaRPr lang="en-US" sz="1600" b="1" dirty="0">
              <a:solidFill>
                <a:srgbClr val="FFFF00"/>
              </a:solidFill>
            </a:endParaRPr>
          </a:p>
        </p:txBody>
      </p:sp>
      <p:cxnSp>
        <p:nvCxnSpPr>
          <p:cNvPr id="29" name="Straight Arrow Connector 28"/>
          <p:cNvCxnSpPr/>
          <p:nvPr/>
        </p:nvCxnSpPr>
        <p:spPr>
          <a:xfrm>
            <a:off x="3278038" y="1823468"/>
            <a:ext cx="914400" cy="110088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48" name="Straight Arrow Connector 2047"/>
          <p:cNvCxnSpPr/>
          <p:nvPr/>
        </p:nvCxnSpPr>
        <p:spPr>
          <a:xfrm flipH="1">
            <a:off x="5358847" y="1882303"/>
            <a:ext cx="489862" cy="208731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51" name="Straight Arrow Connector 2050"/>
          <p:cNvCxnSpPr/>
          <p:nvPr/>
        </p:nvCxnSpPr>
        <p:spPr>
          <a:xfrm flipH="1">
            <a:off x="5031059" y="1957827"/>
            <a:ext cx="753080" cy="236400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53" name="Oval 2052"/>
          <p:cNvSpPr/>
          <p:nvPr/>
        </p:nvSpPr>
        <p:spPr>
          <a:xfrm>
            <a:off x="5689253" y="3117647"/>
            <a:ext cx="3480631" cy="2101334"/>
          </a:xfrm>
          <a:prstGeom prst="ellipse">
            <a:avLst/>
          </a:prstGeom>
          <a:noFill/>
          <a:ln w="50800">
            <a:solidFill>
              <a:schemeClr val="tx2">
                <a:lumMod val="40000"/>
                <a:lumOff val="60000"/>
              </a:schemeClr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54" name="TextBox 2053"/>
          <p:cNvSpPr txBox="1"/>
          <p:nvPr/>
        </p:nvSpPr>
        <p:spPr>
          <a:xfrm>
            <a:off x="2422423" y="5753482"/>
            <a:ext cx="61520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... Work on-going together with the experiments </a:t>
            </a:r>
          </a:p>
          <a:p>
            <a:r>
              <a:rPr lang="en-US" b="1" dirty="0" smtClean="0"/>
              <a:t>(S. Fartoukh, A. Valishev, A. Ball, </a:t>
            </a:r>
            <a:r>
              <a:rPr lang="en-US" b="1" dirty="0"/>
              <a:t>B. Di Girolamo, </a:t>
            </a:r>
            <a:r>
              <a:rPr lang="en-US" b="1" i="1" dirty="0" smtClean="0"/>
              <a:t>et al</a:t>
            </a:r>
            <a:r>
              <a:rPr lang="en-US" b="1" dirty="0" smtClean="0"/>
              <a:t>.)</a:t>
            </a:r>
            <a:endParaRPr lang="en-US" b="1" dirty="0"/>
          </a:p>
        </p:txBody>
      </p:sp>
      <p:sp>
        <p:nvSpPr>
          <p:cNvPr id="28" name="TextBox 27"/>
          <p:cNvSpPr txBox="1"/>
          <p:nvPr/>
        </p:nvSpPr>
        <p:spPr>
          <a:xfrm>
            <a:off x="6899807" y="548680"/>
            <a:ext cx="1597296" cy="369332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FF00"/>
                </a:solidFill>
              </a:rPr>
              <a:t>S. Fartoukh</a:t>
            </a:r>
            <a:endParaRPr lang="en-US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40558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mtClean="0"/>
              <a:t>11/03/2014</a:t>
            </a:r>
            <a:endParaRPr lang="en-US" dirty="0"/>
          </a:p>
        </p:txBody>
      </p:sp>
      <p:sp>
        <p:nvSpPr>
          <p:cNvPr id="57" name="Footer Placeholder 56"/>
          <p:cNvSpPr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mtClean="0"/>
              <a:t>G. Arduini - LHC Machine Upgrade</a:t>
            </a:r>
            <a:endParaRPr lang="en-US" dirty="0"/>
          </a:p>
        </p:txBody>
      </p:sp>
      <p:sp>
        <p:nvSpPr>
          <p:cNvPr id="337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 sz="3600" dirty="0" smtClean="0"/>
              <a:t>Hardware for the Upgrade</a:t>
            </a:r>
          </a:p>
        </p:txBody>
      </p:sp>
      <p:sp>
        <p:nvSpPr>
          <p:cNvPr id="26112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10000"/>
          </a:bodyPr>
          <a:lstStyle/>
          <a:p>
            <a:pPr>
              <a:lnSpc>
                <a:spcPct val="110000"/>
              </a:lnSpc>
              <a:spcBef>
                <a:spcPts val="1200"/>
              </a:spcBef>
              <a:buFont typeface="Arial" charset="0"/>
              <a:buChar char="•"/>
            </a:pPr>
            <a:r>
              <a:rPr lang="en-US" sz="2800" dirty="0" smtClean="0"/>
              <a:t>Main modifications:</a:t>
            </a:r>
            <a:endParaRPr lang="en-GB" sz="2800" dirty="0" smtClean="0"/>
          </a:p>
          <a:p>
            <a:pPr lvl="1">
              <a:lnSpc>
                <a:spcPct val="110000"/>
              </a:lnSpc>
              <a:spcBef>
                <a:spcPts val="1200"/>
              </a:spcBef>
              <a:buFont typeface="Arial" charset="0"/>
              <a:buChar char="•"/>
            </a:pPr>
            <a:r>
              <a:rPr lang="en-GB" sz="2400" dirty="0" smtClean="0"/>
              <a:t>New </a:t>
            </a:r>
            <a:r>
              <a:rPr lang="en-GB" sz="2400" dirty="0" smtClean="0"/>
              <a:t>high field/larger aperture interaction region </a:t>
            </a:r>
            <a:r>
              <a:rPr lang="en-GB" sz="2400" dirty="0" smtClean="0">
                <a:solidFill>
                  <a:srgbClr val="FF0000"/>
                </a:solidFill>
              </a:rPr>
              <a:t>magnets</a:t>
            </a:r>
          </a:p>
          <a:p>
            <a:pPr lvl="1">
              <a:lnSpc>
                <a:spcPct val="110000"/>
              </a:lnSpc>
              <a:spcBef>
                <a:spcPts val="1200"/>
              </a:spcBef>
              <a:buFont typeface="Arial" charset="0"/>
              <a:buChar char="•"/>
            </a:pPr>
            <a:r>
              <a:rPr lang="en-US" sz="2400" dirty="0" err="1">
                <a:solidFill>
                  <a:srgbClr val="FF0000"/>
                </a:solidFill>
              </a:rPr>
              <a:t>Cryo</a:t>
            </a:r>
            <a:r>
              <a:rPr lang="en-US" sz="2400" dirty="0">
                <a:solidFill>
                  <a:srgbClr val="FF0000"/>
                </a:solidFill>
              </a:rPr>
              <a:t>-collimators and high field 11 T dipoles </a:t>
            </a:r>
            <a:r>
              <a:rPr lang="en-US" sz="2400" dirty="0"/>
              <a:t>in dispersion </a:t>
            </a:r>
            <a:r>
              <a:rPr lang="en-US" sz="2400" dirty="0" smtClean="0"/>
              <a:t>suppressors</a:t>
            </a:r>
          </a:p>
          <a:p>
            <a:pPr lvl="1">
              <a:lnSpc>
                <a:spcPct val="110000"/>
              </a:lnSpc>
              <a:spcBef>
                <a:spcPts val="1200"/>
              </a:spcBef>
              <a:buFont typeface="Arial" charset="0"/>
              <a:buChar char="•"/>
            </a:pPr>
            <a:r>
              <a:rPr lang="en-GB" sz="2400" dirty="0">
                <a:solidFill>
                  <a:srgbClr val="FF0000"/>
                </a:solidFill>
              </a:rPr>
              <a:t>Crab Cavities </a:t>
            </a:r>
            <a:r>
              <a:rPr lang="en-GB" sz="2400" dirty="0"/>
              <a:t>to take advantage of the small </a:t>
            </a:r>
            <a:r>
              <a:rPr lang="en-GB" sz="2400" dirty="0">
                <a:latin typeface="Symbol" pitchFamily="18" charset="2"/>
              </a:rPr>
              <a:t>b</a:t>
            </a:r>
            <a:r>
              <a:rPr lang="en-GB" sz="2400" dirty="0" smtClean="0"/>
              <a:t>*</a:t>
            </a:r>
            <a:endParaRPr lang="en-US" sz="2400" dirty="0"/>
          </a:p>
          <a:p>
            <a:pPr lvl="1">
              <a:lnSpc>
                <a:spcPct val="110000"/>
              </a:lnSpc>
              <a:spcBef>
                <a:spcPts val="1200"/>
              </a:spcBef>
              <a:buFont typeface="Arial" charset="0"/>
              <a:buChar char="•"/>
            </a:pPr>
            <a:r>
              <a:rPr lang="en-US" sz="2400" dirty="0">
                <a:solidFill>
                  <a:srgbClr val="FF0000"/>
                </a:solidFill>
              </a:rPr>
              <a:t>New collimators (lower </a:t>
            </a:r>
            <a:r>
              <a:rPr lang="en-US" sz="2400" dirty="0" smtClean="0">
                <a:solidFill>
                  <a:srgbClr val="FF0000"/>
                </a:solidFill>
              </a:rPr>
              <a:t>impedance)</a:t>
            </a:r>
            <a:endParaRPr lang="en-GB" sz="2400" dirty="0" smtClean="0">
              <a:solidFill>
                <a:srgbClr val="FF0000"/>
              </a:solidFill>
            </a:endParaRPr>
          </a:p>
          <a:p>
            <a:pPr lvl="1">
              <a:lnSpc>
                <a:spcPct val="110000"/>
              </a:lnSpc>
              <a:spcBef>
                <a:spcPts val="1200"/>
              </a:spcBef>
              <a:buFont typeface="Arial" charset="0"/>
              <a:buChar char="•"/>
            </a:pPr>
            <a:r>
              <a:rPr lang="en-GB" sz="2400" dirty="0" smtClean="0"/>
              <a:t>Additional </a:t>
            </a:r>
            <a:r>
              <a:rPr lang="en-GB" sz="2400" dirty="0" err="1" smtClean="0">
                <a:solidFill>
                  <a:srgbClr val="FF0000"/>
                </a:solidFill>
              </a:rPr>
              <a:t>cryo</a:t>
            </a:r>
            <a:r>
              <a:rPr lang="en-GB" sz="2400" dirty="0" smtClean="0">
                <a:solidFill>
                  <a:srgbClr val="FF0000"/>
                </a:solidFill>
              </a:rPr>
              <a:t> plants </a:t>
            </a:r>
            <a:r>
              <a:rPr lang="en-GB" sz="2400" dirty="0"/>
              <a:t>(</a:t>
            </a:r>
            <a:r>
              <a:rPr lang="en-GB" sz="2400" dirty="0" smtClean="0"/>
              <a:t>P1, P4, P5)</a:t>
            </a:r>
          </a:p>
          <a:p>
            <a:pPr lvl="1">
              <a:lnSpc>
                <a:spcPct val="11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GB" sz="2400" dirty="0" smtClean="0">
                <a:solidFill>
                  <a:srgbClr val="FF0000"/>
                </a:solidFill>
              </a:rPr>
              <a:t>SC </a:t>
            </a:r>
            <a:r>
              <a:rPr lang="en-GB" sz="2400" dirty="0" smtClean="0">
                <a:solidFill>
                  <a:srgbClr val="FF0000"/>
                </a:solidFill>
              </a:rPr>
              <a:t>links </a:t>
            </a:r>
            <a:r>
              <a:rPr lang="en-GB" sz="2400" dirty="0" smtClean="0"/>
              <a:t>to allow power converters to be moved to surface</a:t>
            </a:r>
          </a:p>
        </p:txBody>
      </p:sp>
      <p:sp>
        <p:nvSpPr>
          <p:cNvPr id="58" name="Content Placeholder 57"/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10000"/>
          </a:bodyPr>
          <a:lstStyle/>
          <a:p>
            <a:endParaRPr lang="en-GB" dirty="0"/>
          </a:p>
        </p:txBody>
      </p:sp>
      <p:grpSp>
        <p:nvGrpSpPr>
          <p:cNvPr id="3" name="Group 2"/>
          <p:cNvGrpSpPr/>
          <p:nvPr/>
        </p:nvGrpSpPr>
        <p:grpSpPr>
          <a:xfrm>
            <a:off x="4633654" y="1507544"/>
            <a:ext cx="4433504" cy="4585752"/>
            <a:chOff x="4633654" y="1122680"/>
            <a:chExt cx="4433504" cy="4585752"/>
          </a:xfrm>
        </p:grpSpPr>
        <p:grpSp>
          <p:nvGrpSpPr>
            <p:cNvPr id="4" name="Group 3"/>
            <p:cNvGrpSpPr/>
            <p:nvPr/>
          </p:nvGrpSpPr>
          <p:grpSpPr>
            <a:xfrm>
              <a:off x="5137300" y="1954008"/>
              <a:ext cx="3504790" cy="3231077"/>
              <a:chOff x="4486463" y="2281674"/>
              <a:chExt cx="3504790" cy="3231077"/>
            </a:xfrm>
          </p:grpSpPr>
          <p:pic>
            <p:nvPicPr>
              <p:cNvPr id="5" name="Object 1"/>
              <p:cNvPicPr>
                <a:picLocks noChangeAspect="1" noChangeArrowheads="1"/>
              </p:cNvPicPr>
              <p:nvPr/>
            </p:nvPicPr>
            <p:blipFill rotWithShape="1">
              <a:blip r:embed="rId3" cstate="print"/>
              <a:srcRect l="12598" t="16269" r="12934" b="11419"/>
              <a:stretch/>
            </p:blipFill>
            <p:spPr bwMode="auto">
              <a:xfrm>
                <a:off x="4776293" y="2393867"/>
                <a:ext cx="2904529" cy="293603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6" name="Rectangle 5"/>
              <p:cNvSpPr/>
              <p:nvPr/>
            </p:nvSpPr>
            <p:spPr>
              <a:xfrm>
                <a:off x="4486463" y="3577573"/>
                <a:ext cx="408227" cy="36014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Rectangle 6"/>
              <p:cNvSpPr/>
              <p:nvPr/>
            </p:nvSpPr>
            <p:spPr>
              <a:xfrm>
                <a:off x="7583026" y="3594271"/>
                <a:ext cx="408227" cy="36014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Rectangle 7"/>
              <p:cNvSpPr/>
              <p:nvPr/>
            </p:nvSpPr>
            <p:spPr>
              <a:xfrm>
                <a:off x="7127255" y="4713535"/>
                <a:ext cx="764741" cy="71989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Rectangle 8"/>
              <p:cNvSpPr/>
              <p:nvPr/>
            </p:nvSpPr>
            <p:spPr>
              <a:xfrm>
                <a:off x="7272595" y="2371750"/>
                <a:ext cx="408227" cy="45458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Rectangle 9"/>
              <p:cNvSpPr/>
              <p:nvPr/>
            </p:nvSpPr>
            <p:spPr>
              <a:xfrm>
                <a:off x="4671931" y="4691066"/>
                <a:ext cx="639077" cy="70160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Rectangle 10"/>
              <p:cNvSpPr/>
              <p:nvPr/>
            </p:nvSpPr>
            <p:spPr>
              <a:xfrm>
                <a:off x="4671931" y="2281675"/>
                <a:ext cx="525261" cy="54465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Rectangle 11"/>
              <p:cNvSpPr/>
              <p:nvPr/>
            </p:nvSpPr>
            <p:spPr>
              <a:xfrm>
                <a:off x="5006610" y="5135955"/>
                <a:ext cx="408227" cy="36014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5755931" y="5152603"/>
                <a:ext cx="932235" cy="36014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6193872" y="5086861"/>
                <a:ext cx="104381" cy="36014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Rectangle 14"/>
              <p:cNvSpPr/>
              <p:nvPr/>
            </p:nvSpPr>
            <p:spPr>
              <a:xfrm>
                <a:off x="6181076" y="2281674"/>
                <a:ext cx="117177" cy="15984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6" name="Group 15"/>
            <p:cNvGrpSpPr/>
            <p:nvPr/>
          </p:nvGrpSpPr>
          <p:grpSpPr>
            <a:xfrm>
              <a:off x="4935838" y="3047485"/>
              <a:ext cx="3900375" cy="765711"/>
              <a:chOff x="4977802" y="3230588"/>
              <a:chExt cx="3900375" cy="765711"/>
            </a:xfrm>
          </p:grpSpPr>
          <p:pic>
            <p:nvPicPr>
              <p:cNvPr id="17" name="Picture 16" descr="Unknown.png"/>
              <p:cNvPicPr>
                <a:picLocks noChangeAspect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77802" y="3608087"/>
                <a:ext cx="482464" cy="388212"/>
              </a:xfrm>
              <a:prstGeom prst="rect">
                <a:avLst/>
              </a:prstGeom>
            </p:spPr>
          </p:pic>
          <p:pic>
            <p:nvPicPr>
              <p:cNvPr id="18" name="Picture 17" descr="Unknown.png"/>
              <p:cNvPicPr>
                <a:picLocks noChangeAspect="1"/>
              </p:cNvPicPr>
              <p:nvPr/>
            </p:nvPicPr>
            <p:blipFill>
              <a:blip r:embed="rId5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373624" y="3230588"/>
                <a:ext cx="504553" cy="405986"/>
              </a:xfrm>
              <a:prstGeom prst="rect">
                <a:avLst/>
              </a:prstGeom>
            </p:spPr>
          </p:pic>
        </p:grpSp>
        <p:grpSp>
          <p:nvGrpSpPr>
            <p:cNvPr id="19" name="Group 18"/>
            <p:cNvGrpSpPr/>
            <p:nvPr/>
          </p:nvGrpSpPr>
          <p:grpSpPr>
            <a:xfrm>
              <a:off x="5101301" y="1122680"/>
              <a:ext cx="2468823" cy="4585752"/>
              <a:chOff x="5143265" y="1305783"/>
              <a:chExt cx="2468823" cy="4585752"/>
            </a:xfrm>
          </p:grpSpPr>
          <p:pic>
            <p:nvPicPr>
              <p:cNvPr id="20" name="Picture 2"/>
              <p:cNvPicPr>
                <a:picLocks noChangeAspect="1" noChangeArrowheads="1"/>
              </p:cNvPicPr>
              <p:nvPr/>
            </p:nvPicPr>
            <p:blipFill rotWithShape="1">
              <a:blip r:embed="rId6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749" r="9346"/>
              <a:stretch/>
            </p:blipFill>
            <p:spPr bwMode="auto">
              <a:xfrm>
                <a:off x="5143265" y="1867741"/>
                <a:ext cx="792088" cy="83670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1" name="Picture 4"/>
              <p:cNvPicPr>
                <a:picLocks noChangeAspect="1" noChangeArrowheads="1"/>
              </p:cNvPicPr>
              <p:nvPr/>
            </p:nvPicPr>
            <p:blipFill>
              <a:blip r:embed="rId7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036325" y="5120065"/>
                <a:ext cx="575763" cy="77147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2" name="Picture 3"/>
              <p:cNvPicPr>
                <a:picLocks noChangeAspect="1" noChangeArrowheads="1"/>
              </p:cNvPicPr>
              <p:nvPr/>
            </p:nvPicPr>
            <p:blipFill>
              <a:blip r:embed="rId8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226694" y="1305783"/>
                <a:ext cx="576262" cy="77152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23" name="Group 22"/>
            <p:cNvGrpSpPr/>
            <p:nvPr/>
          </p:nvGrpSpPr>
          <p:grpSpPr>
            <a:xfrm>
              <a:off x="6145054" y="1130161"/>
              <a:ext cx="1462561" cy="4564327"/>
              <a:chOff x="6187018" y="1313264"/>
              <a:chExt cx="1462561" cy="4564327"/>
            </a:xfrm>
          </p:grpSpPr>
          <p:grpSp>
            <p:nvGrpSpPr>
              <p:cNvPr id="24" name="Group 23"/>
              <p:cNvGrpSpPr/>
              <p:nvPr/>
            </p:nvGrpSpPr>
            <p:grpSpPr>
              <a:xfrm>
                <a:off x="6782312" y="2137112"/>
                <a:ext cx="302143" cy="2948933"/>
                <a:chOff x="4629896" y="1916832"/>
                <a:chExt cx="302143" cy="2948933"/>
              </a:xfrm>
            </p:grpSpPr>
            <p:sp>
              <p:nvSpPr>
                <p:cNvPr id="27" name="Oval 26"/>
                <p:cNvSpPr/>
                <p:nvPr/>
              </p:nvSpPr>
              <p:spPr>
                <a:xfrm>
                  <a:off x="4629896" y="1916832"/>
                  <a:ext cx="288033" cy="441176"/>
                </a:xfrm>
                <a:prstGeom prst="ellipse">
                  <a:avLst/>
                </a:prstGeom>
                <a:solidFill>
                  <a:srgbClr val="FF0000">
                    <a:alpha val="50000"/>
                  </a:srgbClr>
                </a:solidFill>
                <a:ln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8" name="Oval 27"/>
                <p:cNvSpPr/>
                <p:nvPr/>
              </p:nvSpPr>
              <p:spPr>
                <a:xfrm>
                  <a:off x="4644006" y="4424589"/>
                  <a:ext cx="288033" cy="441176"/>
                </a:xfrm>
                <a:prstGeom prst="ellipse">
                  <a:avLst/>
                </a:prstGeom>
                <a:solidFill>
                  <a:srgbClr val="FF0000">
                    <a:alpha val="50000"/>
                  </a:srgbClr>
                </a:solidFill>
                <a:ln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pic>
            <p:nvPicPr>
              <p:cNvPr id="25" name="Picture 2" descr="C:\Documents and Settings\caspi\Desktop\Reviews-Talks-conference\LARP-meetings\CM-12-April-NAPA_2009\hq_struct_assy_xsect-end-wht.jpg"/>
              <p:cNvPicPr>
                <a:picLocks noChangeAspect="1" noChangeArrowheads="1"/>
              </p:cNvPicPr>
              <p:nvPr/>
            </p:nvPicPr>
            <p:blipFill>
              <a:blip r:embed="rId9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635" t="10588" r="24545" b="9412"/>
              <a:stretch>
                <a:fillRect/>
              </a:stretch>
            </p:blipFill>
            <p:spPr bwMode="auto">
              <a:xfrm>
                <a:off x="6856959" y="1313264"/>
                <a:ext cx="792620" cy="7805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6" name="Picture 2" descr="C:\Documents and Settings\caspi\Desktop\Reviews-Talks-conference\LARP-meetings\CM-12-April-NAPA_2009\hq_struct_assy_xsect-end-wht.jpg"/>
              <p:cNvPicPr>
                <a:picLocks noChangeAspect="1" noChangeArrowheads="1"/>
              </p:cNvPicPr>
              <p:nvPr/>
            </p:nvPicPr>
            <p:blipFill>
              <a:blip r:embed="rId9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635" t="10588" r="24545" b="9412"/>
              <a:stretch>
                <a:fillRect/>
              </a:stretch>
            </p:blipFill>
            <p:spPr bwMode="auto">
              <a:xfrm>
                <a:off x="6187018" y="5097053"/>
                <a:ext cx="792620" cy="7805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29" name="Group 28"/>
            <p:cNvGrpSpPr/>
            <p:nvPr/>
          </p:nvGrpSpPr>
          <p:grpSpPr>
            <a:xfrm>
              <a:off x="4633654" y="2048514"/>
              <a:ext cx="4433504" cy="2795573"/>
              <a:chOff x="4675618" y="2231617"/>
              <a:chExt cx="4433504" cy="2795573"/>
            </a:xfrm>
          </p:grpSpPr>
          <p:sp>
            <p:nvSpPr>
              <p:cNvPr id="30" name="Oval 29"/>
              <p:cNvSpPr/>
              <p:nvPr/>
            </p:nvSpPr>
            <p:spPr>
              <a:xfrm rot="20483837">
                <a:off x="7114921" y="4693154"/>
                <a:ext cx="333178" cy="334036"/>
              </a:xfrm>
              <a:prstGeom prst="ellipse">
                <a:avLst/>
              </a:prstGeom>
              <a:solidFill>
                <a:srgbClr val="008000">
                  <a:alpha val="50000"/>
                </a:srgbClr>
              </a:solidFill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Oval 30"/>
              <p:cNvSpPr/>
              <p:nvPr/>
            </p:nvSpPr>
            <p:spPr>
              <a:xfrm rot="816634" flipH="1">
                <a:off x="6451043" y="4692347"/>
                <a:ext cx="302675" cy="334036"/>
              </a:xfrm>
              <a:prstGeom prst="ellipse">
                <a:avLst/>
              </a:prstGeom>
              <a:solidFill>
                <a:srgbClr val="008000">
                  <a:alpha val="50000"/>
                </a:srgbClr>
              </a:solidFill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Oval 31"/>
              <p:cNvSpPr/>
              <p:nvPr/>
            </p:nvSpPr>
            <p:spPr>
              <a:xfrm rot="2498725" flipH="1">
                <a:off x="6014672" y="4477852"/>
                <a:ext cx="294837" cy="334036"/>
              </a:xfrm>
              <a:prstGeom prst="ellipse">
                <a:avLst/>
              </a:prstGeom>
              <a:solidFill>
                <a:srgbClr val="008000">
                  <a:alpha val="50000"/>
                </a:srgbClr>
              </a:solidFill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Oval 32"/>
              <p:cNvSpPr/>
              <p:nvPr/>
            </p:nvSpPr>
            <p:spPr>
              <a:xfrm rot="1116163" flipV="1">
                <a:off x="7003213" y="2245111"/>
                <a:ext cx="333178" cy="334036"/>
              </a:xfrm>
              <a:prstGeom prst="ellipse">
                <a:avLst/>
              </a:prstGeom>
              <a:solidFill>
                <a:srgbClr val="008000">
                  <a:alpha val="50000"/>
                </a:srgbClr>
              </a:solidFill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Oval 33"/>
              <p:cNvSpPr/>
              <p:nvPr/>
            </p:nvSpPr>
            <p:spPr>
              <a:xfrm rot="20783366" flipH="1" flipV="1">
                <a:off x="6493520" y="2231617"/>
                <a:ext cx="302675" cy="334036"/>
              </a:xfrm>
              <a:prstGeom prst="ellipse">
                <a:avLst/>
              </a:prstGeom>
              <a:solidFill>
                <a:srgbClr val="008000">
                  <a:alpha val="50000"/>
                </a:srgbClr>
              </a:solidFill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Oval 34"/>
              <p:cNvSpPr/>
              <p:nvPr/>
            </p:nvSpPr>
            <p:spPr>
              <a:xfrm rot="3828857" flipH="1">
                <a:off x="5742575" y="4166703"/>
                <a:ext cx="294837" cy="334036"/>
              </a:xfrm>
              <a:prstGeom prst="ellipse">
                <a:avLst/>
              </a:prstGeom>
              <a:solidFill>
                <a:srgbClr val="008000">
                  <a:alpha val="50000"/>
                </a:srgbClr>
              </a:solidFill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Oval 35"/>
              <p:cNvSpPr/>
              <p:nvPr/>
            </p:nvSpPr>
            <p:spPr>
              <a:xfrm rot="5400000" flipH="1">
                <a:off x="5561120" y="3231769"/>
                <a:ext cx="294837" cy="334036"/>
              </a:xfrm>
              <a:prstGeom prst="ellipse">
                <a:avLst/>
              </a:prstGeom>
              <a:solidFill>
                <a:srgbClr val="008000">
                  <a:alpha val="50000"/>
                </a:srgbClr>
              </a:solidFill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Oval 36"/>
              <p:cNvSpPr/>
              <p:nvPr/>
            </p:nvSpPr>
            <p:spPr>
              <a:xfrm rot="5400000" flipH="1">
                <a:off x="5575556" y="3661024"/>
                <a:ext cx="294837" cy="334036"/>
              </a:xfrm>
              <a:prstGeom prst="ellipse">
                <a:avLst/>
              </a:prstGeom>
              <a:solidFill>
                <a:srgbClr val="008000">
                  <a:alpha val="50000"/>
                </a:srgbClr>
              </a:solidFill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Oval 37"/>
              <p:cNvSpPr/>
              <p:nvPr/>
            </p:nvSpPr>
            <p:spPr>
              <a:xfrm rot="5400000" flipH="1">
                <a:off x="8016198" y="3231770"/>
                <a:ext cx="294837" cy="334036"/>
              </a:xfrm>
              <a:prstGeom prst="ellipse">
                <a:avLst/>
              </a:prstGeom>
              <a:solidFill>
                <a:srgbClr val="008000">
                  <a:alpha val="50000"/>
                </a:srgbClr>
              </a:solidFill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Oval 38"/>
              <p:cNvSpPr/>
              <p:nvPr/>
            </p:nvSpPr>
            <p:spPr>
              <a:xfrm rot="5400000" flipH="1">
                <a:off x="8016198" y="3732380"/>
                <a:ext cx="294837" cy="334036"/>
              </a:xfrm>
              <a:prstGeom prst="ellipse">
                <a:avLst/>
              </a:prstGeom>
              <a:solidFill>
                <a:srgbClr val="008000">
                  <a:alpha val="50000"/>
                </a:srgbClr>
              </a:solidFill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40" name="Group 39"/>
              <p:cNvGrpSpPr/>
              <p:nvPr/>
            </p:nvGrpSpPr>
            <p:grpSpPr>
              <a:xfrm>
                <a:off x="8339279" y="3667648"/>
                <a:ext cx="769843" cy="517937"/>
                <a:chOff x="9312986" y="1602354"/>
                <a:chExt cx="4729578" cy="2806516"/>
              </a:xfrm>
            </p:grpSpPr>
            <p:pic>
              <p:nvPicPr>
                <p:cNvPr id="48" name="Picture 47" descr="ColdVsWarm.png"/>
                <p:cNvPicPr>
                  <a:picLocks noChangeAspect="1"/>
                </p:cNvPicPr>
                <p:nvPr/>
              </p:nvPicPr>
              <p:blipFill rotWithShape="1">
                <a:blip r:embed="rId10" cstate="email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6727" b="21408"/>
                <a:stretch/>
              </p:blipFill>
              <p:spPr>
                <a:xfrm>
                  <a:off x="9312986" y="1602354"/>
                  <a:ext cx="4729578" cy="2806055"/>
                </a:xfrm>
                <a:prstGeom prst="rect">
                  <a:avLst/>
                </a:prstGeom>
              </p:spPr>
            </p:pic>
            <p:sp>
              <p:nvSpPr>
                <p:cNvPr id="49" name="Rectangle 48"/>
                <p:cNvSpPr/>
                <p:nvPr/>
              </p:nvSpPr>
              <p:spPr>
                <a:xfrm>
                  <a:off x="10815438" y="4046817"/>
                  <a:ext cx="2773562" cy="362053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0" name="Rectangle 49"/>
                <p:cNvSpPr/>
                <p:nvPr/>
              </p:nvSpPr>
              <p:spPr>
                <a:xfrm>
                  <a:off x="9312986" y="1608969"/>
                  <a:ext cx="360622" cy="41206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1" name="Rectangle 50"/>
                <p:cNvSpPr/>
                <p:nvPr/>
              </p:nvSpPr>
              <p:spPr>
                <a:xfrm>
                  <a:off x="10815438" y="1608968"/>
                  <a:ext cx="2188680" cy="328557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41" name="Group 40"/>
              <p:cNvGrpSpPr/>
              <p:nvPr/>
            </p:nvGrpSpPr>
            <p:grpSpPr>
              <a:xfrm>
                <a:off x="4675618" y="2961005"/>
                <a:ext cx="851773" cy="521257"/>
                <a:chOff x="4675618" y="2961005"/>
                <a:chExt cx="851773" cy="521257"/>
              </a:xfrm>
            </p:grpSpPr>
            <p:grpSp>
              <p:nvGrpSpPr>
                <p:cNvPr id="42" name="Group 41"/>
                <p:cNvGrpSpPr/>
                <p:nvPr/>
              </p:nvGrpSpPr>
              <p:grpSpPr>
                <a:xfrm>
                  <a:off x="4675618" y="2961005"/>
                  <a:ext cx="851773" cy="521257"/>
                  <a:chOff x="9312986" y="1232397"/>
                  <a:chExt cx="5232920" cy="2824511"/>
                </a:xfrm>
              </p:grpSpPr>
              <p:pic>
                <p:nvPicPr>
                  <p:cNvPr id="44" name="Picture 43" descr="ColdVsWarm.png"/>
                  <p:cNvPicPr>
                    <a:picLocks noChangeAspect="1"/>
                  </p:cNvPicPr>
                  <p:nvPr/>
                </p:nvPicPr>
                <p:blipFill rotWithShape="1">
                  <a:blip r:embed="rId10" cstate="email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46727" b="21408"/>
                  <a:stretch/>
                </p:blipFill>
                <p:spPr>
                  <a:xfrm>
                    <a:off x="9816328" y="1232397"/>
                    <a:ext cx="4729578" cy="2806060"/>
                  </a:xfrm>
                  <a:prstGeom prst="rect">
                    <a:avLst/>
                  </a:prstGeom>
                </p:spPr>
              </p:pic>
              <p:sp>
                <p:nvSpPr>
                  <p:cNvPr id="45" name="Rectangle 44"/>
                  <p:cNvSpPr/>
                  <p:nvPr/>
                </p:nvSpPr>
                <p:spPr>
                  <a:xfrm>
                    <a:off x="11358479" y="3694855"/>
                    <a:ext cx="2773560" cy="362053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6" name="Rectangle 45"/>
                  <p:cNvSpPr/>
                  <p:nvPr/>
                </p:nvSpPr>
                <p:spPr>
                  <a:xfrm>
                    <a:off x="9312986" y="1608969"/>
                    <a:ext cx="360622" cy="412068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7" name="Rectangle 46"/>
                  <p:cNvSpPr/>
                  <p:nvPr/>
                </p:nvSpPr>
                <p:spPr>
                  <a:xfrm>
                    <a:off x="11358479" y="1263484"/>
                    <a:ext cx="2188681" cy="328555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43" name="Rectangle 42"/>
                <p:cNvSpPr/>
                <p:nvPr/>
              </p:nvSpPr>
              <p:spPr>
                <a:xfrm>
                  <a:off x="4675618" y="2961005"/>
                  <a:ext cx="152380" cy="103262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52" name="Group 51"/>
            <p:cNvGrpSpPr/>
            <p:nvPr/>
          </p:nvGrpSpPr>
          <p:grpSpPr>
            <a:xfrm>
              <a:off x="6341275" y="2066202"/>
              <a:ext cx="1073402" cy="2656801"/>
              <a:chOff x="6383239" y="2249305"/>
              <a:chExt cx="1073402" cy="2656801"/>
            </a:xfrm>
          </p:grpSpPr>
          <p:pic>
            <p:nvPicPr>
              <p:cNvPr id="53" name="Picture 52" descr="Screen shot 2011-11-04 at 7.29.57 PM.png"/>
              <p:cNvPicPr>
                <a:picLocks noChangeAspect="1"/>
              </p:cNvPicPr>
              <p:nvPr/>
            </p:nvPicPr>
            <p:blipFill>
              <a:blip r:embed="rId11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383239" y="2263416"/>
                <a:ext cx="317764" cy="293020"/>
              </a:xfrm>
              <a:prstGeom prst="rect">
                <a:avLst/>
              </a:prstGeom>
            </p:spPr>
          </p:pic>
          <p:pic>
            <p:nvPicPr>
              <p:cNvPr id="54" name="Picture 53" descr="Screen shot 2011-11-04 at 7.29.57 PM.png"/>
              <p:cNvPicPr>
                <a:picLocks noChangeAspect="1"/>
              </p:cNvPicPr>
              <p:nvPr/>
            </p:nvPicPr>
            <p:blipFill>
              <a:blip r:embed="rId12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143146" y="2249305"/>
                <a:ext cx="313495" cy="289084"/>
              </a:xfrm>
              <a:prstGeom prst="rect">
                <a:avLst/>
              </a:prstGeom>
            </p:spPr>
          </p:pic>
          <p:pic>
            <p:nvPicPr>
              <p:cNvPr id="55" name="Picture 54" descr="Screen shot 2011-11-04 at 7.30.03 PM.png"/>
              <p:cNvPicPr>
                <a:picLocks noChangeAspect="1"/>
              </p:cNvPicPr>
              <p:nvPr/>
            </p:nvPicPr>
            <p:blipFill>
              <a:blip r:embed="rId13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481147" y="4612403"/>
                <a:ext cx="280196" cy="264857"/>
              </a:xfrm>
              <a:prstGeom prst="rect">
                <a:avLst/>
              </a:prstGeom>
            </p:spPr>
          </p:pic>
          <p:pic>
            <p:nvPicPr>
              <p:cNvPr id="56" name="Picture 55" descr="Screen shot 2011-11-04 at 7.30.03 PM.png"/>
              <p:cNvPicPr>
                <a:picLocks noChangeAspect="1"/>
              </p:cNvPicPr>
              <p:nvPr/>
            </p:nvPicPr>
            <p:blipFill>
              <a:blip r:embed="rId14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169803" y="4634971"/>
                <a:ext cx="286838" cy="271135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9182784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fr-FR" smtClean="0"/>
              <a:t>G. Arduini - LHC Machine Upgrade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Triplet Area ATLAS/CMS</a:t>
            </a:r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05" y="1489829"/>
            <a:ext cx="4224498" cy="3168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29965" y="4246634"/>
            <a:ext cx="1479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  <a:latin typeface="+mj-lt"/>
              </a:rPr>
              <a:t>LHC point 5</a:t>
            </a:r>
            <a:endParaRPr lang="en-US" b="1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997395" y="2968140"/>
            <a:ext cx="3954929" cy="820738"/>
          </a:xfrm>
          <a:prstGeom prst="rect">
            <a:avLst/>
          </a:prstGeom>
          <a:solidFill>
            <a:srgbClr val="FF66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</a:pPr>
            <a:r>
              <a:rPr lang="en-US" sz="2000" b="1" kern="0" dirty="0" smtClean="0">
                <a:solidFill>
                  <a:srgbClr val="FFFF00"/>
                </a:solidFill>
              </a:rPr>
              <a:t>Bore aperture : 70 </a:t>
            </a:r>
            <a:r>
              <a:rPr lang="en-US" sz="2000" b="1" kern="0" dirty="0" smtClean="0">
                <a:solidFill>
                  <a:srgbClr val="FFFF00"/>
                </a:solidFill>
                <a:sym typeface="Wingdings" pitchFamily="2" charset="2"/>
              </a:rPr>
              <a:t> 150 mm.</a:t>
            </a:r>
          </a:p>
          <a:p>
            <a:pPr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</a:pPr>
            <a:r>
              <a:rPr lang="en-US" sz="2000" b="1" kern="0" dirty="0" smtClean="0">
                <a:solidFill>
                  <a:srgbClr val="FFFF00"/>
                </a:solidFill>
                <a:sym typeface="Wingdings" pitchFamily="2" charset="2"/>
              </a:rPr>
              <a:t>Gain 3-4 in beam area (</a:t>
            </a:r>
            <a:r>
              <a:rPr lang="en-US" sz="2000" b="1" kern="0" dirty="0" smtClean="0">
                <a:solidFill>
                  <a:srgbClr val="FFFF00"/>
                </a:solidFill>
                <a:latin typeface="Symbol" panose="05050102010706020507" pitchFamily="18" charset="2"/>
                <a:sym typeface="Wingdings" pitchFamily="2" charset="2"/>
              </a:rPr>
              <a:t>b</a:t>
            </a:r>
            <a:r>
              <a:rPr lang="en-US" sz="2000" b="1" kern="0" dirty="0" smtClean="0">
                <a:solidFill>
                  <a:srgbClr val="FFFF00"/>
                </a:solidFill>
                <a:sym typeface="Wingdings" pitchFamily="2" charset="2"/>
              </a:rPr>
              <a:t>* </a:t>
            </a:r>
            <a:r>
              <a:rPr lang="en-US" sz="2000" b="1" kern="0" dirty="0" smtClean="0">
                <a:solidFill>
                  <a:srgbClr val="FFFF00"/>
                </a:solidFill>
                <a:sym typeface="Wingdings" pitchFamily="2" charset="2"/>
              </a:rPr>
              <a:t>= 15 </a:t>
            </a:r>
            <a:r>
              <a:rPr lang="en-US" sz="2000" b="1" kern="0" dirty="0" smtClean="0">
                <a:solidFill>
                  <a:srgbClr val="FFFF00"/>
                </a:solidFill>
                <a:sym typeface="Wingdings" pitchFamily="2" charset="2"/>
              </a:rPr>
              <a:t>cm).</a:t>
            </a:r>
          </a:p>
        </p:txBody>
      </p:sp>
      <p:sp>
        <p:nvSpPr>
          <p:cNvPr id="16" name="Down Arrow 15"/>
          <p:cNvSpPr/>
          <p:nvPr/>
        </p:nvSpPr>
        <p:spPr bwMode="auto">
          <a:xfrm>
            <a:off x="7464897" y="2953907"/>
            <a:ext cx="793983" cy="820738"/>
          </a:xfrm>
          <a:prstGeom prst="downArrow">
            <a:avLst/>
          </a:prstGeom>
          <a:solidFill>
            <a:srgbClr val="FFCC9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2749106" y="949895"/>
            <a:ext cx="6393089" cy="1822977"/>
            <a:chOff x="2749106" y="949895"/>
            <a:chExt cx="6393089" cy="1822977"/>
          </a:xfrm>
        </p:grpSpPr>
        <p:pic>
          <p:nvPicPr>
            <p:cNvPr id="9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49106" y="971080"/>
              <a:ext cx="6393089" cy="18017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TextBox 5"/>
            <p:cNvSpPr txBox="1"/>
            <p:nvPr/>
          </p:nvSpPr>
          <p:spPr>
            <a:xfrm>
              <a:off x="8078862" y="988300"/>
              <a:ext cx="81785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CH" sz="2400" b="1" dirty="0" smtClean="0">
                  <a:solidFill>
                    <a:srgbClr val="C00000"/>
                  </a:solidFill>
                  <a:latin typeface="+mj-lt"/>
                </a:rPr>
                <a:t>LHC</a:t>
              </a:r>
              <a:endParaRPr lang="en-GB" sz="2400" b="1" dirty="0">
                <a:solidFill>
                  <a:srgbClr val="C00000"/>
                </a:solidFill>
                <a:latin typeface="+mj-lt"/>
              </a:endParaRPr>
            </a:p>
          </p:txBody>
        </p:sp>
        <p:sp>
          <p:nvSpPr>
            <p:cNvPr id="17" name="Down Arrow 16"/>
            <p:cNvSpPr/>
            <p:nvPr/>
          </p:nvSpPr>
          <p:spPr bwMode="auto">
            <a:xfrm>
              <a:off x="3458255" y="949895"/>
              <a:ext cx="230430" cy="230832"/>
            </a:xfrm>
            <a:prstGeom prst="downArrow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sp>
          <p:nvSpPr>
            <p:cNvPr id="18" name="Down Arrow 17"/>
            <p:cNvSpPr/>
            <p:nvPr/>
          </p:nvSpPr>
          <p:spPr bwMode="auto">
            <a:xfrm>
              <a:off x="4572000" y="970678"/>
              <a:ext cx="230430" cy="230832"/>
            </a:xfrm>
            <a:prstGeom prst="downArrow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sp>
          <p:nvSpPr>
            <p:cNvPr id="19" name="Down Arrow 18"/>
            <p:cNvSpPr/>
            <p:nvPr/>
          </p:nvSpPr>
          <p:spPr bwMode="auto">
            <a:xfrm>
              <a:off x="5685745" y="971080"/>
              <a:ext cx="230430" cy="230832"/>
            </a:xfrm>
            <a:prstGeom prst="downArrow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2749104" y="4043480"/>
            <a:ext cx="6393091" cy="1978714"/>
            <a:chOff x="2749104" y="4043480"/>
            <a:chExt cx="6393091" cy="1978714"/>
          </a:xfrm>
        </p:grpSpPr>
        <p:pic>
          <p:nvPicPr>
            <p:cNvPr id="8" name="Picture 7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49104" y="4043480"/>
              <a:ext cx="6393091" cy="19787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7619356" y="4043480"/>
              <a:ext cx="133081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CH" sz="2400" b="1" dirty="0" smtClean="0">
                  <a:solidFill>
                    <a:srgbClr val="C00000"/>
                  </a:solidFill>
                  <a:latin typeface="+mj-lt"/>
                </a:rPr>
                <a:t>HL-LHC</a:t>
              </a:r>
              <a:endParaRPr lang="en-GB" sz="2400" b="1" dirty="0">
                <a:solidFill>
                  <a:srgbClr val="C00000"/>
                </a:solidFill>
                <a:latin typeface="+mj-lt"/>
              </a:endParaRPr>
            </a:p>
          </p:txBody>
        </p:sp>
        <p:sp>
          <p:nvSpPr>
            <p:cNvPr id="20" name="Down Arrow 19"/>
            <p:cNvSpPr/>
            <p:nvPr/>
          </p:nvSpPr>
          <p:spPr bwMode="auto">
            <a:xfrm>
              <a:off x="3573470" y="4043480"/>
              <a:ext cx="230430" cy="230832"/>
            </a:xfrm>
            <a:prstGeom prst="downArrow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sp>
          <p:nvSpPr>
            <p:cNvPr id="21" name="Down Arrow 20"/>
            <p:cNvSpPr/>
            <p:nvPr/>
          </p:nvSpPr>
          <p:spPr bwMode="auto">
            <a:xfrm>
              <a:off x="4956050" y="4064263"/>
              <a:ext cx="230430" cy="230832"/>
            </a:xfrm>
            <a:prstGeom prst="downArrow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sp>
          <p:nvSpPr>
            <p:cNvPr id="22" name="Down Arrow 21"/>
            <p:cNvSpPr/>
            <p:nvPr/>
          </p:nvSpPr>
          <p:spPr bwMode="auto">
            <a:xfrm>
              <a:off x="6377035" y="4064665"/>
              <a:ext cx="230430" cy="230832"/>
            </a:xfrm>
            <a:prstGeom prst="downArrow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2075675" y="955020"/>
            <a:ext cx="426720" cy="400110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</a:pPr>
            <a:r>
              <a:rPr lang="en-US" sz="2000" kern="0" dirty="0" smtClean="0">
                <a:latin typeface="+mn-lt"/>
              </a:rPr>
              <a:t>IP</a:t>
            </a:r>
            <a:endParaRPr lang="en-GB" sz="2000" kern="0" dirty="0" smtClean="0">
              <a:latin typeface="+mn-lt"/>
            </a:endParaRPr>
          </a:p>
        </p:txBody>
      </p:sp>
      <p:cxnSp>
        <p:nvCxnSpPr>
          <p:cNvPr id="29" name="Straight Connector 28"/>
          <p:cNvCxnSpPr/>
          <p:nvPr/>
        </p:nvCxnSpPr>
        <p:spPr bwMode="auto">
          <a:xfrm flipH="1">
            <a:off x="335251" y="4905653"/>
            <a:ext cx="266743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2">
                <a:lumMod val="40000"/>
                <a:lumOff val="60000"/>
              </a:schemeClr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30" name="Straight Connector 29"/>
          <p:cNvCxnSpPr/>
          <p:nvPr/>
        </p:nvCxnSpPr>
        <p:spPr bwMode="auto">
          <a:xfrm flipH="1">
            <a:off x="329848" y="1759206"/>
            <a:ext cx="266743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2">
                <a:lumMod val="40000"/>
                <a:lumOff val="60000"/>
              </a:schemeClr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26" name="Explosion 2 25"/>
          <p:cNvSpPr/>
          <p:nvPr/>
        </p:nvSpPr>
        <p:spPr bwMode="auto">
          <a:xfrm>
            <a:off x="2037270" y="4696365"/>
            <a:ext cx="576075" cy="384050"/>
          </a:xfrm>
          <a:prstGeom prst="irregularSeal2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rgbClr val="FFFF00"/>
              </a:solidFill>
              <a:effectLst/>
              <a:latin typeface="Comic Sans MS" pitchFamily="66" charset="0"/>
            </a:endParaRPr>
          </a:p>
        </p:txBody>
      </p:sp>
      <p:sp>
        <p:nvSpPr>
          <p:cNvPr id="25" name="Explosion 2 24"/>
          <p:cNvSpPr/>
          <p:nvPr/>
        </p:nvSpPr>
        <p:spPr bwMode="auto">
          <a:xfrm>
            <a:off x="1993579" y="1546039"/>
            <a:ext cx="576075" cy="384050"/>
          </a:xfrm>
          <a:prstGeom prst="irregularSeal2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rgbClr val="FFFF00"/>
              </a:solidFill>
              <a:effectLst/>
              <a:latin typeface="Comic Sans MS" pitchFamily="66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mtClean="0"/>
              <a:t>11/03/2014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00386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26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white">
                    <a:lumMod val="75000"/>
                  </a:prstClr>
                </a:solidFill>
              </a:rPr>
              <a:t>11/03/2014</a:t>
            </a:r>
            <a:endParaRPr lang="en-US" dirty="0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G. Arduini - LHC Machine Upgrade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Shielding against Radiation Damage</a:t>
            </a:r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2600" dirty="0" smtClean="0"/>
              <a:t>Tungsten shielding on the beam screen </a:t>
            </a:r>
            <a:r>
              <a:rPr lang="en-US" sz="2600" dirty="0">
                <a:ea typeface="Tahoma" pitchFamily="34" charset="0"/>
                <a:cs typeface="Tahoma" pitchFamily="34" charset="0"/>
              </a:rPr>
              <a:t>16 mm in Q1 and 6 mm </a:t>
            </a:r>
            <a:r>
              <a:rPr lang="en-US" sz="2600" dirty="0" smtClean="0">
                <a:ea typeface="Tahoma" pitchFamily="34" charset="0"/>
                <a:cs typeface="Tahoma" pitchFamily="34" charset="0"/>
              </a:rPr>
              <a:t>elsewhere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endParaRPr lang="en-US" sz="2600" dirty="0" smtClean="0">
              <a:ea typeface="Tahoma" pitchFamily="34" charset="0"/>
              <a:cs typeface="Tahoma" pitchFamily="34" charset="0"/>
            </a:endParaRPr>
          </a:p>
          <a:p>
            <a:pPr algn="just">
              <a:lnSpc>
                <a:spcPct val="110000"/>
              </a:lnSpc>
              <a:spcBef>
                <a:spcPts val="0"/>
              </a:spcBef>
            </a:pPr>
            <a:r>
              <a:rPr lang="en-US" sz="2600" dirty="0" smtClean="0">
                <a:ea typeface="Tahoma" pitchFamily="34" charset="0"/>
                <a:cs typeface="Tahoma" pitchFamily="34" charset="0"/>
              </a:rPr>
              <a:t>More </a:t>
            </a:r>
            <a:r>
              <a:rPr lang="en-US" sz="2600" dirty="0">
                <a:ea typeface="Tahoma" pitchFamily="34" charset="0"/>
                <a:cs typeface="Tahoma" pitchFamily="34" charset="0"/>
              </a:rPr>
              <a:t>than 600 W in the cold </a:t>
            </a:r>
            <a:r>
              <a:rPr lang="en-US" sz="2600" dirty="0" smtClean="0">
                <a:ea typeface="Tahoma" pitchFamily="34" charset="0"/>
                <a:cs typeface="Tahoma" pitchFamily="34" charset="0"/>
              </a:rPr>
              <a:t>masses as </a:t>
            </a:r>
            <a:r>
              <a:rPr lang="en-US" sz="2600" dirty="0">
                <a:ea typeface="Tahoma" pitchFamily="34" charset="0"/>
                <a:cs typeface="Tahoma" pitchFamily="34" charset="0"/>
              </a:rPr>
              <a:t>well as in the beam screen </a:t>
            </a:r>
            <a:r>
              <a:rPr lang="en-US" sz="2600" dirty="0" smtClean="0">
                <a:ea typeface="Tahoma" pitchFamily="34" charset="0"/>
                <a:cs typeface="Tahoma" pitchFamily="34" charset="0"/>
              </a:rPr>
              <a:t>(</a:t>
            </a:r>
            <a:r>
              <a:rPr lang="en-US" sz="2600" dirty="0">
                <a:ea typeface="Tahoma" pitchFamily="34" charset="0"/>
                <a:cs typeface="Tahoma" pitchFamily="34" charset="0"/>
              </a:rPr>
              <a:t>i.e. 1.2-1.3 kW in total</a:t>
            </a:r>
            <a:r>
              <a:rPr lang="en-US" sz="2600" dirty="0" smtClean="0">
                <a:ea typeface="Tahoma" pitchFamily="34" charset="0"/>
                <a:cs typeface="Tahoma" pitchFamily="34" charset="0"/>
              </a:rPr>
              <a:t>)!! </a:t>
            </a:r>
            <a:r>
              <a:rPr lang="en-US" sz="2600" dirty="0" smtClean="0">
                <a:ea typeface="Tahoma" pitchFamily="34" charset="0"/>
                <a:cs typeface="Tahoma" pitchFamily="34" charset="0"/>
                <a:sym typeface="Wingdings" panose="05000000000000000000" pitchFamily="2" charset="2"/>
              </a:rPr>
              <a:t> Cryogenics</a:t>
            </a:r>
          </a:p>
          <a:p>
            <a:pPr algn="just">
              <a:lnSpc>
                <a:spcPct val="110000"/>
              </a:lnSpc>
              <a:spcBef>
                <a:spcPts val="0"/>
              </a:spcBef>
            </a:pPr>
            <a:endParaRPr lang="en-US" sz="2600" dirty="0" smtClean="0">
              <a:ea typeface="Tahoma" pitchFamily="34" charset="0"/>
              <a:cs typeface="Tahoma" pitchFamily="34" charset="0"/>
            </a:endParaRPr>
          </a:p>
          <a:p>
            <a:pPr algn="just">
              <a:lnSpc>
                <a:spcPct val="110000"/>
              </a:lnSpc>
              <a:spcBef>
                <a:spcPts val="0"/>
              </a:spcBef>
            </a:pPr>
            <a:r>
              <a:rPr lang="en-US" sz="2600" dirty="0" smtClean="0">
                <a:solidFill>
                  <a:srgbClr val="FF0000"/>
                </a:solidFill>
                <a:ea typeface="Tahoma" pitchFamily="34" charset="0"/>
                <a:cs typeface="Tahoma" pitchFamily="34" charset="0"/>
              </a:rPr>
              <a:t>Expect same integrated radiation dose in HL-LHC after 3000 fb</a:t>
            </a:r>
            <a:r>
              <a:rPr lang="en-US" sz="2600" baseline="30000" dirty="0" smtClean="0">
                <a:solidFill>
                  <a:srgbClr val="FF0000"/>
                </a:solidFill>
                <a:ea typeface="Tahoma" pitchFamily="34" charset="0"/>
                <a:cs typeface="Tahoma" pitchFamily="34" charset="0"/>
              </a:rPr>
              <a:t>-1</a:t>
            </a:r>
            <a:r>
              <a:rPr lang="en-US" sz="2600" dirty="0" smtClean="0">
                <a:solidFill>
                  <a:srgbClr val="FF0000"/>
                </a:solidFill>
                <a:ea typeface="Tahoma" pitchFamily="34" charset="0"/>
                <a:cs typeface="Tahoma" pitchFamily="34" charset="0"/>
              </a:rPr>
              <a:t> as in LHC after 300 fb</a:t>
            </a:r>
            <a:r>
              <a:rPr lang="en-US" sz="2600" baseline="30000" dirty="0" smtClean="0">
                <a:solidFill>
                  <a:srgbClr val="FF0000"/>
                </a:solidFill>
                <a:ea typeface="Tahoma" pitchFamily="34" charset="0"/>
                <a:cs typeface="Tahoma" pitchFamily="34" charset="0"/>
              </a:rPr>
              <a:t>-1</a:t>
            </a:r>
            <a:r>
              <a:rPr lang="en-US" sz="2600" dirty="0" smtClean="0">
                <a:solidFill>
                  <a:srgbClr val="FF0000"/>
                </a:solidFill>
                <a:ea typeface="Tahoma" pitchFamily="34" charset="0"/>
                <a:cs typeface="Tahoma" pitchFamily="34" charset="0"/>
              </a:rPr>
              <a:t>!!</a:t>
            </a:r>
            <a:endParaRPr lang="en-US" sz="2600" dirty="0">
              <a:solidFill>
                <a:srgbClr val="FF0000"/>
              </a:solidFill>
              <a:ea typeface="Tahoma" pitchFamily="34" charset="0"/>
              <a:cs typeface="Tahoma" pitchFamily="34" charset="0"/>
            </a:endParaRPr>
          </a:p>
          <a:p>
            <a:endParaRPr lang="en-GB" dirty="0"/>
          </a:p>
        </p:txBody>
      </p:sp>
      <p:pic>
        <p:nvPicPr>
          <p:cNvPr id="7" name="Content Placeholder 3" descr="peak_dose_vs_LHC_10cmGap.eps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4648200" y="3698324"/>
            <a:ext cx="4114286" cy="2880000"/>
          </a:xfrm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087113"/>
            <a:ext cx="2280403" cy="2233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6881484" y="3320137"/>
            <a:ext cx="2262516" cy="369332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CH" b="1" dirty="0" smtClean="0">
                <a:solidFill>
                  <a:srgbClr val="FFFF00"/>
                </a:solidFill>
              </a:rPr>
              <a:t>F. Cerutti, L. Esposito</a:t>
            </a:r>
            <a:endParaRPr lang="en-GB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63465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mtClean="0"/>
              <a:t>11/03/2014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fr-FR" smtClean="0"/>
              <a:t>G. Arduini - LHC Machine Upgrade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High field </a:t>
            </a:r>
            <a:r>
              <a:rPr lang="en-US" dirty="0" smtClean="0"/>
              <a:t>dipoles / </a:t>
            </a:r>
            <a:r>
              <a:rPr lang="en-US" dirty="0" err="1" smtClean="0"/>
              <a:t>Cryo</a:t>
            </a:r>
            <a:r>
              <a:rPr lang="en-US" dirty="0" smtClean="0"/>
              <a:t> collimators</a:t>
            </a:r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622100" y="4450948"/>
            <a:ext cx="4443347" cy="1200329"/>
          </a:xfrm>
          <a:prstGeom prst="rect">
            <a:avLst/>
          </a:prstGeom>
          <a:solidFill>
            <a:srgbClr val="FF66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/>
          <a:p>
            <a:pPr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</a:pPr>
            <a:r>
              <a:rPr lang="en-US" b="1" kern="0" dirty="0" smtClean="0">
                <a:solidFill>
                  <a:srgbClr val="FFFF00"/>
                </a:solidFill>
                <a:latin typeface="+mj-lt"/>
              </a:rPr>
              <a:t>The goal is to </a:t>
            </a:r>
            <a:r>
              <a:rPr lang="en-US" b="1" kern="0" dirty="0">
                <a:solidFill>
                  <a:srgbClr val="FFFF00"/>
                </a:solidFill>
                <a:latin typeface="+mj-lt"/>
              </a:rPr>
              <a:t>d</a:t>
            </a:r>
            <a:r>
              <a:rPr lang="en-US" b="1" kern="0" dirty="0" smtClean="0">
                <a:solidFill>
                  <a:srgbClr val="FFFF00"/>
                </a:solidFill>
                <a:latin typeface="+mj-lt"/>
              </a:rPr>
              <a:t>evelop a 10 m long 11.2 T </a:t>
            </a:r>
            <a:r>
              <a:rPr lang="en-US" b="1" kern="0" dirty="0">
                <a:solidFill>
                  <a:srgbClr val="FFFF00"/>
                </a:solidFill>
                <a:latin typeface="+mj-lt"/>
              </a:rPr>
              <a:t>Nb</a:t>
            </a:r>
            <a:r>
              <a:rPr lang="en-US" b="1" kern="0" baseline="-25000" dirty="0">
                <a:solidFill>
                  <a:srgbClr val="FFFF00"/>
                </a:solidFill>
                <a:latin typeface="+mj-lt"/>
              </a:rPr>
              <a:t>3</a:t>
            </a:r>
            <a:r>
              <a:rPr lang="en-US" b="1" kern="0" dirty="0">
                <a:solidFill>
                  <a:srgbClr val="FFFF00"/>
                </a:solidFill>
                <a:latin typeface="+mj-lt"/>
              </a:rPr>
              <a:t>Sn </a:t>
            </a:r>
            <a:r>
              <a:rPr lang="en-US" b="1" kern="0" dirty="0" smtClean="0">
                <a:solidFill>
                  <a:srgbClr val="FFFF00"/>
                </a:solidFill>
                <a:latin typeface="+mj-lt"/>
              </a:rPr>
              <a:t>dipole to replace a standard LHC dipole and provide space for collimators downstream of the straight sections.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48064" y="3737771"/>
            <a:ext cx="3725285" cy="2302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6000659" y="3100168"/>
            <a:ext cx="2757486" cy="6360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Bef>
                <a:spcPts val="0"/>
              </a:spcBef>
              <a:spcAft>
                <a:spcPts val="400"/>
              </a:spcAft>
              <a:buClr>
                <a:srgbClr val="0000FF"/>
              </a:buClr>
              <a:buSzPct val="80000"/>
            </a:pPr>
            <a:r>
              <a:rPr lang="en-US" sz="1600" b="1" i="1" kern="0" dirty="0" smtClean="0">
                <a:latin typeface="+mn-lt"/>
              </a:rPr>
              <a:t>FNAL prototype </a:t>
            </a:r>
            <a:r>
              <a:rPr lang="en-US" sz="1600" b="1" i="1" dirty="0" smtClean="0">
                <a:latin typeface="+mj-lt"/>
              </a:rPr>
              <a:t>MBHSP02</a:t>
            </a:r>
          </a:p>
          <a:p>
            <a:pPr algn="ctr">
              <a:spcBef>
                <a:spcPts val="0"/>
              </a:spcBef>
              <a:spcAft>
                <a:spcPts val="400"/>
              </a:spcAft>
              <a:buClr>
                <a:srgbClr val="0000FF"/>
              </a:buClr>
              <a:buSzPct val="80000"/>
            </a:pPr>
            <a:r>
              <a:rPr lang="en-US" sz="1600" b="1" i="1" kern="0" dirty="0" smtClean="0">
                <a:latin typeface="+mj-lt"/>
              </a:rPr>
              <a:t> reached 11 T in May 2013</a:t>
            </a:r>
            <a:endParaRPr lang="en-GB" sz="1600" b="1" i="1" kern="0" dirty="0" smtClean="0">
              <a:latin typeface="+mj-lt"/>
            </a:endParaRPr>
          </a:p>
        </p:txBody>
      </p:sp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787" y="2015335"/>
            <a:ext cx="7132638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/>
          <p:cNvSpPr/>
          <p:nvPr/>
        </p:nvSpPr>
        <p:spPr bwMode="auto">
          <a:xfrm>
            <a:off x="738282" y="2929198"/>
            <a:ext cx="2035467" cy="390216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1" i="0" u="none" strike="noStrike" cap="none" normalizeH="0" baseline="0" dirty="0" err="1" smtClean="0">
                <a:ln>
                  <a:noFill/>
                </a:ln>
                <a:solidFill>
                  <a:srgbClr val="0000FF"/>
                </a:solidFill>
                <a:effectLst/>
                <a:latin typeface="+mj-lt"/>
              </a:rPr>
              <a:t>NbTi</a:t>
            </a:r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+mj-lt"/>
              </a:rPr>
              <a:t> 8.3 T </a:t>
            </a:r>
            <a:endParaRPr kumimoji="0" lang="en-GB" sz="1600" b="1" i="0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+mj-lt"/>
            </a:endParaRPr>
          </a:p>
        </p:txBody>
      </p:sp>
      <p:sp>
        <p:nvSpPr>
          <p:cNvPr id="15" name="Rectangle 14"/>
          <p:cNvSpPr/>
          <p:nvPr/>
        </p:nvSpPr>
        <p:spPr bwMode="auto">
          <a:xfrm>
            <a:off x="751568" y="3548515"/>
            <a:ext cx="1407417" cy="377602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b="1" dirty="0" smtClean="0">
                <a:solidFill>
                  <a:srgbClr val="0000FF"/>
                </a:solidFill>
                <a:latin typeface="+mj-lt"/>
              </a:rPr>
              <a:t>Nb</a:t>
            </a:r>
            <a:r>
              <a:rPr lang="en-US" sz="1600" b="1" baseline="-25000" dirty="0" smtClean="0">
                <a:solidFill>
                  <a:srgbClr val="0000FF"/>
                </a:solidFill>
                <a:latin typeface="+mj-lt"/>
              </a:rPr>
              <a:t>3</a:t>
            </a:r>
            <a:r>
              <a:rPr lang="en-US" sz="1600" b="1" dirty="0" smtClean="0">
                <a:solidFill>
                  <a:srgbClr val="0000FF"/>
                </a:solidFill>
                <a:latin typeface="+mj-lt"/>
              </a:rPr>
              <a:t>Sn 11 T</a:t>
            </a:r>
            <a:endParaRPr kumimoji="0" lang="en-GB" sz="1600" b="1" i="0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+mj-lt"/>
            </a:endParaRPr>
          </a:p>
        </p:txBody>
      </p:sp>
      <p:sp>
        <p:nvSpPr>
          <p:cNvPr id="16" name="Rounded Rectangle 15"/>
          <p:cNvSpPr/>
          <p:nvPr/>
        </p:nvSpPr>
        <p:spPr bwMode="auto">
          <a:xfrm>
            <a:off x="2286025" y="3620488"/>
            <a:ext cx="409072" cy="248691"/>
          </a:xfrm>
          <a:prstGeom prst="roundRect">
            <a:avLst/>
          </a:prstGeom>
          <a:solidFill>
            <a:schemeClr val="bg1">
              <a:lumMod val="6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003078" y="3927728"/>
            <a:ext cx="1071127" cy="307777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</a:pPr>
            <a:r>
              <a:rPr lang="en-US" sz="1400" b="1" kern="0" dirty="0" smtClean="0">
                <a:latin typeface="+mn-lt"/>
              </a:rPr>
              <a:t>Collimator</a:t>
            </a:r>
            <a:endParaRPr lang="en-GB" sz="1400" b="1" kern="0" dirty="0" smtClean="0">
              <a:latin typeface="+mn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422790" y="2583553"/>
            <a:ext cx="652743" cy="338554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</a:pPr>
            <a:r>
              <a:rPr lang="en-US" sz="1600" b="1" kern="0" dirty="0" smtClean="0">
                <a:latin typeface="+mn-lt"/>
              </a:rPr>
              <a:t>15 m</a:t>
            </a:r>
            <a:endParaRPr lang="en-GB" sz="1600" b="1" kern="0" dirty="0" smtClean="0">
              <a:latin typeface="+mn-lt"/>
            </a:endParaRPr>
          </a:p>
        </p:txBody>
      </p:sp>
      <p:cxnSp>
        <p:nvCxnSpPr>
          <p:cNvPr id="20" name="Straight Arrow Connector 19"/>
          <p:cNvCxnSpPr/>
          <p:nvPr/>
        </p:nvCxnSpPr>
        <p:spPr bwMode="auto">
          <a:xfrm>
            <a:off x="751568" y="2852388"/>
            <a:ext cx="2022181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triangle" w="med" len="med"/>
            <a:tailEnd type="triangle" w="med" len="med"/>
          </a:ln>
          <a:effectLst/>
        </p:spPr>
      </p:cxnSp>
      <p:sp>
        <p:nvSpPr>
          <p:cNvPr id="21" name="Curved Left Arrow 20"/>
          <p:cNvSpPr/>
          <p:nvPr/>
        </p:nvSpPr>
        <p:spPr bwMode="auto">
          <a:xfrm>
            <a:off x="3035800" y="3044950"/>
            <a:ext cx="576075" cy="744873"/>
          </a:xfrm>
          <a:prstGeom prst="curvedLeftArrow">
            <a:avLst/>
          </a:prstGeom>
          <a:solidFill>
            <a:srgbClr val="FF9966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grpSp>
        <p:nvGrpSpPr>
          <p:cNvPr id="40" name="Group 39"/>
          <p:cNvGrpSpPr/>
          <p:nvPr/>
        </p:nvGrpSpPr>
        <p:grpSpPr>
          <a:xfrm>
            <a:off x="2843774" y="2472535"/>
            <a:ext cx="4032525" cy="449572"/>
            <a:chOff x="3129038" y="2472535"/>
            <a:chExt cx="3824072" cy="397850"/>
          </a:xfrm>
        </p:grpSpPr>
        <p:cxnSp>
          <p:nvCxnSpPr>
            <p:cNvPr id="23" name="Straight Arrow Connector 22"/>
            <p:cNvCxnSpPr/>
            <p:nvPr/>
          </p:nvCxnSpPr>
          <p:spPr bwMode="auto">
            <a:xfrm flipV="1">
              <a:off x="3227825" y="2545685"/>
              <a:ext cx="1103065" cy="306704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25" name="Straight Arrow Connector 24"/>
            <p:cNvCxnSpPr/>
            <p:nvPr/>
          </p:nvCxnSpPr>
          <p:spPr bwMode="auto">
            <a:xfrm flipV="1">
              <a:off x="3129038" y="2545685"/>
              <a:ext cx="1748148" cy="321679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27" name="Straight Arrow Connector 26"/>
            <p:cNvCxnSpPr/>
            <p:nvPr/>
          </p:nvCxnSpPr>
          <p:spPr bwMode="auto">
            <a:xfrm flipV="1">
              <a:off x="3129038" y="2668193"/>
              <a:ext cx="2840740" cy="202192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31" name="Straight Arrow Connector 30"/>
            <p:cNvCxnSpPr/>
            <p:nvPr/>
          </p:nvCxnSpPr>
          <p:spPr bwMode="auto">
            <a:xfrm flipV="1">
              <a:off x="3129038" y="2472535"/>
              <a:ext cx="619927" cy="39785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34" name="Straight Arrow Connector 33"/>
            <p:cNvCxnSpPr/>
            <p:nvPr/>
          </p:nvCxnSpPr>
          <p:spPr bwMode="auto">
            <a:xfrm flipV="1">
              <a:off x="3129038" y="2769289"/>
              <a:ext cx="3824072" cy="101096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sp>
        <p:nvSpPr>
          <p:cNvPr id="10" name="TextBox 9"/>
          <p:cNvSpPr txBox="1"/>
          <p:nvPr/>
        </p:nvSpPr>
        <p:spPr>
          <a:xfrm>
            <a:off x="3765495" y="3121760"/>
            <a:ext cx="1518051" cy="58477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</a:pPr>
            <a:r>
              <a:rPr lang="en-US" sz="1600" b="1" kern="0" dirty="0" smtClean="0">
                <a:solidFill>
                  <a:srgbClr val="00B050"/>
                </a:solidFill>
                <a:latin typeface="+mn-lt"/>
              </a:rPr>
              <a:t>Same deflection !</a:t>
            </a:r>
            <a:endParaRPr lang="en-GB" sz="1600" b="1" kern="0" dirty="0" smtClean="0">
              <a:solidFill>
                <a:srgbClr val="00B05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993772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11/03/2014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it-IT" smtClean="0"/>
              <a:t>G. Arduini - LHC Machine Upgrade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err="1" smtClean="0"/>
              <a:t>Magnet</a:t>
            </a:r>
            <a:r>
              <a:rPr lang="fr-CH" dirty="0" smtClean="0"/>
              <a:t> </a:t>
            </a:r>
            <a:r>
              <a:rPr lang="fr-CH" dirty="0" err="1" smtClean="0"/>
              <a:t>technology</a:t>
            </a:r>
            <a:r>
              <a:rPr lang="fr-CH" dirty="0" smtClean="0"/>
              <a:t> challenges</a:t>
            </a:r>
            <a:endParaRPr lang="en-GB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>
          <a:xfrm>
            <a:off x="457200" y="1189038"/>
            <a:ext cx="3632764" cy="5348922"/>
          </a:xfrm>
        </p:spPr>
        <p:txBody>
          <a:bodyPr>
            <a:normAutofit lnSpcReduction="10000"/>
          </a:bodyPr>
          <a:lstStyle/>
          <a:p>
            <a:r>
              <a:rPr lang="fr-CH" sz="2400" dirty="0" smtClean="0"/>
              <a:t>LHC </a:t>
            </a:r>
            <a:r>
              <a:rPr lang="fr-CH" sz="2400" dirty="0" err="1" smtClean="0"/>
              <a:t>dipoles</a:t>
            </a:r>
            <a:r>
              <a:rPr lang="fr-CH" sz="2400" dirty="0" smtClean="0"/>
              <a:t> </a:t>
            </a:r>
            <a:r>
              <a:rPr lang="fr-CH" sz="2400" dirty="0" err="1" smtClean="0"/>
              <a:t>feature</a:t>
            </a:r>
            <a:r>
              <a:rPr lang="fr-CH" sz="2400" dirty="0" smtClean="0"/>
              <a:t> 8.3 T in 56 mm (</a:t>
            </a:r>
            <a:r>
              <a:rPr lang="fr-CH" sz="2400" dirty="0" err="1" smtClean="0"/>
              <a:t>designed</a:t>
            </a:r>
            <a:r>
              <a:rPr lang="fr-CH" sz="2400" dirty="0" smtClean="0"/>
              <a:t> for </a:t>
            </a:r>
            <a:r>
              <a:rPr lang="fr-CH" sz="2400" dirty="0" smtClean="0">
                <a:solidFill>
                  <a:srgbClr val="FF0000"/>
                </a:solidFill>
              </a:rPr>
              <a:t>9.3 </a:t>
            </a:r>
            <a:r>
              <a:rPr lang="fr-CH" sz="2400" dirty="0" err="1" smtClean="0">
                <a:solidFill>
                  <a:srgbClr val="FF0000"/>
                </a:solidFill>
              </a:rPr>
              <a:t>peak</a:t>
            </a:r>
            <a:r>
              <a:rPr lang="fr-CH" sz="2400" dirty="0" smtClean="0">
                <a:solidFill>
                  <a:srgbClr val="FF0000"/>
                </a:solidFill>
              </a:rPr>
              <a:t> </a:t>
            </a:r>
            <a:r>
              <a:rPr lang="fr-CH" sz="2400" dirty="0" err="1" smtClean="0">
                <a:solidFill>
                  <a:srgbClr val="FF0000"/>
                </a:solidFill>
              </a:rPr>
              <a:t>field</a:t>
            </a:r>
            <a:r>
              <a:rPr lang="fr-CH" sz="2400" dirty="0" smtClean="0"/>
              <a:t>)</a:t>
            </a:r>
          </a:p>
          <a:p>
            <a:r>
              <a:rPr lang="fr-CH" sz="2400" dirty="0" smtClean="0"/>
              <a:t>LHC IT Quads </a:t>
            </a:r>
            <a:r>
              <a:rPr lang="fr-CH" sz="2400" dirty="0" err="1" smtClean="0"/>
              <a:t>features</a:t>
            </a:r>
            <a:r>
              <a:rPr lang="en-GB" sz="2400" dirty="0" smtClean="0"/>
              <a:t> 205 T/m </a:t>
            </a:r>
            <a:r>
              <a:rPr lang="en-GB" sz="2400" dirty="0"/>
              <a:t>in 70 </a:t>
            </a:r>
            <a:r>
              <a:rPr lang="en-GB" sz="2400" dirty="0" smtClean="0"/>
              <a:t>mm with </a:t>
            </a:r>
            <a:r>
              <a:rPr lang="en-GB" sz="2400" dirty="0" smtClean="0">
                <a:solidFill>
                  <a:srgbClr val="FF0000"/>
                </a:solidFill>
              </a:rPr>
              <a:t>8 T peak field </a:t>
            </a:r>
          </a:p>
          <a:p>
            <a:r>
              <a:rPr lang="fr-CH" sz="2400" dirty="0" smtClean="0"/>
              <a:t>HL-LHC:</a:t>
            </a:r>
          </a:p>
          <a:p>
            <a:pPr lvl="1"/>
            <a:r>
              <a:rPr lang="fr-CH" sz="2000" dirty="0" smtClean="0"/>
              <a:t>11 T </a:t>
            </a:r>
            <a:r>
              <a:rPr lang="fr-CH" sz="2000" dirty="0" err="1" smtClean="0"/>
              <a:t>dipole</a:t>
            </a:r>
            <a:r>
              <a:rPr lang="fr-CH" sz="2000" dirty="0" smtClean="0"/>
              <a:t> (</a:t>
            </a:r>
            <a:r>
              <a:rPr lang="fr-CH" sz="2000" dirty="0" err="1" smtClean="0"/>
              <a:t>designed</a:t>
            </a:r>
            <a:r>
              <a:rPr lang="fr-CH" sz="2000" dirty="0" smtClean="0"/>
              <a:t> for </a:t>
            </a:r>
            <a:r>
              <a:rPr lang="fr-CH" sz="2000" dirty="0" smtClean="0">
                <a:solidFill>
                  <a:srgbClr val="FF0000"/>
                </a:solidFill>
              </a:rPr>
              <a:t>12.3 T </a:t>
            </a:r>
            <a:r>
              <a:rPr lang="fr-CH" sz="2000" dirty="0" err="1" smtClean="0">
                <a:solidFill>
                  <a:srgbClr val="FF0000"/>
                </a:solidFill>
              </a:rPr>
              <a:t>peak</a:t>
            </a:r>
            <a:r>
              <a:rPr lang="fr-CH" sz="2000" dirty="0" smtClean="0">
                <a:solidFill>
                  <a:srgbClr val="FF0000"/>
                </a:solidFill>
              </a:rPr>
              <a:t> </a:t>
            </a:r>
            <a:r>
              <a:rPr lang="fr-CH" sz="2000" dirty="0" err="1" smtClean="0">
                <a:solidFill>
                  <a:srgbClr val="FF0000"/>
                </a:solidFill>
              </a:rPr>
              <a:t>field</a:t>
            </a:r>
            <a:r>
              <a:rPr lang="fr-CH" sz="2000" dirty="0" smtClean="0"/>
              <a:t>, 60 mm)</a:t>
            </a:r>
          </a:p>
          <a:p>
            <a:pPr lvl="1"/>
            <a:r>
              <a:rPr lang="fr-CH" sz="2000" dirty="0" smtClean="0"/>
              <a:t>New IT Quads </a:t>
            </a:r>
            <a:r>
              <a:rPr lang="fr-CH" sz="2000" dirty="0" err="1" smtClean="0"/>
              <a:t>features</a:t>
            </a:r>
            <a:r>
              <a:rPr lang="fr-CH" sz="2000" dirty="0" smtClean="0"/>
              <a:t>  140 T/m in 150 mm &gt; </a:t>
            </a:r>
            <a:r>
              <a:rPr lang="fr-CH" sz="2000" dirty="0" smtClean="0">
                <a:solidFill>
                  <a:srgbClr val="FF0000"/>
                </a:solidFill>
              </a:rPr>
              <a:t>12 T </a:t>
            </a:r>
            <a:r>
              <a:rPr lang="fr-CH" sz="2000" dirty="0" err="1" smtClean="0">
                <a:solidFill>
                  <a:srgbClr val="FF0000"/>
                </a:solidFill>
              </a:rPr>
              <a:t>operational</a:t>
            </a:r>
            <a:r>
              <a:rPr lang="fr-CH" sz="2000" dirty="0" smtClean="0">
                <a:solidFill>
                  <a:srgbClr val="FF0000"/>
                </a:solidFill>
              </a:rPr>
              <a:t> </a:t>
            </a:r>
            <a:r>
              <a:rPr lang="fr-CH" sz="2000" dirty="0" err="1" smtClean="0">
                <a:solidFill>
                  <a:srgbClr val="FF0000"/>
                </a:solidFill>
              </a:rPr>
              <a:t>field</a:t>
            </a:r>
            <a:r>
              <a:rPr lang="fr-CH" sz="2000" dirty="0" smtClean="0">
                <a:solidFill>
                  <a:srgbClr val="FF0000"/>
                </a:solidFill>
              </a:rPr>
              <a:t>, </a:t>
            </a:r>
            <a:r>
              <a:rPr lang="fr-CH" sz="2000" dirty="0" err="1" smtClean="0">
                <a:solidFill>
                  <a:srgbClr val="FF0000"/>
                </a:solidFill>
              </a:rPr>
              <a:t>designed</a:t>
            </a:r>
            <a:r>
              <a:rPr lang="fr-CH" sz="2000" dirty="0" smtClean="0">
                <a:solidFill>
                  <a:srgbClr val="FF0000"/>
                </a:solidFill>
              </a:rPr>
              <a:t> for 13.5 T</a:t>
            </a:r>
            <a:r>
              <a:rPr lang="fr-CH" sz="2000" dirty="0" smtClean="0"/>
              <a:t>).</a:t>
            </a:r>
            <a:endParaRPr lang="fr-CH" sz="2400" dirty="0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endParaRPr lang="en-GB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3362905"/>
            <a:ext cx="4876512" cy="28315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t="7776" b="34001"/>
          <a:stretch/>
        </p:blipFill>
        <p:spPr>
          <a:xfrm>
            <a:off x="5800328" y="1556759"/>
            <a:ext cx="3298426" cy="15712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964" y="1539521"/>
            <a:ext cx="2042342" cy="1588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1061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6204" y="4957524"/>
            <a:ext cx="2880610" cy="17838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11/03/2014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it-IT" dirty="0" smtClean="0"/>
              <a:t>G. Arduini - LHC Machine Upgrade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H" dirty="0" smtClean="0"/>
              <a:t>Radiation to </a:t>
            </a:r>
            <a:r>
              <a:rPr lang="en-GB" dirty="0" smtClean="0"/>
              <a:t>Electronics</a:t>
            </a:r>
            <a:r>
              <a:rPr lang="fr-CH" dirty="0" smtClean="0"/>
              <a:t> (R2E)</a:t>
            </a:r>
            <a:endParaRPr lang="en-GB" dirty="0"/>
          </a:p>
        </p:txBody>
      </p:sp>
      <p:pic>
        <p:nvPicPr>
          <p:cNvPr id="11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3516" y="1536065"/>
            <a:ext cx="3648584" cy="3477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Content Placeholder 8"/>
          <p:cNvSpPr>
            <a:spLocks noGrp="1"/>
          </p:cNvSpPr>
          <p:nvPr>
            <p:ph sz="half" idx="4294967295"/>
          </p:nvPr>
        </p:nvSpPr>
        <p:spPr>
          <a:xfrm>
            <a:off x="4386263" y="1052736"/>
            <a:ext cx="4757737" cy="2798763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2000" dirty="0" smtClean="0"/>
              <a:t>R2E consolidation during LS1 not sufficient for the HL-LHC era (~2 fb-1/ day) </a:t>
            </a:r>
            <a:r>
              <a:rPr lang="en-US" sz="2000" dirty="0" smtClean="0">
                <a:sym typeface="Wingdings" panose="05000000000000000000" pitchFamily="2" charset="2"/>
              </a:rPr>
              <a:t> 1 dump/day due to SEU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2000" dirty="0" smtClean="0">
                <a:sym typeface="Wingdings" panose="05000000000000000000" pitchFamily="2" charset="2"/>
              </a:rPr>
              <a:t>PC far from tunnel  SC links (HTS)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2000" dirty="0" smtClean="0">
                <a:sym typeface="Wingdings" panose="05000000000000000000" pitchFamily="2" charset="2"/>
              </a:rPr>
              <a:t>QPS systems out of the tunnel</a:t>
            </a:r>
            <a:endParaRPr lang="en-GB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2499361" y="4211796"/>
            <a:ext cx="1423852" cy="369332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CH" b="1" dirty="0" smtClean="0">
                <a:solidFill>
                  <a:srgbClr val="FFFF00"/>
                </a:solidFill>
              </a:rPr>
              <a:t>M. </a:t>
            </a:r>
            <a:r>
              <a:rPr lang="fr-CH" b="1" dirty="0" err="1" smtClean="0">
                <a:solidFill>
                  <a:srgbClr val="FFFF00"/>
                </a:solidFill>
              </a:rPr>
              <a:t>Brügger</a:t>
            </a:r>
            <a:endParaRPr lang="en-GB" b="1" dirty="0">
              <a:solidFill>
                <a:srgbClr val="FFFF00"/>
              </a:solidFill>
            </a:endParaRP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6814" y="3145218"/>
            <a:ext cx="3968840" cy="32890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7572679" y="2996952"/>
            <a:ext cx="1582208" cy="369332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CH" b="1" dirty="0" smtClean="0">
                <a:solidFill>
                  <a:srgbClr val="FFFF00"/>
                </a:solidFill>
              </a:rPr>
              <a:t>A. Ballarino</a:t>
            </a:r>
            <a:endParaRPr lang="en-GB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82308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it-IT" smtClean="0"/>
              <a:t>G. Arduini - LHC Machine Upgrade</a:t>
            </a:r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H" dirty="0" err="1" smtClean="0"/>
              <a:t>Crab</a:t>
            </a:r>
            <a:r>
              <a:rPr lang="fr-CH" dirty="0" smtClean="0"/>
              <a:t> </a:t>
            </a:r>
            <a:r>
              <a:rPr lang="fr-CH" dirty="0" err="1" smtClean="0"/>
              <a:t>cavities</a:t>
            </a:r>
            <a:r>
              <a:rPr lang="fr-CH" dirty="0" smtClean="0"/>
              <a:t>: </a:t>
            </a:r>
            <a:r>
              <a:rPr lang="fr-CH" dirty="0" err="1" smtClean="0"/>
              <a:t>from</a:t>
            </a:r>
            <a:r>
              <a:rPr lang="fr-CH" dirty="0" smtClean="0"/>
              <a:t> </a:t>
            </a:r>
            <a:r>
              <a:rPr lang="fr-CH" dirty="0" err="1" smtClean="0"/>
              <a:t>drawings</a:t>
            </a:r>
            <a:r>
              <a:rPr lang="fr-CH" dirty="0" smtClean="0"/>
              <a:t> to reality…</a:t>
            </a:r>
            <a:endParaRPr lang="en-GB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1277" y="1423988"/>
            <a:ext cx="6207273" cy="43248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402080" y="5748867"/>
            <a:ext cx="1432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dirty="0" smtClean="0"/>
              <a:t>LARP-BNL</a:t>
            </a:r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3468613" y="5748867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dirty="0" smtClean="0"/>
              <a:t>LARP-ODU-JLAB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5334000" y="5748867"/>
            <a:ext cx="2377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dirty="0" err="1" smtClean="0"/>
              <a:t>UniLancaster</a:t>
            </a:r>
            <a:r>
              <a:rPr lang="fr-CH" dirty="0" smtClean="0"/>
              <a:t>-CI-CERN</a:t>
            </a:r>
            <a:endParaRPr lang="en-GB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white">
                    <a:lumMod val="75000"/>
                  </a:prstClr>
                </a:solidFill>
              </a:rPr>
              <a:t>11/03/2014</a:t>
            </a:r>
            <a:endParaRPr lang="en-US">
              <a:solidFill>
                <a:prstClr val="white">
                  <a:lumMod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09679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900" y="983839"/>
            <a:ext cx="8645525" cy="55594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it-IT" smtClean="0"/>
              <a:t>G. Arduini - LHC Machine Upgrade</a:t>
            </a:r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H" dirty="0" err="1"/>
              <a:t>L</a:t>
            </a:r>
            <a:r>
              <a:rPr lang="fr-CH" dirty="0" err="1" smtClean="0"/>
              <a:t>ow</a:t>
            </a:r>
            <a:r>
              <a:rPr lang="fr-CH" dirty="0" smtClean="0"/>
              <a:t> </a:t>
            </a:r>
            <a:r>
              <a:rPr lang="fr-CH" dirty="0" err="1" smtClean="0"/>
              <a:t>impedence</a:t>
            </a:r>
            <a:r>
              <a:rPr lang="fr-CH" dirty="0" smtClean="0"/>
              <a:t> </a:t>
            </a:r>
            <a:r>
              <a:rPr lang="fr-CH" dirty="0" err="1" smtClean="0"/>
              <a:t>collimators</a:t>
            </a:r>
            <a:endParaRPr lang="en-GB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Arc 7"/>
          <p:cNvSpPr/>
          <p:nvPr/>
        </p:nvSpPr>
        <p:spPr>
          <a:xfrm rot="7909834" flipH="1" flipV="1">
            <a:off x="719900" y="2651869"/>
            <a:ext cx="2009045" cy="907424"/>
          </a:xfrm>
          <a:prstGeom prst="arc">
            <a:avLst>
              <a:gd name="adj1" fmla="val 13416251"/>
              <a:gd name="adj2" fmla="val 19252834"/>
            </a:avLst>
          </a:prstGeom>
          <a:ln w="44450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Arc 8"/>
          <p:cNvSpPr/>
          <p:nvPr/>
        </p:nvSpPr>
        <p:spPr>
          <a:xfrm rot="18417317" flipH="1" flipV="1">
            <a:off x="6379072" y="4185256"/>
            <a:ext cx="1841165" cy="907424"/>
          </a:xfrm>
          <a:prstGeom prst="arc">
            <a:avLst>
              <a:gd name="adj1" fmla="val 12753780"/>
              <a:gd name="adj2" fmla="val 19204022"/>
            </a:avLst>
          </a:prstGeom>
          <a:ln w="44450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Arc 10"/>
          <p:cNvSpPr/>
          <p:nvPr/>
        </p:nvSpPr>
        <p:spPr>
          <a:xfrm rot="2621102" flipH="1" flipV="1">
            <a:off x="237184" y="4137244"/>
            <a:ext cx="3277294" cy="1112053"/>
          </a:xfrm>
          <a:prstGeom prst="arc">
            <a:avLst>
              <a:gd name="adj1" fmla="val 13617790"/>
              <a:gd name="adj2" fmla="val 18389695"/>
            </a:avLst>
          </a:prstGeom>
          <a:ln w="44450">
            <a:solidFill>
              <a:srgbClr val="FFFF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Arc 11"/>
          <p:cNvSpPr/>
          <p:nvPr/>
        </p:nvSpPr>
        <p:spPr>
          <a:xfrm rot="10255638" flipH="1" flipV="1">
            <a:off x="2029466" y="1910639"/>
            <a:ext cx="2829952" cy="907424"/>
          </a:xfrm>
          <a:prstGeom prst="arc">
            <a:avLst>
              <a:gd name="adj1" fmla="val 14023531"/>
              <a:gd name="adj2" fmla="val 18669366"/>
            </a:avLst>
          </a:prstGeom>
          <a:ln w="44450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1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22" t="5208" b="13672"/>
          <a:stretch>
            <a:fillRect/>
          </a:stretch>
        </p:blipFill>
        <p:spPr bwMode="auto">
          <a:xfrm>
            <a:off x="2390632" y="2388194"/>
            <a:ext cx="3512607" cy="2813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1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662" y="2503677"/>
            <a:ext cx="1536805" cy="1063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11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663" y="3624013"/>
            <a:ext cx="1536804" cy="1197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328160" y="4638968"/>
            <a:ext cx="1842307" cy="307777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CH" sz="1400" b="1" dirty="0" smtClean="0">
                <a:solidFill>
                  <a:srgbClr val="FFFF00"/>
                </a:solidFill>
              </a:rPr>
              <a:t>New </a:t>
            </a:r>
            <a:r>
              <a:rPr lang="fr-CH" sz="1400" b="1" dirty="0" err="1" smtClean="0">
                <a:solidFill>
                  <a:srgbClr val="FFFF00"/>
                </a:solidFill>
              </a:rPr>
              <a:t>material</a:t>
            </a:r>
            <a:r>
              <a:rPr lang="fr-CH" sz="1400" b="1" dirty="0" smtClean="0">
                <a:solidFill>
                  <a:srgbClr val="FFFF00"/>
                </a:solidFill>
              </a:rPr>
              <a:t>: </a:t>
            </a:r>
            <a:r>
              <a:rPr lang="fr-CH" sz="1400" b="1" dirty="0" err="1" smtClean="0">
                <a:solidFill>
                  <a:srgbClr val="FFFF00"/>
                </a:solidFill>
              </a:rPr>
              <a:t>MoGr</a:t>
            </a:r>
            <a:endParaRPr lang="en-GB" sz="1400" b="1" dirty="0">
              <a:solidFill>
                <a:srgbClr val="FFFF00"/>
              </a:solidFill>
            </a:endParaRPr>
          </a:p>
        </p:txBody>
      </p:sp>
      <p:cxnSp>
        <p:nvCxnSpPr>
          <p:cNvPr id="27" name="Straight Arrow Connector 26"/>
          <p:cNvCxnSpPr/>
          <p:nvPr/>
        </p:nvCxnSpPr>
        <p:spPr>
          <a:xfrm>
            <a:off x="6383644" y="3937000"/>
            <a:ext cx="1380289" cy="5842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>
            <a:off x="6265333" y="4521200"/>
            <a:ext cx="1168400" cy="48941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H="1" flipV="1">
            <a:off x="1861787" y="2620097"/>
            <a:ext cx="502311" cy="23706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flipH="1" flipV="1">
            <a:off x="1505857" y="2838545"/>
            <a:ext cx="821266" cy="33866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6269924" y="6151709"/>
            <a:ext cx="2440209" cy="369332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CH" b="1" dirty="0" smtClean="0">
                <a:solidFill>
                  <a:srgbClr val="FFFF00"/>
                </a:solidFill>
              </a:rPr>
              <a:t>S. Redaelli, A. Bertarelli</a:t>
            </a:r>
            <a:endParaRPr lang="en-GB" b="1" dirty="0">
              <a:solidFill>
                <a:srgbClr val="FFFF00"/>
              </a:solidFill>
            </a:endParaRPr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white">
                    <a:lumMod val="75000"/>
                  </a:prstClr>
                </a:solidFill>
              </a:rPr>
              <a:t>11/03/2014</a:t>
            </a:r>
            <a:endParaRPr lang="en-US">
              <a:solidFill>
                <a:prstClr val="white">
                  <a:lumMod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36162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smtClean="0"/>
              <a:t>11/03/2014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smtClean="0"/>
              <a:t>G. Arduini - LHC Machine Upgrade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Contents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30000"/>
              </a:lnSpc>
            </a:pPr>
            <a:r>
              <a:rPr lang="en-GB" dirty="0" smtClean="0"/>
              <a:t>The LHC: the challenges</a:t>
            </a:r>
          </a:p>
          <a:p>
            <a:pPr>
              <a:lnSpc>
                <a:spcPct val="130000"/>
              </a:lnSpc>
            </a:pPr>
            <a:r>
              <a:rPr lang="en-GB" dirty="0" smtClean="0">
                <a:solidFill>
                  <a:schemeClr val="bg2">
                    <a:lumMod val="90000"/>
                  </a:schemeClr>
                </a:solidFill>
              </a:rPr>
              <a:t>The next 10 years</a:t>
            </a:r>
          </a:p>
          <a:p>
            <a:pPr>
              <a:lnSpc>
                <a:spcPct val="130000"/>
              </a:lnSpc>
            </a:pPr>
            <a:r>
              <a:rPr lang="en-GB" dirty="0" smtClean="0">
                <a:solidFill>
                  <a:schemeClr val="bg2">
                    <a:lumMod val="90000"/>
                  </a:schemeClr>
                </a:solidFill>
              </a:rPr>
              <a:t>HL-LHC: why and how?</a:t>
            </a:r>
          </a:p>
          <a:p>
            <a:pPr>
              <a:lnSpc>
                <a:spcPct val="130000"/>
              </a:lnSpc>
            </a:pPr>
            <a:r>
              <a:rPr lang="en-US" dirty="0">
                <a:solidFill>
                  <a:schemeClr val="bg2">
                    <a:lumMod val="90000"/>
                  </a:schemeClr>
                </a:solidFill>
              </a:rPr>
              <a:t>Beyond the Upgrade: </a:t>
            </a:r>
            <a:r>
              <a:rPr lang="en-US" dirty="0" smtClean="0">
                <a:solidFill>
                  <a:schemeClr val="bg2">
                    <a:lumMod val="90000"/>
                  </a:schemeClr>
                </a:solidFill>
              </a:rPr>
              <a:t>FCC-</a:t>
            </a:r>
            <a:r>
              <a:rPr lang="en-US" dirty="0" err="1" smtClean="0">
                <a:solidFill>
                  <a:schemeClr val="bg2">
                    <a:lumMod val="90000"/>
                  </a:schemeClr>
                </a:solidFill>
              </a:rPr>
              <a:t>hh</a:t>
            </a:r>
            <a:endParaRPr lang="en-GB" dirty="0" smtClean="0">
              <a:solidFill>
                <a:schemeClr val="bg2">
                  <a:lumMod val="90000"/>
                </a:schemeClr>
              </a:solidFill>
            </a:endParaRPr>
          </a:p>
          <a:p>
            <a:pPr>
              <a:lnSpc>
                <a:spcPct val="130000"/>
              </a:lnSpc>
            </a:pPr>
            <a:endParaRPr lang="en-US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076936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smtClean="0"/>
              <a:t>11/03/2014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smtClean="0"/>
              <a:t>G. Arduini - LHC Machine Upgrade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</a:t>
            </a:r>
            <a:r>
              <a:rPr lang="en-US" dirty="0" smtClean="0"/>
              <a:t>lectron cloud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88719"/>
            <a:ext cx="8363272" cy="5349240"/>
          </a:xfrm>
        </p:spPr>
        <p:txBody>
          <a:bodyPr>
            <a:noAutofit/>
          </a:bodyPr>
          <a:lstStyle/>
          <a:p>
            <a:r>
              <a:rPr lang="en-US" sz="2400" kern="0" dirty="0" smtClean="0"/>
              <a:t>Strategy for the arcs (to be validated in 2015):</a:t>
            </a:r>
          </a:p>
          <a:p>
            <a:pPr lvl="1"/>
            <a:r>
              <a:rPr lang="en-US" sz="2000" kern="0" dirty="0" smtClean="0"/>
              <a:t>enhance electron cloud at </a:t>
            </a:r>
            <a:r>
              <a:rPr lang="en-US" sz="2000" kern="0" dirty="0"/>
              <a:t>450 </a:t>
            </a:r>
            <a:r>
              <a:rPr lang="en-US" sz="2000" kern="0" dirty="0" err="1"/>
              <a:t>GeV</a:t>
            </a:r>
            <a:r>
              <a:rPr lang="en-US" sz="2000" kern="0" dirty="0"/>
              <a:t> to remove e-cloud in the dipoles “completely” with </a:t>
            </a:r>
            <a:r>
              <a:rPr lang="en-US" sz="2000" kern="0" dirty="0">
                <a:solidFill>
                  <a:srgbClr val="FF0000"/>
                </a:solidFill>
              </a:rPr>
              <a:t>dedicated scrubbing</a:t>
            </a:r>
            <a:r>
              <a:rPr lang="en-US" sz="2000" kern="0" dirty="0"/>
              <a:t> </a:t>
            </a:r>
            <a:endParaRPr lang="en-US" sz="2000" kern="0" dirty="0" smtClean="0"/>
          </a:p>
          <a:p>
            <a:pPr lvl="1"/>
            <a:r>
              <a:rPr lang="en-US" sz="2000" kern="0" dirty="0" smtClean="0"/>
              <a:t>Use of “doublet beam” to enhance scrubbing</a:t>
            </a:r>
          </a:p>
          <a:p>
            <a:pPr lvl="1"/>
            <a:endParaRPr lang="en-US" sz="2000" kern="0" dirty="0" smtClean="0"/>
          </a:p>
          <a:p>
            <a:pPr lvl="1"/>
            <a:endParaRPr lang="en-US" sz="2000" kern="0" dirty="0"/>
          </a:p>
          <a:p>
            <a:pPr marL="228600" lvl="1" indent="0">
              <a:buNone/>
            </a:pPr>
            <a:endParaRPr lang="en-US" sz="2000" kern="0" dirty="0"/>
          </a:p>
          <a:p>
            <a:pPr lvl="1"/>
            <a:r>
              <a:rPr lang="en-US" sz="2000" kern="0" dirty="0" smtClean="0"/>
              <a:t>Need to leave with e-cloud in the </a:t>
            </a:r>
            <a:r>
              <a:rPr lang="en-US" sz="2000" kern="0" dirty="0" err="1" smtClean="0"/>
              <a:t>quadrupoles</a:t>
            </a:r>
            <a:r>
              <a:rPr lang="en-US" sz="2000" kern="0" dirty="0" smtClean="0"/>
              <a:t> (sufficient </a:t>
            </a:r>
            <a:r>
              <a:rPr lang="en-US" sz="2000" kern="0" dirty="0" err="1" smtClean="0"/>
              <a:t>cryo</a:t>
            </a:r>
            <a:r>
              <a:rPr lang="en-US" sz="2000" kern="0" dirty="0" smtClean="0"/>
              <a:t>-margin for that)</a:t>
            </a:r>
          </a:p>
          <a:p>
            <a:r>
              <a:rPr lang="en-US" sz="2400" kern="0" dirty="0" smtClean="0"/>
              <a:t>Strategy for the Insertion regions:</a:t>
            </a:r>
          </a:p>
          <a:p>
            <a:pPr lvl="1"/>
            <a:r>
              <a:rPr lang="en-US" sz="2000" kern="0" dirty="0" smtClean="0">
                <a:solidFill>
                  <a:srgbClr val="FF0000"/>
                </a:solidFill>
              </a:rPr>
              <a:t>Coat the beam screen of all new elements (triplets in particular) with materials with low SEY (amorphous Carbon) and install clearing electrodes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787" y="2852936"/>
            <a:ext cx="2899731" cy="13035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273016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7208" y="503238"/>
            <a:ext cx="3121423" cy="3353091"/>
          </a:xfrm>
          <a:prstGeom prst="rect">
            <a:avLst/>
          </a:prstGeom>
          <a:noFill/>
        </p:spPr>
      </p:pic>
      <p:pic>
        <p:nvPicPr>
          <p:cNvPr id="34" name="Content Placeholder 7"/>
          <p:cNvPicPr>
            <a:picLocks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78" y="3675374"/>
            <a:ext cx="4686672" cy="2687003"/>
          </a:xfrm>
          <a:prstGeom prst="rect">
            <a:avLst/>
          </a:prstGeom>
          <a:noFill/>
          <a:ln>
            <a:noFill/>
          </a:ln>
          <a:extLst/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11/03/2014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smtClean="0"/>
              <a:t>G. Arduini - LHC Machine Upgrade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Electron cloud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Autofit/>
          </a:bodyPr>
          <a:lstStyle/>
          <a:p>
            <a:r>
              <a:rPr lang="en-US" sz="2400" kern="0" dirty="0" smtClean="0"/>
              <a:t>Back-up scenario:</a:t>
            </a:r>
          </a:p>
          <a:p>
            <a:pPr lvl="1"/>
            <a:r>
              <a:rPr lang="en-GB" sz="2000" dirty="0"/>
              <a:t>Detrimental e-cloud effects can be mitigated by using specially conceived filling </a:t>
            </a:r>
            <a:r>
              <a:rPr lang="en-GB" sz="2000" dirty="0" smtClean="0"/>
              <a:t>patterns: bunch </a:t>
            </a:r>
            <a:r>
              <a:rPr lang="en-GB" sz="2000" dirty="0"/>
              <a:t>trains with long enough gaps </a:t>
            </a:r>
            <a:r>
              <a:rPr lang="en-GB" sz="2000" dirty="0" smtClean="0"/>
              <a:t>interspersed</a:t>
            </a:r>
          </a:p>
          <a:p>
            <a:pPr lvl="1"/>
            <a:r>
              <a:rPr lang="en-US" sz="2000" dirty="0" smtClean="0"/>
              <a:t>Reduction of the number of bunches and of colliding pairs by 25% </a:t>
            </a:r>
            <a:r>
              <a:rPr lang="en-US" sz="2000" dirty="0" smtClean="0">
                <a:sym typeface="Wingdings" panose="05000000000000000000" pitchFamily="2" charset="2"/>
              </a:rPr>
              <a:t> corresponding reduction in luminosity</a:t>
            </a:r>
            <a:endParaRPr lang="en-GB" sz="2000" dirty="0"/>
          </a:p>
          <a:p>
            <a:pPr lvl="1"/>
            <a:endParaRPr lang="en-US" sz="2000" kern="0" dirty="0" smtClean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6" name="Rectangle 35"/>
          <p:cNvSpPr/>
          <p:nvPr/>
        </p:nvSpPr>
        <p:spPr>
          <a:xfrm>
            <a:off x="4427578" y="1388675"/>
            <a:ext cx="1689585" cy="383847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rgbClr val="FFFF00"/>
                </a:solidFill>
              </a:rPr>
              <a:t>H. Damerau</a:t>
            </a:r>
          </a:p>
        </p:txBody>
      </p:sp>
    </p:spTree>
    <p:extLst>
      <p:ext uri="{BB962C8B-B14F-4D97-AF65-F5344CB8AC3E}">
        <p14:creationId xmlns:p14="http://schemas.microsoft.com/office/powerpoint/2010/main" val="31475358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smtClean="0"/>
              <a:t>11/03/2014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smtClean="0"/>
              <a:t>G. Arduini - LHC Machine Upgrade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Contents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30000"/>
              </a:lnSpc>
            </a:pPr>
            <a:r>
              <a:rPr lang="en-GB" dirty="0" smtClean="0">
                <a:solidFill>
                  <a:schemeClr val="bg2">
                    <a:lumMod val="90000"/>
                  </a:schemeClr>
                </a:solidFill>
              </a:rPr>
              <a:t>The LHC: the challenges</a:t>
            </a:r>
          </a:p>
          <a:p>
            <a:pPr>
              <a:lnSpc>
                <a:spcPct val="130000"/>
              </a:lnSpc>
            </a:pPr>
            <a:r>
              <a:rPr lang="en-GB" dirty="0" smtClean="0">
                <a:solidFill>
                  <a:schemeClr val="bg2">
                    <a:lumMod val="90000"/>
                  </a:schemeClr>
                </a:solidFill>
              </a:rPr>
              <a:t>The next 10 years</a:t>
            </a:r>
          </a:p>
          <a:p>
            <a:pPr>
              <a:lnSpc>
                <a:spcPct val="130000"/>
              </a:lnSpc>
            </a:pPr>
            <a:r>
              <a:rPr lang="en-GB" dirty="0" smtClean="0">
                <a:solidFill>
                  <a:schemeClr val="bg2">
                    <a:lumMod val="90000"/>
                  </a:schemeClr>
                </a:solidFill>
              </a:rPr>
              <a:t>HL-LHC: why and how?</a:t>
            </a:r>
          </a:p>
          <a:p>
            <a:pPr>
              <a:lnSpc>
                <a:spcPct val="130000"/>
              </a:lnSpc>
            </a:pPr>
            <a:r>
              <a:rPr lang="en-US" dirty="0"/>
              <a:t>Beyond the Upgrade: </a:t>
            </a:r>
            <a:r>
              <a:rPr lang="en-US" dirty="0" smtClean="0"/>
              <a:t>FCC-</a:t>
            </a:r>
            <a:r>
              <a:rPr lang="en-US" dirty="0" err="1" smtClean="0"/>
              <a:t>hh</a:t>
            </a:r>
            <a:endParaRPr lang="en-GB" dirty="0" smtClean="0"/>
          </a:p>
          <a:p>
            <a:pPr>
              <a:lnSpc>
                <a:spcPct val="130000"/>
              </a:lnSpc>
            </a:pPr>
            <a:endParaRPr lang="en-US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702118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8" r="-173"/>
          <a:stretch/>
        </p:blipFill>
        <p:spPr>
          <a:xfrm>
            <a:off x="4248000" y="1245025"/>
            <a:ext cx="4896000" cy="518499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FCC Study Scope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251520" y="1189038"/>
            <a:ext cx="3996480" cy="5348922"/>
          </a:xfrm>
        </p:spPr>
        <p:txBody>
          <a:bodyPr>
            <a:normAutofit fontScale="85000" lnSpcReduction="20000"/>
          </a:bodyPr>
          <a:lstStyle/>
          <a:p>
            <a:pPr>
              <a:spcAft>
                <a:spcPts val="600"/>
              </a:spcAft>
            </a:pPr>
            <a:r>
              <a:rPr lang="en-US" sz="3100" dirty="0" smtClean="0"/>
              <a:t>CDR and cost review for the next European Strategy Update in 2018:</a:t>
            </a:r>
            <a:endParaRPr lang="en-US" sz="3100" dirty="0"/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US" sz="2600" kern="0" dirty="0" smtClean="0">
                <a:solidFill>
                  <a:srgbClr val="FF0000"/>
                </a:solidFill>
                <a:cs typeface="Calibri" pitchFamily="34" charset="0"/>
              </a:rPr>
              <a:t>pp-collider </a:t>
            </a:r>
            <a:r>
              <a:rPr lang="en-US" sz="2600" kern="0" dirty="0">
                <a:solidFill>
                  <a:srgbClr val="FF0000"/>
                </a:solidFill>
                <a:cs typeface="Calibri" pitchFamily="34" charset="0"/>
              </a:rPr>
              <a:t>(</a:t>
            </a:r>
            <a:r>
              <a:rPr lang="en-US" sz="2600" kern="0" dirty="0" smtClean="0">
                <a:solidFill>
                  <a:srgbClr val="FF0000"/>
                </a:solidFill>
                <a:cs typeface="Calibri" pitchFamily="34" charset="0"/>
              </a:rPr>
              <a:t>FCC-</a:t>
            </a:r>
            <a:r>
              <a:rPr lang="en-US" sz="2600" kern="0" dirty="0" err="1" smtClean="0">
                <a:solidFill>
                  <a:srgbClr val="FF0000"/>
                </a:solidFill>
                <a:cs typeface="Calibri" pitchFamily="34" charset="0"/>
              </a:rPr>
              <a:t>hh</a:t>
            </a:r>
            <a:r>
              <a:rPr lang="en-US" sz="2600" kern="0" dirty="0" smtClean="0">
                <a:solidFill>
                  <a:srgbClr val="FF0000"/>
                </a:solidFill>
                <a:cs typeface="Calibri" pitchFamily="34" charset="0"/>
              </a:rPr>
              <a:t>)</a:t>
            </a:r>
            <a:r>
              <a:rPr lang="en-US" sz="2600" kern="0" dirty="0" smtClean="0">
                <a:cs typeface="Calibri" pitchFamily="34" charset="0"/>
              </a:rPr>
              <a:t>: defining </a:t>
            </a:r>
            <a:r>
              <a:rPr lang="en-US" sz="2600" kern="0" dirty="0">
                <a:cs typeface="Calibri" pitchFamily="34" charset="0"/>
              </a:rPr>
              <a:t>infrastructure </a:t>
            </a:r>
            <a:r>
              <a:rPr lang="en-US" sz="2600" kern="0" dirty="0" smtClean="0">
                <a:cs typeface="Calibri" pitchFamily="34" charset="0"/>
              </a:rPr>
              <a:t>requirements</a:t>
            </a:r>
          </a:p>
          <a:p>
            <a:pPr lvl="2">
              <a:spcBef>
                <a:spcPts val="600"/>
              </a:spcBef>
              <a:spcAft>
                <a:spcPts val="600"/>
              </a:spcAft>
            </a:pPr>
            <a:r>
              <a:rPr lang="en-US" sz="2100" kern="0" dirty="0" smtClean="0">
                <a:cs typeface="Calibri" pitchFamily="34" charset="0"/>
              </a:rPr>
              <a:t>~16 </a:t>
            </a:r>
            <a:r>
              <a:rPr lang="en-US" sz="2100" kern="0" dirty="0">
                <a:cs typeface="Calibri" pitchFamily="34" charset="0"/>
              </a:rPr>
              <a:t>T </a:t>
            </a:r>
            <a:r>
              <a:rPr lang="en-US" sz="2100" kern="0" dirty="0" smtClean="0">
                <a:cs typeface="Calibri" pitchFamily="34" charset="0"/>
                <a:sym typeface="Wingdings" panose="05000000000000000000" pitchFamily="2" charset="2"/>
              </a:rPr>
              <a:t></a:t>
            </a:r>
            <a:r>
              <a:rPr lang="en-US" sz="2100" kern="0" dirty="0" smtClean="0">
                <a:cs typeface="Calibri" pitchFamily="34" charset="0"/>
              </a:rPr>
              <a:t> </a:t>
            </a:r>
            <a:r>
              <a:rPr lang="en-US" sz="2100" kern="0" dirty="0">
                <a:cs typeface="Calibri" pitchFamily="34" charset="0"/>
              </a:rPr>
              <a:t>100 </a:t>
            </a:r>
            <a:r>
              <a:rPr lang="en-US" sz="2100" kern="0" dirty="0" err="1">
                <a:cs typeface="Calibri" pitchFamily="34" charset="0"/>
              </a:rPr>
              <a:t>TeV</a:t>
            </a:r>
            <a:r>
              <a:rPr lang="en-US" sz="2100" kern="0" dirty="0">
                <a:cs typeface="Calibri" pitchFamily="34" charset="0"/>
              </a:rPr>
              <a:t> pp in 100 </a:t>
            </a:r>
            <a:r>
              <a:rPr lang="en-US" sz="2100" kern="0" dirty="0" smtClean="0">
                <a:cs typeface="Calibri" pitchFamily="34" charset="0"/>
              </a:rPr>
              <a:t>km</a:t>
            </a:r>
          </a:p>
          <a:p>
            <a:pPr lvl="2">
              <a:spcBef>
                <a:spcPts val="600"/>
              </a:spcBef>
              <a:spcAft>
                <a:spcPts val="600"/>
              </a:spcAft>
            </a:pPr>
            <a:r>
              <a:rPr lang="en-US" sz="2100" kern="0" dirty="0" smtClean="0">
                <a:cs typeface="Calibri" pitchFamily="34" charset="0"/>
              </a:rPr>
              <a:t>~20 </a:t>
            </a:r>
            <a:r>
              <a:rPr lang="en-US" sz="2100" kern="0" dirty="0">
                <a:cs typeface="Calibri" pitchFamily="34" charset="0"/>
              </a:rPr>
              <a:t>T </a:t>
            </a:r>
            <a:r>
              <a:rPr lang="en-US" sz="2100" kern="0" dirty="0" smtClean="0">
                <a:cs typeface="Calibri" pitchFamily="34" charset="0"/>
                <a:sym typeface="Wingdings" panose="05000000000000000000" pitchFamily="2" charset="2"/>
              </a:rPr>
              <a:t></a:t>
            </a:r>
            <a:r>
              <a:rPr lang="en-US" sz="2100" kern="0" dirty="0" smtClean="0">
                <a:cs typeface="Calibri" pitchFamily="34" charset="0"/>
              </a:rPr>
              <a:t> </a:t>
            </a:r>
            <a:r>
              <a:rPr lang="en-US" sz="2100" kern="0" dirty="0">
                <a:cs typeface="Calibri" pitchFamily="34" charset="0"/>
              </a:rPr>
              <a:t>100 </a:t>
            </a:r>
            <a:r>
              <a:rPr lang="en-US" sz="2100" kern="0" dirty="0" err="1">
                <a:cs typeface="Calibri" pitchFamily="34" charset="0"/>
              </a:rPr>
              <a:t>TeV</a:t>
            </a:r>
            <a:r>
              <a:rPr lang="en-US" sz="2100" kern="0" dirty="0">
                <a:cs typeface="Calibri" pitchFamily="34" charset="0"/>
              </a:rPr>
              <a:t> pp in 80 </a:t>
            </a:r>
            <a:r>
              <a:rPr lang="en-US" sz="2100" kern="0" dirty="0" smtClean="0">
                <a:cs typeface="Calibri" pitchFamily="34" charset="0"/>
              </a:rPr>
              <a:t>km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US" sz="2600" kern="0" dirty="0" err="1" smtClean="0">
                <a:solidFill>
                  <a:srgbClr val="FF0000"/>
                </a:solidFill>
                <a:cs typeface="Calibri" pitchFamily="34" charset="0"/>
              </a:rPr>
              <a:t>e</a:t>
            </a:r>
            <a:r>
              <a:rPr lang="en-US" sz="2600" kern="0" baseline="30000" dirty="0" err="1" smtClean="0">
                <a:solidFill>
                  <a:srgbClr val="FF0000"/>
                </a:solidFill>
                <a:cs typeface="Calibri" pitchFamily="34" charset="0"/>
              </a:rPr>
              <a:t>+</a:t>
            </a:r>
            <a:r>
              <a:rPr lang="en-US" sz="2600" kern="0" dirty="0" err="1" smtClean="0">
                <a:solidFill>
                  <a:srgbClr val="FF0000"/>
                </a:solidFill>
                <a:cs typeface="Calibri" pitchFamily="34" charset="0"/>
              </a:rPr>
              <a:t>e</a:t>
            </a:r>
            <a:r>
              <a:rPr lang="en-US" sz="2600" kern="0" baseline="30000" dirty="0" smtClean="0">
                <a:solidFill>
                  <a:srgbClr val="FF0000"/>
                </a:solidFill>
                <a:cs typeface="Calibri" pitchFamily="34" charset="0"/>
              </a:rPr>
              <a:t>-</a:t>
            </a:r>
            <a:r>
              <a:rPr lang="en-US" sz="2600" kern="0" dirty="0" smtClean="0">
                <a:solidFill>
                  <a:srgbClr val="FF0000"/>
                </a:solidFill>
                <a:cs typeface="Calibri" pitchFamily="34" charset="0"/>
              </a:rPr>
              <a:t> </a:t>
            </a:r>
            <a:r>
              <a:rPr lang="en-US" sz="2600" kern="0" dirty="0">
                <a:solidFill>
                  <a:srgbClr val="FF0000"/>
                </a:solidFill>
                <a:cs typeface="Calibri" pitchFamily="34" charset="0"/>
              </a:rPr>
              <a:t>collider (FCC-</a:t>
            </a:r>
            <a:r>
              <a:rPr lang="en-US" sz="2600" kern="0" dirty="0" err="1">
                <a:solidFill>
                  <a:srgbClr val="FF0000"/>
                </a:solidFill>
                <a:cs typeface="Calibri" pitchFamily="34" charset="0"/>
              </a:rPr>
              <a:t>ee</a:t>
            </a:r>
            <a:r>
              <a:rPr lang="en-US" sz="2600" kern="0" dirty="0">
                <a:solidFill>
                  <a:srgbClr val="FF0000"/>
                </a:solidFill>
                <a:cs typeface="Calibri" pitchFamily="34" charset="0"/>
              </a:rPr>
              <a:t>) </a:t>
            </a:r>
            <a:r>
              <a:rPr lang="en-US" sz="2600" kern="0" dirty="0">
                <a:cs typeface="Calibri" pitchFamily="34" charset="0"/>
              </a:rPr>
              <a:t>as potential intermediate </a:t>
            </a:r>
            <a:r>
              <a:rPr lang="en-US" sz="2600" kern="0" dirty="0" smtClean="0">
                <a:cs typeface="Calibri" pitchFamily="34" charset="0"/>
              </a:rPr>
              <a:t>step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US" sz="2600" kern="0" dirty="0" smtClean="0">
                <a:solidFill>
                  <a:srgbClr val="FF0000"/>
                </a:solidFill>
                <a:cs typeface="Calibri" pitchFamily="34" charset="0"/>
              </a:rPr>
              <a:t>p-e collider (FCC-he</a:t>
            </a:r>
            <a:r>
              <a:rPr lang="en-US" sz="2600" kern="0" dirty="0">
                <a:solidFill>
                  <a:srgbClr val="FF0000"/>
                </a:solidFill>
                <a:cs typeface="Calibri" pitchFamily="34" charset="0"/>
              </a:rPr>
              <a:t>)</a:t>
            </a:r>
            <a:r>
              <a:rPr lang="en-US" sz="2600" kern="0" dirty="0">
                <a:cs typeface="Calibri" pitchFamily="34" charset="0"/>
              </a:rPr>
              <a:t> </a:t>
            </a:r>
            <a:r>
              <a:rPr lang="en-US" sz="2600" kern="0" dirty="0" smtClean="0">
                <a:cs typeface="Calibri" pitchFamily="34" charset="0"/>
              </a:rPr>
              <a:t>option</a:t>
            </a:r>
            <a:endParaRPr lang="en-US" sz="2600" kern="0" dirty="0">
              <a:cs typeface="Calibri" pitchFamily="34" charset="0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800" kern="0" dirty="0">
                <a:cs typeface="Calibri" pitchFamily="34" charset="0"/>
              </a:rPr>
              <a:t>80-100 km infrastructure in Geneva area</a:t>
            </a:r>
          </a:p>
          <a:p>
            <a:pPr lvl="1"/>
            <a:endParaRPr lang="en-US" dirty="0" smtClean="0"/>
          </a:p>
          <a:p>
            <a:endParaRPr lang="en-GB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8422" y="188640"/>
            <a:ext cx="2440082" cy="1020472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white">
                    <a:lumMod val="75000"/>
                  </a:prstClr>
                </a:solidFill>
              </a:rPr>
              <a:t>11/03/2014</a:t>
            </a:r>
            <a:endParaRPr lang="en-US" dirty="0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G. Arduini - LHC Machine Upgrade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9444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4936" y="5077633"/>
            <a:ext cx="84155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en-GB" sz="2000" dirty="0" smtClean="0">
                <a:solidFill>
                  <a:srgbClr val="FF0000"/>
                </a:solidFill>
              </a:rPr>
              <a:t>Two main experiments sharing the beam-beam </a:t>
            </a:r>
            <a:r>
              <a:rPr lang="en-GB" sz="2000" dirty="0" err="1" smtClean="0">
                <a:solidFill>
                  <a:srgbClr val="FF0000"/>
                </a:solidFill>
              </a:rPr>
              <a:t>tuneshift</a:t>
            </a:r>
            <a:endParaRPr lang="en-GB" sz="2000" dirty="0">
              <a:solidFill>
                <a:srgbClr val="FF0000"/>
              </a:solidFill>
            </a:endParaRPr>
          </a:p>
          <a:p>
            <a:pPr marL="914400" lvl="1" indent="-457200">
              <a:buFont typeface="Arial" pitchFamily="34" charset="0"/>
              <a:buChar char="•"/>
            </a:pPr>
            <a:r>
              <a:rPr lang="en-GB" sz="2000" dirty="0" smtClean="0">
                <a:solidFill>
                  <a:srgbClr val="FF0000"/>
                </a:solidFill>
              </a:rPr>
              <a:t>Two reserve experimental areas not contributing to </a:t>
            </a:r>
            <a:r>
              <a:rPr lang="en-GB" sz="2000" dirty="0" err="1" smtClean="0">
                <a:solidFill>
                  <a:srgbClr val="FF0000"/>
                </a:solidFill>
              </a:rPr>
              <a:t>tuneshift</a:t>
            </a:r>
            <a:endParaRPr lang="en-GB" sz="2000" dirty="0" smtClean="0">
              <a:solidFill>
                <a:srgbClr val="0C377B"/>
              </a:solidFill>
            </a:endParaRPr>
          </a:p>
          <a:p>
            <a:pPr marL="457200" indent="-457200">
              <a:buFont typeface="Arial" pitchFamily="34" charset="0"/>
              <a:buChar char="•"/>
            </a:pPr>
            <a:r>
              <a:rPr lang="en-GB" sz="2000" dirty="0">
                <a:solidFill>
                  <a:srgbClr val="0C377B"/>
                </a:solidFill>
              </a:rPr>
              <a:t>C</a:t>
            </a:r>
            <a:r>
              <a:rPr lang="en-GB" sz="2000" dirty="0" smtClean="0">
                <a:solidFill>
                  <a:srgbClr val="0C377B"/>
                </a:solidFill>
              </a:rPr>
              <a:t>urrently assume 25ns as baseline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059259"/>
              </p:ext>
            </p:extLst>
          </p:nvPr>
        </p:nvGraphicFramePr>
        <p:xfrm>
          <a:off x="611561" y="1268760"/>
          <a:ext cx="7992886" cy="346093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658076"/>
                <a:gridCol w="1538973"/>
                <a:gridCol w="1331351"/>
                <a:gridCol w="1464486"/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  <a:spcBef>
                          <a:spcPts val="250"/>
                        </a:spcBef>
                        <a:spcAft>
                          <a:spcPts val="250"/>
                        </a:spcAft>
                      </a:pPr>
                      <a:r>
                        <a:rPr lang="en-GB" sz="1800" dirty="0">
                          <a:effectLst/>
                          <a:latin typeface="+mn-lt"/>
                        </a:rPr>
                        <a:t> </a:t>
                      </a:r>
                      <a:endParaRPr lang="en-GB" sz="18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23331" marR="23331" marT="7686" marB="7686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250"/>
                        </a:spcBef>
                        <a:spcAft>
                          <a:spcPts val="250"/>
                        </a:spcAft>
                      </a:pPr>
                      <a:r>
                        <a:rPr lang="en-GB" sz="1800" dirty="0">
                          <a:effectLst/>
                          <a:latin typeface="+mn-lt"/>
                        </a:rPr>
                        <a:t>LHC (Design)</a:t>
                      </a:r>
                      <a:endParaRPr lang="en-GB" sz="18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23331" marR="23331" marT="7686" marB="7686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250"/>
                        </a:spcBef>
                        <a:spcAft>
                          <a:spcPts val="250"/>
                        </a:spcAft>
                      </a:pPr>
                      <a:r>
                        <a:rPr lang="en-GB" sz="1800" dirty="0">
                          <a:effectLst/>
                          <a:latin typeface="+mn-lt"/>
                        </a:rPr>
                        <a:t>HL-LHC</a:t>
                      </a:r>
                      <a:endParaRPr lang="en-GB" sz="18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23331" marR="23331" marT="7686" marB="7686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250"/>
                        </a:spcBef>
                        <a:spcAft>
                          <a:spcPts val="250"/>
                        </a:spcAft>
                      </a:pPr>
                      <a:r>
                        <a:rPr lang="en-GB" sz="1800" dirty="0">
                          <a:effectLst/>
                          <a:latin typeface="+mn-lt"/>
                        </a:rPr>
                        <a:t>FCC-</a:t>
                      </a:r>
                      <a:r>
                        <a:rPr lang="en-GB" sz="1800" dirty="0" err="1">
                          <a:effectLst/>
                          <a:latin typeface="+mn-lt"/>
                        </a:rPr>
                        <a:t>hh</a:t>
                      </a:r>
                      <a:endParaRPr lang="en-GB" sz="18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23331" marR="23331" marT="7686" marB="7686" anchor="ctr"/>
                </a:tc>
              </a:tr>
              <a:tr h="0">
                <a:tc gridSpan="4"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  <a:spcBef>
                          <a:spcPts val="250"/>
                        </a:spcBef>
                        <a:spcAft>
                          <a:spcPts val="250"/>
                        </a:spcAft>
                      </a:pPr>
                      <a:r>
                        <a:rPr lang="en-GB" sz="1800" dirty="0">
                          <a:effectLst/>
                          <a:latin typeface="+mn-lt"/>
                        </a:rPr>
                        <a:t>Main parameters and geometrical aspects</a:t>
                      </a:r>
                      <a:endParaRPr lang="en-GB" sz="18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23331" marR="23331" marT="7686" marB="7686" anchor="ctr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  <a:spcBef>
                          <a:spcPts val="250"/>
                        </a:spcBef>
                        <a:spcAft>
                          <a:spcPts val="250"/>
                        </a:spcAft>
                      </a:pPr>
                      <a:r>
                        <a:rPr lang="en-GB" sz="1800" dirty="0" err="1" smtClean="0">
                          <a:effectLst/>
                          <a:latin typeface="+mn-lt"/>
                        </a:rPr>
                        <a:t>C.o.M</a:t>
                      </a:r>
                      <a:r>
                        <a:rPr lang="en-GB" sz="1800" dirty="0" smtClean="0">
                          <a:effectLst/>
                          <a:latin typeface="+mn-lt"/>
                        </a:rPr>
                        <a:t>. </a:t>
                      </a:r>
                      <a:r>
                        <a:rPr lang="en-GB" sz="1800" dirty="0">
                          <a:effectLst/>
                          <a:latin typeface="+mn-lt"/>
                        </a:rPr>
                        <a:t>Energy [</a:t>
                      </a:r>
                      <a:r>
                        <a:rPr lang="en-GB" sz="1800" dirty="0" err="1">
                          <a:effectLst/>
                          <a:latin typeface="+mn-lt"/>
                        </a:rPr>
                        <a:t>TeV</a:t>
                      </a:r>
                      <a:r>
                        <a:rPr lang="en-GB" sz="1800" dirty="0">
                          <a:effectLst/>
                          <a:latin typeface="+mn-lt"/>
                        </a:rPr>
                        <a:t>]</a:t>
                      </a:r>
                      <a:endParaRPr lang="en-GB" sz="18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23331" marR="23331" marT="7686" marB="7686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250"/>
                        </a:spcBef>
                        <a:spcAft>
                          <a:spcPts val="250"/>
                        </a:spcAft>
                      </a:pPr>
                      <a:r>
                        <a:rPr lang="en-GB" sz="1800" dirty="0">
                          <a:effectLst/>
                          <a:latin typeface="+mn-lt"/>
                        </a:rPr>
                        <a:t>14</a:t>
                      </a:r>
                      <a:endParaRPr lang="en-GB" sz="18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23331" marR="23331" marT="7686" marB="7686" anchor="ctr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250"/>
                        </a:spcBef>
                        <a:spcAft>
                          <a:spcPts val="250"/>
                        </a:spcAft>
                      </a:pPr>
                      <a:r>
                        <a:rPr lang="en-GB" sz="1800" b="1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100</a:t>
                      </a:r>
                      <a:endParaRPr lang="en-GB" sz="1800" b="1" dirty="0">
                        <a:solidFill>
                          <a:srgbClr val="FF0000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23331" marR="23331" marT="7686" marB="7686" anchor="ctr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  <a:spcBef>
                          <a:spcPts val="250"/>
                        </a:spcBef>
                        <a:spcAft>
                          <a:spcPts val="250"/>
                        </a:spcAft>
                      </a:pPr>
                      <a:r>
                        <a:rPr lang="en-GB" sz="1800" dirty="0">
                          <a:effectLst/>
                          <a:latin typeface="+mn-lt"/>
                        </a:rPr>
                        <a:t>Circumference C [km]</a:t>
                      </a:r>
                      <a:endParaRPr lang="en-GB" sz="18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23331" marR="23331" marT="7686" marB="7686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250"/>
                        </a:spcBef>
                        <a:spcAft>
                          <a:spcPts val="250"/>
                        </a:spcAft>
                      </a:pPr>
                      <a:r>
                        <a:rPr lang="en-GB" sz="1800" dirty="0">
                          <a:effectLst/>
                          <a:latin typeface="+mn-lt"/>
                        </a:rPr>
                        <a:t>26.7</a:t>
                      </a:r>
                      <a:endParaRPr lang="en-GB" sz="18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23331" marR="23331" marT="7686" marB="7686" anchor="ctr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250"/>
                        </a:spcBef>
                        <a:spcAft>
                          <a:spcPts val="250"/>
                        </a:spcAft>
                      </a:pPr>
                      <a:r>
                        <a:rPr lang="en-GB" sz="1800" b="1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100 (83)</a:t>
                      </a:r>
                      <a:endParaRPr lang="en-GB" sz="1800" b="1" dirty="0">
                        <a:solidFill>
                          <a:srgbClr val="FF0000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23331" marR="23331" marT="7686" marB="7686" anchor="ctr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  <a:spcBef>
                          <a:spcPts val="250"/>
                        </a:spcBef>
                        <a:spcAft>
                          <a:spcPts val="250"/>
                        </a:spcAft>
                      </a:pPr>
                      <a:r>
                        <a:rPr lang="en-GB" sz="1800" dirty="0">
                          <a:effectLst/>
                          <a:latin typeface="+mn-lt"/>
                        </a:rPr>
                        <a:t>Dipole field [T]</a:t>
                      </a:r>
                      <a:endParaRPr lang="en-GB" sz="18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23331" marR="23331" marT="7686" marB="7686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250"/>
                        </a:spcBef>
                        <a:spcAft>
                          <a:spcPts val="250"/>
                        </a:spcAft>
                      </a:pPr>
                      <a:r>
                        <a:rPr lang="en-GB" sz="1800" dirty="0">
                          <a:effectLst/>
                          <a:latin typeface="+mn-lt"/>
                        </a:rPr>
                        <a:t>8.33</a:t>
                      </a:r>
                      <a:endParaRPr lang="en-GB" sz="18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23331" marR="23331" marT="7686" marB="7686" anchor="ctr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250"/>
                        </a:spcBef>
                        <a:spcAft>
                          <a:spcPts val="250"/>
                        </a:spcAft>
                      </a:pPr>
                      <a:r>
                        <a:rPr lang="en-GB" sz="1800" b="1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16 (20)</a:t>
                      </a:r>
                      <a:endParaRPr lang="en-GB" sz="1800" b="1" dirty="0">
                        <a:solidFill>
                          <a:srgbClr val="FF0000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23331" marR="23331" marT="7686" marB="7686" anchor="ctr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  <a:spcBef>
                          <a:spcPts val="250"/>
                        </a:spcBef>
                        <a:spcAft>
                          <a:spcPts val="250"/>
                        </a:spcAft>
                      </a:pPr>
                      <a:r>
                        <a:rPr lang="en-GB" sz="1800" dirty="0">
                          <a:effectLst/>
                          <a:latin typeface="+mn-lt"/>
                        </a:rPr>
                        <a:t>Straight sections</a:t>
                      </a:r>
                      <a:endParaRPr lang="en-GB" sz="18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23331" marR="23331" marT="7686" marB="7686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250"/>
                        </a:spcBef>
                        <a:spcAft>
                          <a:spcPts val="250"/>
                        </a:spcAft>
                      </a:pPr>
                      <a:r>
                        <a:rPr lang="en-GB" sz="1800" dirty="0" smtClean="0">
                          <a:effectLst/>
                          <a:latin typeface="+mn-lt"/>
                        </a:rPr>
                        <a:t>8</a:t>
                      </a:r>
                      <a:endParaRPr lang="en-GB" sz="18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23331" marR="23331" marT="7686" marB="7686" anchor="ctr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250"/>
                        </a:spcBef>
                        <a:spcAft>
                          <a:spcPts val="250"/>
                        </a:spcAft>
                      </a:pPr>
                      <a:r>
                        <a:rPr lang="en-GB" sz="1800" dirty="0">
                          <a:effectLst/>
                          <a:latin typeface="+mn-lt"/>
                        </a:rPr>
                        <a:t>12</a:t>
                      </a:r>
                      <a:endParaRPr lang="en-GB" sz="18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23331" marR="23331" marT="7686" marB="7686" anchor="ctr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  <a:spcBef>
                          <a:spcPts val="250"/>
                        </a:spcBef>
                        <a:spcAft>
                          <a:spcPts val="250"/>
                        </a:spcAft>
                      </a:pPr>
                      <a:r>
                        <a:rPr lang="en-GB" sz="1800" dirty="0">
                          <a:effectLst/>
                          <a:latin typeface="+mn-lt"/>
                        </a:rPr>
                        <a:t>Number of </a:t>
                      </a:r>
                      <a:r>
                        <a:rPr lang="en-GB" sz="1800" dirty="0" smtClean="0">
                          <a:effectLst/>
                          <a:latin typeface="+mn-lt"/>
                        </a:rPr>
                        <a:t>IPs</a:t>
                      </a:r>
                      <a:endParaRPr lang="en-GB" sz="18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23331" marR="23331" marT="7686" marB="7686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250"/>
                        </a:spcBef>
                        <a:spcAft>
                          <a:spcPts val="250"/>
                        </a:spcAft>
                      </a:pPr>
                      <a:r>
                        <a:rPr lang="en-GB" sz="1800" dirty="0">
                          <a:effectLst/>
                          <a:latin typeface="+mn-lt"/>
                        </a:rPr>
                        <a:t> </a:t>
                      </a:r>
                      <a:r>
                        <a:rPr lang="en-GB" sz="1800" dirty="0" smtClean="0">
                          <a:effectLst/>
                          <a:latin typeface="+mn-lt"/>
                        </a:rPr>
                        <a:t>2 HL + 2 LL</a:t>
                      </a:r>
                      <a:endParaRPr lang="en-GB" sz="18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23331" marR="23331" marT="7686" marB="7686" anchor="ctr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250"/>
                        </a:spcBef>
                        <a:spcAft>
                          <a:spcPts val="250"/>
                        </a:spcAft>
                      </a:pPr>
                      <a:r>
                        <a:rPr lang="en-GB" sz="1800" dirty="0" smtClean="0">
                          <a:effectLst/>
                          <a:latin typeface="+mn-lt"/>
                        </a:rPr>
                        <a:t>2 HL </a:t>
                      </a:r>
                      <a:r>
                        <a:rPr lang="en-GB" sz="1800" dirty="0">
                          <a:effectLst/>
                          <a:latin typeface="+mn-lt"/>
                        </a:rPr>
                        <a:t>+ </a:t>
                      </a:r>
                      <a:r>
                        <a:rPr lang="en-GB" sz="1800" dirty="0" smtClean="0">
                          <a:effectLst/>
                          <a:latin typeface="+mn-lt"/>
                        </a:rPr>
                        <a:t>2</a:t>
                      </a:r>
                      <a:r>
                        <a:rPr lang="en-GB" sz="1800" baseline="0" dirty="0" smtClean="0">
                          <a:effectLst/>
                          <a:latin typeface="+mn-lt"/>
                        </a:rPr>
                        <a:t> LL</a:t>
                      </a:r>
                      <a:endParaRPr lang="en-GB" sz="18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23331" marR="23331" marT="7686" marB="7686" anchor="ctr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  <a:spcBef>
                          <a:spcPts val="250"/>
                        </a:spcBef>
                        <a:spcAft>
                          <a:spcPts val="250"/>
                        </a:spcAft>
                      </a:pPr>
                      <a:r>
                        <a:rPr lang="en-GB" sz="1800" dirty="0">
                          <a:effectLst/>
                          <a:latin typeface="+mn-lt"/>
                        </a:rPr>
                        <a:t>Injection </a:t>
                      </a:r>
                      <a:r>
                        <a:rPr lang="en-GB" sz="1800" dirty="0" smtClean="0">
                          <a:effectLst/>
                          <a:latin typeface="+mn-lt"/>
                        </a:rPr>
                        <a:t>energy </a:t>
                      </a:r>
                      <a:r>
                        <a:rPr lang="en-GB" sz="1800" dirty="0">
                          <a:effectLst/>
                          <a:latin typeface="+mn-lt"/>
                        </a:rPr>
                        <a:t>[</a:t>
                      </a:r>
                      <a:r>
                        <a:rPr lang="en-GB" sz="1800" dirty="0" err="1" smtClean="0">
                          <a:effectLst/>
                          <a:latin typeface="+mn-lt"/>
                        </a:rPr>
                        <a:t>TeV</a:t>
                      </a:r>
                      <a:r>
                        <a:rPr lang="en-GB" sz="1800" dirty="0" smtClean="0">
                          <a:effectLst/>
                          <a:latin typeface="+mn-lt"/>
                        </a:rPr>
                        <a:t>]</a:t>
                      </a:r>
                      <a:endParaRPr lang="en-GB" sz="18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23331" marR="23331" marT="7686" marB="7686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250"/>
                        </a:spcBef>
                        <a:spcAft>
                          <a:spcPts val="250"/>
                        </a:spcAft>
                      </a:pPr>
                      <a:r>
                        <a:rPr lang="en-GB" sz="1800" dirty="0">
                          <a:effectLst/>
                          <a:latin typeface="+mn-lt"/>
                        </a:rPr>
                        <a:t>0.45</a:t>
                      </a:r>
                      <a:endParaRPr lang="en-GB" sz="18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23331" marR="23331" marT="7686" marB="7686" anchor="ctr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250"/>
                        </a:spcBef>
                        <a:spcAft>
                          <a:spcPts val="250"/>
                        </a:spcAft>
                      </a:pPr>
                      <a:r>
                        <a:rPr lang="en-GB" sz="1800" dirty="0">
                          <a:effectLst/>
                          <a:latin typeface="+mn-lt"/>
                        </a:rPr>
                        <a:t>3.3</a:t>
                      </a:r>
                      <a:endParaRPr lang="en-GB" sz="18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23331" marR="23331" marT="7686" marB="7686" anchor="ctr"/>
                </a:tc>
              </a:tr>
              <a:tr h="0">
                <a:tc gridSpan="4"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  <a:spcBef>
                          <a:spcPts val="250"/>
                        </a:spcBef>
                        <a:spcAft>
                          <a:spcPts val="250"/>
                        </a:spcAft>
                      </a:pPr>
                      <a:r>
                        <a:rPr lang="en-GB" sz="1800" dirty="0">
                          <a:effectLst/>
                          <a:latin typeface="+mn-lt"/>
                        </a:rPr>
                        <a:t>Physics performance and beam parameters</a:t>
                      </a:r>
                      <a:endParaRPr lang="en-GB" sz="18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23331" marR="23331" marT="7686" marB="7686" anchor="ctr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  <a:spcBef>
                          <a:spcPts val="250"/>
                        </a:spcBef>
                        <a:spcAft>
                          <a:spcPts val="250"/>
                        </a:spcAft>
                      </a:pPr>
                      <a:r>
                        <a:rPr lang="en-GB" sz="1800" dirty="0">
                          <a:effectLst/>
                          <a:latin typeface="+mn-lt"/>
                        </a:rPr>
                        <a:t>Peak luminosity [10</a:t>
                      </a:r>
                      <a:r>
                        <a:rPr lang="en-GB" sz="1800" baseline="30000" dirty="0">
                          <a:effectLst/>
                          <a:latin typeface="+mn-lt"/>
                        </a:rPr>
                        <a:t>34</a:t>
                      </a:r>
                      <a:r>
                        <a:rPr lang="en-GB" sz="1800" dirty="0">
                          <a:effectLst/>
                          <a:latin typeface="+mn-lt"/>
                        </a:rPr>
                        <a:t> cm</a:t>
                      </a:r>
                      <a:r>
                        <a:rPr lang="en-GB" sz="1800" baseline="30000" dirty="0">
                          <a:effectLst/>
                          <a:latin typeface="+mn-lt"/>
                        </a:rPr>
                        <a:t>-2</a:t>
                      </a:r>
                      <a:r>
                        <a:rPr lang="en-GB" sz="1800" dirty="0">
                          <a:effectLst/>
                          <a:latin typeface="+mn-lt"/>
                        </a:rPr>
                        <a:t>s</a:t>
                      </a:r>
                      <a:r>
                        <a:rPr lang="en-GB" sz="1800" baseline="30000" dirty="0">
                          <a:effectLst/>
                          <a:latin typeface="+mn-lt"/>
                        </a:rPr>
                        <a:t>-1</a:t>
                      </a:r>
                      <a:r>
                        <a:rPr lang="en-GB" sz="1800" dirty="0">
                          <a:effectLst/>
                          <a:latin typeface="+mn-lt"/>
                        </a:rPr>
                        <a:t>]</a:t>
                      </a:r>
                      <a:endParaRPr lang="en-GB" sz="18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23331" marR="23331" marT="7686" marB="7686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250"/>
                        </a:spcBef>
                        <a:spcAft>
                          <a:spcPts val="250"/>
                        </a:spcAft>
                      </a:pPr>
                      <a:r>
                        <a:rPr lang="en-GB" sz="1800">
                          <a:effectLst/>
                          <a:latin typeface="+mn-lt"/>
                        </a:rPr>
                        <a:t>1.0</a:t>
                      </a:r>
                      <a:endParaRPr lang="en-GB" sz="180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23331" marR="23331" marT="7686" marB="7686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250"/>
                        </a:spcBef>
                        <a:spcAft>
                          <a:spcPts val="250"/>
                        </a:spcAft>
                      </a:pPr>
                      <a:r>
                        <a:rPr lang="en-GB" sz="1800" dirty="0" smtClean="0">
                          <a:effectLst/>
                          <a:latin typeface="+mn-lt"/>
                        </a:rPr>
                        <a:t>5.0 (lev.)</a:t>
                      </a:r>
                      <a:endParaRPr lang="en-GB" sz="18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23331" marR="23331" marT="7686" marB="7686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250"/>
                        </a:spcBef>
                        <a:spcAft>
                          <a:spcPts val="250"/>
                        </a:spcAft>
                      </a:pPr>
                      <a:r>
                        <a:rPr lang="en-GB" sz="18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5.0</a:t>
                      </a:r>
                      <a:endParaRPr lang="en-GB" sz="18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23331" marR="23331" marT="7686" marB="7686" anchor="ctr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dirty="0" smtClean="0">
                          <a:effectLst/>
                          <a:latin typeface="+mn-lt"/>
                        </a:rPr>
                        <a:t>Pile-up</a:t>
                      </a:r>
                      <a:r>
                        <a:rPr lang="en-GB" sz="1800" baseline="0" dirty="0" smtClean="0">
                          <a:effectLst/>
                          <a:latin typeface="+mn-lt"/>
                        </a:rPr>
                        <a:t> </a:t>
                      </a:r>
                      <a:r>
                        <a:rPr lang="en-GB" sz="18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(25 ns/5</a:t>
                      </a:r>
                      <a:r>
                        <a:rPr lang="en-GB" sz="1800" b="1" kern="1200" baseline="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ns)</a:t>
                      </a:r>
                      <a:r>
                        <a:rPr lang="en-GB" sz="18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1800" baseline="0" dirty="0" smtClean="0">
                          <a:effectLst/>
                          <a:latin typeface="+mn-lt"/>
                        </a:rPr>
                        <a:t>[</a:t>
                      </a:r>
                      <a:r>
                        <a:rPr lang="en-GB" sz="1800" baseline="0" dirty="0" err="1" smtClean="0">
                          <a:effectLst/>
                          <a:latin typeface="+mn-lt"/>
                        </a:rPr>
                        <a:t>evts</a:t>
                      </a:r>
                      <a:r>
                        <a:rPr lang="en-GB" sz="1800" baseline="0" dirty="0" smtClean="0">
                          <a:effectLst/>
                          <a:latin typeface="+mn-lt"/>
                        </a:rPr>
                        <a:t>./crossing]</a:t>
                      </a:r>
                    </a:p>
                  </a:txBody>
                  <a:tcPr marL="23331" marR="23331" marT="7686" marB="7686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  <a:latin typeface="+mn-lt"/>
                        </a:rPr>
                        <a:t> </a:t>
                      </a:r>
                      <a:r>
                        <a:rPr lang="en-GB" sz="1800" dirty="0" smtClean="0">
                          <a:effectLst/>
                          <a:latin typeface="+mn-lt"/>
                        </a:rPr>
                        <a:t>27</a:t>
                      </a:r>
                      <a:endParaRPr lang="en-GB" sz="18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23331" marR="23331" marT="7686" marB="7686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  <a:latin typeface="+mn-lt"/>
                        </a:rPr>
                        <a:t> </a:t>
                      </a:r>
                      <a:r>
                        <a:rPr lang="en-GB" sz="1800" dirty="0" smtClean="0">
                          <a:effectLst/>
                          <a:latin typeface="+mn-lt"/>
                        </a:rPr>
                        <a:t>140 </a:t>
                      </a:r>
                      <a:r>
                        <a:rPr lang="en-GB" sz="1800" dirty="0">
                          <a:effectLst/>
                          <a:latin typeface="+mn-lt"/>
                        </a:rPr>
                        <a:t>(lev.)</a:t>
                      </a:r>
                      <a:endParaRPr lang="en-GB" sz="18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23331" marR="23331" marT="7686" marB="7686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  <a:latin typeface="+mn-lt"/>
                        </a:rPr>
                        <a:t> </a:t>
                      </a:r>
                      <a:r>
                        <a:rPr lang="en-GB" sz="1800" dirty="0" smtClean="0">
                          <a:effectLst/>
                          <a:latin typeface="+mn-lt"/>
                        </a:rPr>
                        <a:t>171/34</a:t>
                      </a:r>
                      <a:endParaRPr lang="en-GB" sz="18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23331" marR="23331" marT="7686" marB="7686" anchor="ctr"/>
                </a:tc>
              </a:tr>
            </a:tbl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Main FCC-</a:t>
            </a:r>
            <a:r>
              <a:rPr lang="en-US" dirty="0" err="1" smtClean="0"/>
              <a:t>hh</a:t>
            </a:r>
            <a:r>
              <a:rPr lang="en-US" dirty="0" smtClean="0"/>
              <a:t> parameters</a:t>
            </a:r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8422" y="188640"/>
            <a:ext cx="2440082" cy="1020472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white">
                    <a:lumMod val="75000"/>
                  </a:prstClr>
                </a:solidFill>
              </a:rPr>
              <a:t>11/03/2014</a:t>
            </a:r>
            <a:endParaRPr lang="en-US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G. Arduini - LHC Machine Upgrade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90253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51855526"/>
              </p:ext>
            </p:extLst>
          </p:nvPr>
        </p:nvGraphicFramePr>
        <p:xfrm>
          <a:off x="420653" y="1381684"/>
          <a:ext cx="8183795" cy="368038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745448"/>
                <a:gridCol w="1342003"/>
                <a:gridCol w="1224136"/>
                <a:gridCol w="1872208"/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  <a:spcBef>
                          <a:spcPts val="250"/>
                        </a:spcBef>
                        <a:spcAft>
                          <a:spcPts val="250"/>
                        </a:spcAft>
                      </a:pPr>
                      <a:r>
                        <a:rPr lang="en-GB" sz="1800" dirty="0">
                          <a:effectLst/>
                          <a:latin typeface="+mj-lt"/>
                        </a:rPr>
                        <a:t> </a:t>
                      </a:r>
                      <a:endParaRPr lang="en-GB" sz="1800" dirty="0"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23331" marR="23331" marT="7686" marB="7686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250"/>
                        </a:spcBef>
                        <a:spcAft>
                          <a:spcPts val="250"/>
                        </a:spcAft>
                      </a:pPr>
                      <a:r>
                        <a:rPr lang="en-GB" sz="1800" dirty="0">
                          <a:effectLst/>
                          <a:latin typeface="+mj-lt"/>
                        </a:rPr>
                        <a:t>LHC (Design)</a:t>
                      </a:r>
                      <a:endParaRPr lang="en-GB" sz="1800" dirty="0"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23331" marR="23331" marT="7686" marB="7686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250"/>
                        </a:spcBef>
                        <a:spcAft>
                          <a:spcPts val="250"/>
                        </a:spcAft>
                      </a:pPr>
                      <a:r>
                        <a:rPr lang="en-GB" sz="1800" dirty="0">
                          <a:effectLst/>
                          <a:latin typeface="+mj-lt"/>
                        </a:rPr>
                        <a:t>HL-LHC</a:t>
                      </a:r>
                      <a:endParaRPr lang="en-GB" sz="1800" dirty="0"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23331" marR="23331" marT="7686" marB="7686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250"/>
                        </a:spcBef>
                        <a:spcAft>
                          <a:spcPts val="250"/>
                        </a:spcAft>
                      </a:pPr>
                      <a:r>
                        <a:rPr lang="en-GB" sz="1800" dirty="0" smtClean="0">
                          <a:effectLst/>
                          <a:latin typeface="+mj-lt"/>
                        </a:rPr>
                        <a:t>FCC-</a:t>
                      </a:r>
                      <a:r>
                        <a:rPr lang="en-GB" sz="1800" dirty="0" err="1" smtClean="0">
                          <a:effectLst/>
                          <a:latin typeface="+mj-lt"/>
                        </a:rPr>
                        <a:t>hh</a:t>
                      </a:r>
                      <a:r>
                        <a:rPr lang="en-GB" sz="1800" dirty="0" smtClean="0">
                          <a:effectLst/>
                          <a:latin typeface="+mj-lt"/>
                        </a:rPr>
                        <a:t> (100/83)</a:t>
                      </a:r>
                      <a:endParaRPr lang="en-GB" sz="1800" dirty="0"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23331" marR="23331" marT="7686" marB="7686" anchor="ctr"/>
                </a:tc>
              </a:tr>
              <a:tr h="0">
                <a:tc gridSpan="4">
                  <a:txBody>
                    <a:bodyPr/>
                    <a:lstStyle/>
                    <a:p>
                      <a:pPr algn="l">
                        <a:lnSpc>
                          <a:spcPct val="110000"/>
                        </a:lnSpc>
                        <a:spcBef>
                          <a:spcPts val="250"/>
                        </a:spcBef>
                        <a:spcAft>
                          <a:spcPts val="250"/>
                        </a:spcAft>
                      </a:pPr>
                      <a:r>
                        <a:rPr lang="en-GB" sz="1800" dirty="0">
                          <a:effectLst/>
                          <a:latin typeface="+mj-lt"/>
                        </a:rPr>
                        <a:t>Beam parameters</a:t>
                      </a:r>
                      <a:endParaRPr lang="en-GB" sz="1800" dirty="0"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23331" marR="23331" marT="7686" marB="7686" anchor="ctr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  <a:latin typeface="+mj-lt"/>
                        </a:rPr>
                        <a:t>Number of bunches </a:t>
                      </a:r>
                      <a:r>
                        <a:rPr lang="en-GB" sz="1800" dirty="0" smtClean="0">
                          <a:effectLst/>
                          <a:latin typeface="+mj-lt"/>
                        </a:rPr>
                        <a:t>k </a:t>
                      </a:r>
                      <a:r>
                        <a:rPr lang="en-GB" sz="1800" baseline="0" dirty="0" smtClean="0">
                          <a:effectLst/>
                          <a:latin typeface="+mj-lt"/>
                        </a:rPr>
                        <a:t> (25 ns/5 ns)</a:t>
                      </a:r>
                      <a:endParaRPr lang="en-GB" sz="1800" dirty="0">
                        <a:effectLst/>
                        <a:latin typeface="+mj-lt"/>
                      </a:endParaRPr>
                    </a:p>
                  </a:txBody>
                  <a:tcPr marL="23331" marR="23331" marT="7686" marB="7686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  <a:latin typeface="+mj-lt"/>
                        </a:rPr>
                        <a:t> </a:t>
                      </a:r>
                      <a:r>
                        <a:rPr lang="en-GB" sz="1800" dirty="0" smtClean="0">
                          <a:effectLst/>
                          <a:latin typeface="+mj-lt"/>
                        </a:rPr>
                        <a:t>2808</a:t>
                      </a:r>
                      <a:endParaRPr lang="en-GB" sz="1800" dirty="0"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23331" marR="23331" marT="7686" marB="768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+mj-lt"/>
                        </a:rPr>
                        <a:t>2748</a:t>
                      </a:r>
                    </a:p>
                  </a:txBody>
                  <a:tcPr marL="23331" marR="23331" marT="7686" marB="7686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10600 </a:t>
                      </a:r>
                      <a:r>
                        <a:rPr lang="en-GB" sz="18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(</a:t>
                      </a:r>
                      <a:r>
                        <a:rPr lang="en-GB" sz="18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8900)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/</a:t>
                      </a:r>
                      <a:r>
                        <a:rPr lang="en-GB" sz="1800" baseline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en-GB" sz="18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53000 </a:t>
                      </a:r>
                      <a:r>
                        <a:rPr lang="en-GB" sz="18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(44500)</a:t>
                      </a:r>
                      <a:endParaRPr lang="en-GB" sz="1800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23331" marR="23331" marT="7686" marB="7686" anchor="ctr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  <a:spcBef>
                          <a:spcPts val="250"/>
                        </a:spcBef>
                        <a:spcAft>
                          <a:spcPts val="250"/>
                        </a:spcAft>
                      </a:pPr>
                      <a:r>
                        <a:rPr lang="en-GB" sz="1800" b="1" kern="1200" dirty="0" err="1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</a:t>
                      </a:r>
                      <a:r>
                        <a:rPr lang="en-GB" sz="1800" b="1" kern="1200" baseline="-25000" dirty="0" err="1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</a:t>
                      </a:r>
                      <a:r>
                        <a:rPr lang="en-GB" sz="18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[10</a:t>
                      </a:r>
                      <a:r>
                        <a:rPr lang="en-GB" sz="1800" b="1" kern="1200" baseline="300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</a:t>
                      </a:r>
                      <a:r>
                        <a:rPr lang="en-GB" sz="18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]</a:t>
                      </a:r>
                      <a:endParaRPr lang="en-GB" sz="1800" dirty="0"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23331" marR="23331" marT="7686" marB="7686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  <a:latin typeface="+mj-lt"/>
                        </a:rPr>
                        <a:t> </a:t>
                      </a:r>
                      <a:r>
                        <a:rPr lang="en-GB" sz="1800" dirty="0" smtClean="0">
                          <a:effectLst/>
                          <a:latin typeface="+mj-lt"/>
                        </a:rPr>
                        <a:t>1.15</a:t>
                      </a:r>
                      <a:endParaRPr lang="en-GB" sz="1800" dirty="0"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23331" marR="23331" marT="7686" marB="7686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  <a:latin typeface="+mj-lt"/>
                        </a:rPr>
                        <a:t> </a:t>
                      </a:r>
                      <a:r>
                        <a:rPr lang="en-GB" sz="1800" dirty="0" smtClean="0">
                          <a:effectLst/>
                          <a:latin typeface="+mj-lt"/>
                        </a:rPr>
                        <a:t>2.2</a:t>
                      </a:r>
                      <a:endParaRPr lang="en-GB" sz="1800" dirty="0"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23331" marR="23331" marT="7686" marB="7686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 </a:t>
                      </a:r>
                      <a:r>
                        <a:rPr lang="en-GB" sz="18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1.0/0.2</a:t>
                      </a:r>
                      <a:endParaRPr lang="en-GB" sz="1800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23331" marR="23331" marT="7686" marB="7686" anchor="ctr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  <a:spcBef>
                          <a:spcPts val="250"/>
                        </a:spcBef>
                        <a:spcAft>
                          <a:spcPts val="250"/>
                        </a:spcAft>
                      </a:pPr>
                      <a:r>
                        <a:rPr lang="en-US" sz="1800" b="1" kern="1200" dirty="0" smtClean="0">
                          <a:solidFill>
                            <a:schemeClr val="lt1"/>
                          </a:solidFill>
                          <a:effectLst/>
                          <a:latin typeface="Symbol" panose="05050102010706020507" pitchFamily="18" charset="2"/>
                          <a:ea typeface="Times New Roman"/>
                          <a:cs typeface="Times New Roman"/>
                        </a:rPr>
                        <a:t>e</a:t>
                      </a:r>
                      <a:r>
                        <a:rPr lang="en-US" sz="1800" b="1" kern="1200" baseline="300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*</a:t>
                      </a:r>
                      <a:r>
                        <a:rPr lang="en-US" sz="18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 (25 ns/5ns)</a:t>
                      </a:r>
                      <a:r>
                        <a:rPr lang="en-US" sz="1800" b="1" kern="1200" baseline="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8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[</a:t>
                      </a:r>
                      <a:r>
                        <a:rPr lang="en-US" sz="1800" b="1" kern="1200" dirty="0" smtClean="0">
                          <a:solidFill>
                            <a:schemeClr val="lt1"/>
                          </a:solidFill>
                          <a:effectLst/>
                          <a:latin typeface="Symbol" panose="05050102010706020507" pitchFamily="18" charset="2"/>
                          <a:ea typeface="Times New Roman"/>
                          <a:cs typeface="Times New Roman"/>
                        </a:rPr>
                        <a:t>m</a:t>
                      </a:r>
                      <a:r>
                        <a:rPr lang="en-US" sz="18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m]</a:t>
                      </a:r>
                      <a:endParaRPr lang="en-GB" sz="1800" dirty="0"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23331" marR="23331" marT="7686" marB="7686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250"/>
                        </a:spcBef>
                        <a:spcAft>
                          <a:spcPts val="250"/>
                        </a:spcAft>
                      </a:pPr>
                      <a:r>
                        <a:rPr lang="en-US" sz="1800" dirty="0" smtClean="0"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3.75</a:t>
                      </a:r>
                      <a:endParaRPr lang="en-GB" sz="1800" dirty="0"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23331" marR="23331" marT="7686" marB="7686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250"/>
                        </a:spcBef>
                        <a:spcAft>
                          <a:spcPts val="250"/>
                        </a:spcAft>
                      </a:pPr>
                      <a:r>
                        <a:rPr lang="en-US" sz="1800" dirty="0" smtClean="0"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2.5</a:t>
                      </a:r>
                      <a:endParaRPr lang="en-GB" sz="1800" dirty="0"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23331" marR="23331" marT="7686" marB="7686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250"/>
                        </a:spcBef>
                        <a:spcAft>
                          <a:spcPts val="250"/>
                        </a:spcAft>
                      </a:pP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2.2/0.44</a:t>
                      </a:r>
                      <a:endParaRPr lang="en-GB" sz="1800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23331" marR="23331" marT="7686" marB="7686" anchor="ctr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  <a:spcBef>
                          <a:spcPts val="250"/>
                        </a:spcBef>
                        <a:spcAft>
                          <a:spcPts val="250"/>
                        </a:spcAft>
                      </a:pPr>
                      <a:r>
                        <a:rPr lang="en-GB" sz="1800" dirty="0">
                          <a:effectLst/>
                          <a:latin typeface="+mj-lt"/>
                        </a:rPr>
                        <a:t>Maximum total b-b tune shift </a:t>
                      </a:r>
                      <a:r>
                        <a:rPr lang="en-GB" sz="1800" dirty="0" err="1" smtClean="0">
                          <a:effectLst/>
                          <a:latin typeface="Symbol" panose="05050102010706020507" pitchFamily="18" charset="2"/>
                        </a:rPr>
                        <a:t>D</a:t>
                      </a:r>
                      <a:r>
                        <a:rPr lang="en-GB" sz="1800" dirty="0" err="1" smtClean="0">
                          <a:effectLst/>
                          <a:latin typeface="+mj-lt"/>
                        </a:rPr>
                        <a:t>Q</a:t>
                      </a:r>
                      <a:r>
                        <a:rPr lang="en-GB" sz="1800" baseline="-25000" dirty="0" err="1" smtClean="0">
                          <a:effectLst/>
                          <a:latin typeface="+mj-lt"/>
                        </a:rPr>
                        <a:t>bb</a:t>
                      </a:r>
                      <a:r>
                        <a:rPr lang="en-GB" sz="1800" dirty="0" smtClean="0">
                          <a:effectLst/>
                          <a:latin typeface="+mj-lt"/>
                        </a:rPr>
                        <a:t>/IP</a:t>
                      </a:r>
                      <a:endParaRPr lang="en-GB" sz="1800" dirty="0"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23331" marR="23331" marT="7686" marB="7686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250"/>
                        </a:spcBef>
                        <a:spcAft>
                          <a:spcPts val="250"/>
                        </a:spcAft>
                      </a:pPr>
                      <a:r>
                        <a:rPr lang="en-GB" sz="1800" dirty="0" smtClean="0">
                          <a:effectLst/>
                          <a:latin typeface="+mj-lt"/>
                        </a:rPr>
                        <a:t>-0.003</a:t>
                      </a:r>
                      <a:endParaRPr lang="en-GB" sz="1800" dirty="0"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23331" marR="23331" marT="7686" marB="7686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250"/>
                        </a:spcBef>
                        <a:spcAft>
                          <a:spcPts val="250"/>
                        </a:spcAft>
                      </a:pPr>
                      <a:r>
                        <a:rPr lang="en-GB" sz="1800" dirty="0" smtClean="0">
                          <a:effectLst/>
                          <a:latin typeface="+mj-lt"/>
                        </a:rPr>
                        <a:t>-0.01</a:t>
                      </a:r>
                      <a:endParaRPr lang="en-GB" sz="1800" dirty="0"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23331" marR="23331" marT="7686" marB="7686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250"/>
                        </a:spcBef>
                        <a:spcAft>
                          <a:spcPts val="250"/>
                        </a:spcAft>
                      </a:pPr>
                      <a:r>
                        <a:rPr lang="en-GB" sz="18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-0.005</a:t>
                      </a:r>
                      <a:endParaRPr lang="en-GB" sz="1800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23331" marR="23331" marT="7686" marB="7686" anchor="ctr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  <a:spcBef>
                          <a:spcPts val="250"/>
                        </a:spcBef>
                        <a:spcAft>
                          <a:spcPts val="250"/>
                        </a:spcAft>
                      </a:pPr>
                      <a:r>
                        <a:rPr lang="en-GB" sz="1800" dirty="0">
                          <a:effectLst/>
                          <a:latin typeface="+mj-lt"/>
                        </a:rPr>
                        <a:t>Beam current [A]</a:t>
                      </a:r>
                      <a:endParaRPr lang="en-GB" sz="1800" dirty="0"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23331" marR="23331" marT="7686" marB="7686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250"/>
                        </a:spcBef>
                        <a:spcAft>
                          <a:spcPts val="250"/>
                        </a:spcAft>
                      </a:pPr>
                      <a:r>
                        <a:rPr lang="en-GB" sz="1800">
                          <a:effectLst/>
                          <a:latin typeface="+mj-lt"/>
                        </a:rPr>
                        <a:t>0.584</a:t>
                      </a:r>
                      <a:endParaRPr lang="en-GB" sz="1800"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23331" marR="23331" marT="7686" marB="7686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250"/>
                        </a:spcBef>
                        <a:spcAft>
                          <a:spcPts val="250"/>
                        </a:spcAft>
                      </a:pPr>
                      <a:r>
                        <a:rPr lang="en-GB" sz="1800" dirty="0">
                          <a:effectLst/>
                          <a:latin typeface="+mj-lt"/>
                        </a:rPr>
                        <a:t>1.12</a:t>
                      </a:r>
                      <a:endParaRPr lang="en-GB" sz="1800" dirty="0"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23331" marR="23331" marT="7686" marB="7686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250"/>
                        </a:spcBef>
                        <a:spcAft>
                          <a:spcPts val="250"/>
                        </a:spcAft>
                      </a:pPr>
                      <a:r>
                        <a:rPr lang="en-GB" sz="18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0.5</a:t>
                      </a:r>
                      <a:endParaRPr lang="en-GB" sz="1800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23331" marR="23331" marT="7686" marB="7686" anchor="ctr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  <a:spcBef>
                          <a:spcPts val="250"/>
                        </a:spcBef>
                        <a:spcAft>
                          <a:spcPts val="250"/>
                        </a:spcAft>
                      </a:pPr>
                      <a:r>
                        <a:rPr lang="en-GB" sz="1800" dirty="0">
                          <a:effectLst/>
                          <a:latin typeface="+mj-lt"/>
                        </a:rPr>
                        <a:t>RMS bunch length [cm]</a:t>
                      </a:r>
                      <a:endParaRPr lang="en-GB" sz="1800" dirty="0"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23331" marR="23331" marT="7686" marB="7686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250"/>
                        </a:spcBef>
                        <a:spcAft>
                          <a:spcPts val="250"/>
                        </a:spcAft>
                      </a:pPr>
                      <a:r>
                        <a:rPr lang="en-GB" sz="1800" dirty="0">
                          <a:effectLst/>
                          <a:latin typeface="+mj-lt"/>
                        </a:rPr>
                        <a:t>7.55</a:t>
                      </a:r>
                      <a:endParaRPr lang="en-GB" sz="1800" dirty="0"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23331" marR="23331" marT="7686" marB="7686" anchor="ctr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250"/>
                        </a:spcBef>
                        <a:spcAft>
                          <a:spcPts val="250"/>
                        </a:spcAft>
                      </a:pPr>
                      <a:r>
                        <a:rPr lang="en-GB" sz="18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8 (7.55)</a:t>
                      </a:r>
                      <a:endParaRPr lang="en-GB" sz="1800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23331" marR="23331" marT="7686" marB="7686" anchor="ctr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  <a:spcBef>
                          <a:spcPts val="250"/>
                        </a:spcBef>
                        <a:spcAft>
                          <a:spcPts val="250"/>
                        </a:spcAft>
                      </a:pPr>
                      <a:r>
                        <a:rPr lang="en-GB" sz="1800" dirty="0" smtClean="0">
                          <a:effectLst/>
                          <a:latin typeface="Symbol" panose="05050102010706020507" pitchFamily="18" charset="2"/>
                        </a:rPr>
                        <a:t>b</a:t>
                      </a:r>
                      <a:r>
                        <a:rPr lang="en-GB" sz="1800" baseline="30000" dirty="0" smtClean="0">
                          <a:effectLst/>
                          <a:latin typeface="+mj-lt"/>
                        </a:rPr>
                        <a:t>*</a:t>
                      </a:r>
                      <a:r>
                        <a:rPr lang="en-GB" sz="1800" dirty="0" smtClean="0">
                          <a:effectLst/>
                          <a:latin typeface="+mj-lt"/>
                        </a:rPr>
                        <a:t> [m</a:t>
                      </a:r>
                      <a:r>
                        <a:rPr lang="en-GB" sz="1800" dirty="0">
                          <a:effectLst/>
                          <a:latin typeface="+mj-lt"/>
                        </a:rPr>
                        <a:t>]</a:t>
                      </a:r>
                      <a:endParaRPr lang="en-GB" sz="1800" dirty="0"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23331" marR="23331" marT="7686" marB="7686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250"/>
                        </a:spcBef>
                        <a:spcAft>
                          <a:spcPts val="250"/>
                        </a:spcAft>
                      </a:pPr>
                      <a:r>
                        <a:rPr lang="en-GB" sz="1800">
                          <a:effectLst/>
                          <a:latin typeface="+mj-lt"/>
                        </a:rPr>
                        <a:t>0.55</a:t>
                      </a:r>
                      <a:endParaRPr lang="en-GB" sz="1800"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23331" marR="23331" marT="7686" marB="7686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250"/>
                        </a:spcBef>
                        <a:spcAft>
                          <a:spcPts val="250"/>
                        </a:spcAft>
                      </a:pPr>
                      <a:r>
                        <a:rPr lang="en-GB" sz="1800" dirty="0" smtClean="0">
                          <a:effectLst/>
                          <a:latin typeface="+mj-lt"/>
                        </a:rPr>
                        <a:t>0.15</a:t>
                      </a:r>
                      <a:endParaRPr lang="en-GB" sz="1800" dirty="0"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23331" marR="23331" marT="7686" marB="7686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250"/>
                        </a:spcBef>
                        <a:spcAft>
                          <a:spcPts val="250"/>
                        </a:spcAft>
                      </a:pPr>
                      <a:r>
                        <a:rPr lang="en-GB" sz="18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1.1</a:t>
                      </a:r>
                      <a:endParaRPr lang="en-GB" sz="1800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23331" marR="23331" marT="7686" marB="7686" anchor="ctr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  <a:latin typeface="+mj-lt"/>
                        </a:rPr>
                        <a:t>RMS IP spot size </a:t>
                      </a:r>
                      <a:r>
                        <a:rPr lang="en-GB" sz="1800" dirty="0" smtClean="0">
                          <a:effectLst/>
                          <a:latin typeface="+mj-lt"/>
                        </a:rPr>
                        <a:t>(25 ns/5ns) [</a:t>
                      </a:r>
                      <a:r>
                        <a:rPr lang="en-GB" sz="1800" dirty="0" smtClean="0">
                          <a:effectLst/>
                          <a:latin typeface="Symbol" panose="05050102010706020507" pitchFamily="18" charset="2"/>
                        </a:rPr>
                        <a:t>m</a:t>
                      </a:r>
                      <a:r>
                        <a:rPr lang="en-GB" sz="1800" dirty="0" smtClean="0">
                          <a:effectLst/>
                          <a:latin typeface="+mj-lt"/>
                        </a:rPr>
                        <a:t>m]</a:t>
                      </a:r>
                      <a:endParaRPr lang="en-GB" sz="1800" dirty="0">
                        <a:effectLst/>
                        <a:latin typeface="+mj-lt"/>
                      </a:endParaRPr>
                    </a:p>
                  </a:txBody>
                  <a:tcPr marL="23331" marR="23331" marT="7686" marB="7686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  <a:latin typeface="+mj-lt"/>
                        </a:rPr>
                        <a:t> </a:t>
                      </a:r>
                      <a:r>
                        <a:rPr lang="en-GB" sz="1800" dirty="0" smtClean="0">
                          <a:effectLst/>
                          <a:latin typeface="+mj-lt"/>
                        </a:rPr>
                        <a:t>16.7</a:t>
                      </a:r>
                      <a:endParaRPr lang="en-GB" sz="1800" dirty="0"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23331" marR="23331" marT="7686" marB="7686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  <a:latin typeface="+mj-lt"/>
                        </a:rPr>
                        <a:t> </a:t>
                      </a:r>
                      <a:r>
                        <a:rPr lang="en-GB" sz="1800" dirty="0" smtClean="0">
                          <a:effectLst/>
                          <a:latin typeface="+mj-lt"/>
                        </a:rPr>
                        <a:t>7.1 </a:t>
                      </a:r>
                      <a:r>
                        <a:rPr lang="en-GB" sz="1800" dirty="0">
                          <a:effectLst/>
                          <a:latin typeface="+mj-lt"/>
                        </a:rPr>
                        <a:t>(min)</a:t>
                      </a:r>
                      <a:endParaRPr lang="en-GB" sz="1800" dirty="0"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23331" marR="23331" marT="7686" marB="7686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6.8/3</a:t>
                      </a:r>
                      <a:endParaRPr lang="en-GB" sz="1800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23331" marR="23331" marT="7686" marB="7686" anchor="ctr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  <a:latin typeface="+mj-lt"/>
                        </a:rPr>
                        <a:t>Full crossing angle [</a:t>
                      </a:r>
                      <a:r>
                        <a:rPr lang="en-GB" sz="1800" dirty="0" err="1" smtClean="0">
                          <a:effectLst/>
                          <a:latin typeface="Symbol" panose="05050102010706020507" pitchFamily="18" charset="2"/>
                        </a:rPr>
                        <a:t>m</a:t>
                      </a:r>
                      <a:r>
                        <a:rPr lang="en-GB" sz="1800" dirty="0" err="1" smtClean="0">
                          <a:effectLst/>
                          <a:latin typeface="+mj-lt"/>
                        </a:rPr>
                        <a:t>rad</a:t>
                      </a:r>
                      <a:r>
                        <a:rPr lang="en-GB" sz="1800" dirty="0" smtClean="0">
                          <a:effectLst/>
                          <a:latin typeface="+mj-lt"/>
                        </a:rPr>
                        <a:t>]</a:t>
                      </a:r>
                      <a:endParaRPr lang="en-GB" sz="1800" dirty="0">
                        <a:effectLst/>
                        <a:latin typeface="+mj-lt"/>
                      </a:endParaRPr>
                    </a:p>
                  </a:txBody>
                  <a:tcPr marL="23331" marR="23331" marT="7686" marB="7686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  <a:latin typeface="+mj-lt"/>
                        </a:rPr>
                        <a:t> </a:t>
                      </a:r>
                      <a:r>
                        <a:rPr lang="en-GB" sz="1800" dirty="0" smtClean="0">
                          <a:effectLst/>
                          <a:latin typeface="+mj-lt"/>
                        </a:rPr>
                        <a:t>285</a:t>
                      </a:r>
                      <a:endParaRPr lang="en-GB" sz="1800" dirty="0"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23331" marR="23331" marT="7686" marB="7686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  <a:latin typeface="+mj-lt"/>
                        </a:rPr>
                        <a:t> </a:t>
                      </a:r>
                      <a:r>
                        <a:rPr lang="en-GB" sz="1800" dirty="0" smtClean="0">
                          <a:effectLst/>
                          <a:latin typeface="+mj-lt"/>
                        </a:rPr>
                        <a:t>590</a:t>
                      </a:r>
                      <a:endParaRPr lang="en-GB" sz="1800" dirty="0"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23331" marR="23331" marT="7686" marB="7686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 </a:t>
                      </a:r>
                      <a:r>
                        <a:rPr lang="en-GB" sz="18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74/ n/a</a:t>
                      </a:r>
                      <a:endParaRPr lang="en-GB" sz="1800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23331" marR="23331" marT="7686" marB="7686" anchor="ctr"/>
                </a:tc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FCC-</a:t>
            </a:r>
            <a:r>
              <a:rPr lang="en-US" dirty="0" err="1" smtClean="0"/>
              <a:t>hh</a:t>
            </a:r>
            <a:r>
              <a:rPr lang="en-US" dirty="0" smtClean="0"/>
              <a:t> beam parameters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5229200"/>
            <a:ext cx="8229600" cy="1308758"/>
          </a:xfrm>
        </p:spPr>
        <p:txBody>
          <a:bodyPr>
            <a:norm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Rather conservative parameters as compared to HL-LHC</a:t>
            </a:r>
            <a:endParaRPr lang="en-GB" sz="2400" dirty="0">
              <a:solidFill>
                <a:srgbClr val="FF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8422" y="188640"/>
            <a:ext cx="2440082" cy="1020472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white">
                    <a:lumMod val="75000"/>
                  </a:prstClr>
                </a:solidFill>
              </a:rPr>
              <a:t>11/03/2014</a:t>
            </a:r>
            <a:endParaRPr lang="en-US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G. Arduini - LHC Machine Upgrade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19313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4418538"/>
              </p:ext>
            </p:extLst>
          </p:nvPr>
        </p:nvGraphicFramePr>
        <p:xfrm>
          <a:off x="467544" y="1268760"/>
          <a:ext cx="8208912" cy="287430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756943"/>
                <a:gridCol w="1427633"/>
                <a:gridCol w="1440160"/>
                <a:gridCol w="1584176"/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  <a:spcBef>
                          <a:spcPts val="250"/>
                        </a:spcBef>
                        <a:spcAft>
                          <a:spcPts val="250"/>
                        </a:spcAft>
                      </a:pPr>
                      <a:r>
                        <a:rPr lang="en-GB" sz="1800" dirty="0">
                          <a:effectLst/>
                          <a:latin typeface="+mj-lt"/>
                        </a:rPr>
                        <a:t> </a:t>
                      </a:r>
                      <a:endParaRPr lang="en-GB" sz="1800" dirty="0"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23331" marR="23331" marT="7686" marB="7686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250"/>
                        </a:spcBef>
                        <a:spcAft>
                          <a:spcPts val="250"/>
                        </a:spcAft>
                      </a:pPr>
                      <a:r>
                        <a:rPr lang="en-GB" sz="1800" dirty="0">
                          <a:effectLst/>
                          <a:latin typeface="+mj-lt"/>
                        </a:rPr>
                        <a:t>LHC (Design)</a:t>
                      </a:r>
                      <a:endParaRPr lang="en-GB" sz="1800" dirty="0"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23331" marR="23331" marT="7686" marB="7686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250"/>
                        </a:spcBef>
                        <a:spcAft>
                          <a:spcPts val="250"/>
                        </a:spcAft>
                      </a:pPr>
                      <a:r>
                        <a:rPr lang="en-GB" sz="1800" dirty="0">
                          <a:effectLst/>
                          <a:latin typeface="+mj-lt"/>
                        </a:rPr>
                        <a:t>HL-LHC</a:t>
                      </a:r>
                      <a:endParaRPr lang="en-GB" sz="1800" dirty="0"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23331" marR="23331" marT="7686" marB="7686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250"/>
                        </a:spcBef>
                        <a:spcAft>
                          <a:spcPts val="250"/>
                        </a:spcAft>
                      </a:pPr>
                      <a:r>
                        <a:rPr lang="en-GB" sz="1800" dirty="0" smtClean="0">
                          <a:effectLst/>
                          <a:latin typeface="+mj-lt"/>
                        </a:rPr>
                        <a:t>FCC-</a:t>
                      </a:r>
                      <a:r>
                        <a:rPr lang="en-GB" sz="1800" dirty="0" err="1" smtClean="0">
                          <a:effectLst/>
                          <a:latin typeface="+mj-lt"/>
                        </a:rPr>
                        <a:t>hh</a:t>
                      </a:r>
                      <a:r>
                        <a:rPr lang="en-GB" sz="1800" dirty="0" smtClean="0">
                          <a:effectLst/>
                          <a:latin typeface="+mj-lt"/>
                        </a:rPr>
                        <a:t> (100/83)</a:t>
                      </a:r>
                      <a:endParaRPr lang="en-GB" sz="1800" dirty="0"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23331" marR="23331" marT="7686" marB="7686" anchor="ctr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  <a:spcBef>
                          <a:spcPts val="250"/>
                        </a:spcBef>
                        <a:spcAft>
                          <a:spcPts val="250"/>
                        </a:spcAft>
                      </a:pPr>
                      <a:r>
                        <a:rPr lang="en-US" sz="1800" dirty="0" smtClean="0"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Stored</a:t>
                      </a:r>
                      <a:r>
                        <a:rPr lang="en-US" sz="1800" baseline="0" dirty="0" smtClean="0"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 Energy/beam [GJ]</a:t>
                      </a:r>
                      <a:endParaRPr lang="en-GB" sz="1800" dirty="0"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23331" marR="23331" marT="7686" marB="7686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250"/>
                        </a:spcBef>
                        <a:spcAft>
                          <a:spcPts val="250"/>
                        </a:spcAft>
                      </a:pPr>
                      <a:r>
                        <a:rPr lang="en-US" sz="1800" dirty="0" smtClean="0"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0.36</a:t>
                      </a:r>
                      <a:endParaRPr lang="en-GB" sz="1800" dirty="0"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23331" marR="23331" marT="7686" marB="7686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250"/>
                        </a:spcBef>
                        <a:spcAft>
                          <a:spcPts val="250"/>
                        </a:spcAft>
                      </a:pPr>
                      <a:r>
                        <a:rPr lang="en-US" sz="1800" dirty="0" smtClean="0"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0.68</a:t>
                      </a:r>
                      <a:endParaRPr lang="en-GB" sz="1800" dirty="0"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23331" marR="23331" marT="7686" marB="7686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250"/>
                        </a:spcBef>
                        <a:spcAft>
                          <a:spcPts val="250"/>
                        </a:spcAft>
                      </a:pPr>
                      <a:r>
                        <a:rPr lang="en-US" sz="1800" b="1" dirty="0" smtClean="0">
                          <a:solidFill>
                            <a:srgbClr val="FF0000"/>
                          </a:solidFill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8.4</a:t>
                      </a:r>
                      <a:endParaRPr lang="en-GB" sz="1800" b="1" dirty="0">
                        <a:solidFill>
                          <a:srgbClr val="FF0000"/>
                        </a:solidFill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23331" marR="23331" marT="7686" marB="7686" anchor="ctr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  <a:spcBef>
                          <a:spcPts val="250"/>
                        </a:spcBef>
                        <a:spcAft>
                          <a:spcPts val="250"/>
                        </a:spcAft>
                      </a:pPr>
                      <a:r>
                        <a:rPr lang="en-GB" sz="1800" dirty="0">
                          <a:effectLst/>
                          <a:latin typeface="+mj-lt"/>
                        </a:rPr>
                        <a:t>Arc SR heat load [W/m/aperture]</a:t>
                      </a:r>
                      <a:endParaRPr lang="en-GB" sz="1800" dirty="0"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23331" marR="23331" marT="7686" marB="7686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250"/>
                        </a:spcBef>
                        <a:spcAft>
                          <a:spcPts val="250"/>
                        </a:spcAft>
                      </a:pPr>
                      <a:r>
                        <a:rPr lang="en-GB" sz="1800" dirty="0">
                          <a:effectLst/>
                          <a:latin typeface="+mj-lt"/>
                        </a:rPr>
                        <a:t>0.17</a:t>
                      </a:r>
                      <a:endParaRPr lang="en-GB" sz="1800" dirty="0"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23331" marR="23331" marT="7686" marB="7686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250"/>
                        </a:spcBef>
                        <a:spcAft>
                          <a:spcPts val="250"/>
                        </a:spcAft>
                      </a:pPr>
                      <a:r>
                        <a:rPr lang="en-GB" sz="1800" dirty="0">
                          <a:effectLst/>
                          <a:latin typeface="+mj-lt"/>
                        </a:rPr>
                        <a:t>0.33</a:t>
                      </a:r>
                      <a:endParaRPr lang="en-GB" sz="1800" dirty="0"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23331" marR="23331" marT="7686" marB="7686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250"/>
                        </a:spcBef>
                        <a:spcAft>
                          <a:spcPts val="250"/>
                        </a:spcAft>
                      </a:pPr>
                      <a:r>
                        <a:rPr lang="en-GB" sz="1800" b="1" dirty="0">
                          <a:solidFill>
                            <a:srgbClr val="FF0000"/>
                          </a:solidFill>
                          <a:effectLst/>
                          <a:latin typeface="+mj-lt"/>
                        </a:rPr>
                        <a:t>28.4 (44.3)</a:t>
                      </a:r>
                      <a:endParaRPr lang="en-GB" sz="1800" b="1" dirty="0">
                        <a:solidFill>
                          <a:srgbClr val="FF0000"/>
                        </a:solidFill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23331" marR="23331" marT="7686" marB="7686" anchor="ctr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  <a:spcBef>
                          <a:spcPts val="250"/>
                        </a:spcBef>
                        <a:spcAft>
                          <a:spcPts val="250"/>
                        </a:spcAft>
                      </a:pPr>
                      <a:r>
                        <a:rPr lang="en-GB" sz="1800">
                          <a:effectLst/>
                          <a:latin typeface="+mj-lt"/>
                        </a:rPr>
                        <a:t>Energy loss per turn [MeV]</a:t>
                      </a:r>
                      <a:endParaRPr lang="en-GB" sz="1800"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23331" marR="23331" marT="7686" marB="7686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250"/>
                        </a:spcBef>
                        <a:spcAft>
                          <a:spcPts val="250"/>
                        </a:spcAft>
                      </a:pPr>
                      <a:r>
                        <a:rPr lang="en-GB" sz="1800" dirty="0">
                          <a:effectLst/>
                          <a:latin typeface="+mj-lt"/>
                        </a:rPr>
                        <a:t>0.0067</a:t>
                      </a:r>
                      <a:endParaRPr lang="en-GB" sz="1800" dirty="0"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23331" marR="23331" marT="7686" marB="7686" anchor="ctr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250"/>
                        </a:spcBef>
                        <a:spcAft>
                          <a:spcPts val="250"/>
                        </a:spcAft>
                      </a:pPr>
                      <a:r>
                        <a:rPr lang="en-GB" sz="1800" dirty="0">
                          <a:effectLst/>
                          <a:latin typeface="+mj-lt"/>
                        </a:rPr>
                        <a:t>4.6 (5.86)</a:t>
                      </a:r>
                      <a:endParaRPr lang="en-GB" sz="1800" dirty="0"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23331" marR="23331" marT="7686" marB="7686" anchor="ctr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  <a:spcBef>
                          <a:spcPts val="250"/>
                        </a:spcBef>
                        <a:spcAft>
                          <a:spcPts val="250"/>
                        </a:spcAft>
                      </a:pPr>
                      <a:r>
                        <a:rPr lang="en-GB" sz="1800">
                          <a:effectLst/>
                          <a:latin typeface="+mj-lt"/>
                        </a:rPr>
                        <a:t>Critical photon energy [keV]</a:t>
                      </a:r>
                      <a:endParaRPr lang="en-GB" sz="1800"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23331" marR="23331" marT="7686" marB="7686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250"/>
                        </a:spcBef>
                        <a:spcAft>
                          <a:spcPts val="250"/>
                        </a:spcAft>
                      </a:pPr>
                      <a:r>
                        <a:rPr lang="en-GB" sz="1800" dirty="0">
                          <a:effectLst/>
                          <a:latin typeface="+mj-lt"/>
                        </a:rPr>
                        <a:t>0.044</a:t>
                      </a:r>
                      <a:endParaRPr lang="en-GB" sz="1800" dirty="0"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23331" marR="23331" marT="7686" marB="7686" anchor="ctr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250"/>
                        </a:spcBef>
                        <a:spcAft>
                          <a:spcPts val="250"/>
                        </a:spcAft>
                      </a:pPr>
                      <a:r>
                        <a:rPr lang="en-GB" sz="1800" dirty="0">
                          <a:effectLst/>
                          <a:latin typeface="+mj-lt"/>
                        </a:rPr>
                        <a:t>4.3 (5.5)</a:t>
                      </a:r>
                      <a:endParaRPr lang="en-GB" sz="1800" dirty="0"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23331" marR="23331" marT="7686" marB="7686" anchor="ctr"/>
                </a:tc>
              </a:tr>
              <a:tr h="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10000"/>
                        </a:lnSpc>
                        <a:spcBef>
                          <a:spcPts val="250"/>
                        </a:spcBef>
                        <a:spcAft>
                          <a:spcPts val="25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Total </a:t>
                      </a:r>
                      <a:r>
                        <a:rPr lang="en-US" sz="1800" dirty="0" err="1" smtClean="0"/>
                        <a:t>synchr</a:t>
                      </a:r>
                      <a:r>
                        <a:rPr lang="en-US" sz="1800" dirty="0" smtClean="0"/>
                        <a:t>. Power [MW]</a:t>
                      </a:r>
                    </a:p>
                  </a:txBody>
                  <a:tcPr marL="23331" marR="23331" marT="7686" marB="7686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250"/>
                        </a:spcBef>
                        <a:spcAft>
                          <a:spcPts val="250"/>
                        </a:spcAft>
                      </a:pPr>
                      <a:r>
                        <a:rPr lang="en-GB" sz="1800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0.0072</a:t>
                      </a:r>
                      <a:endParaRPr lang="en-US" sz="18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3975" marR="53975" marT="17780" marB="1778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250"/>
                        </a:spcBef>
                        <a:spcAft>
                          <a:spcPts val="250"/>
                        </a:spcAft>
                      </a:pPr>
                      <a:r>
                        <a:rPr lang="en-GB" sz="1800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0.0146</a:t>
                      </a:r>
                      <a:endParaRPr lang="en-US" sz="18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3975" marR="53975" marT="17780" marB="17780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10000"/>
                        </a:lnSpc>
                        <a:spcBef>
                          <a:spcPts val="250"/>
                        </a:spcBef>
                        <a:spcAft>
                          <a:spcPts val="25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1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4.8 (5.8)</a:t>
                      </a:r>
                      <a:endParaRPr lang="en-US" sz="1800" b="1" dirty="0" smtClean="0">
                        <a:solidFill>
                          <a:srgbClr val="FF0000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23331" marR="23331" marT="7686" marB="7686" anchor="ctr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  <a:spcBef>
                          <a:spcPts val="250"/>
                        </a:spcBef>
                        <a:spcAft>
                          <a:spcPts val="250"/>
                        </a:spcAft>
                      </a:pPr>
                      <a:r>
                        <a:rPr lang="en-GB" sz="1800" dirty="0" smtClean="0">
                          <a:effectLst/>
                          <a:latin typeface="+mj-lt"/>
                        </a:rPr>
                        <a:t>Long. </a:t>
                      </a:r>
                      <a:r>
                        <a:rPr lang="en-GB" sz="1800" dirty="0" err="1" smtClean="0">
                          <a:effectLst/>
                          <a:latin typeface="+mj-lt"/>
                        </a:rPr>
                        <a:t>emittance</a:t>
                      </a:r>
                      <a:r>
                        <a:rPr lang="en-GB" sz="1800" dirty="0" smtClean="0">
                          <a:effectLst/>
                          <a:latin typeface="+mj-lt"/>
                        </a:rPr>
                        <a:t> </a:t>
                      </a:r>
                      <a:r>
                        <a:rPr lang="en-GB" sz="1800" dirty="0">
                          <a:effectLst/>
                          <a:latin typeface="+mj-lt"/>
                        </a:rPr>
                        <a:t>damping time [h]</a:t>
                      </a:r>
                      <a:endParaRPr lang="en-GB" sz="1800" dirty="0"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23331" marR="23331" marT="7686" marB="7686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250"/>
                        </a:spcBef>
                        <a:spcAft>
                          <a:spcPts val="250"/>
                        </a:spcAft>
                      </a:pPr>
                      <a:r>
                        <a:rPr lang="en-GB" sz="1800" dirty="0">
                          <a:effectLst/>
                          <a:latin typeface="+mj-lt"/>
                        </a:rPr>
                        <a:t>12.9</a:t>
                      </a:r>
                      <a:endParaRPr lang="en-GB" sz="1800" dirty="0"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23331" marR="23331" marT="7686" marB="7686" anchor="ctr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250"/>
                        </a:spcBef>
                        <a:spcAft>
                          <a:spcPts val="250"/>
                        </a:spcAft>
                      </a:pPr>
                      <a:r>
                        <a:rPr lang="en-GB" sz="1800" b="1" dirty="0">
                          <a:solidFill>
                            <a:srgbClr val="00B050"/>
                          </a:solidFill>
                          <a:effectLst/>
                          <a:latin typeface="+mj-lt"/>
                        </a:rPr>
                        <a:t>0.54 (0.32)</a:t>
                      </a:r>
                      <a:endParaRPr lang="en-GB" sz="1800" b="1" dirty="0">
                        <a:solidFill>
                          <a:srgbClr val="00B050"/>
                        </a:solidFill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23331" marR="23331" marT="7686" marB="7686" anchor="ctr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  <a:spcBef>
                          <a:spcPts val="250"/>
                        </a:spcBef>
                        <a:spcAft>
                          <a:spcPts val="250"/>
                        </a:spcAft>
                      </a:pPr>
                      <a:r>
                        <a:rPr lang="en-GB" sz="1800" dirty="0" smtClean="0">
                          <a:effectLst/>
                          <a:latin typeface="+mj-lt"/>
                        </a:rPr>
                        <a:t>Hor. </a:t>
                      </a:r>
                      <a:r>
                        <a:rPr lang="en-GB" sz="1800" dirty="0" err="1" smtClean="0">
                          <a:effectLst/>
                          <a:latin typeface="+mj-lt"/>
                        </a:rPr>
                        <a:t>emittance</a:t>
                      </a:r>
                      <a:r>
                        <a:rPr lang="en-GB" sz="1800" dirty="0" smtClean="0">
                          <a:effectLst/>
                          <a:latin typeface="+mj-lt"/>
                        </a:rPr>
                        <a:t> </a:t>
                      </a:r>
                      <a:r>
                        <a:rPr lang="en-GB" sz="1800" dirty="0">
                          <a:effectLst/>
                          <a:latin typeface="+mj-lt"/>
                        </a:rPr>
                        <a:t>damping time [h]</a:t>
                      </a:r>
                      <a:endParaRPr lang="en-GB" sz="1800" dirty="0"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23331" marR="23331" marT="7686" marB="7686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250"/>
                        </a:spcBef>
                        <a:spcAft>
                          <a:spcPts val="250"/>
                        </a:spcAft>
                      </a:pPr>
                      <a:r>
                        <a:rPr lang="en-GB" sz="1800">
                          <a:effectLst/>
                          <a:latin typeface="+mj-lt"/>
                        </a:rPr>
                        <a:t>25.8</a:t>
                      </a:r>
                      <a:endParaRPr lang="en-GB" sz="1800"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23331" marR="23331" marT="7686" marB="7686" anchor="ctr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250"/>
                        </a:spcBef>
                        <a:spcAft>
                          <a:spcPts val="250"/>
                        </a:spcAft>
                      </a:pPr>
                      <a:r>
                        <a:rPr lang="en-GB" sz="1800" b="1" dirty="0">
                          <a:solidFill>
                            <a:srgbClr val="00B050"/>
                          </a:solidFill>
                          <a:effectLst/>
                          <a:latin typeface="+mj-lt"/>
                        </a:rPr>
                        <a:t>1.08 (0.64)</a:t>
                      </a:r>
                      <a:endParaRPr lang="en-GB" sz="1800" b="1" dirty="0">
                        <a:solidFill>
                          <a:srgbClr val="00B050"/>
                        </a:solidFill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23331" marR="23331" marT="7686" marB="7686" anchor="ctr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  <a:spcBef>
                          <a:spcPts val="250"/>
                        </a:spcBef>
                        <a:spcAft>
                          <a:spcPts val="250"/>
                        </a:spcAft>
                      </a:pPr>
                      <a:r>
                        <a:rPr lang="en-GB" sz="1800" dirty="0">
                          <a:effectLst/>
                          <a:latin typeface="+mj-lt"/>
                        </a:rPr>
                        <a:t>Dipole coil aperture [mm]</a:t>
                      </a:r>
                      <a:endParaRPr lang="en-GB" sz="1800" dirty="0"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23331" marR="23331" marT="7686" marB="7686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250"/>
                        </a:spcBef>
                        <a:spcAft>
                          <a:spcPts val="250"/>
                        </a:spcAft>
                      </a:pPr>
                      <a:r>
                        <a:rPr lang="en-GB" sz="1800">
                          <a:effectLst/>
                          <a:latin typeface="+mj-lt"/>
                        </a:rPr>
                        <a:t>56</a:t>
                      </a:r>
                      <a:endParaRPr lang="en-GB" sz="1800"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23331" marR="23331" marT="7686" marB="7686" anchor="ctr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250"/>
                        </a:spcBef>
                        <a:spcAft>
                          <a:spcPts val="250"/>
                        </a:spcAft>
                      </a:pPr>
                      <a:r>
                        <a:rPr lang="en-GB" sz="1800" dirty="0">
                          <a:effectLst/>
                          <a:latin typeface="+mj-lt"/>
                        </a:rPr>
                        <a:t>40</a:t>
                      </a:r>
                      <a:endParaRPr lang="en-GB" sz="1800" dirty="0"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23331" marR="23331" marT="7686" marB="7686" anchor="ctr"/>
                </a:tc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FCC-</a:t>
            </a:r>
            <a:r>
              <a:rPr lang="en-US" dirty="0" err="1" smtClean="0"/>
              <a:t>hh</a:t>
            </a:r>
            <a:r>
              <a:rPr lang="en-US" dirty="0" smtClean="0"/>
              <a:t>: Other parameters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67544" y="4509120"/>
            <a:ext cx="8229600" cy="1092735"/>
          </a:xfrm>
        </p:spPr>
        <p:txBody>
          <a:bodyPr>
            <a:normAutofit fontScale="85000" lnSpcReduction="20000"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Huge beam (and magnetic) stored energy!!!!</a:t>
            </a:r>
          </a:p>
          <a:p>
            <a:r>
              <a:rPr lang="en-US" sz="2400" dirty="0" smtClean="0">
                <a:solidFill>
                  <a:srgbClr val="FF0000"/>
                </a:solidFill>
              </a:rPr>
              <a:t>Synchrotron </a:t>
            </a:r>
            <a:r>
              <a:rPr lang="en-US" sz="2400" dirty="0" smtClean="0">
                <a:solidFill>
                  <a:srgbClr val="FF0000"/>
                </a:solidFill>
              </a:rPr>
              <a:t>radiation!!!</a:t>
            </a:r>
          </a:p>
          <a:p>
            <a:r>
              <a:rPr lang="en-US" sz="2400" b="1" dirty="0" smtClean="0">
                <a:solidFill>
                  <a:srgbClr val="00B050"/>
                </a:solidFill>
              </a:rPr>
              <a:t>Half – way between a hadron and lepton machine</a:t>
            </a:r>
            <a:endParaRPr lang="en-GB" sz="2400" b="1" dirty="0">
              <a:solidFill>
                <a:srgbClr val="00B05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8422" y="188640"/>
            <a:ext cx="2440082" cy="1020472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white">
                    <a:lumMod val="75000"/>
                  </a:prstClr>
                </a:solidFill>
              </a:rPr>
              <a:t>11/03/2014</a:t>
            </a:r>
            <a:endParaRPr lang="en-US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G. Arduini - LHC Machine Upgrade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32537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FCC-</a:t>
            </a:r>
            <a:r>
              <a:rPr lang="en-US" dirty="0" err="1" smtClean="0"/>
              <a:t>hh</a:t>
            </a:r>
            <a:r>
              <a:rPr lang="en-US" dirty="0" smtClean="0"/>
              <a:t> Challenges: Magnets</a:t>
            </a:r>
            <a:endParaRPr lang="en-GB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>
            <a:normAutofit fontScale="47500" lnSpcReduction="20000"/>
          </a:bodyPr>
          <a:lstStyle/>
          <a:p>
            <a:r>
              <a:rPr lang="en-US" sz="5100" dirty="0" smtClean="0"/>
              <a:t>FCC-</a:t>
            </a:r>
            <a:r>
              <a:rPr lang="en-US" sz="5100" dirty="0" err="1" smtClean="0"/>
              <a:t>hh</a:t>
            </a:r>
            <a:r>
              <a:rPr lang="en-US" sz="5100" dirty="0" smtClean="0"/>
              <a:t> </a:t>
            </a:r>
            <a:r>
              <a:rPr lang="en-US" sz="5100" dirty="0"/>
              <a:t>baseline 16T Nb</a:t>
            </a:r>
            <a:r>
              <a:rPr lang="en-US" sz="5100" baseline="-25000" dirty="0"/>
              <a:t>3</a:t>
            </a:r>
            <a:r>
              <a:rPr lang="en-US" sz="5100" dirty="0"/>
              <a:t>Sn technology for </a:t>
            </a:r>
            <a:r>
              <a:rPr lang="en-US" sz="5100" dirty="0" smtClean="0"/>
              <a:t>100 </a:t>
            </a:r>
            <a:r>
              <a:rPr lang="en-US" sz="5100" dirty="0" err="1"/>
              <a:t>TeV</a:t>
            </a:r>
            <a:r>
              <a:rPr lang="en-US" sz="5100" dirty="0"/>
              <a:t> </a:t>
            </a:r>
            <a:r>
              <a:rPr lang="en-US" sz="5100" dirty="0" smtClean="0"/>
              <a:t>in 100 km</a:t>
            </a:r>
          </a:p>
          <a:p>
            <a:pPr lvl="1"/>
            <a:r>
              <a:rPr lang="en-US" sz="4200" b="1" dirty="0">
                <a:solidFill>
                  <a:srgbClr val="FF0000"/>
                </a:solidFill>
              </a:rPr>
              <a:t>Develop Nb</a:t>
            </a:r>
            <a:r>
              <a:rPr lang="en-US" sz="4200" b="1" baseline="-25000" dirty="0">
                <a:solidFill>
                  <a:srgbClr val="FF0000"/>
                </a:solidFill>
              </a:rPr>
              <a:t>3</a:t>
            </a:r>
            <a:r>
              <a:rPr lang="en-US" sz="4200" b="1" dirty="0">
                <a:solidFill>
                  <a:srgbClr val="FF0000"/>
                </a:solidFill>
              </a:rPr>
              <a:t>Sn-based 16 T dipole </a:t>
            </a:r>
            <a:r>
              <a:rPr lang="en-US" sz="4200" b="1" dirty="0" smtClean="0">
                <a:solidFill>
                  <a:srgbClr val="FF0000"/>
                </a:solidFill>
              </a:rPr>
              <a:t>technology</a:t>
            </a:r>
            <a:endParaRPr lang="en-US" sz="4200" dirty="0"/>
          </a:p>
          <a:p>
            <a:pPr marL="800100" lvl="2" indent="-342900">
              <a:buFont typeface="Arial" panose="020B0604020202020204" pitchFamily="34" charset="0"/>
              <a:buChar char="•"/>
            </a:pPr>
            <a:r>
              <a:rPr lang="en-US" sz="3400" dirty="0"/>
              <a:t>with sufficient aperture (~40 mm) and </a:t>
            </a:r>
          </a:p>
          <a:p>
            <a:pPr marL="800100" lvl="2" indent="-342900">
              <a:buFont typeface="Arial" panose="020B0604020202020204" pitchFamily="34" charset="0"/>
              <a:buChar char="•"/>
            </a:pPr>
            <a:r>
              <a:rPr lang="en-US" sz="3400" dirty="0"/>
              <a:t>accelerator features (field quality, </a:t>
            </a:r>
            <a:r>
              <a:rPr lang="en-US" sz="3400" dirty="0" err="1"/>
              <a:t>protectability</a:t>
            </a:r>
            <a:r>
              <a:rPr lang="en-US" sz="3400" dirty="0"/>
              <a:t>, cycled operation</a:t>
            </a:r>
            <a:r>
              <a:rPr lang="en-US" sz="3400" dirty="0" smtClean="0"/>
              <a:t>) </a:t>
            </a:r>
            <a:r>
              <a:rPr lang="en-US" sz="3400" dirty="0" smtClean="0">
                <a:sym typeface="Wingdings" panose="05000000000000000000" pitchFamily="2" charset="2"/>
              </a:rPr>
              <a:t> Nb</a:t>
            </a:r>
            <a:r>
              <a:rPr lang="en-US" sz="3400" baseline="-25000" dirty="0" smtClean="0">
                <a:sym typeface="Wingdings" panose="05000000000000000000" pitchFamily="2" charset="2"/>
              </a:rPr>
              <a:t>3</a:t>
            </a:r>
            <a:r>
              <a:rPr lang="en-US" sz="3400" dirty="0" smtClean="0">
                <a:sym typeface="Wingdings" panose="05000000000000000000" pitchFamily="2" charset="2"/>
              </a:rPr>
              <a:t>Sn magnets in the LHC (HL-LHC 11 T dipoles)</a:t>
            </a:r>
            <a:endParaRPr lang="en-US" sz="3400" dirty="0"/>
          </a:p>
          <a:p>
            <a:pPr marL="800100" lvl="2" indent="-342900">
              <a:buFont typeface="Arial" panose="020B0604020202020204" pitchFamily="34" charset="0"/>
              <a:buChar char="•"/>
            </a:pPr>
            <a:r>
              <a:rPr lang="en-US" sz="3400" dirty="0"/>
              <a:t>In parallel conductor developments</a:t>
            </a:r>
          </a:p>
          <a:p>
            <a:pPr lvl="1"/>
            <a:r>
              <a:rPr lang="en-US" sz="4200" dirty="0" smtClean="0"/>
              <a:t>Possible </a:t>
            </a:r>
            <a:r>
              <a:rPr lang="en-US" sz="4200" dirty="0"/>
              <a:t>goal: </a:t>
            </a:r>
            <a:endParaRPr lang="en-US" sz="4200" dirty="0" smtClean="0"/>
          </a:p>
          <a:p>
            <a:pPr lvl="2"/>
            <a:r>
              <a:rPr lang="en-US" sz="3400" dirty="0" smtClean="0"/>
              <a:t>16T </a:t>
            </a:r>
            <a:r>
              <a:rPr lang="en-US" sz="3400" dirty="0"/>
              <a:t>short dipole models by 2018 (America, Asia, Europe</a:t>
            </a:r>
            <a:r>
              <a:rPr lang="en-US" sz="3400" dirty="0" smtClean="0"/>
              <a:t>)</a:t>
            </a:r>
          </a:p>
          <a:p>
            <a:pPr lvl="2"/>
            <a:endParaRPr lang="en-US" sz="3400" dirty="0" smtClean="0"/>
          </a:p>
          <a:p>
            <a:pPr marL="571500" lvl="1" indent="-342900">
              <a:buFont typeface="Arial" panose="020B0604020202020204" pitchFamily="34" charset="0"/>
              <a:buChar char="•"/>
            </a:pPr>
            <a:r>
              <a:rPr lang="en-US" sz="4200" b="1" dirty="0" smtClean="0">
                <a:solidFill>
                  <a:srgbClr val="FF0000"/>
                </a:solidFill>
              </a:rPr>
              <a:t>In </a:t>
            </a:r>
            <a:r>
              <a:rPr lang="en-US" sz="4200" b="1" dirty="0">
                <a:solidFill>
                  <a:srgbClr val="FF0000"/>
                </a:solidFill>
              </a:rPr>
              <a:t>parallel HTS development targeting 20 T</a:t>
            </a:r>
            <a:r>
              <a:rPr lang="en-US" sz="4200" dirty="0">
                <a:solidFill>
                  <a:srgbClr val="FF0000"/>
                </a:solidFill>
              </a:rPr>
              <a:t>:</a:t>
            </a:r>
            <a:r>
              <a:rPr lang="en-US" sz="4200" dirty="0"/>
              <a:t> </a:t>
            </a:r>
            <a:endParaRPr lang="en-US" sz="3400" dirty="0"/>
          </a:p>
          <a:p>
            <a:pPr marL="800100" lvl="2" indent="-342900">
              <a:buFont typeface="Arial" panose="020B0604020202020204" pitchFamily="34" charset="0"/>
              <a:buChar char="•"/>
            </a:pPr>
            <a:r>
              <a:rPr lang="en-US" sz="3400" dirty="0"/>
              <a:t>HTS insert, generating O(5 T) additional field </a:t>
            </a:r>
          </a:p>
          <a:p>
            <a:pPr marL="800100" lvl="2" indent="-342900">
              <a:buFont typeface="Arial" panose="020B0604020202020204" pitchFamily="34" charset="0"/>
              <a:buChar char="•"/>
            </a:pPr>
            <a:r>
              <a:rPr lang="en-US" sz="3400" dirty="0"/>
              <a:t>in large aperture O(100 mm, 15 T) </a:t>
            </a:r>
            <a:endParaRPr lang="en-US" sz="3000" dirty="0" smtClean="0"/>
          </a:p>
          <a:p>
            <a:pPr marL="571500" lvl="1" indent="-342900">
              <a:buFont typeface="Arial" panose="020B0604020202020204" pitchFamily="34" charset="0"/>
              <a:buChar char="•"/>
            </a:pPr>
            <a:r>
              <a:rPr lang="en-US" sz="4200" dirty="0"/>
              <a:t>Possible goal: </a:t>
            </a:r>
          </a:p>
          <a:p>
            <a:pPr marL="800100" lvl="2" indent="-342900">
              <a:buFont typeface="Arial" panose="020B0604020202020204" pitchFamily="34" charset="0"/>
              <a:buChar char="•"/>
            </a:pPr>
            <a:r>
              <a:rPr lang="en-US" sz="3400" dirty="0"/>
              <a:t>demonstrate HTS/LTS 20 T technology in two steps</a:t>
            </a:r>
          </a:p>
          <a:p>
            <a:pPr marL="800100" lvl="2" indent="-342900">
              <a:buFont typeface="Arial" panose="020B0604020202020204" pitchFamily="34" charset="0"/>
              <a:buChar char="•"/>
            </a:pPr>
            <a:r>
              <a:rPr lang="en-US" sz="3400" dirty="0"/>
              <a:t>a field record attempt to break the 20 T barrier (no aperture), and </a:t>
            </a:r>
          </a:p>
          <a:p>
            <a:pPr marL="800100" lvl="2" indent="-342900">
              <a:buFont typeface="Arial" panose="020B0604020202020204" pitchFamily="34" charset="0"/>
              <a:buChar char="•"/>
            </a:pPr>
            <a:r>
              <a:rPr lang="en-US" sz="3400" dirty="0"/>
              <a:t>a 5 T insert, with sufficient aperture (40 mm) and </a:t>
            </a:r>
            <a:r>
              <a:rPr lang="en-US" sz="3400" dirty="0" err="1"/>
              <a:t>accel</a:t>
            </a:r>
            <a:r>
              <a:rPr lang="en-US" sz="3400" dirty="0"/>
              <a:t>. </a:t>
            </a:r>
            <a:r>
              <a:rPr lang="en-US" sz="3400" dirty="0" smtClean="0"/>
              <a:t>features</a:t>
            </a:r>
            <a:endParaRPr lang="en-US" sz="3400" dirty="0"/>
          </a:p>
          <a:p>
            <a:endParaRPr lang="en-GB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8422" y="188640"/>
            <a:ext cx="2440082" cy="1020472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white">
                    <a:lumMod val="75000"/>
                  </a:prstClr>
                </a:solidFill>
              </a:rPr>
              <a:t>11/03/2014</a:t>
            </a:r>
            <a:endParaRPr lang="en-US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G. Arduini - LHC Machine Upgrade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47255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FCC-</a:t>
            </a:r>
            <a:r>
              <a:rPr lang="en-US" dirty="0" err="1" smtClean="0"/>
              <a:t>hh</a:t>
            </a:r>
            <a:r>
              <a:rPr lang="en-US" dirty="0" smtClean="0"/>
              <a:t> Challenges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GB" sz="2000" dirty="0">
                <a:solidFill>
                  <a:srgbClr val="FF0000"/>
                </a:solidFill>
              </a:rPr>
              <a:t>Energy in beam &amp; magnets </a:t>
            </a:r>
            <a:r>
              <a:rPr lang="en-GB" sz="2000" dirty="0">
                <a:solidFill>
                  <a:srgbClr val="FF0000"/>
                </a:solidFill>
                <a:sym typeface="Wingdings" panose="05000000000000000000" pitchFamily="2" charset="2"/>
              </a:rPr>
              <a:t></a:t>
            </a:r>
            <a:r>
              <a:rPr lang="en-GB" sz="2000" dirty="0">
                <a:solidFill>
                  <a:srgbClr val="FF0000"/>
                </a:solidFill>
              </a:rPr>
              <a:t> dump, collimation, quench protection</a:t>
            </a:r>
          </a:p>
          <a:p>
            <a:pPr lvl="1"/>
            <a:r>
              <a:rPr lang="en-GB" sz="1800" dirty="0"/>
              <a:t>Stored beam energy </a:t>
            </a:r>
            <a:r>
              <a:rPr lang="en-GB" sz="1800" dirty="0" smtClean="0"/>
              <a:t>&gt; 20 x LHC</a:t>
            </a:r>
            <a:endParaRPr lang="en-GB" sz="1800" dirty="0"/>
          </a:p>
          <a:p>
            <a:pPr lvl="1"/>
            <a:r>
              <a:rPr lang="en-GB" sz="1800" dirty="0"/>
              <a:t>Beam losses, radiation effects </a:t>
            </a:r>
            <a:r>
              <a:rPr lang="en-GB" sz="1800" dirty="0">
                <a:sym typeface="Wingdings" panose="05000000000000000000" pitchFamily="2" charset="2"/>
              </a:rPr>
              <a:t></a:t>
            </a:r>
            <a:r>
              <a:rPr lang="en-GB" sz="1800" dirty="0"/>
              <a:t> collimation, </a:t>
            </a:r>
            <a:r>
              <a:rPr lang="en-GB" sz="1800" dirty="0" smtClean="0"/>
              <a:t>shielding</a:t>
            </a:r>
            <a:endParaRPr lang="en-GB" sz="1800" dirty="0"/>
          </a:p>
          <a:p>
            <a:r>
              <a:rPr lang="en-GB" sz="2000" dirty="0">
                <a:solidFill>
                  <a:srgbClr val="FF0000"/>
                </a:solidFill>
              </a:rPr>
              <a:t>High synchrotron radiation load on beam pipe </a:t>
            </a:r>
          </a:p>
          <a:p>
            <a:pPr lvl="1"/>
            <a:r>
              <a:rPr lang="en-GB" sz="1800" dirty="0"/>
              <a:t>Up to 26 W/m/aperture in arcs, total of ~5 MW for FCC-</a:t>
            </a:r>
            <a:r>
              <a:rPr lang="en-GB" sz="1800" dirty="0" err="1"/>
              <a:t>hh</a:t>
            </a:r>
            <a:endParaRPr lang="en-GB" sz="1800" dirty="0"/>
          </a:p>
          <a:p>
            <a:pPr lvl="1"/>
            <a:r>
              <a:rPr lang="en-GB" sz="1800" dirty="0" smtClean="0"/>
              <a:t>Heat </a:t>
            </a:r>
            <a:r>
              <a:rPr lang="en-GB" sz="1800" dirty="0"/>
              <a:t>extraction: photon stop, beam screen </a:t>
            </a:r>
            <a:r>
              <a:rPr lang="en-GB" sz="1800" dirty="0" smtClean="0"/>
              <a:t>design, </a:t>
            </a:r>
            <a:r>
              <a:rPr lang="en-GB" sz="1800" dirty="0" err="1"/>
              <a:t>cryo</a:t>
            </a:r>
            <a:r>
              <a:rPr lang="en-GB" sz="1800" dirty="0"/>
              <a:t> load, </a:t>
            </a:r>
            <a:endParaRPr lang="en-GB" sz="2000" dirty="0" smtClean="0"/>
          </a:p>
          <a:p>
            <a:r>
              <a:rPr lang="en-GB" sz="2000" dirty="0" smtClean="0">
                <a:solidFill>
                  <a:srgbClr val="FF0000"/>
                </a:solidFill>
              </a:rPr>
              <a:t>Synchrotron </a:t>
            </a:r>
            <a:r>
              <a:rPr lang="en-GB" sz="2000" dirty="0">
                <a:solidFill>
                  <a:srgbClr val="FF0000"/>
                </a:solidFill>
              </a:rPr>
              <a:t>radiation damping</a:t>
            </a:r>
          </a:p>
          <a:p>
            <a:pPr lvl="1"/>
            <a:r>
              <a:rPr lang="en-GB" sz="1800" dirty="0"/>
              <a:t>controlled blow up, luminosity levelling, etc</a:t>
            </a:r>
            <a:r>
              <a:rPr lang="en-GB" sz="1800" dirty="0" smtClean="0"/>
              <a:t>…</a:t>
            </a:r>
          </a:p>
          <a:p>
            <a:r>
              <a:rPr lang="en-GB" sz="2000" dirty="0">
                <a:solidFill>
                  <a:srgbClr val="FF0000"/>
                </a:solidFill>
              </a:rPr>
              <a:t>Impedances, instabilities, feedbacks</a:t>
            </a:r>
            <a:r>
              <a:rPr lang="en-GB" sz="2000" dirty="0"/>
              <a:t> </a:t>
            </a:r>
          </a:p>
          <a:p>
            <a:pPr lvl="1"/>
            <a:r>
              <a:rPr lang="en-GB" sz="1800" dirty="0"/>
              <a:t>Beam-beam, e-cloud, resistive wall, feedback systems design </a:t>
            </a:r>
            <a:endParaRPr lang="en-GB" sz="2000" dirty="0"/>
          </a:p>
          <a:p>
            <a:r>
              <a:rPr lang="en-GB" sz="2000" dirty="0" smtClean="0">
                <a:solidFill>
                  <a:srgbClr val="FF0000"/>
                </a:solidFill>
              </a:rPr>
              <a:t>Optics </a:t>
            </a:r>
            <a:r>
              <a:rPr lang="en-GB" sz="2000" dirty="0">
                <a:solidFill>
                  <a:srgbClr val="FF0000"/>
                </a:solidFill>
              </a:rPr>
              <a:t>and beam dynamics</a:t>
            </a:r>
          </a:p>
          <a:p>
            <a:pPr lvl="1"/>
            <a:r>
              <a:rPr lang="en-GB" sz="1800" dirty="0"/>
              <a:t>IR design, dynamic aperture studies, SC magnet field quality </a:t>
            </a:r>
          </a:p>
          <a:p>
            <a:endParaRPr lang="en-GB" sz="16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white">
                    <a:lumMod val="75000"/>
                  </a:prstClr>
                </a:solidFill>
              </a:rPr>
              <a:t>11/03/2014</a:t>
            </a:r>
            <a:endParaRPr lang="en-US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G. Arduini - LHC Machine Upgrade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8422" y="188640"/>
            <a:ext cx="2440082" cy="1020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8087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11/03/2014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mtClean="0"/>
              <a:t>G. Arduini - LHC Machine Upgrade</a:t>
            </a:r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Concluding remarks</a:t>
            </a:r>
            <a:endParaRPr lang="en-GB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>
              <a:lnSpc>
                <a:spcPct val="110000"/>
              </a:lnSpc>
              <a:spcBef>
                <a:spcPts val="1800"/>
              </a:spcBef>
            </a:pPr>
            <a:r>
              <a:rPr lang="en-US" dirty="0" smtClean="0"/>
              <a:t>The progress in the performance of the LHC has been so far breath-taking</a:t>
            </a:r>
          </a:p>
          <a:p>
            <a:pPr lvl="1">
              <a:lnSpc>
                <a:spcPct val="110000"/>
              </a:lnSpc>
              <a:spcBef>
                <a:spcPts val="1800"/>
              </a:spcBef>
            </a:pPr>
            <a:r>
              <a:rPr lang="en-US" dirty="0" smtClean="0"/>
              <a:t>Some </a:t>
            </a:r>
            <a:r>
              <a:rPr lang="en-US" dirty="0" smtClean="0"/>
              <a:t>of the (beam dynamics) challenges that had to be faced have been outlined</a:t>
            </a:r>
          </a:p>
          <a:p>
            <a:pPr lvl="1">
              <a:lnSpc>
                <a:spcPct val="110000"/>
              </a:lnSpc>
              <a:spcBef>
                <a:spcPts val="1800"/>
              </a:spcBef>
            </a:pPr>
            <a:r>
              <a:rPr lang="en-US" dirty="0" smtClean="0"/>
              <a:t>With run II we will explore high energies and operation with 25 ns (all but trivial). Aim for 300 fb</a:t>
            </a:r>
            <a:r>
              <a:rPr lang="en-US" baseline="30000" dirty="0" smtClean="0"/>
              <a:t>-1 </a:t>
            </a:r>
            <a:r>
              <a:rPr lang="en-US" dirty="0" smtClean="0"/>
              <a:t>by the end of Run III</a:t>
            </a:r>
          </a:p>
          <a:p>
            <a:pPr>
              <a:lnSpc>
                <a:spcPct val="110000"/>
              </a:lnSpc>
              <a:spcBef>
                <a:spcPts val="1800"/>
              </a:spcBef>
            </a:pPr>
            <a:r>
              <a:rPr lang="en-US" dirty="0" smtClean="0"/>
              <a:t>Luminosity performance and choices for the upgrade are now constrained by the acceptable detector pile-up/pile-up </a:t>
            </a:r>
            <a:r>
              <a:rPr lang="en-US" dirty="0" smtClean="0"/>
              <a:t>density</a:t>
            </a:r>
            <a:endParaRPr lang="en-US" dirty="0" smtClean="0"/>
          </a:p>
          <a:p>
            <a:pPr lvl="1">
              <a:lnSpc>
                <a:spcPct val="110000"/>
              </a:lnSpc>
              <a:spcBef>
                <a:spcPts val="1800"/>
              </a:spcBef>
            </a:pPr>
            <a:r>
              <a:rPr lang="en-US" dirty="0" smtClean="0">
                <a:solidFill>
                  <a:srgbClr val="FF0000"/>
                </a:solidFill>
              </a:rPr>
              <a:t>To reach 3000 fb</a:t>
            </a:r>
            <a:r>
              <a:rPr lang="en-US" baseline="30000" dirty="0" smtClean="0">
                <a:solidFill>
                  <a:srgbClr val="FF0000"/>
                </a:solidFill>
              </a:rPr>
              <a:t>-1</a:t>
            </a:r>
            <a:r>
              <a:rPr lang="en-US" dirty="0" smtClean="0">
                <a:solidFill>
                  <a:srgbClr val="FF0000"/>
                </a:solidFill>
              </a:rPr>
              <a:t> by ~2035 we are </a:t>
            </a:r>
            <a:r>
              <a:rPr lang="en-US" dirty="0" smtClean="0">
                <a:solidFill>
                  <a:srgbClr val="FF0000"/>
                </a:solidFill>
              </a:rPr>
              <a:t>pushing even further the above challenges…</a:t>
            </a:r>
          </a:p>
          <a:p>
            <a:pPr lvl="1">
              <a:lnSpc>
                <a:spcPct val="110000"/>
              </a:lnSpc>
              <a:spcBef>
                <a:spcPts val="1800"/>
              </a:spcBef>
            </a:pPr>
            <a:r>
              <a:rPr lang="en-US" dirty="0" smtClean="0">
                <a:solidFill>
                  <a:srgbClr val="FF0000"/>
                </a:solidFill>
              </a:rPr>
              <a:t>Several Technologies/Techniques are being </a:t>
            </a:r>
            <a:r>
              <a:rPr lang="en-US" dirty="0" smtClean="0">
                <a:solidFill>
                  <a:srgbClr val="FF0000"/>
                </a:solidFill>
              </a:rPr>
              <a:t>developed to provide  margin </a:t>
            </a:r>
            <a:r>
              <a:rPr lang="en-US" dirty="0" smtClean="0">
                <a:solidFill>
                  <a:srgbClr val="FF0000"/>
                </a:solidFill>
              </a:rPr>
              <a:t>for the </a:t>
            </a:r>
            <a:r>
              <a:rPr lang="en-US" dirty="0" smtClean="0">
                <a:solidFill>
                  <a:srgbClr val="FF0000"/>
                </a:solidFill>
              </a:rPr>
              <a:t>achievement of </a:t>
            </a:r>
            <a:r>
              <a:rPr lang="en-US" dirty="0" smtClean="0">
                <a:solidFill>
                  <a:srgbClr val="FF0000"/>
                </a:solidFill>
              </a:rPr>
              <a:t>these </a:t>
            </a:r>
            <a:r>
              <a:rPr lang="en-US" dirty="0" smtClean="0">
                <a:solidFill>
                  <a:srgbClr val="FF0000"/>
                </a:solidFill>
              </a:rPr>
              <a:t>challenging parameters</a:t>
            </a:r>
          </a:p>
          <a:p>
            <a:r>
              <a:rPr lang="en-US" dirty="0" smtClean="0"/>
              <a:t>We start to look at the future beyond HL-LHC (it is time to do it to be ready…)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593789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LHC layout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187" y="1188719"/>
            <a:ext cx="4176781" cy="5349240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T</a:t>
            </a:r>
            <a:r>
              <a:rPr lang="en-US" dirty="0" smtClean="0"/>
              <a:t>otal length: ~26.7 km</a:t>
            </a:r>
          </a:p>
          <a:p>
            <a:pPr lvl="1"/>
            <a:r>
              <a:rPr lang="en-US" dirty="0" smtClean="0"/>
              <a:t>8 arcs (aka sectors): ~</a:t>
            </a:r>
            <a:r>
              <a:rPr lang="en-US" dirty="0"/>
              <a:t>2.8 km </a:t>
            </a:r>
            <a:r>
              <a:rPr lang="en-US" dirty="0" smtClean="0"/>
              <a:t>each</a:t>
            </a:r>
            <a:endParaRPr lang="en-US" dirty="0"/>
          </a:p>
          <a:p>
            <a:pPr lvl="1"/>
            <a:r>
              <a:rPr lang="en-US" dirty="0"/>
              <a:t>8 long straight </a:t>
            </a:r>
            <a:r>
              <a:rPr lang="en-US" dirty="0" smtClean="0"/>
              <a:t>sections: ~700 </a:t>
            </a:r>
            <a:r>
              <a:rPr lang="en-US" dirty="0"/>
              <a:t>m </a:t>
            </a:r>
            <a:r>
              <a:rPr lang="en-US" dirty="0" smtClean="0"/>
              <a:t>each</a:t>
            </a:r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2-in-1 magnet design with separate vacuum chambers</a:t>
            </a:r>
          </a:p>
          <a:p>
            <a:pPr lvl="1"/>
            <a:r>
              <a:rPr lang="en-US" dirty="0" smtClean="0"/>
              <a:t>p-p, ion/ion, or p/ion collisions</a:t>
            </a:r>
          </a:p>
          <a:p>
            <a:pPr lvl="1"/>
            <a:r>
              <a:rPr lang="en-US" dirty="0" smtClean="0"/>
              <a:t>beams </a:t>
            </a:r>
            <a:r>
              <a:rPr lang="en-US" dirty="0"/>
              <a:t>cross in 4 </a:t>
            </a:r>
            <a:r>
              <a:rPr lang="en-US" dirty="0" smtClean="0"/>
              <a:t>points</a:t>
            </a:r>
            <a:endParaRPr lang="en-US" dirty="0"/>
          </a:p>
        </p:txBody>
      </p:sp>
      <p:pic>
        <p:nvPicPr>
          <p:cNvPr id="27" name="Picture 3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2137" y="1268652"/>
            <a:ext cx="3607580" cy="384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6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8584" y="5199637"/>
            <a:ext cx="727912" cy="938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7"/>
          <p:cNvPicPr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3726685"/>
            <a:ext cx="854069" cy="854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8"/>
          <p:cNvPicPr>
            <a:picLocks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4276" y="284535"/>
            <a:ext cx="880863" cy="8801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9"/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5927" y="260648"/>
            <a:ext cx="608454" cy="894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10"/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8384" y="3996554"/>
            <a:ext cx="952315" cy="657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11"/>
          <p:cNvPicPr>
            <a:picLocks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7300" y="5254250"/>
            <a:ext cx="691070" cy="4545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004048" y="1745140"/>
            <a:ext cx="5760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RF</a:t>
            </a:r>
            <a:endParaRPr lang="en-GB" sz="16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white">
                    <a:lumMod val="75000"/>
                  </a:prstClr>
                </a:solidFill>
              </a:rPr>
              <a:t>11/03/2014</a:t>
            </a:r>
            <a:endParaRPr lang="en-US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G. Arduini - LHC Machine Upgrade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54289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0" y="6362700"/>
            <a:ext cx="1074738" cy="365125"/>
          </a:xfrm>
        </p:spPr>
        <p:txBody>
          <a:bodyPr/>
          <a:lstStyle/>
          <a:p>
            <a:r>
              <a:rPr lang="en-US" smtClean="0"/>
              <a:t>11/03/2014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5108575" y="6356350"/>
            <a:ext cx="4035425" cy="365125"/>
          </a:xfrm>
        </p:spPr>
        <p:txBody>
          <a:bodyPr/>
          <a:lstStyle/>
          <a:p>
            <a:r>
              <a:rPr lang="en-US" smtClean="0"/>
              <a:t>G. Arduini - LHC Machine Upgrade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88640"/>
            <a:ext cx="2440082" cy="1020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2799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318357" y="116632"/>
            <a:ext cx="8507288" cy="5715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i="1" dirty="0" smtClean="0">
                <a:solidFill>
                  <a:schemeClr val="bg1"/>
                </a:solidFill>
              </a:rPr>
              <a:t>Very First Ion Considerations</a:t>
            </a:r>
            <a:endParaRPr lang="en-US" sz="3200" i="1" dirty="0">
              <a:solidFill>
                <a:schemeClr val="bg1"/>
              </a:solidFill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8110340"/>
              </p:ext>
            </p:extLst>
          </p:nvPr>
        </p:nvGraphicFramePr>
        <p:xfrm>
          <a:off x="251520" y="836712"/>
          <a:ext cx="8742345" cy="4391193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880320"/>
                <a:gridCol w="1800200"/>
                <a:gridCol w="1512168"/>
                <a:gridCol w="1008112"/>
                <a:gridCol w="1541545"/>
              </a:tblGrid>
              <a:tr h="42879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000" dirty="0">
                        <a:solidFill>
                          <a:schemeClr val="accent3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dirty="0" smtClean="0">
                          <a:solidFill>
                            <a:schemeClr val="bg1"/>
                          </a:solidFill>
                        </a:rPr>
                        <a:t>Unit</a:t>
                      </a:r>
                      <a:endParaRPr lang="en-GB" sz="20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dirty="0" smtClean="0"/>
                        <a:t>LHC</a:t>
                      </a:r>
                      <a:r>
                        <a:rPr lang="en-GB" sz="2000" baseline="0" dirty="0" smtClean="0"/>
                        <a:t> </a:t>
                      </a:r>
                      <a:r>
                        <a:rPr lang="en-GB" sz="2000" dirty="0" smtClean="0"/>
                        <a:t>Design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dirty="0" smtClean="0"/>
                        <a:t>FCC-</a:t>
                      </a:r>
                      <a:r>
                        <a:rPr lang="en-GB" sz="2000" dirty="0" err="1" smtClean="0"/>
                        <a:t>hh</a:t>
                      </a:r>
                      <a:endParaRPr lang="en-GB" sz="20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dirty="0" smtClean="0"/>
                        <a:t>FCC-</a:t>
                      </a:r>
                      <a:r>
                        <a:rPr lang="en-GB" sz="2000" dirty="0" err="1" smtClean="0"/>
                        <a:t>hh</a:t>
                      </a:r>
                      <a:endParaRPr lang="en-GB" sz="2000" dirty="0" smtClean="0"/>
                    </a:p>
                  </a:txBody>
                  <a:tcPr/>
                </a:tc>
              </a:tr>
              <a:tr h="252231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GB" sz="2000" dirty="0" smtClean="0">
                          <a:solidFill>
                            <a:schemeClr val="tx1"/>
                          </a:solidFill>
                        </a:rPr>
                        <a:t>Operation mode</a:t>
                      </a:r>
                      <a:endParaRPr lang="en-GB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endParaRPr lang="en-GB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dirty="0" err="1" smtClean="0">
                          <a:solidFill>
                            <a:schemeClr val="tx1"/>
                          </a:solidFill>
                        </a:rPr>
                        <a:t>Pb-Pb</a:t>
                      </a:r>
                      <a:endParaRPr lang="en-GB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i="0" dirty="0" err="1" smtClean="0">
                          <a:solidFill>
                            <a:schemeClr val="tx1"/>
                          </a:solidFill>
                        </a:rPr>
                        <a:t>Pb-Pb</a:t>
                      </a:r>
                      <a:endParaRPr lang="en-GB" sz="2000" i="0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i="0" dirty="0" smtClean="0">
                          <a:solidFill>
                            <a:srgbClr val="008000"/>
                          </a:solidFill>
                        </a:rPr>
                        <a:t>p</a:t>
                      </a:r>
                      <a:r>
                        <a:rPr lang="en-GB" sz="2000" i="0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r>
                        <a:rPr lang="en-GB" sz="2000" i="0" dirty="0" err="1" smtClean="0">
                          <a:solidFill>
                            <a:schemeClr val="tx1"/>
                          </a:solidFill>
                        </a:rPr>
                        <a:t>Pb</a:t>
                      </a:r>
                      <a:endParaRPr lang="en-GB" sz="2000" i="0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25223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2000" dirty="0" smtClean="0">
                          <a:solidFill>
                            <a:schemeClr val="tx1"/>
                          </a:solidFill>
                        </a:rPr>
                        <a:t>Number of bunches</a:t>
                      </a:r>
                      <a:endParaRPr lang="en-GB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0"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592	</a:t>
                      </a:r>
                      <a:endParaRPr lang="en-GB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0" dirty="0" smtClean="0">
                          <a:solidFill>
                            <a:schemeClr val="tx1"/>
                          </a:solidFill>
                        </a:rPr>
                        <a:t>432</a:t>
                      </a:r>
                      <a:endParaRPr lang="en-GB" sz="20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0" dirty="0" smtClean="0">
                          <a:solidFill>
                            <a:schemeClr val="tx1"/>
                          </a:solidFill>
                        </a:rPr>
                        <a:t>432</a:t>
                      </a:r>
                      <a:endParaRPr lang="en-GB" sz="20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25223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2000" dirty="0" smtClean="0">
                          <a:solidFill>
                            <a:schemeClr val="tx1"/>
                          </a:solidFill>
                        </a:rPr>
                        <a:t>Part. P. bunch</a:t>
                      </a:r>
                      <a:endParaRPr lang="en-GB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 smtClean="0">
                          <a:solidFill>
                            <a:schemeClr val="tx1"/>
                          </a:solidFill>
                        </a:rPr>
                        <a:t>[10</a:t>
                      </a:r>
                      <a:r>
                        <a:rPr lang="en-GB" sz="2000" baseline="30000" dirty="0" smtClean="0">
                          <a:solidFill>
                            <a:schemeClr val="tx1"/>
                          </a:solidFill>
                        </a:rPr>
                        <a:t>8</a:t>
                      </a:r>
                      <a:r>
                        <a:rPr lang="en-GB" sz="2000" baseline="0" dirty="0" smtClean="0">
                          <a:solidFill>
                            <a:schemeClr val="tx1"/>
                          </a:solidFill>
                        </a:rPr>
                        <a:t>]</a:t>
                      </a:r>
                      <a:endParaRPr lang="en-GB" sz="2000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dirty="0" smtClean="0">
                          <a:solidFill>
                            <a:schemeClr val="tx1"/>
                          </a:solidFill>
                        </a:rPr>
                        <a:t>0.7</a:t>
                      </a:r>
                      <a:endParaRPr lang="en-GB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0" dirty="0" smtClean="0">
                          <a:solidFill>
                            <a:schemeClr val="tx1"/>
                          </a:solidFill>
                        </a:rPr>
                        <a:t>1.4</a:t>
                      </a:r>
                      <a:endParaRPr lang="en-GB" sz="20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0" dirty="0" smtClean="0">
                          <a:solidFill>
                            <a:srgbClr val="008000"/>
                          </a:solidFill>
                        </a:rPr>
                        <a:t>115(1.4)</a:t>
                      </a:r>
                      <a:r>
                        <a:rPr lang="en-GB" sz="2000" b="0" dirty="0" smtClean="0">
                          <a:solidFill>
                            <a:schemeClr val="tx1"/>
                          </a:solidFill>
                        </a:rPr>
                        <a:t>/1.4</a:t>
                      </a:r>
                      <a:endParaRPr lang="en-GB" sz="20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25223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l-GR" sz="2000" dirty="0" smtClean="0">
                          <a:solidFill>
                            <a:schemeClr val="tx1"/>
                          </a:solidFill>
                        </a:rPr>
                        <a:t>β</a:t>
                      </a:r>
                      <a:r>
                        <a:rPr lang="en-GB" sz="2000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r>
                        <a:rPr lang="en-GB" sz="2000" baseline="0" dirty="0" smtClean="0">
                          <a:solidFill>
                            <a:schemeClr val="tx1"/>
                          </a:solidFill>
                        </a:rPr>
                        <a:t>function at the IP </a:t>
                      </a:r>
                      <a:endParaRPr lang="en-GB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aseline="0" dirty="0" smtClean="0">
                          <a:solidFill>
                            <a:schemeClr val="tx1"/>
                          </a:solidFill>
                        </a:rPr>
                        <a:t>[m]</a:t>
                      </a:r>
                      <a:endParaRPr lang="en-GB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dirty="0" smtClean="0">
                          <a:solidFill>
                            <a:schemeClr val="tx1"/>
                          </a:solidFill>
                        </a:rPr>
                        <a:t>0.5</a:t>
                      </a:r>
                      <a:endParaRPr lang="en-GB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0" dirty="0" smtClean="0">
                          <a:solidFill>
                            <a:schemeClr val="tx1"/>
                          </a:solidFill>
                        </a:rPr>
                        <a:t>1.1</a:t>
                      </a:r>
                      <a:endParaRPr lang="en-GB" sz="20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0" dirty="0" smtClean="0">
                          <a:solidFill>
                            <a:schemeClr val="tx1"/>
                          </a:solidFill>
                        </a:rPr>
                        <a:t>1.1</a:t>
                      </a:r>
                      <a:endParaRPr lang="en-GB" sz="20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25223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2000" dirty="0" smtClean="0"/>
                        <a:t>RMS beam size at IP </a:t>
                      </a:r>
                      <a:endParaRPr lang="en-GB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i="0" dirty="0" smtClean="0"/>
                        <a:t>[</a:t>
                      </a:r>
                      <a:r>
                        <a:rPr lang="en-GB" sz="2000" dirty="0" smtClean="0"/>
                        <a:t>]</a:t>
                      </a:r>
                      <a:endParaRPr lang="en-GB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dirty="0" smtClean="0"/>
                        <a:t>15.9</a:t>
                      </a:r>
                      <a:endParaRPr lang="en-GB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0" dirty="0" smtClean="0">
                          <a:solidFill>
                            <a:schemeClr val="tx1"/>
                          </a:solidFill>
                        </a:rPr>
                        <a:t>8.8</a:t>
                      </a:r>
                      <a:endParaRPr lang="en-GB" sz="20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0" dirty="0" smtClean="0">
                          <a:solidFill>
                            <a:schemeClr val="tx1"/>
                          </a:solidFill>
                        </a:rPr>
                        <a:t>8.8 </a:t>
                      </a:r>
                      <a:endParaRPr lang="en-GB" sz="20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25223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2000" dirty="0" smtClean="0"/>
                        <a:t>Initial luminosity</a:t>
                      </a:r>
                      <a:endParaRPr lang="en-GB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 smtClean="0"/>
                        <a:t>[10</a:t>
                      </a:r>
                      <a:r>
                        <a:rPr lang="en-GB" sz="2000" baseline="30000" dirty="0" smtClean="0"/>
                        <a:t>27</a:t>
                      </a:r>
                      <a:r>
                        <a:rPr lang="en-GB" sz="2000" baseline="0" dirty="0" smtClean="0"/>
                        <a:t>cm</a:t>
                      </a:r>
                      <a:r>
                        <a:rPr lang="en-GB" sz="2000" baseline="30000" dirty="0" smtClean="0"/>
                        <a:t>-2</a:t>
                      </a:r>
                      <a:r>
                        <a:rPr lang="en-GB" sz="2000" baseline="0" dirty="0" smtClean="0"/>
                        <a:t>s</a:t>
                      </a:r>
                      <a:r>
                        <a:rPr lang="en-GB" sz="2000" baseline="30000" dirty="0" smtClean="0"/>
                        <a:t>-1</a:t>
                      </a:r>
                      <a:r>
                        <a:rPr lang="en-GB" sz="2000" dirty="0" smtClean="0"/>
                        <a:t>]</a:t>
                      </a:r>
                      <a:endParaRPr lang="en-GB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dirty="0" smtClean="0"/>
                        <a:t>1</a:t>
                      </a:r>
                      <a:endParaRPr lang="en-GB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dirty="0" smtClean="0"/>
                        <a:t>3.2</a:t>
                      </a:r>
                      <a:endParaRPr lang="en-GB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dirty="0" smtClean="0">
                          <a:solidFill>
                            <a:schemeClr val="tx1"/>
                          </a:solidFill>
                        </a:rPr>
                        <a:t>267</a:t>
                      </a:r>
                      <a:r>
                        <a:rPr lang="en-GB" sz="2000" dirty="0" smtClean="0">
                          <a:solidFill>
                            <a:srgbClr val="0427BC"/>
                          </a:solidFill>
                        </a:rPr>
                        <a:t>(3.2)</a:t>
                      </a:r>
                      <a:endParaRPr lang="en-GB" sz="2000" dirty="0">
                        <a:solidFill>
                          <a:srgbClr val="0427BC"/>
                        </a:solidFill>
                      </a:endParaRPr>
                    </a:p>
                  </a:txBody>
                  <a:tcPr/>
                </a:tc>
              </a:tr>
              <a:tr h="25223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2000" dirty="0" smtClean="0"/>
                        <a:t>Peak luminosity </a:t>
                      </a:r>
                      <a:endParaRPr lang="en-GB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 smtClean="0"/>
                        <a:t>[10</a:t>
                      </a:r>
                      <a:r>
                        <a:rPr lang="en-GB" sz="2000" baseline="30000" dirty="0" smtClean="0"/>
                        <a:t>27</a:t>
                      </a:r>
                      <a:r>
                        <a:rPr lang="en-GB" sz="2000" baseline="0" dirty="0" smtClean="0"/>
                        <a:t>cm</a:t>
                      </a:r>
                      <a:r>
                        <a:rPr lang="en-GB" sz="2000" baseline="30000" dirty="0" smtClean="0"/>
                        <a:t>-2</a:t>
                      </a:r>
                      <a:r>
                        <a:rPr lang="en-GB" sz="2000" baseline="0" dirty="0" smtClean="0"/>
                        <a:t>s</a:t>
                      </a:r>
                      <a:r>
                        <a:rPr lang="en-GB" sz="2000" baseline="30000" dirty="0" smtClean="0"/>
                        <a:t>-1</a:t>
                      </a:r>
                      <a:r>
                        <a:rPr lang="en-GB" sz="2000" dirty="0" smtClean="0"/>
                        <a:t>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dirty="0" smtClean="0"/>
                        <a:t>1</a:t>
                      </a:r>
                      <a:endParaRPr lang="en-GB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dirty="0" smtClean="0"/>
                        <a:t>12.7</a:t>
                      </a:r>
                      <a:endParaRPr lang="en-GB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dirty="0" smtClean="0">
                          <a:solidFill>
                            <a:srgbClr val="0C377B"/>
                          </a:solidFill>
                        </a:rPr>
                        <a:t>5477(3356)</a:t>
                      </a:r>
                      <a:endParaRPr lang="en-GB" sz="2000" dirty="0">
                        <a:solidFill>
                          <a:srgbClr val="0C377B"/>
                        </a:solidFill>
                      </a:endParaRPr>
                    </a:p>
                  </a:txBody>
                  <a:tcPr/>
                </a:tc>
              </a:tr>
              <a:tr h="25223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2000" dirty="0" err="1" smtClean="0"/>
                        <a:t>Integr</a:t>
                      </a:r>
                      <a:r>
                        <a:rPr lang="en-GB" sz="2000" dirty="0" smtClean="0"/>
                        <a:t>. </a:t>
                      </a:r>
                      <a:r>
                        <a:rPr lang="en-GB" sz="2000" dirty="0" err="1" smtClean="0"/>
                        <a:t>lumi</a:t>
                      </a:r>
                      <a:r>
                        <a:rPr lang="en-GB" sz="2000" dirty="0" smtClean="0"/>
                        <a:t>.</a:t>
                      </a:r>
                      <a:r>
                        <a:rPr lang="en-GB" sz="2000" baseline="0" dirty="0" smtClean="0"/>
                        <a:t> per fill</a:t>
                      </a:r>
                      <a:endParaRPr lang="en-GB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i="0" dirty="0" smtClean="0"/>
                        <a:t>[</a:t>
                      </a:r>
                      <a:r>
                        <a:rPr lang="en-GB" sz="2000" i="0" dirty="0" smtClean="0">
                          <a:latin typeface="Symbol" charset="2"/>
                          <a:cs typeface="Symbol" charset="2"/>
                        </a:rPr>
                        <a:t>m</a:t>
                      </a:r>
                      <a:r>
                        <a:rPr lang="en-GB" sz="2000" i="0" dirty="0" smtClean="0">
                          <a:latin typeface="+mn-lt"/>
                          <a:cs typeface="Symbol" charset="2"/>
                        </a:rPr>
                        <a:t>b</a:t>
                      </a:r>
                      <a:r>
                        <a:rPr lang="en-GB" sz="2000" i="0" baseline="30000" dirty="0" smtClean="0">
                          <a:latin typeface="+mn-lt"/>
                          <a:cs typeface="Symbol" charset="2"/>
                        </a:rPr>
                        <a:t>-1</a:t>
                      </a:r>
                      <a:r>
                        <a:rPr lang="en-GB" sz="2000" dirty="0" smtClean="0"/>
                        <a:t>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dirty="0" smtClean="0"/>
                        <a:t>&lt;15</a:t>
                      </a:r>
                      <a:endParaRPr lang="en-GB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dirty="0" smtClean="0"/>
                        <a:t>83</a:t>
                      </a:r>
                      <a:endParaRPr lang="en-GB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dirty="0" smtClean="0">
                          <a:solidFill>
                            <a:srgbClr val="0C377B"/>
                          </a:solidFill>
                        </a:rPr>
                        <a:t>30240</a:t>
                      </a:r>
                      <a:endParaRPr lang="en-GB" sz="2000" dirty="0">
                        <a:solidFill>
                          <a:srgbClr val="0C377B"/>
                        </a:solidFill>
                      </a:endParaRPr>
                    </a:p>
                  </a:txBody>
                  <a:tcPr/>
                </a:tc>
              </a:tr>
              <a:tr h="25223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2000" dirty="0" smtClean="0"/>
                        <a:t>Total cross-section</a:t>
                      </a:r>
                      <a:endParaRPr lang="en-GB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 smtClean="0"/>
                        <a:t>[b]</a:t>
                      </a:r>
                      <a:endParaRPr lang="en-GB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dirty="0" smtClean="0"/>
                        <a:t>515</a:t>
                      </a:r>
                      <a:endParaRPr lang="en-GB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dirty="0" smtClean="0"/>
                        <a:t>597</a:t>
                      </a:r>
                      <a:endParaRPr lang="en-GB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dirty="0" smtClean="0">
                          <a:solidFill>
                            <a:srgbClr val="0C377B"/>
                          </a:solidFill>
                        </a:rPr>
                        <a:t>2</a:t>
                      </a:r>
                      <a:endParaRPr lang="en-GB" sz="2000" dirty="0">
                        <a:solidFill>
                          <a:srgbClr val="0C377B"/>
                        </a:solidFill>
                      </a:endParaRPr>
                    </a:p>
                  </a:txBody>
                  <a:tcPr/>
                </a:tc>
              </a:tr>
              <a:tr h="25223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2000" dirty="0" smtClean="0"/>
                        <a:t>Initial</a:t>
                      </a:r>
                      <a:r>
                        <a:rPr lang="en-GB" sz="2000" baseline="0" dirty="0" smtClean="0"/>
                        <a:t> l</a:t>
                      </a:r>
                      <a:r>
                        <a:rPr lang="en-GB" sz="2000" dirty="0" smtClean="0"/>
                        <a:t>uminosity</a:t>
                      </a:r>
                      <a:r>
                        <a:rPr lang="en-GB" sz="2000" baseline="0" dirty="0" smtClean="0"/>
                        <a:t> lifetime</a:t>
                      </a:r>
                      <a:endParaRPr lang="en-GB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 smtClean="0"/>
                        <a:t>[h]</a:t>
                      </a:r>
                      <a:endParaRPr lang="en-GB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dirty="0" smtClean="0">
                          <a:solidFill>
                            <a:srgbClr val="FF0000"/>
                          </a:solidFill>
                        </a:rPr>
                        <a:t>&lt;5.6</a:t>
                      </a:r>
                      <a:endParaRPr lang="en-GB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 smtClean="0"/>
                        <a:t>3.7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dirty="0" smtClean="0">
                          <a:solidFill>
                            <a:srgbClr val="0C377B"/>
                          </a:solidFill>
                        </a:rPr>
                        <a:t>3.2 (10.6)</a:t>
                      </a:r>
                      <a:endParaRPr lang="en-GB" sz="2000" dirty="0">
                        <a:solidFill>
                          <a:srgbClr val="0C377B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78369" y="5651956"/>
            <a:ext cx="8858127" cy="369332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Much more work to be done: Improved injectors, integration into interaction region, 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11396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Cures for electron cloud effects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1325606"/>
            <a:ext cx="8784976" cy="4667421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20000"/>
              </a:lnSpc>
              <a:spcBef>
                <a:spcPts val="1200"/>
              </a:spcBef>
            </a:pPr>
            <a:r>
              <a:rPr lang="en-US" dirty="0" smtClean="0"/>
              <a:t>At the time of the construction of the LHC:</a:t>
            </a:r>
          </a:p>
          <a:p>
            <a:pPr lvl="1">
              <a:lnSpc>
                <a:spcPct val="120000"/>
              </a:lnSpc>
              <a:spcBef>
                <a:spcPts val="1200"/>
              </a:spcBef>
            </a:pPr>
            <a:r>
              <a:rPr lang="en-US" dirty="0" smtClean="0"/>
              <a:t>NEG coating </a:t>
            </a:r>
            <a:r>
              <a:rPr lang="en-US" dirty="0" smtClean="0">
                <a:sym typeface="Wingdings" pitchFamily="2" charset="2"/>
              </a:rPr>
              <a:t> would require activation to &gt;200 </a:t>
            </a:r>
            <a:r>
              <a:rPr lang="en-US" baseline="30000" dirty="0" err="1" smtClean="0">
                <a:sym typeface="Wingdings" pitchFamily="2" charset="2"/>
              </a:rPr>
              <a:t>o</a:t>
            </a:r>
            <a:r>
              <a:rPr lang="en-US" dirty="0" err="1" smtClean="0">
                <a:sym typeface="Wingdings" pitchFamily="2" charset="2"/>
              </a:rPr>
              <a:t>C</a:t>
            </a:r>
            <a:r>
              <a:rPr lang="en-US" dirty="0" smtClean="0">
                <a:sym typeface="Wingdings" pitchFamily="2" charset="2"/>
              </a:rPr>
              <a:t>  impractical</a:t>
            </a:r>
          </a:p>
          <a:p>
            <a:pPr lvl="1">
              <a:lnSpc>
                <a:spcPct val="120000"/>
              </a:lnSpc>
              <a:spcBef>
                <a:spcPts val="1200"/>
              </a:spcBef>
            </a:pPr>
            <a:r>
              <a:rPr lang="en-US" dirty="0" smtClean="0">
                <a:sym typeface="Wingdings" pitchFamily="2" charset="2"/>
              </a:rPr>
              <a:t>Conditioning by beam-induced electron bombardment (“scrubbing”) leading to a progressive reduction of the SEY as a function of the accumulated electron dose  tested in the laboratory (on Cu surfaces) and in the SPS (Stainless Steel vacuum chambers)  </a:t>
            </a:r>
            <a:r>
              <a:rPr lang="en-US" dirty="0">
                <a:solidFill>
                  <a:srgbClr val="FF0000"/>
                </a:solidFill>
                <a:sym typeface="Wingdings" pitchFamily="2" charset="2"/>
              </a:rPr>
              <a:t>C</a:t>
            </a:r>
            <a:r>
              <a:rPr lang="en-US" dirty="0" smtClean="0">
                <a:solidFill>
                  <a:srgbClr val="FF0000"/>
                </a:solidFill>
                <a:sym typeface="Wingdings" pitchFamily="2" charset="2"/>
              </a:rPr>
              <a:t>hosen strategy for the LHC operation with bunch trains – but it takes time!! (in particular for 25 ns operation)</a:t>
            </a:r>
          </a:p>
          <a:p>
            <a:pPr lvl="1">
              <a:lnSpc>
                <a:spcPct val="120000"/>
              </a:lnSpc>
              <a:spcBef>
                <a:spcPts val="1200"/>
              </a:spcBef>
            </a:pPr>
            <a:endParaRPr lang="en-GB" dirty="0" smtClean="0">
              <a:solidFill>
                <a:srgbClr val="FF0000"/>
              </a:solidFill>
              <a:sym typeface="Wingdings" pitchFamily="2" charset="2"/>
            </a:endParaRPr>
          </a:p>
          <a:p>
            <a:pPr>
              <a:lnSpc>
                <a:spcPct val="120000"/>
              </a:lnSpc>
              <a:spcBef>
                <a:spcPts val="1200"/>
              </a:spcBef>
            </a:pPr>
            <a:r>
              <a:rPr lang="en-US" dirty="0" smtClean="0">
                <a:sym typeface="Wingdings" pitchFamily="2" charset="2"/>
              </a:rPr>
              <a:t>More recently a-C coating has been successfully tested in the SPS showing SEY as low as 1.1  possible implementation for HL-LHC (interaction regions)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white">
                    <a:lumMod val="75000"/>
                  </a:prstClr>
                </a:solidFill>
              </a:rPr>
              <a:t>11/03/2014</a:t>
            </a:r>
            <a:endParaRPr lang="en-US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G. Arduini - LHC Machine Upgrade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06067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smtClean="0"/>
              <a:t>11/03/2014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smtClean="0"/>
              <a:t>G. Arduini - LHC Machine Upgrade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Issues: electron cloud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400" dirty="0" smtClean="0"/>
              <a:t>2012 Experience:</a:t>
            </a:r>
          </a:p>
          <a:p>
            <a:pPr lvl="1"/>
            <a:r>
              <a:rPr lang="en-US" sz="2000" dirty="0" smtClean="0"/>
              <a:t>Scrubbing </a:t>
            </a:r>
            <a:r>
              <a:rPr lang="en-US" sz="2000" dirty="0"/>
              <a:t>lowers </a:t>
            </a:r>
            <a:r>
              <a:rPr lang="en-US" sz="2000" dirty="0" smtClean="0"/>
              <a:t>SEY below </a:t>
            </a:r>
            <a:r>
              <a:rPr lang="en-US" sz="2000" dirty="0" err="1" smtClean="0"/>
              <a:t>SEY</a:t>
            </a:r>
            <a:r>
              <a:rPr lang="en-US" sz="2000" baseline="-25000" dirty="0" err="1" smtClean="0"/>
              <a:t>th</a:t>
            </a:r>
            <a:r>
              <a:rPr lang="en-US" sz="2000" dirty="0" smtClean="0"/>
              <a:t> (~1.45) at injection in the dipoles </a:t>
            </a:r>
          </a:p>
          <a:p>
            <a:pPr lvl="1"/>
            <a:r>
              <a:rPr lang="en-US" sz="2000" dirty="0" smtClean="0"/>
              <a:t>Not in </a:t>
            </a:r>
            <a:r>
              <a:rPr lang="en-US" sz="2000" dirty="0" err="1"/>
              <a:t>quadrupoles</a:t>
            </a:r>
            <a:r>
              <a:rPr lang="en-US" sz="2000" dirty="0"/>
              <a:t> (due to a significantly lower </a:t>
            </a:r>
            <a:r>
              <a:rPr lang="en-US" sz="2000" dirty="0" err="1" smtClean="0"/>
              <a:t>SEY</a:t>
            </a:r>
            <a:r>
              <a:rPr lang="en-US" sz="2000" baseline="-25000" dirty="0" err="1" smtClean="0"/>
              <a:t>th</a:t>
            </a:r>
            <a:r>
              <a:rPr lang="en-US" sz="2000" dirty="0" smtClean="0"/>
              <a:t> ~1.2)</a:t>
            </a:r>
            <a:endParaRPr lang="en-US" sz="2000" dirty="0"/>
          </a:p>
          <a:p>
            <a:pPr lvl="1">
              <a:spcBef>
                <a:spcPts val="1200"/>
              </a:spcBef>
            </a:pPr>
            <a:r>
              <a:rPr lang="en-US" sz="2000" dirty="0"/>
              <a:t>Despite 2-beam-50 ns operation in triplet for ~ 2 </a:t>
            </a:r>
            <a:r>
              <a:rPr lang="en-US" sz="2000" dirty="0" smtClean="0"/>
              <a:t>years, e-cloud </a:t>
            </a:r>
            <a:r>
              <a:rPr lang="en-US" sz="2000" dirty="0"/>
              <a:t>still present in </a:t>
            </a:r>
            <a:r>
              <a:rPr lang="en-US" sz="2000" dirty="0" smtClean="0"/>
              <a:t>triplets, due to the presence of the two counter-rotating beams</a:t>
            </a:r>
          </a:p>
          <a:p>
            <a:pPr>
              <a:spcBef>
                <a:spcPts val="1200"/>
              </a:spcBef>
            </a:pPr>
            <a:r>
              <a:rPr lang="en-US" sz="2400" dirty="0" smtClean="0"/>
              <a:t>Significant </a:t>
            </a:r>
            <a:r>
              <a:rPr lang="en-US" sz="2400" dirty="0"/>
              <a:t>increase of heat load (~ factor 4) in </a:t>
            </a:r>
            <a:r>
              <a:rPr lang="en-US" sz="2400" dirty="0" smtClean="0"/>
              <a:t>the arcs </a:t>
            </a:r>
            <a:r>
              <a:rPr lang="en-US" sz="2400" dirty="0"/>
              <a:t>during </a:t>
            </a:r>
            <a:r>
              <a:rPr lang="en-US" sz="2400" dirty="0" smtClean="0"/>
              <a:t>ramp:</a:t>
            </a:r>
            <a:endParaRPr lang="en-US" sz="2400" dirty="0"/>
          </a:p>
          <a:p>
            <a:pPr lvl="1"/>
            <a:r>
              <a:rPr lang="en-US" sz="2000" dirty="0"/>
              <a:t>F</a:t>
            </a:r>
            <a:r>
              <a:rPr lang="en-US" sz="2000" dirty="0" smtClean="0"/>
              <a:t>rom </a:t>
            </a:r>
            <a:r>
              <a:rPr lang="en-US" sz="2000" dirty="0"/>
              <a:t>e-cloud in the </a:t>
            </a:r>
            <a:r>
              <a:rPr lang="en-US" sz="2000" dirty="0" smtClean="0"/>
              <a:t>dipoles due to reduction of beam size/bunch length at the beginning of the ramp (</a:t>
            </a:r>
            <a:r>
              <a:rPr lang="en-US" sz="2000" dirty="0" err="1" smtClean="0"/>
              <a:t>SEYth</a:t>
            </a:r>
            <a:r>
              <a:rPr lang="en-US" sz="2000" dirty="0" smtClean="0"/>
              <a:t> decreasing to &lt;1.4). </a:t>
            </a:r>
          </a:p>
          <a:p>
            <a:pPr lvl="1"/>
            <a:r>
              <a:rPr lang="en-US" sz="2000" dirty="0" smtClean="0"/>
              <a:t>No change in </a:t>
            </a:r>
            <a:r>
              <a:rPr lang="en-US" sz="2000" dirty="0" err="1" smtClean="0"/>
              <a:t>quadrupoles</a:t>
            </a:r>
            <a:r>
              <a:rPr lang="en-US" sz="2000" dirty="0" smtClean="0"/>
              <a:t>, always above threshold</a:t>
            </a:r>
            <a:endParaRPr lang="en-US" sz="2000" dirty="0"/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993459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mtClean="0"/>
              <a:t>11/03/2014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fr-FR" smtClean="0"/>
              <a:t>G. Arduini - LHC Machine Upgrade</a:t>
            </a:r>
            <a:endParaRPr lang="en-US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229600" cy="914400"/>
          </a:xfrm>
        </p:spPr>
        <p:txBody>
          <a:bodyPr>
            <a:normAutofit/>
          </a:bodyPr>
          <a:lstStyle/>
          <a:p>
            <a:r>
              <a:rPr lang="en-GB" sz="3600" dirty="0" smtClean="0"/>
              <a:t>Issues: “Unidentified </a:t>
            </a:r>
            <a:r>
              <a:rPr lang="en-GB" sz="3600" dirty="0"/>
              <a:t>Falling </a:t>
            </a:r>
            <a:r>
              <a:rPr lang="en-GB" sz="3600" dirty="0" smtClean="0"/>
              <a:t>Objects” (UFO)</a:t>
            </a:r>
            <a:endParaRPr lang="de-DE" sz="3600" dirty="0"/>
          </a:p>
        </p:txBody>
      </p:sp>
      <p:sp>
        <p:nvSpPr>
          <p:cNvPr id="9" name="Content Placeholder 8"/>
          <p:cNvSpPr>
            <a:spLocks noGrp="1"/>
          </p:cNvSpPr>
          <p:nvPr>
            <p:ph sz="half" idx="1"/>
          </p:nvPr>
        </p:nvSpPr>
        <p:spPr/>
        <p:txBody>
          <a:bodyPr>
            <a:noAutofit/>
          </a:bodyPr>
          <a:lstStyle/>
          <a:p>
            <a:pPr marL="355600" indent="-266700">
              <a:buSzPct val="90000"/>
            </a:pPr>
            <a:r>
              <a:rPr lang="en-US" sz="2000" dirty="0"/>
              <a:t>Very fast and localized beam losses </a:t>
            </a:r>
            <a:r>
              <a:rPr lang="en-US" sz="2000" dirty="0" smtClean="0"/>
              <a:t>observed </a:t>
            </a:r>
            <a:r>
              <a:rPr lang="en-US" sz="2000" dirty="0"/>
              <a:t>as soon as the LHC intensity was </a:t>
            </a:r>
            <a:r>
              <a:rPr lang="en-US" sz="2000" dirty="0" smtClean="0"/>
              <a:t>increased.</a:t>
            </a:r>
            <a:endParaRPr lang="en-GB" sz="2000" dirty="0"/>
          </a:p>
          <a:p>
            <a:pPr marL="355600" indent="-266700">
              <a:buSzPct val="90000"/>
            </a:pPr>
            <a:r>
              <a:rPr lang="en-GB" sz="2000" dirty="0"/>
              <a:t>T</a:t>
            </a:r>
            <a:r>
              <a:rPr lang="en-GB" sz="2000" dirty="0" smtClean="0"/>
              <a:t>raced back to </a:t>
            </a:r>
            <a:r>
              <a:rPr lang="en-GB" sz="2000" dirty="0"/>
              <a:t>dust particles falling into the beam – ‘UFO’.</a:t>
            </a:r>
          </a:p>
          <a:p>
            <a:pPr marL="355600" indent="-266700">
              <a:buSzPct val="90000"/>
            </a:pPr>
            <a:r>
              <a:rPr lang="en-GB" sz="2000" dirty="0"/>
              <a:t>If the losses are too high, the beams are dumped to avoid a magnet quench.</a:t>
            </a:r>
          </a:p>
          <a:p>
            <a:pPr marL="533400" lvl="1" indent="-177800"/>
            <a:r>
              <a:rPr lang="en-US" sz="2000" dirty="0"/>
              <a:t>~20 beams dumped / year due to UFOs</a:t>
            </a:r>
            <a:r>
              <a:rPr lang="en-US" sz="2000" dirty="0" smtClean="0"/>
              <a:t>.</a:t>
            </a:r>
            <a:endParaRPr lang="en-US" sz="2000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593" y="26976"/>
            <a:ext cx="844909" cy="84490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pic>
      <p:grpSp>
        <p:nvGrpSpPr>
          <p:cNvPr id="21" name="Gruppieren 32"/>
          <p:cNvGrpSpPr/>
          <p:nvPr/>
        </p:nvGrpSpPr>
        <p:grpSpPr>
          <a:xfrm>
            <a:off x="6185385" y="1740446"/>
            <a:ext cx="2880000" cy="2160000"/>
            <a:chOff x="5745830" y="1419635"/>
            <a:chExt cx="2880000" cy="2160000"/>
          </a:xfrm>
        </p:grpSpPr>
        <p:pic>
          <p:nvPicPr>
            <p:cNvPr id="22" name="Picture 18" descr="Filtre6-distrib-200x-1.tif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45830" y="1419635"/>
              <a:ext cx="2880000" cy="2160000"/>
            </a:xfrm>
            <a:prstGeom prst="rect">
              <a:avLst/>
            </a:prstGeom>
            <a:ln w="25400">
              <a:solidFill>
                <a:schemeClr val="tx2"/>
              </a:solidFill>
            </a:ln>
          </p:spPr>
        </p:pic>
        <p:grpSp>
          <p:nvGrpSpPr>
            <p:cNvPr id="23" name="Gruppieren 31"/>
            <p:cNvGrpSpPr/>
            <p:nvPr/>
          </p:nvGrpSpPr>
          <p:grpSpPr>
            <a:xfrm>
              <a:off x="6125933" y="1513937"/>
              <a:ext cx="756024" cy="369543"/>
              <a:chOff x="6125933" y="1513937"/>
              <a:chExt cx="756024" cy="369543"/>
            </a:xfrm>
            <a:solidFill>
              <a:schemeClr val="bg1">
                <a:alpha val="50000"/>
              </a:schemeClr>
            </a:solidFill>
          </p:grpSpPr>
          <p:sp>
            <p:nvSpPr>
              <p:cNvPr id="24" name="Textfeld 30"/>
              <p:cNvSpPr txBox="1"/>
              <p:nvPr/>
            </p:nvSpPr>
            <p:spPr>
              <a:xfrm>
                <a:off x="6125933" y="1513937"/>
                <a:ext cx="756024" cy="36954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 anchor="b">
                <a:noAutofit/>
              </a:bodyPr>
              <a:lstStyle/>
              <a:p>
                <a:pPr algn="ctr"/>
                <a:r>
                  <a:rPr lang="de-DE" sz="1600" b="1" dirty="0" smtClean="0">
                    <a:solidFill>
                      <a:srgbClr val="FFFF00"/>
                    </a:solidFill>
                  </a:rPr>
                  <a:t>100µm</a:t>
                </a:r>
              </a:p>
            </p:txBody>
          </p:sp>
          <p:cxnSp>
            <p:nvCxnSpPr>
              <p:cNvPr id="25" name="Gerade Verbindung 27"/>
              <p:cNvCxnSpPr/>
              <p:nvPr/>
            </p:nvCxnSpPr>
            <p:spPr bwMode="auto">
              <a:xfrm>
                <a:off x="6237300" y="1537835"/>
                <a:ext cx="511518" cy="0"/>
              </a:xfrm>
              <a:prstGeom prst="line">
                <a:avLst/>
              </a:prstGeom>
              <a:grpFill/>
              <a:ln w="25400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</p:grpSp>
      <p:grpSp>
        <p:nvGrpSpPr>
          <p:cNvPr id="26" name="Gruppieren 5"/>
          <p:cNvGrpSpPr/>
          <p:nvPr/>
        </p:nvGrpSpPr>
        <p:grpSpPr>
          <a:xfrm>
            <a:off x="5118648" y="2454969"/>
            <a:ext cx="2333727" cy="1742131"/>
            <a:chOff x="6115047" y="3391647"/>
            <a:chExt cx="2333727" cy="1742131"/>
          </a:xfrm>
        </p:grpSpPr>
        <p:pic>
          <p:nvPicPr>
            <p:cNvPr id="27" name="Picture 12" descr="10-1500x-6.tif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25933" y="3391647"/>
              <a:ext cx="2322841" cy="1742131"/>
            </a:xfrm>
            <a:prstGeom prst="rect">
              <a:avLst/>
            </a:prstGeom>
            <a:ln w="25400">
              <a:solidFill>
                <a:schemeClr val="tx2"/>
              </a:solidFill>
            </a:ln>
          </p:spPr>
        </p:pic>
        <p:sp>
          <p:nvSpPr>
            <p:cNvPr id="28" name="Textfeld 34"/>
            <p:cNvSpPr txBox="1"/>
            <p:nvPr/>
          </p:nvSpPr>
          <p:spPr>
            <a:xfrm>
              <a:off x="6115047" y="3394864"/>
              <a:ext cx="756024" cy="369543"/>
            </a:xfrm>
            <a:prstGeom prst="rect">
              <a:avLst/>
            </a:prstGeom>
            <a:noFill/>
          </p:spPr>
          <p:txBody>
            <a:bodyPr wrap="square" lIns="0" tIns="0" rIns="0" bIns="0" rtlCol="0" anchor="b">
              <a:noAutofit/>
            </a:bodyPr>
            <a:lstStyle/>
            <a:p>
              <a:pPr algn="ctr"/>
              <a:r>
                <a:rPr lang="de-DE" sz="1600" b="1" dirty="0" smtClean="0">
                  <a:solidFill>
                    <a:srgbClr val="FFFF00"/>
                  </a:solidFill>
                </a:rPr>
                <a:t>10µm</a:t>
              </a:r>
            </a:p>
          </p:txBody>
        </p:sp>
        <p:cxnSp>
          <p:nvCxnSpPr>
            <p:cNvPr id="29" name="Gerade Verbindung 35"/>
            <p:cNvCxnSpPr/>
            <p:nvPr/>
          </p:nvCxnSpPr>
          <p:spPr bwMode="auto">
            <a:xfrm>
              <a:off x="6293816" y="3491267"/>
              <a:ext cx="303046" cy="0"/>
            </a:xfrm>
            <a:prstGeom prst="line">
              <a:avLst/>
            </a:prstGeom>
            <a:solidFill>
              <a:schemeClr val="bg1">
                <a:alpha val="50000"/>
              </a:schemeClr>
            </a:solidFill>
            <a:ln w="254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3" name="TextBox 2"/>
          <p:cNvSpPr txBox="1"/>
          <p:nvPr/>
        </p:nvSpPr>
        <p:spPr>
          <a:xfrm>
            <a:off x="5515664" y="4311774"/>
            <a:ext cx="3356882" cy="830997"/>
          </a:xfrm>
          <a:prstGeom prst="rect">
            <a:avLst/>
          </a:prstGeom>
          <a:solidFill>
            <a:srgbClr val="FFFF99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</a:pPr>
            <a:r>
              <a:rPr lang="en-US" sz="1600" b="1" kern="0" dirty="0">
                <a:solidFill>
                  <a:srgbClr val="0000FF"/>
                </a:solidFill>
                <a:latin typeface="+mn-lt"/>
              </a:rPr>
              <a:t>In </a:t>
            </a:r>
            <a:r>
              <a:rPr lang="en-US" sz="1600" b="1" kern="0" dirty="0" smtClean="0">
                <a:solidFill>
                  <a:srgbClr val="0000FF"/>
                </a:solidFill>
                <a:latin typeface="+mn-lt"/>
              </a:rPr>
              <a:t>one accelerator </a:t>
            </a:r>
            <a:r>
              <a:rPr lang="en-US" sz="1600" b="1" kern="0" dirty="0">
                <a:solidFill>
                  <a:srgbClr val="0000FF"/>
                </a:solidFill>
                <a:latin typeface="+mn-lt"/>
              </a:rPr>
              <a:t>component </a:t>
            </a:r>
            <a:r>
              <a:rPr lang="en-US" sz="1600" b="1" kern="0" dirty="0" smtClean="0">
                <a:solidFill>
                  <a:srgbClr val="0000FF"/>
                </a:solidFill>
                <a:latin typeface="+mn-lt"/>
              </a:rPr>
              <a:t>UFOs were traced to </a:t>
            </a:r>
            <a:r>
              <a:rPr lang="en-US" sz="1600" b="1" kern="0" dirty="0">
                <a:solidFill>
                  <a:srgbClr val="0000FF"/>
                </a:solidFill>
                <a:latin typeface="+mn-lt"/>
              </a:rPr>
              <a:t>Aluminum </a:t>
            </a:r>
            <a:r>
              <a:rPr lang="en-US" sz="1600" b="1" kern="0" dirty="0" smtClean="0">
                <a:solidFill>
                  <a:srgbClr val="0000FF"/>
                </a:solidFill>
                <a:latin typeface="+mn-lt"/>
              </a:rPr>
              <a:t>oxide particles. </a:t>
            </a:r>
            <a:endParaRPr lang="en-US" sz="1600" b="1" kern="0" dirty="0">
              <a:solidFill>
                <a:srgbClr val="0000FF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284971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smtClean="0"/>
              <a:t>11/03/2014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smtClean="0"/>
              <a:t>G. Arduini - LHC Machine Upgrade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Issues: UFOs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200" dirty="0" smtClean="0"/>
              <a:t>Extrapolation to 7 </a:t>
            </a:r>
            <a:r>
              <a:rPr lang="en-US" sz="2200" dirty="0" err="1" smtClean="0"/>
              <a:t>TeV</a:t>
            </a:r>
            <a:r>
              <a:rPr lang="en-US" sz="2200" dirty="0" smtClean="0"/>
              <a:t>: </a:t>
            </a:r>
            <a:r>
              <a:rPr lang="en-US" sz="2200" dirty="0" smtClean="0">
                <a:solidFill>
                  <a:srgbClr val="FF0000"/>
                </a:solidFill>
              </a:rPr>
              <a:t>~100 beam dumps from UFOs</a:t>
            </a:r>
          </a:p>
          <a:p>
            <a:r>
              <a:rPr lang="en-US" sz="2200" dirty="0" smtClean="0"/>
              <a:t>UFO rate depends on bunch spacing, stronger with 25 ns.</a:t>
            </a:r>
          </a:p>
          <a:p>
            <a:pPr lvl="1">
              <a:buClr>
                <a:srgbClr val="0000FF"/>
              </a:buClr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FF0000"/>
                </a:solidFill>
              </a:rPr>
              <a:t>fast conditioning observed </a:t>
            </a:r>
            <a:r>
              <a:rPr lang="en-US" sz="2000" dirty="0" smtClean="0"/>
              <a:t>over a few fills in 2012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 smtClean="0"/>
              <a:t>We have to expect serious deconditioning after LS1.</a:t>
            </a:r>
          </a:p>
          <a:p>
            <a:r>
              <a:rPr lang="en-US" sz="2200" dirty="0" smtClean="0">
                <a:sym typeface="Wingdings" panose="05000000000000000000" pitchFamily="2" charset="2"/>
              </a:rPr>
              <a:t>Quench tests: </a:t>
            </a:r>
            <a:r>
              <a:rPr lang="en-US" sz="2200" dirty="0" smtClean="0">
                <a:solidFill>
                  <a:srgbClr val="FF0000"/>
                </a:solidFill>
                <a:sym typeface="Wingdings" panose="05000000000000000000" pitchFamily="2" charset="2"/>
              </a:rPr>
              <a:t>quench limits likely too pessimistic (x 2) </a:t>
            </a:r>
            <a:r>
              <a:rPr lang="en-US" sz="2200" dirty="0" smtClean="0">
                <a:sym typeface="Wingdings" panose="05000000000000000000" pitchFamily="2" charset="2"/>
              </a:rPr>
              <a:t>at 4 </a:t>
            </a:r>
            <a:r>
              <a:rPr lang="en-US" sz="2200" dirty="0" err="1" smtClean="0">
                <a:sym typeface="Wingdings" panose="05000000000000000000" pitchFamily="2" charset="2"/>
              </a:rPr>
              <a:t>TeV</a:t>
            </a:r>
            <a:r>
              <a:rPr lang="en-US" sz="2200" dirty="0">
                <a:sym typeface="Wingdings" panose="05000000000000000000" pitchFamily="2" charset="2"/>
              </a:rPr>
              <a:t> </a:t>
            </a:r>
            <a:r>
              <a:rPr lang="en-US" sz="2200" dirty="0" smtClean="0">
                <a:sym typeface="Wingdings" panose="05000000000000000000" pitchFamily="2" charset="2"/>
              </a:rPr>
              <a:t>for UFO timescales.</a:t>
            </a:r>
            <a:endParaRPr lang="en-US" dirty="0"/>
          </a:p>
        </p:txBody>
      </p:sp>
      <p:pic>
        <p:nvPicPr>
          <p:cNvPr id="8" name="Picture 7" descr="C:\Users\Tobias Bär\Desktop\Bild1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3789040"/>
            <a:ext cx="6592221" cy="2659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783771" y="4327818"/>
            <a:ext cx="1363014" cy="383847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rgbClr val="FFFF00"/>
                </a:solidFill>
              </a:rPr>
              <a:t>T. </a:t>
            </a:r>
            <a:r>
              <a:rPr lang="en-US" sz="2000" b="1" dirty="0" err="1" smtClean="0">
                <a:solidFill>
                  <a:srgbClr val="FFFF00"/>
                </a:solidFill>
              </a:rPr>
              <a:t>Bär</a:t>
            </a:r>
            <a:endParaRPr lang="en-US" sz="2000" b="1" dirty="0" smtClean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67991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2927311"/>
            <a:ext cx="5300322" cy="37420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white">
                    <a:lumMod val="75000"/>
                  </a:prstClr>
                </a:solidFill>
              </a:rPr>
              <a:t>11/03/2014</a:t>
            </a:r>
            <a:endParaRPr lang="en-US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G. Arduini - LHC Machine Upgrade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3200" dirty="0" err="1" smtClean="0"/>
              <a:t>Beam-Beam</a:t>
            </a:r>
            <a:r>
              <a:rPr lang="it-IT" sz="3200" dirty="0" smtClean="0"/>
              <a:t> long </a:t>
            </a:r>
            <a:r>
              <a:rPr lang="it-IT" sz="3200" dirty="0" err="1" smtClean="0"/>
              <a:t>range</a:t>
            </a:r>
            <a:r>
              <a:rPr lang="it-IT" sz="3200" dirty="0" smtClean="0"/>
              <a:t> compensator (BBC)</a:t>
            </a:r>
            <a:endParaRPr lang="it-IT" sz="3200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>
          <a:xfrm>
            <a:off x="457200" y="1189038"/>
            <a:ext cx="8363272" cy="1738273"/>
          </a:xfrm>
        </p:spPr>
        <p:txBody>
          <a:bodyPr>
            <a:normAutofit fontScale="25000" lnSpcReduction="20000"/>
          </a:bodyPr>
          <a:lstStyle/>
          <a:p>
            <a:r>
              <a:rPr lang="en-US" sz="7200" dirty="0"/>
              <a:t>Initial proposal </a:t>
            </a:r>
            <a:r>
              <a:rPr lang="en-US" sz="7200" dirty="0" smtClean="0"/>
              <a:t>in 2001 (J</a:t>
            </a:r>
            <a:r>
              <a:rPr lang="en-US" sz="7200" dirty="0"/>
              <a:t>.-P. </a:t>
            </a:r>
            <a:r>
              <a:rPr lang="en-US" sz="7200" dirty="0" smtClean="0"/>
              <a:t>Koutchouk)</a:t>
            </a:r>
          </a:p>
          <a:p>
            <a:r>
              <a:rPr lang="en-US" sz="7200" dirty="0" smtClean="0"/>
              <a:t>Proof-of-principle </a:t>
            </a:r>
            <a:r>
              <a:rPr lang="en-US" sz="7200" dirty="0"/>
              <a:t>requires </a:t>
            </a:r>
            <a:r>
              <a:rPr lang="en-US" sz="7200" dirty="0" smtClean="0"/>
              <a:t>BBLR </a:t>
            </a:r>
            <a:r>
              <a:rPr lang="en-US" sz="7200" dirty="0"/>
              <a:t>prototype into machine </a:t>
            </a:r>
            <a:r>
              <a:rPr lang="en-US" sz="7200" dirty="0" smtClean="0"/>
              <a:t>well before HL-LHC</a:t>
            </a:r>
          </a:p>
          <a:p>
            <a:r>
              <a:rPr lang="en-US" sz="7200" dirty="0" smtClean="0"/>
              <a:t>Operation close to MP envelope:</a:t>
            </a:r>
          </a:p>
          <a:p>
            <a:pPr lvl="1">
              <a:buFont typeface="Wingdings"/>
              <a:buChar char="è"/>
            </a:pPr>
            <a:r>
              <a:rPr lang="en-US" sz="7200" dirty="0" smtClean="0">
                <a:sym typeface="Wingdings" pitchFamily="2" charset="2"/>
              </a:rPr>
              <a:t>Need to embed wire in collimator jaw type structure</a:t>
            </a:r>
          </a:p>
          <a:p>
            <a:endParaRPr lang="it-IT" dirty="0"/>
          </a:p>
        </p:txBody>
      </p:sp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>
          <a:xfrm>
            <a:off x="467544" y="4640520"/>
            <a:ext cx="3024336" cy="1884824"/>
          </a:xfrm>
        </p:spPr>
        <p:txBody>
          <a:bodyPr>
            <a:noAutofit/>
          </a:bodyPr>
          <a:lstStyle/>
          <a:p>
            <a:r>
              <a:rPr lang="it-IT" sz="1800" dirty="0" err="1" smtClean="0"/>
              <a:t>Wire</a:t>
            </a:r>
            <a:r>
              <a:rPr lang="it-IT" sz="1800" dirty="0" smtClean="0"/>
              <a:t> </a:t>
            </a:r>
            <a:r>
              <a:rPr lang="it-IT" sz="1800" dirty="0" err="1"/>
              <a:t>parameters</a:t>
            </a:r>
            <a:r>
              <a:rPr lang="it-IT" sz="1800" dirty="0"/>
              <a:t>:</a:t>
            </a:r>
          </a:p>
          <a:p>
            <a:pPr lvl="1"/>
            <a:r>
              <a:rPr lang="it-IT" sz="1600" dirty="0"/>
              <a:t>Solid </a:t>
            </a:r>
            <a:r>
              <a:rPr lang="it-IT" sz="1600" dirty="0" err="1"/>
              <a:t>wire</a:t>
            </a:r>
            <a:r>
              <a:rPr lang="it-IT" sz="1600" dirty="0"/>
              <a:t> </a:t>
            </a:r>
            <a:r>
              <a:rPr lang="it-IT" sz="1600" dirty="0" err="1"/>
              <a:t>radius</a:t>
            </a:r>
            <a:r>
              <a:rPr lang="it-IT" sz="1600" dirty="0"/>
              <a:t> of </a:t>
            </a:r>
            <a:r>
              <a:rPr lang="it-IT" sz="1600" dirty="0" smtClean="0"/>
              <a:t> ~1mm </a:t>
            </a:r>
            <a:r>
              <a:rPr lang="it-IT" sz="1600" dirty="0"/>
              <a:t>→ 1kW </a:t>
            </a:r>
            <a:r>
              <a:rPr lang="it-IT" sz="1600" dirty="0" err="1"/>
              <a:t>power</a:t>
            </a:r>
            <a:r>
              <a:rPr lang="it-IT" sz="1600" dirty="0"/>
              <a:t> </a:t>
            </a:r>
            <a:r>
              <a:rPr lang="it-IT" sz="1600" dirty="0" err="1"/>
              <a:t>dissipation</a:t>
            </a:r>
            <a:endParaRPr lang="it-IT" sz="1600" dirty="0"/>
          </a:p>
          <a:p>
            <a:pPr lvl="1"/>
            <a:r>
              <a:rPr lang="it-IT" sz="1600" dirty="0"/>
              <a:t>sub-</a:t>
            </a:r>
            <a:r>
              <a:rPr lang="el-GR" sz="1600" dirty="0"/>
              <a:t>σ </a:t>
            </a:r>
            <a:r>
              <a:rPr lang="it-IT" sz="1600" dirty="0" err="1"/>
              <a:t>level</a:t>
            </a:r>
            <a:r>
              <a:rPr lang="it-IT" sz="1600" dirty="0"/>
              <a:t> of </a:t>
            </a:r>
            <a:r>
              <a:rPr lang="it-IT" sz="1600" dirty="0" err="1"/>
              <a:t>hor</a:t>
            </a:r>
            <a:r>
              <a:rPr lang="it-IT" sz="1600" dirty="0"/>
              <a:t>./ver. position </a:t>
            </a:r>
            <a:r>
              <a:rPr lang="it-IT" sz="1600" dirty="0" smtClean="0"/>
              <a:t>control</a:t>
            </a:r>
            <a:endParaRPr lang="en-GB" sz="1600" dirty="0" smtClean="0"/>
          </a:p>
        </p:txBody>
      </p:sp>
      <p:sp>
        <p:nvSpPr>
          <p:cNvPr id="12" name="Rectangle 11"/>
          <p:cNvSpPr/>
          <p:nvPr/>
        </p:nvSpPr>
        <p:spPr>
          <a:xfrm>
            <a:off x="6804248" y="1124744"/>
            <a:ext cx="1635091" cy="288032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rgbClr val="FFFF00"/>
                </a:solidFill>
              </a:rPr>
              <a:t>R. Steinhagen</a:t>
            </a: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492896"/>
            <a:ext cx="4130401" cy="1460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449815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1625525"/>
            <a:ext cx="5057775" cy="259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Beam-Beam Long Range Compensator (BBC)</a:t>
            </a:r>
            <a:endParaRPr lang="it-IT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88719"/>
            <a:ext cx="4690864" cy="2024257"/>
          </a:xfrm>
        </p:spPr>
        <p:txBody>
          <a:bodyPr>
            <a:normAutofit fontScale="92500" lnSpcReduction="20000"/>
          </a:bodyPr>
          <a:lstStyle/>
          <a:p>
            <a:r>
              <a:rPr lang="en-US" sz="1800" dirty="0"/>
              <a:t>Can re-use nearly 100% of existing TCTP </a:t>
            </a:r>
            <a:r>
              <a:rPr lang="en-US" sz="1800" dirty="0" smtClean="0"/>
              <a:t>design (with BPMs). </a:t>
            </a:r>
            <a:endParaRPr lang="en-US" sz="1800" dirty="0"/>
          </a:p>
          <a:p>
            <a:r>
              <a:rPr lang="en-US" sz="1800" dirty="0"/>
              <a:t>Remaining challenge: finding space for the wire current feed-through amongst the cooling circuits and BPM button </a:t>
            </a:r>
            <a:r>
              <a:rPr lang="en-US" sz="1800" dirty="0" err="1" smtClean="0"/>
              <a:t>feedthroughs</a:t>
            </a:r>
            <a:r>
              <a:rPr lang="en-US" sz="1800" dirty="0" smtClean="0"/>
              <a:t>.</a:t>
            </a:r>
          </a:p>
          <a:p>
            <a:r>
              <a:rPr lang="en-US" sz="1800" dirty="0" smtClean="0"/>
              <a:t>Aiming for installation during 2015-16 Technical Stop</a:t>
            </a:r>
            <a:endParaRPr lang="en-US" sz="1800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white">
                    <a:lumMod val="75000"/>
                  </a:prstClr>
                </a:solidFill>
              </a:rPr>
              <a:t>11/03/2014</a:t>
            </a:r>
            <a:endParaRPr lang="en-US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G. Arduini - LHC Machine Upgrade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429000"/>
            <a:ext cx="3743801" cy="2373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4221088"/>
            <a:ext cx="4362066" cy="22435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6732240" y="1178677"/>
            <a:ext cx="1635091" cy="288032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rgbClr val="FFFF00"/>
                </a:solidFill>
              </a:rPr>
              <a:t>S. Redaelli</a:t>
            </a:r>
          </a:p>
        </p:txBody>
      </p:sp>
    </p:spTree>
    <p:extLst>
      <p:ext uri="{BB962C8B-B14F-4D97-AF65-F5344CB8AC3E}">
        <p14:creationId xmlns:p14="http://schemas.microsoft.com/office/powerpoint/2010/main" val="14426323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white">
                    <a:lumMod val="75000"/>
                  </a:prstClr>
                </a:solidFill>
              </a:rPr>
              <a:t>11/03/2014</a:t>
            </a:r>
            <a:endParaRPr lang="en-US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G. Arduini - LHC Machine Upgrade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0723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ea typeface="Helvetica"/>
                <a:cs typeface="Helvetica"/>
              </a:rPr>
              <a:t>Interaction regions geometry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518864" y="1215551"/>
            <a:ext cx="8229600" cy="1367835"/>
          </a:xfrm>
        </p:spPr>
        <p:txBody>
          <a:bodyPr>
            <a:normAutofit fontScale="55000" lnSpcReduction="20000"/>
          </a:bodyPr>
          <a:lstStyle/>
          <a:p>
            <a:r>
              <a:rPr lang="en-US" dirty="0"/>
              <a:t>In the IRs, the beams are first combined into a single common vacuum chamber and then re-separated in the horizontal plane,</a:t>
            </a:r>
          </a:p>
          <a:p>
            <a:r>
              <a:rPr lang="en-US" dirty="0"/>
              <a:t>The beams move from inner to outer bore (or vice-versa),</a:t>
            </a:r>
          </a:p>
          <a:p>
            <a:r>
              <a:rPr lang="en-US" dirty="0"/>
              <a:t>The triplet </a:t>
            </a:r>
            <a:r>
              <a:rPr lang="en-US" dirty="0" err="1"/>
              <a:t>quadrupoles</a:t>
            </a:r>
            <a:r>
              <a:rPr lang="en-US" dirty="0"/>
              <a:t> are used to focus the beam at the IP.</a:t>
            </a:r>
            <a:endParaRPr lang="en-GB" dirty="0"/>
          </a:p>
        </p:txBody>
      </p:sp>
      <p:grpSp>
        <p:nvGrpSpPr>
          <p:cNvPr id="6" name="Group 5"/>
          <p:cNvGrpSpPr/>
          <p:nvPr/>
        </p:nvGrpSpPr>
        <p:grpSpPr>
          <a:xfrm>
            <a:off x="777910" y="2583386"/>
            <a:ext cx="7711400" cy="3303534"/>
            <a:chOff x="777910" y="2583386"/>
            <a:chExt cx="7711400" cy="3303534"/>
          </a:xfrm>
        </p:grpSpPr>
        <p:grpSp>
          <p:nvGrpSpPr>
            <p:cNvPr id="4" name="Group 3"/>
            <p:cNvGrpSpPr/>
            <p:nvPr/>
          </p:nvGrpSpPr>
          <p:grpSpPr>
            <a:xfrm>
              <a:off x="777910" y="2772103"/>
              <a:ext cx="7711400" cy="3114817"/>
              <a:chOff x="624290" y="2252428"/>
              <a:chExt cx="7711400" cy="3114817"/>
            </a:xfrm>
          </p:grpSpPr>
          <p:grpSp>
            <p:nvGrpSpPr>
              <p:cNvPr id="3" name="Group 2"/>
              <p:cNvGrpSpPr/>
              <p:nvPr/>
            </p:nvGrpSpPr>
            <p:grpSpPr>
              <a:xfrm>
                <a:off x="1130502" y="2252428"/>
                <a:ext cx="7205188" cy="3096822"/>
                <a:chOff x="976882" y="1677088"/>
                <a:chExt cx="7205188" cy="3096822"/>
              </a:xfrm>
            </p:grpSpPr>
            <p:sp>
              <p:nvSpPr>
                <p:cNvPr id="30813" name="TextBox 111"/>
                <p:cNvSpPr txBox="1">
                  <a:spLocks noChangeArrowheads="1"/>
                </p:cNvSpPr>
                <p:nvPr/>
              </p:nvSpPr>
              <p:spPr bwMode="auto">
                <a:xfrm>
                  <a:off x="976882" y="2967772"/>
                  <a:ext cx="868363" cy="30797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9pPr>
                </a:lstStyle>
                <a:p>
                  <a:r>
                    <a:rPr lang="en-US" sz="1400" b="1" dirty="0">
                      <a:latin typeface="Helvetica"/>
                      <a:ea typeface="Helvetica"/>
                      <a:cs typeface="Helvetica"/>
                    </a:rPr>
                    <a:t>194 mm</a:t>
                  </a:r>
                </a:p>
              </p:txBody>
            </p:sp>
            <p:grpSp>
              <p:nvGrpSpPr>
                <p:cNvPr id="2" name="Group 1"/>
                <p:cNvGrpSpPr/>
                <p:nvPr/>
              </p:nvGrpSpPr>
              <p:grpSpPr>
                <a:xfrm>
                  <a:off x="1000335" y="1677088"/>
                  <a:ext cx="7181735" cy="3096822"/>
                  <a:chOff x="1000335" y="1677088"/>
                  <a:chExt cx="7181735" cy="3096822"/>
                </a:xfrm>
              </p:grpSpPr>
              <p:cxnSp>
                <p:nvCxnSpPr>
                  <p:cNvPr id="30812" name="Straight Arrow Connector 110"/>
                  <p:cNvCxnSpPr>
                    <a:cxnSpLocks noChangeShapeType="1"/>
                  </p:cNvCxnSpPr>
                  <p:nvPr/>
                </p:nvCxnSpPr>
                <p:spPr bwMode="auto">
                  <a:xfrm flipV="1">
                    <a:off x="1000335" y="2444750"/>
                    <a:ext cx="1588" cy="1390196"/>
                  </a:xfrm>
                  <a:prstGeom prst="straightConnector1">
                    <a:avLst/>
                  </a:prstGeom>
                  <a:noFill/>
                  <a:ln w="9525" algn="ctr">
                    <a:solidFill>
                      <a:schemeClr val="tx1"/>
                    </a:solidFill>
                    <a:round/>
                    <a:headEnd type="triangle" w="med" len="med"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30816" name="Straight Arrow Connector 117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2937470" y="4350720"/>
                    <a:ext cx="3505200" cy="1588"/>
                  </a:xfrm>
                  <a:prstGeom prst="straightConnector1">
                    <a:avLst/>
                  </a:prstGeom>
                  <a:noFill/>
                  <a:ln w="9525" algn="ctr">
                    <a:solidFill>
                      <a:schemeClr val="tx1"/>
                    </a:solidFill>
                    <a:round/>
                    <a:headEnd type="triangle" w="med" len="med"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sp>
                <p:nvSpPr>
                  <p:cNvPr id="30817" name="TextBox 119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264146" y="4042745"/>
                    <a:ext cx="846138" cy="30797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9pPr>
                  </a:lstStyle>
                  <a:p>
                    <a:r>
                      <a:rPr lang="en-US" sz="1400" b="1" dirty="0">
                        <a:latin typeface="Helvetica"/>
                        <a:ea typeface="Helvetica"/>
                        <a:cs typeface="Helvetica"/>
                      </a:rPr>
                      <a:t>~ 260 m</a:t>
                    </a:r>
                  </a:p>
                </p:txBody>
              </p:sp>
              <p:sp>
                <p:nvSpPr>
                  <p:cNvPr id="30818" name="TextBox 56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608830" y="4465935"/>
                    <a:ext cx="2484438" cy="30797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omic Sans MS" pitchFamily="66" charset="0"/>
                      </a:defRPr>
                    </a:lvl9pPr>
                  </a:lstStyle>
                  <a:p>
                    <a:r>
                      <a:rPr lang="en-US" sz="1400" b="1" dirty="0">
                        <a:solidFill>
                          <a:srgbClr val="CC3399"/>
                        </a:solidFill>
                        <a:latin typeface="Helvetica"/>
                        <a:ea typeface="Helvetica"/>
                        <a:cs typeface="Helvetica"/>
                      </a:rPr>
                      <a:t>Common vacuum chamber</a:t>
                    </a:r>
                  </a:p>
                </p:txBody>
              </p:sp>
              <p:grpSp>
                <p:nvGrpSpPr>
                  <p:cNvPr id="102" name="Group 101"/>
                  <p:cNvGrpSpPr/>
                  <p:nvPr/>
                </p:nvGrpSpPr>
                <p:grpSpPr>
                  <a:xfrm>
                    <a:off x="3381445" y="2507175"/>
                    <a:ext cx="576075" cy="1245662"/>
                    <a:chOff x="3381445" y="4196458"/>
                    <a:chExt cx="576075" cy="1245662"/>
                  </a:xfrm>
                </p:grpSpPr>
                <p:sp>
                  <p:nvSpPr>
                    <p:cNvPr id="103" name="Oval 102"/>
                    <p:cNvSpPr/>
                    <p:nvPr/>
                  </p:nvSpPr>
                  <p:spPr bwMode="auto">
                    <a:xfrm>
                      <a:off x="3616650" y="4196458"/>
                      <a:ext cx="120756" cy="1245020"/>
                    </a:xfrm>
                    <a:prstGeom prst="ellipse">
                      <a:avLst/>
                    </a:prstGeom>
                    <a:solidFill>
                      <a:schemeClr val="bg1">
                        <a:lumMod val="95000"/>
                      </a:schemeClr>
                    </a:solidFill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p:txBody>
                </p:sp>
                <p:sp>
                  <p:nvSpPr>
                    <p:cNvPr id="104" name="Oval 103"/>
                    <p:cNvSpPr/>
                    <p:nvPr/>
                  </p:nvSpPr>
                  <p:spPr bwMode="auto">
                    <a:xfrm>
                      <a:off x="3836764" y="4197100"/>
                      <a:ext cx="120756" cy="1245020"/>
                    </a:xfrm>
                    <a:prstGeom prst="ellipse">
                      <a:avLst/>
                    </a:prstGeom>
                    <a:solidFill>
                      <a:schemeClr val="bg1">
                        <a:lumMod val="95000"/>
                      </a:schemeClr>
                    </a:solidFill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p:txBody>
                </p:sp>
                <p:sp>
                  <p:nvSpPr>
                    <p:cNvPr id="105" name="Oval 104"/>
                    <p:cNvSpPr/>
                    <p:nvPr/>
                  </p:nvSpPr>
                  <p:spPr bwMode="auto">
                    <a:xfrm>
                      <a:off x="3381445" y="4197100"/>
                      <a:ext cx="120756" cy="1245020"/>
                    </a:xfrm>
                    <a:prstGeom prst="ellipse">
                      <a:avLst/>
                    </a:prstGeom>
                    <a:solidFill>
                      <a:schemeClr val="bg1">
                        <a:lumMod val="95000"/>
                      </a:schemeClr>
                    </a:solidFill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p:txBody>
                </p:sp>
              </p:grpSp>
              <p:grpSp>
                <p:nvGrpSpPr>
                  <p:cNvPr id="106" name="Group 105"/>
                  <p:cNvGrpSpPr/>
                  <p:nvPr/>
                </p:nvGrpSpPr>
                <p:grpSpPr>
                  <a:xfrm>
                    <a:off x="5455315" y="2507817"/>
                    <a:ext cx="576075" cy="1245662"/>
                    <a:chOff x="5455315" y="4197100"/>
                    <a:chExt cx="576075" cy="1245662"/>
                  </a:xfrm>
                </p:grpSpPr>
                <p:sp>
                  <p:nvSpPr>
                    <p:cNvPr id="107" name="Oval 106"/>
                    <p:cNvSpPr/>
                    <p:nvPr/>
                  </p:nvSpPr>
                  <p:spPr bwMode="auto">
                    <a:xfrm>
                      <a:off x="5690520" y="4197100"/>
                      <a:ext cx="120756" cy="1245020"/>
                    </a:xfrm>
                    <a:prstGeom prst="ellipse">
                      <a:avLst/>
                    </a:prstGeom>
                    <a:solidFill>
                      <a:schemeClr val="bg1">
                        <a:lumMod val="95000"/>
                      </a:schemeClr>
                    </a:solidFill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p:txBody>
                </p:sp>
                <p:sp>
                  <p:nvSpPr>
                    <p:cNvPr id="108" name="Oval 107"/>
                    <p:cNvSpPr/>
                    <p:nvPr/>
                  </p:nvSpPr>
                  <p:spPr bwMode="auto">
                    <a:xfrm>
                      <a:off x="5910634" y="4197742"/>
                      <a:ext cx="120756" cy="1245020"/>
                    </a:xfrm>
                    <a:prstGeom prst="ellipse">
                      <a:avLst/>
                    </a:prstGeom>
                    <a:solidFill>
                      <a:schemeClr val="bg1">
                        <a:lumMod val="95000"/>
                      </a:schemeClr>
                    </a:solidFill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p:txBody>
                </p:sp>
                <p:sp>
                  <p:nvSpPr>
                    <p:cNvPr id="109" name="Oval 108"/>
                    <p:cNvSpPr/>
                    <p:nvPr/>
                  </p:nvSpPr>
                  <p:spPr bwMode="auto">
                    <a:xfrm>
                      <a:off x="5455315" y="4197742"/>
                      <a:ext cx="120756" cy="1245020"/>
                    </a:xfrm>
                    <a:prstGeom prst="ellipse">
                      <a:avLst/>
                    </a:prstGeom>
                    <a:solidFill>
                      <a:schemeClr val="bg1">
                        <a:lumMod val="95000"/>
                      </a:schemeClr>
                    </a:solidFill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p:txBody>
                </p:sp>
              </p:grpSp>
              <p:grpSp>
                <p:nvGrpSpPr>
                  <p:cNvPr id="110" name="Group 109"/>
                  <p:cNvGrpSpPr/>
                  <p:nvPr/>
                </p:nvGrpSpPr>
                <p:grpSpPr>
                  <a:xfrm>
                    <a:off x="1192360" y="1677088"/>
                    <a:ext cx="6989710" cy="2558417"/>
                    <a:chOff x="1192360" y="2752428"/>
                    <a:chExt cx="6989710" cy="2558417"/>
                  </a:xfrm>
                </p:grpSpPr>
                <p:sp>
                  <p:nvSpPr>
                    <p:cNvPr id="111" name="Rectangle 110"/>
                    <p:cNvSpPr/>
                    <p:nvPr/>
                  </p:nvSpPr>
                  <p:spPr bwMode="auto">
                    <a:xfrm>
                      <a:off x="7260350" y="3083355"/>
                      <a:ext cx="268835" cy="2227490"/>
                    </a:xfrm>
                    <a:prstGeom prst="rect">
                      <a:avLst/>
                    </a:prstGeom>
                    <a:solidFill>
                      <a:schemeClr val="accent1"/>
                    </a:solidFill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p:txBody>
                </p:sp>
                <p:sp>
                  <p:nvSpPr>
                    <p:cNvPr id="112" name="Rectangle 111"/>
                    <p:cNvSpPr/>
                    <p:nvPr/>
                  </p:nvSpPr>
                  <p:spPr bwMode="auto">
                    <a:xfrm>
                      <a:off x="6530655" y="3486608"/>
                      <a:ext cx="268835" cy="1478592"/>
                    </a:xfrm>
                    <a:prstGeom prst="rect">
                      <a:avLst/>
                    </a:prstGeom>
                    <a:solidFill>
                      <a:schemeClr val="accent1"/>
                    </a:solidFill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p:txBody>
                </p:sp>
                <p:sp>
                  <p:nvSpPr>
                    <p:cNvPr id="114" name="Rectangle 113"/>
                    <p:cNvSpPr/>
                    <p:nvPr/>
                  </p:nvSpPr>
                  <p:spPr bwMode="auto">
                    <a:xfrm>
                      <a:off x="1845245" y="3083355"/>
                      <a:ext cx="268835" cy="2227490"/>
                    </a:xfrm>
                    <a:prstGeom prst="rect">
                      <a:avLst/>
                    </a:prstGeom>
                    <a:solidFill>
                      <a:schemeClr val="accent1"/>
                    </a:solidFill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p:txBody>
                </p:sp>
                <p:sp>
                  <p:nvSpPr>
                    <p:cNvPr id="115" name="Rectangle 114"/>
                    <p:cNvSpPr/>
                    <p:nvPr/>
                  </p:nvSpPr>
                  <p:spPr bwMode="auto">
                    <a:xfrm>
                      <a:off x="2574940" y="3486608"/>
                      <a:ext cx="268835" cy="1478592"/>
                    </a:xfrm>
                    <a:prstGeom prst="rect">
                      <a:avLst/>
                    </a:prstGeom>
                    <a:solidFill>
                      <a:schemeClr val="accent1"/>
                    </a:solidFill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p:txBody>
                </p:sp>
                <p:grpSp>
                  <p:nvGrpSpPr>
                    <p:cNvPr id="116" name="Group 115"/>
                    <p:cNvGrpSpPr/>
                    <p:nvPr/>
                  </p:nvGrpSpPr>
                  <p:grpSpPr>
                    <a:xfrm>
                      <a:off x="1192360" y="3467405"/>
                      <a:ext cx="6989710" cy="1470065"/>
                      <a:chOff x="1192360" y="3467405"/>
                      <a:chExt cx="6989710" cy="1470065"/>
                    </a:xfrm>
                  </p:grpSpPr>
                  <p:cxnSp>
                    <p:nvCxnSpPr>
                      <p:cNvPr id="122" name="Straight Connector 121"/>
                      <p:cNvCxnSpPr/>
                      <p:nvPr/>
                    </p:nvCxnSpPr>
                    <p:spPr bwMode="auto">
                      <a:xfrm>
                        <a:off x="1192360" y="3467405"/>
                        <a:ext cx="768100" cy="0"/>
                      </a:xfrm>
                      <a:prstGeom prst="line">
                        <a:avLst/>
                      </a:prstGeom>
                      <a:solidFill>
                        <a:schemeClr val="accent1"/>
                      </a:solidFill>
                      <a:ln w="28575" cap="flat" cmpd="sng" algn="ctr">
                        <a:solidFill>
                          <a:srgbClr val="0000FF"/>
                        </a:solidFill>
                        <a:prstDash val="solid"/>
                        <a:round/>
                        <a:headEnd type="none" w="med" len="med"/>
                        <a:tailEnd type="triangle" w="med" len="med"/>
                      </a:ln>
                      <a:effectLst/>
                    </p:spPr>
                  </p:cxnSp>
                  <p:cxnSp>
                    <p:nvCxnSpPr>
                      <p:cNvPr id="123" name="Straight Connector 122"/>
                      <p:cNvCxnSpPr/>
                      <p:nvPr/>
                    </p:nvCxnSpPr>
                    <p:spPr bwMode="auto">
                      <a:xfrm>
                        <a:off x="1960460" y="3467405"/>
                        <a:ext cx="768100" cy="729695"/>
                      </a:xfrm>
                      <a:prstGeom prst="line">
                        <a:avLst/>
                      </a:prstGeom>
                      <a:solidFill>
                        <a:schemeClr val="accent1"/>
                      </a:solidFill>
                      <a:ln w="28575" cap="flat" cmpd="sng" algn="ctr">
                        <a:solidFill>
                          <a:srgbClr val="0000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</p:cxnSp>
                  <p:cxnSp>
                    <p:nvCxnSpPr>
                      <p:cNvPr id="124" name="Straight Connector 123"/>
                      <p:cNvCxnSpPr/>
                      <p:nvPr/>
                    </p:nvCxnSpPr>
                    <p:spPr bwMode="auto">
                      <a:xfrm>
                        <a:off x="2728560" y="4197100"/>
                        <a:ext cx="3917310" cy="0"/>
                      </a:xfrm>
                      <a:prstGeom prst="line">
                        <a:avLst/>
                      </a:prstGeom>
                      <a:solidFill>
                        <a:schemeClr val="accent1"/>
                      </a:solidFill>
                      <a:ln w="28575" cap="flat" cmpd="sng" algn="ctr">
                        <a:solidFill>
                          <a:srgbClr val="0000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</p:cxnSp>
                  <p:cxnSp>
                    <p:nvCxnSpPr>
                      <p:cNvPr id="125" name="Straight Connector 124"/>
                      <p:cNvCxnSpPr/>
                      <p:nvPr/>
                    </p:nvCxnSpPr>
                    <p:spPr bwMode="auto">
                      <a:xfrm>
                        <a:off x="6645870" y="4197100"/>
                        <a:ext cx="768100" cy="729695"/>
                      </a:xfrm>
                      <a:prstGeom prst="line">
                        <a:avLst/>
                      </a:prstGeom>
                      <a:solidFill>
                        <a:schemeClr val="accent1"/>
                      </a:solidFill>
                      <a:ln w="28575" cap="flat" cmpd="sng" algn="ctr">
                        <a:solidFill>
                          <a:srgbClr val="0000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</p:cxnSp>
                  <p:cxnSp>
                    <p:nvCxnSpPr>
                      <p:cNvPr id="126" name="Straight Connector 125"/>
                      <p:cNvCxnSpPr/>
                      <p:nvPr/>
                    </p:nvCxnSpPr>
                    <p:spPr bwMode="auto">
                      <a:xfrm>
                        <a:off x="7413970" y="4934720"/>
                        <a:ext cx="768100" cy="0"/>
                      </a:xfrm>
                      <a:prstGeom prst="line">
                        <a:avLst/>
                      </a:prstGeom>
                      <a:solidFill>
                        <a:schemeClr val="accent1"/>
                      </a:solidFill>
                      <a:ln w="28575" cap="flat" cmpd="sng" algn="ctr">
                        <a:solidFill>
                          <a:srgbClr val="0000FF"/>
                        </a:solidFill>
                        <a:prstDash val="solid"/>
                        <a:round/>
                        <a:headEnd type="none" w="med" len="med"/>
                        <a:tailEnd type="triangle" w="med" len="med"/>
                      </a:ln>
                      <a:effectLst/>
                    </p:spPr>
                  </p:cxnSp>
                  <p:cxnSp>
                    <p:nvCxnSpPr>
                      <p:cNvPr id="127" name="Straight Connector 126"/>
                      <p:cNvCxnSpPr/>
                      <p:nvPr/>
                    </p:nvCxnSpPr>
                    <p:spPr bwMode="auto">
                      <a:xfrm>
                        <a:off x="1192360" y="4937470"/>
                        <a:ext cx="768100" cy="0"/>
                      </a:xfrm>
                      <a:prstGeom prst="line">
                        <a:avLst/>
                      </a:prstGeom>
                      <a:solidFill>
                        <a:schemeClr val="accent1"/>
                      </a:solidFill>
                      <a:ln w="28575" cap="flat" cmpd="sng" algn="ctr">
                        <a:solidFill>
                          <a:srgbClr val="FF0000"/>
                        </a:solidFill>
                        <a:prstDash val="solid"/>
                        <a:round/>
                        <a:headEnd type="triangle" w="med" len="med"/>
                        <a:tailEnd type="none" w="med" len="med"/>
                      </a:ln>
                      <a:effectLst/>
                    </p:spPr>
                  </p:cxnSp>
                  <p:cxnSp>
                    <p:nvCxnSpPr>
                      <p:cNvPr id="128" name="Straight Connector 127"/>
                      <p:cNvCxnSpPr/>
                      <p:nvPr/>
                    </p:nvCxnSpPr>
                    <p:spPr bwMode="auto">
                      <a:xfrm flipV="1">
                        <a:off x="6645870" y="3467406"/>
                        <a:ext cx="768100" cy="729695"/>
                      </a:xfrm>
                      <a:prstGeom prst="line">
                        <a:avLst/>
                      </a:prstGeom>
                      <a:solidFill>
                        <a:schemeClr val="accent1"/>
                      </a:solidFill>
                      <a:ln w="28575" cap="flat" cmpd="sng" algn="ctr">
                        <a:solidFill>
                          <a:srgbClr val="FF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</p:cxnSp>
                  <p:cxnSp>
                    <p:nvCxnSpPr>
                      <p:cNvPr id="129" name="Straight Connector 128"/>
                      <p:cNvCxnSpPr/>
                      <p:nvPr/>
                    </p:nvCxnSpPr>
                    <p:spPr bwMode="auto">
                      <a:xfrm flipV="1">
                        <a:off x="1960460" y="4205025"/>
                        <a:ext cx="768100" cy="729695"/>
                      </a:xfrm>
                      <a:prstGeom prst="line">
                        <a:avLst/>
                      </a:prstGeom>
                      <a:solidFill>
                        <a:schemeClr val="accent1"/>
                      </a:solidFill>
                      <a:ln w="28575" cap="flat" cmpd="sng" algn="ctr">
                        <a:solidFill>
                          <a:srgbClr val="FF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</p:cxnSp>
                  <p:cxnSp>
                    <p:nvCxnSpPr>
                      <p:cNvPr id="130" name="Straight Connector 129"/>
                      <p:cNvCxnSpPr/>
                      <p:nvPr/>
                    </p:nvCxnSpPr>
                    <p:spPr bwMode="auto">
                      <a:xfrm>
                        <a:off x="7413970" y="3467406"/>
                        <a:ext cx="768100" cy="0"/>
                      </a:xfrm>
                      <a:prstGeom prst="line">
                        <a:avLst/>
                      </a:prstGeom>
                      <a:solidFill>
                        <a:schemeClr val="accent1"/>
                      </a:solidFill>
                      <a:ln w="28575" cap="flat" cmpd="sng" algn="ctr">
                        <a:solidFill>
                          <a:srgbClr val="FF0000"/>
                        </a:solidFill>
                        <a:prstDash val="solid"/>
                        <a:round/>
                        <a:headEnd type="triangle" w="med" len="med"/>
                        <a:tailEnd type="none" w="med" len="med"/>
                      </a:ln>
                      <a:effectLst/>
                    </p:spPr>
                  </p:cxnSp>
                </p:grpSp>
                <p:cxnSp>
                  <p:nvCxnSpPr>
                    <p:cNvPr id="117" name="Straight Connector 116"/>
                    <p:cNvCxnSpPr/>
                    <p:nvPr/>
                  </p:nvCxnSpPr>
                  <p:spPr bwMode="auto">
                    <a:xfrm>
                      <a:off x="2728560" y="4235505"/>
                      <a:ext cx="3917310" cy="0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</p:cxnSp>
                <p:sp>
                  <p:nvSpPr>
                    <p:cNvPr id="118" name="TextBox 117"/>
                    <p:cNvSpPr txBox="1"/>
                    <p:nvPr/>
                  </p:nvSpPr>
                  <p:spPr>
                    <a:xfrm>
                      <a:off x="1730030" y="2776115"/>
                      <a:ext cx="492443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dirty="0" smtClean="0">
                          <a:latin typeface="+mj-lt"/>
                        </a:rPr>
                        <a:t>D2</a:t>
                      </a:r>
                      <a:endParaRPr lang="en-GB" dirty="0">
                        <a:latin typeface="+mj-lt"/>
                      </a:endParaRPr>
                    </a:p>
                  </p:txBody>
                </p:sp>
                <p:sp>
                  <p:nvSpPr>
                    <p:cNvPr id="119" name="TextBox 118"/>
                    <p:cNvSpPr txBox="1"/>
                    <p:nvPr/>
                  </p:nvSpPr>
                  <p:spPr>
                    <a:xfrm>
                      <a:off x="2466547" y="3136478"/>
                      <a:ext cx="479618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dirty="0" smtClean="0">
                          <a:latin typeface="+mj-lt"/>
                        </a:rPr>
                        <a:t>D1</a:t>
                      </a:r>
                      <a:endParaRPr lang="en-GB" dirty="0">
                        <a:latin typeface="+mj-lt"/>
                      </a:endParaRPr>
                    </a:p>
                  </p:txBody>
                </p:sp>
                <p:sp>
                  <p:nvSpPr>
                    <p:cNvPr id="120" name="TextBox 119"/>
                    <p:cNvSpPr txBox="1"/>
                    <p:nvPr/>
                  </p:nvSpPr>
                  <p:spPr>
                    <a:xfrm>
                      <a:off x="6415440" y="3160165"/>
                      <a:ext cx="479618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dirty="0" smtClean="0">
                          <a:latin typeface="+mj-lt"/>
                        </a:rPr>
                        <a:t>D1</a:t>
                      </a:r>
                      <a:endParaRPr lang="en-GB" dirty="0">
                        <a:latin typeface="+mj-lt"/>
                      </a:endParaRPr>
                    </a:p>
                  </p:txBody>
                </p:sp>
                <p:sp>
                  <p:nvSpPr>
                    <p:cNvPr id="121" name="TextBox 120"/>
                    <p:cNvSpPr txBox="1"/>
                    <p:nvPr/>
                  </p:nvSpPr>
                  <p:spPr>
                    <a:xfrm>
                      <a:off x="7151957" y="2752428"/>
                      <a:ext cx="492443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dirty="0" smtClean="0">
                          <a:latin typeface="+mj-lt"/>
                        </a:rPr>
                        <a:t>D2</a:t>
                      </a:r>
                      <a:endParaRPr lang="en-GB" dirty="0">
                        <a:latin typeface="+mj-lt"/>
                      </a:endParaRPr>
                    </a:p>
                  </p:txBody>
                </p:sp>
              </p:grpSp>
              <p:sp>
                <p:nvSpPr>
                  <p:cNvPr id="131" name="TextBox 130"/>
                  <p:cNvSpPr txBox="1"/>
                  <p:nvPr/>
                </p:nvSpPr>
                <p:spPr>
                  <a:xfrm>
                    <a:off x="3255460" y="2213538"/>
                    <a:ext cx="817275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dirty="0" smtClean="0">
                        <a:latin typeface="+mj-lt"/>
                      </a:rPr>
                      <a:t>Triplet</a:t>
                    </a:r>
                    <a:endParaRPr lang="en-GB" dirty="0">
                      <a:latin typeface="+mj-lt"/>
                    </a:endParaRPr>
                  </a:p>
                </p:txBody>
              </p:sp>
              <p:sp>
                <p:nvSpPr>
                  <p:cNvPr id="132" name="TextBox 131"/>
                  <p:cNvSpPr txBox="1"/>
                  <p:nvPr/>
                </p:nvSpPr>
                <p:spPr>
                  <a:xfrm>
                    <a:off x="5329330" y="2200577"/>
                    <a:ext cx="817275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dirty="0" smtClean="0">
                        <a:latin typeface="+mj-lt"/>
                      </a:rPr>
                      <a:t>Triplet</a:t>
                    </a:r>
                    <a:endParaRPr lang="en-GB" dirty="0">
                      <a:latin typeface="+mj-lt"/>
                    </a:endParaRPr>
                  </a:p>
                </p:txBody>
              </p:sp>
            </p:grpSp>
          </p:grpSp>
          <p:sp>
            <p:nvSpPr>
              <p:cNvPr id="44" name="TextBox 43"/>
              <p:cNvSpPr txBox="1"/>
              <p:nvPr/>
            </p:nvSpPr>
            <p:spPr>
              <a:xfrm>
                <a:off x="624290" y="4844025"/>
                <a:ext cx="2810385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i="1" dirty="0" smtClean="0">
                    <a:latin typeface="+mj-lt"/>
                  </a:rPr>
                  <a:t>D1,D2 : </a:t>
                </a:r>
              </a:p>
              <a:p>
                <a:r>
                  <a:rPr lang="en-US" sz="1400" i="1" dirty="0" smtClean="0">
                    <a:latin typeface="+mj-lt"/>
                  </a:rPr>
                  <a:t>separation/recombination dipoles</a:t>
                </a:r>
                <a:endParaRPr lang="en-GB" sz="1400" i="1" dirty="0">
                  <a:latin typeface="+mj-lt"/>
                </a:endParaRPr>
              </a:p>
            </p:txBody>
          </p:sp>
        </p:grpSp>
        <p:sp>
          <p:nvSpPr>
            <p:cNvPr id="46" name="TextBox 45"/>
            <p:cNvSpPr txBox="1"/>
            <p:nvPr/>
          </p:nvSpPr>
          <p:spPr>
            <a:xfrm>
              <a:off x="3846932" y="2583386"/>
              <a:ext cx="31854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smtClean="0">
                  <a:solidFill>
                    <a:srgbClr val="D60093"/>
                  </a:solidFill>
                  <a:latin typeface="+mj-lt"/>
                </a:rPr>
                <a:t>Machine geometry in H plane</a:t>
              </a:r>
              <a:endParaRPr lang="en-GB" i="1" dirty="0">
                <a:solidFill>
                  <a:srgbClr val="D60093"/>
                </a:solidFill>
                <a:latin typeface="+mj-lt"/>
              </a:endParaRPr>
            </a:p>
          </p:txBody>
        </p:sp>
        <p:sp>
          <p:nvSpPr>
            <p:cNvPr id="5" name="5-Point Star 4"/>
            <p:cNvSpPr/>
            <p:nvPr/>
          </p:nvSpPr>
          <p:spPr bwMode="auto">
            <a:xfrm>
              <a:off x="4830621" y="4062787"/>
              <a:ext cx="317454" cy="307975"/>
            </a:xfrm>
            <a:prstGeom prst="star5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4822211" y="3674148"/>
              <a:ext cx="4026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+mj-lt"/>
                </a:rPr>
                <a:t>IP</a:t>
              </a:r>
              <a:endParaRPr lang="en-GB" dirty="0">
                <a:latin typeface="+mj-lt"/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1400356" y="3205661"/>
            <a:ext cx="752129" cy="307777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</a:pPr>
            <a:r>
              <a:rPr lang="en-US" sz="1400" b="1" kern="0" dirty="0" smtClean="0">
                <a:solidFill>
                  <a:srgbClr val="0000FF"/>
                </a:solidFill>
                <a:latin typeface="+mn-lt"/>
              </a:rPr>
              <a:t>beam1</a:t>
            </a:r>
            <a:endParaRPr lang="en-GB" sz="1400" b="1" kern="0" dirty="0" smtClean="0">
              <a:solidFill>
                <a:srgbClr val="0000FF"/>
              </a:solidFill>
              <a:latin typeface="+mn-lt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7836425" y="4657423"/>
            <a:ext cx="752129" cy="307777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</a:pPr>
            <a:r>
              <a:rPr lang="en-US" sz="1400" b="1" kern="0" dirty="0" smtClean="0">
                <a:solidFill>
                  <a:srgbClr val="0000FF"/>
                </a:solidFill>
                <a:latin typeface="+mn-lt"/>
              </a:rPr>
              <a:t>beam1</a:t>
            </a:r>
            <a:endParaRPr lang="en-GB" sz="1400" b="1" kern="0" dirty="0" smtClean="0">
              <a:solidFill>
                <a:srgbClr val="0000FF"/>
              </a:solidFill>
              <a:latin typeface="+mn-lt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7874830" y="3198033"/>
            <a:ext cx="752129" cy="307777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</a:pPr>
            <a:r>
              <a:rPr lang="en-US" sz="1400" b="1" kern="0" dirty="0" smtClean="0">
                <a:solidFill>
                  <a:srgbClr val="FF0000"/>
                </a:solidFill>
                <a:latin typeface="+mn-lt"/>
              </a:rPr>
              <a:t>beam2</a:t>
            </a:r>
            <a:endParaRPr lang="en-GB" sz="1400" b="1" kern="0" dirty="0" smtClean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1422790" y="4657423"/>
            <a:ext cx="752129" cy="307777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</a:pPr>
            <a:r>
              <a:rPr lang="en-US" sz="1400" b="1" kern="0" dirty="0" smtClean="0">
                <a:solidFill>
                  <a:srgbClr val="FF0000"/>
                </a:solidFill>
                <a:latin typeface="+mn-lt"/>
              </a:rPr>
              <a:t>beam2</a:t>
            </a:r>
            <a:endParaRPr lang="en-GB" sz="1400" b="1" kern="0" dirty="0" smtClean="0">
              <a:solidFill>
                <a:srgbClr val="FF0000"/>
              </a:solidFill>
              <a:latin typeface="+mn-lt"/>
            </a:endParaRPr>
          </a:p>
        </p:txBody>
      </p:sp>
      <p:cxnSp>
        <p:nvCxnSpPr>
          <p:cNvPr id="54" name="Straight Arrow Connector 117"/>
          <p:cNvCxnSpPr>
            <a:cxnSpLocks noChangeShapeType="1"/>
          </p:cNvCxnSpPr>
          <p:nvPr/>
        </p:nvCxnSpPr>
        <p:spPr bwMode="auto">
          <a:xfrm flipV="1">
            <a:off x="4341570" y="4830556"/>
            <a:ext cx="1382580" cy="16655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5" name="TextBox 119"/>
          <p:cNvSpPr txBox="1">
            <a:spLocks noChangeArrowheads="1"/>
          </p:cNvSpPr>
          <p:nvPr/>
        </p:nvSpPr>
        <p:spPr bwMode="auto">
          <a:xfrm>
            <a:off x="4648810" y="4504340"/>
            <a:ext cx="74732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r>
              <a:rPr lang="en-US" sz="1400" b="1" dirty="0">
                <a:latin typeface="Helvetica"/>
                <a:ea typeface="Helvetica"/>
                <a:cs typeface="Helvetica"/>
              </a:rPr>
              <a:t>~ </a:t>
            </a:r>
            <a:r>
              <a:rPr lang="en-US" sz="1400" b="1" dirty="0" smtClean="0">
                <a:latin typeface="Helvetica"/>
                <a:ea typeface="Helvetica"/>
                <a:cs typeface="Helvetica"/>
              </a:rPr>
              <a:t>40 </a:t>
            </a:r>
            <a:r>
              <a:rPr lang="en-US" sz="1400" b="1" dirty="0">
                <a:latin typeface="Helvetica"/>
                <a:ea typeface="Helvetica"/>
                <a:cs typeface="Helvetica"/>
              </a:rPr>
              <a:t>m</a:t>
            </a:r>
          </a:p>
        </p:txBody>
      </p:sp>
    </p:spTree>
    <p:extLst>
      <p:ext uri="{BB962C8B-B14F-4D97-AF65-F5344CB8AC3E}">
        <p14:creationId xmlns:p14="http://schemas.microsoft.com/office/powerpoint/2010/main" val="4888717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ea typeface="Helvetica"/>
                <a:cs typeface="Helvetica"/>
              </a:rPr>
              <a:t>Separation and crossing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2840" y="1124744"/>
            <a:ext cx="8229600" cy="1970736"/>
          </a:xfrm>
        </p:spPr>
        <p:txBody>
          <a:bodyPr>
            <a:normAutofit fontScale="62500" lnSpcReduction="20000"/>
          </a:bodyPr>
          <a:lstStyle/>
          <a:p>
            <a:r>
              <a:rPr lang="en-US" sz="3800" dirty="0"/>
              <a:t>Because of the tight bunch spacing and to prevent undesired parasitic collisions in the </a:t>
            </a:r>
            <a:r>
              <a:rPr lang="en-US" sz="3800" dirty="0" smtClean="0"/>
              <a:t>common </a:t>
            </a:r>
            <a:r>
              <a:rPr lang="en-US" sz="3800" dirty="0"/>
              <a:t>vacuum chamber:</a:t>
            </a:r>
          </a:p>
          <a:p>
            <a:pPr lvl="1"/>
            <a:r>
              <a:rPr lang="en-US" dirty="0"/>
              <a:t>Parallel separation in one plane, collapsed </a:t>
            </a:r>
            <a:r>
              <a:rPr lang="en-US" dirty="0" smtClean="0"/>
              <a:t>to </a:t>
            </a:r>
            <a:r>
              <a:rPr lang="en-US" dirty="0"/>
              <a:t>bring the beams </a:t>
            </a:r>
            <a:r>
              <a:rPr lang="en-US" dirty="0" smtClean="0"/>
              <a:t>in </a:t>
            </a:r>
            <a:r>
              <a:rPr lang="en-US" dirty="0"/>
              <a:t>collision</a:t>
            </a:r>
          </a:p>
          <a:p>
            <a:pPr lvl="1"/>
            <a:r>
              <a:rPr lang="en-US" dirty="0"/>
              <a:t>Crossing angle in the other plane</a:t>
            </a:r>
            <a:endParaRPr lang="en-GB" sz="2900" dirty="0"/>
          </a:p>
        </p:txBody>
      </p:sp>
      <p:grpSp>
        <p:nvGrpSpPr>
          <p:cNvPr id="2" name="Group 1"/>
          <p:cNvGrpSpPr/>
          <p:nvPr/>
        </p:nvGrpSpPr>
        <p:grpSpPr>
          <a:xfrm>
            <a:off x="1259632" y="4037419"/>
            <a:ext cx="6819900" cy="2324100"/>
            <a:chOff x="2229295" y="1239915"/>
            <a:chExt cx="6819900" cy="2324100"/>
          </a:xfrm>
        </p:grpSpPr>
        <p:grpSp>
          <p:nvGrpSpPr>
            <p:cNvPr id="30730" name="Group 84"/>
            <p:cNvGrpSpPr>
              <a:grpSpLocks/>
            </p:cNvGrpSpPr>
            <p:nvPr/>
          </p:nvGrpSpPr>
          <p:grpSpPr bwMode="auto">
            <a:xfrm>
              <a:off x="2229295" y="1239915"/>
              <a:ext cx="6819900" cy="2324100"/>
              <a:chOff x="1516063" y="4254500"/>
              <a:chExt cx="6819900" cy="2324100"/>
            </a:xfrm>
          </p:grpSpPr>
          <p:grpSp>
            <p:nvGrpSpPr>
              <p:cNvPr id="30754" name="Group 59"/>
              <p:cNvGrpSpPr>
                <a:grpSpLocks/>
              </p:cNvGrpSpPr>
              <p:nvPr/>
            </p:nvGrpSpPr>
            <p:grpSpPr bwMode="auto">
              <a:xfrm>
                <a:off x="1516063" y="4254500"/>
                <a:ext cx="6819900" cy="2324100"/>
                <a:chOff x="1371600" y="4114800"/>
                <a:chExt cx="6819900" cy="2324100"/>
              </a:xfrm>
            </p:grpSpPr>
            <p:grpSp>
              <p:nvGrpSpPr>
                <p:cNvPr id="30769" name="Group 79"/>
                <p:cNvGrpSpPr>
                  <a:grpSpLocks/>
                </p:cNvGrpSpPr>
                <p:nvPr/>
              </p:nvGrpSpPr>
              <p:grpSpPr bwMode="auto">
                <a:xfrm>
                  <a:off x="2324100" y="4152900"/>
                  <a:ext cx="4457700" cy="2286000"/>
                  <a:chOff x="2057400" y="3657600"/>
                  <a:chExt cx="4457700" cy="2286000"/>
                </a:xfrm>
              </p:grpSpPr>
              <p:cxnSp>
                <p:nvCxnSpPr>
                  <p:cNvPr id="30783" name="Straight Connector 52"/>
                  <p:cNvCxnSpPr>
                    <a:cxnSpLocks noChangeShapeType="1"/>
                  </p:cNvCxnSpPr>
                  <p:nvPr/>
                </p:nvCxnSpPr>
                <p:spPr bwMode="auto">
                  <a:xfrm rot="16200000" flipH="1">
                    <a:off x="3714750" y="4324350"/>
                    <a:ext cx="1219200" cy="876300"/>
                  </a:xfrm>
                  <a:prstGeom prst="line">
                    <a:avLst/>
                  </a:prstGeom>
                  <a:noFill/>
                  <a:ln w="28575" algn="ctr">
                    <a:solidFill>
                      <a:srgbClr val="FF0000"/>
                    </a:solidFill>
                    <a:prstDash val="sysDash"/>
                    <a:round/>
                    <a:headEnd type="triangle" w="lg" len="lg"/>
                    <a:tailEnd w="lg" len="lg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30784" name="Straight Connector 55"/>
                  <p:cNvCxnSpPr>
                    <a:cxnSpLocks noChangeShapeType="1"/>
                  </p:cNvCxnSpPr>
                  <p:nvPr/>
                </p:nvCxnSpPr>
                <p:spPr bwMode="auto">
                  <a:xfrm rot="10800000">
                    <a:off x="3619500" y="4076700"/>
                    <a:ext cx="228600" cy="76200"/>
                  </a:xfrm>
                  <a:prstGeom prst="line">
                    <a:avLst/>
                  </a:prstGeom>
                  <a:noFill/>
                  <a:ln w="28575" algn="ctr">
                    <a:solidFill>
                      <a:srgbClr val="FF0000"/>
                    </a:solidFill>
                    <a:prstDash val="sysDash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30785" name="Straight Connector 57"/>
                  <p:cNvCxnSpPr>
                    <a:cxnSpLocks noChangeShapeType="1"/>
                  </p:cNvCxnSpPr>
                  <p:nvPr/>
                </p:nvCxnSpPr>
                <p:spPr bwMode="auto">
                  <a:xfrm rot="16200000" flipV="1">
                    <a:off x="3295650" y="3752850"/>
                    <a:ext cx="419100" cy="228600"/>
                  </a:xfrm>
                  <a:prstGeom prst="line">
                    <a:avLst/>
                  </a:prstGeom>
                  <a:noFill/>
                  <a:ln w="28575" algn="ctr">
                    <a:solidFill>
                      <a:srgbClr val="FF0000"/>
                    </a:solidFill>
                    <a:prstDash val="sysDash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30786" name="Straight Connector 59"/>
                  <p:cNvCxnSpPr>
                    <a:cxnSpLocks noChangeShapeType="1"/>
                  </p:cNvCxnSpPr>
                  <p:nvPr/>
                </p:nvCxnSpPr>
                <p:spPr bwMode="auto">
                  <a:xfrm rot="5400000">
                    <a:off x="2362200" y="3695700"/>
                    <a:ext cx="1066800" cy="990600"/>
                  </a:xfrm>
                  <a:prstGeom prst="line">
                    <a:avLst/>
                  </a:prstGeom>
                  <a:noFill/>
                  <a:ln w="28575" algn="ctr">
                    <a:solidFill>
                      <a:srgbClr val="FF0000"/>
                    </a:solidFill>
                    <a:prstDash val="sysDash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30787" name="Straight Connector 61"/>
                  <p:cNvCxnSpPr>
                    <a:cxnSpLocks noChangeShapeType="1"/>
                  </p:cNvCxnSpPr>
                  <p:nvPr/>
                </p:nvCxnSpPr>
                <p:spPr bwMode="auto">
                  <a:xfrm rot="10800000" flipV="1">
                    <a:off x="2057400" y="4724400"/>
                    <a:ext cx="342900" cy="76200"/>
                  </a:xfrm>
                  <a:prstGeom prst="line">
                    <a:avLst/>
                  </a:prstGeom>
                  <a:noFill/>
                  <a:ln w="28575" algn="ctr">
                    <a:solidFill>
                      <a:srgbClr val="FF0000"/>
                    </a:solidFill>
                    <a:prstDash val="sysDash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30788" name="Straight Connector 65"/>
                  <p:cNvCxnSpPr>
                    <a:cxnSpLocks noChangeShapeType="1"/>
                  </p:cNvCxnSpPr>
                  <p:nvPr/>
                </p:nvCxnSpPr>
                <p:spPr bwMode="auto">
                  <a:xfrm rot="16200000" flipH="1">
                    <a:off x="4667250" y="5543550"/>
                    <a:ext cx="495300" cy="228600"/>
                  </a:xfrm>
                  <a:prstGeom prst="line">
                    <a:avLst/>
                  </a:prstGeom>
                  <a:noFill/>
                  <a:ln w="28575" algn="ctr">
                    <a:solidFill>
                      <a:srgbClr val="FF0000"/>
                    </a:solidFill>
                    <a:prstDash val="sysDash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30789" name="Straight Connector 68"/>
                  <p:cNvCxnSpPr>
                    <a:cxnSpLocks noChangeShapeType="1"/>
                  </p:cNvCxnSpPr>
                  <p:nvPr/>
                </p:nvCxnSpPr>
                <p:spPr bwMode="auto">
                  <a:xfrm rot="5400000" flipH="1" flipV="1">
                    <a:off x="4838700" y="5295900"/>
                    <a:ext cx="876300" cy="419100"/>
                  </a:xfrm>
                  <a:prstGeom prst="line">
                    <a:avLst/>
                  </a:prstGeom>
                  <a:noFill/>
                  <a:ln w="28575" algn="ctr">
                    <a:solidFill>
                      <a:srgbClr val="FF0000"/>
                    </a:solidFill>
                    <a:prstDash val="sysDash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30790" name="Straight Connector 70"/>
                  <p:cNvCxnSpPr>
                    <a:cxnSpLocks noChangeShapeType="1"/>
                  </p:cNvCxnSpPr>
                  <p:nvPr/>
                </p:nvCxnSpPr>
                <p:spPr bwMode="auto">
                  <a:xfrm flipV="1">
                    <a:off x="5486400" y="4762500"/>
                    <a:ext cx="1028700" cy="304800"/>
                  </a:xfrm>
                  <a:prstGeom prst="line">
                    <a:avLst/>
                  </a:prstGeom>
                  <a:noFill/>
                  <a:ln w="28575" algn="ctr">
                    <a:solidFill>
                      <a:srgbClr val="FF0000"/>
                    </a:solidFill>
                    <a:prstDash val="sysDash"/>
                    <a:round/>
                    <a:headEnd type="triangle" w="med" len="med"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</p:grpSp>
            <p:cxnSp>
              <p:nvCxnSpPr>
                <p:cNvPr id="30770" name="Straight Connector 75"/>
                <p:cNvCxnSpPr>
                  <a:cxnSpLocks noChangeShapeType="1"/>
                </p:cNvCxnSpPr>
                <p:nvPr/>
              </p:nvCxnSpPr>
              <p:spPr bwMode="auto">
                <a:xfrm flipV="1">
                  <a:off x="1371600" y="5257800"/>
                  <a:ext cx="6819900" cy="38100"/>
                </a:xfrm>
                <a:prstGeom prst="line">
                  <a:avLst/>
                </a:prstGeom>
                <a:noFill/>
                <a:ln w="9525" algn="ctr">
                  <a:solidFill>
                    <a:schemeClr val="tx1"/>
                  </a:solidFill>
                  <a:prstDash val="sys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grpSp>
              <p:nvGrpSpPr>
                <p:cNvPr id="30771" name="Group 80"/>
                <p:cNvGrpSpPr>
                  <a:grpSpLocks/>
                </p:cNvGrpSpPr>
                <p:nvPr/>
              </p:nvGrpSpPr>
              <p:grpSpPr bwMode="auto">
                <a:xfrm flipH="1">
                  <a:off x="2286000" y="4114800"/>
                  <a:ext cx="4457700" cy="2324100"/>
                  <a:chOff x="2057400" y="3657600"/>
                  <a:chExt cx="4457700" cy="2286000"/>
                </a:xfrm>
              </p:grpSpPr>
              <p:cxnSp>
                <p:nvCxnSpPr>
                  <p:cNvPr id="30775" name="Straight Connector 81"/>
                  <p:cNvCxnSpPr>
                    <a:cxnSpLocks noChangeShapeType="1"/>
                  </p:cNvCxnSpPr>
                  <p:nvPr/>
                </p:nvCxnSpPr>
                <p:spPr bwMode="auto">
                  <a:xfrm rot="16200000" flipH="1">
                    <a:off x="3573217" y="4382062"/>
                    <a:ext cx="1304141" cy="769623"/>
                  </a:xfrm>
                  <a:prstGeom prst="line">
                    <a:avLst/>
                  </a:prstGeom>
                  <a:noFill/>
                  <a:ln w="28575" algn="ctr">
                    <a:solidFill>
                      <a:srgbClr val="0000FF"/>
                    </a:solidFill>
                    <a:prstDash val="sysDash"/>
                    <a:round/>
                    <a:headEnd type="triangle" w="lg" len="lg"/>
                    <a:tailEnd w="lg" len="lg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30776" name="Straight Connector 82"/>
                  <p:cNvCxnSpPr>
                    <a:cxnSpLocks noChangeShapeType="1"/>
                  </p:cNvCxnSpPr>
                  <p:nvPr/>
                </p:nvCxnSpPr>
                <p:spPr bwMode="auto">
                  <a:xfrm flipH="1" flipV="1">
                    <a:off x="3619501" y="4076700"/>
                    <a:ext cx="220979" cy="38100"/>
                  </a:xfrm>
                  <a:prstGeom prst="line">
                    <a:avLst/>
                  </a:prstGeom>
                  <a:noFill/>
                  <a:ln w="28575" algn="ctr">
                    <a:solidFill>
                      <a:srgbClr val="0000FF"/>
                    </a:solidFill>
                    <a:prstDash val="sysDash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30777" name="Straight Connector 83"/>
                  <p:cNvCxnSpPr>
                    <a:cxnSpLocks noChangeShapeType="1"/>
                  </p:cNvCxnSpPr>
                  <p:nvPr/>
                </p:nvCxnSpPr>
                <p:spPr bwMode="auto">
                  <a:xfrm rot="16200000" flipV="1">
                    <a:off x="3295650" y="3752850"/>
                    <a:ext cx="419100" cy="228600"/>
                  </a:xfrm>
                  <a:prstGeom prst="line">
                    <a:avLst/>
                  </a:prstGeom>
                  <a:noFill/>
                  <a:ln w="28575" algn="ctr">
                    <a:solidFill>
                      <a:srgbClr val="0000FF"/>
                    </a:solidFill>
                    <a:prstDash val="sysDash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30778" name="Straight Connector 84"/>
                  <p:cNvCxnSpPr>
                    <a:cxnSpLocks noChangeShapeType="1"/>
                  </p:cNvCxnSpPr>
                  <p:nvPr/>
                </p:nvCxnSpPr>
                <p:spPr bwMode="auto">
                  <a:xfrm rot="5400000">
                    <a:off x="2362200" y="3695700"/>
                    <a:ext cx="1066800" cy="990600"/>
                  </a:xfrm>
                  <a:prstGeom prst="line">
                    <a:avLst/>
                  </a:prstGeom>
                  <a:noFill/>
                  <a:ln w="28575" algn="ctr">
                    <a:solidFill>
                      <a:srgbClr val="0000FF"/>
                    </a:solidFill>
                    <a:prstDash val="sysDash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30779" name="Straight Connector 85"/>
                  <p:cNvCxnSpPr>
                    <a:cxnSpLocks noChangeShapeType="1"/>
                  </p:cNvCxnSpPr>
                  <p:nvPr/>
                </p:nvCxnSpPr>
                <p:spPr bwMode="auto">
                  <a:xfrm rot="10800000" flipV="1">
                    <a:off x="2057400" y="4724400"/>
                    <a:ext cx="342900" cy="76200"/>
                  </a:xfrm>
                  <a:prstGeom prst="line">
                    <a:avLst/>
                  </a:prstGeom>
                  <a:noFill/>
                  <a:ln w="28575" algn="ctr">
                    <a:solidFill>
                      <a:srgbClr val="0000FF"/>
                    </a:solidFill>
                    <a:prstDash val="sysDash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30780" name="Straight Connector 86"/>
                  <p:cNvCxnSpPr>
                    <a:cxnSpLocks noChangeShapeType="1"/>
                  </p:cNvCxnSpPr>
                  <p:nvPr/>
                </p:nvCxnSpPr>
                <p:spPr bwMode="auto">
                  <a:xfrm rot="16200000" flipH="1">
                    <a:off x="4595421" y="5471723"/>
                    <a:ext cx="486556" cy="380998"/>
                  </a:xfrm>
                  <a:prstGeom prst="line">
                    <a:avLst/>
                  </a:prstGeom>
                  <a:noFill/>
                  <a:ln w="28575" algn="ctr">
                    <a:solidFill>
                      <a:srgbClr val="0000FF"/>
                    </a:solidFill>
                    <a:prstDash val="sysDash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30781" name="Straight Connector 87"/>
                  <p:cNvCxnSpPr>
                    <a:cxnSpLocks noChangeShapeType="1"/>
                  </p:cNvCxnSpPr>
                  <p:nvPr/>
                </p:nvCxnSpPr>
                <p:spPr bwMode="auto">
                  <a:xfrm rot="5400000" flipH="1" flipV="1">
                    <a:off x="4838700" y="5295900"/>
                    <a:ext cx="876300" cy="419100"/>
                  </a:xfrm>
                  <a:prstGeom prst="line">
                    <a:avLst/>
                  </a:prstGeom>
                  <a:noFill/>
                  <a:ln w="28575" algn="ctr">
                    <a:solidFill>
                      <a:srgbClr val="0000FF"/>
                    </a:solidFill>
                    <a:prstDash val="sysDash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30782" name="Straight Connector 88"/>
                  <p:cNvCxnSpPr>
                    <a:cxnSpLocks noChangeShapeType="1"/>
                  </p:cNvCxnSpPr>
                  <p:nvPr/>
                </p:nvCxnSpPr>
                <p:spPr bwMode="auto">
                  <a:xfrm rot="10800000" flipH="1">
                    <a:off x="5486399" y="4800600"/>
                    <a:ext cx="1028701" cy="266700"/>
                  </a:xfrm>
                  <a:prstGeom prst="line">
                    <a:avLst/>
                  </a:prstGeom>
                  <a:noFill/>
                  <a:ln w="28575" algn="ctr">
                    <a:solidFill>
                      <a:srgbClr val="0000FF"/>
                    </a:solidFill>
                    <a:prstDash val="sysDash"/>
                    <a:round/>
                    <a:headEnd type="triangle" w="med" len="med"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</p:grpSp>
            <p:cxnSp>
              <p:nvCxnSpPr>
                <p:cNvPr id="30772" name="Straight Arrow Connector 106"/>
                <p:cNvCxnSpPr>
                  <a:cxnSpLocks noChangeShapeType="1"/>
                </p:cNvCxnSpPr>
                <p:nvPr/>
              </p:nvCxnSpPr>
              <p:spPr bwMode="auto">
                <a:xfrm rot="5400000" flipH="1" flipV="1">
                  <a:off x="6515101" y="4686300"/>
                  <a:ext cx="1143000" cy="3175"/>
                </a:xfrm>
                <a:prstGeom prst="straightConnector1">
                  <a:avLst/>
                </a:prstGeom>
                <a:noFill/>
                <a:ln w="9525" algn="ctr">
                  <a:solidFill>
                    <a:schemeClr val="tx1"/>
                  </a:solidFill>
                  <a:round/>
                  <a:headEnd type="triangle" w="med" len="med"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sp>
              <p:nvSpPr>
                <p:cNvPr id="30773" name="TextBox 107"/>
                <p:cNvSpPr txBox="1">
                  <a:spLocks noChangeArrowheads="1"/>
                </p:cNvSpPr>
                <p:nvPr/>
              </p:nvSpPr>
              <p:spPr bwMode="auto">
                <a:xfrm>
                  <a:off x="7086600" y="4495800"/>
                  <a:ext cx="808235" cy="30777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9pPr>
                </a:lstStyle>
                <a:p>
                  <a:r>
                    <a:rPr lang="en-US" sz="1400" b="1" dirty="0">
                      <a:latin typeface="Helvetica"/>
                      <a:ea typeface="Helvetica"/>
                      <a:cs typeface="Helvetica"/>
                    </a:rPr>
                    <a:t>~ </a:t>
                  </a:r>
                  <a:r>
                    <a:rPr lang="en-US" sz="1400" b="1" dirty="0" smtClean="0">
                      <a:latin typeface="Helvetica"/>
                      <a:ea typeface="Helvetica"/>
                      <a:cs typeface="Helvetica"/>
                    </a:rPr>
                    <a:t>8 </a:t>
                  </a:r>
                  <a:r>
                    <a:rPr lang="en-US" sz="1400" b="1" dirty="0">
                      <a:latin typeface="Helvetica"/>
                      <a:ea typeface="Helvetica"/>
                      <a:cs typeface="Helvetica"/>
                    </a:rPr>
                    <a:t>mm</a:t>
                  </a:r>
                </a:p>
              </p:txBody>
            </p:sp>
            <p:sp>
              <p:nvSpPr>
                <p:cNvPr id="30774" name="TextBox 115"/>
                <p:cNvSpPr txBox="1">
                  <a:spLocks noChangeArrowheads="1"/>
                </p:cNvSpPr>
                <p:nvPr/>
              </p:nvSpPr>
              <p:spPr bwMode="auto">
                <a:xfrm>
                  <a:off x="6612360" y="5708815"/>
                  <a:ext cx="1531938" cy="3698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itchFamily="66" charset="0"/>
                    </a:defRPr>
                  </a:lvl9pPr>
                </a:lstStyle>
                <a:p>
                  <a:r>
                    <a:rPr lang="en-US" dirty="0">
                      <a:solidFill>
                        <a:srgbClr val="CC3399"/>
                      </a:solidFill>
                      <a:latin typeface="Helvetica"/>
                      <a:ea typeface="Helvetica"/>
                      <a:cs typeface="Helvetica"/>
                    </a:rPr>
                    <a:t>Not to scale !</a:t>
                  </a:r>
                </a:p>
              </p:txBody>
            </p:sp>
          </p:grpSp>
          <p:sp>
            <p:nvSpPr>
              <p:cNvPr id="30755" name="Oval 62"/>
              <p:cNvSpPr>
                <a:spLocks noChangeArrowheads="1"/>
              </p:cNvSpPr>
              <p:nvPr/>
            </p:nvSpPr>
            <p:spPr bwMode="auto">
              <a:xfrm rot="3601268">
                <a:off x="3767034" y="4438169"/>
                <a:ext cx="310191" cy="113805"/>
              </a:xfrm>
              <a:prstGeom prst="ellipse">
                <a:avLst/>
              </a:prstGeom>
              <a:solidFill>
                <a:srgbClr val="FF0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756" name="Oval 63"/>
              <p:cNvSpPr>
                <a:spLocks noChangeArrowheads="1"/>
              </p:cNvSpPr>
              <p:nvPr/>
            </p:nvSpPr>
            <p:spPr bwMode="auto">
              <a:xfrm rot="8043149">
                <a:off x="3039207" y="4910884"/>
                <a:ext cx="310191" cy="113805"/>
              </a:xfrm>
              <a:prstGeom prst="ellipse">
                <a:avLst/>
              </a:prstGeom>
              <a:solidFill>
                <a:srgbClr val="FF0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757" name="Oval 64"/>
              <p:cNvSpPr>
                <a:spLocks noChangeArrowheads="1"/>
              </p:cNvSpPr>
              <p:nvPr/>
            </p:nvSpPr>
            <p:spPr bwMode="auto">
              <a:xfrm rot="-3150899">
                <a:off x="3865313" y="6333282"/>
                <a:ext cx="310191" cy="114211"/>
              </a:xfrm>
              <a:prstGeom prst="ellipse">
                <a:avLst/>
              </a:prstGeom>
              <a:solidFill>
                <a:srgbClr val="0000FF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758" name="Oval 65"/>
              <p:cNvSpPr>
                <a:spLocks noChangeArrowheads="1"/>
              </p:cNvSpPr>
              <p:nvPr/>
            </p:nvSpPr>
            <p:spPr bwMode="auto">
              <a:xfrm rot="9795226">
                <a:off x="6004211" y="5580025"/>
                <a:ext cx="310191" cy="113805"/>
              </a:xfrm>
              <a:prstGeom prst="ellipse">
                <a:avLst/>
              </a:prstGeom>
              <a:solidFill>
                <a:srgbClr val="FF0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759" name="Oval 66"/>
              <p:cNvSpPr>
                <a:spLocks noChangeArrowheads="1"/>
              </p:cNvSpPr>
              <p:nvPr/>
            </p:nvSpPr>
            <p:spPr bwMode="auto">
              <a:xfrm rot="3967260">
                <a:off x="5215084" y="6336081"/>
                <a:ext cx="310191" cy="113805"/>
              </a:xfrm>
              <a:prstGeom prst="ellipse">
                <a:avLst/>
              </a:prstGeom>
              <a:solidFill>
                <a:srgbClr val="FF0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760" name="Oval 67"/>
              <p:cNvSpPr>
                <a:spLocks noChangeArrowheads="1"/>
              </p:cNvSpPr>
              <p:nvPr/>
            </p:nvSpPr>
            <p:spPr bwMode="auto">
              <a:xfrm rot="-3150899">
                <a:off x="5247893" y="4489841"/>
                <a:ext cx="310191" cy="114211"/>
              </a:xfrm>
              <a:prstGeom prst="ellipse">
                <a:avLst/>
              </a:prstGeom>
              <a:solidFill>
                <a:srgbClr val="0000FF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761" name="Oval 68"/>
              <p:cNvSpPr>
                <a:spLocks noChangeArrowheads="1"/>
              </p:cNvSpPr>
              <p:nvPr/>
            </p:nvSpPr>
            <p:spPr bwMode="auto">
              <a:xfrm rot="-8035018">
                <a:off x="6019415" y="4888239"/>
                <a:ext cx="310191" cy="114211"/>
              </a:xfrm>
              <a:prstGeom prst="ellipse">
                <a:avLst/>
              </a:prstGeom>
              <a:solidFill>
                <a:srgbClr val="0000FF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762" name="Oval 69"/>
              <p:cNvSpPr>
                <a:spLocks noChangeArrowheads="1"/>
              </p:cNvSpPr>
              <p:nvPr/>
            </p:nvSpPr>
            <p:spPr bwMode="auto">
              <a:xfrm rot="-9983046">
                <a:off x="3062169" y="5565181"/>
                <a:ext cx="310191" cy="114211"/>
              </a:xfrm>
              <a:prstGeom prst="ellipse">
                <a:avLst/>
              </a:prstGeom>
              <a:solidFill>
                <a:srgbClr val="0000FF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cxnSp>
            <p:nvCxnSpPr>
              <p:cNvPr id="30763" name="Straight Connector 71"/>
              <p:cNvCxnSpPr>
                <a:cxnSpLocks noChangeShapeType="1"/>
              </p:cNvCxnSpPr>
              <p:nvPr/>
            </p:nvCxnSpPr>
            <p:spPr bwMode="auto">
              <a:xfrm rot="16200000" flipH="1">
                <a:off x="3074205" y="5464465"/>
                <a:ext cx="1728225" cy="38405"/>
              </a:xfrm>
              <a:prstGeom prst="line">
                <a:avLst/>
              </a:prstGeom>
              <a:noFill/>
              <a:ln w="9525" algn="ctr">
                <a:solidFill>
                  <a:schemeClr val="tx1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0764" name="Straight Connector 72"/>
              <p:cNvCxnSpPr>
                <a:cxnSpLocks noChangeShapeType="1"/>
              </p:cNvCxnSpPr>
              <p:nvPr/>
            </p:nvCxnSpPr>
            <p:spPr bwMode="auto">
              <a:xfrm rot="5400000">
                <a:off x="2939789" y="5291640"/>
                <a:ext cx="499266" cy="3"/>
              </a:xfrm>
              <a:prstGeom prst="line">
                <a:avLst/>
              </a:prstGeom>
              <a:noFill/>
              <a:ln w="9525" algn="ctr">
                <a:solidFill>
                  <a:schemeClr val="tx1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0765" name="Straight Connector 78"/>
              <p:cNvCxnSpPr>
                <a:cxnSpLocks noChangeShapeType="1"/>
              </p:cNvCxnSpPr>
              <p:nvPr/>
            </p:nvCxnSpPr>
            <p:spPr bwMode="auto">
              <a:xfrm rot="16200000" flipH="1">
                <a:off x="4533595" y="5502870"/>
                <a:ext cx="1728225" cy="38405"/>
              </a:xfrm>
              <a:prstGeom prst="line">
                <a:avLst/>
              </a:prstGeom>
              <a:noFill/>
              <a:ln w="9525" algn="ctr">
                <a:solidFill>
                  <a:schemeClr val="tx1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0766" name="Straight Connector 79"/>
              <p:cNvCxnSpPr>
                <a:cxnSpLocks noChangeShapeType="1"/>
              </p:cNvCxnSpPr>
              <p:nvPr/>
            </p:nvCxnSpPr>
            <p:spPr bwMode="auto">
              <a:xfrm rot="5400000">
                <a:off x="5896974" y="5291642"/>
                <a:ext cx="499266" cy="3"/>
              </a:xfrm>
              <a:prstGeom prst="line">
                <a:avLst/>
              </a:prstGeom>
              <a:noFill/>
              <a:ln w="9525" algn="ctr">
                <a:solidFill>
                  <a:schemeClr val="tx1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30767" name="Oval 80"/>
              <p:cNvSpPr>
                <a:spLocks noChangeArrowheads="1"/>
              </p:cNvSpPr>
              <p:nvPr/>
            </p:nvSpPr>
            <p:spPr bwMode="auto">
              <a:xfrm rot="3251957">
                <a:off x="4567139" y="5339913"/>
                <a:ext cx="310191" cy="113805"/>
              </a:xfrm>
              <a:prstGeom prst="ellipse">
                <a:avLst/>
              </a:prstGeom>
              <a:solidFill>
                <a:srgbClr val="FF0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768" name="Oval 81"/>
              <p:cNvSpPr>
                <a:spLocks noChangeArrowheads="1"/>
              </p:cNvSpPr>
              <p:nvPr/>
            </p:nvSpPr>
            <p:spPr bwMode="auto">
              <a:xfrm rot="-3390760">
                <a:off x="4577422" y="5340613"/>
                <a:ext cx="310191" cy="114211"/>
              </a:xfrm>
              <a:prstGeom prst="ellipse">
                <a:avLst/>
              </a:prstGeom>
              <a:solidFill>
                <a:srgbClr val="0000FF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86" name="Arc 85"/>
            <p:cNvSpPr/>
            <p:nvPr/>
          </p:nvSpPr>
          <p:spPr bwMode="auto">
            <a:xfrm rot="355037">
              <a:off x="5334000" y="2108782"/>
              <a:ext cx="498475" cy="652463"/>
            </a:xfrm>
            <a:prstGeom prst="arc">
              <a:avLst/>
            </a:prstGeom>
            <a:noFill/>
            <a:ln w="28575" cap="flat" cmpd="sng" algn="ctr">
              <a:solidFill>
                <a:srgbClr val="D60093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0752" name="TextBox 86"/>
            <p:cNvSpPr txBox="1">
              <a:spLocks noChangeArrowheads="1"/>
            </p:cNvSpPr>
            <p:nvPr/>
          </p:nvSpPr>
          <p:spPr bwMode="auto">
            <a:xfrm>
              <a:off x="5762625" y="1969610"/>
              <a:ext cx="30489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r>
                <a:rPr lang="en-US" b="1" dirty="0" smtClean="0">
                  <a:solidFill>
                    <a:srgbClr val="D60093"/>
                  </a:solidFill>
                  <a:latin typeface="Symbol" pitchFamily="18" charset="2"/>
                </a:rPr>
                <a:t>q</a:t>
              </a:r>
              <a:endParaRPr lang="en-US" b="1" dirty="0">
                <a:solidFill>
                  <a:srgbClr val="D60093"/>
                </a:solidFill>
                <a:latin typeface="Symbol" pitchFamily="18" charset="2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1298037" y="2852936"/>
            <a:ext cx="5968324" cy="1075341"/>
            <a:chOff x="650948" y="2468874"/>
            <a:chExt cx="5968324" cy="1075341"/>
          </a:xfrm>
        </p:grpSpPr>
        <p:cxnSp>
          <p:nvCxnSpPr>
            <p:cNvPr id="51" name="Straight Connector 75"/>
            <p:cNvCxnSpPr>
              <a:cxnSpLocks noChangeShapeType="1"/>
            </p:cNvCxnSpPr>
            <p:nvPr/>
          </p:nvCxnSpPr>
          <p:spPr bwMode="auto">
            <a:xfrm flipV="1">
              <a:off x="650948" y="3006545"/>
              <a:ext cx="5968324" cy="38100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2" name="Straight Connector 59"/>
            <p:cNvCxnSpPr>
              <a:cxnSpLocks noChangeShapeType="1"/>
            </p:cNvCxnSpPr>
            <p:nvPr/>
          </p:nvCxnSpPr>
          <p:spPr bwMode="auto">
            <a:xfrm flipH="1">
              <a:off x="1883650" y="2468874"/>
              <a:ext cx="3710352" cy="0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prstDash val="sysDash"/>
              <a:round/>
              <a:headEnd type="none" w="lg" len="lg"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6" name="Straight Connector 84"/>
            <p:cNvCxnSpPr>
              <a:cxnSpLocks noChangeShapeType="1"/>
            </p:cNvCxnSpPr>
            <p:nvPr/>
          </p:nvCxnSpPr>
          <p:spPr bwMode="auto">
            <a:xfrm>
              <a:off x="1883650" y="3544215"/>
              <a:ext cx="3710350" cy="0"/>
            </a:xfrm>
            <a:prstGeom prst="line">
              <a:avLst/>
            </a:prstGeom>
            <a:noFill/>
            <a:ln w="28575" algn="ctr">
              <a:solidFill>
                <a:srgbClr val="0000FF"/>
              </a:solidFill>
              <a:prstDash val="sysDash"/>
              <a:round/>
              <a:headEnd type="none" w="lg" len="lg"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2" name="Straight Connector 59"/>
            <p:cNvCxnSpPr>
              <a:cxnSpLocks noChangeShapeType="1"/>
            </p:cNvCxnSpPr>
            <p:nvPr/>
          </p:nvCxnSpPr>
          <p:spPr bwMode="auto">
            <a:xfrm flipH="1">
              <a:off x="1499600" y="2468874"/>
              <a:ext cx="404700" cy="57577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4" name="Straight Connector 59"/>
            <p:cNvCxnSpPr>
              <a:cxnSpLocks noChangeShapeType="1"/>
            </p:cNvCxnSpPr>
            <p:nvPr/>
          </p:nvCxnSpPr>
          <p:spPr bwMode="auto">
            <a:xfrm>
              <a:off x="5612585" y="2476083"/>
              <a:ext cx="326325" cy="530462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6" name="Straight Connector 88"/>
            <p:cNvCxnSpPr>
              <a:cxnSpLocks noChangeShapeType="1"/>
            </p:cNvCxnSpPr>
            <p:nvPr/>
          </p:nvCxnSpPr>
          <p:spPr bwMode="auto">
            <a:xfrm flipH="1" flipV="1">
              <a:off x="1499601" y="3046029"/>
              <a:ext cx="404699" cy="498186"/>
            </a:xfrm>
            <a:prstGeom prst="line">
              <a:avLst/>
            </a:prstGeom>
            <a:noFill/>
            <a:ln w="28575" algn="ctr">
              <a:solidFill>
                <a:srgbClr val="0000FF"/>
              </a:solidFill>
              <a:prstDash val="sysDash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8" name="Straight Connector 88"/>
            <p:cNvCxnSpPr>
              <a:cxnSpLocks noChangeShapeType="1"/>
            </p:cNvCxnSpPr>
            <p:nvPr/>
          </p:nvCxnSpPr>
          <p:spPr bwMode="auto">
            <a:xfrm flipV="1">
              <a:off x="5594000" y="3044645"/>
              <a:ext cx="344910" cy="499570"/>
            </a:xfrm>
            <a:prstGeom prst="line">
              <a:avLst/>
            </a:prstGeom>
            <a:noFill/>
            <a:ln w="28575" algn="ctr">
              <a:solidFill>
                <a:srgbClr val="0000FF"/>
              </a:solidFill>
              <a:prstDash val="sysDash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1" name="Straight Arrow Connector 106"/>
            <p:cNvCxnSpPr>
              <a:cxnSpLocks noChangeShapeType="1"/>
            </p:cNvCxnSpPr>
            <p:nvPr/>
          </p:nvCxnSpPr>
          <p:spPr bwMode="auto">
            <a:xfrm flipV="1">
              <a:off x="3412934" y="2480291"/>
              <a:ext cx="3174" cy="1063924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73" name="TextBox 107"/>
            <p:cNvSpPr txBox="1">
              <a:spLocks noChangeArrowheads="1"/>
            </p:cNvSpPr>
            <p:nvPr/>
          </p:nvSpPr>
          <p:spPr bwMode="auto">
            <a:xfrm>
              <a:off x="1886522" y="2713621"/>
              <a:ext cx="1529586" cy="6001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pPr>
                <a:spcAft>
                  <a:spcPts val="600"/>
                </a:spcAft>
              </a:pPr>
              <a:r>
                <a:rPr lang="en-US" sz="1400" b="1" dirty="0">
                  <a:latin typeface="Helvetica"/>
                  <a:ea typeface="Helvetica"/>
                  <a:cs typeface="Helvetica"/>
                </a:rPr>
                <a:t>4</a:t>
              </a:r>
              <a:r>
                <a:rPr lang="en-US" sz="1400" b="1" dirty="0" smtClean="0">
                  <a:latin typeface="Helvetica"/>
                  <a:ea typeface="Helvetica"/>
                  <a:cs typeface="Helvetica"/>
                </a:rPr>
                <a:t> mm (450 </a:t>
              </a:r>
              <a:r>
                <a:rPr lang="en-US" sz="1400" b="1" dirty="0" err="1" smtClean="0">
                  <a:latin typeface="Helvetica"/>
                  <a:ea typeface="Helvetica"/>
                  <a:cs typeface="Helvetica"/>
                </a:rPr>
                <a:t>GeV</a:t>
              </a:r>
              <a:r>
                <a:rPr lang="en-US" sz="1400" b="1" dirty="0" smtClean="0">
                  <a:latin typeface="Helvetica"/>
                  <a:ea typeface="Helvetica"/>
                  <a:cs typeface="Helvetica"/>
                </a:rPr>
                <a:t>)</a:t>
              </a:r>
            </a:p>
            <a:p>
              <a:pPr>
                <a:spcAft>
                  <a:spcPts val="600"/>
                </a:spcAft>
              </a:pPr>
              <a:r>
                <a:rPr lang="en-US" sz="1400" b="1" dirty="0" smtClean="0">
                  <a:latin typeface="Helvetica"/>
                  <a:ea typeface="Helvetica"/>
                  <a:cs typeface="Helvetica"/>
                </a:rPr>
                <a:t>1.3 mm (4 </a:t>
              </a:r>
              <a:r>
                <a:rPr lang="en-US" sz="1400" b="1" dirty="0" err="1" smtClean="0">
                  <a:latin typeface="Helvetica"/>
                  <a:ea typeface="Helvetica"/>
                  <a:cs typeface="Helvetica"/>
                </a:rPr>
                <a:t>TeV</a:t>
              </a:r>
              <a:r>
                <a:rPr lang="en-US" sz="1400" b="1" dirty="0" smtClean="0">
                  <a:latin typeface="Helvetica"/>
                  <a:ea typeface="Helvetica"/>
                  <a:cs typeface="Helvetica"/>
                </a:rPr>
                <a:t>)</a:t>
              </a:r>
              <a:endParaRPr lang="en-US" sz="1400" b="1" dirty="0">
                <a:latin typeface="Helvetica"/>
                <a:ea typeface="Helvetica"/>
                <a:cs typeface="Helvetica"/>
              </a:endParaRPr>
            </a:p>
          </p:txBody>
        </p: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white">
                    <a:lumMod val="75000"/>
                  </a:prstClr>
                </a:solidFill>
              </a:rPr>
              <a:t>11/03/2014</a:t>
            </a:r>
            <a:endParaRPr lang="en-US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G. Arduini - LHC Machine Upgrade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37483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Helvetica"/>
                <a:ea typeface="Helvetica"/>
                <a:cs typeface="Helvetica"/>
              </a:rPr>
              <a:t>The quest for Luminosity</a:t>
            </a:r>
            <a:endParaRPr lang="en-US" dirty="0" smtClean="0">
              <a:latin typeface="Helvetica"/>
              <a:ea typeface="Helvetica"/>
              <a:cs typeface="Helvetica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>
          <a:xfrm>
            <a:off x="457200" y="2696304"/>
            <a:ext cx="4038600" cy="4261088"/>
          </a:xfrm>
        </p:spPr>
        <p:txBody>
          <a:bodyPr>
            <a:normAutofit/>
          </a:bodyPr>
          <a:lstStyle/>
          <a:p>
            <a:r>
              <a:rPr lang="en-US" sz="2400" dirty="0"/>
              <a:t>To maximize L:  </a:t>
            </a:r>
          </a:p>
          <a:p>
            <a:pPr lvl="1"/>
            <a:r>
              <a:rPr lang="en-US" sz="2000" dirty="0"/>
              <a:t>Many bunches (k</a:t>
            </a:r>
            <a:r>
              <a:rPr lang="en-US" sz="2000" dirty="0" smtClean="0"/>
              <a:t>) </a:t>
            </a:r>
            <a:r>
              <a:rPr lang="en-US" sz="2000" dirty="0" smtClean="0">
                <a:sym typeface="Wingdings" panose="05000000000000000000" pitchFamily="2" charset="2"/>
              </a:rPr>
              <a:t></a:t>
            </a:r>
            <a:r>
              <a:rPr lang="en-US" sz="2000" dirty="0" smtClean="0"/>
              <a:t> </a:t>
            </a:r>
            <a:r>
              <a:rPr lang="en-US" sz="2000" dirty="0"/>
              <a:t>tight </a:t>
            </a:r>
            <a:r>
              <a:rPr lang="en-US" sz="2000" dirty="0" smtClean="0"/>
              <a:t>bunch spacing</a:t>
            </a:r>
            <a:endParaRPr lang="en-US" sz="2000" dirty="0"/>
          </a:p>
          <a:p>
            <a:pPr lvl="1"/>
            <a:r>
              <a:rPr lang="en-US" sz="2000" dirty="0"/>
              <a:t>Many protons per bunch (</a:t>
            </a:r>
            <a:r>
              <a:rPr lang="en-US" sz="2000" dirty="0" err="1"/>
              <a:t>N</a:t>
            </a:r>
            <a:r>
              <a:rPr lang="en-US" sz="2000" baseline="-25000" dirty="0" err="1"/>
              <a:t>b</a:t>
            </a:r>
            <a:r>
              <a:rPr lang="en-US" sz="2000" dirty="0"/>
              <a:t>)</a:t>
            </a:r>
          </a:p>
          <a:p>
            <a:pPr lvl="1"/>
            <a:r>
              <a:rPr lang="en-US" sz="2000" dirty="0"/>
              <a:t>Small </a:t>
            </a:r>
            <a:r>
              <a:rPr lang="en-US" sz="2000" dirty="0" err="1"/>
              <a:t>emittance</a:t>
            </a:r>
            <a:r>
              <a:rPr lang="en-US" sz="2000" dirty="0"/>
              <a:t> </a:t>
            </a:r>
            <a:r>
              <a:rPr lang="en-US" sz="2000" dirty="0">
                <a:latin typeface="Symbol" panose="05050102010706020507" pitchFamily="18" charset="2"/>
              </a:rPr>
              <a:t>e</a:t>
            </a:r>
            <a:r>
              <a:rPr lang="en-US" sz="2000" dirty="0"/>
              <a:t>*</a:t>
            </a:r>
          </a:p>
          <a:p>
            <a:pPr lvl="1"/>
            <a:endParaRPr lang="en-US" sz="2000" dirty="0"/>
          </a:p>
          <a:p>
            <a:pPr lvl="1"/>
            <a:r>
              <a:rPr lang="en-US" sz="2000" dirty="0" smtClean="0"/>
              <a:t>Small </a:t>
            </a:r>
            <a:r>
              <a:rPr lang="en-US" sz="2000" dirty="0">
                <a:latin typeface="Symbol" panose="05050102010706020507" pitchFamily="18" charset="2"/>
              </a:rPr>
              <a:t>b</a:t>
            </a:r>
            <a:r>
              <a:rPr lang="en-US" sz="2000" dirty="0" smtClean="0"/>
              <a:t>*</a:t>
            </a:r>
          </a:p>
          <a:p>
            <a:pPr lvl="1"/>
            <a:r>
              <a:rPr lang="en-US" sz="2000" dirty="0" smtClean="0"/>
              <a:t>Maximize the parameter F (&lt;1) depending on the crossing angle</a:t>
            </a:r>
          </a:p>
          <a:p>
            <a:pPr lvl="1"/>
            <a:endParaRPr lang="en-US" sz="2000" dirty="0"/>
          </a:p>
          <a:p>
            <a:endParaRPr lang="en-GB" dirty="0"/>
          </a:p>
        </p:txBody>
      </p:sp>
      <p:sp>
        <p:nvSpPr>
          <p:cNvPr id="1036" name="TextBox 26"/>
          <p:cNvSpPr txBox="1">
            <a:spLocks noChangeArrowheads="1"/>
          </p:cNvSpPr>
          <p:nvPr/>
        </p:nvSpPr>
        <p:spPr bwMode="auto">
          <a:xfrm>
            <a:off x="4860032" y="3068960"/>
            <a:ext cx="3960440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en-US" sz="2000" b="1" dirty="0">
                <a:solidFill>
                  <a:srgbClr val="0070C0"/>
                </a:solidFill>
                <a:latin typeface="+mn-lt"/>
                <a:ea typeface="Helvetica"/>
                <a:cs typeface="Helvetica"/>
              </a:rPr>
              <a:t>High beam “</a:t>
            </a:r>
            <a:r>
              <a:rPr lang="en-US" sz="2000" b="1" dirty="0" smtClean="0">
                <a:solidFill>
                  <a:srgbClr val="0070C0"/>
                </a:solidFill>
                <a:latin typeface="+mn-lt"/>
                <a:ea typeface="Helvetica"/>
                <a:cs typeface="Helvetica"/>
              </a:rPr>
              <a:t>brightness” </a:t>
            </a:r>
            <a:r>
              <a:rPr lang="en-US" sz="2000" b="1" dirty="0" err="1" smtClean="0">
                <a:solidFill>
                  <a:srgbClr val="0070C0"/>
                </a:solidFill>
                <a:latin typeface="+mn-lt"/>
                <a:ea typeface="Helvetica"/>
                <a:cs typeface="Helvetica"/>
              </a:rPr>
              <a:t>N</a:t>
            </a:r>
            <a:r>
              <a:rPr lang="en-US" sz="2000" b="1" baseline="-25000" dirty="0" err="1" smtClean="0">
                <a:solidFill>
                  <a:srgbClr val="0070C0"/>
                </a:solidFill>
                <a:latin typeface="+mn-lt"/>
                <a:ea typeface="Helvetica"/>
                <a:cs typeface="Helvetica"/>
              </a:rPr>
              <a:t>b</a:t>
            </a:r>
            <a:r>
              <a:rPr lang="en-US" sz="2000" b="1" dirty="0" smtClean="0">
                <a:solidFill>
                  <a:srgbClr val="0070C0"/>
                </a:solidFill>
                <a:latin typeface="+mn-lt"/>
                <a:ea typeface="Helvetica"/>
                <a:cs typeface="Helvetica"/>
              </a:rPr>
              <a:t>/</a:t>
            </a:r>
            <a:r>
              <a:rPr lang="en-US" sz="2000" b="1" dirty="0" smtClean="0">
                <a:solidFill>
                  <a:srgbClr val="0070C0"/>
                </a:solidFill>
                <a:latin typeface="Symbol" panose="05050102010706020507" pitchFamily="18" charset="2"/>
                <a:ea typeface="Helvetica"/>
                <a:cs typeface="Helvetica"/>
              </a:rPr>
              <a:t>e</a:t>
            </a:r>
            <a:r>
              <a:rPr lang="en-US" sz="2000" b="1" baseline="30000" dirty="0" smtClean="0">
                <a:solidFill>
                  <a:srgbClr val="0070C0"/>
                </a:solidFill>
                <a:latin typeface="+mn-lt"/>
                <a:ea typeface="Helvetica"/>
                <a:cs typeface="Helvetica"/>
              </a:rPr>
              <a:t>*</a:t>
            </a:r>
            <a:endParaRPr lang="en-US" sz="2000" b="1" baseline="30000" dirty="0">
              <a:solidFill>
                <a:srgbClr val="0070C0"/>
              </a:solidFill>
              <a:latin typeface="+mn-lt"/>
              <a:ea typeface="Helvetica"/>
              <a:cs typeface="Helvetica"/>
            </a:endParaRPr>
          </a:p>
          <a:p>
            <a:pPr algn="ctr">
              <a:lnSpc>
                <a:spcPct val="130000"/>
              </a:lnSpc>
            </a:pPr>
            <a:r>
              <a:rPr lang="en-US" sz="2000" b="1" dirty="0">
                <a:solidFill>
                  <a:srgbClr val="0070C0"/>
                </a:solidFill>
                <a:latin typeface="+mn-lt"/>
                <a:ea typeface="Helvetica"/>
                <a:cs typeface="Helvetica"/>
              </a:rPr>
              <a:t> (particles per phase space volume) </a:t>
            </a:r>
          </a:p>
          <a:p>
            <a:pPr marL="342900" indent="-342900" algn="ctr">
              <a:lnSpc>
                <a:spcPct val="150000"/>
              </a:lnSpc>
              <a:buFont typeface="Wingdings"/>
              <a:buChar char="à"/>
            </a:pPr>
            <a:r>
              <a:rPr lang="en-US" sz="2000" b="1" u="sng" dirty="0" smtClean="0">
                <a:solidFill>
                  <a:srgbClr val="FF0000"/>
                </a:solidFill>
                <a:latin typeface="+mn-lt"/>
                <a:ea typeface="Helvetica"/>
                <a:cs typeface="Helvetica"/>
                <a:sym typeface="Wingdings" pitchFamily="2" charset="2"/>
              </a:rPr>
              <a:t>Injector </a:t>
            </a:r>
            <a:r>
              <a:rPr lang="en-US" sz="2000" b="1" u="sng" dirty="0">
                <a:solidFill>
                  <a:srgbClr val="FF0000"/>
                </a:solidFill>
                <a:latin typeface="+mn-lt"/>
                <a:ea typeface="Helvetica"/>
                <a:cs typeface="Helvetica"/>
                <a:sym typeface="Wingdings" pitchFamily="2" charset="2"/>
              </a:rPr>
              <a:t>chain performance </a:t>
            </a:r>
            <a:r>
              <a:rPr lang="en-US" sz="2000" b="1" u="sng" dirty="0" smtClean="0">
                <a:solidFill>
                  <a:srgbClr val="FF0000"/>
                </a:solidFill>
                <a:latin typeface="+mn-lt"/>
                <a:ea typeface="Helvetica"/>
                <a:cs typeface="Helvetica"/>
                <a:sym typeface="Wingdings" pitchFamily="2" charset="2"/>
              </a:rPr>
              <a:t>!</a:t>
            </a:r>
          </a:p>
          <a:p>
            <a:pPr marL="342900" indent="-342900" algn="ctr">
              <a:lnSpc>
                <a:spcPct val="150000"/>
              </a:lnSpc>
              <a:buFont typeface="Wingdings"/>
              <a:buChar char="à"/>
            </a:pPr>
            <a:r>
              <a:rPr lang="en-US" sz="2000" b="1" u="sng" dirty="0" smtClean="0">
                <a:solidFill>
                  <a:srgbClr val="FF0000"/>
                </a:solidFill>
                <a:latin typeface="+mn-lt"/>
                <a:ea typeface="Helvetica"/>
                <a:cs typeface="Helvetica"/>
                <a:sym typeface="Wingdings" pitchFamily="2" charset="2"/>
              </a:rPr>
              <a:t>Preservation in the LHC !!</a:t>
            </a:r>
            <a:endParaRPr lang="en-US" sz="2000" b="1" u="sng" dirty="0">
              <a:solidFill>
                <a:srgbClr val="FF0000"/>
              </a:solidFill>
              <a:latin typeface="+mn-lt"/>
              <a:ea typeface="Helvetica"/>
              <a:cs typeface="Helvetica"/>
              <a:sym typeface="Wingdings" pitchFamily="2" charset="2"/>
            </a:endParaRPr>
          </a:p>
        </p:txBody>
      </p:sp>
      <p:sp>
        <p:nvSpPr>
          <p:cNvPr id="1037" name="TextBox 27"/>
          <p:cNvSpPr txBox="1">
            <a:spLocks noChangeArrowheads="1"/>
          </p:cNvSpPr>
          <p:nvPr/>
        </p:nvSpPr>
        <p:spPr bwMode="auto">
          <a:xfrm>
            <a:off x="5112060" y="5455754"/>
            <a:ext cx="3456384" cy="5062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sz="2000" b="1" dirty="0" smtClean="0">
                <a:solidFill>
                  <a:srgbClr val="0070C0"/>
                </a:solidFill>
                <a:latin typeface="+mn-lt"/>
                <a:ea typeface="Helvetica"/>
                <a:cs typeface="Helvetica"/>
              </a:rPr>
              <a:t>LHC Optics/Configuration</a:t>
            </a:r>
          </a:p>
        </p:txBody>
      </p:sp>
      <p:sp>
        <p:nvSpPr>
          <p:cNvPr id="1038" name="Right Brace 28"/>
          <p:cNvSpPr>
            <a:spLocks/>
          </p:cNvSpPr>
          <p:nvPr/>
        </p:nvSpPr>
        <p:spPr bwMode="auto">
          <a:xfrm>
            <a:off x="4499992" y="3255985"/>
            <a:ext cx="228600" cy="1516519"/>
          </a:xfrm>
          <a:prstGeom prst="rightBrace">
            <a:avLst>
              <a:gd name="adj1" fmla="val 8335"/>
              <a:gd name="adj2" fmla="val 50000"/>
            </a:avLst>
          </a:prstGeom>
          <a:noFill/>
          <a:ln w="28575" algn="ctr">
            <a:solidFill>
              <a:srgbClr val="007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>
              <a:latin typeface="Helvetica"/>
              <a:ea typeface="Helvetica"/>
              <a:cs typeface="Helvetica"/>
            </a:endParaRPr>
          </a:p>
        </p:txBody>
      </p:sp>
      <p:sp>
        <p:nvSpPr>
          <p:cNvPr id="2" name="Right Brace 28"/>
          <p:cNvSpPr>
            <a:spLocks/>
          </p:cNvSpPr>
          <p:nvPr/>
        </p:nvSpPr>
        <p:spPr bwMode="auto">
          <a:xfrm>
            <a:off x="4517473" y="5108480"/>
            <a:ext cx="211119" cy="1200840"/>
          </a:xfrm>
          <a:prstGeom prst="rightBrace">
            <a:avLst>
              <a:gd name="adj1" fmla="val 8334"/>
              <a:gd name="adj2" fmla="val 50000"/>
            </a:avLst>
          </a:prstGeom>
          <a:noFill/>
          <a:ln w="28575" algn="ctr">
            <a:solidFill>
              <a:srgbClr val="007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>
              <a:solidFill>
                <a:srgbClr val="00B0F0"/>
              </a:solidFill>
              <a:latin typeface="Helvetica"/>
              <a:ea typeface="Helvetica"/>
              <a:cs typeface="Helvetica"/>
            </a:endParaRP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84976720"/>
              </p:ext>
            </p:extLst>
          </p:nvPr>
        </p:nvGraphicFramePr>
        <p:xfrm>
          <a:off x="539552" y="1428130"/>
          <a:ext cx="1720850" cy="901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537" name="Equation" r:id="rId4" imgW="825480" imgH="431640" progId="Equation.3">
                  <p:embed/>
                </p:oleObj>
              </mc:Choice>
              <mc:Fallback>
                <p:oleObj name="Equation" r:id="rId4" imgW="825480" imgH="43164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9552" y="1428130"/>
                        <a:ext cx="1720850" cy="901700"/>
                      </a:xfrm>
                      <a:prstGeom prst="rect">
                        <a:avLst/>
                      </a:prstGeom>
                      <a:solidFill>
                        <a:srgbClr val="00B0F0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1217861"/>
              </p:ext>
            </p:extLst>
          </p:nvPr>
        </p:nvGraphicFramePr>
        <p:xfrm>
          <a:off x="2627784" y="1430288"/>
          <a:ext cx="1573212" cy="99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538" name="Equation" r:id="rId6" imgW="749160" imgH="444240" progId="Equation.3">
                  <p:embed/>
                </p:oleObj>
              </mc:Choice>
              <mc:Fallback>
                <p:oleObj name="Equation" r:id="rId6" imgW="749160" imgH="444240" progId="Equation.3">
                  <p:embed/>
                  <p:pic>
                    <p:nvPicPr>
                      <p:cNvPr id="0" name="Object 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27784" y="1430288"/>
                        <a:ext cx="1573212" cy="990600"/>
                      </a:xfrm>
                      <a:prstGeom prst="rect">
                        <a:avLst/>
                      </a:prstGeom>
                      <a:solidFill>
                        <a:srgbClr val="00B0F0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white">
                    <a:lumMod val="75000"/>
                  </a:prstClr>
                </a:solidFill>
              </a:rPr>
              <a:t>11/03/2014</a:t>
            </a:r>
            <a:endParaRPr lang="en-US" dirty="0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G. Arduini - LHC Machine Upgrade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16216" y="1100336"/>
            <a:ext cx="2358173" cy="17526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211960" y="1196752"/>
            <a:ext cx="1608197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(Round beams)</a:t>
            </a:r>
          </a:p>
        </p:txBody>
      </p:sp>
    </p:spTree>
    <p:extLst>
      <p:ext uri="{BB962C8B-B14F-4D97-AF65-F5344CB8AC3E}">
        <p14:creationId xmlns:p14="http://schemas.microsoft.com/office/powerpoint/2010/main" val="38208837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0" name="Picture 6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12210" y="3349914"/>
            <a:ext cx="4491580" cy="30443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05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limits </a:t>
            </a:r>
            <a:r>
              <a:rPr lang="en-US" dirty="0" smtClean="0">
                <a:latin typeface="Symbol" pitchFamily="18" charset="2"/>
              </a:rPr>
              <a:t>b</a:t>
            </a:r>
            <a:r>
              <a:rPr lang="en-US" dirty="0" smtClean="0"/>
              <a:t>*?</a:t>
            </a:r>
            <a:endParaRPr lang="en-US" dirty="0" smtClean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188719"/>
            <a:ext cx="8435280" cy="2024257"/>
          </a:xfrm>
        </p:spPr>
        <p:txBody>
          <a:bodyPr>
            <a:normAutofit fontScale="77500" lnSpcReduction="20000"/>
          </a:bodyPr>
          <a:lstStyle/>
          <a:p>
            <a:r>
              <a:rPr lang="en-US" sz="3100" dirty="0"/>
              <a:t>The triplet </a:t>
            </a:r>
            <a:r>
              <a:rPr lang="en-US" sz="3100" dirty="0" err="1"/>
              <a:t>quadrupoles</a:t>
            </a:r>
            <a:r>
              <a:rPr lang="en-US" sz="3100" dirty="0"/>
              <a:t> in the high luminosity IRs define the machine aperture limit for squeezed beams, </a:t>
            </a:r>
            <a:r>
              <a:rPr lang="en-US" sz="3100" dirty="0">
                <a:latin typeface="Symbol" panose="05050102010706020507" pitchFamily="18" charset="2"/>
              </a:rPr>
              <a:t>b</a:t>
            </a:r>
            <a:r>
              <a:rPr lang="en-US" sz="3100" dirty="0"/>
              <a:t>* is constrained </a:t>
            </a:r>
            <a:r>
              <a:rPr lang="en-US" sz="3100" dirty="0" smtClean="0"/>
              <a:t>by:</a:t>
            </a:r>
          </a:p>
          <a:p>
            <a:pPr lvl="1"/>
            <a:r>
              <a:rPr lang="en-US" sz="2900" dirty="0"/>
              <a:t>the beam </a:t>
            </a:r>
            <a:r>
              <a:rPr lang="en-US" sz="2900" dirty="0" smtClean="0"/>
              <a:t>envelope</a:t>
            </a:r>
            <a:endParaRPr lang="en-US" sz="2900" dirty="0"/>
          </a:p>
          <a:p>
            <a:pPr lvl="1"/>
            <a:r>
              <a:rPr lang="en-US" sz="2900" dirty="0" smtClean="0"/>
              <a:t>the </a:t>
            </a:r>
            <a:r>
              <a:rPr lang="en-US" sz="2900" dirty="0"/>
              <a:t>crossing angle </a:t>
            </a:r>
          </a:p>
          <a:p>
            <a:pPr lvl="1"/>
            <a:endParaRPr lang="en-GB" dirty="0"/>
          </a:p>
        </p:txBody>
      </p:sp>
      <p:graphicFrame>
        <p:nvGraphicFramePr>
          <p:cNvPr id="2050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42165842"/>
              </p:ext>
            </p:extLst>
          </p:nvPr>
        </p:nvGraphicFramePr>
        <p:xfrm>
          <a:off x="6762750" y="2408486"/>
          <a:ext cx="1990725" cy="8270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07" name="Equation" r:id="rId4" imgW="850680" imgH="431640" progId="Equation.3">
                  <p:embed/>
                </p:oleObj>
              </mc:Choice>
              <mc:Fallback>
                <p:oleObj name="Equation" r:id="rId4" imgW="85068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62750" y="2408486"/>
                        <a:ext cx="1990725" cy="8270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057" name="Straight Arrow Connector 9"/>
          <p:cNvCxnSpPr>
            <a:cxnSpLocks noChangeShapeType="1"/>
          </p:cNvCxnSpPr>
          <p:nvPr/>
        </p:nvCxnSpPr>
        <p:spPr bwMode="auto">
          <a:xfrm flipH="1">
            <a:off x="6885849" y="3164956"/>
            <a:ext cx="192025" cy="61448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2058" name="Straight Arrow Connector 9"/>
          <p:cNvCxnSpPr>
            <a:cxnSpLocks noChangeShapeType="1"/>
          </p:cNvCxnSpPr>
          <p:nvPr/>
        </p:nvCxnSpPr>
        <p:spPr bwMode="auto">
          <a:xfrm>
            <a:off x="7077874" y="3164956"/>
            <a:ext cx="230430" cy="76810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triangle" w="med" len="med"/>
          </a:ln>
        </p:spPr>
      </p:cxnSp>
      <p:grpSp>
        <p:nvGrpSpPr>
          <p:cNvPr id="87" name="Group 86"/>
          <p:cNvGrpSpPr/>
          <p:nvPr/>
        </p:nvGrpSpPr>
        <p:grpSpPr>
          <a:xfrm>
            <a:off x="462664" y="3680740"/>
            <a:ext cx="3817234" cy="2340548"/>
            <a:chOff x="3352800" y="1905000"/>
            <a:chExt cx="3817234" cy="2340548"/>
          </a:xfrm>
        </p:grpSpPr>
        <p:pic>
          <p:nvPicPr>
            <p:cNvPr id="88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52800" y="1905000"/>
              <a:ext cx="3809999" cy="2340548"/>
            </a:xfrm>
            <a:prstGeom prst="rect">
              <a:avLst/>
            </a:prstGeom>
            <a:noFill/>
            <a:ln w="9525">
              <a:solidFill>
                <a:schemeClr val="tx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89" name="TextBox 88"/>
            <p:cNvSpPr txBox="1"/>
            <p:nvPr/>
          </p:nvSpPr>
          <p:spPr>
            <a:xfrm>
              <a:off x="6248400" y="3962400"/>
              <a:ext cx="92163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100" dirty="0" smtClean="0"/>
                <a:t>John Jowett</a:t>
              </a:r>
              <a:endParaRPr lang="en-GB" sz="1100" dirty="0"/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3962400" y="3886200"/>
              <a:ext cx="14478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 err="1" smtClean="0">
                  <a:latin typeface="Symbol" panose="05050102010706020507" pitchFamily="18" charset="2"/>
                </a:rPr>
                <a:t>b</a:t>
              </a:r>
              <a:r>
                <a:rPr lang="en-GB" sz="1400" baseline="-25000" dirty="0" err="1" smtClean="0"/>
                <a:t>triplet</a:t>
              </a:r>
              <a:r>
                <a:rPr lang="en-GB" sz="1400" dirty="0" smtClean="0"/>
                <a:t> ~ 4 km</a:t>
              </a:r>
              <a:endParaRPr lang="en-GB" sz="1400" dirty="0"/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5181600" y="3581400"/>
              <a:ext cx="114368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 smtClean="0">
                  <a:latin typeface="Symbol" panose="05050102010706020507" pitchFamily="18" charset="2"/>
                </a:rPr>
                <a:t>b</a:t>
              </a:r>
              <a:r>
                <a:rPr lang="en-GB" sz="1400" dirty="0" smtClean="0"/>
                <a:t>* = 60 cm</a:t>
              </a:r>
              <a:endParaRPr lang="en-GB" sz="1400" dirty="0"/>
            </a:p>
          </p:txBody>
        </p:sp>
        <p:cxnSp>
          <p:nvCxnSpPr>
            <p:cNvPr id="92" name="Straight Arrow Connector 91"/>
            <p:cNvCxnSpPr/>
            <p:nvPr/>
          </p:nvCxnSpPr>
          <p:spPr>
            <a:xfrm flipV="1">
              <a:off x="5715000" y="3124200"/>
              <a:ext cx="0" cy="480516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99018326"/>
              </p:ext>
            </p:extLst>
          </p:nvPr>
        </p:nvGraphicFramePr>
        <p:xfrm>
          <a:off x="5602026" y="260648"/>
          <a:ext cx="1720850" cy="901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08" name="Equation" r:id="rId7" imgW="825500" imgH="431800" progId="Equation.3">
                  <p:embed/>
                </p:oleObj>
              </mc:Choice>
              <mc:Fallback>
                <p:oleObj name="Equation" r:id="rId7" imgW="825500" imgH="43180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02026" y="260648"/>
                        <a:ext cx="1720850" cy="901700"/>
                      </a:xfrm>
                      <a:prstGeom prst="rect">
                        <a:avLst/>
                      </a:prstGeom>
                      <a:solidFill>
                        <a:srgbClr val="00B0F0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Rounded Rectangle 14"/>
          <p:cNvSpPr/>
          <p:nvPr/>
        </p:nvSpPr>
        <p:spPr>
          <a:xfrm>
            <a:off x="6444208" y="716760"/>
            <a:ext cx="288032" cy="36004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white">
                    <a:lumMod val="75000"/>
                  </a:prstClr>
                </a:solidFill>
              </a:rPr>
              <a:t>11/03/2014</a:t>
            </a:r>
            <a:endParaRPr lang="en-US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G. Arduini - LHC Machine Upgrade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63589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HiLumiLHC_Presentation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CERNPre¦üsentation1</Template>
  <TotalTime>5630</TotalTime>
  <Words>4268</Words>
  <Application>Microsoft Office PowerPoint</Application>
  <PresentationFormat>On-screen Show (4:3)</PresentationFormat>
  <Paragraphs>890</Paragraphs>
  <Slides>57</Slides>
  <Notes>13</Notes>
  <HiddenSlides>0</HiddenSlides>
  <MMClips>1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57</vt:i4>
      </vt:variant>
    </vt:vector>
  </HeadingPairs>
  <TitlesOfParts>
    <vt:vector size="59" baseType="lpstr">
      <vt:lpstr>HiLumiLHC_PresentationTemplate</vt:lpstr>
      <vt:lpstr>Equation</vt:lpstr>
      <vt:lpstr>PowerPoint Presentation</vt:lpstr>
      <vt:lpstr>LHC Machine Upgrade </vt:lpstr>
      <vt:lpstr>Contents</vt:lpstr>
      <vt:lpstr>Contents</vt:lpstr>
      <vt:lpstr>LHC layout</vt:lpstr>
      <vt:lpstr>Interaction regions geometry</vt:lpstr>
      <vt:lpstr>Separation and crossing</vt:lpstr>
      <vt:lpstr>The quest for Luminosity</vt:lpstr>
      <vt:lpstr>What limits b*?</vt:lpstr>
      <vt:lpstr>Crossing angle</vt:lpstr>
      <vt:lpstr>Wake fields and Impedances</vt:lpstr>
      <vt:lpstr>Wake fields and instabilities</vt:lpstr>
      <vt:lpstr>Beam-beam effects</vt:lpstr>
      <vt:lpstr>Electron cloud effects</vt:lpstr>
      <vt:lpstr>Pile-up density</vt:lpstr>
      <vt:lpstr>Summary: 2010 to 2012</vt:lpstr>
      <vt:lpstr>Contents</vt:lpstr>
      <vt:lpstr>Best performance for Run II/III (b*=40 cm)</vt:lpstr>
      <vt:lpstr>Best performance for Run II/III (b*=40 cm)</vt:lpstr>
      <vt:lpstr>LHC Schedule beyond LS1</vt:lpstr>
      <vt:lpstr>Contents</vt:lpstr>
      <vt:lpstr>Why an LHC Upgrade?</vt:lpstr>
      <vt:lpstr>Radiation damage to triplet</vt:lpstr>
      <vt:lpstr>Technical bottlenecks: Cryogenics</vt:lpstr>
      <vt:lpstr>LHC Upgrade</vt:lpstr>
      <vt:lpstr>LHC and Injector Upgrade: when?</vt:lpstr>
      <vt:lpstr>Ingredients for the Upgrade </vt:lpstr>
      <vt:lpstr>Ingredients for the Upgrade</vt:lpstr>
      <vt:lpstr>Ingredients for the Upgrade</vt:lpstr>
      <vt:lpstr>HL-LHC Performance Estimates</vt:lpstr>
      <vt:lpstr>Pile-up density control</vt:lpstr>
      <vt:lpstr>Hardware for the Upgrade</vt:lpstr>
      <vt:lpstr>Triplet Area ATLAS/CMS</vt:lpstr>
      <vt:lpstr>Shielding against Radiation Damage</vt:lpstr>
      <vt:lpstr>High field dipoles / Cryo collimators</vt:lpstr>
      <vt:lpstr>Magnet technology challenges</vt:lpstr>
      <vt:lpstr>Radiation to Electronics (R2E)</vt:lpstr>
      <vt:lpstr>Crab cavities: from drawings to reality…</vt:lpstr>
      <vt:lpstr>Low impedence collimators</vt:lpstr>
      <vt:lpstr>Electron cloud</vt:lpstr>
      <vt:lpstr>Electron cloud</vt:lpstr>
      <vt:lpstr>Contents</vt:lpstr>
      <vt:lpstr>FCC Study Scope</vt:lpstr>
      <vt:lpstr>Main FCC-hh parameters</vt:lpstr>
      <vt:lpstr>FCC-hh beam parameters</vt:lpstr>
      <vt:lpstr>FCC-hh: Other parameters</vt:lpstr>
      <vt:lpstr>FCC-hh Challenges: Magnets</vt:lpstr>
      <vt:lpstr>FCC-hh Challenges</vt:lpstr>
      <vt:lpstr>Concluding remarks</vt:lpstr>
      <vt:lpstr>PowerPoint Presentation</vt:lpstr>
      <vt:lpstr>PowerPoint Presentation</vt:lpstr>
      <vt:lpstr>Cures for electron cloud effects</vt:lpstr>
      <vt:lpstr>Issues: electron cloud</vt:lpstr>
      <vt:lpstr>Issues: “Unidentified Falling Objects” (UFO)</vt:lpstr>
      <vt:lpstr>Issues: UFOs</vt:lpstr>
      <vt:lpstr>Beam-Beam long range compensator (BBC)</vt:lpstr>
      <vt:lpstr>Beam-Beam Long Range Compensator (BBC)</vt:lpstr>
    </vt:vector>
  </TitlesOfParts>
  <Company>CERN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arduini</dc:creator>
  <cp:lastModifiedBy>arduini</cp:lastModifiedBy>
  <cp:revision>654</cp:revision>
  <dcterms:created xsi:type="dcterms:W3CDTF">2012-10-12T01:23:03Z</dcterms:created>
  <dcterms:modified xsi:type="dcterms:W3CDTF">2014-03-11T11:17:13Z</dcterms:modified>
</cp:coreProperties>
</file>