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660" r:id="rId2"/>
  </p:sldMasterIdLst>
  <p:notesMasterIdLst>
    <p:notesMasterId r:id="rId27"/>
  </p:notesMasterIdLst>
  <p:handoutMasterIdLst>
    <p:handoutMasterId r:id="rId28"/>
  </p:handoutMasterIdLst>
  <p:sldIdLst>
    <p:sldId id="299" r:id="rId3"/>
    <p:sldId id="266" r:id="rId4"/>
    <p:sldId id="267" r:id="rId5"/>
    <p:sldId id="271" r:id="rId6"/>
    <p:sldId id="269" r:id="rId7"/>
    <p:sldId id="296" r:id="rId8"/>
    <p:sldId id="297" r:id="rId9"/>
    <p:sldId id="273" r:id="rId10"/>
    <p:sldId id="274" r:id="rId11"/>
    <p:sldId id="277" r:id="rId12"/>
    <p:sldId id="300" r:id="rId13"/>
    <p:sldId id="301" r:id="rId14"/>
    <p:sldId id="298" r:id="rId15"/>
    <p:sldId id="286" r:id="rId16"/>
    <p:sldId id="280" r:id="rId17"/>
    <p:sldId id="282" r:id="rId18"/>
    <p:sldId id="284" r:id="rId19"/>
    <p:sldId id="283" r:id="rId20"/>
    <p:sldId id="291" r:id="rId21"/>
    <p:sldId id="285" r:id="rId22"/>
    <p:sldId id="288" r:id="rId23"/>
    <p:sldId id="289" r:id="rId24"/>
    <p:sldId id="281" r:id="rId25"/>
    <p:sldId id="292" r:id="rId26"/>
  </p:sldIdLst>
  <p:sldSz cx="9144000" cy="6858000" type="screen4x3"/>
  <p:notesSz cx="6858000" cy="9144000"/>
  <p:defaultText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15620"/>
    <p:restoredTop sz="99067" autoAdjust="0"/>
  </p:normalViewPr>
  <p:slideViewPr>
    <p:cSldViewPr snapToGrid="0" snapToObjects="1">
      <p:cViewPr>
        <p:scale>
          <a:sx n="130" d="100"/>
          <a:sy n="130" d="100"/>
        </p:scale>
        <p:origin x="-984" y="-28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notesMaster" Target="notesMasters/notesMaster1.xml"/><Relationship Id="rId28" Type="http://schemas.openxmlformats.org/officeDocument/2006/relationships/handoutMaster" Target="handoutMasters/handoutMaster1.xml"/><Relationship Id="rId2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18CCDF-3731-5A4C-9C47-A27F405D3FC2}" type="datetime1">
              <a:rPr lang="it-IT" smtClean="0"/>
              <a:t>12/03/14</a:t>
            </a:fld>
            <a:endParaRPr lang="it-IT"/>
          </a:p>
        </p:txBody>
      </p:sp>
      <p:sp>
        <p:nvSpPr>
          <p:cNvPr id="4" name="Segnaposto piè di pagina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24828A8-646F-8C44-96A3-5C8299C20997}" type="slidenum">
              <a:rPr lang="it-IT" smtClean="0"/>
              <a:t>‹n.›</a:t>
            </a:fld>
            <a:endParaRPr lang="it-IT"/>
          </a:p>
        </p:txBody>
      </p:sp>
    </p:spTree>
    <p:extLst>
      <p:ext uri="{BB962C8B-B14F-4D97-AF65-F5344CB8AC3E}">
        <p14:creationId xmlns:p14="http://schemas.microsoft.com/office/powerpoint/2010/main" val="268109093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10543EA-407C-964C-B3BA-4CEE621D099F}" type="datetime1">
              <a:rPr lang="it-IT" smtClean="0"/>
              <a:t>12/03/14</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x-none" smtClean="0"/>
              <a:t>Fare clic per modificare gli stili del testo dello schema</a:t>
            </a:r>
          </a:p>
          <a:p>
            <a:pPr lvl="1"/>
            <a:r>
              <a:rPr lang="x-none" smtClean="0"/>
              <a:t>Secondo livello</a:t>
            </a:r>
          </a:p>
          <a:p>
            <a:pPr lvl="2"/>
            <a:r>
              <a:rPr lang="x-none" smtClean="0"/>
              <a:t>Terzo livello</a:t>
            </a:r>
          </a:p>
          <a:p>
            <a:pPr lvl="3"/>
            <a:r>
              <a:rPr lang="x-none" smtClean="0"/>
              <a:t>Quarto livello</a:t>
            </a:r>
          </a:p>
          <a:p>
            <a:pPr lvl="4"/>
            <a:r>
              <a:rPr lang="x-none"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F6570FD-CB2D-9846-B73C-21B804DCB73B}" type="slidenum">
              <a:rPr lang="it-IT" smtClean="0"/>
              <a:t>‹n.›</a:t>
            </a:fld>
            <a:endParaRPr lang="it-IT"/>
          </a:p>
        </p:txBody>
      </p:sp>
    </p:spTree>
    <p:extLst>
      <p:ext uri="{BB962C8B-B14F-4D97-AF65-F5344CB8AC3E}">
        <p14:creationId xmlns:p14="http://schemas.microsoft.com/office/powerpoint/2010/main" val="1535025739"/>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9F6570FD-CB2D-9846-B73C-21B804DCB73B}" type="slidenum">
              <a:rPr lang="it-IT" smtClean="0"/>
              <a:t>2</a:t>
            </a:fld>
            <a:endParaRPr lang="it-IT"/>
          </a:p>
        </p:txBody>
      </p:sp>
    </p:spTree>
    <p:extLst>
      <p:ext uri="{BB962C8B-B14F-4D97-AF65-F5344CB8AC3E}">
        <p14:creationId xmlns:p14="http://schemas.microsoft.com/office/powerpoint/2010/main" val="29459109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x-none" smtClean="0"/>
              <a:t>Fare clic per modificare stile</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x-none" smtClean="0"/>
              <a:t>Fare clic per modificare lo stile del sottotitolo dello schema</a:t>
            </a:r>
            <a:endParaRPr lang="it-IT"/>
          </a:p>
        </p:txBody>
      </p:sp>
      <p:sp>
        <p:nvSpPr>
          <p:cNvPr id="4" name="Segnaposto data 3"/>
          <p:cNvSpPr>
            <a:spLocks noGrp="1"/>
          </p:cNvSpPr>
          <p:nvPr>
            <p:ph type="dt" sz="half" idx="10"/>
          </p:nvPr>
        </p:nvSpPr>
        <p:spPr/>
        <p:txBody>
          <a:bodyPr/>
          <a:lstStyle/>
          <a:p>
            <a:r>
              <a:rPr lang="x-none" smtClean="0"/>
              <a:t>11-13/03/14</a:t>
            </a:r>
            <a:endParaRPr lang="it-IT"/>
          </a:p>
        </p:txBody>
      </p:sp>
      <p:sp>
        <p:nvSpPr>
          <p:cNvPr id="5" name="Segnaposto piè di pagina 4"/>
          <p:cNvSpPr>
            <a:spLocks noGrp="1"/>
          </p:cNvSpPr>
          <p:nvPr>
            <p:ph type="ftr" sz="quarter" idx="11"/>
          </p:nvPr>
        </p:nvSpPr>
        <p:spPr/>
        <p:txBody>
          <a:bodyPr/>
          <a:lstStyle/>
          <a:p>
            <a:r>
              <a:rPr lang="it-IT" smtClean="0"/>
              <a:t>G. Carlino - Trento, IFD Workshop</a:t>
            </a:r>
            <a:endParaRPr lang="it-IT"/>
          </a:p>
        </p:txBody>
      </p:sp>
      <p:sp>
        <p:nvSpPr>
          <p:cNvPr id="6" name="Segnaposto numero diapositiva 5"/>
          <p:cNvSpPr>
            <a:spLocks noGrp="1"/>
          </p:cNvSpPr>
          <p:nvPr>
            <p:ph type="sldNum" sz="quarter" idx="12"/>
          </p:nvPr>
        </p:nvSpPr>
        <p:spPr/>
        <p:txBody>
          <a:bodyPr/>
          <a:lstStyle/>
          <a:p>
            <a:fld id="{AB066F56-95CB-994D-AA98-32CAD7FADCCA}" type="slidenum">
              <a:rPr lang="it-IT" smtClean="0"/>
              <a:t>‹n.›</a:t>
            </a:fld>
            <a:endParaRPr lang="it-IT"/>
          </a:p>
        </p:txBody>
      </p:sp>
    </p:spTree>
    <p:extLst>
      <p:ext uri="{BB962C8B-B14F-4D97-AF65-F5344CB8AC3E}">
        <p14:creationId xmlns:p14="http://schemas.microsoft.com/office/powerpoint/2010/main" val="36353255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x-none" smtClean="0"/>
              <a:t>Fare clic per modificare stile</a:t>
            </a:r>
            <a:endParaRPr lang="it-IT"/>
          </a:p>
        </p:txBody>
      </p:sp>
      <p:sp>
        <p:nvSpPr>
          <p:cNvPr id="3" name="Segnaposto testo verticale 2"/>
          <p:cNvSpPr>
            <a:spLocks noGrp="1"/>
          </p:cNvSpPr>
          <p:nvPr>
            <p:ph type="body" orient="vert" idx="1"/>
          </p:nvPr>
        </p:nvSpPr>
        <p:spPr/>
        <p:txBody>
          <a:bodyPr vert="eaVert"/>
          <a:lstStyle/>
          <a:p>
            <a:pPr lvl="0"/>
            <a:r>
              <a:rPr lang="x-none" smtClean="0"/>
              <a:t>Fare clic per modificare gli stili del testo dello schema</a:t>
            </a:r>
          </a:p>
          <a:p>
            <a:pPr lvl="1"/>
            <a:r>
              <a:rPr lang="x-none" smtClean="0"/>
              <a:t>Secondo livello</a:t>
            </a:r>
          </a:p>
          <a:p>
            <a:pPr lvl="2"/>
            <a:r>
              <a:rPr lang="x-none" smtClean="0"/>
              <a:t>Terzo livello</a:t>
            </a:r>
          </a:p>
          <a:p>
            <a:pPr lvl="3"/>
            <a:r>
              <a:rPr lang="x-none" smtClean="0"/>
              <a:t>Quarto livello</a:t>
            </a:r>
          </a:p>
          <a:p>
            <a:pPr lvl="4"/>
            <a:r>
              <a:rPr lang="x-none" smtClean="0"/>
              <a:t>Quinto livello</a:t>
            </a:r>
            <a:endParaRPr lang="it-IT"/>
          </a:p>
        </p:txBody>
      </p:sp>
      <p:sp>
        <p:nvSpPr>
          <p:cNvPr id="4" name="Segnaposto data 3"/>
          <p:cNvSpPr>
            <a:spLocks noGrp="1"/>
          </p:cNvSpPr>
          <p:nvPr>
            <p:ph type="dt" sz="half" idx="10"/>
          </p:nvPr>
        </p:nvSpPr>
        <p:spPr/>
        <p:txBody>
          <a:bodyPr/>
          <a:lstStyle/>
          <a:p>
            <a:r>
              <a:rPr lang="x-none" smtClean="0"/>
              <a:t>11-13/03/14</a:t>
            </a:r>
            <a:endParaRPr lang="it-IT"/>
          </a:p>
        </p:txBody>
      </p:sp>
      <p:sp>
        <p:nvSpPr>
          <p:cNvPr id="5" name="Segnaposto piè di pagina 4"/>
          <p:cNvSpPr>
            <a:spLocks noGrp="1"/>
          </p:cNvSpPr>
          <p:nvPr>
            <p:ph type="ftr" sz="quarter" idx="11"/>
          </p:nvPr>
        </p:nvSpPr>
        <p:spPr/>
        <p:txBody>
          <a:bodyPr/>
          <a:lstStyle/>
          <a:p>
            <a:r>
              <a:rPr lang="it-IT" smtClean="0"/>
              <a:t>G. Carlino - Trento, IFD Workshop</a:t>
            </a:r>
            <a:endParaRPr lang="it-IT"/>
          </a:p>
        </p:txBody>
      </p:sp>
      <p:sp>
        <p:nvSpPr>
          <p:cNvPr id="6" name="Segnaposto numero diapositiva 5"/>
          <p:cNvSpPr>
            <a:spLocks noGrp="1"/>
          </p:cNvSpPr>
          <p:nvPr>
            <p:ph type="sldNum" sz="quarter" idx="12"/>
          </p:nvPr>
        </p:nvSpPr>
        <p:spPr/>
        <p:txBody>
          <a:bodyPr/>
          <a:lstStyle/>
          <a:p>
            <a:fld id="{AB066F56-95CB-994D-AA98-32CAD7FADCCA}" type="slidenum">
              <a:rPr lang="it-IT" smtClean="0"/>
              <a:t>‹n.›</a:t>
            </a:fld>
            <a:endParaRPr lang="it-IT"/>
          </a:p>
        </p:txBody>
      </p:sp>
    </p:spTree>
    <p:extLst>
      <p:ext uri="{BB962C8B-B14F-4D97-AF65-F5344CB8AC3E}">
        <p14:creationId xmlns:p14="http://schemas.microsoft.com/office/powerpoint/2010/main" val="8235171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x-none" smtClean="0"/>
              <a:t>Fare clic per modificare stile</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x-none" smtClean="0"/>
              <a:t>Fare clic per modificare gli stili del testo dello schema</a:t>
            </a:r>
          </a:p>
          <a:p>
            <a:pPr lvl="1"/>
            <a:r>
              <a:rPr lang="x-none" smtClean="0"/>
              <a:t>Secondo livello</a:t>
            </a:r>
          </a:p>
          <a:p>
            <a:pPr lvl="2"/>
            <a:r>
              <a:rPr lang="x-none" smtClean="0"/>
              <a:t>Terzo livello</a:t>
            </a:r>
          </a:p>
          <a:p>
            <a:pPr lvl="3"/>
            <a:r>
              <a:rPr lang="x-none" smtClean="0"/>
              <a:t>Quarto livello</a:t>
            </a:r>
          </a:p>
          <a:p>
            <a:pPr lvl="4"/>
            <a:r>
              <a:rPr lang="x-none" smtClean="0"/>
              <a:t>Quinto livello</a:t>
            </a:r>
            <a:endParaRPr lang="it-IT"/>
          </a:p>
        </p:txBody>
      </p:sp>
      <p:sp>
        <p:nvSpPr>
          <p:cNvPr id="4" name="Segnaposto data 3"/>
          <p:cNvSpPr>
            <a:spLocks noGrp="1"/>
          </p:cNvSpPr>
          <p:nvPr>
            <p:ph type="dt" sz="half" idx="10"/>
          </p:nvPr>
        </p:nvSpPr>
        <p:spPr/>
        <p:txBody>
          <a:bodyPr/>
          <a:lstStyle/>
          <a:p>
            <a:r>
              <a:rPr lang="x-none" smtClean="0"/>
              <a:t>11-13/03/14</a:t>
            </a:r>
            <a:endParaRPr lang="it-IT"/>
          </a:p>
        </p:txBody>
      </p:sp>
      <p:sp>
        <p:nvSpPr>
          <p:cNvPr id="5" name="Segnaposto piè di pagina 4"/>
          <p:cNvSpPr>
            <a:spLocks noGrp="1"/>
          </p:cNvSpPr>
          <p:nvPr>
            <p:ph type="ftr" sz="quarter" idx="11"/>
          </p:nvPr>
        </p:nvSpPr>
        <p:spPr/>
        <p:txBody>
          <a:bodyPr/>
          <a:lstStyle/>
          <a:p>
            <a:r>
              <a:rPr lang="it-IT" smtClean="0"/>
              <a:t>G. Carlino - Trento, IFD Workshop</a:t>
            </a:r>
            <a:endParaRPr lang="it-IT"/>
          </a:p>
        </p:txBody>
      </p:sp>
      <p:sp>
        <p:nvSpPr>
          <p:cNvPr id="6" name="Segnaposto numero diapositiva 5"/>
          <p:cNvSpPr>
            <a:spLocks noGrp="1"/>
          </p:cNvSpPr>
          <p:nvPr>
            <p:ph type="sldNum" sz="quarter" idx="12"/>
          </p:nvPr>
        </p:nvSpPr>
        <p:spPr/>
        <p:txBody>
          <a:bodyPr/>
          <a:lstStyle/>
          <a:p>
            <a:fld id="{AB066F56-95CB-994D-AA98-32CAD7FADCCA}" type="slidenum">
              <a:rPr lang="it-IT" smtClean="0"/>
              <a:t>‹n.›</a:t>
            </a:fld>
            <a:endParaRPr lang="it-IT"/>
          </a:p>
        </p:txBody>
      </p:sp>
    </p:spTree>
    <p:extLst>
      <p:ext uri="{BB962C8B-B14F-4D97-AF65-F5344CB8AC3E}">
        <p14:creationId xmlns:p14="http://schemas.microsoft.com/office/powerpoint/2010/main" val="14022531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x-none" smtClean="0"/>
              <a:t>Fare clic per modificare stile</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x-none" smtClean="0"/>
              <a:t>Fare clic per modificare lo stile del sottotitolo dello schema</a:t>
            </a:r>
            <a:endParaRPr lang="it-IT"/>
          </a:p>
        </p:txBody>
      </p:sp>
      <p:sp>
        <p:nvSpPr>
          <p:cNvPr id="4" name="Segnaposto data 3"/>
          <p:cNvSpPr>
            <a:spLocks noGrp="1"/>
          </p:cNvSpPr>
          <p:nvPr>
            <p:ph type="dt" sz="half" idx="10"/>
          </p:nvPr>
        </p:nvSpPr>
        <p:spPr/>
        <p:txBody>
          <a:bodyPr/>
          <a:lstStyle/>
          <a:p>
            <a:r>
              <a:rPr lang="x-none" smtClean="0">
                <a:solidFill>
                  <a:prstClr val="black">
                    <a:tint val="75000"/>
                  </a:prstClr>
                </a:solidFill>
                <a:latin typeface="Calibri"/>
              </a:rPr>
              <a:t>11-13/03/14</a:t>
            </a:r>
            <a:endParaRPr lang="it-IT">
              <a:solidFill>
                <a:prstClr val="black">
                  <a:tint val="75000"/>
                </a:prstClr>
              </a:solidFill>
              <a:latin typeface="Calibri"/>
            </a:endParaRPr>
          </a:p>
        </p:txBody>
      </p:sp>
      <p:sp>
        <p:nvSpPr>
          <p:cNvPr id="5" name="Segnaposto piè di pagina 4"/>
          <p:cNvSpPr>
            <a:spLocks noGrp="1"/>
          </p:cNvSpPr>
          <p:nvPr>
            <p:ph type="ftr" sz="quarter" idx="11"/>
          </p:nvPr>
        </p:nvSpPr>
        <p:spPr/>
        <p:txBody>
          <a:bodyPr/>
          <a:lstStyle/>
          <a:p>
            <a:r>
              <a:rPr lang="it-IT" smtClean="0">
                <a:solidFill>
                  <a:prstClr val="black">
                    <a:tint val="75000"/>
                  </a:prstClr>
                </a:solidFill>
                <a:latin typeface="Calibri"/>
              </a:rPr>
              <a:t>G. Carlino - Trento, IFD Workshop</a:t>
            </a:r>
            <a:endParaRPr lang="it-IT">
              <a:solidFill>
                <a:prstClr val="black">
                  <a:tint val="75000"/>
                </a:prstClr>
              </a:solidFill>
              <a:latin typeface="Calibri"/>
            </a:endParaRPr>
          </a:p>
        </p:txBody>
      </p:sp>
      <p:sp>
        <p:nvSpPr>
          <p:cNvPr id="6" name="Segnaposto numero diapositiva 5"/>
          <p:cNvSpPr>
            <a:spLocks noGrp="1"/>
          </p:cNvSpPr>
          <p:nvPr>
            <p:ph type="sldNum" sz="quarter" idx="12"/>
          </p:nvPr>
        </p:nvSpPr>
        <p:spPr/>
        <p:txBody>
          <a:bodyPr/>
          <a:lstStyle/>
          <a:p>
            <a:fld id="{AB066F56-95CB-994D-AA98-32CAD7FADCCA}" type="slidenum">
              <a:rPr lang="it-IT" smtClean="0">
                <a:solidFill>
                  <a:prstClr val="black">
                    <a:tint val="75000"/>
                  </a:prstClr>
                </a:solidFill>
                <a:latin typeface="Calibri"/>
              </a:rPr>
              <a:pPr/>
              <a:t>‹n.›</a:t>
            </a:fld>
            <a:endParaRPr lang="it-IT">
              <a:solidFill>
                <a:prstClr val="black">
                  <a:tint val="75000"/>
                </a:prstClr>
              </a:solidFill>
              <a:latin typeface="Calibri"/>
            </a:endParaRPr>
          </a:p>
        </p:txBody>
      </p:sp>
    </p:spTree>
    <p:extLst>
      <p:ext uri="{BB962C8B-B14F-4D97-AF65-F5344CB8AC3E}">
        <p14:creationId xmlns:p14="http://schemas.microsoft.com/office/powerpoint/2010/main" val="36353255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x-none" smtClean="0"/>
              <a:t>Fare clic per modificare stile</a:t>
            </a:r>
            <a:endParaRPr lang="it-IT"/>
          </a:p>
        </p:txBody>
      </p:sp>
      <p:sp>
        <p:nvSpPr>
          <p:cNvPr id="3" name="Segnaposto contenuto 2"/>
          <p:cNvSpPr>
            <a:spLocks noGrp="1"/>
          </p:cNvSpPr>
          <p:nvPr>
            <p:ph idx="1"/>
          </p:nvPr>
        </p:nvSpPr>
        <p:spPr/>
        <p:txBody>
          <a:bodyPr/>
          <a:lstStyle/>
          <a:p>
            <a:pPr lvl="0"/>
            <a:r>
              <a:rPr lang="x-none" smtClean="0"/>
              <a:t>Fare clic per modificare gli stili del testo dello schema</a:t>
            </a:r>
          </a:p>
          <a:p>
            <a:pPr lvl="1"/>
            <a:r>
              <a:rPr lang="x-none" smtClean="0"/>
              <a:t>Secondo livello</a:t>
            </a:r>
          </a:p>
          <a:p>
            <a:pPr lvl="2"/>
            <a:r>
              <a:rPr lang="x-none" smtClean="0"/>
              <a:t>Terzo livello</a:t>
            </a:r>
          </a:p>
          <a:p>
            <a:pPr lvl="3"/>
            <a:r>
              <a:rPr lang="x-none" smtClean="0"/>
              <a:t>Quarto livello</a:t>
            </a:r>
          </a:p>
          <a:p>
            <a:pPr lvl="4"/>
            <a:r>
              <a:rPr lang="x-none" smtClean="0"/>
              <a:t>Quinto livello</a:t>
            </a:r>
            <a:endParaRPr lang="it-IT"/>
          </a:p>
        </p:txBody>
      </p:sp>
      <p:sp>
        <p:nvSpPr>
          <p:cNvPr id="4" name="Segnaposto data 3"/>
          <p:cNvSpPr>
            <a:spLocks noGrp="1"/>
          </p:cNvSpPr>
          <p:nvPr>
            <p:ph type="dt" sz="half" idx="10"/>
          </p:nvPr>
        </p:nvSpPr>
        <p:spPr/>
        <p:txBody>
          <a:bodyPr/>
          <a:lstStyle/>
          <a:p>
            <a:r>
              <a:rPr lang="x-none" smtClean="0">
                <a:solidFill>
                  <a:prstClr val="black">
                    <a:tint val="75000"/>
                  </a:prstClr>
                </a:solidFill>
                <a:latin typeface="Calibri"/>
              </a:rPr>
              <a:t>11-13/03/14</a:t>
            </a:r>
            <a:endParaRPr lang="it-IT">
              <a:solidFill>
                <a:prstClr val="black">
                  <a:tint val="75000"/>
                </a:prstClr>
              </a:solidFill>
              <a:latin typeface="Calibri"/>
            </a:endParaRPr>
          </a:p>
        </p:txBody>
      </p:sp>
      <p:sp>
        <p:nvSpPr>
          <p:cNvPr id="5" name="Segnaposto piè di pagina 4"/>
          <p:cNvSpPr>
            <a:spLocks noGrp="1"/>
          </p:cNvSpPr>
          <p:nvPr>
            <p:ph type="ftr" sz="quarter" idx="11"/>
          </p:nvPr>
        </p:nvSpPr>
        <p:spPr/>
        <p:txBody>
          <a:bodyPr/>
          <a:lstStyle/>
          <a:p>
            <a:r>
              <a:rPr lang="it-IT" smtClean="0">
                <a:solidFill>
                  <a:prstClr val="black">
                    <a:tint val="75000"/>
                  </a:prstClr>
                </a:solidFill>
                <a:latin typeface="Calibri"/>
              </a:rPr>
              <a:t>G. Carlino - Trento, IFD Workshop</a:t>
            </a:r>
            <a:endParaRPr lang="it-IT">
              <a:solidFill>
                <a:prstClr val="black">
                  <a:tint val="75000"/>
                </a:prstClr>
              </a:solidFill>
              <a:latin typeface="Calibri"/>
            </a:endParaRPr>
          </a:p>
        </p:txBody>
      </p:sp>
      <p:sp>
        <p:nvSpPr>
          <p:cNvPr id="6" name="Segnaposto numero diapositiva 5"/>
          <p:cNvSpPr>
            <a:spLocks noGrp="1"/>
          </p:cNvSpPr>
          <p:nvPr>
            <p:ph type="sldNum" sz="quarter" idx="12"/>
          </p:nvPr>
        </p:nvSpPr>
        <p:spPr/>
        <p:txBody>
          <a:bodyPr/>
          <a:lstStyle/>
          <a:p>
            <a:fld id="{AB066F56-95CB-994D-AA98-32CAD7FADCCA}" type="slidenum">
              <a:rPr lang="it-IT" smtClean="0">
                <a:solidFill>
                  <a:prstClr val="black">
                    <a:tint val="75000"/>
                  </a:prstClr>
                </a:solidFill>
                <a:latin typeface="Calibri"/>
              </a:rPr>
              <a:pPr/>
              <a:t>‹n.›</a:t>
            </a:fld>
            <a:endParaRPr lang="it-IT">
              <a:solidFill>
                <a:prstClr val="black">
                  <a:tint val="75000"/>
                </a:prstClr>
              </a:solidFill>
              <a:latin typeface="Calibri"/>
            </a:endParaRPr>
          </a:p>
        </p:txBody>
      </p:sp>
    </p:spTree>
    <p:extLst>
      <p:ext uri="{BB962C8B-B14F-4D97-AF65-F5344CB8AC3E}">
        <p14:creationId xmlns:p14="http://schemas.microsoft.com/office/powerpoint/2010/main" val="36303933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x-none" smtClean="0"/>
              <a:t>Fare clic per modificare stile</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x-none" smtClean="0"/>
              <a:t>Fare clic per modificare gli stili del testo dello schema</a:t>
            </a:r>
          </a:p>
        </p:txBody>
      </p:sp>
      <p:sp>
        <p:nvSpPr>
          <p:cNvPr id="4" name="Segnaposto data 3"/>
          <p:cNvSpPr>
            <a:spLocks noGrp="1"/>
          </p:cNvSpPr>
          <p:nvPr>
            <p:ph type="dt" sz="half" idx="10"/>
          </p:nvPr>
        </p:nvSpPr>
        <p:spPr/>
        <p:txBody>
          <a:bodyPr/>
          <a:lstStyle/>
          <a:p>
            <a:r>
              <a:rPr lang="x-none" smtClean="0">
                <a:solidFill>
                  <a:prstClr val="black">
                    <a:tint val="75000"/>
                  </a:prstClr>
                </a:solidFill>
                <a:latin typeface="Calibri"/>
              </a:rPr>
              <a:t>11-13/03/14</a:t>
            </a:r>
            <a:endParaRPr lang="it-IT">
              <a:solidFill>
                <a:prstClr val="black">
                  <a:tint val="75000"/>
                </a:prstClr>
              </a:solidFill>
              <a:latin typeface="Calibri"/>
            </a:endParaRPr>
          </a:p>
        </p:txBody>
      </p:sp>
      <p:sp>
        <p:nvSpPr>
          <p:cNvPr id="5" name="Segnaposto piè di pagina 4"/>
          <p:cNvSpPr>
            <a:spLocks noGrp="1"/>
          </p:cNvSpPr>
          <p:nvPr>
            <p:ph type="ftr" sz="quarter" idx="11"/>
          </p:nvPr>
        </p:nvSpPr>
        <p:spPr/>
        <p:txBody>
          <a:bodyPr/>
          <a:lstStyle/>
          <a:p>
            <a:r>
              <a:rPr lang="it-IT" smtClean="0">
                <a:solidFill>
                  <a:prstClr val="black">
                    <a:tint val="75000"/>
                  </a:prstClr>
                </a:solidFill>
                <a:latin typeface="Calibri"/>
              </a:rPr>
              <a:t>G. Carlino - Trento, IFD Workshop</a:t>
            </a:r>
            <a:endParaRPr lang="it-IT">
              <a:solidFill>
                <a:prstClr val="black">
                  <a:tint val="75000"/>
                </a:prstClr>
              </a:solidFill>
              <a:latin typeface="Calibri"/>
            </a:endParaRPr>
          </a:p>
        </p:txBody>
      </p:sp>
      <p:sp>
        <p:nvSpPr>
          <p:cNvPr id="6" name="Segnaposto numero diapositiva 5"/>
          <p:cNvSpPr>
            <a:spLocks noGrp="1"/>
          </p:cNvSpPr>
          <p:nvPr>
            <p:ph type="sldNum" sz="quarter" idx="12"/>
          </p:nvPr>
        </p:nvSpPr>
        <p:spPr/>
        <p:txBody>
          <a:bodyPr/>
          <a:lstStyle/>
          <a:p>
            <a:fld id="{AB066F56-95CB-994D-AA98-32CAD7FADCCA}" type="slidenum">
              <a:rPr lang="it-IT" smtClean="0">
                <a:solidFill>
                  <a:prstClr val="black">
                    <a:tint val="75000"/>
                  </a:prstClr>
                </a:solidFill>
                <a:latin typeface="Calibri"/>
              </a:rPr>
              <a:pPr/>
              <a:t>‹n.›</a:t>
            </a:fld>
            <a:endParaRPr lang="it-IT">
              <a:solidFill>
                <a:prstClr val="black">
                  <a:tint val="75000"/>
                </a:prstClr>
              </a:solidFill>
              <a:latin typeface="Calibri"/>
            </a:endParaRPr>
          </a:p>
        </p:txBody>
      </p:sp>
    </p:spTree>
    <p:extLst>
      <p:ext uri="{BB962C8B-B14F-4D97-AF65-F5344CB8AC3E}">
        <p14:creationId xmlns:p14="http://schemas.microsoft.com/office/powerpoint/2010/main" val="27230129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x-none" smtClean="0"/>
              <a:t>Fare clic per modificare stile</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x-none" smtClean="0"/>
              <a:t>Fare clic per modificare gli stili del testo dello schema</a:t>
            </a:r>
          </a:p>
          <a:p>
            <a:pPr lvl="1"/>
            <a:r>
              <a:rPr lang="x-none" smtClean="0"/>
              <a:t>Secondo livello</a:t>
            </a:r>
          </a:p>
          <a:p>
            <a:pPr lvl="2"/>
            <a:r>
              <a:rPr lang="x-none" smtClean="0"/>
              <a:t>Terzo livello</a:t>
            </a:r>
          </a:p>
          <a:p>
            <a:pPr lvl="3"/>
            <a:r>
              <a:rPr lang="x-none" smtClean="0"/>
              <a:t>Quarto livello</a:t>
            </a:r>
          </a:p>
          <a:p>
            <a:pPr lvl="4"/>
            <a:r>
              <a:rPr lang="x-none"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x-none" smtClean="0"/>
              <a:t>Fare clic per modificare gli stili del testo dello schema</a:t>
            </a:r>
          </a:p>
          <a:p>
            <a:pPr lvl="1"/>
            <a:r>
              <a:rPr lang="x-none" smtClean="0"/>
              <a:t>Secondo livello</a:t>
            </a:r>
          </a:p>
          <a:p>
            <a:pPr lvl="2"/>
            <a:r>
              <a:rPr lang="x-none" smtClean="0"/>
              <a:t>Terzo livello</a:t>
            </a:r>
          </a:p>
          <a:p>
            <a:pPr lvl="3"/>
            <a:r>
              <a:rPr lang="x-none" smtClean="0"/>
              <a:t>Quarto livello</a:t>
            </a:r>
          </a:p>
          <a:p>
            <a:pPr lvl="4"/>
            <a:r>
              <a:rPr lang="x-none" smtClean="0"/>
              <a:t>Quinto livello</a:t>
            </a:r>
            <a:endParaRPr lang="it-IT"/>
          </a:p>
        </p:txBody>
      </p:sp>
      <p:sp>
        <p:nvSpPr>
          <p:cNvPr id="5" name="Segnaposto data 4"/>
          <p:cNvSpPr>
            <a:spLocks noGrp="1"/>
          </p:cNvSpPr>
          <p:nvPr>
            <p:ph type="dt" sz="half" idx="10"/>
          </p:nvPr>
        </p:nvSpPr>
        <p:spPr/>
        <p:txBody>
          <a:bodyPr/>
          <a:lstStyle/>
          <a:p>
            <a:r>
              <a:rPr lang="x-none" smtClean="0">
                <a:solidFill>
                  <a:prstClr val="black">
                    <a:tint val="75000"/>
                  </a:prstClr>
                </a:solidFill>
                <a:latin typeface="Calibri"/>
              </a:rPr>
              <a:t>11-13/03/14</a:t>
            </a:r>
            <a:endParaRPr lang="it-IT">
              <a:solidFill>
                <a:prstClr val="black">
                  <a:tint val="75000"/>
                </a:prstClr>
              </a:solidFill>
              <a:latin typeface="Calibri"/>
            </a:endParaRPr>
          </a:p>
        </p:txBody>
      </p:sp>
      <p:sp>
        <p:nvSpPr>
          <p:cNvPr id="6" name="Segnaposto piè di pagina 5"/>
          <p:cNvSpPr>
            <a:spLocks noGrp="1"/>
          </p:cNvSpPr>
          <p:nvPr>
            <p:ph type="ftr" sz="quarter" idx="11"/>
          </p:nvPr>
        </p:nvSpPr>
        <p:spPr/>
        <p:txBody>
          <a:bodyPr/>
          <a:lstStyle/>
          <a:p>
            <a:r>
              <a:rPr lang="it-IT" smtClean="0">
                <a:solidFill>
                  <a:prstClr val="black">
                    <a:tint val="75000"/>
                  </a:prstClr>
                </a:solidFill>
                <a:latin typeface="Calibri"/>
              </a:rPr>
              <a:t>G. Carlino - Trento, IFD Workshop</a:t>
            </a:r>
            <a:endParaRPr lang="it-IT">
              <a:solidFill>
                <a:prstClr val="black">
                  <a:tint val="75000"/>
                </a:prstClr>
              </a:solidFill>
              <a:latin typeface="Calibri"/>
            </a:endParaRPr>
          </a:p>
        </p:txBody>
      </p:sp>
      <p:sp>
        <p:nvSpPr>
          <p:cNvPr id="7" name="Segnaposto numero diapositiva 6"/>
          <p:cNvSpPr>
            <a:spLocks noGrp="1"/>
          </p:cNvSpPr>
          <p:nvPr>
            <p:ph type="sldNum" sz="quarter" idx="12"/>
          </p:nvPr>
        </p:nvSpPr>
        <p:spPr/>
        <p:txBody>
          <a:bodyPr/>
          <a:lstStyle/>
          <a:p>
            <a:fld id="{AB066F56-95CB-994D-AA98-32CAD7FADCCA}" type="slidenum">
              <a:rPr lang="it-IT" smtClean="0">
                <a:solidFill>
                  <a:prstClr val="black">
                    <a:tint val="75000"/>
                  </a:prstClr>
                </a:solidFill>
                <a:latin typeface="Calibri"/>
              </a:rPr>
              <a:pPr/>
              <a:t>‹n.›</a:t>
            </a:fld>
            <a:endParaRPr lang="it-IT">
              <a:solidFill>
                <a:prstClr val="black">
                  <a:tint val="75000"/>
                </a:prstClr>
              </a:solidFill>
              <a:latin typeface="Calibri"/>
            </a:endParaRPr>
          </a:p>
        </p:txBody>
      </p:sp>
    </p:spTree>
    <p:extLst>
      <p:ext uri="{BB962C8B-B14F-4D97-AF65-F5344CB8AC3E}">
        <p14:creationId xmlns:p14="http://schemas.microsoft.com/office/powerpoint/2010/main" val="26921963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x-none" smtClean="0"/>
              <a:t>Fare clic per modificare stile</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smtClean="0"/>
              <a:t>Fare clic per modificare gli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x-none" smtClean="0"/>
              <a:t>Fare clic per modificare gli stili del testo dello schema</a:t>
            </a:r>
          </a:p>
          <a:p>
            <a:pPr lvl="1"/>
            <a:r>
              <a:rPr lang="x-none" smtClean="0"/>
              <a:t>Secondo livello</a:t>
            </a:r>
          </a:p>
          <a:p>
            <a:pPr lvl="2"/>
            <a:r>
              <a:rPr lang="x-none" smtClean="0"/>
              <a:t>Terzo livello</a:t>
            </a:r>
          </a:p>
          <a:p>
            <a:pPr lvl="3"/>
            <a:r>
              <a:rPr lang="x-none" smtClean="0"/>
              <a:t>Quarto livello</a:t>
            </a:r>
          </a:p>
          <a:p>
            <a:pPr lvl="4"/>
            <a:r>
              <a:rPr lang="x-none"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smtClean="0"/>
              <a:t>Fare clic per modificare gli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x-none" smtClean="0"/>
              <a:t>Fare clic per modificare gli stili del testo dello schema</a:t>
            </a:r>
          </a:p>
          <a:p>
            <a:pPr lvl="1"/>
            <a:r>
              <a:rPr lang="x-none" smtClean="0"/>
              <a:t>Secondo livello</a:t>
            </a:r>
          </a:p>
          <a:p>
            <a:pPr lvl="2"/>
            <a:r>
              <a:rPr lang="x-none" smtClean="0"/>
              <a:t>Terzo livello</a:t>
            </a:r>
          </a:p>
          <a:p>
            <a:pPr lvl="3"/>
            <a:r>
              <a:rPr lang="x-none" smtClean="0"/>
              <a:t>Quarto livello</a:t>
            </a:r>
          </a:p>
          <a:p>
            <a:pPr lvl="4"/>
            <a:r>
              <a:rPr lang="x-none" smtClean="0"/>
              <a:t>Quinto livello</a:t>
            </a:r>
            <a:endParaRPr lang="it-IT"/>
          </a:p>
        </p:txBody>
      </p:sp>
      <p:sp>
        <p:nvSpPr>
          <p:cNvPr id="7" name="Segnaposto data 6"/>
          <p:cNvSpPr>
            <a:spLocks noGrp="1"/>
          </p:cNvSpPr>
          <p:nvPr>
            <p:ph type="dt" sz="half" idx="10"/>
          </p:nvPr>
        </p:nvSpPr>
        <p:spPr/>
        <p:txBody>
          <a:bodyPr/>
          <a:lstStyle/>
          <a:p>
            <a:r>
              <a:rPr lang="x-none" smtClean="0">
                <a:solidFill>
                  <a:prstClr val="black">
                    <a:tint val="75000"/>
                  </a:prstClr>
                </a:solidFill>
                <a:latin typeface="Calibri"/>
              </a:rPr>
              <a:t>11-13/03/14</a:t>
            </a:r>
            <a:endParaRPr lang="it-IT">
              <a:solidFill>
                <a:prstClr val="black">
                  <a:tint val="75000"/>
                </a:prstClr>
              </a:solidFill>
              <a:latin typeface="Calibri"/>
            </a:endParaRPr>
          </a:p>
        </p:txBody>
      </p:sp>
      <p:sp>
        <p:nvSpPr>
          <p:cNvPr id="8" name="Segnaposto piè di pagina 7"/>
          <p:cNvSpPr>
            <a:spLocks noGrp="1"/>
          </p:cNvSpPr>
          <p:nvPr>
            <p:ph type="ftr" sz="quarter" idx="11"/>
          </p:nvPr>
        </p:nvSpPr>
        <p:spPr/>
        <p:txBody>
          <a:bodyPr/>
          <a:lstStyle/>
          <a:p>
            <a:r>
              <a:rPr lang="it-IT" smtClean="0">
                <a:solidFill>
                  <a:prstClr val="black">
                    <a:tint val="75000"/>
                  </a:prstClr>
                </a:solidFill>
                <a:latin typeface="Calibri"/>
              </a:rPr>
              <a:t>G. Carlino - Trento, IFD Workshop</a:t>
            </a:r>
            <a:endParaRPr lang="it-IT">
              <a:solidFill>
                <a:prstClr val="black">
                  <a:tint val="75000"/>
                </a:prstClr>
              </a:solidFill>
              <a:latin typeface="Calibri"/>
            </a:endParaRPr>
          </a:p>
        </p:txBody>
      </p:sp>
      <p:sp>
        <p:nvSpPr>
          <p:cNvPr id="9" name="Segnaposto numero diapositiva 8"/>
          <p:cNvSpPr>
            <a:spLocks noGrp="1"/>
          </p:cNvSpPr>
          <p:nvPr>
            <p:ph type="sldNum" sz="quarter" idx="12"/>
          </p:nvPr>
        </p:nvSpPr>
        <p:spPr/>
        <p:txBody>
          <a:bodyPr/>
          <a:lstStyle/>
          <a:p>
            <a:fld id="{AB066F56-95CB-994D-AA98-32CAD7FADCCA}" type="slidenum">
              <a:rPr lang="it-IT" smtClean="0">
                <a:solidFill>
                  <a:prstClr val="black">
                    <a:tint val="75000"/>
                  </a:prstClr>
                </a:solidFill>
                <a:latin typeface="Calibri"/>
              </a:rPr>
              <a:pPr/>
              <a:t>‹n.›</a:t>
            </a:fld>
            <a:endParaRPr lang="it-IT">
              <a:solidFill>
                <a:prstClr val="black">
                  <a:tint val="75000"/>
                </a:prstClr>
              </a:solidFill>
              <a:latin typeface="Calibri"/>
            </a:endParaRPr>
          </a:p>
        </p:txBody>
      </p:sp>
    </p:spTree>
    <p:extLst>
      <p:ext uri="{BB962C8B-B14F-4D97-AF65-F5344CB8AC3E}">
        <p14:creationId xmlns:p14="http://schemas.microsoft.com/office/powerpoint/2010/main" val="28433174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x-none" smtClean="0"/>
              <a:t>Fare clic per modificare stile</a:t>
            </a:r>
            <a:endParaRPr lang="it-IT"/>
          </a:p>
        </p:txBody>
      </p:sp>
      <p:sp>
        <p:nvSpPr>
          <p:cNvPr id="3" name="Segnaposto data 2"/>
          <p:cNvSpPr>
            <a:spLocks noGrp="1"/>
          </p:cNvSpPr>
          <p:nvPr>
            <p:ph type="dt" sz="half" idx="10"/>
          </p:nvPr>
        </p:nvSpPr>
        <p:spPr/>
        <p:txBody>
          <a:bodyPr/>
          <a:lstStyle/>
          <a:p>
            <a:r>
              <a:rPr lang="x-none" smtClean="0">
                <a:solidFill>
                  <a:prstClr val="black">
                    <a:tint val="75000"/>
                  </a:prstClr>
                </a:solidFill>
                <a:latin typeface="Calibri"/>
              </a:rPr>
              <a:t>11-13/03/14</a:t>
            </a:r>
            <a:endParaRPr lang="it-IT">
              <a:solidFill>
                <a:prstClr val="black">
                  <a:tint val="75000"/>
                </a:prstClr>
              </a:solidFill>
              <a:latin typeface="Calibri"/>
            </a:endParaRPr>
          </a:p>
        </p:txBody>
      </p:sp>
      <p:sp>
        <p:nvSpPr>
          <p:cNvPr id="4" name="Segnaposto piè di pagina 3"/>
          <p:cNvSpPr>
            <a:spLocks noGrp="1"/>
          </p:cNvSpPr>
          <p:nvPr>
            <p:ph type="ftr" sz="quarter" idx="11"/>
          </p:nvPr>
        </p:nvSpPr>
        <p:spPr/>
        <p:txBody>
          <a:bodyPr/>
          <a:lstStyle/>
          <a:p>
            <a:r>
              <a:rPr lang="it-IT" smtClean="0">
                <a:solidFill>
                  <a:prstClr val="black">
                    <a:tint val="75000"/>
                  </a:prstClr>
                </a:solidFill>
                <a:latin typeface="Calibri"/>
              </a:rPr>
              <a:t>G. Carlino - Trento, IFD Workshop</a:t>
            </a:r>
            <a:endParaRPr lang="it-IT">
              <a:solidFill>
                <a:prstClr val="black">
                  <a:tint val="75000"/>
                </a:prstClr>
              </a:solidFill>
              <a:latin typeface="Calibri"/>
            </a:endParaRPr>
          </a:p>
        </p:txBody>
      </p:sp>
      <p:sp>
        <p:nvSpPr>
          <p:cNvPr id="5" name="Segnaposto numero diapositiva 4"/>
          <p:cNvSpPr>
            <a:spLocks noGrp="1"/>
          </p:cNvSpPr>
          <p:nvPr>
            <p:ph type="sldNum" sz="quarter" idx="12"/>
          </p:nvPr>
        </p:nvSpPr>
        <p:spPr/>
        <p:txBody>
          <a:bodyPr/>
          <a:lstStyle/>
          <a:p>
            <a:fld id="{AB066F56-95CB-994D-AA98-32CAD7FADCCA}" type="slidenum">
              <a:rPr lang="it-IT" smtClean="0">
                <a:solidFill>
                  <a:prstClr val="black">
                    <a:tint val="75000"/>
                  </a:prstClr>
                </a:solidFill>
                <a:latin typeface="Calibri"/>
              </a:rPr>
              <a:pPr/>
              <a:t>‹n.›</a:t>
            </a:fld>
            <a:endParaRPr lang="it-IT">
              <a:solidFill>
                <a:prstClr val="black">
                  <a:tint val="75000"/>
                </a:prstClr>
              </a:solidFill>
              <a:latin typeface="Calibri"/>
            </a:endParaRPr>
          </a:p>
        </p:txBody>
      </p:sp>
    </p:spTree>
    <p:extLst>
      <p:ext uri="{BB962C8B-B14F-4D97-AF65-F5344CB8AC3E}">
        <p14:creationId xmlns:p14="http://schemas.microsoft.com/office/powerpoint/2010/main" val="37510019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r>
              <a:rPr lang="x-none" smtClean="0">
                <a:solidFill>
                  <a:prstClr val="black">
                    <a:tint val="75000"/>
                  </a:prstClr>
                </a:solidFill>
                <a:latin typeface="Calibri"/>
              </a:rPr>
              <a:t>11-13/03/14</a:t>
            </a:r>
            <a:endParaRPr lang="it-IT">
              <a:solidFill>
                <a:prstClr val="black">
                  <a:tint val="75000"/>
                </a:prstClr>
              </a:solidFill>
              <a:latin typeface="Calibri"/>
            </a:endParaRPr>
          </a:p>
        </p:txBody>
      </p:sp>
      <p:sp>
        <p:nvSpPr>
          <p:cNvPr id="3" name="Segnaposto piè di pagina 2"/>
          <p:cNvSpPr>
            <a:spLocks noGrp="1"/>
          </p:cNvSpPr>
          <p:nvPr>
            <p:ph type="ftr" sz="quarter" idx="11"/>
          </p:nvPr>
        </p:nvSpPr>
        <p:spPr/>
        <p:txBody>
          <a:bodyPr/>
          <a:lstStyle/>
          <a:p>
            <a:r>
              <a:rPr lang="it-IT" smtClean="0">
                <a:solidFill>
                  <a:prstClr val="black">
                    <a:tint val="75000"/>
                  </a:prstClr>
                </a:solidFill>
                <a:latin typeface="Calibri"/>
              </a:rPr>
              <a:t>G. Carlino - Trento, IFD Workshop</a:t>
            </a:r>
            <a:endParaRPr lang="it-IT">
              <a:solidFill>
                <a:prstClr val="black">
                  <a:tint val="75000"/>
                </a:prstClr>
              </a:solidFill>
              <a:latin typeface="Calibri"/>
            </a:endParaRPr>
          </a:p>
        </p:txBody>
      </p:sp>
      <p:sp>
        <p:nvSpPr>
          <p:cNvPr id="4" name="Segnaposto numero diapositiva 3"/>
          <p:cNvSpPr>
            <a:spLocks noGrp="1"/>
          </p:cNvSpPr>
          <p:nvPr>
            <p:ph type="sldNum" sz="quarter" idx="12"/>
          </p:nvPr>
        </p:nvSpPr>
        <p:spPr/>
        <p:txBody>
          <a:bodyPr/>
          <a:lstStyle/>
          <a:p>
            <a:fld id="{AB066F56-95CB-994D-AA98-32CAD7FADCCA}" type="slidenum">
              <a:rPr lang="it-IT" smtClean="0">
                <a:solidFill>
                  <a:prstClr val="black">
                    <a:tint val="75000"/>
                  </a:prstClr>
                </a:solidFill>
                <a:latin typeface="Calibri"/>
              </a:rPr>
              <a:pPr/>
              <a:t>‹n.›</a:t>
            </a:fld>
            <a:endParaRPr lang="it-IT">
              <a:solidFill>
                <a:prstClr val="black">
                  <a:tint val="75000"/>
                </a:prstClr>
              </a:solidFill>
              <a:latin typeface="Calibri"/>
            </a:endParaRPr>
          </a:p>
        </p:txBody>
      </p:sp>
    </p:spTree>
    <p:extLst>
      <p:ext uri="{BB962C8B-B14F-4D97-AF65-F5344CB8AC3E}">
        <p14:creationId xmlns:p14="http://schemas.microsoft.com/office/powerpoint/2010/main" val="12057534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x-none" smtClean="0"/>
              <a:t>Fare clic per modificare stile</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x-none" smtClean="0"/>
              <a:t>Fare clic per modificare gli stili del testo dello schema</a:t>
            </a:r>
          </a:p>
          <a:p>
            <a:pPr lvl="1"/>
            <a:r>
              <a:rPr lang="x-none" smtClean="0"/>
              <a:t>Secondo livello</a:t>
            </a:r>
          </a:p>
          <a:p>
            <a:pPr lvl="2"/>
            <a:r>
              <a:rPr lang="x-none" smtClean="0"/>
              <a:t>Terzo livello</a:t>
            </a:r>
          </a:p>
          <a:p>
            <a:pPr lvl="3"/>
            <a:r>
              <a:rPr lang="x-none" smtClean="0"/>
              <a:t>Quarto livello</a:t>
            </a:r>
          </a:p>
          <a:p>
            <a:pPr lvl="4"/>
            <a:r>
              <a:rPr lang="x-none"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smtClean="0"/>
              <a:t>Fare clic per modificare gli stili del testo dello schema</a:t>
            </a:r>
          </a:p>
        </p:txBody>
      </p:sp>
      <p:sp>
        <p:nvSpPr>
          <p:cNvPr id="5" name="Segnaposto data 4"/>
          <p:cNvSpPr>
            <a:spLocks noGrp="1"/>
          </p:cNvSpPr>
          <p:nvPr>
            <p:ph type="dt" sz="half" idx="10"/>
          </p:nvPr>
        </p:nvSpPr>
        <p:spPr/>
        <p:txBody>
          <a:bodyPr/>
          <a:lstStyle/>
          <a:p>
            <a:r>
              <a:rPr lang="x-none" smtClean="0">
                <a:solidFill>
                  <a:prstClr val="black">
                    <a:tint val="75000"/>
                  </a:prstClr>
                </a:solidFill>
                <a:latin typeface="Calibri"/>
              </a:rPr>
              <a:t>11-13/03/14</a:t>
            </a:r>
            <a:endParaRPr lang="it-IT">
              <a:solidFill>
                <a:prstClr val="black">
                  <a:tint val="75000"/>
                </a:prstClr>
              </a:solidFill>
              <a:latin typeface="Calibri"/>
            </a:endParaRPr>
          </a:p>
        </p:txBody>
      </p:sp>
      <p:sp>
        <p:nvSpPr>
          <p:cNvPr id="6" name="Segnaposto piè di pagina 5"/>
          <p:cNvSpPr>
            <a:spLocks noGrp="1"/>
          </p:cNvSpPr>
          <p:nvPr>
            <p:ph type="ftr" sz="quarter" idx="11"/>
          </p:nvPr>
        </p:nvSpPr>
        <p:spPr/>
        <p:txBody>
          <a:bodyPr/>
          <a:lstStyle/>
          <a:p>
            <a:r>
              <a:rPr lang="it-IT" smtClean="0">
                <a:solidFill>
                  <a:prstClr val="black">
                    <a:tint val="75000"/>
                  </a:prstClr>
                </a:solidFill>
                <a:latin typeface="Calibri"/>
              </a:rPr>
              <a:t>G. Carlino - Trento, IFD Workshop</a:t>
            </a:r>
            <a:endParaRPr lang="it-IT">
              <a:solidFill>
                <a:prstClr val="black">
                  <a:tint val="75000"/>
                </a:prstClr>
              </a:solidFill>
              <a:latin typeface="Calibri"/>
            </a:endParaRPr>
          </a:p>
        </p:txBody>
      </p:sp>
      <p:sp>
        <p:nvSpPr>
          <p:cNvPr id="7" name="Segnaposto numero diapositiva 6"/>
          <p:cNvSpPr>
            <a:spLocks noGrp="1"/>
          </p:cNvSpPr>
          <p:nvPr>
            <p:ph type="sldNum" sz="quarter" idx="12"/>
          </p:nvPr>
        </p:nvSpPr>
        <p:spPr/>
        <p:txBody>
          <a:bodyPr/>
          <a:lstStyle/>
          <a:p>
            <a:fld id="{AB066F56-95CB-994D-AA98-32CAD7FADCCA}" type="slidenum">
              <a:rPr lang="it-IT" smtClean="0">
                <a:solidFill>
                  <a:prstClr val="black">
                    <a:tint val="75000"/>
                  </a:prstClr>
                </a:solidFill>
                <a:latin typeface="Calibri"/>
              </a:rPr>
              <a:pPr/>
              <a:t>‹n.›</a:t>
            </a:fld>
            <a:endParaRPr lang="it-IT">
              <a:solidFill>
                <a:prstClr val="black">
                  <a:tint val="75000"/>
                </a:prstClr>
              </a:solidFill>
              <a:latin typeface="Calibri"/>
            </a:endParaRPr>
          </a:p>
        </p:txBody>
      </p:sp>
    </p:spTree>
    <p:extLst>
      <p:ext uri="{BB962C8B-B14F-4D97-AF65-F5344CB8AC3E}">
        <p14:creationId xmlns:p14="http://schemas.microsoft.com/office/powerpoint/2010/main" val="5414400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x-none" smtClean="0"/>
              <a:t>Fare clic per modificare stile</a:t>
            </a:r>
            <a:endParaRPr lang="it-IT"/>
          </a:p>
        </p:txBody>
      </p:sp>
      <p:sp>
        <p:nvSpPr>
          <p:cNvPr id="3" name="Segnaposto contenuto 2"/>
          <p:cNvSpPr>
            <a:spLocks noGrp="1"/>
          </p:cNvSpPr>
          <p:nvPr>
            <p:ph idx="1"/>
          </p:nvPr>
        </p:nvSpPr>
        <p:spPr/>
        <p:txBody>
          <a:bodyPr/>
          <a:lstStyle/>
          <a:p>
            <a:pPr lvl="0"/>
            <a:r>
              <a:rPr lang="x-none" smtClean="0"/>
              <a:t>Fare clic per modificare gli stili del testo dello schema</a:t>
            </a:r>
          </a:p>
          <a:p>
            <a:pPr lvl="1"/>
            <a:r>
              <a:rPr lang="x-none" smtClean="0"/>
              <a:t>Secondo livello</a:t>
            </a:r>
          </a:p>
          <a:p>
            <a:pPr lvl="2"/>
            <a:r>
              <a:rPr lang="x-none" smtClean="0"/>
              <a:t>Terzo livello</a:t>
            </a:r>
          </a:p>
          <a:p>
            <a:pPr lvl="3"/>
            <a:r>
              <a:rPr lang="x-none" smtClean="0"/>
              <a:t>Quarto livello</a:t>
            </a:r>
          </a:p>
          <a:p>
            <a:pPr lvl="4"/>
            <a:r>
              <a:rPr lang="x-none" smtClean="0"/>
              <a:t>Quinto livello</a:t>
            </a:r>
            <a:endParaRPr lang="it-IT"/>
          </a:p>
        </p:txBody>
      </p:sp>
      <p:sp>
        <p:nvSpPr>
          <p:cNvPr id="4" name="Segnaposto data 3"/>
          <p:cNvSpPr>
            <a:spLocks noGrp="1"/>
          </p:cNvSpPr>
          <p:nvPr>
            <p:ph type="dt" sz="half" idx="10"/>
          </p:nvPr>
        </p:nvSpPr>
        <p:spPr/>
        <p:txBody>
          <a:bodyPr/>
          <a:lstStyle/>
          <a:p>
            <a:r>
              <a:rPr lang="x-none" smtClean="0"/>
              <a:t>11-13/03/14</a:t>
            </a:r>
            <a:endParaRPr lang="it-IT"/>
          </a:p>
        </p:txBody>
      </p:sp>
      <p:sp>
        <p:nvSpPr>
          <p:cNvPr id="5" name="Segnaposto piè di pagina 4"/>
          <p:cNvSpPr>
            <a:spLocks noGrp="1"/>
          </p:cNvSpPr>
          <p:nvPr>
            <p:ph type="ftr" sz="quarter" idx="11"/>
          </p:nvPr>
        </p:nvSpPr>
        <p:spPr/>
        <p:txBody>
          <a:bodyPr/>
          <a:lstStyle/>
          <a:p>
            <a:r>
              <a:rPr lang="it-IT" smtClean="0"/>
              <a:t>G. Carlino - Trento, IFD Workshop</a:t>
            </a:r>
            <a:endParaRPr lang="it-IT"/>
          </a:p>
        </p:txBody>
      </p:sp>
      <p:sp>
        <p:nvSpPr>
          <p:cNvPr id="6" name="Segnaposto numero diapositiva 5"/>
          <p:cNvSpPr>
            <a:spLocks noGrp="1"/>
          </p:cNvSpPr>
          <p:nvPr>
            <p:ph type="sldNum" sz="quarter" idx="12"/>
          </p:nvPr>
        </p:nvSpPr>
        <p:spPr/>
        <p:txBody>
          <a:bodyPr/>
          <a:lstStyle/>
          <a:p>
            <a:fld id="{AB066F56-95CB-994D-AA98-32CAD7FADCCA}" type="slidenum">
              <a:rPr lang="it-IT" smtClean="0"/>
              <a:t>‹n.›</a:t>
            </a:fld>
            <a:endParaRPr lang="it-IT"/>
          </a:p>
        </p:txBody>
      </p:sp>
    </p:spTree>
    <p:extLst>
      <p:ext uri="{BB962C8B-B14F-4D97-AF65-F5344CB8AC3E}">
        <p14:creationId xmlns:p14="http://schemas.microsoft.com/office/powerpoint/2010/main" val="36303933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x-none" smtClean="0"/>
              <a:t>Fare clic per modificare stile</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smtClean="0"/>
              <a:t>Fare clic per modificare gli stili del testo dello schema</a:t>
            </a:r>
          </a:p>
        </p:txBody>
      </p:sp>
      <p:sp>
        <p:nvSpPr>
          <p:cNvPr id="5" name="Segnaposto data 4"/>
          <p:cNvSpPr>
            <a:spLocks noGrp="1"/>
          </p:cNvSpPr>
          <p:nvPr>
            <p:ph type="dt" sz="half" idx="10"/>
          </p:nvPr>
        </p:nvSpPr>
        <p:spPr/>
        <p:txBody>
          <a:bodyPr/>
          <a:lstStyle/>
          <a:p>
            <a:r>
              <a:rPr lang="x-none" smtClean="0">
                <a:solidFill>
                  <a:prstClr val="black">
                    <a:tint val="75000"/>
                  </a:prstClr>
                </a:solidFill>
                <a:latin typeface="Calibri"/>
              </a:rPr>
              <a:t>11-13/03/14</a:t>
            </a:r>
            <a:endParaRPr lang="it-IT">
              <a:solidFill>
                <a:prstClr val="black">
                  <a:tint val="75000"/>
                </a:prstClr>
              </a:solidFill>
              <a:latin typeface="Calibri"/>
            </a:endParaRPr>
          </a:p>
        </p:txBody>
      </p:sp>
      <p:sp>
        <p:nvSpPr>
          <p:cNvPr id="6" name="Segnaposto piè di pagina 5"/>
          <p:cNvSpPr>
            <a:spLocks noGrp="1"/>
          </p:cNvSpPr>
          <p:nvPr>
            <p:ph type="ftr" sz="quarter" idx="11"/>
          </p:nvPr>
        </p:nvSpPr>
        <p:spPr/>
        <p:txBody>
          <a:bodyPr/>
          <a:lstStyle/>
          <a:p>
            <a:r>
              <a:rPr lang="it-IT" smtClean="0">
                <a:solidFill>
                  <a:prstClr val="black">
                    <a:tint val="75000"/>
                  </a:prstClr>
                </a:solidFill>
                <a:latin typeface="Calibri"/>
              </a:rPr>
              <a:t>G. Carlino - Trento, IFD Workshop</a:t>
            </a:r>
            <a:endParaRPr lang="it-IT">
              <a:solidFill>
                <a:prstClr val="black">
                  <a:tint val="75000"/>
                </a:prstClr>
              </a:solidFill>
              <a:latin typeface="Calibri"/>
            </a:endParaRPr>
          </a:p>
        </p:txBody>
      </p:sp>
      <p:sp>
        <p:nvSpPr>
          <p:cNvPr id="7" name="Segnaposto numero diapositiva 6"/>
          <p:cNvSpPr>
            <a:spLocks noGrp="1"/>
          </p:cNvSpPr>
          <p:nvPr>
            <p:ph type="sldNum" sz="quarter" idx="12"/>
          </p:nvPr>
        </p:nvSpPr>
        <p:spPr/>
        <p:txBody>
          <a:bodyPr/>
          <a:lstStyle/>
          <a:p>
            <a:fld id="{AB066F56-95CB-994D-AA98-32CAD7FADCCA}" type="slidenum">
              <a:rPr lang="it-IT" smtClean="0">
                <a:solidFill>
                  <a:prstClr val="black">
                    <a:tint val="75000"/>
                  </a:prstClr>
                </a:solidFill>
                <a:latin typeface="Calibri"/>
              </a:rPr>
              <a:pPr/>
              <a:t>‹n.›</a:t>
            </a:fld>
            <a:endParaRPr lang="it-IT">
              <a:solidFill>
                <a:prstClr val="black">
                  <a:tint val="75000"/>
                </a:prstClr>
              </a:solidFill>
              <a:latin typeface="Calibri"/>
            </a:endParaRPr>
          </a:p>
        </p:txBody>
      </p:sp>
    </p:spTree>
    <p:extLst>
      <p:ext uri="{BB962C8B-B14F-4D97-AF65-F5344CB8AC3E}">
        <p14:creationId xmlns:p14="http://schemas.microsoft.com/office/powerpoint/2010/main" val="36569966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x-none" smtClean="0"/>
              <a:t>Fare clic per modificare stile</a:t>
            </a:r>
            <a:endParaRPr lang="it-IT"/>
          </a:p>
        </p:txBody>
      </p:sp>
      <p:sp>
        <p:nvSpPr>
          <p:cNvPr id="3" name="Segnaposto testo verticale 2"/>
          <p:cNvSpPr>
            <a:spLocks noGrp="1"/>
          </p:cNvSpPr>
          <p:nvPr>
            <p:ph type="body" orient="vert" idx="1"/>
          </p:nvPr>
        </p:nvSpPr>
        <p:spPr/>
        <p:txBody>
          <a:bodyPr vert="eaVert"/>
          <a:lstStyle/>
          <a:p>
            <a:pPr lvl="0"/>
            <a:r>
              <a:rPr lang="x-none" smtClean="0"/>
              <a:t>Fare clic per modificare gli stili del testo dello schema</a:t>
            </a:r>
          </a:p>
          <a:p>
            <a:pPr lvl="1"/>
            <a:r>
              <a:rPr lang="x-none" smtClean="0"/>
              <a:t>Secondo livello</a:t>
            </a:r>
          </a:p>
          <a:p>
            <a:pPr lvl="2"/>
            <a:r>
              <a:rPr lang="x-none" smtClean="0"/>
              <a:t>Terzo livello</a:t>
            </a:r>
          </a:p>
          <a:p>
            <a:pPr lvl="3"/>
            <a:r>
              <a:rPr lang="x-none" smtClean="0"/>
              <a:t>Quarto livello</a:t>
            </a:r>
          </a:p>
          <a:p>
            <a:pPr lvl="4"/>
            <a:r>
              <a:rPr lang="x-none" smtClean="0"/>
              <a:t>Quinto livello</a:t>
            </a:r>
            <a:endParaRPr lang="it-IT"/>
          </a:p>
        </p:txBody>
      </p:sp>
      <p:sp>
        <p:nvSpPr>
          <p:cNvPr id="4" name="Segnaposto data 3"/>
          <p:cNvSpPr>
            <a:spLocks noGrp="1"/>
          </p:cNvSpPr>
          <p:nvPr>
            <p:ph type="dt" sz="half" idx="10"/>
          </p:nvPr>
        </p:nvSpPr>
        <p:spPr/>
        <p:txBody>
          <a:bodyPr/>
          <a:lstStyle/>
          <a:p>
            <a:r>
              <a:rPr lang="x-none" smtClean="0">
                <a:solidFill>
                  <a:prstClr val="black">
                    <a:tint val="75000"/>
                  </a:prstClr>
                </a:solidFill>
                <a:latin typeface="Calibri"/>
              </a:rPr>
              <a:t>11-13/03/14</a:t>
            </a:r>
            <a:endParaRPr lang="it-IT">
              <a:solidFill>
                <a:prstClr val="black">
                  <a:tint val="75000"/>
                </a:prstClr>
              </a:solidFill>
              <a:latin typeface="Calibri"/>
            </a:endParaRPr>
          </a:p>
        </p:txBody>
      </p:sp>
      <p:sp>
        <p:nvSpPr>
          <p:cNvPr id="5" name="Segnaposto piè di pagina 4"/>
          <p:cNvSpPr>
            <a:spLocks noGrp="1"/>
          </p:cNvSpPr>
          <p:nvPr>
            <p:ph type="ftr" sz="quarter" idx="11"/>
          </p:nvPr>
        </p:nvSpPr>
        <p:spPr/>
        <p:txBody>
          <a:bodyPr/>
          <a:lstStyle/>
          <a:p>
            <a:r>
              <a:rPr lang="it-IT" smtClean="0">
                <a:solidFill>
                  <a:prstClr val="black">
                    <a:tint val="75000"/>
                  </a:prstClr>
                </a:solidFill>
                <a:latin typeface="Calibri"/>
              </a:rPr>
              <a:t>G. Carlino - Trento, IFD Workshop</a:t>
            </a:r>
            <a:endParaRPr lang="it-IT">
              <a:solidFill>
                <a:prstClr val="black">
                  <a:tint val="75000"/>
                </a:prstClr>
              </a:solidFill>
              <a:latin typeface="Calibri"/>
            </a:endParaRPr>
          </a:p>
        </p:txBody>
      </p:sp>
      <p:sp>
        <p:nvSpPr>
          <p:cNvPr id="6" name="Segnaposto numero diapositiva 5"/>
          <p:cNvSpPr>
            <a:spLocks noGrp="1"/>
          </p:cNvSpPr>
          <p:nvPr>
            <p:ph type="sldNum" sz="quarter" idx="12"/>
          </p:nvPr>
        </p:nvSpPr>
        <p:spPr/>
        <p:txBody>
          <a:bodyPr/>
          <a:lstStyle/>
          <a:p>
            <a:fld id="{AB066F56-95CB-994D-AA98-32CAD7FADCCA}" type="slidenum">
              <a:rPr lang="it-IT" smtClean="0">
                <a:solidFill>
                  <a:prstClr val="black">
                    <a:tint val="75000"/>
                  </a:prstClr>
                </a:solidFill>
                <a:latin typeface="Calibri"/>
              </a:rPr>
              <a:pPr/>
              <a:t>‹n.›</a:t>
            </a:fld>
            <a:endParaRPr lang="it-IT">
              <a:solidFill>
                <a:prstClr val="black">
                  <a:tint val="75000"/>
                </a:prstClr>
              </a:solidFill>
              <a:latin typeface="Calibri"/>
            </a:endParaRPr>
          </a:p>
        </p:txBody>
      </p:sp>
    </p:spTree>
    <p:extLst>
      <p:ext uri="{BB962C8B-B14F-4D97-AF65-F5344CB8AC3E}">
        <p14:creationId xmlns:p14="http://schemas.microsoft.com/office/powerpoint/2010/main" val="8235171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x-none" smtClean="0"/>
              <a:t>Fare clic per modificare stile</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x-none" smtClean="0"/>
              <a:t>Fare clic per modificare gli stili del testo dello schema</a:t>
            </a:r>
          </a:p>
          <a:p>
            <a:pPr lvl="1"/>
            <a:r>
              <a:rPr lang="x-none" smtClean="0"/>
              <a:t>Secondo livello</a:t>
            </a:r>
          </a:p>
          <a:p>
            <a:pPr lvl="2"/>
            <a:r>
              <a:rPr lang="x-none" smtClean="0"/>
              <a:t>Terzo livello</a:t>
            </a:r>
          </a:p>
          <a:p>
            <a:pPr lvl="3"/>
            <a:r>
              <a:rPr lang="x-none" smtClean="0"/>
              <a:t>Quarto livello</a:t>
            </a:r>
          </a:p>
          <a:p>
            <a:pPr lvl="4"/>
            <a:r>
              <a:rPr lang="x-none" smtClean="0"/>
              <a:t>Quinto livello</a:t>
            </a:r>
            <a:endParaRPr lang="it-IT"/>
          </a:p>
        </p:txBody>
      </p:sp>
      <p:sp>
        <p:nvSpPr>
          <p:cNvPr id="4" name="Segnaposto data 3"/>
          <p:cNvSpPr>
            <a:spLocks noGrp="1"/>
          </p:cNvSpPr>
          <p:nvPr>
            <p:ph type="dt" sz="half" idx="10"/>
          </p:nvPr>
        </p:nvSpPr>
        <p:spPr/>
        <p:txBody>
          <a:bodyPr/>
          <a:lstStyle/>
          <a:p>
            <a:r>
              <a:rPr lang="x-none" smtClean="0">
                <a:solidFill>
                  <a:prstClr val="black">
                    <a:tint val="75000"/>
                  </a:prstClr>
                </a:solidFill>
                <a:latin typeface="Calibri"/>
              </a:rPr>
              <a:t>11-13/03/14</a:t>
            </a:r>
            <a:endParaRPr lang="it-IT">
              <a:solidFill>
                <a:prstClr val="black">
                  <a:tint val="75000"/>
                </a:prstClr>
              </a:solidFill>
              <a:latin typeface="Calibri"/>
            </a:endParaRPr>
          </a:p>
        </p:txBody>
      </p:sp>
      <p:sp>
        <p:nvSpPr>
          <p:cNvPr id="5" name="Segnaposto piè di pagina 4"/>
          <p:cNvSpPr>
            <a:spLocks noGrp="1"/>
          </p:cNvSpPr>
          <p:nvPr>
            <p:ph type="ftr" sz="quarter" idx="11"/>
          </p:nvPr>
        </p:nvSpPr>
        <p:spPr/>
        <p:txBody>
          <a:bodyPr/>
          <a:lstStyle/>
          <a:p>
            <a:r>
              <a:rPr lang="it-IT" smtClean="0">
                <a:solidFill>
                  <a:prstClr val="black">
                    <a:tint val="75000"/>
                  </a:prstClr>
                </a:solidFill>
                <a:latin typeface="Calibri"/>
              </a:rPr>
              <a:t>G. Carlino - Trento, IFD Workshop</a:t>
            </a:r>
            <a:endParaRPr lang="it-IT">
              <a:solidFill>
                <a:prstClr val="black">
                  <a:tint val="75000"/>
                </a:prstClr>
              </a:solidFill>
              <a:latin typeface="Calibri"/>
            </a:endParaRPr>
          </a:p>
        </p:txBody>
      </p:sp>
      <p:sp>
        <p:nvSpPr>
          <p:cNvPr id="6" name="Segnaposto numero diapositiva 5"/>
          <p:cNvSpPr>
            <a:spLocks noGrp="1"/>
          </p:cNvSpPr>
          <p:nvPr>
            <p:ph type="sldNum" sz="quarter" idx="12"/>
          </p:nvPr>
        </p:nvSpPr>
        <p:spPr/>
        <p:txBody>
          <a:bodyPr/>
          <a:lstStyle/>
          <a:p>
            <a:fld id="{AB066F56-95CB-994D-AA98-32CAD7FADCCA}" type="slidenum">
              <a:rPr lang="it-IT" smtClean="0">
                <a:solidFill>
                  <a:prstClr val="black">
                    <a:tint val="75000"/>
                  </a:prstClr>
                </a:solidFill>
                <a:latin typeface="Calibri"/>
              </a:rPr>
              <a:pPr/>
              <a:t>‹n.›</a:t>
            </a:fld>
            <a:endParaRPr lang="it-IT">
              <a:solidFill>
                <a:prstClr val="black">
                  <a:tint val="75000"/>
                </a:prstClr>
              </a:solidFill>
              <a:latin typeface="Calibri"/>
            </a:endParaRPr>
          </a:p>
        </p:txBody>
      </p:sp>
    </p:spTree>
    <p:extLst>
      <p:ext uri="{BB962C8B-B14F-4D97-AF65-F5344CB8AC3E}">
        <p14:creationId xmlns:p14="http://schemas.microsoft.com/office/powerpoint/2010/main" val="14022531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x-none" smtClean="0"/>
              <a:t>Fare clic per modificare stile</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x-none" smtClean="0"/>
              <a:t>Fare clic per modificare gli stili del testo dello schema</a:t>
            </a:r>
          </a:p>
        </p:txBody>
      </p:sp>
      <p:sp>
        <p:nvSpPr>
          <p:cNvPr id="4" name="Segnaposto data 3"/>
          <p:cNvSpPr>
            <a:spLocks noGrp="1"/>
          </p:cNvSpPr>
          <p:nvPr>
            <p:ph type="dt" sz="half" idx="10"/>
          </p:nvPr>
        </p:nvSpPr>
        <p:spPr/>
        <p:txBody>
          <a:bodyPr/>
          <a:lstStyle/>
          <a:p>
            <a:r>
              <a:rPr lang="x-none" smtClean="0"/>
              <a:t>11-13/03/14</a:t>
            </a:r>
            <a:endParaRPr lang="it-IT"/>
          </a:p>
        </p:txBody>
      </p:sp>
      <p:sp>
        <p:nvSpPr>
          <p:cNvPr id="5" name="Segnaposto piè di pagina 4"/>
          <p:cNvSpPr>
            <a:spLocks noGrp="1"/>
          </p:cNvSpPr>
          <p:nvPr>
            <p:ph type="ftr" sz="quarter" idx="11"/>
          </p:nvPr>
        </p:nvSpPr>
        <p:spPr/>
        <p:txBody>
          <a:bodyPr/>
          <a:lstStyle/>
          <a:p>
            <a:r>
              <a:rPr lang="it-IT" smtClean="0"/>
              <a:t>G. Carlino - Trento, IFD Workshop</a:t>
            </a:r>
            <a:endParaRPr lang="it-IT"/>
          </a:p>
        </p:txBody>
      </p:sp>
      <p:sp>
        <p:nvSpPr>
          <p:cNvPr id="6" name="Segnaposto numero diapositiva 5"/>
          <p:cNvSpPr>
            <a:spLocks noGrp="1"/>
          </p:cNvSpPr>
          <p:nvPr>
            <p:ph type="sldNum" sz="quarter" idx="12"/>
          </p:nvPr>
        </p:nvSpPr>
        <p:spPr/>
        <p:txBody>
          <a:bodyPr/>
          <a:lstStyle/>
          <a:p>
            <a:fld id="{AB066F56-95CB-994D-AA98-32CAD7FADCCA}" type="slidenum">
              <a:rPr lang="it-IT" smtClean="0"/>
              <a:t>‹n.›</a:t>
            </a:fld>
            <a:endParaRPr lang="it-IT"/>
          </a:p>
        </p:txBody>
      </p:sp>
    </p:spTree>
    <p:extLst>
      <p:ext uri="{BB962C8B-B14F-4D97-AF65-F5344CB8AC3E}">
        <p14:creationId xmlns:p14="http://schemas.microsoft.com/office/powerpoint/2010/main" val="27230129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x-none" smtClean="0"/>
              <a:t>Fare clic per modificare stile</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x-none" smtClean="0"/>
              <a:t>Fare clic per modificare gli stili del testo dello schema</a:t>
            </a:r>
          </a:p>
          <a:p>
            <a:pPr lvl="1"/>
            <a:r>
              <a:rPr lang="x-none" smtClean="0"/>
              <a:t>Secondo livello</a:t>
            </a:r>
          </a:p>
          <a:p>
            <a:pPr lvl="2"/>
            <a:r>
              <a:rPr lang="x-none" smtClean="0"/>
              <a:t>Terzo livello</a:t>
            </a:r>
          </a:p>
          <a:p>
            <a:pPr lvl="3"/>
            <a:r>
              <a:rPr lang="x-none" smtClean="0"/>
              <a:t>Quarto livello</a:t>
            </a:r>
          </a:p>
          <a:p>
            <a:pPr lvl="4"/>
            <a:r>
              <a:rPr lang="x-none"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x-none" smtClean="0"/>
              <a:t>Fare clic per modificare gli stili del testo dello schema</a:t>
            </a:r>
          </a:p>
          <a:p>
            <a:pPr lvl="1"/>
            <a:r>
              <a:rPr lang="x-none" smtClean="0"/>
              <a:t>Secondo livello</a:t>
            </a:r>
          </a:p>
          <a:p>
            <a:pPr lvl="2"/>
            <a:r>
              <a:rPr lang="x-none" smtClean="0"/>
              <a:t>Terzo livello</a:t>
            </a:r>
          </a:p>
          <a:p>
            <a:pPr lvl="3"/>
            <a:r>
              <a:rPr lang="x-none" smtClean="0"/>
              <a:t>Quarto livello</a:t>
            </a:r>
          </a:p>
          <a:p>
            <a:pPr lvl="4"/>
            <a:r>
              <a:rPr lang="x-none" smtClean="0"/>
              <a:t>Quinto livello</a:t>
            </a:r>
            <a:endParaRPr lang="it-IT"/>
          </a:p>
        </p:txBody>
      </p:sp>
      <p:sp>
        <p:nvSpPr>
          <p:cNvPr id="5" name="Segnaposto data 4"/>
          <p:cNvSpPr>
            <a:spLocks noGrp="1"/>
          </p:cNvSpPr>
          <p:nvPr>
            <p:ph type="dt" sz="half" idx="10"/>
          </p:nvPr>
        </p:nvSpPr>
        <p:spPr/>
        <p:txBody>
          <a:bodyPr/>
          <a:lstStyle/>
          <a:p>
            <a:r>
              <a:rPr lang="x-none" smtClean="0"/>
              <a:t>11-13/03/14</a:t>
            </a:r>
            <a:endParaRPr lang="it-IT"/>
          </a:p>
        </p:txBody>
      </p:sp>
      <p:sp>
        <p:nvSpPr>
          <p:cNvPr id="6" name="Segnaposto piè di pagina 5"/>
          <p:cNvSpPr>
            <a:spLocks noGrp="1"/>
          </p:cNvSpPr>
          <p:nvPr>
            <p:ph type="ftr" sz="quarter" idx="11"/>
          </p:nvPr>
        </p:nvSpPr>
        <p:spPr/>
        <p:txBody>
          <a:bodyPr/>
          <a:lstStyle/>
          <a:p>
            <a:r>
              <a:rPr lang="it-IT" smtClean="0"/>
              <a:t>G. Carlino - Trento, IFD Workshop</a:t>
            </a:r>
            <a:endParaRPr lang="it-IT"/>
          </a:p>
        </p:txBody>
      </p:sp>
      <p:sp>
        <p:nvSpPr>
          <p:cNvPr id="7" name="Segnaposto numero diapositiva 6"/>
          <p:cNvSpPr>
            <a:spLocks noGrp="1"/>
          </p:cNvSpPr>
          <p:nvPr>
            <p:ph type="sldNum" sz="quarter" idx="12"/>
          </p:nvPr>
        </p:nvSpPr>
        <p:spPr/>
        <p:txBody>
          <a:bodyPr/>
          <a:lstStyle/>
          <a:p>
            <a:fld id="{AB066F56-95CB-994D-AA98-32CAD7FADCCA}" type="slidenum">
              <a:rPr lang="it-IT" smtClean="0"/>
              <a:t>‹n.›</a:t>
            </a:fld>
            <a:endParaRPr lang="it-IT"/>
          </a:p>
        </p:txBody>
      </p:sp>
    </p:spTree>
    <p:extLst>
      <p:ext uri="{BB962C8B-B14F-4D97-AF65-F5344CB8AC3E}">
        <p14:creationId xmlns:p14="http://schemas.microsoft.com/office/powerpoint/2010/main" val="26921963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x-none" smtClean="0"/>
              <a:t>Fare clic per modificare stile</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smtClean="0"/>
              <a:t>Fare clic per modificare gli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x-none" smtClean="0"/>
              <a:t>Fare clic per modificare gli stili del testo dello schema</a:t>
            </a:r>
          </a:p>
          <a:p>
            <a:pPr lvl="1"/>
            <a:r>
              <a:rPr lang="x-none" smtClean="0"/>
              <a:t>Secondo livello</a:t>
            </a:r>
          </a:p>
          <a:p>
            <a:pPr lvl="2"/>
            <a:r>
              <a:rPr lang="x-none" smtClean="0"/>
              <a:t>Terzo livello</a:t>
            </a:r>
          </a:p>
          <a:p>
            <a:pPr lvl="3"/>
            <a:r>
              <a:rPr lang="x-none" smtClean="0"/>
              <a:t>Quarto livello</a:t>
            </a:r>
          </a:p>
          <a:p>
            <a:pPr lvl="4"/>
            <a:r>
              <a:rPr lang="x-none"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smtClean="0"/>
              <a:t>Fare clic per modificare gli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x-none" smtClean="0"/>
              <a:t>Fare clic per modificare gli stili del testo dello schema</a:t>
            </a:r>
          </a:p>
          <a:p>
            <a:pPr lvl="1"/>
            <a:r>
              <a:rPr lang="x-none" smtClean="0"/>
              <a:t>Secondo livello</a:t>
            </a:r>
          </a:p>
          <a:p>
            <a:pPr lvl="2"/>
            <a:r>
              <a:rPr lang="x-none" smtClean="0"/>
              <a:t>Terzo livello</a:t>
            </a:r>
          </a:p>
          <a:p>
            <a:pPr lvl="3"/>
            <a:r>
              <a:rPr lang="x-none" smtClean="0"/>
              <a:t>Quarto livello</a:t>
            </a:r>
          </a:p>
          <a:p>
            <a:pPr lvl="4"/>
            <a:r>
              <a:rPr lang="x-none" smtClean="0"/>
              <a:t>Quinto livello</a:t>
            </a:r>
            <a:endParaRPr lang="it-IT"/>
          </a:p>
        </p:txBody>
      </p:sp>
      <p:sp>
        <p:nvSpPr>
          <p:cNvPr id="7" name="Segnaposto data 6"/>
          <p:cNvSpPr>
            <a:spLocks noGrp="1"/>
          </p:cNvSpPr>
          <p:nvPr>
            <p:ph type="dt" sz="half" idx="10"/>
          </p:nvPr>
        </p:nvSpPr>
        <p:spPr/>
        <p:txBody>
          <a:bodyPr/>
          <a:lstStyle/>
          <a:p>
            <a:r>
              <a:rPr lang="x-none" smtClean="0"/>
              <a:t>11-13/03/14</a:t>
            </a:r>
            <a:endParaRPr lang="it-IT"/>
          </a:p>
        </p:txBody>
      </p:sp>
      <p:sp>
        <p:nvSpPr>
          <p:cNvPr id="8" name="Segnaposto piè di pagina 7"/>
          <p:cNvSpPr>
            <a:spLocks noGrp="1"/>
          </p:cNvSpPr>
          <p:nvPr>
            <p:ph type="ftr" sz="quarter" idx="11"/>
          </p:nvPr>
        </p:nvSpPr>
        <p:spPr/>
        <p:txBody>
          <a:bodyPr/>
          <a:lstStyle/>
          <a:p>
            <a:r>
              <a:rPr lang="it-IT" smtClean="0"/>
              <a:t>G. Carlino - Trento, IFD Workshop</a:t>
            </a:r>
            <a:endParaRPr lang="it-IT"/>
          </a:p>
        </p:txBody>
      </p:sp>
      <p:sp>
        <p:nvSpPr>
          <p:cNvPr id="9" name="Segnaposto numero diapositiva 8"/>
          <p:cNvSpPr>
            <a:spLocks noGrp="1"/>
          </p:cNvSpPr>
          <p:nvPr>
            <p:ph type="sldNum" sz="quarter" idx="12"/>
          </p:nvPr>
        </p:nvSpPr>
        <p:spPr/>
        <p:txBody>
          <a:bodyPr/>
          <a:lstStyle/>
          <a:p>
            <a:fld id="{AB066F56-95CB-994D-AA98-32CAD7FADCCA}" type="slidenum">
              <a:rPr lang="it-IT" smtClean="0"/>
              <a:t>‹n.›</a:t>
            </a:fld>
            <a:endParaRPr lang="it-IT"/>
          </a:p>
        </p:txBody>
      </p:sp>
    </p:spTree>
    <p:extLst>
      <p:ext uri="{BB962C8B-B14F-4D97-AF65-F5344CB8AC3E}">
        <p14:creationId xmlns:p14="http://schemas.microsoft.com/office/powerpoint/2010/main" val="28433174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x-none" smtClean="0"/>
              <a:t>Fare clic per modificare stile</a:t>
            </a:r>
            <a:endParaRPr lang="it-IT"/>
          </a:p>
        </p:txBody>
      </p:sp>
      <p:sp>
        <p:nvSpPr>
          <p:cNvPr id="3" name="Segnaposto data 2"/>
          <p:cNvSpPr>
            <a:spLocks noGrp="1"/>
          </p:cNvSpPr>
          <p:nvPr>
            <p:ph type="dt" sz="half" idx="10"/>
          </p:nvPr>
        </p:nvSpPr>
        <p:spPr/>
        <p:txBody>
          <a:bodyPr/>
          <a:lstStyle/>
          <a:p>
            <a:r>
              <a:rPr lang="x-none" smtClean="0"/>
              <a:t>11-13/03/14</a:t>
            </a:r>
            <a:endParaRPr lang="it-IT"/>
          </a:p>
        </p:txBody>
      </p:sp>
      <p:sp>
        <p:nvSpPr>
          <p:cNvPr id="4" name="Segnaposto piè di pagina 3"/>
          <p:cNvSpPr>
            <a:spLocks noGrp="1"/>
          </p:cNvSpPr>
          <p:nvPr>
            <p:ph type="ftr" sz="quarter" idx="11"/>
          </p:nvPr>
        </p:nvSpPr>
        <p:spPr/>
        <p:txBody>
          <a:bodyPr/>
          <a:lstStyle/>
          <a:p>
            <a:r>
              <a:rPr lang="it-IT" smtClean="0"/>
              <a:t>G. Carlino - Trento, IFD Workshop</a:t>
            </a:r>
            <a:endParaRPr lang="it-IT"/>
          </a:p>
        </p:txBody>
      </p:sp>
      <p:sp>
        <p:nvSpPr>
          <p:cNvPr id="5" name="Segnaposto numero diapositiva 4"/>
          <p:cNvSpPr>
            <a:spLocks noGrp="1"/>
          </p:cNvSpPr>
          <p:nvPr>
            <p:ph type="sldNum" sz="quarter" idx="12"/>
          </p:nvPr>
        </p:nvSpPr>
        <p:spPr/>
        <p:txBody>
          <a:bodyPr/>
          <a:lstStyle/>
          <a:p>
            <a:fld id="{AB066F56-95CB-994D-AA98-32CAD7FADCCA}" type="slidenum">
              <a:rPr lang="it-IT" smtClean="0"/>
              <a:t>‹n.›</a:t>
            </a:fld>
            <a:endParaRPr lang="it-IT"/>
          </a:p>
        </p:txBody>
      </p:sp>
    </p:spTree>
    <p:extLst>
      <p:ext uri="{BB962C8B-B14F-4D97-AF65-F5344CB8AC3E}">
        <p14:creationId xmlns:p14="http://schemas.microsoft.com/office/powerpoint/2010/main" val="37510019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r>
              <a:rPr lang="x-none" smtClean="0"/>
              <a:t>11-13/03/14</a:t>
            </a:r>
            <a:endParaRPr lang="it-IT"/>
          </a:p>
        </p:txBody>
      </p:sp>
      <p:sp>
        <p:nvSpPr>
          <p:cNvPr id="3" name="Segnaposto piè di pagina 2"/>
          <p:cNvSpPr>
            <a:spLocks noGrp="1"/>
          </p:cNvSpPr>
          <p:nvPr>
            <p:ph type="ftr" sz="quarter" idx="11"/>
          </p:nvPr>
        </p:nvSpPr>
        <p:spPr/>
        <p:txBody>
          <a:bodyPr/>
          <a:lstStyle/>
          <a:p>
            <a:r>
              <a:rPr lang="it-IT" smtClean="0"/>
              <a:t>G. Carlino - Trento, IFD Workshop</a:t>
            </a:r>
            <a:endParaRPr lang="it-IT"/>
          </a:p>
        </p:txBody>
      </p:sp>
      <p:sp>
        <p:nvSpPr>
          <p:cNvPr id="4" name="Segnaposto numero diapositiva 3"/>
          <p:cNvSpPr>
            <a:spLocks noGrp="1"/>
          </p:cNvSpPr>
          <p:nvPr>
            <p:ph type="sldNum" sz="quarter" idx="12"/>
          </p:nvPr>
        </p:nvSpPr>
        <p:spPr/>
        <p:txBody>
          <a:bodyPr/>
          <a:lstStyle/>
          <a:p>
            <a:fld id="{AB066F56-95CB-994D-AA98-32CAD7FADCCA}" type="slidenum">
              <a:rPr lang="it-IT" smtClean="0"/>
              <a:t>‹n.›</a:t>
            </a:fld>
            <a:endParaRPr lang="it-IT"/>
          </a:p>
        </p:txBody>
      </p:sp>
    </p:spTree>
    <p:extLst>
      <p:ext uri="{BB962C8B-B14F-4D97-AF65-F5344CB8AC3E}">
        <p14:creationId xmlns:p14="http://schemas.microsoft.com/office/powerpoint/2010/main" val="12057534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x-none" smtClean="0"/>
              <a:t>Fare clic per modificare stile</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x-none" smtClean="0"/>
              <a:t>Fare clic per modificare gli stili del testo dello schema</a:t>
            </a:r>
          </a:p>
          <a:p>
            <a:pPr lvl="1"/>
            <a:r>
              <a:rPr lang="x-none" smtClean="0"/>
              <a:t>Secondo livello</a:t>
            </a:r>
          </a:p>
          <a:p>
            <a:pPr lvl="2"/>
            <a:r>
              <a:rPr lang="x-none" smtClean="0"/>
              <a:t>Terzo livello</a:t>
            </a:r>
          </a:p>
          <a:p>
            <a:pPr lvl="3"/>
            <a:r>
              <a:rPr lang="x-none" smtClean="0"/>
              <a:t>Quarto livello</a:t>
            </a:r>
          </a:p>
          <a:p>
            <a:pPr lvl="4"/>
            <a:r>
              <a:rPr lang="x-none"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smtClean="0"/>
              <a:t>Fare clic per modificare gli stili del testo dello schema</a:t>
            </a:r>
          </a:p>
        </p:txBody>
      </p:sp>
      <p:sp>
        <p:nvSpPr>
          <p:cNvPr id="5" name="Segnaposto data 4"/>
          <p:cNvSpPr>
            <a:spLocks noGrp="1"/>
          </p:cNvSpPr>
          <p:nvPr>
            <p:ph type="dt" sz="half" idx="10"/>
          </p:nvPr>
        </p:nvSpPr>
        <p:spPr/>
        <p:txBody>
          <a:bodyPr/>
          <a:lstStyle/>
          <a:p>
            <a:r>
              <a:rPr lang="x-none" smtClean="0"/>
              <a:t>11-13/03/14</a:t>
            </a:r>
            <a:endParaRPr lang="it-IT"/>
          </a:p>
        </p:txBody>
      </p:sp>
      <p:sp>
        <p:nvSpPr>
          <p:cNvPr id="6" name="Segnaposto piè di pagina 5"/>
          <p:cNvSpPr>
            <a:spLocks noGrp="1"/>
          </p:cNvSpPr>
          <p:nvPr>
            <p:ph type="ftr" sz="quarter" idx="11"/>
          </p:nvPr>
        </p:nvSpPr>
        <p:spPr/>
        <p:txBody>
          <a:bodyPr/>
          <a:lstStyle/>
          <a:p>
            <a:r>
              <a:rPr lang="it-IT" smtClean="0"/>
              <a:t>G. Carlino - Trento, IFD Workshop</a:t>
            </a:r>
            <a:endParaRPr lang="it-IT"/>
          </a:p>
        </p:txBody>
      </p:sp>
      <p:sp>
        <p:nvSpPr>
          <p:cNvPr id="7" name="Segnaposto numero diapositiva 6"/>
          <p:cNvSpPr>
            <a:spLocks noGrp="1"/>
          </p:cNvSpPr>
          <p:nvPr>
            <p:ph type="sldNum" sz="quarter" idx="12"/>
          </p:nvPr>
        </p:nvSpPr>
        <p:spPr/>
        <p:txBody>
          <a:bodyPr/>
          <a:lstStyle/>
          <a:p>
            <a:fld id="{AB066F56-95CB-994D-AA98-32CAD7FADCCA}" type="slidenum">
              <a:rPr lang="it-IT" smtClean="0"/>
              <a:t>‹n.›</a:t>
            </a:fld>
            <a:endParaRPr lang="it-IT"/>
          </a:p>
        </p:txBody>
      </p:sp>
    </p:spTree>
    <p:extLst>
      <p:ext uri="{BB962C8B-B14F-4D97-AF65-F5344CB8AC3E}">
        <p14:creationId xmlns:p14="http://schemas.microsoft.com/office/powerpoint/2010/main" val="5414400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x-none" smtClean="0"/>
              <a:t>Fare clic per modificare stile</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smtClean="0"/>
              <a:t>Fare clic per modificare gli stili del testo dello schema</a:t>
            </a:r>
          </a:p>
        </p:txBody>
      </p:sp>
      <p:sp>
        <p:nvSpPr>
          <p:cNvPr id="5" name="Segnaposto data 4"/>
          <p:cNvSpPr>
            <a:spLocks noGrp="1"/>
          </p:cNvSpPr>
          <p:nvPr>
            <p:ph type="dt" sz="half" idx="10"/>
          </p:nvPr>
        </p:nvSpPr>
        <p:spPr/>
        <p:txBody>
          <a:bodyPr/>
          <a:lstStyle/>
          <a:p>
            <a:r>
              <a:rPr lang="x-none" smtClean="0"/>
              <a:t>11-13/03/14</a:t>
            </a:r>
            <a:endParaRPr lang="it-IT"/>
          </a:p>
        </p:txBody>
      </p:sp>
      <p:sp>
        <p:nvSpPr>
          <p:cNvPr id="6" name="Segnaposto piè di pagina 5"/>
          <p:cNvSpPr>
            <a:spLocks noGrp="1"/>
          </p:cNvSpPr>
          <p:nvPr>
            <p:ph type="ftr" sz="quarter" idx="11"/>
          </p:nvPr>
        </p:nvSpPr>
        <p:spPr/>
        <p:txBody>
          <a:bodyPr/>
          <a:lstStyle/>
          <a:p>
            <a:r>
              <a:rPr lang="it-IT" smtClean="0"/>
              <a:t>G. Carlino - Trento, IFD Workshop</a:t>
            </a:r>
            <a:endParaRPr lang="it-IT"/>
          </a:p>
        </p:txBody>
      </p:sp>
      <p:sp>
        <p:nvSpPr>
          <p:cNvPr id="7" name="Segnaposto numero diapositiva 6"/>
          <p:cNvSpPr>
            <a:spLocks noGrp="1"/>
          </p:cNvSpPr>
          <p:nvPr>
            <p:ph type="sldNum" sz="quarter" idx="12"/>
          </p:nvPr>
        </p:nvSpPr>
        <p:spPr/>
        <p:txBody>
          <a:bodyPr/>
          <a:lstStyle/>
          <a:p>
            <a:fld id="{AB066F56-95CB-994D-AA98-32CAD7FADCCA}" type="slidenum">
              <a:rPr lang="it-IT" smtClean="0"/>
              <a:t>‹n.›</a:t>
            </a:fld>
            <a:endParaRPr lang="it-IT"/>
          </a:p>
        </p:txBody>
      </p:sp>
    </p:spTree>
    <p:extLst>
      <p:ext uri="{BB962C8B-B14F-4D97-AF65-F5344CB8AC3E}">
        <p14:creationId xmlns:p14="http://schemas.microsoft.com/office/powerpoint/2010/main" val="365699663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3" Type="http://schemas.openxmlformats.org/officeDocument/2006/relationships/image" Target="../media/image1.pn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1315390" y="13818"/>
            <a:ext cx="7371410" cy="496497"/>
          </a:xfrm>
          <a:prstGeom prst="rect">
            <a:avLst/>
          </a:prstGeom>
          <a:solidFill>
            <a:schemeClr val="accent1">
              <a:lumMod val="60000"/>
              <a:lumOff val="40000"/>
            </a:schemeClr>
          </a:solidFill>
        </p:spPr>
        <p:txBody>
          <a:bodyPr vert="horz" lIns="91440" tIns="45720" rIns="91440" bIns="45720" rtlCol="0" anchor="ctr">
            <a:noAutofit/>
          </a:bodyPr>
          <a:lstStyle/>
          <a:p>
            <a:r>
              <a:rPr lang="x-none" dirty="0" smtClean="0"/>
              <a:t>Fare clic per modificare stile</a:t>
            </a:r>
            <a:endParaRPr lang="it-IT" dirty="0"/>
          </a:p>
        </p:txBody>
      </p:sp>
      <p:sp>
        <p:nvSpPr>
          <p:cNvPr id="3" name="Segnaposto testo 2"/>
          <p:cNvSpPr>
            <a:spLocks noGrp="1"/>
          </p:cNvSpPr>
          <p:nvPr>
            <p:ph type="body" idx="1"/>
          </p:nvPr>
        </p:nvSpPr>
        <p:spPr>
          <a:xfrm>
            <a:off x="457200" y="805156"/>
            <a:ext cx="8229600" cy="4525963"/>
          </a:xfrm>
          <a:prstGeom prst="rect">
            <a:avLst/>
          </a:prstGeom>
        </p:spPr>
        <p:txBody>
          <a:bodyPr vert="horz" lIns="91440" tIns="45720" rIns="91440" bIns="45720" rtlCol="0">
            <a:normAutofit/>
          </a:bodyPr>
          <a:lstStyle/>
          <a:p>
            <a:pPr lvl="0"/>
            <a:r>
              <a:rPr lang="x-none" dirty="0" smtClean="0"/>
              <a:t>Fare clic per modificare gli stili del testo dello schema</a:t>
            </a:r>
          </a:p>
          <a:p>
            <a:pPr lvl="1"/>
            <a:r>
              <a:rPr lang="x-none" dirty="0" smtClean="0"/>
              <a:t>Secondo livello</a:t>
            </a:r>
          </a:p>
          <a:p>
            <a:pPr lvl="2"/>
            <a:r>
              <a:rPr lang="x-none" dirty="0" smtClean="0"/>
              <a:t>Terzo livello</a:t>
            </a:r>
          </a:p>
          <a:p>
            <a:pPr lvl="3"/>
            <a:r>
              <a:rPr lang="x-none" dirty="0" smtClean="0"/>
              <a:t>Quarto livello</a:t>
            </a:r>
          </a:p>
          <a:p>
            <a:pPr lvl="4"/>
            <a:r>
              <a:rPr lang="x-none" dirty="0" smtClean="0"/>
              <a:t>Quinto livello</a:t>
            </a:r>
            <a:endParaRPr lang="it-IT" dirty="0"/>
          </a:p>
        </p:txBody>
      </p:sp>
      <p:sp>
        <p:nvSpPr>
          <p:cNvPr id="4" name="Segnaposto data 3"/>
          <p:cNvSpPr>
            <a:spLocks noGrp="1"/>
          </p:cNvSpPr>
          <p:nvPr>
            <p:ph type="dt" sz="half" idx="2"/>
          </p:nvPr>
        </p:nvSpPr>
        <p:spPr>
          <a:xfrm>
            <a:off x="457200" y="6492430"/>
            <a:ext cx="2133600" cy="365125"/>
          </a:xfrm>
          <a:prstGeom prst="rect">
            <a:avLst/>
          </a:prstGeom>
        </p:spPr>
        <p:txBody>
          <a:bodyPr vert="horz" lIns="91440" tIns="45720" rIns="91440" bIns="45720" rtlCol="0" anchor="ctr"/>
          <a:lstStyle>
            <a:lvl1pPr algn="l">
              <a:defRPr sz="1200" b="1">
                <a:solidFill>
                  <a:schemeClr val="tx1">
                    <a:tint val="75000"/>
                  </a:schemeClr>
                </a:solidFill>
              </a:defRPr>
            </a:lvl1pPr>
          </a:lstStyle>
          <a:p>
            <a:r>
              <a:rPr lang="x-none" dirty="0" smtClean="0"/>
              <a:t>11-13/03/14</a:t>
            </a:r>
            <a:endParaRPr lang="it-IT" dirty="0"/>
          </a:p>
        </p:txBody>
      </p:sp>
      <p:sp>
        <p:nvSpPr>
          <p:cNvPr id="5" name="Segnaposto piè di pagina 4"/>
          <p:cNvSpPr>
            <a:spLocks noGrp="1"/>
          </p:cNvSpPr>
          <p:nvPr>
            <p:ph type="ftr" sz="quarter" idx="3"/>
          </p:nvPr>
        </p:nvSpPr>
        <p:spPr>
          <a:xfrm>
            <a:off x="3124200" y="6492430"/>
            <a:ext cx="2895600" cy="365125"/>
          </a:xfrm>
          <a:prstGeom prst="rect">
            <a:avLst/>
          </a:prstGeom>
        </p:spPr>
        <p:txBody>
          <a:bodyPr vert="horz" lIns="91440" tIns="45720" rIns="91440" bIns="45720" rtlCol="0" anchor="ctr"/>
          <a:lstStyle>
            <a:lvl1pPr algn="ctr">
              <a:defRPr sz="1200" b="1">
                <a:solidFill>
                  <a:schemeClr val="tx1">
                    <a:tint val="75000"/>
                  </a:schemeClr>
                </a:solidFill>
              </a:defRPr>
            </a:lvl1pPr>
          </a:lstStyle>
          <a:p>
            <a:r>
              <a:rPr lang="it-IT" dirty="0" smtClean="0"/>
              <a:t>G. Carlino - Trento, IFD Workshop</a:t>
            </a:r>
            <a:endParaRPr lang="it-IT" dirty="0"/>
          </a:p>
        </p:txBody>
      </p:sp>
      <p:sp>
        <p:nvSpPr>
          <p:cNvPr id="6" name="Segnaposto numero diapositiva 5"/>
          <p:cNvSpPr>
            <a:spLocks noGrp="1"/>
          </p:cNvSpPr>
          <p:nvPr>
            <p:ph type="sldNum" sz="quarter" idx="4"/>
          </p:nvPr>
        </p:nvSpPr>
        <p:spPr>
          <a:xfrm>
            <a:off x="6553200" y="6492430"/>
            <a:ext cx="21336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AB066F56-95CB-994D-AA98-32CAD7FADCCA}" type="slidenum">
              <a:rPr lang="it-IT" smtClean="0"/>
              <a:pPr/>
              <a:t>‹n.›</a:t>
            </a:fld>
            <a:endParaRPr lang="it-IT" dirty="0"/>
          </a:p>
        </p:txBody>
      </p:sp>
      <p:pic>
        <p:nvPicPr>
          <p:cNvPr id="7" name="Picture" descr="A description..."/>
          <p:cNvPicPr/>
          <p:nvPr userDrawn="1"/>
        </p:nvPicPr>
        <p:blipFill>
          <a:blip r:embed="rId13"/>
          <a:srcRect/>
          <a:stretch>
            <a:fillRect/>
          </a:stretch>
        </p:blipFill>
        <p:spPr bwMode="auto">
          <a:xfrm>
            <a:off x="67919" y="0"/>
            <a:ext cx="1236139" cy="805156"/>
          </a:xfrm>
          <a:prstGeom prst="rect">
            <a:avLst/>
          </a:prstGeom>
          <a:noFill/>
          <a:ln w="9525">
            <a:noFill/>
            <a:miter lim="800000"/>
            <a:headEnd/>
            <a:tailEnd/>
          </a:ln>
        </p:spPr>
      </p:pic>
      <p:sp>
        <p:nvSpPr>
          <p:cNvPr id="8" name="Segnaposto titolo 1"/>
          <p:cNvSpPr txBox="1">
            <a:spLocks/>
          </p:cNvSpPr>
          <p:nvPr userDrawn="1"/>
        </p:nvSpPr>
        <p:spPr>
          <a:xfrm>
            <a:off x="1" y="6492414"/>
            <a:ext cx="9143999" cy="365125"/>
          </a:xfrm>
          <a:prstGeom prst="rect">
            <a:avLst/>
          </a:prstGeom>
          <a:solidFill>
            <a:schemeClr val="accent1">
              <a:lumMod val="60000"/>
              <a:lumOff val="40000"/>
              <a:alpha val="50000"/>
            </a:schemeClr>
          </a:solidFill>
        </p:spPr>
        <p:txBody>
          <a:bodyPr vert="horz" lIns="91440" tIns="45720" rIns="91440" bIns="45720" rtlCol="0" anchor="ctr">
            <a:noAutofit/>
          </a:bodyPr>
          <a:lstStyle>
            <a:lvl1pPr algn="ctr" defTabSz="457200" rtl="0" eaLnBrk="1" latinLnBrk="0" hangingPunct="1">
              <a:spcBef>
                <a:spcPct val="0"/>
              </a:spcBef>
              <a:buNone/>
              <a:defRPr sz="3200" kern="1200">
                <a:solidFill>
                  <a:srgbClr val="000090"/>
                </a:solidFill>
                <a:latin typeface="Arial"/>
                <a:ea typeface="+mj-ea"/>
                <a:cs typeface="Arial"/>
              </a:defRPr>
            </a:lvl1pPr>
          </a:lstStyle>
          <a:p>
            <a:endParaRPr lang="it-IT" dirty="0"/>
          </a:p>
        </p:txBody>
      </p:sp>
    </p:spTree>
    <p:extLst>
      <p:ext uri="{BB962C8B-B14F-4D97-AF65-F5344CB8AC3E}">
        <p14:creationId xmlns:p14="http://schemas.microsoft.com/office/powerpoint/2010/main" val="13251130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457200" rtl="0" eaLnBrk="1" latinLnBrk="0" hangingPunct="1">
        <a:spcBef>
          <a:spcPct val="0"/>
        </a:spcBef>
        <a:buNone/>
        <a:defRPr sz="3200" kern="1200">
          <a:solidFill>
            <a:srgbClr val="000090"/>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20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1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17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6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4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1315390" y="13818"/>
            <a:ext cx="7371410" cy="496497"/>
          </a:xfrm>
          <a:prstGeom prst="rect">
            <a:avLst/>
          </a:prstGeom>
          <a:solidFill>
            <a:schemeClr val="accent1">
              <a:lumMod val="60000"/>
              <a:lumOff val="40000"/>
            </a:schemeClr>
          </a:solidFill>
        </p:spPr>
        <p:txBody>
          <a:bodyPr vert="horz" lIns="91440" tIns="45720" rIns="91440" bIns="45720" rtlCol="0" anchor="ctr">
            <a:noAutofit/>
          </a:bodyPr>
          <a:lstStyle/>
          <a:p>
            <a:r>
              <a:rPr lang="x-none" dirty="0" smtClean="0"/>
              <a:t>Fare clic per modificare stile</a:t>
            </a:r>
            <a:endParaRPr lang="it-IT" dirty="0"/>
          </a:p>
        </p:txBody>
      </p:sp>
      <p:sp>
        <p:nvSpPr>
          <p:cNvPr id="3" name="Segnaposto testo 2"/>
          <p:cNvSpPr>
            <a:spLocks noGrp="1"/>
          </p:cNvSpPr>
          <p:nvPr>
            <p:ph type="body" idx="1"/>
          </p:nvPr>
        </p:nvSpPr>
        <p:spPr>
          <a:xfrm>
            <a:off x="457200" y="805156"/>
            <a:ext cx="8229600" cy="4525963"/>
          </a:xfrm>
          <a:prstGeom prst="rect">
            <a:avLst/>
          </a:prstGeom>
        </p:spPr>
        <p:txBody>
          <a:bodyPr vert="horz" lIns="91440" tIns="45720" rIns="91440" bIns="45720" rtlCol="0">
            <a:normAutofit/>
          </a:bodyPr>
          <a:lstStyle/>
          <a:p>
            <a:pPr lvl="0"/>
            <a:r>
              <a:rPr lang="x-none" dirty="0" smtClean="0"/>
              <a:t>Fare clic per modificare gli stili del testo dello schema</a:t>
            </a:r>
          </a:p>
          <a:p>
            <a:pPr lvl="1"/>
            <a:r>
              <a:rPr lang="x-none" dirty="0" smtClean="0"/>
              <a:t>Secondo livello</a:t>
            </a:r>
          </a:p>
          <a:p>
            <a:pPr lvl="2"/>
            <a:r>
              <a:rPr lang="x-none" dirty="0" smtClean="0"/>
              <a:t>Terzo livello</a:t>
            </a:r>
          </a:p>
          <a:p>
            <a:pPr lvl="3"/>
            <a:r>
              <a:rPr lang="x-none" dirty="0" smtClean="0"/>
              <a:t>Quarto livello</a:t>
            </a:r>
          </a:p>
          <a:p>
            <a:pPr lvl="4"/>
            <a:r>
              <a:rPr lang="x-none" dirty="0" smtClean="0"/>
              <a:t>Quinto livello</a:t>
            </a:r>
            <a:endParaRPr lang="it-IT" dirty="0"/>
          </a:p>
        </p:txBody>
      </p:sp>
      <p:sp>
        <p:nvSpPr>
          <p:cNvPr id="4" name="Segnaposto data 3"/>
          <p:cNvSpPr>
            <a:spLocks noGrp="1"/>
          </p:cNvSpPr>
          <p:nvPr>
            <p:ph type="dt" sz="half" idx="2"/>
          </p:nvPr>
        </p:nvSpPr>
        <p:spPr>
          <a:xfrm>
            <a:off x="457200" y="6492430"/>
            <a:ext cx="2133600" cy="365125"/>
          </a:xfrm>
          <a:prstGeom prst="rect">
            <a:avLst/>
          </a:prstGeom>
        </p:spPr>
        <p:txBody>
          <a:bodyPr vert="horz" lIns="91440" tIns="45720" rIns="91440" bIns="45720" rtlCol="0" anchor="ctr"/>
          <a:lstStyle>
            <a:lvl1pPr algn="l">
              <a:defRPr sz="1200" b="1">
                <a:solidFill>
                  <a:schemeClr val="tx1">
                    <a:tint val="75000"/>
                  </a:schemeClr>
                </a:solidFill>
              </a:defRPr>
            </a:lvl1pPr>
          </a:lstStyle>
          <a:p>
            <a:r>
              <a:rPr lang="x-none" dirty="0" smtClean="0">
                <a:solidFill>
                  <a:prstClr val="black">
                    <a:tint val="75000"/>
                  </a:prstClr>
                </a:solidFill>
                <a:latin typeface="Calibri"/>
              </a:rPr>
              <a:t>11-13/03/14</a:t>
            </a:r>
            <a:endParaRPr lang="it-IT" dirty="0">
              <a:solidFill>
                <a:prstClr val="black">
                  <a:tint val="75000"/>
                </a:prstClr>
              </a:solidFill>
              <a:latin typeface="Calibri"/>
            </a:endParaRPr>
          </a:p>
        </p:txBody>
      </p:sp>
      <p:sp>
        <p:nvSpPr>
          <p:cNvPr id="5" name="Segnaposto piè di pagina 4"/>
          <p:cNvSpPr>
            <a:spLocks noGrp="1"/>
          </p:cNvSpPr>
          <p:nvPr>
            <p:ph type="ftr" sz="quarter" idx="3"/>
          </p:nvPr>
        </p:nvSpPr>
        <p:spPr>
          <a:xfrm>
            <a:off x="3124200" y="6492430"/>
            <a:ext cx="2895600" cy="365125"/>
          </a:xfrm>
          <a:prstGeom prst="rect">
            <a:avLst/>
          </a:prstGeom>
        </p:spPr>
        <p:txBody>
          <a:bodyPr vert="horz" lIns="91440" tIns="45720" rIns="91440" bIns="45720" rtlCol="0" anchor="ctr"/>
          <a:lstStyle>
            <a:lvl1pPr algn="ctr">
              <a:defRPr sz="1200" b="1">
                <a:solidFill>
                  <a:schemeClr val="tx1">
                    <a:tint val="75000"/>
                  </a:schemeClr>
                </a:solidFill>
              </a:defRPr>
            </a:lvl1pPr>
          </a:lstStyle>
          <a:p>
            <a:r>
              <a:rPr lang="it-IT" dirty="0" smtClean="0">
                <a:solidFill>
                  <a:prstClr val="black">
                    <a:tint val="75000"/>
                  </a:prstClr>
                </a:solidFill>
                <a:latin typeface="Calibri"/>
              </a:rPr>
              <a:t>G. Carlino - Trento, IFD Workshop</a:t>
            </a:r>
            <a:endParaRPr lang="it-IT" dirty="0">
              <a:solidFill>
                <a:prstClr val="black">
                  <a:tint val="75000"/>
                </a:prstClr>
              </a:solidFill>
              <a:latin typeface="Calibri"/>
            </a:endParaRPr>
          </a:p>
        </p:txBody>
      </p:sp>
      <p:sp>
        <p:nvSpPr>
          <p:cNvPr id="6" name="Segnaposto numero diapositiva 5"/>
          <p:cNvSpPr>
            <a:spLocks noGrp="1"/>
          </p:cNvSpPr>
          <p:nvPr>
            <p:ph type="sldNum" sz="quarter" idx="4"/>
          </p:nvPr>
        </p:nvSpPr>
        <p:spPr>
          <a:xfrm>
            <a:off x="6553200" y="6492430"/>
            <a:ext cx="21336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AB066F56-95CB-994D-AA98-32CAD7FADCCA}" type="slidenum">
              <a:rPr lang="it-IT" smtClean="0">
                <a:solidFill>
                  <a:prstClr val="black">
                    <a:tint val="75000"/>
                  </a:prstClr>
                </a:solidFill>
                <a:latin typeface="Calibri"/>
              </a:rPr>
              <a:pPr/>
              <a:t>‹n.›</a:t>
            </a:fld>
            <a:endParaRPr lang="it-IT" dirty="0">
              <a:solidFill>
                <a:prstClr val="black">
                  <a:tint val="75000"/>
                </a:prstClr>
              </a:solidFill>
              <a:latin typeface="Calibri"/>
            </a:endParaRPr>
          </a:p>
        </p:txBody>
      </p:sp>
      <p:pic>
        <p:nvPicPr>
          <p:cNvPr id="7" name="Picture" descr="A description..."/>
          <p:cNvPicPr/>
          <p:nvPr userDrawn="1"/>
        </p:nvPicPr>
        <p:blipFill>
          <a:blip r:embed="rId13"/>
          <a:srcRect/>
          <a:stretch>
            <a:fillRect/>
          </a:stretch>
        </p:blipFill>
        <p:spPr bwMode="auto">
          <a:xfrm>
            <a:off x="67919" y="0"/>
            <a:ext cx="1236139" cy="805156"/>
          </a:xfrm>
          <a:prstGeom prst="rect">
            <a:avLst/>
          </a:prstGeom>
          <a:noFill/>
          <a:ln w="9525">
            <a:noFill/>
            <a:miter lim="800000"/>
            <a:headEnd/>
            <a:tailEnd/>
          </a:ln>
        </p:spPr>
      </p:pic>
      <p:sp>
        <p:nvSpPr>
          <p:cNvPr id="8" name="Segnaposto titolo 1"/>
          <p:cNvSpPr txBox="1">
            <a:spLocks/>
          </p:cNvSpPr>
          <p:nvPr userDrawn="1"/>
        </p:nvSpPr>
        <p:spPr>
          <a:xfrm>
            <a:off x="1" y="6492414"/>
            <a:ext cx="9143999" cy="365125"/>
          </a:xfrm>
          <a:prstGeom prst="rect">
            <a:avLst/>
          </a:prstGeom>
          <a:solidFill>
            <a:schemeClr val="accent1">
              <a:lumMod val="60000"/>
              <a:lumOff val="40000"/>
              <a:alpha val="50000"/>
            </a:schemeClr>
          </a:solidFill>
        </p:spPr>
        <p:txBody>
          <a:bodyPr vert="horz" lIns="91440" tIns="45720" rIns="91440" bIns="45720" rtlCol="0" anchor="ctr">
            <a:noAutofit/>
          </a:bodyPr>
          <a:lstStyle>
            <a:lvl1pPr algn="ctr" defTabSz="457200" rtl="0" eaLnBrk="1" latinLnBrk="0" hangingPunct="1">
              <a:spcBef>
                <a:spcPct val="0"/>
              </a:spcBef>
              <a:buNone/>
              <a:defRPr sz="3200" kern="1200">
                <a:solidFill>
                  <a:srgbClr val="000090"/>
                </a:solidFill>
                <a:latin typeface="Arial"/>
                <a:ea typeface="+mj-ea"/>
                <a:cs typeface="Arial"/>
              </a:defRPr>
            </a:lvl1pPr>
          </a:lstStyle>
          <a:p>
            <a:endParaRPr lang="it-IT" dirty="0"/>
          </a:p>
        </p:txBody>
      </p:sp>
    </p:spTree>
    <p:extLst>
      <p:ext uri="{BB962C8B-B14F-4D97-AF65-F5344CB8AC3E}">
        <p14:creationId xmlns:p14="http://schemas.microsoft.com/office/powerpoint/2010/main" val="132511303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p:txStyles>
    <p:titleStyle>
      <a:lvl1pPr algn="ctr" defTabSz="457200" rtl="0" eaLnBrk="1" latinLnBrk="0" hangingPunct="1">
        <a:spcBef>
          <a:spcPct val="0"/>
        </a:spcBef>
        <a:buNone/>
        <a:defRPr sz="3200" kern="1200">
          <a:solidFill>
            <a:srgbClr val="000090"/>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20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1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17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6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4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g"/><Relationship Id="rId3"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 Id="rId3" Type="http://schemas.openxmlformats.org/officeDocument/2006/relationships/image" Target="../media/image1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 Id="rId3" Type="http://schemas.openxmlformats.org/officeDocument/2006/relationships/image" Target="../media/image2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eg"/><Relationship Id="rId3"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6.png"/><Relationship Id="rId1" Type="http://schemas.openxmlformats.org/officeDocument/2006/relationships/slideLayout" Target="../slideLayouts/slideLayout2.xml"/><Relationship Id="rId2" Type="http://schemas.openxmlformats.org/officeDocument/2006/relationships/image" Target="../media/image24.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jpeg"/><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1.png"/><Relationship Id="rId3"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 Id="rId3" Type="http://schemas.openxmlformats.org/officeDocument/2006/relationships/image" Target="../media/image1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descr="low_trento_evidence.jpg"/>
          <p:cNvPicPr>
            <a:picLocks noChangeAspect="1"/>
          </p:cNvPicPr>
          <p:nvPr/>
        </p:nvPicPr>
        <p:blipFill>
          <a:blip r:embed="rId2">
            <a:extLst>
              <a:ext uri="{28A0092B-C50C-407E-A947-70E740481C1C}">
                <a14:useLocalDpi xmlns:a14="http://schemas.microsoft.com/office/drawing/2010/main" val="0"/>
              </a:ext>
            </a:extLst>
          </a:blip>
          <a:srcRect l="6935" r="6935"/>
          <a:stretch>
            <a:fillRect/>
          </a:stretch>
        </p:blipFill>
        <p:spPr>
          <a:xfrm>
            <a:off x="9696" y="0"/>
            <a:ext cx="9145140" cy="6866653"/>
          </a:xfrm>
          <a:prstGeom prst="rect">
            <a:avLst/>
          </a:prstGeom>
        </p:spPr>
      </p:pic>
      <p:pic>
        <p:nvPicPr>
          <p:cNvPr id="5" name="Immagine 4" descr="IMG_HP.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896" y="0"/>
            <a:ext cx="3109221" cy="1430680"/>
          </a:xfrm>
          <a:prstGeom prst="rect">
            <a:avLst/>
          </a:prstGeom>
        </p:spPr>
      </p:pic>
      <p:sp>
        <p:nvSpPr>
          <p:cNvPr id="6" name="CasellaDiTesto 5"/>
          <p:cNvSpPr txBox="1"/>
          <p:nvPr/>
        </p:nvSpPr>
        <p:spPr>
          <a:xfrm>
            <a:off x="4596308" y="35822"/>
            <a:ext cx="4311190" cy="1477315"/>
          </a:xfrm>
          <a:prstGeom prst="rect">
            <a:avLst/>
          </a:prstGeom>
          <a:solidFill>
            <a:schemeClr val="lt1">
              <a:alpha val="32000"/>
            </a:schemeClr>
          </a:solidFill>
        </p:spPr>
        <p:style>
          <a:lnRef idx="2">
            <a:schemeClr val="dk1"/>
          </a:lnRef>
          <a:fillRef idx="1">
            <a:schemeClr val="lt1"/>
          </a:fillRef>
          <a:effectRef idx="0">
            <a:schemeClr val="dk1"/>
          </a:effectRef>
          <a:fontRef idx="minor">
            <a:schemeClr val="dk1"/>
          </a:fontRef>
        </p:style>
        <p:txBody>
          <a:bodyPr wrap="square" lIns="91429" tIns="45714" rIns="91429" bIns="45714" rtlCol="0">
            <a:spAutoFit/>
          </a:bodyPr>
          <a:lstStyle/>
          <a:p>
            <a:pPr algn="ctr"/>
            <a:r>
              <a:rPr lang="en-GB" b="1" i="1" dirty="0" smtClean="0"/>
              <a:t>The evolution of the computing infrastructure to cope with technology innovation and future experiments needs</a:t>
            </a:r>
          </a:p>
          <a:p>
            <a:pPr algn="ctr"/>
            <a:endParaRPr lang="en-GB" b="1" i="1" dirty="0"/>
          </a:p>
          <a:p>
            <a:pPr algn="ctr"/>
            <a:r>
              <a:rPr lang="en-GB" dirty="0" smtClean="0"/>
              <a:t>G. Carlino – INFN Napoli</a:t>
            </a:r>
            <a:endParaRPr lang="en-GB" dirty="0"/>
          </a:p>
        </p:txBody>
      </p:sp>
      <p:sp>
        <p:nvSpPr>
          <p:cNvPr id="7" name="Segnaposto contenuto 2"/>
          <p:cNvSpPr txBox="1">
            <a:spLocks/>
          </p:cNvSpPr>
          <p:nvPr/>
        </p:nvSpPr>
        <p:spPr>
          <a:xfrm>
            <a:off x="30687" y="5686365"/>
            <a:ext cx="4565621" cy="1165707"/>
          </a:xfrm>
          <a:prstGeom prst="rect">
            <a:avLst/>
          </a:prstGeom>
          <a:solidFill>
            <a:schemeClr val="lt1">
              <a:alpha val="56000"/>
            </a:schemeClr>
          </a:solidFill>
          <a:effectLst/>
        </p:spPr>
        <p:style>
          <a:lnRef idx="2">
            <a:schemeClr val="dk1"/>
          </a:lnRef>
          <a:fillRef idx="1">
            <a:schemeClr val="lt1"/>
          </a:fillRef>
          <a:effectRef idx="0">
            <a:schemeClr val="dk1"/>
          </a:effectRef>
          <a:fontRef idx="minor">
            <a:schemeClr val="dk1"/>
          </a:fontRef>
        </p:style>
        <p:txBody>
          <a:bodyPr vert="horz" lIns="91440" tIns="45720" rIns="91440" bIns="45720" rtlCol="0">
            <a:normAutofit fontScale="70000" lnSpcReduction="20000"/>
          </a:bodyPr>
          <a:lstStyle>
            <a:lvl1pPr marL="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1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17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16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14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342900" indent="-342900" algn="l">
              <a:buFont typeface="Arial"/>
              <a:buChar char="•"/>
            </a:pPr>
            <a:r>
              <a:rPr lang="en-GB" b="1" dirty="0" smtClean="0">
                <a:solidFill>
                  <a:schemeClr val="tx1"/>
                </a:solidFill>
              </a:rPr>
              <a:t>The evolution of the Computing Models</a:t>
            </a:r>
          </a:p>
          <a:p>
            <a:pPr marL="342900" indent="-342900" algn="l">
              <a:buFont typeface="Arial"/>
              <a:buChar char="•"/>
            </a:pPr>
            <a:r>
              <a:rPr lang="en-GB" b="1" dirty="0" smtClean="0">
                <a:solidFill>
                  <a:schemeClr val="tx1"/>
                </a:solidFill>
              </a:rPr>
              <a:t>The role of network and cloud computing</a:t>
            </a:r>
          </a:p>
          <a:p>
            <a:pPr marL="342900" indent="-342900" algn="l">
              <a:buFont typeface="Arial"/>
              <a:buChar char="•"/>
            </a:pPr>
            <a:r>
              <a:rPr lang="en-GB" b="1" dirty="0" smtClean="0">
                <a:solidFill>
                  <a:schemeClr val="tx1"/>
                </a:solidFill>
              </a:rPr>
              <a:t>The present Italian Computing Infrastructure</a:t>
            </a:r>
          </a:p>
          <a:p>
            <a:pPr marL="342900" indent="-342900" algn="l">
              <a:buFont typeface="Arial"/>
              <a:buChar char="•"/>
            </a:pPr>
            <a:r>
              <a:rPr lang="en-GB" b="1" dirty="0" smtClean="0">
                <a:solidFill>
                  <a:schemeClr val="tx1"/>
                </a:solidFill>
              </a:rPr>
              <a:t>A new model of Computing Infrastructure in Europe</a:t>
            </a:r>
          </a:p>
          <a:p>
            <a:pPr marL="342900" indent="-342900" algn="l">
              <a:buFont typeface="Arial"/>
              <a:buChar char="•"/>
            </a:pPr>
            <a:r>
              <a:rPr lang="en-GB" b="1" dirty="0" smtClean="0">
                <a:solidFill>
                  <a:schemeClr val="tx1"/>
                </a:solidFill>
              </a:rPr>
              <a:t>The evolution in Italy</a:t>
            </a:r>
          </a:p>
          <a:p>
            <a:endParaRPr lang="en-GB" dirty="0" smtClean="0"/>
          </a:p>
          <a:p>
            <a:endParaRPr lang="it-IT" dirty="0" smtClean="0"/>
          </a:p>
        </p:txBody>
      </p:sp>
    </p:spTree>
    <p:extLst>
      <p:ext uri="{BB962C8B-B14F-4D97-AF65-F5344CB8AC3E}">
        <p14:creationId xmlns:p14="http://schemas.microsoft.com/office/powerpoint/2010/main" val="15810638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Storage Federation</a:t>
            </a:r>
            <a:endParaRPr lang="it-IT" dirty="0"/>
          </a:p>
        </p:txBody>
      </p:sp>
      <p:sp>
        <p:nvSpPr>
          <p:cNvPr id="3" name="Segnaposto contenuto 2"/>
          <p:cNvSpPr>
            <a:spLocks noGrp="1"/>
          </p:cNvSpPr>
          <p:nvPr>
            <p:ph idx="1"/>
          </p:nvPr>
        </p:nvSpPr>
        <p:spPr>
          <a:xfrm>
            <a:off x="616076" y="691431"/>
            <a:ext cx="8070723" cy="4955183"/>
          </a:xfrm>
        </p:spPr>
        <p:txBody>
          <a:bodyPr>
            <a:normAutofit fontScale="92500" lnSpcReduction="20000"/>
          </a:bodyPr>
          <a:lstStyle/>
          <a:p>
            <a:pPr marL="0" indent="0" algn="ctr">
              <a:buNone/>
            </a:pPr>
            <a:r>
              <a:rPr lang="it-IT" sz="2400" dirty="0" smtClean="0">
                <a:solidFill>
                  <a:srgbClr val="0000FF"/>
                </a:solidFill>
                <a:latin typeface="+mn-lt"/>
              </a:rPr>
              <a:t>How to exploit </a:t>
            </a:r>
            <a:r>
              <a:rPr lang="it-IT" sz="2400" dirty="0" err="1" smtClean="0">
                <a:solidFill>
                  <a:srgbClr val="0000FF"/>
                </a:solidFill>
                <a:latin typeface="+mn-lt"/>
              </a:rPr>
              <a:t>such</a:t>
            </a:r>
            <a:r>
              <a:rPr lang="it-IT" sz="2400" dirty="0" smtClean="0">
                <a:solidFill>
                  <a:srgbClr val="0000FF"/>
                </a:solidFill>
                <a:latin typeface="+mn-lt"/>
              </a:rPr>
              <a:t> a </a:t>
            </a:r>
            <a:r>
              <a:rPr lang="it-IT" sz="2400" dirty="0" err="1" smtClean="0">
                <a:solidFill>
                  <a:srgbClr val="0000FF"/>
                </a:solidFill>
                <a:latin typeface="+mn-lt"/>
              </a:rPr>
              <a:t>performing</a:t>
            </a:r>
            <a:r>
              <a:rPr lang="it-IT" sz="2400" dirty="0" smtClean="0">
                <a:solidFill>
                  <a:srgbClr val="0000FF"/>
                </a:solidFill>
                <a:latin typeface="+mn-lt"/>
              </a:rPr>
              <a:t> network?</a:t>
            </a:r>
          </a:p>
          <a:p>
            <a:pPr marL="0" indent="0" algn="ctr">
              <a:buNone/>
            </a:pPr>
            <a:endParaRPr lang="it-IT" dirty="0" smtClean="0">
              <a:solidFill>
                <a:srgbClr val="FF0000"/>
              </a:solidFill>
            </a:endParaRPr>
          </a:p>
          <a:p>
            <a:pPr marL="0" indent="0">
              <a:buNone/>
            </a:pPr>
            <a:r>
              <a:rPr lang="it-IT" dirty="0" smtClean="0">
                <a:solidFill>
                  <a:srgbClr val="FF0000"/>
                </a:solidFill>
              </a:rPr>
              <a:t>Remote </a:t>
            </a:r>
            <a:r>
              <a:rPr lang="en-GB" dirty="0">
                <a:solidFill>
                  <a:srgbClr val="FF0000"/>
                </a:solidFill>
              </a:rPr>
              <a:t>access</a:t>
            </a:r>
            <a:r>
              <a:rPr lang="it-IT" dirty="0">
                <a:solidFill>
                  <a:srgbClr val="FF0000"/>
                </a:solidFill>
              </a:rPr>
              <a:t> via WAN </a:t>
            </a:r>
            <a:r>
              <a:rPr lang="it-IT" dirty="0" err="1">
                <a:solidFill>
                  <a:srgbClr val="FF0000"/>
                </a:solidFill>
              </a:rPr>
              <a:t>is</a:t>
            </a:r>
            <a:r>
              <a:rPr lang="it-IT" dirty="0">
                <a:solidFill>
                  <a:srgbClr val="FF0000"/>
                </a:solidFill>
              </a:rPr>
              <a:t> a reality: Storage </a:t>
            </a:r>
            <a:r>
              <a:rPr lang="it-IT" dirty="0" smtClean="0">
                <a:solidFill>
                  <a:srgbClr val="FF0000"/>
                </a:solidFill>
              </a:rPr>
              <a:t>Federation</a:t>
            </a:r>
          </a:p>
          <a:p>
            <a:pPr marL="0" indent="0" algn="ctr">
              <a:buNone/>
            </a:pPr>
            <a:endParaRPr lang="it-IT" dirty="0">
              <a:solidFill>
                <a:srgbClr val="FF0000"/>
              </a:solidFill>
            </a:endParaRPr>
          </a:p>
          <a:p>
            <a:r>
              <a:rPr lang="it-IT" dirty="0" smtClean="0">
                <a:latin typeface="+mn-lt"/>
              </a:rPr>
              <a:t>The LHC </a:t>
            </a:r>
            <a:r>
              <a:rPr lang="en-GB" dirty="0" smtClean="0">
                <a:latin typeface="+mn-lt"/>
              </a:rPr>
              <a:t>experiments are deploying federated storage infrastructures based on </a:t>
            </a:r>
            <a:r>
              <a:rPr lang="en-GB" dirty="0" err="1" smtClean="0">
                <a:latin typeface="+mn-lt"/>
              </a:rPr>
              <a:t>xrootd</a:t>
            </a:r>
            <a:r>
              <a:rPr lang="en-GB" dirty="0" smtClean="0">
                <a:latin typeface="+mn-lt"/>
              </a:rPr>
              <a:t> or http protocols</a:t>
            </a:r>
          </a:p>
          <a:p>
            <a:pPr lvl="1"/>
            <a:r>
              <a:rPr lang="en-GB" dirty="0" smtClean="0">
                <a:latin typeface="+mn-lt"/>
              </a:rPr>
              <a:t>Provide new access modes &amp; redundancy</a:t>
            </a:r>
          </a:p>
          <a:p>
            <a:pPr lvl="2"/>
            <a:r>
              <a:rPr lang="en-GB" dirty="0" smtClean="0">
                <a:latin typeface="+mn-lt"/>
              </a:rPr>
              <a:t>Jobs access data on shared storage </a:t>
            </a:r>
            <a:r>
              <a:rPr lang="en-US" dirty="0" smtClean="0">
                <a:latin typeface="+mn-lt"/>
              </a:rPr>
              <a:t>resources via WAN</a:t>
            </a:r>
          </a:p>
          <a:p>
            <a:pPr lvl="2"/>
            <a:r>
              <a:rPr lang="en-US" dirty="0" smtClean="0">
                <a:latin typeface="+mn-lt"/>
              </a:rPr>
              <a:t>Relaxes  CPU-data locality opening up regional storage models: from ”jobs-go-to-data” to “jobs-go-as-close-as-possible-to-data"</a:t>
            </a:r>
          </a:p>
          <a:p>
            <a:pPr lvl="2"/>
            <a:r>
              <a:rPr lang="en-US" dirty="0" smtClean="0">
                <a:latin typeface="+mn-lt"/>
              </a:rPr>
              <a:t>Failover capability for local storage problems</a:t>
            </a:r>
          </a:p>
          <a:p>
            <a:pPr lvl="2"/>
            <a:r>
              <a:rPr lang="en-US" dirty="0" smtClean="0">
                <a:latin typeface="+mn-lt"/>
              </a:rPr>
              <a:t>Dynamic data caching based on access</a:t>
            </a:r>
          </a:p>
          <a:p>
            <a:pPr marL="914400" lvl="2" indent="0">
              <a:buNone/>
            </a:pPr>
            <a:endParaRPr lang="en-US" dirty="0" smtClean="0"/>
          </a:p>
          <a:p>
            <a:r>
              <a:rPr lang="en-US" dirty="0" smtClean="0">
                <a:solidFill>
                  <a:srgbClr val="FF0000"/>
                </a:solidFill>
                <a:latin typeface="+mn-lt"/>
              </a:rPr>
              <a:t>A data solution for computing sites without </a:t>
            </a:r>
          </a:p>
          <a:p>
            <a:pPr marL="0" indent="0">
              <a:buNone/>
            </a:pPr>
            <a:r>
              <a:rPr lang="en-US" dirty="0" smtClean="0">
                <a:solidFill>
                  <a:srgbClr val="FF0000"/>
                </a:solidFill>
                <a:latin typeface="+mn-lt"/>
              </a:rPr>
              <a:t>     storage: opportunistic, cloud, Tier3</a:t>
            </a:r>
          </a:p>
          <a:p>
            <a:pPr lvl="1"/>
            <a:r>
              <a:rPr lang="en-US" dirty="0" smtClean="0">
                <a:solidFill>
                  <a:srgbClr val="000000"/>
                </a:solidFill>
                <a:latin typeface="+mn-lt"/>
              </a:rPr>
              <a:t>Disk can be concentrated only in large sites</a:t>
            </a:r>
          </a:p>
          <a:p>
            <a:pPr lvl="1"/>
            <a:r>
              <a:rPr lang="en-US" dirty="0" smtClean="0">
                <a:solidFill>
                  <a:srgbClr val="000000"/>
                </a:solidFill>
                <a:latin typeface="+mn-lt"/>
              </a:rPr>
              <a:t>Reduction of operational load at sites</a:t>
            </a:r>
          </a:p>
          <a:p>
            <a:pPr lvl="1"/>
            <a:r>
              <a:rPr lang="en-US" dirty="0" smtClean="0">
                <a:solidFill>
                  <a:srgbClr val="000000"/>
                </a:solidFill>
                <a:latin typeface="+mn-lt"/>
              </a:rPr>
              <a:t>Lower disk storage demands</a:t>
            </a:r>
            <a:endParaRPr lang="en-US" dirty="0" smtClean="0">
              <a:latin typeface="+mn-lt"/>
            </a:endParaRPr>
          </a:p>
          <a:p>
            <a:pPr lvl="1"/>
            <a:endParaRPr lang="en-US" dirty="0" smtClean="0"/>
          </a:p>
          <a:p>
            <a:pPr marL="0" indent="0">
              <a:buNone/>
            </a:pPr>
            <a:endParaRPr lang="it-IT" dirty="0"/>
          </a:p>
        </p:txBody>
      </p:sp>
      <p:sp>
        <p:nvSpPr>
          <p:cNvPr id="4" name="Segnaposto data 3"/>
          <p:cNvSpPr>
            <a:spLocks noGrp="1"/>
          </p:cNvSpPr>
          <p:nvPr>
            <p:ph type="dt" sz="half" idx="10"/>
          </p:nvPr>
        </p:nvSpPr>
        <p:spPr/>
        <p:txBody>
          <a:bodyPr/>
          <a:lstStyle/>
          <a:p>
            <a:r>
              <a:rPr lang="x-none" smtClean="0"/>
              <a:t>11-13/03/14</a:t>
            </a:r>
            <a:endParaRPr lang="it-IT"/>
          </a:p>
        </p:txBody>
      </p:sp>
      <p:sp>
        <p:nvSpPr>
          <p:cNvPr id="5" name="Segnaposto piè di pagina 4"/>
          <p:cNvSpPr>
            <a:spLocks noGrp="1"/>
          </p:cNvSpPr>
          <p:nvPr>
            <p:ph type="ftr" sz="quarter" idx="11"/>
          </p:nvPr>
        </p:nvSpPr>
        <p:spPr/>
        <p:txBody>
          <a:bodyPr/>
          <a:lstStyle/>
          <a:p>
            <a:r>
              <a:rPr lang="it-IT" smtClean="0"/>
              <a:t>G. Carlino - Trento, IFD Workshop</a:t>
            </a:r>
            <a:endParaRPr lang="it-IT"/>
          </a:p>
        </p:txBody>
      </p:sp>
      <p:sp>
        <p:nvSpPr>
          <p:cNvPr id="6" name="Segnaposto numero diapositiva 5"/>
          <p:cNvSpPr>
            <a:spLocks noGrp="1"/>
          </p:cNvSpPr>
          <p:nvPr>
            <p:ph type="sldNum" sz="quarter" idx="12"/>
          </p:nvPr>
        </p:nvSpPr>
        <p:spPr/>
        <p:txBody>
          <a:bodyPr/>
          <a:lstStyle/>
          <a:p>
            <a:fld id="{AB066F56-95CB-994D-AA98-32CAD7FADCCA}" type="slidenum">
              <a:rPr lang="it-IT" smtClean="0"/>
              <a:t>10</a:t>
            </a:fld>
            <a:endParaRPr lang="it-IT"/>
          </a:p>
        </p:txBody>
      </p:sp>
      <p:pic>
        <p:nvPicPr>
          <p:cNvPr id="7" name="Immagine 6"/>
          <p:cNvPicPr>
            <a:picLocks noChangeAspect="1"/>
          </p:cNvPicPr>
          <p:nvPr/>
        </p:nvPicPr>
        <p:blipFill>
          <a:blip r:embed="rId2"/>
          <a:stretch>
            <a:fillRect/>
          </a:stretch>
        </p:blipFill>
        <p:spPr>
          <a:xfrm>
            <a:off x="2410234" y="5127462"/>
            <a:ext cx="2499633" cy="1364862"/>
          </a:xfrm>
          <a:prstGeom prst="rect">
            <a:avLst/>
          </a:prstGeom>
        </p:spPr>
      </p:pic>
      <p:pic>
        <p:nvPicPr>
          <p:cNvPr id="8" name="Immagine 7"/>
          <p:cNvPicPr>
            <a:picLocks noChangeAspect="1"/>
          </p:cNvPicPr>
          <p:nvPr/>
        </p:nvPicPr>
        <p:blipFill rotWithShape="1">
          <a:blip r:embed="rId3"/>
          <a:srcRect l="9944" t="6721" r="1706" b="2628"/>
          <a:stretch/>
        </p:blipFill>
        <p:spPr>
          <a:xfrm>
            <a:off x="5776028" y="3444419"/>
            <a:ext cx="3297160" cy="2965784"/>
          </a:xfrm>
          <a:prstGeom prst="rect">
            <a:avLst/>
          </a:prstGeom>
        </p:spPr>
      </p:pic>
    </p:spTree>
    <p:extLst>
      <p:ext uri="{BB962C8B-B14F-4D97-AF65-F5344CB8AC3E}">
        <p14:creationId xmlns:p14="http://schemas.microsoft.com/office/powerpoint/2010/main" val="10848782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smtClean="0"/>
              <a:t>Grid to Cloud</a:t>
            </a:r>
            <a:endParaRPr lang="en-US" dirty="0"/>
          </a:p>
        </p:txBody>
      </p:sp>
      <p:sp>
        <p:nvSpPr>
          <p:cNvPr id="3" name="Segnaposto contenuto 2"/>
          <p:cNvSpPr>
            <a:spLocks noGrp="1"/>
          </p:cNvSpPr>
          <p:nvPr>
            <p:ph idx="1"/>
          </p:nvPr>
        </p:nvSpPr>
        <p:spPr>
          <a:xfrm>
            <a:off x="457200" y="805158"/>
            <a:ext cx="8229600" cy="1168227"/>
          </a:xfrm>
        </p:spPr>
        <p:txBody>
          <a:bodyPr>
            <a:normAutofit/>
          </a:bodyPr>
          <a:lstStyle/>
          <a:p>
            <a:pPr marL="0" indent="0">
              <a:buNone/>
            </a:pPr>
            <a:r>
              <a:rPr lang="en-GB" dirty="0" smtClean="0">
                <a:solidFill>
                  <a:srgbClr val="0000FF"/>
                </a:solidFill>
                <a:latin typeface="+mn-lt"/>
              </a:rPr>
              <a:t>The transition from Grid to Cloud (and virtualization) is also leading to an important infrastructural change and a new way for the procurement of the resources</a:t>
            </a:r>
          </a:p>
          <a:p>
            <a:pPr marL="0" indent="0">
              <a:buNone/>
            </a:pPr>
            <a:endParaRPr lang="it-IT" dirty="0"/>
          </a:p>
        </p:txBody>
      </p:sp>
      <p:sp>
        <p:nvSpPr>
          <p:cNvPr id="4" name="Segnaposto data 3"/>
          <p:cNvSpPr>
            <a:spLocks noGrp="1"/>
          </p:cNvSpPr>
          <p:nvPr>
            <p:ph type="dt" sz="half" idx="10"/>
          </p:nvPr>
        </p:nvSpPr>
        <p:spPr/>
        <p:txBody>
          <a:bodyPr/>
          <a:lstStyle/>
          <a:p>
            <a:r>
              <a:rPr lang="x-none" smtClean="0"/>
              <a:t>11-13/03/14</a:t>
            </a:r>
            <a:endParaRPr lang="it-IT"/>
          </a:p>
        </p:txBody>
      </p:sp>
      <p:sp>
        <p:nvSpPr>
          <p:cNvPr id="5" name="Segnaposto piè di pagina 4"/>
          <p:cNvSpPr>
            <a:spLocks noGrp="1"/>
          </p:cNvSpPr>
          <p:nvPr>
            <p:ph type="ftr" sz="quarter" idx="11"/>
          </p:nvPr>
        </p:nvSpPr>
        <p:spPr/>
        <p:txBody>
          <a:bodyPr/>
          <a:lstStyle/>
          <a:p>
            <a:r>
              <a:rPr lang="it-IT" smtClean="0"/>
              <a:t>G. Carlino - Trento, IFD Workshop</a:t>
            </a:r>
            <a:endParaRPr lang="it-IT"/>
          </a:p>
        </p:txBody>
      </p:sp>
      <p:sp>
        <p:nvSpPr>
          <p:cNvPr id="6" name="Segnaposto numero diapositiva 5"/>
          <p:cNvSpPr>
            <a:spLocks noGrp="1"/>
          </p:cNvSpPr>
          <p:nvPr>
            <p:ph type="sldNum" sz="quarter" idx="12"/>
          </p:nvPr>
        </p:nvSpPr>
        <p:spPr/>
        <p:txBody>
          <a:bodyPr/>
          <a:lstStyle/>
          <a:p>
            <a:fld id="{AB066F56-95CB-994D-AA98-32CAD7FADCCA}" type="slidenum">
              <a:rPr lang="it-IT" smtClean="0"/>
              <a:t>11</a:t>
            </a:fld>
            <a:endParaRPr lang="it-IT"/>
          </a:p>
        </p:txBody>
      </p:sp>
      <p:sp>
        <p:nvSpPr>
          <p:cNvPr id="10" name="Segnaposto contenuto 2"/>
          <p:cNvSpPr txBox="1">
            <a:spLocks/>
          </p:cNvSpPr>
          <p:nvPr/>
        </p:nvSpPr>
        <p:spPr>
          <a:xfrm>
            <a:off x="370683" y="1842035"/>
            <a:ext cx="7962469" cy="2341302"/>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0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1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17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6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4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dirty="0" smtClean="0">
                <a:latin typeface="+mn-lt"/>
              </a:rPr>
              <a:t>Cloud is not a revolution</a:t>
            </a:r>
          </a:p>
          <a:p>
            <a:pPr lvl="1"/>
            <a:r>
              <a:rPr lang="en-GB" dirty="0" smtClean="0">
                <a:latin typeface="+mn-lt"/>
              </a:rPr>
              <a:t>Associated to virtualization in computing, storage and network (concepts non really new in IT)</a:t>
            </a:r>
          </a:p>
          <a:p>
            <a:r>
              <a:rPr lang="en-GB" dirty="0" smtClean="0">
                <a:latin typeface="+mn-lt"/>
              </a:rPr>
              <a:t>General-purpose infrastructure, used to give people uniformity and transparency in using the resources</a:t>
            </a:r>
          </a:p>
          <a:p>
            <a:pPr lvl="1"/>
            <a:r>
              <a:rPr lang="en-GB" dirty="0" smtClean="0">
                <a:latin typeface="+mn-lt"/>
              </a:rPr>
              <a:t>Same aim of the Grid, but much easier: access to the cloud in less complex</a:t>
            </a:r>
          </a:p>
        </p:txBody>
      </p:sp>
      <p:pic>
        <p:nvPicPr>
          <p:cNvPr id="11" name="Picture 3"/>
          <p:cNvPicPr>
            <a:picLocks noChangeAspect="1"/>
          </p:cNvPicPr>
          <p:nvPr/>
        </p:nvPicPr>
        <p:blipFill>
          <a:blip r:embed="rId2"/>
          <a:stretch>
            <a:fillRect/>
          </a:stretch>
        </p:blipFill>
        <p:spPr>
          <a:xfrm>
            <a:off x="2178538" y="3921272"/>
            <a:ext cx="4689231" cy="2510434"/>
          </a:xfrm>
          <a:prstGeom prst="rect">
            <a:avLst/>
          </a:prstGeom>
        </p:spPr>
      </p:pic>
    </p:spTree>
    <p:extLst>
      <p:ext uri="{BB962C8B-B14F-4D97-AF65-F5344CB8AC3E}">
        <p14:creationId xmlns:p14="http://schemas.microsoft.com/office/powerpoint/2010/main" val="11928994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smtClean="0"/>
              <a:t>Grid to Cloud</a:t>
            </a:r>
            <a:endParaRPr lang="en-US" dirty="0"/>
          </a:p>
        </p:txBody>
      </p:sp>
      <p:sp>
        <p:nvSpPr>
          <p:cNvPr id="3" name="Segnaposto contenuto 2"/>
          <p:cNvSpPr>
            <a:spLocks noGrp="1"/>
          </p:cNvSpPr>
          <p:nvPr>
            <p:ph idx="1"/>
          </p:nvPr>
        </p:nvSpPr>
        <p:spPr>
          <a:xfrm>
            <a:off x="457200" y="805158"/>
            <a:ext cx="8229600" cy="2995580"/>
          </a:xfrm>
        </p:spPr>
        <p:txBody>
          <a:bodyPr>
            <a:normAutofit lnSpcReduction="10000"/>
          </a:bodyPr>
          <a:lstStyle/>
          <a:p>
            <a:pPr marL="0" indent="0" algn="ctr">
              <a:buNone/>
            </a:pPr>
            <a:r>
              <a:rPr lang="en-GB" dirty="0">
                <a:solidFill>
                  <a:srgbClr val="0000FF"/>
                </a:solidFill>
                <a:latin typeface="+mn-lt"/>
              </a:rPr>
              <a:t>N</a:t>
            </a:r>
            <a:r>
              <a:rPr lang="en-GB" dirty="0" smtClean="0">
                <a:solidFill>
                  <a:srgbClr val="0000FF"/>
                </a:solidFill>
                <a:latin typeface="+mn-lt"/>
              </a:rPr>
              <a:t>ew way for the procurement of the resources</a:t>
            </a:r>
          </a:p>
          <a:p>
            <a:pPr marL="0" indent="0">
              <a:buNone/>
            </a:pPr>
            <a:r>
              <a:rPr lang="en-GB" dirty="0" smtClean="0">
                <a:latin typeface="+mn-lt"/>
              </a:rPr>
              <a:t>Through an established interface can be accessed  </a:t>
            </a:r>
          </a:p>
          <a:p>
            <a:r>
              <a:rPr lang="en-GB" dirty="0" smtClean="0">
                <a:latin typeface="+mn-lt"/>
              </a:rPr>
              <a:t>Free opportunistic cloud resources</a:t>
            </a:r>
          </a:p>
          <a:p>
            <a:pPr lvl="1"/>
            <a:r>
              <a:rPr lang="en-GB" dirty="0" smtClean="0">
                <a:latin typeface="+mn-lt"/>
              </a:rPr>
              <a:t>HLT farms accessible through cloud interface during shutdowns or LHC inter-fill (</a:t>
            </a:r>
            <a:r>
              <a:rPr lang="en-GB" dirty="0" err="1" smtClean="0">
                <a:latin typeface="+mn-lt"/>
              </a:rPr>
              <a:t>LHCb</a:t>
            </a:r>
            <a:r>
              <a:rPr lang="en-GB" dirty="0" smtClean="0">
                <a:latin typeface="+mn-lt"/>
              </a:rPr>
              <a:t> since early 2013, ~20% of their resources in 2013)</a:t>
            </a:r>
          </a:p>
          <a:p>
            <a:pPr lvl="1"/>
            <a:r>
              <a:rPr lang="en-GB" dirty="0" smtClean="0">
                <a:latin typeface="+mn-lt"/>
              </a:rPr>
              <a:t>Academic facilities</a:t>
            </a:r>
          </a:p>
          <a:p>
            <a:r>
              <a:rPr lang="en-GB" dirty="0" smtClean="0">
                <a:latin typeface="+mn-lt"/>
              </a:rPr>
              <a:t>Cheap (?) opportunistic cloud resources</a:t>
            </a:r>
          </a:p>
          <a:p>
            <a:pPr lvl="1"/>
            <a:r>
              <a:rPr lang="en-GB" dirty="0" smtClean="0">
                <a:latin typeface="+mn-lt"/>
              </a:rPr>
              <a:t>Commercial cloud infrastructure (Amazon EC2, Google): good deal but under restrictive conditions </a:t>
            </a:r>
          </a:p>
          <a:p>
            <a:endParaRPr lang="it-IT" dirty="0"/>
          </a:p>
        </p:txBody>
      </p:sp>
      <p:sp>
        <p:nvSpPr>
          <p:cNvPr id="4" name="Segnaposto data 3"/>
          <p:cNvSpPr>
            <a:spLocks noGrp="1"/>
          </p:cNvSpPr>
          <p:nvPr>
            <p:ph type="dt" sz="half" idx="10"/>
          </p:nvPr>
        </p:nvSpPr>
        <p:spPr/>
        <p:txBody>
          <a:bodyPr/>
          <a:lstStyle/>
          <a:p>
            <a:r>
              <a:rPr lang="x-none" smtClean="0"/>
              <a:t>11-13/03/14</a:t>
            </a:r>
            <a:endParaRPr lang="it-IT"/>
          </a:p>
        </p:txBody>
      </p:sp>
      <p:sp>
        <p:nvSpPr>
          <p:cNvPr id="5" name="Segnaposto piè di pagina 4"/>
          <p:cNvSpPr>
            <a:spLocks noGrp="1"/>
          </p:cNvSpPr>
          <p:nvPr>
            <p:ph type="ftr" sz="quarter" idx="11"/>
          </p:nvPr>
        </p:nvSpPr>
        <p:spPr/>
        <p:txBody>
          <a:bodyPr/>
          <a:lstStyle/>
          <a:p>
            <a:r>
              <a:rPr lang="it-IT" smtClean="0"/>
              <a:t>G. Carlino - Trento, IFD Workshop</a:t>
            </a:r>
            <a:endParaRPr lang="it-IT"/>
          </a:p>
        </p:txBody>
      </p:sp>
      <p:sp>
        <p:nvSpPr>
          <p:cNvPr id="6" name="Segnaposto numero diapositiva 5"/>
          <p:cNvSpPr>
            <a:spLocks noGrp="1"/>
          </p:cNvSpPr>
          <p:nvPr>
            <p:ph type="sldNum" sz="quarter" idx="12"/>
          </p:nvPr>
        </p:nvSpPr>
        <p:spPr/>
        <p:txBody>
          <a:bodyPr/>
          <a:lstStyle/>
          <a:p>
            <a:fld id="{AB066F56-95CB-994D-AA98-32CAD7FADCCA}" type="slidenum">
              <a:rPr lang="it-IT" smtClean="0"/>
              <a:t>12</a:t>
            </a:fld>
            <a:endParaRPr lang="it-IT"/>
          </a:p>
        </p:txBody>
      </p:sp>
      <p:pic>
        <p:nvPicPr>
          <p:cNvPr id="7" name="Immagine 6"/>
          <p:cNvPicPr>
            <a:picLocks noChangeAspect="1"/>
          </p:cNvPicPr>
          <p:nvPr/>
        </p:nvPicPr>
        <p:blipFill rotWithShape="1">
          <a:blip r:embed="rId2"/>
          <a:srcRect r="1810"/>
          <a:stretch/>
        </p:blipFill>
        <p:spPr>
          <a:xfrm>
            <a:off x="1067786" y="3800738"/>
            <a:ext cx="3046028" cy="2691692"/>
          </a:xfrm>
          <a:prstGeom prst="rect">
            <a:avLst/>
          </a:prstGeom>
        </p:spPr>
      </p:pic>
      <p:pic>
        <p:nvPicPr>
          <p:cNvPr id="8" name="Immagine 7"/>
          <p:cNvPicPr>
            <a:picLocks noChangeAspect="1"/>
          </p:cNvPicPr>
          <p:nvPr/>
        </p:nvPicPr>
        <p:blipFill rotWithShape="1">
          <a:blip r:embed="rId3"/>
          <a:srcRect r="3570"/>
          <a:stretch/>
        </p:blipFill>
        <p:spPr>
          <a:xfrm>
            <a:off x="4756015" y="3907758"/>
            <a:ext cx="3594370" cy="2499672"/>
          </a:xfrm>
          <a:prstGeom prst="rect">
            <a:avLst/>
          </a:prstGeom>
        </p:spPr>
      </p:pic>
      <p:sp>
        <p:nvSpPr>
          <p:cNvPr id="9" name="CasellaDiTesto 8"/>
          <p:cNvSpPr txBox="1"/>
          <p:nvPr/>
        </p:nvSpPr>
        <p:spPr>
          <a:xfrm>
            <a:off x="4756015" y="5846099"/>
            <a:ext cx="3792126" cy="646331"/>
          </a:xfrm>
          <a:prstGeom prst="rect">
            <a:avLst/>
          </a:prstGeom>
          <a:solidFill>
            <a:schemeClr val="bg1"/>
          </a:solidFill>
        </p:spPr>
        <p:txBody>
          <a:bodyPr wrap="square" rtlCol="0">
            <a:spAutoFit/>
          </a:bodyPr>
          <a:lstStyle/>
          <a:p>
            <a:r>
              <a:rPr lang="it-IT" dirty="0" err="1"/>
              <a:t>a</a:t>
            </a:r>
            <a:r>
              <a:rPr lang="it-IT" dirty="0" err="1" smtClean="0"/>
              <a:t>bout</a:t>
            </a:r>
            <a:r>
              <a:rPr lang="it-IT" dirty="0" smtClean="0"/>
              <a:t> 450k production </a:t>
            </a:r>
            <a:r>
              <a:rPr lang="it-IT" dirty="0" err="1" smtClean="0"/>
              <a:t>jobs</a:t>
            </a:r>
            <a:r>
              <a:rPr lang="it-IT" dirty="0" smtClean="0"/>
              <a:t> from Google over </a:t>
            </a:r>
            <a:r>
              <a:rPr lang="it-IT" dirty="0" err="1" smtClean="0"/>
              <a:t>few</a:t>
            </a:r>
            <a:r>
              <a:rPr lang="it-IT" dirty="0" smtClean="0"/>
              <a:t> weeks</a:t>
            </a:r>
            <a:endParaRPr lang="it-IT" dirty="0"/>
          </a:p>
        </p:txBody>
      </p:sp>
    </p:spTree>
    <p:extLst>
      <p:ext uri="{BB962C8B-B14F-4D97-AF65-F5344CB8AC3E}">
        <p14:creationId xmlns:p14="http://schemas.microsoft.com/office/powerpoint/2010/main" val="11883921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GB" dirty="0" smtClean="0"/>
              <a:t>Grid to Cloud</a:t>
            </a:r>
            <a:endParaRPr lang="en-GB" dirty="0"/>
          </a:p>
        </p:txBody>
      </p:sp>
      <p:sp>
        <p:nvSpPr>
          <p:cNvPr id="4" name="Segnaposto data 3"/>
          <p:cNvSpPr>
            <a:spLocks noGrp="1"/>
          </p:cNvSpPr>
          <p:nvPr>
            <p:ph type="dt" sz="half" idx="10"/>
          </p:nvPr>
        </p:nvSpPr>
        <p:spPr/>
        <p:txBody>
          <a:bodyPr/>
          <a:lstStyle/>
          <a:p>
            <a:r>
              <a:rPr lang="x-none" smtClean="0"/>
              <a:t>11-13/03/14</a:t>
            </a:r>
            <a:endParaRPr lang="it-IT"/>
          </a:p>
        </p:txBody>
      </p:sp>
      <p:sp>
        <p:nvSpPr>
          <p:cNvPr id="5" name="Segnaposto piè di pagina 4"/>
          <p:cNvSpPr>
            <a:spLocks noGrp="1"/>
          </p:cNvSpPr>
          <p:nvPr>
            <p:ph type="ftr" sz="quarter" idx="11"/>
          </p:nvPr>
        </p:nvSpPr>
        <p:spPr/>
        <p:txBody>
          <a:bodyPr/>
          <a:lstStyle/>
          <a:p>
            <a:r>
              <a:rPr lang="it-IT" smtClean="0"/>
              <a:t>G. Carlino - Trento, IFD Workshop</a:t>
            </a:r>
            <a:endParaRPr lang="it-IT"/>
          </a:p>
        </p:txBody>
      </p:sp>
      <p:sp>
        <p:nvSpPr>
          <p:cNvPr id="6" name="Segnaposto numero diapositiva 5"/>
          <p:cNvSpPr>
            <a:spLocks noGrp="1"/>
          </p:cNvSpPr>
          <p:nvPr>
            <p:ph type="sldNum" sz="quarter" idx="12"/>
          </p:nvPr>
        </p:nvSpPr>
        <p:spPr/>
        <p:txBody>
          <a:bodyPr/>
          <a:lstStyle/>
          <a:p>
            <a:fld id="{AB066F56-95CB-994D-AA98-32CAD7FADCCA}" type="slidenum">
              <a:rPr lang="it-IT" smtClean="0"/>
              <a:t>13</a:t>
            </a:fld>
            <a:endParaRPr lang="it-IT"/>
          </a:p>
        </p:txBody>
      </p:sp>
      <p:sp>
        <p:nvSpPr>
          <p:cNvPr id="8" name="Segnaposto contenuto 2"/>
          <p:cNvSpPr txBox="1">
            <a:spLocks/>
          </p:cNvSpPr>
          <p:nvPr/>
        </p:nvSpPr>
        <p:spPr>
          <a:xfrm>
            <a:off x="1064846" y="1003122"/>
            <a:ext cx="7229231" cy="4252724"/>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ct val="20000"/>
              </a:spcBef>
              <a:buFont typeface="Arial"/>
              <a:buChar char="•"/>
              <a:defRPr sz="20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1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17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6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4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dirty="0" smtClean="0">
                <a:solidFill>
                  <a:srgbClr val="FF0000"/>
                </a:solidFill>
                <a:latin typeface="+mn-lt"/>
              </a:rPr>
              <a:t>From the infrastructure administration point of view, administration of cloud sites is easier than traditional grid centres. </a:t>
            </a:r>
          </a:p>
          <a:p>
            <a:pPr marL="0" indent="0">
              <a:buNone/>
            </a:pPr>
            <a:r>
              <a:rPr lang="en-GB" dirty="0" smtClean="0">
                <a:solidFill>
                  <a:srgbClr val="FF0000"/>
                </a:solidFill>
                <a:latin typeface="+mn-lt"/>
              </a:rPr>
              <a:t>Load from sites to central services: </a:t>
            </a:r>
          </a:p>
          <a:p>
            <a:pPr lvl="1"/>
            <a:r>
              <a:rPr lang="en-GB" dirty="0" smtClean="0">
                <a:latin typeface="+mn-lt"/>
              </a:rPr>
              <a:t>All the experiment software delivered by central services to sites</a:t>
            </a:r>
          </a:p>
          <a:p>
            <a:pPr lvl="1"/>
            <a:r>
              <a:rPr lang="en-GB" dirty="0" smtClean="0">
                <a:latin typeface="+mn-lt"/>
              </a:rPr>
              <a:t>Servers configurations supplied as images directly from central experiment support</a:t>
            </a:r>
          </a:p>
          <a:p>
            <a:pPr lvl="1"/>
            <a:r>
              <a:rPr lang="en-GB" dirty="0" smtClean="0">
                <a:latin typeface="+mn-lt"/>
              </a:rPr>
              <a:t>Very few services still at the level of the site</a:t>
            </a:r>
          </a:p>
          <a:p>
            <a:r>
              <a:rPr lang="en-GB" dirty="0" smtClean="0">
                <a:latin typeface="+mn-lt"/>
              </a:rPr>
              <a:t>Not a solution for everything (so far at least): not yet addressing completely the needs of I/O intensive tasks from the storage point of view</a:t>
            </a:r>
          </a:p>
          <a:p>
            <a:pPr marL="0" indent="0">
              <a:buNone/>
            </a:pPr>
            <a:endParaRPr lang="en-GB" dirty="0">
              <a:latin typeface="+mn-lt"/>
            </a:endParaRPr>
          </a:p>
          <a:p>
            <a:pPr marL="0" indent="0">
              <a:buNone/>
            </a:pPr>
            <a:r>
              <a:rPr lang="en-GB" dirty="0" smtClean="0">
                <a:solidFill>
                  <a:srgbClr val="0000FF"/>
                </a:solidFill>
                <a:latin typeface="+mn-lt"/>
              </a:rPr>
              <a:t>GRID is still the baseline, anyway Network &amp; Cloud are pushing towards a simplification of the computing infrastructures</a:t>
            </a:r>
          </a:p>
          <a:p>
            <a:pPr marL="0" indent="0">
              <a:buNone/>
            </a:pPr>
            <a:endParaRPr lang="en-GB" dirty="0" smtClean="0">
              <a:latin typeface="+mn-lt"/>
            </a:endParaRPr>
          </a:p>
          <a:p>
            <a:pPr marL="0" indent="0">
              <a:buNone/>
            </a:pPr>
            <a:endParaRPr lang="en-GB" dirty="0" smtClean="0">
              <a:latin typeface="+mn-lt"/>
            </a:endParaRPr>
          </a:p>
        </p:txBody>
      </p:sp>
    </p:spTree>
    <p:extLst>
      <p:ext uri="{BB962C8B-B14F-4D97-AF65-F5344CB8AC3E}">
        <p14:creationId xmlns:p14="http://schemas.microsoft.com/office/powerpoint/2010/main" val="540716449"/>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Distributed Tier2s</a:t>
            </a:r>
            <a:endParaRPr lang="it-IT" dirty="0"/>
          </a:p>
        </p:txBody>
      </p:sp>
      <p:sp>
        <p:nvSpPr>
          <p:cNvPr id="3" name="Segnaposto contenuto 2"/>
          <p:cNvSpPr>
            <a:spLocks noGrp="1"/>
          </p:cNvSpPr>
          <p:nvPr>
            <p:ph idx="1"/>
          </p:nvPr>
        </p:nvSpPr>
        <p:spPr>
          <a:xfrm>
            <a:off x="457200" y="805156"/>
            <a:ext cx="8229600" cy="5078684"/>
          </a:xfrm>
        </p:spPr>
        <p:txBody>
          <a:bodyPr>
            <a:normAutofit fontScale="92500" lnSpcReduction="10000"/>
          </a:bodyPr>
          <a:lstStyle/>
          <a:p>
            <a:pPr marL="0" indent="0" algn="ctr">
              <a:buNone/>
            </a:pPr>
            <a:r>
              <a:rPr lang="en-GB" sz="2200" dirty="0" smtClean="0">
                <a:solidFill>
                  <a:srgbClr val="FF0000"/>
                </a:solidFill>
                <a:latin typeface="+mn-lt"/>
              </a:rPr>
              <a:t>Exploiting the potentiality of the Cloud and the Network</a:t>
            </a:r>
          </a:p>
          <a:p>
            <a:endParaRPr lang="en-GB" dirty="0" smtClean="0">
              <a:latin typeface="+mn-lt"/>
            </a:endParaRPr>
          </a:p>
          <a:p>
            <a:r>
              <a:rPr lang="en-GB" dirty="0" smtClean="0">
                <a:latin typeface="+mn-lt"/>
              </a:rPr>
              <a:t>A feasibility study: NA and RM1 ATLAS Tier2s are experimenting a distributed Tier2 environment on dedicated VLAN segment over WAN</a:t>
            </a:r>
          </a:p>
          <a:p>
            <a:r>
              <a:rPr lang="en-GB" dirty="0" smtClean="0">
                <a:latin typeface="+mn-lt"/>
              </a:rPr>
              <a:t>Dedicated VLAN  (courtesy of GARR)</a:t>
            </a:r>
          </a:p>
          <a:p>
            <a:pPr lvl="1"/>
            <a:r>
              <a:rPr lang="en-GB" dirty="0" smtClean="0">
                <a:latin typeface="+mn-lt"/>
              </a:rPr>
              <a:t>1 Gbps shared connection between the two sites</a:t>
            </a:r>
          </a:p>
          <a:p>
            <a:pPr lvl="1">
              <a:buClrTx/>
            </a:pPr>
            <a:r>
              <a:rPr lang="en-GB" dirty="0" smtClean="0">
                <a:latin typeface="+mn-lt"/>
              </a:rPr>
              <a:t>Latency &lt; 4ms (should be enough)</a:t>
            </a:r>
          </a:p>
          <a:p>
            <a:pPr lvl="1">
              <a:buClrTx/>
            </a:pPr>
            <a:r>
              <a:rPr lang="en-GB" dirty="0" smtClean="0">
                <a:latin typeface="+mn-lt"/>
              </a:rPr>
              <a:t>Isolated traffic</a:t>
            </a:r>
          </a:p>
          <a:p>
            <a:pPr lvl="1">
              <a:buClrTx/>
            </a:pPr>
            <a:r>
              <a:rPr lang="en-GB" dirty="0" smtClean="0">
                <a:latin typeface="+mn-lt"/>
              </a:rPr>
              <a:t>Replicated storage (</a:t>
            </a:r>
            <a:r>
              <a:rPr lang="en-GB" dirty="0" err="1" smtClean="0">
                <a:latin typeface="+mn-lt"/>
              </a:rPr>
              <a:t>glusterFS</a:t>
            </a:r>
            <a:r>
              <a:rPr lang="en-GB" dirty="0" smtClean="0">
                <a:latin typeface="+mn-lt"/>
              </a:rPr>
              <a:t>-based)</a:t>
            </a:r>
          </a:p>
          <a:p>
            <a:pPr lvl="1">
              <a:buClrTx/>
            </a:pPr>
            <a:r>
              <a:rPr lang="en-GB" dirty="0" err="1" smtClean="0">
                <a:latin typeface="+mn-lt"/>
              </a:rPr>
              <a:t>OpenStack</a:t>
            </a:r>
            <a:r>
              <a:rPr lang="en-GB" dirty="0" smtClean="0">
                <a:latin typeface="+mn-lt"/>
              </a:rPr>
              <a:t> Cloud infrastructure to provide services in HA mode</a:t>
            </a:r>
          </a:p>
          <a:p>
            <a:pPr marL="0" indent="0">
              <a:buNone/>
            </a:pPr>
            <a:endParaRPr lang="en-GB" dirty="0" smtClean="0">
              <a:latin typeface="+mn-lt"/>
            </a:endParaRPr>
          </a:p>
          <a:p>
            <a:pPr marL="0" indent="0" algn="ctr">
              <a:buNone/>
            </a:pPr>
            <a:r>
              <a:rPr lang="en-GB" sz="2200" dirty="0" smtClean="0">
                <a:solidFill>
                  <a:srgbClr val="FF0000"/>
                </a:solidFill>
                <a:latin typeface="+mn-lt"/>
              </a:rPr>
              <a:t>Where may this experience lead?</a:t>
            </a:r>
          </a:p>
          <a:p>
            <a:pPr marL="0" indent="0" algn="ctr">
              <a:buNone/>
            </a:pPr>
            <a:endParaRPr lang="en-GB" dirty="0">
              <a:solidFill>
                <a:srgbClr val="FF0000"/>
              </a:solidFill>
              <a:latin typeface="+mn-lt"/>
            </a:endParaRPr>
          </a:p>
          <a:p>
            <a:r>
              <a:rPr lang="en-GB" dirty="0">
                <a:latin typeface="+mn-lt"/>
              </a:rPr>
              <a:t>The aim is </a:t>
            </a:r>
            <a:r>
              <a:rPr lang="en-GB" dirty="0" smtClean="0">
                <a:latin typeface="+mn-lt"/>
              </a:rPr>
              <a:t>at providing </a:t>
            </a:r>
            <a:r>
              <a:rPr lang="en-GB" dirty="0">
                <a:latin typeface="+mn-lt"/>
              </a:rPr>
              <a:t>an High-Available, single entry point multi-</a:t>
            </a:r>
            <a:r>
              <a:rPr lang="en-GB" dirty="0" smtClean="0">
                <a:latin typeface="+mn-lt"/>
              </a:rPr>
              <a:t>site</a:t>
            </a:r>
          </a:p>
          <a:p>
            <a:r>
              <a:rPr lang="en-GB" dirty="0" smtClean="0">
                <a:latin typeface="+mn-lt"/>
              </a:rPr>
              <a:t>Centralization (and simplification) of the sites administration</a:t>
            </a:r>
          </a:p>
          <a:p>
            <a:r>
              <a:rPr lang="en-GB" dirty="0">
                <a:latin typeface="+mn-lt"/>
              </a:rPr>
              <a:t>Extensions to other sites, extending the Cloud infrastructure and </a:t>
            </a:r>
            <a:r>
              <a:rPr lang="en-GB" dirty="0" smtClean="0">
                <a:latin typeface="+mn-lt"/>
              </a:rPr>
              <a:t>network</a:t>
            </a:r>
            <a:endParaRPr lang="en-GB" dirty="0">
              <a:latin typeface="+mn-lt"/>
            </a:endParaRPr>
          </a:p>
          <a:p>
            <a:endParaRPr lang="en-GB" dirty="0"/>
          </a:p>
          <a:p>
            <a:pPr marL="0" indent="0" algn="ctr">
              <a:buNone/>
            </a:pPr>
            <a:endParaRPr lang="en-GB" dirty="0">
              <a:solidFill>
                <a:srgbClr val="FF0000"/>
              </a:solidFill>
            </a:endParaRPr>
          </a:p>
        </p:txBody>
      </p:sp>
      <p:sp>
        <p:nvSpPr>
          <p:cNvPr id="4" name="Segnaposto data 3"/>
          <p:cNvSpPr>
            <a:spLocks noGrp="1"/>
          </p:cNvSpPr>
          <p:nvPr>
            <p:ph type="dt" sz="half" idx="10"/>
          </p:nvPr>
        </p:nvSpPr>
        <p:spPr/>
        <p:txBody>
          <a:bodyPr/>
          <a:lstStyle/>
          <a:p>
            <a:r>
              <a:rPr lang="x-none" smtClean="0"/>
              <a:t>11-13/03/14</a:t>
            </a:r>
            <a:endParaRPr lang="it-IT"/>
          </a:p>
        </p:txBody>
      </p:sp>
      <p:sp>
        <p:nvSpPr>
          <p:cNvPr id="5" name="Segnaposto piè di pagina 4"/>
          <p:cNvSpPr>
            <a:spLocks noGrp="1"/>
          </p:cNvSpPr>
          <p:nvPr>
            <p:ph type="ftr" sz="quarter" idx="11"/>
          </p:nvPr>
        </p:nvSpPr>
        <p:spPr/>
        <p:txBody>
          <a:bodyPr/>
          <a:lstStyle/>
          <a:p>
            <a:r>
              <a:rPr lang="it-IT" smtClean="0"/>
              <a:t>G. Carlino - Trento, IFD Workshop</a:t>
            </a:r>
            <a:endParaRPr lang="it-IT"/>
          </a:p>
        </p:txBody>
      </p:sp>
      <p:sp>
        <p:nvSpPr>
          <p:cNvPr id="6" name="Segnaposto numero diapositiva 5"/>
          <p:cNvSpPr>
            <a:spLocks noGrp="1"/>
          </p:cNvSpPr>
          <p:nvPr>
            <p:ph type="sldNum" sz="quarter" idx="12"/>
          </p:nvPr>
        </p:nvSpPr>
        <p:spPr/>
        <p:txBody>
          <a:bodyPr/>
          <a:lstStyle/>
          <a:p>
            <a:fld id="{AB066F56-95CB-994D-AA98-32CAD7FADCCA}" type="slidenum">
              <a:rPr lang="it-IT" smtClean="0"/>
              <a:t>14</a:t>
            </a:fld>
            <a:endParaRPr lang="it-IT"/>
          </a:p>
        </p:txBody>
      </p:sp>
    </p:spTree>
    <p:extLst>
      <p:ext uri="{BB962C8B-B14F-4D97-AF65-F5344CB8AC3E}">
        <p14:creationId xmlns:p14="http://schemas.microsoft.com/office/powerpoint/2010/main" val="33234472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The INFN Computing Infrastructure</a:t>
            </a:r>
            <a:endParaRPr lang="it-IT" dirty="0"/>
          </a:p>
        </p:txBody>
      </p:sp>
      <p:sp>
        <p:nvSpPr>
          <p:cNvPr id="4" name="Segnaposto data 3"/>
          <p:cNvSpPr>
            <a:spLocks noGrp="1"/>
          </p:cNvSpPr>
          <p:nvPr>
            <p:ph type="dt" sz="half" idx="10"/>
          </p:nvPr>
        </p:nvSpPr>
        <p:spPr/>
        <p:txBody>
          <a:bodyPr/>
          <a:lstStyle/>
          <a:p>
            <a:r>
              <a:rPr lang="x-none" smtClean="0"/>
              <a:t>11-13/03/14</a:t>
            </a:r>
            <a:endParaRPr lang="it-IT"/>
          </a:p>
        </p:txBody>
      </p:sp>
      <p:sp>
        <p:nvSpPr>
          <p:cNvPr id="5" name="Segnaposto piè di pagina 4"/>
          <p:cNvSpPr>
            <a:spLocks noGrp="1"/>
          </p:cNvSpPr>
          <p:nvPr>
            <p:ph type="ftr" sz="quarter" idx="11"/>
          </p:nvPr>
        </p:nvSpPr>
        <p:spPr/>
        <p:txBody>
          <a:bodyPr/>
          <a:lstStyle/>
          <a:p>
            <a:r>
              <a:rPr lang="it-IT" smtClean="0"/>
              <a:t>G. Carlino - Trento, IFD Workshop</a:t>
            </a:r>
            <a:endParaRPr lang="it-IT"/>
          </a:p>
        </p:txBody>
      </p:sp>
      <p:sp>
        <p:nvSpPr>
          <p:cNvPr id="6" name="Segnaposto numero diapositiva 5"/>
          <p:cNvSpPr>
            <a:spLocks noGrp="1"/>
          </p:cNvSpPr>
          <p:nvPr>
            <p:ph type="sldNum" sz="quarter" idx="12"/>
          </p:nvPr>
        </p:nvSpPr>
        <p:spPr/>
        <p:txBody>
          <a:bodyPr/>
          <a:lstStyle/>
          <a:p>
            <a:fld id="{AB066F56-95CB-994D-AA98-32CAD7FADCCA}" type="slidenum">
              <a:rPr lang="it-IT" smtClean="0"/>
              <a:t>15</a:t>
            </a:fld>
            <a:endParaRPr lang="it-IT"/>
          </a:p>
        </p:txBody>
      </p:sp>
      <p:pic>
        <p:nvPicPr>
          <p:cNvPr id="7" name="Immagine 6"/>
          <p:cNvPicPr>
            <a:picLocks noChangeAspect="1"/>
          </p:cNvPicPr>
          <p:nvPr/>
        </p:nvPicPr>
        <p:blipFill>
          <a:blip r:embed="rId2"/>
          <a:stretch>
            <a:fillRect/>
          </a:stretch>
        </p:blipFill>
        <p:spPr>
          <a:xfrm>
            <a:off x="457200" y="704794"/>
            <a:ext cx="4474976" cy="5787636"/>
          </a:xfrm>
          <a:prstGeom prst="rect">
            <a:avLst/>
          </a:prstGeom>
        </p:spPr>
      </p:pic>
      <p:sp>
        <p:nvSpPr>
          <p:cNvPr id="9" name="Segnaposto contenuto 2"/>
          <p:cNvSpPr>
            <a:spLocks noGrp="1"/>
          </p:cNvSpPr>
          <p:nvPr>
            <p:ph idx="1"/>
          </p:nvPr>
        </p:nvSpPr>
        <p:spPr>
          <a:xfrm>
            <a:off x="5062606" y="991788"/>
            <a:ext cx="3913158" cy="4890588"/>
          </a:xfrm>
        </p:spPr>
        <p:txBody>
          <a:bodyPr>
            <a:normAutofit fontScale="92500" lnSpcReduction="20000"/>
          </a:bodyPr>
          <a:lstStyle/>
          <a:p>
            <a:pPr marL="0" indent="0">
              <a:buNone/>
            </a:pPr>
            <a:r>
              <a:rPr lang="en-GB" dirty="0" smtClean="0">
                <a:latin typeface="+mn-lt"/>
              </a:rPr>
              <a:t>The INFN Distributed Computing Infrastructure is composed of:</a:t>
            </a:r>
          </a:p>
          <a:p>
            <a:r>
              <a:rPr lang="en-GB" dirty="0" smtClean="0">
                <a:latin typeface="+mn-lt"/>
              </a:rPr>
              <a:t>1 Tier1 at CNAF</a:t>
            </a:r>
          </a:p>
          <a:p>
            <a:r>
              <a:rPr lang="en-GB" dirty="0" smtClean="0">
                <a:latin typeface="+mn-lt"/>
              </a:rPr>
              <a:t>10 Tier2s serving the 4 LHC experiments</a:t>
            </a:r>
          </a:p>
          <a:p>
            <a:r>
              <a:rPr lang="en-GB" dirty="0" smtClean="0">
                <a:latin typeface="+mn-lt"/>
              </a:rPr>
              <a:t>LHC Tier3s in almost all groups</a:t>
            </a:r>
          </a:p>
          <a:p>
            <a:r>
              <a:rPr lang="en-GB" dirty="0">
                <a:latin typeface="+mn-lt"/>
              </a:rPr>
              <a:t>m</a:t>
            </a:r>
            <a:r>
              <a:rPr lang="en-GB" dirty="0" smtClean="0">
                <a:latin typeface="+mn-lt"/>
              </a:rPr>
              <a:t>any experiment farms in all the universities</a:t>
            </a:r>
          </a:p>
          <a:p>
            <a:endParaRPr lang="en-GB" dirty="0">
              <a:latin typeface="+mn-lt"/>
            </a:endParaRPr>
          </a:p>
          <a:p>
            <a:pPr marL="0" indent="0">
              <a:buNone/>
            </a:pPr>
            <a:r>
              <a:rPr lang="en-GB" dirty="0" smtClean="0">
                <a:latin typeface="+mn-lt"/>
              </a:rPr>
              <a:t>Network connection provided by GARR (GARR-X):</a:t>
            </a:r>
          </a:p>
          <a:p>
            <a:r>
              <a:rPr lang="en-GB" dirty="0" smtClean="0">
                <a:latin typeface="+mn-lt"/>
              </a:rPr>
              <a:t>10 Gbps  WAN connection for all the Tier2s</a:t>
            </a:r>
          </a:p>
          <a:p>
            <a:r>
              <a:rPr lang="en-GB" dirty="0" smtClean="0">
                <a:latin typeface="+mn-lt"/>
              </a:rPr>
              <a:t>CNAF 3x10 Gbps WAN connection </a:t>
            </a:r>
          </a:p>
          <a:p>
            <a:endParaRPr lang="en-GB" dirty="0">
              <a:latin typeface="+mn-lt"/>
            </a:endParaRPr>
          </a:p>
          <a:p>
            <a:r>
              <a:rPr lang="en-GB" dirty="0" smtClean="0">
                <a:latin typeface="+mn-lt"/>
              </a:rPr>
              <a:t>100 Gbps transition starting from south sites</a:t>
            </a:r>
            <a:endParaRPr lang="en-GB" dirty="0" smtClean="0"/>
          </a:p>
          <a:p>
            <a:endParaRPr lang="en-GB" dirty="0" smtClean="0"/>
          </a:p>
        </p:txBody>
      </p:sp>
    </p:spTree>
    <p:extLst>
      <p:ext uri="{BB962C8B-B14F-4D97-AF65-F5344CB8AC3E}">
        <p14:creationId xmlns:p14="http://schemas.microsoft.com/office/powerpoint/2010/main" val="7950873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ReCaS</a:t>
            </a:r>
            <a:endParaRPr lang="it-IT" dirty="0"/>
          </a:p>
        </p:txBody>
      </p:sp>
      <p:sp>
        <p:nvSpPr>
          <p:cNvPr id="3" name="Segnaposto contenuto 2"/>
          <p:cNvSpPr>
            <a:spLocks noGrp="1"/>
          </p:cNvSpPr>
          <p:nvPr>
            <p:ph idx="1"/>
          </p:nvPr>
        </p:nvSpPr>
        <p:spPr>
          <a:xfrm>
            <a:off x="572395" y="736036"/>
            <a:ext cx="8229600" cy="4525963"/>
          </a:xfrm>
        </p:spPr>
        <p:txBody>
          <a:bodyPr/>
          <a:lstStyle/>
          <a:p>
            <a:pPr marL="0" indent="0">
              <a:buNone/>
            </a:pPr>
            <a:r>
              <a:rPr lang="en-GB" dirty="0" smtClean="0">
                <a:latin typeface="+mn-lt"/>
              </a:rPr>
              <a:t>Not only Tier1/2/3 sites, many centres are growing thanks to external funding:</a:t>
            </a:r>
          </a:p>
          <a:p>
            <a:r>
              <a:rPr lang="en-GB" dirty="0" err="1" smtClean="0">
                <a:latin typeface="+mn-lt"/>
              </a:rPr>
              <a:t>ReCaS</a:t>
            </a:r>
            <a:r>
              <a:rPr lang="en-GB" dirty="0" smtClean="0">
                <a:latin typeface="+mn-lt"/>
              </a:rPr>
              <a:t> is a project funded by MIUR under the PON 2007-2013</a:t>
            </a:r>
          </a:p>
          <a:p>
            <a:r>
              <a:rPr lang="en-GB" dirty="0" smtClean="0">
                <a:latin typeface="+mn-lt"/>
              </a:rPr>
              <a:t>The goal is to create or strengthen  grid/cloud infrastructures in four sites:  BA, CS, CT, NA (three of them already hosting a Tier2)</a:t>
            </a:r>
          </a:p>
          <a:p>
            <a:r>
              <a:rPr lang="en-GB" dirty="0" smtClean="0">
                <a:latin typeface="+mn-lt"/>
              </a:rPr>
              <a:t>Three institutions involved: </a:t>
            </a:r>
          </a:p>
          <a:p>
            <a:pPr lvl="1"/>
            <a:r>
              <a:rPr lang="en-GB" dirty="0" smtClean="0">
                <a:latin typeface="+mn-lt"/>
              </a:rPr>
              <a:t>INFN </a:t>
            </a:r>
          </a:p>
          <a:p>
            <a:pPr lvl="1"/>
            <a:r>
              <a:rPr lang="en-GB" dirty="0" smtClean="0">
                <a:latin typeface="+mn-lt"/>
              </a:rPr>
              <a:t>Federico II University (NA)</a:t>
            </a:r>
          </a:p>
          <a:p>
            <a:pPr lvl="1"/>
            <a:r>
              <a:rPr lang="en-GB" dirty="0" smtClean="0">
                <a:latin typeface="+mn-lt"/>
              </a:rPr>
              <a:t>Aldo Moro University (BA)</a:t>
            </a:r>
          </a:p>
          <a:p>
            <a:r>
              <a:rPr lang="en-GB" dirty="0" smtClean="0">
                <a:latin typeface="+mn-lt"/>
              </a:rPr>
              <a:t>INFN resources mainly dedicated to LHC but also:</a:t>
            </a:r>
          </a:p>
          <a:p>
            <a:pPr lvl="1"/>
            <a:r>
              <a:rPr lang="en-GB" dirty="0" smtClean="0">
                <a:latin typeface="+mn-lt"/>
              </a:rPr>
              <a:t>Other HEP experiments (Belle2, Km3net)</a:t>
            </a:r>
          </a:p>
          <a:p>
            <a:pPr lvl="1"/>
            <a:r>
              <a:rPr lang="en-GB" dirty="0" smtClean="0">
                <a:latin typeface="+mn-lt"/>
              </a:rPr>
              <a:t>Other sciences (engineering, chemistry, biology)</a:t>
            </a:r>
          </a:p>
          <a:p>
            <a:pPr lvl="1"/>
            <a:r>
              <a:rPr lang="en-GB" dirty="0" smtClean="0">
                <a:latin typeface="+mn-lt"/>
              </a:rPr>
              <a:t>Industries and non-scientific users</a:t>
            </a:r>
          </a:p>
        </p:txBody>
      </p:sp>
      <p:sp>
        <p:nvSpPr>
          <p:cNvPr id="4" name="Segnaposto data 3"/>
          <p:cNvSpPr>
            <a:spLocks noGrp="1"/>
          </p:cNvSpPr>
          <p:nvPr>
            <p:ph type="dt" sz="half" idx="10"/>
          </p:nvPr>
        </p:nvSpPr>
        <p:spPr/>
        <p:txBody>
          <a:bodyPr/>
          <a:lstStyle/>
          <a:p>
            <a:r>
              <a:rPr lang="x-none" smtClean="0"/>
              <a:t>11-13/03/14</a:t>
            </a:r>
            <a:endParaRPr lang="it-IT"/>
          </a:p>
        </p:txBody>
      </p:sp>
      <p:sp>
        <p:nvSpPr>
          <p:cNvPr id="5" name="Segnaposto piè di pagina 4"/>
          <p:cNvSpPr>
            <a:spLocks noGrp="1"/>
          </p:cNvSpPr>
          <p:nvPr>
            <p:ph type="ftr" sz="quarter" idx="11"/>
          </p:nvPr>
        </p:nvSpPr>
        <p:spPr/>
        <p:txBody>
          <a:bodyPr/>
          <a:lstStyle/>
          <a:p>
            <a:r>
              <a:rPr lang="it-IT" smtClean="0"/>
              <a:t>G. Carlino - Trento, IFD Workshop</a:t>
            </a:r>
            <a:endParaRPr lang="it-IT"/>
          </a:p>
        </p:txBody>
      </p:sp>
      <p:sp>
        <p:nvSpPr>
          <p:cNvPr id="6" name="Segnaposto numero diapositiva 5"/>
          <p:cNvSpPr>
            <a:spLocks noGrp="1"/>
          </p:cNvSpPr>
          <p:nvPr>
            <p:ph type="sldNum" sz="quarter" idx="12"/>
          </p:nvPr>
        </p:nvSpPr>
        <p:spPr/>
        <p:txBody>
          <a:bodyPr/>
          <a:lstStyle/>
          <a:p>
            <a:fld id="{AB066F56-95CB-994D-AA98-32CAD7FADCCA}" type="slidenum">
              <a:rPr lang="it-IT" smtClean="0"/>
              <a:t>16</a:t>
            </a:fld>
            <a:endParaRPr lang="it-IT"/>
          </a:p>
        </p:txBody>
      </p:sp>
      <p:pic>
        <p:nvPicPr>
          <p:cNvPr id="7" name="Picture 6" descr="Nuova_Intestazione_verbal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57391" y="5370854"/>
            <a:ext cx="1882403" cy="83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magin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96784" y="2762612"/>
            <a:ext cx="2547216" cy="3119040"/>
          </a:xfrm>
          <a:prstGeom prst="rect">
            <a:avLst/>
          </a:prstGeom>
        </p:spPr>
      </p:pic>
      <p:sp>
        <p:nvSpPr>
          <p:cNvPr id="9" name="CasellaDiTesto 8"/>
          <p:cNvSpPr txBox="1"/>
          <p:nvPr/>
        </p:nvSpPr>
        <p:spPr>
          <a:xfrm>
            <a:off x="342712" y="5370854"/>
            <a:ext cx="4841084" cy="646331"/>
          </a:xfrm>
          <a:prstGeom prst="rect">
            <a:avLst/>
          </a:prstGeom>
          <a:solidFill>
            <a:srgbClr val="FFFF00"/>
          </a:solidFill>
          <a:ln>
            <a:solidFill>
              <a:srgbClr val="FF000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dirty="0" smtClean="0">
                <a:solidFill>
                  <a:srgbClr val="FF0000"/>
                </a:solidFill>
              </a:rPr>
              <a:t>Good example of </a:t>
            </a:r>
            <a:r>
              <a:rPr lang="en-GB" dirty="0" err="1" smtClean="0">
                <a:solidFill>
                  <a:srgbClr val="FF0000"/>
                </a:solidFill>
              </a:rPr>
              <a:t>multidisciplinarity</a:t>
            </a:r>
            <a:r>
              <a:rPr lang="en-GB" dirty="0">
                <a:solidFill>
                  <a:srgbClr val="FF0000"/>
                </a:solidFill>
              </a:rPr>
              <a:t> (</a:t>
            </a:r>
            <a:r>
              <a:rPr lang="en-GB" dirty="0" smtClean="0">
                <a:solidFill>
                  <a:srgbClr val="FF0000"/>
                </a:solidFill>
              </a:rPr>
              <a:t>not only HEP) and regionalization of the computing centres</a:t>
            </a:r>
            <a:endParaRPr lang="en-GB" dirty="0">
              <a:solidFill>
                <a:srgbClr val="FF0000"/>
              </a:solidFill>
            </a:endParaRPr>
          </a:p>
        </p:txBody>
      </p:sp>
    </p:spTree>
    <p:extLst>
      <p:ext uri="{BB962C8B-B14F-4D97-AF65-F5344CB8AC3E}">
        <p14:creationId xmlns:p14="http://schemas.microsoft.com/office/powerpoint/2010/main" val="14729622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The INFN Tier1 @ CNAF</a:t>
            </a:r>
            <a:endParaRPr lang="it-IT" dirty="0"/>
          </a:p>
        </p:txBody>
      </p:sp>
      <p:sp>
        <p:nvSpPr>
          <p:cNvPr id="3" name="Segnaposto contenuto 2"/>
          <p:cNvSpPr>
            <a:spLocks noGrp="1"/>
          </p:cNvSpPr>
          <p:nvPr>
            <p:ph idx="1"/>
          </p:nvPr>
        </p:nvSpPr>
        <p:spPr>
          <a:xfrm>
            <a:off x="240611" y="647636"/>
            <a:ext cx="5981750" cy="2453415"/>
          </a:xfrm>
        </p:spPr>
        <p:txBody>
          <a:bodyPr/>
          <a:lstStyle/>
          <a:p>
            <a:r>
              <a:rPr lang="en-GB" dirty="0">
                <a:latin typeface="+mn-lt"/>
              </a:rPr>
              <a:t>M</a:t>
            </a:r>
            <a:r>
              <a:rPr lang="en-GB" dirty="0" smtClean="0">
                <a:latin typeface="+mn-lt"/>
              </a:rPr>
              <a:t>ain </a:t>
            </a:r>
            <a:r>
              <a:rPr lang="en-GB" dirty="0">
                <a:latin typeface="+mn-lt"/>
              </a:rPr>
              <a:t>I</a:t>
            </a:r>
            <a:r>
              <a:rPr lang="en-GB" dirty="0" smtClean="0">
                <a:latin typeface="+mn-lt"/>
              </a:rPr>
              <a:t>talian computing centre for LHC experiments and several others:</a:t>
            </a:r>
          </a:p>
          <a:p>
            <a:pPr lvl="1"/>
            <a:r>
              <a:rPr lang="en-GB" dirty="0" smtClean="0">
                <a:latin typeface="+mn-lt"/>
              </a:rPr>
              <a:t>Particles: </a:t>
            </a:r>
            <a:r>
              <a:rPr lang="en-GB" dirty="0" err="1" smtClean="0">
                <a:latin typeface="+mn-lt"/>
              </a:rPr>
              <a:t>Kloe</a:t>
            </a:r>
            <a:r>
              <a:rPr lang="en-GB" dirty="0" smtClean="0">
                <a:latin typeface="+mn-lt"/>
              </a:rPr>
              <a:t>, </a:t>
            </a:r>
            <a:r>
              <a:rPr lang="en-GB" dirty="0" err="1" smtClean="0">
                <a:latin typeface="+mn-lt"/>
              </a:rPr>
              <a:t>LHCf</a:t>
            </a:r>
            <a:r>
              <a:rPr lang="en-GB" dirty="0" smtClean="0">
                <a:latin typeface="+mn-lt"/>
              </a:rPr>
              <a:t>, Babar, CDF, Belle2</a:t>
            </a:r>
          </a:p>
          <a:p>
            <a:pPr lvl="1"/>
            <a:r>
              <a:rPr lang="en-GB" dirty="0" err="1" smtClean="0">
                <a:latin typeface="+mn-lt"/>
              </a:rPr>
              <a:t>Astroparticles</a:t>
            </a:r>
            <a:r>
              <a:rPr lang="en-GB" dirty="0" smtClean="0">
                <a:latin typeface="+mn-lt"/>
              </a:rPr>
              <a:t>: ARGO, AMS, PAMELA, MAGIC, Auger, Fermi/GLAST, Xenon ….</a:t>
            </a:r>
          </a:p>
          <a:p>
            <a:pPr lvl="1"/>
            <a:r>
              <a:rPr lang="en-GB" dirty="0" smtClean="0">
                <a:latin typeface="+mn-lt"/>
              </a:rPr>
              <a:t>Neutrino: Icarus, </a:t>
            </a:r>
            <a:r>
              <a:rPr lang="en-GB" dirty="0" err="1" smtClean="0">
                <a:latin typeface="+mn-lt"/>
              </a:rPr>
              <a:t>Borexino</a:t>
            </a:r>
            <a:r>
              <a:rPr lang="en-GB" dirty="0" smtClean="0">
                <a:latin typeface="+mn-lt"/>
              </a:rPr>
              <a:t>, </a:t>
            </a:r>
            <a:r>
              <a:rPr lang="en-GB" dirty="0" err="1" smtClean="0">
                <a:latin typeface="+mn-lt"/>
              </a:rPr>
              <a:t>Gerda</a:t>
            </a:r>
            <a:endParaRPr lang="en-GB" dirty="0" smtClean="0">
              <a:latin typeface="+mn-lt"/>
            </a:endParaRPr>
          </a:p>
          <a:p>
            <a:pPr lvl="1"/>
            <a:r>
              <a:rPr lang="en-GB" dirty="0" smtClean="0">
                <a:latin typeface="+mn-lt"/>
              </a:rPr>
              <a:t>Gravitation: Virgo </a:t>
            </a:r>
          </a:p>
        </p:txBody>
      </p:sp>
      <p:sp>
        <p:nvSpPr>
          <p:cNvPr id="4" name="Segnaposto data 3"/>
          <p:cNvSpPr>
            <a:spLocks noGrp="1"/>
          </p:cNvSpPr>
          <p:nvPr>
            <p:ph type="dt" sz="half" idx="10"/>
          </p:nvPr>
        </p:nvSpPr>
        <p:spPr/>
        <p:txBody>
          <a:bodyPr/>
          <a:lstStyle/>
          <a:p>
            <a:r>
              <a:rPr lang="x-none" smtClean="0"/>
              <a:t>11-13/03/14</a:t>
            </a:r>
            <a:endParaRPr lang="it-IT" dirty="0"/>
          </a:p>
        </p:txBody>
      </p:sp>
      <p:sp>
        <p:nvSpPr>
          <p:cNvPr id="5" name="Segnaposto piè di pagina 4"/>
          <p:cNvSpPr>
            <a:spLocks noGrp="1"/>
          </p:cNvSpPr>
          <p:nvPr>
            <p:ph type="ftr" sz="quarter" idx="11"/>
          </p:nvPr>
        </p:nvSpPr>
        <p:spPr/>
        <p:txBody>
          <a:bodyPr/>
          <a:lstStyle/>
          <a:p>
            <a:r>
              <a:rPr lang="it-IT" dirty="0" smtClean="0"/>
              <a:t>G. Carlino - Trento, IFD Workshop</a:t>
            </a:r>
            <a:endParaRPr lang="it-IT" dirty="0"/>
          </a:p>
        </p:txBody>
      </p:sp>
      <p:sp>
        <p:nvSpPr>
          <p:cNvPr id="6" name="Segnaposto numero diapositiva 5"/>
          <p:cNvSpPr>
            <a:spLocks noGrp="1"/>
          </p:cNvSpPr>
          <p:nvPr>
            <p:ph type="sldNum" sz="quarter" idx="12"/>
          </p:nvPr>
        </p:nvSpPr>
        <p:spPr/>
        <p:txBody>
          <a:bodyPr/>
          <a:lstStyle/>
          <a:p>
            <a:fld id="{AB066F56-95CB-994D-AA98-32CAD7FADCCA}" type="slidenum">
              <a:rPr lang="it-IT" smtClean="0"/>
              <a:t>17</a:t>
            </a:fld>
            <a:endParaRPr lang="it-IT" dirty="0"/>
          </a:p>
        </p:txBody>
      </p:sp>
      <p:grpSp>
        <p:nvGrpSpPr>
          <p:cNvPr id="16" name="Group 23"/>
          <p:cNvGrpSpPr>
            <a:grpSpLocks/>
          </p:cNvGrpSpPr>
          <p:nvPr/>
        </p:nvGrpSpPr>
        <p:grpSpPr bwMode="auto">
          <a:xfrm>
            <a:off x="6314755" y="628455"/>
            <a:ext cx="2819400" cy="2155741"/>
            <a:chOff x="5580681" y="21288"/>
            <a:chExt cx="3550920" cy="2330653"/>
          </a:xfrm>
        </p:grpSpPr>
        <p:pic>
          <p:nvPicPr>
            <p:cNvPr id="17" name="Picture 20" descr="http://dis2001.bo.infn.it/bologna.jpg"/>
            <p:cNvPicPr>
              <a:picLocks noChangeAspect="1" noChangeArrowheads="1"/>
            </p:cNvPicPr>
            <p:nvPr/>
          </p:nvPicPr>
          <p:blipFill>
            <a:blip r:embed="rId2"/>
            <a:srcRect/>
            <a:stretch>
              <a:fillRect/>
            </a:stretch>
          </p:blipFill>
          <p:spPr bwMode="auto">
            <a:xfrm>
              <a:off x="5580681" y="21288"/>
              <a:ext cx="3550920" cy="2330653"/>
            </a:xfrm>
            <a:prstGeom prst="rect">
              <a:avLst/>
            </a:prstGeom>
            <a:noFill/>
            <a:ln w="9525">
              <a:noFill/>
              <a:miter lim="800000"/>
              <a:headEnd/>
              <a:tailEnd/>
            </a:ln>
          </p:spPr>
        </p:pic>
        <p:sp>
          <p:nvSpPr>
            <p:cNvPr id="18" name="TextBox 22"/>
            <p:cNvSpPr txBox="1">
              <a:spLocks noChangeArrowheads="1"/>
            </p:cNvSpPr>
            <p:nvPr/>
          </p:nvSpPr>
          <p:spPr bwMode="auto">
            <a:xfrm>
              <a:off x="6553200" y="1905000"/>
              <a:ext cx="1949668" cy="399299"/>
            </a:xfrm>
            <a:prstGeom prst="rect">
              <a:avLst/>
            </a:prstGeom>
            <a:noFill/>
            <a:ln w="9525">
              <a:noFill/>
              <a:miter lim="800000"/>
              <a:headEnd/>
              <a:tailEnd/>
            </a:ln>
          </p:spPr>
          <p:txBody>
            <a:bodyPr wrap="none">
              <a:prstTxWarp prst="textNoShape">
                <a:avLst/>
              </a:prstTxWarp>
              <a:spAutoFit/>
            </a:bodyPr>
            <a:lstStyle/>
            <a:p>
              <a:pPr eaLnBrk="0" hangingPunct="0"/>
              <a:r>
                <a:rPr lang="en-GB" dirty="0">
                  <a:solidFill>
                    <a:srgbClr val="FFFF00"/>
                  </a:solidFill>
                  <a:cs typeface="ヒラギノ角ゴ Pro W3" pitchFamily="-104" charset="-128"/>
                </a:rPr>
                <a:t>Bologna/</a:t>
              </a:r>
              <a:r>
                <a:rPr lang="en-GB" dirty="0" smtClean="0">
                  <a:solidFill>
                    <a:srgbClr val="FFFF00"/>
                  </a:solidFill>
                  <a:cs typeface="ヒラギノ角ゴ Pro W3" pitchFamily="-104" charset="-128"/>
                </a:rPr>
                <a:t>CNAF</a:t>
              </a:r>
              <a:endParaRPr lang="en-GB" dirty="0">
                <a:solidFill>
                  <a:srgbClr val="FFFF00"/>
                </a:solidFill>
                <a:cs typeface="ヒラギノ角ゴ Pro W3" pitchFamily="-104" charset="-128"/>
              </a:endParaRPr>
            </a:p>
          </p:txBody>
        </p:sp>
      </p:grpSp>
      <p:sp>
        <p:nvSpPr>
          <p:cNvPr id="20" name="Rettangolo 19"/>
          <p:cNvSpPr/>
          <p:nvPr/>
        </p:nvSpPr>
        <p:spPr>
          <a:xfrm>
            <a:off x="457200" y="2993891"/>
            <a:ext cx="7901622" cy="369332"/>
          </a:xfrm>
          <a:prstGeom prst="rect">
            <a:avLst/>
          </a:prstGeom>
        </p:spPr>
        <p:txBody>
          <a:bodyPr wrap="square">
            <a:spAutoFit/>
          </a:bodyPr>
          <a:lstStyle/>
          <a:p>
            <a:pPr marL="285750" indent="-285750">
              <a:buFont typeface="Arial"/>
              <a:buChar char="•"/>
            </a:pPr>
            <a:r>
              <a:rPr lang="en-GB" dirty="0">
                <a:solidFill>
                  <a:srgbClr val="0000FF"/>
                </a:solidFill>
              </a:rPr>
              <a:t>Available resources: ~140 kHS06, ~13 PB of disk, ~16 PB of tape</a:t>
            </a:r>
          </a:p>
        </p:txBody>
      </p:sp>
      <p:sp>
        <p:nvSpPr>
          <p:cNvPr id="21" name="Rettangolo 20"/>
          <p:cNvSpPr/>
          <p:nvPr/>
        </p:nvSpPr>
        <p:spPr>
          <a:xfrm>
            <a:off x="938972" y="3349810"/>
            <a:ext cx="7396507" cy="369332"/>
          </a:xfrm>
          <a:prstGeom prst="rect">
            <a:avLst/>
          </a:prstGeom>
        </p:spPr>
        <p:txBody>
          <a:bodyPr wrap="square">
            <a:spAutoFit/>
          </a:bodyPr>
          <a:lstStyle/>
          <a:p>
            <a:r>
              <a:rPr lang="en-GB" dirty="0" smtClean="0">
                <a:solidFill>
                  <a:srgbClr val="000000"/>
                </a:solidFill>
              </a:rPr>
              <a:t>Important contribution to LHC activities  (ATLAS  from 1/1/2013 to 3/8/2014 )</a:t>
            </a:r>
            <a:endParaRPr lang="en-GB" dirty="0">
              <a:solidFill>
                <a:srgbClr val="000000"/>
              </a:solidFill>
            </a:endParaRPr>
          </a:p>
        </p:txBody>
      </p:sp>
      <p:pic>
        <p:nvPicPr>
          <p:cNvPr id="23" name="Immagine 22" descr="wc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0610" y="3719142"/>
            <a:ext cx="4189861" cy="3142396"/>
          </a:xfrm>
          <a:prstGeom prst="rect">
            <a:avLst/>
          </a:prstGeom>
        </p:spPr>
      </p:pic>
      <p:pic>
        <p:nvPicPr>
          <p:cNvPr id="24" name="Immagine 23" descr="job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37226" y="3719142"/>
            <a:ext cx="4162180" cy="3121635"/>
          </a:xfrm>
          <a:prstGeom prst="rect">
            <a:avLst/>
          </a:prstGeom>
        </p:spPr>
      </p:pic>
      <p:sp>
        <p:nvSpPr>
          <p:cNvPr id="25" name="CasellaDiTesto 24"/>
          <p:cNvSpPr txBox="1"/>
          <p:nvPr/>
        </p:nvSpPr>
        <p:spPr>
          <a:xfrm>
            <a:off x="327980" y="5505450"/>
            <a:ext cx="1221984" cy="276999"/>
          </a:xfrm>
          <a:prstGeom prst="rect">
            <a:avLst/>
          </a:prstGeom>
          <a:noFill/>
        </p:spPr>
        <p:txBody>
          <a:bodyPr wrap="none" rtlCol="0">
            <a:spAutoFit/>
          </a:bodyPr>
          <a:lstStyle/>
          <a:p>
            <a:r>
              <a:rPr lang="en-GB" sz="1200" dirty="0" smtClean="0">
                <a:solidFill>
                  <a:srgbClr val="FF0000"/>
                </a:solidFill>
              </a:rPr>
              <a:t>INFN-T1 – 8.60%</a:t>
            </a:r>
            <a:endParaRPr lang="en-GB" sz="1200" dirty="0">
              <a:solidFill>
                <a:srgbClr val="FF0000"/>
              </a:solidFill>
            </a:endParaRPr>
          </a:p>
        </p:txBody>
      </p:sp>
      <p:sp>
        <p:nvSpPr>
          <p:cNvPr id="26" name="CasellaDiTesto 25"/>
          <p:cNvSpPr txBox="1"/>
          <p:nvPr/>
        </p:nvSpPr>
        <p:spPr>
          <a:xfrm>
            <a:off x="4430471" y="5149850"/>
            <a:ext cx="1221984" cy="276999"/>
          </a:xfrm>
          <a:prstGeom prst="rect">
            <a:avLst/>
          </a:prstGeom>
          <a:noFill/>
        </p:spPr>
        <p:txBody>
          <a:bodyPr wrap="none" rtlCol="0">
            <a:spAutoFit/>
          </a:bodyPr>
          <a:lstStyle/>
          <a:p>
            <a:r>
              <a:rPr lang="en-GB" sz="1200" dirty="0" smtClean="0">
                <a:solidFill>
                  <a:srgbClr val="FF0000"/>
                </a:solidFill>
              </a:rPr>
              <a:t>INFN-T1 – 8.75%</a:t>
            </a:r>
            <a:endParaRPr lang="en-GB" sz="1200" dirty="0">
              <a:solidFill>
                <a:srgbClr val="FF0000"/>
              </a:solidFill>
            </a:endParaRPr>
          </a:p>
        </p:txBody>
      </p:sp>
    </p:spTree>
    <p:extLst>
      <p:ext uri="{BB962C8B-B14F-4D97-AF65-F5344CB8AC3E}">
        <p14:creationId xmlns:p14="http://schemas.microsoft.com/office/powerpoint/2010/main" val="31545514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315390" y="13818"/>
            <a:ext cx="7371410" cy="496497"/>
          </a:xfrm>
        </p:spPr>
        <p:txBody>
          <a:bodyPr/>
          <a:lstStyle/>
          <a:p>
            <a:r>
              <a:rPr lang="it-IT" dirty="0" smtClean="0"/>
              <a:t>The Tier2s</a:t>
            </a:r>
            <a:endParaRPr lang="it-IT" dirty="0"/>
          </a:p>
        </p:txBody>
      </p:sp>
      <p:sp>
        <p:nvSpPr>
          <p:cNvPr id="3" name="Segnaposto contenuto 2"/>
          <p:cNvSpPr>
            <a:spLocks noGrp="1"/>
          </p:cNvSpPr>
          <p:nvPr>
            <p:ph idx="1"/>
          </p:nvPr>
        </p:nvSpPr>
        <p:spPr>
          <a:xfrm>
            <a:off x="1020372" y="805156"/>
            <a:ext cx="7413981" cy="5476124"/>
          </a:xfrm>
        </p:spPr>
        <p:txBody>
          <a:bodyPr>
            <a:normAutofit fontScale="92500" lnSpcReduction="10000"/>
          </a:bodyPr>
          <a:lstStyle/>
          <a:p>
            <a:r>
              <a:rPr lang="en-GB" dirty="0" smtClean="0">
                <a:solidFill>
                  <a:srgbClr val="0000FF"/>
                </a:solidFill>
                <a:latin typeface="+mn-lt"/>
              </a:rPr>
              <a:t>Global amount of resources: ~125 kHS06 CPU and ~10 PB disk</a:t>
            </a:r>
          </a:p>
          <a:p>
            <a:pPr marL="0" indent="0">
              <a:buNone/>
            </a:pPr>
            <a:r>
              <a:rPr lang="en-GB" dirty="0" smtClean="0">
                <a:latin typeface="+mn-lt"/>
              </a:rPr>
              <a:t>Is the current computing infrastructure performing well satisfying the experiment needs and the WLCG requirement?</a:t>
            </a:r>
          </a:p>
          <a:p>
            <a:pPr marL="0" indent="0">
              <a:buNone/>
            </a:pPr>
            <a:r>
              <a:rPr lang="en-GB" dirty="0" smtClean="0">
                <a:latin typeface="+mn-lt"/>
              </a:rPr>
              <a:t>Tier2 Review held in </a:t>
            </a:r>
            <a:r>
              <a:rPr lang="en-GB" dirty="0">
                <a:latin typeface="+mn-lt"/>
              </a:rPr>
              <a:t>J</a:t>
            </a:r>
            <a:r>
              <a:rPr lang="en-GB" dirty="0" smtClean="0">
                <a:latin typeface="+mn-lt"/>
              </a:rPr>
              <a:t>anuary</a:t>
            </a:r>
          </a:p>
          <a:p>
            <a:pPr marL="0" indent="0">
              <a:buNone/>
            </a:pPr>
            <a:r>
              <a:rPr lang="en-GB" dirty="0" smtClean="0">
                <a:latin typeface="+mn-lt"/>
              </a:rPr>
              <a:t>Outcome:</a:t>
            </a:r>
          </a:p>
          <a:p>
            <a:r>
              <a:rPr lang="en-GB" dirty="0" smtClean="0">
                <a:latin typeface="+mn-lt"/>
              </a:rPr>
              <a:t>All the sites are well integrated in the experiment activities providing the pledged resources and supporting the Italian activities</a:t>
            </a:r>
          </a:p>
          <a:p>
            <a:r>
              <a:rPr lang="en-GB" dirty="0" smtClean="0">
                <a:latin typeface="+mn-lt"/>
              </a:rPr>
              <a:t>Good or excellent performance</a:t>
            </a:r>
          </a:p>
          <a:p>
            <a:r>
              <a:rPr lang="en-GB" dirty="0" smtClean="0">
                <a:latin typeface="+mn-lt"/>
              </a:rPr>
              <a:t>Good synergy with the Universities</a:t>
            </a:r>
          </a:p>
          <a:p>
            <a:endParaRPr lang="en-GB" dirty="0">
              <a:latin typeface="+mn-lt"/>
            </a:endParaRPr>
          </a:p>
          <a:p>
            <a:pPr marL="0" indent="0">
              <a:buNone/>
            </a:pPr>
            <a:r>
              <a:rPr lang="en-GB" dirty="0" smtClean="0">
                <a:solidFill>
                  <a:srgbClr val="FF0000"/>
                </a:solidFill>
                <a:latin typeface="+mn-lt"/>
              </a:rPr>
              <a:t>The current distributed infrastructure model, based on medium-small sites hosted in Universities and run by local groups (experiments and IT experts together), has proven to fulfil the requirements (even more than expected) and not to be too expensive for INFN.</a:t>
            </a:r>
          </a:p>
          <a:p>
            <a:pPr marL="0" indent="0">
              <a:buNone/>
            </a:pPr>
            <a:endParaRPr lang="en-GB" dirty="0" smtClean="0">
              <a:latin typeface="+mn-lt"/>
            </a:endParaRPr>
          </a:p>
          <a:p>
            <a:pPr marL="0" indent="0">
              <a:buNone/>
            </a:pPr>
            <a:r>
              <a:rPr lang="en-GB" dirty="0" smtClean="0">
                <a:latin typeface="+mn-lt"/>
              </a:rPr>
              <a:t>Moreover, it has allowed the growth and dissemination of computing expertise in all the groups and the creation of a strong link with the analysis activities</a:t>
            </a:r>
          </a:p>
        </p:txBody>
      </p:sp>
      <p:sp>
        <p:nvSpPr>
          <p:cNvPr id="4" name="Segnaposto data 3"/>
          <p:cNvSpPr>
            <a:spLocks noGrp="1"/>
          </p:cNvSpPr>
          <p:nvPr>
            <p:ph type="dt" sz="half" idx="10"/>
          </p:nvPr>
        </p:nvSpPr>
        <p:spPr/>
        <p:txBody>
          <a:bodyPr/>
          <a:lstStyle/>
          <a:p>
            <a:r>
              <a:rPr lang="x-none" smtClean="0"/>
              <a:t>11-13/03/14</a:t>
            </a:r>
            <a:endParaRPr lang="it-IT" dirty="0"/>
          </a:p>
        </p:txBody>
      </p:sp>
      <p:sp>
        <p:nvSpPr>
          <p:cNvPr id="5" name="Segnaposto piè di pagina 4"/>
          <p:cNvSpPr>
            <a:spLocks noGrp="1"/>
          </p:cNvSpPr>
          <p:nvPr>
            <p:ph type="ftr" sz="quarter" idx="11"/>
          </p:nvPr>
        </p:nvSpPr>
        <p:spPr/>
        <p:txBody>
          <a:bodyPr/>
          <a:lstStyle/>
          <a:p>
            <a:r>
              <a:rPr lang="it-IT" dirty="0" smtClean="0"/>
              <a:t>G. Carlino - Trento, IFD Workshop</a:t>
            </a:r>
            <a:endParaRPr lang="it-IT" dirty="0"/>
          </a:p>
        </p:txBody>
      </p:sp>
      <p:sp>
        <p:nvSpPr>
          <p:cNvPr id="6" name="Segnaposto numero diapositiva 5"/>
          <p:cNvSpPr>
            <a:spLocks noGrp="1"/>
          </p:cNvSpPr>
          <p:nvPr>
            <p:ph type="sldNum" sz="quarter" idx="12"/>
          </p:nvPr>
        </p:nvSpPr>
        <p:spPr/>
        <p:txBody>
          <a:bodyPr/>
          <a:lstStyle/>
          <a:p>
            <a:fld id="{AB066F56-95CB-994D-AA98-32CAD7FADCCA}" type="slidenum">
              <a:rPr lang="it-IT" smtClean="0"/>
              <a:t>18</a:t>
            </a:fld>
            <a:endParaRPr lang="it-IT" dirty="0"/>
          </a:p>
        </p:txBody>
      </p:sp>
    </p:spTree>
    <p:extLst>
      <p:ext uri="{BB962C8B-B14F-4D97-AF65-F5344CB8AC3E}">
        <p14:creationId xmlns:p14="http://schemas.microsoft.com/office/powerpoint/2010/main" val="35295585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315390" y="13818"/>
            <a:ext cx="7371410" cy="496497"/>
          </a:xfrm>
        </p:spPr>
        <p:txBody>
          <a:bodyPr/>
          <a:lstStyle/>
          <a:p>
            <a:r>
              <a:rPr lang="it-IT" sz="2800" dirty="0" err="1" smtClean="0"/>
              <a:t>Evolution</a:t>
            </a:r>
            <a:r>
              <a:rPr lang="it-IT" sz="2800" dirty="0" smtClean="0"/>
              <a:t> of the Computing Infrastructure </a:t>
            </a:r>
            <a:endParaRPr lang="it-IT" sz="2800" dirty="0"/>
          </a:p>
        </p:txBody>
      </p:sp>
      <p:sp>
        <p:nvSpPr>
          <p:cNvPr id="3" name="Segnaposto contenuto 2"/>
          <p:cNvSpPr>
            <a:spLocks noGrp="1"/>
          </p:cNvSpPr>
          <p:nvPr>
            <p:ph idx="1"/>
          </p:nvPr>
        </p:nvSpPr>
        <p:spPr>
          <a:xfrm>
            <a:off x="1215763" y="817856"/>
            <a:ext cx="7363776" cy="5258606"/>
          </a:xfrm>
        </p:spPr>
        <p:txBody>
          <a:bodyPr>
            <a:normAutofit/>
          </a:bodyPr>
          <a:lstStyle/>
          <a:p>
            <a:pPr marL="0" indent="0">
              <a:buNone/>
            </a:pPr>
            <a:r>
              <a:rPr lang="en-GB" dirty="0">
                <a:solidFill>
                  <a:srgbClr val="0000FF"/>
                </a:solidFill>
                <a:latin typeface="+mn-lt"/>
              </a:rPr>
              <a:t>But …</a:t>
            </a:r>
          </a:p>
          <a:p>
            <a:pPr marL="0" indent="0">
              <a:buNone/>
            </a:pPr>
            <a:endParaRPr lang="en-GB" dirty="0" smtClean="0">
              <a:latin typeface="+mn-lt"/>
            </a:endParaRPr>
          </a:p>
          <a:p>
            <a:r>
              <a:rPr lang="en-GB" dirty="0" smtClean="0">
                <a:latin typeface="+mn-lt"/>
              </a:rPr>
              <a:t>The future will be different, an evolution in the computing infrastructure is foreseen to cope with:</a:t>
            </a:r>
          </a:p>
          <a:p>
            <a:pPr lvl="1"/>
            <a:r>
              <a:rPr lang="en-GB" dirty="0" smtClean="0">
                <a:solidFill>
                  <a:srgbClr val="FF0000"/>
                </a:solidFill>
                <a:latin typeface="+mn-lt"/>
              </a:rPr>
              <a:t>Huge amount of data expected from Run2 to Run4 </a:t>
            </a:r>
          </a:p>
          <a:p>
            <a:pPr lvl="2"/>
            <a:r>
              <a:rPr lang="en-GB" dirty="0">
                <a:latin typeface="+mn-lt"/>
              </a:rPr>
              <a:t>t</a:t>
            </a:r>
            <a:r>
              <a:rPr lang="en-GB" dirty="0" smtClean="0">
                <a:latin typeface="+mn-lt"/>
              </a:rPr>
              <a:t>hroughput x2 in 2015, x50 (?) in 2025 (jump never experienced in the past) </a:t>
            </a:r>
          </a:p>
          <a:p>
            <a:pPr lvl="1"/>
            <a:r>
              <a:rPr lang="en-GB" dirty="0" smtClean="0">
                <a:solidFill>
                  <a:srgbClr val="FF0000"/>
                </a:solidFill>
                <a:latin typeface="+mn-lt"/>
              </a:rPr>
              <a:t>Reduction in funding</a:t>
            </a:r>
          </a:p>
          <a:p>
            <a:pPr lvl="2"/>
            <a:r>
              <a:rPr lang="en-GB" dirty="0" smtClean="0">
                <a:latin typeface="+mn-lt"/>
              </a:rPr>
              <a:t>HEP benefitted greatly from funding from EC (and US) largely stopped now </a:t>
            </a:r>
          </a:p>
          <a:p>
            <a:pPr lvl="2"/>
            <a:r>
              <a:rPr lang="en-GB" dirty="0" smtClean="0">
                <a:latin typeface="+mn-lt"/>
              </a:rPr>
              <a:t>for future funding it is necessary to demonstrate the benefit for other sciences and society and to collaborate with industry</a:t>
            </a:r>
          </a:p>
          <a:p>
            <a:pPr lvl="2"/>
            <a:r>
              <a:rPr lang="en-GB" sz="1600" dirty="0">
                <a:latin typeface="+mn-lt"/>
              </a:rPr>
              <a:t>Manpower issues </a:t>
            </a:r>
          </a:p>
        </p:txBody>
      </p:sp>
      <p:sp>
        <p:nvSpPr>
          <p:cNvPr id="4" name="Segnaposto data 3"/>
          <p:cNvSpPr>
            <a:spLocks noGrp="1"/>
          </p:cNvSpPr>
          <p:nvPr>
            <p:ph type="dt" sz="half" idx="10"/>
          </p:nvPr>
        </p:nvSpPr>
        <p:spPr/>
        <p:txBody>
          <a:bodyPr/>
          <a:lstStyle/>
          <a:p>
            <a:r>
              <a:rPr lang="x-none" smtClean="0"/>
              <a:t>11-13/03/14</a:t>
            </a:r>
            <a:endParaRPr lang="it-IT" dirty="0"/>
          </a:p>
        </p:txBody>
      </p:sp>
      <p:sp>
        <p:nvSpPr>
          <p:cNvPr id="5" name="Segnaposto piè di pagina 4"/>
          <p:cNvSpPr>
            <a:spLocks noGrp="1"/>
          </p:cNvSpPr>
          <p:nvPr>
            <p:ph type="ftr" sz="quarter" idx="11"/>
          </p:nvPr>
        </p:nvSpPr>
        <p:spPr/>
        <p:txBody>
          <a:bodyPr/>
          <a:lstStyle/>
          <a:p>
            <a:r>
              <a:rPr lang="it-IT" dirty="0" smtClean="0"/>
              <a:t>G. Carlino - Trento, IFD Workshop</a:t>
            </a:r>
            <a:endParaRPr lang="it-IT" dirty="0"/>
          </a:p>
        </p:txBody>
      </p:sp>
      <p:sp>
        <p:nvSpPr>
          <p:cNvPr id="6" name="Segnaposto numero diapositiva 5"/>
          <p:cNvSpPr>
            <a:spLocks noGrp="1"/>
          </p:cNvSpPr>
          <p:nvPr>
            <p:ph type="sldNum" sz="quarter" idx="12"/>
          </p:nvPr>
        </p:nvSpPr>
        <p:spPr/>
        <p:txBody>
          <a:bodyPr/>
          <a:lstStyle/>
          <a:p>
            <a:fld id="{AB066F56-95CB-994D-AA98-32CAD7FADCCA}" type="slidenum">
              <a:rPr lang="it-IT" smtClean="0"/>
              <a:t>19</a:t>
            </a:fld>
            <a:endParaRPr lang="it-IT" dirty="0"/>
          </a:p>
        </p:txBody>
      </p:sp>
    </p:spTree>
    <p:extLst>
      <p:ext uri="{BB962C8B-B14F-4D97-AF65-F5344CB8AC3E}">
        <p14:creationId xmlns:p14="http://schemas.microsoft.com/office/powerpoint/2010/main" val="365357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 A bit of </a:t>
            </a:r>
            <a:r>
              <a:rPr lang="it-IT" dirty="0" err="1" smtClean="0"/>
              <a:t>history</a:t>
            </a:r>
            <a:r>
              <a:rPr lang="it-IT" dirty="0" smtClean="0"/>
              <a:t> - </a:t>
            </a:r>
            <a:r>
              <a:rPr lang="it-IT" dirty="0" err="1" smtClean="0"/>
              <a:t>Monarc</a:t>
            </a:r>
            <a:r>
              <a:rPr lang="it-IT" dirty="0" smtClean="0"/>
              <a:t> and LHC GRID </a:t>
            </a:r>
            <a:endParaRPr lang="it-IT" dirty="0"/>
          </a:p>
        </p:txBody>
      </p:sp>
      <p:sp>
        <p:nvSpPr>
          <p:cNvPr id="3" name="Segnaposto contenuto 2"/>
          <p:cNvSpPr>
            <a:spLocks noGrp="1"/>
          </p:cNvSpPr>
          <p:nvPr>
            <p:ph idx="1"/>
          </p:nvPr>
        </p:nvSpPr>
        <p:spPr>
          <a:xfrm>
            <a:off x="133634" y="1105421"/>
            <a:ext cx="6701784" cy="5013670"/>
          </a:xfrm>
        </p:spPr>
        <p:txBody>
          <a:bodyPr>
            <a:normAutofit/>
          </a:bodyPr>
          <a:lstStyle/>
          <a:p>
            <a:r>
              <a:rPr lang="en-US" sz="2400" b="1" dirty="0" smtClean="0"/>
              <a:t>In 1998 MONARC project defined tiered architecture deployed later as LHC Computing Grid </a:t>
            </a:r>
          </a:p>
          <a:p>
            <a:pPr lvl="1">
              <a:lnSpc>
                <a:spcPct val="80000"/>
              </a:lnSpc>
            </a:pPr>
            <a:r>
              <a:rPr lang="en-GB" sz="1900" dirty="0" smtClean="0">
                <a:latin typeface="Calibri" charset="0"/>
                <a:ea typeface="ＭＳ Ｐゴシック" charset="0"/>
              </a:rPr>
              <a:t>a distributed model</a:t>
            </a:r>
          </a:p>
          <a:p>
            <a:pPr lvl="2">
              <a:lnSpc>
                <a:spcPct val="80000"/>
              </a:lnSpc>
            </a:pPr>
            <a:r>
              <a:rPr lang="en-GB" sz="1700" dirty="0" smtClean="0">
                <a:latin typeface="Calibri" charset="0"/>
                <a:ea typeface="ＭＳ Ｐゴシック" charset="0"/>
              </a:rPr>
              <a:t>Integrate existing centres, department clusters,</a:t>
            </a:r>
            <a:br>
              <a:rPr lang="en-GB" sz="1700" dirty="0" smtClean="0">
                <a:latin typeface="Calibri" charset="0"/>
                <a:ea typeface="ＭＳ Ｐゴシック" charset="0"/>
              </a:rPr>
            </a:br>
            <a:r>
              <a:rPr lang="en-GB" sz="1700" dirty="0" smtClean="0">
                <a:latin typeface="Calibri" charset="0"/>
                <a:ea typeface="ＭＳ Ｐゴシック" charset="0"/>
              </a:rPr>
              <a:t>recognising that funding is easier if the </a:t>
            </a:r>
            <a:br>
              <a:rPr lang="en-GB" sz="1700" dirty="0" smtClean="0">
                <a:latin typeface="Calibri" charset="0"/>
                <a:ea typeface="ＭＳ Ｐゴシック" charset="0"/>
              </a:rPr>
            </a:br>
            <a:r>
              <a:rPr lang="en-GB" sz="1700" dirty="0" smtClean="0">
                <a:latin typeface="Calibri" charset="0"/>
                <a:ea typeface="ＭＳ Ｐゴシック" charset="0"/>
              </a:rPr>
              <a:t>equipment is installed at home</a:t>
            </a:r>
          </a:p>
          <a:p>
            <a:pPr lvl="2">
              <a:lnSpc>
                <a:spcPct val="80000"/>
              </a:lnSpc>
            </a:pPr>
            <a:r>
              <a:rPr lang="en-GB" sz="1700" dirty="0" smtClean="0">
                <a:latin typeface="Calibri" charset="0"/>
                <a:ea typeface="ＭＳ Ｐゴシック" charset="0"/>
              </a:rPr>
              <a:t>local physics groups have more influence over how </a:t>
            </a:r>
          </a:p>
          <a:p>
            <a:pPr marL="914400" lvl="2" indent="0">
              <a:lnSpc>
                <a:spcPct val="80000"/>
              </a:lnSpc>
              <a:buNone/>
            </a:pPr>
            <a:r>
              <a:rPr lang="en-GB" dirty="0" smtClean="0">
                <a:latin typeface="Calibri" charset="0"/>
                <a:ea typeface="ＭＳ Ｐゴシック" charset="0"/>
              </a:rPr>
              <a:t>     </a:t>
            </a:r>
            <a:r>
              <a:rPr lang="en-GB" sz="1700" dirty="0" smtClean="0">
                <a:latin typeface="Calibri" charset="0"/>
                <a:ea typeface="ＭＳ Ｐゴシック" charset="0"/>
              </a:rPr>
              <a:t>local resources are used, how the service evolves  </a:t>
            </a:r>
            <a:endParaRPr lang="en-GB" dirty="0">
              <a:latin typeface="Calibri" charset="0"/>
              <a:ea typeface="ＭＳ Ｐゴシック" charset="0"/>
            </a:endParaRPr>
          </a:p>
          <a:p>
            <a:pPr marL="914400" lvl="2" indent="0">
              <a:lnSpc>
                <a:spcPct val="80000"/>
              </a:lnSpc>
              <a:buNone/>
            </a:pPr>
            <a:endParaRPr lang="en-GB" sz="1700" dirty="0" smtClean="0">
              <a:latin typeface="Calibri" charset="0"/>
              <a:ea typeface="ＭＳ Ｐゴシック" charset="0"/>
            </a:endParaRPr>
          </a:p>
          <a:p>
            <a:pPr lvl="1">
              <a:lnSpc>
                <a:spcPct val="80000"/>
              </a:lnSpc>
            </a:pPr>
            <a:r>
              <a:rPr lang="en-GB" sz="1900" dirty="0" smtClean="0">
                <a:latin typeface="Calibri" charset="0"/>
                <a:ea typeface="ＭＳ Ｐゴシック" charset="0"/>
              </a:rPr>
              <a:t>a multi-Tier model</a:t>
            </a:r>
          </a:p>
          <a:p>
            <a:pPr lvl="2">
              <a:lnSpc>
                <a:spcPct val="80000"/>
              </a:lnSpc>
            </a:pPr>
            <a:r>
              <a:rPr lang="en-GB" dirty="0" smtClean="0">
                <a:latin typeface="Calibri" charset="0"/>
                <a:ea typeface="ＭＳ Ｐゴシック" charset="0"/>
              </a:rPr>
              <a:t>Static strict hierarchy. Multi-hop data flows</a:t>
            </a:r>
            <a:endParaRPr lang="en-GB" sz="1700" dirty="0" smtClean="0">
              <a:latin typeface="Calibri" charset="0"/>
              <a:ea typeface="ＭＳ Ｐゴシック" charset="0"/>
            </a:endParaRPr>
          </a:p>
          <a:p>
            <a:pPr lvl="2">
              <a:lnSpc>
                <a:spcPct val="80000"/>
              </a:lnSpc>
            </a:pPr>
            <a:r>
              <a:rPr lang="en-GB" sz="1700" dirty="0" smtClean="0">
                <a:latin typeface="Calibri" charset="0"/>
                <a:ea typeface="ＭＳ Ｐゴシック" charset="0"/>
                <a:sym typeface="Wingdings" charset="0"/>
              </a:rPr>
              <a:t>Network costs favour regional data access. Lesser demands on Tier2 networking</a:t>
            </a:r>
          </a:p>
          <a:p>
            <a:pPr lvl="2">
              <a:lnSpc>
                <a:spcPct val="80000"/>
              </a:lnSpc>
            </a:pPr>
            <a:r>
              <a:rPr lang="en-GB" dirty="0" smtClean="0">
                <a:latin typeface="Calibri" charset="0"/>
                <a:ea typeface="ＭＳ Ｐゴシック" charset="0"/>
                <a:sym typeface="Wingdings" charset="0"/>
              </a:rPr>
              <a:t>Static data pre-placement </a:t>
            </a:r>
            <a:endParaRPr lang="en-GB" sz="1700" dirty="0" smtClean="0">
              <a:latin typeface="Calibri" charset="0"/>
              <a:ea typeface="ＭＳ Ｐゴシック" charset="0"/>
              <a:sym typeface="Wingdings" charset="0"/>
            </a:endParaRPr>
          </a:p>
          <a:p>
            <a:pPr marL="914400" lvl="2" indent="0">
              <a:lnSpc>
                <a:spcPct val="80000"/>
              </a:lnSpc>
              <a:buNone/>
            </a:pPr>
            <a:endParaRPr lang="it-IT" dirty="0"/>
          </a:p>
        </p:txBody>
      </p:sp>
      <p:sp>
        <p:nvSpPr>
          <p:cNvPr id="4" name="Segnaposto data 3"/>
          <p:cNvSpPr>
            <a:spLocks noGrp="1"/>
          </p:cNvSpPr>
          <p:nvPr>
            <p:ph type="dt" sz="half" idx="10"/>
          </p:nvPr>
        </p:nvSpPr>
        <p:spPr/>
        <p:txBody>
          <a:bodyPr/>
          <a:lstStyle/>
          <a:p>
            <a:r>
              <a:rPr lang="x-none" dirty="0" smtClean="0"/>
              <a:t>11-13/03/14</a:t>
            </a:r>
            <a:endParaRPr lang="it-IT" dirty="0"/>
          </a:p>
        </p:txBody>
      </p:sp>
      <p:sp>
        <p:nvSpPr>
          <p:cNvPr id="5" name="Segnaposto piè di pagina 4"/>
          <p:cNvSpPr>
            <a:spLocks noGrp="1"/>
          </p:cNvSpPr>
          <p:nvPr>
            <p:ph type="ftr" sz="quarter" idx="11"/>
          </p:nvPr>
        </p:nvSpPr>
        <p:spPr/>
        <p:txBody>
          <a:bodyPr/>
          <a:lstStyle/>
          <a:p>
            <a:r>
              <a:rPr lang="it-IT" smtClean="0"/>
              <a:t>G. Carlino - Trento, IFD Workshop</a:t>
            </a:r>
            <a:endParaRPr lang="it-IT"/>
          </a:p>
        </p:txBody>
      </p:sp>
      <p:sp>
        <p:nvSpPr>
          <p:cNvPr id="6" name="Segnaposto numero diapositiva 5"/>
          <p:cNvSpPr>
            <a:spLocks noGrp="1"/>
          </p:cNvSpPr>
          <p:nvPr>
            <p:ph type="sldNum" sz="quarter" idx="12"/>
          </p:nvPr>
        </p:nvSpPr>
        <p:spPr/>
        <p:txBody>
          <a:bodyPr/>
          <a:lstStyle/>
          <a:p>
            <a:fld id="{AB066F56-95CB-994D-AA98-32CAD7FADCCA}" type="slidenum">
              <a:rPr lang="it-IT" smtClean="0"/>
              <a:t>2</a:t>
            </a:fld>
            <a:endParaRPr lang="it-IT"/>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69182" y="1218039"/>
            <a:ext cx="2643886" cy="31678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6"/>
          <p:cNvSpPr txBox="1"/>
          <p:nvPr/>
        </p:nvSpPr>
        <p:spPr>
          <a:xfrm>
            <a:off x="6706086" y="4837546"/>
            <a:ext cx="2206982" cy="430887"/>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n-US" sz="1100" dirty="0" smtClean="0"/>
              <a:t>Hierarchy in data placement.</a:t>
            </a:r>
          </a:p>
          <a:p>
            <a:r>
              <a:rPr lang="en-US" sz="1100" dirty="0" smtClean="0"/>
              <a:t>Data flow via the hierarchy</a:t>
            </a:r>
            <a:endParaRPr lang="en-US" sz="1100" dirty="0"/>
          </a:p>
        </p:txBody>
      </p:sp>
    </p:spTree>
    <p:extLst>
      <p:ext uri="{BB962C8B-B14F-4D97-AF65-F5344CB8AC3E}">
        <p14:creationId xmlns:p14="http://schemas.microsoft.com/office/powerpoint/2010/main" val="8260942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GB" sz="2800" dirty="0" smtClean="0"/>
              <a:t>Evolution of the Computing Infrastructure</a:t>
            </a:r>
            <a:endParaRPr lang="en-GB" sz="2800" dirty="0"/>
          </a:p>
        </p:txBody>
      </p:sp>
      <p:sp>
        <p:nvSpPr>
          <p:cNvPr id="3" name="Segnaposto contenuto 2"/>
          <p:cNvSpPr>
            <a:spLocks noGrp="1"/>
          </p:cNvSpPr>
          <p:nvPr>
            <p:ph idx="1"/>
          </p:nvPr>
        </p:nvSpPr>
        <p:spPr>
          <a:xfrm>
            <a:off x="859692" y="805157"/>
            <a:ext cx="7530775" cy="4753536"/>
          </a:xfrm>
        </p:spPr>
        <p:txBody>
          <a:bodyPr>
            <a:normAutofit fontScale="92500" lnSpcReduction="10000"/>
          </a:bodyPr>
          <a:lstStyle/>
          <a:p>
            <a:pPr marL="0" indent="0">
              <a:buNone/>
            </a:pPr>
            <a:r>
              <a:rPr lang="en-GB" dirty="0" smtClean="0">
                <a:solidFill>
                  <a:srgbClr val="3366FF"/>
                </a:solidFill>
                <a:latin typeface="+mn-lt"/>
              </a:rPr>
              <a:t>A look at what is happening in EU</a:t>
            </a:r>
          </a:p>
          <a:p>
            <a:pPr marL="0" indent="0">
              <a:buNone/>
            </a:pPr>
            <a:endParaRPr lang="en-GB" dirty="0" smtClean="0">
              <a:latin typeface="+mn-lt"/>
            </a:endParaRPr>
          </a:p>
          <a:p>
            <a:r>
              <a:rPr lang="en-GB" dirty="0" smtClean="0">
                <a:latin typeface="+mn-lt"/>
              </a:rPr>
              <a:t>CERN, together with the </a:t>
            </a:r>
            <a:r>
              <a:rPr lang="en-GB" dirty="0" err="1" smtClean="0">
                <a:latin typeface="+mn-lt"/>
              </a:rPr>
              <a:t>EIROforum</a:t>
            </a:r>
            <a:r>
              <a:rPr lang="en-GB" dirty="0" smtClean="0">
                <a:latin typeface="+mn-lt"/>
              </a:rPr>
              <a:t> organization, proposed last year a model based on the concept of the </a:t>
            </a:r>
            <a:r>
              <a:rPr lang="en-GB" i="1" dirty="0" smtClean="0">
                <a:latin typeface="+mn-lt"/>
              </a:rPr>
              <a:t>Research Accelerator Hubs </a:t>
            </a:r>
            <a:r>
              <a:rPr lang="en-GB" dirty="0" smtClean="0">
                <a:latin typeface="+mn-lt"/>
              </a:rPr>
              <a:t>reducing the number of sites and implementing a pay-per-usage business model</a:t>
            </a:r>
          </a:p>
          <a:p>
            <a:pPr lvl="1"/>
            <a:r>
              <a:rPr lang="en-GB" sz="1600" dirty="0"/>
              <a:t>CERN prototype using the resources installed at the Wigner Research Centre for Physics in </a:t>
            </a:r>
            <a:r>
              <a:rPr lang="en-GB" sz="1600" dirty="0" smtClean="0"/>
              <a:t>Budapest</a:t>
            </a:r>
            <a:endParaRPr lang="en-GB" i="1" dirty="0" smtClean="0">
              <a:latin typeface="+mn-lt"/>
            </a:endParaRPr>
          </a:p>
          <a:p>
            <a:pPr marL="0" indent="0">
              <a:buNone/>
            </a:pPr>
            <a:endParaRPr lang="en-GB" dirty="0" smtClean="0"/>
          </a:p>
          <a:p>
            <a:r>
              <a:rPr lang="en-GB" dirty="0" smtClean="0">
                <a:latin typeface="+mn-lt"/>
              </a:rPr>
              <a:t>Some Funding Agencies found this CERN-centric model not able to fully exploit the </a:t>
            </a:r>
            <a:r>
              <a:rPr lang="en-GB" dirty="0">
                <a:latin typeface="+mn-lt"/>
              </a:rPr>
              <a:t>existing large and performing European computing infrastructure</a:t>
            </a:r>
            <a:r>
              <a:rPr lang="en-GB" dirty="0" smtClean="0">
                <a:latin typeface="+mn-lt"/>
              </a:rPr>
              <a:t> </a:t>
            </a:r>
          </a:p>
          <a:p>
            <a:endParaRPr lang="en-GB" dirty="0">
              <a:latin typeface="+mn-lt"/>
            </a:endParaRPr>
          </a:p>
          <a:p>
            <a:r>
              <a:rPr lang="en-GB" dirty="0" smtClean="0">
                <a:latin typeface="+mn-lt"/>
              </a:rPr>
              <a:t>INFN and IN2P3 started working on an alternative model: </a:t>
            </a:r>
            <a:r>
              <a:rPr lang="en-GB" dirty="0" smtClean="0">
                <a:solidFill>
                  <a:srgbClr val="FF0000"/>
                </a:solidFill>
                <a:latin typeface="+mn-lt"/>
              </a:rPr>
              <a:t>EU-T0</a:t>
            </a:r>
            <a:endParaRPr lang="en-GB" i="1" dirty="0">
              <a:solidFill>
                <a:srgbClr val="FF0000"/>
              </a:solidFill>
              <a:latin typeface="+mn-lt"/>
            </a:endParaRPr>
          </a:p>
          <a:p>
            <a:endParaRPr lang="en-GB" sz="1900" i="1" dirty="0" smtClean="0">
              <a:solidFill>
                <a:srgbClr val="FF0000"/>
              </a:solidFill>
              <a:latin typeface="+mn-lt"/>
            </a:endParaRPr>
          </a:p>
          <a:p>
            <a:pPr marL="457200" lvl="1" indent="0">
              <a:buNone/>
            </a:pPr>
            <a:r>
              <a:rPr lang="en-US" sz="2200" dirty="0">
                <a:solidFill>
                  <a:srgbClr val="FF0000"/>
                </a:solidFill>
                <a:latin typeface="+mn-lt"/>
              </a:rPr>
              <a:t>EU-T0, Data Research and Innovation Hub: Integrated Distributed Data Management Infrastructures for Science and Technology</a:t>
            </a:r>
          </a:p>
          <a:p>
            <a:pPr marL="457200" lvl="1" indent="0">
              <a:buNone/>
            </a:pPr>
            <a:endParaRPr lang="en-GB" dirty="0" smtClean="0">
              <a:latin typeface="+mn-lt"/>
            </a:endParaRPr>
          </a:p>
        </p:txBody>
      </p:sp>
      <p:sp>
        <p:nvSpPr>
          <p:cNvPr id="4" name="Segnaposto data 3"/>
          <p:cNvSpPr>
            <a:spLocks noGrp="1"/>
          </p:cNvSpPr>
          <p:nvPr>
            <p:ph type="dt" sz="half" idx="10"/>
          </p:nvPr>
        </p:nvSpPr>
        <p:spPr/>
        <p:txBody>
          <a:bodyPr/>
          <a:lstStyle/>
          <a:p>
            <a:r>
              <a:rPr lang="x-none" smtClean="0"/>
              <a:t>11-13/03/14</a:t>
            </a:r>
            <a:endParaRPr lang="it-IT" dirty="0"/>
          </a:p>
        </p:txBody>
      </p:sp>
      <p:sp>
        <p:nvSpPr>
          <p:cNvPr id="5" name="Segnaposto piè di pagina 4"/>
          <p:cNvSpPr>
            <a:spLocks noGrp="1"/>
          </p:cNvSpPr>
          <p:nvPr>
            <p:ph type="ftr" sz="quarter" idx="11"/>
          </p:nvPr>
        </p:nvSpPr>
        <p:spPr/>
        <p:txBody>
          <a:bodyPr/>
          <a:lstStyle/>
          <a:p>
            <a:r>
              <a:rPr lang="it-IT" dirty="0" smtClean="0"/>
              <a:t>G. Carlino - Trento, IFD Workshop</a:t>
            </a:r>
            <a:endParaRPr lang="it-IT" dirty="0"/>
          </a:p>
        </p:txBody>
      </p:sp>
      <p:sp>
        <p:nvSpPr>
          <p:cNvPr id="6" name="Segnaposto numero diapositiva 5"/>
          <p:cNvSpPr>
            <a:spLocks noGrp="1"/>
          </p:cNvSpPr>
          <p:nvPr>
            <p:ph type="sldNum" sz="quarter" idx="12"/>
          </p:nvPr>
        </p:nvSpPr>
        <p:spPr/>
        <p:txBody>
          <a:bodyPr/>
          <a:lstStyle/>
          <a:p>
            <a:fld id="{AB066F56-95CB-994D-AA98-32CAD7FADCCA}" type="slidenum">
              <a:rPr lang="it-IT" smtClean="0"/>
              <a:t>20</a:t>
            </a:fld>
            <a:endParaRPr lang="it-IT" dirty="0"/>
          </a:p>
        </p:txBody>
      </p:sp>
      <p:sp>
        <p:nvSpPr>
          <p:cNvPr id="7" name="CasellaDiTesto 6"/>
          <p:cNvSpPr txBox="1"/>
          <p:nvPr/>
        </p:nvSpPr>
        <p:spPr>
          <a:xfrm>
            <a:off x="2966915" y="5748122"/>
            <a:ext cx="6105769" cy="73866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defRPr/>
            </a:pPr>
            <a:r>
              <a:rPr lang="en-US" sz="1400" dirty="0" err="1">
                <a:solidFill>
                  <a:srgbClr val="3366FF"/>
                </a:solidFill>
              </a:rPr>
              <a:t>EIROforum</a:t>
            </a:r>
            <a:r>
              <a:rPr lang="en-US" sz="1400" dirty="0">
                <a:solidFill>
                  <a:srgbClr val="3366FF"/>
                </a:solidFill>
              </a:rPr>
              <a:t> is a partnership between eight of Europe’s largest inter-governmental scientific research </a:t>
            </a:r>
            <a:r>
              <a:rPr lang="en-US" sz="1400" dirty="0" err="1">
                <a:solidFill>
                  <a:srgbClr val="3366FF"/>
                </a:solidFill>
              </a:rPr>
              <a:t>organisations</a:t>
            </a:r>
            <a:r>
              <a:rPr lang="en-US" sz="1400" dirty="0">
                <a:solidFill>
                  <a:srgbClr val="3366FF"/>
                </a:solidFill>
              </a:rPr>
              <a:t> that are responsible for infrastructures and </a:t>
            </a:r>
            <a:r>
              <a:rPr lang="en-US" sz="1400" dirty="0" smtClean="0">
                <a:solidFill>
                  <a:srgbClr val="3366FF"/>
                </a:solidFill>
              </a:rPr>
              <a:t>laboratories: CERN</a:t>
            </a:r>
            <a:r>
              <a:rPr lang="en-US" sz="1400" dirty="0">
                <a:solidFill>
                  <a:srgbClr val="3366FF"/>
                </a:solidFill>
              </a:rPr>
              <a:t>, EFDA-JET, EMBL, ESA, ESO, ESRF, European XFEL and ILL.</a:t>
            </a:r>
          </a:p>
        </p:txBody>
      </p:sp>
    </p:spTree>
    <p:extLst>
      <p:ext uri="{BB962C8B-B14F-4D97-AF65-F5344CB8AC3E}">
        <p14:creationId xmlns:p14="http://schemas.microsoft.com/office/powerpoint/2010/main" val="27730414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EU-T0 Federation</a:t>
            </a:r>
            <a:endParaRPr lang="it-IT" dirty="0"/>
          </a:p>
        </p:txBody>
      </p:sp>
      <p:sp>
        <p:nvSpPr>
          <p:cNvPr id="3" name="Segnaposto contenuto 2"/>
          <p:cNvSpPr>
            <a:spLocks noGrp="1"/>
          </p:cNvSpPr>
          <p:nvPr>
            <p:ph idx="1"/>
          </p:nvPr>
        </p:nvSpPr>
        <p:spPr>
          <a:xfrm>
            <a:off x="457200" y="805156"/>
            <a:ext cx="8229600" cy="5599624"/>
          </a:xfrm>
        </p:spPr>
        <p:txBody>
          <a:bodyPr>
            <a:normAutofit fontScale="92500"/>
          </a:bodyPr>
          <a:lstStyle/>
          <a:p>
            <a:pPr marL="0" lvl="1" indent="0">
              <a:buNone/>
            </a:pPr>
            <a:r>
              <a:rPr lang="en-US" sz="2000" dirty="0" smtClean="0">
                <a:latin typeface="+mn-lt"/>
              </a:rPr>
              <a:t>Current status:</a:t>
            </a:r>
          </a:p>
          <a:p>
            <a:pPr marL="342900" lvl="1" indent="-342900">
              <a:buFont typeface="Arial"/>
              <a:buChar char="•"/>
            </a:pPr>
            <a:r>
              <a:rPr lang="en-US" sz="2000" dirty="0" smtClean="0">
                <a:latin typeface="+mn-lt"/>
              </a:rPr>
              <a:t>on </a:t>
            </a:r>
            <a:r>
              <a:rPr lang="en-US" sz="2000" dirty="0">
                <a:latin typeface="+mn-lt"/>
              </a:rPr>
              <a:t>February 11, the representatives of INFN, IN2P3/CNRS, CERN, KIT, STFC, DESY, IFAE, CIEMAT signed a “position statement” on the “EU-T0 Federation</a:t>
            </a:r>
            <a:r>
              <a:rPr lang="en-US" sz="2000" dirty="0" smtClean="0">
                <a:latin typeface="+mn-lt"/>
              </a:rPr>
              <a:t>”</a:t>
            </a:r>
          </a:p>
          <a:p>
            <a:pPr lvl="1"/>
            <a:r>
              <a:rPr lang="en-GB" dirty="0" smtClean="0">
                <a:latin typeface="+mn-lt"/>
              </a:rPr>
              <a:t>Authors of the statement: D. </a:t>
            </a:r>
            <a:r>
              <a:rPr lang="en-GB" dirty="0" err="1" smtClean="0">
                <a:latin typeface="+mn-lt"/>
              </a:rPr>
              <a:t>Lucchesi</a:t>
            </a:r>
            <a:r>
              <a:rPr lang="en-GB" dirty="0" smtClean="0">
                <a:latin typeface="+mn-lt"/>
              </a:rPr>
              <a:t> and G. </a:t>
            </a:r>
            <a:r>
              <a:rPr lang="en-GB" dirty="0" err="1" smtClean="0">
                <a:latin typeface="+mn-lt"/>
              </a:rPr>
              <a:t>Lamanna</a:t>
            </a:r>
            <a:r>
              <a:rPr lang="en-GB" dirty="0" smtClean="0">
                <a:latin typeface="+mn-lt"/>
              </a:rPr>
              <a:t> (IN2P3)</a:t>
            </a:r>
          </a:p>
          <a:p>
            <a:r>
              <a:rPr lang="en-GB" dirty="0" smtClean="0">
                <a:latin typeface="+mn-lt"/>
              </a:rPr>
              <a:t>Collaboration Agreement under review of FA to be signed very soon</a:t>
            </a:r>
          </a:p>
          <a:p>
            <a:r>
              <a:rPr lang="en-GB" dirty="0" smtClean="0">
                <a:latin typeface="+mn-lt"/>
              </a:rPr>
              <a:t>Main objectives:</a:t>
            </a:r>
          </a:p>
          <a:p>
            <a:pPr lvl="1" hangingPunct="0"/>
            <a:r>
              <a:rPr lang="en-GB" dirty="0" smtClean="0">
                <a:solidFill>
                  <a:srgbClr val="FF0000"/>
                </a:solidFill>
                <a:latin typeface="+mn-lt"/>
              </a:rPr>
              <a:t>Federate the major computing and data processing centres </a:t>
            </a:r>
            <a:r>
              <a:rPr lang="en-GB" dirty="0" smtClean="0">
                <a:latin typeface="+mn-lt"/>
              </a:rPr>
              <a:t>into a coherent and cost-effective pan-European Integrated Distributed Data Management Infrastructure  </a:t>
            </a:r>
            <a:endParaRPr lang="en-GB" dirty="0" smtClean="0">
              <a:solidFill>
                <a:srgbClr val="FF0000"/>
              </a:solidFill>
              <a:latin typeface="+mn-lt"/>
            </a:endParaRPr>
          </a:p>
          <a:p>
            <a:pPr lvl="1" hangingPunct="0"/>
            <a:r>
              <a:rPr lang="en-GB" dirty="0" smtClean="0">
                <a:latin typeface="+mn-lt"/>
              </a:rPr>
              <a:t>Be the </a:t>
            </a:r>
            <a:r>
              <a:rPr lang="en-GB" dirty="0" smtClean="0">
                <a:solidFill>
                  <a:srgbClr val="FF0000"/>
                </a:solidFill>
                <a:latin typeface="+mn-lt"/>
              </a:rPr>
              <a:t>virtual European Tier0 computing centre </a:t>
            </a:r>
            <a:r>
              <a:rPr lang="en-GB" dirty="0" smtClean="0">
                <a:latin typeface="+mn-lt"/>
              </a:rPr>
              <a:t>around which all other national centres revolve and from which all concerned national e-infrastructure radiate</a:t>
            </a:r>
          </a:p>
          <a:p>
            <a:pPr lvl="1" hangingPunct="0"/>
            <a:r>
              <a:rPr lang="en-GB" dirty="0" smtClean="0">
                <a:solidFill>
                  <a:srgbClr val="FF0000"/>
                </a:solidFill>
                <a:latin typeface="+mn-lt"/>
              </a:rPr>
              <a:t>Develop</a:t>
            </a:r>
            <a:r>
              <a:rPr lang="en-GB" dirty="0" smtClean="0">
                <a:latin typeface="+mn-lt"/>
              </a:rPr>
              <a:t> modern data management services and solutions, </a:t>
            </a:r>
            <a:r>
              <a:rPr lang="en-GB" dirty="0" smtClean="0">
                <a:solidFill>
                  <a:srgbClr val="FF0000"/>
                </a:solidFill>
                <a:latin typeface="+mn-lt"/>
              </a:rPr>
              <a:t>deploy and operate </a:t>
            </a:r>
            <a:r>
              <a:rPr lang="en-GB" dirty="0" smtClean="0">
                <a:latin typeface="+mn-lt"/>
              </a:rPr>
              <a:t>the federate computing infrastructure and interoperate services to support research workflows, improve networking capability and software development, at the service of science, technology and society</a:t>
            </a:r>
          </a:p>
          <a:p>
            <a:r>
              <a:rPr lang="en-GB" dirty="0" smtClean="0">
                <a:latin typeface="+mn-lt"/>
              </a:rPr>
              <a:t>Working groups being formed to</a:t>
            </a:r>
          </a:p>
          <a:p>
            <a:pPr lvl="1"/>
            <a:r>
              <a:rPr lang="en-GB" dirty="0" smtClean="0">
                <a:latin typeface="+mn-lt"/>
              </a:rPr>
              <a:t>Collaborate on common area of interest</a:t>
            </a:r>
          </a:p>
          <a:p>
            <a:pPr lvl="1"/>
            <a:r>
              <a:rPr lang="en-GB" dirty="0" smtClean="0">
                <a:latin typeface="+mn-lt"/>
              </a:rPr>
              <a:t>Prepare H2020 calls</a:t>
            </a:r>
            <a:endParaRPr lang="en-US" dirty="0">
              <a:latin typeface="+mn-lt"/>
            </a:endParaRPr>
          </a:p>
        </p:txBody>
      </p:sp>
      <p:sp>
        <p:nvSpPr>
          <p:cNvPr id="4" name="Segnaposto data 3"/>
          <p:cNvSpPr>
            <a:spLocks noGrp="1"/>
          </p:cNvSpPr>
          <p:nvPr>
            <p:ph type="dt" sz="half" idx="10"/>
          </p:nvPr>
        </p:nvSpPr>
        <p:spPr/>
        <p:txBody>
          <a:bodyPr/>
          <a:lstStyle/>
          <a:p>
            <a:r>
              <a:rPr lang="x-none" smtClean="0"/>
              <a:t>11-13/03/14</a:t>
            </a:r>
            <a:endParaRPr lang="it-IT"/>
          </a:p>
        </p:txBody>
      </p:sp>
      <p:sp>
        <p:nvSpPr>
          <p:cNvPr id="5" name="Segnaposto piè di pagina 4"/>
          <p:cNvSpPr>
            <a:spLocks noGrp="1"/>
          </p:cNvSpPr>
          <p:nvPr>
            <p:ph type="ftr" sz="quarter" idx="11"/>
          </p:nvPr>
        </p:nvSpPr>
        <p:spPr/>
        <p:txBody>
          <a:bodyPr/>
          <a:lstStyle/>
          <a:p>
            <a:r>
              <a:rPr lang="it-IT" smtClean="0"/>
              <a:t>G. Carlino - Trento, IFD Workshop</a:t>
            </a:r>
            <a:endParaRPr lang="it-IT"/>
          </a:p>
        </p:txBody>
      </p:sp>
      <p:sp>
        <p:nvSpPr>
          <p:cNvPr id="6" name="Segnaposto numero diapositiva 5"/>
          <p:cNvSpPr>
            <a:spLocks noGrp="1"/>
          </p:cNvSpPr>
          <p:nvPr>
            <p:ph type="sldNum" sz="quarter" idx="12"/>
          </p:nvPr>
        </p:nvSpPr>
        <p:spPr/>
        <p:txBody>
          <a:bodyPr/>
          <a:lstStyle/>
          <a:p>
            <a:fld id="{AB066F56-95CB-994D-AA98-32CAD7FADCCA}" type="slidenum">
              <a:rPr lang="it-IT" smtClean="0"/>
              <a:t>21</a:t>
            </a:fld>
            <a:endParaRPr lang="it-IT"/>
          </a:p>
        </p:txBody>
      </p:sp>
    </p:spTree>
    <p:extLst>
      <p:ext uri="{BB962C8B-B14F-4D97-AF65-F5344CB8AC3E}">
        <p14:creationId xmlns:p14="http://schemas.microsoft.com/office/powerpoint/2010/main" val="19786251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GB" sz="2800" dirty="0" smtClean="0"/>
              <a:t>Evolution of the Italian infrastructure</a:t>
            </a:r>
            <a:endParaRPr lang="en-GB" sz="2800" dirty="0"/>
          </a:p>
        </p:txBody>
      </p:sp>
      <p:sp>
        <p:nvSpPr>
          <p:cNvPr id="3" name="Segnaposto contenuto 2"/>
          <p:cNvSpPr>
            <a:spLocks noGrp="1"/>
          </p:cNvSpPr>
          <p:nvPr>
            <p:ph idx="1"/>
          </p:nvPr>
        </p:nvSpPr>
        <p:spPr>
          <a:xfrm>
            <a:off x="681656" y="805156"/>
            <a:ext cx="8005144" cy="5544844"/>
          </a:xfrm>
        </p:spPr>
        <p:txBody>
          <a:bodyPr>
            <a:normAutofit fontScale="92500" lnSpcReduction="20000"/>
          </a:bodyPr>
          <a:lstStyle/>
          <a:p>
            <a:pPr marL="0" indent="0">
              <a:buNone/>
            </a:pPr>
            <a:r>
              <a:rPr lang="en-GB" sz="1900" dirty="0" smtClean="0">
                <a:latin typeface="+mn-lt"/>
              </a:rPr>
              <a:t>   </a:t>
            </a:r>
            <a:endParaRPr lang="en-GB" sz="1700" dirty="0" smtClean="0">
              <a:latin typeface="+mn-lt"/>
            </a:endParaRPr>
          </a:p>
          <a:p>
            <a:pPr marL="0" indent="0">
              <a:buNone/>
            </a:pPr>
            <a:r>
              <a:rPr lang="en-GB" sz="1900" dirty="0" smtClean="0">
                <a:solidFill>
                  <a:srgbClr val="FF0000"/>
                </a:solidFill>
                <a:latin typeface="+mn-lt"/>
              </a:rPr>
              <a:t>Technological evolution</a:t>
            </a:r>
            <a:r>
              <a:rPr lang="en-GB" sz="1900" dirty="0" smtClean="0">
                <a:latin typeface="+mn-lt"/>
              </a:rPr>
              <a:t>: the trend is towards  a concentration of the activities and “regionalization” of the sites</a:t>
            </a:r>
          </a:p>
          <a:p>
            <a:pPr lvl="1"/>
            <a:r>
              <a:rPr lang="en-GB" dirty="0" smtClean="0">
                <a:latin typeface="+mn-lt"/>
              </a:rPr>
              <a:t>concentration </a:t>
            </a:r>
            <a:r>
              <a:rPr lang="en-GB" dirty="0">
                <a:latin typeface="+mn-lt"/>
              </a:rPr>
              <a:t>of the local activities in central farms</a:t>
            </a:r>
          </a:p>
          <a:p>
            <a:pPr lvl="1"/>
            <a:r>
              <a:rPr lang="en-GB" dirty="0">
                <a:latin typeface="+mn-lt"/>
              </a:rPr>
              <a:t>d</a:t>
            </a:r>
            <a:r>
              <a:rPr lang="en-GB" dirty="0" smtClean="0">
                <a:latin typeface="+mn-lt"/>
              </a:rPr>
              <a:t>iskless small sites (e.g. Tier3s) concentrating the storage in few big sites</a:t>
            </a:r>
          </a:p>
          <a:p>
            <a:pPr lvl="2"/>
            <a:r>
              <a:rPr lang="en-GB" sz="1600" dirty="0" smtClean="0">
                <a:latin typeface="+mn-lt"/>
              </a:rPr>
              <a:t>Reduction of manpower needs and storage costs</a:t>
            </a:r>
            <a:endParaRPr lang="en-GB" dirty="0" smtClean="0">
              <a:latin typeface="+mn-lt"/>
            </a:endParaRPr>
          </a:p>
          <a:p>
            <a:pPr lvl="1"/>
            <a:r>
              <a:rPr lang="en-GB" dirty="0" smtClean="0">
                <a:latin typeface="+mn-lt"/>
              </a:rPr>
              <a:t>Distributed sites</a:t>
            </a:r>
            <a:r>
              <a:rPr lang="en-GB" sz="1600" dirty="0" smtClean="0">
                <a:latin typeface="+mn-lt"/>
              </a:rPr>
              <a:t> </a:t>
            </a:r>
            <a:endParaRPr lang="en-GB" sz="1600" dirty="0">
              <a:latin typeface="+mn-lt"/>
            </a:endParaRPr>
          </a:p>
          <a:p>
            <a:pPr lvl="1"/>
            <a:r>
              <a:rPr lang="en-GB" dirty="0" smtClean="0">
                <a:latin typeface="+mn-lt"/>
              </a:rPr>
              <a:t>Sharing of large sites’ computing infrastructures with non HEP and/or non scientific activities to ensure the auto-sustainability. </a:t>
            </a:r>
            <a:r>
              <a:rPr lang="en-GB" dirty="0" err="1" smtClean="0">
                <a:latin typeface="+mn-lt"/>
              </a:rPr>
              <a:t>ReCaS</a:t>
            </a:r>
            <a:r>
              <a:rPr lang="en-GB" dirty="0" smtClean="0">
                <a:latin typeface="+mn-lt"/>
              </a:rPr>
              <a:t> is be a good example for that </a:t>
            </a:r>
          </a:p>
          <a:p>
            <a:pPr lvl="1"/>
            <a:endParaRPr lang="en-GB" dirty="0" smtClean="0">
              <a:latin typeface="+mn-lt"/>
            </a:endParaRPr>
          </a:p>
          <a:p>
            <a:pPr marL="0" indent="0">
              <a:buNone/>
            </a:pPr>
            <a:r>
              <a:rPr lang="en-GB" dirty="0" smtClean="0">
                <a:solidFill>
                  <a:srgbClr val="FF0000"/>
                </a:solidFill>
                <a:latin typeface="+mn-lt"/>
              </a:rPr>
              <a:t>Governance: </a:t>
            </a:r>
            <a:r>
              <a:rPr lang="en-GB" sz="1900" dirty="0">
                <a:latin typeface="+mn-lt"/>
              </a:rPr>
              <a:t>a</a:t>
            </a:r>
            <a:r>
              <a:rPr lang="en-GB" sz="1900" dirty="0" smtClean="0">
                <a:latin typeface="+mn-lt"/>
              </a:rPr>
              <a:t> discussion is starting in order to evaluate the possibility of creating an INFN Federation of sites similar to Eu-T0. Possible tasks:</a:t>
            </a:r>
          </a:p>
          <a:p>
            <a:pPr lvl="1"/>
            <a:r>
              <a:rPr lang="en-GB" dirty="0" smtClean="0">
                <a:latin typeface="+mn-lt"/>
              </a:rPr>
              <a:t>Coordination of </a:t>
            </a:r>
            <a:r>
              <a:rPr lang="en-GB" dirty="0">
                <a:latin typeface="+mn-lt"/>
              </a:rPr>
              <a:t>the computing and software </a:t>
            </a:r>
            <a:r>
              <a:rPr lang="en-GB" dirty="0" smtClean="0">
                <a:latin typeface="+mn-lt"/>
              </a:rPr>
              <a:t>activities</a:t>
            </a:r>
          </a:p>
          <a:p>
            <a:pPr lvl="1"/>
            <a:r>
              <a:rPr lang="en-GB" dirty="0" smtClean="0">
                <a:latin typeface="+mn-lt"/>
              </a:rPr>
              <a:t>Interaction with all the </a:t>
            </a:r>
            <a:r>
              <a:rPr lang="en-GB" dirty="0">
                <a:latin typeface="+mn-lt"/>
              </a:rPr>
              <a:t>I</a:t>
            </a:r>
            <a:r>
              <a:rPr lang="en-GB" dirty="0" smtClean="0">
                <a:latin typeface="+mn-lt"/>
              </a:rPr>
              <a:t>talian institutions involved in computing:  GARR (CSD department), INAF, INGV, CNR …..</a:t>
            </a:r>
          </a:p>
          <a:p>
            <a:pPr lvl="1"/>
            <a:r>
              <a:rPr lang="en-GB" dirty="0" smtClean="0">
                <a:latin typeface="+mn-lt"/>
              </a:rPr>
              <a:t>Coordination of the activities for the participation to H2020 calls</a:t>
            </a:r>
          </a:p>
          <a:p>
            <a:pPr marL="457200" lvl="1" indent="0">
              <a:buNone/>
            </a:pPr>
            <a:endParaRPr lang="en-GB" sz="2000" dirty="0" smtClean="0">
              <a:latin typeface="+mn-lt"/>
            </a:endParaRPr>
          </a:p>
          <a:p>
            <a:pPr marL="57150" indent="0">
              <a:buNone/>
            </a:pPr>
            <a:r>
              <a:rPr lang="en-GB" sz="2100" dirty="0">
                <a:solidFill>
                  <a:srgbClr val="0000FF"/>
                </a:solidFill>
                <a:latin typeface="+mn-lt"/>
              </a:rPr>
              <a:t>Creation of a task force to study the </a:t>
            </a:r>
            <a:r>
              <a:rPr lang="en-GB" sz="2100" dirty="0" smtClean="0">
                <a:solidFill>
                  <a:srgbClr val="0000FF"/>
                </a:solidFill>
                <a:latin typeface="+mn-lt"/>
              </a:rPr>
              <a:t>evolution of the INFN tiered infrastructure taking into account the LCH CM modifications and the technological evolutions</a:t>
            </a:r>
            <a:endParaRPr lang="en-GB" sz="2100" dirty="0">
              <a:solidFill>
                <a:srgbClr val="0000FF"/>
              </a:solidFill>
              <a:latin typeface="+mn-lt"/>
            </a:endParaRPr>
          </a:p>
          <a:p>
            <a:endParaRPr lang="it-IT" dirty="0"/>
          </a:p>
          <a:p>
            <a:endParaRPr lang="it-IT" dirty="0"/>
          </a:p>
        </p:txBody>
      </p:sp>
      <p:sp>
        <p:nvSpPr>
          <p:cNvPr id="4" name="Segnaposto data 3"/>
          <p:cNvSpPr>
            <a:spLocks noGrp="1"/>
          </p:cNvSpPr>
          <p:nvPr>
            <p:ph type="dt" sz="half" idx="10"/>
          </p:nvPr>
        </p:nvSpPr>
        <p:spPr/>
        <p:txBody>
          <a:bodyPr/>
          <a:lstStyle/>
          <a:p>
            <a:r>
              <a:rPr lang="x-none" smtClean="0"/>
              <a:t>11-13/03/14</a:t>
            </a:r>
            <a:endParaRPr lang="it-IT" dirty="0"/>
          </a:p>
        </p:txBody>
      </p:sp>
      <p:sp>
        <p:nvSpPr>
          <p:cNvPr id="5" name="Segnaposto piè di pagina 4"/>
          <p:cNvSpPr>
            <a:spLocks noGrp="1"/>
          </p:cNvSpPr>
          <p:nvPr>
            <p:ph type="ftr" sz="quarter" idx="11"/>
          </p:nvPr>
        </p:nvSpPr>
        <p:spPr/>
        <p:txBody>
          <a:bodyPr/>
          <a:lstStyle/>
          <a:p>
            <a:r>
              <a:rPr lang="it-IT" dirty="0" smtClean="0"/>
              <a:t>G. Carlino - Trento, IFD Workshop</a:t>
            </a:r>
            <a:endParaRPr lang="it-IT" dirty="0"/>
          </a:p>
        </p:txBody>
      </p:sp>
      <p:sp>
        <p:nvSpPr>
          <p:cNvPr id="6" name="Segnaposto numero diapositiva 5"/>
          <p:cNvSpPr>
            <a:spLocks noGrp="1"/>
          </p:cNvSpPr>
          <p:nvPr>
            <p:ph type="sldNum" sz="quarter" idx="12"/>
          </p:nvPr>
        </p:nvSpPr>
        <p:spPr/>
        <p:txBody>
          <a:bodyPr/>
          <a:lstStyle/>
          <a:p>
            <a:fld id="{AB066F56-95CB-994D-AA98-32CAD7FADCCA}" type="slidenum">
              <a:rPr lang="it-IT" smtClean="0"/>
              <a:t>22</a:t>
            </a:fld>
            <a:endParaRPr lang="it-IT" dirty="0"/>
          </a:p>
        </p:txBody>
      </p:sp>
    </p:spTree>
    <p:extLst>
      <p:ext uri="{BB962C8B-B14F-4D97-AF65-F5344CB8AC3E}">
        <p14:creationId xmlns:p14="http://schemas.microsoft.com/office/powerpoint/2010/main" val="4007053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GB" dirty="0" smtClean="0"/>
              <a:t>Last but not least: the </a:t>
            </a:r>
            <a:r>
              <a:rPr lang="en-GB" dirty="0"/>
              <a:t>E</a:t>
            </a:r>
            <a:r>
              <a:rPr lang="en-GB" dirty="0" smtClean="0"/>
              <a:t>nvironment</a:t>
            </a:r>
            <a:endParaRPr lang="en-GB" dirty="0"/>
          </a:p>
        </p:txBody>
      </p:sp>
      <p:sp>
        <p:nvSpPr>
          <p:cNvPr id="3" name="Segnaposto contenuto 2"/>
          <p:cNvSpPr>
            <a:spLocks noGrp="1"/>
          </p:cNvSpPr>
          <p:nvPr>
            <p:ph idx="1"/>
          </p:nvPr>
        </p:nvSpPr>
        <p:spPr>
          <a:xfrm>
            <a:off x="705576" y="805156"/>
            <a:ext cx="7981224" cy="5328235"/>
          </a:xfrm>
        </p:spPr>
        <p:txBody>
          <a:bodyPr>
            <a:normAutofit/>
          </a:bodyPr>
          <a:lstStyle/>
          <a:p>
            <a:pPr marL="0" indent="0">
              <a:buNone/>
            </a:pPr>
            <a:r>
              <a:rPr lang="en-GB" dirty="0" smtClean="0">
                <a:solidFill>
                  <a:srgbClr val="FF0000"/>
                </a:solidFill>
                <a:latin typeface="+mn-lt"/>
              </a:rPr>
              <a:t>An example of “greening” the Computing Infrastructure: LNF</a:t>
            </a:r>
          </a:p>
          <a:p>
            <a:r>
              <a:rPr lang="en-US" dirty="0">
                <a:latin typeface="+mn-lt"/>
              </a:rPr>
              <a:t>Data Center waste heat recovery </a:t>
            </a:r>
          </a:p>
          <a:p>
            <a:pPr marL="57150" indent="0">
              <a:buNone/>
            </a:pPr>
            <a:r>
              <a:rPr lang="en-US" sz="1600" dirty="0">
                <a:latin typeface="+mn-lt"/>
              </a:rPr>
              <a:t>About 400 kW of waste heat, coming from the cooling system of </a:t>
            </a:r>
            <a:r>
              <a:rPr lang="en-US" sz="1600" dirty="0" smtClean="0">
                <a:latin typeface="+mn-lt"/>
              </a:rPr>
              <a:t>the data centre </a:t>
            </a:r>
            <a:r>
              <a:rPr lang="en-US" sz="1600" dirty="0">
                <a:latin typeface="+mn-lt"/>
              </a:rPr>
              <a:t>and other technological equipment, will be used to heat some buildings in the winter season.  </a:t>
            </a:r>
          </a:p>
          <a:p>
            <a:pPr marL="57150" indent="0">
              <a:buNone/>
            </a:pPr>
            <a:r>
              <a:rPr lang="en-US" sz="1600" dirty="0">
                <a:latin typeface="+mn-lt"/>
              </a:rPr>
              <a:t>This activity aims </a:t>
            </a:r>
            <a:r>
              <a:rPr lang="en-US" sz="1600" dirty="0" smtClean="0">
                <a:latin typeface="+mn-lt"/>
              </a:rPr>
              <a:t>at saving </a:t>
            </a:r>
            <a:r>
              <a:rPr lang="en-US" sz="1600" dirty="0">
                <a:latin typeface="+mn-lt"/>
              </a:rPr>
              <a:t>55 k€ per year of natural gas, and to avoid expensive extraordinary maintenance activities on a very old heating  plant. </a:t>
            </a:r>
          </a:p>
          <a:p>
            <a:pPr marL="57150" indent="0">
              <a:buNone/>
            </a:pPr>
            <a:r>
              <a:rPr lang="en-US" sz="1600" dirty="0">
                <a:latin typeface="+mn-lt"/>
              </a:rPr>
              <a:t>With this action, in the winter season, </a:t>
            </a:r>
            <a:r>
              <a:rPr lang="en-US" sz="1600" dirty="0" err="1">
                <a:latin typeface="+mn-lt"/>
              </a:rPr>
              <a:t>Frascati</a:t>
            </a:r>
            <a:r>
              <a:rPr lang="en-US" sz="1600" dirty="0">
                <a:latin typeface="+mn-lt"/>
              </a:rPr>
              <a:t> DC will have</a:t>
            </a:r>
            <a:r>
              <a:rPr lang="en-US" sz="1600" dirty="0">
                <a:solidFill>
                  <a:srgbClr val="000090"/>
                </a:solidFill>
                <a:latin typeface="+mn-lt"/>
              </a:rPr>
              <a:t>: </a:t>
            </a:r>
            <a:r>
              <a:rPr lang="it-IT" sz="1600" b="1" dirty="0">
                <a:latin typeface="+mn-lt"/>
              </a:rPr>
              <a:t>PUE = 1,24</a:t>
            </a:r>
            <a:r>
              <a:rPr lang="it-IT" sz="1600" dirty="0">
                <a:latin typeface="+mn-lt"/>
              </a:rPr>
              <a:t>.</a:t>
            </a:r>
          </a:p>
          <a:p>
            <a:pPr marL="57150" indent="0">
              <a:buNone/>
            </a:pPr>
            <a:r>
              <a:rPr lang="en-US" sz="1600" dirty="0">
                <a:latin typeface="+mn-lt"/>
              </a:rPr>
              <a:t>This work will be carried out during the year 2014 with ordinary </a:t>
            </a:r>
            <a:r>
              <a:rPr lang="en-US" sz="1600" dirty="0" smtClean="0">
                <a:latin typeface="+mn-lt"/>
              </a:rPr>
              <a:t>funds</a:t>
            </a:r>
          </a:p>
          <a:p>
            <a:pPr marL="457200" lvl="1" indent="0">
              <a:buNone/>
            </a:pPr>
            <a:endParaRPr lang="en-US" sz="1600" dirty="0">
              <a:latin typeface="+mn-lt"/>
            </a:endParaRPr>
          </a:p>
          <a:p>
            <a:r>
              <a:rPr lang="en-US" dirty="0" smtClean="0">
                <a:latin typeface="+mn-lt"/>
              </a:rPr>
              <a:t>Fuel </a:t>
            </a:r>
            <a:r>
              <a:rPr lang="en-US" dirty="0">
                <a:latin typeface="+mn-lt"/>
              </a:rPr>
              <a:t>cell Integrated power and cooling system for a </a:t>
            </a:r>
            <a:r>
              <a:rPr lang="en-US" dirty="0" smtClean="0">
                <a:latin typeface="+mn-lt"/>
              </a:rPr>
              <a:t>data centre</a:t>
            </a:r>
            <a:endParaRPr lang="en-US" dirty="0">
              <a:latin typeface="+mn-lt"/>
            </a:endParaRPr>
          </a:p>
          <a:p>
            <a:pPr marL="57150" indent="0">
              <a:buNone/>
            </a:pPr>
            <a:r>
              <a:rPr lang="en-US" sz="1600" dirty="0">
                <a:latin typeface="+mn-lt"/>
              </a:rPr>
              <a:t>LNF has also submitted a more ambitious R&amp;D </a:t>
            </a:r>
            <a:r>
              <a:rPr lang="en-US" sz="1600" dirty="0" smtClean="0">
                <a:latin typeface="+mn-lt"/>
              </a:rPr>
              <a:t>project, in </a:t>
            </a:r>
            <a:r>
              <a:rPr lang="en-US" sz="1600" dirty="0">
                <a:latin typeface="+mn-lt"/>
              </a:rPr>
              <a:t>cooperation with some  firm, </a:t>
            </a:r>
            <a:r>
              <a:rPr lang="en-US" sz="1600" dirty="0" smtClean="0">
                <a:latin typeface="+mn-lt"/>
              </a:rPr>
              <a:t>whose aim </a:t>
            </a:r>
            <a:r>
              <a:rPr lang="en-US" sz="1600" dirty="0">
                <a:latin typeface="+mn-lt"/>
              </a:rPr>
              <a:t>is </a:t>
            </a:r>
            <a:r>
              <a:rPr lang="en-US" sz="1600" dirty="0" smtClean="0">
                <a:latin typeface="+mn-lt"/>
              </a:rPr>
              <a:t>at delivering </a:t>
            </a:r>
            <a:r>
              <a:rPr lang="en-US" sz="1600" dirty="0">
                <a:latin typeface="+mn-lt"/>
              </a:rPr>
              <a:t>an innovative powering, cooling and continuity system, to serve the data center, based on the usage of molten carbonate fuel cells.</a:t>
            </a:r>
          </a:p>
          <a:p>
            <a:pPr marL="57150" indent="0">
              <a:buNone/>
            </a:pPr>
            <a:r>
              <a:rPr lang="en-US" sz="1600" dirty="0">
                <a:latin typeface="+mn-lt"/>
              </a:rPr>
              <a:t>The idea would allow the maximum exploitation of the primary energy (methane) for the powering of the DC equipment, their cooling and the power supply continuity.</a:t>
            </a:r>
          </a:p>
          <a:p>
            <a:pPr marL="57150" indent="0">
              <a:buNone/>
            </a:pPr>
            <a:r>
              <a:rPr lang="en-US" sz="1600" dirty="0">
                <a:latin typeface="+mn-lt"/>
              </a:rPr>
              <a:t>Also under evaluation is the possibility of carrying out the project with available financial incentives.</a:t>
            </a:r>
          </a:p>
          <a:p>
            <a:endParaRPr lang="en-US" dirty="0" smtClean="0"/>
          </a:p>
          <a:p>
            <a:endParaRPr lang="en-GB" dirty="0" smtClean="0"/>
          </a:p>
        </p:txBody>
      </p:sp>
      <p:sp>
        <p:nvSpPr>
          <p:cNvPr id="4" name="Segnaposto data 3"/>
          <p:cNvSpPr>
            <a:spLocks noGrp="1"/>
          </p:cNvSpPr>
          <p:nvPr>
            <p:ph type="dt" sz="half" idx="10"/>
          </p:nvPr>
        </p:nvSpPr>
        <p:spPr/>
        <p:txBody>
          <a:bodyPr/>
          <a:lstStyle/>
          <a:p>
            <a:r>
              <a:rPr lang="x-none" dirty="0" smtClean="0"/>
              <a:t>11-13/03/14</a:t>
            </a:r>
            <a:endParaRPr lang="it-IT" dirty="0"/>
          </a:p>
        </p:txBody>
      </p:sp>
      <p:sp>
        <p:nvSpPr>
          <p:cNvPr id="5" name="Segnaposto piè di pagina 4"/>
          <p:cNvSpPr>
            <a:spLocks noGrp="1"/>
          </p:cNvSpPr>
          <p:nvPr>
            <p:ph type="ftr" sz="quarter" idx="11"/>
          </p:nvPr>
        </p:nvSpPr>
        <p:spPr/>
        <p:txBody>
          <a:bodyPr/>
          <a:lstStyle/>
          <a:p>
            <a:r>
              <a:rPr lang="it-IT" smtClean="0"/>
              <a:t>G. Carlino - Trento, IFD Workshop</a:t>
            </a:r>
            <a:endParaRPr lang="it-IT"/>
          </a:p>
        </p:txBody>
      </p:sp>
      <p:sp>
        <p:nvSpPr>
          <p:cNvPr id="6" name="Segnaposto numero diapositiva 5"/>
          <p:cNvSpPr>
            <a:spLocks noGrp="1"/>
          </p:cNvSpPr>
          <p:nvPr>
            <p:ph type="sldNum" sz="quarter" idx="12"/>
          </p:nvPr>
        </p:nvSpPr>
        <p:spPr/>
        <p:txBody>
          <a:bodyPr/>
          <a:lstStyle/>
          <a:p>
            <a:fld id="{AB066F56-95CB-994D-AA98-32CAD7FADCCA}" type="slidenum">
              <a:rPr lang="it-IT" smtClean="0"/>
              <a:t>23</a:t>
            </a:fld>
            <a:endParaRPr lang="it-IT"/>
          </a:p>
        </p:txBody>
      </p:sp>
    </p:spTree>
    <p:extLst>
      <p:ext uri="{BB962C8B-B14F-4D97-AF65-F5344CB8AC3E}">
        <p14:creationId xmlns:p14="http://schemas.microsoft.com/office/powerpoint/2010/main" val="14142131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GB" dirty="0" smtClean="0"/>
              <a:t>Conclusions</a:t>
            </a:r>
            <a:endParaRPr lang="en-GB" dirty="0"/>
          </a:p>
        </p:txBody>
      </p:sp>
      <p:sp>
        <p:nvSpPr>
          <p:cNvPr id="3" name="Segnaposto contenuto 2"/>
          <p:cNvSpPr>
            <a:spLocks noGrp="1"/>
          </p:cNvSpPr>
          <p:nvPr>
            <p:ph idx="1"/>
          </p:nvPr>
        </p:nvSpPr>
        <p:spPr>
          <a:xfrm>
            <a:off x="957384" y="805156"/>
            <a:ext cx="7199923" cy="5241998"/>
          </a:xfrm>
        </p:spPr>
        <p:txBody>
          <a:bodyPr>
            <a:normAutofit lnSpcReduction="10000"/>
          </a:bodyPr>
          <a:lstStyle/>
          <a:p>
            <a:r>
              <a:rPr lang="en-GB" dirty="0" smtClean="0"/>
              <a:t>The LHC Computing Infrastructure based on the GRID paradigm satisfied completely the needs of the experiments in Run1</a:t>
            </a:r>
          </a:p>
          <a:p>
            <a:endParaRPr lang="en-GB" dirty="0" smtClean="0"/>
          </a:p>
          <a:p>
            <a:r>
              <a:rPr lang="en-GB" dirty="0" smtClean="0"/>
              <a:t>GRID will remain the baseline model for Run2, anyway, new software and technologies are helping us in the evolution towards a more cost-effective and dynamic model</a:t>
            </a:r>
          </a:p>
          <a:p>
            <a:endParaRPr lang="en-GB" dirty="0" smtClean="0">
              <a:solidFill>
                <a:srgbClr val="000000"/>
              </a:solidFill>
            </a:endParaRPr>
          </a:p>
          <a:p>
            <a:r>
              <a:rPr lang="x-none" dirty="0" smtClean="0">
                <a:solidFill>
                  <a:srgbClr val="000000"/>
                </a:solidFill>
              </a:rPr>
              <a:t>We need to be ready for next runs: the possible solution is to federate sites at Europe and Italian level  </a:t>
            </a:r>
          </a:p>
          <a:p>
            <a:endParaRPr lang="x-none" dirty="0">
              <a:solidFill>
                <a:srgbClr val="000000"/>
              </a:solidFill>
            </a:endParaRPr>
          </a:p>
          <a:p>
            <a:r>
              <a:rPr lang="x-none" dirty="0" smtClean="0">
                <a:solidFill>
                  <a:srgbClr val="000000"/>
                </a:solidFill>
              </a:rPr>
              <a:t>In Italy we have to find out the best evolution of our tiered structure and the best way to collaborate with all the entities involved in computing</a:t>
            </a:r>
          </a:p>
          <a:p>
            <a:endParaRPr lang="x-none" dirty="0" smtClean="0">
              <a:solidFill>
                <a:srgbClr val="000000"/>
              </a:solidFill>
            </a:endParaRPr>
          </a:p>
          <a:p>
            <a:pPr marL="0" indent="0" algn="ctr">
              <a:buNone/>
            </a:pPr>
            <a:r>
              <a:rPr lang="x-none" dirty="0" smtClean="0">
                <a:solidFill>
                  <a:srgbClr val="0000FF"/>
                </a:solidFill>
              </a:rPr>
              <a:t>Next months will be decisive!</a:t>
            </a:r>
            <a:endParaRPr lang="en-GB" dirty="0">
              <a:solidFill>
                <a:srgbClr val="0000FF"/>
              </a:solidFill>
            </a:endParaRPr>
          </a:p>
        </p:txBody>
      </p:sp>
      <p:sp>
        <p:nvSpPr>
          <p:cNvPr id="4" name="Segnaposto data 3"/>
          <p:cNvSpPr>
            <a:spLocks noGrp="1"/>
          </p:cNvSpPr>
          <p:nvPr>
            <p:ph type="dt" sz="half" idx="10"/>
          </p:nvPr>
        </p:nvSpPr>
        <p:spPr/>
        <p:txBody>
          <a:bodyPr/>
          <a:lstStyle/>
          <a:p>
            <a:r>
              <a:rPr lang="x-none" smtClean="0"/>
              <a:t>11-13/03/14</a:t>
            </a:r>
            <a:endParaRPr lang="it-IT"/>
          </a:p>
        </p:txBody>
      </p:sp>
      <p:sp>
        <p:nvSpPr>
          <p:cNvPr id="5" name="Segnaposto piè di pagina 4"/>
          <p:cNvSpPr>
            <a:spLocks noGrp="1"/>
          </p:cNvSpPr>
          <p:nvPr>
            <p:ph type="ftr" sz="quarter" idx="11"/>
          </p:nvPr>
        </p:nvSpPr>
        <p:spPr/>
        <p:txBody>
          <a:bodyPr/>
          <a:lstStyle/>
          <a:p>
            <a:r>
              <a:rPr lang="it-IT" smtClean="0"/>
              <a:t>G. Carlino - Trento, IFD Workshop</a:t>
            </a:r>
            <a:endParaRPr lang="it-IT"/>
          </a:p>
        </p:txBody>
      </p:sp>
      <p:sp>
        <p:nvSpPr>
          <p:cNvPr id="6" name="Segnaposto numero diapositiva 5"/>
          <p:cNvSpPr>
            <a:spLocks noGrp="1"/>
          </p:cNvSpPr>
          <p:nvPr>
            <p:ph type="sldNum" sz="quarter" idx="12"/>
          </p:nvPr>
        </p:nvSpPr>
        <p:spPr/>
        <p:txBody>
          <a:bodyPr/>
          <a:lstStyle/>
          <a:p>
            <a:fld id="{AB066F56-95CB-994D-AA98-32CAD7FADCCA}" type="slidenum">
              <a:rPr lang="it-IT" smtClean="0"/>
              <a:t>24</a:t>
            </a:fld>
            <a:endParaRPr lang="it-IT"/>
          </a:p>
        </p:txBody>
      </p:sp>
    </p:spTree>
    <p:extLst>
      <p:ext uri="{BB962C8B-B14F-4D97-AF65-F5344CB8AC3E}">
        <p14:creationId xmlns:p14="http://schemas.microsoft.com/office/powerpoint/2010/main" val="29491406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The LHC WLCG Tier Model </a:t>
            </a:r>
            <a:endParaRPr lang="it-IT" dirty="0"/>
          </a:p>
        </p:txBody>
      </p:sp>
      <p:sp>
        <p:nvSpPr>
          <p:cNvPr id="4" name="Segnaposto data 3"/>
          <p:cNvSpPr>
            <a:spLocks noGrp="1"/>
          </p:cNvSpPr>
          <p:nvPr>
            <p:ph type="dt" sz="half" idx="10"/>
          </p:nvPr>
        </p:nvSpPr>
        <p:spPr/>
        <p:txBody>
          <a:bodyPr/>
          <a:lstStyle/>
          <a:p>
            <a:r>
              <a:rPr lang="x-none" smtClean="0"/>
              <a:t>11-13/03/14</a:t>
            </a:r>
            <a:endParaRPr lang="it-IT"/>
          </a:p>
        </p:txBody>
      </p:sp>
      <p:sp>
        <p:nvSpPr>
          <p:cNvPr id="5" name="Segnaposto piè di pagina 4"/>
          <p:cNvSpPr>
            <a:spLocks noGrp="1"/>
          </p:cNvSpPr>
          <p:nvPr>
            <p:ph type="ftr" sz="quarter" idx="11"/>
          </p:nvPr>
        </p:nvSpPr>
        <p:spPr/>
        <p:txBody>
          <a:bodyPr/>
          <a:lstStyle/>
          <a:p>
            <a:r>
              <a:rPr lang="it-IT" smtClean="0"/>
              <a:t>G. Carlino - Trento, IFD Workshop</a:t>
            </a:r>
            <a:endParaRPr lang="it-IT"/>
          </a:p>
        </p:txBody>
      </p:sp>
      <p:sp>
        <p:nvSpPr>
          <p:cNvPr id="6" name="Segnaposto numero diapositiva 5"/>
          <p:cNvSpPr>
            <a:spLocks noGrp="1"/>
          </p:cNvSpPr>
          <p:nvPr>
            <p:ph type="sldNum" sz="quarter" idx="12"/>
          </p:nvPr>
        </p:nvSpPr>
        <p:spPr/>
        <p:txBody>
          <a:bodyPr/>
          <a:lstStyle/>
          <a:p>
            <a:fld id="{AB066F56-95CB-994D-AA98-32CAD7FADCCA}" type="slidenum">
              <a:rPr lang="it-IT" smtClean="0"/>
              <a:t>3</a:t>
            </a:fld>
            <a:endParaRPr lang="it-IT"/>
          </a:p>
        </p:txBody>
      </p:sp>
      <p:pic>
        <p:nvPicPr>
          <p:cNvPr id="7" name="Picture 3"/>
          <p:cNvPicPr>
            <a:picLocks noChangeAspect="1" noChangeArrowheads="1"/>
          </p:cNvPicPr>
          <p:nvPr/>
        </p:nvPicPr>
        <p:blipFill>
          <a:blip r:embed="rId2"/>
          <a:srcRect/>
          <a:stretch>
            <a:fillRect/>
          </a:stretch>
        </p:blipFill>
        <p:spPr bwMode="auto">
          <a:xfrm>
            <a:off x="16160" y="1487202"/>
            <a:ext cx="7524750" cy="4973638"/>
          </a:xfrm>
          <a:prstGeom prst="rect">
            <a:avLst/>
          </a:prstGeom>
          <a:noFill/>
          <a:ln w="9525">
            <a:noFill/>
            <a:miter lim="800000"/>
            <a:headEnd/>
            <a:tailEnd/>
          </a:ln>
        </p:spPr>
      </p:pic>
      <p:grpSp>
        <p:nvGrpSpPr>
          <p:cNvPr id="8" name="Group 36"/>
          <p:cNvGrpSpPr/>
          <p:nvPr/>
        </p:nvGrpSpPr>
        <p:grpSpPr>
          <a:xfrm>
            <a:off x="124693" y="734303"/>
            <a:ext cx="1775487" cy="511455"/>
            <a:chOff x="76200" y="6270345"/>
            <a:chExt cx="2057400" cy="548640"/>
          </a:xfrm>
        </p:grpSpPr>
        <p:pic>
          <p:nvPicPr>
            <p:cNvPr id="9" name="Picture 41" descr="WLCG-TextOnly_black.jpg"/>
            <p:cNvPicPr>
              <a:picLocks noChangeAspect="1"/>
            </p:cNvPicPr>
            <p:nvPr/>
          </p:nvPicPr>
          <p:blipFill>
            <a:blip r:embed="rId3" cstate="print">
              <a:clrChange>
                <a:clrFrom>
                  <a:srgbClr val="000000"/>
                </a:clrFrom>
                <a:clrTo>
                  <a:srgbClr val="000000">
                    <a:alpha val="0"/>
                  </a:srgbClr>
                </a:clrTo>
              </a:clrChange>
            </a:blip>
            <a:srcRect l="2464" t="16667" r="4985" b="16667"/>
            <a:stretch>
              <a:fillRect/>
            </a:stretch>
          </p:blipFill>
          <p:spPr>
            <a:xfrm>
              <a:off x="381000" y="6270345"/>
              <a:ext cx="1752600" cy="548640"/>
            </a:xfrm>
            <a:prstGeom prst="rect">
              <a:avLst/>
            </a:prstGeom>
          </p:spPr>
        </p:pic>
        <p:pic>
          <p:nvPicPr>
            <p:cNvPr id="10" name="Picture 42" descr="WLCG-logo.jpg"/>
            <p:cNvPicPr>
              <a:picLocks noChangeAspect="1"/>
            </p:cNvPicPr>
            <p:nvPr/>
          </p:nvPicPr>
          <p:blipFill>
            <a:blip r:embed="rId4" cstate="print"/>
            <a:stretch>
              <a:fillRect/>
            </a:stretch>
          </p:blipFill>
          <p:spPr>
            <a:xfrm>
              <a:off x="76200" y="6324600"/>
              <a:ext cx="457200" cy="457200"/>
            </a:xfrm>
            <a:prstGeom prst="rect">
              <a:avLst/>
            </a:prstGeom>
          </p:spPr>
        </p:pic>
      </p:grpSp>
      <p:sp>
        <p:nvSpPr>
          <p:cNvPr id="11" name="TextBox 7"/>
          <p:cNvSpPr txBox="1"/>
          <p:nvPr/>
        </p:nvSpPr>
        <p:spPr>
          <a:xfrm>
            <a:off x="6168735" y="1482287"/>
            <a:ext cx="2971800" cy="3970318"/>
          </a:xfrm>
          <a:prstGeom prst="rect">
            <a:avLst/>
          </a:prstGeom>
          <a:solidFill>
            <a:srgbClr val="000000">
              <a:lumMod val="85000"/>
              <a:lumOff val="15000"/>
            </a:srgbClr>
          </a:solidFill>
          <a:scene3d>
            <a:camera prst="orthographicFront"/>
            <a:lightRig rig="threePt" dir="t"/>
          </a:scene3d>
          <a:sp3d>
            <a:bevelT/>
          </a:sp3d>
        </p:spPr>
        <p:txBody>
          <a:bodyPr wrap="square">
            <a:spAutoFit/>
          </a:bodyPr>
          <a:lstStyle/>
          <a:p>
            <a:r>
              <a:rPr lang="en-US" b="1" dirty="0">
                <a:solidFill>
                  <a:srgbClr val="FFFFFF"/>
                </a:solidFill>
              </a:rPr>
              <a:t>Tier-0 (CERN)</a:t>
            </a:r>
            <a:r>
              <a:rPr lang="en-US" b="1" dirty="0" smtClean="0">
                <a:solidFill>
                  <a:srgbClr val="FFFFFF"/>
                </a:solidFill>
              </a:rPr>
              <a:t>: (15%)</a:t>
            </a:r>
          </a:p>
          <a:p>
            <a:pPr marL="179388" lvl="1" indent="-96838">
              <a:buFont typeface="Arial" pitchFamily="34" charset="0"/>
              <a:buChar char="•"/>
            </a:pPr>
            <a:r>
              <a:rPr lang="en-US" dirty="0">
                <a:solidFill>
                  <a:srgbClr val="FFFF00"/>
                </a:solidFill>
              </a:rPr>
              <a:t>Data recording</a:t>
            </a:r>
          </a:p>
          <a:p>
            <a:pPr marL="179388" lvl="1" indent="-96838">
              <a:buFont typeface="Arial" pitchFamily="34" charset="0"/>
              <a:buChar char="•"/>
            </a:pPr>
            <a:r>
              <a:rPr lang="en-US" dirty="0">
                <a:solidFill>
                  <a:srgbClr val="FFFF00"/>
                </a:solidFill>
              </a:rPr>
              <a:t>Initial data reconstruction</a:t>
            </a:r>
          </a:p>
          <a:p>
            <a:pPr marL="179388" lvl="1" indent="-96838">
              <a:buFont typeface="Arial" pitchFamily="34" charset="0"/>
              <a:buChar char="•"/>
            </a:pPr>
            <a:r>
              <a:rPr lang="en-US" dirty="0">
                <a:solidFill>
                  <a:srgbClr val="FFFF00"/>
                </a:solidFill>
              </a:rPr>
              <a:t>Data distribution</a:t>
            </a:r>
          </a:p>
          <a:p>
            <a:r>
              <a:rPr lang="en-US" b="1" dirty="0" smtClean="0">
                <a:solidFill>
                  <a:srgbClr val="FFFFFF"/>
                </a:solidFill>
              </a:rPr>
              <a:t>Tier</a:t>
            </a:r>
            <a:r>
              <a:rPr lang="en-US" b="1" dirty="0">
                <a:solidFill>
                  <a:srgbClr val="FFFFFF"/>
                </a:solidFill>
              </a:rPr>
              <a:t>-1 (11 </a:t>
            </a:r>
            <a:r>
              <a:rPr lang="en-US" b="1" dirty="0" err="1">
                <a:solidFill>
                  <a:srgbClr val="FFFFFF"/>
                </a:solidFill>
              </a:rPr>
              <a:t>centres</a:t>
            </a:r>
            <a:r>
              <a:rPr lang="en-US" b="1" dirty="0">
                <a:solidFill>
                  <a:srgbClr val="FFFFFF"/>
                </a:solidFill>
              </a:rPr>
              <a:t>)</a:t>
            </a:r>
            <a:r>
              <a:rPr lang="en-US" b="1" dirty="0" smtClean="0">
                <a:solidFill>
                  <a:srgbClr val="FFFFFF"/>
                </a:solidFill>
              </a:rPr>
              <a:t>: (40%)</a:t>
            </a:r>
          </a:p>
          <a:p>
            <a:pPr>
              <a:buFont typeface="Arial" pitchFamily="34" charset="0"/>
              <a:buChar char="•"/>
            </a:pPr>
            <a:r>
              <a:rPr lang="en-US" dirty="0">
                <a:solidFill>
                  <a:srgbClr val="FFFF00"/>
                </a:solidFill>
              </a:rPr>
              <a:t>Permanent storage</a:t>
            </a:r>
          </a:p>
          <a:p>
            <a:pPr>
              <a:buFont typeface="Arial" pitchFamily="34" charset="0"/>
              <a:buChar char="•"/>
            </a:pPr>
            <a:r>
              <a:rPr lang="en-US" dirty="0">
                <a:solidFill>
                  <a:srgbClr val="FFFF00"/>
                </a:solidFill>
              </a:rPr>
              <a:t>Re-processing</a:t>
            </a:r>
          </a:p>
          <a:p>
            <a:pPr>
              <a:buFont typeface="Arial" pitchFamily="34" charset="0"/>
              <a:buChar char="•"/>
            </a:pPr>
            <a:r>
              <a:rPr lang="en-US" dirty="0" smtClean="0">
                <a:solidFill>
                  <a:srgbClr val="FFFF00"/>
                </a:solidFill>
              </a:rPr>
              <a:t>Analysis</a:t>
            </a:r>
          </a:p>
          <a:p>
            <a:pPr>
              <a:buFont typeface="Arial" pitchFamily="34" charset="0"/>
              <a:buChar char="•"/>
            </a:pPr>
            <a:r>
              <a:rPr lang="en-US" dirty="0" smtClean="0">
                <a:solidFill>
                  <a:srgbClr val="FFFF00"/>
                </a:solidFill>
              </a:rPr>
              <a:t>Connected by direct 10 Gb/s network  links</a:t>
            </a:r>
            <a:endParaRPr lang="en-US" dirty="0">
              <a:solidFill>
                <a:srgbClr val="FFFF00"/>
              </a:solidFill>
            </a:endParaRPr>
          </a:p>
          <a:p>
            <a:r>
              <a:rPr lang="en-US" b="1" dirty="0" smtClean="0">
                <a:solidFill>
                  <a:srgbClr val="FFFFFF"/>
                </a:solidFill>
              </a:rPr>
              <a:t>Tier</a:t>
            </a:r>
            <a:r>
              <a:rPr lang="en-US" b="1" dirty="0">
                <a:solidFill>
                  <a:srgbClr val="FFFFFF"/>
                </a:solidFill>
              </a:rPr>
              <a:t>-2  (</a:t>
            </a:r>
            <a:r>
              <a:rPr lang="en-US" b="1" dirty="0" smtClean="0">
                <a:solidFill>
                  <a:srgbClr val="FFFFFF"/>
                </a:solidFill>
              </a:rPr>
              <a:t>~200 </a:t>
            </a:r>
            <a:r>
              <a:rPr lang="en-US" b="1" dirty="0" err="1">
                <a:solidFill>
                  <a:srgbClr val="FFFFFF"/>
                </a:solidFill>
              </a:rPr>
              <a:t>centres</a:t>
            </a:r>
            <a:r>
              <a:rPr lang="en-US" b="1" dirty="0">
                <a:solidFill>
                  <a:srgbClr val="FFFFFF"/>
                </a:solidFill>
              </a:rPr>
              <a:t>)</a:t>
            </a:r>
            <a:r>
              <a:rPr lang="en-US" b="1" dirty="0" smtClean="0">
                <a:solidFill>
                  <a:srgbClr val="FFFFFF"/>
                </a:solidFill>
              </a:rPr>
              <a:t>: (45%)</a:t>
            </a:r>
          </a:p>
          <a:p>
            <a:pPr>
              <a:buFont typeface="Arial" pitchFamily="34" charset="0"/>
              <a:buChar char="•"/>
            </a:pPr>
            <a:r>
              <a:rPr lang="en-US" dirty="0">
                <a:solidFill>
                  <a:srgbClr val="FFFF00"/>
                </a:solidFill>
              </a:rPr>
              <a:t> Simulation</a:t>
            </a:r>
          </a:p>
          <a:p>
            <a:pPr>
              <a:buFont typeface="Arial" pitchFamily="34" charset="0"/>
              <a:buChar char="•"/>
            </a:pPr>
            <a:r>
              <a:rPr lang="en-US" dirty="0">
                <a:solidFill>
                  <a:srgbClr val="FFFF00"/>
                </a:solidFill>
              </a:rPr>
              <a:t> End-user analysis</a:t>
            </a:r>
          </a:p>
        </p:txBody>
      </p:sp>
      <p:sp>
        <p:nvSpPr>
          <p:cNvPr id="12" name="Oval Callout 37"/>
          <p:cNvSpPr/>
          <p:nvPr/>
        </p:nvSpPr>
        <p:spPr>
          <a:xfrm>
            <a:off x="5727700" y="5791200"/>
            <a:ext cx="1358900" cy="762000"/>
          </a:xfrm>
          <a:prstGeom prst="wedgeEllipseCallout">
            <a:avLst>
              <a:gd name="adj1" fmla="val -134784"/>
              <a:gd name="adj2" fmla="val -11500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smtClean="0"/>
              <a:t>Tier-1s 40%</a:t>
            </a:r>
            <a:endParaRPr lang="en-GB" dirty="0"/>
          </a:p>
        </p:txBody>
      </p:sp>
      <p:sp>
        <p:nvSpPr>
          <p:cNvPr id="13" name="Oval Callout 35"/>
          <p:cNvSpPr/>
          <p:nvPr/>
        </p:nvSpPr>
        <p:spPr>
          <a:xfrm>
            <a:off x="457200" y="1905000"/>
            <a:ext cx="1219200" cy="762000"/>
          </a:xfrm>
          <a:prstGeom prst="wedgeEllipseCallout">
            <a:avLst>
              <a:gd name="adj1" fmla="val 220930"/>
              <a:gd name="adj2" fmla="val 228854"/>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smtClean="0"/>
              <a:t>CERN15%</a:t>
            </a:r>
            <a:endParaRPr lang="en-GB" dirty="0"/>
          </a:p>
        </p:txBody>
      </p:sp>
      <p:sp>
        <p:nvSpPr>
          <p:cNvPr id="14" name="Oval Callout 38"/>
          <p:cNvSpPr/>
          <p:nvPr/>
        </p:nvSpPr>
        <p:spPr>
          <a:xfrm>
            <a:off x="342900" y="5257800"/>
            <a:ext cx="1409700" cy="762000"/>
          </a:xfrm>
          <a:prstGeom prst="wedgeEllipseCallout">
            <a:avLst>
              <a:gd name="adj1" fmla="val 76620"/>
              <a:gd name="adj2" fmla="val -52903"/>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smtClean="0"/>
              <a:t>Tier-2s</a:t>
            </a:r>
          </a:p>
          <a:p>
            <a:pPr algn="ctr"/>
            <a:r>
              <a:rPr lang="en-GB" dirty="0" smtClean="0"/>
              <a:t>45%</a:t>
            </a:r>
            <a:endParaRPr lang="en-GB" dirty="0"/>
          </a:p>
        </p:txBody>
      </p:sp>
      <p:sp>
        <p:nvSpPr>
          <p:cNvPr id="16" name="CasellaDiTesto 15"/>
          <p:cNvSpPr txBox="1"/>
          <p:nvPr/>
        </p:nvSpPr>
        <p:spPr>
          <a:xfrm>
            <a:off x="2000173" y="510315"/>
            <a:ext cx="6151157" cy="923330"/>
          </a:xfrm>
          <a:prstGeom prst="rect">
            <a:avLst/>
          </a:prstGeom>
          <a:noFill/>
        </p:spPr>
        <p:txBody>
          <a:bodyPr wrap="square" rtlCol="0">
            <a:spAutoFit/>
          </a:bodyPr>
          <a:lstStyle/>
          <a:p>
            <a:r>
              <a:rPr lang="en-GB" dirty="0" smtClean="0"/>
              <a:t>WLCG is a distributed computing infrastructure to provide the production and analysis environments for the LHC experiments.</a:t>
            </a:r>
            <a:r>
              <a:rPr lang="en-GB" dirty="0"/>
              <a:t> </a:t>
            </a:r>
            <a:r>
              <a:rPr lang="en-GB" dirty="0" smtClean="0"/>
              <a:t>More than 200 centres in ~40 countries</a:t>
            </a:r>
            <a:endParaRPr lang="en-GB" dirty="0"/>
          </a:p>
        </p:txBody>
      </p:sp>
    </p:spTree>
    <p:extLst>
      <p:ext uri="{BB962C8B-B14F-4D97-AF65-F5344CB8AC3E}">
        <p14:creationId xmlns:p14="http://schemas.microsoft.com/office/powerpoint/2010/main" val="3911571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WLCG related </a:t>
            </a:r>
            <a:r>
              <a:rPr lang="it-IT" dirty="0" err="1" smtClean="0"/>
              <a:t>projects</a:t>
            </a:r>
            <a:endParaRPr lang="it-IT" dirty="0"/>
          </a:p>
        </p:txBody>
      </p:sp>
      <p:pic>
        <p:nvPicPr>
          <p:cNvPr id="9" name="Segnaposto contenuto 8"/>
          <p:cNvPicPr>
            <a:picLocks noGrp="1" noChangeAspect="1"/>
          </p:cNvPicPr>
          <p:nvPr>
            <p:ph idx="1"/>
          </p:nvPr>
        </p:nvPicPr>
        <p:blipFill rotWithShape="1">
          <a:blip r:embed="rId2"/>
          <a:srcRect t="-1167" b="-5352"/>
          <a:stretch/>
        </p:blipFill>
        <p:spPr>
          <a:xfrm>
            <a:off x="457200" y="3818131"/>
            <a:ext cx="8229600" cy="2185323"/>
          </a:xfrm>
        </p:spPr>
      </p:pic>
      <p:sp>
        <p:nvSpPr>
          <p:cNvPr id="4" name="Segnaposto data 3"/>
          <p:cNvSpPr>
            <a:spLocks noGrp="1"/>
          </p:cNvSpPr>
          <p:nvPr>
            <p:ph type="dt" sz="half" idx="10"/>
          </p:nvPr>
        </p:nvSpPr>
        <p:spPr/>
        <p:txBody>
          <a:bodyPr/>
          <a:lstStyle/>
          <a:p>
            <a:r>
              <a:rPr lang="x-none" smtClean="0"/>
              <a:t>11-13/03/14</a:t>
            </a:r>
            <a:endParaRPr lang="it-IT"/>
          </a:p>
        </p:txBody>
      </p:sp>
      <p:sp>
        <p:nvSpPr>
          <p:cNvPr id="5" name="Segnaposto piè di pagina 4"/>
          <p:cNvSpPr>
            <a:spLocks noGrp="1"/>
          </p:cNvSpPr>
          <p:nvPr>
            <p:ph type="ftr" sz="quarter" idx="11"/>
          </p:nvPr>
        </p:nvSpPr>
        <p:spPr/>
        <p:txBody>
          <a:bodyPr/>
          <a:lstStyle/>
          <a:p>
            <a:r>
              <a:rPr lang="it-IT" smtClean="0"/>
              <a:t>G. Carlino - Trento, IFD Workshop</a:t>
            </a:r>
            <a:endParaRPr lang="it-IT"/>
          </a:p>
        </p:txBody>
      </p:sp>
      <p:sp>
        <p:nvSpPr>
          <p:cNvPr id="6" name="Segnaposto numero diapositiva 5"/>
          <p:cNvSpPr>
            <a:spLocks noGrp="1"/>
          </p:cNvSpPr>
          <p:nvPr>
            <p:ph type="sldNum" sz="quarter" idx="12"/>
          </p:nvPr>
        </p:nvSpPr>
        <p:spPr/>
        <p:txBody>
          <a:bodyPr/>
          <a:lstStyle/>
          <a:p>
            <a:fld id="{AB066F56-95CB-994D-AA98-32CAD7FADCCA}" type="slidenum">
              <a:rPr lang="it-IT" smtClean="0"/>
              <a:t>4</a:t>
            </a:fld>
            <a:endParaRPr lang="it-IT"/>
          </a:p>
        </p:txBody>
      </p:sp>
      <p:sp>
        <p:nvSpPr>
          <p:cNvPr id="11" name="CasellaDiTesto 10"/>
          <p:cNvSpPr txBox="1"/>
          <p:nvPr/>
        </p:nvSpPr>
        <p:spPr>
          <a:xfrm>
            <a:off x="469900" y="1098433"/>
            <a:ext cx="7870335" cy="2308324"/>
          </a:xfrm>
          <a:prstGeom prst="rect">
            <a:avLst/>
          </a:prstGeom>
          <a:noFill/>
        </p:spPr>
        <p:txBody>
          <a:bodyPr wrap="square" rtlCol="0">
            <a:spAutoFit/>
          </a:bodyPr>
          <a:lstStyle/>
          <a:p>
            <a:pPr marL="285750" indent="-285750">
              <a:buFont typeface="Arial"/>
              <a:buChar char="•"/>
            </a:pPr>
            <a:r>
              <a:rPr lang="en-GB" dirty="0" smtClean="0"/>
              <a:t>Many projects have been funded by the European Community in order to build the LHC computing infrastructure. </a:t>
            </a:r>
          </a:p>
          <a:p>
            <a:pPr marL="285750" indent="-285750">
              <a:buFont typeface="Arial"/>
              <a:buChar char="•"/>
            </a:pPr>
            <a:r>
              <a:rPr lang="en-GB" dirty="0" smtClean="0"/>
              <a:t>HEP has been the major community even if other scientific communities were involved </a:t>
            </a:r>
          </a:p>
          <a:p>
            <a:pPr marL="285750" indent="-285750">
              <a:buFont typeface="Arial"/>
              <a:buChar char="•"/>
            </a:pPr>
            <a:r>
              <a:rPr lang="en-GB" dirty="0" smtClean="0"/>
              <a:t>The EGI Projects (European Grid Infrastructure), based on NGI e-infrastructure), ends April 2014</a:t>
            </a:r>
          </a:p>
          <a:p>
            <a:pPr marL="285750" indent="-285750">
              <a:buFont typeface="Arial"/>
              <a:buChar char="•"/>
            </a:pPr>
            <a:endParaRPr lang="en-GB" dirty="0" smtClean="0"/>
          </a:p>
          <a:p>
            <a:pPr marL="285750" indent="-285750">
              <a:buFont typeface="Arial"/>
              <a:buChar char="•"/>
            </a:pPr>
            <a:r>
              <a:rPr lang="en-GB" dirty="0" smtClean="0"/>
              <a:t>HEP can’t play a major role in the coming H2020 IT calls.</a:t>
            </a:r>
          </a:p>
        </p:txBody>
      </p:sp>
    </p:spTree>
    <p:extLst>
      <p:ext uri="{BB962C8B-B14F-4D97-AF65-F5344CB8AC3E}">
        <p14:creationId xmlns:p14="http://schemas.microsoft.com/office/powerpoint/2010/main" val="41743994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The </a:t>
            </a:r>
            <a:r>
              <a:rPr lang="it-IT" dirty="0" err="1" smtClean="0"/>
              <a:t>Evolution</a:t>
            </a:r>
            <a:r>
              <a:rPr lang="it-IT" dirty="0" smtClean="0"/>
              <a:t> of the </a:t>
            </a:r>
            <a:r>
              <a:rPr lang="it-IT" dirty="0" err="1" smtClean="0"/>
              <a:t>CMs</a:t>
            </a:r>
            <a:endParaRPr lang="it-IT" dirty="0"/>
          </a:p>
        </p:txBody>
      </p:sp>
      <p:sp>
        <p:nvSpPr>
          <p:cNvPr id="3" name="Segnaposto contenuto 2"/>
          <p:cNvSpPr>
            <a:spLocks noGrp="1"/>
          </p:cNvSpPr>
          <p:nvPr>
            <p:ph idx="1"/>
          </p:nvPr>
        </p:nvSpPr>
        <p:spPr>
          <a:xfrm>
            <a:off x="1468741" y="632807"/>
            <a:ext cx="6773495" cy="1848577"/>
          </a:xfrm>
        </p:spPr>
        <p:txBody>
          <a:bodyPr>
            <a:normAutofit/>
          </a:bodyPr>
          <a:lstStyle/>
          <a:p>
            <a:r>
              <a:rPr lang="en-GB" sz="1800" dirty="0" smtClean="0">
                <a:latin typeface="+mn-lt"/>
              </a:rPr>
              <a:t>CM are not static. Continuous evolution</a:t>
            </a:r>
          </a:p>
          <a:p>
            <a:pPr lvl="1"/>
            <a:r>
              <a:rPr lang="en-GB" sz="1600" dirty="0" smtClean="0">
                <a:latin typeface="+mn-lt"/>
              </a:rPr>
              <a:t>since </a:t>
            </a:r>
            <a:r>
              <a:rPr lang="en-GB" sz="1600" dirty="0">
                <a:latin typeface="+mn-lt"/>
              </a:rPr>
              <a:t>the beginning of the data taking, the “ideal” CMs have been replaced by realistic ones exploiting the technology and infrastructure </a:t>
            </a:r>
            <a:r>
              <a:rPr lang="en-GB" sz="1600" dirty="0" smtClean="0">
                <a:latin typeface="+mn-lt"/>
              </a:rPr>
              <a:t>improvements</a:t>
            </a:r>
          </a:p>
          <a:p>
            <a:r>
              <a:rPr lang="en-GB" sz="1800" dirty="0">
                <a:latin typeface="+mn-lt"/>
              </a:rPr>
              <a:t>In Run-1 the LHC experiments </a:t>
            </a:r>
            <a:r>
              <a:rPr lang="en-GB" sz="1800" dirty="0" smtClean="0">
                <a:latin typeface="+mn-lt"/>
              </a:rPr>
              <a:t>have been able </a:t>
            </a:r>
            <a:r>
              <a:rPr lang="en-GB" sz="1800" dirty="0">
                <a:latin typeface="+mn-lt"/>
              </a:rPr>
              <a:t>to cope with an unforeseen amount of data transferred and analysed</a:t>
            </a:r>
          </a:p>
          <a:p>
            <a:pPr marL="0" indent="0">
              <a:buNone/>
            </a:pPr>
            <a:endParaRPr lang="en-GB" sz="1800" dirty="0">
              <a:latin typeface="+mn-lt"/>
            </a:endParaRPr>
          </a:p>
        </p:txBody>
      </p:sp>
      <p:sp>
        <p:nvSpPr>
          <p:cNvPr id="4" name="Segnaposto data 3"/>
          <p:cNvSpPr>
            <a:spLocks noGrp="1"/>
          </p:cNvSpPr>
          <p:nvPr>
            <p:ph type="dt" sz="half" idx="10"/>
          </p:nvPr>
        </p:nvSpPr>
        <p:spPr/>
        <p:txBody>
          <a:bodyPr/>
          <a:lstStyle/>
          <a:p>
            <a:r>
              <a:rPr lang="x-none" smtClean="0"/>
              <a:t>11-13/03/14</a:t>
            </a:r>
            <a:endParaRPr lang="it-IT"/>
          </a:p>
        </p:txBody>
      </p:sp>
      <p:sp>
        <p:nvSpPr>
          <p:cNvPr id="5" name="Segnaposto piè di pagina 4"/>
          <p:cNvSpPr>
            <a:spLocks noGrp="1"/>
          </p:cNvSpPr>
          <p:nvPr>
            <p:ph type="ftr" sz="quarter" idx="11"/>
          </p:nvPr>
        </p:nvSpPr>
        <p:spPr/>
        <p:txBody>
          <a:bodyPr/>
          <a:lstStyle/>
          <a:p>
            <a:r>
              <a:rPr lang="it-IT" smtClean="0"/>
              <a:t>G. Carlino - Trento, IFD Workshop</a:t>
            </a:r>
            <a:endParaRPr lang="it-IT"/>
          </a:p>
        </p:txBody>
      </p:sp>
      <p:sp>
        <p:nvSpPr>
          <p:cNvPr id="6" name="Segnaposto numero diapositiva 5"/>
          <p:cNvSpPr>
            <a:spLocks noGrp="1"/>
          </p:cNvSpPr>
          <p:nvPr>
            <p:ph type="sldNum" sz="quarter" idx="12"/>
          </p:nvPr>
        </p:nvSpPr>
        <p:spPr/>
        <p:txBody>
          <a:bodyPr/>
          <a:lstStyle/>
          <a:p>
            <a:fld id="{AB066F56-95CB-994D-AA98-32CAD7FADCCA}" type="slidenum">
              <a:rPr lang="it-IT" smtClean="0"/>
              <a:t>5</a:t>
            </a:fld>
            <a:endParaRPr lang="it-IT"/>
          </a:p>
        </p:txBody>
      </p:sp>
      <p:pic>
        <p:nvPicPr>
          <p:cNvPr id="7" name="Immagine 6"/>
          <p:cNvPicPr>
            <a:picLocks noChangeAspect="1"/>
          </p:cNvPicPr>
          <p:nvPr/>
        </p:nvPicPr>
        <p:blipFill>
          <a:blip r:embed="rId2"/>
          <a:stretch>
            <a:fillRect/>
          </a:stretch>
        </p:blipFill>
        <p:spPr>
          <a:xfrm>
            <a:off x="1025768" y="2376165"/>
            <a:ext cx="7255045" cy="4147509"/>
          </a:xfrm>
          <a:prstGeom prst="rect">
            <a:avLst/>
          </a:prstGeom>
        </p:spPr>
      </p:pic>
    </p:spTree>
    <p:extLst>
      <p:ext uri="{BB962C8B-B14F-4D97-AF65-F5344CB8AC3E}">
        <p14:creationId xmlns:p14="http://schemas.microsoft.com/office/powerpoint/2010/main" val="11444985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GB" dirty="0" smtClean="0"/>
              <a:t>Evolution</a:t>
            </a:r>
            <a:r>
              <a:rPr lang="it-IT" dirty="0" smtClean="0"/>
              <a:t> in Networking</a:t>
            </a:r>
            <a:endParaRPr lang="it-IT" dirty="0"/>
          </a:p>
        </p:txBody>
      </p:sp>
      <p:sp>
        <p:nvSpPr>
          <p:cNvPr id="3" name="Segnaposto contenuto 2"/>
          <p:cNvSpPr>
            <a:spLocks noGrp="1"/>
          </p:cNvSpPr>
          <p:nvPr>
            <p:ph idx="1"/>
          </p:nvPr>
        </p:nvSpPr>
        <p:spPr>
          <a:xfrm>
            <a:off x="150215" y="1380158"/>
            <a:ext cx="5279250" cy="2259119"/>
          </a:xfrm>
        </p:spPr>
        <p:txBody>
          <a:bodyPr>
            <a:normAutofit/>
          </a:bodyPr>
          <a:lstStyle/>
          <a:p>
            <a:pPr marL="342900" lvl="1" indent="-342900"/>
            <a:r>
              <a:rPr lang="en-GB" dirty="0" smtClean="0">
                <a:latin typeface="+mn-lt"/>
              </a:rPr>
              <a:t>At the beginning network was the bottleneck. The hierarchical model was based on the assumption of a rather limited connectivity between computing centres.  Only links between well connected sites (Tier0 and Tier1s) were dedicated to cover fundamental roles.</a:t>
            </a:r>
          </a:p>
          <a:p>
            <a:pPr marL="0" lvl="1" indent="0">
              <a:buNone/>
            </a:pPr>
            <a:endParaRPr lang="en-GB" sz="1900" dirty="0" smtClean="0"/>
          </a:p>
          <a:p>
            <a:pPr lvl="2"/>
            <a:endParaRPr lang="en-US" sz="1800" dirty="0" smtClean="0">
              <a:latin typeface="+mn-lt"/>
            </a:endParaRPr>
          </a:p>
          <a:p>
            <a:pPr marL="0" indent="0">
              <a:buNone/>
            </a:pPr>
            <a:endParaRPr lang="it-IT" dirty="0" smtClean="0"/>
          </a:p>
          <a:p>
            <a:pPr marL="0" indent="0">
              <a:buNone/>
            </a:pPr>
            <a:endParaRPr lang="it-IT" dirty="0"/>
          </a:p>
        </p:txBody>
      </p:sp>
      <p:sp>
        <p:nvSpPr>
          <p:cNvPr id="4" name="Segnaposto data 3"/>
          <p:cNvSpPr>
            <a:spLocks noGrp="1"/>
          </p:cNvSpPr>
          <p:nvPr>
            <p:ph type="dt" sz="half" idx="10"/>
          </p:nvPr>
        </p:nvSpPr>
        <p:spPr/>
        <p:txBody>
          <a:bodyPr/>
          <a:lstStyle/>
          <a:p>
            <a:r>
              <a:rPr lang="x-none" smtClean="0"/>
              <a:t>11-13/03/14</a:t>
            </a:r>
            <a:endParaRPr lang="it-IT" dirty="0"/>
          </a:p>
        </p:txBody>
      </p:sp>
      <p:sp>
        <p:nvSpPr>
          <p:cNvPr id="5" name="Segnaposto piè di pagina 4"/>
          <p:cNvSpPr>
            <a:spLocks noGrp="1"/>
          </p:cNvSpPr>
          <p:nvPr>
            <p:ph type="ftr" sz="quarter" idx="11"/>
          </p:nvPr>
        </p:nvSpPr>
        <p:spPr/>
        <p:txBody>
          <a:bodyPr/>
          <a:lstStyle/>
          <a:p>
            <a:r>
              <a:rPr lang="it-IT" dirty="0" smtClean="0"/>
              <a:t>G. Carlino - Trento, IFD Workshop</a:t>
            </a:r>
            <a:endParaRPr lang="it-IT" dirty="0"/>
          </a:p>
        </p:txBody>
      </p:sp>
      <p:sp>
        <p:nvSpPr>
          <p:cNvPr id="6" name="Segnaposto numero diapositiva 5"/>
          <p:cNvSpPr>
            <a:spLocks noGrp="1"/>
          </p:cNvSpPr>
          <p:nvPr>
            <p:ph type="sldNum" sz="quarter" idx="12"/>
          </p:nvPr>
        </p:nvSpPr>
        <p:spPr/>
        <p:txBody>
          <a:bodyPr/>
          <a:lstStyle/>
          <a:p>
            <a:fld id="{AB066F56-95CB-994D-AA98-32CAD7FADCCA}" type="slidenum">
              <a:rPr lang="it-IT" smtClean="0"/>
              <a:t>6</a:t>
            </a:fld>
            <a:endParaRPr lang="it-IT" dirty="0"/>
          </a:p>
        </p:txBody>
      </p:sp>
      <p:pic>
        <p:nvPicPr>
          <p:cNvPr id="9" name="Segnaposto contenuto 6"/>
          <p:cNvPicPr>
            <a:picLocks noChangeAspect="1"/>
          </p:cNvPicPr>
          <p:nvPr/>
        </p:nvPicPr>
        <p:blipFill rotWithShape="1">
          <a:blip r:embed="rId2"/>
          <a:srcRect t="213" b="13"/>
          <a:stretch/>
        </p:blipFill>
        <p:spPr>
          <a:xfrm>
            <a:off x="5410509" y="1487897"/>
            <a:ext cx="3606357" cy="2644184"/>
          </a:xfrm>
          <a:prstGeom prst="rect">
            <a:avLst/>
          </a:prstGeom>
        </p:spPr>
      </p:pic>
      <p:sp>
        <p:nvSpPr>
          <p:cNvPr id="8" name="Segnaposto contenuto 2"/>
          <p:cNvSpPr txBox="1">
            <a:spLocks/>
          </p:cNvSpPr>
          <p:nvPr/>
        </p:nvSpPr>
        <p:spPr>
          <a:xfrm>
            <a:off x="230208" y="3354973"/>
            <a:ext cx="8603384" cy="3222256"/>
          </a:xfrm>
          <a:prstGeom prst="rect">
            <a:avLst/>
          </a:prstGeom>
        </p:spPr>
        <p:txBody>
          <a:bodyPr vert="horz" lIns="91440" tIns="45720" rIns="91440" bIns="45720" rtlCol="0">
            <a:normAutofit fontScale="92500" lnSpcReduction="10000"/>
          </a:bodyPr>
          <a:lstStyle>
            <a:lvl1pPr marL="342900" indent="-342900" algn="l" defTabSz="457200" rtl="0" eaLnBrk="1" latinLnBrk="0" hangingPunct="1">
              <a:spcBef>
                <a:spcPct val="20000"/>
              </a:spcBef>
              <a:buFont typeface="Arial"/>
              <a:buChar char="•"/>
              <a:defRPr sz="20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1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17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6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4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sz="1900" dirty="0" smtClean="0">
                <a:solidFill>
                  <a:srgbClr val="0000FF"/>
                </a:solidFill>
                <a:latin typeface="+mn-lt"/>
              </a:rPr>
              <a:t>Network capacity improved very fast</a:t>
            </a:r>
          </a:p>
          <a:p>
            <a:pPr marL="0" indent="0">
              <a:buNone/>
            </a:pPr>
            <a:endParaRPr lang="en-GB" sz="1900" dirty="0" smtClean="0">
              <a:solidFill>
                <a:srgbClr val="0000FF"/>
              </a:solidFill>
              <a:latin typeface="+mn-lt"/>
            </a:endParaRPr>
          </a:p>
          <a:p>
            <a:r>
              <a:rPr lang="en-US" sz="1900" dirty="0" smtClean="0">
                <a:latin typeface="+mn-lt"/>
              </a:rPr>
              <a:t>WAN is very stable and performance is good </a:t>
            </a:r>
          </a:p>
          <a:p>
            <a:pPr lvl="1"/>
            <a:r>
              <a:rPr lang="en-US" sz="1700" dirty="0" smtClean="0">
                <a:latin typeface="+mn-lt"/>
              </a:rPr>
              <a:t>It allows to relax MONARC model: migration from hierarchy to full mesh model: sites are all </a:t>
            </a:r>
            <a:r>
              <a:rPr lang="en-US" sz="1700" dirty="0" smtClean="0">
                <a:solidFill>
                  <a:srgbClr val="FF0000"/>
                </a:solidFill>
                <a:latin typeface="+mn-lt"/>
              </a:rPr>
              <a:t>directly interconnected </a:t>
            </a:r>
            <a:r>
              <a:rPr lang="en-US" sz="1700" dirty="0" smtClean="0">
                <a:latin typeface="+mn-lt"/>
              </a:rPr>
              <a:t>and </a:t>
            </a:r>
            <a:r>
              <a:rPr lang="en-US" sz="1700" dirty="0" smtClean="0">
                <a:solidFill>
                  <a:srgbClr val="FF0000"/>
                </a:solidFill>
                <a:latin typeface="+mn-lt"/>
              </a:rPr>
              <a:t>independent</a:t>
            </a:r>
            <a:r>
              <a:rPr lang="en-US" sz="1700" dirty="0" smtClean="0">
                <a:latin typeface="+mn-lt"/>
              </a:rPr>
              <a:t> of the Tier1s</a:t>
            </a:r>
          </a:p>
          <a:p>
            <a:r>
              <a:rPr lang="en-GB" sz="1900" dirty="0">
                <a:latin typeface="+mn-lt"/>
              </a:rPr>
              <a:t>Data management based on popularity concept</a:t>
            </a:r>
          </a:p>
          <a:p>
            <a:pPr lvl="1"/>
            <a:r>
              <a:rPr lang="en-GB" sz="1700" dirty="0">
                <a:latin typeface="+mn-lt"/>
              </a:rPr>
              <a:t>Dynamic storage usage</a:t>
            </a:r>
          </a:p>
          <a:p>
            <a:pPr lvl="1"/>
            <a:r>
              <a:rPr lang="en-GB" sz="1700" dirty="0">
                <a:latin typeface="+mn-lt"/>
              </a:rPr>
              <a:t>Reduction of data replicas. Only data really needed is sent (and cached)</a:t>
            </a:r>
          </a:p>
          <a:p>
            <a:r>
              <a:rPr lang="en-GB" sz="1900" dirty="0">
                <a:latin typeface="+mn-lt"/>
              </a:rPr>
              <a:t>Network awareness</a:t>
            </a:r>
          </a:p>
          <a:p>
            <a:pPr lvl="1"/>
            <a:r>
              <a:rPr lang="en-US" sz="1700" dirty="0">
                <a:latin typeface="+mn-lt"/>
              </a:rPr>
              <a:t>Workload management systems </a:t>
            </a:r>
            <a:r>
              <a:rPr lang="en-US" sz="1700" dirty="0" smtClean="0">
                <a:latin typeface="+mn-lt"/>
              </a:rPr>
              <a:t>and data transfers will </a:t>
            </a:r>
            <a:r>
              <a:rPr lang="en-US" sz="1700" dirty="0">
                <a:latin typeface="+mn-lt"/>
              </a:rPr>
              <a:t>use networking status/performance metrics to send jobs/data to sites</a:t>
            </a:r>
          </a:p>
          <a:p>
            <a:pPr marL="0" indent="0">
              <a:buFont typeface="Arial"/>
              <a:buNone/>
            </a:pPr>
            <a:endParaRPr lang="it-IT" dirty="0" smtClean="0"/>
          </a:p>
          <a:p>
            <a:pPr marL="0" indent="0">
              <a:buFont typeface="Arial"/>
              <a:buNone/>
            </a:pPr>
            <a:endParaRPr lang="it-IT" dirty="0"/>
          </a:p>
        </p:txBody>
      </p:sp>
      <p:sp>
        <p:nvSpPr>
          <p:cNvPr id="10" name="Segnaposto contenuto 2"/>
          <p:cNvSpPr txBox="1">
            <a:spLocks/>
          </p:cNvSpPr>
          <p:nvPr/>
        </p:nvSpPr>
        <p:spPr>
          <a:xfrm>
            <a:off x="1734493" y="657930"/>
            <a:ext cx="6208158" cy="685105"/>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ormAutofit fontScale="77500" lnSpcReduction="20000"/>
          </a:bodyPr>
          <a:lstStyle>
            <a:lvl1pPr marL="342900" indent="-342900" algn="l" defTabSz="457200" rtl="0" eaLnBrk="1" latinLnBrk="0" hangingPunct="1">
              <a:spcBef>
                <a:spcPct val="20000"/>
              </a:spcBef>
              <a:buFont typeface="Arial"/>
              <a:buChar char="•"/>
              <a:defRPr sz="20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1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17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6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4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2300" dirty="0" smtClean="0">
                <a:solidFill>
                  <a:srgbClr val="0000FF"/>
                </a:solidFill>
                <a:latin typeface="+mn-lt"/>
              </a:rPr>
              <a:t>Network  is as important as site infrastructure:  </a:t>
            </a:r>
          </a:p>
          <a:p>
            <a:pPr marL="0" indent="0">
              <a:buNone/>
            </a:pPr>
            <a:r>
              <a:rPr lang="en-US" sz="2300" dirty="0" smtClean="0">
                <a:latin typeface="+mn-lt"/>
              </a:rPr>
              <a:t>Key point to optimize storage usage and jobs brokering to sites</a:t>
            </a:r>
            <a:endParaRPr lang="en-GB" sz="2300" dirty="0" smtClean="0">
              <a:latin typeface="+mn-lt"/>
            </a:endParaRPr>
          </a:p>
          <a:p>
            <a:pPr lvl="2"/>
            <a:endParaRPr lang="en-US" sz="1800" dirty="0" smtClean="0">
              <a:latin typeface="+mn-lt"/>
            </a:endParaRPr>
          </a:p>
          <a:p>
            <a:pPr marL="0" indent="0">
              <a:buFont typeface="Arial"/>
              <a:buNone/>
            </a:pPr>
            <a:endParaRPr lang="it-IT" dirty="0" smtClean="0"/>
          </a:p>
          <a:p>
            <a:pPr marL="0" indent="0">
              <a:buFont typeface="Arial"/>
              <a:buNone/>
            </a:pPr>
            <a:endParaRPr lang="it-IT" dirty="0"/>
          </a:p>
        </p:txBody>
      </p:sp>
      <p:sp>
        <p:nvSpPr>
          <p:cNvPr id="11" name="CasellaDiTesto 10"/>
          <p:cNvSpPr txBox="1"/>
          <p:nvPr/>
        </p:nvSpPr>
        <p:spPr>
          <a:xfrm>
            <a:off x="6316188" y="4621977"/>
            <a:ext cx="2700678" cy="584776"/>
          </a:xfrm>
          <a:prstGeom prst="rect">
            <a:avLst/>
          </a:prstGeom>
          <a:solidFill>
            <a:srgbClr val="FFFF00"/>
          </a:solidFill>
          <a:ln>
            <a:solidFill>
              <a:srgbClr val="FF000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sz="1600" dirty="0" smtClean="0">
                <a:solidFill>
                  <a:srgbClr val="FF0000"/>
                </a:solidFill>
              </a:rPr>
              <a:t>It’s much cheaper to transport data than to store it</a:t>
            </a:r>
            <a:endParaRPr lang="en-GB" sz="1600" dirty="0">
              <a:solidFill>
                <a:srgbClr val="FF0000"/>
              </a:solidFill>
            </a:endParaRPr>
          </a:p>
        </p:txBody>
      </p:sp>
    </p:spTree>
    <p:extLst>
      <p:ext uri="{BB962C8B-B14F-4D97-AF65-F5344CB8AC3E}">
        <p14:creationId xmlns:p14="http://schemas.microsoft.com/office/powerpoint/2010/main" val="24417310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The LHC </a:t>
            </a:r>
            <a:r>
              <a:rPr lang="it-IT" dirty="0" err="1" smtClean="0"/>
              <a:t>backbone</a:t>
            </a:r>
            <a:endParaRPr lang="it-IT" dirty="0"/>
          </a:p>
        </p:txBody>
      </p:sp>
      <p:sp>
        <p:nvSpPr>
          <p:cNvPr id="3" name="Segnaposto contenuto 2"/>
          <p:cNvSpPr>
            <a:spLocks noGrp="1"/>
          </p:cNvSpPr>
          <p:nvPr>
            <p:ph idx="1"/>
          </p:nvPr>
        </p:nvSpPr>
        <p:spPr>
          <a:xfrm>
            <a:off x="223756" y="3260187"/>
            <a:ext cx="4435785" cy="3165412"/>
          </a:xfrm>
        </p:spPr>
        <p:txBody>
          <a:bodyPr>
            <a:normAutofit fontScale="70000" lnSpcReduction="20000"/>
          </a:bodyPr>
          <a:lstStyle/>
          <a:p>
            <a:pPr marL="0" indent="0">
              <a:buClr>
                <a:schemeClr val="accent2"/>
              </a:buClr>
              <a:buNone/>
            </a:pPr>
            <a:r>
              <a:rPr lang="en-US" sz="2700" dirty="0" smtClean="0">
                <a:solidFill>
                  <a:srgbClr val="FF0000"/>
                </a:solidFill>
                <a:latin typeface="+mn-lt"/>
              </a:rPr>
              <a:t>LHCONE </a:t>
            </a:r>
            <a:r>
              <a:rPr lang="en-US" sz="2700" dirty="0" smtClean="0">
                <a:latin typeface="+mn-lt"/>
              </a:rPr>
              <a:t>an initiative for Tier2 Network</a:t>
            </a:r>
          </a:p>
          <a:p>
            <a:r>
              <a:rPr lang="en-US" sz="2300" dirty="0" smtClean="0">
                <a:latin typeface="+mn-lt"/>
              </a:rPr>
              <a:t>Network providers, jointly working with the experiments, have proposed a new network model for supporting the LHC experiments, known as the LHC Open Network Environment (LHCONE)</a:t>
            </a:r>
          </a:p>
          <a:p>
            <a:pPr marL="342900" lvl="1" indent="-342900">
              <a:buFont typeface="Arial"/>
              <a:buChar char="•"/>
            </a:pPr>
            <a:r>
              <a:rPr lang="en-US" sz="2300" dirty="0">
                <a:latin typeface="+mn-lt"/>
              </a:rPr>
              <a:t>LHCONE is a reserved network to LHC Tier1/2/3 sites, the goal  is to provide some guarantees performance protecting the infrastructures </a:t>
            </a:r>
            <a:r>
              <a:rPr lang="en-US" sz="2300" dirty="0" smtClean="0">
                <a:latin typeface="+mn-lt"/>
              </a:rPr>
              <a:t>against </a:t>
            </a:r>
            <a:r>
              <a:rPr lang="en-US" sz="2300" dirty="0">
                <a:latin typeface="+mn-lt"/>
              </a:rPr>
              <a:t>potential “threats” of very large data </a:t>
            </a:r>
            <a:r>
              <a:rPr lang="en-US" sz="2300" dirty="0" smtClean="0">
                <a:latin typeface="+mn-lt"/>
              </a:rPr>
              <a:t>flows</a:t>
            </a:r>
          </a:p>
          <a:p>
            <a:r>
              <a:rPr lang="en-US" sz="2300" dirty="0" smtClean="0">
                <a:latin typeface="+mn-lt"/>
              </a:rPr>
              <a:t>Private IP overlays on NRENs, GEANT, ESnet, Internet2 interconnected via Open Exchanges</a:t>
            </a:r>
          </a:p>
          <a:p>
            <a:r>
              <a:rPr lang="en-US" sz="2300" dirty="0" smtClean="0">
                <a:latin typeface="+mn-lt"/>
              </a:rPr>
              <a:t>LHCONE will complement LHCOPN.</a:t>
            </a:r>
          </a:p>
        </p:txBody>
      </p:sp>
      <p:sp>
        <p:nvSpPr>
          <p:cNvPr id="4" name="Segnaposto data 3"/>
          <p:cNvSpPr>
            <a:spLocks noGrp="1"/>
          </p:cNvSpPr>
          <p:nvPr>
            <p:ph type="dt" sz="half" idx="10"/>
          </p:nvPr>
        </p:nvSpPr>
        <p:spPr/>
        <p:txBody>
          <a:bodyPr/>
          <a:lstStyle/>
          <a:p>
            <a:r>
              <a:rPr lang="x-none" smtClean="0">
                <a:solidFill>
                  <a:prstClr val="black">
                    <a:tint val="75000"/>
                  </a:prstClr>
                </a:solidFill>
                <a:latin typeface="Calibri"/>
              </a:rPr>
              <a:t>11-13/03/14</a:t>
            </a:r>
            <a:endParaRPr lang="it-IT">
              <a:solidFill>
                <a:prstClr val="black">
                  <a:tint val="75000"/>
                </a:prstClr>
              </a:solidFill>
              <a:latin typeface="Calibri"/>
            </a:endParaRPr>
          </a:p>
        </p:txBody>
      </p:sp>
      <p:sp>
        <p:nvSpPr>
          <p:cNvPr id="5" name="Segnaposto piè di pagina 4"/>
          <p:cNvSpPr>
            <a:spLocks noGrp="1"/>
          </p:cNvSpPr>
          <p:nvPr>
            <p:ph type="ftr" sz="quarter" idx="11"/>
          </p:nvPr>
        </p:nvSpPr>
        <p:spPr/>
        <p:txBody>
          <a:bodyPr/>
          <a:lstStyle/>
          <a:p>
            <a:r>
              <a:rPr lang="it-IT" smtClean="0">
                <a:solidFill>
                  <a:prstClr val="black">
                    <a:tint val="75000"/>
                  </a:prstClr>
                </a:solidFill>
                <a:latin typeface="Calibri"/>
              </a:rPr>
              <a:t>G. Carlino - Trento, IFD Workshop</a:t>
            </a:r>
            <a:endParaRPr lang="it-IT">
              <a:solidFill>
                <a:prstClr val="black">
                  <a:tint val="75000"/>
                </a:prstClr>
              </a:solidFill>
              <a:latin typeface="Calibri"/>
            </a:endParaRPr>
          </a:p>
        </p:txBody>
      </p:sp>
      <p:sp>
        <p:nvSpPr>
          <p:cNvPr id="6" name="Segnaposto numero diapositiva 5"/>
          <p:cNvSpPr>
            <a:spLocks noGrp="1"/>
          </p:cNvSpPr>
          <p:nvPr>
            <p:ph type="sldNum" sz="quarter" idx="12"/>
          </p:nvPr>
        </p:nvSpPr>
        <p:spPr/>
        <p:txBody>
          <a:bodyPr/>
          <a:lstStyle/>
          <a:p>
            <a:fld id="{AB066F56-95CB-994D-AA98-32CAD7FADCCA}" type="slidenum">
              <a:rPr lang="it-IT" smtClean="0">
                <a:solidFill>
                  <a:prstClr val="black">
                    <a:tint val="75000"/>
                  </a:prstClr>
                </a:solidFill>
                <a:latin typeface="Calibri"/>
              </a:rPr>
              <a:pPr/>
              <a:t>7</a:t>
            </a:fld>
            <a:endParaRPr lang="it-IT">
              <a:solidFill>
                <a:prstClr val="black">
                  <a:tint val="75000"/>
                </a:prstClr>
              </a:solidFill>
              <a:latin typeface="Calibri"/>
            </a:endParaRPr>
          </a:p>
        </p:txBody>
      </p:sp>
      <p:pic>
        <p:nvPicPr>
          <p:cNvPr id="7" name="Content Placeholder 6" descr="Screen shot 2012-07-11 at 4.05.32 PM.png"/>
          <p:cNvPicPr>
            <a:picLocks noChangeAspect="1"/>
          </p:cNvPicPr>
          <p:nvPr/>
        </p:nvPicPr>
        <p:blipFill>
          <a:blip r:embed="rId2">
            <a:extLst>
              <a:ext uri="{28A0092B-C50C-407E-A947-70E740481C1C}">
                <a14:useLocalDpi xmlns:a14="http://schemas.microsoft.com/office/drawing/2010/main" val="0"/>
              </a:ext>
            </a:extLst>
          </a:blip>
          <a:srcRect t="1865" b="1865"/>
          <a:stretch>
            <a:fillRect/>
          </a:stretch>
        </p:blipFill>
        <p:spPr>
          <a:xfrm>
            <a:off x="4860021" y="988110"/>
            <a:ext cx="4283979" cy="3018224"/>
          </a:xfrm>
          <a:prstGeom prst="rect">
            <a:avLst/>
          </a:prstGeom>
        </p:spPr>
      </p:pic>
      <p:sp>
        <p:nvSpPr>
          <p:cNvPr id="8" name="TextBox 16"/>
          <p:cNvSpPr txBox="1"/>
          <p:nvPr/>
        </p:nvSpPr>
        <p:spPr>
          <a:xfrm>
            <a:off x="6154744" y="803444"/>
            <a:ext cx="1146656" cy="369332"/>
          </a:xfrm>
          <a:prstGeom prst="rect">
            <a:avLst/>
          </a:prstGeom>
          <a:solidFill>
            <a:schemeClr val="bg1"/>
          </a:solidFill>
        </p:spPr>
        <p:txBody>
          <a:bodyPr wrap="none" rtlCol="0">
            <a:spAutoFit/>
          </a:bodyPr>
          <a:lstStyle/>
          <a:p>
            <a:r>
              <a:rPr lang="en-US" dirty="0" smtClean="0">
                <a:solidFill>
                  <a:srgbClr val="FF0000"/>
                </a:solidFill>
                <a:latin typeface="Calibri"/>
              </a:rPr>
              <a:t>LHCOPN</a:t>
            </a:r>
            <a:endParaRPr lang="en-US" dirty="0">
              <a:solidFill>
                <a:srgbClr val="FF0000"/>
              </a:solidFill>
              <a:latin typeface="Calibri"/>
            </a:endParaRPr>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47617" y="4400642"/>
            <a:ext cx="4067783" cy="186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15"/>
          <p:cNvSpPr txBox="1"/>
          <p:nvPr/>
        </p:nvSpPr>
        <p:spPr>
          <a:xfrm>
            <a:off x="5305330" y="6267542"/>
            <a:ext cx="3610070" cy="369332"/>
          </a:xfrm>
          <a:prstGeom prst="rect">
            <a:avLst/>
          </a:prstGeom>
          <a:solidFill>
            <a:schemeClr val="bg1"/>
          </a:solidFill>
        </p:spPr>
        <p:txBody>
          <a:bodyPr wrap="none" rtlCol="0">
            <a:spAutoFit/>
          </a:bodyPr>
          <a:lstStyle/>
          <a:p>
            <a:r>
              <a:rPr lang="en-US" dirty="0" smtClean="0">
                <a:solidFill>
                  <a:srgbClr val="FF0000"/>
                </a:solidFill>
                <a:latin typeface="Calibri"/>
              </a:rPr>
              <a:t>LHC O</a:t>
            </a:r>
            <a:r>
              <a:rPr lang="en-US" dirty="0" smtClean="0">
                <a:solidFill>
                  <a:prstClr val="black"/>
                </a:solidFill>
                <a:latin typeface="Calibri"/>
              </a:rPr>
              <a:t>pen </a:t>
            </a:r>
            <a:r>
              <a:rPr lang="en-US" dirty="0" smtClean="0">
                <a:solidFill>
                  <a:srgbClr val="FF0000"/>
                </a:solidFill>
                <a:latin typeface="Calibri"/>
              </a:rPr>
              <a:t>N</a:t>
            </a:r>
            <a:r>
              <a:rPr lang="en-US" dirty="0" smtClean="0">
                <a:solidFill>
                  <a:prstClr val="black"/>
                </a:solidFill>
                <a:latin typeface="Calibri"/>
              </a:rPr>
              <a:t>etwork  </a:t>
            </a:r>
            <a:r>
              <a:rPr lang="en-US" dirty="0" smtClean="0">
                <a:solidFill>
                  <a:srgbClr val="FF0000"/>
                </a:solidFill>
                <a:latin typeface="Calibri"/>
              </a:rPr>
              <a:t>E</a:t>
            </a:r>
            <a:r>
              <a:rPr lang="en-US" dirty="0" smtClean="0">
                <a:solidFill>
                  <a:prstClr val="black"/>
                </a:solidFill>
                <a:latin typeface="Calibri"/>
              </a:rPr>
              <a:t>nvironment</a:t>
            </a:r>
            <a:endParaRPr lang="en-US" dirty="0">
              <a:solidFill>
                <a:prstClr val="black"/>
              </a:solidFill>
              <a:latin typeface="Calibri"/>
            </a:endParaRPr>
          </a:p>
        </p:txBody>
      </p:sp>
      <p:sp>
        <p:nvSpPr>
          <p:cNvPr id="11" name="Segnaposto contenuto 2"/>
          <p:cNvSpPr txBox="1">
            <a:spLocks/>
          </p:cNvSpPr>
          <p:nvPr/>
        </p:nvSpPr>
        <p:spPr>
          <a:xfrm>
            <a:off x="292116" y="988110"/>
            <a:ext cx="4435785" cy="2088630"/>
          </a:xfrm>
          <a:prstGeom prst="rect">
            <a:avLst/>
          </a:prstGeom>
        </p:spPr>
        <p:txBody>
          <a:bodyPr vert="horz" lIns="91440" tIns="45720" rIns="91440" bIns="45720" rtlCol="0">
            <a:normAutofit fontScale="92500" lnSpcReduction="20000"/>
          </a:bodyPr>
          <a:lstStyle>
            <a:lvl1pPr marL="342900" indent="-342900" algn="l" defTabSz="457200" rtl="0" eaLnBrk="1" latinLnBrk="0" hangingPunct="1">
              <a:spcBef>
                <a:spcPct val="20000"/>
              </a:spcBef>
              <a:buFont typeface="Arial"/>
              <a:buChar char="•"/>
              <a:defRPr sz="20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1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17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6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4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
                <a:srgbClr val="C0504D"/>
              </a:buClr>
              <a:buFont typeface="Arial"/>
              <a:buNone/>
            </a:pPr>
            <a:r>
              <a:rPr lang="en-US" dirty="0" smtClean="0">
                <a:solidFill>
                  <a:srgbClr val="FF0000"/>
                </a:solidFill>
                <a:latin typeface="+mn-lt"/>
              </a:rPr>
              <a:t>LHCOPN </a:t>
            </a:r>
            <a:r>
              <a:rPr lang="en-US" dirty="0" smtClean="0">
                <a:solidFill>
                  <a:prstClr val="black"/>
                </a:solidFill>
                <a:latin typeface="+mn-lt"/>
              </a:rPr>
              <a:t>collaboration with CERN &amp; GEANT </a:t>
            </a:r>
          </a:p>
          <a:p>
            <a:r>
              <a:rPr lang="en-US" sz="1900" dirty="0" smtClean="0">
                <a:solidFill>
                  <a:prstClr val="black"/>
                </a:solidFill>
                <a:latin typeface="+mn-lt"/>
              </a:rPr>
              <a:t>Private, closed, infrastructure with primary purpose to provide </a:t>
            </a:r>
            <a:r>
              <a:rPr lang="en-US" sz="1900" b="1" dirty="0" smtClean="0">
                <a:solidFill>
                  <a:prstClr val="black"/>
                </a:solidFill>
                <a:latin typeface="+mn-lt"/>
              </a:rPr>
              <a:t>dedicated </a:t>
            </a:r>
            <a:r>
              <a:rPr lang="en-US" sz="1900" dirty="0" smtClean="0">
                <a:solidFill>
                  <a:prstClr val="black"/>
                </a:solidFill>
                <a:latin typeface="+mn-lt"/>
              </a:rPr>
              <a:t>connectivity between Tier0 and Tier1s. </a:t>
            </a:r>
          </a:p>
          <a:p>
            <a:r>
              <a:rPr lang="en-US" sz="1900" dirty="0" smtClean="0">
                <a:solidFill>
                  <a:prstClr val="black"/>
                </a:solidFill>
                <a:latin typeface="+mn-lt"/>
              </a:rPr>
              <a:t>13 Tier1s connected directly to CERN </a:t>
            </a:r>
          </a:p>
          <a:p>
            <a:r>
              <a:rPr lang="en-US" sz="1900" dirty="0" smtClean="0">
                <a:solidFill>
                  <a:prstClr val="black"/>
                </a:solidFill>
                <a:latin typeface="+mn-lt"/>
              </a:rPr>
              <a:t>Capacity used also for Tier1-Tier1 traffic, via CERN or additional links, and transit to Tier0 via other Tier1s</a:t>
            </a:r>
          </a:p>
          <a:p>
            <a:endParaRPr lang="it-IT" dirty="0">
              <a:solidFill>
                <a:prstClr val="black"/>
              </a:solidFill>
            </a:endParaRPr>
          </a:p>
        </p:txBody>
      </p:sp>
    </p:spTree>
    <p:extLst>
      <p:ext uri="{BB962C8B-B14F-4D97-AF65-F5344CB8AC3E}">
        <p14:creationId xmlns:p14="http://schemas.microsoft.com/office/powerpoint/2010/main" val="6516391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GB" dirty="0" smtClean="0"/>
              <a:t>Network growth</a:t>
            </a:r>
            <a:endParaRPr lang="en-GB" dirty="0"/>
          </a:p>
        </p:txBody>
      </p:sp>
      <p:sp>
        <p:nvSpPr>
          <p:cNvPr id="4" name="Segnaposto data 3"/>
          <p:cNvSpPr>
            <a:spLocks noGrp="1"/>
          </p:cNvSpPr>
          <p:nvPr>
            <p:ph type="dt" sz="half" idx="10"/>
          </p:nvPr>
        </p:nvSpPr>
        <p:spPr/>
        <p:txBody>
          <a:bodyPr/>
          <a:lstStyle/>
          <a:p>
            <a:r>
              <a:rPr lang="x-none" smtClean="0"/>
              <a:t>11-13/03/14</a:t>
            </a:r>
            <a:endParaRPr lang="it-IT" dirty="0"/>
          </a:p>
        </p:txBody>
      </p:sp>
      <p:sp>
        <p:nvSpPr>
          <p:cNvPr id="5" name="Segnaposto piè di pagina 4"/>
          <p:cNvSpPr>
            <a:spLocks noGrp="1"/>
          </p:cNvSpPr>
          <p:nvPr>
            <p:ph type="ftr" sz="quarter" idx="11"/>
          </p:nvPr>
        </p:nvSpPr>
        <p:spPr/>
        <p:txBody>
          <a:bodyPr/>
          <a:lstStyle/>
          <a:p>
            <a:r>
              <a:rPr lang="it-IT" dirty="0" smtClean="0"/>
              <a:t>G. Carlino - Trento, IFD Workshop</a:t>
            </a:r>
            <a:endParaRPr lang="it-IT" dirty="0"/>
          </a:p>
        </p:txBody>
      </p:sp>
      <p:sp>
        <p:nvSpPr>
          <p:cNvPr id="6" name="Segnaposto numero diapositiva 5"/>
          <p:cNvSpPr>
            <a:spLocks noGrp="1"/>
          </p:cNvSpPr>
          <p:nvPr>
            <p:ph type="sldNum" sz="quarter" idx="12"/>
          </p:nvPr>
        </p:nvSpPr>
        <p:spPr/>
        <p:txBody>
          <a:bodyPr/>
          <a:lstStyle/>
          <a:p>
            <a:fld id="{AB066F56-95CB-994D-AA98-32CAD7FADCCA}" type="slidenum">
              <a:rPr lang="it-IT" smtClean="0"/>
              <a:t>8</a:t>
            </a:fld>
            <a:endParaRPr lang="it-IT" dirty="0"/>
          </a:p>
        </p:txBody>
      </p:sp>
      <p:pic>
        <p:nvPicPr>
          <p:cNvPr id="8" name="Picture 6"/>
          <p:cNvPicPr>
            <a:picLocks noChangeAspect="1"/>
          </p:cNvPicPr>
          <p:nvPr/>
        </p:nvPicPr>
        <p:blipFill>
          <a:blip r:embed="rId2"/>
          <a:stretch>
            <a:fillRect/>
          </a:stretch>
        </p:blipFill>
        <p:spPr>
          <a:xfrm>
            <a:off x="53779" y="955592"/>
            <a:ext cx="8608786" cy="5555242"/>
          </a:xfrm>
          <a:prstGeom prst="rect">
            <a:avLst/>
          </a:prstGeom>
        </p:spPr>
      </p:pic>
      <p:sp>
        <p:nvSpPr>
          <p:cNvPr id="9" name="TextBox 9"/>
          <p:cNvSpPr txBox="1">
            <a:spLocks noChangeArrowheads="1"/>
          </p:cNvSpPr>
          <p:nvPr/>
        </p:nvSpPr>
        <p:spPr bwMode="auto">
          <a:xfrm>
            <a:off x="26170" y="831415"/>
            <a:ext cx="765308" cy="5051127"/>
          </a:xfrm>
          <a:prstGeom prst="rect">
            <a:avLst/>
          </a:prstGeom>
          <a:solidFill>
            <a:schemeClr val="bg1"/>
          </a:solidFill>
          <a:ln w="9525">
            <a:noFill/>
            <a:miter lim="800000"/>
            <a:headEnd/>
            <a:tailEnd/>
          </a:ln>
        </p:spPr>
        <p:txBody>
          <a:bodyPr lIns="0" rIns="0">
            <a:spAutoFit/>
          </a:bodyPr>
          <a:lstStyle/>
          <a:p>
            <a:pPr algn="r">
              <a:lnSpc>
                <a:spcPct val="120000"/>
              </a:lnSpc>
              <a:spcBef>
                <a:spcPts val="2900"/>
              </a:spcBef>
            </a:pPr>
            <a:r>
              <a:rPr lang="en-US" sz="1600" dirty="0"/>
              <a:t>100 PB</a:t>
            </a:r>
          </a:p>
          <a:p>
            <a:pPr algn="r">
              <a:lnSpc>
                <a:spcPct val="120000"/>
              </a:lnSpc>
              <a:spcBef>
                <a:spcPts val="2900"/>
              </a:spcBef>
            </a:pPr>
            <a:r>
              <a:rPr lang="en-US" sz="1600" dirty="0"/>
              <a:t>10 PB</a:t>
            </a:r>
          </a:p>
          <a:p>
            <a:pPr algn="r">
              <a:lnSpc>
                <a:spcPct val="120000"/>
              </a:lnSpc>
              <a:spcBef>
                <a:spcPts val="2900"/>
              </a:spcBef>
            </a:pPr>
            <a:r>
              <a:rPr lang="en-US" sz="1600" dirty="0"/>
              <a:t>1 PB</a:t>
            </a:r>
          </a:p>
          <a:p>
            <a:pPr algn="r">
              <a:lnSpc>
                <a:spcPct val="120000"/>
              </a:lnSpc>
              <a:spcBef>
                <a:spcPts val="2900"/>
              </a:spcBef>
            </a:pPr>
            <a:r>
              <a:rPr lang="en-US" sz="1600" dirty="0"/>
              <a:t>100 TB</a:t>
            </a:r>
          </a:p>
          <a:p>
            <a:pPr algn="r">
              <a:lnSpc>
                <a:spcPct val="120000"/>
              </a:lnSpc>
              <a:spcBef>
                <a:spcPts val="2900"/>
              </a:spcBef>
            </a:pPr>
            <a:r>
              <a:rPr lang="en-US" sz="1600" dirty="0"/>
              <a:t>10 TB</a:t>
            </a:r>
          </a:p>
          <a:p>
            <a:pPr algn="r">
              <a:lnSpc>
                <a:spcPct val="120000"/>
              </a:lnSpc>
              <a:spcBef>
                <a:spcPts val="2900"/>
              </a:spcBef>
            </a:pPr>
            <a:r>
              <a:rPr lang="en-US" sz="1600" dirty="0"/>
              <a:t>1 TB</a:t>
            </a:r>
          </a:p>
          <a:p>
            <a:pPr algn="r">
              <a:lnSpc>
                <a:spcPct val="120000"/>
              </a:lnSpc>
              <a:spcBef>
                <a:spcPts val="2900"/>
              </a:spcBef>
            </a:pPr>
            <a:r>
              <a:rPr lang="en-US" sz="1600" dirty="0"/>
              <a:t>100 GB</a:t>
            </a:r>
          </a:p>
          <a:p>
            <a:pPr algn="r">
              <a:lnSpc>
                <a:spcPct val="120000"/>
              </a:lnSpc>
              <a:spcBef>
                <a:spcPts val="2900"/>
              </a:spcBef>
            </a:pPr>
            <a:endParaRPr lang="en-US" sz="1600" dirty="0"/>
          </a:p>
        </p:txBody>
      </p:sp>
      <p:sp>
        <p:nvSpPr>
          <p:cNvPr id="10" name="TextBox 11"/>
          <p:cNvSpPr txBox="1">
            <a:spLocks noChangeArrowheads="1"/>
          </p:cNvSpPr>
          <p:nvPr/>
        </p:nvSpPr>
        <p:spPr bwMode="auto">
          <a:xfrm>
            <a:off x="1023257" y="2774657"/>
            <a:ext cx="2526803" cy="369332"/>
          </a:xfrm>
          <a:prstGeom prst="rect">
            <a:avLst/>
          </a:prstGeom>
          <a:solidFill>
            <a:schemeClr val="bg1">
              <a:lumMod val="95000"/>
            </a:schemeClr>
          </a:solidFill>
          <a:ln w="9525">
            <a:solidFill>
              <a:schemeClr val="tx1"/>
            </a:solidFill>
            <a:miter lim="800000"/>
            <a:headEnd/>
            <a:tailEnd/>
          </a:ln>
        </p:spPr>
        <p:txBody>
          <a:bodyPr wrap="none">
            <a:spAutoFit/>
          </a:bodyPr>
          <a:lstStyle/>
          <a:p>
            <a:r>
              <a:rPr lang="en-US" dirty="0"/>
              <a:t>Bytes/month </a:t>
            </a:r>
            <a:r>
              <a:rPr lang="en-US" dirty="0" smtClean="0"/>
              <a:t>transferred</a:t>
            </a:r>
            <a:endParaRPr lang="en-US" dirty="0"/>
          </a:p>
        </p:txBody>
      </p:sp>
      <p:sp>
        <p:nvSpPr>
          <p:cNvPr id="15" name="object 61"/>
          <p:cNvSpPr/>
          <p:nvPr/>
        </p:nvSpPr>
        <p:spPr>
          <a:xfrm>
            <a:off x="5318674" y="1167851"/>
            <a:ext cx="1787750" cy="538480"/>
          </a:xfrm>
          <a:custGeom>
            <a:avLst/>
            <a:gdLst/>
            <a:ahLst/>
            <a:cxnLst/>
            <a:rect l="l" t="t" r="r" b="b"/>
            <a:pathLst>
              <a:path w="3956050" h="538480">
                <a:moveTo>
                  <a:pt x="0" y="537972"/>
                </a:moveTo>
                <a:lnTo>
                  <a:pt x="3955542" y="537972"/>
                </a:lnTo>
                <a:lnTo>
                  <a:pt x="3955542" y="0"/>
                </a:lnTo>
                <a:lnTo>
                  <a:pt x="0" y="0"/>
                </a:lnTo>
                <a:lnTo>
                  <a:pt x="0" y="537972"/>
                </a:lnTo>
                <a:close/>
              </a:path>
            </a:pathLst>
          </a:custGeom>
          <a:solidFill>
            <a:srgbClr val="FFFFFF"/>
          </a:solidFill>
        </p:spPr>
        <p:txBody>
          <a:bodyPr wrap="square" lIns="0" tIns="0" rIns="0" bIns="0" rtlCol="0">
            <a:spAutoFit/>
          </a:bodyPr>
          <a:lstStyle/>
          <a:p>
            <a:endParaRPr/>
          </a:p>
        </p:txBody>
      </p:sp>
      <p:grpSp>
        <p:nvGrpSpPr>
          <p:cNvPr id="16" name="Gruppo 15"/>
          <p:cNvGrpSpPr/>
          <p:nvPr/>
        </p:nvGrpSpPr>
        <p:grpSpPr>
          <a:xfrm>
            <a:off x="7096949" y="614930"/>
            <a:ext cx="1618615" cy="1015365"/>
            <a:chOff x="7096949" y="533291"/>
            <a:chExt cx="1618615" cy="1015365"/>
          </a:xfrm>
        </p:grpSpPr>
        <p:sp>
          <p:nvSpPr>
            <p:cNvPr id="12" name="object 65"/>
            <p:cNvSpPr/>
            <p:nvPr/>
          </p:nvSpPr>
          <p:spPr>
            <a:xfrm>
              <a:off x="7096949" y="533291"/>
              <a:ext cx="1618615" cy="1015365"/>
            </a:xfrm>
            <a:custGeom>
              <a:avLst/>
              <a:gdLst/>
              <a:ahLst/>
              <a:cxnLst/>
              <a:rect l="l" t="t" r="r" b="b"/>
              <a:pathLst>
                <a:path w="1618615" h="1015365">
                  <a:moveTo>
                    <a:pt x="0" y="0"/>
                  </a:moveTo>
                  <a:lnTo>
                    <a:pt x="1618488" y="0"/>
                  </a:lnTo>
                  <a:lnTo>
                    <a:pt x="1618488" y="1014984"/>
                  </a:lnTo>
                  <a:lnTo>
                    <a:pt x="0" y="1014984"/>
                  </a:lnTo>
                  <a:lnTo>
                    <a:pt x="0" y="0"/>
                  </a:lnTo>
                  <a:close/>
                </a:path>
              </a:pathLst>
            </a:custGeom>
            <a:solidFill>
              <a:srgbClr val="FFFFFF"/>
            </a:solidFill>
          </p:spPr>
          <p:txBody>
            <a:bodyPr wrap="square" lIns="0" tIns="0" rIns="0" bIns="0" rtlCol="0">
              <a:spAutoFit/>
            </a:bodyPr>
            <a:lstStyle/>
            <a:p>
              <a:endParaRPr/>
            </a:p>
          </p:txBody>
        </p:sp>
        <p:sp>
          <p:nvSpPr>
            <p:cNvPr id="14" name="object 69"/>
            <p:cNvSpPr txBox="1"/>
            <p:nvPr/>
          </p:nvSpPr>
          <p:spPr>
            <a:xfrm>
              <a:off x="7138989" y="1215185"/>
              <a:ext cx="1530350" cy="307777"/>
            </a:xfrm>
            <a:prstGeom prst="rect">
              <a:avLst/>
            </a:prstGeom>
          </p:spPr>
          <p:txBody>
            <a:bodyPr vert="horz" wrap="square" lIns="0" tIns="0" rIns="0" bIns="0" rtlCol="0">
              <a:spAutoFit/>
            </a:bodyPr>
            <a:lstStyle/>
            <a:p>
              <a:pPr marL="12700">
                <a:lnSpc>
                  <a:spcPct val="100000"/>
                </a:lnSpc>
              </a:pPr>
              <a:r>
                <a:rPr sz="2000" dirty="0">
                  <a:latin typeface="Arial"/>
                  <a:cs typeface="Arial"/>
                </a:rPr>
                <a:t>17</a:t>
              </a:r>
              <a:r>
                <a:rPr sz="2000" spc="-10" dirty="0">
                  <a:latin typeface="Arial"/>
                  <a:cs typeface="Arial"/>
                </a:rPr>
                <a:t>.</a:t>
              </a:r>
              <a:r>
                <a:rPr sz="2000" dirty="0">
                  <a:latin typeface="Arial"/>
                  <a:cs typeface="Arial"/>
                </a:rPr>
                <a:t>2</a:t>
              </a:r>
              <a:r>
                <a:rPr sz="2000" spc="-15" dirty="0">
                  <a:latin typeface="Arial"/>
                  <a:cs typeface="Arial"/>
                </a:rPr>
                <a:t> </a:t>
              </a:r>
              <a:r>
                <a:rPr sz="2000" spc="-5" dirty="0">
                  <a:latin typeface="Arial"/>
                  <a:cs typeface="Arial"/>
                </a:rPr>
                <a:t>P</a:t>
              </a:r>
              <a:r>
                <a:rPr sz="2000" spc="5" dirty="0">
                  <a:latin typeface="Arial"/>
                  <a:cs typeface="Arial"/>
                </a:rPr>
                <a:t>B</a:t>
              </a:r>
              <a:r>
                <a:rPr sz="2000" spc="-35" dirty="0">
                  <a:latin typeface="Arial"/>
                  <a:cs typeface="Arial"/>
                </a:rPr>
                <a:t>y</a:t>
              </a:r>
              <a:r>
                <a:rPr sz="2000" spc="-10" dirty="0">
                  <a:latin typeface="Arial"/>
                  <a:cs typeface="Arial"/>
                </a:rPr>
                <a:t>/mo</a:t>
              </a:r>
              <a:endParaRPr sz="2000" dirty="0">
                <a:latin typeface="Arial"/>
                <a:cs typeface="Arial"/>
              </a:endParaRPr>
            </a:p>
          </p:txBody>
        </p:sp>
        <p:sp>
          <p:nvSpPr>
            <p:cNvPr id="13" name="object 67"/>
            <p:cNvSpPr txBox="1"/>
            <p:nvPr/>
          </p:nvSpPr>
          <p:spPr>
            <a:xfrm>
              <a:off x="7230428" y="605585"/>
              <a:ext cx="1352550" cy="615553"/>
            </a:xfrm>
            <a:prstGeom prst="rect">
              <a:avLst/>
            </a:prstGeom>
          </p:spPr>
          <p:txBody>
            <a:bodyPr vert="horz" wrap="square" lIns="0" tIns="0" rIns="0" bIns="0" rtlCol="0">
              <a:spAutoFit/>
            </a:bodyPr>
            <a:lstStyle/>
            <a:p>
              <a:pPr marL="390525" marR="5080" indent="-378460">
                <a:lnSpc>
                  <a:spcPct val="100000"/>
                </a:lnSpc>
              </a:pPr>
              <a:r>
                <a:rPr sz="2000" u="heavy" spc="5" dirty="0">
                  <a:latin typeface="Arial"/>
                  <a:cs typeface="Arial"/>
                </a:rPr>
                <a:t>A</a:t>
              </a:r>
              <a:r>
                <a:rPr sz="2000" u="heavy" dirty="0">
                  <a:latin typeface="Arial"/>
                  <a:cs typeface="Arial"/>
                </a:rPr>
                <a:t>ct</a:t>
              </a:r>
              <a:r>
                <a:rPr sz="2000" u="heavy" spc="-5" dirty="0">
                  <a:latin typeface="Arial"/>
                  <a:cs typeface="Arial"/>
                </a:rPr>
                <a:t>u</a:t>
              </a:r>
              <a:r>
                <a:rPr sz="2000" u="heavy" dirty="0">
                  <a:latin typeface="Arial"/>
                  <a:cs typeface="Arial"/>
                </a:rPr>
                <a:t>al</a:t>
              </a:r>
              <a:r>
                <a:rPr sz="2000" u="heavy" spc="-35" dirty="0">
                  <a:latin typeface="Arial"/>
                  <a:cs typeface="Arial"/>
                </a:rPr>
                <a:t> </a:t>
              </a:r>
              <a:r>
                <a:rPr sz="2000" u="heavy" dirty="0">
                  <a:latin typeface="Arial"/>
                  <a:cs typeface="Arial"/>
                </a:rPr>
                <a:t>N</a:t>
              </a:r>
              <a:r>
                <a:rPr sz="2000" u="heavy" spc="-5" dirty="0">
                  <a:latin typeface="Arial"/>
                  <a:cs typeface="Arial"/>
                </a:rPr>
                <a:t>o</a:t>
              </a:r>
              <a:r>
                <a:rPr sz="2000" u="heavy" dirty="0">
                  <a:latin typeface="Arial"/>
                  <a:cs typeface="Arial"/>
                </a:rPr>
                <a:t>v</a:t>
              </a:r>
              <a:r>
                <a:rPr sz="2000" dirty="0">
                  <a:latin typeface="Arial"/>
                  <a:cs typeface="Arial"/>
                </a:rPr>
                <a:t> 2013</a:t>
              </a:r>
            </a:p>
          </p:txBody>
        </p:sp>
      </p:grpSp>
      <p:sp>
        <p:nvSpPr>
          <p:cNvPr id="3" name="Segnaposto contenuto 2"/>
          <p:cNvSpPr>
            <a:spLocks noGrp="1"/>
          </p:cNvSpPr>
          <p:nvPr>
            <p:ph idx="1"/>
          </p:nvPr>
        </p:nvSpPr>
        <p:spPr>
          <a:xfrm>
            <a:off x="1315390" y="698822"/>
            <a:ext cx="4927600" cy="1389350"/>
          </a:xfrm>
        </p:spPr>
        <p:txBody>
          <a:bodyPr>
            <a:noAutofit/>
          </a:bodyPr>
          <a:lstStyle/>
          <a:p>
            <a:pPr marL="0" indent="0">
              <a:buNone/>
            </a:pPr>
            <a:r>
              <a:rPr lang="en-GB" sz="1800" b="1" dirty="0" smtClean="0">
                <a:latin typeface="+mn-lt"/>
              </a:rPr>
              <a:t>US ESnet </a:t>
            </a:r>
            <a:r>
              <a:rPr lang="it-IT" sz="1800" dirty="0">
                <a:latin typeface="+mn-lt"/>
              </a:rPr>
              <a:t>as </a:t>
            </a:r>
            <a:r>
              <a:rPr lang="it-IT" sz="1800" dirty="0" smtClean="0">
                <a:latin typeface="+mn-lt"/>
              </a:rPr>
              <a:t>an </a:t>
            </a:r>
            <a:r>
              <a:rPr lang="en-GB" sz="1800" dirty="0" smtClean="0">
                <a:latin typeface="+mn-lt"/>
              </a:rPr>
              <a:t>example: log plot of monthly accepted traffic 1990-2013  </a:t>
            </a:r>
          </a:p>
          <a:p>
            <a:r>
              <a:rPr lang="en-GB" sz="1800" dirty="0" smtClean="0">
                <a:latin typeface="+mn-lt"/>
              </a:rPr>
              <a:t>10x every ~ 4.3 years for 20+ years</a:t>
            </a:r>
          </a:p>
          <a:p>
            <a:r>
              <a:rPr lang="en-GB" sz="1800" dirty="0" smtClean="0">
                <a:latin typeface="+mn-lt"/>
              </a:rPr>
              <a:t>Projection to 2016: 100 </a:t>
            </a:r>
            <a:r>
              <a:rPr lang="en-GB" sz="1800" dirty="0" err="1" smtClean="0">
                <a:latin typeface="+mn-lt"/>
              </a:rPr>
              <a:t>PBy</a:t>
            </a:r>
            <a:r>
              <a:rPr lang="en-GB" sz="1800" dirty="0" smtClean="0">
                <a:latin typeface="+mn-lt"/>
              </a:rPr>
              <a:t>/month</a:t>
            </a:r>
            <a:endParaRPr lang="en-GB" sz="1800" dirty="0">
              <a:latin typeface="+mn-lt"/>
            </a:endParaRPr>
          </a:p>
        </p:txBody>
      </p:sp>
      <p:sp>
        <p:nvSpPr>
          <p:cNvPr id="17" name="TextBox 7"/>
          <p:cNvSpPr txBox="1"/>
          <p:nvPr/>
        </p:nvSpPr>
        <p:spPr>
          <a:xfrm>
            <a:off x="2785763" y="4027717"/>
            <a:ext cx="1544012" cy="369332"/>
          </a:xfrm>
          <a:prstGeom prst="rect">
            <a:avLst/>
          </a:prstGeom>
          <a:noFill/>
        </p:spPr>
        <p:txBody>
          <a:bodyPr wrap="none" rtlCol="0">
            <a:spAutoFit/>
          </a:bodyPr>
          <a:lstStyle/>
          <a:p>
            <a:r>
              <a:rPr lang="en-US" dirty="0" smtClean="0">
                <a:solidFill>
                  <a:srgbClr val="FF0000"/>
                </a:solidFill>
              </a:rPr>
              <a:t>Exponential fit</a:t>
            </a:r>
            <a:endParaRPr lang="en-US" dirty="0">
              <a:solidFill>
                <a:srgbClr val="FF0000"/>
              </a:solidFill>
            </a:endParaRPr>
          </a:p>
        </p:txBody>
      </p:sp>
      <p:pic>
        <p:nvPicPr>
          <p:cNvPr id="18" name="Picture 9"/>
          <p:cNvPicPr>
            <a:picLocks noChangeAspect="1"/>
          </p:cNvPicPr>
          <p:nvPr/>
        </p:nvPicPr>
        <p:blipFill>
          <a:blip r:embed="rId3"/>
          <a:stretch>
            <a:fillRect/>
          </a:stretch>
        </p:blipFill>
        <p:spPr>
          <a:xfrm>
            <a:off x="4643068" y="2959323"/>
            <a:ext cx="3961850" cy="1921072"/>
          </a:xfrm>
          <a:prstGeom prst="rect">
            <a:avLst/>
          </a:prstGeom>
          <a:ln>
            <a:solidFill>
              <a:schemeClr val="tx1"/>
            </a:solidFill>
          </a:ln>
        </p:spPr>
      </p:pic>
      <p:sp>
        <p:nvSpPr>
          <p:cNvPr id="19" name="TextBox 11"/>
          <p:cNvSpPr txBox="1"/>
          <p:nvPr/>
        </p:nvSpPr>
        <p:spPr>
          <a:xfrm>
            <a:off x="7096949" y="2578912"/>
            <a:ext cx="1518364" cy="307777"/>
          </a:xfrm>
          <a:prstGeom prst="rect">
            <a:avLst/>
          </a:prstGeom>
          <a:solidFill>
            <a:schemeClr val="bg1"/>
          </a:solidFill>
          <a:ln>
            <a:solidFill>
              <a:schemeClr val="tx1"/>
            </a:solidFill>
          </a:ln>
        </p:spPr>
        <p:txBody>
          <a:bodyPr wrap="none" rtlCol="0">
            <a:spAutoFit/>
          </a:bodyPr>
          <a:lstStyle/>
          <a:p>
            <a:r>
              <a:rPr lang="en-US" sz="1400" dirty="0" err="1" smtClean="0"/>
              <a:t>ESnet</a:t>
            </a:r>
            <a:r>
              <a:rPr lang="en-US" sz="1400" dirty="0" smtClean="0"/>
              <a:t> March 2013</a:t>
            </a:r>
            <a:endParaRPr lang="en-US" sz="1400" dirty="0"/>
          </a:p>
        </p:txBody>
      </p:sp>
      <p:sp>
        <p:nvSpPr>
          <p:cNvPr id="20" name="CasellaDiTesto 19"/>
          <p:cNvSpPr txBox="1"/>
          <p:nvPr/>
        </p:nvSpPr>
        <p:spPr>
          <a:xfrm>
            <a:off x="1023257" y="4973607"/>
            <a:ext cx="7452399" cy="646331"/>
          </a:xfrm>
          <a:prstGeom prst="rect">
            <a:avLst/>
          </a:prstGeom>
          <a:noFill/>
        </p:spPr>
        <p:txBody>
          <a:bodyPr wrap="square" rtlCol="0">
            <a:spAutoFit/>
          </a:bodyPr>
          <a:lstStyle/>
          <a:p>
            <a:r>
              <a:rPr lang="en-GB" sz="1200" i="1" dirty="0" smtClean="0"/>
              <a:t>The Energy Sciences Network (ESnet) is a high-performance network built to support scientific research funded by DOE. ESnet provides services to more than 40 DOE research sites, including the entire National Laboratory system, its supercomputing facilities, and its major scientific instruments</a:t>
            </a:r>
            <a:endParaRPr lang="en-GB" sz="1200" dirty="0"/>
          </a:p>
        </p:txBody>
      </p:sp>
      <p:sp>
        <p:nvSpPr>
          <p:cNvPr id="21" name="object 52"/>
          <p:cNvSpPr txBox="1"/>
          <p:nvPr/>
        </p:nvSpPr>
        <p:spPr>
          <a:xfrm>
            <a:off x="6856500" y="6323577"/>
            <a:ext cx="2162364" cy="276999"/>
          </a:xfrm>
          <a:prstGeom prst="rect">
            <a:avLst/>
          </a:prstGeom>
          <a:ln w="12700" cmpd="sng"/>
        </p:spPr>
        <p:style>
          <a:lnRef idx="2">
            <a:schemeClr val="dk1"/>
          </a:lnRef>
          <a:fillRef idx="1">
            <a:schemeClr val="lt1"/>
          </a:fillRef>
          <a:effectRef idx="0">
            <a:schemeClr val="dk1"/>
          </a:effectRef>
          <a:fontRef idx="minor">
            <a:schemeClr val="dk1"/>
          </a:fontRef>
        </p:style>
        <p:txBody>
          <a:bodyPr vert="horz" wrap="square" lIns="0" tIns="0" rIns="0" bIns="0" rtlCol="0">
            <a:spAutoFit/>
          </a:bodyPr>
          <a:lstStyle/>
          <a:p>
            <a:pPr marL="12700">
              <a:lnSpc>
                <a:spcPct val="100000"/>
              </a:lnSpc>
            </a:pPr>
            <a:r>
              <a:rPr spc="-105" dirty="0">
                <a:latin typeface="Arial"/>
                <a:cs typeface="Arial"/>
              </a:rPr>
              <a:t>W</a:t>
            </a:r>
            <a:r>
              <a:rPr dirty="0">
                <a:latin typeface="Arial"/>
                <a:cs typeface="Arial"/>
              </a:rPr>
              <a:t>.</a:t>
            </a:r>
            <a:r>
              <a:rPr spc="-25" dirty="0">
                <a:latin typeface="Arial"/>
                <a:cs typeface="Arial"/>
              </a:rPr>
              <a:t> </a:t>
            </a:r>
            <a:r>
              <a:rPr dirty="0">
                <a:latin typeface="Arial"/>
                <a:cs typeface="Arial"/>
              </a:rPr>
              <a:t>Johnston,</a:t>
            </a:r>
            <a:r>
              <a:rPr spc="-35" dirty="0">
                <a:latin typeface="Arial"/>
                <a:cs typeface="Arial"/>
              </a:rPr>
              <a:t> </a:t>
            </a:r>
            <a:r>
              <a:rPr dirty="0">
                <a:latin typeface="Arial"/>
                <a:cs typeface="Arial"/>
              </a:rPr>
              <a:t>G.</a:t>
            </a:r>
            <a:r>
              <a:rPr spc="-25" dirty="0">
                <a:latin typeface="Arial"/>
                <a:cs typeface="Arial"/>
              </a:rPr>
              <a:t> </a:t>
            </a:r>
            <a:r>
              <a:rPr spc="5" dirty="0">
                <a:latin typeface="Arial"/>
                <a:cs typeface="Arial"/>
              </a:rPr>
              <a:t>B</a:t>
            </a:r>
            <a:r>
              <a:rPr dirty="0">
                <a:latin typeface="Arial"/>
                <a:cs typeface="Arial"/>
              </a:rPr>
              <a:t>e</a:t>
            </a:r>
            <a:r>
              <a:rPr spc="-5" dirty="0">
                <a:latin typeface="Arial"/>
                <a:cs typeface="Arial"/>
              </a:rPr>
              <a:t>l</a:t>
            </a:r>
            <a:r>
              <a:rPr dirty="0">
                <a:latin typeface="Arial"/>
                <a:cs typeface="Arial"/>
              </a:rPr>
              <a:t>l</a:t>
            </a:r>
          </a:p>
        </p:txBody>
      </p:sp>
    </p:spTree>
    <p:extLst>
      <p:ext uri="{BB962C8B-B14F-4D97-AF65-F5344CB8AC3E}">
        <p14:creationId xmlns:p14="http://schemas.microsoft.com/office/powerpoint/2010/main" val="9153384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GB" dirty="0" smtClean="0"/>
              <a:t>Traffic </a:t>
            </a:r>
            <a:r>
              <a:rPr lang="en-GB" dirty="0" err="1" smtClean="0"/>
              <a:t>vs</a:t>
            </a:r>
            <a:r>
              <a:rPr lang="en-GB" dirty="0" smtClean="0"/>
              <a:t> Backbone capacity</a:t>
            </a:r>
            <a:endParaRPr lang="en-GB" dirty="0"/>
          </a:p>
        </p:txBody>
      </p:sp>
      <p:sp>
        <p:nvSpPr>
          <p:cNvPr id="3" name="Segnaposto contenuto 2"/>
          <p:cNvSpPr>
            <a:spLocks noGrp="1"/>
          </p:cNvSpPr>
          <p:nvPr>
            <p:ph idx="1"/>
          </p:nvPr>
        </p:nvSpPr>
        <p:spPr>
          <a:xfrm>
            <a:off x="1190662" y="718308"/>
            <a:ext cx="7109952" cy="800473"/>
          </a:xfrm>
        </p:spPr>
        <p:txBody>
          <a:bodyPr>
            <a:noAutofit/>
          </a:bodyPr>
          <a:lstStyle/>
          <a:p>
            <a:pPr marL="0" indent="0">
              <a:buNone/>
            </a:pPr>
            <a:r>
              <a:rPr lang="en-GB" sz="1800" dirty="0" smtClean="0">
                <a:latin typeface="+mn-lt"/>
              </a:rPr>
              <a:t>ESnet planned capacity growth sustains the traffic trend: projection to 2020 sustains the 10x every  ~4 years growth</a:t>
            </a:r>
            <a:endParaRPr lang="en-GB" sz="1800" dirty="0">
              <a:latin typeface="+mn-lt"/>
            </a:endParaRPr>
          </a:p>
        </p:txBody>
      </p:sp>
      <p:sp>
        <p:nvSpPr>
          <p:cNvPr id="4" name="Segnaposto data 3"/>
          <p:cNvSpPr>
            <a:spLocks noGrp="1"/>
          </p:cNvSpPr>
          <p:nvPr>
            <p:ph type="dt" sz="half" idx="10"/>
          </p:nvPr>
        </p:nvSpPr>
        <p:spPr/>
        <p:txBody>
          <a:bodyPr/>
          <a:lstStyle/>
          <a:p>
            <a:r>
              <a:rPr lang="x-none" smtClean="0"/>
              <a:t>11-13/03/14</a:t>
            </a:r>
            <a:endParaRPr lang="it-IT"/>
          </a:p>
        </p:txBody>
      </p:sp>
      <p:sp>
        <p:nvSpPr>
          <p:cNvPr id="5" name="Segnaposto piè di pagina 4"/>
          <p:cNvSpPr>
            <a:spLocks noGrp="1"/>
          </p:cNvSpPr>
          <p:nvPr>
            <p:ph type="ftr" sz="quarter" idx="11"/>
          </p:nvPr>
        </p:nvSpPr>
        <p:spPr/>
        <p:txBody>
          <a:bodyPr/>
          <a:lstStyle/>
          <a:p>
            <a:r>
              <a:rPr lang="it-IT" smtClean="0"/>
              <a:t>G. Carlino - Trento, IFD Workshop</a:t>
            </a:r>
            <a:endParaRPr lang="it-IT"/>
          </a:p>
        </p:txBody>
      </p:sp>
      <p:sp>
        <p:nvSpPr>
          <p:cNvPr id="6" name="Segnaposto numero diapositiva 5"/>
          <p:cNvSpPr>
            <a:spLocks noGrp="1"/>
          </p:cNvSpPr>
          <p:nvPr>
            <p:ph type="sldNum" sz="quarter" idx="12"/>
          </p:nvPr>
        </p:nvSpPr>
        <p:spPr/>
        <p:txBody>
          <a:bodyPr/>
          <a:lstStyle/>
          <a:p>
            <a:fld id="{AB066F56-95CB-994D-AA98-32CAD7FADCCA}" type="slidenum">
              <a:rPr lang="it-IT" smtClean="0"/>
              <a:t>9</a:t>
            </a:fld>
            <a:endParaRPr lang="it-IT"/>
          </a:p>
        </p:txBody>
      </p:sp>
      <p:pic>
        <p:nvPicPr>
          <p:cNvPr id="7" name="Picture 7"/>
          <p:cNvPicPr>
            <a:picLocks noChangeAspect="1"/>
          </p:cNvPicPr>
          <p:nvPr/>
        </p:nvPicPr>
        <p:blipFill>
          <a:blip r:embed="rId2"/>
          <a:stretch>
            <a:fillRect/>
          </a:stretch>
        </p:blipFill>
        <p:spPr>
          <a:xfrm>
            <a:off x="1270862" y="1605629"/>
            <a:ext cx="6821714" cy="4788452"/>
          </a:xfrm>
          <a:prstGeom prst="rect">
            <a:avLst/>
          </a:prstGeom>
        </p:spPr>
      </p:pic>
      <p:sp>
        <p:nvSpPr>
          <p:cNvPr id="9" name="TextBox 10"/>
          <p:cNvSpPr txBox="1"/>
          <p:nvPr/>
        </p:nvSpPr>
        <p:spPr>
          <a:xfrm>
            <a:off x="5287846" y="1937432"/>
            <a:ext cx="731954" cy="307777"/>
          </a:xfrm>
          <a:prstGeom prst="rect">
            <a:avLst/>
          </a:prstGeom>
          <a:solidFill>
            <a:schemeClr val="bg1">
              <a:lumMod val="95000"/>
            </a:schemeClr>
          </a:solidFill>
          <a:ln>
            <a:solidFill>
              <a:schemeClr val="tx1"/>
            </a:solidFill>
          </a:ln>
        </p:spPr>
        <p:txBody>
          <a:bodyPr wrap="none" rtlCol="0">
            <a:spAutoFit/>
          </a:bodyPr>
          <a:lstStyle/>
          <a:p>
            <a:r>
              <a:rPr lang="en-US" sz="1400" dirty="0" smtClean="0"/>
              <a:t>10 TB/s</a:t>
            </a:r>
            <a:endParaRPr lang="en-US" sz="1400" dirty="0"/>
          </a:p>
        </p:txBody>
      </p:sp>
      <p:sp>
        <p:nvSpPr>
          <p:cNvPr id="10" name="TextBox 9"/>
          <p:cNvSpPr txBox="1">
            <a:spLocks noChangeArrowheads="1"/>
          </p:cNvSpPr>
          <p:nvPr/>
        </p:nvSpPr>
        <p:spPr bwMode="auto">
          <a:xfrm>
            <a:off x="810780" y="1654049"/>
            <a:ext cx="1009220" cy="4519187"/>
          </a:xfrm>
          <a:prstGeom prst="rect">
            <a:avLst/>
          </a:prstGeom>
          <a:solidFill>
            <a:schemeClr val="bg1"/>
          </a:solidFill>
          <a:ln w="9525">
            <a:noFill/>
            <a:miter lim="800000"/>
            <a:headEnd/>
            <a:tailEnd/>
          </a:ln>
        </p:spPr>
        <p:txBody>
          <a:bodyPr wrap="square" lIns="0" rIns="0">
            <a:spAutoFit/>
          </a:bodyPr>
          <a:lstStyle/>
          <a:p>
            <a:pPr algn="r">
              <a:lnSpc>
                <a:spcPct val="25000"/>
              </a:lnSpc>
              <a:spcBef>
                <a:spcPts val="2900"/>
              </a:spcBef>
            </a:pPr>
            <a:r>
              <a:rPr lang="en-US" sz="1600" dirty="0"/>
              <a:t>100 </a:t>
            </a:r>
            <a:r>
              <a:rPr lang="en-US" sz="1600" dirty="0" smtClean="0"/>
              <a:t>TB/s</a:t>
            </a:r>
            <a:endParaRPr lang="en-US" sz="1600" dirty="0"/>
          </a:p>
          <a:p>
            <a:pPr algn="r">
              <a:lnSpc>
                <a:spcPct val="25000"/>
              </a:lnSpc>
              <a:spcBef>
                <a:spcPts val="2900"/>
              </a:spcBef>
            </a:pPr>
            <a:r>
              <a:rPr lang="en-US" sz="1600" dirty="0"/>
              <a:t>10 </a:t>
            </a:r>
            <a:r>
              <a:rPr lang="en-US" sz="1600" dirty="0" smtClean="0"/>
              <a:t>TB/s</a:t>
            </a:r>
            <a:endParaRPr lang="en-US" sz="1600" dirty="0"/>
          </a:p>
          <a:p>
            <a:pPr algn="r">
              <a:lnSpc>
                <a:spcPct val="25000"/>
              </a:lnSpc>
              <a:spcBef>
                <a:spcPts val="2900"/>
              </a:spcBef>
            </a:pPr>
            <a:r>
              <a:rPr lang="en-US" sz="1600" dirty="0"/>
              <a:t>1 </a:t>
            </a:r>
            <a:r>
              <a:rPr lang="en-US" sz="1600" dirty="0" smtClean="0"/>
              <a:t>TB/s</a:t>
            </a:r>
            <a:endParaRPr lang="en-US" sz="1600" dirty="0"/>
          </a:p>
          <a:p>
            <a:pPr algn="r">
              <a:lnSpc>
                <a:spcPct val="25000"/>
              </a:lnSpc>
              <a:spcBef>
                <a:spcPts val="2900"/>
              </a:spcBef>
            </a:pPr>
            <a:r>
              <a:rPr lang="en-US" sz="1600" dirty="0"/>
              <a:t>100 </a:t>
            </a:r>
            <a:r>
              <a:rPr lang="en-US" sz="1600" dirty="0" smtClean="0"/>
              <a:t>GB/s</a:t>
            </a:r>
            <a:endParaRPr lang="en-US" sz="1600" dirty="0"/>
          </a:p>
          <a:p>
            <a:pPr algn="r">
              <a:lnSpc>
                <a:spcPct val="25000"/>
              </a:lnSpc>
              <a:spcBef>
                <a:spcPts val="2900"/>
              </a:spcBef>
            </a:pPr>
            <a:r>
              <a:rPr lang="en-US" sz="1600" dirty="0"/>
              <a:t>10 </a:t>
            </a:r>
            <a:r>
              <a:rPr lang="en-US" sz="1600" dirty="0" smtClean="0"/>
              <a:t>GB/s</a:t>
            </a:r>
            <a:endParaRPr lang="en-US" sz="1600" dirty="0"/>
          </a:p>
          <a:p>
            <a:pPr algn="r">
              <a:lnSpc>
                <a:spcPct val="25000"/>
              </a:lnSpc>
              <a:spcBef>
                <a:spcPts val="2900"/>
              </a:spcBef>
            </a:pPr>
            <a:r>
              <a:rPr lang="en-US" sz="1600" dirty="0"/>
              <a:t>1 </a:t>
            </a:r>
            <a:r>
              <a:rPr lang="en-US" sz="1600" dirty="0" smtClean="0"/>
              <a:t>GB/s</a:t>
            </a:r>
            <a:endParaRPr lang="en-US" sz="1600" dirty="0"/>
          </a:p>
          <a:p>
            <a:pPr algn="r">
              <a:lnSpc>
                <a:spcPct val="25000"/>
              </a:lnSpc>
              <a:spcBef>
                <a:spcPts val="2900"/>
              </a:spcBef>
            </a:pPr>
            <a:r>
              <a:rPr lang="en-US" sz="1600" dirty="0"/>
              <a:t>100 </a:t>
            </a:r>
            <a:r>
              <a:rPr lang="en-US" sz="1600" dirty="0" smtClean="0"/>
              <a:t>MB/s</a:t>
            </a:r>
            <a:endParaRPr lang="en-US" sz="1600" dirty="0"/>
          </a:p>
          <a:p>
            <a:pPr algn="r">
              <a:lnSpc>
                <a:spcPct val="25000"/>
              </a:lnSpc>
              <a:spcBef>
                <a:spcPts val="2900"/>
              </a:spcBef>
            </a:pPr>
            <a:r>
              <a:rPr lang="en-US" sz="1600" dirty="0" smtClean="0"/>
              <a:t>10 </a:t>
            </a:r>
            <a:r>
              <a:rPr lang="en-US" sz="1600" dirty="0"/>
              <a:t>MB/s</a:t>
            </a:r>
          </a:p>
          <a:p>
            <a:pPr algn="r">
              <a:lnSpc>
                <a:spcPct val="25000"/>
              </a:lnSpc>
              <a:spcBef>
                <a:spcPts val="2900"/>
              </a:spcBef>
            </a:pPr>
            <a:endParaRPr lang="en-US" sz="1600" dirty="0" smtClean="0"/>
          </a:p>
          <a:p>
            <a:pPr algn="r">
              <a:lnSpc>
                <a:spcPct val="25000"/>
              </a:lnSpc>
              <a:spcBef>
                <a:spcPts val="2900"/>
              </a:spcBef>
            </a:pPr>
            <a:endParaRPr lang="en-US" sz="1600" dirty="0"/>
          </a:p>
          <a:p>
            <a:pPr algn="r">
              <a:lnSpc>
                <a:spcPct val="25000"/>
              </a:lnSpc>
              <a:spcBef>
                <a:spcPts val="2900"/>
              </a:spcBef>
            </a:pPr>
            <a:endParaRPr lang="en-US" sz="1600" dirty="0" smtClean="0"/>
          </a:p>
        </p:txBody>
      </p:sp>
      <p:sp>
        <p:nvSpPr>
          <p:cNvPr id="11" name="object 28"/>
          <p:cNvSpPr txBox="1"/>
          <p:nvPr/>
        </p:nvSpPr>
        <p:spPr>
          <a:xfrm>
            <a:off x="5287846" y="5335777"/>
            <a:ext cx="2800890" cy="492443"/>
          </a:xfrm>
          <a:prstGeom prst="rect">
            <a:avLst/>
          </a:prstGeom>
          <a:ln w="6350" cmpd="sng"/>
        </p:spPr>
        <p:style>
          <a:lnRef idx="2">
            <a:schemeClr val="dk1"/>
          </a:lnRef>
          <a:fillRef idx="1">
            <a:schemeClr val="lt1"/>
          </a:fillRef>
          <a:effectRef idx="0">
            <a:schemeClr val="dk1"/>
          </a:effectRef>
          <a:fontRef idx="minor">
            <a:schemeClr val="dk1"/>
          </a:fontRef>
        </p:style>
        <p:txBody>
          <a:bodyPr vert="horz" wrap="square" lIns="0" tIns="0" rIns="0" bIns="0" rtlCol="0">
            <a:spAutoFit/>
          </a:bodyPr>
          <a:lstStyle/>
          <a:p>
            <a:pPr algn="ctr">
              <a:lnSpc>
                <a:spcPct val="100000"/>
              </a:lnSpc>
            </a:pPr>
            <a:r>
              <a:rPr sz="1600" spc="-10" dirty="0">
                <a:cs typeface="Verdana"/>
              </a:rPr>
              <a:t>G</a:t>
            </a:r>
            <a:r>
              <a:rPr sz="1600" dirty="0">
                <a:cs typeface="Verdana"/>
              </a:rPr>
              <a:t>reg </a:t>
            </a:r>
            <a:r>
              <a:rPr sz="1600" spc="-5" dirty="0">
                <a:cs typeface="Verdana"/>
              </a:rPr>
              <a:t>B</a:t>
            </a:r>
            <a:r>
              <a:rPr sz="1600" dirty="0">
                <a:cs typeface="Verdana"/>
              </a:rPr>
              <a:t>e</a:t>
            </a:r>
            <a:r>
              <a:rPr sz="1600" spc="-5" dirty="0">
                <a:cs typeface="Verdana"/>
              </a:rPr>
              <a:t>ll</a:t>
            </a:r>
            <a:r>
              <a:rPr sz="1600" dirty="0">
                <a:cs typeface="Verdana"/>
              </a:rPr>
              <a:t>:</a:t>
            </a:r>
            <a:r>
              <a:rPr sz="1600" spc="-5" dirty="0">
                <a:cs typeface="Verdana"/>
              </a:rPr>
              <a:t> </a:t>
            </a:r>
            <a:r>
              <a:rPr sz="1600" dirty="0">
                <a:cs typeface="Verdana"/>
              </a:rPr>
              <a:t>E</a:t>
            </a:r>
            <a:r>
              <a:rPr sz="1600" spc="5" dirty="0">
                <a:cs typeface="Verdana"/>
              </a:rPr>
              <a:t>S</a:t>
            </a:r>
            <a:r>
              <a:rPr sz="1600" dirty="0">
                <a:cs typeface="Verdana"/>
              </a:rPr>
              <a:t>net</a:t>
            </a:r>
            <a:r>
              <a:rPr sz="1600" spc="-15" dirty="0">
                <a:cs typeface="Verdana"/>
              </a:rPr>
              <a:t> </a:t>
            </a:r>
            <a:r>
              <a:rPr sz="1600" dirty="0">
                <a:cs typeface="Verdana"/>
              </a:rPr>
              <a:t>H</a:t>
            </a:r>
            <a:r>
              <a:rPr sz="1600" spc="-5" dirty="0">
                <a:cs typeface="Verdana"/>
              </a:rPr>
              <a:t>i</a:t>
            </a:r>
            <a:r>
              <a:rPr sz="1600" dirty="0">
                <a:cs typeface="Verdana"/>
              </a:rPr>
              <a:t>s</a:t>
            </a:r>
            <a:r>
              <a:rPr sz="1600" spc="-5" dirty="0">
                <a:cs typeface="Verdana"/>
              </a:rPr>
              <a:t>t</a:t>
            </a:r>
            <a:r>
              <a:rPr sz="1600" dirty="0">
                <a:cs typeface="Verdana"/>
              </a:rPr>
              <a:t>ory</a:t>
            </a:r>
          </a:p>
          <a:p>
            <a:pPr marL="1270" algn="ctr">
              <a:lnSpc>
                <a:spcPct val="100000"/>
              </a:lnSpc>
            </a:pPr>
            <a:r>
              <a:rPr sz="1600" dirty="0">
                <a:cs typeface="Verdana"/>
              </a:rPr>
              <a:t>+ </a:t>
            </a:r>
            <a:r>
              <a:rPr sz="1600" spc="-5" dirty="0">
                <a:cs typeface="Verdana"/>
              </a:rPr>
              <a:t>P</a:t>
            </a:r>
            <a:r>
              <a:rPr sz="1600" dirty="0">
                <a:cs typeface="Verdana"/>
              </a:rPr>
              <a:t>ro</a:t>
            </a:r>
            <a:r>
              <a:rPr sz="1600" spc="-5" dirty="0">
                <a:cs typeface="Verdana"/>
              </a:rPr>
              <a:t>j</a:t>
            </a:r>
            <a:r>
              <a:rPr sz="1600" dirty="0">
                <a:cs typeface="Verdana"/>
              </a:rPr>
              <a:t>e</a:t>
            </a:r>
            <a:r>
              <a:rPr sz="1600" spc="-5" dirty="0">
                <a:cs typeface="Verdana"/>
              </a:rPr>
              <a:t>ct</a:t>
            </a:r>
            <a:r>
              <a:rPr sz="1600" dirty="0">
                <a:cs typeface="Verdana"/>
              </a:rPr>
              <a:t>ed</a:t>
            </a:r>
            <a:r>
              <a:rPr sz="1600" spc="-25" dirty="0">
                <a:cs typeface="Verdana"/>
              </a:rPr>
              <a:t> </a:t>
            </a:r>
            <a:r>
              <a:rPr sz="1600" dirty="0">
                <a:cs typeface="Verdana"/>
              </a:rPr>
              <a:t>Ro</a:t>
            </a:r>
            <a:r>
              <a:rPr sz="1600" spc="5" dirty="0">
                <a:cs typeface="Verdana"/>
              </a:rPr>
              <a:t>a</a:t>
            </a:r>
            <a:r>
              <a:rPr sz="1600" dirty="0">
                <a:cs typeface="Verdana"/>
              </a:rPr>
              <a:t>dm</a:t>
            </a:r>
            <a:r>
              <a:rPr sz="1600" spc="5" dirty="0">
                <a:cs typeface="Verdana"/>
              </a:rPr>
              <a:t>a</a:t>
            </a:r>
            <a:r>
              <a:rPr sz="1600" dirty="0">
                <a:cs typeface="Verdana"/>
              </a:rPr>
              <a:t>p</a:t>
            </a:r>
          </a:p>
        </p:txBody>
      </p:sp>
    </p:spTree>
    <p:extLst>
      <p:ext uri="{BB962C8B-B14F-4D97-AF65-F5344CB8AC3E}">
        <p14:creationId xmlns:p14="http://schemas.microsoft.com/office/powerpoint/2010/main" val="10578052"/>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4683</TotalTime>
  <Words>2961</Words>
  <Application>Microsoft Macintosh PowerPoint</Application>
  <PresentationFormat>Presentazione su schermo (4:3)</PresentationFormat>
  <Paragraphs>356</Paragraphs>
  <Slides>24</Slides>
  <Notes>1</Notes>
  <HiddenSlides>0</HiddenSlides>
  <MMClips>0</MMClips>
  <ScaleCrop>false</ScaleCrop>
  <HeadingPairs>
    <vt:vector size="4" baseType="variant">
      <vt:variant>
        <vt:lpstr>Tema</vt:lpstr>
      </vt:variant>
      <vt:variant>
        <vt:i4>2</vt:i4>
      </vt:variant>
      <vt:variant>
        <vt:lpstr>Titoli diapositive</vt:lpstr>
      </vt:variant>
      <vt:variant>
        <vt:i4>24</vt:i4>
      </vt:variant>
    </vt:vector>
  </HeadingPairs>
  <TitlesOfParts>
    <vt:vector size="26" baseType="lpstr">
      <vt:lpstr>Tema di Office</vt:lpstr>
      <vt:lpstr>1_Tema di Office</vt:lpstr>
      <vt:lpstr>Presentazione di PowerPoint</vt:lpstr>
      <vt:lpstr> A bit of history - Monarc and LHC GRID </vt:lpstr>
      <vt:lpstr>The LHC WLCG Tier Model </vt:lpstr>
      <vt:lpstr>WLCG related projects</vt:lpstr>
      <vt:lpstr>The Evolution of the CMs</vt:lpstr>
      <vt:lpstr>Evolution in Networking</vt:lpstr>
      <vt:lpstr>The LHC backbone</vt:lpstr>
      <vt:lpstr>Network growth</vt:lpstr>
      <vt:lpstr>Traffic vs Backbone capacity</vt:lpstr>
      <vt:lpstr>Storage Federation</vt:lpstr>
      <vt:lpstr>Grid to Cloud</vt:lpstr>
      <vt:lpstr>Grid to Cloud</vt:lpstr>
      <vt:lpstr>Grid to Cloud</vt:lpstr>
      <vt:lpstr>Distributed Tier2s</vt:lpstr>
      <vt:lpstr>The INFN Computing Infrastructure</vt:lpstr>
      <vt:lpstr>ReCaS</vt:lpstr>
      <vt:lpstr>The INFN Tier1 @ CNAF</vt:lpstr>
      <vt:lpstr>The Tier2s</vt:lpstr>
      <vt:lpstr>Evolution of the Computing Infrastructure </vt:lpstr>
      <vt:lpstr>Evolution of the Computing Infrastructure</vt:lpstr>
      <vt:lpstr>EU-T0 Federation</vt:lpstr>
      <vt:lpstr>Evolution of the Italian infrastructure</vt:lpstr>
      <vt:lpstr>Last but not least: the Environment</vt:lpstr>
      <vt:lpstr>Conclusions</vt:lpstr>
    </vt:vector>
  </TitlesOfParts>
  <Company>INFN Napoli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di PowerPoint</dc:title>
  <dc:creator>Gianpaolo Carlino</dc:creator>
  <cp:lastModifiedBy>Gianpaolo Carlino</cp:lastModifiedBy>
  <cp:revision>185</cp:revision>
  <dcterms:created xsi:type="dcterms:W3CDTF">2014-03-05T13:53:31Z</dcterms:created>
  <dcterms:modified xsi:type="dcterms:W3CDTF">2014-03-12T13:47:35Z</dcterms:modified>
</cp:coreProperties>
</file>