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69"/>
  </p:notesMasterIdLst>
  <p:handoutMasterIdLst>
    <p:handoutMasterId r:id="rId70"/>
  </p:handoutMasterIdLst>
  <p:sldIdLst>
    <p:sldId id="256" r:id="rId2"/>
    <p:sldId id="368" r:id="rId3"/>
    <p:sldId id="311" r:id="rId4"/>
    <p:sldId id="312" r:id="rId5"/>
    <p:sldId id="313" r:id="rId6"/>
    <p:sldId id="316" r:id="rId7"/>
    <p:sldId id="317" r:id="rId8"/>
    <p:sldId id="320" r:id="rId9"/>
    <p:sldId id="354" r:id="rId10"/>
    <p:sldId id="315" r:id="rId11"/>
    <p:sldId id="279" r:id="rId12"/>
    <p:sldId id="318" r:id="rId13"/>
    <p:sldId id="319" r:id="rId14"/>
    <p:sldId id="321" r:id="rId15"/>
    <p:sldId id="339" r:id="rId16"/>
    <p:sldId id="341" r:id="rId17"/>
    <p:sldId id="362" r:id="rId18"/>
    <p:sldId id="363" r:id="rId19"/>
    <p:sldId id="326" r:id="rId20"/>
    <p:sldId id="335" r:id="rId21"/>
    <p:sldId id="357" r:id="rId22"/>
    <p:sldId id="332" r:id="rId23"/>
    <p:sldId id="364" r:id="rId24"/>
    <p:sldId id="344" r:id="rId25"/>
    <p:sldId id="345" r:id="rId26"/>
    <p:sldId id="347" r:id="rId27"/>
    <p:sldId id="384" r:id="rId28"/>
    <p:sldId id="367" r:id="rId29"/>
    <p:sldId id="358" r:id="rId30"/>
    <p:sldId id="353" r:id="rId31"/>
    <p:sldId id="361" r:id="rId32"/>
    <p:sldId id="349" r:id="rId33"/>
    <p:sldId id="351" r:id="rId34"/>
    <p:sldId id="284" r:id="rId35"/>
    <p:sldId id="285" r:id="rId36"/>
    <p:sldId id="291" r:id="rId37"/>
    <p:sldId id="370" r:id="rId38"/>
    <p:sldId id="371" r:id="rId39"/>
    <p:sldId id="372" r:id="rId40"/>
    <p:sldId id="373" r:id="rId41"/>
    <p:sldId id="374" r:id="rId42"/>
    <p:sldId id="375" r:id="rId43"/>
    <p:sldId id="377" r:id="rId44"/>
    <p:sldId id="379" r:id="rId45"/>
    <p:sldId id="380" r:id="rId46"/>
    <p:sldId id="381" r:id="rId47"/>
    <p:sldId id="382" r:id="rId48"/>
    <p:sldId id="383" r:id="rId49"/>
    <p:sldId id="271" r:id="rId50"/>
    <p:sldId id="333" r:id="rId51"/>
    <p:sldId id="348" r:id="rId52"/>
    <p:sldId id="324" r:id="rId53"/>
    <p:sldId id="325" r:id="rId54"/>
    <p:sldId id="360" r:id="rId55"/>
    <p:sldId id="310" r:id="rId56"/>
    <p:sldId id="369" r:id="rId57"/>
    <p:sldId id="328" r:id="rId58"/>
    <p:sldId id="352" r:id="rId59"/>
    <p:sldId id="385" r:id="rId60"/>
    <p:sldId id="386" r:id="rId61"/>
    <p:sldId id="387" r:id="rId62"/>
    <p:sldId id="388" r:id="rId63"/>
    <p:sldId id="389" r:id="rId64"/>
    <p:sldId id="390" r:id="rId65"/>
    <p:sldId id="391" r:id="rId66"/>
    <p:sldId id="392" r:id="rId67"/>
    <p:sldId id="393" r:id="rId6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showGuides="1">
      <p:cViewPr varScale="1">
        <p:scale>
          <a:sx n="88" d="100"/>
          <a:sy n="88" d="100"/>
        </p:scale>
        <p:origin x="-96" y="-1120"/>
      </p:cViewPr>
      <p:guideLst>
        <p:guide orient="horz" pos="2752"/>
        <p:guide pos="1717"/>
      </p:guideLst>
    </p:cSldViewPr>
  </p:slideViewPr>
  <p:notesTextViewPr>
    <p:cViewPr>
      <p:scale>
        <a:sx n="100" d="100"/>
        <a:sy n="100" d="100"/>
      </p:scale>
      <p:origin x="0" y="0"/>
    </p:cViewPr>
  </p:notesTextViewPr>
  <p:sorterViewPr>
    <p:cViewPr>
      <p:scale>
        <a:sx n="59" d="100"/>
        <a:sy n="59"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notesMaster" Target="notesMasters/notesMaster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handoutMaster" Target="handoutMasters/handoutMaster1.xml"/><Relationship Id="rId71" Type="http://schemas.openxmlformats.org/officeDocument/2006/relationships/printerSettings" Target="printerSettings/printerSettings1.bin"/><Relationship Id="rId72"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viewProps" Target="viewProps.xml"/><Relationship Id="rId74" Type="http://schemas.openxmlformats.org/officeDocument/2006/relationships/theme" Target="theme/theme1.xml"/><Relationship Id="rId75"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Macintosh%20HD:Users:pbuncic:Desktop:HL-LHc.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borut:Desktop:Model:Resources15%20(version%203-livesec).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borut:Desktop:Model:Resources15%20(version%203-livesec).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ifisk:Dropbox:Plots_LHCC2.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ifisk:Dropbox:Plots_LHCC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'[HL-LHc.xlsx]Sheet1'!$H$56</c:f>
              <c:strCache>
                <c:ptCount val="1"/>
                <c:pt idx="0">
                  <c:v>LHCb</c:v>
                </c:pt>
              </c:strCache>
            </c:strRef>
          </c:tx>
          <c:invertIfNegative val="0"/>
          <c:cat>
            <c:strRef>
              <c:f>'[HL-LHc.xlsx]Sheet1'!$I$55:$L$55</c:f>
              <c:strCache>
                <c:ptCount val="4"/>
                <c:pt idx="0">
                  <c:v>Run 1</c:v>
                </c:pt>
                <c:pt idx="1">
                  <c:v>Run 2</c:v>
                </c:pt>
                <c:pt idx="2">
                  <c:v>Run 3</c:v>
                </c:pt>
                <c:pt idx="3">
                  <c:v>Run 4</c:v>
                </c:pt>
              </c:strCache>
            </c:strRef>
          </c:cat>
          <c:val>
            <c:numRef>
              <c:f>'[HL-LHc.xlsx]Sheet1'!$I$56:$L$56</c:f>
              <c:numCache>
                <c:formatCode>0.0</c:formatCode>
                <c:ptCount val="4"/>
                <c:pt idx="0">
                  <c:v>1.3</c:v>
                </c:pt>
                <c:pt idx="1">
                  <c:v>2.757575757575757</c:v>
                </c:pt>
                <c:pt idx="2">
                  <c:v>9.191919191919148</c:v>
                </c:pt>
                <c:pt idx="3">
                  <c:v>9.191919191919148</c:v>
                </c:pt>
              </c:numCache>
            </c:numRef>
          </c:val>
        </c:ser>
        <c:ser>
          <c:idx val="1"/>
          <c:order val="1"/>
          <c:tx>
            <c:strRef>
              <c:f>'[HL-LHc.xlsx]Sheet1'!$H$57</c:f>
              <c:strCache>
                <c:ptCount val="1"/>
                <c:pt idx="0">
                  <c:v>ALICE</c:v>
                </c:pt>
              </c:strCache>
            </c:strRef>
          </c:tx>
          <c:invertIfNegative val="0"/>
          <c:cat>
            <c:strRef>
              <c:f>'[HL-LHc.xlsx]Sheet1'!$I$55:$L$55</c:f>
              <c:strCache>
                <c:ptCount val="4"/>
                <c:pt idx="0">
                  <c:v>Run 1</c:v>
                </c:pt>
                <c:pt idx="1">
                  <c:v>Run 2</c:v>
                </c:pt>
                <c:pt idx="2">
                  <c:v>Run 3</c:v>
                </c:pt>
                <c:pt idx="3">
                  <c:v>Run 4</c:v>
                </c:pt>
              </c:strCache>
            </c:strRef>
          </c:cat>
          <c:val>
            <c:numRef>
              <c:f>'[HL-LHc.xlsx]Sheet1'!$I$57:$L$57</c:f>
              <c:numCache>
                <c:formatCode>0.0</c:formatCode>
                <c:ptCount val="4"/>
                <c:pt idx="0">
                  <c:v>3.4725</c:v>
                </c:pt>
                <c:pt idx="1">
                  <c:v>4.63</c:v>
                </c:pt>
                <c:pt idx="2">
                  <c:v>92.60000000000001</c:v>
                </c:pt>
                <c:pt idx="3">
                  <c:v>92.60000000000001</c:v>
                </c:pt>
              </c:numCache>
            </c:numRef>
          </c:val>
        </c:ser>
        <c:ser>
          <c:idx val="2"/>
          <c:order val="2"/>
          <c:tx>
            <c:strRef>
              <c:f>'[HL-LHc.xlsx]Sheet1'!$H$58</c:f>
              <c:strCache>
                <c:ptCount val="1"/>
                <c:pt idx="0">
                  <c:v>ATLAS</c:v>
                </c:pt>
              </c:strCache>
            </c:strRef>
          </c:tx>
          <c:invertIfNegative val="0"/>
          <c:cat>
            <c:strRef>
              <c:f>'[HL-LHc.xlsx]Sheet1'!$I$55:$L$55</c:f>
              <c:strCache>
                <c:ptCount val="4"/>
                <c:pt idx="0">
                  <c:v>Run 1</c:v>
                </c:pt>
                <c:pt idx="1">
                  <c:v>Run 2</c:v>
                </c:pt>
                <c:pt idx="2">
                  <c:v>Run 3</c:v>
                </c:pt>
                <c:pt idx="3">
                  <c:v>Run 4</c:v>
                </c:pt>
              </c:strCache>
            </c:strRef>
          </c:cat>
          <c:val>
            <c:numRef>
              <c:f>'[HL-LHc.xlsx]Sheet1'!$I$58:$L$58</c:f>
              <c:numCache>
                <c:formatCode>0.0</c:formatCode>
                <c:ptCount val="4"/>
                <c:pt idx="0">
                  <c:v>2.4</c:v>
                </c:pt>
                <c:pt idx="1">
                  <c:v>7.070707070707071</c:v>
                </c:pt>
                <c:pt idx="2">
                  <c:v>7.070707070707071</c:v>
                </c:pt>
                <c:pt idx="3">
                  <c:v>101.010101010101</c:v>
                </c:pt>
              </c:numCache>
            </c:numRef>
          </c:val>
        </c:ser>
        <c:ser>
          <c:idx val="3"/>
          <c:order val="3"/>
          <c:tx>
            <c:strRef>
              <c:f>'[HL-LHc.xlsx]Sheet1'!$H$59</c:f>
              <c:strCache>
                <c:ptCount val="1"/>
                <c:pt idx="0">
                  <c:v>CMS</c:v>
                </c:pt>
              </c:strCache>
            </c:strRef>
          </c:tx>
          <c:invertIfNegative val="0"/>
          <c:cat>
            <c:strRef>
              <c:f>'[HL-LHc.xlsx]Sheet1'!$I$55:$L$55</c:f>
              <c:strCache>
                <c:ptCount val="4"/>
                <c:pt idx="0">
                  <c:v>Run 1</c:v>
                </c:pt>
                <c:pt idx="1">
                  <c:v>Run 2</c:v>
                </c:pt>
                <c:pt idx="2">
                  <c:v>Run 3</c:v>
                </c:pt>
                <c:pt idx="3">
                  <c:v>Run 4</c:v>
                </c:pt>
              </c:strCache>
            </c:strRef>
          </c:cat>
          <c:val>
            <c:numRef>
              <c:f>'[HL-LHc.xlsx]Sheet1'!$I$59:$L$59</c:f>
              <c:numCache>
                <c:formatCode>0.0</c:formatCode>
                <c:ptCount val="4"/>
                <c:pt idx="0">
                  <c:v>1.2</c:v>
                </c:pt>
                <c:pt idx="1">
                  <c:v>6.649999999999998</c:v>
                </c:pt>
                <c:pt idx="2">
                  <c:v>6.649999999999998</c:v>
                </c:pt>
                <c:pt idx="3">
                  <c:v>200.0</c:v>
                </c:pt>
              </c:numCache>
            </c:numRef>
          </c:val>
        </c:ser>
        <c:dLbls>
          <c:showLegendKey val="0"/>
          <c:showVal val="0"/>
          <c:showCatName val="0"/>
          <c:showSerName val="0"/>
          <c:showPercent val="0"/>
          <c:showBubbleSize val="0"/>
        </c:dLbls>
        <c:gapWidth val="55"/>
        <c:overlap val="100"/>
        <c:axId val="2045998728"/>
        <c:axId val="2046001848"/>
      </c:barChart>
      <c:catAx>
        <c:axId val="2045998728"/>
        <c:scaling>
          <c:orientation val="minMax"/>
        </c:scaling>
        <c:delete val="0"/>
        <c:axPos val="b"/>
        <c:majorTickMark val="none"/>
        <c:minorTickMark val="none"/>
        <c:tickLblPos val="nextTo"/>
        <c:crossAx val="2046001848"/>
        <c:crosses val="autoZero"/>
        <c:auto val="1"/>
        <c:lblAlgn val="ctr"/>
        <c:lblOffset val="100"/>
        <c:noMultiLvlLbl val="0"/>
      </c:catAx>
      <c:valAx>
        <c:axId val="2046001848"/>
        <c:scaling>
          <c:orientation val="minMax"/>
        </c:scaling>
        <c:delete val="0"/>
        <c:axPos val="l"/>
        <c:majorGridlines/>
        <c:numFmt formatCode="0.0" sourceLinked="1"/>
        <c:majorTickMark val="none"/>
        <c:minorTickMark val="none"/>
        <c:tickLblPos val="nextTo"/>
        <c:crossAx val="2045998728"/>
        <c:crosses val="autoZero"/>
        <c:crossBetween val="between"/>
      </c:valAx>
    </c:plotArea>
    <c:legend>
      <c:legendPos val="r"/>
      <c:layout/>
      <c:overlay val="0"/>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Evolution</a:t>
            </a:r>
            <a:r>
              <a:rPr lang="en-US" baseline="0"/>
              <a:t> of ATLAS Tier-2 CPU Requirements in Run-2</a:t>
            </a:r>
            <a:endParaRPr lang="en-US"/>
          </a:p>
        </c:rich>
      </c:tx>
      <c:layout/>
      <c:overlay val="0"/>
    </c:title>
    <c:autoTitleDeleted val="0"/>
    <c:plotArea>
      <c:layout/>
      <c:lineChart>
        <c:grouping val="standard"/>
        <c:varyColors val="0"/>
        <c:ser>
          <c:idx val="1"/>
          <c:order val="0"/>
          <c:tx>
            <c:v>Tier-2 CPU</c:v>
          </c:tx>
          <c:cat>
            <c:numRef>
              <c:f>Evolution!$A$2:$A$7</c:f>
              <c:numCache>
                <c:formatCode>General</c:formatCode>
                <c:ptCount val="6"/>
                <c:pt idx="0">
                  <c:v>2012.0</c:v>
                </c:pt>
                <c:pt idx="1">
                  <c:v>2013.0</c:v>
                </c:pt>
                <c:pt idx="2">
                  <c:v>2014.0</c:v>
                </c:pt>
                <c:pt idx="3">
                  <c:v>2015.0</c:v>
                </c:pt>
                <c:pt idx="4">
                  <c:v>2016.0</c:v>
                </c:pt>
                <c:pt idx="5">
                  <c:v>2017.0</c:v>
                </c:pt>
              </c:numCache>
            </c:numRef>
          </c:cat>
          <c:val>
            <c:numRef>
              <c:f>Evolution!$C$2:$C$7</c:f>
              <c:numCache>
                <c:formatCode>General</c:formatCode>
                <c:ptCount val="6"/>
                <c:pt idx="0">
                  <c:v>318.0</c:v>
                </c:pt>
                <c:pt idx="1">
                  <c:v>360.0</c:v>
                </c:pt>
                <c:pt idx="2">
                  <c:v>425.0</c:v>
                </c:pt>
                <c:pt idx="3" formatCode="0">
                  <c:v>530.4073179411475</c:v>
                </c:pt>
                <c:pt idx="4" formatCode="0">
                  <c:v>607.852147566945</c:v>
                </c:pt>
                <c:pt idx="5" formatCode="0">
                  <c:v>731.8376275471271</c:v>
                </c:pt>
              </c:numCache>
            </c:numRef>
          </c:val>
          <c:smooth val="0"/>
        </c:ser>
        <c:ser>
          <c:idx val="3"/>
          <c:order val="1"/>
          <c:tx>
            <c:v>Tier-2 CPU (flat budget)</c:v>
          </c:tx>
          <c:spPr>
            <a:ln>
              <a:solidFill>
                <a:schemeClr val="accent2"/>
              </a:solidFill>
              <a:prstDash val="sysDash"/>
            </a:ln>
          </c:spPr>
          <c:marker>
            <c:symbol val="none"/>
          </c:marker>
          <c:cat>
            <c:numRef>
              <c:f>Evolution!$A$2:$A$7</c:f>
              <c:numCache>
                <c:formatCode>General</c:formatCode>
                <c:ptCount val="6"/>
                <c:pt idx="0">
                  <c:v>2012.0</c:v>
                </c:pt>
                <c:pt idx="1">
                  <c:v>2013.0</c:v>
                </c:pt>
                <c:pt idx="2">
                  <c:v>2014.0</c:v>
                </c:pt>
                <c:pt idx="3">
                  <c:v>2015.0</c:v>
                </c:pt>
                <c:pt idx="4">
                  <c:v>2016.0</c:v>
                </c:pt>
                <c:pt idx="5">
                  <c:v>2017.0</c:v>
                </c:pt>
              </c:numCache>
            </c:numRef>
          </c:cat>
          <c:val>
            <c:numRef>
              <c:f>Evolution!$E$2:$E$7</c:f>
              <c:numCache>
                <c:formatCode>0</c:formatCode>
                <c:ptCount val="6"/>
                <c:pt idx="0">
                  <c:v>318.0</c:v>
                </c:pt>
                <c:pt idx="1">
                  <c:v>381.6</c:v>
                </c:pt>
                <c:pt idx="2">
                  <c:v>457.92</c:v>
                </c:pt>
                <c:pt idx="3">
                  <c:v>549.504</c:v>
                </c:pt>
                <c:pt idx="4">
                  <c:v>659.4048</c:v>
                </c:pt>
                <c:pt idx="5">
                  <c:v>791.2857599999998</c:v>
                </c:pt>
              </c:numCache>
            </c:numRef>
          </c:val>
          <c:smooth val="0"/>
        </c:ser>
        <c:dLbls>
          <c:showLegendKey val="0"/>
          <c:showVal val="0"/>
          <c:showCatName val="0"/>
          <c:showSerName val="0"/>
          <c:showPercent val="0"/>
          <c:showBubbleSize val="0"/>
        </c:dLbls>
        <c:marker val="1"/>
        <c:smooth val="0"/>
        <c:axId val="2019587368"/>
        <c:axId val="-2080283848"/>
      </c:lineChart>
      <c:catAx>
        <c:axId val="2019587368"/>
        <c:scaling>
          <c:orientation val="minMax"/>
        </c:scaling>
        <c:delete val="0"/>
        <c:axPos val="b"/>
        <c:numFmt formatCode="General" sourceLinked="1"/>
        <c:majorTickMark val="none"/>
        <c:minorTickMark val="none"/>
        <c:tickLblPos val="nextTo"/>
        <c:crossAx val="-2080283848"/>
        <c:crosses val="autoZero"/>
        <c:auto val="1"/>
        <c:lblAlgn val="ctr"/>
        <c:lblOffset val="100"/>
        <c:noMultiLvlLbl val="0"/>
      </c:catAx>
      <c:valAx>
        <c:axId val="-2080283848"/>
        <c:scaling>
          <c:orientation val="minMax"/>
        </c:scaling>
        <c:delete val="0"/>
        <c:axPos val="l"/>
        <c:majorGridlines/>
        <c:title>
          <c:tx>
            <c:rich>
              <a:bodyPr/>
              <a:lstStyle/>
              <a:p>
                <a:pPr>
                  <a:defRPr sz="1600"/>
                </a:pPr>
                <a:r>
                  <a:rPr lang="en-US" sz="1600"/>
                  <a:t>kHS06</a:t>
                </a:r>
              </a:p>
            </c:rich>
          </c:tx>
          <c:layout>
            <c:manualLayout>
              <c:xMode val="edge"/>
              <c:yMode val="edge"/>
              <c:x val="0.0199004975124378"/>
              <c:y val="0.2097423964177"/>
            </c:manualLayout>
          </c:layout>
          <c:overlay val="0"/>
        </c:title>
        <c:numFmt formatCode="General" sourceLinked="1"/>
        <c:majorTickMark val="none"/>
        <c:minorTickMark val="none"/>
        <c:tickLblPos val="nextTo"/>
        <c:crossAx val="2019587368"/>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Evolution</a:t>
            </a:r>
            <a:r>
              <a:rPr lang="en-US" baseline="0"/>
              <a:t> of ATLAS Tier-1 CPU Requirements in Run-2</a:t>
            </a:r>
            <a:endParaRPr lang="en-US"/>
          </a:p>
        </c:rich>
      </c:tx>
      <c:layout/>
      <c:overlay val="0"/>
    </c:title>
    <c:autoTitleDeleted val="0"/>
    <c:plotArea>
      <c:layout/>
      <c:lineChart>
        <c:grouping val="standard"/>
        <c:varyColors val="0"/>
        <c:ser>
          <c:idx val="0"/>
          <c:order val="0"/>
          <c:tx>
            <c:v>Tier-1 CPU</c:v>
          </c:tx>
          <c:cat>
            <c:numRef>
              <c:f>Evolution!$A$2:$A$7</c:f>
              <c:numCache>
                <c:formatCode>General</c:formatCode>
                <c:ptCount val="6"/>
                <c:pt idx="0">
                  <c:v>2012.0</c:v>
                </c:pt>
                <c:pt idx="1">
                  <c:v>2013.0</c:v>
                </c:pt>
                <c:pt idx="2">
                  <c:v>2014.0</c:v>
                </c:pt>
                <c:pt idx="3">
                  <c:v>2015.0</c:v>
                </c:pt>
                <c:pt idx="4">
                  <c:v>2016.0</c:v>
                </c:pt>
                <c:pt idx="5">
                  <c:v>2017.0</c:v>
                </c:pt>
              </c:numCache>
            </c:numRef>
          </c:cat>
          <c:val>
            <c:numRef>
              <c:f>Evolution!$B$2:$B$7</c:f>
              <c:numCache>
                <c:formatCode>General</c:formatCode>
                <c:ptCount val="6"/>
                <c:pt idx="0">
                  <c:v>295.0</c:v>
                </c:pt>
                <c:pt idx="1">
                  <c:v>316.0</c:v>
                </c:pt>
                <c:pt idx="2">
                  <c:v>365.0</c:v>
                </c:pt>
                <c:pt idx="3" formatCode="0">
                  <c:v>461.8071082747813</c:v>
                </c:pt>
                <c:pt idx="4" formatCode="0">
                  <c:v>551.7585744543032</c:v>
                </c:pt>
                <c:pt idx="5" formatCode="0">
                  <c:v>690.8139264356502</c:v>
                </c:pt>
              </c:numCache>
            </c:numRef>
          </c:val>
          <c:smooth val="0"/>
        </c:ser>
        <c:ser>
          <c:idx val="2"/>
          <c:order val="1"/>
          <c:tx>
            <c:v>Tier-1 CPU (flat budget)</c:v>
          </c:tx>
          <c:spPr>
            <a:ln>
              <a:solidFill>
                <a:schemeClr val="accent1"/>
              </a:solidFill>
              <a:prstDash val="sysDash"/>
            </a:ln>
          </c:spPr>
          <c:marker>
            <c:symbol val="none"/>
          </c:marker>
          <c:cat>
            <c:numRef>
              <c:f>Evolution!$A$2:$A$7</c:f>
              <c:numCache>
                <c:formatCode>General</c:formatCode>
                <c:ptCount val="6"/>
                <c:pt idx="0">
                  <c:v>2012.0</c:v>
                </c:pt>
                <c:pt idx="1">
                  <c:v>2013.0</c:v>
                </c:pt>
                <c:pt idx="2">
                  <c:v>2014.0</c:v>
                </c:pt>
                <c:pt idx="3">
                  <c:v>2015.0</c:v>
                </c:pt>
                <c:pt idx="4">
                  <c:v>2016.0</c:v>
                </c:pt>
                <c:pt idx="5">
                  <c:v>2017.0</c:v>
                </c:pt>
              </c:numCache>
            </c:numRef>
          </c:cat>
          <c:val>
            <c:numRef>
              <c:f>Evolution!$D$2:$D$7</c:f>
              <c:numCache>
                <c:formatCode>0</c:formatCode>
                <c:ptCount val="6"/>
                <c:pt idx="0">
                  <c:v>295.0</c:v>
                </c:pt>
                <c:pt idx="1">
                  <c:v>354.0</c:v>
                </c:pt>
                <c:pt idx="2">
                  <c:v>424.8</c:v>
                </c:pt>
                <c:pt idx="3">
                  <c:v>509.76</c:v>
                </c:pt>
                <c:pt idx="4">
                  <c:v>611.712</c:v>
                </c:pt>
                <c:pt idx="5">
                  <c:v>734.0544</c:v>
                </c:pt>
              </c:numCache>
            </c:numRef>
          </c:val>
          <c:smooth val="0"/>
        </c:ser>
        <c:dLbls>
          <c:showLegendKey val="0"/>
          <c:showVal val="0"/>
          <c:showCatName val="0"/>
          <c:showSerName val="0"/>
          <c:showPercent val="0"/>
          <c:showBubbleSize val="0"/>
        </c:dLbls>
        <c:marker val="1"/>
        <c:smooth val="0"/>
        <c:axId val="-2129475864"/>
        <c:axId val="-2129435592"/>
      </c:lineChart>
      <c:catAx>
        <c:axId val="-2129475864"/>
        <c:scaling>
          <c:orientation val="minMax"/>
        </c:scaling>
        <c:delete val="0"/>
        <c:axPos val="b"/>
        <c:numFmt formatCode="General" sourceLinked="1"/>
        <c:majorTickMark val="none"/>
        <c:minorTickMark val="none"/>
        <c:tickLblPos val="nextTo"/>
        <c:crossAx val="-2129435592"/>
        <c:crosses val="autoZero"/>
        <c:auto val="1"/>
        <c:lblAlgn val="ctr"/>
        <c:lblOffset val="100"/>
        <c:noMultiLvlLbl val="0"/>
      </c:catAx>
      <c:valAx>
        <c:axId val="-2129435592"/>
        <c:scaling>
          <c:orientation val="minMax"/>
        </c:scaling>
        <c:delete val="0"/>
        <c:axPos val="l"/>
        <c:majorGridlines/>
        <c:title>
          <c:tx>
            <c:rich>
              <a:bodyPr/>
              <a:lstStyle/>
              <a:p>
                <a:pPr>
                  <a:defRPr sz="1600"/>
                </a:pPr>
                <a:r>
                  <a:rPr lang="en-US" sz="1600"/>
                  <a:t>kHS06</a:t>
                </a:r>
              </a:p>
            </c:rich>
          </c:tx>
          <c:layout>
            <c:manualLayout>
              <c:xMode val="edge"/>
              <c:yMode val="edge"/>
              <c:x val="0.0218905472636816"/>
              <c:y val="0.203352620059873"/>
            </c:manualLayout>
          </c:layout>
          <c:overlay val="0"/>
        </c:title>
        <c:numFmt formatCode="General" sourceLinked="1"/>
        <c:majorTickMark val="none"/>
        <c:minorTickMark val="none"/>
        <c:tickLblPos val="nextTo"/>
        <c:crossAx val="-2129475864"/>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CMS Tier-1 CPU</a:t>
            </a:r>
            <a:r>
              <a:rPr lang="en-US" baseline="0"/>
              <a:t> Run2</a:t>
            </a:r>
            <a:endParaRPr lang="en-US"/>
          </a:p>
        </c:rich>
      </c:tx>
      <c:layout/>
      <c:overlay val="0"/>
    </c:title>
    <c:autoTitleDeleted val="0"/>
    <c:plotArea>
      <c:layout/>
      <c:lineChart>
        <c:grouping val="standard"/>
        <c:varyColors val="0"/>
        <c:ser>
          <c:idx val="0"/>
          <c:order val="0"/>
          <c:tx>
            <c:v>Resource Request</c:v>
          </c:tx>
          <c:marker>
            <c:symbol val="none"/>
          </c:marker>
          <c:cat>
            <c:numRef>
              <c:f>Sheet1!$A$2:$A$7</c:f>
              <c:numCache>
                <c:formatCode>General</c:formatCode>
                <c:ptCount val="6"/>
                <c:pt idx="0">
                  <c:v>2012.0</c:v>
                </c:pt>
                <c:pt idx="1">
                  <c:v>2013.0</c:v>
                </c:pt>
                <c:pt idx="2">
                  <c:v>2014.0</c:v>
                </c:pt>
                <c:pt idx="3">
                  <c:v>2015.0</c:v>
                </c:pt>
                <c:pt idx="4">
                  <c:v>2016.0</c:v>
                </c:pt>
                <c:pt idx="5">
                  <c:v>2017.0</c:v>
                </c:pt>
              </c:numCache>
            </c:numRef>
          </c:cat>
          <c:val>
            <c:numRef>
              <c:f>Sheet1!$B$2:$B$7</c:f>
              <c:numCache>
                <c:formatCode>General</c:formatCode>
                <c:ptCount val="6"/>
                <c:pt idx="0">
                  <c:v>165.0</c:v>
                </c:pt>
                <c:pt idx="1">
                  <c:v>165.0</c:v>
                </c:pt>
                <c:pt idx="2">
                  <c:v>175.0</c:v>
                </c:pt>
                <c:pt idx="3">
                  <c:v>300.0</c:v>
                </c:pt>
                <c:pt idx="4">
                  <c:v>400.0</c:v>
                </c:pt>
                <c:pt idx="5">
                  <c:v>525.0</c:v>
                </c:pt>
              </c:numCache>
            </c:numRef>
          </c:val>
          <c:smooth val="0"/>
        </c:ser>
        <c:ser>
          <c:idx val="1"/>
          <c:order val="1"/>
          <c:tx>
            <c:v>Flat Growth</c:v>
          </c:tx>
          <c:marker>
            <c:symbol val="none"/>
          </c:marker>
          <c:cat>
            <c:numRef>
              <c:f>Sheet1!$A$2:$A$7</c:f>
              <c:numCache>
                <c:formatCode>General</c:formatCode>
                <c:ptCount val="6"/>
                <c:pt idx="0">
                  <c:v>2012.0</c:v>
                </c:pt>
                <c:pt idx="1">
                  <c:v>2013.0</c:v>
                </c:pt>
                <c:pt idx="2">
                  <c:v>2014.0</c:v>
                </c:pt>
                <c:pt idx="3">
                  <c:v>2015.0</c:v>
                </c:pt>
                <c:pt idx="4">
                  <c:v>2016.0</c:v>
                </c:pt>
                <c:pt idx="5">
                  <c:v>2017.0</c:v>
                </c:pt>
              </c:numCache>
            </c:numRef>
          </c:cat>
          <c:val>
            <c:numRef>
              <c:f>Sheet1!$C$2:$C$7</c:f>
              <c:numCache>
                <c:formatCode>General</c:formatCode>
                <c:ptCount val="6"/>
                <c:pt idx="0">
                  <c:v>165.6</c:v>
                </c:pt>
                <c:pt idx="1">
                  <c:v>198.72</c:v>
                </c:pt>
                <c:pt idx="2">
                  <c:v>238.464</c:v>
                </c:pt>
                <c:pt idx="3">
                  <c:v>286.1568</c:v>
                </c:pt>
                <c:pt idx="4">
                  <c:v>343.38816</c:v>
                </c:pt>
                <c:pt idx="5">
                  <c:v>412.0657919999999</c:v>
                </c:pt>
              </c:numCache>
            </c:numRef>
          </c:val>
          <c:smooth val="0"/>
        </c:ser>
        <c:dLbls>
          <c:showLegendKey val="0"/>
          <c:showVal val="0"/>
          <c:showCatName val="0"/>
          <c:showSerName val="0"/>
          <c:showPercent val="0"/>
          <c:showBubbleSize val="0"/>
        </c:dLbls>
        <c:marker val="1"/>
        <c:smooth val="0"/>
        <c:axId val="-2079751720"/>
        <c:axId val="-2079452792"/>
      </c:lineChart>
      <c:catAx>
        <c:axId val="-2079751720"/>
        <c:scaling>
          <c:orientation val="minMax"/>
        </c:scaling>
        <c:delete val="0"/>
        <c:axPos val="b"/>
        <c:numFmt formatCode="General" sourceLinked="1"/>
        <c:majorTickMark val="out"/>
        <c:minorTickMark val="none"/>
        <c:tickLblPos val="nextTo"/>
        <c:crossAx val="-2079452792"/>
        <c:crosses val="autoZero"/>
        <c:auto val="1"/>
        <c:lblAlgn val="ctr"/>
        <c:lblOffset val="100"/>
        <c:noMultiLvlLbl val="0"/>
      </c:catAx>
      <c:valAx>
        <c:axId val="-2079452792"/>
        <c:scaling>
          <c:orientation val="minMax"/>
        </c:scaling>
        <c:delete val="0"/>
        <c:axPos val="l"/>
        <c:majorGridlines/>
        <c:title>
          <c:tx>
            <c:rich>
              <a:bodyPr/>
              <a:lstStyle/>
              <a:p>
                <a:pPr>
                  <a:defRPr/>
                </a:pPr>
                <a:r>
                  <a:rPr lang="en-US"/>
                  <a:t>kHS06</a:t>
                </a:r>
              </a:p>
            </c:rich>
          </c:tx>
          <c:layout/>
          <c:overlay val="0"/>
        </c:title>
        <c:numFmt formatCode="General" sourceLinked="1"/>
        <c:majorTickMark val="out"/>
        <c:minorTickMark val="none"/>
        <c:tickLblPos val="nextTo"/>
        <c:crossAx val="-2079751720"/>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CMS Tier-2 CPU Request</a:t>
            </a:r>
          </a:p>
        </c:rich>
      </c:tx>
      <c:layout/>
      <c:overlay val="0"/>
    </c:title>
    <c:autoTitleDeleted val="0"/>
    <c:plotArea>
      <c:layout/>
      <c:lineChart>
        <c:grouping val="standard"/>
        <c:varyColors val="0"/>
        <c:ser>
          <c:idx val="0"/>
          <c:order val="0"/>
          <c:tx>
            <c:v>Resource Request</c:v>
          </c:tx>
          <c:marker>
            <c:symbol val="none"/>
          </c:marker>
          <c:cat>
            <c:numRef>
              <c:f>Sheet1!$G$2:$G$7</c:f>
              <c:numCache>
                <c:formatCode>General</c:formatCode>
                <c:ptCount val="6"/>
                <c:pt idx="0">
                  <c:v>2012.0</c:v>
                </c:pt>
                <c:pt idx="1">
                  <c:v>2013.0</c:v>
                </c:pt>
                <c:pt idx="2">
                  <c:v>2014.0</c:v>
                </c:pt>
                <c:pt idx="3">
                  <c:v>2015.0</c:v>
                </c:pt>
                <c:pt idx="4">
                  <c:v>2016.0</c:v>
                </c:pt>
                <c:pt idx="5">
                  <c:v>2017.0</c:v>
                </c:pt>
              </c:numCache>
            </c:numRef>
          </c:cat>
          <c:val>
            <c:numRef>
              <c:f>Sheet1!$H$2:$H$7</c:f>
              <c:numCache>
                <c:formatCode>General</c:formatCode>
                <c:ptCount val="6"/>
                <c:pt idx="0">
                  <c:v>320.0</c:v>
                </c:pt>
                <c:pt idx="1">
                  <c:v>350.0</c:v>
                </c:pt>
                <c:pt idx="2">
                  <c:v>390.0</c:v>
                </c:pt>
                <c:pt idx="3">
                  <c:v>500.0</c:v>
                </c:pt>
                <c:pt idx="4">
                  <c:v>700.0</c:v>
                </c:pt>
                <c:pt idx="5">
                  <c:v>800.0</c:v>
                </c:pt>
              </c:numCache>
            </c:numRef>
          </c:val>
          <c:smooth val="0"/>
        </c:ser>
        <c:ser>
          <c:idx val="1"/>
          <c:order val="1"/>
          <c:tx>
            <c:v>Flat Growth</c:v>
          </c:tx>
          <c:marker>
            <c:symbol val="none"/>
          </c:marker>
          <c:cat>
            <c:numRef>
              <c:f>Sheet1!$G$2:$G$7</c:f>
              <c:numCache>
                <c:formatCode>General</c:formatCode>
                <c:ptCount val="6"/>
                <c:pt idx="0">
                  <c:v>2012.0</c:v>
                </c:pt>
                <c:pt idx="1">
                  <c:v>2013.0</c:v>
                </c:pt>
                <c:pt idx="2">
                  <c:v>2014.0</c:v>
                </c:pt>
                <c:pt idx="3">
                  <c:v>2015.0</c:v>
                </c:pt>
                <c:pt idx="4">
                  <c:v>2016.0</c:v>
                </c:pt>
                <c:pt idx="5">
                  <c:v>2017.0</c:v>
                </c:pt>
              </c:numCache>
            </c:numRef>
          </c:cat>
          <c:val>
            <c:numRef>
              <c:f>Sheet1!$I$2:$I$7</c:f>
              <c:numCache>
                <c:formatCode>General</c:formatCode>
                <c:ptCount val="6"/>
                <c:pt idx="0">
                  <c:v>324.0</c:v>
                </c:pt>
                <c:pt idx="1">
                  <c:v>388.8</c:v>
                </c:pt>
                <c:pt idx="2">
                  <c:v>466.56</c:v>
                </c:pt>
                <c:pt idx="3">
                  <c:v>559.872</c:v>
                </c:pt>
                <c:pt idx="4">
                  <c:v>671.8463999999979</c:v>
                </c:pt>
                <c:pt idx="5">
                  <c:v>806.21568</c:v>
                </c:pt>
              </c:numCache>
            </c:numRef>
          </c:val>
          <c:smooth val="0"/>
        </c:ser>
        <c:dLbls>
          <c:showLegendKey val="0"/>
          <c:showVal val="0"/>
          <c:showCatName val="0"/>
          <c:showSerName val="0"/>
          <c:showPercent val="0"/>
          <c:showBubbleSize val="0"/>
        </c:dLbls>
        <c:marker val="1"/>
        <c:smooth val="0"/>
        <c:axId val="-2128930904"/>
        <c:axId val="-2128927928"/>
      </c:lineChart>
      <c:catAx>
        <c:axId val="-2128930904"/>
        <c:scaling>
          <c:orientation val="minMax"/>
        </c:scaling>
        <c:delete val="0"/>
        <c:axPos val="b"/>
        <c:numFmt formatCode="General" sourceLinked="1"/>
        <c:majorTickMark val="out"/>
        <c:minorTickMark val="none"/>
        <c:tickLblPos val="nextTo"/>
        <c:crossAx val="-2128927928"/>
        <c:crosses val="autoZero"/>
        <c:auto val="1"/>
        <c:lblAlgn val="ctr"/>
        <c:lblOffset val="100"/>
        <c:noMultiLvlLbl val="0"/>
      </c:catAx>
      <c:valAx>
        <c:axId val="-2128927928"/>
        <c:scaling>
          <c:orientation val="minMax"/>
        </c:scaling>
        <c:delete val="0"/>
        <c:axPos val="l"/>
        <c:majorGridlines/>
        <c:title>
          <c:tx>
            <c:rich>
              <a:bodyPr/>
              <a:lstStyle/>
              <a:p>
                <a:pPr>
                  <a:defRPr/>
                </a:pPr>
                <a:r>
                  <a:rPr lang="en-US"/>
                  <a:t>kHS06</a:t>
                </a:r>
              </a:p>
            </c:rich>
          </c:tx>
          <c:layout/>
          <c:overlay val="0"/>
        </c:title>
        <c:numFmt formatCode="General" sourceLinked="1"/>
        <c:majorTickMark val="out"/>
        <c:minorTickMark val="none"/>
        <c:tickLblPos val="nextTo"/>
        <c:crossAx val="-2128930904"/>
        <c:crosses val="autoZero"/>
        <c:crossBetween val="between"/>
      </c:valAx>
    </c:plotArea>
    <c:legend>
      <c:legendPos val="r"/>
      <c:layout/>
      <c:overlay val="0"/>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ABBC6F0-85E0-F44F-B1A9-4899E802A803}" type="datetimeFigureOut">
              <a:rPr lang="en-US" smtClean="0"/>
              <a:t>12/03/14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EC8B3E4-0224-894E-9182-ACCF8C138A57}" type="slidenum">
              <a:rPr lang="en-US" smtClean="0"/>
              <a:t>‹#›</a:t>
            </a:fld>
            <a:endParaRPr lang="en-US"/>
          </a:p>
        </p:txBody>
      </p:sp>
    </p:spTree>
    <p:extLst>
      <p:ext uri="{BB962C8B-B14F-4D97-AF65-F5344CB8AC3E}">
        <p14:creationId xmlns:p14="http://schemas.microsoft.com/office/powerpoint/2010/main" val="191456604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1FE4BD-DF5D-A340-A77E-E91BAABC6BDA}" type="datetimeFigureOut">
              <a:rPr lang="en-US" smtClean="0"/>
              <a:t>12/03/14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4F9372-3081-9744-B056-A885D9931079}" type="slidenum">
              <a:rPr lang="en-US" smtClean="0"/>
              <a:t>‹#›</a:t>
            </a:fld>
            <a:endParaRPr lang="en-US"/>
          </a:p>
        </p:txBody>
      </p:sp>
    </p:spTree>
    <p:extLst>
      <p:ext uri="{BB962C8B-B14F-4D97-AF65-F5344CB8AC3E}">
        <p14:creationId xmlns:p14="http://schemas.microsoft.com/office/powerpoint/2010/main" val="197461795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EC486CF-BF27-204F-ABE8-685F0ADFBAF6}" type="datetime1">
              <a:rPr lang="en-US" smtClean="0"/>
              <a:t>12/03/14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653CE6-4CA0-A844-B523-715CC56373C2}" type="slidenum">
              <a:rPr lang="en-US" smtClean="0"/>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8F6444-17FB-8041-8CDC-63DC906F9B1A}" type="datetime1">
              <a:rPr lang="en-US" smtClean="0"/>
              <a:t>12/03/14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653CE6-4CA0-A844-B523-715CC56373C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E7A77D3-F586-3544-82C7-5FF7305DAC73}" type="datetime1">
              <a:rPr lang="en-US" smtClean="0"/>
              <a:t>12/03/14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653CE6-4CA0-A844-B523-715CC56373C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980534-D6FF-7D4A-856B-CDC012DF76C4}" type="datetime1">
              <a:rPr lang="en-US" smtClean="0"/>
              <a:t>12/03/14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653CE6-4CA0-A844-B523-715CC56373C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2878DB9-F9F7-4446-9DB1-30E342990C45}" type="datetime1">
              <a:rPr lang="en-US" smtClean="0"/>
              <a:t>12/03/14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653CE6-4CA0-A844-B523-715CC56373C2}" type="slidenum">
              <a:rPr lang="en-US" smtClean="0"/>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9036C0E-56FA-E74C-AA30-93B1CF877E28}" type="datetime1">
              <a:rPr lang="en-US" smtClean="0"/>
              <a:t>12/03/14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653CE6-4CA0-A844-B523-715CC56373C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F2BD1A8-E0A7-8449-86C5-BA43769C41B4}" type="datetime1">
              <a:rPr lang="en-US" smtClean="0"/>
              <a:t>12/03/14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653CE6-4CA0-A844-B523-715CC56373C2}" type="slidenum">
              <a:rPr lang="en-US" smtClean="0"/>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7236962-6A9F-5D41-B461-37A8C7CA8CC6}" type="datetime1">
              <a:rPr lang="en-US" smtClean="0"/>
              <a:t>12/03/14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653CE6-4CA0-A844-B523-715CC56373C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336643-97E8-7443-B8B0-D35A9618399F}" type="datetime1">
              <a:rPr lang="en-US" smtClean="0"/>
              <a:t>12/03/14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653CE6-4CA0-A844-B523-715CC56373C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D7FF4A-9577-E640-9DFF-684832011B37}" type="datetime1">
              <a:rPr lang="en-US" smtClean="0"/>
              <a:t>12/03/14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653CE6-4CA0-A844-B523-715CC56373C2}" type="slidenum">
              <a:rPr lang="en-US" smtClean="0"/>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82D5DE-1320-434B-9DEB-53505558CD82}" type="datetime1">
              <a:rPr lang="en-US" smtClean="0"/>
              <a:t>12/03/14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653CE6-4CA0-A844-B523-715CC56373C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199F09EC-D7BE-D540-8096-A59DA5257303}" type="datetime1">
              <a:rPr lang="en-US" smtClean="0"/>
              <a:t>12/03/14</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F1653CE6-4CA0-A844-B523-715CC56373C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4" Type="http://schemas.openxmlformats.org/officeDocument/2006/relationships/chart" Target="../charts/chart4.xml"/><Relationship Id="rId5" Type="http://schemas.openxmlformats.org/officeDocument/2006/relationships/chart" Target="../charts/chart5.xml"/><Relationship Id="rId1" Type="http://schemas.openxmlformats.org/officeDocument/2006/relationships/slideLayout" Target="../slideLayouts/slideLayout6.xml"/><Relationship Id="rId2" Type="http://schemas.openxmlformats.org/officeDocument/2006/relationships/chart" Target="../charts/chart2.xml"/></Relationships>
</file>

<file path=ppt/slides/_rels/slide16.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20.pn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4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4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4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 Id="rId3" Type="http://schemas.openxmlformats.org/officeDocument/2006/relationships/image" Target="../media/image4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tiff"/><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png"/></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dirty="0"/>
              <a:t>Computing challenges of the LHC high luminosity </a:t>
            </a:r>
            <a:r>
              <a:rPr lang="en-US" sz="3600" dirty="0" smtClean="0"/>
              <a:t>runs </a:t>
            </a:r>
            <a:r>
              <a:rPr lang="en-US" sz="3600" dirty="0"/>
              <a:t>Impact on resource needs and on computing </a:t>
            </a:r>
            <a:r>
              <a:rPr lang="en-US" sz="3600" dirty="0" smtClean="0"/>
              <a:t>models</a:t>
            </a:r>
            <a:endParaRPr lang="en-US" sz="3600" dirty="0"/>
          </a:p>
        </p:txBody>
      </p:sp>
      <p:sp>
        <p:nvSpPr>
          <p:cNvPr id="3" name="Subtitle 2"/>
          <p:cNvSpPr>
            <a:spLocks noGrp="1"/>
          </p:cNvSpPr>
          <p:nvPr>
            <p:ph type="subTitle" idx="1"/>
          </p:nvPr>
        </p:nvSpPr>
        <p:spPr/>
        <p:txBody>
          <a:bodyPr/>
          <a:lstStyle/>
          <a:p>
            <a:r>
              <a:rPr lang="en-US" dirty="0" smtClean="0"/>
              <a:t>Tommaso Boccali</a:t>
            </a:r>
          </a:p>
          <a:p>
            <a:r>
              <a:rPr lang="en-US" dirty="0" smtClean="0"/>
              <a:t>INFN Pisa</a:t>
            </a:r>
          </a:p>
          <a:p>
            <a:endParaRPr lang="en-US" dirty="0"/>
          </a:p>
          <a:p>
            <a:endParaRPr lang="en-US" dirty="0"/>
          </a:p>
        </p:txBody>
      </p:sp>
      <p:sp>
        <p:nvSpPr>
          <p:cNvPr id="4" name="Slide Number Placeholder 3"/>
          <p:cNvSpPr>
            <a:spLocks noGrp="1"/>
          </p:cNvSpPr>
          <p:nvPr>
            <p:ph type="sldNum" sz="quarter" idx="12"/>
          </p:nvPr>
        </p:nvSpPr>
        <p:spPr/>
        <p:txBody>
          <a:bodyPr/>
          <a:lstStyle/>
          <a:p>
            <a:fld id="{F1653CE6-4CA0-A844-B523-715CC56373C2}" type="slidenum">
              <a:rPr lang="en-US" smtClean="0"/>
              <a:t>1</a:t>
            </a:fld>
            <a:endParaRPr lang="en-US"/>
          </a:p>
        </p:txBody>
      </p:sp>
    </p:spTree>
    <p:extLst>
      <p:ext uri="{BB962C8B-B14F-4D97-AF65-F5344CB8AC3E}">
        <p14:creationId xmlns:p14="http://schemas.microsoft.com/office/powerpoint/2010/main" val="125473180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if we do nothing? </a:t>
            </a:r>
            <a:endParaRPr lang="en-US" dirty="0"/>
          </a:p>
        </p:txBody>
      </p:sp>
      <p:sp>
        <p:nvSpPr>
          <p:cNvPr id="7" name="Content Placeholder 6"/>
          <p:cNvSpPr>
            <a:spLocks noGrp="1"/>
          </p:cNvSpPr>
          <p:nvPr>
            <p:ph idx="1"/>
          </p:nvPr>
        </p:nvSpPr>
        <p:spPr/>
        <p:txBody>
          <a:bodyPr/>
          <a:lstStyle/>
          <a:p>
            <a:r>
              <a:rPr lang="en-US" dirty="0" smtClean="0"/>
              <a:t>Sit &amp; wait approach: technology evolution will work for you</a:t>
            </a:r>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smtClean="0"/>
              <a:t>The (in)famous scaling Laws…</a:t>
            </a:r>
          </a:p>
          <a:p>
            <a:pPr lvl="1"/>
            <a:endParaRPr lang="en-US" dirty="0"/>
          </a:p>
        </p:txBody>
      </p:sp>
      <p:pic>
        <p:nvPicPr>
          <p:cNvPr id="5" name="Picture 4"/>
          <p:cNvPicPr>
            <a:picLocks noChangeAspect="1"/>
          </p:cNvPicPr>
          <p:nvPr/>
        </p:nvPicPr>
        <p:blipFill>
          <a:blip r:embed="rId2"/>
          <a:stretch>
            <a:fillRect/>
          </a:stretch>
        </p:blipFill>
        <p:spPr>
          <a:xfrm>
            <a:off x="2773385" y="2048199"/>
            <a:ext cx="3898348" cy="3022632"/>
          </a:xfrm>
          <a:prstGeom prst="rect">
            <a:avLst/>
          </a:prstGeom>
        </p:spPr>
      </p:pic>
      <p:sp>
        <p:nvSpPr>
          <p:cNvPr id="3" name="Slide Number Placeholder 2"/>
          <p:cNvSpPr>
            <a:spLocks noGrp="1"/>
          </p:cNvSpPr>
          <p:nvPr>
            <p:ph type="sldNum" sz="quarter" idx="12"/>
          </p:nvPr>
        </p:nvSpPr>
        <p:spPr/>
        <p:txBody>
          <a:bodyPr/>
          <a:lstStyle/>
          <a:p>
            <a:fld id="{F1653CE6-4CA0-A844-B523-715CC56373C2}" type="slidenum">
              <a:rPr lang="en-US" smtClean="0"/>
              <a:t>10</a:t>
            </a:fld>
            <a:endParaRPr lang="en-US"/>
          </a:p>
        </p:txBody>
      </p:sp>
    </p:spTree>
    <p:extLst>
      <p:ext uri="{BB962C8B-B14F-4D97-AF65-F5344CB8AC3E}">
        <p14:creationId xmlns:p14="http://schemas.microsoft.com/office/powerpoint/2010/main" val="98664812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Moore and Friends</a:t>
            </a:r>
            <a:endParaRPr lang="en-US" dirty="0"/>
          </a:p>
        </p:txBody>
      </p:sp>
      <p:sp>
        <p:nvSpPr>
          <p:cNvPr id="3" name="Content Placeholder 2"/>
          <p:cNvSpPr>
            <a:spLocks noGrp="1"/>
          </p:cNvSpPr>
          <p:nvPr>
            <p:ph idx="1"/>
          </p:nvPr>
        </p:nvSpPr>
        <p:spPr>
          <a:xfrm>
            <a:off x="-7135" y="1427018"/>
            <a:ext cx="4555212" cy="4876800"/>
          </a:xfrm>
        </p:spPr>
        <p:txBody>
          <a:bodyPr>
            <a:normAutofit fontScale="92500" lnSpcReduction="20000"/>
          </a:bodyPr>
          <a:lstStyle/>
          <a:p>
            <a:r>
              <a:rPr lang="en-US" dirty="0" smtClean="0">
                <a:solidFill>
                  <a:srgbClr val="FF0000"/>
                </a:solidFill>
              </a:rPr>
              <a:t>Moore’s law</a:t>
            </a:r>
            <a:r>
              <a:rPr lang="en-US" dirty="0" smtClean="0"/>
              <a:t>: “The number of transistors on integrated circuits doubles approximately every two years”</a:t>
            </a:r>
          </a:p>
          <a:p>
            <a:pPr lvl="1"/>
            <a:r>
              <a:rPr lang="en-US" dirty="0" smtClean="0">
                <a:solidFill>
                  <a:srgbClr val="008000"/>
                </a:solidFill>
              </a:rPr>
              <a:t>Usually, translates to “every two years for the same $$ you get a computer twice as fast”</a:t>
            </a:r>
          </a:p>
          <a:p>
            <a:r>
              <a:rPr lang="en-US" dirty="0" err="1" smtClean="0">
                <a:solidFill>
                  <a:srgbClr val="FF0000"/>
                </a:solidFill>
              </a:rPr>
              <a:t>Kryder’s</a:t>
            </a:r>
            <a:r>
              <a:rPr lang="en-US" dirty="0" smtClean="0">
                <a:solidFill>
                  <a:srgbClr val="FF0000"/>
                </a:solidFill>
              </a:rPr>
              <a:t> law</a:t>
            </a:r>
            <a:r>
              <a:rPr lang="en-US" dirty="0" smtClean="0"/>
              <a:t>: “the capacity of Hard Drives </a:t>
            </a:r>
            <a:r>
              <a:rPr lang="en-US" dirty="0"/>
              <a:t>doubles </a:t>
            </a:r>
            <a:r>
              <a:rPr lang="en-US" dirty="0" smtClean="0"/>
              <a:t>approximately </a:t>
            </a:r>
            <a:r>
              <a:rPr lang="en-US" dirty="0"/>
              <a:t>every two </a:t>
            </a:r>
            <a:r>
              <a:rPr lang="en-US" dirty="0" smtClean="0"/>
              <a:t>years”</a:t>
            </a:r>
          </a:p>
          <a:p>
            <a:r>
              <a:rPr lang="en-US" dirty="0" smtClean="0">
                <a:solidFill>
                  <a:srgbClr val="FF0000"/>
                </a:solidFill>
              </a:rPr>
              <a:t>Butter’s law of photonics</a:t>
            </a:r>
            <a:r>
              <a:rPr lang="en-US" dirty="0" smtClean="0"/>
              <a:t>: “The amount of data coming out of an optical fiber doubles every nine months” and </a:t>
            </a:r>
            <a:r>
              <a:rPr lang="en-US" dirty="0" smtClean="0">
                <a:solidFill>
                  <a:srgbClr val="FF0000"/>
                </a:solidFill>
              </a:rPr>
              <a:t>Nielsen’s law</a:t>
            </a:r>
            <a:r>
              <a:rPr lang="en-US" dirty="0" smtClean="0"/>
              <a:t>: “Bandwidth available to users increases by 50% every year”</a:t>
            </a:r>
          </a:p>
          <a:p>
            <a:pPr marL="274320" lvl="1" indent="0">
              <a:buNone/>
            </a:pPr>
            <a:endParaRPr lang="en-US" dirty="0" smtClean="0"/>
          </a:p>
          <a:p>
            <a:endParaRPr lang="en-US" dirty="0" smtClean="0"/>
          </a:p>
          <a:p>
            <a:endParaRPr lang="en-US" dirty="0" smtClean="0"/>
          </a:p>
          <a:p>
            <a:endParaRPr lang="en-US" dirty="0" smtClean="0"/>
          </a:p>
        </p:txBody>
      </p:sp>
      <p:sp>
        <p:nvSpPr>
          <p:cNvPr id="4" name="Slide Number Placeholder 3"/>
          <p:cNvSpPr>
            <a:spLocks noGrp="1"/>
          </p:cNvSpPr>
          <p:nvPr>
            <p:ph type="sldNum" sz="quarter" idx="12"/>
          </p:nvPr>
        </p:nvSpPr>
        <p:spPr/>
        <p:txBody>
          <a:bodyPr/>
          <a:lstStyle/>
          <a:p>
            <a:fld id="{CF854F4D-7FF7-494E-A325-E3A46CA9FD56}" type="slidenum">
              <a:rPr lang="en-US" smtClean="0"/>
              <a:t>11</a:t>
            </a:fld>
            <a:endParaRPr lang="en-US"/>
          </a:p>
        </p:txBody>
      </p:sp>
      <p:pic>
        <p:nvPicPr>
          <p:cNvPr id="9" name="Picture 8"/>
          <p:cNvPicPr>
            <a:picLocks noChangeAspect="1"/>
          </p:cNvPicPr>
          <p:nvPr/>
        </p:nvPicPr>
        <p:blipFill>
          <a:blip r:embed="rId2"/>
          <a:stretch>
            <a:fillRect/>
          </a:stretch>
        </p:blipFill>
        <p:spPr>
          <a:xfrm>
            <a:off x="5521815" y="3306595"/>
            <a:ext cx="3444465" cy="3438122"/>
          </a:xfrm>
          <a:prstGeom prst="rect">
            <a:avLst/>
          </a:prstGeom>
        </p:spPr>
      </p:pic>
      <p:pic>
        <p:nvPicPr>
          <p:cNvPr id="10" name="Picture 9"/>
          <p:cNvPicPr>
            <a:picLocks noChangeAspect="1"/>
          </p:cNvPicPr>
          <p:nvPr/>
        </p:nvPicPr>
        <p:blipFill>
          <a:blip r:embed="rId3"/>
          <a:stretch>
            <a:fillRect/>
          </a:stretch>
        </p:blipFill>
        <p:spPr>
          <a:xfrm>
            <a:off x="5242335" y="533400"/>
            <a:ext cx="3820847" cy="2773195"/>
          </a:xfrm>
          <a:prstGeom prst="rect">
            <a:avLst/>
          </a:prstGeom>
        </p:spPr>
      </p:pic>
      <p:pic>
        <p:nvPicPr>
          <p:cNvPr id="11" name="Picture 10"/>
          <p:cNvPicPr>
            <a:picLocks noChangeAspect="1"/>
          </p:cNvPicPr>
          <p:nvPr/>
        </p:nvPicPr>
        <p:blipFill>
          <a:blip r:embed="rId4"/>
          <a:stretch>
            <a:fillRect/>
          </a:stretch>
        </p:blipFill>
        <p:spPr>
          <a:xfrm>
            <a:off x="4628895" y="2279051"/>
            <a:ext cx="4595923" cy="2599714"/>
          </a:xfrm>
          <a:prstGeom prst="rect">
            <a:avLst/>
          </a:prstGeom>
        </p:spPr>
      </p:pic>
      <p:pic>
        <p:nvPicPr>
          <p:cNvPr id="8" name="Picture 7"/>
          <p:cNvPicPr>
            <a:picLocks noChangeAspect="1"/>
          </p:cNvPicPr>
          <p:nvPr/>
        </p:nvPicPr>
        <p:blipFill>
          <a:blip r:embed="rId5"/>
          <a:stretch>
            <a:fillRect/>
          </a:stretch>
        </p:blipFill>
        <p:spPr>
          <a:xfrm>
            <a:off x="4242504" y="2279051"/>
            <a:ext cx="4901496" cy="3029762"/>
          </a:xfrm>
          <a:prstGeom prst="rect">
            <a:avLst/>
          </a:prstGeom>
        </p:spPr>
      </p:pic>
    </p:spTree>
    <p:extLst>
      <p:ext uri="{BB962C8B-B14F-4D97-AF65-F5344CB8AC3E}">
        <p14:creationId xmlns:p14="http://schemas.microsoft.com/office/powerpoint/2010/main" val="41515923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184912"/>
            <a:ext cx="8229600" cy="1292087"/>
          </a:xfrm>
        </p:spPr>
        <p:txBody>
          <a:bodyPr/>
          <a:lstStyle/>
          <a:p>
            <a:r>
              <a:rPr lang="en-US" dirty="0" smtClean="0">
                <a:solidFill>
                  <a:srgbClr val="0000FF"/>
                </a:solidFill>
              </a:rPr>
              <a:t>These “laws” are just empirical, a posteriori assessments of what happened</a:t>
            </a:r>
          </a:p>
          <a:p>
            <a:r>
              <a:rPr lang="en-US" dirty="0" smtClean="0">
                <a:solidFill>
                  <a:srgbClr val="0000FF"/>
                </a:solidFill>
              </a:rPr>
              <a:t>We </a:t>
            </a:r>
            <a:r>
              <a:rPr lang="en-US" b="1" dirty="0" smtClean="0">
                <a:solidFill>
                  <a:srgbClr val="0000FF"/>
                </a:solidFill>
              </a:rPr>
              <a:t>do</a:t>
            </a:r>
            <a:r>
              <a:rPr lang="en-US" dirty="0" smtClean="0">
                <a:solidFill>
                  <a:srgbClr val="0000FF"/>
                </a:solidFill>
              </a:rPr>
              <a:t> see signals of slowdown</a:t>
            </a:r>
            <a:endParaRPr lang="en-US" dirty="0">
              <a:solidFill>
                <a:srgbClr val="0000FF"/>
              </a:solidFill>
            </a:endParaRPr>
          </a:p>
        </p:txBody>
      </p:sp>
      <p:pic>
        <p:nvPicPr>
          <p:cNvPr id="5" name="Picture 4"/>
          <p:cNvPicPr>
            <a:picLocks noChangeAspect="1"/>
          </p:cNvPicPr>
          <p:nvPr/>
        </p:nvPicPr>
        <p:blipFill>
          <a:blip r:embed="rId2"/>
          <a:stretch>
            <a:fillRect/>
          </a:stretch>
        </p:blipFill>
        <p:spPr>
          <a:xfrm>
            <a:off x="1021702" y="452221"/>
            <a:ext cx="7157095" cy="4579920"/>
          </a:xfrm>
          <a:prstGeom prst="rect">
            <a:avLst/>
          </a:prstGeom>
        </p:spPr>
      </p:pic>
      <p:sp>
        <p:nvSpPr>
          <p:cNvPr id="2" name="Slide Number Placeholder 1"/>
          <p:cNvSpPr>
            <a:spLocks noGrp="1"/>
          </p:cNvSpPr>
          <p:nvPr>
            <p:ph type="sldNum" sz="quarter" idx="12"/>
          </p:nvPr>
        </p:nvSpPr>
        <p:spPr/>
        <p:txBody>
          <a:bodyPr/>
          <a:lstStyle/>
          <a:p>
            <a:fld id="{F1653CE6-4CA0-A844-B523-715CC56373C2}" type="slidenum">
              <a:rPr lang="en-US" smtClean="0"/>
              <a:t>12</a:t>
            </a:fld>
            <a:endParaRPr lang="en-US"/>
          </a:p>
        </p:txBody>
      </p:sp>
    </p:spTree>
    <p:extLst>
      <p:ext uri="{BB962C8B-B14F-4D97-AF65-F5344CB8AC3E}">
        <p14:creationId xmlns:p14="http://schemas.microsoft.com/office/powerpoint/2010/main" val="44706488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More recent (worse? </a:t>
            </a:r>
            <a:r>
              <a:rPr lang="en-US" dirty="0"/>
              <a:t>r</a:t>
            </a:r>
            <a:r>
              <a:rPr lang="en-US" dirty="0" smtClean="0"/>
              <a:t>ealistic?) estimates</a:t>
            </a:r>
            <a:endParaRPr lang="en-US" dirty="0"/>
          </a:p>
        </p:txBody>
      </p:sp>
      <p:sp>
        <p:nvSpPr>
          <p:cNvPr id="3" name="Content Placeholder 2"/>
          <p:cNvSpPr>
            <a:spLocks noGrp="1"/>
          </p:cNvSpPr>
          <p:nvPr>
            <p:ph idx="1"/>
          </p:nvPr>
        </p:nvSpPr>
        <p:spPr>
          <a:xfrm>
            <a:off x="0" y="1430338"/>
            <a:ext cx="5328664" cy="4876800"/>
          </a:xfrm>
        </p:spPr>
        <p:txBody>
          <a:bodyPr/>
          <a:lstStyle/>
          <a:p>
            <a:r>
              <a:rPr lang="en-US" dirty="0" err="1" smtClean="0">
                <a:solidFill>
                  <a:srgbClr val="000090"/>
                </a:solidFill>
              </a:rPr>
              <a:t>B.Panzer</a:t>
            </a:r>
            <a:r>
              <a:rPr lang="en-US" dirty="0" smtClean="0">
                <a:solidFill>
                  <a:srgbClr val="000090"/>
                </a:solidFill>
              </a:rPr>
              <a:t>/CERN (2013):</a:t>
            </a:r>
          </a:p>
          <a:p>
            <a:endParaRPr lang="en-US" dirty="0" smtClean="0"/>
          </a:p>
          <a:p>
            <a:pPr lvl="1"/>
            <a:r>
              <a:rPr lang="en-US" sz="2800" b="1" dirty="0" smtClean="0">
                <a:solidFill>
                  <a:srgbClr val="008000"/>
                </a:solidFill>
              </a:rPr>
              <a:t>CPU +25%/y</a:t>
            </a:r>
          </a:p>
          <a:p>
            <a:pPr lvl="1"/>
            <a:r>
              <a:rPr lang="en-US" sz="2800" b="1" dirty="0" smtClean="0">
                <a:solidFill>
                  <a:srgbClr val="008000"/>
                </a:solidFill>
              </a:rPr>
              <a:t>Storage +20%/y</a:t>
            </a:r>
          </a:p>
          <a:p>
            <a:pPr lvl="2"/>
            <a:r>
              <a:rPr lang="en-US" dirty="0" smtClean="0"/>
              <a:t>(includes ~reasonably timed resource retirement)</a:t>
            </a:r>
          </a:p>
          <a:p>
            <a:pPr lvl="1"/>
            <a:r>
              <a:rPr lang="en-US" dirty="0" smtClean="0">
                <a:solidFill>
                  <a:srgbClr val="FF0000"/>
                </a:solidFill>
              </a:rPr>
              <a:t>Means ~ doubling every 3-4 years</a:t>
            </a:r>
          </a:p>
          <a:p>
            <a:pPr marL="274320" lvl="1" indent="0">
              <a:buNone/>
            </a:pPr>
            <a:endParaRPr lang="en-US" dirty="0"/>
          </a:p>
          <a:p>
            <a:pPr lvl="1"/>
            <a:r>
              <a:rPr lang="en-US" b="1" dirty="0" smtClean="0">
                <a:solidFill>
                  <a:srgbClr val="000090"/>
                </a:solidFill>
              </a:rPr>
              <a:t>Over 3 years (2013-2015): a factor 2</a:t>
            </a:r>
          </a:p>
          <a:p>
            <a:pPr lvl="1"/>
            <a:r>
              <a:rPr lang="en-US" b="1" dirty="0" smtClean="0">
                <a:solidFill>
                  <a:srgbClr val="000090"/>
                </a:solidFill>
              </a:rPr>
              <a:t>Over  7 years (2013-2020): a factor 5</a:t>
            </a:r>
          </a:p>
          <a:p>
            <a:pPr lvl="1"/>
            <a:r>
              <a:rPr lang="en-US" b="1" dirty="0" smtClean="0">
                <a:solidFill>
                  <a:srgbClr val="000090"/>
                </a:solidFill>
              </a:rPr>
              <a:t>Over 13 years (2013-2026): a factor 10-15</a:t>
            </a:r>
            <a:endParaRPr lang="en-US" b="1" dirty="0">
              <a:solidFill>
                <a:srgbClr val="000090"/>
              </a:solidFill>
            </a:endParaRPr>
          </a:p>
        </p:txBody>
      </p:sp>
      <p:sp>
        <p:nvSpPr>
          <p:cNvPr id="4" name="Slide Number Placeholder 3"/>
          <p:cNvSpPr>
            <a:spLocks noGrp="1"/>
          </p:cNvSpPr>
          <p:nvPr>
            <p:ph type="sldNum" sz="quarter" idx="12"/>
          </p:nvPr>
        </p:nvSpPr>
        <p:spPr/>
        <p:txBody>
          <a:bodyPr/>
          <a:lstStyle/>
          <a:p>
            <a:fld id="{F1653CE6-4CA0-A844-B523-715CC56373C2}" type="slidenum">
              <a:rPr lang="en-US" smtClean="0"/>
              <a:t>13</a:t>
            </a:fld>
            <a:endParaRPr lang="en-US"/>
          </a:p>
        </p:txBody>
      </p:sp>
      <p:pic>
        <p:nvPicPr>
          <p:cNvPr id="5" name="Picture 4"/>
          <p:cNvPicPr>
            <a:picLocks noChangeAspect="1"/>
          </p:cNvPicPr>
          <p:nvPr/>
        </p:nvPicPr>
        <p:blipFill>
          <a:blip r:embed="rId2"/>
          <a:stretch>
            <a:fillRect/>
          </a:stretch>
        </p:blipFill>
        <p:spPr>
          <a:xfrm>
            <a:off x="5078781" y="1320272"/>
            <a:ext cx="4107554" cy="2506661"/>
          </a:xfrm>
          <a:prstGeom prst="rect">
            <a:avLst/>
          </a:prstGeom>
        </p:spPr>
      </p:pic>
      <p:pic>
        <p:nvPicPr>
          <p:cNvPr id="6" name="Picture 5"/>
          <p:cNvPicPr>
            <a:picLocks noChangeAspect="1"/>
          </p:cNvPicPr>
          <p:nvPr/>
        </p:nvPicPr>
        <p:blipFill>
          <a:blip r:embed="rId3"/>
          <a:stretch>
            <a:fillRect/>
          </a:stretch>
        </p:blipFill>
        <p:spPr>
          <a:xfrm>
            <a:off x="5096355" y="3826933"/>
            <a:ext cx="4047645" cy="2480205"/>
          </a:xfrm>
          <a:prstGeom prst="rect">
            <a:avLst/>
          </a:prstGeom>
        </p:spPr>
      </p:pic>
      <p:sp>
        <p:nvSpPr>
          <p:cNvPr id="7" name="TextBox 6"/>
          <p:cNvSpPr txBox="1"/>
          <p:nvPr/>
        </p:nvSpPr>
        <p:spPr>
          <a:xfrm>
            <a:off x="5901267" y="6488668"/>
            <a:ext cx="1450638" cy="369332"/>
          </a:xfrm>
          <a:prstGeom prst="rect">
            <a:avLst/>
          </a:prstGeom>
          <a:noFill/>
        </p:spPr>
        <p:txBody>
          <a:bodyPr wrap="none" rtlCol="0">
            <a:spAutoFit/>
          </a:bodyPr>
          <a:lstStyle/>
          <a:p>
            <a:r>
              <a:rPr lang="en-US" dirty="0" smtClean="0">
                <a:solidFill>
                  <a:srgbClr val="008000"/>
                </a:solidFill>
              </a:rPr>
              <a:t>We are here</a:t>
            </a:r>
            <a:endParaRPr lang="en-US" dirty="0">
              <a:solidFill>
                <a:srgbClr val="008000"/>
              </a:solidFill>
            </a:endParaRPr>
          </a:p>
        </p:txBody>
      </p:sp>
      <p:cxnSp>
        <p:nvCxnSpPr>
          <p:cNvPr id="9" name="Straight Arrow Connector 8"/>
          <p:cNvCxnSpPr>
            <a:stCxn id="7" idx="0"/>
          </p:cNvCxnSpPr>
          <p:nvPr/>
        </p:nvCxnSpPr>
        <p:spPr>
          <a:xfrm flipV="1">
            <a:off x="6626586" y="2794000"/>
            <a:ext cx="603947" cy="36946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6626586" y="4927600"/>
            <a:ext cx="603947" cy="15610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rot="16200000">
            <a:off x="4575674" y="2113686"/>
            <a:ext cx="672029" cy="369332"/>
          </a:xfrm>
          <a:prstGeom prst="rect">
            <a:avLst/>
          </a:prstGeom>
          <a:noFill/>
        </p:spPr>
        <p:txBody>
          <a:bodyPr wrap="none" rtlCol="0">
            <a:spAutoFit/>
          </a:bodyPr>
          <a:lstStyle/>
          <a:p>
            <a:r>
              <a:rPr lang="en-US" dirty="0" smtClean="0"/>
              <a:t>CPU</a:t>
            </a:r>
            <a:endParaRPr lang="en-US" dirty="0"/>
          </a:p>
        </p:txBody>
      </p:sp>
      <p:sp>
        <p:nvSpPr>
          <p:cNvPr id="11" name="TextBox 10"/>
          <p:cNvSpPr txBox="1"/>
          <p:nvPr/>
        </p:nvSpPr>
        <p:spPr>
          <a:xfrm rot="16200000">
            <a:off x="4747335" y="4394551"/>
            <a:ext cx="633507" cy="369332"/>
          </a:xfrm>
          <a:prstGeom prst="rect">
            <a:avLst/>
          </a:prstGeom>
          <a:noFill/>
        </p:spPr>
        <p:txBody>
          <a:bodyPr wrap="none" rtlCol="0">
            <a:spAutoFit/>
          </a:bodyPr>
          <a:lstStyle/>
          <a:p>
            <a:r>
              <a:rPr lang="en-US" dirty="0" smtClean="0"/>
              <a:t>Disk</a:t>
            </a:r>
            <a:endParaRPr lang="en-US" dirty="0"/>
          </a:p>
        </p:txBody>
      </p:sp>
    </p:spTree>
    <p:extLst>
      <p:ext uri="{BB962C8B-B14F-4D97-AF65-F5344CB8AC3E}">
        <p14:creationId xmlns:p14="http://schemas.microsoft.com/office/powerpoint/2010/main" val="116422242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We are already in troubles with 2015(</a:t>
            </a:r>
            <a:r>
              <a:rPr lang="en-US" dirty="0" err="1" smtClean="0"/>
              <a:t>pp</a:t>
            </a:r>
            <a:r>
              <a:rPr lang="en-US" dirty="0" smtClean="0"/>
              <a:t>)</a:t>
            </a:r>
            <a:endParaRPr lang="en-US" dirty="0"/>
          </a:p>
        </p:txBody>
      </p:sp>
      <p:sp>
        <p:nvSpPr>
          <p:cNvPr id="3" name="Content Placeholder 2"/>
          <p:cNvSpPr>
            <a:spLocks noGrp="1"/>
          </p:cNvSpPr>
          <p:nvPr>
            <p:ph idx="1"/>
          </p:nvPr>
        </p:nvSpPr>
        <p:spPr/>
        <p:txBody>
          <a:bodyPr>
            <a:normAutofit fontScale="92500" lnSpcReduction="10000"/>
          </a:bodyPr>
          <a:lstStyle/>
          <a:p>
            <a:r>
              <a:rPr lang="en-US" b="1" dirty="0" smtClean="0">
                <a:solidFill>
                  <a:srgbClr val="0000FF"/>
                </a:solidFill>
              </a:rPr>
              <a:t>Expected increase in CPU needs (</a:t>
            </a:r>
            <a:r>
              <a:rPr lang="en-US" b="1" dirty="0" err="1" smtClean="0">
                <a:solidFill>
                  <a:srgbClr val="0000FF"/>
                </a:solidFill>
              </a:rPr>
              <a:t>pp</a:t>
            </a:r>
            <a:r>
              <a:rPr lang="en-US" b="1" dirty="0" smtClean="0">
                <a:solidFill>
                  <a:srgbClr val="0000FF"/>
                </a:solidFill>
              </a:rPr>
              <a:t>): ~6x, Moore driven increase is just 2x</a:t>
            </a:r>
          </a:p>
          <a:p>
            <a:endParaRPr lang="en-US" dirty="0" smtClean="0"/>
          </a:p>
          <a:p>
            <a:r>
              <a:rPr lang="en-US" b="1" dirty="0" smtClean="0">
                <a:solidFill>
                  <a:srgbClr val="0000FF"/>
                </a:solidFill>
              </a:rPr>
              <a:t>Current approach</a:t>
            </a:r>
            <a:r>
              <a:rPr lang="en-US" dirty="0" smtClean="0">
                <a:solidFill>
                  <a:srgbClr val="0000FF"/>
                </a:solidFill>
              </a:rPr>
              <a:t>: try and limit to “flat funding figures” (constant $/year)</a:t>
            </a:r>
          </a:p>
          <a:p>
            <a:pPr lvl="1"/>
            <a:r>
              <a:rPr lang="en-US" dirty="0" smtClean="0"/>
              <a:t>Not clear it is really possible</a:t>
            </a:r>
          </a:p>
          <a:p>
            <a:pPr lvl="1"/>
            <a:r>
              <a:rPr lang="en-US" dirty="0" smtClean="0"/>
              <a:t>Run4 more problematic than Run3 (assuming we can survive Run2…)</a:t>
            </a:r>
          </a:p>
          <a:p>
            <a:endParaRPr lang="en-US" dirty="0" smtClean="0"/>
          </a:p>
          <a:p>
            <a:r>
              <a:rPr lang="en-US" dirty="0" smtClean="0">
                <a:solidFill>
                  <a:srgbClr val="0000FF"/>
                </a:solidFill>
              </a:rPr>
              <a:t>What to do?</a:t>
            </a:r>
          </a:p>
          <a:p>
            <a:pPr lvl="1"/>
            <a:r>
              <a:rPr lang="en-US" dirty="0" smtClean="0"/>
              <a:t>Convince the FAs to increase the funding</a:t>
            </a:r>
          </a:p>
          <a:p>
            <a:pPr lvl="1"/>
            <a:r>
              <a:rPr lang="en-US" dirty="0" smtClean="0"/>
              <a:t>Improve the Computing Models in order to alleviate the deficit, in two possible ways</a:t>
            </a:r>
          </a:p>
          <a:p>
            <a:pPr lvl="2"/>
            <a:r>
              <a:rPr lang="en-US" dirty="0" smtClean="0">
                <a:solidFill>
                  <a:srgbClr val="FF0000"/>
                </a:solidFill>
              </a:rPr>
              <a:t>With no/scarce impact on physics</a:t>
            </a:r>
          </a:p>
          <a:p>
            <a:pPr lvl="2"/>
            <a:r>
              <a:rPr lang="en-US" dirty="0" smtClean="0">
                <a:solidFill>
                  <a:srgbClr val="FF0000"/>
                </a:solidFill>
              </a:rPr>
              <a:t>With impact on physics</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F1653CE6-4CA0-A844-B523-715CC56373C2}" type="slidenum">
              <a:rPr lang="en-US" smtClean="0"/>
              <a:t>14</a:t>
            </a:fld>
            <a:endParaRPr lang="en-US"/>
          </a:p>
        </p:txBody>
      </p:sp>
      <p:sp>
        <p:nvSpPr>
          <p:cNvPr id="5" name="TextBox 4"/>
          <p:cNvSpPr txBox="1"/>
          <p:nvPr/>
        </p:nvSpPr>
        <p:spPr>
          <a:xfrm>
            <a:off x="5655733" y="5545203"/>
            <a:ext cx="2667000" cy="923330"/>
          </a:xfrm>
          <a:prstGeom prst="rect">
            <a:avLst/>
          </a:prstGeom>
          <a:noFill/>
        </p:spPr>
        <p:txBody>
          <a:bodyPr wrap="square" rtlCol="0">
            <a:spAutoFit/>
          </a:bodyPr>
          <a:lstStyle/>
          <a:p>
            <a:r>
              <a:rPr lang="en-US" dirty="0" smtClean="0">
                <a:solidFill>
                  <a:srgbClr val="008000"/>
                </a:solidFill>
              </a:rPr>
              <a:t>Do the same better</a:t>
            </a:r>
          </a:p>
          <a:p>
            <a:r>
              <a:rPr lang="en-US" dirty="0" smtClean="0">
                <a:solidFill>
                  <a:srgbClr val="008000"/>
                </a:solidFill>
              </a:rPr>
              <a:t>Do less but no physics impact</a:t>
            </a:r>
            <a:endParaRPr lang="en-US" dirty="0">
              <a:solidFill>
                <a:srgbClr val="008000"/>
              </a:solidFill>
            </a:endParaRPr>
          </a:p>
        </p:txBody>
      </p:sp>
      <p:cxnSp>
        <p:nvCxnSpPr>
          <p:cNvPr id="7" name="Straight Arrow Connector 6"/>
          <p:cNvCxnSpPr/>
          <p:nvPr/>
        </p:nvCxnSpPr>
        <p:spPr>
          <a:xfrm>
            <a:off x="4563533" y="5723467"/>
            <a:ext cx="1092200" cy="169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4563533" y="5740400"/>
            <a:ext cx="1092200" cy="4402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1153649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p:cNvGraphicFramePr/>
          <p:nvPr>
            <p:extLst>
              <p:ext uri="{D42A27DB-BD31-4B8C-83A1-F6EECF244321}">
                <p14:modId xmlns:p14="http://schemas.microsoft.com/office/powerpoint/2010/main" val="2525127000"/>
              </p:ext>
            </p:extLst>
          </p:nvPr>
        </p:nvGraphicFramePr>
        <p:xfrm>
          <a:off x="5071947" y="682302"/>
          <a:ext cx="3962400" cy="256006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p:nvPr>
            <p:extLst>
              <p:ext uri="{D42A27DB-BD31-4B8C-83A1-F6EECF244321}">
                <p14:modId xmlns:p14="http://schemas.microsoft.com/office/powerpoint/2010/main" val="520449528"/>
              </p:ext>
            </p:extLst>
          </p:nvPr>
        </p:nvGraphicFramePr>
        <p:xfrm>
          <a:off x="152400" y="712993"/>
          <a:ext cx="3911600" cy="2454488"/>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7"/>
          <p:cNvSpPr>
            <a:spLocks noGrp="1"/>
          </p:cNvSpPr>
          <p:nvPr>
            <p:ph type="title"/>
          </p:nvPr>
        </p:nvSpPr>
        <p:spPr>
          <a:xfrm>
            <a:off x="367114" y="35221"/>
            <a:ext cx="8229600" cy="677567"/>
          </a:xfrm>
        </p:spPr>
        <p:txBody>
          <a:bodyPr>
            <a:normAutofit/>
          </a:bodyPr>
          <a:lstStyle/>
          <a:p>
            <a:pPr algn="ctr"/>
            <a:r>
              <a:rPr lang="en-US" sz="3200" dirty="0" smtClean="0"/>
              <a:t>Only existing numbers from experiments: Run2</a:t>
            </a:r>
            <a:endParaRPr lang="en-US" sz="3200" dirty="0"/>
          </a:p>
        </p:txBody>
      </p:sp>
      <p:sp>
        <p:nvSpPr>
          <p:cNvPr id="3" name="Slide Number Placeholder 2"/>
          <p:cNvSpPr>
            <a:spLocks noGrp="1"/>
          </p:cNvSpPr>
          <p:nvPr>
            <p:ph type="sldNum" sz="quarter" idx="12"/>
          </p:nvPr>
        </p:nvSpPr>
        <p:spPr/>
        <p:txBody>
          <a:bodyPr/>
          <a:lstStyle/>
          <a:p>
            <a:fld id="{F1653CE6-4CA0-A844-B523-715CC56373C2}" type="slidenum">
              <a:rPr lang="en-US" smtClean="0"/>
              <a:t>15</a:t>
            </a:fld>
            <a:endParaRPr lang="en-US"/>
          </a:p>
        </p:txBody>
      </p:sp>
      <p:graphicFrame>
        <p:nvGraphicFramePr>
          <p:cNvPr id="6" name="C 1"/>
          <p:cNvGraphicFramePr/>
          <p:nvPr>
            <p:extLst>
              <p:ext uri="{D42A27DB-BD31-4B8C-83A1-F6EECF244321}">
                <p14:modId xmlns:p14="http://schemas.microsoft.com/office/powerpoint/2010/main" val="1107586723"/>
              </p:ext>
            </p:extLst>
          </p:nvPr>
        </p:nvGraphicFramePr>
        <p:xfrm>
          <a:off x="0" y="3167481"/>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 4"/>
          <p:cNvGraphicFramePr/>
          <p:nvPr>
            <p:extLst>
              <p:ext uri="{D42A27DB-BD31-4B8C-83A1-F6EECF244321}">
                <p14:modId xmlns:p14="http://schemas.microsoft.com/office/powerpoint/2010/main" val="2273400991"/>
              </p:ext>
            </p:extLst>
          </p:nvPr>
        </p:nvGraphicFramePr>
        <p:xfrm>
          <a:off x="4600126" y="3237486"/>
          <a:ext cx="457200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2" name="Rectangle 1"/>
          <p:cNvSpPr/>
          <p:nvPr/>
        </p:nvSpPr>
        <p:spPr>
          <a:xfrm>
            <a:off x="367116" y="6141513"/>
            <a:ext cx="8531452" cy="461665"/>
          </a:xfrm>
          <a:prstGeom prst="rect">
            <a:avLst/>
          </a:prstGeom>
          <a:noFill/>
        </p:spPr>
        <p:txBody>
          <a:bodyPr wrap="none" lIns="91440" tIns="45720" rIns="91440" bIns="45720">
            <a:spAutoFit/>
          </a:bodyPr>
          <a:lstStyle/>
          <a:p>
            <a:pPr algn="ctr"/>
            <a:r>
              <a:rPr lang="en-US" sz="2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These can be read as “fixed budget” (with some caveats)</a:t>
            </a:r>
            <a:endParaRPr lang="en-US" sz="2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9" name="TextBox 8"/>
          <p:cNvSpPr txBox="1"/>
          <p:nvPr/>
        </p:nvSpPr>
        <p:spPr>
          <a:xfrm rot="16200000">
            <a:off x="31099" y="2113685"/>
            <a:ext cx="672029" cy="369332"/>
          </a:xfrm>
          <a:prstGeom prst="rect">
            <a:avLst/>
          </a:prstGeom>
          <a:noFill/>
        </p:spPr>
        <p:txBody>
          <a:bodyPr wrap="none" rtlCol="0">
            <a:spAutoFit/>
          </a:bodyPr>
          <a:lstStyle/>
          <a:p>
            <a:r>
              <a:rPr lang="en-US" dirty="0" smtClean="0"/>
              <a:t>CPU</a:t>
            </a:r>
            <a:endParaRPr lang="en-US" dirty="0"/>
          </a:p>
        </p:txBody>
      </p:sp>
      <p:sp>
        <p:nvSpPr>
          <p:cNvPr id="10" name="TextBox 9"/>
          <p:cNvSpPr txBox="1"/>
          <p:nvPr/>
        </p:nvSpPr>
        <p:spPr>
          <a:xfrm rot="16200000">
            <a:off x="4943006" y="2036125"/>
            <a:ext cx="672029" cy="369332"/>
          </a:xfrm>
          <a:prstGeom prst="rect">
            <a:avLst/>
          </a:prstGeom>
          <a:noFill/>
        </p:spPr>
        <p:txBody>
          <a:bodyPr wrap="none" rtlCol="0">
            <a:spAutoFit/>
          </a:bodyPr>
          <a:lstStyle/>
          <a:p>
            <a:r>
              <a:rPr lang="en-US" dirty="0" smtClean="0"/>
              <a:t>CPU</a:t>
            </a:r>
            <a:endParaRPr lang="en-US" dirty="0"/>
          </a:p>
        </p:txBody>
      </p:sp>
      <p:sp>
        <p:nvSpPr>
          <p:cNvPr id="11" name="TextBox 10"/>
          <p:cNvSpPr txBox="1"/>
          <p:nvPr/>
        </p:nvSpPr>
        <p:spPr>
          <a:xfrm rot="16200000">
            <a:off x="-153568" y="5099746"/>
            <a:ext cx="672029" cy="369332"/>
          </a:xfrm>
          <a:prstGeom prst="rect">
            <a:avLst/>
          </a:prstGeom>
          <a:noFill/>
        </p:spPr>
        <p:txBody>
          <a:bodyPr wrap="none" rtlCol="0">
            <a:spAutoFit/>
          </a:bodyPr>
          <a:lstStyle/>
          <a:p>
            <a:r>
              <a:rPr lang="en-US" dirty="0" smtClean="0"/>
              <a:t>CPU</a:t>
            </a:r>
            <a:endParaRPr lang="en-US" dirty="0"/>
          </a:p>
        </p:txBody>
      </p:sp>
      <p:sp>
        <p:nvSpPr>
          <p:cNvPr id="12" name="TextBox 11"/>
          <p:cNvSpPr txBox="1"/>
          <p:nvPr/>
        </p:nvSpPr>
        <p:spPr>
          <a:xfrm rot="16200000">
            <a:off x="4437276" y="5099745"/>
            <a:ext cx="672029" cy="369332"/>
          </a:xfrm>
          <a:prstGeom prst="rect">
            <a:avLst/>
          </a:prstGeom>
          <a:noFill/>
        </p:spPr>
        <p:txBody>
          <a:bodyPr wrap="none" rtlCol="0">
            <a:spAutoFit/>
          </a:bodyPr>
          <a:lstStyle/>
          <a:p>
            <a:r>
              <a:rPr lang="en-US" dirty="0" smtClean="0"/>
              <a:t>CPU</a:t>
            </a:r>
            <a:endParaRPr lang="en-US" dirty="0"/>
          </a:p>
        </p:txBody>
      </p:sp>
    </p:spTree>
    <p:extLst>
      <p:ext uri="{BB962C8B-B14F-4D97-AF65-F5344CB8AC3E}">
        <p14:creationId xmlns:p14="http://schemas.microsoft.com/office/powerpoint/2010/main" val="422695800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1058279191"/>
              </p:ext>
            </p:extLst>
          </p:nvPr>
        </p:nvGraphicFramePr>
        <p:xfrm>
          <a:off x="0" y="918348"/>
          <a:ext cx="5740400" cy="5816600"/>
        </p:xfrm>
        <a:graphic>
          <a:graphicData uri="http://schemas.openxmlformats.org/presentationml/2006/ole">
            <mc:AlternateContent xmlns:mc="http://schemas.openxmlformats.org/markup-compatibility/2006">
              <mc:Choice xmlns:v="urn:schemas-microsoft-com:vml" Requires="v">
                <p:oleObj spid="_x0000_s1357" name="Document" r:id="rId3" imgW="5740400" imgH="5816600" progId="Word.Document.12">
                  <p:embed/>
                </p:oleObj>
              </mc:Choice>
              <mc:Fallback>
                <p:oleObj name="Document" r:id="rId3" imgW="5740400" imgH="5816600" progId="Word.Document.12">
                  <p:embed/>
                  <p:pic>
                    <p:nvPicPr>
                      <p:cNvPr id="0" name=""/>
                      <p:cNvPicPr/>
                      <p:nvPr/>
                    </p:nvPicPr>
                    <p:blipFill>
                      <a:blip r:embed="rId4"/>
                      <a:stretch>
                        <a:fillRect/>
                      </a:stretch>
                    </p:blipFill>
                    <p:spPr>
                      <a:xfrm>
                        <a:off x="0" y="918348"/>
                        <a:ext cx="5740400" cy="5816600"/>
                      </a:xfrm>
                      <a:prstGeom prst="rect">
                        <a:avLst/>
                      </a:prstGeom>
                    </p:spPr>
                  </p:pic>
                </p:oleObj>
              </mc:Fallback>
            </mc:AlternateContent>
          </a:graphicData>
        </a:graphic>
      </p:graphicFrame>
      <p:sp>
        <p:nvSpPr>
          <p:cNvPr id="2" name="TextBox 1"/>
          <p:cNvSpPr txBox="1"/>
          <p:nvPr/>
        </p:nvSpPr>
        <p:spPr>
          <a:xfrm>
            <a:off x="6003393" y="1386806"/>
            <a:ext cx="2792533" cy="3139321"/>
          </a:xfrm>
          <a:prstGeom prst="rect">
            <a:avLst/>
          </a:prstGeom>
          <a:noFill/>
        </p:spPr>
        <p:txBody>
          <a:bodyPr wrap="square" rtlCol="0">
            <a:spAutoFit/>
          </a:bodyPr>
          <a:lstStyle/>
          <a:p>
            <a:r>
              <a:rPr lang="en-US" dirty="0" smtClean="0"/>
              <a:t>All together:</a:t>
            </a:r>
          </a:p>
          <a:p>
            <a:pPr marL="285750" indent="-285750">
              <a:buFont typeface="Arial"/>
              <a:buChar char="•"/>
            </a:pPr>
            <a:r>
              <a:rPr lang="en-US" dirty="0" smtClean="0">
                <a:solidFill>
                  <a:srgbClr val="008000"/>
                </a:solidFill>
              </a:rPr>
              <a:t>Not all categories are below fixed budget curve, but the SUM per experiment should be</a:t>
            </a:r>
          </a:p>
          <a:p>
            <a:pPr marL="285750" indent="-285750">
              <a:buFont typeface="Arial"/>
              <a:buChar char="•"/>
            </a:pPr>
            <a:r>
              <a:rPr lang="en-US" dirty="0" smtClean="0">
                <a:solidFill>
                  <a:srgbClr val="0000FF"/>
                </a:solidFill>
              </a:rPr>
              <a:t>These numbers do not go beyond 2018, but the feeling that it will be difficult to ask for more remains</a:t>
            </a:r>
            <a:endParaRPr lang="en-US" dirty="0">
              <a:solidFill>
                <a:srgbClr val="0000FF"/>
              </a:solidFill>
            </a:endParaRPr>
          </a:p>
        </p:txBody>
      </p:sp>
      <p:sp>
        <p:nvSpPr>
          <p:cNvPr id="5" name="Title 4"/>
          <p:cNvSpPr>
            <a:spLocks noGrp="1"/>
          </p:cNvSpPr>
          <p:nvPr>
            <p:ph type="title"/>
          </p:nvPr>
        </p:nvSpPr>
        <p:spPr>
          <a:xfrm>
            <a:off x="457200" y="28158"/>
            <a:ext cx="8229600" cy="990600"/>
          </a:xfrm>
        </p:spPr>
        <p:txBody>
          <a:bodyPr>
            <a:normAutofit/>
          </a:bodyPr>
          <a:lstStyle/>
          <a:p>
            <a:r>
              <a:rPr lang="en-US" sz="3200" dirty="0" smtClean="0"/>
              <a:t>Requests 2012-2017</a:t>
            </a:r>
            <a:endParaRPr lang="en-US" sz="3200" dirty="0"/>
          </a:p>
        </p:txBody>
      </p:sp>
      <p:sp>
        <p:nvSpPr>
          <p:cNvPr id="3" name="Slide Number Placeholder 2"/>
          <p:cNvSpPr>
            <a:spLocks noGrp="1"/>
          </p:cNvSpPr>
          <p:nvPr>
            <p:ph type="sldNum" sz="quarter" idx="12"/>
          </p:nvPr>
        </p:nvSpPr>
        <p:spPr/>
        <p:txBody>
          <a:bodyPr/>
          <a:lstStyle/>
          <a:p>
            <a:fld id="{F1653CE6-4CA0-A844-B523-715CC56373C2}" type="slidenum">
              <a:rPr lang="en-US" smtClean="0"/>
              <a:t>16</a:t>
            </a:fld>
            <a:endParaRPr lang="en-US"/>
          </a:p>
        </p:txBody>
      </p:sp>
      <p:sp>
        <p:nvSpPr>
          <p:cNvPr id="6" name="TextBox 5"/>
          <p:cNvSpPr txBox="1"/>
          <p:nvPr/>
        </p:nvSpPr>
        <p:spPr>
          <a:xfrm>
            <a:off x="6631857" y="5060027"/>
            <a:ext cx="1941557" cy="923330"/>
          </a:xfrm>
          <a:prstGeom prst="rect">
            <a:avLst/>
          </a:prstGeom>
          <a:noFill/>
        </p:spPr>
        <p:txBody>
          <a:bodyPr wrap="none" rtlCol="0">
            <a:spAutoFit/>
          </a:bodyPr>
          <a:lstStyle/>
          <a:p>
            <a:r>
              <a:rPr lang="en-US" b="1" dirty="0" smtClean="0">
                <a:solidFill>
                  <a:srgbClr val="008000"/>
                </a:solidFill>
              </a:rPr>
              <a:t>Rule of thumb:</a:t>
            </a:r>
          </a:p>
          <a:p>
            <a:pPr marL="285750" indent="-285750">
              <a:buFont typeface="Arial"/>
              <a:buChar char="•"/>
            </a:pPr>
            <a:r>
              <a:rPr lang="en-US" b="1" dirty="0" smtClean="0">
                <a:solidFill>
                  <a:srgbClr val="008000"/>
                </a:solidFill>
              </a:rPr>
              <a:t>2015/2013 &lt; 2</a:t>
            </a:r>
          </a:p>
          <a:p>
            <a:pPr marL="285750" indent="-285750">
              <a:buFont typeface="Arial"/>
              <a:buChar char="•"/>
            </a:pPr>
            <a:r>
              <a:rPr lang="en-US" b="1" dirty="0" smtClean="0">
                <a:solidFill>
                  <a:srgbClr val="008000"/>
                </a:solidFill>
              </a:rPr>
              <a:t>2018/2013 ~ 3</a:t>
            </a:r>
            <a:endParaRPr lang="en-US" b="1" dirty="0">
              <a:solidFill>
                <a:srgbClr val="008000"/>
              </a:solidFill>
            </a:endParaRPr>
          </a:p>
        </p:txBody>
      </p:sp>
    </p:spTree>
    <p:extLst>
      <p:ext uri="{BB962C8B-B14F-4D97-AF65-F5344CB8AC3E}">
        <p14:creationId xmlns:p14="http://schemas.microsoft.com/office/powerpoint/2010/main" val="170897349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available handles</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endParaRPr lang="en-US" dirty="0" smtClean="0"/>
          </a:p>
          <a:p>
            <a:pPr marL="457200" indent="-457200">
              <a:buFont typeface="+mj-lt"/>
              <a:buAutoNum type="arabicPeriod"/>
            </a:pPr>
            <a:r>
              <a:rPr lang="en-US" dirty="0" smtClean="0">
                <a:solidFill>
                  <a:srgbClr val="008000"/>
                </a:solidFill>
              </a:rPr>
              <a:t>Use more efficiently the resources you are given</a:t>
            </a:r>
          </a:p>
          <a:p>
            <a:pPr marL="457200" indent="-457200">
              <a:buFont typeface="+mj-lt"/>
              <a:buAutoNum type="arabicPeriod"/>
            </a:pPr>
            <a:r>
              <a:rPr lang="en-US" dirty="0" smtClean="0"/>
              <a:t>Find free resources (or resources for free…)</a:t>
            </a:r>
          </a:p>
          <a:p>
            <a:pPr marL="457200" indent="-457200">
              <a:buFont typeface="+mj-lt"/>
              <a:buAutoNum type="arabicPeriod"/>
            </a:pPr>
            <a:r>
              <a:rPr lang="en-US" dirty="0">
                <a:solidFill>
                  <a:srgbClr val="008000"/>
                </a:solidFill>
              </a:rPr>
              <a:t>Improve the </a:t>
            </a:r>
            <a:r>
              <a:rPr lang="en-US" dirty="0" smtClean="0">
                <a:solidFill>
                  <a:srgbClr val="008000"/>
                </a:solidFill>
              </a:rPr>
              <a:t>algorithms</a:t>
            </a:r>
          </a:p>
          <a:p>
            <a:pPr marL="457200" indent="-457200">
              <a:buFont typeface="+mj-lt"/>
              <a:buAutoNum type="arabicPeriod"/>
            </a:pPr>
            <a:r>
              <a:rPr lang="en-US" dirty="0" smtClean="0"/>
              <a:t>Change technology (CPUs to GPUs, ARM,…)</a:t>
            </a:r>
          </a:p>
          <a:p>
            <a:pPr marL="457200" indent="-457200">
              <a:buFont typeface="+mj-lt"/>
              <a:buAutoNum type="arabicPeriod"/>
            </a:pPr>
            <a:r>
              <a:rPr lang="en-US" dirty="0" smtClean="0">
                <a:solidFill>
                  <a:srgbClr val="008000"/>
                </a:solidFill>
              </a:rPr>
              <a:t>Do less (w/o physics impact)</a:t>
            </a:r>
          </a:p>
          <a:p>
            <a:pPr marL="457200" indent="-457200">
              <a:buFont typeface="+mj-lt"/>
              <a:buAutoNum type="arabicPeriod"/>
            </a:pPr>
            <a:endParaRPr lang="en-US" dirty="0"/>
          </a:p>
          <a:p>
            <a:pPr marL="457200" indent="-457200">
              <a:buFont typeface="+mj-lt"/>
              <a:buAutoNum type="arabicPeriod"/>
            </a:pPr>
            <a:r>
              <a:rPr lang="en-US" dirty="0" smtClean="0"/>
              <a:t>Do less. Period.</a:t>
            </a:r>
          </a:p>
          <a:p>
            <a:pPr marL="457200" indent="-457200">
              <a:buFont typeface="+mj-lt"/>
              <a:buAutoNum type="arabicPeriod"/>
            </a:pPr>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F1653CE6-4CA0-A844-B523-715CC56373C2}" type="slidenum">
              <a:rPr lang="en-US" smtClean="0"/>
              <a:t>17</a:t>
            </a:fld>
            <a:endParaRPr lang="en-US"/>
          </a:p>
        </p:txBody>
      </p:sp>
    </p:spTree>
    <p:extLst>
      <p:ext uri="{BB962C8B-B14F-4D97-AF65-F5344CB8AC3E}">
        <p14:creationId xmlns:p14="http://schemas.microsoft.com/office/powerpoint/2010/main" val="168297950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1.a Use more efficiently resources</a:t>
            </a:r>
            <a:endParaRPr lang="en-US" dirty="0"/>
          </a:p>
        </p:txBody>
      </p:sp>
      <p:sp>
        <p:nvSpPr>
          <p:cNvPr id="3" name="Content Placeholder 2"/>
          <p:cNvSpPr>
            <a:spLocks noGrp="1"/>
          </p:cNvSpPr>
          <p:nvPr>
            <p:ph idx="1"/>
          </p:nvPr>
        </p:nvSpPr>
        <p:spPr/>
        <p:txBody>
          <a:bodyPr>
            <a:normAutofit lnSpcReduction="10000"/>
          </a:bodyPr>
          <a:lstStyle/>
          <a:p>
            <a:r>
              <a:rPr lang="en-US" dirty="0" smtClean="0"/>
              <a:t>LHC Experiments are recognized to use to a very good level, </a:t>
            </a:r>
            <a:r>
              <a:rPr lang="en-US" dirty="0" smtClean="0">
                <a:solidFill>
                  <a:srgbClr val="008000"/>
                </a:solidFill>
              </a:rPr>
              <a:t>with T0, T1s and T2s used at 90% or better</a:t>
            </a:r>
            <a:r>
              <a:rPr lang="en-US" dirty="0" smtClean="0"/>
              <a:t>. </a:t>
            </a:r>
          </a:p>
          <a:p>
            <a:r>
              <a:rPr lang="en-US" dirty="0" smtClean="0"/>
              <a:t>The rest is difficult to squeeze, due to MONARC limitations</a:t>
            </a:r>
          </a:p>
          <a:p>
            <a:pPr lvl="1"/>
            <a:r>
              <a:rPr lang="en-US" dirty="0" smtClean="0">
                <a:solidFill>
                  <a:srgbClr val="0000FF"/>
                </a:solidFill>
              </a:rPr>
              <a:t>i.e., the T0 can be free at moments, but can be difficult to feed it with analysis jobs, since input data is not available at CERN.</a:t>
            </a:r>
          </a:p>
          <a:p>
            <a:pPr lvl="1"/>
            <a:r>
              <a:rPr lang="en-US" dirty="0" smtClean="0">
                <a:solidFill>
                  <a:srgbClr val="0000FF"/>
                </a:solidFill>
              </a:rPr>
              <a:t>T2s could reprocess data during Xmas break, but they have no RAW data.</a:t>
            </a:r>
          </a:p>
          <a:p>
            <a:pPr lvl="1"/>
            <a:endParaRPr lang="en-US" dirty="0"/>
          </a:p>
          <a:p>
            <a:r>
              <a:rPr lang="en-US" dirty="0" smtClean="0"/>
              <a:t>Can we flatten MONARC (even if only in these phase space corners)?</a:t>
            </a:r>
          </a:p>
          <a:p>
            <a:endParaRPr lang="en-US" dirty="0"/>
          </a:p>
          <a:p>
            <a:r>
              <a:rPr lang="en-US" dirty="0" smtClean="0">
                <a:solidFill>
                  <a:srgbClr val="FF0000"/>
                </a:solidFill>
              </a:rPr>
              <a:t>YES, network has improved:</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F1653CE6-4CA0-A844-B523-715CC56373C2}" type="slidenum">
              <a:rPr lang="en-US" smtClean="0"/>
              <a:t>18</a:t>
            </a:fld>
            <a:endParaRPr lang="en-US"/>
          </a:p>
        </p:txBody>
      </p:sp>
      <p:sp>
        <p:nvSpPr>
          <p:cNvPr id="5" name="Content Placeholder 48"/>
          <p:cNvSpPr txBox="1">
            <a:spLocks/>
          </p:cNvSpPr>
          <p:nvPr/>
        </p:nvSpPr>
        <p:spPr>
          <a:xfrm>
            <a:off x="4919393" y="5264226"/>
            <a:ext cx="4224607" cy="1331307"/>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sz="1800" b="1" dirty="0" smtClean="0">
                <a:solidFill>
                  <a:srgbClr val="008000"/>
                </a:solidFill>
              </a:rPr>
              <a:t>All T1s exceed 10 </a:t>
            </a:r>
            <a:r>
              <a:rPr lang="en-US" sz="1800" b="1" dirty="0" err="1" smtClean="0">
                <a:solidFill>
                  <a:srgbClr val="008000"/>
                </a:solidFill>
              </a:rPr>
              <a:t>Gbit</a:t>
            </a:r>
            <a:r>
              <a:rPr lang="en-US" sz="1800" b="1" dirty="0" smtClean="0">
                <a:solidFill>
                  <a:srgbClr val="008000"/>
                </a:solidFill>
              </a:rPr>
              <a:t>/s, and are planning for 40+ </a:t>
            </a:r>
            <a:r>
              <a:rPr lang="en-US" sz="1800" b="1" dirty="0" err="1" smtClean="0">
                <a:solidFill>
                  <a:srgbClr val="008000"/>
                </a:solidFill>
              </a:rPr>
              <a:t>Gbit</a:t>
            </a:r>
            <a:r>
              <a:rPr lang="en-US" sz="1800" b="1" dirty="0" smtClean="0">
                <a:solidFill>
                  <a:srgbClr val="008000"/>
                </a:solidFill>
              </a:rPr>
              <a:t>/s</a:t>
            </a:r>
          </a:p>
          <a:p>
            <a:r>
              <a:rPr lang="en-US" sz="1800" b="1" dirty="0" smtClean="0">
                <a:solidFill>
                  <a:srgbClr val="008000"/>
                </a:solidFill>
              </a:rPr>
              <a:t>All the major T2s have at least 10 </a:t>
            </a:r>
            <a:r>
              <a:rPr lang="en-US" sz="1800" b="1" dirty="0" err="1" smtClean="0">
                <a:solidFill>
                  <a:srgbClr val="008000"/>
                </a:solidFill>
              </a:rPr>
              <a:t>Gbit</a:t>
            </a:r>
            <a:r>
              <a:rPr lang="en-US" sz="1800" b="1" dirty="0" smtClean="0">
                <a:solidFill>
                  <a:srgbClr val="008000"/>
                </a:solidFill>
              </a:rPr>
              <a:t>/s</a:t>
            </a:r>
            <a:endParaRPr lang="en-US" sz="1800" b="1" dirty="0">
              <a:solidFill>
                <a:srgbClr val="008000"/>
              </a:solidFill>
            </a:endParaRPr>
          </a:p>
        </p:txBody>
      </p:sp>
    </p:spTree>
    <p:extLst>
      <p:ext uri="{BB962C8B-B14F-4D97-AF65-F5344CB8AC3E}">
        <p14:creationId xmlns:p14="http://schemas.microsoft.com/office/powerpoint/2010/main" val="147278810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Full network mesh</a:t>
            </a:r>
            <a:endParaRPr lang="en-US" dirty="0"/>
          </a:p>
        </p:txBody>
      </p:sp>
      <p:sp>
        <p:nvSpPr>
          <p:cNvPr id="49" name="Content Placeholder 48"/>
          <p:cNvSpPr>
            <a:spLocks noGrp="1"/>
          </p:cNvSpPr>
          <p:nvPr>
            <p:ph idx="1"/>
          </p:nvPr>
        </p:nvSpPr>
        <p:spPr>
          <a:xfrm>
            <a:off x="457200" y="4629226"/>
            <a:ext cx="4086270" cy="1847773"/>
          </a:xfrm>
        </p:spPr>
        <p:txBody>
          <a:bodyPr>
            <a:normAutofit fontScale="92500" lnSpcReduction="20000"/>
          </a:bodyPr>
          <a:lstStyle/>
          <a:p>
            <a:r>
              <a:rPr lang="en-US" dirty="0"/>
              <a:t>Thanks to the </a:t>
            </a:r>
            <a:r>
              <a:rPr lang="en-US" dirty="0" smtClean="0"/>
              <a:t>(unexpected) evolution </a:t>
            </a:r>
            <a:r>
              <a:rPr lang="en-US" dirty="0"/>
              <a:t>of general </a:t>
            </a:r>
            <a:r>
              <a:rPr lang="en-US" dirty="0" smtClean="0"/>
              <a:t>IP connectivity</a:t>
            </a:r>
            <a:endParaRPr lang="en-US" dirty="0"/>
          </a:p>
          <a:p>
            <a:pPr lvl="1"/>
            <a:r>
              <a:rPr lang="en-US" dirty="0" smtClean="0">
                <a:solidFill>
                  <a:srgbClr val="008000"/>
                </a:solidFill>
              </a:rPr>
              <a:t>Any job can run anywhere</a:t>
            </a:r>
          </a:p>
          <a:p>
            <a:pPr lvl="1"/>
            <a:r>
              <a:rPr lang="en-US" dirty="0" smtClean="0">
                <a:solidFill>
                  <a:srgbClr val="008000"/>
                </a:solidFill>
              </a:rPr>
              <a:t>Any transfer line can be used</a:t>
            </a:r>
          </a:p>
          <a:p>
            <a:pPr lvl="1"/>
            <a:r>
              <a:rPr lang="en-US" dirty="0" smtClean="0">
                <a:solidFill>
                  <a:srgbClr val="FF0000"/>
                </a:solidFill>
              </a:rPr>
              <a:t>Remote access allowed</a:t>
            </a:r>
            <a:endParaRPr lang="en-US" dirty="0">
              <a:solidFill>
                <a:srgbClr val="FF0000"/>
              </a:solidFill>
            </a:endParaRPr>
          </a:p>
        </p:txBody>
      </p:sp>
      <p:sp>
        <p:nvSpPr>
          <p:cNvPr id="7" name="Slide Number Placeholder 5"/>
          <p:cNvSpPr>
            <a:spLocks noGrp="1"/>
          </p:cNvSpPr>
          <p:nvPr>
            <p:ph type="sldNum" sz="quarter" idx="12"/>
          </p:nvPr>
        </p:nvSpPr>
        <p:spPr/>
        <p:txBody>
          <a:bodyPr/>
          <a:lstStyle/>
          <a:p>
            <a:pPr>
              <a:defRPr/>
            </a:pPr>
            <a:fld id="{5651F329-7A06-F249-AF00-A5FC8A1C1D07}" type="slidenum">
              <a:rPr lang="en-US" smtClean="0"/>
              <a:pPr>
                <a:defRPr/>
              </a:pPr>
              <a:t>19</a:t>
            </a:fld>
            <a:endParaRPr lang="en-US"/>
          </a:p>
        </p:txBody>
      </p:sp>
      <p:sp>
        <p:nvSpPr>
          <p:cNvPr id="5" name="Cloud 4"/>
          <p:cNvSpPr/>
          <p:nvPr/>
        </p:nvSpPr>
        <p:spPr>
          <a:xfrm>
            <a:off x="4746848" y="1409673"/>
            <a:ext cx="4258815" cy="3219554"/>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a:spLocks/>
          </p:cNvSpPr>
          <p:nvPr/>
        </p:nvSpPr>
        <p:spPr bwMode="auto">
          <a:xfrm>
            <a:off x="5178896" y="2113679"/>
            <a:ext cx="823051" cy="468583"/>
          </a:xfrm>
          <a:prstGeom prst="ellipse">
            <a:avLst/>
          </a:prstGeom>
          <a:solidFill>
            <a:srgbClr val="00FF00"/>
          </a:solidFill>
          <a:ln w="25400" cap="flat">
            <a:solidFill>
              <a:schemeClr val="tx1"/>
            </a:solidFill>
            <a:prstDash val="solid"/>
            <a:miter lim="800000"/>
            <a:headEnd type="none" w="med" len="med"/>
            <a:tailEnd type="none" w="med" len="med"/>
          </a:ln>
        </p:spPr>
        <p:txBody>
          <a:bodyPr lIns="0" tIns="0" rIns="0" bIns="0" anchor="ctr"/>
          <a:lstStyle/>
          <a:p>
            <a:pPr algn="ctr">
              <a:defRPr/>
            </a:pPr>
            <a:r>
              <a:rPr lang="en-US" sz="1800" kern="1200" dirty="0">
                <a:solidFill>
                  <a:srgbClr val="FFFFFF"/>
                </a:solidFill>
                <a:effectLst>
                  <a:outerShdw blurRad="38100" dist="38100" dir="2700000" algn="tl">
                    <a:srgbClr val="000000"/>
                  </a:outerShdw>
                </a:effectLst>
                <a:latin typeface="Gill Sans" charset="0"/>
                <a:ea typeface="ＭＳ Ｐゴシック" charset="0"/>
                <a:cs typeface="Gill Sans" charset="0"/>
                <a:sym typeface="Gill Sans" charset="0"/>
              </a:rPr>
              <a:t>Tier-1</a:t>
            </a:r>
          </a:p>
        </p:txBody>
      </p:sp>
      <p:sp>
        <p:nvSpPr>
          <p:cNvPr id="10" name="Oval 9"/>
          <p:cNvSpPr>
            <a:spLocks/>
          </p:cNvSpPr>
          <p:nvPr/>
        </p:nvSpPr>
        <p:spPr bwMode="auto">
          <a:xfrm>
            <a:off x="6732109" y="1823757"/>
            <a:ext cx="823051" cy="468583"/>
          </a:xfrm>
          <a:prstGeom prst="ellipse">
            <a:avLst/>
          </a:prstGeom>
          <a:solidFill>
            <a:srgbClr val="00FF00"/>
          </a:solidFill>
          <a:ln w="25400" cap="flat">
            <a:solidFill>
              <a:schemeClr val="tx1"/>
            </a:solidFill>
            <a:prstDash val="solid"/>
            <a:miter lim="800000"/>
            <a:headEnd type="none" w="med" len="med"/>
            <a:tailEnd type="none" w="med" len="med"/>
          </a:ln>
        </p:spPr>
        <p:txBody>
          <a:bodyPr lIns="0" tIns="0" rIns="0" bIns="0" anchor="ctr"/>
          <a:lstStyle/>
          <a:p>
            <a:pPr algn="ctr">
              <a:defRPr/>
            </a:pPr>
            <a:r>
              <a:rPr lang="en-US" sz="1800" kern="1200" dirty="0">
                <a:solidFill>
                  <a:srgbClr val="FFFFFF"/>
                </a:solidFill>
                <a:effectLst>
                  <a:outerShdw blurRad="38100" dist="38100" dir="2700000" algn="tl">
                    <a:srgbClr val="000000"/>
                  </a:outerShdw>
                </a:effectLst>
                <a:latin typeface="Gill Sans" charset="0"/>
                <a:ea typeface="ＭＳ Ｐゴシック" charset="0"/>
                <a:cs typeface="Gill Sans" charset="0"/>
                <a:sym typeface="Gill Sans" charset="0"/>
              </a:rPr>
              <a:t>Tier-1</a:t>
            </a:r>
          </a:p>
        </p:txBody>
      </p:sp>
      <p:sp>
        <p:nvSpPr>
          <p:cNvPr id="11" name="Oval 10"/>
          <p:cNvSpPr>
            <a:spLocks/>
          </p:cNvSpPr>
          <p:nvPr/>
        </p:nvSpPr>
        <p:spPr bwMode="auto">
          <a:xfrm>
            <a:off x="7514115" y="2167673"/>
            <a:ext cx="823051" cy="468583"/>
          </a:xfrm>
          <a:prstGeom prst="ellipse">
            <a:avLst/>
          </a:prstGeom>
          <a:solidFill>
            <a:srgbClr val="00FF00"/>
          </a:solidFill>
          <a:ln w="25400" cap="flat">
            <a:solidFill>
              <a:schemeClr val="tx1"/>
            </a:solidFill>
            <a:prstDash val="solid"/>
            <a:miter lim="800000"/>
            <a:headEnd type="none" w="med" len="med"/>
            <a:tailEnd type="none" w="med" len="med"/>
          </a:ln>
        </p:spPr>
        <p:txBody>
          <a:bodyPr lIns="0" tIns="0" rIns="0" bIns="0" anchor="ctr"/>
          <a:lstStyle/>
          <a:p>
            <a:pPr algn="ctr">
              <a:defRPr/>
            </a:pPr>
            <a:r>
              <a:rPr lang="en-US" sz="1800" kern="1200" dirty="0">
                <a:solidFill>
                  <a:srgbClr val="FFFFFF"/>
                </a:solidFill>
                <a:effectLst>
                  <a:outerShdw blurRad="38100" dist="38100" dir="2700000" algn="tl">
                    <a:srgbClr val="000000"/>
                  </a:outerShdw>
                </a:effectLst>
                <a:latin typeface="Gill Sans" charset="0"/>
                <a:ea typeface="ＭＳ Ｐゴシック" charset="0"/>
                <a:cs typeface="Gill Sans" charset="0"/>
                <a:sym typeface="Gill Sans" charset="0"/>
              </a:rPr>
              <a:t>Tier-1</a:t>
            </a:r>
          </a:p>
        </p:txBody>
      </p:sp>
      <p:sp>
        <p:nvSpPr>
          <p:cNvPr id="12" name="Oval 11"/>
          <p:cNvSpPr>
            <a:spLocks/>
          </p:cNvSpPr>
          <p:nvPr/>
        </p:nvSpPr>
        <p:spPr bwMode="auto">
          <a:xfrm>
            <a:off x="6001947" y="2401964"/>
            <a:ext cx="823051" cy="468583"/>
          </a:xfrm>
          <a:prstGeom prst="ellipse">
            <a:avLst/>
          </a:prstGeom>
          <a:solidFill>
            <a:srgbClr val="00FF00"/>
          </a:solidFill>
          <a:ln w="25400" cap="flat">
            <a:solidFill>
              <a:schemeClr val="tx1"/>
            </a:solidFill>
            <a:prstDash val="solid"/>
            <a:miter lim="800000"/>
            <a:headEnd type="none" w="med" len="med"/>
            <a:tailEnd type="none" w="med" len="med"/>
          </a:ln>
        </p:spPr>
        <p:txBody>
          <a:bodyPr lIns="0" tIns="0" rIns="0" bIns="0" anchor="ctr"/>
          <a:lstStyle/>
          <a:p>
            <a:pPr algn="ctr">
              <a:defRPr/>
            </a:pPr>
            <a:r>
              <a:rPr lang="en-US" sz="1800" kern="1200" dirty="0">
                <a:solidFill>
                  <a:srgbClr val="FFFFFF"/>
                </a:solidFill>
                <a:effectLst>
                  <a:outerShdw blurRad="38100" dist="38100" dir="2700000" algn="tl">
                    <a:srgbClr val="000000"/>
                  </a:outerShdw>
                </a:effectLst>
                <a:latin typeface="Gill Sans" charset="0"/>
                <a:ea typeface="ＭＳ Ｐゴシック" charset="0"/>
                <a:cs typeface="Gill Sans" charset="0"/>
                <a:sym typeface="Gill Sans" charset="0"/>
              </a:rPr>
              <a:t>Tier-1</a:t>
            </a:r>
          </a:p>
        </p:txBody>
      </p:sp>
      <p:sp>
        <p:nvSpPr>
          <p:cNvPr id="13" name="Oval 12"/>
          <p:cNvSpPr>
            <a:spLocks/>
          </p:cNvSpPr>
          <p:nvPr/>
        </p:nvSpPr>
        <p:spPr bwMode="auto">
          <a:xfrm>
            <a:off x="5182488" y="3200472"/>
            <a:ext cx="823861" cy="468582"/>
          </a:xfrm>
          <a:prstGeom prst="ellipse">
            <a:avLst/>
          </a:prstGeom>
          <a:solidFill>
            <a:srgbClr val="FF0000"/>
          </a:solidFill>
          <a:ln w="25400" cap="flat">
            <a:solidFill>
              <a:schemeClr val="tx1"/>
            </a:solidFill>
            <a:prstDash val="solid"/>
            <a:miter lim="800000"/>
            <a:headEnd type="none" w="med" len="med"/>
            <a:tailEnd type="none" w="med" len="med"/>
          </a:ln>
        </p:spPr>
        <p:txBody>
          <a:bodyPr lIns="0" tIns="0" rIns="0" bIns="0" anchor="ctr"/>
          <a:lstStyle/>
          <a:p>
            <a:pPr algn="ctr">
              <a:defRPr/>
            </a:pPr>
            <a:r>
              <a:rPr lang="en-US" sz="1800" kern="1200">
                <a:solidFill>
                  <a:srgbClr val="FFFFFF"/>
                </a:solidFill>
                <a:effectLst>
                  <a:outerShdw blurRad="38100" dist="38100" dir="2700000" algn="tl">
                    <a:srgbClr val="000000"/>
                  </a:outerShdw>
                </a:effectLst>
                <a:latin typeface="Gill Sans" charset="0"/>
                <a:ea typeface="ＭＳ Ｐゴシック" charset="0"/>
                <a:cs typeface="Gill Sans" charset="0"/>
                <a:sym typeface="Gill Sans" charset="0"/>
              </a:rPr>
              <a:t>Tier-2</a:t>
            </a:r>
          </a:p>
        </p:txBody>
      </p:sp>
      <p:sp>
        <p:nvSpPr>
          <p:cNvPr id="14" name="Oval 13"/>
          <p:cNvSpPr>
            <a:spLocks/>
          </p:cNvSpPr>
          <p:nvPr/>
        </p:nvSpPr>
        <p:spPr bwMode="auto">
          <a:xfrm>
            <a:off x="6371259" y="3005658"/>
            <a:ext cx="823861" cy="468582"/>
          </a:xfrm>
          <a:prstGeom prst="ellipse">
            <a:avLst/>
          </a:prstGeom>
          <a:solidFill>
            <a:srgbClr val="FF0000"/>
          </a:solidFill>
          <a:ln w="25400" cap="flat">
            <a:solidFill>
              <a:schemeClr val="tx1"/>
            </a:solidFill>
            <a:prstDash val="solid"/>
            <a:miter lim="800000"/>
            <a:headEnd type="none" w="med" len="med"/>
            <a:tailEnd type="none" w="med" len="med"/>
          </a:ln>
        </p:spPr>
        <p:txBody>
          <a:bodyPr lIns="0" tIns="0" rIns="0" bIns="0" anchor="ctr"/>
          <a:lstStyle/>
          <a:p>
            <a:pPr algn="ctr">
              <a:defRPr/>
            </a:pPr>
            <a:r>
              <a:rPr lang="en-US" sz="1800" kern="1200" dirty="0">
                <a:solidFill>
                  <a:srgbClr val="FFFFFF"/>
                </a:solidFill>
                <a:effectLst>
                  <a:outerShdw blurRad="38100" dist="38100" dir="2700000" algn="tl">
                    <a:srgbClr val="000000"/>
                  </a:outerShdw>
                </a:effectLst>
                <a:latin typeface="Gill Sans" charset="0"/>
                <a:ea typeface="ＭＳ Ｐゴシック" charset="0"/>
                <a:cs typeface="Gill Sans" charset="0"/>
                <a:sym typeface="Gill Sans" charset="0"/>
              </a:rPr>
              <a:t>Tier-2</a:t>
            </a:r>
          </a:p>
        </p:txBody>
      </p:sp>
      <p:sp>
        <p:nvSpPr>
          <p:cNvPr id="15" name="Oval 14"/>
          <p:cNvSpPr>
            <a:spLocks/>
          </p:cNvSpPr>
          <p:nvPr/>
        </p:nvSpPr>
        <p:spPr bwMode="auto">
          <a:xfrm>
            <a:off x="7514115" y="2860397"/>
            <a:ext cx="823861" cy="468582"/>
          </a:xfrm>
          <a:prstGeom prst="ellipse">
            <a:avLst/>
          </a:prstGeom>
          <a:solidFill>
            <a:srgbClr val="FF0000"/>
          </a:solidFill>
          <a:ln w="25400" cap="flat">
            <a:solidFill>
              <a:schemeClr val="tx1"/>
            </a:solidFill>
            <a:prstDash val="solid"/>
            <a:miter lim="800000"/>
            <a:headEnd type="none" w="med" len="med"/>
            <a:tailEnd type="none" w="med" len="med"/>
          </a:ln>
        </p:spPr>
        <p:txBody>
          <a:bodyPr lIns="0" tIns="0" rIns="0" bIns="0" anchor="ctr"/>
          <a:lstStyle/>
          <a:p>
            <a:pPr algn="ctr">
              <a:defRPr/>
            </a:pPr>
            <a:r>
              <a:rPr lang="en-US" sz="1800" kern="1200">
                <a:solidFill>
                  <a:srgbClr val="FFFFFF"/>
                </a:solidFill>
                <a:effectLst>
                  <a:outerShdw blurRad="38100" dist="38100" dir="2700000" algn="tl">
                    <a:srgbClr val="000000"/>
                  </a:outerShdw>
                </a:effectLst>
                <a:latin typeface="Gill Sans" charset="0"/>
                <a:ea typeface="ＭＳ Ｐゴシック" charset="0"/>
                <a:cs typeface="Gill Sans" charset="0"/>
                <a:sym typeface="Gill Sans" charset="0"/>
              </a:rPr>
              <a:t>Tier-2</a:t>
            </a:r>
          </a:p>
        </p:txBody>
      </p:sp>
      <p:sp>
        <p:nvSpPr>
          <p:cNvPr id="16" name="Oval 15"/>
          <p:cNvSpPr>
            <a:spLocks/>
          </p:cNvSpPr>
          <p:nvPr/>
        </p:nvSpPr>
        <p:spPr bwMode="auto">
          <a:xfrm>
            <a:off x="5814731" y="3712719"/>
            <a:ext cx="823861" cy="468582"/>
          </a:xfrm>
          <a:prstGeom prst="ellipse">
            <a:avLst/>
          </a:prstGeom>
          <a:solidFill>
            <a:srgbClr val="FF0000"/>
          </a:solidFill>
          <a:ln w="25400" cap="flat">
            <a:solidFill>
              <a:schemeClr val="tx1"/>
            </a:solidFill>
            <a:prstDash val="solid"/>
            <a:miter lim="800000"/>
            <a:headEnd type="none" w="med" len="med"/>
            <a:tailEnd type="none" w="med" len="med"/>
          </a:ln>
        </p:spPr>
        <p:txBody>
          <a:bodyPr lIns="0" tIns="0" rIns="0" bIns="0" anchor="ctr"/>
          <a:lstStyle/>
          <a:p>
            <a:pPr algn="ctr">
              <a:defRPr/>
            </a:pPr>
            <a:r>
              <a:rPr lang="en-US" sz="1800" kern="1200">
                <a:solidFill>
                  <a:srgbClr val="FFFFFF"/>
                </a:solidFill>
                <a:effectLst>
                  <a:outerShdw blurRad="38100" dist="38100" dir="2700000" algn="tl">
                    <a:srgbClr val="000000"/>
                  </a:outerShdw>
                </a:effectLst>
                <a:latin typeface="Gill Sans" charset="0"/>
                <a:ea typeface="ＭＳ Ｐゴシック" charset="0"/>
                <a:cs typeface="Gill Sans" charset="0"/>
                <a:sym typeface="Gill Sans" charset="0"/>
              </a:rPr>
              <a:t>Tier-2</a:t>
            </a:r>
          </a:p>
        </p:txBody>
      </p:sp>
      <p:sp>
        <p:nvSpPr>
          <p:cNvPr id="17" name="Oval 16"/>
          <p:cNvSpPr>
            <a:spLocks/>
          </p:cNvSpPr>
          <p:nvPr/>
        </p:nvSpPr>
        <p:spPr bwMode="auto">
          <a:xfrm>
            <a:off x="7195120" y="3600847"/>
            <a:ext cx="823861" cy="468582"/>
          </a:xfrm>
          <a:prstGeom prst="ellipse">
            <a:avLst/>
          </a:prstGeom>
          <a:solidFill>
            <a:srgbClr val="FF0000"/>
          </a:solidFill>
          <a:ln w="25400" cap="flat">
            <a:solidFill>
              <a:schemeClr val="tx1"/>
            </a:solidFill>
            <a:prstDash val="solid"/>
            <a:miter lim="800000"/>
            <a:headEnd type="none" w="med" len="med"/>
            <a:tailEnd type="none" w="med" len="med"/>
          </a:ln>
        </p:spPr>
        <p:txBody>
          <a:bodyPr lIns="0" tIns="0" rIns="0" bIns="0" anchor="ctr"/>
          <a:lstStyle/>
          <a:p>
            <a:pPr algn="ctr">
              <a:defRPr/>
            </a:pPr>
            <a:r>
              <a:rPr lang="en-US" sz="1800" kern="1200">
                <a:solidFill>
                  <a:srgbClr val="FFFFFF"/>
                </a:solidFill>
                <a:effectLst>
                  <a:outerShdw blurRad="38100" dist="38100" dir="2700000" algn="tl">
                    <a:srgbClr val="000000"/>
                  </a:outerShdw>
                </a:effectLst>
                <a:latin typeface="Gill Sans" charset="0"/>
                <a:ea typeface="ＭＳ Ｐゴシック" charset="0"/>
                <a:cs typeface="Gill Sans" charset="0"/>
                <a:sym typeface="Gill Sans" charset="0"/>
              </a:rPr>
              <a:t>Tier-2</a:t>
            </a:r>
          </a:p>
        </p:txBody>
      </p:sp>
      <p:grpSp>
        <p:nvGrpSpPr>
          <p:cNvPr id="18" name="Group 17"/>
          <p:cNvGrpSpPr/>
          <p:nvPr/>
        </p:nvGrpSpPr>
        <p:grpSpPr>
          <a:xfrm>
            <a:off x="53581" y="1436781"/>
            <a:ext cx="3888432" cy="3057203"/>
            <a:chOff x="-2642425" y="-235901"/>
            <a:chExt cx="7620000" cy="5313363"/>
          </a:xfrm>
        </p:grpSpPr>
        <p:sp>
          <p:nvSpPr>
            <p:cNvPr id="19" name="Oval 18"/>
            <p:cNvSpPr>
              <a:spLocks/>
            </p:cNvSpPr>
            <p:nvPr/>
          </p:nvSpPr>
          <p:spPr bwMode="auto">
            <a:xfrm>
              <a:off x="113475" y="-235901"/>
              <a:ext cx="1612900" cy="814388"/>
            </a:xfrm>
            <a:prstGeom prst="ellipse">
              <a:avLst/>
            </a:prstGeom>
            <a:solidFill>
              <a:srgbClr val="004080"/>
            </a:solidFill>
            <a:ln w="25400" cap="flat">
              <a:solidFill>
                <a:schemeClr val="tx1"/>
              </a:solidFill>
              <a:prstDash val="solid"/>
              <a:miter lim="800000"/>
              <a:headEnd type="none" w="med" len="med"/>
              <a:tailEnd type="none" w="med" len="med"/>
            </a:ln>
          </p:spPr>
          <p:txBody>
            <a:bodyPr lIns="0" tIns="0" rIns="0" bIns="0" anchor="ctr"/>
            <a:lstStyle/>
            <a:p>
              <a:pPr algn="ctr">
                <a:defRPr/>
              </a:pPr>
              <a:r>
                <a:rPr lang="en-US" sz="1800" kern="1200" dirty="0">
                  <a:solidFill>
                    <a:srgbClr val="FFFFFF"/>
                  </a:solidFill>
                  <a:effectLst>
                    <a:outerShdw blurRad="38100" dist="38100" dir="2700000" algn="tl">
                      <a:srgbClr val="000000"/>
                    </a:outerShdw>
                  </a:effectLst>
                  <a:latin typeface="Gill Sans" charset="0"/>
                  <a:ea typeface="ＭＳ Ｐゴシック" charset="0"/>
                  <a:cs typeface="Gill Sans" charset="0"/>
                  <a:sym typeface="Gill Sans" charset="0"/>
                </a:rPr>
                <a:t>Tier-0</a:t>
              </a:r>
            </a:p>
          </p:txBody>
        </p:sp>
        <p:sp>
          <p:nvSpPr>
            <p:cNvPr id="20" name="Oval 19"/>
            <p:cNvSpPr>
              <a:spLocks/>
            </p:cNvSpPr>
            <p:nvPr/>
          </p:nvSpPr>
          <p:spPr bwMode="auto">
            <a:xfrm>
              <a:off x="-689800" y="1583374"/>
              <a:ext cx="1612900" cy="814388"/>
            </a:xfrm>
            <a:prstGeom prst="ellipse">
              <a:avLst/>
            </a:prstGeom>
            <a:solidFill>
              <a:srgbClr val="00FF00"/>
            </a:solidFill>
            <a:ln w="25400" cap="flat">
              <a:solidFill>
                <a:schemeClr val="tx1"/>
              </a:solidFill>
              <a:prstDash val="solid"/>
              <a:miter lim="800000"/>
              <a:headEnd type="none" w="med" len="med"/>
              <a:tailEnd type="none" w="med" len="med"/>
            </a:ln>
          </p:spPr>
          <p:txBody>
            <a:bodyPr lIns="0" tIns="0" rIns="0" bIns="0" anchor="ctr"/>
            <a:lstStyle/>
            <a:p>
              <a:pPr algn="ctr">
                <a:defRPr/>
              </a:pPr>
              <a:r>
                <a:rPr lang="en-US" sz="1800" kern="1200" dirty="0">
                  <a:solidFill>
                    <a:srgbClr val="FFFFFF"/>
                  </a:solidFill>
                  <a:effectLst>
                    <a:outerShdw blurRad="38100" dist="38100" dir="2700000" algn="tl">
                      <a:srgbClr val="000000"/>
                    </a:outerShdw>
                  </a:effectLst>
                  <a:latin typeface="Gill Sans" charset="0"/>
                  <a:ea typeface="ＭＳ Ｐゴシック" charset="0"/>
                  <a:cs typeface="Gill Sans" charset="0"/>
                  <a:sym typeface="Gill Sans" charset="0"/>
                </a:rPr>
                <a:t>Tier-1</a:t>
              </a:r>
            </a:p>
          </p:txBody>
        </p:sp>
        <p:sp>
          <p:nvSpPr>
            <p:cNvPr id="21" name="Oval 20"/>
            <p:cNvSpPr>
              <a:spLocks/>
            </p:cNvSpPr>
            <p:nvPr/>
          </p:nvSpPr>
          <p:spPr bwMode="auto">
            <a:xfrm>
              <a:off x="1177100" y="1583374"/>
              <a:ext cx="1612900" cy="814388"/>
            </a:xfrm>
            <a:prstGeom prst="ellipse">
              <a:avLst/>
            </a:prstGeom>
            <a:solidFill>
              <a:srgbClr val="00FF00"/>
            </a:solidFill>
            <a:ln w="25400" cap="flat">
              <a:solidFill>
                <a:schemeClr val="tx1"/>
              </a:solidFill>
              <a:prstDash val="solid"/>
              <a:miter lim="800000"/>
              <a:headEnd type="none" w="med" len="med"/>
              <a:tailEnd type="none" w="med" len="med"/>
            </a:ln>
          </p:spPr>
          <p:txBody>
            <a:bodyPr lIns="0" tIns="0" rIns="0" bIns="0" anchor="ctr"/>
            <a:lstStyle/>
            <a:p>
              <a:pPr algn="ctr">
                <a:defRPr/>
              </a:pPr>
              <a:r>
                <a:rPr lang="en-US" sz="1800" kern="1200">
                  <a:solidFill>
                    <a:srgbClr val="FFFFFF"/>
                  </a:solidFill>
                  <a:effectLst>
                    <a:outerShdw blurRad="38100" dist="38100" dir="2700000" algn="tl">
                      <a:srgbClr val="000000"/>
                    </a:outerShdw>
                  </a:effectLst>
                  <a:latin typeface="Gill Sans" charset="0"/>
                  <a:ea typeface="ＭＳ Ｐゴシック" charset="0"/>
                  <a:cs typeface="Gill Sans" charset="0"/>
                  <a:sym typeface="Gill Sans" charset="0"/>
                </a:rPr>
                <a:t>Tier-1</a:t>
              </a:r>
            </a:p>
          </p:txBody>
        </p:sp>
        <p:sp>
          <p:nvSpPr>
            <p:cNvPr id="22" name="Oval 21"/>
            <p:cNvSpPr>
              <a:spLocks/>
            </p:cNvSpPr>
            <p:nvPr/>
          </p:nvSpPr>
          <p:spPr bwMode="auto">
            <a:xfrm>
              <a:off x="3045588" y="1583374"/>
              <a:ext cx="1612900" cy="814388"/>
            </a:xfrm>
            <a:prstGeom prst="ellipse">
              <a:avLst/>
            </a:prstGeom>
            <a:solidFill>
              <a:srgbClr val="00FF00"/>
            </a:solidFill>
            <a:ln w="25400" cap="flat">
              <a:solidFill>
                <a:schemeClr val="tx1"/>
              </a:solidFill>
              <a:prstDash val="solid"/>
              <a:miter lim="800000"/>
              <a:headEnd type="none" w="med" len="med"/>
              <a:tailEnd type="none" w="med" len="med"/>
            </a:ln>
          </p:spPr>
          <p:txBody>
            <a:bodyPr lIns="0" tIns="0" rIns="0" bIns="0" anchor="ctr"/>
            <a:lstStyle/>
            <a:p>
              <a:pPr algn="ctr">
                <a:defRPr/>
              </a:pPr>
              <a:r>
                <a:rPr lang="en-US" sz="1800" kern="1200" dirty="0">
                  <a:solidFill>
                    <a:srgbClr val="FFFFFF"/>
                  </a:solidFill>
                  <a:effectLst>
                    <a:outerShdw blurRad="38100" dist="38100" dir="2700000" algn="tl">
                      <a:srgbClr val="000000"/>
                    </a:outerShdw>
                  </a:effectLst>
                  <a:latin typeface="Gill Sans" charset="0"/>
                  <a:ea typeface="ＭＳ Ｐゴシック" charset="0"/>
                  <a:cs typeface="Gill Sans" charset="0"/>
                  <a:sym typeface="Gill Sans" charset="0"/>
                </a:rPr>
                <a:t>Tier-1</a:t>
              </a:r>
            </a:p>
          </p:txBody>
        </p:sp>
        <p:sp>
          <p:nvSpPr>
            <p:cNvPr id="23" name="Oval 22"/>
            <p:cNvSpPr>
              <a:spLocks/>
            </p:cNvSpPr>
            <p:nvPr/>
          </p:nvSpPr>
          <p:spPr bwMode="auto">
            <a:xfrm>
              <a:off x="-689800" y="3267712"/>
              <a:ext cx="1612900" cy="814387"/>
            </a:xfrm>
            <a:prstGeom prst="ellipse">
              <a:avLst/>
            </a:prstGeom>
            <a:solidFill>
              <a:srgbClr val="FF0000"/>
            </a:solidFill>
            <a:ln w="25400" cap="flat">
              <a:solidFill>
                <a:schemeClr val="tx1"/>
              </a:solidFill>
              <a:prstDash val="solid"/>
              <a:miter lim="800000"/>
              <a:headEnd type="none" w="med" len="med"/>
              <a:tailEnd type="none" w="med" len="med"/>
            </a:ln>
          </p:spPr>
          <p:txBody>
            <a:bodyPr lIns="0" tIns="0" rIns="0" bIns="0" anchor="ctr"/>
            <a:lstStyle/>
            <a:p>
              <a:pPr algn="ctr">
                <a:defRPr/>
              </a:pPr>
              <a:r>
                <a:rPr lang="en-US" sz="1800" kern="1200" dirty="0">
                  <a:solidFill>
                    <a:srgbClr val="FFFFFF"/>
                  </a:solidFill>
                  <a:effectLst>
                    <a:outerShdw blurRad="38100" dist="38100" dir="2700000" algn="tl">
                      <a:srgbClr val="000000"/>
                    </a:outerShdw>
                  </a:effectLst>
                  <a:latin typeface="Gill Sans" charset="0"/>
                  <a:ea typeface="ＭＳ Ｐゴシック" charset="0"/>
                  <a:cs typeface="Gill Sans" charset="0"/>
                  <a:sym typeface="Gill Sans" charset="0"/>
                </a:rPr>
                <a:t>Tier-2</a:t>
              </a:r>
            </a:p>
          </p:txBody>
        </p:sp>
        <p:sp>
          <p:nvSpPr>
            <p:cNvPr id="24" name="Oval 23"/>
            <p:cNvSpPr>
              <a:spLocks/>
            </p:cNvSpPr>
            <p:nvPr/>
          </p:nvSpPr>
          <p:spPr bwMode="auto">
            <a:xfrm>
              <a:off x="1177100" y="3267712"/>
              <a:ext cx="1612900" cy="814387"/>
            </a:xfrm>
            <a:prstGeom prst="ellipse">
              <a:avLst/>
            </a:prstGeom>
            <a:solidFill>
              <a:srgbClr val="FF0000"/>
            </a:solidFill>
            <a:ln w="25400" cap="flat">
              <a:solidFill>
                <a:schemeClr val="tx1"/>
              </a:solidFill>
              <a:prstDash val="solid"/>
              <a:miter lim="800000"/>
              <a:headEnd type="none" w="med" len="med"/>
              <a:tailEnd type="none" w="med" len="med"/>
            </a:ln>
          </p:spPr>
          <p:txBody>
            <a:bodyPr lIns="0" tIns="0" rIns="0" bIns="0" anchor="ctr"/>
            <a:lstStyle/>
            <a:p>
              <a:pPr algn="ctr">
                <a:defRPr/>
              </a:pPr>
              <a:r>
                <a:rPr lang="en-US" sz="1800" kern="1200">
                  <a:solidFill>
                    <a:srgbClr val="FFFFFF"/>
                  </a:solidFill>
                  <a:effectLst>
                    <a:outerShdw blurRad="38100" dist="38100" dir="2700000" algn="tl">
                      <a:srgbClr val="000000"/>
                    </a:outerShdw>
                  </a:effectLst>
                  <a:latin typeface="Gill Sans" charset="0"/>
                  <a:ea typeface="ＭＳ Ｐゴシック" charset="0"/>
                  <a:cs typeface="Gill Sans" charset="0"/>
                  <a:sym typeface="Gill Sans" charset="0"/>
                </a:rPr>
                <a:t>Tier-2</a:t>
              </a:r>
            </a:p>
          </p:txBody>
        </p:sp>
        <p:sp>
          <p:nvSpPr>
            <p:cNvPr id="25" name="Oval 24"/>
            <p:cNvSpPr>
              <a:spLocks/>
            </p:cNvSpPr>
            <p:nvPr/>
          </p:nvSpPr>
          <p:spPr bwMode="auto">
            <a:xfrm>
              <a:off x="-2642425" y="3267712"/>
              <a:ext cx="1612900" cy="814387"/>
            </a:xfrm>
            <a:prstGeom prst="ellipse">
              <a:avLst/>
            </a:prstGeom>
            <a:solidFill>
              <a:srgbClr val="FF0000"/>
            </a:solidFill>
            <a:ln w="25400" cap="flat">
              <a:solidFill>
                <a:schemeClr val="tx1"/>
              </a:solidFill>
              <a:prstDash val="solid"/>
              <a:miter lim="800000"/>
              <a:headEnd type="none" w="med" len="med"/>
              <a:tailEnd type="none" w="med" len="med"/>
            </a:ln>
          </p:spPr>
          <p:txBody>
            <a:bodyPr lIns="0" tIns="0" rIns="0" bIns="0" anchor="ctr"/>
            <a:lstStyle/>
            <a:p>
              <a:pPr algn="ctr">
                <a:defRPr/>
              </a:pPr>
              <a:r>
                <a:rPr lang="en-US" sz="1800" kern="1200">
                  <a:solidFill>
                    <a:srgbClr val="FFFFFF"/>
                  </a:solidFill>
                  <a:effectLst>
                    <a:outerShdw blurRad="38100" dist="38100" dir="2700000" algn="tl">
                      <a:srgbClr val="000000"/>
                    </a:outerShdw>
                  </a:effectLst>
                  <a:latin typeface="Gill Sans" charset="0"/>
                  <a:ea typeface="ＭＳ Ｐゴシック" charset="0"/>
                  <a:cs typeface="Gill Sans" charset="0"/>
                  <a:sym typeface="Gill Sans" charset="0"/>
                </a:rPr>
                <a:t>Tier-2</a:t>
              </a:r>
            </a:p>
          </p:txBody>
        </p:sp>
        <p:sp>
          <p:nvSpPr>
            <p:cNvPr id="26" name="Line 13"/>
            <p:cNvSpPr>
              <a:spLocks noChangeShapeType="1"/>
            </p:cNvSpPr>
            <p:nvPr/>
          </p:nvSpPr>
          <p:spPr bwMode="auto">
            <a:xfrm rot="10800000" flipH="1">
              <a:off x="400813" y="626112"/>
              <a:ext cx="223837" cy="974725"/>
            </a:xfrm>
            <a:prstGeom prst="line">
              <a:avLst/>
            </a:prstGeom>
            <a:noFill/>
            <a:ln w="381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kern="1200"/>
            </a:p>
          </p:txBody>
        </p:sp>
        <p:sp>
          <p:nvSpPr>
            <p:cNvPr id="27" name="Line 14"/>
            <p:cNvSpPr>
              <a:spLocks noChangeShapeType="1"/>
            </p:cNvSpPr>
            <p:nvPr/>
          </p:nvSpPr>
          <p:spPr bwMode="auto">
            <a:xfrm rot="10800000">
              <a:off x="1335850" y="599124"/>
              <a:ext cx="331788" cy="919163"/>
            </a:xfrm>
            <a:prstGeom prst="line">
              <a:avLst/>
            </a:prstGeom>
            <a:noFill/>
            <a:ln w="381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kern="1200"/>
            </a:p>
          </p:txBody>
        </p:sp>
        <p:sp>
          <p:nvSpPr>
            <p:cNvPr id="28" name="Line 15"/>
            <p:cNvSpPr>
              <a:spLocks noChangeShapeType="1"/>
            </p:cNvSpPr>
            <p:nvPr/>
          </p:nvSpPr>
          <p:spPr bwMode="auto">
            <a:xfrm rot="10800000" flipH="1">
              <a:off x="111888" y="2310449"/>
              <a:ext cx="236537" cy="1074738"/>
            </a:xfrm>
            <a:prstGeom prst="line">
              <a:avLst/>
            </a:prstGeom>
            <a:noFill/>
            <a:ln w="381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kern="1200"/>
            </a:p>
          </p:txBody>
        </p:sp>
        <p:sp>
          <p:nvSpPr>
            <p:cNvPr id="29" name="Line 16"/>
            <p:cNvSpPr>
              <a:spLocks noChangeShapeType="1"/>
            </p:cNvSpPr>
            <p:nvPr/>
          </p:nvSpPr>
          <p:spPr bwMode="auto">
            <a:xfrm rot="10800000" flipH="1">
              <a:off x="-1029525" y="2367599"/>
              <a:ext cx="792163" cy="2024063"/>
            </a:xfrm>
            <a:prstGeom prst="line">
              <a:avLst/>
            </a:prstGeom>
            <a:noFill/>
            <a:ln w="381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kern="1200"/>
            </a:p>
          </p:txBody>
        </p:sp>
        <p:sp>
          <p:nvSpPr>
            <p:cNvPr id="30" name="Line 17"/>
            <p:cNvSpPr>
              <a:spLocks noChangeShapeType="1"/>
            </p:cNvSpPr>
            <p:nvPr/>
          </p:nvSpPr>
          <p:spPr bwMode="auto">
            <a:xfrm rot="10800000">
              <a:off x="2067688" y="2486662"/>
              <a:ext cx="109537" cy="777875"/>
            </a:xfrm>
            <a:prstGeom prst="line">
              <a:avLst/>
            </a:prstGeom>
            <a:noFill/>
            <a:ln w="381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kern="1200"/>
            </a:p>
          </p:txBody>
        </p:sp>
        <p:sp>
          <p:nvSpPr>
            <p:cNvPr id="31" name="Oval 30"/>
            <p:cNvSpPr>
              <a:spLocks/>
            </p:cNvSpPr>
            <p:nvPr/>
          </p:nvSpPr>
          <p:spPr bwMode="auto">
            <a:xfrm>
              <a:off x="3363088" y="3267712"/>
              <a:ext cx="1614487" cy="814387"/>
            </a:xfrm>
            <a:prstGeom prst="ellipse">
              <a:avLst/>
            </a:prstGeom>
            <a:solidFill>
              <a:srgbClr val="FF0000"/>
            </a:solidFill>
            <a:ln w="25400" cap="flat">
              <a:solidFill>
                <a:schemeClr val="tx1"/>
              </a:solidFill>
              <a:prstDash val="solid"/>
              <a:miter lim="800000"/>
              <a:headEnd type="none" w="med" len="med"/>
              <a:tailEnd type="none" w="med" len="med"/>
            </a:ln>
          </p:spPr>
          <p:txBody>
            <a:bodyPr lIns="0" tIns="0" rIns="0" bIns="0" anchor="ctr"/>
            <a:lstStyle/>
            <a:p>
              <a:pPr algn="ctr">
                <a:defRPr/>
              </a:pPr>
              <a:r>
                <a:rPr lang="en-US" sz="1800" kern="1200" dirty="0">
                  <a:solidFill>
                    <a:srgbClr val="FFFFFF"/>
                  </a:solidFill>
                  <a:effectLst>
                    <a:outerShdw blurRad="38100" dist="38100" dir="2700000" algn="tl">
                      <a:srgbClr val="000000"/>
                    </a:outerShdw>
                  </a:effectLst>
                  <a:latin typeface="Gill Sans" charset="0"/>
                  <a:ea typeface="ＭＳ Ｐゴシック" charset="0"/>
                  <a:cs typeface="Gill Sans" charset="0"/>
                  <a:sym typeface="Gill Sans" charset="0"/>
                </a:rPr>
                <a:t>Tier-2</a:t>
              </a:r>
            </a:p>
          </p:txBody>
        </p:sp>
        <p:sp>
          <p:nvSpPr>
            <p:cNvPr id="32" name="Oval 31"/>
            <p:cNvSpPr>
              <a:spLocks/>
            </p:cNvSpPr>
            <p:nvPr/>
          </p:nvSpPr>
          <p:spPr bwMode="auto">
            <a:xfrm>
              <a:off x="-1731200" y="4259899"/>
              <a:ext cx="1614488" cy="815975"/>
            </a:xfrm>
            <a:prstGeom prst="ellipse">
              <a:avLst/>
            </a:prstGeom>
            <a:solidFill>
              <a:srgbClr val="FF0000"/>
            </a:solidFill>
            <a:ln w="25400" cap="flat">
              <a:solidFill>
                <a:schemeClr val="tx1"/>
              </a:solidFill>
              <a:prstDash val="solid"/>
              <a:miter lim="800000"/>
              <a:headEnd type="none" w="med" len="med"/>
              <a:tailEnd type="none" w="med" len="med"/>
            </a:ln>
          </p:spPr>
          <p:txBody>
            <a:bodyPr lIns="0" tIns="0" rIns="0" bIns="0" anchor="ctr"/>
            <a:lstStyle/>
            <a:p>
              <a:pPr algn="ctr">
                <a:defRPr/>
              </a:pPr>
              <a:r>
                <a:rPr lang="en-US" sz="1800" kern="1200">
                  <a:solidFill>
                    <a:srgbClr val="FFFFFF"/>
                  </a:solidFill>
                  <a:effectLst>
                    <a:outerShdw blurRad="38100" dist="38100" dir="2700000" algn="tl">
                      <a:srgbClr val="000000"/>
                    </a:outerShdw>
                  </a:effectLst>
                  <a:latin typeface="Gill Sans" charset="0"/>
                  <a:ea typeface="ＭＳ Ｐゴシック" charset="0"/>
                  <a:cs typeface="Gill Sans" charset="0"/>
                  <a:sym typeface="Gill Sans" charset="0"/>
                </a:rPr>
                <a:t>Tier-2</a:t>
              </a:r>
            </a:p>
          </p:txBody>
        </p:sp>
        <p:sp>
          <p:nvSpPr>
            <p:cNvPr id="33" name="Line 21"/>
            <p:cNvSpPr>
              <a:spLocks noChangeShapeType="1"/>
            </p:cNvSpPr>
            <p:nvPr/>
          </p:nvSpPr>
          <p:spPr bwMode="auto">
            <a:xfrm rot="10800000" flipH="1">
              <a:off x="-1653412" y="2291399"/>
              <a:ext cx="1182687" cy="957263"/>
            </a:xfrm>
            <a:prstGeom prst="line">
              <a:avLst/>
            </a:prstGeom>
            <a:noFill/>
            <a:ln w="381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kern="1200"/>
            </a:p>
          </p:txBody>
        </p:sp>
        <p:sp>
          <p:nvSpPr>
            <p:cNvPr id="34" name="Oval 33"/>
            <p:cNvSpPr>
              <a:spLocks/>
            </p:cNvSpPr>
            <p:nvPr/>
          </p:nvSpPr>
          <p:spPr bwMode="auto">
            <a:xfrm>
              <a:off x="2177225" y="-200976"/>
              <a:ext cx="1185864" cy="742951"/>
            </a:xfrm>
            <a:prstGeom prst="ellipse">
              <a:avLst/>
            </a:prstGeom>
            <a:solidFill>
              <a:srgbClr val="FF0000"/>
            </a:solidFill>
            <a:ln w="25400" cap="flat">
              <a:solidFill>
                <a:schemeClr val="tx1"/>
              </a:solidFill>
              <a:prstDash val="solid"/>
              <a:miter lim="800000"/>
              <a:headEnd type="none" w="med" len="med"/>
              <a:tailEnd type="none" w="med" len="med"/>
            </a:ln>
          </p:spPr>
          <p:txBody>
            <a:bodyPr lIns="0" tIns="0" rIns="0" bIns="0" anchor="ctr"/>
            <a:lstStyle/>
            <a:p>
              <a:pPr algn="ctr">
                <a:defRPr/>
              </a:pPr>
              <a:r>
                <a:rPr lang="en-US" sz="1800" kern="1200" dirty="0">
                  <a:solidFill>
                    <a:srgbClr val="FFFFFF"/>
                  </a:solidFill>
                  <a:effectLst>
                    <a:outerShdw blurRad="38100" dist="38100" dir="2700000" algn="tl">
                      <a:srgbClr val="000000"/>
                    </a:outerShdw>
                  </a:effectLst>
                  <a:latin typeface="Gill Sans" charset="0"/>
                  <a:ea typeface="ＭＳ Ｐゴシック" charset="0"/>
                  <a:cs typeface="Gill Sans" charset="0"/>
                  <a:sym typeface="Gill Sans" charset="0"/>
                </a:rPr>
                <a:t>CAF</a:t>
              </a:r>
            </a:p>
          </p:txBody>
        </p:sp>
        <p:sp>
          <p:nvSpPr>
            <p:cNvPr id="35" name="Line 23"/>
            <p:cNvSpPr>
              <a:spLocks noChangeShapeType="1"/>
            </p:cNvSpPr>
            <p:nvPr/>
          </p:nvSpPr>
          <p:spPr bwMode="auto">
            <a:xfrm rot="10800000">
              <a:off x="786575" y="2256474"/>
              <a:ext cx="747713" cy="1041400"/>
            </a:xfrm>
            <a:prstGeom prst="line">
              <a:avLst/>
            </a:prstGeom>
            <a:noFill/>
            <a:ln w="381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kern="1200"/>
            </a:p>
          </p:txBody>
        </p:sp>
        <p:sp>
          <p:nvSpPr>
            <p:cNvPr id="36" name="Line 24"/>
            <p:cNvSpPr>
              <a:spLocks noChangeShapeType="1"/>
            </p:cNvSpPr>
            <p:nvPr/>
          </p:nvSpPr>
          <p:spPr bwMode="auto">
            <a:xfrm rot="10800000" flipH="1">
              <a:off x="430975" y="2408874"/>
              <a:ext cx="939800" cy="952500"/>
            </a:xfrm>
            <a:prstGeom prst="line">
              <a:avLst/>
            </a:prstGeom>
            <a:noFill/>
            <a:ln w="381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kern="1200"/>
            </a:p>
          </p:txBody>
        </p:sp>
        <p:sp>
          <p:nvSpPr>
            <p:cNvPr id="37" name="Oval 36"/>
            <p:cNvSpPr>
              <a:spLocks/>
            </p:cNvSpPr>
            <p:nvPr/>
          </p:nvSpPr>
          <p:spPr bwMode="auto">
            <a:xfrm>
              <a:off x="342075" y="4263074"/>
              <a:ext cx="1612900" cy="814388"/>
            </a:xfrm>
            <a:prstGeom prst="ellipse">
              <a:avLst/>
            </a:prstGeom>
            <a:solidFill>
              <a:srgbClr val="FF0000"/>
            </a:solidFill>
            <a:ln w="25400" cap="flat">
              <a:solidFill>
                <a:schemeClr val="tx1"/>
              </a:solidFill>
              <a:prstDash val="solid"/>
              <a:miter lim="800000"/>
              <a:headEnd type="none" w="med" len="med"/>
              <a:tailEnd type="none" w="med" len="med"/>
            </a:ln>
          </p:spPr>
          <p:txBody>
            <a:bodyPr lIns="0" tIns="0" rIns="0" bIns="0" anchor="ctr"/>
            <a:lstStyle/>
            <a:p>
              <a:pPr algn="ctr">
                <a:defRPr/>
              </a:pPr>
              <a:r>
                <a:rPr lang="en-US" sz="1800" kern="1200">
                  <a:solidFill>
                    <a:srgbClr val="FFFFFF"/>
                  </a:solidFill>
                  <a:effectLst>
                    <a:outerShdw blurRad="38100" dist="38100" dir="2700000" algn="tl">
                      <a:srgbClr val="000000"/>
                    </a:outerShdw>
                  </a:effectLst>
                  <a:latin typeface="Gill Sans" charset="0"/>
                  <a:ea typeface="ＭＳ Ｐゴシック" charset="0"/>
                  <a:cs typeface="Gill Sans" charset="0"/>
                  <a:sym typeface="Gill Sans" charset="0"/>
                </a:rPr>
                <a:t>Tier-2</a:t>
              </a:r>
            </a:p>
          </p:txBody>
        </p:sp>
        <p:sp>
          <p:nvSpPr>
            <p:cNvPr id="38" name="Oval 37"/>
            <p:cNvSpPr>
              <a:spLocks/>
            </p:cNvSpPr>
            <p:nvPr/>
          </p:nvSpPr>
          <p:spPr bwMode="auto">
            <a:xfrm>
              <a:off x="2526475" y="4263074"/>
              <a:ext cx="1612900" cy="814388"/>
            </a:xfrm>
            <a:prstGeom prst="ellipse">
              <a:avLst/>
            </a:prstGeom>
            <a:solidFill>
              <a:srgbClr val="FF0000"/>
            </a:solidFill>
            <a:ln w="25400" cap="flat">
              <a:solidFill>
                <a:schemeClr val="tx1"/>
              </a:solidFill>
              <a:prstDash val="solid"/>
              <a:miter lim="800000"/>
              <a:headEnd type="none" w="med" len="med"/>
              <a:tailEnd type="none" w="med" len="med"/>
            </a:ln>
          </p:spPr>
          <p:txBody>
            <a:bodyPr lIns="0" tIns="0" rIns="0" bIns="0" anchor="ctr"/>
            <a:lstStyle/>
            <a:p>
              <a:pPr algn="ctr">
                <a:defRPr/>
              </a:pPr>
              <a:r>
                <a:rPr lang="en-US" sz="1800" kern="1200">
                  <a:solidFill>
                    <a:srgbClr val="FFFFFF"/>
                  </a:solidFill>
                  <a:effectLst>
                    <a:outerShdw blurRad="38100" dist="38100" dir="2700000" algn="tl">
                      <a:srgbClr val="000000"/>
                    </a:outerShdw>
                  </a:effectLst>
                  <a:latin typeface="Gill Sans" charset="0"/>
                  <a:ea typeface="ＭＳ Ｐゴシック" charset="0"/>
                  <a:cs typeface="Gill Sans" charset="0"/>
                  <a:sym typeface="Gill Sans" charset="0"/>
                </a:rPr>
                <a:t>Tier-2</a:t>
              </a:r>
            </a:p>
          </p:txBody>
        </p:sp>
        <p:sp>
          <p:nvSpPr>
            <p:cNvPr id="39" name="Line 27"/>
            <p:cNvSpPr>
              <a:spLocks noChangeShapeType="1"/>
            </p:cNvSpPr>
            <p:nvPr/>
          </p:nvSpPr>
          <p:spPr bwMode="auto">
            <a:xfrm>
              <a:off x="-148462" y="4625024"/>
              <a:ext cx="538162" cy="11113"/>
            </a:xfrm>
            <a:prstGeom prst="line">
              <a:avLst/>
            </a:prstGeom>
            <a:noFill/>
            <a:ln w="381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lIns="0" tIns="0" rIns="0" bIns="0"/>
            <a:lstStyle/>
            <a:p>
              <a:endParaRPr lang="en-US" kern="1200"/>
            </a:p>
          </p:txBody>
        </p:sp>
        <p:sp>
          <p:nvSpPr>
            <p:cNvPr id="40" name="Line 28"/>
            <p:cNvSpPr>
              <a:spLocks noChangeShapeType="1"/>
            </p:cNvSpPr>
            <p:nvPr/>
          </p:nvSpPr>
          <p:spPr bwMode="auto">
            <a:xfrm rot="10800000" flipH="1">
              <a:off x="-499300" y="4115437"/>
              <a:ext cx="487363" cy="212725"/>
            </a:xfrm>
            <a:prstGeom prst="line">
              <a:avLst/>
            </a:prstGeom>
            <a:noFill/>
            <a:ln w="381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lIns="0" tIns="0" rIns="0" bIns="0"/>
            <a:lstStyle/>
            <a:p>
              <a:endParaRPr lang="en-US" kern="1200"/>
            </a:p>
          </p:txBody>
        </p:sp>
        <p:sp>
          <p:nvSpPr>
            <p:cNvPr id="41" name="Line 29"/>
            <p:cNvSpPr>
              <a:spLocks noChangeShapeType="1"/>
            </p:cNvSpPr>
            <p:nvPr/>
          </p:nvSpPr>
          <p:spPr bwMode="auto">
            <a:xfrm>
              <a:off x="435738" y="4043999"/>
              <a:ext cx="212725" cy="304800"/>
            </a:xfrm>
            <a:prstGeom prst="line">
              <a:avLst/>
            </a:prstGeom>
            <a:noFill/>
            <a:ln w="381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lIns="0" tIns="0" rIns="0" bIns="0"/>
            <a:lstStyle/>
            <a:p>
              <a:endParaRPr lang="en-US" kern="1200"/>
            </a:p>
          </p:txBody>
        </p:sp>
      </p:grpSp>
      <p:sp>
        <p:nvSpPr>
          <p:cNvPr id="42" name="Line 17"/>
          <p:cNvSpPr>
            <a:spLocks noChangeShapeType="1"/>
          </p:cNvSpPr>
          <p:nvPr/>
        </p:nvSpPr>
        <p:spPr bwMode="auto">
          <a:xfrm rot="10800000" flipH="1">
            <a:off x="2691234" y="2959765"/>
            <a:ext cx="743732" cy="568144"/>
          </a:xfrm>
          <a:prstGeom prst="line">
            <a:avLst/>
          </a:prstGeom>
          <a:noFill/>
          <a:ln w="381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kern="1200"/>
          </a:p>
        </p:txBody>
      </p:sp>
      <p:sp>
        <p:nvSpPr>
          <p:cNvPr id="43" name="Line 17"/>
          <p:cNvSpPr>
            <a:spLocks noChangeShapeType="1"/>
          </p:cNvSpPr>
          <p:nvPr/>
        </p:nvSpPr>
        <p:spPr bwMode="auto">
          <a:xfrm rot="10800000">
            <a:off x="3536585" y="2914489"/>
            <a:ext cx="32856" cy="527239"/>
          </a:xfrm>
          <a:prstGeom prst="line">
            <a:avLst/>
          </a:prstGeom>
          <a:noFill/>
          <a:ln w="381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kern="1200"/>
          </a:p>
        </p:txBody>
      </p:sp>
      <p:sp>
        <p:nvSpPr>
          <p:cNvPr id="44" name="Line 17"/>
          <p:cNvSpPr>
            <a:spLocks noChangeShapeType="1"/>
          </p:cNvSpPr>
          <p:nvPr/>
        </p:nvSpPr>
        <p:spPr bwMode="auto">
          <a:xfrm rot="10800000" flipH="1">
            <a:off x="2956134" y="2955876"/>
            <a:ext cx="162018" cy="1160235"/>
          </a:xfrm>
          <a:prstGeom prst="line">
            <a:avLst/>
          </a:prstGeom>
          <a:noFill/>
          <a:ln w="381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kern="1200"/>
          </a:p>
        </p:txBody>
      </p:sp>
      <p:sp>
        <p:nvSpPr>
          <p:cNvPr id="45" name="Line 28"/>
          <p:cNvSpPr>
            <a:spLocks noChangeShapeType="1"/>
          </p:cNvSpPr>
          <p:nvPr/>
        </p:nvSpPr>
        <p:spPr bwMode="auto">
          <a:xfrm rot="10800000" flipH="1" flipV="1">
            <a:off x="2578309" y="3906231"/>
            <a:ext cx="264901" cy="194839"/>
          </a:xfrm>
          <a:prstGeom prst="line">
            <a:avLst/>
          </a:prstGeom>
          <a:noFill/>
          <a:ln w="381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lIns="0" tIns="0" rIns="0" bIns="0"/>
          <a:lstStyle/>
          <a:p>
            <a:endParaRPr lang="en-US" kern="1200"/>
          </a:p>
        </p:txBody>
      </p:sp>
      <p:sp>
        <p:nvSpPr>
          <p:cNvPr id="46" name="Line 28"/>
          <p:cNvSpPr>
            <a:spLocks noChangeShapeType="1"/>
          </p:cNvSpPr>
          <p:nvPr/>
        </p:nvSpPr>
        <p:spPr bwMode="auto">
          <a:xfrm rot="10800000" flipH="1">
            <a:off x="3294120" y="3957061"/>
            <a:ext cx="248698" cy="126051"/>
          </a:xfrm>
          <a:prstGeom prst="line">
            <a:avLst/>
          </a:prstGeom>
          <a:noFill/>
          <a:ln w="381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lIns="0" tIns="0" rIns="0" bIns="0"/>
          <a:lstStyle/>
          <a:p>
            <a:endParaRPr lang="en-US" kern="1200"/>
          </a:p>
        </p:txBody>
      </p:sp>
      <p:sp>
        <p:nvSpPr>
          <p:cNvPr id="48" name="Right Arrow 47"/>
          <p:cNvSpPr/>
          <p:nvPr/>
        </p:nvSpPr>
        <p:spPr>
          <a:xfrm>
            <a:off x="4247144" y="2318833"/>
            <a:ext cx="296326" cy="126661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Content Placeholder 48"/>
          <p:cNvSpPr txBox="1">
            <a:spLocks/>
          </p:cNvSpPr>
          <p:nvPr/>
        </p:nvSpPr>
        <p:spPr>
          <a:xfrm>
            <a:off x="4919392" y="4781626"/>
            <a:ext cx="4224607" cy="1847773"/>
          </a:xfrm>
          <a:prstGeom prst="rect">
            <a:avLst/>
          </a:prstGeom>
        </p:spPr>
        <p:txBody>
          <a:bodyPr vert="horz" lIns="91440" tIns="45720" rIns="91440" bIns="45720" rtlCol="0">
            <a:normAutofit fontScale="92500" lnSpcReduction="1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dirty="0" smtClean="0">
                <a:solidFill>
                  <a:srgbClr val="0000FF"/>
                </a:solidFill>
              </a:rPr>
              <a:t>PROs</a:t>
            </a:r>
            <a:r>
              <a:rPr lang="en-US" dirty="0" smtClean="0"/>
              <a:t>: you get back O(10%) resources</a:t>
            </a:r>
          </a:p>
          <a:p>
            <a:endParaRPr lang="en-US" dirty="0" smtClean="0"/>
          </a:p>
          <a:p>
            <a:r>
              <a:rPr lang="en-US" dirty="0" smtClean="0">
                <a:solidFill>
                  <a:srgbClr val="0000FF"/>
                </a:solidFill>
              </a:rPr>
              <a:t>CONSs</a:t>
            </a:r>
            <a:r>
              <a:rPr lang="en-US" dirty="0" smtClean="0"/>
              <a:t>: your DM/WM must be more complex</a:t>
            </a:r>
            <a:endParaRPr lang="en-US" dirty="0"/>
          </a:p>
        </p:txBody>
      </p:sp>
    </p:spTree>
    <p:extLst>
      <p:ext uri="{BB962C8B-B14F-4D97-AF65-F5344CB8AC3E}">
        <p14:creationId xmlns:p14="http://schemas.microsoft.com/office/powerpoint/2010/main" val="134144009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Computing Models for LHC</a:t>
            </a:r>
            <a:endParaRPr lang="en-US" dirty="0"/>
          </a:p>
        </p:txBody>
      </p:sp>
      <p:sp>
        <p:nvSpPr>
          <p:cNvPr id="6" name="Content Placeholder 5"/>
          <p:cNvSpPr>
            <a:spLocks noGrp="1"/>
          </p:cNvSpPr>
          <p:nvPr>
            <p:ph sz="half" idx="1"/>
          </p:nvPr>
        </p:nvSpPr>
        <p:spPr/>
        <p:txBody>
          <a:bodyPr>
            <a:normAutofit fontScale="55000" lnSpcReduction="20000"/>
          </a:bodyPr>
          <a:lstStyle/>
          <a:p>
            <a:r>
              <a:rPr lang="en-US" b="1" dirty="0">
                <a:solidFill>
                  <a:srgbClr val="0000FF"/>
                </a:solidFill>
              </a:rPr>
              <a:t>Why is this interesting at all?</a:t>
            </a:r>
          </a:p>
          <a:p>
            <a:endParaRPr lang="en-US" dirty="0"/>
          </a:p>
          <a:p>
            <a:r>
              <a:rPr lang="en-US" b="1" dirty="0">
                <a:solidFill>
                  <a:srgbClr val="008000"/>
                </a:solidFill>
              </a:rPr>
              <a:t>All the recent (</a:t>
            </a:r>
            <a:r>
              <a:rPr lang="en-US" b="1" dirty="0" err="1">
                <a:solidFill>
                  <a:srgbClr val="008000"/>
                </a:solidFill>
              </a:rPr>
              <a:t>pp</a:t>
            </a:r>
            <a:r>
              <a:rPr lang="en-US" b="1" dirty="0">
                <a:solidFill>
                  <a:srgbClr val="008000"/>
                </a:solidFill>
              </a:rPr>
              <a:t>) experiments are “computing limited”</a:t>
            </a:r>
          </a:p>
          <a:p>
            <a:pPr lvl="1"/>
            <a:r>
              <a:rPr lang="en-US" dirty="0">
                <a:solidFill>
                  <a:srgbClr val="000090"/>
                </a:solidFill>
              </a:rPr>
              <a:t>With infinite offline resources, trigger rate could be easily enhanced 10x (and even: if you can afford to save more, triggers are easier)</a:t>
            </a:r>
          </a:p>
          <a:p>
            <a:pPr lvl="1"/>
            <a:r>
              <a:rPr lang="en-US" dirty="0"/>
              <a:t>Detectors / triggers can output at rates much higher than we save today</a:t>
            </a:r>
          </a:p>
          <a:p>
            <a:pPr lvl="1"/>
            <a:r>
              <a:rPr lang="en-US" b="1" dirty="0">
                <a:solidFill>
                  <a:srgbClr val="008000"/>
                </a:solidFill>
              </a:rPr>
              <a:t>We simply do not save more, because we would not have the chance to use the data for years</a:t>
            </a:r>
          </a:p>
          <a:p>
            <a:endParaRPr lang="en-US" dirty="0"/>
          </a:p>
        </p:txBody>
      </p:sp>
      <p:sp>
        <p:nvSpPr>
          <p:cNvPr id="7" name="Content Placeholder 6"/>
          <p:cNvSpPr>
            <a:spLocks noGrp="1"/>
          </p:cNvSpPr>
          <p:nvPr>
            <p:ph sz="half" idx="2"/>
          </p:nvPr>
        </p:nvSpPr>
        <p:spPr/>
        <p:txBody>
          <a:bodyPr>
            <a:normAutofit fontScale="55000" lnSpcReduction="20000"/>
          </a:bodyPr>
          <a:lstStyle/>
          <a:p>
            <a:r>
              <a:rPr lang="en-US" dirty="0">
                <a:solidFill>
                  <a:srgbClr val="FF0000"/>
                </a:solidFill>
              </a:rPr>
              <a:t>Current Computing Models (in 2 min</a:t>
            </a:r>
            <a:r>
              <a:rPr lang="en-US" dirty="0" smtClean="0">
                <a:solidFill>
                  <a:srgbClr val="FF0000"/>
                </a:solidFill>
              </a:rPr>
              <a:t>)</a:t>
            </a:r>
          </a:p>
          <a:p>
            <a:r>
              <a:rPr lang="en-US" b="1" dirty="0" smtClean="0">
                <a:solidFill>
                  <a:srgbClr val="008000"/>
                </a:solidFill>
              </a:rPr>
              <a:t>Distributed</a:t>
            </a:r>
            <a:r>
              <a:rPr lang="en-US" dirty="0">
                <a:solidFill>
                  <a:srgbClr val="008000"/>
                </a:solidFill>
              </a:rPr>
              <a:t>:</a:t>
            </a:r>
          </a:p>
          <a:p>
            <a:pPr lvl="1"/>
            <a:r>
              <a:rPr lang="en-US" dirty="0"/>
              <a:t>As for MONARC(1999), political decision NOT to have all in a single place.</a:t>
            </a:r>
          </a:p>
          <a:p>
            <a:endParaRPr lang="en-US" dirty="0"/>
          </a:p>
          <a:p>
            <a:r>
              <a:rPr lang="en-US" b="1" dirty="0">
                <a:solidFill>
                  <a:srgbClr val="008000"/>
                </a:solidFill>
              </a:rPr>
              <a:t>Tiered</a:t>
            </a:r>
            <a:r>
              <a:rPr lang="en-US" dirty="0">
                <a:solidFill>
                  <a:srgbClr val="008000"/>
                </a:solidFill>
              </a:rPr>
              <a:t>:</a:t>
            </a:r>
          </a:p>
          <a:p>
            <a:pPr lvl="1"/>
            <a:r>
              <a:rPr lang="en-US" dirty="0"/>
              <a:t>Not all sites are equal, they live in a hierarchy. </a:t>
            </a:r>
            <a:r>
              <a:rPr lang="en-US" dirty="0">
                <a:solidFill>
                  <a:srgbClr val="0000FF"/>
                </a:solidFill>
              </a:rPr>
              <a:t>One reason is Networking</a:t>
            </a:r>
            <a:r>
              <a:rPr lang="en-US" dirty="0"/>
              <a:t>, not believed sufficient/affordable to guarantee the full mesh of connections between the (~200) sites.</a:t>
            </a:r>
          </a:p>
          <a:p>
            <a:pPr lvl="1"/>
            <a:r>
              <a:rPr lang="en-US" dirty="0">
                <a:solidFill>
                  <a:srgbClr val="0000FF"/>
                </a:solidFill>
              </a:rPr>
              <a:t>Other reason </a:t>
            </a:r>
            <a:r>
              <a:rPr lang="en-US" dirty="0"/>
              <a:t>is to share responsibilities with FA</a:t>
            </a:r>
          </a:p>
          <a:p>
            <a:endParaRPr lang="en-US" dirty="0"/>
          </a:p>
          <a:p>
            <a:r>
              <a:rPr lang="en-US" dirty="0">
                <a:solidFill>
                  <a:srgbClr val="008000"/>
                </a:solidFill>
              </a:rPr>
              <a:t>Using </a:t>
            </a:r>
            <a:r>
              <a:rPr lang="en-US" b="1" dirty="0">
                <a:solidFill>
                  <a:srgbClr val="008000"/>
                </a:solidFill>
              </a:rPr>
              <a:t>Grid</a:t>
            </a:r>
            <a:r>
              <a:rPr lang="en-US" dirty="0">
                <a:solidFill>
                  <a:srgbClr val="008000"/>
                </a:solidFill>
              </a:rPr>
              <a:t> as the </a:t>
            </a:r>
            <a:r>
              <a:rPr lang="en-US" b="1" dirty="0" err="1">
                <a:solidFill>
                  <a:srgbClr val="008000"/>
                </a:solidFill>
              </a:rPr>
              <a:t>MiddleWare</a:t>
            </a:r>
            <a:r>
              <a:rPr lang="en-US" dirty="0">
                <a:solidFill>
                  <a:srgbClr val="008000"/>
                </a:solidFill>
              </a:rPr>
              <a:t> which glues sites together.</a:t>
            </a:r>
          </a:p>
          <a:p>
            <a:endParaRPr lang="en-US" dirty="0"/>
          </a:p>
          <a:p>
            <a:r>
              <a:rPr lang="en-US" dirty="0">
                <a:solidFill>
                  <a:srgbClr val="008000"/>
                </a:solidFill>
              </a:rPr>
              <a:t>Have </a:t>
            </a:r>
            <a:r>
              <a:rPr lang="en-US" b="1" dirty="0">
                <a:solidFill>
                  <a:srgbClr val="008000"/>
                </a:solidFill>
              </a:rPr>
              <a:t>WLCG</a:t>
            </a:r>
            <a:r>
              <a:rPr lang="en-US" dirty="0">
                <a:solidFill>
                  <a:srgbClr val="008000"/>
                </a:solidFill>
              </a:rPr>
              <a:t> taking care of Support/Debug/Implementations</a:t>
            </a:r>
          </a:p>
          <a:p>
            <a:endParaRPr lang="en-US" dirty="0"/>
          </a:p>
        </p:txBody>
      </p:sp>
      <p:sp>
        <p:nvSpPr>
          <p:cNvPr id="4" name="Slide Number Placeholder 3"/>
          <p:cNvSpPr>
            <a:spLocks noGrp="1"/>
          </p:cNvSpPr>
          <p:nvPr>
            <p:ph type="sldNum" sz="quarter" idx="12"/>
          </p:nvPr>
        </p:nvSpPr>
        <p:spPr/>
        <p:txBody>
          <a:bodyPr/>
          <a:lstStyle/>
          <a:p>
            <a:fld id="{F1653CE6-4CA0-A844-B523-715CC56373C2}" type="slidenum">
              <a:rPr lang="en-US" smtClean="0"/>
              <a:t>2</a:t>
            </a:fld>
            <a:endParaRPr lang="en-US"/>
          </a:p>
        </p:txBody>
      </p:sp>
      <p:pic>
        <p:nvPicPr>
          <p:cNvPr id="9" name="Picture 8"/>
          <p:cNvPicPr>
            <a:picLocks noChangeAspect="1"/>
          </p:cNvPicPr>
          <p:nvPr/>
        </p:nvPicPr>
        <p:blipFill>
          <a:blip r:embed="rId2"/>
          <a:stretch>
            <a:fillRect/>
          </a:stretch>
        </p:blipFill>
        <p:spPr>
          <a:xfrm>
            <a:off x="561976" y="4315937"/>
            <a:ext cx="3522133" cy="2386245"/>
          </a:xfrm>
          <a:prstGeom prst="rect">
            <a:avLst/>
          </a:prstGeom>
        </p:spPr>
      </p:pic>
    </p:spTree>
    <p:extLst>
      <p:ext uri="{BB962C8B-B14F-4D97-AF65-F5344CB8AC3E}">
        <p14:creationId xmlns:p14="http://schemas.microsoft.com/office/powerpoint/2010/main" val="159774461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a:t>
            </a:r>
            <a:r>
              <a:rPr lang="en-US" dirty="0" smtClean="0"/>
              <a:t>.b </a:t>
            </a:r>
            <a:r>
              <a:rPr lang="en-US" dirty="0"/>
              <a:t>Use more efficiently ICT resources</a:t>
            </a:r>
          </a:p>
        </p:txBody>
      </p:sp>
      <p:sp>
        <p:nvSpPr>
          <p:cNvPr id="3" name="Content Placeholder 2"/>
          <p:cNvSpPr>
            <a:spLocks noGrp="1"/>
          </p:cNvSpPr>
          <p:nvPr>
            <p:ph idx="1"/>
          </p:nvPr>
        </p:nvSpPr>
        <p:spPr>
          <a:xfrm>
            <a:off x="457200" y="1600200"/>
            <a:ext cx="5233262" cy="4876800"/>
          </a:xfrm>
        </p:spPr>
        <p:txBody>
          <a:bodyPr>
            <a:normAutofit fontScale="70000" lnSpcReduction="20000"/>
          </a:bodyPr>
          <a:lstStyle/>
          <a:p>
            <a:r>
              <a:rPr lang="en-US" dirty="0" smtClean="0">
                <a:solidFill>
                  <a:srgbClr val="008000"/>
                </a:solidFill>
              </a:rPr>
              <a:t>Use </a:t>
            </a:r>
            <a:r>
              <a:rPr lang="en-US" b="1" dirty="0">
                <a:solidFill>
                  <a:srgbClr val="008000"/>
                </a:solidFill>
              </a:rPr>
              <a:t>A</a:t>
            </a:r>
            <a:r>
              <a:rPr lang="en-US" b="1" dirty="0" smtClean="0">
                <a:solidFill>
                  <a:srgbClr val="008000"/>
                </a:solidFill>
              </a:rPr>
              <a:t>nalysis Trains</a:t>
            </a:r>
            <a:r>
              <a:rPr lang="en-US" dirty="0" smtClean="0">
                <a:solidFill>
                  <a:srgbClr val="008000"/>
                </a:solidFill>
              </a:rPr>
              <a:t>:</a:t>
            </a:r>
          </a:p>
          <a:p>
            <a:pPr lvl="1"/>
            <a:r>
              <a:rPr lang="en-US" dirty="0" smtClean="0"/>
              <a:t>Instead of running N analysis jobs on a single input file, N being the number of ongoing analysis,</a:t>
            </a:r>
          </a:p>
          <a:p>
            <a:pPr lvl="1"/>
            <a:r>
              <a:rPr lang="en-US" dirty="0" smtClean="0">
                <a:solidFill>
                  <a:srgbClr val="008000"/>
                </a:solidFill>
              </a:rPr>
              <a:t>Run a single job, centrally managed, which executes N analysis modules</a:t>
            </a:r>
          </a:p>
          <a:p>
            <a:pPr lvl="1"/>
            <a:r>
              <a:rPr lang="en-US" dirty="0" smtClean="0"/>
              <a:t>(ALICE already does this)</a:t>
            </a:r>
          </a:p>
          <a:p>
            <a:pPr lvl="1"/>
            <a:endParaRPr lang="en-US" dirty="0"/>
          </a:p>
          <a:p>
            <a:r>
              <a:rPr lang="en-US" dirty="0" smtClean="0">
                <a:solidFill>
                  <a:srgbClr val="FF0000"/>
                </a:solidFill>
              </a:rPr>
              <a:t>What do you gain?</a:t>
            </a:r>
          </a:p>
          <a:p>
            <a:pPr lvl="1"/>
            <a:r>
              <a:rPr lang="en-US" dirty="0" smtClean="0"/>
              <a:t>I/O can be provisioned and planned</a:t>
            </a:r>
          </a:p>
          <a:p>
            <a:pPr lvl="1"/>
            <a:r>
              <a:rPr lang="en-US" dirty="0" smtClean="0"/>
              <a:t>Fewer jobs in the system, easier to manage</a:t>
            </a:r>
          </a:p>
          <a:p>
            <a:pPr lvl="1"/>
            <a:r>
              <a:rPr lang="en-US" dirty="0" smtClean="0"/>
              <a:t>Analysis trains are run by operators, not physicists</a:t>
            </a:r>
          </a:p>
          <a:p>
            <a:pPr lvl="1"/>
            <a:r>
              <a:rPr lang="en-US" dirty="0" smtClean="0"/>
              <a:t>Divide by N also all the overheads (startup time, access to conditions, 	…)</a:t>
            </a:r>
          </a:p>
          <a:p>
            <a:pPr lvl="1"/>
            <a:r>
              <a:rPr lang="en-US" dirty="0" smtClean="0"/>
              <a:t>The train gets much more resources than single user jobs … can be much faster</a:t>
            </a:r>
          </a:p>
          <a:p>
            <a:r>
              <a:rPr lang="en-US" dirty="0" smtClean="0">
                <a:solidFill>
                  <a:srgbClr val="FF0000"/>
                </a:solidFill>
              </a:rPr>
              <a:t>What do you lose?</a:t>
            </a:r>
          </a:p>
          <a:p>
            <a:pPr lvl="1"/>
            <a:r>
              <a:rPr lang="en-US" dirty="0" smtClean="0"/>
              <a:t>Well, </a:t>
            </a:r>
            <a:r>
              <a:rPr lang="en-US" b="1" dirty="0" smtClean="0"/>
              <a:t>you can lose the train</a:t>
            </a:r>
            <a:r>
              <a:rPr lang="en-US" dirty="0" smtClean="0"/>
              <a:t>! When is the next one?</a:t>
            </a:r>
          </a:p>
          <a:p>
            <a:pPr lvl="1"/>
            <a:r>
              <a:rPr lang="en-US" dirty="0" smtClean="0"/>
              <a:t>In general, less controlled by the users</a:t>
            </a:r>
          </a:p>
          <a:p>
            <a:pPr lvl="1"/>
            <a:r>
              <a:rPr lang="en-US" dirty="0" smtClean="0"/>
              <a:t>Not guaranteed a a single train is ok for everyone</a:t>
            </a:r>
          </a:p>
          <a:p>
            <a:pPr lvl="1"/>
            <a:r>
              <a:rPr lang="en-US" b="1" dirty="0" smtClean="0"/>
              <a:t>Not optimal for late moment analysis code changes or last minute emergencies (i.e. </a:t>
            </a:r>
            <a:r>
              <a:rPr lang="en-US" b="1" dirty="0" err="1" smtClean="0"/>
              <a:t>Conf</a:t>
            </a:r>
            <a:r>
              <a:rPr lang="en-US" b="1" dirty="0" smtClean="0"/>
              <a:t> panic)</a:t>
            </a:r>
            <a:endParaRPr lang="en-US" b="1" dirty="0"/>
          </a:p>
        </p:txBody>
      </p:sp>
      <p:sp>
        <p:nvSpPr>
          <p:cNvPr id="4" name="Slide Number Placeholder 3"/>
          <p:cNvSpPr>
            <a:spLocks noGrp="1"/>
          </p:cNvSpPr>
          <p:nvPr>
            <p:ph type="sldNum" sz="quarter" idx="12"/>
          </p:nvPr>
        </p:nvSpPr>
        <p:spPr/>
        <p:txBody>
          <a:bodyPr/>
          <a:lstStyle/>
          <a:p>
            <a:fld id="{F1653CE6-4CA0-A844-B523-715CC56373C2}" type="slidenum">
              <a:rPr lang="en-US" smtClean="0"/>
              <a:t>20</a:t>
            </a:fld>
            <a:endParaRPr lang="en-US"/>
          </a:p>
        </p:txBody>
      </p:sp>
      <p:pic>
        <p:nvPicPr>
          <p:cNvPr id="5" name="Picture 4"/>
          <p:cNvPicPr>
            <a:picLocks noChangeAspect="1"/>
          </p:cNvPicPr>
          <p:nvPr/>
        </p:nvPicPr>
        <p:blipFill>
          <a:blip r:embed="rId2"/>
          <a:stretch>
            <a:fillRect/>
          </a:stretch>
        </p:blipFill>
        <p:spPr>
          <a:xfrm>
            <a:off x="6194925" y="1270045"/>
            <a:ext cx="2590654" cy="2154499"/>
          </a:xfrm>
          <a:prstGeom prst="rect">
            <a:avLst/>
          </a:prstGeom>
        </p:spPr>
      </p:pic>
      <p:pic>
        <p:nvPicPr>
          <p:cNvPr id="6" name="Picture 5"/>
          <p:cNvPicPr>
            <a:picLocks noChangeAspect="1"/>
          </p:cNvPicPr>
          <p:nvPr/>
        </p:nvPicPr>
        <p:blipFill>
          <a:blip r:embed="rId3"/>
          <a:stretch>
            <a:fillRect/>
          </a:stretch>
        </p:blipFill>
        <p:spPr>
          <a:xfrm>
            <a:off x="6194925" y="4285190"/>
            <a:ext cx="2728927" cy="2572810"/>
          </a:xfrm>
          <a:prstGeom prst="rect">
            <a:avLst/>
          </a:prstGeom>
        </p:spPr>
      </p:pic>
      <p:sp>
        <p:nvSpPr>
          <p:cNvPr id="7" name="Down Arrow 6"/>
          <p:cNvSpPr/>
          <p:nvPr/>
        </p:nvSpPr>
        <p:spPr>
          <a:xfrm>
            <a:off x="7377243" y="3655015"/>
            <a:ext cx="484707" cy="51383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344273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Grab more resources (for free…)</a:t>
            </a:r>
            <a:endParaRPr lang="en-US" dirty="0"/>
          </a:p>
        </p:txBody>
      </p:sp>
      <p:sp>
        <p:nvSpPr>
          <p:cNvPr id="4" name="Slide Number Placeholder 3"/>
          <p:cNvSpPr>
            <a:spLocks noGrp="1"/>
          </p:cNvSpPr>
          <p:nvPr>
            <p:ph type="sldNum" sz="quarter" idx="12"/>
          </p:nvPr>
        </p:nvSpPr>
        <p:spPr/>
        <p:txBody>
          <a:bodyPr/>
          <a:lstStyle/>
          <a:p>
            <a:fld id="{F1653CE6-4CA0-A844-B523-715CC56373C2}" type="slidenum">
              <a:rPr lang="en-US" smtClean="0"/>
              <a:t>21</a:t>
            </a:fld>
            <a:endParaRPr lang="en-US"/>
          </a:p>
        </p:txBody>
      </p:sp>
      <p:sp>
        <p:nvSpPr>
          <p:cNvPr id="5" name="Content Placeholder 2"/>
          <p:cNvSpPr>
            <a:spLocks noGrp="1"/>
          </p:cNvSpPr>
          <p:nvPr>
            <p:ph idx="1"/>
          </p:nvPr>
        </p:nvSpPr>
        <p:spPr>
          <a:xfrm>
            <a:off x="457200" y="1600200"/>
            <a:ext cx="8229600" cy="4876800"/>
          </a:xfrm>
        </p:spPr>
        <p:txBody>
          <a:bodyPr>
            <a:normAutofit fontScale="92500" lnSpcReduction="10000"/>
          </a:bodyPr>
          <a:lstStyle/>
          <a:p>
            <a:r>
              <a:rPr lang="en-US" dirty="0" smtClean="0">
                <a:solidFill>
                  <a:srgbClr val="008000"/>
                </a:solidFill>
              </a:rPr>
              <a:t>We DO have other resources outside TX hierarchies: </a:t>
            </a:r>
          </a:p>
          <a:p>
            <a:pPr lvl="1"/>
            <a:r>
              <a:rPr lang="en-US" b="1" dirty="0" smtClean="0"/>
              <a:t>the filter (HLT) farm </a:t>
            </a:r>
            <a:r>
              <a:rPr lang="en-US" dirty="0" smtClean="0"/>
              <a:t>is a specialized system, difficult to turn into an offline capable system on short notice</a:t>
            </a:r>
          </a:p>
          <a:p>
            <a:endParaRPr lang="en-US" dirty="0"/>
          </a:p>
          <a:p>
            <a:r>
              <a:rPr lang="en-US" dirty="0" smtClean="0">
                <a:solidFill>
                  <a:srgbClr val="008000"/>
                </a:solidFill>
              </a:rPr>
              <a:t>HLT is NOT used at all for what is it paid for</a:t>
            </a:r>
          </a:p>
          <a:p>
            <a:pPr lvl="1"/>
            <a:r>
              <a:rPr lang="en-US" dirty="0" smtClean="0"/>
              <a:t>~ 3 months a year (Winter shutdown)  </a:t>
            </a:r>
          </a:p>
          <a:p>
            <a:pPr lvl="1"/>
            <a:r>
              <a:rPr lang="en-US" dirty="0" smtClean="0"/>
              <a:t>2 weeks every couple of months (MD)</a:t>
            </a:r>
          </a:p>
          <a:p>
            <a:pPr lvl="1"/>
            <a:r>
              <a:rPr lang="en-US" dirty="0" smtClean="0"/>
              <a:t>For roughly 50% of the Run time (typical </a:t>
            </a:r>
            <a:r>
              <a:rPr lang="en-US" dirty="0" err="1" smtClean="0"/>
              <a:t>Interfill</a:t>
            </a:r>
            <a:r>
              <a:rPr lang="en-US" dirty="0" smtClean="0"/>
              <a:t>/Total in Run1)</a:t>
            </a:r>
          </a:p>
          <a:p>
            <a:pPr lvl="1"/>
            <a:endParaRPr lang="en-US" dirty="0"/>
          </a:p>
          <a:p>
            <a:r>
              <a:rPr lang="en-US" sz="2600" dirty="0" smtClean="0">
                <a:solidFill>
                  <a:srgbClr val="008000"/>
                </a:solidFill>
              </a:rPr>
              <a:t>More generally issue: how to use a big resource</a:t>
            </a:r>
          </a:p>
          <a:p>
            <a:pPr lvl="1"/>
            <a:r>
              <a:rPr lang="en-US" dirty="0"/>
              <a:t>Y</a:t>
            </a:r>
            <a:r>
              <a:rPr lang="en-US" dirty="0" smtClean="0"/>
              <a:t>ou cannot control (decide which OS, which network configuration, …)</a:t>
            </a:r>
          </a:p>
          <a:p>
            <a:pPr lvl="1"/>
            <a:r>
              <a:rPr lang="en-US" dirty="0" smtClean="0"/>
              <a:t>Comes and goes fast</a:t>
            </a:r>
          </a:p>
          <a:p>
            <a:pPr lvl="1"/>
            <a:r>
              <a:rPr lang="en-US" dirty="0" smtClean="0"/>
              <a:t>(Hopefully you did not pay)</a:t>
            </a:r>
          </a:p>
          <a:p>
            <a:r>
              <a:rPr lang="en-US" dirty="0" smtClean="0">
                <a:solidFill>
                  <a:srgbClr val="FF0000"/>
                </a:solidFill>
              </a:rPr>
              <a:t>Opportunistic Resource usage</a:t>
            </a:r>
          </a:p>
        </p:txBody>
      </p:sp>
      <p:sp>
        <p:nvSpPr>
          <p:cNvPr id="3" name="Rectangle 2"/>
          <p:cNvSpPr/>
          <p:nvPr/>
        </p:nvSpPr>
        <p:spPr>
          <a:xfrm rot="17970522">
            <a:off x="7273863" y="3282653"/>
            <a:ext cx="2006416" cy="646331"/>
          </a:xfrm>
          <a:prstGeom prst="rect">
            <a:avLst/>
          </a:prstGeom>
          <a:noFill/>
        </p:spPr>
        <p:txBody>
          <a:bodyPr wrap="none" lIns="91440" tIns="45720" rIns="91440" bIns="45720">
            <a:spAutoFit/>
          </a:bodyPr>
          <a:lstStyle/>
          <a:p>
            <a:pPr algn="ctr"/>
            <a: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All together, </a:t>
            </a: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3</a:t>
            </a:r>
            <a:r>
              <a:rPr lang="en-US"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x a standard T1</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82783110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Opportunistic usage</a:t>
            </a:r>
            <a:endParaRPr lang="en-US" dirty="0"/>
          </a:p>
        </p:txBody>
      </p:sp>
      <p:sp>
        <p:nvSpPr>
          <p:cNvPr id="3" name="Content Placeholder 2"/>
          <p:cNvSpPr>
            <a:spLocks noGrp="1"/>
          </p:cNvSpPr>
          <p:nvPr>
            <p:ph idx="1"/>
          </p:nvPr>
        </p:nvSpPr>
        <p:spPr>
          <a:xfrm>
            <a:off x="457200" y="1600200"/>
            <a:ext cx="8229600" cy="5156108"/>
          </a:xfrm>
        </p:spPr>
        <p:txBody>
          <a:bodyPr>
            <a:normAutofit fontScale="85000" lnSpcReduction="10000"/>
          </a:bodyPr>
          <a:lstStyle/>
          <a:p>
            <a:r>
              <a:rPr lang="en-US" dirty="0" smtClean="0">
                <a:solidFill>
                  <a:srgbClr val="0000FF"/>
                </a:solidFill>
              </a:rPr>
              <a:t>While we are very good in using out offline resources, the same cannot be said for other (scientific) fields</a:t>
            </a:r>
          </a:p>
          <a:p>
            <a:pPr lvl="1"/>
            <a:r>
              <a:rPr lang="en-US" dirty="0" smtClean="0">
                <a:solidFill>
                  <a:srgbClr val="008000"/>
                </a:solidFill>
              </a:rPr>
              <a:t>HPC centers are often keen to offer cycles to HEP (not CINECA, currently)</a:t>
            </a:r>
          </a:p>
          <a:p>
            <a:pPr lvl="1"/>
            <a:r>
              <a:rPr lang="en-US" dirty="0" smtClean="0"/>
              <a:t>Google/Amazon are interested in experimenting our workflows (hoping for future contracts)</a:t>
            </a:r>
          </a:p>
          <a:p>
            <a:pPr lvl="1"/>
            <a:r>
              <a:rPr lang="en-US" dirty="0" smtClean="0">
                <a:solidFill>
                  <a:srgbClr val="008000"/>
                </a:solidFill>
              </a:rPr>
              <a:t>Some commercial entities seem to have spare cycles to offer (reward = PR)</a:t>
            </a:r>
          </a:p>
          <a:p>
            <a:pPr lvl="1"/>
            <a:endParaRPr lang="en-US" dirty="0"/>
          </a:p>
          <a:p>
            <a:r>
              <a:rPr lang="en-US" dirty="0" smtClean="0">
                <a:solidFill>
                  <a:srgbClr val="FF0000"/>
                </a:solidFill>
              </a:rPr>
              <a:t>Use Clouds to exploit them!</a:t>
            </a:r>
          </a:p>
          <a:p>
            <a:pPr lvl="1"/>
            <a:r>
              <a:rPr lang="en-US" dirty="0" smtClean="0">
                <a:solidFill>
                  <a:srgbClr val="0000FF"/>
                </a:solidFill>
              </a:rPr>
              <a:t>Reasons: (I leave it to </a:t>
            </a:r>
            <a:r>
              <a:rPr lang="en-US" dirty="0" err="1" smtClean="0">
                <a:solidFill>
                  <a:srgbClr val="0000FF"/>
                </a:solidFill>
              </a:rPr>
              <a:t>Gianpaolo’s</a:t>
            </a:r>
            <a:r>
              <a:rPr lang="en-US" dirty="0" smtClean="0">
                <a:solidFill>
                  <a:srgbClr val="0000FF"/>
                </a:solidFill>
              </a:rPr>
              <a:t> talk…)</a:t>
            </a:r>
          </a:p>
          <a:p>
            <a:endParaRPr lang="en-US" dirty="0">
              <a:solidFill>
                <a:srgbClr val="0000FF"/>
              </a:solidFill>
            </a:endParaRPr>
          </a:p>
          <a:p>
            <a:r>
              <a:rPr lang="en-US" dirty="0" smtClean="0">
                <a:solidFill>
                  <a:srgbClr val="0000FF"/>
                </a:solidFill>
              </a:rPr>
              <a:t>PROs: </a:t>
            </a:r>
          </a:p>
          <a:p>
            <a:pPr lvl="1"/>
            <a:r>
              <a:rPr lang="en-US" dirty="0" smtClean="0">
                <a:solidFill>
                  <a:srgbClr val="000090"/>
                </a:solidFill>
              </a:rPr>
              <a:t>they can increase substantially the available resources;</a:t>
            </a:r>
          </a:p>
          <a:p>
            <a:pPr lvl="2"/>
            <a:r>
              <a:rPr lang="en-US" dirty="0">
                <a:solidFill>
                  <a:srgbClr val="008000"/>
                </a:solidFill>
              </a:rPr>
              <a:t>2015 estimates are at the 10% level (excluding HLT</a:t>
            </a:r>
            <a:r>
              <a:rPr lang="en-US" dirty="0" smtClean="0">
                <a:solidFill>
                  <a:srgbClr val="008000"/>
                </a:solidFill>
              </a:rPr>
              <a:t>)</a:t>
            </a:r>
            <a:endParaRPr lang="en-US" dirty="0" smtClean="0">
              <a:solidFill>
                <a:srgbClr val="0000FF"/>
              </a:solidFill>
            </a:endParaRPr>
          </a:p>
          <a:p>
            <a:pPr lvl="1"/>
            <a:r>
              <a:rPr lang="en-US" dirty="0" smtClean="0">
                <a:solidFill>
                  <a:srgbClr val="000090"/>
                </a:solidFill>
              </a:rPr>
              <a:t> unlike the GRID, you do not have to pay for the development of the Cloud  </a:t>
            </a:r>
          </a:p>
          <a:p>
            <a:r>
              <a:rPr lang="en-US" dirty="0" smtClean="0">
                <a:solidFill>
                  <a:srgbClr val="0000FF"/>
                </a:solidFill>
              </a:rPr>
              <a:t>CONSs: </a:t>
            </a:r>
          </a:p>
          <a:p>
            <a:pPr lvl="1"/>
            <a:r>
              <a:rPr lang="en-US" dirty="0" smtClean="0">
                <a:solidFill>
                  <a:srgbClr val="000090"/>
                </a:solidFill>
              </a:rPr>
              <a:t>again, you need to have an agile DM/WM system, which accepts high failure rates</a:t>
            </a:r>
          </a:p>
          <a:p>
            <a:pPr lvl="1"/>
            <a:endParaRPr lang="en-US" dirty="0" smtClean="0"/>
          </a:p>
          <a:p>
            <a:pPr lvl="1"/>
            <a:endParaRPr lang="en-US" dirty="0"/>
          </a:p>
        </p:txBody>
      </p:sp>
      <p:pic>
        <p:nvPicPr>
          <p:cNvPr id="4" name="Picture 3"/>
          <p:cNvPicPr>
            <a:picLocks noChangeAspect="1"/>
          </p:cNvPicPr>
          <p:nvPr/>
        </p:nvPicPr>
        <p:blipFill>
          <a:blip r:embed="rId2"/>
          <a:stretch>
            <a:fillRect/>
          </a:stretch>
        </p:blipFill>
        <p:spPr>
          <a:xfrm>
            <a:off x="1101715" y="533400"/>
            <a:ext cx="6200797" cy="5522410"/>
          </a:xfrm>
          <a:prstGeom prst="rect">
            <a:avLst/>
          </a:prstGeom>
        </p:spPr>
      </p:pic>
      <p:sp>
        <p:nvSpPr>
          <p:cNvPr id="5" name="Slide Number Placeholder 4"/>
          <p:cNvSpPr>
            <a:spLocks noGrp="1"/>
          </p:cNvSpPr>
          <p:nvPr>
            <p:ph type="sldNum" sz="quarter" idx="12"/>
          </p:nvPr>
        </p:nvSpPr>
        <p:spPr/>
        <p:txBody>
          <a:bodyPr/>
          <a:lstStyle/>
          <a:p>
            <a:fld id="{F1653CE6-4CA0-A844-B523-715CC56373C2}" type="slidenum">
              <a:rPr lang="en-US" smtClean="0"/>
              <a:t>22</a:t>
            </a:fld>
            <a:endParaRPr lang="en-US"/>
          </a:p>
        </p:txBody>
      </p:sp>
    </p:spTree>
    <p:extLst>
      <p:ext uri="{BB962C8B-B14F-4D97-AF65-F5344CB8AC3E}">
        <p14:creationId xmlns:p14="http://schemas.microsoft.com/office/powerpoint/2010/main" val="37425068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457200" indent="-457200"/>
            <a:r>
              <a:rPr lang="en-US" dirty="0" smtClean="0"/>
              <a:t>3. Improve </a:t>
            </a:r>
            <a:r>
              <a:rPr lang="en-US" dirty="0"/>
              <a:t>the </a:t>
            </a:r>
            <a:r>
              <a:rPr lang="en-US" dirty="0" smtClean="0"/>
              <a:t>algorithms</a:t>
            </a:r>
            <a:endParaRPr lang="en-US" dirty="0"/>
          </a:p>
        </p:txBody>
      </p:sp>
      <p:sp>
        <p:nvSpPr>
          <p:cNvPr id="3" name="Content Placeholder 2"/>
          <p:cNvSpPr>
            <a:spLocks noGrp="1"/>
          </p:cNvSpPr>
          <p:nvPr>
            <p:ph idx="1"/>
          </p:nvPr>
        </p:nvSpPr>
        <p:spPr>
          <a:xfrm>
            <a:off x="0" y="1540934"/>
            <a:ext cx="4385733" cy="4876800"/>
          </a:xfrm>
        </p:spPr>
        <p:txBody>
          <a:bodyPr/>
          <a:lstStyle/>
          <a:p>
            <a:r>
              <a:rPr lang="en-US" dirty="0" smtClean="0"/>
              <a:t>We are not IT scientists, and in the pre Run1 phase focus was to have a running software </a:t>
            </a:r>
          </a:p>
          <a:p>
            <a:r>
              <a:rPr lang="en-US" dirty="0" smtClean="0">
                <a:solidFill>
                  <a:srgbClr val="008000"/>
                </a:solidFill>
              </a:rPr>
              <a:t>Since then, large effort spent on optimization of critical part, with huge success (not uncommon 2x per year)</a:t>
            </a:r>
          </a:p>
          <a:p>
            <a:r>
              <a:rPr lang="en-US" dirty="0" smtClean="0"/>
              <a:t>Much more difficult in the future, low hanging fruits are gone</a:t>
            </a:r>
            <a:endParaRPr lang="en-US" dirty="0"/>
          </a:p>
        </p:txBody>
      </p:sp>
      <p:sp>
        <p:nvSpPr>
          <p:cNvPr id="4" name="Slide Number Placeholder 3"/>
          <p:cNvSpPr>
            <a:spLocks noGrp="1"/>
          </p:cNvSpPr>
          <p:nvPr>
            <p:ph type="sldNum" sz="quarter" idx="12"/>
          </p:nvPr>
        </p:nvSpPr>
        <p:spPr/>
        <p:txBody>
          <a:bodyPr/>
          <a:lstStyle/>
          <a:p>
            <a:fld id="{F1653CE6-4CA0-A844-B523-715CC56373C2}" type="slidenum">
              <a:rPr lang="en-US" smtClean="0"/>
              <a:t>23</a:t>
            </a:fld>
            <a:endParaRPr lang="en-US"/>
          </a:p>
        </p:txBody>
      </p:sp>
      <p:pic>
        <p:nvPicPr>
          <p:cNvPr id="5" name="Picture 4"/>
          <p:cNvPicPr>
            <a:picLocks noChangeAspect="1"/>
          </p:cNvPicPr>
          <p:nvPr/>
        </p:nvPicPr>
        <p:blipFill>
          <a:blip r:embed="rId2"/>
          <a:stretch>
            <a:fillRect/>
          </a:stretch>
        </p:blipFill>
        <p:spPr>
          <a:xfrm>
            <a:off x="4360337" y="1523999"/>
            <a:ext cx="4776054" cy="4614333"/>
          </a:xfrm>
          <a:prstGeom prst="rect">
            <a:avLst/>
          </a:prstGeom>
        </p:spPr>
      </p:pic>
    </p:spTree>
    <p:extLst>
      <p:ext uri="{BB962C8B-B14F-4D97-AF65-F5344CB8AC3E}">
        <p14:creationId xmlns:p14="http://schemas.microsoft.com/office/powerpoint/2010/main" val="294193945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457200" indent="-457200"/>
            <a:r>
              <a:rPr lang="en-US" sz="2800" dirty="0" smtClean="0"/>
              <a:t>4 . Change </a:t>
            </a:r>
            <a:r>
              <a:rPr lang="en-US" sz="2800" dirty="0"/>
              <a:t>technology (CPUs to GPUs, ARM,…</a:t>
            </a:r>
            <a:r>
              <a:rPr lang="en-US" sz="2800" dirty="0" smtClean="0"/>
              <a:t>)</a:t>
            </a:r>
            <a:endParaRPr lang="en-US" sz="2800" dirty="0"/>
          </a:p>
        </p:txBody>
      </p:sp>
      <p:sp>
        <p:nvSpPr>
          <p:cNvPr id="3" name="Content Placeholder 2"/>
          <p:cNvSpPr>
            <a:spLocks noGrp="1"/>
          </p:cNvSpPr>
          <p:nvPr>
            <p:ph idx="1"/>
          </p:nvPr>
        </p:nvSpPr>
        <p:spPr>
          <a:xfrm>
            <a:off x="457200" y="1600200"/>
            <a:ext cx="4852739" cy="4876800"/>
          </a:xfrm>
        </p:spPr>
        <p:txBody>
          <a:bodyPr/>
          <a:lstStyle/>
          <a:p>
            <a:r>
              <a:rPr lang="en-US" dirty="0" smtClean="0"/>
              <a:t>To get the most performance per $, we need to stay at the top of the commodity wave</a:t>
            </a:r>
            <a:endParaRPr lang="en-US" dirty="0"/>
          </a:p>
        </p:txBody>
      </p:sp>
      <p:pic>
        <p:nvPicPr>
          <p:cNvPr id="4" name="Picture 3"/>
          <p:cNvPicPr>
            <a:picLocks noChangeAspect="1"/>
          </p:cNvPicPr>
          <p:nvPr/>
        </p:nvPicPr>
        <p:blipFill>
          <a:blip r:embed="rId2"/>
          <a:stretch>
            <a:fillRect/>
          </a:stretch>
        </p:blipFill>
        <p:spPr>
          <a:xfrm>
            <a:off x="5868297" y="1524000"/>
            <a:ext cx="2818503" cy="1402377"/>
          </a:xfrm>
          <a:prstGeom prst="rect">
            <a:avLst/>
          </a:prstGeom>
        </p:spPr>
      </p:pic>
      <p:pic>
        <p:nvPicPr>
          <p:cNvPr id="5" name="Picture 4"/>
          <p:cNvPicPr>
            <a:picLocks noChangeAspect="1"/>
          </p:cNvPicPr>
          <p:nvPr/>
        </p:nvPicPr>
        <p:blipFill>
          <a:blip r:embed="rId3"/>
          <a:stretch>
            <a:fillRect/>
          </a:stretch>
        </p:blipFill>
        <p:spPr>
          <a:xfrm>
            <a:off x="5993950" y="3110205"/>
            <a:ext cx="2250048" cy="3394402"/>
          </a:xfrm>
          <a:prstGeom prst="rect">
            <a:avLst/>
          </a:prstGeom>
        </p:spPr>
      </p:pic>
      <p:sp>
        <p:nvSpPr>
          <p:cNvPr id="7" name="TextBox 6"/>
          <p:cNvSpPr txBox="1"/>
          <p:nvPr/>
        </p:nvSpPr>
        <p:spPr>
          <a:xfrm>
            <a:off x="8059961" y="3322024"/>
            <a:ext cx="312856" cy="276999"/>
          </a:xfrm>
          <a:prstGeom prst="rect">
            <a:avLst/>
          </a:prstGeom>
          <a:noFill/>
        </p:spPr>
        <p:txBody>
          <a:bodyPr wrap="none" rtlCol="0">
            <a:spAutoFit/>
          </a:bodyPr>
          <a:lstStyle/>
          <a:p>
            <a:r>
              <a:rPr lang="en-US" sz="1200" b="1" dirty="0" smtClean="0"/>
              <a:t>M</a:t>
            </a:r>
            <a:endParaRPr lang="en-US" sz="1200" b="1" dirty="0"/>
          </a:p>
        </p:txBody>
      </p:sp>
      <p:sp>
        <p:nvSpPr>
          <p:cNvPr id="8" name="Rectangle 7"/>
          <p:cNvSpPr/>
          <p:nvPr/>
        </p:nvSpPr>
        <p:spPr>
          <a:xfrm>
            <a:off x="5993950" y="5714617"/>
            <a:ext cx="2159613" cy="294473"/>
          </a:xfrm>
          <a:prstGeom prst="rect">
            <a:avLst/>
          </a:prstGeom>
          <a:gradFill flip="none" rotWithShape="1">
            <a:gsLst>
              <a:gs pos="0">
                <a:schemeClr val="accent1">
                  <a:shade val="70000"/>
                  <a:satMod val="150000"/>
                  <a:alpha val="14000"/>
                </a:schemeClr>
              </a:gs>
              <a:gs pos="34000">
                <a:schemeClr val="accent1">
                  <a:shade val="70000"/>
                  <a:satMod val="140000"/>
                  <a:alpha val="14000"/>
                </a:schemeClr>
              </a:gs>
              <a:gs pos="70000">
                <a:schemeClr val="accent1">
                  <a:tint val="100000"/>
                  <a:shade val="90000"/>
                  <a:satMod val="140000"/>
                  <a:alpha val="14000"/>
                </a:schemeClr>
              </a:gs>
              <a:gs pos="100000">
                <a:schemeClr val="accent1">
                  <a:tint val="100000"/>
                  <a:shade val="100000"/>
                  <a:satMod val="100000"/>
                  <a:alpha val="14000"/>
                </a:schemeClr>
              </a:gs>
            </a:gsLst>
            <a:path path="circle">
              <a:fillToRect l="100000" t="100000" r="100000" b="10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Callout 8"/>
          <p:cNvSpPr/>
          <p:nvPr/>
        </p:nvSpPr>
        <p:spPr>
          <a:xfrm>
            <a:off x="8153563" y="5364930"/>
            <a:ext cx="990437" cy="506125"/>
          </a:xfrm>
          <a:prstGeom prst="wedgeEllipseCallout">
            <a:avLst>
              <a:gd name="adj1" fmla="val -55212"/>
              <a:gd name="adj2" fmla="val 5522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HEP!</a:t>
            </a:r>
            <a:endParaRPr lang="en-US" sz="1400" dirty="0"/>
          </a:p>
        </p:txBody>
      </p:sp>
      <p:pic>
        <p:nvPicPr>
          <p:cNvPr id="11" name="Picture 10"/>
          <p:cNvPicPr>
            <a:picLocks noChangeAspect="1"/>
          </p:cNvPicPr>
          <p:nvPr/>
        </p:nvPicPr>
        <p:blipFill>
          <a:blip r:embed="rId4"/>
          <a:stretch>
            <a:fillRect/>
          </a:stretch>
        </p:blipFill>
        <p:spPr>
          <a:xfrm>
            <a:off x="457200" y="3107901"/>
            <a:ext cx="5177214" cy="3689774"/>
          </a:xfrm>
          <a:prstGeom prst="rect">
            <a:avLst/>
          </a:prstGeom>
        </p:spPr>
      </p:pic>
      <p:sp>
        <p:nvSpPr>
          <p:cNvPr id="6" name="Slide Number Placeholder 5"/>
          <p:cNvSpPr>
            <a:spLocks noGrp="1"/>
          </p:cNvSpPr>
          <p:nvPr>
            <p:ph type="sldNum" sz="quarter" idx="12"/>
          </p:nvPr>
        </p:nvSpPr>
        <p:spPr/>
        <p:txBody>
          <a:bodyPr/>
          <a:lstStyle/>
          <a:p>
            <a:fld id="{F1653CE6-4CA0-A844-B523-715CC56373C2}" type="slidenum">
              <a:rPr lang="en-US" smtClean="0"/>
              <a:t>24</a:t>
            </a:fld>
            <a:endParaRPr lang="en-US"/>
          </a:p>
        </p:txBody>
      </p:sp>
      <p:pic>
        <p:nvPicPr>
          <p:cNvPr id="10" name="Picture 9"/>
          <p:cNvPicPr>
            <a:picLocks noChangeAspect="1"/>
          </p:cNvPicPr>
          <p:nvPr/>
        </p:nvPicPr>
        <p:blipFill>
          <a:blip r:embed="rId5"/>
          <a:stretch>
            <a:fillRect/>
          </a:stretch>
        </p:blipFill>
        <p:spPr>
          <a:xfrm>
            <a:off x="664325" y="1600200"/>
            <a:ext cx="8022475" cy="4136588"/>
          </a:xfrm>
          <a:prstGeom prst="rect">
            <a:avLst/>
          </a:prstGeom>
        </p:spPr>
      </p:pic>
    </p:spTree>
    <p:extLst>
      <p:ext uri="{BB962C8B-B14F-4D97-AF65-F5344CB8AC3E}">
        <p14:creationId xmlns:p14="http://schemas.microsoft.com/office/powerpoint/2010/main" val="15399198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drives the market?</a:t>
            </a:r>
            <a:endParaRPr lang="en-US" dirty="0"/>
          </a:p>
        </p:txBody>
      </p:sp>
      <p:sp>
        <p:nvSpPr>
          <p:cNvPr id="3" name="Content Placeholder 2"/>
          <p:cNvSpPr>
            <a:spLocks noGrp="1"/>
          </p:cNvSpPr>
          <p:nvPr>
            <p:ph idx="1"/>
          </p:nvPr>
        </p:nvSpPr>
        <p:spPr>
          <a:xfrm>
            <a:off x="457200" y="1600200"/>
            <a:ext cx="4621213" cy="4876800"/>
          </a:xfrm>
        </p:spPr>
        <p:txBody>
          <a:bodyPr/>
          <a:lstStyle/>
          <a:p>
            <a:r>
              <a:rPr lang="en-US" dirty="0" smtClean="0">
                <a:solidFill>
                  <a:srgbClr val="FF0000"/>
                </a:solidFill>
              </a:rPr>
              <a:t>Videogames</a:t>
            </a:r>
          </a:p>
          <a:p>
            <a:pPr lvl="1"/>
            <a:r>
              <a:rPr lang="en-US" dirty="0" smtClean="0"/>
              <a:t>High level GPUs</a:t>
            </a:r>
          </a:p>
          <a:p>
            <a:r>
              <a:rPr lang="en-US" dirty="0" smtClean="0">
                <a:solidFill>
                  <a:srgbClr val="FF0000"/>
                </a:solidFill>
              </a:rPr>
              <a:t>Smartphones / Tablet</a:t>
            </a:r>
          </a:p>
          <a:p>
            <a:pPr lvl="1"/>
            <a:r>
              <a:rPr lang="en-US" dirty="0" smtClean="0"/>
              <a:t>Low consumption CPUs, low cost (50$ each </a:t>
            </a:r>
            <a:r>
              <a:rPr lang="en-US" dirty="0" err="1" smtClean="0"/>
              <a:t>vs</a:t>
            </a:r>
            <a:r>
              <a:rPr lang="en-US" dirty="0" smtClean="0"/>
              <a:t> 1000$ for a Xeon)</a:t>
            </a:r>
          </a:p>
          <a:p>
            <a:pPr marL="274320" lvl="1" indent="0">
              <a:buNone/>
            </a:pPr>
            <a:endParaRPr lang="en-US" dirty="0" smtClean="0"/>
          </a:p>
          <a:p>
            <a:r>
              <a:rPr lang="en-US" dirty="0" smtClean="0">
                <a:solidFill>
                  <a:srgbClr val="008000"/>
                </a:solidFill>
              </a:rPr>
              <a:t>In both cases, expect many cores CPUs, O(1000) if you include GPU cores</a:t>
            </a:r>
            <a:endParaRPr lang="en-US" dirty="0">
              <a:solidFill>
                <a:srgbClr val="008000"/>
              </a:solidFill>
            </a:endParaRPr>
          </a:p>
        </p:txBody>
      </p:sp>
      <p:pic>
        <p:nvPicPr>
          <p:cNvPr id="4" name="Picture 3"/>
          <p:cNvPicPr>
            <a:picLocks noChangeAspect="1"/>
          </p:cNvPicPr>
          <p:nvPr/>
        </p:nvPicPr>
        <p:blipFill>
          <a:blip r:embed="rId2"/>
          <a:stretch>
            <a:fillRect/>
          </a:stretch>
        </p:blipFill>
        <p:spPr>
          <a:xfrm>
            <a:off x="4947361" y="3303484"/>
            <a:ext cx="4116341" cy="2324522"/>
          </a:xfrm>
          <a:prstGeom prst="rect">
            <a:avLst/>
          </a:prstGeom>
        </p:spPr>
      </p:pic>
      <p:pic>
        <p:nvPicPr>
          <p:cNvPr id="5" name="Picture 4"/>
          <p:cNvPicPr>
            <a:picLocks noChangeAspect="1"/>
          </p:cNvPicPr>
          <p:nvPr/>
        </p:nvPicPr>
        <p:blipFill>
          <a:blip r:embed="rId3"/>
          <a:stretch>
            <a:fillRect/>
          </a:stretch>
        </p:blipFill>
        <p:spPr>
          <a:xfrm>
            <a:off x="4845761" y="1312334"/>
            <a:ext cx="2924586" cy="1646767"/>
          </a:xfrm>
          <a:prstGeom prst="rect">
            <a:avLst/>
          </a:prstGeom>
        </p:spPr>
      </p:pic>
      <p:sp>
        <p:nvSpPr>
          <p:cNvPr id="6" name="TextBox 5"/>
          <p:cNvSpPr txBox="1"/>
          <p:nvPr/>
        </p:nvSpPr>
        <p:spPr>
          <a:xfrm>
            <a:off x="7770347" y="1600199"/>
            <a:ext cx="1373653" cy="1169551"/>
          </a:xfrm>
          <a:prstGeom prst="rect">
            <a:avLst/>
          </a:prstGeom>
          <a:solidFill>
            <a:srgbClr val="AD8F67"/>
          </a:solidFill>
        </p:spPr>
        <p:txBody>
          <a:bodyPr wrap="square" rtlCol="0">
            <a:spAutoFit/>
          </a:bodyPr>
          <a:lstStyle/>
          <a:p>
            <a:r>
              <a:rPr lang="en-US" sz="1400" b="1" dirty="0" err="1" smtClean="0"/>
              <a:t>Nvidia</a:t>
            </a:r>
            <a:r>
              <a:rPr lang="en-US" sz="1400" b="1" dirty="0" smtClean="0"/>
              <a:t> GTX Titan</a:t>
            </a:r>
            <a:r>
              <a:rPr lang="en-US" sz="1400" dirty="0" smtClean="0"/>
              <a:t/>
            </a:r>
            <a:br>
              <a:rPr lang="en-US" sz="1400" dirty="0" smtClean="0"/>
            </a:br>
            <a:r>
              <a:rPr lang="en-US" sz="1400" dirty="0" smtClean="0"/>
              <a:t>4500 </a:t>
            </a:r>
            <a:r>
              <a:rPr lang="en-US" sz="1400" dirty="0" err="1" smtClean="0"/>
              <a:t>Gflops</a:t>
            </a:r>
            <a:endParaRPr lang="en-US" sz="1400" dirty="0" smtClean="0"/>
          </a:p>
          <a:p>
            <a:r>
              <a:rPr lang="en-US" sz="1400" dirty="0" smtClean="0"/>
              <a:t>250 W</a:t>
            </a:r>
          </a:p>
          <a:p>
            <a:r>
              <a:rPr lang="en-US" sz="1400" dirty="0" smtClean="0"/>
              <a:t>(~1000$)</a:t>
            </a:r>
            <a:endParaRPr lang="en-US" sz="1400" dirty="0"/>
          </a:p>
        </p:txBody>
      </p:sp>
      <p:sp>
        <p:nvSpPr>
          <p:cNvPr id="7" name="TextBox 6"/>
          <p:cNvSpPr txBox="1"/>
          <p:nvPr/>
        </p:nvSpPr>
        <p:spPr>
          <a:xfrm>
            <a:off x="4947361" y="5628006"/>
            <a:ext cx="3776657" cy="1200329"/>
          </a:xfrm>
          <a:prstGeom prst="rect">
            <a:avLst/>
          </a:prstGeom>
          <a:solidFill>
            <a:srgbClr val="AD8F67"/>
          </a:solidFill>
        </p:spPr>
        <p:txBody>
          <a:bodyPr wrap="none" rtlCol="0">
            <a:spAutoFit/>
          </a:bodyPr>
          <a:lstStyle/>
          <a:p>
            <a:r>
              <a:rPr lang="en-US" b="1" dirty="0" err="1" smtClean="0"/>
              <a:t>Tegra</a:t>
            </a:r>
            <a:r>
              <a:rPr lang="en-US" b="1" dirty="0" smtClean="0"/>
              <a:t> K1</a:t>
            </a:r>
          </a:p>
          <a:p>
            <a:r>
              <a:rPr lang="en-US" dirty="0" smtClean="0"/>
              <a:t>365 </a:t>
            </a:r>
            <a:r>
              <a:rPr lang="en-US" dirty="0" err="1" smtClean="0"/>
              <a:t>Gflops</a:t>
            </a:r>
            <a:endParaRPr lang="en-US" dirty="0" smtClean="0"/>
          </a:p>
          <a:p>
            <a:r>
              <a:rPr lang="en-US" dirty="0"/>
              <a:t>5</a:t>
            </a:r>
            <a:r>
              <a:rPr lang="en-US" dirty="0" smtClean="0"/>
              <a:t> W (includes also 2 ARMv8 cores)</a:t>
            </a:r>
          </a:p>
          <a:p>
            <a:r>
              <a:rPr lang="en-US" dirty="0" smtClean="0"/>
              <a:t>($50?)</a:t>
            </a:r>
            <a:endParaRPr lang="en-US" dirty="0"/>
          </a:p>
        </p:txBody>
      </p:sp>
      <p:sp>
        <p:nvSpPr>
          <p:cNvPr id="8" name="TextBox 7"/>
          <p:cNvSpPr txBox="1"/>
          <p:nvPr/>
        </p:nvSpPr>
        <p:spPr>
          <a:xfrm>
            <a:off x="568603" y="5505247"/>
            <a:ext cx="1841412" cy="1200329"/>
          </a:xfrm>
          <a:prstGeom prst="rect">
            <a:avLst/>
          </a:prstGeom>
          <a:solidFill>
            <a:srgbClr val="AD8F67"/>
          </a:solidFill>
        </p:spPr>
        <p:txBody>
          <a:bodyPr wrap="square" rtlCol="0">
            <a:spAutoFit/>
          </a:bodyPr>
          <a:lstStyle/>
          <a:p>
            <a:r>
              <a:rPr lang="en-US" b="1" dirty="0" smtClean="0"/>
              <a:t>Xeon E5-4650L</a:t>
            </a:r>
          </a:p>
          <a:p>
            <a:r>
              <a:rPr lang="en-US" dirty="0" smtClean="0"/>
              <a:t>1000 </a:t>
            </a:r>
            <a:r>
              <a:rPr lang="en-US" dirty="0" err="1" smtClean="0"/>
              <a:t>Gflops</a:t>
            </a:r>
            <a:endParaRPr lang="en-US" dirty="0" smtClean="0"/>
          </a:p>
          <a:p>
            <a:r>
              <a:rPr lang="en-US" dirty="0" smtClean="0"/>
              <a:t>115W</a:t>
            </a:r>
          </a:p>
          <a:p>
            <a:r>
              <a:rPr lang="en-US" dirty="0" smtClean="0"/>
              <a:t>3000$</a:t>
            </a:r>
            <a:endParaRPr lang="en-US" dirty="0"/>
          </a:p>
        </p:txBody>
      </p:sp>
      <p:pic>
        <p:nvPicPr>
          <p:cNvPr id="9" name="Picture 8"/>
          <p:cNvPicPr>
            <a:picLocks noChangeAspect="1"/>
          </p:cNvPicPr>
          <p:nvPr/>
        </p:nvPicPr>
        <p:blipFill>
          <a:blip r:embed="rId4"/>
          <a:stretch>
            <a:fillRect/>
          </a:stretch>
        </p:blipFill>
        <p:spPr>
          <a:xfrm>
            <a:off x="2440516" y="5551803"/>
            <a:ext cx="1452033" cy="1087624"/>
          </a:xfrm>
          <a:prstGeom prst="rect">
            <a:avLst/>
          </a:prstGeom>
        </p:spPr>
      </p:pic>
      <p:sp>
        <p:nvSpPr>
          <p:cNvPr id="10" name="Slide Number Placeholder 9"/>
          <p:cNvSpPr>
            <a:spLocks noGrp="1"/>
          </p:cNvSpPr>
          <p:nvPr>
            <p:ph type="sldNum" sz="quarter" idx="12"/>
          </p:nvPr>
        </p:nvSpPr>
        <p:spPr/>
        <p:txBody>
          <a:bodyPr/>
          <a:lstStyle/>
          <a:p>
            <a:fld id="{F1653CE6-4CA0-A844-B523-715CC56373C2}" type="slidenum">
              <a:rPr lang="en-US" smtClean="0"/>
              <a:t>25</a:t>
            </a:fld>
            <a:endParaRPr lang="en-US"/>
          </a:p>
        </p:txBody>
      </p:sp>
    </p:spTree>
    <p:extLst>
      <p:ext uri="{BB962C8B-B14F-4D97-AF65-F5344CB8AC3E}">
        <p14:creationId xmlns:p14="http://schemas.microsoft.com/office/powerpoint/2010/main" val="350794421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need to play this game …</a:t>
            </a:r>
            <a:endParaRPr lang="en-US" dirty="0"/>
          </a:p>
        </p:txBody>
      </p:sp>
      <p:sp>
        <p:nvSpPr>
          <p:cNvPr id="3" name="Content Placeholder 2"/>
          <p:cNvSpPr>
            <a:spLocks noGrp="1"/>
          </p:cNvSpPr>
          <p:nvPr>
            <p:ph idx="1"/>
          </p:nvPr>
        </p:nvSpPr>
        <p:spPr/>
        <p:txBody>
          <a:bodyPr>
            <a:normAutofit/>
          </a:bodyPr>
          <a:lstStyle/>
          <a:p>
            <a:r>
              <a:rPr lang="en-US" dirty="0" smtClean="0">
                <a:solidFill>
                  <a:srgbClr val="0000FF"/>
                </a:solidFill>
              </a:rPr>
              <a:t>(Many of us need to) Gain expertise in Multicore programming</a:t>
            </a:r>
          </a:p>
          <a:p>
            <a:pPr lvl="1"/>
            <a:r>
              <a:rPr lang="en-US" dirty="0" smtClean="0">
                <a:solidFill>
                  <a:srgbClr val="008000"/>
                </a:solidFill>
              </a:rPr>
              <a:t>Concurrency Forum evolving in HEP SW Collaboration next month; let’s see which is the proposal</a:t>
            </a:r>
          </a:p>
          <a:p>
            <a:r>
              <a:rPr lang="en-US" dirty="0" smtClean="0">
                <a:solidFill>
                  <a:srgbClr val="0000FF"/>
                </a:solidFill>
              </a:rPr>
              <a:t>(Few of us need to) Gain Expertise in GPU programming</a:t>
            </a:r>
          </a:p>
          <a:p>
            <a:pPr lvl="1"/>
            <a:r>
              <a:rPr lang="en-US" dirty="0" smtClean="0">
                <a:solidFill>
                  <a:srgbClr val="008000"/>
                </a:solidFill>
              </a:rPr>
              <a:t>For time critical tasks, like tracking @ HLT (ALICE already does, ATLAS has shown numbers)</a:t>
            </a:r>
          </a:p>
          <a:p>
            <a:pPr marL="274320" lvl="1" indent="0">
              <a:buNone/>
            </a:pPr>
            <a:endParaRPr lang="en-US" dirty="0" smtClean="0"/>
          </a:p>
          <a:p>
            <a:r>
              <a:rPr lang="en-US" dirty="0" smtClean="0">
                <a:solidFill>
                  <a:srgbClr val="FF0000"/>
                </a:solidFill>
              </a:rPr>
              <a:t>PROs</a:t>
            </a:r>
            <a:r>
              <a:rPr lang="en-US" dirty="0" smtClean="0"/>
              <a:t>: more performance per $ sure helps to fill the gap</a:t>
            </a:r>
          </a:p>
          <a:p>
            <a:r>
              <a:rPr lang="en-US" dirty="0" smtClean="0">
                <a:solidFill>
                  <a:srgbClr val="FF0000"/>
                </a:solidFill>
              </a:rPr>
              <a:t>CONSs</a:t>
            </a:r>
            <a:r>
              <a:rPr lang="en-US" dirty="0" smtClean="0"/>
              <a:t>: we already suffered Fortran to C++, this is much more difficult; we need years of preparation, and good software frameworks</a:t>
            </a:r>
          </a:p>
          <a:p>
            <a:pPr lvl="1"/>
            <a:endParaRPr lang="en-US" dirty="0"/>
          </a:p>
        </p:txBody>
      </p:sp>
      <p:sp>
        <p:nvSpPr>
          <p:cNvPr id="4" name="Slide Number Placeholder 3"/>
          <p:cNvSpPr>
            <a:spLocks noGrp="1"/>
          </p:cNvSpPr>
          <p:nvPr>
            <p:ph type="sldNum" sz="quarter" idx="12"/>
          </p:nvPr>
        </p:nvSpPr>
        <p:spPr/>
        <p:txBody>
          <a:bodyPr/>
          <a:lstStyle/>
          <a:p>
            <a:fld id="{F1653CE6-4CA0-A844-B523-715CC56373C2}" type="slidenum">
              <a:rPr lang="en-US" smtClean="0"/>
              <a:t>26</a:t>
            </a:fld>
            <a:endParaRPr lang="en-US"/>
          </a:p>
        </p:txBody>
      </p:sp>
    </p:spTree>
    <p:extLst>
      <p:ext uri="{BB962C8B-B14F-4D97-AF65-F5344CB8AC3E}">
        <p14:creationId xmlns:p14="http://schemas.microsoft.com/office/powerpoint/2010/main" val="14793963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7443" r="4742"/>
          <a:stretch/>
        </p:blipFill>
        <p:spPr>
          <a:xfrm rot="16200000">
            <a:off x="4010599" y="1761108"/>
            <a:ext cx="6815499" cy="3378286"/>
          </a:xfrm>
          <a:prstGeom prst="rect">
            <a:avLst/>
          </a:prstGeom>
        </p:spPr>
      </p:pic>
      <p:sp>
        <p:nvSpPr>
          <p:cNvPr id="2" name="Title 1"/>
          <p:cNvSpPr>
            <a:spLocks noGrp="1"/>
          </p:cNvSpPr>
          <p:nvPr>
            <p:ph type="title"/>
          </p:nvPr>
        </p:nvSpPr>
        <p:spPr/>
        <p:txBody>
          <a:bodyPr/>
          <a:lstStyle/>
          <a:p>
            <a:r>
              <a:rPr lang="en-US" dirty="0" smtClean="0"/>
              <a:t>(a note of optimism…)</a:t>
            </a:r>
            <a:endParaRPr lang="en-US" dirty="0"/>
          </a:p>
        </p:txBody>
      </p:sp>
      <p:sp>
        <p:nvSpPr>
          <p:cNvPr id="3" name="Content Placeholder 2"/>
          <p:cNvSpPr>
            <a:spLocks noGrp="1"/>
          </p:cNvSpPr>
          <p:nvPr>
            <p:ph idx="1"/>
          </p:nvPr>
        </p:nvSpPr>
        <p:spPr>
          <a:xfrm>
            <a:off x="0" y="1268303"/>
            <a:ext cx="5068461" cy="4876800"/>
          </a:xfrm>
        </p:spPr>
        <p:txBody>
          <a:bodyPr/>
          <a:lstStyle/>
          <a:p>
            <a:r>
              <a:rPr lang="en-US" dirty="0" smtClean="0"/>
              <a:t>At least at the level of </a:t>
            </a:r>
            <a:r>
              <a:rPr lang="en-US" b="1" dirty="0" smtClean="0"/>
              <a:t>Frameworks</a:t>
            </a:r>
            <a:r>
              <a:rPr lang="en-US" dirty="0" smtClean="0"/>
              <a:t> (not of </a:t>
            </a:r>
            <a:r>
              <a:rPr lang="en-US" b="1" dirty="0" smtClean="0"/>
              <a:t>Algorithms</a:t>
            </a:r>
            <a:r>
              <a:rPr lang="en-US" dirty="0" smtClean="0"/>
              <a:t>), all the Collaborations already have Multicore / Thread safe Frameworks</a:t>
            </a:r>
          </a:p>
          <a:p>
            <a:pPr lvl="1"/>
            <a:r>
              <a:rPr lang="en-US" b="1" dirty="0" err="1" smtClean="0"/>
              <a:t>AthenaMP</a:t>
            </a:r>
            <a:r>
              <a:rPr lang="en-US" dirty="0" smtClean="0"/>
              <a:t> (ATLAS), </a:t>
            </a:r>
            <a:r>
              <a:rPr lang="en-US" b="1" dirty="0" smtClean="0"/>
              <a:t>CMSSW</a:t>
            </a:r>
            <a:r>
              <a:rPr lang="en-US" dirty="0" smtClean="0"/>
              <a:t> (CMS), </a:t>
            </a:r>
            <a:r>
              <a:rPr lang="en-US" b="1" dirty="0" err="1" smtClean="0"/>
              <a:t>AliROOT</a:t>
            </a:r>
            <a:r>
              <a:rPr lang="en-US" dirty="0" smtClean="0"/>
              <a:t> (ALICE), </a:t>
            </a:r>
            <a:r>
              <a:rPr lang="en-US" b="1" dirty="0" smtClean="0"/>
              <a:t>Gaudi</a:t>
            </a:r>
            <a:r>
              <a:rPr lang="en-US" dirty="0" smtClean="0"/>
              <a:t>(</a:t>
            </a:r>
            <a:r>
              <a:rPr lang="en-US" dirty="0" err="1" smtClean="0"/>
              <a:t>LHCb</a:t>
            </a:r>
            <a:r>
              <a:rPr lang="en-US" dirty="0" smtClean="0"/>
              <a:t>)</a:t>
            </a:r>
          </a:p>
          <a:p>
            <a:pPr lvl="1"/>
            <a:r>
              <a:rPr lang="en-US" dirty="0" smtClean="0"/>
              <a:t>But also  toolkits are migrating:</a:t>
            </a:r>
          </a:p>
          <a:p>
            <a:pPr lvl="2"/>
            <a:r>
              <a:rPr lang="en-US" b="1" dirty="0" smtClean="0"/>
              <a:t>Geant4-MT</a:t>
            </a:r>
            <a:r>
              <a:rPr lang="en-US" dirty="0" smtClean="0"/>
              <a:t>, and eventually </a:t>
            </a:r>
            <a:r>
              <a:rPr lang="en-US" b="1" dirty="0" err="1" smtClean="0"/>
              <a:t>GeantV</a:t>
            </a:r>
            <a:endParaRPr lang="en-US" b="1" dirty="0" smtClean="0"/>
          </a:p>
          <a:p>
            <a:pPr lvl="2"/>
            <a:r>
              <a:rPr lang="en-US" b="1" dirty="0" smtClean="0"/>
              <a:t>ROOT6 </a:t>
            </a:r>
          </a:p>
          <a:p>
            <a:pPr lvl="1"/>
            <a:endParaRPr lang="en-US" dirty="0" smtClean="0"/>
          </a:p>
          <a:p>
            <a:pPr lvl="1"/>
            <a:r>
              <a:rPr lang="en-US" dirty="0" smtClean="0"/>
              <a:t>Generally already ok, not currently in production (but they will by late 2014)</a:t>
            </a:r>
          </a:p>
          <a:p>
            <a:pPr lvl="1"/>
            <a:endParaRPr lang="en-US" dirty="0"/>
          </a:p>
        </p:txBody>
      </p:sp>
      <p:sp>
        <p:nvSpPr>
          <p:cNvPr id="4" name="Slide Number Placeholder 3"/>
          <p:cNvSpPr>
            <a:spLocks noGrp="1"/>
          </p:cNvSpPr>
          <p:nvPr>
            <p:ph type="sldNum" sz="quarter" idx="12"/>
          </p:nvPr>
        </p:nvSpPr>
        <p:spPr/>
        <p:txBody>
          <a:bodyPr/>
          <a:lstStyle/>
          <a:p>
            <a:fld id="{F1653CE6-4CA0-A844-B523-715CC56373C2}" type="slidenum">
              <a:rPr lang="en-US" smtClean="0"/>
              <a:t>27</a:t>
            </a:fld>
            <a:endParaRPr lang="en-US"/>
          </a:p>
        </p:txBody>
      </p:sp>
    </p:spTree>
    <p:extLst>
      <p:ext uri="{BB962C8B-B14F-4D97-AF65-F5344CB8AC3E}">
        <p14:creationId xmlns:p14="http://schemas.microsoft.com/office/powerpoint/2010/main" val="367954718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7472"/>
            <a:ext cx="8229600" cy="990600"/>
          </a:xfrm>
        </p:spPr>
        <p:txBody>
          <a:bodyPr>
            <a:normAutofit/>
          </a:bodyPr>
          <a:lstStyle/>
          <a:p>
            <a:r>
              <a:rPr lang="en-US" dirty="0" smtClean="0"/>
              <a:t>5. Do </a:t>
            </a:r>
            <a:r>
              <a:rPr lang="en-US" dirty="0"/>
              <a:t>less (w/o physics impact</a:t>
            </a:r>
            <a:r>
              <a:rPr lang="en-US" dirty="0" smtClean="0"/>
              <a:t>)</a:t>
            </a:r>
            <a:endParaRPr lang="en-US" dirty="0"/>
          </a:p>
        </p:txBody>
      </p:sp>
      <p:sp>
        <p:nvSpPr>
          <p:cNvPr id="3" name="Content Placeholder 2"/>
          <p:cNvSpPr>
            <a:spLocks noGrp="1"/>
          </p:cNvSpPr>
          <p:nvPr>
            <p:ph idx="1"/>
          </p:nvPr>
        </p:nvSpPr>
        <p:spPr>
          <a:xfrm>
            <a:off x="0" y="1221570"/>
            <a:ext cx="9144000" cy="4154763"/>
          </a:xfrm>
        </p:spPr>
        <p:txBody>
          <a:bodyPr>
            <a:normAutofit fontScale="85000" lnSpcReduction="20000"/>
          </a:bodyPr>
          <a:lstStyle/>
          <a:p>
            <a:r>
              <a:rPr lang="en-US" dirty="0" smtClean="0">
                <a:solidFill>
                  <a:srgbClr val="0000FF"/>
                </a:solidFill>
              </a:rPr>
              <a:t>Less </a:t>
            </a:r>
            <a:endParaRPr lang="en-US" dirty="0">
              <a:solidFill>
                <a:srgbClr val="0000FF"/>
              </a:solidFill>
            </a:endParaRPr>
          </a:p>
          <a:p>
            <a:pPr lvl="1"/>
            <a:r>
              <a:rPr lang="en-US" b="1" dirty="0" smtClean="0"/>
              <a:t>If RunX+1 </a:t>
            </a:r>
            <a:r>
              <a:rPr lang="en-US" b="1" dirty="0"/>
              <a:t>detector is ~ identical to </a:t>
            </a:r>
            <a:r>
              <a:rPr lang="en-US" b="1" dirty="0" err="1" smtClean="0"/>
              <a:t>RunX</a:t>
            </a:r>
            <a:r>
              <a:rPr lang="en-US" dirty="0" smtClean="0"/>
              <a:t>: </a:t>
            </a:r>
            <a:r>
              <a:rPr lang="en-US" dirty="0"/>
              <a:t>you already commissioned it</a:t>
            </a:r>
          </a:p>
          <a:p>
            <a:pPr lvl="2"/>
            <a:r>
              <a:rPr lang="en-US" dirty="0">
                <a:solidFill>
                  <a:srgbClr val="008000"/>
                </a:solidFill>
              </a:rPr>
              <a:t>You expect to need fewer data reprocessings on top of Prompt </a:t>
            </a:r>
            <a:r>
              <a:rPr lang="en-US" dirty="0" err="1">
                <a:solidFill>
                  <a:srgbClr val="008000"/>
                </a:solidFill>
              </a:rPr>
              <a:t>Reco</a:t>
            </a:r>
            <a:endParaRPr lang="en-US" dirty="0">
              <a:solidFill>
                <a:srgbClr val="008000"/>
              </a:solidFill>
            </a:endParaRPr>
          </a:p>
          <a:p>
            <a:pPr lvl="2"/>
            <a:r>
              <a:rPr lang="en-US" dirty="0">
                <a:solidFill>
                  <a:srgbClr val="008000"/>
                </a:solidFill>
              </a:rPr>
              <a:t>Or even no reprocessing at all (</a:t>
            </a:r>
            <a:r>
              <a:rPr lang="en-US" dirty="0" err="1">
                <a:solidFill>
                  <a:srgbClr val="008000"/>
                </a:solidFill>
              </a:rPr>
              <a:t>LHCb</a:t>
            </a:r>
            <a:r>
              <a:rPr lang="en-US" dirty="0">
                <a:solidFill>
                  <a:srgbClr val="008000"/>
                </a:solidFill>
              </a:rPr>
              <a:t>)</a:t>
            </a:r>
          </a:p>
          <a:p>
            <a:pPr lvl="1"/>
            <a:r>
              <a:rPr lang="en-US" b="1" dirty="0"/>
              <a:t>You already tuned MC for Detector response, and </a:t>
            </a:r>
            <a:r>
              <a:rPr lang="en-US" b="1" dirty="0" smtClean="0"/>
              <a:t>with 7</a:t>
            </a:r>
            <a:r>
              <a:rPr lang="en-US" b="1" dirty="0"/>
              <a:t>-8 TeV data</a:t>
            </a:r>
          </a:p>
          <a:p>
            <a:pPr lvl="2"/>
            <a:r>
              <a:rPr lang="en-US" dirty="0">
                <a:solidFill>
                  <a:srgbClr val="008000"/>
                </a:solidFill>
              </a:rPr>
              <a:t>You expect to need fewer MC events (from 2x to 1x the Data</a:t>
            </a:r>
            <a:r>
              <a:rPr lang="en-US" dirty="0" smtClean="0">
                <a:solidFill>
                  <a:srgbClr val="008000"/>
                </a:solidFill>
              </a:rPr>
              <a:t>)</a:t>
            </a:r>
          </a:p>
          <a:p>
            <a:pPr lvl="2"/>
            <a:r>
              <a:rPr lang="en-US" dirty="0" smtClean="0">
                <a:solidFill>
                  <a:srgbClr val="008000"/>
                </a:solidFill>
              </a:rPr>
              <a:t>ALICE (Run3): MC is 0.1x the data</a:t>
            </a:r>
            <a:endParaRPr lang="en-US" dirty="0">
              <a:solidFill>
                <a:srgbClr val="008000"/>
              </a:solidFill>
            </a:endParaRPr>
          </a:p>
          <a:p>
            <a:pPr lvl="1"/>
            <a:r>
              <a:rPr lang="en-US" b="1" dirty="0"/>
              <a:t>Distribute fewer copies of the Analysis datasets</a:t>
            </a:r>
          </a:p>
          <a:p>
            <a:pPr lvl="2"/>
            <a:r>
              <a:rPr lang="en-US" dirty="0">
                <a:solidFill>
                  <a:srgbClr val="008000"/>
                </a:solidFill>
              </a:rPr>
              <a:t>Rely on remote data </a:t>
            </a:r>
            <a:r>
              <a:rPr lang="en-US" dirty="0" smtClean="0">
                <a:solidFill>
                  <a:srgbClr val="008000"/>
                </a:solidFill>
              </a:rPr>
              <a:t>access (network!) </a:t>
            </a:r>
            <a:r>
              <a:rPr lang="en-US" dirty="0">
                <a:solidFill>
                  <a:srgbClr val="008000"/>
                </a:solidFill>
              </a:rPr>
              <a:t>to feed CPUs</a:t>
            </a:r>
          </a:p>
          <a:p>
            <a:pPr lvl="2"/>
            <a:endParaRPr lang="en-US" dirty="0"/>
          </a:p>
          <a:p>
            <a:r>
              <a:rPr lang="en-US" dirty="0">
                <a:solidFill>
                  <a:srgbClr val="0000FF"/>
                </a:solidFill>
              </a:rPr>
              <a:t>Save on storage: </a:t>
            </a:r>
          </a:p>
          <a:p>
            <a:pPr lvl="1"/>
            <a:r>
              <a:rPr lang="en-US" dirty="0">
                <a:solidFill>
                  <a:srgbClr val="008000"/>
                </a:solidFill>
              </a:rPr>
              <a:t>Some objects can be redone on the fly efficiently, not using storage</a:t>
            </a:r>
          </a:p>
          <a:p>
            <a:pPr lvl="1"/>
            <a:endParaRPr lang="en-US" dirty="0"/>
          </a:p>
          <a:p>
            <a:r>
              <a:rPr lang="en-US" dirty="0">
                <a:solidFill>
                  <a:srgbClr val="0000FF"/>
                </a:solidFill>
              </a:rPr>
              <a:t>Save on CPU:</a:t>
            </a:r>
          </a:p>
          <a:p>
            <a:pPr lvl="1"/>
            <a:r>
              <a:rPr lang="en-US" dirty="0">
                <a:solidFill>
                  <a:srgbClr val="008000"/>
                </a:solidFill>
              </a:rPr>
              <a:t>Save but not process: already done in 2012, “parked” data sets reserved for the future. In this case, future is 3 years!</a:t>
            </a:r>
          </a:p>
          <a:p>
            <a:endParaRPr lang="en-US" dirty="0"/>
          </a:p>
        </p:txBody>
      </p:sp>
      <p:sp>
        <p:nvSpPr>
          <p:cNvPr id="4" name="Slide Number Placeholder 3"/>
          <p:cNvSpPr>
            <a:spLocks noGrp="1"/>
          </p:cNvSpPr>
          <p:nvPr>
            <p:ph type="sldNum" sz="quarter" idx="12"/>
          </p:nvPr>
        </p:nvSpPr>
        <p:spPr/>
        <p:txBody>
          <a:bodyPr/>
          <a:lstStyle/>
          <a:p>
            <a:fld id="{F1653CE6-4CA0-A844-B523-715CC56373C2}" type="slidenum">
              <a:rPr lang="en-US" smtClean="0"/>
              <a:t>28</a:t>
            </a:fld>
            <a:endParaRPr lang="en-US"/>
          </a:p>
        </p:txBody>
      </p:sp>
      <p:sp>
        <p:nvSpPr>
          <p:cNvPr id="5" name="Rectangle 4"/>
          <p:cNvSpPr/>
          <p:nvPr/>
        </p:nvSpPr>
        <p:spPr>
          <a:xfrm>
            <a:off x="829733" y="5376333"/>
            <a:ext cx="3014134" cy="132926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PROs: (only spend less?)</a:t>
            </a:r>
          </a:p>
          <a:p>
            <a:pPr marL="285750" indent="-285750">
              <a:buFont typeface="Arial"/>
              <a:buChar char="•"/>
            </a:pPr>
            <a:r>
              <a:rPr lang="en-US" dirty="0" smtClean="0"/>
              <a:t>50% less MC ~ 15% less resources</a:t>
            </a:r>
          </a:p>
          <a:p>
            <a:pPr marL="285750" indent="-285750">
              <a:buFont typeface="Arial"/>
              <a:buChar char="•"/>
            </a:pPr>
            <a:r>
              <a:rPr lang="en-US" dirty="0" smtClean="0"/>
              <a:t>1 less reprocessing ~ 15% less resources</a:t>
            </a:r>
            <a:endParaRPr lang="en-US" dirty="0"/>
          </a:p>
        </p:txBody>
      </p:sp>
      <p:sp>
        <p:nvSpPr>
          <p:cNvPr id="6" name="Rectangle 5"/>
          <p:cNvSpPr/>
          <p:nvPr/>
        </p:nvSpPr>
        <p:spPr>
          <a:xfrm>
            <a:off x="5257271" y="5376333"/>
            <a:ext cx="3014134" cy="132926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CONSs: potentially many</a:t>
            </a:r>
          </a:p>
          <a:p>
            <a:pPr marL="285750" indent="-285750">
              <a:buFont typeface="Arial"/>
              <a:buChar char="•"/>
            </a:pPr>
            <a:r>
              <a:rPr lang="en-US" dirty="0" smtClean="0"/>
              <a:t>Less understood detector and poor Physics performance</a:t>
            </a:r>
          </a:p>
          <a:p>
            <a:pPr marL="285750" indent="-285750">
              <a:buFont typeface="Arial"/>
              <a:buChar char="•"/>
            </a:pPr>
            <a:r>
              <a:rPr lang="en-US" dirty="0" smtClean="0"/>
              <a:t>Delays</a:t>
            </a:r>
          </a:p>
        </p:txBody>
      </p:sp>
    </p:spTree>
    <p:extLst>
      <p:ext uri="{BB962C8B-B14F-4D97-AF65-F5344CB8AC3E}">
        <p14:creationId xmlns:p14="http://schemas.microsoft.com/office/powerpoint/2010/main" val="421740026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 Do Less. Period</a:t>
            </a:r>
            <a:endParaRPr lang="en-US" dirty="0"/>
          </a:p>
        </p:txBody>
      </p:sp>
      <p:sp>
        <p:nvSpPr>
          <p:cNvPr id="3" name="Content Placeholder 2"/>
          <p:cNvSpPr>
            <a:spLocks noGrp="1"/>
          </p:cNvSpPr>
          <p:nvPr>
            <p:ph idx="1"/>
          </p:nvPr>
        </p:nvSpPr>
        <p:spPr>
          <a:xfrm>
            <a:off x="467279" y="1600200"/>
            <a:ext cx="8229600" cy="4876800"/>
          </a:xfrm>
        </p:spPr>
        <p:txBody>
          <a:bodyPr/>
          <a:lstStyle/>
          <a:p>
            <a:r>
              <a:rPr lang="en-US" dirty="0" smtClean="0">
                <a:solidFill>
                  <a:srgbClr val="008000"/>
                </a:solidFill>
              </a:rPr>
              <a:t>If we are not able to convince FAs to extend funding</a:t>
            </a:r>
          </a:p>
          <a:p>
            <a:r>
              <a:rPr lang="en-US" dirty="0" smtClean="0">
                <a:solidFill>
                  <a:srgbClr val="008000"/>
                </a:solidFill>
              </a:rPr>
              <a:t>If we are not able to live with less MC, less reprocessing, …</a:t>
            </a:r>
          </a:p>
          <a:p>
            <a:r>
              <a:rPr lang="en-US" dirty="0" smtClean="0">
                <a:solidFill>
                  <a:srgbClr val="008000"/>
                </a:solidFill>
              </a:rPr>
              <a:t>If we are not able to improve continuously our software</a:t>
            </a:r>
          </a:p>
          <a:p>
            <a:endParaRPr lang="en-US" dirty="0"/>
          </a:p>
          <a:p>
            <a:r>
              <a:rPr lang="en-US" dirty="0" smtClean="0">
                <a:solidFill>
                  <a:srgbClr val="FF0000"/>
                </a:solidFill>
              </a:rPr>
              <a:t>Do less, which can mean</a:t>
            </a:r>
          </a:p>
          <a:p>
            <a:pPr lvl="1"/>
            <a:r>
              <a:rPr lang="en-US" dirty="0" smtClean="0"/>
              <a:t>Collect fewer events</a:t>
            </a:r>
          </a:p>
          <a:p>
            <a:pPr lvl="1"/>
            <a:r>
              <a:rPr lang="en-US" dirty="0" smtClean="0"/>
              <a:t>Increase thresholds offline (i.e. tracking)</a:t>
            </a:r>
          </a:p>
          <a:p>
            <a:pPr lvl="1"/>
            <a:r>
              <a:rPr lang="en-US" dirty="0" smtClean="0"/>
              <a:t>Collect events, but process “later” (which given the schedule can mean MUCH later)</a:t>
            </a:r>
          </a:p>
          <a:p>
            <a:pPr lvl="2"/>
            <a:r>
              <a:rPr lang="en-US" dirty="0" smtClean="0">
                <a:solidFill>
                  <a:srgbClr val="0000FF"/>
                </a:solidFill>
              </a:rPr>
              <a:t>Tape is cheap, we can park 30B events/y with ~5 M$/y </a:t>
            </a:r>
            <a:r>
              <a:rPr lang="en-US" b="1" dirty="0" smtClean="0">
                <a:solidFill>
                  <a:srgbClr val="0000FF"/>
                </a:solidFill>
              </a:rPr>
              <a:t>today</a:t>
            </a:r>
            <a:r>
              <a:rPr lang="en-US" dirty="0" smtClean="0">
                <a:solidFill>
                  <a:srgbClr val="0000FF"/>
                </a:solidFill>
              </a:rPr>
              <a:t>, much less then</a:t>
            </a:r>
            <a:endParaRPr lang="en-US" dirty="0">
              <a:solidFill>
                <a:srgbClr val="0000FF"/>
              </a:solidFill>
            </a:endParaRPr>
          </a:p>
        </p:txBody>
      </p:sp>
      <p:sp>
        <p:nvSpPr>
          <p:cNvPr id="4" name="Slide Number Placeholder 3"/>
          <p:cNvSpPr>
            <a:spLocks noGrp="1"/>
          </p:cNvSpPr>
          <p:nvPr>
            <p:ph type="sldNum" sz="quarter" idx="12"/>
          </p:nvPr>
        </p:nvSpPr>
        <p:spPr/>
        <p:txBody>
          <a:bodyPr/>
          <a:lstStyle/>
          <a:p>
            <a:fld id="{F1653CE6-4CA0-A844-B523-715CC56373C2}" type="slidenum">
              <a:rPr lang="en-US" smtClean="0"/>
              <a:t>29</a:t>
            </a:fld>
            <a:endParaRPr lang="en-US"/>
          </a:p>
        </p:txBody>
      </p:sp>
      <p:sp>
        <p:nvSpPr>
          <p:cNvPr id="5" name="Rectangular Callout 4"/>
          <p:cNvSpPr/>
          <p:nvPr/>
        </p:nvSpPr>
        <p:spPr>
          <a:xfrm>
            <a:off x="4782658" y="6167497"/>
            <a:ext cx="1756833" cy="457730"/>
          </a:xfrm>
          <a:prstGeom prst="wedgeRectCallout">
            <a:avLst>
              <a:gd name="adj1" fmla="val -71752"/>
              <a:gd name="adj2" fmla="val -11568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10 kHz * 3Ms</a:t>
            </a:r>
            <a:endParaRPr lang="en-US" dirty="0"/>
          </a:p>
        </p:txBody>
      </p:sp>
    </p:spTree>
    <p:extLst>
      <p:ext uri="{BB962C8B-B14F-4D97-AF65-F5344CB8AC3E}">
        <p14:creationId xmlns:p14="http://schemas.microsoft.com/office/powerpoint/2010/main" val="117115640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0443"/>
            <a:ext cx="8229600" cy="990600"/>
          </a:xfrm>
        </p:spPr>
        <p:txBody>
          <a:bodyPr/>
          <a:lstStyle/>
          <a:p>
            <a:r>
              <a:rPr lang="en-US" smtClean="0"/>
              <a:t>Run 1+</a:t>
            </a:r>
            <a:endParaRPr lang="en-US" dirty="0"/>
          </a:p>
        </p:txBody>
      </p:sp>
      <p:pic>
        <p:nvPicPr>
          <p:cNvPr id="4" name="Picture 3"/>
          <p:cNvPicPr>
            <a:picLocks noChangeAspect="1"/>
          </p:cNvPicPr>
          <p:nvPr/>
        </p:nvPicPr>
        <p:blipFill>
          <a:blip r:embed="rId2"/>
          <a:stretch>
            <a:fillRect/>
          </a:stretch>
        </p:blipFill>
        <p:spPr>
          <a:xfrm>
            <a:off x="309546" y="1126435"/>
            <a:ext cx="8050370" cy="5633593"/>
          </a:xfrm>
          <a:prstGeom prst="rect">
            <a:avLst/>
          </a:prstGeom>
        </p:spPr>
      </p:pic>
      <p:sp>
        <p:nvSpPr>
          <p:cNvPr id="3" name="Slide Number Placeholder 2"/>
          <p:cNvSpPr>
            <a:spLocks noGrp="1"/>
          </p:cNvSpPr>
          <p:nvPr>
            <p:ph type="sldNum" sz="quarter" idx="12"/>
          </p:nvPr>
        </p:nvSpPr>
        <p:spPr/>
        <p:txBody>
          <a:bodyPr/>
          <a:lstStyle/>
          <a:p>
            <a:fld id="{F1653CE6-4CA0-A844-B523-715CC56373C2}" type="slidenum">
              <a:rPr lang="en-US" smtClean="0"/>
              <a:t>3</a:t>
            </a:fld>
            <a:endParaRPr lang="en-US"/>
          </a:p>
        </p:txBody>
      </p:sp>
    </p:spTree>
    <p:extLst>
      <p:ext uri="{BB962C8B-B14F-4D97-AF65-F5344CB8AC3E}">
        <p14:creationId xmlns:p14="http://schemas.microsoft.com/office/powerpoint/2010/main" val="391038466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caveat: what is not even considered in the requests …</a:t>
            </a:r>
            <a:endParaRPr lang="en-US" dirty="0"/>
          </a:p>
        </p:txBody>
      </p:sp>
      <p:sp>
        <p:nvSpPr>
          <p:cNvPr id="3" name="Content Placeholder 2"/>
          <p:cNvSpPr>
            <a:spLocks noGrp="1"/>
          </p:cNvSpPr>
          <p:nvPr>
            <p:ph idx="1"/>
          </p:nvPr>
        </p:nvSpPr>
        <p:spPr>
          <a:xfrm>
            <a:off x="457200" y="1600200"/>
            <a:ext cx="8026400" cy="4876800"/>
          </a:xfrm>
        </p:spPr>
        <p:txBody>
          <a:bodyPr>
            <a:normAutofit lnSpcReduction="10000"/>
          </a:bodyPr>
          <a:lstStyle/>
          <a:p>
            <a:r>
              <a:rPr lang="en-US" dirty="0" smtClean="0">
                <a:solidFill>
                  <a:srgbClr val="0000FF"/>
                </a:solidFill>
              </a:rPr>
              <a:t>The requests are for the resources you need to run in year X (which means Data Processing, Monte Carlo, Analysis)</a:t>
            </a:r>
          </a:p>
          <a:p>
            <a:r>
              <a:rPr lang="en-US" dirty="0" smtClean="0">
                <a:solidFill>
                  <a:srgbClr val="008000"/>
                </a:solidFill>
              </a:rPr>
              <a:t>Given the upgrade schedule, at any given time you will be also preparing a TP, </a:t>
            </a:r>
            <a:r>
              <a:rPr lang="en-US" dirty="0" err="1" smtClean="0">
                <a:solidFill>
                  <a:srgbClr val="008000"/>
                </a:solidFill>
              </a:rPr>
              <a:t>TdR</a:t>
            </a:r>
            <a:r>
              <a:rPr lang="en-US" dirty="0" smtClean="0">
                <a:solidFill>
                  <a:srgbClr val="008000"/>
                </a:solidFill>
              </a:rPr>
              <a:t>, … for the next phase (and you need simulations!)</a:t>
            </a:r>
          </a:p>
          <a:p>
            <a:r>
              <a:rPr lang="en-US" dirty="0" smtClean="0">
                <a:solidFill>
                  <a:srgbClr val="0000FF"/>
                </a:solidFill>
              </a:rPr>
              <a:t>Assumption up to now:</a:t>
            </a:r>
          </a:p>
          <a:p>
            <a:pPr lvl="1"/>
            <a:r>
              <a:rPr lang="en-US" dirty="0" smtClean="0">
                <a:solidFill>
                  <a:srgbClr val="0000FF"/>
                </a:solidFill>
              </a:rPr>
              <a:t>These simulations live in the shadow of the standard processing</a:t>
            </a:r>
          </a:p>
          <a:p>
            <a:pPr lvl="2"/>
            <a:r>
              <a:rPr lang="en-US" dirty="0" smtClean="0">
                <a:solidFill>
                  <a:srgbClr val="0000FF"/>
                </a:solidFill>
              </a:rPr>
              <a:t>What is shadow? Is a 10% of total resources expendable?</a:t>
            </a:r>
          </a:p>
          <a:p>
            <a:r>
              <a:rPr lang="en-US" dirty="0" smtClean="0">
                <a:solidFill>
                  <a:srgbClr val="008000"/>
                </a:solidFill>
              </a:rPr>
              <a:t>Not clear if this can continue. Factors which can help</a:t>
            </a:r>
          </a:p>
          <a:p>
            <a:pPr lvl="1"/>
            <a:r>
              <a:rPr lang="en-US" dirty="0" smtClean="0">
                <a:solidFill>
                  <a:srgbClr val="FF0000"/>
                </a:solidFill>
              </a:rPr>
              <a:t>Use </a:t>
            </a:r>
            <a:r>
              <a:rPr lang="en-US" b="1" dirty="0" err="1" smtClean="0">
                <a:solidFill>
                  <a:srgbClr val="FF0000"/>
                </a:solidFill>
              </a:rPr>
              <a:t>LSes</a:t>
            </a:r>
            <a:r>
              <a:rPr lang="en-US" dirty="0" smtClean="0">
                <a:solidFill>
                  <a:srgbClr val="FF0000"/>
                </a:solidFill>
              </a:rPr>
              <a:t> for this (when shadow can be eventually 100%)</a:t>
            </a:r>
          </a:p>
          <a:p>
            <a:pPr lvl="1"/>
            <a:r>
              <a:rPr lang="en-US" dirty="0" smtClean="0">
                <a:solidFill>
                  <a:srgbClr val="FF0000"/>
                </a:solidFill>
              </a:rPr>
              <a:t>Use </a:t>
            </a:r>
            <a:r>
              <a:rPr lang="en-US" b="1" dirty="0" err="1" smtClean="0">
                <a:solidFill>
                  <a:srgbClr val="FF0000"/>
                </a:solidFill>
              </a:rPr>
              <a:t>FastSimulation</a:t>
            </a:r>
            <a:r>
              <a:rPr lang="en-US" dirty="0" smtClean="0">
                <a:solidFill>
                  <a:srgbClr val="FF0000"/>
                </a:solidFill>
              </a:rPr>
              <a:t> for Physics related stuff, Full simulation needed for detector characterization and </a:t>
            </a:r>
            <a:r>
              <a:rPr lang="en-US" dirty="0" err="1" smtClean="0">
                <a:solidFill>
                  <a:srgbClr val="FF0000"/>
                </a:solidFill>
              </a:rPr>
              <a:t>FastSim</a:t>
            </a:r>
            <a:r>
              <a:rPr lang="en-US" dirty="0" smtClean="0">
                <a:solidFill>
                  <a:srgbClr val="FF0000"/>
                </a:solidFill>
              </a:rPr>
              <a:t> validation</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F1653CE6-4CA0-A844-B523-715CC56373C2}" type="slidenum">
              <a:rPr lang="en-US" smtClean="0"/>
              <a:t>30</a:t>
            </a:fld>
            <a:endParaRPr lang="en-US"/>
          </a:p>
        </p:txBody>
      </p:sp>
    </p:spTree>
    <p:extLst>
      <p:ext uri="{BB962C8B-B14F-4D97-AF65-F5344CB8AC3E}">
        <p14:creationId xmlns:p14="http://schemas.microsoft.com/office/powerpoint/2010/main" val="354674422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Some back of the envelope estimates (highly unofficial)</a:t>
            </a:r>
            <a:endParaRPr lang="en-US" dirty="0"/>
          </a:p>
        </p:txBody>
      </p:sp>
      <p:sp>
        <p:nvSpPr>
          <p:cNvPr id="3" name="Content Placeholder 2"/>
          <p:cNvSpPr>
            <a:spLocks noGrp="1"/>
          </p:cNvSpPr>
          <p:nvPr>
            <p:ph sz="half" idx="1"/>
          </p:nvPr>
        </p:nvSpPr>
        <p:spPr/>
        <p:txBody>
          <a:bodyPr>
            <a:normAutofit fontScale="77500" lnSpcReduction="20000"/>
          </a:bodyPr>
          <a:lstStyle/>
          <a:p>
            <a:pPr lvl="1"/>
            <a:endParaRPr lang="en-US" dirty="0"/>
          </a:p>
          <a:p>
            <a:r>
              <a:rPr lang="en-US" dirty="0">
                <a:solidFill>
                  <a:srgbClr val="0000FF"/>
                </a:solidFill>
              </a:rPr>
              <a:t>ATLAS+</a:t>
            </a:r>
            <a:r>
              <a:rPr lang="en-US" dirty="0" smtClean="0">
                <a:solidFill>
                  <a:srgbClr val="0000FF"/>
                </a:solidFill>
              </a:rPr>
              <a:t>CMS (before Run4):</a:t>
            </a:r>
            <a:endParaRPr lang="en-US" dirty="0">
              <a:solidFill>
                <a:srgbClr val="0000FF"/>
              </a:solidFill>
            </a:endParaRPr>
          </a:p>
          <a:p>
            <a:pPr lvl="1"/>
            <a:r>
              <a:rPr lang="en-US" dirty="0"/>
              <a:t>With today’s software, a 140 PU (14 TeV) event takes (digitization + reconstruction</a:t>
            </a:r>
            <a:r>
              <a:rPr lang="en-US" dirty="0" smtClean="0"/>
              <a:t>) ~</a:t>
            </a:r>
            <a:r>
              <a:rPr lang="en-US" dirty="0"/>
              <a:t>300s, a factor ~ 2x ATLAS. </a:t>
            </a:r>
            <a:r>
              <a:rPr lang="en-US" b="1" dirty="0"/>
              <a:t>Let’s say 1000 s/</a:t>
            </a:r>
            <a:r>
              <a:rPr lang="en-US" b="1" dirty="0" err="1"/>
              <a:t>ev</a:t>
            </a:r>
            <a:r>
              <a:rPr lang="en-US" b="1" dirty="0"/>
              <a:t> including also simulation and analysis.</a:t>
            </a:r>
          </a:p>
          <a:p>
            <a:pPr lvl="1"/>
            <a:r>
              <a:rPr lang="en-US" dirty="0"/>
              <a:t>If you need to characterize the detector, O (100M) events can be a good starting point – remember, @2025 you expect 10kHz*3Ms = 30B events</a:t>
            </a:r>
          </a:p>
          <a:p>
            <a:pPr lvl="1"/>
            <a:r>
              <a:rPr lang="en-US" dirty="0">
                <a:solidFill>
                  <a:srgbClr val="FF0000"/>
                </a:solidFill>
              </a:rPr>
              <a:t>So 1e11s, which is 3000 cores*y</a:t>
            </a:r>
          </a:p>
          <a:p>
            <a:pPr lvl="2"/>
            <a:r>
              <a:rPr lang="en-US" dirty="0">
                <a:solidFill>
                  <a:srgbClr val="FF0000"/>
                </a:solidFill>
              </a:rPr>
              <a:t>Or 6000 cores*6 months, or 12000 cores*3months, or …</a:t>
            </a:r>
          </a:p>
          <a:p>
            <a:pPr lvl="1"/>
            <a:endParaRPr lang="en-US" dirty="0"/>
          </a:p>
          <a:p>
            <a:pPr marL="548640" lvl="2" indent="0">
              <a:buNone/>
            </a:pPr>
            <a:endParaRPr lang="en-US" dirty="0" smtClean="0"/>
          </a:p>
        </p:txBody>
      </p:sp>
      <p:sp>
        <p:nvSpPr>
          <p:cNvPr id="5" name="Content Placeholder 4"/>
          <p:cNvSpPr>
            <a:spLocks noGrp="1"/>
          </p:cNvSpPr>
          <p:nvPr>
            <p:ph sz="half" idx="2"/>
          </p:nvPr>
        </p:nvSpPr>
        <p:spPr/>
        <p:txBody>
          <a:bodyPr>
            <a:normAutofit fontScale="77500" lnSpcReduction="20000"/>
          </a:bodyPr>
          <a:lstStyle/>
          <a:p>
            <a:r>
              <a:rPr lang="en-US" dirty="0" smtClean="0">
                <a:solidFill>
                  <a:srgbClr val="008000"/>
                </a:solidFill>
              </a:rPr>
              <a:t>Scenarios</a:t>
            </a:r>
            <a:endParaRPr lang="en-US" dirty="0">
              <a:solidFill>
                <a:srgbClr val="008000"/>
              </a:solidFill>
            </a:endParaRPr>
          </a:p>
          <a:p>
            <a:pPr lvl="1"/>
            <a:r>
              <a:rPr lang="en-US" dirty="0"/>
              <a:t>During a LS (as now) you can use a sizeable fraction of the resources for this (currently, we have ~ 60000 cores)</a:t>
            </a:r>
          </a:p>
          <a:p>
            <a:pPr lvl="2"/>
            <a:r>
              <a:rPr lang="en-US" b="1" dirty="0"/>
              <a:t>Not a problem, by factors</a:t>
            </a:r>
          </a:p>
          <a:p>
            <a:pPr lvl="1"/>
            <a:r>
              <a:rPr lang="en-US" dirty="0"/>
              <a:t>During data taking</a:t>
            </a:r>
          </a:p>
          <a:p>
            <a:pPr lvl="2"/>
            <a:r>
              <a:rPr lang="en-US" b="1" dirty="0"/>
              <a:t>not negligible, but not </a:t>
            </a:r>
            <a:r>
              <a:rPr lang="en-US" b="1" dirty="0" smtClean="0"/>
              <a:t>a disaster 	either</a:t>
            </a:r>
            <a:r>
              <a:rPr lang="en-US" b="1" dirty="0"/>
              <a:t>…</a:t>
            </a:r>
            <a:r>
              <a:rPr lang="en-US" b="1" dirty="0" smtClean="0"/>
              <a:t>.</a:t>
            </a:r>
          </a:p>
          <a:p>
            <a:pPr lvl="1"/>
            <a:r>
              <a:rPr lang="en-US" dirty="0" smtClean="0"/>
              <a:t>This a a perfect task to be sent to an HPC Center …</a:t>
            </a:r>
          </a:p>
          <a:p>
            <a:pPr lvl="2"/>
            <a:endParaRPr lang="en-US" dirty="0"/>
          </a:p>
          <a:p>
            <a:r>
              <a:rPr lang="en-US" dirty="0">
                <a:solidFill>
                  <a:srgbClr val="0000FF"/>
                </a:solidFill>
              </a:rPr>
              <a:t>ALICE (Before Run3):</a:t>
            </a:r>
          </a:p>
          <a:p>
            <a:pPr lvl="1"/>
            <a:r>
              <a:rPr lang="en-US" dirty="0" smtClean="0">
                <a:solidFill>
                  <a:srgbClr val="008000"/>
                </a:solidFill>
              </a:rPr>
              <a:t>O(+1 </a:t>
            </a:r>
            <a:r>
              <a:rPr lang="en-US" dirty="0" err="1">
                <a:solidFill>
                  <a:srgbClr val="008000"/>
                </a:solidFill>
              </a:rPr>
              <a:t>MEvent</a:t>
            </a:r>
            <a:r>
              <a:rPr lang="en-US" dirty="0">
                <a:solidFill>
                  <a:srgbClr val="008000"/>
                </a:solidFill>
              </a:rPr>
              <a:t>/y) </a:t>
            </a:r>
            <a:r>
              <a:rPr lang="en-US" dirty="0" err="1">
                <a:solidFill>
                  <a:srgbClr val="008000"/>
                </a:solidFill>
              </a:rPr>
              <a:t>FullSim</a:t>
            </a:r>
            <a:r>
              <a:rPr lang="en-US" dirty="0">
                <a:solidFill>
                  <a:srgbClr val="008000"/>
                </a:solidFill>
              </a:rPr>
              <a:t> expected (no huge impact)</a:t>
            </a:r>
          </a:p>
          <a:p>
            <a:pPr lvl="1"/>
            <a:r>
              <a:rPr lang="en-US" dirty="0">
                <a:solidFill>
                  <a:srgbClr val="008000"/>
                </a:solidFill>
              </a:rPr>
              <a:t>O(0.1-1 </a:t>
            </a:r>
            <a:r>
              <a:rPr lang="en-US" dirty="0" err="1">
                <a:solidFill>
                  <a:srgbClr val="008000"/>
                </a:solidFill>
              </a:rPr>
              <a:t>BEvent</a:t>
            </a:r>
            <a:r>
              <a:rPr lang="en-US" dirty="0">
                <a:solidFill>
                  <a:srgbClr val="008000"/>
                </a:solidFill>
              </a:rPr>
              <a:t>/y) </a:t>
            </a:r>
            <a:r>
              <a:rPr lang="en-US" dirty="0" err="1">
                <a:solidFill>
                  <a:srgbClr val="008000"/>
                </a:solidFill>
              </a:rPr>
              <a:t>FastSim</a:t>
            </a:r>
            <a:r>
              <a:rPr lang="en-US" dirty="0">
                <a:solidFill>
                  <a:srgbClr val="008000"/>
                </a:solidFill>
              </a:rPr>
              <a:t> expected (~comparable with above)</a:t>
            </a:r>
          </a:p>
          <a:p>
            <a:pPr lvl="2"/>
            <a:endParaRPr lang="en-US" dirty="0"/>
          </a:p>
          <a:p>
            <a:pPr lvl="2"/>
            <a:endParaRPr lang="en-US" dirty="0"/>
          </a:p>
          <a:p>
            <a:pPr lvl="2"/>
            <a:endParaRPr lang="en-US" dirty="0"/>
          </a:p>
          <a:p>
            <a:pPr lvl="2"/>
            <a:endParaRPr lang="en-US" dirty="0"/>
          </a:p>
          <a:p>
            <a:pPr lvl="1"/>
            <a:endParaRPr lang="en-US" dirty="0" smtClean="0"/>
          </a:p>
          <a:p>
            <a:endParaRPr lang="en-US" dirty="0"/>
          </a:p>
        </p:txBody>
      </p:sp>
      <p:sp>
        <p:nvSpPr>
          <p:cNvPr id="4" name="Slide Number Placeholder 3"/>
          <p:cNvSpPr>
            <a:spLocks noGrp="1"/>
          </p:cNvSpPr>
          <p:nvPr>
            <p:ph type="sldNum" sz="quarter" idx="12"/>
          </p:nvPr>
        </p:nvSpPr>
        <p:spPr/>
        <p:txBody>
          <a:bodyPr/>
          <a:lstStyle/>
          <a:p>
            <a:fld id="{F1653CE6-4CA0-A844-B523-715CC56373C2}" type="slidenum">
              <a:rPr lang="en-US" smtClean="0"/>
              <a:t>31</a:t>
            </a:fld>
            <a:endParaRPr lang="en-US"/>
          </a:p>
        </p:txBody>
      </p:sp>
      <p:pic>
        <p:nvPicPr>
          <p:cNvPr id="6" name="Picture 5"/>
          <p:cNvPicPr>
            <a:picLocks noChangeAspect="1"/>
          </p:cNvPicPr>
          <p:nvPr/>
        </p:nvPicPr>
        <p:blipFill>
          <a:blip r:embed="rId2"/>
          <a:stretch>
            <a:fillRect/>
          </a:stretch>
        </p:blipFill>
        <p:spPr>
          <a:xfrm>
            <a:off x="3526367" y="6022075"/>
            <a:ext cx="1401233" cy="739162"/>
          </a:xfrm>
          <a:prstGeom prst="rect">
            <a:avLst/>
          </a:prstGeom>
        </p:spPr>
      </p:pic>
    </p:spTree>
    <p:extLst>
      <p:ext uri="{BB962C8B-B14F-4D97-AF65-F5344CB8AC3E}">
        <p14:creationId xmlns:p14="http://schemas.microsoft.com/office/powerpoint/2010/main" val="303376574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 (?)</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solidFill>
                  <a:srgbClr val="FF0000"/>
                </a:solidFill>
              </a:rPr>
              <a:t>Two tensions working</a:t>
            </a:r>
          </a:p>
          <a:p>
            <a:pPr lvl="1"/>
            <a:r>
              <a:rPr lang="en-US" dirty="0" smtClean="0">
                <a:solidFill>
                  <a:srgbClr val="008000"/>
                </a:solidFill>
              </a:rPr>
              <a:t>Spend less (which translates in ~ fixed budget)</a:t>
            </a:r>
          </a:p>
          <a:p>
            <a:pPr lvl="1"/>
            <a:r>
              <a:rPr lang="en-US" dirty="0" smtClean="0">
                <a:solidFill>
                  <a:srgbClr val="008000"/>
                </a:solidFill>
              </a:rPr>
              <a:t>Use the experiment you built (and paid for)</a:t>
            </a:r>
          </a:p>
          <a:p>
            <a:pPr lvl="1"/>
            <a:endParaRPr lang="en-US" dirty="0"/>
          </a:p>
          <a:p>
            <a:r>
              <a:rPr lang="en-US" dirty="0" smtClean="0">
                <a:solidFill>
                  <a:srgbClr val="FF0000"/>
                </a:solidFill>
              </a:rPr>
              <a:t>For Run2, looking at 2015 requests, the tension seems to have stabilized on a 50%-100% increase</a:t>
            </a:r>
          </a:p>
          <a:p>
            <a:pPr lvl="1"/>
            <a:r>
              <a:rPr lang="en-US" dirty="0" smtClean="0">
                <a:solidFill>
                  <a:srgbClr val="008000"/>
                </a:solidFill>
              </a:rPr>
              <a:t>Compatible with flat budget? Opinions may vary ….</a:t>
            </a:r>
          </a:p>
          <a:p>
            <a:pPr lvl="1"/>
            <a:endParaRPr lang="en-US" dirty="0"/>
          </a:p>
          <a:p>
            <a:r>
              <a:rPr lang="en-US" dirty="0" smtClean="0">
                <a:solidFill>
                  <a:srgbClr val="0000FF"/>
                </a:solidFill>
              </a:rPr>
              <a:t>Run3 (given we survive Run2) seems not critical for ATLAS/CMS, but is a major change for ALICE/</a:t>
            </a:r>
            <a:r>
              <a:rPr lang="en-US" dirty="0" err="1" smtClean="0">
                <a:solidFill>
                  <a:srgbClr val="0000FF"/>
                </a:solidFill>
              </a:rPr>
              <a:t>LHCb</a:t>
            </a:r>
            <a:endParaRPr lang="en-US" dirty="0" smtClean="0">
              <a:solidFill>
                <a:srgbClr val="0000FF"/>
              </a:solidFill>
            </a:endParaRPr>
          </a:p>
          <a:p>
            <a:endParaRPr lang="en-US" dirty="0" smtClean="0"/>
          </a:p>
          <a:p>
            <a:r>
              <a:rPr lang="en-US" dirty="0" smtClean="0">
                <a:solidFill>
                  <a:srgbClr val="FF0000"/>
                </a:solidFill>
              </a:rPr>
              <a:t>Run4 (ATLAS/CMS) is still in good part to be sketched, but it is clear that a major</a:t>
            </a:r>
            <a:r>
              <a:rPr lang="en-US" dirty="0">
                <a:solidFill>
                  <a:srgbClr val="FF0000"/>
                </a:solidFill>
              </a:rPr>
              <a:t> </a:t>
            </a:r>
            <a:r>
              <a:rPr lang="en-US" dirty="0" smtClean="0">
                <a:solidFill>
                  <a:srgbClr val="FF0000"/>
                </a:solidFill>
              </a:rPr>
              <a:t>development effort (</a:t>
            </a:r>
            <a:r>
              <a:rPr lang="en-US" b="1" dirty="0" smtClean="0">
                <a:solidFill>
                  <a:srgbClr val="FF0000"/>
                </a:solidFill>
              </a:rPr>
              <a:t>== people</a:t>
            </a:r>
            <a:r>
              <a:rPr lang="en-US" dirty="0" smtClean="0">
                <a:solidFill>
                  <a:srgbClr val="FF0000"/>
                </a:solidFill>
              </a:rPr>
              <a:t>) is needed</a:t>
            </a:r>
          </a:p>
          <a:p>
            <a:pPr lvl="1"/>
            <a:r>
              <a:rPr lang="en-US" dirty="0" smtClean="0">
                <a:solidFill>
                  <a:srgbClr val="0000FF"/>
                </a:solidFill>
              </a:rPr>
              <a:t>To keep living in the best performance/cost market phase space</a:t>
            </a:r>
          </a:p>
          <a:p>
            <a:pPr lvl="1"/>
            <a:r>
              <a:rPr lang="en-US" dirty="0" smtClean="0">
                <a:solidFill>
                  <a:srgbClr val="0000FF"/>
                </a:solidFill>
              </a:rPr>
              <a:t>To optimize resources, and to be able to grab </a:t>
            </a:r>
          </a:p>
          <a:p>
            <a:pPr lvl="1"/>
            <a:r>
              <a:rPr lang="en-US" dirty="0" smtClean="0">
                <a:solidFill>
                  <a:srgbClr val="0000FF"/>
                </a:solidFill>
              </a:rPr>
              <a:t>To optimize our algorithms</a:t>
            </a:r>
          </a:p>
          <a:p>
            <a:pPr lvl="1"/>
            <a:endParaRPr lang="en-US" dirty="0" smtClean="0"/>
          </a:p>
          <a:p>
            <a:pPr lvl="1"/>
            <a:endParaRPr lang="en-US" dirty="0"/>
          </a:p>
          <a:p>
            <a:pPr lvl="1"/>
            <a:endParaRPr lang="en-US" dirty="0"/>
          </a:p>
        </p:txBody>
      </p:sp>
      <p:sp>
        <p:nvSpPr>
          <p:cNvPr id="4" name="Slide Number Placeholder 3"/>
          <p:cNvSpPr>
            <a:spLocks noGrp="1"/>
          </p:cNvSpPr>
          <p:nvPr>
            <p:ph type="sldNum" sz="quarter" idx="12"/>
          </p:nvPr>
        </p:nvSpPr>
        <p:spPr/>
        <p:txBody>
          <a:bodyPr/>
          <a:lstStyle/>
          <a:p>
            <a:fld id="{F1653CE6-4CA0-A844-B523-715CC56373C2}" type="slidenum">
              <a:rPr lang="en-US" smtClean="0"/>
              <a:t>32</a:t>
            </a:fld>
            <a:endParaRPr lang="en-US"/>
          </a:p>
        </p:txBody>
      </p:sp>
    </p:spTree>
    <p:extLst>
      <p:ext uri="{BB962C8B-B14F-4D97-AF65-F5344CB8AC3E}">
        <p14:creationId xmlns:p14="http://schemas.microsoft.com/office/powerpoint/2010/main" val="210800181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F1653CE6-4CA0-A844-B523-715CC56373C2}" type="slidenum">
              <a:rPr lang="en-US" smtClean="0"/>
              <a:t>33</a:t>
            </a:fld>
            <a:endParaRPr lang="en-US"/>
          </a:p>
        </p:txBody>
      </p:sp>
    </p:spTree>
    <p:extLst>
      <p:ext uri="{BB962C8B-B14F-4D97-AF65-F5344CB8AC3E}">
        <p14:creationId xmlns:p14="http://schemas.microsoft.com/office/powerpoint/2010/main" val="70233015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guaranteed network…</a:t>
            </a:r>
            <a:endParaRPr lang="en-US" dirty="0"/>
          </a:p>
        </p:txBody>
      </p:sp>
      <p:sp>
        <p:nvSpPr>
          <p:cNvPr id="4" name="Slide Number Placeholder 3"/>
          <p:cNvSpPr>
            <a:spLocks noGrp="1"/>
          </p:cNvSpPr>
          <p:nvPr>
            <p:ph type="sldNum" sz="quarter" idx="12"/>
          </p:nvPr>
        </p:nvSpPr>
        <p:spPr/>
        <p:txBody>
          <a:bodyPr/>
          <a:lstStyle/>
          <a:p>
            <a:fld id="{CF854F4D-7FF7-494E-A325-E3A46CA9FD56}" type="slidenum">
              <a:rPr lang="en-US" smtClean="0"/>
              <a:t>34</a:t>
            </a:fld>
            <a:endParaRPr lang="en-US"/>
          </a:p>
        </p:txBody>
      </p:sp>
      <p:pic>
        <p:nvPicPr>
          <p:cNvPr id="5" name="Picture 4"/>
          <p:cNvPicPr>
            <a:picLocks noChangeAspect="1"/>
          </p:cNvPicPr>
          <p:nvPr/>
        </p:nvPicPr>
        <p:blipFill rotWithShape="1">
          <a:blip r:embed="rId2"/>
          <a:srcRect t="3482"/>
          <a:stretch/>
        </p:blipFill>
        <p:spPr>
          <a:xfrm>
            <a:off x="1032419" y="1377906"/>
            <a:ext cx="7171237" cy="5334000"/>
          </a:xfrm>
          <a:prstGeom prst="rect">
            <a:avLst/>
          </a:prstGeom>
        </p:spPr>
      </p:pic>
    </p:spTree>
    <p:extLst>
      <p:ext uri="{BB962C8B-B14F-4D97-AF65-F5344CB8AC3E}">
        <p14:creationId xmlns:p14="http://schemas.microsoft.com/office/powerpoint/2010/main" val="3720101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CFEC368-1D7A-4F81-ABF6-AE0E36BAF64C}" type="slidenum">
              <a:rPr lang="en-US" smtClean="0"/>
              <a:pPr/>
              <a:t>35</a:t>
            </a:fld>
            <a:endParaRPr lang="en-US"/>
          </a:p>
        </p:txBody>
      </p:sp>
      <p:sp>
        <p:nvSpPr>
          <p:cNvPr id="5" name="Slide Number Placeholder 3"/>
          <p:cNvSpPr txBox="1">
            <a:spLocks/>
          </p:cNvSpPr>
          <p:nvPr/>
        </p:nvSpPr>
        <p:spPr>
          <a:xfrm>
            <a:off x="7620000" y="18288"/>
            <a:ext cx="1066800" cy="329184"/>
          </a:xfrm>
          <a:prstGeom prst="rect">
            <a:avLst/>
          </a:prstGeom>
        </p:spPr>
        <p:txBody>
          <a:bodyPr vert="horz" lIns="91440" tIns="45720" rIns="91440" bIns="45720" rtlCol="0" anchor="ctr"/>
          <a:lstStyle>
            <a:defPPr>
              <a:defRPr lang="en-US"/>
            </a:defPPr>
            <a:lvl1pPr marL="0" algn="l" defTabSz="914400" rtl="0" eaLnBrk="1" latinLnBrk="0" hangingPunct="1">
              <a:defRPr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FEC368-1D7A-4F81-ABF6-AE0E36BAF64C}" type="slidenum">
              <a:rPr lang="en-US" smtClean="0"/>
              <a:pPr/>
              <a:t>35</a:t>
            </a:fld>
            <a:endParaRPr lang="en-US"/>
          </a:p>
        </p:txBody>
      </p:sp>
      <p:sp>
        <p:nvSpPr>
          <p:cNvPr id="6" name="Title 2"/>
          <p:cNvSpPr txBox="1">
            <a:spLocks/>
          </p:cNvSpPr>
          <p:nvPr/>
        </p:nvSpPr>
        <p:spPr>
          <a:xfrm>
            <a:off x="34772" y="165652"/>
            <a:ext cx="9144000" cy="670354"/>
          </a:xfrm>
          <a:prstGeom prst="rect">
            <a:avLst/>
          </a:prstGeom>
        </p:spPr>
        <p:txBody>
          <a:bodyPr vert="horz" lIns="91440" tIns="45720" rIns="91440" bIns="45720" rtlCol="0" anchor="ctr">
            <a:normAutofit lnSpcReduction="100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smtClean="0"/>
              <a:t>And the general IP one…</a:t>
            </a:r>
            <a:endParaRPr lang="en-US" dirty="0"/>
          </a:p>
        </p:txBody>
      </p:sp>
      <p:pic>
        <p:nvPicPr>
          <p:cNvPr id="8" name="Picture 2" descr="C:\Work\0ESNet\ESnet\Customers\HEP\LHC\OPN\LHCOPN map-light, no lege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4276" y="2773001"/>
            <a:ext cx="3513392" cy="18079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5"/>
          <p:cNvSpPr>
            <a:spLocks noChangeArrowheads="1"/>
          </p:cNvSpPr>
          <p:nvPr/>
        </p:nvSpPr>
        <p:spPr bwMode="auto">
          <a:xfrm>
            <a:off x="4000141" y="1147818"/>
            <a:ext cx="2428154" cy="300038"/>
          </a:xfrm>
          <a:prstGeom prst="rect">
            <a:avLst/>
          </a:prstGeom>
          <a:solidFill>
            <a:schemeClr val="bg1"/>
          </a:solidFill>
          <a:ln w="12700" algn="ctr">
            <a:solidFill>
              <a:schemeClr val="tx1"/>
            </a:solidFill>
            <a:round/>
            <a:headEnd/>
            <a:tailEnd/>
          </a:ln>
        </p:spPr>
        <p:txBody>
          <a:bodyPr wrap="none" anchor="ctr"/>
          <a:lstStyle/>
          <a:p>
            <a:r>
              <a:rPr lang="en-US" sz="1600" b="0" dirty="0" smtClean="0"/>
              <a:t>CERN Computer Center</a:t>
            </a:r>
            <a:endParaRPr lang="en-US" sz="1600" b="0" dirty="0"/>
          </a:p>
        </p:txBody>
      </p:sp>
      <p:cxnSp>
        <p:nvCxnSpPr>
          <p:cNvPr id="10" name="Straight Arrow Connector 9"/>
          <p:cNvCxnSpPr>
            <a:stCxn id="9" idx="2"/>
          </p:cNvCxnSpPr>
          <p:nvPr/>
        </p:nvCxnSpPr>
        <p:spPr bwMode="auto">
          <a:xfrm>
            <a:off x="5214218" y="1447856"/>
            <a:ext cx="5523" cy="2005330"/>
          </a:xfrm>
          <a:prstGeom prst="straightConnector1">
            <a:avLst/>
          </a:prstGeom>
          <a:solidFill>
            <a:srgbClr val="3366FF"/>
          </a:solidFill>
          <a:ln w="31750" cap="flat" cmpd="sng" algn="ctr">
            <a:solidFill>
              <a:schemeClr val="tx1"/>
            </a:solidFill>
            <a:prstDash val="solid"/>
            <a:round/>
            <a:headEnd type="oval" w="lg" len="lg"/>
            <a:tailEnd type="oval" w="lg" len="lg"/>
          </a:ln>
          <a:effectLst/>
        </p:spPr>
      </p:cxnSp>
      <p:sp>
        <p:nvSpPr>
          <p:cNvPr id="11" name="Rounded Rectangular Callout 10"/>
          <p:cNvSpPr/>
          <p:nvPr/>
        </p:nvSpPr>
        <p:spPr bwMode="auto">
          <a:xfrm>
            <a:off x="1658382" y="4910192"/>
            <a:ext cx="1200876" cy="638019"/>
          </a:xfrm>
          <a:prstGeom prst="wedgeRoundRectCallout">
            <a:avLst>
              <a:gd name="adj1" fmla="val 99149"/>
              <a:gd name="adj2" fmla="val -127592"/>
              <a:gd name="adj3" fmla="val 16667"/>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45720" tIns="45720" rIns="4572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cs typeface="Arial" pitchFamily="34" charset="0"/>
              </a:rPr>
              <a:t>The LHC Optical Private Network (LHCOPN)</a:t>
            </a:r>
          </a:p>
        </p:txBody>
      </p:sp>
      <p:sp>
        <p:nvSpPr>
          <p:cNvPr id="12" name="Rounded Rectangular Callout 11"/>
          <p:cNvSpPr/>
          <p:nvPr/>
        </p:nvSpPr>
        <p:spPr bwMode="auto">
          <a:xfrm>
            <a:off x="7135489" y="1797770"/>
            <a:ext cx="1045939" cy="486175"/>
          </a:xfrm>
          <a:prstGeom prst="wedgeRoundRectCallout">
            <a:avLst>
              <a:gd name="adj1" fmla="val -93562"/>
              <a:gd name="adj2" fmla="val 196862"/>
              <a:gd name="adj3" fmla="val 16667"/>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45720" tIns="45720" rIns="4572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cs typeface="Arial" pitchFamily="34" charset="0"/>
              </a:rPr>
              <a:t>LHC Tier 1</a:t>
            </a:r>
            <a:br>
              <a:rPr kumimoji="0" lang="en-US" sz="1000" b="0" i="0" u="none" strike="noStrike" cap="none" normalizeH="0" baseline="0" dirty="0" smtClean="0">
                <a:ln>
                  <a:noFill/>
                </a:ln>
                <a:solidFill>
                  <a:schemeClr val="tx1"/>
                </a:solidFill>
                <a:effectLst/>
                <a:latin typeface="Arial" pitchFamily="34" charset="0"/>
                <a:cs typeface="Arial" pitchFamily="34" charset="0"/>
              </a:rPr>
            </a:br>
            <a:r>
              <a:rPr kumimoji="0" lang="en-US" sz="1000" b="0" i="0" u="none" strike="noStrike" cap="none" normalizeH="0" baseline="0" dirty="0" smtClean="0">
                <a:ln>
                  <a:noFill/>
                </a:ln>
                <a:solidFill>
                  <a:schemeClr val="tx1"/>
                </a:solidFill>
                <a:effectLst/>
                <a:latin typeface="Arial" pitchFamily="34" charset="0"/>
                <a:cs typeface="Arial" pitchFamily="34" charset="0"/>
              </a:rPr>
              <a:t>Data Centers</a:t>
            </a:r>
          </a:p>
        </p:txBody>
      </p:sp>
      <p:sp>
        <p:nvSpPr>
          <p:cNvPr id="13" name="Rounded Rectangular Callout 12"/>
          <p:cNvSpPr/>
          <p:nvPr/>
        </p:nvSpPr>
        <p:spPr bwMode="auto">
          <a:xfrm>
            <a:off x="7152415" y="5214612"/>
            <a:ext cx="1148766" cy="359146"/>
          </a:xfrm>
          <a:prstGeom prst="wedgeRoundRectCallout">
            <a:avLst>
              <a:gd name="adj1" fmla="val -20176"/>
              <a:gd name="adj2" fmla="val -130207"/>
              <a:gd name="adj3" fmla="val 16667"/>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4" tIns="9144" rIns="9144" bIns="9144"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cs typeface="Arial" pitchFamily="34" charset="0"/>
              </a:rPr>
              <a:t>LHC Tier 2 Analysis Centers</a:t>
            </a:r>
          </a:p>
        </p:txBody>
      </p:sp>
      <p:sp>
        <p:nvSpPr>
          <p:cNvPr id="14" name="Oval 13"/>
          <p:cNvSpPr/>
          <p:nvPr/>
        </p:nvSpPr>
        <p:spPr bwMode="auto">
          <a:xfrm>
            <a:off x="2286248" y="1916265"/>
            <a:ext cx="5584624" cy="3519907"/>
          </a:xfrm>
          <a:prstGeom prst="ellipse">
            <a:avLst/>
          </a:prstGeom>
          <a:noFill/>
          <a:ln w="38100" cap="flat" cmpd="sng" algn="ctr">
            <a:solidFill>
              <a:schemeClr val="tx1"/>
            </a:solidFill>
            <a:prstDash val="sysDot"/>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Oval 14"/>
          <p:cNvSpPr/>
          <p:nvPr/>
        </p:nvSpPr>
        <p:spPr bwMode="auto">
          <a:xfrm>
            <a:off x="7431994" y="3856971"/>
            <a:ext cx="785359" cy="461042"/>
          </a:xfrm>
          <a:prstGeom prst="ellipse">
            <a:avLst/>
          </a:prstGeom>
          <a:solidFill>
            <a:schemeClr val="bg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Arial" pitchFamily="34" charset="0"/>
                <a:cs typeface="Arial" pitchFamily="34" charset="0"/>
              </a:rPr>
              <a:t>Universities/</a:t>
            </a:r>
          </a:p>
          <a:p>
            <a:pPr marL="0" marR="0" indent="0" algn="ctr" defTabSz="914400" rtl="0" eaLnBrk="1" fontAlgn="base" latinLnBrk="0" hangingPunct="1">
              <a:lnSpc>
                <a:spcPct val="100000"/>
              </a:lnSpc>
              <a:spcBef>
                <a:spcPct val="0"/>
              </a:spcBef>
              <a:spcAft>
                <a:spcPct val="0"/>
              </a:spcAft>
              <a:buClrTx/>
              <a:buSzTx/>
              <a:buFontTx/>
              <a:buNone/>
              <a:tabLst/>
            </a:pPr>
            <a:r>
              <a:rPr lang="en-US" sz="800" b="1" dirty="0" smtClean="0">
                <a:latin typeface="Arial" pitchFamily="34" charset="0"/>
                <a:cs typeface="Arial" pitchFamily="34" charset="0"/>
              </a:rPr>
              <a:t>physics</a:t>
            </a:r>
            <a:br>
              <a:rPr lang="en-US" sz="800" b="1" dirty="0" smtClean="0">
                <a:latin typeface="Arial" pitchFamily="34" charset="0"/>
                <a:cs typeface="Arial" pitchFamily="34" charset="0"/>
              </a:rPr>
            </a:br>
            <a:r>
              <a:rPr lang="en-US" sz="800" b="1" dirty="0" smtClean="0">
                <a:latin typeface="Arial" pitchFamily="34" charset="0"/>
                <a:cs typeface="Arial" pitchFamily="34" charset="0"/>
              </a:rPr>
              <a:t>groups</a:t>
            </a:r>
            <a:endParaRPr kumimoji="0" lang="en-US" sz="800" b="1" i="0" u="none" strike="noStrike" cap="none" normalizeH="0" baseline="0" dirty="0" smtClean="0">
              <a:ln>
                <a:noFill/>
              </a:ln>
              <a:solidFill>
                <a:schemeClr val="tx1"/>
              </a:solidFill>
              <a:effectLst/>
              <a:latin typeface="Arial" pitchFamily="34" charset="0"/>
              <a:cs typeface="Arial" pitchFamily="34" charset="0"/>
            </a:endParaRPr>
          </a:p>
        </p:txBody>
      </p:sp>
      <p:sp>
        <p:nvSpPr>
          <p:cNvPr id="16" name="Oval 15"/>
          <p:cNvSpPr/>
          <p:nvPr/>
        </p:nvSpPr>
        <p:spPr bwMode="auto">
          <a:xfrm>
            <a:off x="7134433" y="4436496"/>
            <a:ext cx="785359" cy="461042"/>
          </a:xfrm>
          <a:prstGeom prst="ellipse">
            <a:avLst/>
          </a:prstGeom>
          <a:solidFill>
            <a:schemeClr val="bg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Arial" pitchFamily="34" charset="0"/>
                <a:cs typeface="Arial" pitchFamily="34" charset="0"/>
              </a:rPr>
              <a:t>Universities/</a:t>
            </a:r>
          </a:p>
          <a:p>
            <a:pPr marL="0" marR="0" indent="0" algn="ctr" defTabSz="914400" rtl="0" eaLnBrk="1" fontAlgn="base" latinLnBrk="0" hangingPunct="1">
              <a:lnSpc>
                <a:spcPct val="100000"/>
              </a:lnSpc>
              <a:spcBef>
                <a:spcPct val="0"/>
              </a:spcBef>
              <a:spcAft>
                <a:spcPct val="0"/>
              </a:spcAft>
              <a:buClrTx/>
              <a:buSzTx/>
              <a:buFontTx/>
              <a:buNone/>
              <a:tabLst/>
            </a:pPr>
            <a:r>
              <a:rPr lang="en-US" sz="800" b="1" dirty="0" smtClean="0">
                <a:latin typeface="Arial" pitchFamily="34" charset="0"/>
                <a:cs typeface="Arial" pitchFamily="34" charset="0"/>
              </a:rPr>
              <a:t>physics</a:t>
            </a:r>
            <a:br>
              <a:rPr lang="en-US" sz="800" b="1" dirty="0" smtClean="0">
                <a:latin typeface="Arial" pitchFamily="34" charset="0"/>
                <a:cs typeface="Arial" pitchFamily="34" charset="0"/>
              </a:rPr>
            </a:br>
            <a:r>
              <a:rPr lang="en-US" sz="800" b="1" dirty="0" smtClean="0">
                <a:latin typeface="Arial" pitchFamily="34" charset="0"/>
                <a:cs typeface="Arial" pitchFamily="34" charset="0"/>
              </a:rPr>
              <a:t>groups</a:t>
            </a:r>
            <a:endParaRPr kumimoji="0" lang="en-US" sz="800" b="1" i="0" u="none" strike="noStrike" cap="none" normalizeH="0" baseline="0" dirty="0" smtClean="0">
              <a:ln>
                <a:noFill/>
              </a:ln>
              <a:solidFill>
                <a:schemeClr val="tx1"/>
              </a:solidFill>
              <a:effectLst/>
              <a:latin typeface="Arial" pitchFamily="34" charset="0"/>
              <a:cs typeface="Arial" pitchFamily="34" charset="0"/>
            </a:endParaRPr>
          </a:p>
        </p:txBody>
      </p:sp>
      <p:sp>
        <p:nvSpPr>
          <p:cNvPr id="17" name="Oval 16"/>
          <p:cNvSpPr/>
          <p:nvPr/>
        </p:nvSpPr>
        <p:spPr bwMode="auto">
          <a:xfrm>
            <a:off x="7431992" y="3225081"/>
            <a:ext cx="785359" cy="461042"/>
          </a:xfrm>
          <a:prstGeom prst="ellipse">
            <a:avLst/>
          </a:prstGeom>
          <a:solidFill>
            <a:schemeClr val="bg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Arial" pitchFamily="34" charset="0"/>
                <a:cs typeface="Arial" pitchFamily="34" charset="0"/>
              </a:rPr>
              <a:t>Universities/</a:t>
            </a:r>
          </a:p>
          <a:p>
            <a:pPr marL="0" marR="0" indent="0" algn="ctr" defTabSz="914400" rtl="0" eaLnBrk="1" fontAlgn="base" latinLnBrk="0" hangingPunct="1">
              <a:lnSpc>
                <a:spcPct val="100000"/>
              </a:lnSpc>
              <a:spcBef>
                <a:spcPct val="0"/>
              </a:spcBef>
              <a:spcAft>
                <a:spcPct val="0"/>
              </a:spcAft>
              <a:buClrTx/>
              <a:buSzTx/>
              <a:buFontTx/>
              <a:buNone/>
              <a:tabLst/>
            </a:pPr>
            <a:r>
              <a:rPr lang="en-US" sz="800" b="1" dirty="0" smtClean="0">
                <a:latin typeface="Arial" pitchFamily="34" charset="0"/>
                <a:cs typeface="Arial" pitchFamily="34" charset="0"/>
              </a:rPr>
              <a:t>physics</a:t>
            </a:r>
            <a:br>
              <a:rPr lang="en-US" sz="800" b="1" dirty="0" smtClean="0">
                <a:latin typeface="Arial" pitchFamily="34" charset="0"/>
                <a:cs typeface="Arial" pitchFamily="34" charset="0"/>
              </a:rPr>
            </a:br>
            <a:r>
              <a:rPr lang="en-US" sz="800" b="1" dirty="0" smtClean="0">
                <a:latin typeface="Arial" pitchFamily="34" charset="0"/>
                <a:cs typeface="Arial" pitchFamily="34" charset="0"/>
              </a:rPr>
              <a:t>groups</a:t>
            </a:r>
            <a:endParaRPr kumimoji="0" lang="en-US" sz="800" b="1" i="0" u="none" strike="noStrike" cap="none" normalizeH="0" baseline="0" dirty="0" smtClean="0">
              <a:ln>
                <a:noFill/>
              </a:ln>
              <a:solidFill>
                <a:schemeClr val="tx1"/>
              </a:solidFill>
              <a:effectLst/>
              <a:latin typeface="Arial" pitchFamily="34" charset="0"/>
              <a:cs typeface="Arial" pitchFamily="34" charset="0"/>
            </a:endParaRPr>
          </a:p>
        </p:txBody>
      </p:sp>
      <p:sp>
        <p:nvSpPr>
          <p:cNvPr id="18" name="Oval 17"/>
          <p:cNvSpPr/>
          <p:nvPr/>
        </p:nvSpPr>
        <p:spPr bwMode="auto">
          <a:xfrm>
            <a:off x="6284653" y="2036567"/>
            <a:ext cx="785359" cy="461042"/>
          </a:xfrm>
          <a:prstGeom prst="ellipse">
            <a:avLst/>
          </a:prstGeom>
          <a:solidFill>
            <a:schemeClr val="bg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Arial" pitchFamily="34" charset="0"/>
                <a:cs typeface="Arial" pitchFamily="34" charset="0"/>
              </a:rPr>
              <a:t>Universities/</a:t>
            </a:r>
          </a:p>
          <a:p>
            <a:pPr marL="0" marR="0" indent="0" algn="ctr" defTabSz="914400" rtl="0" eaLnBrk="1" fontAlgn="base" latinLnBrk="0" hangingPunct="1">
              <a:lnSpc>
                <a:spcPct val="100000"/>
              </a:lnSpc>
              <a:spcBef>
                <a:spcPct val="0"/>
              </a:spcBef>
              <a:spcAft>
                <a:spcPct val="0"/>
              </a:spcAft>
              <a:buClrTx/>
              <a:buSzTx/>
              <a:buFontTx/>
              <a:buNone/>
              <a:tabLst/>
            </a:pPr>
            <a:r>
              <a:rPr lang="en-US" sz="800" b="1" dirty="0" smtClean="0">
                <a:latin typeface="Arial" pitchFamily="34" charset="0"/>
                <a:cs typeface="Arial" pitchFamily="34" charset="0"/>
              </a:rPr>
              <a:t>physics</a:t>
            </a:r>
            <a:br>
              <a:rPr lang="en-US" sz="800" b="1" dirty="0" smtClean="0">
                <a:latin typeface="Arial" pitchFamily="34" charset="0"/>
                <a:cs typeface="Arial" pitchFamily="34" charset="0"/>
              </a:rPr>
            </a:br>
            <a:r>
              <a:rPr lang="en-US" sz="800" b="1" dirty="0" smtClean="0">
                <a:latin typeface="Arial" pitchFamily="34" charset="0"/>
                <a:cs typeface="Arial" pitchFamily="34" charset="0"/>
              </a:rPr>
              <a:t>groups</a:t>
            </a:r>
            <a:endParaRPr kumimoji="0" lang="en-US" sz="800" b="1" i="0" u="none" strike="noStrike" cap="none" normalizeH="0" baseline="0" dirty="0" smtClean="0">
              <a:ln>
                <a:noFill/>
              </a:ln>
              <a:solidFill>
                <a:schemeClr val="tx1"/>
              </a:solidFill>
              <a:effectLst/>
              <a:latin typeface="Arial" pitchFamily="34" charset="0"/>
              <a:cs typeface="Arial" pitchFamily="34" charset="0"/>
            </a:endParaRPr>
          </a:p>
        </p:txBody>
      </p:sp>
      <p:sp>
        <p:nvSpPr>
          <p:cNvPr id="19" name="Oval 18"/>
          <p:cNvSpPr/>
          <p:nvPr/>
        </p:nvSpPr>
        <p:spPr bwMode="auto">
          <a:xfrm>
            <a:off x="5428984" y="1752740"/>
            <a:ext cx="785359" cy="461042"/>
          </a:xfrm>
          <a:prstGeom prst="ellipse">
            <a:avLst/>
          </a:prstGeom>
          <a:solidFill>
            <a:schemeClr val="bg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Arial" pitchFamily="34" charset="0"/>
                <a:cs typeface="Arial" pitchFamily="34" charset="0"/>
              </a:rPr>
              <a:t>Universities/</a:t>
            </a:r>
          </a:p>
          <a:p>
            <a:pPr marL="0" marR="0" indent="0" algn="ctr" defTabSz="914400" rtl="0" eaLnBrk="1" fontAlgn="base" latinLnBrk="0" hangingPunct="1">
              <a:lnSpc>
                <a:spcPct val="100000"/>
              </a:lnSpc>
              <a:spcBef>
                <a:spcPct val="0"/>
              </a:spcBef>
              <a:spcAft>
                <a:spcPct val="0"/>
              </a:spcAft>
              <a:buClrTx/>
              <a:buSzTx/>
              <a:buFontTx/>
              <a:buNone/>
              <a:tabLst/>
            </a:pPr>
            <a:r>
              <a:rPr lang="en-US" sz="800" b="1" dirty="0" smtClean="0">
                <a:latin typeface="Arial" pitchFamily="34" charset="0"/>
                <a:cs typeface="Arial" pitchFamily="34" charset="0"/>
              </a:rPr>
              <a:t>physics</a:t>
            </a:r>
            <a:br>
              <a:rPr lang="en-US" sz="800" b="1" dirty="0" smtClean="0">
                <a:latin typeface="Arial" pitchFamily="34" charset="0"/>
                <a:cs typeface="Arial" pitchFamily="34" charset="0"/>
              </a:rPr>
            </a:br>
            <a:r>
              <a:rPr lang="en-US" sz="800" b="1" dirty="0" smtClean="0">
                <a:latin typeface="Arial" pitchFamily="34" charset="0"/>
                <a:cs typeface="Arial" pitchFamily="34" charset="0"/>
              </a:rPr>
              <a:t>groups</a:t>
            </a:r>
            <a:endParaRPr kumimoji="0" lang="en-US" sz="800" b="1" i="0" u="none" strike="noStrike" cap="none" normalizeH="0" baseline="0" dirty="0" smtClean="0">
              <a:ln>
                <a:noFill/>
              </a:ln>
              <a:solidFill>
                <a:schemeClr val="tx1"/>
              </a:solidFill>
              <a:effectLst/>
              <a:latin typeface="Arial" pitchFamily="34" charset="0"/>
              <a:cs typeface="Arial" pitchFamily="34" charset="0"/>
            </a:endParaRPr>
          </a:p>
        </p:txBody>
      </p:sp>
      <p:sp>
        <p:nvSpPr>
          <p:cNvPr id="20" name="Oval 19"/>
          <p:cNvSpPr/>
          <p:nvPr/>
        </p:nvSpPr>
        <p:spPr bwMode="auto">
          <a:xfrm>
            <a:off x="4347027" y="1752104"/>
            <a:ext cx="785359" cy="461042"/>
          </a:xfrm>
          <a:prstGeom prst="ellipse">
            <a:avLst/>
          </a:prstGeom>
          <a:solidFill>
            <a:schemeClr val="bg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Arial" pitchFamily="34" charset="0"/>
                <a:cs typeface="Arial" pitchFamily="34" charset="0"/>
              </a:rPr>
              <a:t>Universities/</a:t>
            </a:r>
          </a:p>
          <a:p>
            <a:pPr marL="0" marR="0" indent="0" algn="ctr" defTabSz="914400" rtl="0" eaLnBrk="1" fontAlgn="base" latinLnBrk="0" hangingPunct="1">
              <a:lnSpc>
                <a:spcPct val="100000"/>
              </a:lnSpc>
              <a:spcBef>
                <a:spcPct val="0"/>
              </a:spcBef>
              <a:spcAft>
                <a:spcPct val="0"/>
              </a:spcAft>
              <a:buClrTx/>
              <a:buSzTx/>
              <a:buFontTx/>
              <a:buNone/>
              <a:tabLst/>
            </a:pPr>
            <a:r>
              <a:rPr lang="en-US" sz="800" b="1" dirty="0" smtClean="0">
                <a:latin typeface="Arial" pitchFamily="34" charset="0"/>
                <a:cs typeface="Arial" pitchFamily="34" charset="0"/>
              </a:rPr>
              <a:t>physics</a:t>
            </a:r>
            <a:br>
              <a:rPr lang="en-US" sz="800" b="1" dirty="0" smtClean="0">
                <a:latin typeface="Arial" pitchFamily="34" charset="0"/>
                <a:cs typeface="Arial" pitchFamily="34" charset="0"/>
              </a:rPr>
            </a:br>
            <a:r>
              <a:rPr lang="en-US" sz="800" b="1" dirty="0" smtClean="0">
                <a:latin typeface="Arial" pitchFamily="34" charset="0"/>
                <a:cs typeface="Arial" pitchFamily="34" charset="0"/>
              </a:rPr>
              <a:t>groups</a:t>
            </a:r>
            <a:endParaRPr kumimoji="0" lang="en-US" sz="800" b="1" i="0" u="none" strike="noStrike" cap="none" normalizeH="0" baseline="0" dirty="0" smtClean="0">
              <a:ln>
                <a:noFill/>
              </a:ln>
              <a:solidFill>
                <a:schemeClr val="tx1"/>
              </a:solidFill>
              <a:effectLst/>
              <a:latin typeface="Arial" pitchFamily="34" charset="0"/>
              <a:cs typeface="Arial" pitchFamily="34" charset="0"/>
            </a:endParaRPr>
          </a:p>
        </p:txBody>
      </p:sp>
      <p:sp>
        <p:nvSpPr>
          <p:cNvPr id="21" name="Oval 20"/>
          <p:cNvSpPr/>
          <p:nvPr/>
        </p:nvSpPr>
        <p:spPr bwMode="auto">
          <a:xfrm>
            <a:off x="3465826" y="1916266"/>
            <a:ext cx="785359" cy="461042"/>
          </a:xfrm>
          <a:prstGeom prst="ellipse">
            <a:avLst/>
          </a:prstGeom>
          <a:solidFill>
            <a:schemeClr val="bg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Arial" pitchFamily="34" charset="0"/>
                <a:cs typeface="Arial" pitchFamily="34" charset="0"/>
              </a:rPr>
              <a:t>Universities/</a:t>
            </a:r>
          </a:p>
          <a:p>
            <a:pPr marL="0" marR="0" indent="0" algn="ctr" defTabSz="914400" rtl="0" eaLnBrk="1" fontAlgn="base" latinLnBrk="0" hangingPunct="1">
              <a:lnSpc>
                <a:spcPct val="100000"/>
              </a:lnSpc>
              <a:spcBef>
                <a:spcPct val="0"/>
              </a:spcBef>
              <a:spcAft>
                <a:spcPct val="0"/>
              </a:spcAft>
              <a:buClrTx/>
              <a:buSzTx/>
              <a:buFontTx/>
              <a:buNone/>
              <a:tabLst/>
            </a:pPr>
            <a:r>
              <a:rPr lang="en-US" sz="800" b="1" dirty="0" smtClean="0">
                <a:latin typeface="Arial" pitchFamily="34" charset="0"/>
                <a:cs typeface="Arial" pitchFamily="34" charset="0"/>
              </a:rPr>
              <a:t>physics</a:t>
            </a:r>
            <a:br>
              <a:rPr lang="en-US" sz="800" b="1" dirty="0" smtClean="0">
                <a:latin typeface="Arial" pitchFamily="34" charset="0"/>
                <a:cs typeface="Arial" pitchFamily="34" charset="0"/>
              </a:rPr>
            </a:br>
            <a:r>
              <a:rPr lang="en-US" sz="800" b="1" dirty="0" smtClean="0">
                <a:latin typeface="Arial" pitchFamily="34" charset="0"/>
                <a:cs typeface="Arial" pitchFamily="34" charset="0"/>
              </a:rPr>
              <a:t>groups</a:t>
            </a:r>
            <a:endParaRPr kumimoji="0" lang="en-US" sz="800" b="1" i="0" u="none" strike="noStrike" cap="none" normalizeH="0" baseline="0" dirty="0" smtClean="0">
              <a:ln>
                <a:noFill/>
              </a:ln>
              <a:solidFill>
                <a:schemeClr val="tx1"/>
              </a:solidFill>
              <a:effectLst/>
              <a:latin typeface="Arial" pitchFamily="34" charset="0"/>
              <a:cs typeface="Arial" pitchFamily="34" charset="0"/>
            </a:endParaRPr>
          </a:p>
        </p:txBody>
      </p:sp>
      <p:sp>
        <p:nvSpPr>
          <p:cNvPr id="22" name="Oval 21"/>
          <p:cNvSpPr/>
          <p:nvPr/>
        </p:nvSpPr>
        <p:spPr bwMode="auto">
          <a:xfrm>
            <a:off x="2578158" y="2246992"/>
            <a:ext cx="785359" cy="461042"/>
          </a:xfrm>
          <a:prstGeom prst="ellipse">
            <a:avLst/>
          </a:prstGeom>
          <a:solidFill>
            <a:schemeClr val="bg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Arial" pitchFamily="34" charset="0"/>
                <a:cs typeface="Arial" pitchFamily="34" charset="0"/>
              </a:rPr>
              <a:t>Universities/</a:t>
            </a:r>
          </a:p>
          <a:p>
            <a:pPr marL="0" marR="0" indent="0" algn="ctr" defTabSz="914400" rtl="0" eaLnBrk="1" fontAlgn="base" latinLnBrk="0" hangingPunct="1">
              <a:lnSpc>
                <a:spcPct val="100000"/>
              </a:lnSpc>
              <a:spcBef>
                <a:spcPct val="0"/>
              </a:spcBef>
              <a:spcAft>
                <a:spcPct val="0"/>
              </a:spcAft>
              <a:buClrTx/>
              <a:buSzTx/>
              <a:buFontTx/>
              <a:buNone/>
              <a:tabLst/>
            </a:pPr>
            <a:r>
              <a:rPr lang="en-US" sz="800" b="1" dirty="0" smtClean="0">
                <a:latin typeface="Arial" pitchFamily="34" charset="0"/>
                <a:cs typeface="Arial" pitchFamily="34" charset="0"/>
              </a:rPr>
              <a:t>physics</a:t>
            </a:r>
            <a:br>
              <a:rPr lang="en-US" sz="800" b="1" dirty="0" smtClean="0">
                <a:latin typeface="Arial" pitchFamily="34" charset="0"/>
                <a:cs typeface="Arial" pitchFamily="34" charset="0"/>
              </a:rPr>
            </a:br>
            <a:r>
              <a:rPr lang="en-US" sz="800" b="1" dirty="0" smtClean="0">
                <a:latin typeface="Arial" pitchFamily="34" charset="0"/>
                <a:cs typeface="Arial" pitchFamily="34" charset="0"/>
              </a:rPr>
              <a:t>groups</a:t>
            </a:r>
            <a:endParaRPr kumimoji="0" lang="en-US" sz="800" b="1" i="0" u="none" strike="noStrike" cap="none" normalizeH="0" baseline="0" dirty="0" smtClean="0">
              <a:ln>
                <a:noFill/>
              </a:ln>
              <a:solidFill>
                <a:schemeClr val="tx1"/>
              </a:solidFill>
              <a:effectLst/>
              <a:latin typeface="Arial" pitchFamily="34" charset="0"/>
              <a:cs typeface="Arial" pitchFamily="34" charset="0"/>
            </a:endParaRPr>
          </a:p>
        </p:txBody>
      </p:sp>
      <p:sp>
        <p:nvSpPr>
          <p:cNvPr id="23" name="Oval 22"/>
          <p:cNvSpPr/>
          <p:nvPr/>
        </p:nvSpPr>
        <p:spPr bwMode="auto">
          <a:xfrm>
            <a:off x="1951453" y="2830192"/>
            <a:ext cx="785359" cy="461042"/>
          </a:xfrm>
          <a:prstGeom prst="ellipse">
            <a:avLst/>
          </a:prstGeom>
          <a:solidFill>
            <a:schemeClr val="bg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Arial" pitchFamily="34" charset="0"/>
                <a:cs typeface="Arial" pitchFamily="34" charset="0"/>
              </a:rPr>
              <a:t>Universities/</a:t>
            </a:r>
          </a:p>
          <a:p>
            <a:pPr marL="0" marR="0" indent="0" algn="ctr" defTabSz="914400" rtl="0" eaLnBrk="1" fontAlgn="base" latinLnBrk="0" hangingPunct="1">
              <a:lnSpc>
                <a:spcPct val="100000"/>
              </a:lnSpc>
              <a:spcBef>
                <a:spcPct val="0"/>
              </a:spcBef>
              <a:spcAft>
                <a:spcPct val="0"/>
              </a:spcAft>
              <a:buClrTx/>
              <a:buSzTx/>
              <a:buFontTx/>
              <a:buNone/>
              <a:tabLst/>
            </a:pPr>
            <a:r>
              <a:rPr lang="en-US" sz="800" b="1" dirty="0" smtClean="0">
                <a:latin typeface="Arial" pitchFamily="34" charset="0"/>
                <a:cs typeface="Arial" pitchFamily="34" charset="0"/>
              </a:rPr>
              <a:t>physics</a:t>
            </a:r>
            <a:br>
              <a:rPr lang="en-US" sz="800" b="1" dirty="0" smtClean="0">
                <a:latin typeface="Arial" pitchFamily="34" charset="0"/>
                <a:cs typeface="Arial" pitchFamily="34" charset="0"/>
              </a:rPr>
            </a:br>
            <a:r>
              <a:rPr lang="en-US" sz="800" b="1" dirty="0" smtClean="0">
                <a:latin typeface="Arial" pitchFamily="34" charset="0"/>
                <a:cs typeface="Arial" pitchFamily="34" charset="0"/>
              </a:rPr>
              <a:t>groups</a:t>
            </a:r>
            <a:endParaRPr kumimoji="0" lang="en-US" sz="800" b="1" i="0" u="none" strike="noStrike" cap="none" normalizeH="0" baseline="0" dirty="0" smtClean="0">
              <a:ln>
                <a:noFill/>
              </a:ln>
              <a:solidFill>
                <a:schemeClr val="tx1"/>
              </a:solidFill>
              <a:effectLst/>
              <a:latin typeface="Arial" pitchFamily="34" charset="0"/>
              <a:cs typeface="Arial" pitchFamily="34" charset="0"/>
            </a:endParaRPr>
          </a:p>
        </p:txBody>
      </p:sp>
      <p:sp>
        <p:nvSpPr>
          <p:cNvPr id="24" name="Oval 23"/>
          <p:cNvSpPr/>
          <p:nvPr/>
        </p:nvSpPr>
        <p:spPr bwMode="auto">
          <a:xfrm>
            <a:off x="1907712" y="3519834"/>
            <a:ext cx="785359" cy="461042"/>
          </a:xfrm>
          <a:prstGeom prst="ellipse">
            <a:avLst/>
          </a:prstGeom>
          <a:solidFill>
            <a:schemeClr val="bg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Arial" pitchFamily="34" charset="0"/>
                <a:cs typeface="Arial" pitchFamily="34" charset="0"/>
              </a:rPr>
              <a:t>Universities/</a:t>
            </a:r>
          </a:p>
          <a:p>
            <a:pPr marL="0" marR="0" indent="0" algn="ctr" defTabSz="914400" rtl="0" eaLnBrk="1" fontAlgn="base" latinLnBrk="0" hangingPunct="1">
              <a:lnSpc>
                <a:spcPct val="100000"/>
              </a:lnSpc>
              <a:spcBef>
                <a:spcPct val="0"/>
              </a:spcBef>
              <a:spcAft>
                <a:spcPct val="0"/>
              </a:spcAft>
              <a:buClrTx/>
              <a:buSzTx/>
              <a:buFontTx/>
              <a:buNone/>
              <a:tabLst/>
            </a:pPr>
            <a:r>
              <a:rPr lang="en-US" sz="800" b="1" dirty="0" smtClean="0">
                <a:latin typeface="Arial" pitchFamily="34" charset="0"/>
                <a:cs typeface="Arial" pitchFamily="34" charset="0"/>
              </a:rPr>
              <a:t>physics</a:t>
            </a:r>
            <a:br>
              <a:rPr lang="en-US" sz="800" b="1" dirty="0" smtClean="0">
                <a:latin typeface="Arial" pitchFamily="34" charset="0"/>
                <a:cs typeface="Arial" pitchFamily="34" charset="0"/>
              </a:rPr>
            </a:br>
            <a:r>
              <a:rPr lang="en-US" sz="800" b="1" dirty="0" smtClean="0">
                <a:latin typeface="Arial" pitchFamily="34" charset="0"/>
                <a:cs typeface="Arial" pitchFamily="34" charset="0"/>
              </a:rPr>
              <a:t>groups</a:t>
            </a:r>
            <a:endParaRPr kumimoji="0" lang="en-US" sz="800" b="1" i="0" u="none" strike="noStrike" cap="none" normalizeH="0" baseline="0" dirty="0" smtClean="0">
              <a:ln>
                <a:noFill/>
              </a:ln>
              <a:solidFill>
                <a:schemeClr val="tx1"/>
              </a:solidFill>
              <a:effectLst/>
              <a:latin typeface="Arial" pitchFamily="34" charset="0"/>
              <a:cs typeface="Arial" pitchFamily="34" charset="0"/>
            </a:endParaRPr>
          </a:p>
        </p:txBody>
      </p:sp>
      <p:sp>
        <p:nvSpPr>
          <p:cNvPr id="25" name="Oval 24"/>
          <p:cNvSpPr/>
          <p:nvPr/>
        </p:nvSpPr>
        <p:spPr bwMode="auto">
          <a:xfrm>
            <a:off x="2076321" y="4277992"/>
            <a:ext cx="785359" cy="461042"/>
          </a:xfrm>
          <a:prstGeom prst="ellipse">
            <a:avLst/>
          </a:prstGeom>
          <a:solidFill>
            <a:schemeClr val="bg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Arial" pitchFamily="34" charset="0"/>
                <a:cs typeface="Arial" pitchFamily="34" charset="0"/>
              </a:rPr>
              <a:t>Universities/</a:t>
            </a:r>
          </a:p>
          <a:p>
            <a:pPr marL="0" marR="0" indent="0" algn="ctr" defTabSz="914400" rtl="0" eaLnBrk="1" fontAlgn="base" latinLnBrk="0" hangingPunct="1">
              <a:lnSpc>
                <a:spcPct val="100000"/>
              </a:lnSpc>
              <a:spcBef>
                <a:spcPct val="0"/>
              </a:spcBef>
              <a:spcAft>
                <a:spcPct val="0"/>
              </a:spcAft>
              <a:buClrTx/>
              <a:buSzTx/>
              <a:buFontTx/>
              <a:buNone/>
              <a:tabLst/>
            </a:pPr>
            <a:r>
              <a:rPr lang="en-US" sz="800" b="1" dirty="0" smtClean="0">
                <a:latin typeface="Arial" pitchFamily="34" charset="0"/>
                <a:cs typeface="Arial" pitchFamily="34" charset="0"/>
              </a:rPr>
              <a:t>physics</a:t>
            </a:r>
            <a:br>
              <a:rPr lang="en-US" sz="800" b="1" dirty="0" smtClean="0">
                <a:latin typeface="Arial" pitchFamily="34" charset="0"/>
                <a:cs typeface="Arial" pitchFamily="34" charset="0"/>
              </a:rPr>
            </a:br>
            <a:r>
              <a:rPr lang="en-US" sz="800" b="1" dirty="0" smtClean="0">
                <a:latin typeface="Arial" pitchFamily="34" charset="0"/>
                <a:cs typeface="Arial" pitchFamily="34" charset="0"/>
              </a:rPr>
              <a:t>groups</a:t>
            </a:r>
            <a:endParaRPr kumimoji="0" lang="en-US" sz="800" b="1" i="0" u="none" strike="noStrike" cap="none" normalizeH="0" baseline="0" dirty="0" smtClean="0">
              <a:ln>
                <a:noFill/>
              </a:ln>
              <a:solidFill>
                <a:schemeClr val="tx1"/>
              </a:solidFill>
              <a:effectLst/>
              <a:latin typeface="Arial" pitchFamily="34" charset="0"/>
              <a:cs typeface="Arial" pitchFamily="34" charset="0"/>
            </a:endParaRPr>
          </a:p>
        </p:txBody>
      </p:sp>
      <p:sp>
        <p:nvSpPr>
          <p:cNvPr id="26" name="Oval 25"/>
          <p:cNvSpPr/>
          <p:nvPr/>
        </p:nvSpPr>
        <p:spPr bwMode="auto">
          <a:xfrm>
            <a:off x="2958647" y="4853504"/>
            <a:ext cx="785359" cy="461042"/>
          </a:xfrm>
          <a:prstGeom prst="ellipse">
            <a:avLst/>
          </a:prstGeom>
          <a:solidFill>
            <a:schemeClr val="bg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Arial" pitchFamily="34" charset="0"/>
                <a:cs typeface="Arial" pitchFamily="34" charset="0"/>
              </a:rPr>
              <a:t>Universities/</a:t>
            </a:r>
          </a:p>
          <a:p>
            <a:pPr marL="0" marR="0" indent="0" algn="ctr" defTabSz="914400" rtl="0" eaLnBrk="1" fontAlgn="base" latinLnBrk="0" hangingPunct="1">
              <a:lnSpc>
                <a:spcPct val="100000"/>
              </a:lnSpc>
              <a:spcBef>
                <a:spcPct val="0"/>
              </a:spcBef>
              <a:spcAft>
                <a:spcPct val="0"/>
              </a:spcAft>
              <a:buClrTx/>
              <a:buSzTx/>
              <a:buFontTx/>
              <a:buNone/>
              <a:tabLst/>
            </a:pPr>
            <a:r>
              <a:rPr lang="en-US" sz="800" b="1" dirty="0" smtClean="0">
                <a:latin typeface="Arial" pitchFamily="34" charset="0"/>
                <a:cs typeface="Arial" pitchFamily="34" charset="0"/>
              </a:rPr>
              <a:t>physics</a:t>
            </a:r>
            <a:br>
              <a:rPr lang="en-US" sz="800" b="1" dirty="0" smtClean="0">
                <a:latin typeface="Arial" pitchFamily="34" charset="0"/>
                <a:cs typeface="Arial" pitchFamily="34" charset="0"/>
              </a:rPr>
            </a:br>
            <a:r>
              <a:rPr lang="en-US" sz="800" b="1" dirty="0" smtClean="0">
                <a:latin typeface="Arial" pitchFamily="34" charset="0"/>
                <a:cs typeface="Arial" pitchFamily="34" charset="0"/>
              </a:rPr>
              <a:t>groups</a:t>
            </a:r>
            <a:endParaRPr kumimoji="0" lang="en-US" sz="800" b="1" i="0" u="none" strike="noStrike" cap="none" normalizeH="0" baseline="0" dirty="0" smtClean="0">
              <a:ln>
                <a:noFill/>
              </a:ln>
              <a:solidFill>
                <a:schemeClr val="tx1"/>
              </a:solidFill>
              <a:effectLst/>
              <a:latin typeface="Arial" pitchFamily="34" charset="0"/>
              <a:cs typeface="Arial" pitchFamily="34" charset="0"/>
            </a:endParaRPr>
          </a:p>
        </p:txBody>
      </p:sp>
      <p:sp>
        <p:nvSpPr>
          <p:cNvPr id="27" name="Oval 26"/>
          <p:cNvSpPr/>
          <p:nvPr/>
        </p:nvSpPr>
        <p:spPr bwMode="auto">
          <a:xfrm>
            <a:off x="3821413" y="5087169"/>
            <a:ext cx="785359" cy="461042"/>
          </a:xfrm>
          <a:prstGeom prst="ellipse">
            <a:avLst/>
          </a:prstGeom>
          <a:solidFill>
            <a:schemeClr val="bg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Arial" pitchFamily="34" charset="0"/>
                <a:cs typeface="Arial" pitchFamily="34" charset="0"/>
              </a:rPr>
              <a:t>Universities/</a:t>
            </a:r>
          </a:p>
          <a:p>
            <a:pPr marL="0" marR="0" indent="0" algn="ctr" defTabSz="914400" rtl="0" eaLnBrk="1" fontAlgn="base" latinLnBrk="0" hangingPunct="1">
              <a:lnSpc>
                <a:spcPct val="100000"/>
              </a:lnSpc>
              <a:spcBef>
                <a:spcPct val="0"/>
              </a:spcBef>
              <a:spcAft>
                <a:spcPct val="0"/>
              </a:spcAft>
              <a:buClrTx/>
              <a:buSzTx/>
              <a:buFontTx/>
              <a:buNone/>
              <a:tabLst/>
            </a:pPr>
            <a:r>
              <a:rPr lang="en-US" sz="800" b="1" dirty="0" smtClean="0">
                <a:latin typeface="Arial" pitchFamily="34" charset="0"/>
                <a:cs typeface="Arial" pitchFamily="34" charset="0"/>
              </a:rPr>
              <a:t>physics</a:t>
            </a:r>
            <a:br>
              <a:rPr lang="en-US" sz="800" b="1" dirty="0" smtClean="0">
                <a:latin typeface="Arial" pitchFamily="34" charset="0"/>
                <a:cs typeface="Arial" pitchFamily="34" charset="0"/>
              </a:rPr>
            </a:br>
            <a:r>
              <a:rPr lang="en-US" sz="800" b="1" dirty="0" smtClean="0">
                <a:latin typeface="Arial" pitchFamily="34" charset="0"/>
                <a:cs typeface="Arial" pitchFamily="34" charset="0"/>
              </a:rPr>
              <a:t>groups</a:t>
            </a:r>
            <a:endParaRPr kumimoji="0" lang="en-US" sz="800" b="1" i="0" u="none" strike="noStrike" cap="none" normalizeH="0" baseline="0" dirty="0" smtClean="0">
              <a:ln>
                <a:noFill/>
              </a:ln>
              <a:solidFill>
                <a:schemeClr val="tx1"/>
              </a:solidFill>
              <a:effectLst/>
              <a:latin typeface="Arial" pitchFamily="34" charset="0"/>
              <a:cs typeface="Arial" pitchFamily="34" charset="0"/>
            </a:endParaRPr>
          </a:p>
        </p:txBody>
      </p:sp>
      <p:sp>
        <p:nvSpPr>
          <p:cNvPr id="28" name="Oval 27"/>
          <p:cNvSpPr/>
          <p:nvPr/>
        </p:nvSpPr>
        <p:spPr bwMode="auto">
          <a:xfrm>
            <a:off x="4734014" y="5169056"/>
            <a:ext cx="785359" cy="461042"/>
          </a:xfrm>
          <a:prstGeom prst="ellipse">
            <a:avLst/>
          </a:prstGeom>
          <a:solidFill>
            <a:schemeClr val="bg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Arial" pitchFamily="34" charset="0"/>
                <a:cs typeface="Arial" pitchFamily="34" charset="0"/>
              </a:rPr>
              <a:t>Universities/</a:t>
            </a:r>
          </a:p>
          <a:p>
            <a:pPr marL="0" marR="0" indent="0" algn="ctr" defTabSz="914400" rtl="0" eaLnBrk="1" fontAlgn="base" latinLnBrk="0" hangingPunct="1">
              <a:lnSpc>
                <a:spcPct val="100000"/>
              </a:lnSpc>
              <a:spcBef>
                <a:spcPct val="0"/>
              </a:spcBef>
              <a:spcAft>
                <a:spcPct val="0"/>
              </a:spcAft>
              <a:buClrTx/>
              <a:buSzTx/>
              <a:buFontTx/>
              <a:buNone/>
              <a:tabLst/>
            </a:pPr>
            <a:r>
              <a:rPr lang="en-US" sz="800" b="1" dirty="0" smtClean="0">
                <a:latin typeface="Arial" pitchFamily="34" charset="0"/>
                <a:cs typeface="Arial" pitchFamily="34" charset="0"/>
              </a:rPr>
              <a:t>physics</a:t>
            </a:r>
            <a:br>
              <a:rPr lang="en-US" sz="800" b="1" dirty="0" smtClean="0">
                <a:latin typeface="Arial" pitchFamily="34" charset="0"/>
                <a:cs typeface="Arial" pitchFamily="34" charset="0"/>
              </a:rPr>
            </a:br>
            <a:r>
              <a:rPr lang="en-US" sz="800" b="1" dirty="0" smtClean="0">
                <a:latin typeface="Arial" pitchFamily="34" charset="0"/>
                <a:cs typeface="Arial" pitchFamily="34" charset="0"/>
              </a:rPr>
              <a:t>groups</a:t>
            </a:r>
            <a:endParaRPr kumimoji="0" lang="en-US" sz="800" b="1" i="0" u="none" strike="noStrike" cap="none" normalizeH="0" baseline="0" dirty="0" smtClean="0">
              <a:ln>
                <a:noFill/>
              </a:ln>
              <a:solidFill>
                <a:schemeClr val="tx1"/>
              </a:solidFill>
              <a:effectLst/>
              <a:latin typeface="Arial" pitchFamily="34" charset="0"/>
              <a:cs typeface="Arial" pitchFamily="34" charset="0"/>
            </a:endParaRPr>
          </a:p>
        </p:txBody>
      </p:sp>
      <p:sp>
        <p:nvSpPr>
          <p:cNvPr id="29" name="Oval 28"/>
          <p:cNvSpPr/>
          <p:nvPr/>
        </p:nvSpPr>
        <p:spPr bwMode="auto">
          <a:xfrm>
            <a:off x="5698004" y="5169056"/>
            <a:ext cx="785359" cy="461042"/>
          </a:xfrm>
          <a:prstGeom prst="ellipse">
            <a:avLst/>
          </a:prstGeom>
          <a:solidFill>
            <a:schemeClr val="bg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Arial" pitchFamily="34" charset="0"/>
                <a:cs typeface="Arial" pitchFamily="34" charset="0"/>
              </a:rPr>
              <a:t>Universities/</a:t>
            </a:r>
          </a:p>
          <a:p>
            <a:pPr marL="0" marR="0" indent="0" algn="ctr" defTabSz="914400" rtl="0" eaLnBrk="1" fontAlgn="base" latinLnBrk="0" hangingPunct="1">
              <a:lnSpc>
                <a:spcPct val="100000"/>
              </a:lnSpc>
              <a:spcBef>
                <a:spcPct val="0"/>
              </a:spcBef>
              <a:spcAft>
                <a:spcPct val="0"/>
              </a:spcAft>
              <a:buClrTx/>
              <a:buSzTx/>
              <a:buFontTx/>
              <a:buNone/>
              <a:tabLst/>
            </a:pPr>
            <a:r>
              <a:rPr lang="en-US" sz="800" b="1" dirty="0" smtClean="0">
                <a:latin typeface="Arial" pitchFamily="34" charset="0"/>
                <a:cs typeface="Arial" pitchFamily="34" charset="0"/>
              </a:rPr>
              <a:t>physics</a:t>
            </a:r>
            <a:br>
              <a:rPr lang="en-US" sz="800" b="1" dirty="0" smtClean="0">
                <a:latin typeface="Arial" pitchFamily="34" charset="0"/>
                <a:cs typeface="Arial" pitchFamily="34" charset="0"/>
              </a:rPr>
            </a:br>
            <a:r>
              <a:rPr lang="en-US" sz="800" b="1" dirty="0" smtClean="0">
                <a:latin typeface="Arial" pitchFamily="34" charset="0"/>
                <a:cs typeface="Arial" pitchFamily="34" charset="0"/>
              </a:rPr>
              <a:t>groups</a:t>
            </a:r>
            <a:endParaRPr kumimoji="0" lang="en-US" sz="800" b="1" i="0" u="none" strike="noStrike" cap="none" normalizeH="0" baseline="0" dirty="0" smtClean="0">
              <a:ln>
                <a:noFill/>
              </a:ln>
              <a:solidFill>
                <a:schemeClr val="tx1"/>
              </a:solidFill>
              <a:effectLst/>
              <a:latin typeface="Arial" pitchFamily="34" charset="0"/>
              <a:cs typeface="Arial" pitchFamily="34" charset="0"/>
            </a:endParaRPr>
          </a:p>
        </p:txBody>
      </p:sp>
      <p:sp>
        <p:nvSpPr>
          <p:cNvPr id="30" name="Oval 29"/>
          <p:cNvSpPr/>
          <p:nvPr/>
        </p:nvSpPr>
        <p:spPr bwMode="auto">
          <a:xfrm>
            <a:off x="6447418" y="4841100"/>
            <a:ext cx="785359" cy="461042"/>
          </a:xfrm>
          <a:prstGeom prst="ellipse">
            <a:avLst/>
          </a:prstGeom>
          <a:solidFill>
            <a:schemeClr val="bg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Arial" pitchFamily="34" charset="0"/>
                <a:cs typeface="Arial" pitchFamily="34" charset="0"/>
              </a:rPr>
              <a:t>Universities/</a:t>
            </a:r>
          </a:p>
          <a:p>
            <a:pPr marL="0" marR="0" indent="0" algn="ctr" defTabSz="914400" rtl="0" eaLnBrk="1" fontAlgn="base" latinLnBrk="0" hangingPunct="1">
              <a:lnSpc>
                <a:spcPct val="100000"/>
              </a:lnSpc>
              <a:spcBef>
                <a:spcPct val="0"/>
              </a:spcBef>
              <a:spcAft>
                <a:spcPct val="0"/>
              </a:spcAft>
              <a:buClrTx/>
              <a:buSzTx/>
              <a:buFontTx/>
              <a:buNone/>
              <a:tabLst/>
            </a:pPr>
            <a:r>
              <a:rPr lang="en-US" sz="800" b="1" dirty="0" smtClean="0">
                <a:latin typeface="Arial" pitchFamily="34" charset="0"/>
                <a:cs typeface="Arial" pitchFamily="34" charset="0"/>
              </a:rPr>
              <a:t>physics</a:t>
            </a:r>
            <a:br>
              <a:rPr lang="en-US" sz="800" b="1" dirty="0" smtClean="0">
                <a:latin typeface="Arial" pitchFamily="34" charset="0"/>
                <a:cs typeface="Arial" pitchFamily="34" charset="0"/>
              </a:rPr>
            </a:br>
            <a:r>
              <a:rPr lang="en-US" sz="800" b="1" dirty="0" smtClean="0">
                <a:latin typeface="Arial" pitchFamily="34" charset="0"/>
                <a:cs typeface="Arial" pitchFamily="34" charset="0"/>
              </a:rPr>
              <a:t>groups</a:t>
            </a:r>
            <a:endParaRPr kumimoji="0" lang="en-US" sz="800" b="1" i="0" u="none" strike="noStrike" cap="none" normalizeH="0" baseline="0" dirty="0" smtClean="0">
              <a:ln>
                <a:noFill/>
              </a:ln>
              <a:solidFill>
                <a:schemeClr val="tx1"/>
              </a:solidFill>
              <a:effectLst/>
              <a:latin typeface="Arial" pitchFamily="34" charset="0"/>
              <a:cs typeface="Arial" pitchFamily="34" charset="0"/>
            </a:endParaRPr>
          </a:p>
        </p:txBody>
      </p:sp>
      <p:sp>
        <p:nvSpPr>
          <p:cNvPr id="31" name="Oval 30"/>
          <p:cNvSpPr/>
          <p:nvPr/>
        </p:nvSpPr>
        <p:spPr bwMode="auto">
          <a:xfrm>
            <a:off x="7213042" y="2583229"/>
            <a:ext cx="785359" cy="461042"/>
          </a:xfrm>
          <a:prstGeom prst="ellipse">
            <a:avLst/>
          </a:prstGeom>
          <a:solidFill>
            <a:schemeClr val="bg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Arial" pitchFamily="34" charset="0"/>
                <a:cs typeface="Arial" pitchFamily="34" charset="0"/>
              </a:rPr>
              <a:t>Universities/</a:t>
            </a:r>
          </a:p>
          <a:p>
            <a:pPr marL="0" marR="0" indent="0" algn="ctr" defTabSz="914400" rtl="0" eaLnBrk="1" fontAlgn="base" latinLnBrk="0" hangingPunct="1">
              <a:lnSpc>
                <a:spcPct val="100000"/>
              </a:lnSpc>
              <a:spcBef>
                <a:spcPct val="0"/>
              </a:spcBef>
              <a:spcAft>
                <a:spcPct val="0"/>
              </a:spcAft>
              <a:buClrTx/>
              <a:buSzTx/>
              <a:buFontTx/>
              <a:buNone/>
              <a:tabLst/>
            </a:pPr>
            <a:r>
              <a:rPr lang="en-US" sz="800" b="1" dirty="0" smtClean="0">
                <a:latin typeface="Arial" pitchFamily="34" charset="0"/>
                <a:cs typeface="Arial" pitchFamily="34" charset="0"/>
              </a:rPr>
              <a:t>physics</a:t>
            </a:r>
            <a:br>
              <a:rPr lang="en-US" sz="800" b="1" dirty="0" smtClean="0">
                <a:latin typeface="Arial" pitchFamily="34" charset="0"/>
                <a:cs typeface="Arial" pitchFamily="34" charset="0"/>
              </a:rPr>
            </a:br>
            <a:r>
              <a:rPr lang="en-US" sz="800" b="1" dirty="0" smtClean="0">
                <a:latin typeface="Arial" pitchFamily="34" charset="0"/>
                <a:cs typeface="Arial" pitchFamily="34" charset="0"/>
              </a:rPr>
              <a:t>groups</a:t>
            </a:r>
            <a:endParaRPr kumimoji="0" lang="en-US" sz="800" b="1" i="0" u="none" strike="noStrike" cap="none" normalizeH="0" baseline="0" dirty="0" smtClean="0">
              <a:ln>
                <a:noFill/>
              </a:ln>
              <a:solidFill>
                <a:schemeClr val="tx1"/>
              </a:solidFill>
              <a:effectLst/>
              <a:latin typeface="Arial" pitchFamily="34" charset="0"/>
              <a:cs typeface="Arial" pitchFamily="34" charset="0"/>
            </a:endParaRPr>
          </a:p>
        </p:txBody>
      </p:sp>
      <p:sp>
        <p:nvSpPr>
          <p:cNvPr id="32" name="Rounded Rectangular Callout 31"/>
          <p:cNvSpPr/>
          <p:nvPr/>
        </p:nvSpPr>
        <p:spPr bwMode="auto">
          <a:xfrm>
            <a:off x="636463" y="3598804"/>
            <a:ext cx="1135476" cy="765048"/>
          </a:xfrm>
          <a:prstGeom prst="wedgeRoundRectCallout">
            <a:avLst>
              <a:gd name="adj1" fmla="val 104075"/>
              <a:gd name="adj2" fmla="val 23379"/>
              <a:gd name="adj3" fmla="val 16667"/>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45720" tIns="45720" rIns="4572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cs typeface="Arial" pitchFamily="34" charset="0"/>
              </a:rPr>
              <a:t>The LHC Open Network Environment</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cs typeface="Arial" pitchFamily="34" charset="0"/>
              </a:rPr>
              <a:t>(LHCONE)</a:t>
            </a:r>
          </a:p>
        </p:txBody>
      </p:sp>
      <p:cxnSp>
        <p:nvCxnSpPr>
          <p:cNvPr id="33" name="Straight Arrow Connector 15"/>
          <p:cNvCxnSpPr>
            <a:cxnSpLocks noChangeShapeType="1"/>
          </p:cNvCxnSpPr>
          <p:nvPr/>
        </p:nvCxnSpPr>
        <p:spPr bwMode="auto">
          <a:xfrm>
            <a:off x="5347135" y="1696432"/>
            <a:ext cx="0" cy="522488"/>
          </a:xfrm>
          <a:prstGeom prst="straightConnector1">
            <a:avLst/>
          </a:prstGeom>
          <a:noFill/>
          <a:ln w="19050" algn="ctr">
            <a:solidFill>
              <a:schemeClr val="tx1"/>
            </a:solidFill>
            <a:round/>
            <a:headEnd type="none" w="med" len="med"/>
            <a:tailEnd type="arrow" w="med" len="med"/>
          </a:ln>
          <a:extLst>
            <a:ext uri="{909E8E84-426E-40dd-AFC4-6F175D3DCCD1}">
              <a14:hiddenFill xmlns:a14="http://schemas.microsoft.com/office/drawing/2010/main">
                <a:noFill/>
              </a14:hiddenFill>
            </a:ext>
          </a:extLst>
        </p:spPr>
      </p:cxnSp>
      <p:sp>
        <p:nvSpPr>
          <p:cNvPr id="34" name="TextBox 33"/>
          <p:cNvSpPr txBox="1"/>
          <p:nvPr/>
        </p:nvSpPr>
        <p:spPr>
          <a:xfrm>
            <a:off x="5158561" y="1454588"/>
            <a:ext cx="3296928" cy="307777"/>
          </a:xfrm>
          <a:prstGeom prst="rect">
            <a:avLst/>
          </a:prstGeom>
          <a:noFill/>
        </p:spPr>
        <p:txBody>
          <a:bodyPr wrap="none" rtlCol="0">
            <a:spAutoFit/>
          </a:bodyPr>
          <a:lstStyle/>
          <a:p>
            <a:r>
              <a:rPr lang="en-US" sz="1400" b="0" dirty="0" smtClean="0"/>
              <a:t>50 Gb/s (25Gb/s ATLAS, 25Gb/s CMS)</a:t>
            </a:r>
            <a:endParaRPr lang="en-US" sz="1400" b="0" dirty="0"/>
          </a:p>
        </p:txBody>
      </p:sp>
      <p:grpSp>
        <p:nvGrpSpPr>
          <p:cNvPr id="59" name="Group 58"/>
          <p:cNvGrpSpPr/>
          <p:nvPr/>
        </p:nvGrpSpPr>
        <p:grpSpPr>
          <a:xfrm>
            <a:off x="3689685" y="1433830"/>
            <a:ext cx="306388" cy="383619"/>
            <a:chOff x="2933808" y="640432"/>
            <a:chExt cx="306388" cy="1052512"/>
          </a:xfrm>
        </p:grpSpPr>
        <p:cxnSp>
          <p:nvCxnSpPr>
            <p:cNvPr id="60" name="Straight Connector 6"/>
            <p:cNvCxnSpPr>
              <a:cxnSpLocks noChangeShapeType="1"/>
            </p:cNvCxnSpPr>
            <p:nvPr/>
          </p:nvCxnSpPr>
          <p:spPr bwMode="auto">
            <a:xfrm flipH="1">
              <a:off x="2933808" y="640432"/>
              <a:ext cx="306388"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61" name="Straight Connector 8"/>
            <p:cNvCxnSpPr>
              <a:cxnSpLocks noChangeShapeType="1"/>
            </p:cNvCxnSpPr>
            <p:nvPr/>
          </p:nvCxnSpPr>
          <p:spPr bwMode="auto">
            <a:xfrm flipH="1">
              <a:off x="2933808" y="1692944"/>
              <a:ext cx="306388"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62" name="Straight Arrow Connector 15"/>
            <p:cNvCxnSpPr>
              <a:cxnSpLocks noChangeShapeType="1"/>
            </p:cNvCxnSpPr>
            <p:nvPr/>
          </p:nvCxnSpPr>
          <p:spPr bwMode="auto">
            <a:xfrm>
              <a:off x="3081446" y="640432"/>
              <a:ext cx="0" cy="1035050"/>
            </a:xfrm>
            <a:prstGeom prst="straightConnector1">
              <a:avLst/>
            </a:prstGeom>
            <a:noFill/>
            <a:ln w="127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grpSp>
      <p:sp>
        <p:nvSpPr>
          <p:cNvPr id="63" name="TextBox 17"/>
          <p:cNvSpPr txBox="1">
            <a:spLocks noChangeArrowheads="1"/>
          </p:cNvSpPr>
          <p:nvPr/>
        </p:nvSpPr>
        <p:spPr bwMode="auto">
          <a:xfrm>
            <a:off x="2266176" y="1467167"/>
            <a:ext cx="139814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Arial" charset="0"/>
                <a:cs typeface="Arial" charset="0"/>
              </a:defRPr>
            </a:lvl1pPr>
            <a:lvl2pPr marL="742950" indent="-285750" eaLnBrk="0" hangingPunct="0">
              <a:defRPr sz="2200">
                <a:solidFill>
                  <a:schemeClr val="tx1"/>
                </a:solidFill>
                <a:latin typeface="Arial" charset="0"/>
                <a:cs typeface="Arial" charset="0"/>
              </a:defRPr>
            </a:lvl2pPr>
            <a:lvl3pPr marL="1143000" indent="-228600" eaLnBrk="0" hangingPunct="0">
              <a:defRPr sz="2200">
                <a:solidFill>
                  <a:schemeClr val="tx1"/>
                </a:solidFill>
                <a:latin typeface="Arial" charset="0"/>
                <a:cs typeface="Arial" charset="0"/>
              </a:defRPr>
            </a:lvl3pPr>
            <a:lvl4pPr marL="1600200" indent="-228600" eaLnBrk="0" hangingPunct="0">
              <a:defRPr sz="2200">
                <a:solidFill>
                  <a:schemeClr val="tx1"/>
                </a:solidFill>
                <a:latin typeface="Arial" charset="0"/>
                <a:cs typeface="Arial" charset="0"/>
              </a:defRPr>
            </a:lvl4pPr>
            <a:lvl5pPr marL="2057400" indent="-228600" eaLnBrk="0" hangingPunct="0">
              <a:defRPr sz="2200">
                <a:solidFill>
                  <a:schemeClr val="tx1"/>
                </a:solidFill>
                <a:latin typeface="Arial" charset="0"/>
                <a:cs typeface="Arial" charset="0"/>
              </a:defRPr>
            </a:lvl5pPr>
            <a:lvl6pPr marL="2514600" indent="-228600" algn="ctr" eaLnBrk="0" fontAlgn="base" hangingPunct="0">
              <a:spcBef>
                <a:spcPct val="0"/>
              </a:spcBef>
              <a:spcAft>
                <a:spcPct val="0"/>
              </a:spcAft>
              <a:defRPr sz="2200">
                <a:solidFill>
                  <a:schemeClr val="tx1"/>
                </a:solidFill>
                <a:latin typeface="Arial" charset="0"/>
                <a:cs typeface="Arial" charset="0"/>
              </a:defRPr>
            </a:lvl6pPr>
            <a:lvl7pPr marL="2971800" indent="-228600" algn="ctr" eaLnBrk="0" fontAlgn="base" hangingPunct="0">
              <a:spcBef>
                <a:spcPct val="0"/>
              </a:spcBef>
              <a:spcAft>
                <a:spcPct val="0"/>
              </a:spcAft>
              <a:defRPr sz="2200">
                <a:solidFill>
                  <a:schemeClr val="tx1"/>
                </a:solidFill>
                <a:latin typeface="Arial" charset="0"/>
                <a:cs typeface="Arial" charset="0"/>
              </a:defRPr>
            </a:lvl7pPr>
            <a:lvl8pPr marL="3429000" indent="-228600" algn="ctr" eaLnBrk="0" fontAlgn="base" hangingPunct="0">
              <a:spcBef>
                <a:spcPct val="0"/>
              </a:spcBef>
              <a:spcAft>
                <a:spcPct val="0"/>
              </a:spcAft>
              <a:defRPr sz="2200">
                <a:solidFill>
                  <a:schemeClr val="tx1"/>
                </a:solidFill>
                <a:latin typeface="Arial" charset="0"/>
                <a:cs typeface="Arial" charset="0"/>
              </a:defRPr>
            </a:lvl8pPr>
            <a:lvl9pPr marL="3886200" indent="-228600" algn="ctr" eaLnBrk="0" fontAlgn="base" hangingPunct="0">
              <a:spcBef>
                <a:spcPct val="0"/>
              </a:spcBef>
              <a:spcAft>
                <a:spcPct val="0"/>
              </a:spcAft>
              <a:defRPr sz="2200">
                <a:solidFill>
                  <a:schemeClr val="tx1"/>
                </a:solidFill>
                <a:latin typeface="Arial" charset="0"/>
                <a:cs typeface="Arial" charset="0"/>
              </a:defRPr>
            </a:lvl9pPr>
          </a:lstStyle>
          <a:p>
            <a:pPr algn="r" eaLnBrk="1" hangingPunct="1"/>
            <a:r>
              <a:rPr lang="en-US" sz="1400" b="0" dirty="0" smtClean="0"/>
              <a:t>500-10,000 km</a:t>
            </a:r>
            <a:endParaRPr lang="en-US" sz="1400" b="0" dirty="0"/>
          </a:p>
        </p:txBody>
      </p:sp>
      <p:grpSp>
        <p:nvGrpSpPr>
          <p:cNvPr id="64" name="Group 63"/>
          <p:cNvGrpSpPr/>
          <p:nvPr/>
        </p:nvGrpSpPr>
        <p:grpSpPr>
          <a:xfrm rot="19558285">
            <a:off x="3204982" y="2528570"/>
            <a:ext cx="428117" cy="259360"/>
            <a:chOff x="747144" y="3349304"/>
            <a:chExt cx="428117" cy="259360"/>
          </a:xfrm>
        </p:grpSpPr>
        <p:cxnSp>
          <p:nvCxnSpPr>
            <p:cNvPr id="65" name="Straight Arrow Connector 64"/>
            <p:cNvCxnSpPr/>
            <p:nvPr/>
          </p:nvCxnSpPr>
          <p:spPr bwMode="auto">
            <a:xfrm flipH="1">
              <a:off x="878226" y="3349304"/>
              <a:ext cx="53487" cy="259360"/>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66" name="Straight Arrow Connector 65"/>
            <p:cNvCxnSpPr/>
            <p:nvPr/>
          </p:nvCxnSpPr>
          <p:spPr bwMode="auto">
            <a:xfrm>
              <a:off x="931713" y="3351789"/>
              <a:ext cx="184567" cy="178584"/>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67" name="Straight Arrow Connector 66"/>
            <p:cNvCxnSpPr/>
            <p:nvPr/>
          </p:nvCxnSpPr>
          <p:spPr bwMode="auto">
            <a:xfrm>
              <a:off x="929764" y="3349304"/>
              <a:ext cx="67211" cy="243548"/>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68" name="Straight Arrow Connector 67"/>
            <p:cNvCxnSpPr/>
            <p:nvPr/>
          </p:nvCxnSpPr>
          <p:spPr bwMode="auto">
            <a:xfrm flipH="1">
              <a:off x="747144" y="3349488"/>
              <a:ext cx="184569" cy="183187"/>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69" name="Straight Arrow Connector 68"/>
            <p:cNvCxnSpPr/>
            <p:nvPr/>
          </p:nvCxnSpPr>
          <p:spPr bwMode="auto">
            <a:xfrm>
              <a:off x="929764" y="3356760"/>
              <a:ext cx="245497" cy="57807"/>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grpSp>
      <p:grpSp>
        <p:nvGrpSpPr>
          <p:cNvPr id="70" name="Group 69"/>
          <p:cNvGrpSpPr/>
          <p:nvPr/>
        </p:nvGrpSpPr>
        <p:grpSpPr>
          <a:xfrm rot="17715426">
            <a:off x="2659467" y="2949439"/>
            <a:ext cx="428117" cy="259360"/>
            <a:chOff x="747144" y="3349304"/>
            <a:chExt cx="428117" cy="259360"/>
          </a:xfrm>
        </p:grpSpPr>
        <p:cxnSp>
          <p:nvCxnSpPr>
            <p:cNvPr id="71" name="Straight Arrow Connector 70"/>
            <p:cNvCxnSpPr/>
            <p:nvPr/>
          </p:nvCxnSpPr>
          <p:spPr bwMode="auto">
            <a:xfrm flipH="1">
              <a:off x="878226" y="3349304"/>
              <a:ext cx="53487" cy="259360"/>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72" name="Straight Arrow Connector 71"/>
            <p:cNvCxnSpPr/>
            <p:nvPr/>
          </p:nvCxnSpPr>
          <p:spPr bwMode="auto">
            <a:xfrm>
              <a:off x="931713" y="3351789"/>
              <a:ext cx="184567" cy="178584"/>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73" name="Straight Arrow Connector 72"/>
            <p:cNvCxnSpPr/>
            <p:nvPr/>
          </p:nvCxnSpPr>
          <p:spPr bwMode="auto">
            <a:xfrm>
              <a:off x="929764" y="3349304"/>
              <a:ext cx="67211" cy="243548"/>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74" name="Straight Arrow Connector 73"/>
            <p:cNvCxnSpPr/>
            <p:nvPr/>
          </p:nvCxnSpPr>
          <p:spPr bwMode="auto">
            <a:xfrm flipH="1">
              <a:off x="747144" y="3349488"/>
              <a:ext cx="184569" cy="183187"/>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75" name="Straight Arrow Connector 74"/>
            <p:cNvCxnSpPr/>
            <p:nvPr/>
          </p:nvCxnSpPr>
          <p:spPr bwMode="auto">
            <a:xfrm>
              <a:off x="929764" y="3356760"/>
              <a:ext cx="245497" cy="57807"/>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grpSp>
      <p:grpSp>
        <p:nvGrpSpPr>
          <p:cNvPr id="76" name="Group 75"/>
          <p:cNvGrpSpPr/>
          <p:nvPr/>
        </p:nvGrpSpPr>
        <p:grpSpPr>
          <a:xfrm rot="17099856">
            <a:off x="2614026" y="3615329"/>
            <a:ext cx="428117" cy="259360"/>
            <a:chOff x="747144" y="3349304"/>
            <a:chExt cx="428117" cy="259360"/>
          </a:xfrm>
        </p:grpSpPr>
        <p:cxnSp>
          <p:nvCxnSpPr>
            <p:cNvPr id="77" name="Straight Arrow Connector 76"/>
            <p:cNvCxnSpPr/>
            <p:nvPr/>
          </p:nvCxnSpPr>
          <p:spPr bwMode="auto">
            <a:xfrm flipH="1">
              <a:off x="878226" y="3349304"/>
              <a:ext cx="53487" cy="259360"/>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78" name="Straight Arrow Connector 77"/>
            <p:cNvCxnSpPr/>
            <p:nvPr/>
          </p:nvCxnSpPr>
          <p:spPr bwMode="auto">
            <a:xfrm>
              <a:off x="931713" y="3351789"/>
              <a:ext cx="184567" cy="178584"/>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79" name="Straight Arrow Connector 78"/>
            <p:cNvCxnSpPr/>
            <p:nvPr/>
          </p:nvCxnSpPr>
          <p:spPr bwMode="auto">
            <a:xfrm>
              <a:off x="929764" y="3349304"/>
              <a:ext cx="67211" cy="243548"/>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80" name="Straight Arrow Connector 79"/>
            <p:cNvCxnSpPr/>
            <p:nvPr/>
          </p:nvCxnSpPr>
          <p:spPr bwMode="auto">
            <a:xfrm flipH="1">
              <a:off x="747144" y="3349488"/>
              <a:ext cx="184569" cy="183187"/>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81" name="Straight Arrow Connector 80"/>
            <p:cNvCxnSpPr/>
            <p:nvPr/>
          </p:nvCxnSpPr>
          <p:spPr bwMode="auto">
            <a:xfrm>
              <a:off x="929764" y="3356760"/>
              <a:ext cx="245497" cy="57807"/>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grpSp>
      <p:grpSp>
        <p:nvGrpSpPr>
          <p:cNvPr id="82" name="Group 81"/>
          <p:cNvGrpSpPr/>
          <p:nvPr/>
        </p:nvGrpSpPr>
        <p:grpSpPr>
          <a:xfrm rot="15338743">
            <a:off x="2744589" y="4244173"/>
            <a:ext cx="428117" cy="259360"/>
            <a:chOff x="747144" y="3349304"/>
            <a:chExt cx="428117" cy="259360"/>
          </a:xfrm>
        </p:grpSpPr>
        <p:cxnSp>
          <p:nvCxnSpPr>
            <p:cNvPr id="83" name="Straight Arrow Connector 82"/>
            <p:cNvCxnSpPr/>
            <p:nvPr/>
          </p:nvCxnSpPr>
          <p:spPr bwMode="auto">
            <a:xfrm flipH="1">
              <a:off x="878226" y="3349304"/>
              <a:ext cx="53487" cy="259360"/>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84" name="Straight Arrow Connector 83"/>
            <p:cNvCxnSpPr/>
            <p:nvPr/>
          </p:nvCxnSpPr>
          <p:spPr bwMode="auto">
            <a:xfrm>
              <a:off x="931713" y="3351789"/>
              <a:ext cx="184567" cy="178584"/>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85" name="Straight Arrow Connector 84"/>
            <p:cNvCxnSpPr/>
            <p:nvPr/>
          </p:nvCxnSpPr>
          <p:spPr bwMode="auto">
            <a:xfrm>
              <a:off x="929764" y="3349304"/>
              <a:ext cx="67211" cy="243548"/>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86" name="Straight Arrow Connector 85"/>
            <p:cNvCxnSpPr/>
            <p:nvPr/>
          </p:nvCxnSpPr>
          <p:spPr bwMode="auto">
            <a:xfrm flipH="1">
              <a:off x="747144" y="3349488"/>
              <a:ext cx="184569" cy="183187"/>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87" name="Straight Arrow Connector 86"/>
            <p:cNvCxnSpPr/>
            <p:nvPr/>
          </p:nvCxnSpPr>
          <p:spPr bwMode="auto">
            <a:xfrm>
              <a:off x="929764" y="3356760"/>
              <a:ext cx="245497" cy="57807"/>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grpSp>
      <p:grpSp>
        <p:nvGrpSpPr>
          <p:cNvPr id="88" name="Group 87"/>
          <p:cNvGrpSpPr/>
          <p:nvPr/>
        </p:nvGrpSpPr>
        <p:grpSpPr>
          <a:xfrm rot="13137170">
            <a:off x="3211128" y="4609353"/>
            <a:ext cx="428117" cy="259360"/>
            <a:chOff x="747144" y="3349304"/>
            <a:chExt cx="428117" cy="259360"/>
          </a:xfrm>
        </p:grpSpPr>
        <p:cxnSp>
          <p:nvCxnSpPr>
            <p:cNvPr id="89" name="Straight Arrow Connector 88"/>
            <p:cNvCxnSpPr/>
            <p:nvPr/>
          </p:nvCxnSpPr>
          <p:spPr bwMode="auto">
            <a:xfrm flipH="1">
              <a:off x="878226" y="3349304"/>
              <a:ext cx="53487" cy="259360"/>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90" name="Straight Arrow Connector 89"/>
            <p:cNvCxnSpPr/>
            <p:nvPr/>
          </p:nvCxnSpPr>
          <p:spPr bwMode="auto">
            <a:xfrm>
              <a:off x="931713" y="3351789"/>
              <a:ext cx="184567" cy="178584"/>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91" name="Straight Arrow Connector 90"/>
            <p:cNvCxnSpPr/>
            <p:nvPr/>
          </p:nvCxnSpPr>
          <p:spPr bwMode="auto">
            <a:xfrm>
              <a:off x="929764" y="3349304"/>
              <a:ext cx="67211" cy="243548"/>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92" name="Straight Arrow Connector 91"/>
            <p:cNvCxnSpPr/>
            <p:nvPr/>
          </p:nvCxnSpPr>
          <p:spPr bwMode="auto">
            <a:xfrm flipH="1">
              <a:off x="747144" y="3349488"/>
              <a:ext cx="184569" cy="183187"/>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93" name="Straight Arrow Connector 92"/>
            <p:cNvCxnSpPr/>
            <p:nvPr/>
          </p:nvCxnSpPr>
          <p:spPr bwMode="auto">
            <a:xfrm>
              <a:off x="929764" y="3356760"/>
              <a:ext cx="245497" cy="57807"/>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grpSp>
      <p:grpSp>
        <p:nvGrpSpPr>
          <p:cNvPr id="94" name="Group 93"/>
          <p:cNvGrpSpPr/>
          <p:nvPr/>
        </p:nvGrpSpPr>
        <p:grpSpPr>
          <a:xfrm rot="12110989">
            <a:off x="4001499" y="4826203"/>
            <a:ext cx="428117" cy="259360"/>
            <a:chOff x="747144" y="3349304"/>
            <a:chExt cx="428117" cy="259360"/>
          </a:xfrm>
        </p:grpSpPr>
        <p:cxnSp>
          <p:nvCxnSpPr>
            <p:cNvPr id="95" name="Straight Arrow Connector 94"/>
            <p:cNvCxnSpPr/>
            <p:nvPr/>
          </p:nvCxnSpPr>
          <p:spPr bwMode="auto">
            <a:xfrm flipH="1">
              <a:off x="878226" y="3349304"/>
              <a:ext cx="53487" cy="259360"/>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96" name="Straight Arrow Connector 95"/>
            <p:cNvCxnSpPr/>
            <p:nvPr/>
          </p:nvCxnSpPr>
          <p:spPr bwMode="auto">
            <a:xfrm>
              <a:off x="931713" y="3351789"/>
              <a:ext cx="184567" cy="178584"/>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97" name="Straight Arrow Connector 96"/>
            <p:cNvCxnSpPr/>
            <p:nvPr/>
          </p:nvCxnSpPr>
          <p:spPr bwMode="auto">
            <a:xfrm>
              <a:off x="929764" y="3349304"/>
              <a:ext cx="67211" cy="243548"/>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98" name="Straight Arrow Connector 97"/>
            <p:cNvCxnSpPr/>
            <p:nvPr/>
          </p:nvCxnSpPr>
          <p:spPr bwMode="auto">
            <a:xfrm flipH="1">
              <a:off x="747144" y="3349488"/>
              <a:ext cx="184569" cy="183187"/>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99" name="Straight Arrow Connector 98"/>
            <p:cNvCxnSpPr/>
            <p:nvPr/>
          </p:nvCxnSpPr>
          <p:spPr bwMode="auto">
            <a:xfrm>
              <a:off x="929764" y="3356760"/>
              <a:ext cx="245497" cy="57807"/>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grpSp>
      <p:grpSp>
        <p:nvGrpSpPr>
          <p:cNvPr id="100" name="Group 99"/>
          <p:cNvGrpSpPr/>
          <p:nvPr/>
        </p:nvGrpSpPr>
        <p:grpSpPr>
          <a:xfrm rot="11607281">
            <a:off x="4912634" y="4897884"/>
            <a:ext cx="428117" cy="259360"/>
            <a:chOff x="747144" y="3349304"/>
            <a:chExt cx="428117" cy="259360"/>
          </a:xfrm>
        </p:grpSpPr>
        <p:cxnSp>
          <p:nvCxnSpPr>
            <p:cNvPr id="101" name="Straight Arrow Connector 100"/>
            <p:cNvCxnSpPr/>
            <p:nvPr/>
          </p:nvCxnSpPr>
          <p:spPr bwMode="auto">
            <a:xfrm flipH="1">
              <a:off x="878226" y="3349304"/>
              <a:ext cx="53487" cy="259360"/>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102" name="Straight Arrow Connector 101"/>
            <p:cNvCxnSpPr/>
            <p:nvPr/>
          </p:nvCxnSpPr>
          <p:spPr bwMode="auto">
            <a:xfrm>
              <a:off x="931713" y="3351789"/>
              <a:ext cx="184567" cy="178584"/>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103" name="Straight Arrow Connector 102"/>
            <p:cNvCxnSpPr/>
            <p:nvPr/>
          </p:nvCxnSpPr>
          <p:spPr bwMode="auto">
            <a:xfrm>
              <a:off x="929764" y="3349304"/>
              <a:ext cx="67211" cy="243548"/>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104" name="Straight Arrow Connector 103"/>
            <p:cNvCxnSpPr/>
            <p:nvPr/>
          </p:nvCxnSpPr>
          <p:spPr bwMode="auto">
            <a:xfrm flipH="1">
              <a:off x="747144" y="3349488"/>
              <a:ext cx="184569" cy="183187"/>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105" name="Straight Arrow Connector 104"/>
            <p:cNvCxnSpPr/>
            <p:nvPr/>
          </p:nvCxnSpPr>
          <p:spPr bwMode="auto">
            <a:xfrm>
              <a:off x="929764" y="3356760"/>
              <a:ext cx="245497" cy="57807"/>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grpSp>
      <p:grpSp>
        <p:nvGrpSpPr>
          <p:cNvPr id="106" name="Group 105"/>
          <p:cNvGrpSpPr/>
          <p:nvPr/>
        </p:nvGrpSpPr>
        <p:grpSpPr>
          <a:xfrm rot="11607281">
            <a:off x="5830837" y="4901550"/>
            <a:ext cx="428117" cy="259360"/>
            <a:chOff x="747144" y="3349304"/>
            <a:chExt cx="428117" cy="259360"/>
          </a:xfrm>
        </p:grpSpPr>
        <p:cxnSp>
          <p:nvCxnSpPr>
            <p:cNvPr id="107" name="Straight Arrow Connector 106"/>
            <p:cNvCxnSpPr/>
            <p:nvPr/>
          </p:nvCxnSpPr>
          <p:spPr bwMode="auto">
            <a:xfrm flipH="1">
              <a:off x="878226" y="3349304"/>
              <a:ext cx="53487" cy="259360"/>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108" name="Straight Arrow Connector 107"/>
            <p:cNvCxnSpPr/>
            <p:nvPr/>
          </p:nvCxnSpPr>
          <p:spPr bwMode="auto">
            <a:xfrm>
              <a:off x="931713" y="3351789"/>
              <a:ext cx="184567" cy="178584"/>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109" name="Straight Arrow Connector 108"/>
            <p:cNvCxnSpPr/>
            <p:nvPr/>
          </p:nvCxnSpPr>
          <p:spPr bwMode="auto">
            <a:xfrm>
              <a:off x="929764" y="3349304"/>
              <a:ext cx="67211" cy="243548"/>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110" name="Straight Arrow Connector 109"/>
            <p:cNvCxnSpPr/>
            <p:nvPr/>
          </p:nvCxnSpPr>
          <p:spPr bwMode="auto">
            <a:xfrm flipH="1">
              <a:off x="747144" y="3349488"/>
              <a:ext cx="184569" cy="183187"/>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111" name="Straight Arrow Connector 110"/>
            <p:cNvCxnSpPr/>
            <p:nvPr/>
          </p:nvCxnSpPr>
          <p:spPr bwMode="auto">
            <a:xfrm>
              <a:off x="929764" y="3356760"/>
              <a:ext cx="245497" cy="57807"/>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grpSp>
      <p:grpSp>
        <p:nvGrpSpPr>
          <p:cNvPr id="112" name="Group 111"/>
          <p:cNvGrpSpPr/>
          <p:nvPr/>
        </p:nvGrpSpPr>
        <p:grpSpPr>
          <a:xfrm rot="10800000">
            <a:off x="6459843" y="4585411"/>
            <a:ext cx="428117" cy="259360"/>
            <a:chOff x="747144" y="3349304"/>
            <a:chExt cx="428117" cy="259360"/>
          </a:xfrm>
        </p:grpSpPr>
        <p:cxnSp>
          <p:nvCxnSpPr>
            <p:cNvPr id="113" name="Straight Arrow Connector 112"/>
            <p:cNvCxnSpPr/>
            <p:nvPr/>
          </p:nvCxnSpPr>
          <p:spPr bwMode="auto">
            <a:xfrm flipH="1">
              <a:off x="878226" y="3349304"/>
              <a:ext cx="53487" cy="259360"/>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114" name="Straight Arrow Connector 113"/>
            <p:cNvCxnSpPr/>
            <p:nvPr/>
          </p:nvCxnSpPr>
          <p:spPr bwMode="auto">
            <a:xfrm>
              <a:off x="931713" y="3351789"/>
              <a:ext cx="184567" cy="178584"/>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115" name="Straight Arrow Connector 114"/>
            <p:cNvCxnSpPr/>
            <p:nvPr/>
          </p:nvCxnSpPr>
          <p:spPr bwMode="auto">
            <a:xfrm>
              <a:off x="929764" y="3349304"/>
              <a:ext cx="67211" cy="243548"/>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116" name="Straight Arrow Connector 115"/>
            <p:cNvCxnSpPr/>
            <p:nvPr/>
          </p:nvCxnSpPr>
          <p:spPr bwMode="auto">
            <a:xfrm flipH="1">
              <a:off x="747144" y="3349488"/>
              <a:ext cx="184569" cy="183187"/>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117" name="Straight Arrow Connector 116"/>
            <p:cNvCxnSpPr/>
            <p:nvPr/>
          </p:nvCxnSpPr>
          <p:spPr bwMode="auto">
            <a:xfrm>
              <a:off x="929764" y="3356760"/>
              <a:ext cx="245497" cy="57807"/>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grpSp>
      <p:grpSp>
        <p:nvGrpSpPr>
          <p:cNvPr id="118" name="Group 117"/>
          <p:cNvGrpSpPr/>
          <p:nvPr/>
        </p:nvGrpSpPr>
        <p:grpSpPr>
          <a:xfrm rot="8658975">
            <a:off x="6973122" y="4275454"/>
            <a:ext cx="428117" cy="259360"/>
            <a:chOff x="747144" y="3349304"/>
            <a:chExt cx="428117" cy="259360"/>
          </a:xfrm>
        </p:grpSpPr>
        <p:cxnSp>
          <p:nvCxnSpPr>
            <p:cNvPr id="119" name="Straight Arrow Connector 118"/>
            <p:cNvCxnSpPr/>
            <p:nvPr/>
          </p:nvCxnSpPr>
          <p:spPr bwMode="auto">
            <a:xfrm flipH="1">
              <a:off x="878226" y="3349304"/>
              <a:ext cx="53487" cy="259360"/>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120" name="Straight Arrow Connector 119"/>
            <p:cNvCxnSpPr/>
            <p:nvPr/>
          </p:nvCxnSpPr>
          <p:spPr bwMode="auto">
            <a:xfrm>
              <a:off x="931713" y="3351789"/>
              <a:ext cx="184567" cy="178584"/>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121" name="Straight Arrow Connector 120"/>
            <p:cNvCxnSpPr/>
            <p:nvPr/>
          </p:nvCxnSpPr>
          <p:spPr bwMode="auto">
            <a:xfrm>
              <a:off x="929764" y="3349304"/>
              <a:ext cx="67211" cy="243548"/>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122" name="Straight Arrow Connector 121"/>
            <p:cNvCxnSpPr/>
            <p:nvPr/>
          </p:nvCxnSpPr>
          <p:spPr bwMode="auto">
            <a:xfrm flipH="1">
              <a:off x="747144" y="3349488"/>
              <a:ext cx="184569" cy="183187"/>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123" name="Straight Arrow Connector 122"/>
            <p:cNvCxnSpPr/>
            <p:nvPr/>
          </p:nvCxnSpPr>
          <p:spPr bwMode="auto">
            <a:xfrm>
              <a:off x="929764" y="3356760"/>
              <a:ext cx="245497" cy="57807"/>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grpSp>
      <p:grpSp>
        <p:nvGrpSpPr>
          <p:cNvPr id="124" name="Group 123"/>
          <p:cNvGrpSpPr/>
          <p:nvPr/>
        </p:nvGrpSpPr>
        <p:grpSpPr>
          <a:xfrm rot="6942260">
            <a:off x="7108543" y="3870882"/>
            <a:ext cx="428117" cy="259360"/>
            <a:chOff x="747144" y="3349304"/>
            <a:chExt cx="428117" cy="259360"/>
          </a:xfrm>
        </p:grpSpPr>
        <p:cxnSp>
          <p:nvCxnSpPr>
            <p:cNvPr id="125" name="Straight Arrow Connector 124"/>
            <p:cNvCxnSpPr/>
            <p:nvPr/>
          </p:nvCxnSpPr>
          <p:spPr bwMode="auto">
            <a:xfrm flipH="1">
              <a:off x="878226" y="3349304"/>
              <a:ext cx="53487" cy="259360"/>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126" name="Straight Arrow Connector 125"/>
            <p:cNvCxnSpPr/>
            <p:nvPr/>
          </p:nvCxnSpPr>
          <p:spPr bwMode="auto">
            <a:xfrm>
              <a:off x="931713" y="3351789"/>
              <a:ext cx="184567" cy="178584"/>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127" name="Straight Arrow Connector 126"/>
            <p:cNvCxnSpPr/>
            <p:nvPr/>
          </p:nvCxnSpPr>
          <p:spPr bwMode="auto">
            <a:xfrm>
              <a:off x="929764" y="3349304"/>
              <a:ext cx="67211" cy="243548"/>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128" name="Straight Arrow Connector 127"/>
            <p:cNvCxnSpPr/>
            <p:nvPr/>
          </p:nvCxnSpPr>
          <p:spPr bwMode="auto">
            <a:xfrm flipH="1">
              <a:off x="747144" y="3349488"/>
              <a:ext cx="184569" cy="183187"/>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129" name="Straight Arrow Connector 128"/>
            <p:cNvCxnSpPr/>
            <p:nvPr/>
          </p:nvCxnSpPr>
          <p:spPr bwMode="auto">
            <a:xfrm>
              <a:off x="929764" y="3356760"/>
              <a:ext cx="245497" cy="57807"/>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grpSp>
      <p:grpSp>
        <p:nvGrpSpPr>
          <p:cNvPr id="130" name="Group 129"/>
          <p:cNvGrpSpPr/>
          <p:nvPr/>
        </p:nvGrpSpPr>
        <p:grpSpPr>
          <a:xfrm rot="6493274">
            <a:off x="7075642" y="3311495"/>
            <a:ext cx="428117" cy="259360"/>
            <a:chOff x="747144" y="3349304"/>
            <a:chExt cx="428117" cy="259360"/>
          </a:xfrm>
        </p:grpSpPr>
        <p:cxnSp>
          <p:nvCxnSpPr>
            <p:cNvPr id="131" name="Straight Arrow Connector 130"/>
            <p:cNvCxnSpPr/>
            <p:nvPr/>
          </p:nvCxnSpPr>
          <p:spPr bwMode="auto">
            <a:xfrm flipH="1">
              <a:off x="878226" y="3349304"/>
              <a:ext cx="53487" cy="259360"/>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132" name="Straight Arrow Connector 131"/>
            <p:cNvCxnSpPr/>
            <p:nvPr/>
          </p:nvCxnSpPr>
          <p:spPr bwMode="auto">
            <a:xfrm>
              <a:off x="931713" y="3351789"/>
              <a:ext cx="184567" cy="178584"/>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133" name="Straight Arrow Connector 132"/>
            <p:cNvCxnSpPr/>
            <p:nvPr/>
          </p:nvCxnSpPr>
          <p:spPr bwMode="auto">
            <a:xfrm>
              <a:off x="929764" y="3349304"/>
              <a:ext cx="67211" cy="243548"/>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134" name="Straight Arrow Connector 133"/>
            <p:cNvCxnSpPr/>
            <p:nvPr/>
          </p:nvCxnSpPr>
          <p:spPr bwMode="auto">
            <a:xfrm flipH="1">
              <a:off x="747144" y="3349488"/>
              <a:ext cx="184569" cy="183187"/>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135" name="Straight Arrow Connector 134"/>
            <p:cNvCxnSpPr/>
            <p:nvPr/>
          </p:nvCxnSpPr>
          <p:spPr bwMode="auto">
            <a:xfrm>
              <a:off x="929764" y="3356760"/>
              <a:ext cx="245497" cy="57807"/>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grpSp>
      <p:grpSp>
        <p:nvGrpSpPr>
          <p:cNvPr id="136" name="Group 135"/>
          <p:cNvGrpSpPr/>
          <p:nvPr/>
        </p:nvGrpSpPr>
        <p:grpSpPr>
          <a:xfrm rot="4562992">
            <a:off x="6886434" y="2786625"/>
            <a:ext cx="428117" cy="259360"/>
            <a:chOff x="747144" y="3349304"/>
            <a:chExt cx="428117" cy="259360"/>
          </a:xfrm>
        </p:grpSpPr>
        <p:cxnSp>
          <p:nvCxnSpPr>
            <p:cNvPr id="137" name="Straight Arrow Connector 136"/>
            <p:cNvCxnSpPr/>
            <p:nvPr/>
          </p:nvCxnSpPr>
          <p:spPr bwMode="auto">
            <a:xfrm flipH="1">
              <a:off x="878226" y="3349304"/>
              <a:ext cx="53487" cy="259360"/>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138" name="Straight Arrow Connector 137"/>
            <p:cNvCxnSpPr/>
            <p:nvPr/>
          </p:nvCxnSpPr>
          <p:spPr bwMode="auto">
            <a:xfrm>
              <a:off x="931713" y="3351789"/>
              <a:ext cx="184567" cy="178584"/>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139" name="Straight Arrow Connector 138"/>
            <p:cNvCxnSpPr/>
            <p:nvPr/>
          </p:nvCxnSpPr>
          <p:spPr bwMode="auto">
            <a:xfrm>
              <a:off x="929764" y="3349304"/>
              <a:ext cx="67211" cy="243548"/>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140" name="Straight Arrow Connector 139"/>
            <p:cNvCxnSpPr/>
            <p:nvPr/>
          </p:nvCxnSpPr>
          <p:spPr bwMode="auto">
            <a:xfrm flipH="1">
              <a:off x="747144" y="3349488"/>
              <a:ext cx="184569" cy="183187"/>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141" name="Straight Arrow Connector 140"/>
            <p:cNvCxnSpPr/>
            <p:nvPr/>
          </p:nvCxnSpPr>
          <p:spPr bwMode="auto">
            <a:xfrm>
              <a:off x="929764" y="3356760"/>
              <a:ext cx="245497" cy="57807"/>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grpSp>
      <p:grpSp>
        <p:nvGrpSpPr>
          <p:cNvPr id="142" name="Group 141"/>
          <p:cNvGrpSpPr/>
          <p:nvPr/>
        </p:nvGrpSpPr>
        <p:grpSpPr>
          <a:xfrm rot="2166319">
            <a:off x="6304949" y="2487665"/>
            <a:ext cx="428117" cy="259360"/>
            <a:chOff x="747144" y="3349304"/>
            <a:chExt cx="428117" cy="259360"/>
          </a:xfrm>
        </p:grpSpPr>
        <p:cxnSp>
          <p:nvCxnSpPr>
            <p:cNvPr id="143" name="Straight Arrow Connector 142"/>
            <p:cNvCxnSpPr/>
            <p:nvPr/>
          </p:nvCxnSpPr>
          <p:spPr bwMode="auto">
            <a:xfrm flipH="1">
              <a:off x="878226" y="3349304"/>
              <a:ext cx="53487" cy="259360"/>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144" name="Straight Arrow Connector 143"/>
            <p:cNvCxnSpPr/>
            <p:nvPr/>
          </p:nvCxnSpPr>
          <p:spPr bwMode="auto">
            <a:xfrm>
              <a:off x="931713" y="3351789"/>
              <a:ext cx="184567" cy="178584"/>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145" name="Straight Arrow Connector 144"/>
            <p:cNvCxnSpPr/>
            <p:nvPr/>
          </p:nvCxnSpPr>
          <p:spPr bwMode="auto">
            <a:xfrm>
              <a:off x="929764" y="3349304"/>
              <a:ext cx="67211" cy="243548"/>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146" name="Straight Arrow Connector 145"/>
            <p:cNvCxnSpPr/>
            <p:nvPr/>
          </p:nvCxnSpPr>
          <p:spPr bwMode="auto">
            <a:xfrm flipH="1">
              <a:off x="747144" y="3349488"/>
              <a:ext cx="184569" cy="183187"/>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147" name="Straight Arrow Connector 146"/>
            <p:cNvCxnSpPr/>
            <p:nvPr/>
          </p:nvCxnSpPr>
          <p:spPr bwMode="auto">
            <a:xfrm>
              <a:off x="929764" y="3356760"/>
              <a:ext cx="245497" cy="57807"/>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grpSp>
      <p:grpSp>
        <p:nvGrpSpPr>
          <p:cNvPr id="148" name="Group 147"/>
          <p:cNvGrpSpPr/>
          <p:nvPr/>
        </p:nvGrpSpPr>
        <p:grpSpPr>
          <a:xfrm rot="1248477">
            <a:off x="5553331" y="2209785"/>
            <a:ext cx="428117" cy="259360"/>
            <a:chOff x="747144" y="3349304"/>
            <a:chExt cx="428117" cy="259360"/>
          </a:xfrm>
        </p:grpSpPr>
        <p:cxnSp>
          <p:nvCxnSpPr>
            <p:cNvPr id="149" name="Straight Arrow Connector 148"/>
            <p:cNvCxnSpPr/>
            <p:nvPr/>
          </p:nvCxnSpPr>
          <p:spPr bwMode="auto">
            <a:xfrm flipH="1">
              <a:off x="878226" y="3349304"/>
              <a:ext cx="53487" cy="259360"/>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150" name="Straight Arrow Connector 149"/>
            <p:cNvCxnSpPr/>
            <p:nvPr/>
          </p:nvCxnSpPr>
          <p:spPr bwMode="auto">
            <a:xfrm>
              <a:off x="931713" y="3351789"/>
              <a:ext cx="184567" cy="178584"/>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151" name="Straight Arrow Connector 150"/>
            <p:cNvCxnSpPr/>
            <p:nvPr/>
          </p:nvCxnSpPr>
          <p:spPr bwMode="auto">
            <a:xfrm>
              <a:off x="929764" y="3349304"/>
              <a:ext cx="67211" cy="243548"/>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152" name="Straight Arrow Connector 151"/>
            <p:cNvCxnSpPr/>
            <p:nvPr/>
          </p:nvCxnSpPr>
          <p:spPr bwMode="auto">
            <a:xfrm flipH="1">
              <a:off x="747144" y="3349488"/>
              <a:ext cx="184569" cy="183187"/>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153" name="Straight Arrow Connector 152"/>
            <p:cNvCxnSpPr/>
            <p:nvPr/>
          </p:nvCxnSpPr>
          <p:spPr bwMode="auto">
            <a:xfrm>
              <a:off x="929764" y="3356760"/>
              <a:ext cx="245497" cy="57807"/>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grpSp>
      <p:grpSp>
        <p:nvGrpSpPr>
          <p:cNvPr id="154" name="Group 153"/>
          <p:cNvGrpSpPr/>
          <p:nvPr/>
        </p:nvGrpSpPr>
        <p:grpSpPr>
          <a:xfrm rot="417018">
            <a:off x="4550165" y="2214371"/>
            <a:ext cx="428117" cy="259360"/>
            <a:chOff x="747144" y="3349304"/>
            <a:chExt cx="428117" cy="259360"/>
          </a:xfrm>
        </p:grpSpPr>
        <p:cxnSp>
          <p:nvCxnSpPr>
            <p:cNvPr id="155" name="Straight Arrow Connector 154"/>
            <p:cNvCxnSpPr/>
            <p:nvPr/>
          </p:nvCxnSpPr>
          <p:spPr bwMode="auto">
            <a:xfrm flipH="1">
              <a:off x="878226" y="3349304"/>
              <a:ext cx="53487" cy="259360"/>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156" name="Straight Arrow Connector 155"/>
            <p:cNvCxnSpPr/>
            <p:nvPr/>
          </p:nvCxnSpPr>
          <p:spPr bwMode="auto">
            <a:xfrm>
              <a:off x="931713" y="3351789"/>
              <a:ext cx="184567" cy="178584"/>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157" name="Straight Arrow Connector 156"/>
            <p:cNvCxnSpPr/>
            <p:nvPr/>
          </p:nvCxnSpPr>
          <p:spPr bwMode="auto">
            <a:xfrm>
              <a:off x="929764" y="3349304"/>
              <a:ext cx="67211" cy="243548"/>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158" name="Straight Arrow Connector 157"/>
            <p:cNvCxnSpPr/>
            <p:nvPr/>
          </p:nvCxnSpPr>
          <p:spPr bwMode="auto">
            <a:xfrm flipH="1">
              <a:off x="747144" y="3349488"/>
              <a:ext cx="184569" cy="183187"/>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159" name="Straight Arrow Connector 158"/>
            <p:cNvCxnSpPr/>
            <p:nvPr/>
          </p:nvCxnSpPr>
          <p:spPr bwMode="auto">
            <a:xfrm>
              <a:off x="929764" y="3356760"/>
              <a:ext cx="245497" cy="57807"/>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grpSp>
      <p:grpSp>
        <p:nvGrpSpPr>
          <p:cNvPr id="160" name="Group 159"/>
          <p:cNvGrpSpPr/>
          <p:nvPr/>
        </p:nvGrpSpPr>
        <p:grpSpPr>
          <a:xfrm rot="21131370">
            <a:off x="3825514" y="2366602"/>
            <a:ext cx="428117" cy="259360"/>
            <a:chOff x="747144" y="3349304"/>
            <a:chExt cx="428117" cy="259360"/>
          </a:xfrm>
        </p:grpSpPr>
        <p:cxnSp>
          <p:nvCxnSpPr>
            <p:cNvPr id="161" name="Straight Arrow Connector 160"/>
            <p:cNvCxnSpPr/>
            <p:nvPr/>
          </p:nvCxnSpPr>
          <p:spPr bwMode="auto">
            <a:xfrm flipH="1">
              <a:off x="878226" y="3349304"/>
              <a:ext cx="53487" cy="259360"/>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162" name="Straight Arrow Connector 161"/>
            <p:cNvCxnSpPr/>
            <p:nvPr/>
          </p:nvCxnSpPr>
          <p:spPr bwMode="auto">
            <a:xfrm>
              <a:off x="931713" y="3351789"/>
              <a:ext cx="184567" cy="178584"/>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163" name="Straight Arrow Connector 162"/>
            <p:cNvCxnSpPr/>
            <p:nvPr/>
          </p:nvCxnSpPr>
          <p:spPr bwMode="auto">
            <a:xfrm>
              <a:off x="929764" y="3349304"/>
              <a:ext cx="67211" cy="243548"/>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164" name="Straight Arrow Connector 163"/>
            <p:cNvCxnSpPr/>
            <p:nvPr/>
          </p:nvCxnSpPr>
          <p:spPr bwMode="auto">
            <a:xfrm flipH="1">
              <a:off x="747144" y="3349488"/>
              <a:ext cx="184569" cy="183187"/>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165" name="Straight Arrow Connector 164"/>
            <p:cNvCxnSpPr/>
            <p:nvPr/>
          </p:nvCxnSpPr>
          <p:spPr bwMode="auto">
            <a:xfrm>
              <a:off x="929764" y="3356760"/>
              <a:ext cx="245497" cy="57807"/>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grpSp>
      <p:pic>
        <p:nvPicPr>
          <p:cNvPr id="166" name="Picture 3" descr="C:\Work\0ESNet\ESnet\Customers\HEP\LHC\OPN\LHCOPN map legend.jpg"/>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4325934" y="4572087"/>
            <a:ext cx="1776032" cy="325451"/>
          </a:xfrm>
          <a:prstGeom prst="rect">
            <a:avLst/>
          </a:prstGeom>
          <a:noFill/>
          <a:extLst>
            <a:ext uri="{909E8E84-426E-40dd-AFC4-6F175D3DCCD1}">
              <a14:hiddenFill xmlns:a14="http://schemas.microsoft.com/office/drawing/2010/main">
                <a:solidFill>
                  <a:srgbClr val="FFFFFF"/>
                </a:solidFill>
              </a14:hiddenFill>
            </a:ext>
          </a:extLst>
        </p:spPr>
      </p:pic>
      <p:grpSp>
        <p:nvGrpSpPr>
          <p:cNvPr id="167" name="Group 166"/>
          <p:cNvGrpSpPr/>
          <p:nvPr/>
        </p:nvGrpSpPr>
        <p:grpSpPr>
          <a:xfrm rot="11741752">
            <a:off x="507758" y="5710328"/>
            <a:ext cx="428117" cy="259360"/>
            <a:chOff x="747144" y="3349304"/>
            <a:chExt cx="428117" cy="259360"/>
          </a:xfrm>
        </p:grpSpPr>
        <p:cxnSp>
          <p:nvCxnSpPr>
            <p:cNvPr id="168" name="Straight Arrow Connector 167"/>
            <p:cNvCxnSpPr/>
            <p:nvPr/>
          </p:nvCxnSpPr>
          <p:spPr bwMode="auto">
            <a:xfrm flipH="1">
              <a:off x="878226" y="3349304"/>
              <a:ext cx="53487" cy="259360"/>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169" name="Straight Arrow Connector 168"/>
            <p:cNvCxnSpPr/>
            <p:nvPr/>
          </p:nvCxnSpPr>
          <p:spPr bwMode="auto">
            <a:xfrm>
              <a:off x="931713" y="3351789"/>
              <a:ext cx="184567" cy="178584"/>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170" name="Straight Arrow Connector 169"/>
            <p:cNvCxnSpPr/>
            <p:nvPr/>
          </p:nvCxnSpPr>
          <p:spPr bwMode="auto">
            <a:xfrm>
              <a:off x="929764" y="3349304"/>
              <a:ext cx="67211" cy="243548"/>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171" name="Straight Arrow Connector 170"/>
            <p:cNvCxnSpPr/>
            <p:nvPr/>
          </p:nvCxnSpPr>
          <p:spPr bwMode="auto">
            <a:xfrm flipH="1">
              <a:off x="747144" y="3349488"/>
              <a:ext cx="184569" cy="183187"/>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cxnSp>
          <p:nvCxnSpPr>
            <p:cNvPr id="172" name="Straight Arrow Connector 171"/>
            <p:cNvCxnSpPr/>
            <p:nvPr/>
          </p:nvCxnSpPr>
          <p:spPr bwMode="auto">
            <a:xfrm>
              <a:off x="929764" y="3356760"/>
              <a:ext cx="245497" cy="57807"/>
            </a:xfrm>
            <a:prstGeom prst="straightConnector1">
              <a:avLst/>
            </a:prstGeom>
            <a:solidFill>
              <a:srgbClr val="3366FF"/>
            </a:solidFill>
            <a:ln w="19050" cap="flat" cmpd="sng" algn="ctr">
              <a:solidFill>
                <a:schemeClr val="tx1"/>
              </a:solidFill>
              <a:prstDash val="solid"/>
              <a:round/>
              <a:headEnd type="none" w="med" len="med"/>
              <a:tailEnd type="triangle" w="sm" len="lg"/>
            </a:ln>
            <a:effectLst/>
          </p:spPr>
        </p:cxnSp>
      </p:grpSp>
      <p:sp>
        <p:nvSpPr>
          <p:cNvPr id="173" name="TextBox 172"/>
          <p:cNvSpPr txBox="1"/>
          <p:nvPr/>
        </p:nvSpPr>
        <p:spPr>
          <a:xfrm>
            <a:off x="1410" y="5730745"/>
            <a:ext cx="2254143" cy="1169551"/>
          </a:xfrm>
          <a:prstGeom prst="rect">
            <a:avLst/>
          </a:prstGeom>
          <a:noFill/>
        </p:spPr>
        <p:txBody>
          <a:bodyPr wrap="none" rtlCol="0">
            <a:spAutoFit/>
          </a:bodyPr>
          <a:lstStyle/>
          <a:p>
            <a:r>
              <a:rPr lang="en-US" sz="1400" dirty="0" smtClean="0"/>
              <a:t>This           is intended to </a:t>
            </a:r>
            <a:br>
              <a:rPr lang="en-US" sz="1400" dirty="0" smtClean="0"/>
            </a:br>
            <a:r>
              <a:rPr lang="en-US" sz="1400" dirty="0" smtClean="0"/>
              <a:t>indicate that the physics</a:t>
            </a:r>
            <a:br>
              <a:rPr lang="en-US" sz="1400" dirty="0" smtClean="0"/>
            </a:br>
            <a:r>
              <a:rPr lang="en-US" sz="1400" dirty="0" smtClean="0"/>
              <a:t>groups now get their data</a:t>
            </a:r>
            <a:br>
              <a:rPr lang="en-US" sz="1400" dirty="0" smtClean="0"/>
            </a:br>
            <a:r>
              <a:rPr lang="en-US" sz="1400" dirty="0" smtClean="0"/>
              <a:t>wherever it is most readily</a:t>
            </a:r>
            <a:br>
              <a:rPr lang="en-US" sz="1400" dirty="0" smtClean="0"/>
            </a:br>
            <a:r>
              <a:rPr lang="en-US" sz="1400" dirty="0" smtClean="0"/>
              <a:t>available</a:t>
            </a:r>
            <a:endParaRPr lang="en-US" sz="1400" dirty="0"/>
          </a:p>
        </p:txBody>
      </p:sp>
      <p:sp>
        <p:nvSpPr>
          <p:cNvPr id="2" name="Donut 1"/>
          <p:cNvSpPr/>
          <p:nvPr/>
        </p:nvSpPr>
        <p:spPr>
          <a:xfrm>
            <a:off x="1579215" y="1500634"/>
            <a:ext cx="6920445" cy="4340448"/>
          </a:xfrm>
          <a:prstGeom prst="donut">
            <a:avLst/>
          </a:prstGeom>
          <a:gradFill flip="none" rotWithShape="1">
            <a:gsLst>
              <a:gs pos="0">
                <a:schemeClr val="accent6">
                  <a:shade val="70000"/>
                  <a:satMod val="150000"/>
                  <a:alpha val="7000"/>
                </a:schemeClr>
              </a:gs>
              <a:gs pos="34000">
                <a:schemeClr val="accent6">
                  <a:shade val="70000"/>
                  <a:satMod val="140000"/>
                  <a:alpha val="7000"/>
                </a:schemeClr>
              </a:gs>
              <a:gs pos="70000">
                <a:schemeClr val="accent6">
                  <a:tint val="100000"/>
                  <a:shade val="90000"/>
                  <a:satMod val="140000"/>
                  <a:alpha val="7000"/>
                </a:schemeClr>
              </a:gs>
              <a:gs pos="100000">
                <a:schemeClr val="accent6">
                  <a:tint val="100000"/>
                  <a:shade val="100000"/>
                  <a:satMod val="100000"/>
                  <a:alpha val="7000"/>
                </a:schemeClr>
              </a:gs>
            </a:gsLst>
            <a:path path="circle">
              <a:fillToRect l="100000" t="100000" r="100000" b="100000"/>
            </a:path>
            <a:tileRect/>
          </a:gra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39818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F854F4D-7FF7-494E-A325-E3A46CA9FD56}" type="slidenum">
              <a:rPr lang="en-US" smtClean="0"/>
              <a:t>36</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60734197"/>
              </p:ext>
            </p:extLst>
          </p:nvPr>
        </p:nvGraphicFramePr>
        <p:xfrm>
          <a:off x="457200" y="633731"/>
          <a:ext cx="8222469" cy="5811312"/>
        </p:xfrm>
        <a:graphic>
          <a:graphicData uri="http://schemas.openxmlformats.org/drawingml/2006/table">
            <a:tbl>
              <a:tblPr firstRow="1" bandRow="1">
                <a:tableStyleId>{5C22544A-7EE6-4342-B048-85BDC9FD1C3A}</a:tableStyleId>
              </a:tblPr>
              <a:tblGrid>
                <a:gridCol w="2740823"/>
                <a:gridCol w="2740823"/>
                <a:gridCol w="2740823"/>
              </a:tblGrid>
              <a:tr h="208327">
                <a:tc>
                  <a:txBody>
                    <a:bodyPr/>
                    <a:lstStyle/>
                    <a:p>
                      <a:r>
                        <a:rPr lang="en-US" sz="1600" dirty="0" smtClean="0"/>
                        <a:t>You</a:t>
                      </a:r>
                      <a:r>
                        <a:rPr lang="en-US" sz="1600" baseline="0" dirty="0" smtClean="0"/>
                        <a:t> need</a:t>
                      </a:r>
                      <a:endParaRPr lang="en-US" sz="1600" dirty="0"/>
                    </a:p>
                  </a:txBody>
                  <a:tcPr/>
                </a:tc>
                <a:tc>
                  <a:txBody>
                    <a:bodyPr/>
                    <a:lstStyle/>
                    <a:p>
                      <a:r>
                        <a:rPr lang="en-US" sz="1600" dirty="0" smtClean="0"/>
                        <a:t>GRID</a:t>
                      </a:r>
                      <a:endParaRPr lang="en-US" sz="1600" dirty="0"/>
                    </a:p>
                  </a:txBody>
                  <a:tcPr/>
                </a:tc>
                <a:tc>
                  <a:txBody>
                    <a:bodyPr/>
                    <a:lstStyle/>
                    <a:p>
                      <a:r>
                        <a:rPr lang="en-US" sz="1600" dirty="0" smtClean="0"/>
                        <a:t>Cloud</a:t>
                      </a:r>
                      <a:endParaRPr lang="en-US" sz="1600" dirty="0"/>
                    </a:p>
                  </a:txBody>
                  <a:tcPr/>
                </a:tc>
              </a:tr>
              <a:tr h="814370">
                <a:tc>
                  <a:txBody>
                    <a:bodyPr/>
                    <a:lstStyle/>
                    <a:p>
                      <a:r>
                        <a:rPr lang="en-US" sz="1600" dirty="0" smtClean="0"/>
                        <a:t>A computer</a:t>
                      </a:r>
                      <a:r>
                        <a:rPr lang="en-US" sz="1600" baseline="0" dirty="0" smtClean="0"/>
                        <a:t> connected to network, with conditioning and power</a:t>
                      </a:r>
                      <a:endParaRPr lang="en-US" sz="1600" dirty="0"/>
                    </a:p>
                  </a:txBody>
                  <a:tcPr/>
                </a:tc>
                <a:tc>
                  <a:txBody>
                    <a:bodyPr/>
                    <a:lstStyle/>
                    <a:p>
                      <a:r>
                        <a:rPr lang="en-US" sz="1600" b="1" dirty="0" smtClean="0"/>
                        <a:t>Local site staff</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t>Local site staff</a:t>
                      </a:r>
                      <a:endParaRPr lang="en-US" sz="1600" dirty="0" smtClean="0"/>
                    </a:p>
                    <a:p>
                      <a:endParaRPr lang="en-US" sz="1600" dirty="0"/>
                    </a:p>
                  </a:txBody>
                  <a:tcPr/>
                </a:tc>
              </a:tr>
              <a:tr h="1117392">
                <a:tc>
                  <a:txBody>
                    <a:bodyPr/>
                    <a:lstStyle/>
                    <a:p>
                      <a:r>
                        <a:rPr lang="en-US" sz="1600" dirty="0" smtClean="0"/>
                        <a:t>An operating system “compatible” with the application</a:t>
                      </a:r>
                      <a:endParaRPr lang="en-US" sz="1600" dirty="0"/>
                    </a:p>
                  </a:txBody>
                  <a:tcPr/>
                </a:tc>
                <a:tc>
                  <a:txBody>
                    <a:bodyPr/>
                    <a:lstStyle/>
                    <a:p>
                      <a:r>
                        <a:rPr lang="en-US" sz="1600" b="1" dirty="0" smtClean="0"/>
                        <a:t>Local</a:t>
                      </a:r>
                      <a:r>
                        <a:rPr lang="en-US" sz="1600" b="1" baseline="0" dirty="0" smtClean="0"/>
                        <a:t> site staff</a:t>
                      </a:r>
                      <a:r>
                        <a:rPr lang="en-US" sz="1600" baseline="0" dirty="0" smtClean="0"/>
                        <a:t>, after negotiation with experiments </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smtClean="0"/>
                        <a:t>Comes as a virtual image from the</a:t>
                      </a:r>
                      <a:r>
                        <a:rPr lang="en-US" sz="1600" b="0" baseline="0" dirty="0" smtClean="0"/>
                        <a:t> </a:t>
                      </a:r>
                      <a:r>
                        <a:rPr lang="en-US" sz="1600" b="1" baseline="0" dirty="0" smtClean="0">
                          <a:solidFill>
                            <a:srgbClr val="008000"/>
                          </a:solidFill>
                        </a:rPr>
                        <a:t>experiment central infrastructure</a:t>
                      </a:r>
                      <a:endParaRPr lang="en-US" sz="1600" b="1" dirty="0" smtClean="0">
                        <a:solidFill>
                          <a:srgbClr val="008000"/>
                        </a:solidFill>
                      </a:endParaRPr>
                    </a:p>
                    <a:p>
                      <a:endParaRPr lang="en-US" sz="1600" dirty="0"/>
                    </a:p>
                  </a:txBody>
                  <a:tcPr/>
                </a:tc>
              </a:tr>
              <a:tr h="965881">
                <a:tc>
                  <a:txBody>
                    <a:bodyPr/>
                    <a:lstStyle/>
                    <a:p>
                      <a:r>
                        <a:rPr lang="en-US" sz="1600" dirty="0" smtClean="0"/>
                        <a:t>A local installation of</a:t>
                      </a:r>
                      <a:r>
                        <a:rPr lang="en-US" sz="1600" baseline="0" dirty="0" smtClean="0"/>
                        <a:t> the experiment software (and a local area where to store it)</a:t>
                      </a:r>
                      <a:endParaRPr lang="en-US" sz="1600" dirty="0"/>
                    </a:p>
                  </a:txBody>
                  <a:tcPr/>
                </a:tc>
                <a:tc>
                  <a:txBody>
                    <a:bodyPr/>
                    <a:lstStyle/>
                    <a:p>
                      <a:r>
                        <a:rPr lang="en-US" sz="1600" b="1" dirty="0" smtClean="0"/>
                        <a:t>Local site </a:t>
                      </a:r>
                      <a:r>
                        <a:rPr lang="en-US" sz="1600" dirty="0" smtClean="0"/>
                        <a:t>staff provides area, </a:t>
                      </a:r>
                      <a:r>
                        <a:rPr lang="en-US" sz="1600" b="1" dirty="0" smtClean="0">
                          <a:solidFill>
                            <a:srgbClr val="008000"/>
                          </a:solidFill>
                        </a:rPr>
                        <a:t>Experiment support </a:t>
                      </a:r>
                      <a:r>
                        <a:rPr lang="en-US" sz="1600" dirty="0" smtClean="0"/>
                        <a:t>installs</a:t>
                      </a:r>
                      <a:r>
                        <a:rPr lang="en-US" sz="1600" baseline="0" dirty="0" smtClean="0"/>
                        <a:t> software (ok, we have CVMFS now …)</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smtClean="0"/>
                        <a:t>Downloaded</a:t>
                      </a:r>
                      <a:r>
                        <a:rPr lang="en-US" sz="1600" b="0" baseline="0" dirty="0" smtClean="0"/>
                        <a:t> on demand from the </a:t>
                      </a:r>
                      <a:r>
                        <a:rPr lang="en-US" sz="1600" b="1" baseline="0" dirty="0" smtClean="0">
                          <a:solidFill>
                            <a:srgbClr val="008000"/>
                          </a:solidFill>
                        </a:rPr>
                        <a:t>experiment central infrastructure</a:t>
                      </a:r>
                      <a:endParaRPr lang="en-US" sz="1600" b="1" dirty="0" smtClean="0">
                        <a:solidFill>
                          <a:srgbClr val="008000"/>
                        </a:solidFill>
                      </a:endParaRPr>
                    </a:p>
                    <a:p>
                      <a:endParaRPr lang="en-US" sz="1600" dirty="0"/>
                    </a:p>
                  </a:txBody>
                  <a:tcPr/>
                </a:tc>
              </a:tr>
              <a:tr h="814370">
                <a:tc>
                  <a:txBody>
                    <a:bodyPr/>
                    <a:lstStyle/>
                    <a:p>
                      <a:r>
                        <a:rPr lang="en-US" sz="1600" dirty="0" smtClean="0"/>
                        <a:t>Machines</a:t>
                      </a:r>
                      <a:r>
                        <a:rPr lang="en-US" sz="1600" baseline="0" dirty="0" smtClean="0"/>
                        <a:t> for local experiment facilities (</a:t>
                      </a:r>
                      <a:r>
                        <a:rPr lang="en-US" sz="1600" baseline="0" dirty="0" err="1" smtClean="0"/>
                        <a:t>voboxes</a:t>
                      </a:r>
                      <a:r>
                        <a:rPr lang="en-US" sz="1600" baseline="0" dirty="0" smtClean="0"/>
                        <a:t> </a:t>
                      </a:r>
                      <a:r>
                        <a:rPr lang="en-US" sz="1600" baseline="0" dirty="0" err="1" smtClean="0"/>
                        <a:t>etc</a:t>
                      </a:r>
                      <a:r>
                        <a:rPr lang="en-US" sz="1600" baseline="0" dirty="0" smtClean="0"/>
                        <a:t>)</a:t>
                      </a:r>
                      <a:endParaRPr lang="en-US" sz="1600" dirty="0"/>
                    </a:p>
                  </a:txBody>
                  <a:tcPr/>
                </a:tc>
                <a:tc>
                  <a:txBody>
                    <a:bodyPr/>
                    <a:lstStyle/>
                    <a:p>
                      <a:r>
                        <a:rPr lang="en-US" sz="1600" b="1" dirty="0" smtClean="0"/>
                        <a:t>Local site staff </a:t>
                      </a:r>
                      <a:r>
                        <a:rPr lang="en-US" sz="1600" dirty="0" smtClean="0"/>
                        <a:t>provide them.</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smtClean="0"/>
                        <a:t>Also deployable</a:t>
                      </a:r>
                      <a:r>
                        <a:rPr lang="en-US" sz="1600" b="0" baseline="0" dirty="0" smtClean="0"/>
                        <a:t> as </a:t>
                      </a:r>
                      <a:r>
                        <a:rPr lang="en-US" sz="1600" b="0" dirty="0" smtClean="0"/>
                        <a:t>virtual images</a:t>
                      </a:r>
                      <a:endParaRPr lang="en-US" sz="1600" dirty="0"/>
                    </a:p>
                  </a:txBody>
                  <a:tcPr/>
                </a:tc>
              </a:tr>
              <a:tr h="814370">
                <a:tc>
                  <a:txBody>
                    <a:bodyPr/>
                    <a:lstStyle/>
                    <a:p>
                      <a:r>
                        <a:rPr lang="en-US" sz="1600" dirty="0" smtClean="0"/>
                        <a:t>A local storage</a:t>
                      </a:r>
                      <a:r>
                        <a:rPr lang="en-US" sz="1600" baseline="0" dirty="0" smtClean="0"/>
                        <a:t> containing the input data</a:t>
                      </a:r>
                      <a:endParaRPr lang="en-US" sz="1600" dirty="0"/>
                    </a:p>
                  </a:txBody>
                  <a:tcPr/>
                </a:tc>
                <a:tc>
                  <a:txBody>
                    <a:bodyPr/>
                    <a:lstStyle/>
                    <a:p>
                      <a:r>
                        <a:rPr lang="en-US" sz="1600" b="1" dirty="0" smtClean="0"/>
                        <a:t>Local site staff</a:t>
                      </a:r>
                      <a:r>
                        <a:rPr lang="en-US" sz="1600" dirty="0" smtClean="0"/>
                        <a:t> needs to have bought storage for the experiment</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smtClean="0"/>
                        <a:t>Data can be accessed</a:t>
                      </a:r>
                      <a:r>
                        <a:rPr lang="en-US" sz="1600" b="0" baseline="0" dirty="0" smtClean="0"/>
                        <a:t> remotely OR via cloud storage (efficiency price?)</a:t>
                      </a:r>
                      <a:endParaRPr lang="en-US" sz="1600" b="0" dirty="0" smtClean="0"/>
                    </a:p>
                    <a:p>
                      <a:endParaRPr lang="en-US" sz="1600" dirty="0"/>
                    </a:p>
                  </a:txBody>
                  <a:tcPr/>
                </a:tc>
              </a:tr>
              <a:tr h="359838">
                <a:tc>
                  <a:txBody>
                    <a:bodyPr/>
                    <a:lstStyle/>
                    <a:p>
                      <a:r>
                        <a:rPr lang="en-US" sz="1600" dirty="0" smtClean="0"/>
                        <a:t>A configuration to be executed</a:t>
                      </a:r>
                      <a:endParaRPr lang="en-US" sz="1600" dirty="0"/>
                    </a:p>
                  </a:txBody>
                  <a:tcPr/>
                </a:tc>
                <a:tc>
                  <a:txBody>
                    <a:bodyPr/>
                    <a:lstStyle/>
                    <a:p>
                      <a:r>
                        <a:rPr lang="en-US" sz="1600" b="1" dirty="0" smtClean="0">
                          <a:solidFill>
                            <a:srgbClr val="FF0000"/>
                          </a:solidFill>
                        </a:rPr>
                        <a:t>User</a:t>
                      </a:r>
                      <a:r>
                        <a:rPr lang="en-US" sz="1600" dirty="0" smtClean="0"/>
                        <a:t>!</a:t>
                      </a:r>
                      <a:endParaRPr lang="en-US" sz="1600" dirty="0"/>
                    </a:p>
                  </a:txBody>
                  <a:tcPr/>
                </a:tc>
                <a:tc>
                  <a:txBody>
                    <a:bodyPr/>
                    <a:lstStyle/>
                    <a:p>
                      <a:r>
                        <a:rPr lang="en-US" sz="1600" b="1" dirty="0" smtClean="0">
                          <a:solidFill>
                            <a:srgbClr val="FF0000"/>
                          </a:solidFill>
                        </a:rPr>
                        <a:t>User</a:t>
                      </a:r>
                      <a:r>
                        <a:rPr lang="en-US" sz="1600" dirty="0" smtClean="0"/>
                        <a:t>!</a:t>
                      </a:r>
                      <a:endParaRPr lang="en-US" sz="1600" dirty="0"/>
                    </a:p>
                  </a:txBody>
                  <a:tcPr/>
                </a:tc>
              </a:tr>
            </a:tbl>
          </a:graphicData>
        </a:graphic>
      </p:graphicFrame>
      <p:cxnSp>
        <p:nvCxnSpPr>
          <p:cNvPr id="6" name="Elbow Connector 5"/>
          <p:cNvCxnSpPr/>
          <p:nvPr/>
        </p:nvCxnSpPr>
        <p:spPr>
          <a:xfrm rot="10800000" flipV="1">
            <a:off x="3236590" y="988945"/>
            <a:ext cx="5421140" cy="5419252"/>
          </a:xfrm>
          <a:prstGeom prst="bentConnector3">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rot="18161641">
            <a:off x="1954826" y="2921074"/>
            <a:ext cx="4224346" cy="1754327"/>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Site support</a:t>
            </a:r>
            <a:b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needed</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Rectangle 7"/>
          <p:cNvSpPr/>
          <p:nvPr/>
        </p:nvSpPr>
        <p:spPr>
          <a:xfrm rot="18161641">
            <a:off x="5865401" y="3965496"/>
            <a:ext cx="4224346" cy="1754327"/>
          </a:xfrm>
          <a:prstGeom prst="rect">
            <a:avLst/>
          </a:prstGeom>
          <a:noFill/>
        </p:spPr>
        <p:txBody>
          <a:bodyPr wrap="none" lIns="91440" tIns="45720" rIns="91440" bIns="45720">
            <a:spAutoFit/>
          </a:bodyPr>
          <a:lstStyle/>
          <a:p>
            <a:pPr algn="ctr"/>
            <a:r>
              <a:rPr lang="en-US" sz="54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Exp</a:t>
            </a: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support</a:t>
            </a:r>
            <a:b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needed</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2439256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Scaling of RECO time</a:t>
            </a:r>
            <a:endParaRPr lang="en-US" dirty="0"/>
          </a:p>
        </p:txBody>
      </p:sp>
      <p:sp>
        <p:nvSpPr>
          <p:cNvPr id="5" name="Content Placeholder 4"/>
          <p:cNvSpPr>
            <a:spLocks noGrp="1"/>
          </p:cNvSpPr>
          <p:nvPr>
            <p:ph idx="1"/>
          </p:nvPr>
        </p:nvSpPr>
        <p:spPr>
          <a:xfrm>
            <a:off x="454753" y="1606311"/>
            <a:ext cx="5236226" cy="4876800"/>
          </a:xfrm>
        </p:spPr>
        <p:txBody>
          <a:bodyPr/>
          <a:lstStyle/>
          <a:p>
            <a:pPr marL="0" indent="0">
              <a:buNone/>
            </a:pPr>
            <a:r>
              <a:rPr lang="en-US" dirty="0" smtClean="0"/>
              <a:t>20-&gt;40-&gt;140 PU</a:t>
            </a:r>
          </a:p>
          <a:p>
            <a:pPr marL="0" indent="0">
              <a:buNone/>
            </a:pPr>
            <a:endParaRPr lang="en-US" dirty="0"/>
          </a:p>
        </p:txBody>
      </p:sp>
      <p:pic>
        <p:nvPicPr>
          <p:cNvPr id="4" name="Picture 3"/>
          <p:cNvPicPr>
            <a:picLocks noChangeAspect="1"/>
          </p:cNvPicPr>
          <p:nvPr/>
        </p:nvPicPr>
        <p:blipFill>
          <a:blip r:embed="rId2"/>
          <a:stretch>
            <a:fillRect/>
          </a:stretch>
        </p:blipFill>
        <p:spPr>
          <a:xfrm>
            <a:off x="5923115" y="1606311"/>
            <a:ext cx="3105897" cy="3221197"/>
          </a:xfrm>
          <a:prstGeom prst="rect">
            <a:avLst/>
          </a:prstGeom>
        </p:spPr>
      </p:pic>
      <p:pic>
        <p:nvPicPr>
          <p:cNvPr id="6" name="Picture 5"/>
          <p:cNvPicPr>
            <a:picLocks noChangeAspect="1"/>
          </p:cNvPicPr>
          <p:nvPr/>
        </p:nvPicPr>
        <p:blipFill>
          <a:blip r:embed="rId3"/>
          <a:stretch>
            <a:fillRect/>
          </a:stretch>
        </p:blipFill>
        <p:spPr>
          <a:xfrm>
            <a:off x="596900" y="2437623"/>
            <a:ext cx="4607099" cy="3663565"/>
          </a:xfrm>
          <a:prstGeom prst="rect">
            <a:avLst/>
          </a:prstGeom>
        </p:spPr>
      </p:pic>
      <p:sp>
        <p:nvSpPr>
          <p:cNvPr id="3" name="Slide Number Placeholder 2"/>
          <p:cNvSpPr>
            <a:spLocks noGrp="1"/>
          </p:cNvSpPr>
          <p:nvPr>
            <p:ph type="sldNum" sz="quarter" idx="12"/>
          </p:nvPr>
        </p:nvSpPr>
        <p:spPr/>
        <p:txBody>
          <a:bodyPr/>
          <a:lstStyle/>
          <a:p>
            <a:fld id="{F1653CE6-4CA0-A844-B523-715CC56373C2}" type="slidenum">
              <a:rPr lang="en-US" smtClean="0"/>
              <a:t>37</a:t>
            </a:fld>
            <a:endParaRPr lang="en-US"/>
          </a:p>
        </p:txBody>
      </p:sp>
    </p:spTree>
    <p:extLst>
      <p:ext uri="{BB962C8B-B14F-4D97-AF65-F5344CB8AC3E}">
        <p14:creationId xmlns:p14="http://schemas.microsoft.com/office/powerpoint/2010/main" val="150331684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F1653CE6-4CA0-A844-B523-715CC56373C2}" type="slidenum">
              <a:rPr lang="en-US" smtClean="0"/>
              <a:t>38</a:t>
            </a:fld>
            <a:endParaRPr lang="en-US"/>
          </a:p>
        </p:txBody>
      </p:sp>
      <p:pic>
        <p:nvPicPr>
          <p:cNvPr id="7" name="Picture 6"/>
          <p:cNvPicPr>
            <a:picLocks noChangeAspect="1"/>
          </p:cNvPicPr>
          <p:nvPr/>
        </p:nvPicPr>
        <p:blipFill>
          <a:blip r:embed="rId2"/>
          <a:stretch>
            <a:fillRect/>
          </a:stretch>
        </p:blipFill>
        <p:spPr>
          <a:xfrm>
            <a:off x="1210733" y="1524000"/>
            <a:ext cx="6750756" cy="5063067"/>
          </a:xfrm>
          <a:prstGeom prst="rect">
            <a:avLst/>
          </a:prstGeom>
        </p:spPr>
      </p:pic>
    </p:spTree>
    <p:extLst>
      <p:ext uri="{BB962C8B-B14F-4D97-AF65-F5344CB8AC3E}">
        <p14:creationId xmlns:p14="http://schemas.microsoft.com/office/powerpoint/2010/main" val="231906208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a:xfrm>
            <a:off x="7620000" y="18288"/>
            <a:ext cx="1066800" cy="329184"/>
          </a:xfrm>
        </p:spPr>
        <p:txBody>
          <a:bodyPr/>
          <a:lstStyle/>
          <a:p>
            <a:fld id="{0CFEC368-1D7A-4F81-ABF6-AE0E36BAF64C}" type="slidenum">
              <a:rPr lang="en-US" smtClean="0"/>
              <a:pPr/>
              <a:t>39</a:t>
            </a:fld>
            <a:endParaRPr lang="en-US"/>
          </a:p>
        </p:txBody>
      </p:sp>
      <p:sp>
        <p:nvSpPr>
          <p:cNvPr id="8" name="Slide Number Placeholder 5"/>
          <p:cNvSpPr txBox="1">
            <a:spLocks/>
          </p:cNvSpPr>
          <p:nvPr/>
        </p:nvSpPr>
        <p:spPr>
          <a:xfrm>
            <a:off x="6400800" y="6324600"/>
            <a:ext cx="1905000" cy="457200"/>
          </a:xfrm>
          <a:prstGeom prst="rect">
            <a:avLst/>
          </a:prstGeom>
        </p:spPr>
        <p:txBody>
          <a:bodyPr vert="horz" lIns="91440" tIns="45720" rIns="91440" bIns="45720" rtlCol="0" anchor="ctr"/>
          <a:lstStyle>
            <a:defPPr>
              <a:defRPr lang="en-US"/>
            </a:defPPr>
            <a:lvl1pPr marL="0" algn="l" defTabSz="914400" rtl="0" eaLnBrk="1" latinLnBrk="0" hangingPunct="1">
              <a:defRPr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8149FB-5557-EF44-8086-097FDC3138FA}" type="slidenum">
              <a:rPr lang="it-IT" smtClean="0"/>
              <a:pPr/>
              <a:t>39</a:t>
            </a:fld>
            <a:endParaRPr lang="it-IT"/>
          </a:p>
        </p:txBody>
      </p:sp>
      <p:sp>
        <p:nvSpPr>
          <p:cNvPr id="9" name="Text Box 41"/>
          <p:cNvSpPr txBox="1">
            <a:spLocks noChangeArrowheads="1"/>
          </p:cNvSpPr>
          <p:nvPr/>
        </p:nvSpPr>
        <p:spPr bwMode="auto">
          <a:xfrm>
            <a:off x="4175125" y="3184525"/>
            <a:ext cx="4968875" cy="854075"/>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spcBef>
                <a:spcPct val="0"/>
              </a:spcBef>
              <a:defRPr sz="2400">
                <a:solidFill>
                  <a:schemeClr val="tx1"/>
                </a:solidFill>
                <a:latin typeface="Arial" charset="0"/>
                <a:ea typeface="ＭＳ Ｐゴシック" charset="0"/>
              </a:defRPr>
            </a:lvl1pPr>
            <a:lvl2pPr>
              <a:spcBef>
                <a:spcPct val="0"/>
              </a:spcBef>
              <a:defRPr sz="2400">
                <a:solidFill>
                  <a:schemeClr val="tx1"/>
                </a:solidFill>
                <a:latin typeface="Arial" charset="0"/>
                <a:ea typeface="ＭＳ Ｐゴシック" charset="0"/>
              </a:defRPr>
            </a:lvl2pPr>
            <a:lvl3pPr>
              <a:spcBef>
                <a:spcPct val="0"/>
              </a:spcBef>
              <a:defRPr sz="2400">
                <a:solidFill>
                  <a:schemeClr val="tx1"/>
                </a:solidFill>
                <a:latin typeface="Arial" charset="0"/>
                <a:ea typeface="ＭＳ Ｐゴシック" charset="0"/>
              </a:defRPr>
            </a:lvl3pPr>
            <a:lvl4pPr>
              <a:spcBef>
                <a:spcPct val="0"/>
              </a:spcBef>
              <a:defRPr sz="2400">
                <a:solidFill>
                  <a:schemeClr val="tx1"/>
                </a:solidFill>
                <a:latin typeface="Arial" charset="0"/>
                <a:ea typeface="ＭＳ Ｐゴシック" charset="0"/>
              </a:defRPr>
            </a:lvl4pPr>
            <a:lvl5pPr>
              <a:spcBef>
                <a:spcPct val="0"/>
              </a:spcBef>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a:spcBef>
                <a:spcPct val="50000"/>
              </a:spcBef>
              <a:buFont typeface="Wingdings" charset="0"/>
              <a:buNone/>
            </a:pPr>
            <a:r>
              <a:rPr lang="en-US" sz="2000" dirty="0" smtClean="0">
                <a:solidFill>
                  <a:srgbClr val="008000"/>
                </a:solidFill>
                <a:latin typeface="Tahoma" charset="0"/>
              </a:rPr>
              <a:t>A second copy of RAW data (Backup)</a:t>
            </a:r>
            <a:endParaRPr lang="en-US" sz="2000" dirty="0">
              <a:solidFill>
                <a:srgbClr val="008000"/>
              </a:solidFill>
              <a:latin typeface="Tahoma" charset="0"/>
            </a:endParaRPr>
          </a:p>
          <a:p>
            <a:pPr>
              <a:spcBef>
                <a:spcPct val="50000"/>
              </a:spcBef>
              <a:buFont typeface="Wingdings" charset="0"/>
              <a:buNone/>
            </a:pPr>
            <a:r>
              <a:rPr lang="en-US" sz="2000" dirty="0" smtClean="0">
                <a:solidFill>
                  <a:srgbClr val="008000"/>
                </a:solidFill>
                <a:latin typeface="Tahoma" charset="0"/>
              </a:rPr>
              <a:t>Re-reconstructions with better calibrations</a:t>
            </a:r>
            <a:endParaRPr lang="it-IT" sz="2000" dirty="0">
              <a:solidFill>
                <a:srgbClr val="008000"/>
              </a:solidFill>
              <a:latin typeface="Tahoma" charset="0"/>
            </a:endParaRPr>
          </a:p>
        </p:txBody>
      </p:sp>
      <p:sp>
        <p:nvSpPr>
          <p:cNvPr id="10" name="Text Box 42"/>
          <p:cNvSpPr txBox="1">
            <a:spLocks noChangeArrowheads="1"/>
          </p:cNvSpPr>
          <p:nvPr/>
        </p:nvSpPr>
        <p:spPr bwMode="auto">
          <a:xfrm>
            <a:off x="4175125" y="4216400"/>
            <a:ext cx="4968875" cy="1169551"/>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spcBef>
                <a:spcPct val="0"/>
              </a:spcBef>
              <a:defRPr sz="2400">
                <a:solidFill>
                  <a:schemeClr val="tx1"/>
                </a:solidFill>
                <a:latin typeface="Arial" charset="0"/>
                <a:ea typeface="ＭＳ Ｐゴシック" charset="0"/>
              </a:defRPr>
            </a:lvl1pPr>
            <a:lvl2pPr>
              <a:spcBef>
                <a:spcPct val="0"/>
              </a:spcBef>
              <a:defRPr sz="2400">
                <a:solidFill>
                  <a:schemeClr val="tx1"/>
                </a:solidFill>
                <a:latin typeface="Arial" charset="0"/>
                <a:ea typeface="ＭＳ Ｐゴシック" charset="0"/>
              </a:defRPr>
            </a:lvl2pPr>
            <a:lvl3pPr>
              <a:spcBef>
                <a:spcPct val="0"/>
              </a:spcBef>
              <a:defRPr sz="2400">
                <a:solidFill>
                  <a:schemeClr val="tx1"/>
                </a:solidFill>
                <a:latin typeface="Arial" charset="0"/>
                <a:ea typeface="ＭＳ Ｐゴシック" charset="0"/>
              </a:defRPr>
            </a:lvl3pPr>
            <a:lvl4pPr>
              <a:spcBef>
                <a:spcPct val="0"/>
              </a:spcBef>
              <a:defRPr sz="2400">
                <a:solidFill>
                  <a:schemeClr val="tx1"/>
                </a:solidFill>
                <a:latin typeface="Arial" charset="0"/>
                <a:ea typeface="ＭＳ Ｐゴシック" charset="0"/>
              </a:defRPr>
            </a:lvl4pPr>
            <a:lvl5pPr>
              <a:spcBef>
                <a:spcPct val="0"/>
              </a:spcBef>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a:spcBef>
                <a:spcPct val="50000"/>
              </a:spcBef>
              <a:buFont typeface="Wingdings" charset="0"/>
              <a:buNone/>
            </a:pPr>
            <a:r>
              <a:rPr lang="en-US" sz="2000" dirty="0" smtClean="0">
                <a:solidFill>
                  <a:srgbClr val="000099"/>
                </a:solidFill>
                <a:latin typeface="Tahoma" charset="0"/>
              </a:rPr>
              <a:t>Analysis Activity</a:t>
            </a:r>
            <a:endParaRPr lang="en-US" sz="2000" dirty="0">
              <a:solidFill>
                <a:srgbClr val="000099"/>
              </a:solidFill>
              <a:latin typeface="Tahoma" charset="0"/>
            </a:endParaRPr>
          </a:p>
          <a:p>
            <a:pPr>
              <a:spcBef>
                <a:spcPct val="50000"/>
              </a:spcBef>
              <a:buFont typeface="Wingdings" charset="0"/>
              <a:buNone/>
            </a:pPr>
            <a:r>
              <a:rPr lang="en-US" sz="2000" dirty="0">
                <a:solidFill>
                  <a:srgbClr val="000099"/>
                </a:solidFill>
                <a:latin typeface="Tahoma" charset="0"/>
              </a:rPr>
              <a:t>D</a:t>
            </a:r>
            <a:r>
              <a:rPr lang="en-US" sz="2000" dirty="0" smtClean="0">
                <a:solidFill>
                  <a:srgbClr val="000099"/>
                </a:solidFill>
                <a:latin typeface="Tahoma" charset="0"/>
              </a:rPr>
              <a:t>imensioned to help ~ 50physicists in their analysis activities</a:t>
            </a:r>
            <a:endParaRPr lang="it-IT" sz="2000" dirty="0">
              <a:solidFill>
                <a:srgbClr val="000099"/>
              </a:solidFill>
              <a:latin typeface="Tahoma" charset="0"/>
            </a:endParaRPr>
          </a:p>
        </p:txBody>
      </p:sp>
      <p:pic>
        <p:nvPicPr>
          <p:cNvPr id="1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3038"/>
            <a:ext cx="1706563" cy="112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2" name="Rectangle 13"/>
          <p:cNvSpPr>
            <a:spLocks noChangeArrowheads="1"/>
          </p:cNvSpPr>
          <p:nvPr/>
        </p:nvSpPr>
        <p:spPr bwMode="auto">
          <a:xfrm>
            <a:off x="4449763" y="1858963"/>
            <a:ext cx="2073275" cy="118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 name="Oval 16"/>
          <p:cNvSpPr>
            <a:spLocks noChangeArrowheads="1"/>
          </p:cNvSpPr>
          <p:nvPr/>
        </p:nvSpPr>
        <p:spPr bwMode="auto">
          <a:xfrm>
            <a:off x="0" y="3313113"/>
            <a:ext cx="1752600" cy="533400"/>
          </a:xfrm>
          <a:prstGeom prst="ellipse">
            <a:avLst/>
          </a:prstGeom>
          <a:solidFill>
            <a:srgbClr val="1DCBE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 typeface="Wingdings" charset="0"/>
              <a:buNone/>
            </a:pPr>
            <a:r>
              <a:rPr lang="en-US" sz="2400"/>
              <a:t>Tier 1</a:t>
            </a:r>
            <a:endParaRPr lang="it-IT" sz="2400"/>
          </a:p>
        </p:txBody>
      </p:sp>
      <p:sp>
        <p:nvSpPr>
          <p:cNvPr id="14" name="Oval 18"/>
          <p:cNvSpPr>
            <a:spLocks noChangeArrowheads="1"/>
          </p:cNvSpPr>
          <p:nvPr/>
        </p:nvSpPr>
        <p:spPr bwMode="auto">
          <a:xfrm>
            <a:off x="492125" y="3346450"/>
            <a:ext cx="1752600" cy="533400"/>
          </a:xfrm>
          <a:prstGeom prst="ellipse">
            <a:avLst/>
          </a:prstGeom>
          <a:solidFill>
            <a:srgbClr val="F078D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 typeface="Wingdings" charset="0"/>
              <a:buNone/>
            </a:pPr>
            <a:r>
              <a:rPr lang="en-US" sz="2400"/>
              <a:t>Tier 1</a:t>
            </a:r>
            <a:endParaRPr lang="it-IT" sz="2400"/>
          </a:p>
        </p:txBody>
      </p:sp>
      <p:sp>
        <p:nvSpPr>
          <p:cNvPr id="15" name="Oval 19"/>
          <p:cNvSpPr>
            <a:spLocks noChangeArrowheads="1"/>
          </p:cNvSpPr>
          <p:nvPr/>
        </p:nvSpPr>
        <p:spPr bwMode="auto">
          <a:xfrm>
            <a:off x="1179513" y="3243263"/>
            <a:ext cx="1752600" cy="533400"/>
          </a:xfrm>
          <a:prstGeom prst="ellipse">
            <a:avLst/>
          </a:prstGeom>
          <a:solidFill>
            <a:srgbClr val="FB05F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 typeface="Wingdings" charset="0"/>
              <a:buNone/>
            </a:pPr>
            <a:r>
              <a:rPr lang="en-US" sz="2400"/>
              <a:t>Tier 1</a:t>
            </a:r>
            <a:endParaRPr lang="it-IT" sz="2400"/>
          </a:p>
        </p:txBody>
      </p:sp>
      <p:sp>
        <p:nvSpPr>
          <p:cNvPr id="16" name="Oval 20"/>
          <p:cNvSpPr>
            <a:spLocks noChangeArrowheads="1"/>
          </p:cNvSpPr>
          <p:nvPr/>
        </p:nvSpPr>
        <p:spPr bwMode="auto">
          <a:xfrm>
            <a:off x="2005013" y="3275013"/>
            <a:ext cx="1752600" cy="533400"/>
          </a:xfrm>
          <a:prstGeom prst="ellipse">
            <a:avLst/>
          </a:prstGeom>
          <a:solidFill>
            <a:srgbClr val="05FBC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 typeface="Wingdings" charset="0"/>
              <a:buNone/>
            </a:pPr>
            <a:r>
              <a:rPr lang="en-US" sz="2400"/>
              <a:t>Tier 1</a:t>
            </a:r>
            <a:endParaRPr lang="it-IT" sz="2400"/>
          </a:p>
        </p:txBody>
      </p:sp>
      <p:sp>
        <p:nvSpPr>
          <p:cNvPr id="17" name="Oval 21"/>
          <p:cNvSpPr>
            <a:spLocks noChangeArrowheads="1"/>
          </p:cNvSpPr>
          <p:nvPr/>
        </p:nvSpPr>
        <p:spPr bwMode="auto">
          <a:xfrm>
            <a:off x="2501900" y="3425825"/>
            <a:ext cx="1752600" cy="533400"/>
          </a:xfrm>
          <a:prstGeom prst="ellipse">
            <a:avLst/>
          </a:prstGeom>
          <a:solidFill>
            <a:srgbClr val="FFE26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 typeface="Wingdings" charset="0"/>
              <a:buNone/>
            </a:pPr>
            <a:r>
              <a:rPr lang="en-US" sz="2400"/>
              <a:t>Tier 1</a:t>
            </a:r>
            <a:endParaRPr lang="it-IT" sz="2400"/>
          </a:p>
        </p:txBody>
      </p:sp>
      <p:sp>
        <p:nvSpPr>
          <p:cNvPr id="18" name="Line 25"/>
          <p:cNvSpPr>
            <a:spLocks noChangeShapeType="1"/>
          </p:cNvSpPr>
          <p:nvPr/>
        </p:nvSpPr>
        <p:spPr bwMode="auto">
          <a:xfrm flipH="1">
            <a:off x="1347788" y="2714625"/>
            <a:ext cx="1625600" cy="534988"/>
          </a:xfrm>
          <a:prstGeom prst="line">
            <a:avLst/>
          </a:prstGeom>
          <a:noFill/>
          <a:ln w="1905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19" name="Group 43"/>
          <p:cNvGrpSpPr>
            <a:grpSpLocks/>
          </p:cNvGrpSpPr>
          <p:nvPr/>
        </p:nvGrpSpPr>
        <p:grpSpPr bwMode="auto">
          <a:xfrm>
            <a:off x="455613" y="2646363"/>
            <a:ext cx="3013075" cy="617537"/>
            <a:chOff x="287" y="1667"/>
            <a:chExt cx="1898" cy="718"/>
          </a:xfrm>
        </p:grpSpPr>
        <p:sp>
          <p:nvSpPr>
            <p:cNvPr id="20" name="Line 24"/>
            <p:cNvSpPr>
              <a:spLocks noChangeShapeType="1"/>
            </p:cNvSpPr>
            <p:nvPr/>
          </p:nvSpPr>
          <p:spPr bwMode="auto">
            <a:xfrm flipH="1">
              <a:off x="287" y="1670"/>
              <a:ext cx="1498" cy="672"/>
            </a:xfrm>
            <a:prstGeom prst="line">
              <a:avLst/>
            </a:prstGeom>
            <a:noFill/>
            <a:ln w="1905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 name="Line 26"/>
            <p:cNvSpPr>
              <a:spLocks noChangeShapeType="1"/>
            </p:cNvSpPr>
            <p:nvPr/>
          </p:nvSpPr>
          <p:spPr bwMode="auto">
            <a:xfrm flipH="1">
              <a:off x="1173" y="1702"/>
              <a:ext cx="788" cy="566"/>
            </a:xfrm>
            <a:prstGeom prst="line">
              <a:avLst/>
            </a:prstGeom>
            <a:noFill/>
            <a:ln w="1905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2" name="Line 27"/>
            <p:cNvSpPr>
              <a:spLocks noChangeShapeType="1"/>
            </p:cNvSpPr>
            <p:nvPr/>
          </p:nvSpPr>
          <p:spPr bwMode="auto">
            <a:xfrm flipH="1">
              <a:off x="1809" y="1694"/>
              <a:ext cx="269" cy="691"/>
            </a:xfrm>
            <a:prstGeom prst="line">
              <a:avLst/>
            </a:prstGeom>
            <a:noFill/>
            <a:ln w="1905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3" name="Line 28"/>
            <p:cNvSpPr>
              <a:spLocks noChangeShapeType="1"/>
            </p:cNvSpPr>
            <p:nvPr/>
          </p:nvSpPr>
          <p:spPr bwMode="auto">
            <a:xfrm flipH="1">
              <a:off x="2175" y="1667"/>
              <a:ext cx="10" cy="662"/>
            </a:xfrm>
            <a:prstGeom prst="line">
              <a:avLst/>
            </a:prstGeom>
            <a:noFill/>
            <a:ln w="1905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24" name="Oval 30"/>
          <p:cNvSpPr>
            <a:spLocks noChangeArrowheads="1"/>
          </p:cNvSpPr>
          <p:nvPr/>
        </p:nvSpPr>
        <p:spPr bwMode="auto">
          <a:xfrm>
            <a:off x="0" y="4573588"/>
            <a:ext cx="1752600" cy="533400"/>
          </a:xfrm>
          <a:prstGeom prst="ellipse">
            <a:avLst/>
          </a:prstGeom>
          <a:solidFill>
            <a:srgbClr val="1DCBE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 typeface="Wingdings" charset="0"/>
              <a:buNone/>
            </a:pPr>
            <a:r>
              <a:rPr lang="en-US" sz="2400"/>
              <a:t>Tier 2</a:t>
            </a:r>
            <a:endParaRPr lang="it-IT" sz="2400"/>
          </a:p>
        </p:txBody>
      </p:sp>
      <p:sp>
        <p:nvSpPr>
          <p:cNvPr id="25" name="Oval 31"/>
          <p:cNvSpPr>
            <a:spLocks noChangeArrowheads="1"/>
          </p:cNvSpPr>
          <p:nvPr/>
        </p:nvSpPr>
        <p:spPr bwMode="auto">
          <a:xfrm>
            <a:off x="708025" y="4591050"/>
            <a:ext cx="1752600" cy="533400"/>
          </a:xfrm>
          <a:prstGeom prst="ellipse">
            <a:avLst/>
          </a:prstGeom>
          <a:solidFill>
            <a:srgbClr val="F078D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 typeface="Wingdings" charset="0"/>
              <a:buNone/>
            </a:pPr>
            <a:r>
              <a:rPr lang="en-US" sz="2400"/>
              <a:t>Tier 2</a:t>
            </a:r>
            <a:endParaRPr lang="it-IT" sz="2400"/>
          </a:p>
        </p:txBody>
      </p:sp>
      <p:sp>
        <p:nvSpPr>
          <p:cNvPr id="26" name="Oval 32"/>
          <p:cNvSpPr>
            <a:spLocks noChangeArrowheads="1"/>
          </p:cNvSpPr>
          <p:nvPr/>
        </p:nvSpPr>
        <p:spPr bwMode="auto">
          <a:xfrm>
            <a:off x="1395413" y="4487863"/>
            <a:ext cx="1752600" cy="533400"/>
          </a:xfrm>
          <a:prstGeom prst="ellipse">
            <a:avLst/>
          </a:prstGeom>
          <a:solidFill>
            <a:srgbClr val="FB05F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 typeface="Wingdings" charset="0"/>
              <a:buNone/>
            </a:pPr>
            <a:r>
              <a:rPr lang="en-US" sz="2400"/>
              <a:t>Tier 2</a:t>
            </a:r>
            <a:endParaRPr lang="it-IT" sz="2400"/>
          </a:p>
        </p:txBody>
      </p:sp>
      <p:sp>
        <p:nvSpPr>
          <p:cNvPr id="27" name="Oval 33"/>
          <p:cNvSpPr>
            <a:spLocks noChangeArrowheads="1"/>
          </p:cNvSpPr>
          <p:nvPr/>
        </p:nvSpPr>
        <p:spPr bwMode="auto">
          <a:xfrm>
            <a:off x="2220913" y="4519613"/>
            <a:ext cx="1752600" cy="533400"/>
          </a:xfrm>
          <a:prstGeom prst="ellipse">
            <a:avLst/>
          </a:prstGeom>
          <a:solidFill>
            <a:srgbClr val="05FBC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 typeface="Wingdings" charset="0"/>
              <a:buNone/>
            </a:pPr>
            <a:r>
              <a:rPr lang="en-US" sz="2400"/>
              <a:t>Tier 2</a:t>
            </a:r>
            <a:endParaRPr lang="it-IT" sz="2400"/>
          </a:p>
        </p:txBody>
      </p:sp>
      <p:sp>
        <p:nvSpPr>
          <p:cNvPr id="28" name="Oval 34"/>
          <p:cNvSpPr>
            <a:spLocks noChangeArrowheads="1"/>
          </p:cNvSpPr>
          <p:nvPr/>
        </p:nvSpPr>
        <p:spPr bwMode="auto">
          <a:xfrm>
            <a:off x="2717800" y="4670425"/>
            <a:ext cx="1752600" cy="533400"/>
          </a:xfrm>
          <a:prstGeom prst="ellipse">
            <a:avLst/>
          </a:prstGeom>
          <a:solidFill>
            <a:srgbClr val="FFE26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 typeface="Wingdings" charset="0"/>
              <a:buNone/>
            </a:pPr>
            <a:r>
              <a:rPr lang="en-US" sz="2400"/>
              <a:t>Tier 2</a:t>
            </a:r>
            <a:endParaRPr lang="it-IT" sz="2400"/>
          </a:p>
        </p:txBody>
      </p:sp>
      <p:grpSp>
        <p:nvGrpSpPr>
          <p:cNvPr id="29" name="Group 44"/>
          <p:cNvGrpSpPr>
            <a:grpSpLocks/>
          </p:cNvGrpSpPr>
          <p:nvPr/>
        </p:nvGrpSpPr>
        <p:grpSpPr bwMode="auto">
          <a:xfrm>
            <a:off x="760413" y="5202238"/>
            <a:ext cx="3013075" cy="574675"/>
            <a:chOff x="423" y="2673"/>
            <a:chExt cx="1898" cy="724"/>
          </a:xfrm>
        </p:grpSpPr>
        <p:sp>
          <p:nvSpPr>
            <p:cNvPr id="30" name="Line 35"/>
            <p:cNvSpPr>
              <a:spLocks noChangeShapeType="1"/>
            </p:cNvSpPr>
            <p:nvPr/>
          </p:nvSpPr>
          <p:spPr bwMode="auto">
            <a:xfrm flipH="1">
              <a:off x="423" y="2676"/>
              <a:ext cx="1498" cy="672"/>
            </a:xfrm>
            <a:prstGeom prst="line">
              <a:avLst/>
            </a:prstGeom>
            <a:noFill/>
            <a:ln w="1905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 name="Line 36"/>
            <p:cNvSpPr>
              <a:spLocks noChangeShapeType="1"/>
            </p:cNvSpPr>
            <p:nvPr/>
          </p:nvSpPr>
          <p:spPr bwMode="auto">
            <a:xfrm flipH="1">
              <a:off x="808" y="2716"/>
              <a:ext cx="1201" cy="681"/>
            </a:xfrm>
            <a:prstGeom prst="line">
              <a:avLst/>
            </a:prstGeom>
            <a:noFill/>
            <a:ln w="1905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2" name="Line 37"/>
            <p:cNvSpPr>
              <a:spLocks noChangeShapeType="1"/>
            </p:cNvSpPr>
            <p:nvPr/>
          </p:nvSpPr>
          <p:spPr bwMode="auto">
            <a:xfrm flipH="1">
              <a:off x="1309" y="2708"/>
              <a:ext cx="788" cy="566"/>
            </a:xfrm>
            <a:prstGeom prst="line">
              <a:avLst/>
            </a:prstGeom>
            <a:noFill/>
            <a:ln w="1905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 name="Line 38"/>
            <p:cNvSpPr>
              <a:spLocks noChangeShapeType="1"/>
            </p:cNvSpPr>
            <p:nvPr/>
          </p:nvSpPr>
          <p:spPr bwMode="auto">
            <a:xfrm flipH="1">
              <a:off x="1945" y="2700"/>
              <a:ext cx="269" cy="653"/>
            </a:xfrm>
            <a:prstGeom prst="line">
              <a:avLst/>
            </a:prstGeom>
            <a:noFill/>
            <a:ln w="1905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4" name="Line 39"/>
            <p:cNvSpPr>
              <a:spLocks noChangeShapeType="1"/>
            </p:cNvSpPr>
            <p:nvPr/>
          </p:nvSpPr>
          <p:spPr bwMode="auto">
            <a:xfrm flipH="1">
              <a:off x="2311" y="2673"/>
              <a:ext cx="10" cy="662"/>
            </a:xfrm>
            <a:prstGeom prst="line">
              <a:avLst/>
            </a:prstGeom>
            <a:noFill/>
            <a:ln w="1905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35" name="Group 51"/>
          <p:cNvGrpSpPr>
            <a:grpSpLocks/>
          </p:cNvGrpSpPr>
          <p:nvPr/>
        </p:nvGrpSpPr>
        <p:grpSpPr bwMode="auto">
          <a:xfrm>
            <a:off x="1720850" y="1387475"/>
            <a:ext cx="7423150" cy="1797050"/>
            <a:chOff x="1084" y="874"/>
            <a:chExt cx="4676" cy="1132"/>
          </a:xfrm>
        </p:grpSpPr>
        <p:sp>
          <p:nvSpPr>
            <p:cNvPr id="36" name="Text Box 15"/>
            <p:cNvSpPr txBox="1">
              <a:spLocks noChangeArrowheads="1"/>
            </p:cNvSpPr>
            <p:nvPr/>
          </p:nvSpPr>
          <p:spPr bwMode="auto">
            <a:xfrm>
              <a:off x="2630" y="892"/>
              <a:ext cx="3130" cy="1114"/>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spcBef>
                  <a:spcPct val="0"/>
                </a:spcBef>
                <a:defRPr sz="2400">
                  <a:solidFill>
                    <a:schemeClr val="tx1"/>
                  </a:solidFill>
                  <a:latin typeface="Arial" charset="0"/>
                  <a:ea typeface="ＭＳ Ｐゴシック" charset="0"/>
                </a:defRPr>
              </a:lvl1pPr>
              <a:lvl2pPr>
                <a:spcBef>
                  <a:spcPct val="0"/>
                </a:spcBef>
                <a:defRPr sz="2400">
                  <a:solidFill>
                    <a:schemeClr val="tx1"/>
                  </a:solidFill>
                  <a:latin typeface="Arial" charset="0"/>
                  <a:ea typeface="ＭＳ Ｐゴシック" charset="0"/>
                </a:defRPr>
              </a:lvl2pPr>
              <a:lvl3pPr>
                <a:spcBef>
                  <a:spcPct val="0"/>
                </a:spcBef>
                <a:defRPr sz="2400">
                  <a:solidFill>
                    <a:schemeClr val="tx1"/>
                  </a:solidFill>
                  <a:latin typeface="Arial" charset="0"/>
                  <a:ea typeface="ＭＳ Ｐゴシック" charset="0"/>
                </a:defRPr>
              </a:lvl3pPr>
              <a:lvl4pPr>
                <a:spcBef>
                  <a:spcPct val="0"/>
                </a:spcBef>
                <a:defRPr sz="2400">
                  <a:solidFill>
                    <a:schemeClr val="tx1"/>
                  </a:solidFill>
                  <a:latin typeface="Arial" charset="0"/>
                  <a:ea typeface="ＭＳ Ｐゴシック" charset="0"/>
                </a:defRPr>
              </a:lvl4pPr>
              <a:lvl5pPr>
                <a:spcBef>
                  <a:spcPct val="0"/>
                </a:spcBef>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a:spcBef>
                  <a:spcPct val="50000"/>
                </a:spcBef>
                <a:buFont typeface="Wingdings" charset="0"/>
                <a:buNone/>
              </a:pPr>
              <a:r>
                <a:rPr lang="en-US" sz="2000" dirty="0">
                  <a:solidFill>
                    <a:srgbClr val="000099"/>
                  </a:solidFill>
                  <a:latin typeface="Tahoma" charset="0"/>
                </a:rPr>
                <a:t>CERN</a:t>
              </a:r>
            </a:p>
            <a:p>
              <a:pPr>
                <a:spcBef>
                  <a:spcPct val="50000"/>
                </a:spcBef>
                <a:buFont typeface="Wingdings" charset="0"/>
                <a:buNone/>
              </a:pPr>
              <a:r>
                <a:rPr lang="en-US" sz="2000" dirty="0" smtClean="0">
                  <a:solidFill>
                    <a:srgbClr val="000099"/>
                  </a:solidFill>
                  <a:latin typeface="Tahoma" charset="0"/>
                </a:rPr>
                <a:t>Master copy of RAW data</a:t>
              </a:r>
              <a:endParaRPr lang="en-US" sz="2000" dirty="0">
                <a:solidFill>
                  <a:srgbClr val="000099"/>
                </a:solidFill>
                <a:latin typeface="Tahoma" charset="0"/>
              </a:endParaRPr>
            </a:p>
            <a:p>
              <a:pPr>
                <a:spcBef>
                  <a:spcPct val="50000"/>
                </a:spcBef>
                <a:buFont typeface="Wingdings" charset="0"/>
                <a:buNone/>
              </a:pPr>
              <a:r>
                <a:rPr lang="en-US" sz="2000" dirty="0" smtClean="0">
                  <a:solidFill>
                    <a:srgbClr val="000099"/>
                  </a:solidFill>
                  <a:latin typeface="Tahoma" charset="0"/>
                </a:rPr>
                <a:t>Fast calibrations</a:t>
              </a:r>
              <a:endParaRPr lang="en-US" sz="2000" dirty="0">
                <a:solidFill>
                  <a:srgbClr val="000099"/>
                </a:solidFill>
                <a:latin typeface="Tahoma" charset="0"/>
              </a:endParaRPr>
            </a:p>
            <a:p>
              <a:pPr>
                <a:spcBef>
                  <a:spcPct val="50000"/>
                </a:spcBef>
                <a:buFont typeface="Wingdings" charset="0"/>
                <a:buNone/>
              </a:pPr>
              <a:r>
                <a:rPr lang="en-US" sz="2000" dirty="0" smtClean="0">
                  <a:solidFill>
                    <a:srgbClr val="000099"/>
                  </a:solidFill>
                  <a:latin typeface="Tahoma" charset="0"/>
                </a:rPr>
                <a:t>Prompt Reconstruction</a:t>
              </a:r>
              <a:endParaRPr lang="it-IT" sz="2000" dirty="0">
                <a:solidFill>
                  <a:srgbClr val="000099"/>
                </a:solidFill>
                <a:latin typeface="Tahoma" charset="0"/>
              </a:endParaRPr>
            </a:p>
          </p:txBody>
        </p:sp>
        <p:sp>
          <p:nvSpPr>
            <p:cNvPr id="37" name="Oval 22"/>
            <p:cNvSpPr>
              <a:spLocks noChangeArrowheads="1"/>
            </p:cNvSpPr>
            <p:nvPr/>
          </p:nvSpPr>
          <p:spPr bwMode="auto">
            <a:xfrm>
              <a:off x="1440" y="874"/>
              <a:ext cx="1027" cy="777"/>
            </a:xfrm>
            <a:prstGeom prst="ellipse">
              <a:avLst/>
            </a:prstGeom>
            <a:solidFill>
              <a:srgbClr val="5DF94D"/>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 typeface="Wingdings" charset="0"/>
                <a:buNone/>
              </a:pPr>
              <a:r>
                <a:rPr lang="en-US"/>
                <a:t>Tier 0</a:t>
              </a:r>
              <a:endParaRPr lang="it-IT"/>
            </a:p>
          </p:txBody>
        </p:sp>
        <p:sp>
          <p:nvSpPr>
            <p:cNvPr id="38" name="AutoShape 40"/>
            <p:cNvSpPr>
              <a:spLocks noChangeArrowheads="1"/>
            </p:cNvSpPr>
            <p:nvPr/>
          </p:nvSpPr>
          <p:spPr bwMode="auto">
            <a:xfrm>
              <a:off x="1084" y="1104"/>
              <a:ext cx="327" cy="451"/>
            </a:xfrm>
            <a:prstGeom prst="rightArrow">
              <a:avLst>
                <a:gd name="adj1" fmla="val 50000"/>
                <a:gd name="adj2" fmla="val 25000"/>
              </a:avLst>
            </a:prstGeom>
            <a:solidFill>
              <a:srgbClr val="F078D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39" name="Oval 45"/>
          <p:cNvSpPr>
            <a:spLocks noChangeArrowheads="1"/>
          </p:cNvSpPr>
          <p:nvPr/>
        </p:nvSpPr>
        <p:spPr bwMode="auto">
          <a:xfrm>
            <a:off x="0" y="5792788"/>
            <a:ext cx="1752600" cy="533400"/>
          </a:xfrm>
          <a:prstGeom prst="ellipse">
            <a:avLst/>
          </a:prstGeom>
          <a:solidFill>
            <a:srgbClr val="1DCBE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 typeface="Wingdings" charset="0"/>
              <a:buNone/>
            </a:pPr>
            <a:r>
              <a:rPr lang="en-US" sz="2400"/>
              <a:t>Tier 2</a:t>
            </a:r>
            <a:endParaRPr lang="it-IT" sz="2400"/>
          </a:p>
        </p:txBody>
      </p:sp>
      <p:sp>
        <p:nvSpPr>
          <p:cNvPr id="40" name="Oval 46"/>
          <p:cNvSpPr>
            <a:spLocks noChangeArrowheads="1"/>
          </p:cNvSpPr>
          <p:nvPr/>
        </p:nvSpPr>
        <p:spPr bwMode="auto">
          <a:xfrm>
            <a:off x="708025" y="5810250"/>
            <a:ext cx="1752600" cy="533400"/>
          </a:xfrm>
          <a:prstGeom prst="ellipse">
            <a:avLst/>
          </a:prstGeom>
          <a:solidFill>
            <a:srgbClr val="F078D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 typeface="Wingdings" charset="0"/>
              <a:buNone/>
            </a:pPr>
            <a:r>
              <a:rPr lang="en-US" sz="2400"/>
              <a:t>Tier 2</a:t>
            </a:r>
            <a:endParaRPr lang="it-IT" sz="2400"/>
          </a:p>
        </p:txBody>
      </p:sp>
      <p:sp>
        <p:nvSpPr>
          <p:cNvPr id="41" name="Oval 47"/>
          <p:cNvSpPr>
            <a:spLocks noChangeArrowheads="1"/>
          </p:cNvSpPr>
          <p:nvPr/>
        </p:nvSpPr>
        <p:spPr bwMode="auto">
          <a:xfrm>
            <a:off x="1395413" y="5707063"/>
            <a:ext cx="1752600" cy="533400"/>
          </a:xfrm>
          <a:prstGeom prst="ellipse">
            <a:avLst/>
          </a:prstGeom>
          <a:solidFill>
            <a:srgbClr val="FB05F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 typeface="Wingdings" charset="0"/>
              <a:buNone/>
            </a:pPr>
            <a:r>
              <a:rPr lang="en-US" sz="2400"/>
              <a:t>Tier 2</a:t>
            </a:r>
            <a:endParaRPr lang="it-IT" sz="2400"/>
          </a:p>
        </p:txBody>
      </p:sp>
      <p:sp>
        <p:nvSpPr>
          <p:cNvPr id="42" name="Oval 48"/>
          <p:cNvSpPr>
            <a:spLocks noChangeArrowheads="1"/>
          </p:cNvSpPr>
          <p:nvPr/>
        </p:nvSpPr>
        <p:spPr bwMode="auto">
          <a:xfrm>
            <a:off x="2220913" y="5738813"/>
            <a:ext cx="1752600" cy="533400"/>
          </a:xfrm>
          <a:prstGeom prst="ellipse">
            <a:avLst/>
          </a:prstGeom>
          <a:solidFill>
            <a:srgbClr val="05FBC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 typeface="Wingdings" charset="0"/>
              <a:buNone/>
            </a:pPr>
            <a:r>
              <a:rPr lang="en-US" sz="2400"/>
              <a:t>Tier 2</a:t>
            </a:r>
            <a:endParaRPr lang="it-IT" sz="2400"/>
          </a:p>
        </p:txBody>
      </p:sp>
      <p:sp>
        <p:nvSpPr>
          <p:cNvPr id="43" name="Oval 49"/>
          <p:cNvSpPr>
            <a:spLocks noChangeArrowheads="1"/>
          </p:cNvSpPr>
          <p:nvPr/>
        </p:nvSpPr>
        <p:spPr bwMode="auto">
          <a:xfrm>
            <a:off x="2717800" y="5889625"/>
            <a:ext cx="1752600" cy="533400"/>
          </a:xfrm>
          <a:prstGeom prst="ellipse">
            <a:avLst/>
          </a:prstGeom>
          <a:solidFill>
            <a:srgbClr val="FFE26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 typeface="Wingdings" charset="0"/>
              <a:buNone/>
            </a:pPr>
            <a:r>
              <a:rPr lang="en-US" sz="2400"/>
              <a:t>Tier 3,4</a:t>
            </a:r>
            <a:endParaRPr lang="it-IT" sz="2400"/>
          </a:p>
        </p:txBody>
      </p:sp>
      <p:sp>
        <p:nvSpPr>
          <p:cNvPr id="44" name="Text Box 50"/>
          <p:cNvSpPr txBox="1">
            <a:spLocks noChangeArrowheads="1"/>
          </p:cNvSpPr>
          <p:nvPr/>
        </p:nvSpPr>
        <p:spPr bwMode="auto">
          <a:xfrm>
            <a:off x="4175125" y="5765800"/>
            <a:ext cx="4968875" cy="707886"/>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spcBef>
                <a:spcPct val="0"/>
              </a:spcBef>
              <a:defRPr sz="2400">
                <a:solidFill>
                  <a:schemeClr val="tx1"/>
                </a:solidFill>
                <a:latin typeface="Arial" charset="0"/>
                <a:ea typeface="ＭＳ Ｐゴシック" charset="0"/>
              </a:defRPr>
            </a:lvl1pPr>
            <a:lvl2pPr>
              <a:spcBef>
                <a:spcPct val="0"/>
              </a:spcBef>
              <a:defRPr sz="2400">
                <a:solidFill>
                  <a:schemeClr val="tx1"/>
                </a:solidFill>
                <a:latin typeface="Arial" charset="0"/>
                <a:ea typeface="ＭＳ Ｐゴシック" charset="0"/>
              </a:defRPr>
            </a:lvl2pPr>
            <a:lvl3pPr>
              <a:spcBef>
                <a:spcPct val="0"/>
              </a:spcBef>
              <a:defRPr sz="2400">
                <a:solidFill>
                  <a:schemeClr val="tx1"/>
                </a:solidFill>
                <a:latin typeface="Arial" charset="0"/>
                <a:ea typeface="ＭＳ Ｐゴシック" charset="0"/>
              </a:defRPr>
            </a:lvl3pPr>
            <a:lvl4pPr>
              <a:spcBef>
                <a:spcPct val="0"/>
              </a:spcBef>
              <a:defRPr sz="2400">
                <a:solidFill>
                  <a:schemeClr val="tx1"/>
                </a:solidFill>
                <a:latin typeface="Arial" charset="0"/>
                <a:ea typeface="ＭＳ Ｐゴシック" charset="0"/>
              </a:defRPr>
            </a:lvl4pPr>
            <a:lvl5pPr>
              <a:spcBef>
                <a:spcPct val="0"/>
              </a:spcBef>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a:spcBef>
                <a:spcPct val="50000"/>
              </a:spcBef>
              <a:buFont typeface="Wingdings" charset="0"/>
              <a:buNone/>
            </a:pPr>
            <a:r>
              <a:rPr lang="en-US" sz="2000" dirty="0" smtClean="0">
                <a:solidFill>
                  <a:srgbClr val="008000"/>
                </a:solidFill>
                <a:latin typeface="Tahoma" charset="0"/>
              </a:rPr>
              <a:t>Anything smaller, from University clusters to your laptop</a:t>
            </a:r>
            <a:endParaRPr lang="it-IT" sz="2000" dirty="0">
              <a:solidFill>
                <a:srgbClr val="008000"/>
              </a:solidFill>
              <a:latin typeface="Tahoma" charset="0"/>
            </a:endParaRPr>
          </a:p>
        </p:txBody>
      </p:sp>
      <p:grpSp>
        <p:nvGrpSpPr>
          <p:cNvPr id="45" name="Group 52"/>
          <p:cNvGrpSpPr>
            <a:grpSpLocks/>
          </p:cNvGrpSpPr>
          <p:nvPr/>
        </p:nvGrpSpPr>
        <p:grpSpPr bwMode="auto">
          <a:xfrm>
            <a:off x="685800" y="3948113"/>
            <a:ext cx="3013075" cy="617537"/>
            <a:chOff x="287" y="1667"/>
            <a:chExt cx="1898" cy="718"/>
          </a:xfrm>
        </p:grpSpPr>
        <p:sp>
          <p:nvSpPr>
            <p:cNvPr id="46" name="Line 53"/>
            <p:cNvSpPr>
              <a:spLocks noChangeShapeType="1"/>
            </p:cNvSpPr>
            <p:nvPr/>
          </p:nvSpPr>
          <p:spPr bwMode="auto">
            <a:xfrm flipH="1">
              <a:off x="287" y="1670"/>
              <a:ext cx="1498" cy="672"/>
            </a:xfrm>
            <a:prstGeom prst="line">
              <a:avLst/>
            </a:prstGeom>
            <a:noFill/>
            <a:ln w="1905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7" name="Line 54"/>
            <p:cNvSpPr>
              <a:spLocks noChangeShapeType="1"/>
            </p:cNvSpPr>
            <p:nvPr/>
          </p:nvSpPr>
          <p:spPr bwMode="auto">
            <a:xfrm flipH="1">
              <a:off x="1173" y="1702"/>
              <a:ext cx="788" cy="566"/>
            </a:xfrm>
            <a:prstGeom prst="line">
              <a:avLst/>
            </a:prstGeom>
            <a:noFill/>
            <a:ln w="1905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8" name="Line 55"/>
            <p:cNvSpPr>
              <a:spLocks noChangeShapeType="1"/>
            </p:cNvSpPr>
            <p:nvPr/>
          </p:nvSpPr>
          <p:spPr bwMode="auto">
            <a:xfrm flipH="1">
              <a:off x="1809" y="1694"/>
              <a:ext cx="269" cy="691"/>
            </a:xfrm>
            <a:prstGeom prst="line">
              <a:avLst/>
            </a:prstGeom>
            <a:noFill/>
            <a:ln w="1905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9" name="Line 56"/>
            <p:cNvSpPr>
              <a:spLocks noChangeShapeType="1"/>
            </p:cNvSpPr>
            <p:nvPr/>
          </p:nvSpPr>
          <p:spPr bwMode="auto">
            <a:xfrm flipH="1">
              <a:off x="2175" y="1667"/>
              <a:ext cx="10" cy="662"/>
            </a:xfrm>
            <a:prstGeom prst="line">
              <a:avLst/>
            </a:prstGeom>
            <a:noFill/>
            <a:ln w="1905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2" name="TextBox 1"/>
          <p:cNvSpPr txBox="1"/>
          <p:nvPr/>
        </p:nvSpPr>
        <p:spPr>
          <a:xfrm>
            <a:off x="135394" y="420972"/>
            <a:ext cx="7095212" cy="461665"/>
          </a:xfrm>
          <a:prstGeom prst="rect">
            <a:avLst/>
          </a:prstGeom>
          <a:noFill/>
        </p:spPr>
        <p:txBody>
          <a:bodyPr wrap="none" rtlCol="0">
            <a:spAutoFit/>
          </a:bodyPr>
          <a:lstStyle/>
          <a:p>
            <a:r>
              <a:rPr lang="en-US" sz="2400" dirty="0" smtClean="0">
                <a:solidFill>
                  <a:srgbClr val="FF0000"/>
                </a:solidFill>
              </a:rPr>
              <a:t>MONARC: Tiered hierarchy on Computing </a:t>
            </a:r>
            <a:r>
              <a:rPr lang="en-US" sz="2400" dirty="0" err="1" smtClean="0">
                <a:solidFill>
                  <a:srgbClr val="FF0000"/>
                </a:solidFill>
              </a:rPr>
              <a:t>Centres</a:t>
            </a:r>
            <a:r>
              <a:rPr lang="en-US" sz="2400" dirty="0" smtClean="0">
                <a:solidFill>
                  <a:srgbClr val="FF0000"/>
                </a:solidFill>
              </a:rPr>
              <a:t> </a:t>
            </a:r>
            <a:endParaRPr lang="en-US" sz="2400" dirty="0">
              <a:solidFill>
                <a:srgbClr val="FF0000"/>
              </a:solidFill>
            </a:endParaRPr>
          </a:p>
        </p:txBody>
      </p:sp>
    </p:spTree>
    <p:extLst>
      <p:ext uri="{BB962C8B-B14F-4D97-AF65-F5344CB8AC3E}">
        <p14:creationId xmlns:p14="http://schemas.microsoft.com/office/powerpoint/2010/main" val="31266417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linds(horizont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linds(horizontal)">
                                      <p:cBhvr>
                                        <p:cTn id="15" dur="500"/>
                                        <p:tgtEl>
                                          <p:spTgt spid="13"/>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linds(horizontal)">
                                      <p:cBhvr>
                                        <p:cTn id="18" dur="500"/>
                                        <p:tgtEl>
                                          <p:spTgt spid="14"/>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linds(horizontal)">
                                      <p:cBhvr>
                                        <p:cTn id="21" dur="500"/>
                                        <p:tgtEl>
                                          <p:spTgt spid="15"/>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linds(horizontal)">
                                      <p:cBhvr>
                                        <p:cTn id="24" dur="500"/>
                                        <p:tgtEl>
                                          <p:spTgt spid="16"/>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linds(horizontal)">
                                      <p:cBhvr>
                                        <p:cTn id="27" dur="500"/>
                                        <p:tgtEl>
                                          <p:spTgt spid="17"/>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linds(horizontal)">
                                      <p:cBhvr>
                                        <p:cTn id="30" dur="500"/>
                                        <p:tgtEl>
                                          <p:spTgt spid="18"/>
                                        </p:tgtEl>
                                      </p:cBhvr>
                                    </p:animEffect>
                                  </p:childTnLst>
                                </p:cTn>
                              </p:par>
                              <p:par>
                                <p:cTn id="31" presetID="3" presetClass="entr" presetSubtype="1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linds(horizontal)">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linds(horizontal)">
                                      <p:cBhvr>
                                        <p:cTn id="38" dur="500"/>
                                        <p:tgtEl>
                                          <p:spTgt spid="10"/>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blinds(horizontal)">
                                      <p:cBhvr>
                                        <p:cTn id="41" dur="500"/>
                                        <p:tgtEl>
                                          <p:spTgt spid="24"/>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blinds(horizontal)">
                                      <p:cBhvr>
                                        <p:cTn id="44" dur="500"/>
                                        <p:tgtEl>
                                          <p:spTgt spid="25"/>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blinds(horizontal)">
                                      <p:cBhvr>
                                        <p:cTn id="47" dur="500"/>
                                        <p:tgtEl>
                                          <p:spTgt spid="26"/>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blinds(horizontal)">
                                      <p:cBhvr>
                                        <p:cTn id="50" dur="500"/>
                                        <p:tgtEl>
                                          <p:spTgt spid="27"/>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blinds(horizontal)">
                                      <p:cBhvr>
                                        <p:cTn id="53" dur="500"/>
                                        <p:tgtEl>
                                          <p:spTgt spid="28"/>
                                        </p:tgtEl>
                                      </p:cBhvr>
                                    </p:animEffect>
                                  </p:childTnLst>
                                </p:cTn>
                              </p:par>
                              <p:par>
                                <p:cTn id="54" presetID="3" presetClass="entr" presetSubtype="10" fill="hold" nodeType="with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blinds(horizontal)">
                                      <p:cBhvr>
                                        <p:cTn id="56" dur="500"/>
                                        <p:tgtEl>
                                          <p:spTgt spid="45"/>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blinds(horizontal)">
                                      <p:cBhvr>
                                        <p:cTn id="61" dur="500"/>
                                        <p:tgtEl>
                                          <p:spTgt spid="29"/>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39"/>
                                        </p:tgtEl>
                                        <p:attrNameLst>
                                          <p:attrName>style.visibility</p:attrName>
                                        </p:attrNameLst>
                                      </p:cBhvr>
                                      <p:to>
                                        <p:strVal val="visible"/>
                                      </p:to>
                                    </p:set>
                                    <p:animEffect transition="in" filter="blinds(horizontal)">
                                      <p:cBhvr>
                                        <p:cTn id="64" dur="500"/>
                                        <p:tgtEl>
                                          <p:spTgt spid="39"/>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blinds(horizontal)">
                                      <p:cBhvr>
                                        <p:cTn id="67" dur="500"/>
                                        <p:tgtEl>
                                          <p:spTgt spid="40"/>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blinds(horizontal)">
                                      <p:cBhvr>
                                        <p:cTn id="70" dur="500"/>
                                        <p:tgtEl>
                                          <p:spTgt spid="41"/>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blinds(horizontal)">
                                      <p:cBhvr>
                                        <p:cTn id="73" dur="500"/>
                                        <p:tgtEl>
                                          <p:spTgt spid="42"/>
                                        </p:tgtEl>
                                      </p:cBhvr>
                                    </p:animEffect>
                                  </p:childTnLst>
                                </p:cTn>
                              </p:par>
                              <p:par>
                                <p:cTn id="74" presetID="3" presetClass="entr" presetSubtype="10" fill="hold" grpId="0" nodeType="with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blinds(horizontal)">
                                      <p:cBhvr>
                                        <p:cTn id="76" dur="500"/>
                                        <p:tgtEl>
                                          <p:spTgt spid="43"/>
                                        </p:tgtEl>
                                      </p:cBhvr>
                                    </p:animEffect>
                                  </p:childTnLst>
                                </p:cTn>
                              </p:par>
                              <p:par>
                                <p:cTn id="77" presetID="3" presetClass="entr" presetSubtype="10" fill="hold" grpId="0" nodeType="withEffect">
                                  <p:stCondLst>
                                    <p:cond delay="0"/>
                                  </p:stCondLst>
                                  <p:childTnLst>
                                    <p:set>
                                      <p:cBhvr>
                                        <p:cTn id="78" dur="1" fill="hold">
                                          <p:stCondLst>
                                            <p:cond delay="0"/>
                                          </p:stCondLst>
                                        </p:cTn>
                                        <p:tgtEl>
                                          <p:spTgt spid="44"/>
                                        </p:tgtEl>
                                        <p:attrNameLst>
                                          <p:attrName>style.visibility</p:attrName>
                                        </p:attrNameLst>
                                      </p:cBhvr>
                                      <p:to>
                                        <p:strVal val="visible"/>
                                      </p:to>
                                    </p:set>
                                    <p:animEffect transition="in" filter="blinds(horizontal)">
                                      <p:cBhvr>
                                        <p:cTn id="7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4" grpId="0" animBg="1"/>
      <p:bldP spid="15" grpId="0" animBg="1"/>
      <p:bldP spid="16" grpId="0" animBg="1"/>
      <p:bldP spid="17" grpId="0" animBg="1"/>
      <p:bldP spid="18" grpId="0" animBg="1"/>
      <p:bldP spid="24" grpId="0" animBg="1"/>
      <p:bldP spid="25" grpId="0" animBg="1"/>
      <p:bldP spid="26" grpId="0" animBg="1"/>
      <p:bldP spid="27" grpId="0" animBg="1"/>
      <p:bldP spid="28" grpId="0" animBg="1"/>
      <p:bldP spid="39" grpId="0" animBg="1"/>
      <p:bldP spid="40" grpId="0" animBg="1"/>
      <p:bldP spid="41" grpId="0" animBg="1"/>
      <p:bldP spid="42" grpId="0" animBg="1"/>
      <p:bldP spid="43" grpId="0" animBg="1"/>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133" y="533400"/>
            <a:ext cx="8899316" cy="990600"/>
          </a:xfrm>
        </p:spPr>
        <p:txBody>
          <a:bodyPr>
            <a:normAutofit fontScale="90000"/>
          </a:bodyPr>
          <a:lstStyle/>
          <a:p>
            <a:r>
              <a:rPr lang="en-US" dirty="0" smtClean="0"/>
              <a:t>Run#, terminology (</a:t>
            </a:r>
            <a:r>
              <a:rPr lang="en-US" dirty="0" err="1" smtClean="0"/>
              <a:t>pp</a:t>
            </a:r>
            <a:r>
              <a:rPr lang="en-US" dirty="0" smtClean="0"/>
              <a:t>, for ATLAS and CMS)</a:t>
            </a:r>
            <a:endParaRPr lang="en-US" dirty="0"/>
          </a:p>
        </p:txBody>
      </p:sp>
      <p:sp>
        <p:nvSpPr>
          <p:cNvPr id="3" name="Content Placeholder 2"/>
          <p:cNvSpPr>
            <a:spLocks noGrp="1"/>
          </p:cNvSpPr>
          <p:nvPr>
            <p:ph idx="1"/>
          </p:nvPr>
        </p:nvSpPr>
        <p:spPr>
          <a:xfrm>
            <a:off x="457200" y="1600200"/>
            <a:ext cx="4644887" cy="4876800"/>
          </a:xfrm>
        </p:spPr>
        <p:txBody>
          <a:bodyPr/>
          <a:lstStyle/>
          <a:p>
            <a:r>
              <a:rPr lang="en-US" dirty="0" smtClean="0">
                <a:solidFill>
                  <a:srgbClr val="008000"/>
                </a:solidFill>
              </a:rPr>
              <a:t>Run2: 2015-2018</a:t>
            </a:r>
          </a:p>
          <a:p>
            <a:pPr lvl="1"/>
            <a:r>
              <a:rPr lang="en-US" dirty="0" smtClean="0"/>
              <a:t>Up to 1.5e34, 25 ns, 13-14 </a:t>
            </a:r>
            <a:r>
              <a:rPr lang="en-US" dirty="0" err="1" smtClean="0"/>
              <a:t>TeV</a:t>
            </a:r>
            <a:r>
              <a:rPr lang="en-US" dirty="0" smtClean="0"/>
              <a:t> – up to 50 fb</a:t>
            </a:r>
            <a:r>
              <a:rPr lang="en-US" baseline="30000" dirty="0" smtClean="0"/>
              <a:t>-1</a:t>
            </a:r>
            <a:r>
              <a:rPr lang="en-US" dirty="0" smtClean="0"/>
              <a:t>/y</a:t>
            </a:r>
          </a:p>
          <a:p>
            <a:pPr lvl="2"/>
            <a:r>
              <a:rPr lang="en-US" b="1" dirty="0" smtClean="0"/>
              <a:t>&lt;PU&gt; = 40</a:t>
            </a:r>
          </a:p>
          <a:p>
            <a:r>
              <a:rPr lang="en-US" dirty="0" smtClean="0">
                <a:solidFill>
                  <a:srgbClr val="008000"/>
                </a:solidFill>
              </a:rPr>
              <a:t>Run3: 2020-2022</a:t>
            </a:r>
          </a:p>
          <a:p>
            <a:pPr lvl="1"/>
            <a:r>
              <a:rPr lang="en-US" dirty="0" smtClean="0"/>
              <a:t>Up to 2.5e34, 25 ns, 13-14 TeV - </a:t>
            </a:r>
            <a:r>
              <a:rPr lang="en-US" dirty="0"/>
              <a:t>up to </a:t>
            </a:r>
            <a:r>
              <a:rPr lang="en-US" dirty="0" smtClean="0"/>
              <a:t>100 fb</a:t>
            </a:r>
            <a:r>
              <a:rPr lang="en-US" baseline="30000" dirty="0"/>
              <a:t>-1</a:t>
            </a:r>
            <a:r>
              <a:rPr lang="en-US" dirty="0"/>
              <a:t>/</a:t>
            </a:r>
            <a:r>
              <a:rPr lang="en-US" dirty="0" smtClean="0"/>
              <a:t>y</a:t>
            </a:r>
          </a:p>
          <a:p>
            <a:pPr lvl="2"/>
            <a:r>
              <a:rPr lang="en-US" b="1" dirty="0" smtClean="0"/>
              <a:t>&lt;PU&gt; = 60</a:t>
            </a:r>
          </a:p>
          <a:p>
            <a:r>
              <a:rPr lang="en-US" dirty="0" smtClean="0">
                <a:solidFill>
                  <a:srgbClr val="008000"/>
                </a:solidFill>
              </a:rPr>
              <a:t>Run4: 2025-2028</a:t>
            </a:r>
          </a:p>
          <a:p>
            <a:pPr lvl="1"/>
            <a:r>
              <a:rPr lang="en-US" dirty="0" smtClean="0"/>
              <a:t>Up to ~5e34, 25 ns 13-14 TeV – up to 300 fb</a:t>
            </a:r>
            <a:r>
              <a:rPr lang="en-US" baseline="30000" dirty="0" smtClean="0"/>
              <a:t>-1</a:t>
            </a:r>
            <a:r>
              <a:rPr lang="en-US" dirty="0" smtClean="0"/>
              <a:t>/y</a:t>
            </a:r>
          </a:p>
          <a:p>
            <a:pPr lvl="2"/>
            <a:r>
              <a:rPr lang="en-US" b="1" dirty="0" smtClean="0"/>
              <a:t>&lt;PU&gt; = 140+</a:t>
            </a:r>
          </a:p>
          <a:p>
            <a:pPr lvl="1"/>
            <a:endParaRPr lang="en-US" dirty="0"/>
          </a:p>
        </p:txBody>
      </p:sp>
      <p:sp>
        <p:nvSpPr>
          <p:cNvPr id="7" name="Rounded Rectangle 6"/>
          <p:cNvSpPr/>
          <p:nvPr/>
        </p:nvSpPr>
        <p:spPr>
          <a:xfrm>
            <a:off x="525174" y="4516302"/>
            <a:ext cx="4576913" cy="1518165"/>
          </a:xfrm>
          <a:prstGeom prst="roundRect">
            <a:avLst/>
          </a:prstGeom>
          <a:gradFill flip="none" rotWithShape="1">
            <a:gsLst>
              <a:gs pos="0">
                <a:schemeClr val="accent1">
                  <a:shade val="70000"/>
                  <a:satMod val="150000"/>
                  <a:alpha val="12000"/>
                </a:schemeClr>
              </a:gs>
              <a:gs pos="34000">
                <a:schemeClr val="accent1">
                  <a:shade val="70000"/>
                  <a:satMod val="140000"/>
                  <a:alpha val="12000"/>
                </a:schemeClr>
              </a:gs>
              <a:gs pos="70000">
                <a:schemeClr val="accent1">
                  <a:tint val="100000"/>
                  <a:shade val="90000"/>
                  <a:satMod val="140000"/>
                  <a:alpha val="12000"/>
                </a:schemeClr>
              </a:gs>
              <a:gs pos="100000">
                <a:schemeClr val="accent1">
                  <a:tint val="100000"/>
                  <a:shade val="100000"/>
                  <a:satMod val="100000"/>
                  <a:alpha val="12000"/>
                </a:schemeClr>
              </a:gs>
            </a:gsLst>
            <a:path path="circle">
              <a:fillToRect l="100000" t="100000" r="100000" b="10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738723" y="6219133"/>
            <a:ext cx="2506741" cy="369332"/>
          </a:xfrm>
          <a:prstGeom prst="rect">
            <a:avLst/>
          </a:prstGeom>
          <a:noFill/>
        </p:spPr>
        <p:txBody>
          <a:bodyPr wrap="none" rtlCol="0">
            <a:spAutoFit/>
          </a:bodyPr>
          <a:lstStyle/>
          <a:p>
            <a:r>
              <a:rPr lang="en-US" dirty="0" smtClean="0"/>
              <a:t>This is “Phase2” for </a:t>
            </a:r>
            <a:r>
              <a:rPr lang="en-US" dirty="0" err="1" smtClean="0"/>
              <a:t>pp</a:t>
            </a:r>
            <a:endParaRPr lang="en-US" dirty="0"/>
          </a:p>
        </p:txBody>
      </p:sp>
      <p:cxnSp>
        <p:nvCxnSpPr>
          <p:cNvPr id="10" name="Straight Arrow Connector 9"/>
          <p:cNvCxnSpPr>
            <a:endCxn id="8" idx="1"/>
          </p:cNvCxnSpPr>
          <p:nvPr/>
        </p:nvCxnSpPr>
        <p:spPr>
          <a:xfrm>
            <a:off x="5102087" y="5948533"/>
            <a:ext cx="636636" cy="4552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Slide Number Placeholder 8"/>
          <p:cNvSpPr>
            <a:spLocks noGrp="1"/>
          </p:cNvSpPr>
          <p:nvPr>
            <p:ph type="sldNum" sz="quarter" idx="12"/>
          </p:nvPr>
        </p:nvSpPr>
        <p:spPr/>
        <p:txBody>
          <a:bodyPr/>
          <a:lstStyle/>
          <a:p>
            <a:fld id="{F1653CE6-4CA0-A844-B523-715CC56373C2}" type="slidenum">
              <a:rPr lang="en-US" smtClean="0"/>
              <a:t>4</a:t>
            </a:fld>
            <a:endParaRPr lang="en-US"/>
          </a:p>
        </p:txBody>
      </p:sp>
      <p:sp>
        <p:nvSpPr>
          <p:cNvPr id="11" name="Down Arrow 10"/>
          <p:cNvSpPr/>
          <p:nvPr/>
        </p:nvSpPr>
        <p:spPr>
          <a:xfrm>
            <a:off x="7010400" y="1710267"/>
            <a:ext cx="585735" cy="423826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7782394" y="1881201"/>
            <a:ext cx="530915" cy="369332"/>
          </a:xfrm>
          <a:prstGeom prst="rect">
            <a:avLst/>
          </a:prstGeom>
          <a:noFill/>
        </p:spPr>
        <p:txBody>
          <a:bodyPr wrap="none" rtlCol="0">
            <a:spAutoFit/>
          </a:bodyPr>
          <a:lstStyle/>
          <a:p>
            <a:r>
              <a:rPr lang="en-US" b="1" dirty="0" smtClean="0"/>
              <a:t>1 y</a:t>
            </a:r>
            <a:endParaRPr lang="en-US" b="1" dirty="0"/>
          </a:p>
        </p:txBody>
      </p:sp>
      <p:sp>
        <p:nvSpPr>
          <p:cNvPr id="13" name="TextBox 12"/>
          <p:cNvSpPr txBox="1"/>
          <p:nvPr/>
        </p:nvSpPr>
        <p:spPr>
          <a:xfrm>
            <a:off x="7903981" y="3100401"/>
            <a:ext cx="530915" cy="369332"/>
          </a:xfrm>
          <a:prstGeom prst="rect">
            <a:avLst/>
          </a:prstGeom>
          <a:noFill/>
        </p:spPr>
        <p:txBody>
          <a:bodyPr wrap="none" rtlCol="0">
            <a:spAutoFit/>
          </a:bodyPr>
          <a:lstStyle/>
          <a:p>
            <a:r>
              <a:rPr lang="en-US" b="1" dirty="0"/>
              <a:t>6</a:t>
            </a:r>
            <a:r>
              <a:rPr lang="en-US" b="1" dirty="0" smtClean="0"/>
              <a:t> y</a:t>
            </a:r>
            <a:endParaRPr lang="en-US" b="1" dirty="0"/>
          </a:p>
        </p:txBody>
      </p:sp>
      <p:sp>
        <p:nvSpPr>
          <p:cNvPr id="14" name="TextBox 13"/>
          <p:cNvSpPr txBox="1"/>
          <p:nvPr/>
        </p:nvSpPr>
        <p:spPr>
          <a:xfrm>
            <a:off x="7903981" y="4446601"/>
            <a:ext cx="646331" cy="369332"/>
          </a:xfrm>
          <a:prstGeom prst="rect">
            <a:avLst/>
          </a:prstGeom>
          <a:noFill/>
        </p:spPr>
        <p:txBody>
          <a:bodyPr wrap="none" rtlCol="0">
            <a:spAutoFit/>
          </a:bodyPr>
          <a:lstStyle/>
          <a:p>
            <a:r>
              <a:rPr lang="en-US" b="1" dirty="0" smtClean="0"/>
              <a:t>11 y</a:t>
            </a:r>
            <a:endParaRPr lang="en-US" b="1" dirty="0"/>
          </a:p>
        </p:txBody>
      </p:sp>
    </p:spTree>
    <p:extLst>
      <p:ext uri="{BB962C8B-B14F-4D97-AF65-F5344CB8AC3E}">
        <p14:creationId xmlns:p14="http://schemas.microsoft.com/office/powerpoint/2010/main" val="236745291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1653CE6-4CA0-A844-B523-715CC56373C2}" type="slidenum">
              <a:rPr lang="en-US" smtClean="0"/>
              <a:t>40</a:t>
            </a:fld>
            <a:endParaRPr lang="en-US"/>
          </a:p>
        </p:txBody>
      </p:sp>
      <p:sp>
        <p:nvSpPr>
          <p:cNvPr id="3" name="Title 1"/>
          <p:cNvSpPr txBox="1">
            <a:spLocks/>
          </p:cNvSpPr>
          <p:nvPr/>
        </p:nvSpPr>
        <p:spPr>
          <a:xfrm>
            <a:off x="457200" y="533400"/>
            <a:ext cx="8229600" cy="990600"/>
          </a:xfrm>
          <a:prstGeom prst="rect">
            <a:avLst/>
          </a:prstGeom>
        </p:spPr>
        <p:txBody>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mtClean="0"/>
              <a:t>ALICE</a:t>
            </a:r>
            <a:endParaRPr lang="en-US" dirty="0"/>
          </a:p>
        </p:txBody>
      </p:sp>
      <p:sp>
        <p:nvSpPr>
          <p:cNvPr id="4" name="TextBox 7"/>
          <p:cNvSpPr txBox="1">
            <a:spLocks noChangeArrowheads="1"/>
          </p:cNvSpPr>
          <p:nvPr/>
        </p:nvSpPr>
        <p:spPr bwMode="auto">
          <a:xfrm>
            <a:off x="112839" y="1701860"/>
            <a:ext cx="8839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457200" lvl="1" indent="0" eaLnBrk="1" hangingPunct="1"/>
            <a:r>
              <a:rPr lang="en-US" sz="2400" dirty="0" smtClean="0">
                <a:solidFill>
                  <a:srgbClr val="141313"/>
                </a:solidFill>
              </a:rPr>
              <a:t>Data reduction:</a:t>
            </a:r>
          </a:p>
        </p:txBody>
      </p:sp>
      <p:graphicFrame>
        <p:nvGraphicFramePr>
          <p:cNvPr id="5" name="Content Placeholder 6"/>
          <p:cNvGraphicFramePr>
            <a:graphicFrameLocks/>
          </p:cNvGraphicFramePr>
          <p:nvPr>
            <p:extLst>
              <p:ext uri="{D42A27DB-BD31-4B8C-83A1-F6EECF244321}">
                <p14:modId xmlns:p14="http://schemas.microsoft.com/office/powerpoint/2010/main" val="3202848214"/>
              </p:ext>
            </p:extLst>
          </p:nvPr>
        </p:nvGraphicFramePr>
        <p:xfrm>
          <a:off x="783905" y="2413383"/>
          <a:ext cx="7568162" cy="3291840"/>
        </p:xfrm>
        <a:graphic>
          <a:graphicData uri="http://schemas.openxmlformats.org/drawingml/2006/table">
            <a:tbl>
              <a:tblPr firstRow="1" bandRow="1">
                <a:tableStyleId>{5C22544A-7EE6-4342-B048-85BDC9FD1C3A}</a:tableStyleId>
              </a:tblPr>
              <a:tblGrid>
                <a:gridCol w="771061"/>
                <a:gridCol w="3734941"/>
                <a:gridCol w="1542645"/>
                <a:gridCol w="1519515"/>
              </a:tblGrid>
              <a:tr h="550599">
                <a:tc>
                  <a:txBody>
                    <a:bodyPr/>
                    <a:lstStyle/>
                    <a:p>
                      <a:pPr algn="ctr"/>
                      <a:endParaRPr lang="en-US" sz="2000" b="0" dirty="0" smtClean="0">
                        <a:latin typeface="+mn-lt"/>
                        <a:cs typeface="Calibri" pitchFamily="34" charset="0"/>
                      </a:endParaRPr>
                    </a:p>
                  </a:txBody>
                  <a:tcPr anchor="ctr">
                    <a:lnR w="12700" cmpd="sng">
                      <a:noFill/>
                    </a:lnR>
                    <a:solidFill>
                      <a:srgbClr val="0070C0"/>
                    </a:solidFill>
                  </a:tcPr>
                </a:tc>
                <a:tc>
                  <a:txBody>
                    <a:bodyPr/>
                    <a:lstStyle/>
                    <a:p>
                      <a:pPr algn="ctr"/>
                      <a:r>
                        <a:rPr lang="en-US" sz="2000" b="0" dirty="0" smtClean="0">
                          <a:latin typeface="+mn-lt"/>
                          <a:cs typeface="Calibri" pitchFamily="34" charset="0"/>
                        </a:rPr>
                        <a:t>Data</a:t>
                      </a:r>
                      <a:r>
                        <a:rPr lang="en-US" sz="2000" b="0" baseline="0" dirty="0" smtClean="0">
                          <a:latin typeface="+mn-lt"/>
                          <a:cs typeface="Calibri" pitchFamily="34" charset="0"/>
                        </a:rPr>
                        <a:t> Format</a:t>
                      </a:r>
                      <a:endParaRPr lang="en-US" sz="2000" b="0" dirty="0" smtClean="0">
                        <a:latin typeface="+mn-lt"/>
                        <a:cs typeface="Calibri" pitchFamily="34" charset="0"/>
                      </a:endParaRPr>
                    </a:p>
                  </a:txBody>
                  <a:tcPr anchor="ctr">
                    <a:lnL w="12700" cmpd="sng">
                      <a:noFill/>
                    </a:lnL>
                    <a:solidFill>
                      <a:srgbClr val="0070C0"/>
                    </a:solidFill>
                  </a:tcPr>
                </a:tc>
                <a:tc>
                  <a:txBody>
                    <a:bodyPr/>
                    <a:lstStyle/>
                    <a:p>
                      <a:pPr algn="ctr"/>
                      <a:r>
                        <a:rPr lang="en-GB" sz="2000" b="0" dirty="0" smtClean="0">
                          <a:solidFill>
                            <a:schemeClr val="bg1"/>
                          </a:solidFill>
                          <a:latin typeface="+mn-lt"/>
                          <a:cs typeface="Calibri" pitchFamily="34" charset="0"/>
                        </a:rPr>
                        <a:t>Data Reduction Factor</a:t>
                      </a:r>
                    </a:p>
                  </a:txBody>
                  <a:tcPr anchor="ctr">
                    <a:lnB w="38100" cap="flat" cmpd="sng" algn="ctr">
                      <a:solidFill>
                        <a:schemeClr val="bg1"/>
                      </a:solidFill>
                      <a:prstDash val="solid"/>
                      <a:round/>
                      <a:headEnd type="none" w="med" len="med"/>
                      <a:tailEnd type="none" w="med" len="med"/>
                    </a:lnB>
                    <a:solidFill>
                      <a:srgbClr val="0070C0"/>
                    </a:solidFill>
                  </a:tcPr>
                </a:tc>
                <a:tc>
                  <a:txBody>
                    <a:bodyPr/>
                    <a:lstStyle/>
                    <a:p>
                      <a:pPr algn="ctr"/>
                      <a:r>
                        <a:rPr lang="en-GB" sz="2000" b="0" dirty="0" smtClean="0">
                          <a:solidFill>
                            <a:schemeClr val="bg1"/>
                          </a:solidFill>
                          <a:latin typeface="+mn-lt"/>
                          <a:cs typeface="Calibri" pitchFamily="34" charset="0"/>
                        </a:rPr>
                        <a:t>Event Size</a:t>
                      </a:r>
                    </a:p>
                    <a:p>
                      <a:pPr algn="ctr"/>
                      <a:r>
                        <a:rPr lang="en-GB" sz="2000" b="0" dirty="0" smtClean="0">
                          <a:solidFill>
                            <a:schemeClr val="bg1"/>
                          </a:solidFill>
                          <a:latin typeface="+mn-lt"/>
                          <a:cs typeface="Calibri" pitchFamily="34" charset="0"/>
                        </a:rPr>
                        <a:t>(</a:t>
                      </a:r>
                      <a:r>
                        <a:rPr lang="en-GB" sz="2000" b="0" dirty="0" err="1" smtClean="0">
                          <a:solidFill>
                            <a:schemeClr val="bg1"/>
                          </a:solidFill>
                          <a:latin typeface="+mn-lt"/>
                          <a:cs typeface="Calibri" pitchFamily="34" charset="0"/>
                        </a:rPr>
                        <a:t>MByte</a:t>
                      </a:r>
                      <a:r>
                        <a:rPr lang="en-GB" sz="2000" b="0" dirty="0" smtClean="0">
                          <a:solidFill>
                            <a:schemeClr val="bg1"/>
                          </a:solidFill>
                          <a:latin typeface="+mn-lt"/>
                          <a:cs typeface="Calibri" pitchFamily="34" charset="0"/>
                        </a:rPr>
                        <a:t>)</a:t>
                      </a:r>
                    </a:p>
                  </a:txBody>
                  <a:tcPr anchor="ctr">
                    <a:lnB w="38100" cap="flat" cmpd="sng" algn="ctr">
                      <a:solidFill>
                        <a:schemeClr val="bg1"/>
                      </a:solidFill>
                      <a:prstDash val="solid"/>
                      <a:round/>
                      <a:headEnd type="none" w="med" len="med"/>
                      <a:tailEnd type="none" w="med" len="med"/>
                    </a:lnB>
                    <a:solidFill>
                      <a:srgbClr val="0070C0"/>
                    </a:solidFill>
                  </a:tcPr>
                </a:tc>
              </a:tr>
              <a:tr h="370840">
                <a:tc>
                  <a:txBody>
                    <a:bodyPr/>
                    <a:lstStyle/>
                    <a:p>
                      <a:pPr algn="ctr"/>
                      <a:endParaRPr lang="en-GB" sz="2000" dirty="0">
                        <a:latin typeface="+mn-lt"/>
                        <a:cs typeface="Calibri" pitchFamily="34" charset="0"/>
                      </a:endParaRPr>
                    </a:p>
                  </a:txBody>
                  <a:tcPr/>
                </a:tc>
                <a:tc>
                  <a:txBody>
                    <a:bodyPr/>
                    <a:lstStyle/>
                    <a:p>
                      <a:pPr algn="ctr"/>
                      <a:r>
                        <a:rPr lang="en-US" sz="2000" dirty="0" smtClean="0">
                          <a:latin typeface="+mn-lt"/>
                          <a:cs typeface="Calibri" pitchFamily="34" charset="0"/>
                        </a:rPr>
                        <a:t>Raw Data</a:t>
                      </a:r>
                      <a:endParaRPr lang="en-GB" sz="2000" dirty="0">
                        <a:latin typeface="+mn-lt"/>
                        <a:cs typeface="Calibri" pitchFamily="34" charset="0"/>
                      </a:endParaRPr>
                    </a:p>
                  </a:txBody>
                  <a:tcPr/>
                </a:tc>
                <a:tc>
                  <a:txBody>
                    <a:bodyPr/>
                    <a:lstStyle/>
                    <a:p>
                      <a:pPr algn="ctr"/>
                      <a:r>
                        <a:rPr lang="en-US" sz="2000" dirty="0" smtClean="0">
                          <a:latin typeface="+mn-lt"/>
                          <a:cs typeface="Calibri" pitchFamily="34" charset="0"/>
                        </a:rPr>
                        <a:t>1</a:t>
                      </a:r>
                      <a:endParaRPr lang="en-GB" sz="2000" dirty="0">
                        <a:latin typeface="+mn-lt"/>
                        <a:cs typeface="Calibri" pitchFamily="34" charset="0"/>
                      </a:endParaRPr>
                    </a:p>
                  </a:txBody>
                  <a:tcPr>
                    <a:lnT w="38100" cap="flat" cmpd="sng" algn="ctr">
                      <a:solidFill>
                        <a:schemeClr val="bg1"/>
                      </a:solidFill>
                      <a:prstDash val="solid"/>
                      <a:round/>
                      <a:headEnd type="none" w="med" len="med"/>
                      <a:tailEnd type="none" w="med" len="med"/>
                    </a:lnT>
                  </a:tcPr>
                </a:tc>
                <a:tc>
                  <a:txBody>
                    <a:bodyPr/>
                    <a:lstStyle/>
                    <a:p>
                      <a:pPr algn="ctr"/>
                      <a:r>
                        <a:rPr lang="en-US" sz="2000" dirty="0" smtClean="0">
                          <a:latin typeface="+mn-lt"/>
                          <a:cs typeface="Calibri" pitchFamily="34" charset="0"/>
                        </a:rPr>
                        <a:t>700</a:t>
                      </a:r>
                      <a:endParaRPr lang="en-GB" sz="2000" dirty="0">
                        <a:latin typeface="+mn-lt"/>
                        <a:cs typeface="Calibri" pitchFamily="34" charset="0"/>
                      </a:endParaRPr>
                    </a:p>
                  </a:txBody>
                  <a:tcPr>
                    <a:lnT w="38100" cap="flat" cmpd="sng" algn="ctr">
                      <a:solidFill>
                        <a:schemeClr val="bg1"/>
                      </a:solidFill>
                      <a:prstDash val="solid"/>
                      <a:round/>
                      <a:headEnd type="none" w="med" len="med"/>
                      <a:tailEnd type="none" w="med" len="med"/>
                    </a:lnT>
                  </a:tcPr>
                </a:tc>
              </a:tr>
              <a:tr h="370840">
                <a:tc>
                  <a:txBody>
                    <a:bodyPr/>
                    <a:lstStyle/>
                    <a:p>
                      <a:pPr algn="ctr"/>
                      <a:r>
                        <a:rPr lang="en-GB" sz="2000" dirty="0" smtClean="0">
                          <a:latin typeface="+mn-lt"/>
                          <a:cs typeface="Calibri" pitchFamily="34" charset="0"/>
                        </a:rPr>
                        <a:t>FEE</a:t>
                      </a:r>
                      <a:endParaRPr lang="en-GB" sz="2000" dirty="0">
                        <a:latin typeface="+mn-lt"/>
                        <a:cs typeface="Calibri" pitchFamily="34" charset="0"/>
                      </a:endParaRPr>
                    </a:p>
                  </a:txBody>
                  <a:tcPr/>
                </a:tc>
                <a:tc>
                  <a:txBody>
                    <a:bodyPr/>
                    <a:lstStyle/>
                    <a:p>
                      <a:pPr algn="ctr"/>
                      <a:r>
                        <a:rPr lang="en-US" sz="2000" dirty="0" smtClean="0">
                          <a:latin typeface="+mn-lt"/>
                          <a:cs typeface="Calibri" pitchFamily="34" charset="0"/>
                        </a:rPr>
                        <a:t>Zero Suppression</a:t>
                      </a:r>
                      <a:endParaRPr lang="en-GB" sz="2000" dirty="0" smtClean="0">
                        <a:latin typeface="+mn-lt"/>
                        <a:cs typeface="Calibri" pitchFamily="34" charset="0"/>
                      </a:endParaRPr>
                    </a:p>
                  </a:txBody>
                  <a:tcPr/>
                </a:tc>
                <a:tc>
                  <a:txBody>
                    <a:bodyPr/>
                    <a:lstStyle/>
                    <a:p>
                      <a:pPr algn="ctr"/>
                      <a:r>
                        <a:rPr lang="en-US" sz="2000" dirty="0" smtClean="0">
                          <a:latin typeface="+mn-lt"/>
                          <a:cs typeface="Calibri" pitchFamily="34" charset="0"/>
                        </a:rPr>
                        <a:t>35</a:t>
                      </a:r>
                      <a:endParaRPr lang="en-GB" sz="2000" dirty="0">
                        <a:latin typeface="+mn-lt"/>
                        <a:cs typeface="Calibri" pitchFamily="34" charset="0"/>
                      </a:endParaRPr>
                    </a:p>
                  </a:txBody>
                  <a:tcPr/>
                </a:tc>
                <a:tc>
                  <a:txBody>
                    <a:bodyPr/>
                    <a:lstStyle/>
                    <a:p>
                      <a:pPr algn="ctr"/>
                      <a:r>
                        <a:rPr lang="en-US" sz="2000" dirty="0" smtClean="0">
                          <a:solidFill>
                            <a:schemeClr val="dk1"/>
                          </a:solidFill>
                          <a:latin typeface="+mn-lt"/>
                          <a:cs typeface="Calibri" pitchFamily="34" charset="0"/>
                        </a:rPr>
                        <a:t>20</a:t>
                      </a:r>
                      <a:endParaRPr lang="en-GB" sz="2000" dirty="0">
                        <a:solidFill>
                          <a:srgbClr val="FF0000"/>
                        </a:solidFill>
                        <a:latin typeface="+mn-lt"/>
                        <a:cs typeface="Calibri" pitchFamily="34" charset="0"/>
                      </a:endParaRPr>
                    </a:p>
                  </a:txBody>
                  <a:tcPr/>
                </a:tc>
              </a:tr>
              <a:tr h="370840">
                <a:tc rowSpan="3">
                  <a:txBody>
                    <a:bodyPr/>
                    <a:lstStyle/>
                    <a:p>
                      <a:pPr algn="ctr"/>
                      <a:r>
                        <a:rPr lang="en-GB" sz="2000" dirty="0" smtClean="0">
                          <a:latin typeface="+mn-lt"/>
                          <a:cs typeface="Calibri" pitchFamily="34" charset="0"/>
                        </a:rPr>
                        <a:t>HLT</a:t>
                      </a:r>
                      <a:endParaRPr lang="en-GB" sz="2000" dirty="0">
                        <a:latin typeface="+mn-lt"/>
                        <a:cs typeface="Calibri" pitchFamily="34" charset="0"/>
                      </a:endParaRPr>
                    </a:p>
                  </a:txBody>
                  <a:tcPr anchor="ctr"/>
                </a:tc>
                <a:tc>
                  <a:txBody>
                    <a:bodyPr/>
                    <a:lstStyle/>
                    <a:p>
                      <a:pPr algn="ctr"/>
                      <a:r>
                        <a:rPr lang="en-US" sz="2000" dirty="0" smtClean="0">
                          <a:latin typeface="+mn-lt"/>
                          <a:cs typeface="Calibri" pitchFamily="34" charset="0"/>
                        </a:rPr>
                        <a:t>Clustering &amp; Compression</a:t>
                      </a:r>
                      <a:endParaRPr lang="en-GB" sz="2000" dirty="0">
                        <a:latin typeface="+mn-lt"/>
                        <a:cs typeface="Calibri" pitchFamily="34" charset="0"/>
                      </a:endParaRPr>
                    </a:p>
                  </a:txBody>
                  <a:tcPr/>
                </a:tc>
                <a:tc>
                  <a:txBody>
                    <a:bodyPr/>
                    <a:lstStyle/>
                    <a:p>
                      <a:pPr algn="ctr"/>
                      <a:r>
                        <a:rPr lang="en-US" sz="2000" dirty="0" smtClean="0">
                          <a:latin typeface="+mn-lt"/>
                          <a:cs typeface="Calibri" pitchFamily="34" charset="0"/>
                        </a:rPr>
                        <a:t>5-7</a:t>
                      </a:r>
                    </a:p>
                  </a:txBody>
                  <a:tcPr/>
                </a:tc>
                <a:tc>
                  <a:txBody>
                    <a:bodyPr/>
                    <a:lstStyle/>
                    <a:p>
                      <a:pPr algn="ctr"/>
                      <a:r>
                        <a:rPr lang="en-US" sz="2000" dirty="0" smtClean="0">
                          <a:latin typeface="+mn-lt"/>
                          <a:cs typeface="Calibri" pitchFamily="34" charset="0"/>
                        </a:rPr>
                        <a:t>~3</a:t>
                      </a:r>
                      <a:endParaRPr lang="en-GB" sz="2000" dirty="0">
                        <a:latin typeface="+mn-lt"/>
                        <a:cs typeface="Calibri" pitchFamily="34" charset="0"/>
                      </a:endParaRPr>
                    </a:p>
                  </a:txBody>
                  <a:tcPr/>
                </a:tc>
              </a:tr>
              <a:tr h="370840">
                <a:tc vMerge="1">
                  <a:txBody>
                    <a:bodyPr/>
                    <a:lstStyle/>
                    <a:p>
                      <a:pPr algn="ctr"/>
                      <a:endParaRPr lang="en-GB" sz="2000" dirty="0">
                        <a:latin typeface="+mn-lt"/>
                        <a:cs typeface="Calibri" pitchFamily="34" charset="0"/>
                      </a:endParaRPr>
                    </a:p>
                  </a:txBody>
                  <a:tcPr/>
                </a:tc>
                <a:tc>
                  <a:txBody>
                    <a:bodyPr/>
                    <a:lstStyle/>
                    <a:p>
                      <a:pPr algn="ctr"/>
                      <a:r>
                        <a:rPr lang="en-US" sz="2000" kern="1200" baseline="0" dirty="0" smtClean="0">
                          <a:solidFill>
                            <a:schemeClr val="dk1"/>
                          </a:solidFill>
                          <a:latin typeface="+mn-lt"/>
                          <a:ea typeface="+mn-ea"/>
                          <a:cs typeface="+mn-cs"/>
                        </a:rPr>
                        <a:t>Remove clusters not associated </a:t>
                      </a:r>
                      <a:r>
                        <a:rPr lang="de-DE" sz="2000" kern="1200" baseline="0" dirty="0" smtClean="0">
                          <a:solidFill>
                            <a:schemeClr val="dk1"/>
                          </a:solidFill>
                          <a:latin typeface="+mn-lt"/>
                          <a:ea typeface="+mn-ea"/>
                          <a:cs typeface="+mn-cs"/>
                        </a:rPr>
                        <a:t>to relevant tracks</a:t>
                      </a:r>
                      <a:endParaRPr lang="en-GB" sz="2000" dirty="0">
                        <a:latin typeface="+mn-lt"/>
                        <a:cs typeface="Calibri" pitchFamily="34" charset="0"/>
                      </a:endParaRPr>
                    </a:p>
                  </a:txBody>
                  <a:tcPr/>
                </a:tc>
                <a:tc>
                  <a:txBody>
                    <a:bodyPr/>
                    <a:lstStyle/>
                    <a:p>
                      <a:pPr algn="ctr"/>
                      <a:r>
                        <a:rPr lang="en-US" sz="2000" dirty="0" smtClean="0">
                          <a:latin typeface="+mn-lt"/>
                          <a:cs typeface="Calibri" pitchFamily="34" charset="0"/>
                        </a:rPr>
                        <a:t>2</a:t>
                      </a:r>
                      <a:endParaRPr lang="en-GB" sz="2000" dirty="0">
                        <a:latin typeface="+mn-lt"/>
                        <a:cs typeface="Calibri" pitchFamily="34" charset="0"/>
                      </a:endParaRPr>
                    </a:p>
                  </a:txBody>
                  <a:tcPr/>
                </a:tc>
                <a:tc>
                  <a:txBody>
                    <a:bodyPr/>
                    <a:lstStyle/>
                    <a:p>
                      <a:pPr algn="ctr"/>
                      <a:r>
                        <a:rPr lang="en-US" sz="2000" dirty="0" smtClean="0">
                          <a:latin typeface="+mn-lt"/>
                          <a:cs typeface="Calibri" pitchFamily="34" charset="0"/>
                        </a:rPr>
                        <a:t>1.5</a:t>
                      </a:r>
                      <a:endParaRPr lang="en-GB" sz="2000" dirty="0">
                        <a:latin typeface="+mn-lt"/>
                        <a:cs typeface="Calibri" pitchFamily="34" charset="0"/>
                      </a:endParaRPr>
                    </a:p>
                  </a:txBody>
                  <a:tcPr/>
                </a:tc>
              </a:tr>
              <a:tr h="370840">
                <a:tc vMerge="1">
                  <a:txBody>
                    <a:bodyPr/>
                    <a:lstStyle/>
                    <a:p>
                      <a:pPr algn="ctr"/>
                      <a:endParaRPr lang="en-GB" sz="2000" b="0" dirty="0">
                        <a:latin typeface="+mn-lt"/>
                        <a:cs typeface="Calibri" pitchFamily="34" charset="0"/>
                      </a:endParaRPr>
                    </a:p>
                  </a:txBody>
                  <a:tcPr/>
                </a:tc>
                <a:tc>
                  <a:txBody>
                    <a:bodyPr/>
                    <a:lstStyle/>
                    <a:p>
                      <a:pPr algn="ctr"/>
                      <a:r>
                        <a:rPr lang="de-DE" sz="2000" kern="1200" baseline="0" dirty="0" smtClean="0">
                          <a:solidFill>
                            <a:schemeClr val="dk1"/>
                          </a:solidFill>
                          <a:latin typeface="+mn-lt"/>
                          <a:ea typeface="+mn-ea"/>
                          <a:cs typeface="+mn-cs"/>
                        </a:rPr>
                        <a:t>Data format optimization</a:t>
                      </a:r>
                      <a:endParaRPr lang="en-GB" sz="2000" b="0" dirty="0">
                        <a:latin typeface="+mn-lt"/>
                        <a:cs typeface="Calibri" pitchFamily="34" charset="0"/>
                      </a:endParaRPr>
                    </a:p>
                  </a:txBody>
                  <a:tcPr/>
                </a:tc>
                <a:tc>
                  <a:txBody>
                    <a:bodyPr/>
                    <a:lstStyle/>
                    <a:p>
                      <a:pPr algn="ctr"/>
                      <a:r>
                        <a:rPr lang="en-US" sz="2000" b="0" dirty="0" smtClean="0">
                          <a:latin typeface="+mn-lt"/>
                          <a:cs typeface="Calibri" pitchFamily="34" charset="0"/>
                        </a:rPr>
                        <a:t>2-3</a:t>
                      </a:r>
                      <a:endParaRPr lang="en-GB" sz="2000" b="0" dirty="0">
                        <a:latin typeface="+mn-lt"/>
                        <a:cs typeface="Calibri" pitchFamily="34" charset="0"/>
                      </a:endParaRPr>
                    </a:p>
                  </a:txBody>
                  <a:tcPr/>
                </a:tc>
                <a:tc>
                  <a:txBody>
                    <a:bodyPr/>
                    <a:lstStyle/>
                    <a:p>
                      <a:pPr algn="ctr"/>
                      <a:r>
                        <a:rPr lang="en-US" sz="2000" b="0" dirty="0" smtClean="0">
                          <a:latin typeface="+mn-lt"/>
                          <a:cs typeface="Calibri" pitchFamily="34" charset="0"/>
                        </a:rPr>
                        <a:t>&lt;1</a:t>
                      </a:r>
                      <a:endParaRPr lang="en-GB" sz="2000" b="0" dirty="0">
                        <a:latin typeface="+mn-lt"/>
                        <a:cs typeface="Calibri" pitchFamily="34" charset="0"/>
                      </a:endParaRPr>
                    </a:p>
                  </a:txBody>
                  <a:tcPr/>
                </a:tc>
              </a:tr>
            </a:tbl>
          </a:graphicData>
        </a:graphic>
      </p:graphicFrame>
    </p:spTree>
    <p:extLst>
      <p:ext uri="{BB962C8B-B14F-4D97-AF65-F5344CB8AC3E}">
        <p14:creationId xmlns:p14="http://schemas.microsoft.com/office/powerpoint/2010/main" val="90652558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be compared with …</a:t>
            </a:r>
            <a:endParaRPr lang="en-US" dirty="0"/>
          </a:p>
        </p:txBody>
      </p:sp>
      <p:sp>
        <p:nvSpPr>
          <p:cNvPr id="4" name="Slide Number Placeholder 3"/>
          <p:cNvSpPr>
            <a:spLocks noGrp="1"/>
          </p:cNvSpPr>
          <p:nvPr>
            <p:ph type="sldNum" sz="quarter" idx="12"/>
          </p:nvPr>
        </p:nvSpPr>
        <p:spPr/>
        <p:txBody>
          <a:bodyPr/>
          <a:lstStyle/>
          <a:p>
            <a:fld id="{F1653CE6-4CA0-A844-B523-715CC56373C2}" type="slidenum">
              <a:rPr lang="en-US" smtClean="0"/>
              <a:t>41</a:t>
            </a:fld>
            <a:endParaRPr lang="en-US"/>
          </a:p>
        </p:txBody>
      </p:sp>
      <p:pic>
        <p:nvPicPr>
          <p:cNvPr id="5" name="Picture 4"/>
          <p:cNvPicPr>
            <a:picLocks noChangeAspect="1"/>
          </p:cNvPicPr>
          <p:nvPr/>
        </p:nvPicPr>
        <p:blipFill>
          <a:blip r:embed="rId2"/>
          <a:stretch>
            <a:fillRect/>
          </a:stretch>
        </p:blipFill>
        <p:spPr>
          <a:xfrm>
            <a:off x="1270000" y="1397000"/>
            <a:ext cx="6784239" cy="4038600"/>
          </a:xfrm>
          <a:prstGeom prst="rect">
            <a:avLst/>
          </a:prstGeom>
        </p:spPr>
      </p:pic>
      <p:sp>
        <p:nvSpPr>
          <p:cNvPr id="6" name="TextBox 5"/>
          <p:cNvSpPr txBox="1"/>
          <p:nvPr/>
        </p:nvSpPr>
        <p:spPr>
          <a:xfrm>
            <a:off x="2099205" y="6045200"/>
            <a:ext cx="4919133" cy="369332"/>
          </a:xfrm>
          <a:prstGeom prst="rect">
            <a:avLst/>
          </a:prstGeom>
          <a:noFill/>
        </p:spPr>
        <p:txBody>
          <a:bodyPr wrap="square" rtlCol="0">
            <a:spAutoFit/>
          </a:bodyPr>
          <a:lstStyle/>
          <a:p>
            <a:r>
              <a:rPr lang="en-US" dirty="0" smtClean="0"/>
              <a:t>LHC data ~ 1/10000 of the HDDs by 2020 </a:t>
            </a:r>
            <a:endParaRPr lang="en-US" dirty="0"/>
          </a:p>
        </p:txBody>
      </p:sp>
    </p:spTree>
    <p:extLst>
      <p:ext uri="{BB962C8B-B14F-4D97-AF65-F5344CB8AC3E}">
        <p14:creationId xmlns:p14="http://schemas.microsoft.com/office/powerpoint/2010/main" val="308878811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6006" y="274638"/>
            <a:ext cx="5360793" cy="773654"/>
          </a:xfrm>
        </p:spPr>
        <p:txBody>
          <a:bodyPr>
            <a:normAutofit fontScale="90000"/>
          </a:bodyPr>
          <a:lstStyle/>
          <a:p>
            <a:r>
              <a:rPr lang="en-US" dirty="0" smtClean="0"/>
              <a:t>WLCG as the orchestrator</a:t>
            </a:r>
            <a:endParaRPr lang="en-US" dirty="0"/>
          </a:p>
        </p:txBody>
      </p:sp>
      <p:sp>
        <p:nvSpPr>
          <p:cNvPr id="3" name="Content Placeholder 2"/>
          <p:cNvSpPr>
            <a:spLocks noGrp="1"/>
          </p:cNvSpPr>
          <p:nvPr>
            <p:ph idx="1"/>
          </p:nvPr>
        </p:nvSpPr>
        <p:spPr>
          <a:xfrm>
            <a:off x="31760" y="1171027"/>
            <a:ext cx="5372309" cy="5257800"/>
          </a:xfrm>
        </p:spPr>
        <p:txBody>
          <a:bodyPr>
            <a:normAutofit/>
          </a:bodyPr>
          <a:lstStyle/>
          <a:p>
            <a:pPr lvl="1"/>
            <a:endParaRPr lang="en-US" dirty="0" smtClean="0">
              <a:solidFill>
                <a:srgbClr val="0000FF"/>
              </a:solidFill>
            </a:endParaRPr>
          </a:p>
          <a:p>
            <a:r>
              <a:rPr lang="en-US" dirty="0" smtClean="0">
                <a:solidFill>
                  <a:srgbClr val="0000FF"/>
                </a:solidFill>
              </a:rPr>
              <a:t>WLCG governs the interoperation since 2002 </a:t>
            </a:r>
            <a:r>
              <a:rPr lang="en-US" dirty="0" smtClean="0"/>
              <a:t>between the number of “</a:t>
            </a:r>
            <a:r>
              <a:rPr lang="en-US" dirty="0" smtClean="0">
                <a:solidFill>
                  <a:srgbClr val="008000"/>
                </a:solidFill>
              </a:rPr>
              <a:t>concrete GRID implementations</a:t>
            </a:r>
            <a:r>
              <a:rPr lang="en-US" dirty="0" smtClean="0"/>
              <a:t>” (a number of, the main ones being OSG, LCG, </a:t>
            </a:r>
            <a:r>
              <a:rPr lang="en-US" dirty="0" err="1" smtClean="0"/>
              <a:t>NurduGrid</a:t>
            </a:r>
            <a:r>
              <a:rPr lang="en-US" dirty="0" smtClean="0"/>
              <a:t>, …)</a:t>
            </a:r>
          </a:p>
          <a:p>
            <a:r>
              <a:rPr lang="en-US" dirty="0" smtClean="0">
                <a:solidFill>
                  <a:srgbClr val="0000FF"/>
                </a:solidFill>
              </a:rPr>
              <a:t>WLCG was crucial in planning, deploying, and testing </a:t>
            </a:r>
            <a:r>
              <a:rPr lang="en-US" dirty="0" smtClean="0"/>
              <a:t>the infrastructure before 2010, and is crucial for operations now</a:t>
            </a:r>
            <a:endParaRPr lang="en-US" dirty="0"/>
          </a:p>
        </p:txBody>
      </p:sp>
      <p:pic>
        <p:nvPicPr>
          <p:cNvPr id="4" name="Picture 3"/>
          <p:cNvPicPr>
            <a:picLocks noChangeAspect="1"/>
          </p:cNvPicPr>
          <p:nvPr/>
        </p:nvPicPr>
        <p:blipFill>
          <a:blip r:embed="rId2"/>
          <a:stretch>
            <a:fillRect/>
          </a:stretch>
        </p:blipFill>
        <p:spPr>
          <a:xfrm>
            <a:off x="5444883" y="1417638"/>
            <a:ext cx="3629045" cy="1722356"/>
          </a:xfrm>
          <a:prstGeom prst="rect">
            <a:avLst/>
          </a:prstGeom>
        </p:spPr>
      </p:pic>
      <p:sp>
        <p:nvSpPr>
          <p:cNvPr id="5" name="TextBox 4"/>
          <p:cNvSpPr txBox="1"/>
          <p:nvPr/>
        </p:nvSpPr>
        <p:spPr>
          <a:xfrm>
            <a:off x="5649310" y="3424217"/>
            <a:ext cx="3494690" cy="2308324"/>
          </a:xfrm>
          <a:prstGeom prst="rect">
            <a:avLst/>
          </a:prstGeom>
          <a:noFill/>
        </p:spPr>
        <p:txBody>
          <a:bodyPr wrap="square" rtlCol="0">
            <a:spAutoFit/>
          </a:bodyPr>
          <a:lstStyle/>
          <a:p>
            <a:r>
              <a:rPr lang="en-US" b="1" dirty="0" smtClean="0">
                <a:solidFill>
                  <a:srgbClr val="008000"/>
                </a:solidFill>
              </a:rPr>
              <a:t>As of end 2012, from REBUS</a:t>
            </a:r>
          </a:p>
          <a:p>
            <a:endParaRPr lang="en-US" b="1" dirty="0">
              <a:solidFill>
                <a:srgbClr val="008000"/>
              </a:solidFill>
            </a:endParaRPr>
          </a:p>
          <a:p>
            <a:pPr marL="285750" indent="-285750">
              <a:buFont typeface="Arial"/>
              <a:buChar char="•"/>
            </a:pPr>
            <a:r>
              <a:rPr lang="hr-HR" b="1" dirty="0">
                <a:solidFill>
                  <a:srgbClr val="008000"/>
                </a:solidFill>
              </a:rPr>
              <a:t>CPU </a:t>
            </a:r>
            <a:r>
              <a:rPr lang="hr-HR" b="1" dirty="0" smtClean="0">
                <a:solidFill>
                  <a:srgbClr val="008000"/>
                </a:solidFill>
              </a:rPr>
              <a:t>1.8 MHS06 (~180k computing cores)</a:t>
            </a:r>
          </a:p>
          <a:p>
            <a:pPr marL="285750" indent="-285750">
              <a:buFont typeface="Arial"/>
              <a:buChar char="•"/>
            </a:pPr>
            <a:r>
              <a:rPr lang="hr-HR" b="1" dirty="0" smtClean="0">
                <a:solidFill>
                  <a:srgbClr val="008000"/>
                </a:solidFill>
              </a:rPr>
              <a:t>DISK 175 </a:t>
            </a:r>
            <a:r>
              <a:rPr lang="hr-HR" b="1" dirty="0">
                <a:solidFill>
                  <a:srgbClr val="008000"/>
                </a:solidFill>
              </a:rPr>
              <a:t>P</a:t>
            </a:r>
            <a:r>
              <a:rPr lang="hr-HR" b="1" dirty="0" smtClean="0">
                <a:solidFill>
                  <a:srgbClr val="008000"/>
                </a:solidFill>
              </a:rPr>
              <a:t>B  (~80k HDDs)</a:t>
            </a:r>
          </a:p>
          <a:p>
            <a:pPr marL="285750" indent="-285750">
              <a:buFont typeface="Arial"/>
              <a:buChar char="•"/>
            </a:pPr>
            <a:r>
              <a:rPr lang="hr-HR" b="1" dirty="0" smtClean="0">
                <a:solidFill>
                  <a:srgbClr val="008000"/>
                </a:solidFill>
              </a:rPr>
              <a:t>TAPE 170 </a:t>
            </a:r>
            <a:r>
              <a:rPr lang="hr-HR" b="1" dirty="0">
                <a:solidFill>
                  <a:srgbClr val="008000"/>
                </a:solidFill>
              </a:rPr>
              <a:t>P</a:t>
            </a:r>
            <a:r>
              <a:rPr lang="hr-HR" b="1" dirty="0" smtClean="0">
                <a:solidFill>
                  <a:srgbClr val="008000"/>
                </a:solidFill>
              </a:rPr>
              <a:t>B  (20-80k tapes)</a:t>
            </a:r>
            <a:endParaRPr lang="hr-HR" b="1" dirty="0">
              <a:solidFill>
                <a:srgbClr val="008000"/>
              </a:solidFill>
            </a:endParaRPr>
          </a:p>
          <a:p>
            <a:pPr marL="285750" indent="-285750">
              <a:buFont typeface="Arial"/>
              <a:buChar char="•"/>
            </a:pPr>
            <a:r>
              <a:rPr lang="hr-HR" b="1" dirty="0" smtClean="0">
                <a:solidFill>
                  <a:srgbClr val="008000"/>
                </a:solidFill>
              </a:rPr>
              <a:t># Sites exceeding 200</a:t>
            </a:r>
            <a:endParaRPr lang="en-US" b="1" dirty="0">
              <a:solidFill>
                <a:srgbClr val="008000"/>
              </a:solidFill>
            </a:endParaRPr>
          </a:p>
        </p:txBody>
      </p:sp>
      <p:pic>
        <p:nvPicPr>
          <p:cNvPr id="7" name="Picture 6"/>
          <p:cNvPicPr>
            <a:picLocks noChangeAspect="1"/>
          </p:cNvPicPr>
          <p:nvPr/>
        </p:nvPicPr>
        <p:blipFill>
          <a:blip r:embed="rId3"/>
          <a:stretch>
            <a:fillRect/>
          </a:stretch>
        </p:blipFill>
        <p:spPr>
          <a:xfrm>
            <a:off x="31760" y="7187"/>
            <a:ext cx="2475223" cy="669766"/>
          </a:xfrm>
          <a:prstGeom prst="rect">
            <a:avLst/>
          </a:prstGeom>
        </p:spPr>
      </p:pic>
      <p:sp>
        <p:nvSpPr>
          <p:cNvPr id="6" name="Slide Number Placeholder 5"/>
          <p:cNvSpPr>
            <a:spLocks noGrp="1"/>
          </p:cNvSpPr>
          <p:nvPr>
            <p:ph type="sldNum" sz="quarter" idx="12"/>
          </p:nvPr>
        </p:nvSpPr>
        <p:spPr/>
        <p:txBody>
          <a:bodyPr/>
          <a:lstStyle/>
          <a:p>
            <a:fld id="{36280DC7-6961-7B44-B995-B48F1EE4186D}" type="slidenum">
              <a:rPr lang="en-US" smtClean="0"/>
              <a:t>42</a:t>
            </a:fld>
            <a:endParaRPr lang="en-US"/>
          </a:p>
        </p:txBody>
      </p:sp>
      <p:pic>
        <p:nvPicPr>
          <p:cNvPr id="10" name="Picture 9"/>
          <p:cNvPicPr>
            <a:picLocks noChangeAspect="1"/>
          </p:cNvPicPr>
          <p:nvPr/>
        </p:nvPicPr>
        <p:blipFill>
          <a:blip r:embed="rId4"/>
          <a:stretch>
            <a:fillRect/>
          </a:stretch>
        </p:blipFill>
        <p:spPr>
          <a:xfrm>
            <a:off x="203201" y="5044285"/>
            <a:ext cx="2988732" cy="1753389"/>
          </a:xfrm>
          <a:prstGeom prst="rect">
            <a:avLst/>
          </a:prstGeom>
        </p:spPr>
      </p:pic>
      <p:sp>
        <p:nvSpPr>
          <p:cNvPr id="11" name="TextBox 10"/>
          <p:cNvSpPr txBox="1"/>
          <p:nvPr/>
        </p:nvSpPr>
        <p:spPr>
          <a:xfrm>
            <a:off x="3191933" y="5562600"/>
            <a:ext cx="2650067" cy="738664"/>
          </a:xfrm>
          <a:prstGeom prst="rect">
            <a:avLst/>
          </a:prstGeom>
          <a:noFill/>
        </p:spPr>
        <p:txBody>
          <a:bodyPr wrap="square" rtlCol="0">
            <a:spAutoFit/>
          </a:bodyPr>
          <a:lstStyle/>
          <a:p>
            <a:r>
              <a:rPr lang="en-US" sz="1400" b="1" dirty="0" smtClean="0"/>
              <a:t>ATLAS 2013: ~140k concurrent </a:t>
            </a:r>
            <a:br>
              <a:rPr lang="en-US" sz="1400" b="1" dirty="0" smtClean="0"/>
            </a:br>
            <a:r>
              <a:rPr lang="en-US" sz="1400" b="1" dirty="0" smtClean="0"/>
              <a:t>analysis jobs</a:t>
            </a:r>
            <a:endParaRPr lang="en-US" sz="1400" b="1" dirty="0"/>
          </a:p>
        </p:txBody>
      </p:sp>
    </p:spTree>
    <p:extLst>
      <p:ext uri="{BB962C8B-B14F-4D97-AF65-F5344CB8AC3E}">
        <p14:creationId xmlns:p14="http://schemas.microsoft.com/office/powerpoint/2010/main" val="73656690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statement</a:t>
            </a:r>
            <a:endParaRPr lang="en-US" dirty="0"/>
          </a:p>
        </p:txBody>
      </p:sp>
      <p:sp>
        <p:nvSpPr>
          <p:cNvPr id="3" name="Content Placeholder 2"/>
          <p:cNvSpPr>
            <a:spLocks noGrp="1"/>
          </p:cNvSpPr>
          <p:nvPr>
            <p:ph idx="1"/>
          </p:nvPr>
        </p:nvSpPr>
        <p:spPr/>
        <p:txBody>
          <a:bodyPr/>
          <a:lstStyle/>
          <a:p>
            <a:r>
              <a:rPr lang="en-US" dirty="0" smtClean="0"/>
              <a:t>All of this is ongoing, but</a:t>
            </a:r>
          </a:p>
          <a:p>
            <a:pPr lvl="1"/>
            <a:r>
              <a:rPr lang="en-US" dirty="0" smtClean="0"/>
              <a:t>2015-2018: the GRID remains essential, it is the baseline model. Clouds are going to be used to squeeze resources otherwise difficult to reach (HLT, Opportunistic), but sites are expected not to move out of GRID</a:t>
            </a:r>
          </a:p>
          <a:p>
            <a:pPr lvl="2"/>
            <a:r>
              <a:rPr lang="en-US" dirty="0" smtClean="0"/>
              <a:t>CERN can be a different story, but CERN was not actually a GRID site from the operational point of view</a:t>
            </a:r>
          </a:p>
          <a:p>
            <a:pPr lvl="1"/>
            <a:endParaRPr lang="en-US" dirty="0" smtClean="0"/>
          </a:p>
          <a:p>
            <a:pPr lvl="1"/>
            <a:r>
              <a:rPr lang="en-US" dirty="0" smtClean="0"/>
              <a:t>2020+: </a:t>
            </a:r>
            <a:r>
              <a:rPr lang="en-US" dirty="0" err="1" smtClean="0"/>
              <a:t>wait&amp;see</a:t>
            </a:r>
            <a:r>
              <a:rPr lang="en-US" dirty="0" smtClean="0"/>
              <a:t>. Some more organized Cloud movement expected, can at some point used to access the majority of the resources…</a:t>
            </a:r>
          </a:p>
        </p:txBody>
      </p:sp>
      <p:pic>
        <p:nvPicPr>
          <p:cNvPr id="4" name="Picture 3"/>
          <p:cNvPicPr>
            <a:picLocks noChangeAspect="1"/>
          </p:cNvPicPr>
          <p:nvPr/>
        </p:nvPicPr>
        <p:blipFill>
          <a:blip r:embed="rId2"/>
          <a:stretch>
            <a:fillRect/>
          </a:stretch>
        </p:blipFill>
        <p:spPr>
          <a:xfrm>
            <a:off x="1163739" y="1911996"/>
            <a:ext cx="7222923" cy="4167071"/>
          </a:xfrm>
          <a:prstGeom prst="rect">
            <a:avLst/>
          </a:prstGeom>
        </p:spPr>
      </p:pic>
      <p:sp>
        <p:nvSpPr>
          <p:cNvPr id="5" name="Slide Number Placeholder 4"/>
          <p:cNvSpPr>
            <a:spLocks noGrp="1"/>
          </p:cNvSpPr>
          <p:nvPr>
            <p:ph type="sldNum" sz="quarter" idx="12"/>
          </p:nvPr>
        </p:nvSpPr>
        <p:spPr/>
        <p:txBody>
          <a:bodyPr/>
          <a:lstStyle/>
          <a:p>
            <a:fld id="{F1653CE6-4CA0-A844-B523-715CC56373C2}" type="slidenum">
              <a:rPr lang="en-US" smtClean="0"/>
              <a:t>43</a:t>
            </a:fld>
            <a:endParaRPr lang="en-US"/>
          </a:p>
        </p:txBody>
      </p:sp>
    </p:spTree>
    <p:extLst>
      <p:ext uri="{BB962C8B-B14F-4D97-AF65-F5344CB8AC3E}">
        <p14:creationId xmlns:p14="http://schemas.microsoft.com/office/powerpoint/2010/main" val="31921700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which are the CM factors?</a:t>
            </a:r>
            <a:endParaRPr lang="en-US" dirty="0"/>
          </a:p>
        </p:txBody>
      </p:sp>
      <p:sp>
        <p:nvSpPr>
          <p:cNvPr id="3" name="Content Placeholder 2"/>
          <p:cNvSpPr>
            <a:spLocks noGrp="1"/>
          </p:cNvSpPr>
          <p:nvPr>
            <p:ph idx="1"/>
          </p:nvPr>
        </p:nvSpPr>
        <p:spPr>
          <a:xfrm>
            <a:off x="457200" y="1600200"/>
            <a:ext cx="4861383" cy="4876800"/>
          </a:xfrm>
        </p:spPr>
        <p:txBody>
          <a:bodyPr>
            <a:normAutofit fontScale="85000" lnSpcReduction="10000"/>
          </a:bodyPr>
          <a:lstStyle/>
          <a:p>
            <a:r>
              <a:rPr lang="en-US" dirty="0" smtClean="0"/>
              <a:t>(I limit to offline…)</a:t>
            </a:r>
          </a:p>
          <a:p>
            <a:r>
              <a:rPr lang="en-US" dirty="0" smtClean="0">
                <a:solidFill>
                  <a:srgbClr val="0000FF"/>
                </a:solidFill>
              </a:rPr>
              <a:t>Event complexity</a:t>
            </a:r>
            <a:r>
              <a:rPr lang="en-US" dirty="0">
                <a:solidFill>
                  <a:srgbClr val="0000FF"/>
                </a:solidFill>
              </a:rPr>
              <a:t> </a:t>
            </a:r>
            <a:r>
              <a:rPr lang="en-US" dirty="0" smtClean="0">
                <a:solidFill>
                  <a:srgbClr val="0000FF"/>
                </a:solidFill>
              </a:rPr>
              <a:t>(more-than-linear scaling with PU) – </a:t>
            </a:r>
            <a:r>
              <a:rPr lang="en-US" dirty="0" err="1" smtClean="0">
                <a:solidFill>
                  <a:srgbClr val="0000FF"/>
                </a:solidFill>
              </a:rPr>
              <a:t>pp</a:t>
            </a:r>
            <a:endParaRPr lang="en-US" dirty="0" smtClean="0">
              <a:solidFill>
                <a:srgbClr val="0000FF"/>
              </a:solidFill>
            </a:endParaRPr>
          </a:p>
          <a:p>
            <a:pPr lvl="1"/>
            <a:r>
              <a:rPr lang="en-US" dirty="0" smtClean="0"/>
              <a:t>0.7e34 to 1.5e34 – at least a factor 2.5x</a:t>
            </a:r>
          </a:p>
          <a:p>
            <a:pPr lvl="1"/>
            <a:r>
              <a:rPr lang="en-US" dirty="0" smtClean="0"/>
              <a:t>1.5e34 to 5e34 – at least a factor 5x</a:t>
            </a:r>
          </a:p>
          <a:p>
            <a:r>
              <a:rPr lang="en-US" dirty="0" err="1" smtClean="0">
                <a:solidFill>
                  <a:srgbClr val="0000FF"/>
                </a:solidFill>
              </a:rPr>
              <a:t>dN</a:t>
            </a:r>
            <a:r>
              <a:rPr lang="en-US" dirty="0" smtClean="0">
                <a:solidFill>
                  <a:srgbClr val="0000FF"/>
                </a:solidFill>
              </a:rPr>
              <a:t>/</a:t>
            </a:r>
            <a:r>
              <a:rPr lang="en-US" dirty="0" err="1" smtClean="0">
                <a:solidFill>
                  <a:srgbClr val="0000FF"/>
                </a:solidFill>
              </a:rPr>
              <a:t>deta</a:t>
            </a:r>
            <a:r>
              <a:rPr lang="en-US" dirty="0" smtClean="0">
                <a:solidFill>
                  <a:srgbClr val="0000FF"/>
                </a:solidFill>
              </a:rPr>
              <a:t>, increase in </a:t>
            </a:r>
            <a:r>
              <a:rPr lang="en-US" dirty="0" err="1" smtClean="0">
                <a:solidFill>
                  <a:srgbClr val="0000FF"/>
                </a:solidFill>
                <a:latin typeface="Symbol" charset="2"/>
                <a:cs typeface="Symbol" charset="2"/>
              </a:rPr>
              <a:t>s</a:t>
            </a:r>
            <a:r>
              <a:rPr lang="en-US" baseline="-25000" dirty="0" err="1" smtClean="0">
                <a:solidFill>
                  <a:srgbClr val="0000FF"/>
                </a:solidFill>
              </a:rPr>
              <a:t>inel</a:t>
            </a:r>
            <a:endParaRPr lang="en-US" baseline="-25000" dirty="0" smtClean="0">
              <a:solidFill>
                <a:srgbClr val="0000FF"/>
              </a:solidFill>
            </a:endParaRPr>
          </a:p>
          <a:p>
            <a:pPr lvl="1"/>
            <a:r>
              <a:rPr lang="en-US" dirty="0" smtClean="0"/>
              <a:t>O(20%)</a:t>
            </a:r>
          </a:p>
          <a:p>
            <a:r>
              <a:rPr lang="en-US" dirty="0" smtClean="0">
                <a:solidFill>
                  <a:srgbClr val="0000FF"/>
                </a:solidFill>
              </a:rPr>
              <a:t>&lt;PU&gt; @ 13 </a:t>
            </a:r>
            <a:r>
              <a:rPr lang="en-US" dirty="0" err="1" smtClean="0">
                <a:solidFill>
                  <a:srgbClr val="0000FF"/>
                </a:solidFill>
              </a:rPr>
              <a:t>TeV</a:t>
            </a:r>
            <a:endParaRPr lang="en-US" dirty="0" smtClean="0">
              <a:solidFill>
                <a:srgbClr val="0000FF"/>
              </a:solidFill>
            </a:endParaRPr>
          </a:p>
          <a:p>
            <a:pPr lvl="1"/>
            <a:r>
              <a:rPr lang="en-US" dirty="0" smtClean="0"/>
              <a:t>1e34 = ~30</a:t>
            </a:r>
          </a:p>
          <a:p>
            <a:pPr lvl="1"/>
            <a:r>
              <a:rPr lang="en-US" dirty="0" smtClean="0"/>
              <a:t>5e34 = ~140</a:t>
            </a:r>
            <a:endParaRPr lang="en-US" dirty="0"/>
          </a:p>
          <a:p>
            <a:pPr marL="0" indent="0">
              <a:buNone/>
            </a:pPr>
            <a:r>
              <a:rPr lang="en-US" dirty="0" smtClean="0">
                <a:solidFill>
                  <a:srgbClr val="0000FF"/>
                </a:solidFill>
              </a:rPr>
              <a:t>Increased trigger rates</a:t>
            </a:r>
          </a:p>
          <a:p>
            <a:pPr lvl="1"/>
            <a:r>
              <a:rPr lang="en-US" dirty="0" smtClean="0"/>
              <a:t>2.5x Run2(3) to Run1</a:t>
            </a:r>
          </a:p>
          <a:p>
            <a:pPr lvl="1"/>
            <a:r>
              <a:rPr lang="en-US" dirty="0" smtClean="0"/>
              <a:t>10x Run4 to Run2(3)</a:t>
            </a:r>
          </a:p>
          <a:p>
            <a:pPr lvl="1"/>
            <a:endParaRPr lang="en-US" dirty="0"/>
          </a:p>
          <a:p>
            <a:pPr lvl="1"/>
            <a:r>
              <a:rPr lang="en-US" b="1" dirty="0" smtClean="0">
                <a:solidFill>
                  <a:srgbClr val="FF0000"/>
                </a:solidFill>
              </a:rPr>
              <a:t>Totals </a:t>
            </a:r>
            <a:r>
              <a:rPr lang="en-US" b="1" dirty="0" err="1" smtClean="0">
                <a:solidFill>
                  <a:srgbClr val="FF0000"/>
                </a:solidFill>
              </a:rPr>
              <a:t>wrt</a:t>
            </a:r>
            <a:r>
              <a:rPr lang="en-US" b="1" dirty="0" smtClean="0">
                <a:solidFill>
                  <a:srgbClr val="FF0000"/>
                </a:solidFill>
              </a:rPr>
              <a:t> Run1: Run2(3) = ~6-10, Run4 ~ 200 (??)</a:t>
            </a:r>
          </a:p>
          <a:p>
            <a:endParaRPr lang="en-US" dirty="0"/>
          </a:p>
        </p:txBody>
      </p:sp>
      <p:pic>
        <p:nvPicPr>
          <p:cNvPr id="4" name="Picture 3"/>
          <p:cNvPicPr>
            <a:picLocks noChangeAspect="1"/>
          </p:cNvPicPr>
          <p:nvPr/>
        </p:nvPicPr>
        <p:blipFill>
          <a:blip r:embed="rId2"/>
          <a:stretch>
            <a:fillRect/>
          </a:stretch>
        </p:blipFill>
        <p:spPr>
          <a:xfrm>
            <a:off x="5414069" y="1365388"/>
            <a:ext cx="3729931" cy="2781278"/>
          </a:xfrm>
          <a:prstGeom prst="rect">
            <a:avLst/>
          </a:prstGeom>
        </p:spPr>
      </p:pic>
      <p:pic>
        <p:nvPicPr>
          <p:cNvPr id="5" name="Picture 4"/>
          <p:cNvPicPr>
            <a:picLocks noChangeAspect="1"/>
          </p:cNvPicPr>
          <p:nvPr/>
        </p:nvPicPr>
        <p:blipFill>
          <a:blip r:embed="rId3"/>
          <a:stretch>
            <a:fillRect/>
          </a:stretch>
        </p:blipFill>
        <p:spPr>
          <a:xfrm>
            <a:off x="5414069" y="4053119"/>
            <a:ext cx="3729931" cy="2700779"/>
          </a:xfrm>
          <a:prstGeom prst="rect">
            <a:avLst/>
          </a:prstGeom>
        </p:spPr>
      </p:pic>
      <p:sp>
        <p:nvSpPr>
          <p:cNvPr id="6" name="Slide Number Placeholder 5"/>
          <p:cNvSpPr>
            <a:spLocks noGrp="1"/>
          </p:cNvSpPr>
          <p:nvPr>
            <p:ph type="sldNum" sz="quarter" idx="12"/>
          </p:nvPr>
        </p:nvSpPr>
        <p:spPr/>
        <p:txBody>
          <a:bodyPr/>
          <a:lstStyle/>
          <a:p>
            <a:fld id="{F1653CE6-4CA0-A844-B523-715CC56373C2}" type="slidenum">
              <a:rPr lang="en-US" smtClean="0"/>
              <a:t>44</a:t>
            </a:fld>
            <a:endParaRPr lang="en-US"/>
          </a:p>
        </p:txBody>
      </p:sp>
    </p:spTree>
    <p:extLst>
      <p:ext uri="{BB962C8B-B14F-4D97-AF65-F5344CB8AC3E}">
        <p14:creationId xmlns:p14="http://schemas.microsoft.com/office/powerpoint/2010/main" val="2840210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more efficiently what you do …</a:t>
            </a:r>
            <a:endParaRPr lang="en-US" dirty="0"/>
          </a:p>
        </p:txBody>
      </p:sp>
      <p:sp>
        <p:nvSpPr>
          <p:cNvPr id="3" name="Content Placeholder 2"/>
          <p:cNvSpPr>
            <a:spLocks noGrp="1"/>
          </p:cNvSpPr>
          <p:nvPr>
            <p:ph idx="1"/>
          </p:nvPr>
        </p:nvSpPr>
        <p:spPr/>
        <p:txBody>
          <a:bodyPr>
            <a:normAutofit/>
          </a:bodyPr>
          <a:lstStyle/>
          <a:p>
            <a:pPr marL="457200" indent="-457200">
              <a:buFont typeface="+mj-lt"/>
              <a:buAutoNum type="arabicPeriod"/>
            </a:pPr>
            <a:r>
              <a:rPr lang="en-US" dirty="0" smtClean="0"/>
              <a:t>Write a better software (see later)</a:t>
            </a:r>
          </a:p>
          <a:p>
            <a:pPr lvl="1"/>
            <a:r>
              <a:rPr lang="en-US" dirty="0" smtClean="0"/>
              <a:t>We are somehow counting on a Moore-like law for (our) SW performance</a:t>
            </a:r>
          </a:p>
          <a:p>
            <a:endParaRPr lang="en-US" dirty="0" smtClean="0"/>
          </a:p>
          <a:p>
            <a:pPr marL="457200" indent="-457200">
              <a:buFont typeface="+mj-lt"/>
              <a:buAutoNum type="arabicPeriod"/>
            </a:pPr>
            <a:r>
              <a:rPr lang="en-US" dirty="0" smtClean="0"/>
              <a:t>Improve resource usage, but	</a:t>
            </a:r>
          </a:p>
          <a:p>
            <a:pPr lvl="1"/>
            <a:r>
              <a:rPr lang="en-US" dirty="0" smtClean="0"/>
              <a:t>HLT and Tier0 fully booked in data taking</a:t>
            </a:r>
          </a:p>
          <a:p>
            <a:pPr lvl="2"/>
            <a:r>
              <a:rPr lang="en-US" dirty="0" smtClean="0"/>
              <a:t>(which is ~ 9/12 of the year)</a:t>
            </a:r>
          </a:p>
          <a:p>
            <a:pPr lvl="1"/>
            <a:r>
              <a:rPr lang="en-US" dirty="0" smtClean="0"/>
              <a:t>Tier1s and Tier2s usage level &gt; 80% of the pledge on average </a:t>
            </a:r>
          </a:p>
          <a:p>
            <a:pPr lvl="1"/>
            <a:r>
              <a:rPr lang="en-US" dirty="0" smtClean="0"/>
              <a:t>These available % cannot be easily used today, since MONARC limits the type of tasks possible at sites</a:t>
            </a:r>
          </a:p>
          <a:p>
            <a:pPr lvl="2"/>
            <a:r>
              <a:rPr lang="en-US" dirty="0" smtClean="0"/>
              <a:t>For example, a free Tier1 cannot in principle be used for analysis</a:t>
            </a:r>
          </a:p>
          <a:p>
            <a:pPr lvl="1"/>
            <a:r>
              <a:rPr lang="en-US" dirty="0" smtClean="0"/>
              <a:t>Flatten MONARC!</a:t>
            </a:r>
            <a:endParaRPr lang="en-US" dirty="0"/>
          </a:p>
        </p:txBody>
      </p:sp>
      <p:sp>
        <p:nvSpPr>
          <p:cNvPr id="4" name="Slide Number Placeholder 3"/>
          <p:cNvSpPr>
            <a:spLocks noGrp="1"/>
          </p:cNvSpPr>
          <p:nvPr>
            <p:ph type="sldNum" sz="quarter" idx="12"/>
          </p:nvPr>
        </p:nvSpPr>
        <p:spPr/>
        <p:txBody>
          <a:bodyPr/>
          <a:lstStyle/>
          <a:p>
            <a:fld id="{F1653CE6-4CA0-A844-B523-715CC56373C2}" type="slidenum">
              <a:rPr lang="en-US" smtClean="0"/>
              <a:t>45</a:t>
            </a:fld>
            <a:endParaRPr lang="en-US"/>
          </a:p>
        </p:txBody>
      </p:sp>
    </p:spTree>
    <p:extLst>
      <p:ext uri="{BB962C8B-B14F-4D97-AF65-F5344CB8AC3E}">
        <p14:creationId xmlns:p14="http://schemas.microsoft.com/office/powerpoint/2010/main" val="233925903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F1653CE6-4CA0-A844-B523-715CC56373C2}" type="slidenum">
              <a:rPr lang="en-US" smtClean="0"/>
              <a:t>46</a:t>
            </a:fld>
            <a:endParaRPr lang="en-US"/>
          </a:p>
        </p:txBody>
      </p:sp>
      <p:pic>
        <p:nvPicPr>
          <p:cNvPr id="5" name="Content Placeholder 4"/>
          <p:cNvPicPr>
            <a:picLocks noGrp="1" noChangeAspect="1"/>
          </p:cNvPicPr>
          <p:nvPr>
            <p:ph idx="1"/>
          </p:nvPr>
        </p:nvPicPr>
        <p:blipFill>
          <a:blip r:embed="rId2"/>
          <a:srcRect t="10494" b="10494"/>
          <a:stretch>
            <a:fillRect/>
          </a:stretch>
        </p:blipFill>
        <p:spPr>
          <a:prstGeom prst="rect">
            <a:avLst/>
          </a:prstGeom>
        </p:spPr>
      </p:pic>
    </p:spTree>
    <p:extLst>
      <p:ext uri="{BB962C8B-B14F-4D97-AF65-F5344CB8AC3E}">
        <p14:creationId xmlns:p14="http://schemas.microsoft.com/office/powerpoint/2010/main" val="28480531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software side of the story</a:t>
            </a:r>
            <a:endParaRPr lang="en-US" dirty="0"/>
          </a:p>
        </p:txBody>
      </p:sp>
      <p:sp>
        <p:nvSpPr>
          <p:cNvPr id="3" name="Content Placeholder 2"/>
          <p:cNvSpPr>
            <a:spLocks noGrp="1"/>
          </p:cNvSpPr>
          <p:nvPr>
            <p:ph idx="1"/>
          </p:nvPr>
        </p:nvSpPr>
        <p:spPr/>
        <p:txBody>
          <a:bodyPr>
            <a:normAutofit lnSpcReduction="10000"/>
          </a:bodyPr>
          <a:lstStyle/>
          <a:p>
            <a:r>
              <a:rPr lang="en-US" dirty="0" smtClean="0"/>
              <a:t>Up to here, it was about: “how to run our software”</a:t>
            </a:r>
          </a:p>
          <a:p>
            <a:r>
              <a:rPr lang="en-US" dirty="0" smtClean="0"/>
              <a:t>The other not trivial question is “what is our software”</a:t>
            </a:r>
          </a:p>
          <a:p>
            <a:pPr lvl="1"/>
            <a:r>
              <a:rPr lang="en-US" dirty="0" smtClean="0"/>
              <a:t>And: can we expect a Moore-like improvement there?</a:t>
            </a:r>
          </a:p>
          <a:p>
            <a:endParaRPr lang="en-US" dirty="0"/>
          </a:p>
          <a:p>
            <a:r>
              <a:rPr lang="en-US" dirty="0" smtClean="0"/>
              <a:t>Our software circa 2013</a:t>
            </a:r>
          </a:p>
          <a:p>
            <a:pPr lvl="1"/>
            <a:r>
              <a:rPr lang="en-US" dirty="0" smtClean="0"/>
              <a:t>Sequential x86 code, C++ / Python</a:t>
            </a:r>
          </a:p>
          <a:p>
            <a:pPr lvl="2"/>
            <a:r>
              <a:rPr lang="en-US" dirty="0" smtClean="0"/>
              <a:t>In some cases our C++ is “1-to-1 translated Fortran”</a:t>
            </a:r>
          </a:p>
          <a:p>
            <a:pPr lvl="1"/>
            <a:r>
              <a:rPr lang="en-US" dirty="0" smtClean="0"/>
              <a:t>2-3 GB per process</a:t>
            </a:r>
          </a:p>
          <a:p>
            <a:pPr lvl="1"/>
            <a:r>
              <a:rPr lang="en-US" dirty="0" smtClean="0"/>
              <a:t>Single processes even on Multi Core CPUs</a:t>
            </a:r>
          </a:p>
          <a:p>
            <a:pPr lvl="1"/>
            <a:r>
              <a:rPr lang="en-US" dirty="0" smtClean="0"/>
              <a:t>Very few parts of </a:t>
            </a:r>
            <a:r>
              <a:rPr lang="en-US" dirty="0" err="1" smtClean="0"/>
              <a:t>vectorized</a:t>
            </a:r>
            <a:r>
              <a:rPr lang="en-US" dirty="0" smtClean="0"/>
              <a:t> code, mostly just via “compiler smartness”</a:t>
            </a:r>
          </a:p>
          <a:p>
            <a:pPr lvl="1"/>
            <a:r>
              <a:rPr lang="en-US" dirty="0" smtClean="0"/>
              <a:t>Some usage of GPU, but for very specific use cases (ALICE trigger)</a:t>
            </a:r>
          </a:p>
          <a:p>
            <a:pPr lvl="1"/>
            <a:endParaRPr lang="en-US" dirty="0" smtClean="0"/>
          </a:p>
          <a:p>
            <a:endParaRPr lang="en-US" dirty="0"/>
          </a:p>
          <a:p>
            <a:endParaRPr lang="en-US" dirty="0"/>
          </a:p>
        </p:txBody>
      </p:sp>
      <p:sp>
        <p:nvSpPr>
          <p:cNvPr id="4" name="Slide Number Placeholder 3"/>
          <p:cNvSpPr>
            <a:spLocks noGrp="1"/>
          </p:cNvSpPr>
          <p:nvPr>
            <p:ph type="sldNum" sz="quarter" idx="12"/>
          </p:nvPr>
        </p:nvSpPr>
        <p:spPr/>
        <p:txBody>
          <a:bodyPr/>
          <a:lstStyle/>
          <a:p>
            <a:fld id="{F1653CE6-4CA0-A844-B523-715CC56373C2}" type="slidenum">
              <a:rPr lang="en-US" smtClean="0"/>
              <a:t>47</a:t>
            </a:fld>
            <a:endParaRPr lang="en-US"/>
          </a:p>
        </p:txBody>
      </p:sp>
    </p:spTree>
    <p:extLst>
      <p:ext uri="{BB962C8B-B14F-4D97-AF65-F5344CB8AC3E}">
        <p14:creationId xmlns:p14="http://schemas.microsoft.com/office/powerpoint/2010/main" val="35856624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Algorithmic improvements still exist!</a:t>
            </a:r>
            <a:endParaRPr lang="en-US" dirty="0"/>
          </a:p>
        </p:txBody>
      </p:sp>
      <p:sp>
        <p:nvSpPr>
          <p:cNvPr id="4" name="Slide Number Placeholder 3"/>
          <p:cNvSpPr>
            <a:spLocks noGrp="1"/>
          </p:cNvSpPr>
          <p:nvPr>
            <p:ph type="sldNum" sz="quarter" idx="12"/>
          </p:nvPr>
        </p:nvSpPr>
        <p:spPr/>
        <p:txBody>
          <a:bodyPr/>
          <a:lstStyle/>
          <a:p>
            <a:fld id="{F1653CE6-4CA0-A844-B523-715CC56373C2}" type="slidenum">
              <a:rPr lang="en-US" smtClean="0"/>
              <a:t>48</a:t>
            </a:fld>
            <a:endParaRPr lang="en-US"/>
          </a:p>
        </p:txBody>
      </p:sp>
      <p:pic>
        <p:nvPicPr>
          <p:cNvPr id="5" name="Picture 4"/>
          <p:cNvPicPr>
            <a:picLocks noChangeAspect="1"/>
          </p:cNvPicPr>
          <p:nvPr/>
        </p:nvPicPr>
        <p:blipFill>
          <a:blip r:embed="rId2"/>
          <a:stretch>
            <a:fillRect/>
          </a:stretch>
        </p:blipFill>
        <p:spPr>
          <a:xfrm>
            <a:off x="1317092" y="1524000"/>
            <a:ext cx="5658334" cy="3910187"/>
          </a:xfrm>
          <a:prstGeom prst="rect">
            <a:avLst/>
          </a:prstGeom>
        </p:spPr>
      </p:pic>
      <p:sp>
        <p:nvSpPr>
          <p:cNvPr id="6" name="TextBox 5"/>
          <p:cNvSpPr txBox="1"/>
          <p:nvPr/>
        </p:nvSpPr>
        <p:spPr>
          <a:xfrm>
            <a:off x="1" y="5833534"/>
            <a:ext cx="7315200" cy="923330"/>
          </a:xfrm>
          <a:prstGeom prst="rect">
            <a:avLst/>
          </a:prstGeom>
          <a:noFill/>
        </p:spPr>
        <p:txBody>
          <a:bodyPr wrap="square" rtlCol="0">
            <a:spAutoFit/>
          </a:bodyPr>
          <a:lstStyle/>
          <a:p>
            <a:r>
              <a:rPr lang="en-US" dirty="0" smtClean="0"/>
              <a:t>Example by CMS: 20-40% yearly improvement, all the rest being equal</a:t>
            </a:r>
          </a:p>
          <a:p>
            <a:r>
              <a:rPr lang="en-US" dirty="0" smtClean="0"/>
              <a:t>(but needs more effort every time since low hanging fruits are gone)</a:t>
            </a:r>
            <a:endParaRPr lang="en-US" dirty="0"/>
          </a:p>
        </p:txBody>
      </p:sp>
      <p:pic>
        <p:nvPicPr>
          <p:cNvPr id="7" name="Picture 6"/>
          <p:cNvPicPr>
            <a:picLocks noChangeAspect="1"/>
          </p:cNvPicPr>
          <p:nvPr/>
        </p:nvPicPr>
        <p:blipFill>
          <a:blip r:embed="rId3"/>
          <a:stretch>
            <a:fillRect/>
          </a:stretch>
        </p:blipFill>
        <p:spPr>
          <a:xfrm>
            <a:off x="7315201" y="4621742"/>
            <a:ext cx="1674448" cy="2175933"/>
          </a:xfrm>
          <a:prstGeom prst="rect">
            <a:avLst/>
          </a:prstGeom>
        </p:spPr>
      </p:pic>
      <p:cxnSp>
        <p:nvCxnSpPr>
          <p:cNvPr id="9" name="Straight Connector 8"/>
          <p:cNvCxnSpPr/>
          <p:nvPr/>
        </p:nvCxnSpPr>
        <p:spPr>
          <a:xfrm>
            <a:off x="7620000" y="5620454"/>
            <a:ext cx="567266" cy="67874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620000" y="5620454"/>
            <a:ext cx="440267" cy="67874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860355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a:xfrm>
            <a:off x="7620000" y="18288"/>
            <a:ext cx="1066800" cy="329184"/>
          </a:xfrm>
        </p:spPr>
        <p:txBody>
          <a:bodyPr/>
          <a:lstStyle/>
          <a:p>
            <a:fld id="{0CFEC368-1D7A-4F81-ABF6-AE0E36BAF64C}" type="slidenum">
              <a:rPr lang="en-US" smtClean="0"/>
              <a:pPr/>
              <a:t>49</a:t>
            </a:fld>
            <a:endParaRPr lang="en-US"/>
          </a:p>
        </p:txBody>
      </p:sp>
      <p:sp>
        <p:nvSpPr>
          <p:cNvPr id="8" name="Slide Number Placeholder 5"/>
          <p:cNvSpPr txBox="1">
            <a:spLocks/>
          </p:cNvSpPr>
          <p:nvPr/>
        </p:nvSpPr>
        <p:spPr>
          <a:xfrm>
            <a:off x="6400800" y="6324600"/>
            <a:ext cx="1905000" cy="457200"/>
          </a:xfrm>
          <a:prstGeom prst="rect">
            <a:avLst/>
          </a:prstGeom>
        </p:spPr>
        <p:txBody>
          <a:bodyPr vert="horz" lIns="91440" tIns="45720" rIns="91440" bIns="45720" rtlCol="0" anchor="ctr"/>
          <a:lstStyle>
            <a:defPPr>
              <a:defRPr lang="en-US"/>
            </a:defPPr>
            <a:lvl1pPr marL="0" algn="l" defTabSz="914400" rtl="0" eaLnBrk="1" latinLnBrk="0" hangingPunct="1">
              <a:defRPr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8149FB-5557-EF44-8086-097FDC3138FA}" type="slidenum">
              <a:rPr lang="it-IT" smtClean="0"/>
              <a:pPr/>
              <a:t>49</a:t>
            </a:fld>
            <a:endParaRPr lang="it-IT"/>
          </a:p>
        </p:txBody>
      </p:sp>
      <p:sp>
        <p:nvSpPr>
          <p:cNvPr id="9" name="Text Box 41"/>
          <p:cNvSpPr txBox="1">
            <a:spLocks noChangeArrowheads="1"/>
          </p:cNvSpPr>
          <p:nvPr/>
        </p:nvSpPr>
        <p:spPr bwMode="auto">
          <a:xfrm>
            <a:off x="4175125" y="3184525"/>
            <a:ext cx="4968875" cy="854075"/>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spcBef>
                <a:spcPct val="0"/>
              </a:spcBef>
              <a:defRPr sz="2400">
                <a:solidFill>
                  <a:schemeClr val="tx1"/>
                </a:solidFill>
                <a:latin typeface="Arial" charset="0"/>
                <a:ea typeface="ＭＳ Ｐゴシック" charset="0"/>
              </a:defRPr>
            </a:lvl1pPr>
            <a:lvl2pPr>
              <a:spcBef>
                <a:spcPct val="0"/>
              </a:spcBef>
              <a:defRPr sz="2400">
                <a:solidFill>
                  <a:schemeClr val="tx1"/>
                </a:solidFill>
                <a:latin typeface="Arial" charset="0"/>
                <a:ea typeface="ＭＳ Ｐゴシック" charset="0"/>
              </a:defRPr>
            </a:lvl2pPr>
            <a:lvl3pPr>
              <a:spcBef>
                <a:spcPct val="0"/>
              </a:spcBef>
              <a:defRPr sz="2400">
                <a:solidFill>
                  <a:schemeClr val="tx1"/>
                </a:solidFill>
                <a:latin typeface="Arial" charset="0"/>
                <a:ea typeface="ＭＳ Ｐゴシック" charset="0"/>
              </a:defRPr>
            </a:lvl3pPr>
            <a:lvl4pPr>
              <a:spcBef>
                <a:spcPct val="0"/>
              </a:spcBef>
              <a:defRPr sz="2400">
                <a:solidFill>
                  <a:schemeClr val="tx1"/>
                </a:solidFill>
                <a:latin typeface="Arial" charset="0"/>
                <a:ea typeface="ＭＳ Ｐゴシック" charset="0"/>
              </a:defRPr>
            </a:lvl4pPr>
            <a:lvl5pPr>
              <a:spcBef>
                <a:spcPct val="0"/>
              </a:spcBef>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a:spcBef>
                <a:spcPct val="50000"/>
              </a:spcBef>
              <a:buFont typeface="Wingdings" charset="0"/>
              <a:buNone/>
            </a:pPr>
            <a:r>
              <a:rPr lang="en-US" sz="2000" dirty="0" smtClean="0">
                <a:solidFill>
                  <a:srgbClr val="008000"/>
                </a:solidFill>
                <a:latin typeface="Tahoma" charset="0"/>
              </a:rPr>
              <a:t>A second copy of RAW data (Backup)</a:t>
            </a:r>
            <a:endParaRPr lang="en-US" sz="2000" dirty="0">
              <a:solidFill>
                <a:srgbClr val="008000"/>
              </a:solidFill>
              <a:latin typeface="Tahoma" charset="0"/>
            </a:endParaRPr>
          </a:p>
          <a:p>
            <a:pPr>
              <a:spcBef>
                <a:spcPct val="50000"/>
              </a:spcBef>
              <a:buFont typeface="Wingdings" charset="0"/>
              <a:buNone/>
            </a:pPr>
            <a:r>
              <a:rPr lang="en-US" sz="2000" dirty="0" smtClean="0">
                <a:solidFill>
                  <a:srgbClr val="008000"/>
                </a:solidFill>
                <a:latin typeface="Tahoma" charset="0"/>
              </a:rPr>
              <a:t>Re-reconstructions with better calibrations</a:t>
            </a:r>
            <a:endParaRPr lang="it-IT" sz="2000" dirty="0">
              <a:solidFill>
                <a:srgbClr val="008000"/>
              </a:solidFill>
              <a:latin typeface="Tahoma" charset="0"/>
            </a:endParaRPr>
          </a:p>
        </p:txBody>
      </p:sp>
      <p:sp>
        <p:nvSpPr>
          <p:cNvPr id="10" name="Text Box 42"/>
          <p:cNvSpPr txBox="1">
            <a:spLocks noChangeArrowheads="1"/>
          </p:cNvSpPr>
          <p:nvPr/>
        </p:nvSpPr>
        <p:spPr bwMode="auto">
          <a:xfrm>
            <a:off x="4175125" y="4216400"/>
            <a:ext cx="4968875" cy="1169551"/>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spcBef>
                <a:spcPct val="0"/>
              </a:spcBef>
              <a:defRPr sz="2400">
                <a:solidFill>
                  <a:schemeClr val="tx1"/>
                </a:solidFill>
                <a:latin typeface="Arial" charset="0"/>
                <a:ea typeface="ＭＳ Ｐゴシック" charset="0"/>
              </a:defRPr>
            </a:lvl1pPr>
            <a:lvl2pPr>
              <a:spcBef>
                <a:spcPct val="0"/>
              </a:spcBef>
              <a:defRPr sz="2400">
                <a:solidFill>
                  <a:schemeClr val="tx1"/>
                </a:solidFill>
                <a:latin typeface="Arial" charset="0"/>
                <a:ea typeface="ＭＳ Ｐゴシック" charset="0"/>
              </a:defRPr>
            </a:lvl2pPr>
            <a:lvl3pPr>
              <a:spcBef>
                <a:spcPct val="0"/>
              </a:spcBef>
              <a:defRPr sz="2400">
                <a:solidFill>
                  <a:schemeClr val="tx1"/>
                </a:solidFill>
                <a:latin typeface="Arial" charset="0"/>
                <a:ea typeface="ＭＳ Ｐゴシック" charset="0"/>
              </a:defRPr>
            </a:lvl3pPr>
            <a:lvl4pPr>
              <a:spcBef>
                <a:spcPct val="0"/>
              </a:spcBef>
              <a:defRPr sz="2400">
                <a:solidFill>
                  <a:schemeClr val="tx1"/>
                </a:solidFill>
                <a:latin typeface="Arial" charset="0"/>
                <a:ea typeface="ＭＳ Ｐゴシック" charset="0"/>
              </a:defRPr>
            </a:lvl4pPr>
            <a:lvl5pPr>
              <a:spcBef>
                <a:spcPct val="0"/>
              </a:spcBef>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a:spcBef>
                <a:spcPct val="50000"/>
              </a:spcBef>
              <a:buFont typeface="Wingdings" charset="0"/>
              <a:buNone/>
            </a:pPr>
            <a:r>
              <a:rPr lang="en-US" sz="2000" dirty="0" smtClean="0">
                <a:solidFill>
                  <a:srgbClr val="000099"/>
                </a:solidFill>
                <a:latin typeface="Tahoma" charset="0"/>
              </a:rPr>
              <a:t>Analysis Activity</a:t>
            </a:r>
            <a:endParaRPr lang="en-US" sz="2000" dirty="0">
              <a:solidFill>
                <a:srgbClr val="000099"/>
              </a:solidFill>
              <a:latin typeface="Tahoma" charset="0"/>
            </a:endParaRPr>
          </a:p>
          <a:p>
            <a:pPr>
              <a:spcBef>
                <a:spcPct val="50000"/>
              </a:spcBef>
              <a:buFont typeface="Wingdings" charset="0"/>
              <a:buNone/>
            </a:pPr>
            <a:r>
              <a:rPr lang="en-US" sz="2000" dirty="0">
                <a:solidFill>
                  <a:srgbClr val="000099"/>
                </a:solidFill>
                <a:latin typeface="Tahoma" charset="0"/>
              </a:rPr>
              <a:t>D</a:t>
            </a:r>
            <a:r>
              <a:rPr lang="en-US" sz="2000" dirty="0" smtClean="0">
                <a:solidFill>
                  <a:srgbClr val="000099"/>
                </a:solidFill>
                <a:latin typeface="Tahoma" charset="0"/>
              </a:rPr>
              <a:t>imensioned to help ~ 50physicists in their analysis activities</a:t>
            </a:r>
            <a:endParaRPr lang="it-IT" sz="2000" dirty="0">
              <a:solidFill>
                <a:srgbClr val="000099"/>
              </a:solidFill>
              <a:latin typeface="Tahoma" charset="0"/>
            </a:endParaRPr>
          </a:p>
        </p:txBody>
      </p:sp>
      <p:pic>
        <p:nvPicPr>
          <p:cNvPr id="11" name="Picture 6"/>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1443038"/>
            <a:ext cx="1706563" cy="112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2" name="Rectangle 13"/>
          <p:cNvSpPr>
            <a:spLocks noChangeArrowheads="1"/>
          </p:cNvSpPr>
          <p:nvPr/>
        </p:nvSpPr>
        <p:spPr bwMode="auto">
          <a:xfrm>
            <a:off x="4449763" y="1858963"/>
            <a:ext cx="2073275" cy="118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 name="Oval 16"/>
          <p:cNvSpPr>
            <a:spLocks noChangeArrowheads="1"/>
          </p:cNvSpPr>
          <p:nvPr/>
        </p:nvSpPr>
        <p:spPr bwMode="auto">
          <a:xfrm>
            <a:off x="0" y="3313113"/>
            <a:ext cx="1752600" cy="533400"/>
          </a:xfrm>
          <a:prstGeom prst="ellipse">
            <a:avLst/>
          </a:prstGeom>
          <a:solidFill>
            <a:srgbClr val="1DCBE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 typeface="Wingdings" charset="0"/>
              <a:buNone/>
            </a:pPr>
            <a:r>
              <a:rPr lang="en-US" sz="2400"/>
              <a:t>Tier 1</a:t>
            </a:r>
            <a:endParaRPr lang="it-IT" sz="2400"/>
          </a:p>
        </p:txBody>
      </p:sp>
      <p:sp>
        <p:nvSpPr>
          <p:cNvPr id="14" name="Oval 18"/>
          <p:cNvSpPr>
            <a:spLocks noChangeArrowheads="1"/>
          </p:cNvSpPr>
          <p:nvPr/>
        </p:nvSpPr>
        <p:spPr bwMode="auto">
          <a:xfrm>
            <a:off x="492125" y="3346450"/>
            <a:ext cx="1752600" cy="533400"/>
          </a:xfrm>
          <a:prstGeom prst="ellipse">
            <a:avLst/>
          </a:prstGeom>
          <a:solidFill>
            <a:srgbClr val="F078D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 typeface="Wingdings" charset="0"/>
              <a:buNone/>
            </a:pPr>
            <a:r>
              <a:rPr lang="en-US" sz="2400"/>
              <a:t>Tier 1</a:t>
            </a:r>
            <a:endParaRPr lang="it-IT" sz="2400"/>
          </a:p>
        </p:txBody>
      </p:sp>
      <p:sp>
        <p:nvSpPr>
          <p:cNvPr id="15" name="Oval 19"/>
          <p:cNvSpPr>
            <a:spLocks noChangeArrowheads="1"/>
          </p:cNvSpPr>
          <p:nvPr/>
        </p:nvSpPr>
        <p:spPr bwMode="auto">
          <a:xfrm>
            <a:off x="1179513" y="3243263"/>
            <a:ext cx="1752600" cy="533400"/>
          </a:xfrm>
          <a:prstGeom prst="ellipse">
            <a:avLst/>
          </a:prstGeom>
          <a:solidFill>
            <a:srgbClr val="FB05F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 typeface="Wingdings" charset="0"/>
              <a:buNone/>
            </a:pPr>
            <a:r>
              <a:rPr lang="en-US" sz="2400"/>
              <a:t>Tier 1</a:t>
            </a:r>
            <a:endParaRPr lang="it-IT" sz="2400"/>
          </a:p>
        </p:txBody>
      </p:sp>
      <p:sp>
        <p:nvSpPr>
          <p:cNvPr id="16" name="Oval 20"/>
          <p:cNvSpPr>
            <a:spLocks noChangeArrowheads="1"/>
          </p:cNvSpPr>
          <p:nvPr/>
        </p:nvSpPr>
        <p:spPr bwMode="auto">
          <a:xfrm>
            <a:off x="2005013" y="3275013"/>
            <a:ext cx="1752600" cy="533400"/>
          </a:xfrm>
          <a:prstGeom prst="ellipse">
            <a:avLst/>
          </a:prstGeom>
          <a:solidFill>
            <a:srgbClr val="05FBC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 typeface="Wingdings" charset="0"/>
              <a:buNone/>
            </a:pPr>
            <a:r>
              <a:rPr lang="en-US" sz="2400"/>
              <a:t>Tier 1</a:t>
            </a:r>
            <a:endParaRPr lang="it-IT" sz="2400"/>
          </a:p>
        </p:txBody>
      </p:sp>
      <p:sp>
        <p:nvSpPr>
          <p:cNvPr id="17" name="Oval 21"/>
          <p:cNvSpPr>
            <a:spLocks noChangeArrowheads="1"/>
          </p:cNvSpPr>
          <p:nvPr/>
        </p:nvSpPr>
        <p:spPr bwMode="auto">
          <a:xfrm>
            <a:off x="2501900" y="3425825"/>
            <a:ext cx="1752600" cy="533400"/>
          </a:xfrm>
          <a:prstGeom prst="ellipse">
            <a:avLst/>
          </a:prstGeom>
          <a:solidFill>
            <a:srgbClr val="FFE26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 typeface="Wingdings" charset="0"/>
              <a:buNone/>
            </a:pPr>
            <a:r>
              <a:rPr lang="en-US" sz="2400"/>
              <a:t>Tier 1</a:t>
            </a:r>
            <a:endParaRPr lang="it-IT" sz="2400"/>
          </a:p>
        </p:txBody>
      </p:sp>
      <p:sp>
        <p:nvSpPr>
          <p:cNvPr id="18" name="Line 25"/>
          <p:cNvSpPr>
            <a:spLocks noChangeShapeType="1"/>
          </p:cNvSpPr>
          <p:nvPr/>
        </p:nvSpPr>
        <p:spPr bwMode="auto">
          <a:xfrm flipH="1">
            <a:off x="1347788" y="2714625"/>
            <a:ext cx="1625600" cy="534988"/>
          </a:xfrm>
          <a:prstGeom prst="line">
            <a:avLst/>
          </a:prstGeom>
          <a:noFill/>
          <a:ln w="1905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19" name="Group 43"/>
          <p:cNvGrpSpPr>
            <a:grpSpLocks/>
          </p:cNvGrpSpPr>
          <p:nvPr/>
        </p:nvGrpSpPr>
        <p:grpSpPr bwMode="auto">
          <a:xfrm>
            <a:off x="455613" y="2646363"/>
            <a:ext cx="3013075" cy="617537"/>
            <a:chOff x="287" y="1667"/>
            <a:chExt cx="1898" cy="718"/>
          </a:xfrm>
        </p:grpSpPr>
        <p:sp>
          <p:nvSpPr>
            <p:cNvPr id="20" name="Line 24"/>
            <p:cNvSpPr>
              <a:spLocks noChangeShapeType="1"/>
            </p:cNvSpPr>
            <p:nvPr/>
          </p:nvSpPr>
          <p:spPr bwMode="auto">
            <a:xfrm flipH="1">
              <a:off x="287" y="1670"/>
              <a:ext cx="1498" cy="672"/>
            </a:xfrm>
            <a:prstGeom prst="line">
              <a:avLst/>
            </a:prstGeom>
            <a:noFill/>
            <a:ln w="1905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 name="Line 26"/>
            <p:cNvSpPr>
              <a:spLocks noChangeShapeType="1"/>
            </p:cNvSpPr>
            <p:nvPr/>
          </p:nvSpPr>
          <p:spPr bwMode="auto">
            <a:xfrm flipH="1">
              <a:off x="1173" y="1702"/>
              <a:ext cx="788" cy="566"/>
            </a:xfrm>
            <a:prstGeom prst="line">
              <a:avLst/>
            </a:prstGeom>
            <a:noFill/>
            <a:ln w="1905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2" name="Line 27"/>
            <p:cNvSpPr>
              <a:spLocks noChangeShapeType="1"/>
            </p:cNvSpPr>
            <p:nvPr/>
          </p:nvSpPr>
          <p:spPr bwMode="auto">
            <a:xfrm flipH="1">
              <a:off x="1809" y="1694"/>
              <a:ext cx="269" cy="691"/>
            </a:xfrm>
            <a:prstGeom prst="line">
              <a:avLst/>
            </a:prstGeom>
            <a:noFill/>
            <a:ln w="1905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3" name="Line 28"/>
            <p:cNvSpPr>
              <a:spLocks noChangeShapeType="1"/>
            </p:cNvSpPr>
            <p:nvPr/>
          </p:nvSpPr>
          <p:spPr bwMode="auto">
            <a:xfrm flipH="1">
              <a:off x="2175" y="1667"/>
              <a:ext cx="10" cy="662"/>
            </a:xfrm>
            <a:prstGeom prst="line">
              <a:avLst/>
            </a:prstGeom>
            <a:noFill/>
            <a:ln w="1905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24" name="Oval 30"/>
          <p:cNvSpPr>
            <a:spLocks noChangeArrowheads="1"/>
          </p:cNvSpPr>
          <p:nvPr/>
        </p:nvSpPr>
        <p:spPr bwMode="auto">
          <a:xfrm>
            <a:off x="0" y="4573588"/>
            <a:ext cx="1752600" cy="533400"/>
          </a:xfrm>
          <a:prstGeom prst="ellipse">
            <a:avLst/>
          </a:prstGeom>
          <a:solidFill>
            <a:srgbClr val="1DCBE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 typeface="Wingdings" charset="0"/>
              <a:buNone/>
            </a:pPr>
            <a:r>
              <a:rPr lang="en-US" sz="2400"/>
              <a:t>Tier 2</a:t>
            </a:r>
            <a:endParaRPr lang="it-IT" sz="2400"/>
          </a:p>
        </p:txBody>
      </p:sp>
      <p:sp>
        <p:nvSpPr>
          <p:cNvPr id="25" name="Oval 31"/>
          <p:cNvSpPr>
            <a:spLocks noChangeArrowheads="1"/>
          </p:cNvSpPr>
          <p:nvPr/>
        </p:nvSpPr>
        <p:spPr bwMode="auto">
          <a:xfrm>
            <a:off x="708025" y="4591050"/>
            <a:ext cx="1752600" cy="533400"/>
          </a:xfrm>
          <a:prstGeom prst="ellipse">
            <a:avLst/>
          </a:prstGeom>
          <a:solidFill>
            <a:srgbClr val="F078D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 typeface="Wingdings" charset="0"/>
              <a:buNone/>
            </a:pPr>
            <a:r>
              <a:rPr lang="en-US" sz="2400"/>
              <a:t>Tier 2</a:t>
            </a:r>
            <a:endParaRPr lang="it-IT" sz="2400"/>
          </a:p>
        </p:txBody>
      </p:sp>
      <p:sp>
        <p:nvSpPr>
          <p:cNvPr id="26" name="Oval 32"/>
          <p:cNvSpPr>
            <a:spLocks noChangeArrowheads="1"/>
          </p:cNvSpPr>
          <p:nvPr/>
        </p:nvSpPr>
        <p:spPr bwMode="auto">
          <a:xfrm>
            <a:off x="1395413" y="4487863"/>
            <a:ext cx="1752600" cy="533400"/>
          </a:xfrm>
          <a:prstGeom prst="ellipse">
            <a:avLst/>
          </a:prstGeom>
          <a:solidFill>
            <a:srgbClr val="FB05F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 typeface="Wingdings" charset="0"/>
              <a:buNone/>
            </a:pPr>
            <a:r>
              <a:rPr lang="en-US" sz="2400"/>
              <a:t>Tier 2</a:t>
            </a:r>
            <a:endParaRPr lang="it-IT" sz="2400"/>
          </a:p>
        </p:txBody>
      </p:sp>
      <p:sp>
        <p:nvSpPr>
          <p:cNvPr id="27" name="Oval 33"/>
          <p:cNvSpPr>
            <a:spLocks noChangeArrowheads="1"/>
          </p:cNvSpPr>
          <p:nvPr/>
        </p:nvSpPr>
        <p:spPr bwMode="auto">
          <a:xfrm>
            <a:off x="2220913" y="4519613"/>
            <a:ext cx="1752600" cy="533400"/>
          </a:xfrm>
          <a:prstGeom prst="ellipse">
            <a:avLst/>
          </a:prstGeom>
          <a:solidFill>
            <a:srgbClr val="05FBC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 typeface="Wingdings" charset="0"/>
              <a:buNone/>
            </a:pPr>
            <a:r>
              <a:rPr lang="en-US" sz="2400"/>
              <a:t>Tier 2</a:t>
            </a:r>
            <a:endParaRPr lang="it-IT" sz="2400"/>
          </a:p>
        </p:txBody>
      </p:sp>
      <p:sp>
        <p:nvSpPr>
          <p:cNvPr id="28" name="Oval 34"/>
          <p:cNvSpPr>
            <a:spLocks noChangeArrowheads="1"/>
          </p:cNvSpPr>
          <p:nvPr/>
        </p:nvSpPr>
        <p:spPr bwMode="auto">
          <a:xfrm>
            <a:off x="2717800" y="4670425"/>
            <a:ext cx="1752600" cy="533400"/>
          </a:xfrm>
          <a:prstGeom prst="ellipse">
            <a:avLst/>
          </a:prstGeom>
          <a:solidFill>
            <a:srgbClr val="FFE26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 typeface="Wingdings" charset="0"/>
              <a:buNone/>
            </a:pPr>
            <a:r>
              <a:rPr lang="en-US" sz="2400"/>
              <a:t>Tier 2</a:t>
            </a:r>
            <a:endParaRPr lang="it-IT" sz="2400"/>
          </a:p>
        </p:txBody>
      </p:sp>
      <p:grpSp>
        <p:nvGrpSpPr>
          <p:cNvPr id="29" name="Group 44"/>
          <p:cNvGrpSpPr>
            <a:grpSpLocks/>
          </p:cNvGrpSpPr>
          <p:nvPr/>
        </p:nvGrpSpPr>
        <p:grpSpPr bwMode="auto">
          <a:xfrm>
            <a:off x="760413" y="5202238"/>
            <a:ext cx="3013075" cy="574675"/>
            <a:chOff x="423" y="2673"/>
            <a:chExt cx="1898" cy="724"/>
          </a:xfrm>
        </p:grpSpPr>
        <p:sp>
          <p:nvSpPr>
            <p:cNvPr id="30" name="Line 35"/>
            <p:cNvSpPr>
              <a:spLocks noChangeShapeType="1"/>
            </p:cNvSpPr>
            <p:nvPr/>
          </p:nvSpPr>
          <p:spPr bwMode="auto">
            <a:xfrm flipH="1">
              <a:off x="423" y="2676"/>
              <a:ext cx="1498" cy="672"/>
            </a:xfrm>
            <a:prstGeom prst="line">
              <a:avLst/>
            </a:prstGeom>
            <a:noFill/>
            <a:ln w="1905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 name="Line 36"/>
            <p:cNvSpPr>
              <a:spLocks noChangeShapeType="1"/>
            </p:cNvSpPr>
            <p:nvPr/>
          </p:nvSpPr>
          <p:spPr bwMode="auto">
            <a:xfrm flipH="1">
              <a:off x="808" y="2716"/>
              <a:ext cx="1201" cy="681"/>
            </a:xfrm>
            <a:prstGeom prst="line">
              <a:avLst/>
            </a:prstGeom>
            <a:noFill/>
            <a:ln w="1905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2" name="Line 37"/>
            <p:cNvSpPr>
              <a:spLocks noChangeShapeType="1"/>
            </p:cNvSpPr>
            <p:nvPr/>
          </p:nvSpPr>
          <p:spPr bwMode="auto">
            <a:xfrm flipH="1">
              <a:off x="1309" y="2708"/>
              <a:ext cx="788" cy="566"/>
            </a:xfrm>
            <a:prstGeom prst="line">
              <a:avLst/>
            </a:prstGeom>
            <a:noFill/>
            <a:ln w="1905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 name="Line 38"/>
            <p:cNvSpPr>
              <a:spLocks noChangeShapeType="1"/>
            </p:cNvSpPr>
            <p:nvPr/>
          </p:nvSpPr>
          <p:spPr bwMode="auto">
            <a:xfrm flipH="1">
              <a:off x="1945" y="2700"/>
              <a:ext cx="269" cy="653"/>
            </a:xfrm>
            <a:prstGeom prst="line">
              <a:avLst/>
            </a:prstGeom>
            <a:noFill/>
            <a:ln w="1905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4" name="Line 39"/>
            <p:cNvSpPr>
              <a:spLocks noChangeShapeType="1"/>
            </p:cNvSpPr>
            <p:nvPr/>
          </p:nvSpPr>
          <p:spPr bwMode="auto">
            <a:xfrm flipH="1">
              <a:off x="2311" y="2673"/>
              <a:ext cx="10" cy="662"/>
            </a:xfrm>
            <a:prstGeom prst="line">
              <a:avLst/>
            </a:prstGeom>
            <a:noFill/>
            <a:ln w="1905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35" name="Group 51"/>
          <p:cNvGrpSpPr>
            <a:grpSpLocks/>
          </p:cNvGrpSpPr>
          <p:nvPr/>
        </p:nvGrpSpPr>
        <p:grpSpPr bwMode="auto">
          <a:xfrm>
            <a:off x="1720850" y="1387475"/>
            <a:ext cx="7423150" cy="1797050"/>
            <a:chOff x="1084" y="874"/>
            <a:chExt cx="4676" cy="1132"/>
          </a:xfrm>
        </p:grpSpPr>
        <p:sp>
          <p:nvSpPr>
            <p:cNvPr id="36" name="Text Box 15"/>
            <p:cNvSpPr txBox="1">
              <a:spLocks noChangeArrowheads="1"/>
            </p:cNvSpPr>
            <p:nvPr/>
          </p:nvSpPr>
          <p:spPr bwMode="auto">
            <a:xfrm>
              <a:off x="2630" y="892"/>
              <a:ext cx="3130" cy="1114"/>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spcBef>
                  <a:spcPct val="0"/>
                </a:spcBef>
                <a:defRPr sz="2400">
                  <a:solidFill>
                    <a:schemeClr val="tx1"/>
                  </a:solidFill>
                  <a:latin typeface="Arial" charset="0"/>
                  <a:ea typeface="ＭＳ Ｐゴシック" charset="0"/>
                </a:defRPr>
              </a:lvl1pPr>
              <a:lvl2pPr>
                <a:spcBef>
                  <a:spcPct val="0"/>
                </a:spcBef>
                <a:defRPr sz="2400">
                  <a:solidFill>
                    <a:schemeClr val="tx1"/>
                  </a:solidFill>
                  <a:latin typeface="Arial" charset="0"/>
                  <a:ea typeface="ＭＳ Ｐゴシック" charset="0"/>
                </a:defRPr>
              </a:lvl2pPr>
              <a:lvl3pPr>
                <a:spcBef>
                  <a:spcPct val="0"/>
                </a:spcBef>
                <a:defRPr sz="2400">
                  <a:solidFill>
                    <a:schemeClr val="tx1"/>
                  </a:solidFill>
                  <a:latin typeface="Arial" charset="0"/>
                  <a:ea typeface="ＭＳ Ｐゴシック" charset="0"/>
                </a:defRPr>
              </a:lvl3pPr>
              <a:lvl4pPr>
                <a:spcBef>
                  <a:spcPct val="0"/>
                </a:spcBef>
                <a:defRPr sz="2400">
                  <a:solidFill>
                    <a:schemeClr val="tx1"/>
                  </a:solidFill>
                  <a:latin typeface="Arial" charset="0"/>
                  <a:ea typeface="ＭＳ Ｐゴシック" charset="0"/>
                </a:defRPr>
              </a:lvl4pPr>
              <a:lvl5pPr>
                <a:spcBef>
                  <a:spcPct val="0"/>
                </a:spcBef>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a:spcBef>
                  <a:spcPct val="50000"/>
                </a:spcBef>
                <a:buFont typeface="Wingdings" charset="0"/>
                <a:buNone/>
              </a:pPr>
              <a:r>
                <a:rPr lang="en-US" sz="2000" dirty="0">
                  <a:solidFill>
                    <a:srgbClr val="000099"/>
                  </a:solidFill>
                  <a:latin typeface="Tahoma" charset="0"/>
                </a:rPr>
                <a:t>CERN</a:t>
              </a:r>
            </a:p>
            <a:p>
              <a:pPr>
                <a:spcBef>
                  <a:spcPct val="50000"/>
                </a:spcBef>
                <a:buFont typeface="Wingdings" charset="0"/>
                <a:buNone/>
              </a:pPr>
              <a:r>
                <a:rPr lang="en-US" sz="2000" dirty="0" smtClean="0">
                  <a:solidFill>
                    <a:srgbClr val="000099"/>
                  </a:solidFill>
                  <a:latin typeface="Tahoma" charset="0"/>
                </a:rPr>
                <a:t>Master copy of RAW data</a:t>
              </a:r>
              <a:endParaRPr lang="en-US" sz="2000" dirty="0">
                <a:solidFill>
                  <a:srgbClr val="000099"/>
                </a:solidFill>
                <a:latin typeface="Tahoma" charset="0"/>
              </a:endParaRPr>
            </a:p>
            <a:p>
              <a:pPr>
                <a:spcBef>
                  <a:spcPct val="50000"/>
                </a:spcBef>
                <a:buFont typeface="Wingdings" charset="0"/>
                <a:buNone/>
              </a:pPr>
              <a:r>
                <a:rPr lang="en-US" sz="2000" dirty="0" smtClean="0">
                  <a:solidFill>
                    <a:srgbClr val="000099"/>
                  </a:solidFill>
                  <a:latin typeface="Tahoma" charset="0"/>
                </a:rPr>
                <a:t>Fast calibrations</a:t>
              </a:r>
              <a:endParaRPr lang="en-US" sz="2000" dirty="0">
                <a:solidFill>
                  <a:srgbClr val="000099"/>
                </a:solidFill>
                <a:latin typeface="Tahoma" charset="0"/>
              </a:endParaRPr>
            </a:p>
            <a:p>
              <a:pPr>
                <a:spcBef>
                  <a:spcPct val="50000"/>
                </a:spcBef>
                <a:buFont typeface="Wingdings" charset="0"/>
                <a:buNone/>
              </a:pPr>
              <a:r>
                <a:rPr lang="en-US" sz="2000" dirty="0" smtClean="0">
                  <a:solidFill>
                    <a:srgbClr val="000099"/>
                  </a:solidFill>
                  <a:latin typeface="Tahoma" charset="0"/>
                </a:rPr>
                <a:t>Prompt Reconstruction</a:t>
              </a:r>
              <a:endParaRPr lang="it-IT" sz="2000" dirty="0">
                <a:solidFill>
                  <a:srgbClr val="000099"/>
                </a:solidFill>
                <a:latin typeface="Tahoma" charset="0"/>
              </a:endParaRPr>
            </a:p>
          </p:txBody>
        </p:sp>
        <p:sp>
          <p:nvSpPr>
            <p:cNvPr id="37" name="Oval 22"/>
            <p:cNvSpPr>
              <a:spLocks noChangeArrowheads="1"/>
            </p:cNvSpPr>
            <p:nvPr/>
          </p:nvSpPr>
          <p:spPr bwMode="auto">
            <a:xfrm>
              <a:off x="1440" y="874"/>
              <a:ext cx="1027" cy="777"/>
            </a:xfrm>
            <a:prstGeom prst="ellipse">
              <a:avLst/>
            </a:prstGeom>
            <a:solidFill>
              <a:srgbClr val="5DF94D"/>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 typeface="Wingdings" charset="0"/>
                <a:buNone/>
              </a:pPr>
              <a:r>
                <a:rPr lang="en-US"/>
                <a:t>Tier 0</a:t>
              </a:r>
              <a:endParaRPr lang="it-IT"/>
            </a:p>
          </p:txBody>
        </p:sp>
        <p:sp>
          <p:nvSpPr>
            <p:cNvPr id="38" name="AutoShape 40"/>
            <p:cNvSpPr>
              <a:spLocks noChangeArrowheads="1"/>
            </p:cNvSpPr>
            <p:nvPr/>
          </p:nvSpPr>
          <p:spPr bwMode="auto">
            <a:xfrm>
              <a:off x="1084" y="1104"/>
              <a:ext cx="327" cy="451"/>
            </a:xfrm>
            <a:prstGeom prst="rightArrow">
              <a:avLst>
                <a:gd name="adj1" fmla="val 50000"/>
                <a:gd name="adj2" fmla="val 25000"/>
              </a:avLst>
            </a:prstGeom>
            <a:solidFill>
              <a:srgbClr val="F078D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39" name="Oval 45"/>
          <p:cNvSpPr>
            <a:spLocks noChangeArrowheads="1"/>
          </p:cNvSpPr>
          <p:nvPr/>
        </p:nvSpPr>
        <p:spPr bwMode="auto">
          <a:xfrm>
            <a:off x="0" y="5792788"/>
            <a:ext cx="1752600" cy="533400"/>
          </a:xfrm>
          <a:prstGeom prst="ellipse">
            <a:avLst/>
          </a:prstGeom>
          <a:solidFill>
            <a:srgbClr val="1DCBE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 typeface="Wingdings" charset="0"/>
              <a:buNone/>
            </a:pPr>
            <a:r>
              <a:rPr lang="en-US" sz="2400"/>
              <a:t>Tier 2</a:t>
            </a:r>
            <a:endParaRPr lang="it-IT" sz="2400"/>
          </a:p>
        </p:txBody>
      </p:sp>
      <p:sp>
        <p:nvSpPr>
          <p:cNvPr id="40" name="Oval 46"/>
          <p:cNvSpPr>
            <a:spLocks noChangeArrowheads="1"/>
          </p:cNvSpPr>
          <p:nvPr/>
        </p:nvSpPr>
        <p:spPr bwMode="auto">
          <a:xfrm>
            <a:off x="708025" y="5810250"/>
            <a:ext cx="1752600" cy="533400"/>
          </a:xfrm>
          <a:prstGeom prst="ellipse">
            <a:avLst/>
          </a:prstGeom>
          <a:solidFill>
            <a:srgbClr val="F078D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 typeface="Wingdings" charset="0"/>
              <a:buNone/>
            </a:pPr>
            <a:r>
              <a:rPr lang="en-US" sz="2400"/>
              <a:t>Tier 2</a:t>
            </a:r>
            <a:endParaRPr lang="it-IT" sz="2400"/>
          </a:p>
        </p:txBody>
      </p:sp>
      <p:sp>
        <p:nvSpPr>
          <p:cNvPr id="41" name="Oval 47"/>
          <p:cNvSpPr>
            <a:spLocks noChangeArrowheads="1"/>
          </p:cNvSpPr>
          <p:nvPr/>
        </p:nvSpPr>
        <p:spPr bwMode="auto">
          <a:xfrm>
            <a:off x="1395413" y="5707063"/>
            <a:ext cx="1752600" cy="533400"/>
          </a:xfrm>
          <a:prstGeom prst="ellipse">
            <a:avLst/>
          </a:prstGeom>
          <a:solidFill>
            <a:srgbClr val="FB05F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 typeface="Wingdings" charset="0"/>
              <a:buNone/>
            </a:pPr>
            <a:r>
              <a:rPr lang="en-US" sz="2400"/>
              <a:t>Tier 2</a:t>
            </a:r>
            <a:endParaRPr lang="it-IT" sz="2400"/>
          </a:p>
        </p:txBody>
      </p:sp>
      <p:sp>
        <p:nvSpPr>
          <p:cNvPr id="42" name="Oval 48"/>
          <p:cNvSpPr>
            <a:spLocks noChangeArrowheads="1"/>
          </p:cNvSpPr>
          <p:nvPr/>
        </p:nvSpPr>
        <p:spPr bwMode="auto">
          <a:xfrm>
            <a:off x="2220913" y="5738813"/>
            <a:ext cx="1752600" cy="533400"/>
          </a:xfrm>
          <a:prstGeom prst="ellipse">
            <a:avLst/>
          </a:prstGeom>
          <a:solidFill>
            <a:srgbClr val="05FBC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 typeface="Wingdings" charset="0"/>
              <a:buNone/>
            </a:pPr>
            <a:r>
              <a:rPr lang="en-US" sz="2400"/>
              <a:t>Tier 2</a:t>
            </a:r>
            <a:endParaRPr lang="it-IT" sz="2400"/>
          </a:p>
        </p:txBody>
      </p:sp>
      <p:sp>
        <p:nvSpPr>
          <p:cNvPr id="43" name="Oval 49"/>
          <p:cNvSpPr>
            <a:spLocks noChangeArrowheads="1"/>
          </p:cNvSpPr>
          <p:nvPr/>
        </p:nvSpPr>
        <p:spPr bwMode="auto">
          <a:xfrm>
            <a:off x="2717800" y="5889625"/>
            <a:ext cx="1752600" cy="533400"/>
          </a:xfrm>
          <a:prstGeom prst="ellipse">
            <a:avLst/>
          </a:prstGeom>
          <a:solidFill>
            <a:srgbClr val="FFE26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342900" indent="-342900" algn="ctr">
              <a:buFont typeface="Wingdings" charset="0"/>
              <a:buNone/>
            </a:pPr>
            <a:r>
              <a:rPr lang="en-US" sz="2400"/>
              <a:t>Tier 3,4</a:t>
            </a:r>
            <a:endParaRPr lang="it-IT" sz="2400"/>
          </a:p>
        </p:txBody>
      </p:sp>
      <p:sp>
        <p:nvSpPr>
          <p:cNvPr id="44" name="Text Box 50"/>
          <p:cNvSpPr txBox="1">
            <a:spLocks noChangeArrowheads="1"/>
          </p:cNvSpPr>
          <p:nvPr/>
        </p:nvSpPr>
        <p:spPr bwMode="auto">
          <a:xfrm>
            <a:off x="4175125" y="5765800"/>
            <a:ext cx="4968875" cy="707886"/>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spcBef>
                <a:spcPct val="0"/>
              </a:spcBef>
              <a:defRPr sz="2400">
                <a:solidFill>
                  <a:schemeClr val="tx1"/>
                </a:solidFill>
                <a:latin typeface="Arial" charset="0"/>
                <a:ea typeface="ＭＳ Ｐゴシック" charset="0"/>
              </a:defRPr>
            </a:lvl1pPr>
            <a:lvl2pPr>
              <a:spcBef>
                <a:spcPct val="0"/>
              </a:spcBef>
              <a:defRPr sz="2400">
                <a:solidFill>
                  <a:schemeClr val="tx1"/>
                </a:solidFill>
                <a:latin typeface="Arial" charset="0"/>
                <a:ea typeface="ＭＳ Ｐゴシック" charset="0"/>
              </a:defRPr>
            </a:lvl2pPr>
            <a:lvl3pPr>
              <a:spcBef>
                <a:spcPct val="0"/>
              </a:spcBef>
              <a:defRPr sz="2400">
                <a:solidFill>
                  <a:schemeClr val="tx1"/>
                </a:solidFill>
                <a:latin typeface="Arial" charset="0"/>
                <a:ea typeface="ＭＳ Ｐゴシック" charset="0"/>
              </a:defRPr>
            </a:lvl3pPr>
            <a:lvl4pPr>
              <a:spcBef>
                <a:spcPct val="0"/>
              </a:spcBef>
              <a:defRPr sz="2400">
                <a:solidFill>
                  <a:schemeClr val="tx1"/>
                </a:solidFill>
                <a:latin typeface="Arial" charset="0"/>
                <a:ea typeface="ＭＳ Ｐゴシック" charset="0"/>
              </a:defRPr>
            </a:lvl4pPr>
            <a:lvl5pPr>
              <a:spcBef>
                <a:spcPct val="0"/>
              </a:spcBef>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a:spcBef>
                <a:spcPct val="50000"/>
              </a:spcBef>
              <a:buFont typeface="Wingdings" charset="0"/>
              <a:buNone/>
            </a:pPr>
            <a:r>
              <a:rPr lang="en-US" sz="2000" dirty="0" smtClean="0">
                <a:solidFill>
                  <a:srgbClr val="008000"/>
                </a:solidFill>
                <a:latin typeface="Tahoma" charset="0"/>
              </a:rPr>
              <a:t>Anything smaller, from University clusters to your laptop</a:t>
            </a:r>
            <a:endParaRPr lang="it-IT" sz="2000" dirty="0">
              <a:solidFill>
                <a:srgbClr val="008000"/>
              </a:solidFill>
              <a:latin typeface="Tahoma" charset="0"/>
            </a:endParaRPr>
          </a:p>
        </p:txBody>
      </p:sp>
      <p:grpSp>
        <p:nvGrpSpPr>
          <p:cNvPr id="45" name="Group 52"/>
          <p:cNvGrpSpPr>
            <a:grpSpLocks/>
          </p:cNvGrpSpPr>
          <p:nvPr/>
        </p:nvGrpSpPr>
        <p:grpSpPr bwMode="auto">
          <a:xfrm>
            <a:off x="685800" y="3948113"/>
            <a:ext cx="3013075" cy="617537"/>
            <a:chOff x="287" y="1667"/>
            <a:chExt cx="1898" cy="718"/>
          </a:xfrm>
        </p:grpSpPr>
        <p:sp>
          <p:nvSpPr>
            <p:cNvPr id="46" name="Line 53"/>
            <p:cNvSpPr>
              <a:spLocks noChangeShapeType="1"/>
            </p:cNvSpPr>
            <p:nvPr/>
          </p:nvSpPr>
          <p:spPr bwMode="auto">
            <a:xfrm flipH="1">
              <a:off x="287" y="1670"/>
              <a:ext cx="1498" cy="672"/>
            </a:xfrm>
            <a:prstGeom prst="line">
              <a:avLst/>
            </a:prstGeom>
            <a:noFill/>
            <a:ln w="1905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7" name="Line 54"/>
            <p:cNvSpPr>
              <a:spLocks noChangeShapeType="1"/>
            </p:cNvSpPr>
            <p:nvPr/>
          </p:nvSpPr>
          <p:spPr bwMode="auto">
            <a:xfrm flipH="1">
              <a:off x="1173" y="1702"/>
              <a:ext cx="788" cy="566"/>
            </a:xfrm>
            <a:prstGeom prst="line">
              <a:avLst/>
            </a:prstGeom>
            <a:noFill/>
            <a:ln w="1905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8" name="Line 55"/>
            <p:cNvSpPr>
              <a:spLocks noChangeShapeType="1"/>
            </p:cNvSpPr>
            <p:nvPr/>
          </p:nvSpPr>
          <p:spPr bwMode="auto">
            <a:xfrm flipH="1">
              <a:off x="1809" y="1694"/>
              <a:ext cx="269" cy="691"/>
            </a:xfrm>
            <a:prstGeom prst="line">
              <a:avLst/>
            </a:prstGeom>
            <a:noFill/>
            <a:ln w="1905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9" name="Line 56"/>
            <p:cNvSpPr>
              <a:spLocks noChangeShapeType="1"/>
            </p:cNvSpPr>
            <p:nvPr/>
          </p:nvSpPr>
          <p:spPr bwMode="auto">
            <a:xfrm flipH="1">
              <a:off x="2175" y="1667"/>
              <a:ext cx="10" cy="662"/>
            </a:xfrm>
            <a:prstGeom prst="line">
              <a:avLst/>
            </a:prstGeom>
            <a:noFill/>
            <a:ln w="1905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2" name="TextBox 1"/>
          <p:cNvSpPr txBox="1"/>
          <p:nvPr/>
        </p:nvSpPr>
        <p:spPr>
          <a:xfrm>
            <a:off x="135394" y="420972"/>
            <a:ext cx="7095212" cy="461665"/>
          </a:xfrm>
          <a:prstGeom prst="rect">
            <a:avLst/>
          </a:prstGeom>
          <a:noFill/>
        </p:spPr>
        <p:txBody>
          <a:bodyPr wrap="none" rtlCol="0">
            <a:spAutoFit/>
          </a:bodyPr>
          <a:lstStyle/>
          <a:p>
            <a:r>
              <a:rPr lang="en-US" sz="2400" dirty="0" smtClean="0">
                <a:solidFill>
                  <a:srgbClr val="FF0000"/>
                </a:solidFill>
              </a:rPr>
              <a:t>MONARC: Tiered hierarchy on Computing </a:t>
            </a:r>
            <a:r>
              <a:rPr lang="en-US" sz="2400" dirty="0" err="1" smtClean="0">
                <a:solidFill>
                  <a:srgbClr val="FF0000"/>
                </a:solidFill>
              </a:rPr>
              <a:t>Centres</a:t>
            </a:r>
            <a:r>
              <a:rPr lang="en-US" sz="2400" dirty="0" smtClean="0">
                <a:solidFill>
                  <a:srgbClr val="FF0000"/>
                </a:solidFill>
              </a:rPr>
              <a:t> </a:t>
            </a:r>
            <a:endParaRPr lang="en-US" sz="2400" dirty="0">
              <a:solidFill>
                <a:srgbClr val="FF0000"/>
              </a:solidFill>
            </a:endParaRPr>
          </a:p>
        </p:txBody>
      </p:sp>
    </p:spTree>
    <p:extLst>
      <p:ext uri="{BB962C8B-B14F-4D97-AF65-F5344CB8AC3E}">
        <p14:creationId xmlns:p14="http://schemas.microsoft.com/office/powerpoint/2010/main" val="20903050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linds(horizont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linds(horizontal)">
                                      <p:cBhvr>
                                        <p:cTn id="15" dur="500"/>
                                        <p:tgtEl>
                                          <p:spTgt spid="13"/>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linds(horizontal)">
                                      <p:cBhvr>
                                        <p:cTn id="18" dur="500"/>
                                        <p:tgtEl>
                                          <p:spTgt spid="14"/>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linds(horizontal)">
                                      <p:cBhvr>
                                        <p:cTn id="21" dur="500"/>
                                        <p:tgtEl>
                                          <p:spTgt spid="15"/>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linds(horizontal)">
                                      <p:cBhvr>
                                        <p:cTn id="24" dur="500"/>
                                        <p:tgtEl>
                                          <p:spTgt spid="16"/>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linds(horizontal)">
                                      <p:cBhvr>
                                        <p:cTn id="27" dur="500"/>
                                        <p:tgtEl>
                                          <p:spTgt spid="17"/>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linds(horizontal)">
                                      <p:cBhvr>
                                        <p:cTn id="30" dur="500"/>
                                        <p:tgtEl>
                                          <p:spTgt spid="18"/>
                                        </p:tgtEl>
                                      </p:cBhvr>
                                    </p:animEffect>
                                  </p:childTnLst>
                                </p:cTn>
                              </p:par>
                              <p:par>
                                <p:cTn id="31" presetID="3" presetClass="entr" presetSubtype="1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linds(horizontal)">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linds(horizontal)">
                                      <p:cBhvr>
                                        <p:cTn id="38" dur="500"/>
                                        <p:tgtEl>
                                          <p:spTgt spid="10"/>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blinds(horizontal)">
                                      <p:cBhvr>
                                        <p:cTn id="41" dur="500"/>
                                        <p:tgtEl>
                                          <p:spTgt spid="24"/>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blinds(horizontal)">
                                      <p:cBhvr>
                                        <p:cTn id="44" dur="500"/>
                                        <p:tgtEl>
                                          <p:spTgt spid="25"/>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blinds(horizontal)">
                                      <p:cBhvr>
                                        <p:cTn id="47" dur="500"/>
                                        <p:tgtEl>
                                          <p:spTgt spid="26"/>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blinds(horizontal)">
                                      <p:cBhvr>
                                        <p:cTn id="50" dur="500"/>
                                        <p:tgtEl>
                                          <p:spTgt spid="27"/>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blinds(horizontal)">
                                      <p:cBhvr>
                                        <p:cTn id="53" dur="500"/>
                                        <p:tgtEl>
                                          <p:spTgt spid="28"/>
                                        </p:tgtEl>
                                      </p:cBhvr>
                                    </p:animEffect>
                                  </p:childTnLst>
                                </p:cTn>
                              </p:par>
                              <p:par>
                                <p:cTn id="54" presetID="3" presetClass="entr" presetSubtype="10" fill="hold" nodeType="with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blinds(horizontal)">
                                      <p:cBhvr>
                                        <p:cTn id="56" dur="500"/>
                                        <p:tgtEl>
                                          <p:spTgt spid="45"/>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blinds(horizontal)">
                                      <p:cBhvr>
                                        <p:cTn id="61" dur="500"/>
                                        <p:tgtEl>
                                          <p:spTgt spid="29"/>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39"/>
                                        </p:tgtEl>
                                        <p:attrNameLst>
                                          <p:attrName>style.visibility</p:attrName>
                                        </p:attrNameLst>
                                      </p:cBhvr>
                                      <p:to>
                                        <p:strVal val="visible"/>
                                      </p:to>
                                    </p:set>
                                    <p:animEffect transition="in" filter="blinds(horizontal)">
                                      <p:cBhvr>
                                        <p:cTn id="64" dur="500"/>
                                        <p:tgtEl>
                                          <p:spTgt spid="39"/>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blinds(horizontal)">
                                      <p:cBhvr>
                                        <p:cTn id="67" dur="500"/>
                                        <p:tgtEl>
                                          <p:spTgt spid="40"/>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blinds(horizontal)">
                                      <p:cBhvr>
                                        <p:cTn id="70" dur="500"/>
                                        <p:tgtEl>
                                          <p:spTgt spid="41"/>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blinds(horizontal)">
                                      <p:cBhvr>
                                        <p:cTn id="73" dur="500"/>
                                        <p:tgtEl>
                                          <p:spTgt spid="42"/>
                                        </p:tgtEl>
                                      </p:cBhvr>
                                    </p:animEffect>
                                  </p:childTnLst>
                                </p:cTn>
                              </p:par>
                              <p:par>
                                <p:cTn id="74" presetID="3" presetClass="entr" presetSubtype="10" fill="hold" grpId="0" nodeType="with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blinds(horizontal)">
                                      <p:cBhvr>
                                        <p:cTn id="76" dur="500"/>
                                        <p:tgtEl>
                                          <p:spTgt spid="43"/>
                                        </p:tgtEl>
                                      </p:cBhvr>
                                    </p:animEffect>
                                  </p:childTnLst>
                                </p:cTn>
                              </p:par>
                              <p:par>
                                <p:cTn id="77" presetID="3" presetClass="entr" presetSubtype="10" fill="hold" grpId="0" nodeType="withEffect">
                                  <p:stCondLst>
                                    <p:cond delay="0"/>
                                  </p:stCondLst>
                                  <p:childTnLst>
                                    <p:set>
                                      <p:cBhvr>
                                        <p:cTn id="78" dur="1" fill="hold">
                                          <p:stCondLst>
                                            <p:cond delay="0"/>
                                          </p:stCondLst>
                                        </p:cTn>
                                        <p:tgtEl>
                                          <p:spTgt spid="44"/>
                                        </p:tgtEl>
                                        <p:attrNameLst>
                                          <p:attrName>style.visibility</p:attrName>
                                        </p:attrNameLst>
                                      </p:cBhvr>
                                      <p:to>
                                        <p:strVal val="visible"/>
                                      </p:to>
                                    </p:set>
                                    <p:animEffect transition="in" filter="blinds(horizontal)">
                                      <p:cBhvr>
                                        <p:cTn id="7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4" grpId="0" animBg="1"/>
      <p:bldP spid="15" grpId="0" animBg="1"/>
      <p:bldP spid="16" grpId="0" animBg="1"/>
      <p:bldP spid="17" grpId="0" animBg="1"/>
      <p:bldP spid="18" grpId="0" animBg="1"/>
      <p:bldP spid="24" grpId="0" animBg="1"/>
      <p:bldP spid="25" grpId="0" animBg="1"/>
      <p:bldP spid="26" grpId="0" animBg="1"/>
      <p:bldP spid="27" grpId="0" animBg="1"/>
      <p:bldP spid="28" grpId="0" animBg="1"/>
      <p:bldP spid="39" grpId="0" animBg="1"/>
      <p:bldP spid="40" grpId="0" animBg="1"/>
      <p:bldP spid="41" grpId="0" animBg="1"/>
      <p:bldP spid="42" grpId="0" animBg="1"/>
      <p:bldP spid="43" grpId="0" animBg="1"/>
      <p:bldP spid="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Drivers from physics (ATLAS + CMS)</a:t>
            </a:r>
            <a:endParaRPr lang="en-US" dirty="0"/>
          </a:p>
        </p:txBody>
      </p:sp>
      <p:sp>
        <p:nvSpPr>
          <p:cNvPr id="3" name="Content Placeholder 2"/>
          <p:cNvSpPr>
            <a:spLocks noGrp="1"/>
          </p:cNvSpPr>
          <p:nvPr>
            <p:ph idx="1"/>
          </p:nvPr>
        </p:nvSpPr>
        <p:spPr>
          <a:xfrm>
            <a:off x="118534" y="1405467"/>
            <a:ext cx="5629630" cy="4876800"/>
          </a:xfrm>
        </p:spPr>
        <p:txBody>
          <a:bodyPr>
            <a:normAutofit lnSpcReduction="10000"/>
          </a:bodyPr>
          <a:lstStyle/>
          <a:p>
            <a:r>
              <a:rPr lang="en-US" dirty="0" smtClean="0"/>
              <a:t>If you want to do Higgs Physics and Searches, you cannot increase too much the threshold of single leptons</a:t>
            </a:r>
          </a:p>
          <a:p>
            <a:pPr lvl="1"/>
            <a:r>
              <a:rPr lang="en-US" dirty="0" smtClean="0">
                <a:solidFill>
                  <a:srgbClr val="008000"/>
                </a:solidFill>
              </a:rPr>
              <a:t>Otherwise you start to lose reach</a:t>
            </a:r>
          </a:p>
          <a:p>
            <a:r>
              <a:rPr lang="en-US" dirty="0" smtClean="0"/>
              <a:t>20-30 </a:t>
            </a:r>
            <a:r>
              <a:rPr lang="en-US" dirty="0" err="1" smtClean="0"/>
              <a:t>GeV</a:t>
            </a:r>
            <a:r>
              <a:rPr lang="en-US" dirty="0" smtClean="0"/>
              <a:t> is </a:t>
            </a:r>
            <a:r>
              <a:rPr lang="en-US" dirty="0" smtClean="0"/>
              <a:t>deemed </a:t>
            </a:r>
            <a:r>
              <a:rPr lang="en-US" dirty="0" smtClean="0"/>
              <a:t>as necessary</a:t>
            </a:r>
            <a:endParaRPr lang="en-US" dirty="0"/>
          </a:p>
          <a:p>
            <a:r>
              <a:rPr lang="en-US" dirty="0" smtClean="0">
                <a:solidFill>
                  <a:srgbClr val="0000FF"/>
                </a:solidFill>
              </a:rPr>
              <a:t>You cannot limit the trigger rate by just increasing thresholds …</a:t>
            </a:r>
          </a:p>
          <a:p>
            <a:endParaRPr lang="en-US" dirty="0" smtClean="0"/>
          </a:p>
          <a:p>
            <a:r>
              <a:rPr lang="en-US" dirty="0" smtClean="0"/>
              <a:t>To maintain a level close to 2012 with this, you need(</a:t>
            </a:r>
            <a:r>
              <a:rPr lang="en-US" dirty="0" err="1" smtClean="0"/>
              <a:t>ed</a:t>
            </a:r>
            <a:r>
              <a:rPr lang="en-US" dirty="0" smtClean="0"/>
              <a:t>)</a:t>
            </a:r>
          </a:p>
          <a:p>
            <a:pPr lvl="1"/>
            <a:r>
              <a:rPr lang="en-US" b="1" dirty="0" smtClean="0">
                <a:solidFill>
                  <a:srgbClr val="008000"/>
                </a:solidFill>
              </a:rPr>
              <a:t>O(400 Hz) in 2012</a:t>
            </a:r>
          </a:p>
          <a:p>
            <a:pPr lvl="1"/>
            <a:r>
              <a:rPr lang="en-US" b="1" dirty="0" smtClean="0">
                <a:solidFill>
                  <a:srgbClr val="008000"/>
                </a:solidFill>
              </a:rPr>
              <a:t>O(1 kHz) in 2015-2018</a:t>
            </a:r>
          </a:p>
          <a:p>
            <a:pPr lvl="1"/>
            <a:r>
              <a:rPr lang="en-US" b="1" dirty="0" smtClean="0">
                <a:solidFill>
                  <a:srgbClr val="008000"/>
                </a:solidFill>
              </a:rPr>
              <a:t>O(5-10 kHz) in 2025+</a:t>
            </a:r>
          </a:p>
        </p:txBody>
      </p:sp>
      <p:pic>
        <p:nvPicPr>
          <p:cNvPr id="4" name="Picture 3"/>
          <p:cNvPicPr>
            <a:picLocks noChangeAspect="1"/>
          </p:cNvPicPr>
          <p:nvPr/>
        </p:nvPicPr>
        <p:blipFill>
          <a:blip r:embed="rId2"/>
          <a:stretch>
            <a:fillRect/>
          </a:stretch>
        </p:blipFill>
        <p:spPr>
          <a:xfrm>
            <a:off x="5748164" y="1405467"/>
            <a:ext cx="3124903" cy="3214187"/>
          </a:xfrm>
          <a:prstGeom prst="rect">
            <a:avLst/>
          </a:prstGeom>
        </p:spPr>
      </p:pic>
      <p:pic>
        <p:nvPicPr>
          <p:cNvPr id="5" name="Picture 4"/>
          <p:cNvPicPr>
            <a:picLocks noChangeAspect="1"/>
          </p:cNvPicPr>
          <p:nvPr/>
        </p:nvPicPr>
        <p:blipFill>
          <a:blip r:embed="rId3"/>
          <a:stretch>
            <a:fillRect/>
          </a:stretch>
        </p:blipFill>
        <p:spPr>
          <a:xfrm>
            <a:off x="4648200" y="4879475"/>
            <a:ext cx="4207933" cy="1970805"/>
          </a:xfrm>
          <a:prstGeom prst="rect">
            <a:avLst/>
          </a:prstGeom>
        </p:spPr>
      </p:pic>
      <p:sp>
        <p:nvSpPr>
          <p:cNvPr id="6" name="Slide Number Placeholder 5"/>
          <p:cNvSpPr>
            <a:spLocks noGrp="1"/>
          </p:cNvSpPr>
          <p:nvPr>
            <p:ph type="sldNum" sz="quarter" idx="12"/>
          </p:nvPr>
        </p:nvSpPr>
        <p:spPr/>
        <p:txBody>
          <a:bodyPr/>
          <a:lstStyle/>
          <a:p>
            <a:fld id="{F1653CE6-4CA0-A844-B523-715CC56373C2}" type="slidenum">
              <a:rPr lang="en-US" smtClean="0"/>
              <a:t>5</a:t>
            </a:fld>
            <a:endParaRPr lang="en-US"/>
          </a:p>
        </p:txBody>
      </p:sp>
    </p:spTree>
    <p:extLst>
      <p:ext uri="{BB962C8B-B14F-4D97-AF65-F5344CB8AC3E}">
        <p14:creationId xmlns:p14="http://schemas.microsoft.com/office/powerpoint/2010/main" val="166168156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 in all…</a:t>
            </a:r>
            <a:endParaRPr lang="en-US" dirty="0"/>
          </a:p>
        </p:txBody>
      </p:sp>
      <p:sp>
        <p:nvSpPr>
          <p:cNvPr id="3" name="Content Placeholder 2"/>
          <p:cNvSpPr>
            <a:spLocks noGrp="1"/>
          </p:cNvSpPr>
          <p:nvPr>
            <p:ph idx="1"/>
          </p:nvPr>
        </p:nvSpPr>
        <p:spPr/>
        <p:txBody>
          <a:bodyPr/>
          <a:lstStyle/>
          <a:p>
            <a:r>
              <a:rPr lang="en-US" dirty="0" smtClean="0"/>
              <a:t>Factor required Run2/Run1 can be reduced 6-&gt;~2 </a:t>
            </a:r>
          </a:p>
          <a:p>
            <a:endParaRPr lang="en-US" dirty="0"/>
          </a:p>
          <a:p>
            <a:endParaRPr lang="en-US" dirty="0" smtClean="0"/>
          </a:p>
          <a:p>
            <a:r>
              <a:rPr lang="en-US" dirty="0" smtClean="0"/>
              <a:t>LHCC PLOTS!!!!!!</a:t>
            </a:r>
          </a:p>
          <a:p>
            <a:pPr lvl="1"/>
            <a:r>
              <a:rPr lang="en-US" dirty="0" err="1" smtClean="0"/>
              <a:t>Anche</a:t>
            </a:r>
            <a:r>
              <a:rPr lang="en-US" dirty="0" smtClean="0"/>
              <a:t> se </a:t>
            </a:r>
            <a:r>
              <a:rPr lang="en-US" dirty="0" err="1" smtClean="0"/>
              <a:t>donatella</a:t>
            </a:r>
            <a:r>
              <a:rPr lang="en-US" dirty="0" smtClean="0"/>
              <a:t> </a:t>
            </a:r>
            <a:r>
              <a:rPr lang="en-US" dirty="0" err="1" smtClean="0"/>
              <a:t>dira</a:t>
            </a:r>
            <a:r>
              <a:rPr lang="en-US" dirty="0" smtClean="0"/>
              <a:t>’ </a:t>
            </a:r>
            <a:r>
              <a:rPr lang="en-US" dirty="0" err="1" smtClean="0"/>
              <a:t>che</a:t>
            </a:r>
            <a:r>
              <a:rPr lang="en-US" dirty="0" smtClean="0"/>
              <a:t> non </a:t>
            </a:r>
            <a:r>
              <a:rPr lang="en-US" dirty="0" err="1" smtClean="0"/>
              <a:t>sono</a:t>
            </a:r>
            <a:r>
              <a:rPr lang="en-US" dirty="0" smtClean="0"/>
              <a:t> </a:t>
            </a:r>
            <a:r>
              <a:rPr lang="en-US" dirty="0" err="1" smtClean="0"/>
              <a:t>veri</a:t>
            </a:r>
            <a:r>
              <a:rPr lang="en-US" dirty="0" smtClean="0"/>
              <a:t>, </a:t>
            </a:r>
            <a:r>
              <a:rPr lang="en-US" dirty="0" err="1" smtClean="0"/>
              <a:t>io</a:t>
            </a:r>
            <a:r>
              <a:rPr lang="en-US" dirty="0" smtClean="0"/>
              <a:t> li </a:t>
            </a:r>
            <a:r>
              <a:rPr lang="en-US" dirty="0" err="1" smtClean="0"/>
              <a:t>metterei</a:t>
            </a:r>
            <a:endParaRPr lang="en-US" dirty="0"/>
          </a:p>
        </p:txBody>
      </p:sp>
      <p:sp>
        <p:nvSpPr>
          <p:cNvPr id="4" name="Slide Number Placeholder 3"/>
          <p:cNvSpPr>
            <a:spLocks noGrp="1"/>
          </p:cNvSpPr>
          <p:nvPr>
            <p:ph type="sldNum" sz="quarter" idx="12"/>
          </p:nvPr>
        </p:nvSpPr>
        <p:spPr/>
        <p:txBody>
          <a:bodyPr/>
          <a:lstStyle/>
          <a:p>
            <a:fld id="{F1653CE6-4CA0-A844-B523-715CC56373C2}" type="slidenum">
              <a:rPr lang="en-US" smtClean="0"/>
              <a:t>50</a:t>
            </a:fld>
            <a:endParaRPr lang="en-US"/>
          </a:p>
        </p:txBody>
      </p:sp>
    </p:spTree>
    <p:extLst>
      <p:ext uri="{BB962C8B-B14F-4D97-AF65-F5344CB8AC3E}">
        <p14:creationId xmlns:p14="http://schemas.microsoft.com/office/powerpoint/2010/main" val="297380078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and a last thing!</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Resources needed for “next” Phase, some </a:t>
            </a:r>
            <a:r>
              <a:rPr lang="en-US" dirty="0" err="1" smtClean="0"/>
              <a:t>maths</a:t>
            </a:r>
            <a:r>
              <a:rPr lang="en-US" dirty="0" smtClean="0"/>
              <a:t>:</a:t>
            </a:r>
          </a:p>
          <a:p>
            <a:pPr lvl="1"/>
            <a:r>
              <a:rPr lang="en-US" dirty="0" smtClean="0"/>
              <a:t>Suppose you want to simulate the physics in year X, 4 years before.</a:t>
            </a:r>
          </a:p>
          <a:p>
            <a:pPr lvl="1"/>
            <a:r>
              <a:rPr lang="en-US" dirty="0" smtClean="0"/>
              <a:t>In year X you will have resources sufficient to run, and process N events of data and N of MC</a:t>
            </a:r>
          </a:p>
          <a:p>
            <a:pPr lvl="1"/>
            <a:r>
              <a:rPr lang="en-US" dirty="0" smtClean="0"/>
              <a:t>4 years before (y=X-4), you will have ½ of the resources (Panzer’s scaling), which you will need to process y=X-4 running.</a:t>
            </a:r>
          </a:p>
          <a:p>
            <a:pPr lvl="1"/>
            <a:r>
              <a:rPr lang="en-US" dirty="0" smtClean="0"/>
              <a:t>If you can devote 10% of those resources to upgrade studies, you will have 10% of y=X resources, so in principle you can use them to process 1/10 of the y=X statistics</a:t>
            </a:r>
          </a:p>
          <a:p>
            <a:pPr lvl="1"/>
            <a:r>
              <a:rPr lang="en-US" dirty="0" smtClean="0"/>
              <a:t>BUT: your software will generally be slower (as in last slide), so there is another factor we assume as 2. So most probably 5%</a:t>
            </a:r>
          </a:p>
          <a:p>
            <a:pPr lvl="1"/>
            <a:endParaRPr lang="en-US" dirty="0"/>
          </a:p>
          <a:p>
            <a:pPr lvl="1"/>
            <a:r>
              <a:rPr lang="en-US" dirty="0" smtClean="0"/>
              <a:t>This (back of the envelope ..) estimate tells that you can “shadow” upgrade studies in standard running if 4 years before you can live with 5% of the events you expect to take then.</a:t>
            </a:r>
            <a:endParaRPr lang="en-US" dirty="0"/>
          </a:p>
        </p:txBody>
      </p:sp>
      <p:sp>
        <p:nvSpPr>
          <p:cNvPr id="4" name="Slide Number Placeholder 3"/>
          <p:cNvSpPr>
            <a:spLocks noGrp="1"/>
          </p:cNvSpPr>
          <p:nvPr>
            <p:ph type="sldNum" sz="quarter" idx="12"/>
          </p:nvPr>
        </p:nvSpPr>
        <p:spPr/>
        <p:txBody>
          <a:bodyPr/>
          <a:lstStyle/>
          <a:p>
            <a:fld id="{F1653CE6-4CA0-A844-B523-715CC56373C2}" type="slidenum">
              <a:rPr lang="en-US" smtClean="0"/>
              <a:t>51</a:t>
            </a:fld>
            <a:endParaRPr lang="en-US"/>
          </a:p>
        </p:txBody>
      </p:sp>
    </p:spTree>
    <p:extLst>
      <p:ext uri="{BB962C8B-B14F-4D97-AF65-F5344CB8AC3E}">
        <p14:creationId xmlns:p14="http://schemas.microsoft.com/office/powerpoint/2010/main" val="260135403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more efficiently what you do …</a:t>
            </a:r>
            <a:endParaRPr lang="en-US" dirty="0"/>
          </a:p>
        </p:txBody>
      </p:sp>
      <p:sp>
        <p:nvSpPr>
          <p:cNvPr id="3" name="Content Placeholder 2"/>
          <p:cNvSpPr>
            <a:spLocks noGrp="1"/>
          </p:cNvSpPr>
          <p:nvPr>
            <p:ph idx="1"/>
          </p:nvPr>
        </p:nvSpPr>
        <p:spPr/>
        <p:txBody>
          <a:bodyPr>
            <a:normAutofit/>
          </a:bodyPr>
          <a:lstStyle/>
          <a:p>
            <a:pPr marL="457200" indent="-457200">
              <a:buFont typeface="+mj-lt"/>
              <a:buAutoNum type="arabicPeriod"/>
            </a:pPr>
            <a:r>
              <a:rPr lang="en-US" dirty="0" smtClean="0"/>
              <a:t>Write a better software (see later)</a:t>
            </a:r>
          </a:p>
          <a:p>
            <a:pPr lvl="1"/>
            <a:r>
              <a:rPr lang="en-US" dirty="0" smtClean="0"/>
              <a:t>We are somehow counting on a Moore-like law for (our) SW performance</a:t>
            </a:r>
          </a:p>
          <a:p>
            <a:endParaRPr lang="en-US" dirty="0" smtClean="0"/>
          </a:p>
          <a:p>
            <a:pPr marL="457200" indent="-457200">
              <a:buFont typeface="+mj-lt"/>
              <a:buAutoNum type="arabicPeriod"/>
            </a:pPr>
            <a:r>
              <a:rPr lang="en-US" dirty="0" smtClean="0"/>
              <a:t>Improve resource usage, but	</a:t>
            </a:r>
          </a:p>
          <a:p>
            <a:pPr lvl="1"/>
            <a:r>
              <a:rPr lang="en-US" dirty="0" smtClean="0"/>
              <a:t>HLT and Tier0 fully booked in data taking</a:t>
            </a:r>
          </a:p>
          <a:p>
            <a:pPr lvl="2"/>
            <a:r>
              <a:rPr lang="en-US" dirty="0" smtClean="0"/>
              <a:t>(which is ~ 9/12 of the year)</a:t>
            </a:r>
          </a:p>
          <a:p>
            <a:pPr lvl="1"/>
            <a:r>
              <a:rPr lang="en-US" dirty="0" smtClean="0"/>
              <a:t>Tier1s and Tier2s usage level &gt; 80% of the pledge on average </a:t>
            </a:r>
          </a:p>
          <a:p>
            <a:pPr lvl="1"/>
            <a:r>
              <a:rPr lang="en-US" dirty="0" smtClean="0"/>
              <a:t>These available % cannot be easily used today, since MONARC limits the type of tasks possible at sites</a:t>
            </a:r>
          </a:p>
          <a:p>
            <a:pPr lvl="2"/>
            <a:r>
              <a:rPr lang="en-US" dirty="0" smtClean="0"/>
              <a:t>For example, a free Tier1 cannot in principle be used for analysis</a:t>
            </a:r>
          </a:p>
          <a:p>
            <a:pPr lvl="1"/>
            <a:r>
              <a:rPr lang="en-US" dirty="0" smtClean="0"/>
              <a:t>Flatten MONARC!</a:t>
            </a:r>
            <a:endParaRPr lang="en-US" dirty="0"/>
          </a:p>
        </p:txBody>
      </p:sp>
      <p:sp>
        <p:nvSpPr>
          <p:cNvPr id="4" name="Slide Number Placeholder 3"/>
          <p:cNvSpPr>
            <a:spLocks noGrp="1"/>
          </p:cNvSpPr>
          <p:nvPr>
            <p:ph type="sldNum" sz="quarter" idx="12"/>
          </p:nvPr>
        </p:nvSpPr>
        <p:spPr/>
        <p:txBody>
          <a:bodyPr/>
          <a:lstStyle/>
          <a:p>
            <a:fld id="{F1653CE6-4CA0-A844-B523-715CC56373C2}" type="slidenum">
              <a:rPr lang="en-US" smtClean="0"/>
              <a:t>52</a:t>
            </a:fld>
            <a:endParaRPr lang="en-US"/>
          </a:p>
        </p:txBody>
      </p:sp>
    </p:spTree>
    <p:extLst>
      <p:ext uri="{BB962C8B-B14F-4D97-AF65-F5344CB8AC3E}">
        <p14:creationId xmlns:p14="http://schemas.microsoft.com/office/powerpoint/2010/main" val="365617657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software side of the story</a:t>
            </a:r>
            <a:endParaRPr lang="en-US" dirty="0"/>
          </a:p>
        </p:txBody>
      </p:sp>
      <p:sp>
        <p:nvSpPr>
          <p:cNvPr id="3" name="Content Placeholder 2"/>
          <p:cNvSpPr>
            <a:spLocks noGrp="1"/>
          </p:cNvSpPr>
          <p:nvPr>
            <p:ph idx="1"/>
          </p:nvPr>
        </p:nvSpPr>
        <p:spPr/>
        <p:txBody>
          <a:bodyPr>
            <a:normAutofit lnSpcReduction="10000"/>
          </a:bodyPr>
          <a:lstStyle/>
          <a:p>
            <a:r>
              <a:rPr lang="en-US" dirty="0" smtClean="0"/>
              <a:t>Up to here, it was about: “how to run our software”</a:t>
            </a:r>
          </a:p>
          <a:p>
            <a:r>
              <a:rPr lang="en-US" dirty="0" smtClean="0"/>
              <a:t>The other not trivial question is “what is our software”</a:t>
            </a:r>
          </a:p>
          <a:p>
            <a:pPr lvl="1"/>
            <a:r>
              <a:rPr lang="en-US" dirty="0" smtClean="0"/>
              <a:t>And: can we expect a Moore-like improvement there?</a:t>
            </a:r>
          </a:p>
          <a:p>
            <a:endParaRPr lang="en-US" dirty="0"/>
          </a:p>
          <a:p>
            <a:r>
              <a:rPr lang="en-US" dirty="0" smtClean="0"/>
              <a:t>Our software circa 2013</a:t>
            </a:r>
          </a:p>
          <a:p>
            <a:pPr lvl="1"/>
            <a:r>
              <a:rPr lang="en-US" dirty="0" smtClean="0"/>
              <a:t>Sequential x86 code, C++ / Python</a:t>
            </a:r>
          </a:p>
          <a:p>
            <a:pPr lvl="2"/>
            <a:r>
              <a:rPr lang="en-US" dirty="0" smtClean="0"/>
              <a:t>In some cases our C++ is “1-to-1 translated Fortran”</a:t>
            </a:r>
          </a:p>
          <a:p>
            <a:pPr lvl="1"/>
            <a:r>
              <a:rPr lang="en-US" dirty="0" smtClean="0"/>
              <a:t>2-3 GB per process</a:t>
            </a:r>
          </a:p>
          <a:p>
            <a:pPr lvl="1"/>
            <a:r>
              <a:rPr lang="en-US" dirty="0" smtClean="0"/>
              <a:t>Single processes even on Multi Core CPUs</a:t>
            </a:r>
          </a:p>
          <a:p>
            <a:pPr lvl="1"/>
            <a:r>
              <a:rPr lang="en-US" dirty="0" smtClean="0"/>
              <a:t>Very few parts of </a:t>
            </a:r>
            <a:r>
              <a:rPr lang="en-US" dirty="0" err="1" smtClean="0"/>
              <a:t>vectorized</a:t>
            </a:r>
            <a:r>
              <a:rPr lang="en-US" dirty="0" smtClean="0"/>
              <a:t> code, mostly just via “compiler smartness”</a:t>
            </a:r>
          </a:p>
          <a:p>
            <a:pPr lvl="1"/>
            <a:r>
              <a:rPr lang="en-US" dirty="0" smtClean="0"/>
              <a:t>Some usage of GPU, but for very specific use cases (ALICE trigger)</a:t>
            </a:r>
          </a:p>
          <a:p>
            <a:pPr lvl="1"/>
            <a:endParaRPr lang="en-US" dirty="0" smtClean="0"/>
          </a:p>
          <a:p>
            <a:endParaRPr lang="en-US" dirty="0"/>
          </a:p>
          <a:p>
            <a:endParaRPr lang="en-US" dirty="0"/>
          </a:p>
        </p:txBody>
      </p:sp>
      <p:sp>
        <p:nvSpPr>
          <p:cNvPr id="4" name="Slide Number Placeholder 3"/>
          <p:cNvSpPr>
            <a:spLocks noGrp="1"/>
          </p:cNvSpPr>
          <p:nvPr>
            <p:ph type="sldNum" sz="quarter" idx="12"/>
          </p:nvPr>
        </p:nvSpPr>
        <p:spPr/>
        <p:txBody>
          <a:bodyPr/>
          <a:lstStyle/>
          <a:p>
            <a:fld id="{F1653CE6-4CA0-A844-B523-715CC56373C2}" type="slidenum">
              <a:rPr lang="en-US" smtClean="0"/>
              <a:t>53</a:t>
            </a:fld>
            <a:endParaRPr lang="en-US"/>
          </a:p>
        </p:txBody>
      </p:sp>
    </p:spTree>
    <p:extLst>
      <p:ext uri="{BB962C8B-B14F-4D97-AF65-F5344CB8AC3E}">
        <p14:creationId xmlns:p14="http://schemas.microsoft.com/office/powerpoint/2010/main" val="2505247781"/>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Algorithmic improvements still exist!</a:t>
            </a:r>
            <a:endParaRPr lang="en-US" dirty="0"/>
          </a:p>
        </p:txBody>
      </p:sp>
      <p:sp>
        <p:nvSpPr>
          <p:cNvPr id="4" name="Slide Number Placeholder 3"/>
          <p:cNvSpPr>
            <a:spLocks noGrp="1"/>
          </p:cNvSpPr>
          <p:nvPr>
            <p:ph type="sldNum" sz="quarter" idx="12"/>
          </p:nvPr>
        </p:nvSpPr>
        <p:spPr/>
        <p:txBody>
          <a:bodyPr/>
          <a:lstStyle/>
          <a:p>
            <a:fld id="{F1653CE6-4CA0-A844-B523-715CC56373C2}" type="slidenum">
              <a:rPr lang="en-US" smtClean="0"/>
              <a:t>54</a:t>
            </a:fld>
            <a:endParaRPr lang="en-US"/>
          </a:p>
        </p:txBody>
      </p:sp>
      <p:pic>
        <p:nvPicPr>
          <p:cNvPr id="5" name="Picture 4"/>
          <p:cNvPicPr>
            <a:picLocks noChangeAspect="1"/>
          </p:cNvPicPr>
          <p:nvPr/>
        </p:nvPicPr>
        <p:blipFill>
          <a:blip r:embed="rId2"/>
          <a:stretch>
            <a:fillRect/>
          </a:stretch>
        </p:blipFill>
        <p:spPr>
          <a:xfrm>
            <a:off x="1317092" y="1524000"/>
            <a:ext cx="5658334" cy="3910187"/>
          </a:xfrm>
          <a:prstGeom prst="rect">
            <a:avLst/>
          </a:prstGeom>
        </p:spPr>
      </p:pic>
      <p:sp>
        <p:nvSpPr>
          <p:cNvPr id="6" name="TextBox 5"/>
          <p:cNvSpPr txBox="1"/>
          <p:nvPr/>
        </p:nvSpPr>
        <p:spPr>
          <a:xfrm>
            <a:off x="1" y="5833534"/>
            <a:ext cx="7315200" cy="923330"/>
          </a:xfrm>
          <a:prstGeom prst="rect">
            <a:avLst/>
          </a:prstGeom>
          <a:noFill/>
        </p:spPr>
        <p:txBody>
          <a:bodyPr wrap="square" rtlCol="0">
            <a:spAutoFit/>
          </a:bodyPr>
          <a:lstStyle/>
          <a:p>
            <a:r>
              <a:rPr lang="en-US" dirty="0" smtClean="0"/>
              <a:t>Example by CMS: 20-40% yearly improvement, all the rest being equal</a:t>
            </a:r>
          </a:p>
          <a:p>
            <a:r>
              <a:rPr lang="en-US" dirty="0" smtClean="0"/>
              <a:t>(but needs more effort every time since low hanging fruits are gone)</a:t>
            </a:r>
            <a:endParaRPr lang="en-US" dirty="0"/>
          </a:p>
        </p:txBody>
      </p:sp>
      <p:pic>
        <p:nvPicPr>
          <p:cNvPr id="7" name="Picture 6"/>
          <p:cNvPicPr>
            <a:picLocks noChangeAspect="1"/>
          </p:cNvPicPr>
          <p:nvPr/>
        </p:nvPicPr>
        <p:blipFill>
          <a:blip r:embed="rId3"/>
          <a:stretch>
            <a:fillRect/>
          </a:stretch>
        </p:blipFill>
        <p:spPr>
          <a:xfrm>
            <a:off x="7315201" y="4621742"/>
            <a:ext cx="1674448" cy="2175933"/>
          </a:xfrm>
          <a:prstGeom prst="rect">
            <a:avLst/>
          </a:prstGeom>
        </p:spPr>
      </p:pic>
      <p:cxnSp>
        <p:nvCxnSpPr>
          <p:cNvPr id="9" name="Straight Connector 8"/>
          <p:cNvCxnSpPr/>
          <p:nvPr/>
        </p:nvCxnSpPr>
        <p:spPr>
          <a:xfrm>
            <a:off x="7620000" y="5620454"/>
            <a:ext cx="567266" cy="67874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620000" y="5620454"/>
            <a:ext cx="440267" cy="67874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709262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Did it work?</a:t>
            </a:r>
            <a:endParaRPr lang="en-US" dirty="0"/>
          </a:p>
        </p:txBody>
      </p:sp>
      <p:sp>
        <p:nvSpPr>
          <p:cNvPr id="3" name="Content Placeholder 2"/>
          <p:cNvSpPr>
            <a:spLocks noGrp="1"/>
          </p:cNvSpPr>
          <p:nvPr>
            <p:ph idx="1"/>
          </p:nvPr>
        </p:nvSpPr>
        <p:spPr>
          <a:xfrm>
            <a:off x="457200" y="1600200"/>
            <a:ext cx="4687091" cy="4876800"/>
          </a:xfrm>
        </p:spPr>
        <p:txBody>
          <a:bodyPr/>
          <a:lstStyle/>
          <a:p>
            <a:r>
              <a:rPr lang="en-US" dirty="0" smtClean="0"/>
              <a:t>(meaning Off/</a:t>
            </a:r>
            <a:r>
              <a:rPr lang="en-US" dirty="0" err="1" smtClean="0"/>
              <a:t>Cmp</a:t>
            </a:r>
            <a:r>
              <a:rPr lang="en-US" dirty="0" smtClean="0"/>
              <a:t> were was not felt as showstoppers)</a:t>
            </a:r>
            <a:endParaRPr lang="en-US" dirty="0"/>
          </a:p>
        </p:txBody>
      </p:sp>
      <p:pic>
        <p:nvPicPr>
          <p:cNvPr id="4" name="Picture 3"/>
          <p:cNvPicPr>
            <a:picLocks noChangeAspect="1"/>
          </p:cNvPicPr>
          <p:nvPr/>
        </p:nvPicPr>
        <p:blipFill>
          <a:blip r:embed="rId2"/>
          <a:stretch>
            <a:fillRect/>
          </a:stretch>
        </p:blipFill>
        <p:spPr>
          <a:xfrm>
            <a:off x="457200" y="3423791"/>
            <a:ext cx="3053209" cy="3053209"/>
          </a:xfrm>
          <a:prstGeom prst="rect">
            <a:avLst/>
          </a:prstGeom>
        </p:spPr>
      </p:pic>
      <p:pic>
        <p:nvPicPr>
          <p:cNvPr id="5" name="Picture 4"/>
          <p:cNvPicPr>
            <a:picLocks noChangeAspect="1"/>
          </p:cNvPicPr>
          <p:nvPr/>
        </p:nvPicPr>
        <p:blipFill>
          <a:blip r:embed="rId3"/>
          <a:stretch>
            <a:fillRect/>
          </a:stretch>
        </p:blipFill>
        <p:spPr>
          <a:xfrm>
            <a:off x="5252942" y="1472000"/>
            <a:ext cx="2913785" cy="3903582"/>
          </a:xfrm>
          <a:prstGeom prst="rect">
            <a:avLst/>
          </a:prstGeom>
        </p:spPr>
      </p:pic>
      <p:sp>
        <p:nvSpPr>
          <p:cNvPr id="6" name="Slide Number Placeholder 5"/>
          <p:cNvSpPr>
            <a:spLocks noGrp="1"/>
          </p:cNvSpPr>
          <p:nvPr>
            <p:ph type="sldNum" sz="quarter" idx="12"/>
          </p:nvPr>
        </p:nvSpPr>
        <p:spPr/>
        <p:txBody>
          <a:bodyPr/>
          <a:lstStyle/>
          <a:p>
            <a:fld id="{F1653CE6-4CA0-A844-B523-715CC56373C2}" type="slidenum">
              <a:rPr lang="en-US" smtClean="0"/>
              <a:t>55</a:t>
            </a:fld>
            <a:endParaRPr lang="en-US"/>
          </a:p>
        </p:txBody>
      </p:sp>
    </p:spTree>
    <p:extLst>
      <p:ext uri="{BB962C8B-B14F-4D97-AF65-F5344CB8AC3E}">
        <p14:creationId xmlns:p14="http://schemas.microsoft.com/office/powerpoint/2010/main" val="225629376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p:cNvSpPr/>
          <p:nvPr/>
        </p:nvSpPr>
        <p:spPr>
          <a:xfrm>
            <a:off x="6342353" y="3799034"/>
            <a:ext cx="1129549" cy="718965"/>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F1653CE6-4CA0-A844-B523-715CC56373C2}" type="slidenum">
              <a:rPr lang="en-US" smtClean="0"/>
              <a:t>56</a:t>
            </a:fld>
            <a:endParaRPr lang="en-US"/>
          </a:p>
        </p:txBody>
      </p:sp>
      <p:sp>
        <p:nvSpPr>
          <p:cNvPr id="5" name="Rectangle 4"/>
          <p:cNvSpPr/>
          <p:nvPr/>
        </p:nvSpPr>
        <p:spPr>
          <a:xfrm>
            <a:off x="0" y="1885"/>
            <a:ext cx="1143909" cy="3732575"/>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161795" y="97300"/>
            <a:ext cx="630119" cy="542920"/>
          </a:xfrm>
          <a:prstGeom prst="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151535" y="825960"/>
            <a:ext cx="630119" cy="542920"/>
          </a:xfrm>
          <a:prstGeom prst="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151535" y="3162455"/>
            <a:ext cx="630119" cy="542920"/>
          </a:xfrm>
          <a:prstGeom prst="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151535" y="1544925"/>
            <a:ext cx="630119" cy="542920"/>
          </a:xfrm>
          <a:prstGeom prst="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151535" y="2301135"/>
            <a:ext cx="630119" cy="542920"/>
          </a:xfrm>
          <a:prstGeom prst="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p:cNvCxnSpPr>
            <a:endCxn id="6" idx="1"/>
          </p:cNvCxnSpPr>
          <p:nvPr/>
        </p:nvCxnSpPr>
        <p:spPr>
          <a:xfrm>
            <a:off x="1143909" y="359065"/>
            <a:ext cx="1017886" cy="969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1133649" y="1064080"/>
            <a:ext cx="1017886" cy="969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1133649" y="1781510"/>
            <a:ext cx="1017886" cy="969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1133649" y="2566805"/>
            <a:ext cx="1017886" cy="969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1133649" y="3439355"/>
            <a:ext cx="1017886" cy="969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3809800" y="94580"/>
            <a:ext cx="630119" cy="542920"/>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3799540" y="842630"/>
            <a:ext cx="630119" cy="542920"/>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3799540" y="3179125"/>
            <a:ext cx="630119" cy="542920"/>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799540" y="1561595"/>
            <a:ext cx="630119" cy="542920"/>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3799540" y="2317805"/>
            <a:ext cx="630119" cy="542920"/>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Arrow Connector 24"/>
          <p:cNvCxnSpPr>
            <a:stCxn id="6" idx="3"/>
            <a:endCxn id="20" idx="1"/>
          </p:cNvCxnSpPr>
          <p:nvPr/>
        </p:nvCxnSpPr>
        <p:spPr>
          <a:xfrm flipV="1">
            <a:off x="2791914" y="366040"/>
            <a:ext cx="1017886" cy="272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2781654" y="1080750"/>
            <a:ext cx="1017886" cy="969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2781654" y="1798180"/>
            <a:ext cx="1017886" cy="969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2781654" y="2583475"/>
            <a:ext cx="1017886" cy="969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2781654" y="3456025"/>
            <a:ext cx="1017886" cy="969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rot="16200000">
            <a:off x="-334269" y="1519898"/>
            <a:ext cx="1812450" cy="523220"/>
          </a:xfrm>
          <a:prstGeom prst="rect">
            <a:avLst/>
          </a:prstGeom>
          <a:noFill/>
        </p:spPr>
        <p:txBody>
          <a:bodyPr wrap="square" rtlCol="0">
            <a:spAutoFit/>
          </a:bodyPr>
          <a:lstStyle/>
          <a:p>
            <a:r>
              <a:rPr lang="en-US" sz="2800" dirty="0" smtClean="0"/>
              <a:t>Storage</a:t>
            </a:r>
            <a:endParaRPr lang="en-US" sz="2800" dirty="0"/>
          </a:p>
        </p:txBody>
      </p:sp>
      <p:sp>
        <p:nvSpPr>
          <p:cNvPr id="31" name="TextBox 30"/>
          <p:cNvSpPr txBox="1"/>
          <p:nvPr/>
        </p:nvSpPr>
        <p:spPr>
          <a:xfrm rot="16200000">
            <a:off x="1667871" y="1699963"/>
            <a:ext cx="1621708" cy="369332"/>
          </a:xfrm>
          <a:prstGeom prst="rect">
            <a:avLst/>
          </a:prstGeom>
          <a:noFill/>
        </p:spPr>
        <p:txBody>
          <a:bodyPr wrap="none" rtlCol="0">
            <a:spAutoFit/>
          </a:bodyPr>
          <a:lstStyle/>
          <a:p>
            <a:r>
              <a:rPr lang="en-US" dirty="0" smtClean="0"/>
              <a:t>Analysis code</a:t>
            </a:r>
            <a:endParaRPr lang="en-US" dirty="0"/>
          </a:p>
        </p:txBody>
      </p:sp>
      <p:sp>
        <p:nvSpPr>
          <p:cNvPr id="32" name="TextBox 31"/>
          <p:cNvSpPr txBox="1"/>
          <p:nvPr/>
        </p:nvSpPr>
        <p:spPr>
          <a:xfrm rot="16200000">
            <a:off x="3152724" y="1831326"/>
            <a:ext cx="1903824" cy="369332"/>
          </a:xfrm>
          <a:prstGeom prst="rect">
            <a:avLst/>
          </a:prstGeom>
          <a:noFill/>
        </p:spPr>
        <p:txBody>
          <a:bodyPr wrap="none" rtlCol="0">
            <a:spAutoFit/>
          </a:bodyPr>
          <a:lstStyle/>
          <a:p>
            <a:r>
              <a:rPr lang="en-US" dirty="0" smtClean="0"/>
              <a:t>Analysis </a:t>
            </a:r>
            <a:r>
              <a:rPr lang="en-US" dirty="0" err="1" smtClean="0"/>
              <a:t>Ntuples</a:t>
            </a:r>
            <a:endParaRPr lang="en-US" dirty="0"/>
          </a:p>
        </p:txBody>
      </p:sp>
      <p:sp>
        <p:nvSpPr>
          <p:cNvPr id="33" name="Rectangle 32"/>
          <p:cNvSpPr/>
          <p:nvPr/>
        </p:nvSpPr>
        <p:spPr>
          <a:xfrm>
            <a:off x="4853496" y="2285448"/>
            <a:ext cx="1143909" cy="3732575"/>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6550313" y="3887057"/>
            <a:ext cx="181516" cy="542920"/>
          </a:xfrm>
          <a:prstGeom prst="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1" name="Straight Arrow Connector 40"/>
          <p:cNvCxnSpPr>
            <a:stCxn id="33" idx="3"/>
            <a:endCxn id="69" idx="1"/>
          </p:cNvCxnSpPr>
          <p:nvPr/>
        </p:nvCxnSpPr>
        <p:spPr>
          <a:xfrm>
            <a:off x="5997405" y="4151736"/>
            <a:ext cx="344948" cy="678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4" name="Rectangle 43"/>
          <p:cNvSpPr/>
          <p:nvPr/>
        </p:nvSpPr>
        <p:spPr>
          <a:xfrm>
            <a:off x="8265836" y="2484788"/>
            <a:ext cx="630119" cy="542920"/>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8255576" y="3213448"/>
            <a:ext cx="630119" cy="542920"/>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8255576" y="5549943"/>
            <a:ext cx="630119" cy="542920"/>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8255576" y="3932413"/>
            <a:ext cx="630119" cy="542920"/>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8255576" y="4688623"/>
            <a:ext cx="630119" cy="542920"/>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9" name="Straight Arrow Connector 48"/>
          <p:cNvCxnSpPr>
            <a:stCxn id="69" idx="3"/>
            <a:endCxn id="44" idx="1"/>
          </p:cNvCxnSpPr>
          <p:nvPr/>
        </p:nvCxnSpPr>
        <p:spPr>
          <a:xfrm flipV="1">
            <a:off x="7471902" y="2756248"/>
            <a:ext cx="793934" cy="140226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a:stCxn id="69" idx="3"/>
          </p:cNvCxnSpPr>
          <p:nvPr/>
        </p:nvCxnSpPr>
        <p:spPr>
          <a:xfrm flipV="1">
            <a:off x="7471902" y="3461263"/>
            <a:ext cx="783674" cy="69725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a:stCxn id="69" idx="3"/>
          </p:cNvCxnSpPr>
          <p:nvPr/>
        </p:nvCxnSpPr>
        <p:spPr>
          <a:xfrm>
            <a:off x="7471902" y="4158517"/>
            <a:ext cx="783674" cy="2017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stCxn id="69" idx="3"/>
          </p:cNvCxnSpPr>
          <p:nvPr/>
        </p:nvCxnSpPr>
        <p:spPr>
          <a:xfrm>
            <a:off x="7471902" y="4158517"/>
            <a:ext cx="783674" cy="80547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a:stCxn id="69" idx="3"/>
          </p:cNvCxnSpPr>
          <p:nvPr/>
        </p:nvCxnSpPr>
        <p:spPr>
          <a:xfrm>
            <a:off x="7471902" y="4158517"/>
            <a:ext cx="783674" cy="167802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rot="16200000">
            <a:off x="4519227" y="3890126"/>
            <a:ext cx="1812450" cy="523220"/>
          </a:xfrm>
          <a:prstGeom prst="rect">
            <a:avLst/>
          </a:prstGeom>
          <a:noFill/>
        </p:spPr>
        <p:txBody>
          <a:bodyPr wrap="square" rtlCol="0">
            <a:spAutoFit/>
          </a:bodyPr>
          <a:lstStyle/>
          <a:p>
            <a:r>
              <a:rPr lang="en-US" sz="2800" dirty="0" smtClean="0"/>
              <a:t>Storage</a:t>
            </a:r>
            <a:endParaRPr lang="en-US" sz="2800" dirty="0"/>
          </a:p>
        </p:txBody>
      </p:sp>
      <p:sp>
        <p:nvSpPr>
          <p:cNvPr id="56" name="TextBox 55"/>
          <p:cNvSpPr txBox="1"/>
          <p:nvPr/>
        </p:nvSpPr>
        <p:spPr>
          <a:xfrm rot="16200000">
            <a:off x="7608760" y="4202144"/>
            <a:ext cx="1903824" cy="369332"/>
          </a:xfrm>
          <a:prstGeom prst="rect">
            <a:avLst/>
          </a:prstGeom>
          <a:noFill/>
        </p:spPr>
        <p:txBody>
          <a:bodyPr wrap="none" rtlCol="0">
            <a:spAutoFit/>
          </a:bodyPr>
          <a:lstStyle/>
          <a:p>
            <a:r>
              <a:rPr lang="en-US" dirty="0" smtClean="0"/>
              <a:t>Analysis </a:t>
            </a:r>
            <a:r>
              <a:rPr lang="en-US" dirty="0" err="1" smtClean="0"/>
              <a:t>Ntuples</a:t>
            </a:r>
            <a:endParaRPr lang="en-US" dirty="0"/>
          </a:p>
        </p:txBody>
      </p:sp>
      <p:sp>
        <p:nvSpPr>
          <p:cNvPr id="57" name="Rectangle 56"/>
          <p:cNvSpPr/>
          <p:nvPr/>
        </p:nvSpPr>
        <p:spPr>
          <a:xfrm>
            <a:off x="6793471" y="3890563"/>
            <a:ext cx="181516" cy="542920"/>
          </a:xfrm>
          <a:prstGeom prst="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p:nvPr/>
        </p:nvSpPr>
        <p:spPr>
          <a:xfrm>
            <a:off x="7042381" y="3890563"/>
            <a:ext cx="181516" cy="542920"/>
          </a:xfrm>
          <a:prstGeom prst="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TextBox 75"/>
          <p:cNvSpPr txBox="1"/>
          <p:nvPr/>
        </p:nvSpPr>
        <p:spPr>
          <a:xfrm>
            <a:off x="6414877" y="3111732"/>
            <a:ext cx="1057025" cy="646331"/>
          </a:xfrm>
          <a:prstGeom prst="rect">
            <a:avLst/>
          </a:prstGeom>
          <a:noFill/>
        </p:spPr>
        <p:txBody>
          <a:bodyPr wrap="none" rtlCol="0">
            <a:spAutoFit/>
          </a:bodyPr>
          <a:lstStyle/>
          <a:p>
            <a:r>
              <a:rPr lang="en-US" dirty="0" smtClean="0"/>
              <a:t>Analysis</a:t>
            </a:r>
            <a:br>
              <a:rPr lang="en-US" dirty="0" smtClean="0"/>
            </a:br>
            <a:r>
              <a:rPr lang="en-US" dirty="0" smtClean="0"/>
              <a:t>code</a:t>
            </a:r>
            <a:endParaRPr lang="en-US" dirty="0"/>
          </a:p>
        </p:txBody>
      </p:sp>
    </p:spTree>
    <p:extLst>
      <p:ext uri="{BB962C8B-B14F-4D97-AF65-F5344CB8AC3E}">
        <p14:creationId xmlns:p14="http://schemas.microsoft.com/office/powerpoint/2010/main" val="382471156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Do less (w/o physics impact…)</a:t>
            </a:r>
            <a:endParaRPr lang="en-US" dirty="0"/>
          </a:p>
        </p:txBody>
      </p:sp>
      <p:sp>
        <p:nvSpPr>
          <p:cNvPr id="3" name="Content Placeholder 2"/>
          <p:cNvSpPr>
            <a:spLocks noGrp="1"/>
          </p:cNvSpPr>
          <p:nvPr>
            <p:ph idx="1"/>
          </p:nvPr>
        </p:nvSpPr>
        <p:spPr>
          <a:xfrm>
            <a:off x="0" y="1418810"/>
            <a:ext cx="8229600" cy="4876800"/>
          </a:xfrm>
        </p:spPr>
        <p:txBody>
          <a:bodyPr>
            <a:normAutofit fontScale="92500" lnSpcReduction="10000"/>
          </a:bodyPr>
          <a:lstStyle/>
          <a:p>
            <a:r>
              <a:rPr lang="en-US" dirty="0" smtClean="0">
                <a:solidFill>
                  <a:srgbClr val="0000FF"/>
                </a:solidFill>
              </a:rPr>
              <a:t>Main areas</a:t>
            </a:r>
          </a:p>
          <a:p>
            <a:pPr lvl="1"/>
            <a:r>
              <a:rPr lang="en-US" dirty="0" smtClean="0"/>
              <a:t>Run2 detector is ~ identical to Run1: you already commissioned it</a:t>
            </a:r>
          </a:p>
          <a:p>
            <a:pPr lvl="2"/>
            <a:r>
              <a:rPr lang="en-US" dirty="0" smtClean="0">
                <a:solidFill>
                  <a:srgbClr val="008000"/>
                </a:solidFill>
              </a:rPr>
              <a:t>You expect to need fewer data reprocessings on top of Prompt </a:t>
            </a:r>
            <a:r>
              <a:rPr lang="en-US" dirty="0" err="1" smtClean="0">
                <a:solidFill>
                  <a:srgbClr val="008000"/>
                </a:solidFill>
              </a:rPr>
              <a:t>Reco</a:t>
            </a:r>
            <a:endParaRPr lang="en-US" dirty="0" smtClean="0">
              <a:solidFill>
                <a:srgbClr val="008000"/>
              </a:solidFill>
            </a:endParaRPr>
          </a:p>
          <a:p>
            <a:pPr lvl="2"/>
            <a:r>
              <a:rPr lang="en-US" dirty="0" smtClean="0">
                <a:solidFill>
                  <a:srgbClr val="008000"/>
                </a:solidFill>
              </a:rPr>
              <a:t>Or even no reprocessing at all (</a:t>
            </a:r>
            <a:r>
              <a:rPr lang="en-US" dirty="0" err="1" smtClean="0">
                <a:solidFill>
                  <a:srgbClr val="008000"/>
                </a:solidFill>
              </a:rPr>
              <a:t>LHCb</a:t>
            </a:r>
            <a:r>
              <a:rPr lang="en-US" dirty="0" smtClean="0">
                <a:solidFill>
                  <a:srgbClr val="008000"/>
                </a:solidFill>
              </a:rPr>
              <a:t>)</a:t>
            </a:r>
          </a:p>
          <a:p>
            <a:pPr lvl="1"/>
            <a:r>
              <a:rPr lang="en-US" dirty="0" smtClean="0"/>
              <a:t>You already tuned MC for Detector response, and 7-8 TeV data</a:t>
            </a:r>
          </a:p>
          <a:p>
            <a:pPr lvl="2"/>
            <a:r>
              <a:rPr lang="en-US" dirty="0" smtClean="0">
                <a:solidFill>
                  <a:srgbClr val="008000"/>
                </a:solidFill>
              </a:rPr>
              <a:t>You expect to need fewer MC events (from 2x to 1x the Data)</a:t>
            </a:r>
          </a:p>
          <a:p>
            <a:pPr lvl="1"/>
            <a:r>
              <a:rPr lang="en-US" dirty="0" smtClean="0"/>
              <a:t>Distribute fewer copies of the Analysis datasets</a:t>
            </a:r>
          </a:p>
          <a:p>
            <a:pPr lvl="2"/>
            <a:r>
              <a:rPr lang="en-US" dirty="0" smtClean="0">
                <a:solidFill>
                  <a:srgbClr val="008000"/>
                </a:solidFill>
              </a:rPr>
              <a:t>Rely on remote data access to feed CPUs</a:t>
            </a:r>
          </a:p>
          <a:p>
            <a:pPr lvl="2"/>
            <a:endParaRPr lang="en-US" dirty="0" smtClean="0"/>
          </a:p>
          <a:p>
            <a:r>
              <a:rPr lang="en-US" dirty="0">
                <a:solidFill>
                  <a:srgbClr val="0000FF"/>
                </a:solidFill>
              </a:rPr>
              <a:t>Save on storage: </a:t>
            </a:r>
          </a:p>
          <a:p>
            <a:pPr lvl="1"/>
            <a:r>
              <a:rPr lang="en-US" dirty="0" smtClean="0">
                <a:solidFill>
                  <a:srgbClr val="008000"/>
                </a:solidFill>
              </a:rPr>
              <a:t>Some objects can be redone on the fly efficiently, not using storage</a:t>
            </a:r>
            <a:endParaRPr lang="en-US" dirty="0">
              <a:solidFill>
                <a:srgbClr val="008000"/>
              </a:solidFill>
            </a:endParaRPr>
          </a:p>
          <a:p>
            <a:pPr lvl="1"/>
            <a:endParaRPr lang="en-US" dirty="0"/>
          </a:p>
          <a:p>
            <a:r>
              <a:rPr lang="en-US" dirty="0">
                <a:solidFill>
                  <a:srgbClr val="0000FF"/>
                </a:solidFill>
              </a:rPr>
              <a:t>Save on CPU:</a:t>
            </a:r>
          </a:p>
          <a:p>
            <a:pPr lvl="1"/>
            <a:r>
              <a:rPr lang="en-US" dirty="0">
                <a:solidFill>
                  <a:srgbClr val="008000"/>
                </a:solidFill>
              </a:rPr>
              <a:t>Save but not process: already done in 2012, “parked” data sets reserved for the future. In this case, future is 3 years!</a:t>
            </a:r>
          </a:p>
          <a:p>
            <a:endParaRPr lang="en-US" dirty="0"/>
          </a:p>
          <a:p>
            <a:pPr lvl="2"/>
            <a:endParaRPr lang="en-US" dirty="0" smtClean="0"/>
          </a:p>
        </p:txBody>
      </p:sp>
      <p:sp>
        <p:nvSpPr>
          <p:cNvPr id="6" name="Slide Number Placeholder 5"/>
          <p:cNvSpPr>
            <a:spLocks noGrp="1"/>
          </p:cNvSpPr>
          <p:nvPr>
            <p:ph type="sldNum" sz="quarter" idx="12"/>
          </p:nvPr>
        </p:nvSpPr>
        <p:spPr/>
        <p:txBody>
          <a:bodyPr/>
          <a:lstStyle/>
          <a:p>
            <a:fld id="{F1653CE6-4CA0-A844-B523-715CC56373C2}" type="slidenum">
              <a:rPr lang="en-US" smtClean="0"/>
              <a:t>57</a:t>
            </a:fld>
            <a:endParaRPr lang="en-US"/>
          </a:p>
        </p:txBody>
      </p:sp>
    </p:spTree>
    <p:extLst>
      <p:ext uri="{BB962C8B-B14F-4D97-AF65-F5344CB8AC3E}">
        <p14:creationId xmlns:p14="http://schemas.microsoft.com/office/powerpoint/2010/main" val="370216274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653CE6-4CA0-A844-B523-715CC56373C2}" type="slidenum">
              <a:rPr lang="en-US" smtClean="0"/>
              <a:t>58</a:t>
            </a:fld>
            <a:endParaRPr lang="en-US"/>
          </a:p>
        </p:txBody>
      </p:sp>
      <p:sp>
        <p:nvSpPr>
          <p:cNvPr id="5" name="Rectangle 4"/>
          <p:cNvSpPr/>
          <p:nvPr/>
        </p:nvSpPr>
        <p:spPr>
          <a:xfrm>
            <a:off x="5756804" y="1198037"/>
            <a:ext cx="2015067" cy="78739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Happy Physicist!</a:t>
            </a:r>
            <a:endParaRPr lang="en-US" dirty="0"/>
          </a:p>
        </p:txBody>
      </p:sp>
      <p:sp>
        <p:nvSpPr>
          <p:cNvPr id="6" name="Diamond 5"/>
          <p:cNvSpPr/>
          <p:nvPr/>
        </p:nvSpPr>
        <p:spPr>
          <a:xfrm>
            <a:off x="1274232" y="414874"/>
            <a:ext cx="3073400" cy="2353726"/>
          </a:xfrm>
          <a:prstGeom prst="diamond">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600" dirty="0"/>
              <a:t>Is Flat funding enough with current assumptions?</a:t>
            </a:r>
          </a:p>
        </p:txBody>
      </p:sp>
      <p:sp>
        <p:nvSpPr>
          <p:cNvPr id="7" name="Diamond 6"/>
          <p:cNvSpPr/>
          <p:nvPr/>
        </p:nvSpPr>
        <p:spPr>
          <a:xfrm>
            <a:off x="1202267" y="2963331"/>
            <a:ext cx="3217330" cy="2065867"/>
          </a:xfrm>
          <a:prstGeom prst="diamond">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600" dirty="0" smtClean="0"/>
              <a:t>Can you recover the missing part via optimization/improvements?</a:t>
            </a:r>
            <a:endParaRPr lang="en-US" sz="1600" dirty="0"/>
          </a:p>
        </p:txBody>
      </p:sp>
      <p:sp>
        <p:nvSpPr>
          <p:cNvPr id="8" name="Rectangle 7"/>
          <p:cNvSpPr/>
          <p:nvPr/>
        </p:nvSpPr>
        <p:spPr>
          <a:xfrm>
            <a:off x="5764742" y="3602565"/>
            <a:ext cx="2015067" cy="78739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Happy (but tired)  Physicist!</a:t>
            </a:r>
            <a:endParaRPr lang="en-US" dirty="0"/>
          </a:p>
        </p:txBody>
      </p:sp>
      <p:sp>
        <p:nvSpPr>
          <p:cNvPr id="10" name="Rectangle 9"/>
          <p:cNvSpPr/>
          <p:nvPr/>
        </p:nvSpPr>
        <p:spPr>
          <a:xfrm>
            <a:off x="1710262" y="5664200"/>
            <a:ext cx="2209803" cy="787399"/>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smtClean="0"/>
              <a:t>Do less (with impact on physics)</a:t>
            </a:r>
            <a:endParaRPr lang="en-US" dirty="0"/>
          </a:p>
        </p:txBody>
      </p:sp>
      <p:sp>
        <p:nvSpPr>
          <p:cNvPr id="11" name="Rectangle 10"/>
          <p:cNvSpPr/>
          <p:nvPr/>
        </p:nvSpPr>
        <p:spPr>
          <a:xfrm>
            <a:off x="5781146" y="5664200"/>
            <a:ext cx="2015067" cy="78739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Sad (and tired)  Physicist!</a:t>
            </a:r>
            <a:endParaRPr lang="en-US" dirty="0"/>
          </a:p>
        </p:txBody>
      </p:sp>
      <p:cxnSp>
        <p:nvCxnSpPr>
          <p:cNvPr id="3" name="Straight Arrow Connector 2"/>
          <p:cNvCxnSpPr>
            <a:stCxn id="6" idx="3"/>
            <a:endCxn id="5" idx="1"/>
          </p:cNvCxnSpPr>
          <p:nvPr/>
        </p:nvCxnSpPr>
        <p:spPr>
          <a:xfrm>
            <a:off x="4347632" y="1591737"/>
            <a:ext cx="140917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7" idx="3"/>
            <a:endCxn id="8" idx="1"/>
          </p:cNvCxnSpPr>
          <p:nvPr/>
        </p:nvCxnSpPr>
        <p:spPr>
          <a:xfrm>
            <a:off x="4419597" y="3996265"/>
            <a:ext cx="134514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10" idx="3"/>
            <a:endCxn id="11" idx="1"/>
          </p:cNvCxnSpPr>
          <p:nvPr/>
        </p:nvCxnSpPr>
        <p:spPr>
          <a:xfrm>
            <a:off x="3920065" y="6057900"/>
            <a:ext cx="186108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6" idx="2"/>
            <a:endCxn id="7" idx="0"/>
          </p:cNvCxnSpPr>
          <p:nvPr/>
        </p:nvCxnSpPr>
        <p:spPr>
          <a:xfrm>
            <a:off x="2810932" y="2768600"/>
            <a:ext cx="0" cy="19473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7" idx="2"/>
            <a:endCxn id="10" idx="0"/>
          </p:cNvCxnSpPr>
          <p:nvPr/>
        </p:nvCxnSpPr>
        <p:spPr>
          <a:xfrm>
            <a:off x="2810932" y="5029198"/>
            <a:ext cx="4232" cy="6350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4656667" y="1013371"/>
            <a:ext cx="556700" cy="369332"/>
          </a:xfrm>
          <a:prstGeom prst="rect">
            <a:avLst/>
          </a:prstGeom>
          <a:noFill/>
        </p:spPr>
        <p:txBody>
          <a:bodyPr wrap="none" rtlCol="0">
            <a:spAutoFit/>
          </a:bodyPr>
          <a:lstStyle/>
          <a:p>
            <a:r>
              <a:rPr lang="en-US" dirty="0" smtClean="0"/>
              <a:t>yes</a:t>
            </a:r>
            <a:endParaRPr lang="en-US" dirty="0"/>
          </a:p>
        </p:txBody>
      </p:sp>
      <p:sp>
        <p:nvSpPr>
          <p:cNvPr id="29" name="TextBox 28"/>
          <p:cNvSpPr txBox="1"/>
          <p:nvPr/>
        </p:nvSpPr>
        <p:spPr>
          <a:xfrm>
            <a:off x="4809067" y="3519504"/>
            <a:ext cx="556700" cy="369332"/>
          </a:xfrm>
          <a:prstGeom prst="rect">
            <a:avLst/>
          </a:prstGeom>
          <a:noFill/>
        </p:spPr>
        <p:txBody>
          <a:bodyPr wrap="none" rtlCol="0">
            <a:spAutoFit/>
          </a:bodyPr>
          <a:lstStyle/>
          <a:p>
            <a:r>
              <a:rPr lang="en-US" dirty="0" smtClean="0"/>
              <a:t>yes</a:t>
            </a:r>
            <a:endParaRPr lang="en-US" dirty="0"/>
          </a:p>
        </p:txBody>
      </p:sp>
      <p:sp>
        <p:nvSpPr>
          <p:cNvPr id="30" name="TextBox 29"/>
          <p:cNvSpPr txBox="1"/>
          <p:nvPr/>
        </p:nvSpPr>
        <p:spPr>
          <a:xfrm>
            <a:off x="3004617" y="2681304"/>
            <a:ext cx="441422" cy="369332"/>
          </a:xfrm>
          <a:prstGeom prst="rect">
            <a:avLst/>
          </a:prstGeom>
          <a:noFill/>
        </p:spPr>
        <p:txBody>
          <a:bodyPr wrap="none" rtlCol="0">
            <a:spAutoFit/>
          </a:bodyPr>
          <a:lstStyle/>
          <a:p>
            <a:r>
              <a:rPr lang="en-US" dirty="0" smtClean="0"/>
              <a:t>no</a:t>
            </a:r>
            <a:endParaRPr lang="en-US" dirty="0"/>
          </a:p>
        </p:txBody>
      </p:sp>
      <p:sp>
        <p:nvSpPr>
          <p:cNvPr id="31" name="TextBox 30"/>
          <p:cNvSpPr txBox="1"/>
          <p:nvPr/>
        </p:nvSpPr>
        <p:spPr>
          <a:xfrm>
            <a:off x="2985584" y="5128171"/>
            <a:ext cx="441422" cy="369332"/>
          </a:xfrm>
          <a:prstGeom prst="rect">
            <a:avLst/>
          </a:prstGeom>
          <a:noFill/>
        </p:spPr>
        <p:txBody>
          <a:bodyPr wrap="none" rtlCol="0">
            <a:spAutoFit/>
          </a:bodyPr>
          <a:lstStyle/>
          <a:p>
            <a:r>
              <a:rPr lang="en-US" dirty="0" smtClean="0"/>
              <a:t>no</a:t>
            </a:r>
            <a:endParaRPr lang="en-US" dirty="0"/>
          </a:p>
        </p:txBody>
      </p:sp>
      <p:cxnSp>
        <p:nvCxnSpPr>
          <p:cNvPr id="33" name="Straight Connector 32"/>
          <p:cNvCxnSpPr/>
          <p:nvPr/>
        </p:nvCxnSpPr>
        <p:spPr>
          <a:xfrm>
            <a:off x="5213368" y="745068"/>
            <a:ext cx="2906165" cy="1549399"/>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a:off x="5054600" y="745068"/>
            <a:ext cx="3217333" cy="1701799"/>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71207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linds(horizontal)">
                                      <p:cBhvr>
                                        <p:cTn id="7" dur="500"/>
                                        <p:tgtEl>
                                          <p:spTgt spid="33"/>
                                        </p:tgtEl>
                                      </p:cBhvr>
                                    </p:animEffect>
                                  </p:childTnLst>
                                </p:cTn>
                              </p:par>
                              <p:par>
                                <p:cTn id="8" presetID="3" presetClass="entr" presetSubtype="1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linds(horizontal)">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Batch to Multi-thread</a:t>
            </a:r>
            <a:endParaRPr lang="en-US" dirty="0"/>
          </a:p>
        </p:txBody>
      </p:sp>
      <p:sp>
        <p:nvSpPr>
          <p:cNvPr id="3" name="Content Placeholder 2"/>
          <p:cNvSpPr>
            <a:spLocks noGrp="1"/>
          </p:cNvSpPr>
          <p:nvPr>
            <p:ph idx="1"/>
          </p:nvPr>
        </p:nvSpPr>
        <p:spPr/>
        <p:txBody>
          <a:bodyPr/>
          <a:lstStyle/>
          <a:p>
            <a:r>
              <a:rPr lang="en-US" dirty="0" smtClean="0"/>
              <a:t>Up to now, our (HEP) use of multicore CPUs have been naïve at best</a:t>
            </a:r>
          </a:p>
          <a:p>
            <a:pPr lvl="1"/>
            <a:r>
              <a:rPr lang="en-US" dirty="0" smtClean="0">
                <a:solidFill>
                  <a:srgbClr val="008000"/>
                </a:solidFill>
              </a:rPr>
              <a:t>One core – one job in a batch like approach</a:t>
            </a:r>
          </a:p>
          <a:p>
            <a:pPr lvl="1"/>
            <a:r>
              <a:rPr lang="en-US" dirty="0" smtClean="0">
                <a:solidFill>
                  <a:srgbClr val="008000"/>
                </a:solidFill>
              </a:rPr>
              <a:t>(apart from some specialized GPGPU use cases)</a:t>
            </a:r>
          </a:p>
          <a:p>
            <a:pPr lvl="1"/>
            <a:endParaRPr lang="en-US" dirty="0"/>
          </a:p>
          <a:p>
            <a:r>
              <a:rPr lang="en-US" dirty="0" smtClean="0"/>
              <a:t>Can we do better?</a:t>
            </a:r>
          </a:p>
          <a:p>
            <a:endParaRPr lang="en-US" dirty="0"/>
          </a:p>
          <a:p>
            <a:r>
              <a:rPr lang="en-US" dirty="0" smtClean="0"/>
              <a:t>The place where a one core – one job approach is problematic is its anti-optimized memory usage </a:t>
            </a:r>
            <a:endParaRPr lang="en-US" dirty="0"/>
          </a:p>
        </p:txBody>
      </p:sp>
      <p:sp>
        <p:nvSpPr>
          <p:cNvPr id="4" name="Slide Number Placeholder 3"/>
          <p:cNvSpPr>
            <a:spLocks noGrp="1"/>
          </p:cNvSpPr>
          <p:nvPr>
            <p:ph type="sldNum" sz="quarter" idx="12"/>
          </p:nvPr>
        </p:nvSpPr>
        <p:spPr/>
        <p:txBody>
          <a:bodyPr/>
          <a:lstStyle/>
          <a:p>
            <a:fld id="{CF854F4D-7FF7-494E-A325-E3A46CA9FD56}" type="slidenum">
              <a:rPr lang="en-US" smtClean="0"/>
              <a:t>59</a:t>
            </a:fld>
            <a:endParaRPr lang="en-US"/>
          </a:p>
        </p:txBody>
      </p:sp>
    </p:spTree>
    <p:extLst>
      <p:ext uri="{BB962C8B-B14F-4D97-AF65-F5344CB8AC3E}">
        <p14:creationId xmlns:p14="http://schemas.microsoft.com/office/powerpoint/2010/main" val="200134406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533400"/>
            <a:ext cx="8229600" cy="990600"/>
          </a:xfrm>
        </p:spPr>
        <p:txBody>
          <a:bodyPr/>
          <a:lstStyle/>
          <a:p>
            <a:r>
              <a:rPr lang="en-US" dirty="0" smtClean="0"/>
              <a:t>ALICE</a:t>
            </a:r>
            <a:endParaRPr lang="en-US" dirty="0"/>
          </a:p>
        </p:txBody>
      </p:sp>
      <p:sp>
        <p:nvSpPr>
          <p:cNvPr id="11" name="Content Placeholder 2"/>
          <p:cNvSpPr>
            <a:spLocks noGrp="1"/>
          </p:cNvSpPr>
          <p:nvPr>
            <p:ph idx="1"/>
          </p:nvPr>
        </p:nvSpPr>
        <p:spPr>
          <a:xfrm>
            <a:off x="237066" y="1549400"/>
            <a:ext cx="4621213" cy="4876800"/>
          </a:xfrm>
        </p:spPr>
        <p:txBody>
          <a:bodyPr>
            <a:normAutofit/>
          </a:bodyPr>
          <a:lstStyle/>
          <a:p>
            <a:r>
              <a:rPr lang="en-US" sz="2000" dirty="0" smtClean="0"/>
              <a:t>Huge change in </a:t>
            </a:r>
            <a:r>
              <a:rPr lang="en-US" sz="2000" dirty="0" err="1" smtClean="0"/>
              <a:t>DAQ+Offline</a:t>
            </a:r>
            <a:r>
              <a:rPr lang="en-US" sz="2000" dirty="0" smtClean="0"/>
              <a:t> model for 2020+ </a:t>
            </a:r>
          </a:p>
          <a:p>
            <a:pPr lvl="1"/>
            <a:r>
              <a:rPr lang="en-US" sz="1800" dirty="0" smtClean="0">
                <a:solidFill>
                  <a:srgbClr val="008000"/>
                </a:solidFill>
              </a:rPr>
              <a:t>Input to HLT form O(100) to O(50kHz) peak: </a:t>
            </a:r>
            <a:r>
              <a:rPr lang="en-US" sz="1800" dirty="0">
                <a:solidFill>
                  <a:srgbClr val="008000"/>
                </a:solidFill>
              </a:rPr>
              <a:t>w</a:t>
            </a:r>
            <a:r>
              <a:rPr lang="en-US" sz="1800" dirty="0" smtClean="0">
                <a:solidFill>
                  <a:srgbClr val="008000"/>
                </a:solidFill>
              </a:rPr>
              <a:t>hich is …”everything”</a:t>
            </a:r>
          </a:p>
          <a:p>
            <a:r>
              <a:rPr lang="en-US" sz="2000" dirty="0" smtClean="0">
                <a:solidFill>
                  <a:srgbClr val="0000FF"/>
                </a:solidFill>
              </a:rPr>
              <a:t>40% of it to offline</a:t>
            </a:r>
          </a:p>
          <a:p>
            <a:r>
              <a:rPr lang="en-US" sz="2000" dirty="0" smtClean="0"/>
              <a:t>HLT/offline get mixed (O</a:t>
            </a:r>
            <a:r>
              <a:rPr lang="en-US" sz="2000" baseline="30000" dirty="0" smtClean="0"/>
              <a:t>2</a:t>
            </a:r>
            <a:r>
              <a:rPr lang="en-US" sz="2000" dirty="0" smtClean="0"/>
              <a:t>): HLT effectively does Reconstruction, not selection</a:t>
            </a:r>
          </a:p>
          <a:p>
            <a:r>
              <a:rPr lang="en-US" sz="2000" dirty="0" smtClean="0">
                <a:solidFill>
                  <a:srgbClr val="0000FF"/>
                </a:solidFill>
              </a:rPr>
              <a:t>To allow for this, use of GPUs (TPC </a:t>
            </a:r>
            <a:r>
              <a:rPr lang="en-US" sz="2000" dirty="0" err="1" smtClean="0">
                <a:solidFill>
                  <a:srgbClr val="0000FF"/>
                </a:solidFill>
              </a:rPr>
              <a:t>reco</a:t>
            </a:r>
            <a:r>
              <a:rPr lang="en-US" sz="2000" dirty="0" smtClean="0">
                <a:solidFill>
                  <a:srgbClr val="0000FF"/>
                </a:solidFill>
              </a:rPr>
              <a:t>) needed soon </a:t>
            </a:r>
          </a:p>
          <a:p>
            <a:pPr lvl="1"/>
            <a:r>
              <a:rPr lang="en-US" sz="1800" dirty="0" smtClean="0"/>
              <a:t>(and to a good extent already tested)</a:t>
            </a:r>
          </a:p>
          <a:p>
            <a:pPr lvl="1"/>
            <a:endParaRPr lang="en-US" sz="1800" dirty="0"/>
          </a:p>
          <a:p>
            <a:r>
              <a:rPr lang="en-US" sz="2200" b="1" dirty="0" smtClean="0">
                <a:solidFill>
                  <a:srgbClr val="008000"/>
                </a:solidFill>
              </a:rPr>
              <a:t>2015+: up to 0.5 nb-1 (</a:t>
            </a:r>
            <a:r>
              <a:rPr lang="en-US" sz="2200" b="1" dirty="0" err="1" smtClean="0">
                <a:solidFill>
                  <a:srgbClr val="008000"/>
                </a:solidFill>
              </a:rPr>
              <a:t>PbPb</a:t>
            </a:r>
            <a:r>
              <a:rPr lang="en-US" sz="2200" b="1" dirty="0" smtClean="0">
                <a:solidFill>
                  <a:srgbClr val="008000"/>
                </a:solidFill>
              </a:rPr>
              <a:t>)</a:t>
            </a:r>
          </a:p>
          <a:p>
            <a:r>
              <a:rPr lang="en-US" sz="2200" b="1" dirty="0" smtClean="0">
                <a:solidFill>
                  <a:srgbClr val="008000"/>
                </a:solidFill>
              </a:rPr>
              <a:t>2020+: up to 10 nb-1 (</a:t>
            </a:r>
            <a:r>
              <a:rPr lang="en-US" sz="2200" b="1" dirty="0" err="1" smtClean="0">
                <a:solidFill>
                  <a:srgbClr val="008000"/>
                </a:solidFill>
              </a:rPr>
              <a:t>PbPb</a:t>
            </a:r>
            <a:r>
              <a:rPr lang="en-US" sz="2200" b="1" dirty="0" smtClean="0">
                <a:solidFill>
                  <a:srgbClr val="008000"/>
                </a:solidFill>
              </a:rPr>
              <a:t>)</a:t>
            </a:r>
          </a:p>
          <a:p>
            <a:endParaRPr lang="en-US" sz="2000" dirty="0"/>
          </a:p>
        </p:txBody>
      </p:sp>
      <p:pic>
        <p:nvPicPr>
          <p:cNvPr id="12" name="Picture 11"/>
          <p:cNvPicPr>
            <a:picLocks noChangeAspect="1"/>
          </p:cNvPicPr>
          <p:nvPr/>
        </p:nvPicPr>
        <p:blipFill>
          <a:blip r:embed="rId2"/>
          <a:stretch>
            <a:fillRect/>
          </a:stretch>
        </p:blipFill>
        <p:spPr>
          <a:xfrm>
            <a:off x="4624205" y="522763"/>
            <a:ext cx="4519795" cy="1416104"/>
          </a:xfrm>
          <a:prstGeom prst="rect">
            <a:avLst/>
          </a:prstGeom>
        </p:spPr>
      </p:pic>
      <p:sp>
        <p:nvSpPr>
          <p:cNvPr id="13" name="TextBox 12"/>
          <p:cNvSpPr txBox="1"/>
          <p:nvPr/>
        </p:nvSpPr>
        <p:spPr>
          <a:xfrm>
            <a:off x="7251880" y="2131199"/>
            <a:ext cx="847520" cy="369332"/>
          </a:xfrm>
          <a:prstGeom prst="rect">
            <a:avLst/>
          </a:prstGeom>
          <a:noFill/>
        </p:spPr>
        <p:txBody>
          <a:bodyPr wrap="none" rtlCol="0">
            <a:spAutoFit/>
          </a:bodyPr>
          <a:lstStyle/>
          <a:p>
            <a:r>
              <a:rPr lang="en-US" dirty="0" smtClean="0"/>
              <a:t>1 TB/s</a:t>
            </a:r>
            <a:endParaRPr lang="en-US" dirty="0"/>
          </a:p>
        </p:txBody>
      </p:sp>
      <p:sp>
        <p:nvSpPr>
          <p:cNvPr id="14" name="TextBox 13"/>
          <p:cNvSpPr txBox="1"/>
          <p:nvPr/>
        </p:nvSpPr>
        <p:spPr>
          <a:xfrm>
            <a:off x="8125384" y="2500531"/>
            <a:ext cx="1018616" cy="646331"/>
          </a:xfrm>
          <a:prstGeom prst="rect">
            <a:avLst/>
          </a:prstGeom>
          <a:noFill/>
        </p:spPr>
        <p:txBody>
          <a:bodyPr wrap="none" rtlCol="0">
            <a:spAutoFit/>
          </a:bodyPr>
          <a:lstStyle/>
          <a:p>
            <a:r>
              <a:rPr lang="en-US" dirty="0" smtClean="0"/>
              <a:t>13 GB/s </a:t>
            </a:r>
            <a:br>
              <a:rPr lang="en-US" dirty="0" smtClean="0"/>
            </a:br>
            <a:r>
              <a:rPr lang="en-US" dirty="0" smtClean="0"/>
              <a:t>to tape</a:t>
            </a:r>
            <a:endParaRPr lang="en-US" dirty="0"/>
          </a:p>
        </p:txBody>
      </p:sp>
      <p:grpSp>
        <p:nvGrpSpPr>
          <p:cNvPr id="15" name="Gruppo 16"/>
          <p:cNvGrpSpPr/>
          <p:nvPr/>
        </p:nvGrpSpPr>
        <p:grpSpPr>
          <a:xfrm>
            <a:off x="5105400" y="1854200"/>
            <a:ext cx="3810000" cy="5017532"/>
            <a:chOff x="5105400" y="1854200"/>
            <a:chExt cx="3810000" cy="5017532"/>
          </a:xfrm>
        </p:grpSpPr>
        <p:sp>
          <p:nvSpPr>
            <p:cNvPr id="16" name="Rectangle 5"/>
            <p:cNvSpPr/>
            <p:nvPr/>
          </p:nvSpPr>
          <p:spPr bwMode="auto">
            <a:xfrm>
              <a:off x="5334000" y="5828268"/>
              <a:ext cx="1371600" cy="609600"/>
            </a:xfrm>
            <a:prstGeom prst="rect">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Arial" charset="0"/>
                  <a:ea typeface="ＭＳ Ｐゴシック" charset="0"/>
                  <a:cs typeface="Geneva" charset="0"/>
                </a:rPr>
                <a:t>Storage</a:t>
              </a:r>
              <a:endParaRPr kumimoji="0" lang="en-US" sz="2400" b="0" i="0" u="none" strike="noStrike" cap="none" normalizeH="0" baseline="0" dirty="0">
                <a:ln>
                  <a:noFill/>
                </a:ln>
                <a:effectLst/>
                <a:latin typeface="Arial" charset="0"/>
                <a:ea typeface="ＭＳ Ｐゴシック" charset="0"/>
                <a:cs typeface="Geneva" charset="0"/>
              </a:endParaRPr>
            </a:p>
          </p:txBody>
        </p:sp>
        <p:sp>
          <p:nvSpPr>
            <p:cNvPr id="17" name="Rectangle 16"/>
            <p:cNvSpPr/>
            <p:nvPr/>
          </p:nvSpPr>
          <p:spPr bwMode="auto">
            <a:xfrm>
              <a:off x="5105400" y="4151868"/>
              <a:ext cx="1905000" cy="990600"/>
            </a:xfrm>
            <a:prstGeom prst="rect">
              <a:avLst/>
            </a:prstGeom>
            <a:solidFill>
              <a:srgbClr val="FF66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dirty="0" smtClean="0"/>
                <a:t>Reconstruction</a:t>
              </a:r>
            </a:p>
            <a:p>
              <a:pPr marL="0" marR="0" indent="0" algn="ctr" defTabSz="914400" rtl="0" eaLnBrk="0" fontAlgn="base" latinLnBrk="0" hangingPunct="0">
                <a:lnSpc>
                  <a:spcPct val="100000"/>
                </a:lnSpc>
                <a:spcBef>
                  <a:spcPct val="0"/>
                </a:spcBef>
                <a:spcAft>
                  <a:spcPct val="0"/>
                </a:spcAft>
                <a:buClrTx/>
                <a:buSzTx/>
                <a:buFontTx/>
                <a:buNone/>
                <a:tabLst/>
              </a:pPr>
              <a:r>
                <a:rPr lang="en-US" sz="2000" dirty="0" smtClean="0"/>
                <a:t>+</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Arial" charset="0"/>
                  <a:ea typeface="ＭＳ Ｐゴシック" charset="0"/>
                  <a:cs typeface="Geneva" charset="0"/>
                </a:rPr>
                <a:t>Compression</a:t>
              </a:r>
              <a:endParaRPr kumimoji="0" lang="en-US" sz="2400" b="0" i="0" u="none" strike="noStrike" cap="none" normalizeH="0" baseline="0" dirty="0">
                <a:ln>
                  <a:noFill/>
                </a:ln>
                <a:effectLst/>
                <a:latin typeface="Arial" charset="0"/>
                <a:ea typeface="ＭＳ Ｐゴシック" charset="0"/>
                <a:cs typeface="Geneva" charset="0"/>
              </a:endParaRPr>
            </a:p>
          </p:txBody>
        </p:sp>
        <p:sp>
          <p:nvSpPr>
            <p:cNvPr id="18" name="Down Arrow 6"/>
            <p:cNvSpPr/>
            <p:nvPr/>
          </p:nvSpPr>
          <p:spPr bwMode="auto">
            <a:xfrm>
              <a:off x="5867400" y="3454400"/>
              <a:ext cx="457200" cy="45720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800040"/>
                </a:solidFill>
                <a:effectLst/>
                <a:latin typeface="Arial" charset="0"/>
                <a:ea typeface="ＭＳ Ｐゴシック" charset="0"/>
                <a:cs typeface="Geneva" charset="0"/>
              </a:endParaRPr>
            </a:p>
          </p:txBody>
        </p:sp>
        <p:sp>
          <p:nvSpPr>
            <p:cNvPr id="19" name="Down Arrow 9"/>
            <p:cNvSpPr/>
            <p:nvPr/>
          </p:nvSpPr>
          <p:spPr bwMode="auto">
            <a:xfrm>
              <a:off x="5867400" y="5294868"/>
              <a:ext cx="457200" cy="45720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800040"/>
                </a:solidFill>
                <a:effectLst/>
                <a:latin typeface="Arial" charset="0"/>
                <a:ea typeface="ＭＳ Ｐゴシック" charset="0"/>
                <a:cs typeface="Geneva" charset="0"/>
              </a:endParaRPr>
            </a:p>
          </p:txBody>
        </p:sp>
        <p:sp>
          <p:nvSpPr>
            <p:cNvPr id="20" name="Rectangle 10"/>
            <p:cNvSpPr/>
            <p:nvPr/>
          </p:nvSpPr>
          <p:spPr>
            <a:xfrm>
              <a:off x="6400800" y="3454400"/>
              <a:ext cx="903087" cy="369332"/>
            </a:xfrm>
            <a:prstGeom prst="rect">
              <a:avLst/>
            </a:prstGeom>
          </p:spPr>
          <p:txBody>
            <a:bodyPr wrap="none">
              <a:spAutoFit/>
            </a:bodyPr>
            <a:lstStyle/>
            <a:p>
              <a:r>
                <a:rPr lang="en-US" sz="1800" dirty="0" smtClean="0"/>
                <a:t>50 kHz</a:t>
              </a:r>
              <a:endParaRPr lang="en-US" sz="1800" dirty="0"/>
            </a:p>
          </p:txBody>
        </p:sp>
        <p:sp>
          <p:nvSpPr>
            <p:cNvPr id="21" name="Rectangle 11"/>
            <p:cNvSpPr/>
            <p:nvPr/>
          </p:nvSpPr>
          <p:spPr>
            <a:xfrm>
              <a:off x="5715000" y="6502400"/>
              <a:ext cx="1018616" cy="369332"/>
            </a:xfrm>
            <a:prstGeom prst="rect">
              <a:avLst/>
            </a:prstGeom>
          </p:spPr>
          <p:txBody>
            <a:bodyPr wrap="none">
              <a:spAutoFit/>
            </a:bodyPr>
            <a:lstStyle/>
            <a:p>
              <a:r>
                <a:rPr lang="en-US" dirty="0" smtClean="0"/>
                <a:t>80</a:t>
              </a:r>
              <a:r>
                <a:rPr lang="en-US" sz="1800" dirty="0" smtClean="0"/>
                <a:t> GB/</a:t>
              </a:r>
              <a:r>
                <a:rPr lang="en-US" sz="1800" dirty="0"/>
                <a:t>s</a:t>
              </a:r>
            </a:p>
          </p:txBody>
        </p:sp>
        <p:pic>
          <p:nvPicPr>
            <p:cNvPr id="22" name="Picture 19" descr="ALICE-disp-transpar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1854200"/>
              <a:ext cx="2146480" cy="1524000"/>
            </a:xfrm>
            <a:prstGeom prst="rect">
              <a:avLst/>
            </a:prstGeom>
          </p:spPr>
        </p:pic>
        <p:sp>
          <p:nvSpPr>
            <p:cNvPr id="23" name="TextBox 21"/>
            <p:cNvSpPr txBox="1"/>
            <p:nvPr/>
          </p:nvSpPr>
          <p:spPr>
            <a:xfrm>
              <a:off x="6705600" y="5511800"/>
              <a:ext cx="2209800" cy="338554"/>
            </a:xfrm>
            <a:prstGeom prst="rect">
              <a:avLst/>
            </a:prstGeom>
            <a:solidFill>
              <a:schemeClr val="bg1"/>
            </a:solidFill>
          </p:spPr>
          <p:txBody>
            <a:bodyPr wrap="square" rtlCol="0">
              <a:spAutoFit/>
            </a:bodyPr>
            <a:lstStyle/>
            <a:p>
              <a:r>
                <a:rPr lang="en-US" sz="1600" dirty="0" smtClean="0"/>
                <a:t>50 kHz (1.5 MB/event)</a:t>
              </a:r>
              <a:endParaRPr lang="en-US" sz="1600" dirty="0"/>
            </a:p>
          </p:txBody>
        </p:sp>
      </p:grpSp>
      <p:pic>
        <p:nvPicPr>
          <p:cNvPr id="24" name="Picture 2" descr="nuvole.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8334" y="825778"/>
            <a:ext cx="6451332" cy="4642167"/>
          </a:xfrm>
          <a:prstGeom prst="rect">
            <a:avLst/>
          </a:prstGeom>
        </p:spPr>
      </p:pic>
    </p:spTree>
    <p:extLst>
      <p:ext uri="{BB962C8B-B14F-4D97-AF65-F5344CB8AC3E}">
        <p14:creationId xmlns:p14="http://schemas.microsoft.com/office/powerpoint/2010/main" val="17494633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Many (many!) cores – how to handle them</a:t>
            </a:r>
            <a:endParaRPr lang="en-US" sz="3200" dirty="0"/>
          </a:p>
        </p:txBody>
      </p:sp>
      <p:sp>
        <p:nvSpPr>
          <p:cNvPr id="3" name="Content Placeholder 2"/>
          <p:cNvSpPr>
            <a:spLocks noGrp="1"/>
          </p:cNvSpPr>
          <p:nvPr>
            <p:ph idx="1"/>
          </p:nvPr>
        </p:nvSpPr>
        <p:spPr>
          <a:xfrm>
            <a:off x="457200" y="1600200"/>
            <a:ext cx="6498662" cy="4876800"/>
          </a:xfrm>
        </p:spPr>
        <p:txBody>
          <a:bodyPr/>
          <a:lstStyle/>
          <a:p>
            <a:r>
              <a:rPr lang="en-US" dirty="0" smtClean="0"/>
              <a:t>How are our tasks using system memory?</a:t>
            </a:r>
            <a:endParaRPr lang="en-US" dirty="0"/>
          </a:p>
        </p:txBody>
      </p:sp>
      <p:sp>
        <p:nvSpPr>
          <p:cNvPr id="4" name="Slide Number Placeholder 3"/>
          <p:cNvSpPr>
            <a:spLocks noGrp="1"/>
          </p:cNvSpPr>
          <p:nvPr>
            <p:ph type="sldNum" sz="quarter" idx="12"/>
          </p:nvPr>
        </p:nvSpPr>
        <p:spPr/>
        <p:txBody>
          <a:bodyPr/>
          <a:lstStyle/>
          <a:p>
            <a:fld id="{36280DC7-6961-7B44-B995-B48F1EE4186D}" type="slidenum">
              <a:rPr lang="en-US" smtClean="0"/>
              <a:t>60</a:t>
            </a:fld>
            <a:endParaRPr lang="en-US"/>
          </a:p>
        </p:txBody>
      </p:sp>
      <p:pic>
        <p:nvPicPr>
          <p:cNvPr id="5" name="Picture 4"/>
          <p:cNvPicPr>
            <a:picLocks noChangeAspect="1"/>
          </p:cNvPicPr>
          <p:nvPr/>
        </p:nvPicPr>
        <p:blipFill rotWithShape="1">
          <a:blip r:embed="rId2"/>
          <a:srcRect l="19627" t="13214" r="45633"/>
          <a:stretch/>
        </p:blipFill>
        <p:spPr>
          <a:xfrm>
            <a:off x="3797120" y="2236696"/>
            <a:ext cx="2076399" cy="3735243"/>
          </a:xfrm>
          <a:prstGeom prst="rect">
            <a:avLst/>
          </a:prstGeom>
        </p:spPr>
      </p:pic>
      <p:sp>
        <p:nvSpPr>
          <p:cNvPr id="6" name="Rectangle 5"/>
          <p:cNvSpPr/>
          <p:nvPr/>
        </p:nvSpPr>
        <p:spPr>
          <a:xfrm>
            <a:off x="6733626" y="1857698"/>
            <a:ext cx="1953174" cy="1559036"/>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smtClean="0"/>
              <a:t>Event data</a:t>
            </a:r>
          </a:p>
          <a:p>
            <a:pPr algn="ctr"/>
            <a:r>
              <a:rPr lang="en-US" dirty="0" smtClean="0"/>
              <a:t>(readout buffers + </a:t>
            </a:r>
            <a:r>
              <a:rPr lang="en-US" dirty="0" smtClean="0">
                <a:solidFill>
                  <a:schemeClr val="bg1"/>
                </a:solidFill>
              </a:rPr>
              <a:t>transient </a:t>
            </a:r>
            <a:r>
              <a:rPr lang="en-US" dirty="0" smtClean="0"/>
              <a:t>objects + final </a:t>
            </a:r>
            <a:r>
              <a:rPr lang="en-US" dirty="0" err="1" smtClean="0"/>
              <a:t>reco</a:t>
            </a:r>
            <a:r>
              <a:rPr lang="en-US" dirty="0" smtClean="0"/>
              <a:t> objects…)</a:t>
            </a:r>
            <a:endParaRPr lang="en-US" dirty="0"/>
          </a:p>
        </p:txBody>
      </p:sp>
      <p:sp>
        <p:nvSpPr>
          <p:cNvPr id="7" name="Rectangle 6"/>
          <p:cNvSpPr/>
          <p:nvPr/>
        </p:nvSpPr>
        <p:spPr>
          <a:xfrm>
            <a:off x="6733626" y="3416734"/>
            <a:ext cx="1953174" cy="1559036"/>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smtClean="0"/>
              <a:t>Non Event data</a:t>
            </a:r>
          </a:p>
          <a:p>
            <a:pPr algn="ctr"/>
            <a:r>
              <a:rPr lang="en-US" dirty="0" smtClean="0"/>
              <a:t>(calibrations, geometry, cabling…)</a:t>
            </a:r>
            <a:endParaRPr lang="en-US" dirty="0"/>
          </a:p>
        </p:txBody>
      </p:sp>
      <p:sp>
        <p:nvSpPr>
          <p:cNvPr id="8" name="Rectangle 7"/>
          <p:cNvSpPr/>
          <p:nvPr/>
        </p:nvSpPr>
        <p:spPr>
          <a:xfrm>
            <a:off x="6733626" y="5027448"/>
            <a:ext cx="1953174" cy="1559036"/>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Libraries,  </a:t>
            </a:r>
            <a:r>
              <a:rPr lang="en-US" dirty="0" err="1" smtClean="0"/>
              <a:t>etc</a:t>
            </a:r>
            <a:endParaRPr lang="en-US" dirty="0"/>
          </a:p>
        </p:txBody>
      </p:sp>
      <p:sp>
        <p:nvSpPr>
          <p:cNvPr id="9" name="TextBox 8"/>
          <p:cNvSpPr txBox="1"/>
          <p:nvPr/>
        </p:nvSpPr>
        <p:spPr>
          <a:xfrm>
            <a:off x="1370969" y="4087677"/>
            <a:ext cx="2170611" cy="954107"/>
          </a:xfrm>
          <a:prstGeom prst="rect">
            <a:avLst/>
          </a:prstGeom>
          <a:noFill/>
        </p:spPr>
        <p:txBody>
          <a:bodyPr wrap="none" rtlCol="0">
            <a:spAutoFit/>
          </a:bodyPr>
          <a:lstStyle/>
          <a:p>
            <a:r>
              <a:rPr lang="en-US" sz="2800" dirty="0" smtClean="0"/>
              <a:t>CMS </a:t>
            </a:r>
            <a:r>
              <a:rPr lang="en-US" sz="2800" dirty="0" err="1" smtClean="0"/>
              <a:t>Reco</a:t>
            </a:r>
            <a:endParaRPr lang="en-US" sz="2800" dirty="0" smtClean="0"/>
          </a:p>
          <a:p>
            <a:r>
              <a:rPr lang="en-US" sz="2800" dirty="0" smtClean="0"/>
              <a:t>Total ~ 2 GB</a:t>
            </a:r>
            <a:endParaRPr lang="en-US" sz="2800" dirty="0"/>
          </a:p>
        </p:txBody>
      </p:sp>
      <p:cxnSp>
        <p:nvCxnSpPr>
          <p:cNvPr id="11" name="Straight Arrow Connector 10"/>
          <p:cNvCxnSpPr>
            <a:endCxn id="6" idx="1"/>
          </p:cNvCxnSpPr>
          <p:nvPr/>
        </p:nvCxnSpPr>
        <p:spPr>
          <a:xfrm flipV="1">
            <a:off x="5440967" y="2637216"/>
            <a:ext cx="1292659" cy="6255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endCxn id="7" idx="1"/>
          </p:cNvCxnSpPr>
          <p:nvPr/>
        </p:nvCxnSpPr>
        <p:spPr>
          <a:xfrm flipV="1">
            <a:off x="5440967" y="4196252"/>
            <a:ext cx="1292659" cy="36847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endCxn id="8" idx="1"/>
          </p:cNvCxnSpPr>
          <p:nvPr/>
        </p:nvCxnSpPr>
        <p:spPr>
          <a:xfrm>
            <a:off x="5440967" y="5601270"/>
            <a:ext cx="1292659" cy="2056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4258624" y="3091932"/>
            <a:ext cx="781471" cy="369332"/>
          </a:xfrm>
          <a:prstGeom prst="rect">
            <a:avLst/>
          </a:prstGeom>
          <a:noFill/>
        </p:spPr>
        <p:txBody>
          <a:bodyPr wrap="none" rtlCol="0">
            <a:spAutoFit/>
          </a:bodyPr>
          <a:lstStyle/>
          <a:p>
            <a:r>
              <a:rPr lang="en-US" dirty="0" smtClean="0"/>
              <a:t>~40%</a:t>
            </a:r>
            <a:endParaRPr lang="en-US" dirty="0"/>
          </a:p>
        </p:txBody>
      </p:sp>
      <p:sp>
        <p:nvSpPr>
          <p:cNvPr id="19" name="TextBox 18"/>
          <p:cNvSpPr txBox="1"/>
          <p:nvPr/>
        </p:nvSpPr>
        <p:spPr>
          <a:xfrm>
            <a:off x="4258624" y="4442993"/>
            <a:ext cx="781471" cy="369332"/>
          </a:xfrm>
          <a:prstGeom prst="rect">
            <a:avLst/>
          </a:prstGeom>
          <a:noFill/>
        </p:spPr>
        <p:txBody>
          <a:bodyPr wrap="none" rtlCol="0">
            <a:spAutoFit/>
          </a:bodyPr>
          <a:lstStyle/>
          <a:p>
            <a:r>
              <a:rPr lang="en-US" dirty="0" smtClean="0"/>
              <a:t>~40%</a:t>
            </a:r>
            <a:endParaRPr lang="en-US" dirty="0"/>
          </a:p>
        </p:txBody>
      </p:sp>
      <p:sp>
        <p:nvSpPr>
          <p:cNvPr id="20" name="TextBox 19"/>
          <p:cNvSpPr txBox="1"/>
          <p:nvPr/>
        </p:nvSpPr>
        <p:spPr>
          <a:xfrm>
            <a:off x="4258624" y="5413595"/>
            <a:ext cx="781471" cy="369332"/>
          </a:xfrm>
          <a:prstGeom prst="rect">
            <a:avLst/>
          </a:prstGeom>
          <a:noFill/>
        </p:spPr>
        <p:txBody>
          <a:bodyPr wrap="none" rtlCol="0">
            <a:spAutoFit/>
          </a:bodyPr>
          <a:lstStyle/>
          <a:p>
            <a:r>
              <a:rPr lang="en-US" dirty="0" smtClean="0"/>
              <a:t>~20%</a:t>
            </a:r>
            <a:endParaRPr lang="en-US" dirty="0"/>
          </a:p>
        </p:txBody>
      </p:sp>
      <p:sp>
        <p:nvSpPr>
          <p:cNvPr id="10" name="TextBox 9"/>
          <p:cNvSpPr txBox="1"/>
          <p:nvPr/>
        </p:nvSpPr>
        <p:spPr>
          <a:xfrm>
            <a:off x="561930" y="2491767"/>
            <a:ext cx="1966754" cy="1200329"/>
          </a:xfrm>
          <a:prstGeom prst="rect">
            <a:avLst/>
          </a:prstGeom>
          <a:noFill/>
        </p:spPr>
        <p:txBody>
          <a:bodyPr wrap="square" rtlCol="0">
            <a:spAutoFit/>
          </a:bodyPr>
          <a:lstStyle/>
          <a:p>
            <a:pPr algn="ctr"/>
            <a:r>
              <a:rPr lang="en-US" b="1" dirty="0" smtClean="0"/>
              <a:t>Only this supposed to change event by event</a:t>
            </a:r>
            <a:endParaRPr lang="en-US" b="1" dirty="0"/>
          </a:p>
        </p:txBody>
      </p:sp>
      <p:cxnSp>
        <p:nvCxnSpPr>
          <p:cNvPr id="15" name="Straight Arrow Connector 14"/>
          <p:cNvCxnSpPr>
            <a:stCxn id="10" idx="3"/>
          </p:cNvCxnSpPr>
          <p:nvPr/>
        </p:nvCxnSpPr>
        <p:spPr>
          <a:xfrm>
            <a:off x="2528684" y="3091932"/>
            <a:ext cx="1268436" cy="17078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3253790"/>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958" y="222979"/>
            <a:ext cx="8229600" cy="469845"/>
          </a:xfrm>
        </p:spPr>
        <p:txBody>
          <a:bodyPr>
            <a:noAutofit/>
          </a:bodyPr>
          <a:lstStyle/>
          <a:p>
            <a:r>
              <a:rPr lang="en-US" sz="2800" b="1" dirty="0" smtClean="0">
                <a:solidFill>
                  <a:srgbClr val="FF0000"/>
                </a:solidFill>
              </a:rPr>
              <a:t>Memory needed while processing reconstruction</a:t>
            </a:r>
            <a:endParaRPr lang="en-US" sz="2800" b="1" dirty="0">
              <a:solidFill>
                <a:srgbClr val="FF0000"/>
              </a:solidFill>
            </a:endParaRPr>
          </a:p>
        </p:txBody>
      </p:sp>
      <p:sp>
        <p:nvSpPr>
          <p:cNvPr id="5" name="Rectangle 4"/>
          <p:cNvSpPr/>
          <p:nvPr/>
        </p:nvSpPr>
        <p:spPr>
          <a:xfrm>
            <a:off x="262758" y="674413"/>
            <a:ext cx="1953174" cy="1559036"/>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smtClean="0"/>
              <a:t>Event data</a:t>
            </a:r>
          </a:p>
          <a:p>
            <a:pPr algn="ctr"/>
            <a:r>
              <a:rPr lang="en-US" dirty="0" smtClean="0"/>
              <a:t>(readout buffers + transient objects + final </a:t>
            </a:r>
            <a:r>
              <a:rPr lang="en-US" dirty="0" err="1" smtClean="0"/>
              <a:t>reco</a:t>
            </a:r>
            <a:r>
              <a:rPr lang="en-US" dirty="0" smtClean="0"/>
              <a:t> objects…)</a:t>
            </a:r>
            <a:endParaRPr lang="en-US" dirty="0"/>
          </a:p>
        </p:txBody>
      </p:sp>
      <p:sp>
        <p:nvSpPr>
          <p:cNvPr id="6" name="Rectangle 5"/>
          <p:cNvSpPr/>
          <p:nvPr/>
        </p:nvSpPr>
        <p:spPr>
          <a:xfrm>
            <a:off x="262758" y="2461171"/>
            <a:ext cx="1953174" cy="1559036"/>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smtClean="0"/>
              <a:t>Non Event data</a:t>
            </a:r>
          </a:p>
          <a:p>
            <a:pPr algn="ctr"/>
            <a:r>
              <a:rPr lang="en-US" dirty="0" smtClean="0"/>
              <a:t>(calibrations, geometry, cabling…)</a:t>
            </a:r>
            <a:endParaRPr lang="en-US" dirty="0"/>
          </a:p>
        </p:txBody>
      </p:sp>
      <p:sp>
        <p:nvSpPr>
          <p:cNvPr id="7" name="Rectangle 6"/>
          <p:cNvSpPr/>
          <p:nvPr/>
        </p:nvSpPr>
        <p:spPr>
          <a:xfrm>
            <a:off x="262758" y="4247930"/>
            <a:ext cx="1953174" cy="1559036"/>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Libraries,  </a:t>
            </a:r>
            <a:r>
              <a:rPr lang="en-US" dirty="0" err="1" smtClean="0"/>
              <a:t>etc</a:t>
            </a:r>
            <a:endParaRPr lang="en-US" dirty="0"/>
          </a:p>
        </p:txBody>
      </p:sp>
      <p:sp>
        <p:nvSpPr>
          <p:cNvPr id="9" name="Rectangle 8"/>
          <p:cNvSpPr/>
          <p:nvPr/>
        </p:nvSpPr>
        <p:spPr>
          <a:xfrm>
            <a:off x="415158" y="826813"/>
            <a:ext cx="1953174" cy="1559036"/>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smtClean="0"/>
              <a:t>Event data</a:t>
            </a:r>
          </a:p>
          <a:p>
            <a:pPr algn="ctr"/>
            <a:r>
              <a:rPr lang="en-US" dirty="0" smtClean="0"/>
              <a:t>(readout buffers + transient objects + final </a:t>
            </a:r>
            <a:r>
              <a:rPr lang="en-US" dirty="0" err="1" smtClean="0"/>
              <a:t>reco</a:t>
            </a:r>
            <a:r>
              <a:rPr lang="en-US" dirty="0" smtClean="0"/>
              <a:t> objects…)</a:t>
            </a:r>
            <a:endParaRPr lang="en-US" dirty="0"/>
          </a:p>
        </p:txBody>
      </p:sp>
      <p:sp>
        <p:nvSpPr>
          <p:cNvPr id="10" name="Rectangle 9"/>
          <p:cNvSpPr/>
          <p:nvPr/>
        </p:nvSpPr>
        <p:spPr>
          <a:xfrm>
            <a:off x="567558" y="979213"/>
            <a:ext cx="1953174" cy="1559036"/>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smtClean="0"/>
              <a:t>Event data</a:t>
            </a:r>
          </a:p>
          <a:p>
            <a:pPr algn="ctr"/>
            <a:r>
              <a:rPr lang="en-US" dirty="0" smtClean="0"/>
              <a:t>(readout buffers + transient objects + final </a:t>
            </a:r>
            <a:r>
              <a:rPr lang="en-US" dirty="0" err="1" smtClean="0"/>
              <a:t>reco</a:t>
            </a:r>
            <a:r>
              <a:rPr lang="en-US" dirty="0" smtClean="0"/>
              <a:t> objects…)</a:t>
            </a:r>
            <a:endParaRPr lang="en-US" dirty="0"/>
          </a:p>
        </p:txBody>
      </p:sp>
      <p:sp>
        <p:nvSpPr>
          <p:cNvPr id="13" name="Rectangle 12"/>
          <p:cNvSpPr/>
          <p:nvPr/>
        </p:nvSpPr>
        <p:spPr>
          <a:xfrm>
            <a:off x="415158" y="2613571"/>
            <a:ext cx="1953174" cy="1559036"/>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smtClean="0"/>
              <a:t>Non Event data</a:t>
            </a:r>
          </a:p>
          <a:p>
            <a:pPr algn="ctr"/>
            <a:r>
              <a:rPr lang="en-US" dirty="0" smtClean="0"/>
              <a:t>(calibrations, geometry, cabling…)</a:t>
            </a:r>
            <a:endParaRPr lang="en-US" dirty="0"/>
          </a:p>
        </p:txBody>
      </p:sp>
      <p:sp>
        <p:nvSpPr>
          <p:cNvPr id="14" name="Rectangle 13"/>
          <p:cNvSpPr/>
          <p:nvPr/>
        </p:nvSpPr>
        <p:spPr>
          <a:xfrm>
            <a:off x="567558" y="2765971"/>
            <a:ext cx="1953174" cy="1559036"/>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smtClean="0"/>
              <a:t>Non Event data</a:t>
            </a:r>
          </a:p>
          <a:p>
            <a:pPr algn="ctr"/>
            <a:r>
              <a:rPr lang="en-US" dirty="0" smtClean="0"/>
              <a:t>(calibrations, geometry, cabling…)</a:t>
            </a:r>
            <a:endParaRPr lang="en-US" dirty="0"/>
          </a:p>
        </p:txBody>
      </p:sp>
      <p:sp>
        <p:nvSpPr>
          <p:cNvPr id="20" name="Rectangle 19"/>
          <p:cNvSpPr/>
          <p:nvPr/>
        </p:nvSpPr>
        <p:spPr>
          <a:xfrm>
            <a:off x="415158" y="4400330"/>
            <a:ext cx="1953174" cy="1559036"/>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Libraries,  </a:t>
            </a:r>
            <a:r>
              <a:rPr lang="en-US" dirty="0" err="1" smtClean="0"/>
              <a:t>etc</a:t>
            </a:r>
            <a:endParaRPr lang="en-US" dirty="0"/>
          </a:p>
        </p:txBody>
      </p:sp>
      <p:sp>
        <p:nvSpPr>
          <p:cNvPr id="21" name="Rectangle 20"/>
          <p:cNvSpPr/>
          <p:nvPr/>
        </p:nvSpPr>
        <p:spPr>
          <a:xfrm>
            <a:off x="567558" y="4552730"/>
            <a:ext cx="1953174" cy="1559036"/>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Libraries,  </a:t>
            </a:r>
            <a:r>
              <a:rPr lang="en-US" dirty="0" err="1" smtClean="0"/>
              <a:t>etc</a:t>
            </a:r>
            <a:endParaRPr lang="en-US" dirty="0"/>
          </a:p>
        </p:txBody>
      </p:sp>
      <p:sp>
        <p:nvSpPr>
          <p:cNvPr id="22" name="TextBox 21"/>
          <p:cNvSpPr txBox="1"/>
          <p:nvPr/>
        </p:nvSpPr>
        <p:spPr>
          <a:xfrm>
            <a:off x="4376859" y="1303176"/>
            <a:ext cx="4260131" cy="3416320"/>
          </a:xfrm>
          <a:prstGeom prst="rect">
            <a:avLst/>
          </a:prstGeom>
          <a:noFill/>
        </p:spPr>
        <p:txBody>
          <a:bodyPr wrap="square" rtlCol="0">
            <a:spAutoFit/>
          </a:bodyPr>
          <a:lstStyle/>
          <a:p>
            <a:r>
              <a:rPr lang="en-US" dirty="0" smtClean="0"/>
              <a:t>With a </a:t>
            </a:r>
            <a:r>
              <a:rPr lang="en-US" b="1" dirty="0" smtClean="0"/>
              <a:t>batch-like </a:t>
            </a:r>
            <a:r>
              <a:rPr lang="en-US" dirty="0" smtClean="0"/>
              <a:t>approach (use N jobs on a N core machine)</a:t>
            </a:r>
            <a:r>
              <a:rPr lang="en-US" b="1" dirty="0" smtClean="0"/>
              <a:t> </a:t>
            </a:r>
            <a:r>
              <a:rPr lang="en-US" dirty="0" smtClean="0"/>
              <a:t>, you end up using N times the memory of the single task. </a:t>
            </a:r>
          </a:p>
          <a:p>
            <a:endParaRPr lang="en-US" dirty="0"/>
          </a:p>
          <a:p>
            <a:r>
              <a:rPr lang="en-US" dirty="0" smtClean="0"/>
              <a:t>Apart from cost, there are issue of </a:t>
            </a:r>
          </a:p>
          <a:p>
            <a:pPr marL="285750" indent="-285750">
              <a:buFont typeface="Arial"/>
              <a:buChar char="•"/>
            </a:pPr>
            <a:r>
              <a:rPr lang="en-US" dirty="0" smtClean="0">
                <a:solidFill>
                  <a:srgbClr val="008000"/>
                </a:solidFill>
              </a:rPr>
              <a:t>Memory to CPU communications not remaining “flat”</a:t>
            </a:r>
          </a:p>
          <a:p>
            <a:pPr marL="285750" indent="-285750">
              <a:buFont typeface="Arial"/>
              <a:buChar char="•"/>
            </a:pPr>
            <a:r>
              <a:rPr lang="en-US" dirty="0" smtClean="0">
                <a:solidFill>
                  <a:srgbClr val="008000"/>
                </a:solidFill>
              </a:rPr>
              <a:t>HDDs reaching the IOPs limits</a:t>
            </a:r>
          </a:p>
          <a:p>
            <a:pPr marL="285750" indent="-285750">
              <a:buFont typeface="Arial"/>
              <a:buChar char="•"/>
            </a:pPr>
            <a:r>
              <a:rPr lang="en-US" dirty="0" smtClean="0">
                <a:solidFill>
                  <a:srgbClr val="008000"/>
                </a:solidFill>
              </a:rPr>
              <a:t>Frequent Cache miss (CPU remaining idle)</a:t>
            </a:r>
          </a:p>
          <a:p>
            <a:endParaRPr lang="en-US" dirty="0"/>
          </a:p>
        </p:txBody>
      </p:sp>
      <p:sp>
        <p:nvSpPr>
          <p:cNvPr id="15" name="Rectangle 14"/>
          <p:cNvSpPr/>
          <p:nvPr/>
        </p:nvSpPr>
        <p:spPr>
          <a:xfrm>
            <a:off x="719958" y="2918371"/>
            <a:ext cx="1953174" cy="1559036"/>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smtClean="0"/>
              <a:t>Non Event data</a:t>
            </a:r>
          </a:p>
          <a:p>
            <a:pPr algn="ctr"/>
            <a:r>
              <a:rPr lang="en-US" dirty="0" smtClean="0"/>
              <a:t>(calibrations, geometry, cabling…)</a:t>
            </a:r>
            <a:endParaRPr lang="en-US" dirty="0"/>
          </a:p>
        </p:txBody>
      </p:sp>
      <p:sp>
        <p:nvSpPr>
          <p:cNvPr id="16" name="Rectangle 15"/>
          <p:cNvSpPr/>
          <p:nvPr/>
        </p:nvSpPr>
        <p:spPr>
          <a:xfrm>
            <a:off x="872358" y="3070771"/>
            <a:ext cx="1953174" cy="1559036"/>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smtClean="0"/>
              <a:t>Non Event data</a:t>
            </a:r>
          </a:p>
          <a:p>
            <a:pPr algn="ctr"/>
            <a:r>
              <a:rPr lang="en-US" dirty="0" smtClean="0"/>
              <a:t>(calibrations, geometry, cabling…)</a:t>
            </a:r>
            <a:endParaRPr lang="en-US" dirty="0"/>
          </a:p>
        </p:txBody>
      </p:sp>
      <p:sp>
        <p:nvSpPr>
          <p:cNvPr id="11" name="Rectangle 10"/>
          <p:cNvSpPr/>
          <p:nvPr/>
        </p:nvSpPr>
        <p:spPr>
          <a:xfrm>
            <a:off x="719958" y="1131613"/>
            <a:ext cx="1953174" cy="1559036"/>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smtClean="0"/>
              <a:t>Event data</a:t>
            </a:r>
          </a:p>
          <a:p>
            <a:pPr algn="ctr"/>
            <a:r>
              <a:rPr lang="en-US" dirty="0" smtClean="0"/>
              <a:t>(readout buffers + transient objects + final </a:t>
            </a:r>
            <a:r>
              <a:rPr lang="en-US" dirty="0" err="1" smtClean="0"/>
              <a:t>reco</a:t>
            </a:r>
            <a:r>
              <a:rPr lang="en-US" dirty="0" smtClean="0"/>
              <a:t> objects…)</a:t>
            </a:r>
            <a:endParaRPr lang="en-US" dirty="0"/>
          </a:p>
        </p:txBody>
      </p:sp>
      <p:sp>
        <p:nvSpPr>
          <p:cNvPr id="12" name="Rectangle 11"/>
          <p:cNvSpPr/>
          <p:nvPr/>
        </p:nvSpPr>
        <p:spPr>
          <a:xfrm>
            <a:off x="872358" y="1284013"/>
            <a:ext cx="1953174" cy="1559036"/>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smtClean="0"/>
              <a:t>Event data</a:t>
            </a:r>
          </a:p>
          <a:p>
            <a:pPr algn="ctr"/>
            <a:r>
              <a:rPr lang="en-US" dirty="0" smtClean="0"/>
              <a:t>(readout buffers + transient objects + final </a:t>
            </a:r>
            <a:r>
              <a:rPr lang="en-US" dirty="0" err="1" smtClean="0"/>
              <a:t>reco</a:t>
            </a:r>
            <a:r>
              <a:rPr lang="en-US" dirty="0" smtClean="0"/>
              <a:t> objects…)</a:t>
            </a:r>
            <a:endParaRPr lang="en-US" dirty="0"/>
          </a:p>
        </p:txBody>
      </p:sp>
      <p:sp>
        <p:nvSpPr>
          <p:cNvPr id="3" name="Slide Number Placeholder 2"/>
          <p:cNvSpPr>
            <a:spLocks noGrp="1"/>
          </p:cNvSpPr>
          <p:nvPr>
            <p:ph type="sldNum" sz="quarter" idx="12"/>
          </p:nvPr>
        </p:nvSpPr>
        <p:spPr/>
        <p:txBody>
          <a:bodyPr/>
          <a:lstStyle/>
          <a:p>
            <a:fld id="{36280DC7-6961-7B44-B995-B48F1EE4186D}" type="slidenum">
              <a:rPr lang="en-US" smtClean="0"/>
              <a:t>61</a:t>
            </a:fld>
            <a:endParaRPr lang="en-US"/>
          </a:p>
        </p:txBody>
      </p:sp>
      <p:sp>
        <p:nvSpPr>
          <p:cNvPr id="4" name="TextBox 3"/>
          <p:cNvSpPr txBox="1"/>
          <p:nvPr/>
        </p:nvSpPr>
        <p:spPr>
          <a:xfrm>
            <a:off x="4875923" y="5171876"/>
            <a:ext cx="3890809" cy="1200329"/>
          </a:xfrm>
          <a:prstGeom prst="rect">
            <a:avLst/>
          </a:prstGeom>
          <a:noFill/>
        </p:spPr>
        <p:txBody>
          <a:bodyPr wrap="none" rtlCol="0">
            <a:spAutoFit/>
          </a:bodyPr>
          <a:lstStyle/>
          <a:p>
            <a:r>
              <a:rPr lang="en-US" dirty="0" smtClean="0">
                <a:solidFill>
                  <a:srgbClr val="008000"/>
                </a:solidFill>
              </a:rPr>
              <a:t>On a N core machines</a:t>
            </a:r>
          </a:p>
          <a:p>
            <a:pPr marL="285750" indent="-285750">
              <a:buFont typeface="Arial"/>
              <a:buChar char="•"/>
            </a:pPr>
            <a:r>
              <a:rPr lang="en-US" dirty="0" smtClean="0">
                <a:solidFill>
                  <a:srgbClr val="008000"/>
                </a:solidFill>
              </a:rPr>
              <a:t>N times the conditions in memory</a:t>
            </a:r>
          </a:p>
          <a:p>
            <a:pPr marL="285750" indent="-285750">
              <a:buFont typeface="Arial"/>
              <a:buChar char="•"/>
            </a:pPr>
            <a:r>
              <a:rPr lang="en-US" dirty="0" smtClean="0">
                <a:solidFill>
                  <a:srgbClr val="008000"/>
                </a:solidFill>
              </a:rPr>
              <a:t>N events in memory</a:t>
            </a:r>
          </a:p>
          <a:p>
            <a:pPr marL="285750" indent="-285750">
              <a:buFont typeface="Arial"/>
              <a:buChar char="•"/>
            </a:pPr>
            <a:r>
              <a:rPr lang="en-US" dirty="0" smtClean="0">
                <a:solidFill>
                  <a:srgbClr val="008000"/>
                </a:solidFill>
              </a:rPr>
              <a:t>Some versions of libraries </a:t>
            </a:r>
            <a:r>
              <a:rPr lang="en-US" dirty="0" err="1" smtClean="0">
                <a:solidFill>
                  <a:srgbClr val="008000"/>
                </a:solidFill>
              </a:rPr>
              <a:t>etc</a:t>
            </a:r>
            <a:endParaRPr lang="en-US" dirty="0">
              <a:solidFill>
                <a:srgbClr val="008000"/>
              </a:solidFill>
            </a:endParaRPr>
          </a:p>
        </p:txBody>
      </p:sp>
    </p:spTree>
    <p:extLst>
      <p:ext uri="{BB962C8B-B14F-4D97-AF65-F5344CB8AC3E}">
        <p14:creationId xmlns:p14="http://schemas.microsoft.com/office/powerpoint/2010/main" val="2087513878"/>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158" y="140069"/>
            <a:ext cx="8229600" cy="990600"/>
          </a:xfrm>
        </p:spPr>
        <p:txBody>
          <a:bodyPr/>
          <a:lstStyle/>
          <a:p>
            <a:r>
              <a:rPr lang="en-US" dirty="0" smtClean="0"/>
              <a:t>Multicore approach #1</a:t>
            </a:r>
            <a:endParaRPr lang="en-US" dirty="0"/>
          </a:p>
        </p:txBody>
      </p:sp>
      <p:sp>
        <p:nvSpPr>
          <p:cNvPr id="4" name="Slide Number Placeholder 3"/>
          <p:cNvSpPr>
            <a:spLocks noGrp="1"/>
          </p:cNvSpPr>
          <p:nvPr>
            <p:ph type="sldNum" sz="quarter" idx="12"/>
          </p:nvPr>
        </p:nvSpPr>
        <p:spPr/>
        <p:txBody>
          <a:bodyPr/>
          <a:lstStyle/>
          <a:p>
            <a:fld id="{CF854F4D-7FF7-494E-A325-E3A46CA9FD56}" type="slidenum">
              <a:rPr lang="en-US" smtClean="0"/>
              <a:t>62</a:t>
            </a:fld>
            <a:endParaRPr lang="en-US"/>
          </a:p>
        </p:txBody>
      </p:sp>
      <p:sp>
        <p:nvSpPr>
          <p:cNvPr id="5" name="TextBox 4"/>
          <p:cNvSpPr txBox="1"/>
          <p:nvPr/>
        </p:nvSpPr>
        <p:spPr>
          <a:xfrm>
            <a:off x="4426669" y="2080745"/>
            <a:ext cx="4260131" cy="2585323"/>
          </a:xfrm>
          <a:prstGeom prst="rect">
            <a:avLst/>
          </a:prstGeom>
          <a:noFill/>
        </p:spPr>
        <p:txBody>
          <a:bodyPr wrap="square" rtlCol="0">
            <a:spAutoFit/>
          </a:bodyPr>
          <a:lstStyle/>
          <a:p>
            <a:r>
              <a:rPr lang="en-US" dirty="0" smtClean="0"/>
              <a:t>A simple </a:t>
            </a:r>
            <a:r>
              <a:rPr lang="en-US" b="1" dirty="0" smtClean="0"/>
              <a:t>fork</a:t>
            </a:r>
            <a:r>
              <a:rPr lang="en-US" dirty="0" smtClean="0"/>
              <a:t> model:</a:t>
            </a:r>
          </a:p>
          <a:p>
            <a:r>
              <a:rPr lang="en-US" dirty="0" smtClean="0"/>
              <a:t>A master process, starts, loads geometry, (initial) conditions, then forks</a:t>
            </a:r>
            <a:r>
              <a:rPr lang="en-US" dirty="0"/>
              <a:t> </a:t>
            </a:r>
            <a:r>
              <a:rPr lang="en-US" dirty="0" smtClean="0"/>
              <a:t>N processes</a:t>
            </a:r>
          </a:p>
          <a:p>
            <a:pPr marL="285750" indent="-285750">
              <a:buFont typeface="Arial"/>
              <a:buChar char="•"/>
            </a:pPr>
            <a:r>
              <a:rPr lang="en-US" dirty="0" smtClean="0">
                <a:solidFill>
                  <a:srgbClr val="008000"/>
                </a:solidFill>
              </a:rPr>
              <a:t>Each then starts as a separate process, but payloads opened by the parent are shared until they change</a:t>
            </a:r>
          </a:p>
          <a:p>
            <a:pPr marL="285750" indent="-285750">
              <a:buFont typeface="Arial"/>
              <a:buChar char="•"/>
            </a:pPr>
            <a:endParaRPr lang="en-US" dirty="0"/>
          </a:p>
          <a:p>
            <a:pPr marL="285750" indent="-285750">
              <a:buFont typeface="Arial"/>
              <a:buChar char="•"/>
            </a:pPr>
            <a:endParaRPr lang="en-US" dirty="0" smtClean="0"/>
          </a:p>
        </p:txBody>
      </p:sp>
      <p:sp>
        <p:nvSpPr>
          <p:cNvPr id="6" name="Rectangle 5"/>
          <p:cNvSpPr/>
          <p:nvPr/>
        </p:nvSpPr>
        <p:spPr>
          <a:xfrm>
            <a:off x="262758" y="1309453"/>
            <a:ext cx="1953174" cy="1559036"/>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smtClean="0"/>
              <a:t>Event data</a:t>
            </a:r>
          </a:p>
          <a:p>
            <a:pPr algn="ctr"/>
            <a:r>
              <a:rPr lang="en-US" dirty="0" smtClean="0"/>
              <a:t>(readout buffers + transient objects + final </a:t>
            </a:r>
            <a:r>
              <a:rPr lang="en-US" dirty="0" err="1" smtClean="0"/>
              <a:t>reco</a:t>
            </a:r>
            <a:r>
              <a:rPr lang="en-US" dirty="0" smtClean="0"/>
              <a:t> objects…)</a:t>
            </a:r>
            <a:endParaRPr lang="en-US" dirty="0"/>
          </a:p>
        </p:txBody>
      </p:sp>
      <p:sp>
        <p:nvSpPr>
          <p:cNvPr id="7" name="Rectangle 6"/>
          <p:cNvSpPr/>
          <p:nvPr/>
        </p:nvSpPr>
        <p:spPr>
          <a:xfrm>
            <a:off x="262758" y="3096211"/>
            <a:ext cx="1953174" cy="1559036"/>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smtClean="0"/>
              <a:t>Non Event data</a:t>
            </a:r>
          </a:p>
          <a:p>
            <a:pPr algn="ctr"/>
            <a:r>
              <a:rPr lang="en-US" dirty="0" smtClean="0"/>
              <a:t>(calibrations, geometry, cabling…)</a:t>
            </a:r>
            <a:endParaRPr lang="en-US" dirty="0"/>
          </a:p>
        </p:txBody>
      </p:sp>
      <p:sp>
        <p:nvSpPr>
          <p:cNvPr id="9" name="Rectangle 8"/>
          <p:cNvSpPr/>
          <p:nvPr/>
        </p:nvSpPr>
        <p:spPr>
          <a:xfrm>
            <a:off x="415158" y="1461853"/>
            <a:ext cx="1953174" cy="1559036"/>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smtClean="0"/>
              <a:t>Event data</a:t>
            </a:r>
          </a:p>
          <a:p>
            <a:pPr algn="ctr"/>
            <a:r>
              <a:rPr lang="en-US" dirty="0" smtClean="0"/>
              <a:t>(readout buffers + transient objects + final </a:t>
            </a:r>
            <a:r>
              <a:rPr lang="en-US" dirty="0" err="1" smtClean="0"/>
              <a:t>reco</a:t>
            </a:r>
            <a:r>
              <a:rPr lang="en-US" dirty="0" smtClean="0"/>
              <a:t> objects…)</a:t>
            </a:r>
            <a:endParaRPr lang="en-US" dirty="0"/>
          </a:p>
        </p:txBody>
      </p:sp>
      <p:sp>
        <p:nvSpPr>
          <p:cNvPr id="10" name="Rectangle 9"/>
          <p:cNvSpPr/>
          <p:nvPr/>
        </p:nvSpPr>
        <p:spPr>
          <a:xfrm>
            <a:off x="567558" y="1614253"/>
            <a:ext cx="1953174" cy="1559036"/>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smtClean="0"/>
              <a:t>Event data</a:t>
            </a:r>
          </a:p>
          <a:p>
            <a:pPr algn="ctr"/>
            <a:r>
              <a:rPr lang="en-US" dirty="0" smtClean="0"/>
              <a:t>(readout buffers + transient objects + final </a:t>
            </a:r>
            <a:r>
              <a:rPr lang="en-US" dirty="0" err="1" smtClean="0"/>
              <a:t>reco</a:t>
            </a:r>
            <a:r>
              <a:rPr lang="en-US" dirty="0" smtClean="0"/>
              <a:t> objects…)</a:t>
            </a:r>
            <a:endParaRPr lang="en-US" dirty="0"/>
          </a:p>
        </p:txBody>
      </p:sp>
      <p:sp>
        <p:nvSpPr>
          <p:cNvPr id="11" name="Rectangle 10"/>
          <p:cNvSpPr/>
          <p:nvPr/>
        </p:nvSpPr>
        <p:spPr>
          <a:xfrm>
            <a:off x="415158" y="3248611"/>
            <a:ext cx="1953174" cy="1559036"/>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smtClean="0"/>
              <a:t>Non Event data</a:t>
            </a:r>
          </a:p>
          <a:p>
            <a:pPr algn="ctr"/>
            <a:r>
              <a:rPr lang="en-US" dirty="0" smtClean="0"/>
              <a:t>(calibrations, geometry, cabling…)</a:t>
            </a:r>
            <a:endParaRPr lang="en-US" dirty="0"/>
          </a:p>
        </p:txBody>
      </p:sp>
      <p:sp>
        <p:nvSpPr>
          <p:cNvPr id="12" name="Rectangle 11"/>
          <p:cNvSpPr/>
          <p:nvPr/>
        </p:nvSpPr>
        <p:spPr>
          <a:xfrm>
            <a:off x="567558" y="3401011"/>
            <a:ext cx="1953174" cy="1559036"/>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smtClean="0"/>
              <a:t>Non Event data</a:t>
            </a:r>
          </a:p>
          <a:p>
            <a:pPr algn="ctr"/>
            <a:r>
              <a:rPr lang="en-US" dirty="0" smtClean="0"/>
              <a:t>(calibrations, geometry, cabling…)</a:t>
            </a:r>
            <a:endParaRPr lang="en-US" dirty="0"/>
          </a:p>
        </p:txBody>
      </p:sp>
      <p:sp>
        <p:nvSpPr>
          <p:cNvPr id="14" name="Rectangle 13"/>
          <p:cNvSpPr/>
          <p:nvPr/>
        </p:nvSpPr>
        <p:spPr>
          <a:xfrm>
            <a:off x="262758" y="5114028"/>
            <a:ext cx="1953174" cy="1559036"/>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Libraries,  </a:t>
            </a:r>
            <a:r>
              <a:rPr lang="en-US" dirty="0" err="1" smtClean="0"/>
              <a:t>etc</a:t>
            </a:r>
            <a:endParaRPr lang="en-US" dirty="0"/>
          </a:p>
        </p:txBody>
      </p:sp>
      <p:sp>
        <p:nvSpPr>
          <p:cNvPr id="17" name="Rectangle 16"/>
          <p:cNvSpPr/>
          <p:nvPr/>
        </p:nvSpPr>
        <p:spPr>
          <a:xfrm>
            <a:off x="719958" y="1766653"/>
            <a:ext cx="1953174" cy="1559036"/>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smtClean="0"/>
              <a:t>Event data</a:t>
            </a:r>
          </a:p>
          <a:p>
            <a:pPr algn="ctr"/>
            <a:r>
              <a:rPr lang="en-US" dirty="0" smtClean="0"/>
              <a:t>(readout buffers + transient objects + final </a:t>
            </a:r>
            <a:r>
              <a:rPr lang="en-US" dirty="0" err="1" smtClean="0"/>
              <a:t>reco</a:t>
            </a:r>
            <a:r>
              <a:rPr lang="en-US" dirty="0" smtClean="0"/>
              <a:t> objects…)</a:t>
            </a:r>
            <a:endParaRPr lang="en-US" dirty="0"/>
          </a:p>
        </p:txBody>
      </p:sp>
      <p:sp>
        <p:nvSpPr>
          <p:cNvPr id="18" name="Rectangle 17"/>
          <p:cNvSpPr/>
          <p:nvPr/>
        </p:nvSpPr>
        <p:spPr>
          <a:xfrm>
            <a:off x="872358" y="1919053"/>
            <a:ext cx="1953174" cy="1559036"/>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smtClean="0"/>
              <a:t>Event data</a:t>
            </a:r>
          </a:p>
          <a:p>
            <a:pPr algn="ctr"/>
            <a:r>
              <a:rPr lang="en-US" dirty="0" smtClean="0"/>
              <a:t>(readout buffers + transient objects + final </a:t>
            </a:r>
            <a:r>
              <a:rPr lang="en-US" dirty="0" err="1" smtClean="0"/>
              <a:t>reco</a:t>
            </a:r>
            <a:r>
              <a:rPr lang="en-US" dirty="0" smtClean="0"/>
              <a:t> objects…)</a:t>
            </a:r>
            <a:endParaRPr lang="en-US" dirty="0"/>
          </a:p>
        </p:txBody>
      </p:sp>
      <p:sp>
        <p:nvSpPr>
          <p:cNvPr id="19" name="TextBox 18"/>
          <p:cNvSpPr txBox="1"/>
          <p:nvPr/>
        </p:nvSpPr>
        <p:spPr>
          <a:xfrm>
            <a:off x="4369248" y="5187770"/>
            <a:ext cx="4147289" cy="1200329"/>
          </a:xfrm>
          <a:prstGeom prst="rect">
            <a:avLst/>
          </a:prstGeom>
          <a:noFill/>
        </p:spPr>
        <p:txBody>
          <a:bodyPr wrap="none" rtlCol="0">
            <a:spAutoFit/>
          </a:bodyPr>
          <a:lstStyle/>
          <a:p>
            <a:r>
              <a:rPr lang="en-US" dirty="0" smtClean="0">
                <a:solidFill>
                  <a:srgbClr val="008000"/>
                </a:solidFill>
              </a:rPr>
              <a:t>On a N core machines</a:t>
            </a:r>
          </a:p>
          <a:p>
            <a:pPr marL="285750" indent="-285750">
              <a:buFont typeface="Arial"/>
              <a:buChar char="•"/>
            </a:pPr>
            <a:r>
              <a:rPr lang="en-US" dirty="0" smtClean="0">
                <a:solidFill>
                  <a:srgbClr val="008000"/>
                </a:solidFill>
              </a:rPr>
              <a:t>1..N times the conditions in memory</a:t>
            </a:r>
          </a:p>
          <a:p>
            <a:pPr marL="285750" indent="-285750">
              <a:buFont typeface="Arial"/>
              <a:buChar char="•"/>
            </a:pPr>
            <a:r>
              <a:rPr lang="en-US" dirty="0" smtClean="0">
                <a:solidFill>
                  <a:srgbClr val="008000"/>
                </a:solidFill>
              </a:rPr>
              <a:t>N events in memory</a:t>
            </a:r>
          </a:p>
          <a:p>
            <a:pPr marL="285750" indent="-285750">
              <a:buFont typeface="Arial"/>
              <a:buChar char="•"/>
            </a:pPr>
            <a:r>
              <a:rPr lang="en-US" dirty="0" smtClean="0">
                <a:solidFill>
                  <a:srgbClr val="008000"/>
                </a:solidFill>
              </a:rPr>
              <a:t>1 version of libraries</a:t>
            </a:r>
            <a:endParaRPr lang="en-US" dirty="0">
              <a:solidFill>
                <a:srgbClr val="008000"/>
              </a:solidFill>
            </a:endParaRPr>
          </a:p>
        </p:txBody>
      </p:sp>
    </p:spTree>
    <p:extLst>
      <p:ext uri="{BB962C8B-B14F-4D97-AF65-F5344CB8AC3E}">
        <p14:creationId xmlns:p14="http://schemas.microsoft.com/office/powerpoint/2010/main" val="2225287846"/>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529"/>
            <a:ext cx="8229600" cy="990600"/>
          </a:xfrm>
        </p:spPr>
        <p:txBody>
          <a:bodyPr/>
          <a:lstStyle/>
          <a:p>
            <a:r>
              <a:rPr lang="en-US" dirty="0" smtClean="0"/>
              <a:t>Multicore approach #2</a:t>
            </a:r>
            <a:endParaRPr lang="en-US" dirty="0"/>
          </a:p>
        </p:txBody>
      </p:sp>
      <p:sp>
        <p:nvSpPr>
          <p:cNvPr id="4" name="Slide Number Placeholder 3"/>
          <p:cNvSpPr>
            <a:spLocks noGrp="1"/>
          </p:cNvSpPr>
          <p:nvPr>
            <p:ph type="sldNum" sz="quarter" idx="12"/>
          </p:nvPr>
        </p:nvSpPr>
        <p:spPr/>
        <p:txBody>
          <a:bodyPr/>
          <a:lstStyle/>
          <a:p>
            <a:fld id="{CF854F4D-7FF7-494E-A325-E3A46CA9FD56}" type="slidenum">
              <a:rPr lang="en-US" smtClean="0"/>
              <a:t>63</a:t>
            </a:fld>
            <a:endParaRPr lang="en-US"/>
          </a:p>
        </p:txBody>
      </p:sp>
      <p:sp>
        <p:nvSpPr>
          <p:cNvPr id="5" name="TextBox 4"/>
          <p:cNvSpPr txBox="1"/>
          <p:nvPr/>
        </p:nvSpPr>
        <p:spPr>
          <a:xfrm>
            <a:off x="4426669" y="2080745"/>
            <a:ext cx="4260131" cy="2031325"/>
          </a:xfrm>
          <a:prstGeom prst="rect">
            <a:avLst/>
          </a:prstGeom>
          <a:noFill/>
        </p:spPr>
        <p:txBody>
          <a:bodyPr wrap="square" rtlCol="0">
            <a:spAutoFit/>
          </a:bodyPr>
          <a:lstStyle/>
          <a:p>
            <a:r>
              <a:rPr lang="en-US" dirty="0" smtClean="0"/>
              <a:t>Real multithreaded applications:</a:t>
            </a:r>
          </a:p>
          <a:p>
            <a:pPr marL="285750" indent="-285750">
              <a:buFont typeface="Arial"/>
              <a:buChar char="•"/>
            </a:pPr>
            <a:r>
              <a:rPr lang="en-US" dirty="0" smtClean="0">
                <a:solidFill>
                  <a:srgbClr val="0000FF"/>
                </a:solidFill>
              </a:rPr>
              <a:t>Generally running on 1 event at a time</a:t>
            </a:r>
          </a:p>
          <a:p>
            <a:pPr marL="285750" indent="-285750">
              <a:buFont typeface="Arial"/>
              <a:buChar char="•"/>
            </a:pPr>
            <a:r>
              <a:rPr lang="en-US" dirty="0" smtClean="0">
                <a:solidFill>
                  <a:srgbClr val="0000FF"/>
                </a:solidFill>
              </a:rPr>
              <a:t>And as such on a single set of conditions</a:t>
            </a:r>
          </a:p>
          <a:p>
            <a:pPr marL="285750" indent="-285750">
              <a:buFont typeface="Arial"/>
              <a:buChar char="•"/>
            </a:pPr>
            <a:r>
              <a:rPr lang="en-US" dirty="0" smtClean="0">
                <a:solidFill>
                  <a:srgbClr val="0000FF"/>
                </a:solidFill>
              </a:rPr>
              <a:t>And on a single version of the libraries</a:t>
            </a:r>
          </a:p>
        </p:txBody>
      </p:sp>
      <p:sp>
        <p:nvSpPr>
          <p:cNvPr id="6" name="Rectangle 5"/>
          <p:cNvSpPr/>
          <p:nvPr/>
        </p:nvSpPr>
        <p:spPr>
          <a:xfrm>
            <a:off x="262758" y="1309453"/>
            <a:ext cx="1953174" cy="1559036"/>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smtClean="0"/>
              <a:t>Event data</a:t>
            </a:r>
          </a:p>
          <a:p>
            <a:pPr algn="ctr"/>
            <a:r>
              <a:rPr lang="en-US" dirty="0" smtClean="0"/>
              <a:t>(readout buffers + transient objects + final </a:t>
            </a:r>
            <a:r>
              <a:rPr lang="en-US" dirty="0" err="1" smtClean="0"/>
              <a:t>reco</a:t>
            </a:r>
            <a:r>
              <a:rPr lang="en-US" dirty="0" smtClean="0"/>
              <a:t> objects…)</a:t>
            </a:r>
            <a:endParaRPr lang="en-US" dirty="0"/>
          </a:p>
        </p:txBody>
      </p:sp>
      <p:sp>
        <p:nvSpPr>
          <p:cNvPr id="7" name="Rectangle 6"/>
          <p:cNvSpPr/>
          <p:nvPr/>
        </p:nvSpPr>
        <p:spPr>
          <a:xfrm>
            <a:off x="262758" y="3096211"/>
            <a:ext cx="1953174" cy="1559036"/>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smtClean="0"/>
              <a:t>Non Event data</a:t>
            </a:r>
          </a:p>
          <a:p>
            <a:pPr algn="ctr"/>
            <a:r>
              <a:rPr lang="en-US" dirty="0" smtClean="0"/>
              <a:t>(calibrations, geometry, cabling…)</a:t>
            </a:r>
            <a:endParaRPr lang="en-US" dirty="0"/>
          </a:p>
        </p:txBody>
      </p:sp>
      <p:sp>
        <p:nvSpPr>
          <p:cNvPr id="8" name="Rectangle 7"/>
          <p:cNvSpPr/>
          <p:nvPr/>
        </p:nvSpPr>
        <p:spPr>
          <a:xfrm>
            <a:off x="262758" y="4882970"/>
            <a:ext cx="1953174" cy="1559036"/>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Libraries,  </a:t>
            </a:r>
            <a:r>
              <a:rPr lang="en-US" dirty="0" err="1" smtClean="0"/>
              <a:t>etc</a:t>
            </a:r>
            <a:endParaRPr lang="en-US" dirty="0"/>
          </a:p>
        </p:txBody>
      </p:sp>
      <p:sp>
        <p:nvSpPr>
          <p:cNvPr id="16" name="TextBox 15"/>
          <p:cNvSpPr txBox="1"/>
          <p:nvPr/>
        </p:nvSpPr>
        <p:spPr>
          <a:xfrm>
            <a:off x="4369248" y="5187770"/>
            <a:ext cx="3980577" cy="1200329"/>
          </a:xfrm>
          <a:prstGeom prst="rect">
            <a:avLst/>
          </a:prstGeom>
          <a:noFill/>
        </p:spPr>
        <p:txBody>
          <a:bodyPr wrap="none" rtlCol="0">
            <a:spAutoFit/>
          </a:bodyPr>
          <a:lstStyle/>
          <a:p>
            <a:r>
              <a:rPr lang="en-US" dirty="0" smtClean="0">
                <a:solidFill>
                  <a:srgbClr val="008000"/>
                </a:solidFill>
              </a:rPr>
              <a:t>On a N core machines</a:t>
            </a:r>
          </a:p>
          <a:p>
            <a:pPr marL="285750" indent="-285750">
              <a:buFont typeface="Arial"/>
              <a:buChar char="•"/>
            </a:pPr>
            <a:r>
              <a:rPr lang="en-US" dirty="0" smtClean="0">
                <a:solidFill>
                  <a:srgbClr val="008000"/>
                </a:solidFill>
              </a:rPr>
              <a:t>1 times the conditions in memory</a:t>
            </a:r>
          </a:p>
          <a:p>
            <a:pPr marL="285750" indent="-285750">
              <a:buFont typeface="Arial"/>
              <a:buChar char="•"/>
            </a:pPr>
            <a:r>
              <a:rPr lang="en-US" dirty="0">
                <a:solidFill>
                  <a:srgbClr val="008000"/>
                </a:solidFill>
              </a:rPr>
              <a:t>1</a:t>
            </a:r>
            <a:r>
              <a:rPr lang="en-US" dirty="0" smtClean="0">
                <a:solidFill>
                  <a:srgbClr val="008000"/>
                </a:solidFill>
              </a:rPr>
              <a:t> events in memory</a:t>
            </a:r>
          </a:p>
          <a:p>
            <a:pPr marL="285750" indent="-285750">
              <a:buFont typeface="Arial"/>
              <a:buChar char="•"/>
            </a:pPr>
            <a:r>
              <a:rPr lang="en-US" dirty="0" smtClean="0">
                <a:solidFill>
                  <a:srgbClr val="008000"/>
                </a:solidFill>
              </a:rPr>
              <a:t>1 version of libraries</a:t>
            </a:r>
            <a:endParaRPr lang="en-US" dirty="0">
              <a:solidFill>
                <a:srgbClr val="008000"/>
              </a:solidFill>
            </a:endParaRPr>
          </a:p>
        </p:txBody>
      </p:sp>
    </p:spTree>
    <p:extLst>
      <p:ext uri="{BB962C8B-B14F-4D97-AF65-F5344CB8AC3E}">
        <p14:creationId xmlns:p14="http://schemas.microsoft.com/office/powerpoint/2010/main" val="2018100130"/>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Exactly, where is the gain?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Today’s serial jobs (1 job / 1core) efficiently use 100% of the CPU, </a:t>
            </a:r>
            <a:r>
              <a:rPr lang="en-US" b="1" dirty="0" smtClean="0"/>
              <a:t>then what</a:t>
            </a:r>
            <a:r>
              <a:rPr lang="en-US" dirty="0" smtClean="0"/>
              <a:t>?</a:t>
            </a:r>
            <a:r>
              <a:rPr lang="en-US" dirty="0"/>
              <a:t> </a:t>
            </a:r>
            <a:r>
              <a:rPr lang="en-US" dirty="0" smtClean="0"/>
              <a:t>Generally, if we could handle a single job/ Computer we would get</a:t>
            </a:r>
          </a:p>
          <a:p>
            <a:pPr lvl="1"/>
            <a:r>
              <a:rPr lang="en-US" dirty="0" smtClean="0">
                <a:solidFill>
                  <a:srgbClr val="008000"/>
                </a:solidFill>
              </a:rPr>
              <a:t>Better usage of CPU L3 caches -&gt; more performance</a:t>
            </a:r>
          </a:p>
          <a:p>
            <a:pPr lvl="1"/>
            <a:r>
              <a:rPr lang="en-US" dirty="0" smtClean="0">
                <a:solidFill>
                  <a:srgbClr val="008000"/>
                </a:solidFill>
              </a:rPr>
              <a:t>More available memory -&gt; we can design memory hungry algorithms, forbidden for the moment by RAM costs</a:t>
            </a:r>
          </a:p>
          <a:p>
            <a:pPr lvl="1"/>
            <a:r>
              <a:rPr lang="en-US" dirty="0" smtClean="0">
                <a:solidFill>
                  <a:srgbClr val="008000"/>
                </a:solidFill>
              </a:rPr>
              <a:t>Schedule on a same Computer CPU intensive applications and I/O hungry ones -&gt; use all the resources a Computer can give (not only CPU)</a:t>
            </a:r>
          </a:p>
          <a:p>
            <a:pPr lvl="1"/>
            <a:r>
              <a:rPr lang="en-US" dirty="0" smtClean="0">
                <a:solidFill>
                  <a:srgbClr val="008000"/>
                </a:solidFill>
              </a:rPr>
              <a:t>Use of opportunistic resources with lower RAM -&gt; easier to find opportunistic resources</a:t>
            </a:r>
          </a:p>
          <a:p>
            <a:pPr lvl="1"/>
            <a:endParaRPr lang="en-US" dirty="0"/>
          </a:p>
          <a:p>
            <a:r>
              <a:rPr lang="en-US" dirty="0" smtClean="0"/>
              <a:t>And, the fact that the # of jobs the infrastructure has to handle decreases from 1/core to 1/computer (a factor ~50 today, many 100x tomorrow)</a:t>
            </a:r>
          </a:p>
          <a:p>
            <a:pPr lvl="1"/>
            <a:r>
              <a:rPr lang="en-US" dirty="0" smtClean="0">
                <a:solidFill>
                  <a:srgbClr val="008000"/>
                </a:solidFill>
              </a:rPr>
              <a:t>Less pressure on Central Experiment services</a:t>
            </a:r>
          </a:p>
        </p:txBody>
      </p:sp>
      <p:sp>
        <p:nvSpPr>
          <p:cNvPr id="4" name="Slide Number Placeholder 3"/>
          <p:cNvSpPr>
            <a:spLocks noGrp="1"/>
          </p:cNvSpPr>
          <p:nvPr>
            <p:ph type="sldNum" sz="quarter" idx="12"/>
          </p:nvPr>
        </p:nvSpPr>
        <p:spPr/>
        <p:txBody>
          <a:bodyPr/>
          <a:lstStyle/>
          <a:p>
            <a:fld id="{CF854F4D-7FF7-494E-A325-E3A46CA9FD56}" type="slidenum">
              <a:rPr lang="en-US" smtClean="0"/>
              <a:t>64</a:t>
            </a:fld>
            <a:endParaRPr lang="en-US"/>
          </a:p>
        </p:txBody>
      </p:sp>
    </p:spTree>
    <p:extLst>
      <p:ext uri="{BB962C8B-B14F-4D97-AF65-F5344CB8AC3E}">
        <p14:creationId xmlns:p14="http://schemas.microsoft.com/office/powerpoint/2010/main" val="1540723533"/>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schedule true multicore jobs?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solidFill>
                  <a:srgbClr val="0000FF"/>
                </a:solidFill>
              </a:rPr>
              <a:t>Solution #1 (forking) is completely transparent to the (physics) user </a:t>
            </a:r>
          </a:p>
          <a:p>
            <a:pPr lvl="1"/>
            <a:r>
              <a:rPr lang="en-US" dirty="0" smtClean="0"/>
              <a:t>No need to learn parallel programming</a:t>
            </a:r>
          </a:p>
          <a:p>
            <a:r>
              <a:rPr lang="en-US" dirty="0" smtClean="0">
                <a:solidFill>
                  <a:srgbClr val="0000FF"/>
                </a:solidFill>
              </a:rPr>
              <a:t>Solution #2 can mean 2 different things</a:t>
            </a:r>
          </a:p>
          <a:p>
            <a:pPr marL="731520" lvl="1" indent="-457200">
              <a:buFont typeface="+mj-lt"/>
              <a:buAutoNum type="arabicPeriod"/>
            </a:pPr>
            <a:r>
              <a:rPr lang="en-US" dirty="0" smtClean="0">
                <a:solidFill>
                  <a:srgbClr val="008000"/>
                </a:solidFill>
              </a:rPr>
              <a:t>Having a Multicore aware Framework, which schedules in parallel reconstruction modules taking care of dependencies</a:t>
            </a:r>
          </a:p>
          <a:p>
            <a:pPr lvl="2"/>
            <a:r>
              <a:rPr lang="en-US" dirty="0" smtClean="0"/>
              <a:t>Each algorithm is serial, and many algorithms </a:t>
            </a:r>
            <a:r>
              <a:rPr lang="en-US" dirty="0"/>
              <a:t>r</a:t>
            </a:r>
            <a:r>
              <a:rPr lang="en-US" dirty="0" smtClean="0"/>
              <a:t>un in parallel on the same event</a:t>
            </a:r>
          </a:p>
          <a:p>
            <a:pPr lvl="2"/>
            <a:r>
              <a:rPr lang="en-US" dirty="0" smtClean="0"/>
              <a:t>Easy for physics users, they do not have to learn parallel programming</a:t>
            </a:r>
          </a:p>
          <a:p>
            <a:pPr lvl="2"/>
            <a:r>
              <a:rPr lang="en-US" dirty="0" smtClean="0"/>
              <a:t>Needs a reconstruction workflow well separated into branches</a:t>
            </a:r>
          </a:p>
          <a:p>
            <a:pPr lvl="2"/>
            <a:r>
              <a:rPr lang="en-US" dirty="0" smtClean="0">
                <a:solidFill>
                  <a:srgbClr val="FF0000"/>
                </a:solidFill>
              </a:rPr>
              <a:t>Are we sure many modules can run at the same time? (satisfying dependencies…?)</a:t>
            </a:r>
          </a:p>
          <a:p>
            <a:pPr marL="731520" lvl="1" indent="-457200">
              <a:buFont typeface="+mj-lt"/>
              <a:buAutoNum type="arabicPeriod"/>
            </a:pPr>
            <a:r>
              <a:rPr lang="en-US" dirty="0" smtClean="0">
                <a:solidFill>
                  <a:srgbClr val="008000"/>
                </a:solidFill>
              </a:rPr>
              <a:t>Having parallelism at the single algorithm level </a:t>
            </a:r>
          </a:p>
          <a:p>
            <a:pPr lvl="2"/>
            <a:r>
              <a:rPr lang="en-US" dirty="0" smtClean="0"/>
              <a:t>Needs to learn parallel programming</a:t>
            </a:r>
          </a:p>
          <a:p>
            <a:pPr lvl="2"/>
            <a:r>
              <a:rPr lang="en-US" dirty="0" smtClean="0"/>
              <a:t>Not within the possibilities of the standard undergraduate student …</a:t>
            </a:r>
          </a:p>
          <a:p>
            <a:pPr lvl="2"/>
            <a:r>
              <a:rPr lang="en-US" dirty="0" smtClean="0"/>
              <a:t>Generally to be needed only for critical cases</a:t>
            </a:r>
            <a:endParaRPr lang="en-US" dirty="0"/>
          </a:p>
        </p:txBody>
      </p:sp>
      <p:sp>
        <p:nvSpPr>
          <p:cNvPr id="4" name="Slide Number Placeholder 3"/>
          <p:cNvSpPr>
            <a:spLocks noGrp="1"/>
          </p:cNvSpPr>
          <p:nvPr>
            <p:ph type="sldNum" sz="quarter" idx="12"/>
          </p:nvPr>
        </p:nvSpPr>
        <p:spPr/>
        <p:txBody>
          <a:bodyPr/>
          <a:lstStyle/>
          <a:p>
            <a:fld id="{CF854F4D-7FF7-494E-A325-E3A46CA9FD56}" type="slidenum">
              <a:rPr lang="en-US" smtClean="0"/>
              <a:t>65</a:t>
            </a:fld>
            <a:endParaRPr lang="en-US"/>
          </a:p>
        </p:txBody>
      </p:sp>
    </p:spTree>
    <p:extLst>
      <p:ext uri="{BB962C8B-B14F-4D97-AF65-F5344CB8AC3E}">
        <p14:creationId xmlns:p14="http://schemas.microsoft.com/office/powerpoint/2010/main" val="2585511478"/>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Good news: ARM porting not-so-difficult</a:t>
            </a:r>
            <a:endParaRPr lang="en-US" dirty="0"/>
          </a:p>
        </p:txBody>
      </p:sp>
      <p:sp>
        <p:nvSpPr>
          <p:cNvPr id="3" name="Content Placeholder 2"/>
          <p:cNvSpPr>
            <a:spLocks noGrp="1"/>
          </p:cNvSpPr>
          <p:nvPr>
            <p:ph idx="1"/>
          </p:nvPr>
        </p:nvSpPr>
        <p:spPr/>
        <p:txBody>
          <a:bodyPr/>
          <a:lstStyle/>
          <a:p>
            <a:r>
              <a:rPr lang="en-US" dirty="0" err="1" smtClean="0"/>
              <a:t>LHCb</a:t>
            </a:r>
            <a:r>
              <a:rPr lang="en-US" dirty="0" smtClean="0"/>
              <a:t> + CMS: full offline SW stack already ported (many thanks to Linux and GCC!)</a:t>
            </a:r>
          </a:p>
          <a:p>
            <a:pPr lvl="1"/>
            <a:endParaRPr lang="en-US" dirty="0"/>
          </a:p>
        </p:txBody>
      </p:sp>
      <p:sp>
        <p:nvSpPr>
          <p:cNvPr id="4" name="Slide Number Placeholder 3"/>
          <p:cNvSpPr>
            <a:spLocks noGrp="1"/>
          </p:cNvSpPr>
          <p:nvPr>
            <p:ph type="sldNum" sz="quarter" idx="12"/>
          </p:nvPr>
        </p:nvSpPr>
        <p:spPr/>
        <p:txBody>
          <a:bodyPr/>
          <a:lstStyle/>
          <a:p>
            <a:fld id="{F1653CE6-4CA0-A844-B523-715CC56373C2}" type="slidenum">
              <a:rPr lang="en-US" smtClean="0"/>
              <a:t>66</a:t>
            </a:fld>
            <a:endParaRPr lang="en-US"/>
          </a:p>
        </p:txBody>
      </p:sp>
      <p:pic>
        <p:nvPicPr>
          <p:cNvPr id="5" name="Picture 4"/>
          <p:cNvPicPr>
            <a:picLocks noChangeAspect="1"/>
          </p:cNvPicPr>
          <p:nvPr/>
        </p:nvPicPr>
        <p:blipFill>
          <a:blip r:embed="rId2"/>
          <a:stretch>
            <a:fillRect/>
          </a:stretch>
        </p:blipFill>
        <p:spPr>
          <a:xfrm>
            <a:off x="-56851" y="2396937"/>
            <a:ext cx="5341473" cy="1602442"/>
          </a:xfrm>
          <a:prstGeom prst="rect">
            <a:avLst/>
          </a:prstGeom>
        </p:spPr>
      </p:pic>
      <p:sp>
        <p:nvSpPr>
          <p:cNvPr id="6" name="TextBox 5"/>
          <p:cNvSpPr txBox="1"/>
          <p:nvPr/>
        </p:nvSpPr>
        <p:spPr>
          <a:xfrm>
            <a:off x="457200" y="5265787"/>
            <a:ext cx="3045275" cy="646331"/>
          </a:xfrm>
          <a:prstGeom prst="rect">
            <a:avLst/>
          </a:prstGeom>
          <a:noFill/>
        </p:spPr>
        <p:txBody>
          <a:bodyPr wrap="none" rtlCol="0">
            <a:spAutoFit/>
          </a:bodyPr>
          <a:lstStyle/>
          <a:p>
            <a:r>
              <a:rPr lang="en-US" b="1" dirty="0" err="1" smtClean="0">
                <a:solidFill>
                  <a:srgbClr val="008000"/>
                </a:solidFill>
              </a:rPr>
              <a:t>LHCb</a:t>
            </a:r>
            <a:r>
              <a:rPr lang="en-US" b="1" dirty="0" smtClean="0">
                <a:solidFill>
                  <a:srgbClr val="008000"/>
                </a:solidFill>
              </a:rPr>
              <a:t>: 1000 Brunel events</a:t>
            </a:r>
          </a:p>
          <a:p>
            <a:r>
              <a:rPr lang="en-US" b="1" dirty="0" smtClean="0">
                <a:solidFill>
                  <a:srgbClr val="008000"/>
                </a:solidFill>
              </a:rPr>
              <a:t>ARM ~ 20 slower</a:t>
            </a:r>
            <a:endParaRPr lang="en-US" b="1" dirty="0">
              <a:solidFill>
                <a:srgbClr val="008000"/>
              </a:solidFill>
            </a:endParaRPr>
          </a:p>
        </p:txBody>
      </p:sp>
      <p:pic>
        <p:nvPicPr>
          <p:cNvPr id="7" name="Picture 6"/>
          <p:cNvPicPr>
            <a:picLocks noChangeAspect="1"/>
          </p:cNvPicPr>
          <p:nvPr/>
        </p:nvPicPr>
        <p:blipFill>
          <a:blip r:embed="rId3"/>
          <a:stretch>
            <a:fillRect/>
          </a:stretch>
        </p:blipFill>
        <p:spPr>
          <a:xfrm>
            <a:off x="3899516" y="3839712"/>
            <a:ext cx="5244484" cy="3018288"/>
          </a:xfrm>
          <a:prstGeom prst="rect">
            <a:avLst/>
          </a:prstGeom>
        </p:spPr>
      </p:pic>
      <p:cxnSp>
        <p:nvCxnSpPr>
          <p:cNvPr id="9" name="Straight Arrow Connector 8"/>
          <p:cNvCxnSpPr>
            <a:stCxn id="6" idx="0"/>
          </p:cNvCxnSpPr>
          <p:nvPr/>
        </p:nvCxnSpPr>
        <p:spPr>
          <a:xfrm flipV="1">
            <a:off x="1979838" y="3999379"/>
            <a:ext cx="385533" cy="12664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187385" y="2599675"/>
            <a:ext cx="2788632" cy="646331"/>
          </a:xfrm>
          <a:prstGeom prst="rect">
            <a:avLst/>
          </a:prstGeom>
          <a:noFill/>
        </p:spPr>
        <p:txBody>
          <a:bodyPr wrap="none" rtlCol="0">
            <a:spAutoFit/>
          </a:bodyPr>
          <a:lstStyle/>
          <a:p>
            <a:r>
              <a:rPr lang="en-US" b="1" dirty="0" smtClean="0">
                <a:solidFill>
                  <a:srgbClr val="008000"/>
                </a:solidFill>
              </a:rPr>
              <a:t>CMS: G4+digitization</a:t>
            </a:r>
          </a:p>
          <a:p>
            <a:r>
              <a:rPr lang="en-US" b="1" dirty="0" err="1" smtClean="0">
                <a:solidFill>
                  <a:srgbClr val="008000"/>
                </a:solidFill>
              </a:rPr>
              <a:t>Ev</a:t>
            </a:r>
            <a:r>
              <a:rPr lang="en-US" b="1" dirty="0" smtClean="0">
                <a:solidFill>
                  <a:srgbClr val="008000"/>
                </a:solidFill>
              </a:rPr>
              <a:t>/min/W 5 times better</a:t>
            </a:r>
            <a:endParaRPr lang="en-US" b="1" dirty="0">
              <a:solidFill>
                <a:srgbClr val="008000"/>
              </a:solidFill>
            </a:endParaRPr>
          </a:p>
        </p:txBody>
      </p:sp>
      <p:cxnSp>
        <p:nvCxnSpPr>
          <p:cNvPr id="12" name="Straight Arrow Connector 11"/>
          <p:cNvCxnSpPr>
            <a:stCxn id="10" idx="2"/>
          </p:cNvCxnSpPr>
          <p:nvPr/>
        </p:nvCxnSpPr>
        <p:spPr>
          <a:xfrm flipH="1">
            <a:off x="7008866" y="3246006"/>
            <a:ext cx="572835" cy="5937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Oval 12"/>
          <p:cNvSpPr/>
          <p:nvPr/>
        </p:nvSpPr>
        <p:spPr>
          <a:xfrm>
            <a:off x="8201245" y="4672990"/>
            <a:ext cx="814308" cy="2185010"/>
          </a:xfrm>
          <a:prstGeom prst="ellipse">
            <a:avLst/>
          </a:prstGeom>
          <a:solidFill>
            <a:srgbClr val="FF0000">
              <a:alpha val="11000"/>
            </a:srgbClr>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2582364"/>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Opportunistic Computing – current experience</a:t>
            </a:r>
            <a:endParaRPr lang="en-US" sz="3200" dirty="0"/>
          </a:p>
        </p:txBody>
      </p:sp>
      <p:sp>
        <p:nvSpPr>
          <p:cNvPr id="5" name="Content Placeholder 4"/>
          <p:cNvSpPr>
            <a:spLocks noGrp="1"/>
          </p:cNvSpPr>
          <p:nvPr>
            <p:ph idx="1"/>
          </p:nvPr>
        </p:nvSpPr>
        <p:spPr>
          <a:xfrm>
            <a:off x="457200" y="1600200"/>
            <a:ext cx="8229600" cy="1434335"/>
          </a:xfrm>
        </p:spPr>
        <p:txBody>
          <a:bodyPr/>
          <a:lstStyle/>
          <a:p>
            <a:r>
              <a:rPr lang="en-US" dirty="0" smtClean="0"/>
              <a:t>Every HPC center is unique (no standardization)</a:t>
            </a:r>
          </a:p>
          <a:p>
            <a:pPr lvl="1"/>
            <a:r>
              <a:rPr lang="en-US" dirty="0" smtClean="0">
                <a:solidFill>
                  <a:srgbClr val="008000"/>
                </a:solidFill>
              </a:rPr>
              <a:t>A direct effort needed to start using them; so a minimal availability to make it worth the effort</a:t>
            </a:r>
          </a:p>
          <a:p>
            <a:pPr marL="274320" lvl="1" indent="0">
              <a:buNone/>
            </a:pPr>
            <a:endParaRPr lang="en-US" dirty="0"/>
          </a:p>
        </p:txBody>
      </p:sp>
      <p:sp>
        <p:nvSpPr>
          <p:cNvPr id="4" name="Slide Number Placeholder 3"/>
          <p:cNvSpPr>
            <a:spLocks noGrp="1"/>
          </p:cNvSpPr>
          <p:nvPr>
            <p:ph type="sldNum" sz="quarter" idx="12"/>
          </p:nvPr>
        </p:nvSpPr>
        <p:spPr/>
        <p:txBody>
          <a:bodyPr/>
          <a:lstStyle/>
          <a:p>
            <a:fld id="{F1653CE6-4CA0-A844-B523-715CC56373C2}" type="slidenum">
              <a:rPr lang="en-US" smtClean="0"/>
              <a:t>67</a:t>
            </a:fld>
            <a:endParaRPr lang="en-US"/>
          </a:p>
        </p:txBody>
      </p:sp>
      <p:sp>
        <p:nvSpPr>
          <p:cNvPr id="8" name="Rectangle 7"/>
          <p:cNvSpPr/>
          <p:nvPr/>
        </p:nvSpPr>
        <p:spPr>
          <a:xfrm>
            <a:off x="77554" y="3034535"/>
            <a:ext cx="4449612" cy="3823464"/>
          </a:xfrm>
          <a:prstGeom prst="rect">
            <a:avLst/>
          </a:prstGeom>
          <a:solidFill>
            <a:srgbClr val="FF0000">
              <a:alpha val="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9" name="Rectangle 8"/>
          <p:cNvSpPr/>
          <p:nvPr/>
        </p:nvSpPr>
        <p:spPr>
          <a:xfrm>
            <a:off x="4604718" y="3034534"/>
            <a:ext cx="4461730" cy="3823465"/>
          </a:xfrm>
          <a:prstGeom prst="rect">
            <a:avLst/>
          </a:prstGeom>
          <a:gradFill flip="none" rotWithShape="1">
            <a:gsLst>
              <a:gs pos="0">
                <a:schemeClr val="accent1">
                  <a:shade val="70000"/>
                  <a:satMod val="150000"/>
                  <a:alpha val="7000"/>
                </a:schemeClr>
              </a:gs>
              <a:gs pos="34000">
                <a:schemeClr val="accent1">
                  <a:shade val="70000"/>
                  <a:satMod val="140000"/>
                  <a:alpha val="7000"/>
                </a:schemeClr>
              </a:gs>
              <a:gs pos="70000">
                <a:schemeClr val="accent1">
                  <a:tint val="100000"/>
                  <a:shade val="90000"/>
                  <a:satMod val="140000"/>
                  <a:alpha val="7000"/>
                </a:schemeClr>
              </a:gs>
              <a:gs pos="100000">
                <a:schemeClr val="accent1">
                  <a:tint val="100000"/>
                  <a:shade val="100000"/>
                  <a:satMod val="100000"/>
                  <a:alpha val="7000"/>
                </a:schemeClr>
              </a:gs>
            </a:gsLst>
            <a:path path="circle">
              <a:fillToRect l="100000" t="100000" r="100000" b="10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2"/>
          <a:stretch>
            <a:fillRect/>
          </a:stretch>
        </p:blipFill>
        <p:spPr>
          <a:xfrm>
            <a:off x="2412087" y="3034535"/>
            <a:ext cx="2115079" cy="2472395"/>
          </a:xfrm>
          <a:prstGeom prst="rect">
            <a:avLst/>
          </a:prstGeom>
        </p:spPr>
      </p:pic>
      <p:sp>
        <p:nvSpPr>
          <p:cNvPr id="13" name="TextBox 12"/>
          <p:cNvSpPr txBox="1"/>
          <p:nvPr/>
        </p:nvSpPr>
        <p:spPr>
          <a:xfrm>
            <a:off x="77554" y="3267215"/>
            <a:ext cx="2334533" cy="3693319"/>
          </a:xfrm>
          <a:prstGeom prst="rect">
            <a:avLst/>
          </a:prstGeom>
          <a:noFill/>
        </p:spPr>
        <p:txBody>
          <a:bodyPr wrap="square" rtlCol="0">
            <a:spAutoFit/>
          </a:bodyPr>
          <a:lstStyle/>
          <a:p>
            <a:r>
              <a:rPr lang="en-US" b="1" dirty="0"/>
              <a:t>ATLAS @ Argonne</a:t>
            </a:r>
          </a:p>
          <a:p>
            <a:pPr marL="285750" indent="-285750">
              <a:buFont typeface="Arial"/>
              <a:buChar char="•"/>
            </a:pPr>
            <a:r>
              <a:rPr lang="en-US" dirty="0"/>
              <a:t>Used to Run mostly simulations (fewer interactions with Data Management)</a:t>
            </a:r>
          </a:p>
          <a:p>
            <a:pPr marL="285750" indent="-285750">
              <a:buFont typeface="Arial"/>
              <a:buChar char="•"/>
            </a:pPr>
            <a:r>
              <a:rPr lang="en-US" dirty="0"/>
              <a:t>Needed a custom interface between </a:t>
            </a:r>
            <a:r>
              <a:rPr lang="en-US" dirty="0" smtClean="0"/>
              <a:t> </a:t>
            </a:r>
            <a:r>
              <a:rPr lang="en-US" dirty="0"/>
              <a:t>ATLAS Data Management </a:t>
            </a:r>
            <a:r>
              <a:rPr lang="en-US" dirty="0" smtClean="0"/>
              <a:t>and Local </a:t>
            </a:r>
            <a:r>
              <a:rPr lang="en-US" dirty="0"/>
              <a:t>Batch </a:t>
            </a:r>
            <a:r>
              <a:rPr lang="en-US" dirty="0" smtClean="0"/>
              <a:t>Queues</a:t>
            </a:r>
            <a:endParaRPr lang="en-US" dirty="0"/>
          </a:p>
          <a:p>
            <a:endParaRPr lang="en-US" dirty="0"/>
          </a:p>
        </p:txBody>
      </p:sp>
      <p:pic>
        <p:nvPicPr>
          <p:cNvPr id="14" name="Picture 13"/>
          <p:cNvPicPr>
            <a:picLocks noChangeAspect="1"/>
          </p:cNvPicPr>
          <p:nvPr/>
        </p:nvPicPr>
        <p:blipFill>
          <a:blip r:embed="rId3"/>
          <a:stretch>
            <a:fillRect/>
          </a:stretch>
        </p:blipFill>
        <p:spPr>
          <a:xfrm>
            <a:off x="2460558" y="5450236"/>
            <a:ext cx="2115079" cy="1407764"/>
          </a:xfrm>
          <a:prstGeom prst="rect">
            <a:avLst/>
          </a:prstGeom>
        </p:spPr>
      </p:pic>
      <p:sp>
        <p:nvSpPr>
          <p:cNvPr id="16" name="TextBox 15"/>
          <p:cNvSpPr txBox="1"/>
          <p:nvPr/>
        </p:nvSpPr>
        <p:spPr>
          <a:xfrm>
            <a:off x="6528861" y="3082549"/>
            <a:ext cx="2615139" cy="3970318"/>
          </a:xfrm>
          <a:prstGeom prst="rect">
            <a:avLst/>
          </a:prstGeom>
          <a:noFill/>
        </p:spPr>
        <p:txBody>
          <a:bodyPr wrap="square" rtlCol="0">
            <a:spAutoFit/>
          </a:bodyPr>
          <a:lstStyle/>
          <a:p>
            <a:pPr algn="ctr"/>
            <a:r>
              <a:rPr lang="en-US" b="1" dirty="0" smtClean="0"/>
              <a:t>CMS @ SDSC</a:t>
            </a:r>
          </a:p>
          <a:p>
            <a:pPr marL="285750" indent="-285750">
              <a:buFont typeface="Arial"/>
              <a:buChar char="•"/>
            </a:pPr>
            <a:r>
              <a:rPr lang="en-US" dirty="0" smtClean="0"/>
              <a:t>Full SW stack running</a:t>
            </a:r>
          </a:p>
          <a:p>
            <a:pPr marL="285750" indent="-285750">
              <a:buFont typeface="Arial"/>
              <a:buChar char="•"/>
            </a:pPr>
            <a:r>
              <a:rPr lang="en-US" dirty="0" smtClean="0"/>
              <a:t>Using UCSD T2 Storage</a:t>
            </a:r>
          </a:p>
          <a:p>
            <a:pPr marL="285750" indent="-285750">
              <a:buFont typeface="Arial"/>
              <a:buChar char="•"/>
            </a:pPr>
            <a:r>
              <a:rPr lang="en-US" dirty="0" smtClean="0"/>
              <a:t>Using BOSCO as interface to Local Batch System</a:t>
            </a:r>
          </a:p>
          <a:p>
            <a:pPr marL="285750" indent="-285750">
              <a:buFont typeface="Arial"/>
              <a:buChar char="•"/>
            </a:pPr>
            <a:r>
              <a:rPr lang="en-US" dirty="0" smtClean="0"/>
              <a:t>Used to perform Parked data reconstruction</a:t>
            </a:r>
          </a:p>
          <a:p>
            <a:pPr marL="285750" indent="-285750">
              <a:buFont typeface="Arial"/>
              <a:buChar char="•"/>
            </a:pPr>
            <a:r>
              <a:rPr lang="en-US" dirty="0"/>
              <a:t>400M Events reconstructed</a:t>
            </a:r>
          </a:p>
          <a:p>
            <a:pPr marL="285750" indent="-285750">
              <a:buFont typeface="Arial"/>
              <a:buChar char="•"/>
            </a:pPr>
            <a:endParaRPr lang="en-US" dirty="0"/>
          </a:p>
        </p:txBody>
      </p:sp>
      <p:pic>
        <p:nvPicPr>
          <p:cNvPr id="18" name="Picture 17"/>
          <p:cNvPicPr>
            <a:picLocks noChangeAspect="1"/>
          </p:cNvPicPr>
          <p:nvPr/>
        </p:nvPicPr>
        <p:blipFill>
          <a:blip r:embed="rId4"/>
          <a:stretch>
            <a:fillRect/>
          </a:stretch>
        </p:blipFill>
        <p:spPr>
          <a:xfrm>
            <a:off x="4575637" y="5072195"/>
            <a:ext cx="1953224" cy="1785805"/>
          </a:xfrm>
          <a:prstGeom prst="rect">
            <a:avLst/>
          </a:prstGeom>
        </p:spPr>
      </p:pic>
      <p:pic>
        <p:nvPicPr>
          <p:cNvPr id="19" name="Picture 18"/>
          <p:cNvPicPr>
            <a:picLocks noChangeAspect="1"/>
          </p:cNvPicPr>
          <p:nvPr/>
        </p:nvPicPr>
        <p:blipFill>
          <a:blip r:embed="rId5"/>
          <a:stretch>
            <a:fillRect/>
          </a:stretch>
        </p:blipFill>
        <p:spPr>
          <a:xfrm>
            <a:off x="4604719" y="3538676"/>
            <a:ext cx="2000760" cy="1533520"/>
          </a:xfrm>
          <a:prstGeom prst="rect">
            <a:avLst/>
          </a:prstGeom>
        </p:spPr>
      </p:pic>
      <p:sp>
        <p:nvSpPr>
          <p:cNvPr id="20" name="TextBox 19"/>
          <p:cNvSpPr txBox="1"/>
          <p:nvPr/>
        </p:nvSpPr>
        <p:spPr>
          <a:xfrm>
            <a:off x="4750130" y="3139633"/>
            <a:ext cx="1855348" cy="369332"/>
          </a:xfrm>
          <a:prstGeom prst="rect">
            <a:avLst/>
          </a:prstGeom>
          <a:noFill/>
        </p:spPr>
        <p:txBody>
          <a:bodyPr wrap="none" rtlCol="0">
            <a:spAutoFit/>
          </a:bodyPr>
          <a:lstStyle/>
          <a:p>
            <a:r>
              <a:rPr lang="en-US" b="1" i="1" dirty="0" smtClean="0">
                <a:solidFill>
                  <a:srgbClr val="000099"/>
                </a:solidFill>
              </a:rPr>
              <a:t>Gordon: 1024x</a:t>
            </a:r>
            <a:endParaRPr lang="en-US" b="1" i="1" dirty="0">
              <a:solidFill>
                <a:srgbClr val="000099"/>
              </a:solidFill>
            </a:endParaRPr>
          </a:p>
        </p:txBody>
      </p:sp>
    </p:spTree>
    <p:extLst>
      <p:ext uri="{BB962C8B-B14F-4D97-AF65-F5344CB8AC3E}">
        <p14:creationId xmlns:p14="http://schemas.microsoft.com/office/powerpoint/2010/main" val="167655376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LHCB</a:t>
            </a:r>
            <a:endParaRPr lang="en-US" dirty="0"/>
          </a:p>
        </p:txBody>
      </p:sp>
      <p:sp>
        <p:nvSpPr>
          <p:cNvPr id="3" name="Content Placeholder 2"/>
          <p:cNvSpPr>
            <a:spLocks noGrp="1"/>
          </p:cNvSpPr>
          <p:nvPr>
            <p:ph idx="1"/>
          </p:nvPr>
        </p:nvSpPr>
        <p:spPr>
          <a:xfrm>
            <a:off x="457200" y="1600200"/>
            <a:ext cx="5005515" cy="4876800"/>
          </a:xfrm>
        </p:spPr>
        <p:txBody>
          <a:bodyPr/>
          <a:lstStyle/>
          <a:p>
            <a:r>
              <a:rPr lang="en-US" dirty="0">
                <a:solidFill>
                  <a:srgbClr val="008000"/>
                </a:solidFill>
              </a:rPr>
              <a:t>U</a:t>
            </a:r>
            <a:r>
              <a:rPr lang="en-US" dirty="0" smtClean="0">
                <a:solidFill>
                  <a:srgbClr val="008000"/>
                </a:solidFill>
              </a:rPr>
              <a:t>pgrade @ Run3 (2020+)</a:t>
            </a:r>
          </a:p>
          <a:p>
            <a:pPr lvl="1"/>
            <a:r>
              <a:rPr lang="en-US" dirty="0" smtClean="0"/>
              <a:t>Essentially trigger-less (40 MHz to HLT)</a:t>
            </a:r>
          </a:p>
          <a:p>
            <a:pPr lvl="1"/>
            <a:r>
              <a:rPr lang="en-US" dirty="0" smtClean="0"/>
              <a:t>Able to sustain 2x10</a:t>
            </a:r>
            <a:r>
              <a:rPr lang="en-US" baseline="30000" dirty="0" smtClean="0"/>
              <a:t>33</a:t>
            </a:r>
            <a:r>
              <a:rPr lang="en-US" dirty="0" smtClean="0"/>
              <a:t> cm</a:t>
            </a:r>
            <a:r>
              <a:rPr lang="en-US" baseline="30000" dirty="0" smtClean="0"/>
              <a:t>-2</a:t>
            </a:r>
            <a:r>
              <a:rPr lang="en-US" dirty="0" smtClean="0"/>
              <a:t>s</a:t>
            </a:r>
            <a:r>
              <a:rPr lang="en-US" baseline="30000" dirty="0" smtClean="0"/>
              <a:t>-1</a:t>
            </a:r>
            <a:r>
              <a:rPr lang="en-US" dirty="0" smtClean="0"/>
              <a:t> (25 ns), this is 5x </a:t>
            </a:r>
            <a:r>
              <a:rPr lang="en-US" dirty="0" err="1" smtClean="0"/>
              <a:t>wrt</a:t>
            </a:r>
            <a:r>
              <a:rPr lang="en-US" dirty="0" smtClean="0"/>
              <a:t> to 2012 (with 50 ns); &lt;PU&gt; &gt; 2</a:t>
            </a:r>
          </a:p>
          <a:p>
            <a:pPr lvl="1"/>
            <a:r>
              <a:rPr lang="en-US" dirty="0" smtClean="0">
                <a:solidFill>
                  <a:srgbClr val="0000FF"/>
                </a:solidFill>
              </a:rPr>
              <a:t>Up to 20 kHz “on tape” 2018+</a:t>
            </a:r>
          </a:p>
          <a:p>
            <a:pPr lvl="2"/>
            <a:r>
              <a:rPr lang="en-US" dirty="0" smtClean="0">
                <a:solidFill>
                  <a:srgbClr val="0000FF"/>
                </a:solidFill>
              </a:rPr>
              <a:t>It was 5,12,20 kHz in 2012,2015</a:t>
            </a:r>
          </a:p>
          <a:p>
            <a:pPr lvl="2"/>
            <a:r>
              <a:rPr lang="en-US" dirty="0" smtClean="0">
                <a:solidFill>
                  <a:srgbClr val="0000FF"/>
                </a:solidFill>
              </a:rPr>
              <a:t>20kHz*5Msec = 100B events/y !</a:t>
            </a:r>
          </a:p>
          <a:p>
            <a:pPr lvl="2"/>
            <a:r>
              <a:rPr lang="en-US" dirty="0" smtClean="0">
                <a:solidFill>
                  <a:srgbClr val="0000FF"/>
                </a:solidFill>
              </a:rPr>
              <a:t>(but just 100 </a:t>
            </a:r>
            <a:r>
              <a:rPr lang="en-US" dirty="0" err="1" smtClean="0">
                <a:solidFill>
                  <a:srgbClr val="0000FF"/>
                </a:solidFill>
              </a:rPr>
              <a:t>kB</a:t>
            </a:r>
            <a:r>
              <a:rPr lang="en-US" dirty="0" smtClean="0">
                <a:solidFill>
                  <a:srgbClr val="0000FF"/>
                </a:solidFill>
              </a:rPr>
              <a:t>/</a:t>
            </a:r>
            <a:r>
              <a:rPr lang="en-US" dirty="0" err="1" smtClean="0">
                <a:solidFill>
                  <a:srgbClr val="0000FF"/>
                </a:solidFill>
              </a:rPr>
              <a:t>ev</a:t>
            </a:r>
            <a:r>
              <a:rPr lang="en-US" dirty="0" smtClean="0">
                <a:solidFill>
                  <a:srgbClr val="0000FF"/>
                </a:solidFill>
              </a:rPr>
              <a:t>)</a:t>
            </a:r>
          </a:p>
          <a:p>
            <a:r>
              <a:rPr lang="en-US" dirty="0" smtClean="0">
                <a:solidFill>
                  <a:srgbClr val="008000"/>
                </a:solidFill>
              </a:rPr>
              <a:t>No resource to plan reprocessing: prompt Reconstruction has to be ok</a:t>
            </a:r>
          </a:p>
          <a:p>
            <a:pPr lvl="2"/>
            <a:endParaRPr lang="en-US" dirty="0"/>
          </a:p>
          <a:p>
            <a:pPr lvl="1"/>
            <a:endParaRPr lang="en-US" dirty="0" smtClean="0"/>
          </a:p>
          <a:p>
            <a:pPr lvl="2"/>
            <a:endParaRPr lang="en-US" dirty="0" smtClean="0"/>
          </a:p>
          <a:p>
            <a:pPr lvl="1"/>
            <a:endParaRPr lang="en-US" dirty="0"/>
          </a:p>
        </p:txBody>
      </p:sp>
      <p:sp>
        <p:nvSpPr>
          <p:cNvPr id="4" name="Slide Number Placeholder 3"/>
          <p:cNvSpPr>
            <a:spLocks noGrp="1"/>
          </p:cNvSpPr>
          <p:nvPr>
            <p:ph type="sldNum" sz="quarter" idx="12"/>
          </p:nvPr>
        </p:nvSpPr>
        <p:spPr/>
        <p:txBody>
          <a:bodyPr/>
          <a:lstStyle/>
          <a:p>
            <a:fld id="{F1653CE6-4CA0-A844-B523-715CC56373C2}" type="slidenum">
              <a:rPr lang="en-US" smtClean="0"/>
              <a:t>7</a:t>
            </a:fld>
            <a:endParaRPr lang="en-US"/>
          </a:p>
        </p:txBody>
      </p:sp>
      <p:pic>
        <p:nvPicPr>
          <p:cNvPr id="5" name="Immagine 4"/>
          <p:cNvPicPr>
            <a:picLocks noChangeAspect="1"/>
          </p:cNvPicPr>
          <p:nvPr/>
        </p:nvPicPr>
        <p:blipFill>
          <a:blip r:embed="rId2"/>
          <a:stretch>
            <a:fillRect/>
          </a:stretch>
        </p:blipFill>
        <p:spPr>
          <a:xfrm>
            <a:off x="5703542" y="1524000"/>
            <a:ext cx="3059198" cy="1935578"/>
          </a:xfrm>
          <a:prstGeom prst="rect">
            <a:avLst/>
          </a:prstGeom>
        </p:spPr>
      </p:pic>
      <p:pic>
        <p:nvPicPr>
          <p:cNvPr id="6" name="Immagine 6"/>
          <p:cNvPicPr>
            <a:picLocks noChangeAspect="1"/>
          </p:cNvPicPr>
          <p:nvPr/>
        </p:nvPicPr>
        <p:blipFill>
          <a:blip r:embed="rId3"/>
          <a:stretch>
            <a:fillRect/>
          </a:stretch>
        </p:blipFill>
        <p:spPr>
          <a:xfrm>
            <a:off x="5703542" y="3760524"/>
            <a:ext cx="3027438" cy="1915484"/>
          </a:xfrm>
          <a:prstGeom prst="rect">
            <a:avLst/>
          </a:prstGeom>
        </p:spPr>
      </p:pic>
    </p:spTree>
    <p:extLst>
      <p:ext uri="{BB962C8B-B14F-4D97-AF65-F5344CB8AC3E}">
        <p14:creationId xmlns:p14="http://schemas.microsoft.com/office/powerpoint/2010/main" val="1901334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Computing Resource scaling</a:t>
            </a:r>
            <a:endParaRPr lang="en-US" dirty="0"/>
          </a:p>
        </p:txBody>
      </p:sp>
      <p:sp>
        <p:nvSpPr>
          <p:cNvPr id="3" name="Content Placeholder 2"/>
          <p:cNvSpPr>
            <a:spLocks noGrp="1"/>
          </p:cNvSpPr>
          <p:nvPr>
            <p:ph idx="1"/>
          </p:nvPr>
        </p:nvSpPr>
        <p:spPr>
          <a:xfrm>
            <a:off x="457200" y="1600200"/>
            <a:ext cx="8229600" cy="3147355"/>
          </a:xfrm>
        </p:spPr>
        <p:txBody>
          <a:bodyPr>
            <a:normAutofit fontScale="77500" lnSpcReduction="20000"/>
          </a:bodyPr>
          <a:lstStyle/>
          <a:p>
            <a:r>
              <a:rPr lang="en-US" dirty="0" smtClean="0">
                <a:solidFill>
                  <a:srgbClr val="0000FF"/>
                </a:solidFill>
              </a:rPr>
              <a:t>CPU: scales</a:t>
            </a:r>
          </a:p>
          <a:p>
            <a:pPr lvl="1"/>
            <a:r>
              <a:rPr lang="en-US" b="1" dirty="0" smtClean="0"/>
              <a:t>Linearly</a:t>
            </a:r>
            <a:r>
              <a:rPr lang="en-US" dirty="0" smtClean="0"/>
              <a:t> with trigger rate (if you process everything you collect)</a:t>
            </a:r>
          </a:p>
          <a:p>
            <a:pPr lvl="1"/>
            <a:r>
              <a:rPr lang="en-US" b="1" dirty="0" smtClean="0"/>
              <a:t>More than linearly </a:t>
            </a:r>
            <a:r>
              <a:rPr lang="en-US" dirty="0" smtClean="0"/>
              <a:t>with &lt;PU&gt;, # tracks, …</a:t>
            </a:r>
          </a:p>
          <a:p>
            <a:pPr lvl="1"/>
            <a:r>
              <a:rPr lang="en-US" dirty="0" smtClean="0"/>
              <a:t>Scales with data integrated over ~2 years</a:t>
            </a:r>
          </a:p>
          <a:p>
            <a:pPr lvl="1"/>
            <a:r>
              <a:rPr lang="en-US" dirty="0" smtClean="0"/>
              <a:t>Analysis: scales also with # of concurrent analyses, unless Analysis Trains are used</a:t>
            </a:r>
          </a:p>
          <a:p>
            <a:r>
              <a:rPr lang="en-US" dirty="0" smtClean="0">
                <a:solidFill>
                  <a:srgbClr val="0000FF"/>
                </a:solidFill>
              </a:rPr>
              <a:t>Storage:</a:t>
            </a:r>
            <a:r>
              <a:rPr lang="en-US" dirty="0">
                <a:solidFill>
                  <a:srgbClr val="0000FF"/>
                </a:solidFill>
              </a:rPr>
              <a:t> </a:t>
            </a:r>
            <a:r>
              <a:rPr lang="en-US" dirty="0" smtClean="0">
                <a:solidFill>
                  <a:srgbClr val="0000FF"/>
                </a:solidFill>
              </a:rPr>
              <a:t>scales </a:t>
            </a:r>
          </a:p>
          <a:p>
            <a:pPr lvl="1"/>
            <a:r>
              <a:rPr lang="en-US" b="1" dirty="0" smtClean="0"/>
              <a:t>Linearly</a:t>
            </a:r>
            <a:r>
              <a:rPr lang="en-US" dirty="0" smtClean="0"/>
              <a:t> with trigger rate</a:t>
            </a:r>
          </a:p>
          <a:p>
            <a:pPr lvl="1"/>
            <a:r>
              <a:rPr lang="en-US" b="1" dirty="0" smtClean="0"/>
              <a:t>Less than linearly </a:t>
            </a:r>
            <a:r>
              <a:rPr lang="en-US" dirty="0" smtClean="0"/>
              <a:t>with &lt;PU&gt;, …</a:t>
            </a:r>
          </a:p>
          <a:p>
            <a:pPr lvl="1"/>
            <a:r>
              <a:rPr lang="en-US" dirty="0" smtClean="0"/>
              <a:t>Scales with data </a:t>
            </a:r>
            <a:r>
              <a:rPr lang="en-US" b="1" dirty="0" smtClean="0"/>
              <a:t>integrated since the start </a:t>
            </a:r>
            <a:r>
              <a:rPr lang="en-US" dirty="0" smtClean="0"/>
              <a:t>…</a:t>
            </a:r>
          </a:p>
          <a:p>
            <a:pPr marL="0" indent="0">
              <a:buNone/>
            </a:pPr>
            <a:endParaRPr lang="en-US" dirty="0">
              <a:solidFill>
                <a:srgbClr val="FF0000"/>
              </a:solidFill>
            </a:endParaRPr>
          </a:p>
          <a:p>
            <a:r>
              <a:rPr lang="en-US" dirty="0" smtClean="0">
                <a:solidFill>
                  <a:srgbClr val="FF0000"/>
                </a:solidFill>
              </a:rPr>
              <a:t>If you plug in rates, event complexity, </a:t>
            </a:r>
            <a:r>
              <a:rPr lang="en-US" dirty="0" smtClean="0">
                <a:solidFill>
                  <a:srgbClr val="FF0000"/>
                </a:solidFill>
                <a:latin typeface="Symbol" charset="2"/>
                <a:cs typeface="Symbol" charset="2"/>
              </a:rPr>
              <a:t>s</a:t>
            </a:r>
            <a:r>
              <a:rPr lang="en-US" dirty="0" smtClean="0">
                <a:solidFill>
                  <a:srgbClr val="FF0000"/>
                </a:solidFill>
              </a:rPr>
              <a:t>, </a:t>
            </a:r>
            <a:r>
              <a:rPr lang="en-US" dirty="0" err="1" smtClean="0">
                <a:solidFill>
                  <a:srgbClr val="FF0000"/>
                </a:solidFill>
              </a:rPr>
              <a:t>etc</a:t>
            </a:r>
            <a:r>
              <a:rPr lang="en-US" dirty="0" smtClean="0">
                <a:solidFill>
                  <a:srgbClr val="FF0000"/>
                </a:solidFill>
              </a:rPr>
              <a:t>, you end up with</a:t>
            </a:r>
          </a:p>
          <a:p>
            <a:pPr marL="457200" lvl="2"/>
            <a:r>
              <a:rPr lang="en-US" b="1" dirty="0">
                <a:solidFill>
                  <a:srgbClr val="0000FF"/>
                </a:solidFill>
              </a:rPr>
              <a:t>Totals </a:t>
            </a:r>
            <a:r>
              <a:rPr lang="en-US" b="1" dirty="0" err="1">
                <a:solidFill>
                  <a:srgbClr val="0000FF"/>
                </a:solidFill>
              </a:rPr>
              <a:t>wrt</a:t>
            </a:r>
            <a:r>
              <a:rPr lang="en-US" b="1" dirty="0">
                <a:solidFill>
                  <a:srgbClr val="0000FF"/>
                </a:solidFill>
              </a:rPr>
              <a:t> Run1: Run2(3) = ~6-10, Run4 </a:t>
            </a:r>
            <a:r>
              <a:rPr lang="en-US" b="1" dirty="0" smtClean="0">
                <a:solidFill>
                  <a:srgbClr val="0000FF"/>
                </a:solidFill>
              </a:rPr>
              <a:t>&gt;100</a:t>
            </a:r>
            <a:endParaRPr lang="en-US" b="1" dirty="0">
              <a:solidFill>
                <a:srgbClr val="0000FF"/>
              </a:solidFill>
            </a:endParaRPr>
          </a:p>
          <a:p>
            <a:endParaRPr lang="en-US" dirty="0">
              <a:solidFill>
                <a:srgbClr val="FF0000"/>
              </a:solidFill>
            </a:endParaRPr>
          </a:p>
        </p:txBody>
      </p:sp>
      <p:sp>
        <p:nvSpPr>
          <p:cNvPr id="4" name="Slide Number Placeholder 3"/>
          <p:cNvSpPr>
            <a:spLocks noGrp="1"/>
          </p:cNvSpPr>
          <p:nvPr>
            <p:ph type="sldNum" sz="quarter" idx="12"/>
          </p:nvPr>
        </p:nvSpPr>
        <p:spPr/>
        <p:txBody>
          <a:bodyPr/>
          <a:lstStyle/>
          <a:p>
            <a:fld id="{F1653CE6-4CA0-A844-B523-715CC56373C2}" type="slidenum">
              <a:rPr lang="en-US" smtClean="0"/>
              <a:t>8</a:t>
            </a:fld>
            <a:endParaRPr lang="en-US"/>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950" y="5057511"/>
            <a:ext cx="1706563" cy="112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 name="Rectangle 5"/>
          <p:cNvSpPr/>
          <p:nvPr/>
        </p:nvSpPr>
        <p:spPr>
          <a:xfrm>
            <a:off x="3031029" y="5057511"/>
            <a:ext cx="1703318" cy="122809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Various Trigger Levels</a:t>
            </a:r>
            <a:endParaRPr lang="en-US" dirty="0"/>
          </a:p>
        </p:txBody>
      </p:sp>
      <p:sp>
        <p:nvSpPr>
          <p:cNvPr id="7" name="Can 6"/>
          <p:cNvSpPr/>
          <p:nvPr/>
        </p:nvSpPr>
        <p:spPr>
          <a:xfrm>
            <a:off x="6417508" y="4896235"/>
            <a:ext cx="1703319" cy="138936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OFFLINE</a:t>
            </a:r>
            <a:endParaRPr lang="en-US" dirty="0"/>
          </a:p>
        </p:txBody>
      </p:sp>
      <p:cxnSp>
        <p:nvCxnSpPr>
          <p:cNvPr id="9" name="Straight Arrow Connector 8"/>
          <p:cNvCxnSpPr/>
          <p:nvPr/>
        </p:nvCxnSpPr>
        <p:spPr>
          <a:xfrm>
            <a:off x="4976239" y="5590101"/>
            <a:ext cx="115906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097185" y="5119626"/>
            <a:ext cx="1082698" cy="954107"/>
          </a:xfrm>
          <a:prstGeom prst="rect">
            <a:avLst/>
          </a:prstGeom>
          <a:noFill/>
        </p:spPr>
        <p:txBody>
          <a:bodyPr wrap="none" rtlCol="0">
            <a:spAutoFit/>
          </a:bodyPr>
          <a:lstStyle/>
          <a:p>
            <a:r>
              <a:rPr lang="en-US" sz="1400" b="1" dirty="0" smtClean="0">
                <a:solidFill>
                  <a:srgbClr val="008000"/>
                </a:solidFill>
              </a:rPr>
              <a:t>Rate</a:t>
            </a:r>
          </a:p>
          <a:p>
            <a:r>
              <a:rPr lang="en-US" sz="1400" b="1" dirty="0" smtClean="0">
                <a:solidFill>
                  <a:srgbClr val="008000"/>
                </a:solidFill>
              </a:rPr>
              <a:t>#sec/year</a:t>
            </a:r>
          </a:p>
          <a:p>
            <a:r>
              <a:rPr lang="en-US" sz="1400" b="1" dirty="0" smtClean="0">
                <a:solidFill>
                  <a:srgbClr val="008000"/>
                </a:solidFill>
              </a:rPr>
              <a:t>Event Size</a:t>
            </a:r>
          </a:p>
          <a:p>
            <a:r>
              <a:rPr lang="en-US" sz="1400" b="1" dirty="0" smtClean="0">
                <a:solidFill>
                  <a:srgbClr val="008000"/>
                </a:solidFill>
              </a:rPr>
              <a:t>&lt;PU&gt;</a:t>
            </a:r>
            <a:endParaRPr lang="en-US" sz="1400" b="1" dirty="0">
              <a:solidFill>
                <a:srgbClr val="008000"/>
              </a:solidFill>
            </a:endParaRPr>
          </a:p>
        </p:txBody>
      </p:sp>
      <p:cxnSp>
        <p:nvCxnSpPr>
          <p:cNvPr id="11" name="Straight Arrow Connector 10"/>
          <p:cNvCxnSpPr/>
          <p:nvPr/>
        </p:nvCxnSpPr>
        <p:spPr>
          <a:xfrm>
            <a:off x="2473513" y="5723546"/>
            <a:ext cx="42649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Cloud Callout 12"/>
          <p:cNvSpPr/>
          <p:nvPr/>
        </p:nvSpPr>
        <p:spPr>
          <a:xfrm>
            <a:off x="192458" y="4692507"/>
            <a:ext cx="4904727" cy="2062078"/>
          </a:xfrm>
          <a:prstGeom prst="cloudCallout">
            <a:avLst>
              <a:gd name="adj1" fmla="val -15490"/>
              <a:gd name="adj2" fmla="val 40361"/>
            </a:avLst>
          </a:prstGeom>
          <a:gradFill flip="none" rotWithShape="1">
            <a:gsLst>
              <a:gs pos="0">
                <a:schemeClr val="accent6">
                  <a:shade val="70000"/>
                  <a:satMod val="150000"/>
                  <a:alpha val="17000"/>
                </a:schemeClr>
              </a:gs>
              <a:gs pos="34000">
                <a:schemeClr val="accent6">
                  <a:shade val="70000"/>
                  <a:satMod val="140000"/>
                  <a:alpha val="17000"/>
                </a:schemeClr>
              </a:gs>
              <a:gs pos="70000">
                <a:schemeClr val="accent6">
                  <a:tint val="100000"/>
                  <a:shade val="90000"/>
                  <a:satMod val="140000"/>
                  <a:alpha val="17000"/>
                </a:schemeClr>
              </a:gs>
              <a:gs pos="100000">
                <a:schemeClr val="accent6">
                  <a:tint val="100000"/>
                  <a:shade val="100000"/>
                  <a:satMod val="100000"/>
                  <a:alpha val="17000"/>
                </a:schemeClr>
              </a:gs>
            </a:gsLst>
            <a:path path="circle">
              <a:fillToRect l="100000" t="100000" r="100000" b="100000"/>
            </a:path>
            <a:tileRect/>
          </a:gra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851885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653CE6-4CA0-A844-B523-715CC56373C2}" type="slidenum">
              <a:rPr lang="en-US" smtClean="0"/>
              <a:t>9</a:t>
            </a:fld>
            <a:endParaRPr lang="en-US"/>
          </a:p>
        </p:txBody>
      </p:sp>
      <p:graphicFrame>
        <p:nvGraphicFramePr>
          <p:cNvPr id="5" name="Chart 4"/>
          <p:cNvGraphicFramePr>
            <a:graphicFrameLocks/>
          </p:cNvGraphicFramePr>
          <p:nvPr>
            <p:extLst>
              <p:ext uri="{D42A27DB-BD31-4B8C-83A1-F6EECF244321}">
                <p14:modId xmlns:p14="http://schemas.microsoft.com/office/powerpoint/2010/main" val="2480247085"/>
              </p:ext>
            </p:extLst>
          </p:nvPr>
        </p:nvGraphicFramePr>
        <p:xfrm>
          <a:off x="1295400" y="1634235"/>
          <a:ext cx="6096000" cy="40386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177801" y="5613566"/>
            <a:ext cx="8534400" cy="1323439"/>
          </a:xfrm>
          <a:prstGeom prst="rect">
            <a:avLst/>
          </a:prstGeom>
          <a:noFill/>
        </p:spPr>
        <p:txBody>
          <a:bodyPr wrap="square" rtlCol="0">
            <a:spAutoFit/>
          </a:bodyPr>
          <a:lstStyle/>
          <a:p>
            <a:pPr marL="342900" indent="-342900">
              <a:buFont typeface="Arial"/>
              <a:buChar char="•"/>
            </a:pPr>
            <a:r>
              <a:rPr lang="en-US" sz="2000" kern="1200" dirty="0" smtClean="0"/>
              <a:t>Very rough estimate of a new </a:t>
            </a:r>
            <a:r>
              <a:rPr lang="en-US" sz="2000" b="1" kern="1200" dirty="0" smtClean="0"/>
              <a:t>RAW data </a:t>
            </a:r>
            <a:r>
              <a:rPr lang="en-US" sz="2000" kern="1200" dirty="0" smtClean="0"/>
              <a:t>per year of running using a simple extrapolation </a:t>
            </a:r>
            <a:r>
              <a:rPr lang="en-US" sz="2000" kern="1200" dirty="0"/>
              <a:t>of current data </a:t>
            </a:r>
            <a:r>
              <a:rPr lang="en-US" sz="2000" kern="1200" dirty="0" smtClean="0"/>
              <a:t>volume scaled by the output rates. </a:t>
            </a:r>
          </a:p>
          <a:p>
            <a:pPr marL="800100" lvl="1" indent="-342900">
              <a:buFont typeface="Arial"/>
              <a:buChar char="•"/>
            </a:pPr>
            <a:r>
              <a:rPr lang="en-US" sz="2000" kern="1200" dirty="0" smtClean="0"/>
              <a:t>To be added: derived data (ESD, AOD), simulation, user data (which is easily a big factor)</a:t>
            </a:r>
            <a:endParaRPr lang="en-US" sz="2000" kern="1200" dirty="0"/>
          </a:p>
        </p:txBody>
      </p:sp>
      <p:sp>
        <p:nvSpPr>
          <p:cNvPr id="7" name="TextBox 6"/>
          <p:cNvSpPr txBox="1"/>
          <p:nvPr/>
        </p:nvSpPr>
        <p:spPr>
          <a:xfrm>
            <a:off x="1955801" y="491003"/>
            <a:ext cx="5038910" cy="923330"/>
          </a:xfrm>
          <a:prstGeom prst="rect">
            <a:avLst/>
          </a:prstGeom>
          <a:noFill/>
        </p:spPr>
        <p:txBody>
          <a:bodyPr wrap="none" rtlCol="0">
            <a:spAutoFit/>
          </a:bodyPr>
          <a:lstStyle/>
          <a:p>
            <a:r>
              <a:rPr lang="en-US" dirty="0" smtClean="0"/>
              <a:t>The different experiments have different timing:</a:t>
            </a:r>
          </a:p>
          <a:p>
            <a:pPr marL="285750" indent="-285750">
              <a:buFont typeface="Arial"/>
              <a:buChar char="•"/>
            </a:pPr>
            <a:r>
              <a:rPr lang="en-US" b="1" dirty="0" smtClean="0">
                <a:solidFill>
                  <a:srgbClr val="0000FF"/>
                </a:solidFill>
              </a:rPr>
              <a:t>ATLAS/CMS: Run4 is the inflation</a:t>
            </a:r>
          </a:p>
          <a:p>
            <a:pPr marL="285750" indent="-285750">
              <a:buFont typeface="Arial"/>
              <a:buChar char="•"/>
            </a:pPr>
            <a:r>
              <a:rPr lang="en-US" b="1" dirty="0" err="1" smtClean="0">
                <a:solidFill>
                  <a:srgbClr val="0000FF"/>
                </a:solidFill>
              </a:rPr>
              <a:t>LHCb</a:t>
            </a:r>
            <a:r>
              <a:rPr lang="en-US" b="1" dirty="0" smtClean="0">
                <a:solidFill>
                  <a:srgbClr val="0000FF"/>
                </a:solidFill>
              </a:rPr>
              <a:t>/ALICE: Run3</a:t>
            </a:r>
            <a:endParaRPr lang="en-US" b="1" dirty="0">
              <a:solidFill>
                <a:srgbClr val="0000FF"/>
              </a:solidFill>
            </a:endParaRPr>
          </a:p>
        </p:txBody>
      </p:sp>
      <p:sp>
        <p:nvSpPr>
          <p:cNvPr id="9" name="TextBox 1"/>
          <p:cNvSpPr txBox="1"/>
          <p:nvPr/>
        </p:nvSpPr>
        <p:spPr>
          <a:xfrm>
            <a:off x="851356" y="3366532"/>
            <a:ext cx="430887" cy="366046"/>
          </a:xfrm>
          <a:prstGeom prst="rect">
            <a:avLst/>
          </a:prstGeom>
          <a:noFill/>
        </p:spPr>
        <p:txBody>
          <a:bodyPr vert="vert270" wrap="none" rtlCol="0">
            <a:spAutoFit/>
          </a:bodyPr>
          <a:lstStyle/>
          <a:p>
            <a:r>
              <a:rPr lang="en-US" sz="1600" dirty="0" smtClean="0">
                <a:solidFill>
                  <a:schemeClr val="bg1">
                    <a:lumMod val="50000"/>
                  </a:schemeClr>
                </a:solidFill>
              </a:rPr>
              <a:t>PB</a:t>
            </a:r>
            <a:endParaRPr lang="en-US" sz="1600" dirty="0">
              <a:solidFill>
                <a:schemeClr val="bg1">
                  <a:lumMod val="50000"/>
                </a:schemeClr>
              </a:solidFill>
            </a:endParaRPr>
          </a:p>
        </p:txBody>
      </p:sp>
      <p:sp>
        <p:nvSpPr>
          <p:cNvPr id="10" name="Rectangle 9"/>
          <p:cNvSpPr/>
          <p:nvPr/>
        </p:nvSpPr>
        <p:spPr>
          <a:xfrm rot="2839847">
            <a:off x="6817292" y="1220519"/>
            <a:ext cx="1740881" cy="523220"/>
          </a:xfrm>
          <a:prstGeom prst="rect">
            <a:avLst/>
          </a:prstGeom>
          <a:noFill/>
        </p:spPr>
        <p:txBody>
          <a:bodyPr wrap="none" lIns="91440" tIns="45720" rIns="91440" bIns="45720">
            <a:spAutoFit/>
          </a:bodyPr>
          <a:lstStyle/>
          <a:p>
            <a:pPr algn="ctr"/>
            <a:r>
              <a:rPr lang="en-US" sz="28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Buncic</a:t>
            </a:r>
            <a:r>
              <a:rPr lang="en-US" sz="2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endParaRPr lang="en-US" sz="2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 name="TextBox 1"/>
          <p:cNvSpPr txBox="1"/>
          <p:nvPr/>
        </p:nvSpPr>
        <p:spPr>
          <a:xfrm rot="16200000">
            <a:off x="-217412" y="3385610"/>
            <a:ext cx="1967418" cy="369332"/>
          </a:xfrm>
          <a:prstGeom prst="rect">
            <a:avLst/>
          </a:prstGeom>
          <a:noFill/>
        </p:spPr>
        <p:txBody>
          <a:bodyPr wrap="none" rtlCol="0">
            <a:spAutoFit/>
          </a:bodyPr>
          <a:lstStyle/>
          <a:p>
            <a:r>
              <a:rPr lang="en-US" dirty="0" smtClean="0"/>
              <a:t>RAW DISK/TAPE</a:t>
            </a:r>
            <a:endParaRPr lang="en-US" dirty="0"/>
          </a:p>
        </p:txBody>
      </p:sp>
    </p:spTree>
    <p:extLst>
      <p:ext uri="{BB962C8B-B14F-4D97-AF65-F5344CB8AC3E}">
        <p14:creationId xmlns:p14="http://schemas.microsoft.com/office/powerpoint/2010/main" val="2571679356"/>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Clarity.thmx</Template>
  <TotalTime>8824</TotalTime>
  <Words>5814</Words>
  <Application>Microsoft Macintosh PowerPoint</Application>
  <PresentationFormat>On-screen Show (4:3)</PresentationFormat>
  <Paragraphs>874</Paragraphs>
  <Slides>67</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67</vt:i4>
      </vt:variant>
    </vt:vector>
  </HeadingPairs>
  <TitlesOfParts>
    <vt:vector size="69" baseType="lpstr">
      <vt:lpstr>Clarity</vt:lpstr>
      <vt:lpstr>Document</vt:lpstr>
      <vt:lpstr>Computing challenges of the LHC high luminosity runs Impact on resource needs and on computing models</vt:lpstr>
      <vt:lpstr>Computing Models for LHC</vt:lpstr>
      <vt:lpstr>Run 1+</vt:lpstr>
      <vt:lpstr>Run#, terminology (pp, for ATLAS and CMS)</vt:lpstr>
      <vt:lpstr>Drivers from physics (ATLAS + CMS)</vt:lpstr>
      <vt:lpstr>ALICE</vt:lpstr>
      <vt:lpstr>LHCB</vt:lpstr>
      <vt:lpstr>Computing Resource scaling</vt:lpstr>
      <vt:lpstr>PowerPoint Presentation</vt:lpstr>
      <vt:lpstr>What if we do nothing? </vt:lpstr>
      <vt:lpstr>Moore and Friends</vt:lpstr>
      <vt:lpstr>PowerPoint Presentation</vt:lpstr>
      <vt:lpstr>More recent (worse? realistic?) estimates</vt:lpstr>
      <vt:lpstr>We are already in troubles with 2015(pp)</vt:lpstr>
      <vt:lpstr>Only existing numbers from experiments: Run2</vt:lpstr>
      <vt:lpstr>Requests 2012-2017</vt:lpstr>
      <vt:lpstr>(Some) available handles</vt:lpstr>
      <vt:lpstr>1.a Use more efficiently resources</vt:lpstr>
      <vt:lpstr>Full network mesh</vt:lpstr>
      <vt:lpstr>1.b Use more efficiently ICT resources</vt:lpstr>
      <vt:lpstr>2. Grab more resources (for free…)</vt:lpstr>
      <vt:lpstr>Opportunistic usage</vt:lpstr>
      <vt:lpstr>3. Improve the algorithms</vt:lpstr>
      <vt:lpstr>4 . Change technology (CPUs to GPUs, ARM,…)</vt:lpstr>
      <vt:lpstr>What drives the market?</vt:lpstr>
      <vt:lpstr>We need to play this game …</vt:lpstr>
      <vt:lpstr>(a note of optimism…)</vt:lpstr>
      <vt:lpstr>5. Do less (w/o physics impact)</vt:lpstr>
      <vt:lpstr>6. Do Less. Period</vt:lpstr>
      <vt:lpstr>A caveat: what is not even considered in the requests …</vt:lpstr>
      <vt:lpstr>Some back of the envelope estimates (highly unofficial)</vt:lpstr>
      <vt:lpstr>Conclusions (?)</vt:lpstr>
      <vt:lpstr>BACKUP</vt:lpstr>
      <vt:lpstr>The guaranteed network…</vt:lpstr>
      <vt:lpstr>PowerPoint Presentation</vt:lpstr>
      <vt:lpstr>PowerPoint Presentation</vt:lpstr>
      <vt:lpstr>Scaling of RECO time</vt:lpstr>
      <vt:lpstr>PowerPoint Presentation</vt:lpstr>
      <vt:lpstr>PowerPoint Presentation</vt:lpstr>
      <vt:lpstr>PowerPoint Presentation</vt:lpstr>
      <vt:lpstr>To be compared with …</vt:lpstr>
      <vt:lpstr>WLCG as the orchestrator</vt:lpstr>
      <vt:lpstr>General statement</vt:lpstr>
      <vt:lpstr>So, which are the CM factors?</vt:lpstr>
      <vt:lpstr>Do more efficiently what you do …</vt:lpstr>
      <vt:lpstr>PowerPoint Presentation</vt:lpstr>
      <vt:lpstr>The software side of the story</vt:lpstr>
      <vt:lpstr>Algorithmic improvements still exist!</vt:lpstr>
      <vt:lpstr>PowerPoint Presentation</vt:lpstr>
      <vt:lpstr>All in all…</vt:lpstr>
      <vt:lpstr>… and a last thing!</vt:lpstr>
      <vt:lpstr>Do more efficiently what you do …</vt:lpstr>
      <vt:lpstr>The software side of the story</vt:lpstr>
      <vt:lpstr>Algorithmic improvements still exist!</vt:lpstr>
      <vt:lpstr>Did it work?</vt:lpstr>
      <vt:lpstr>PowerPoint Presentation</vt:lpstr>
      <vt:lpstr>5. Do less (w/o physics impact…)</vt:lpstr>
      <vt:lpstr>PowerPoint Presentation</vt:lpstr>
      <vt:lpstr>From Batch to Multi-thread</vt:lpstr>
      <vt:lpstr>Many (many!) cores – how to handle them</vt:lpstr>
      <vt:lpstr>Memory needed while processing reconstruction</vt:lpstr>
      <vt:lpstr>Multicore approach #1</vt:lpstr>
      <vt:lpstr>Multicore approach #2</vt:lpstr>
      <vt:lpstr>Exactly, where is the gain?</vt:lpstr>
      <vt:lpstr>How to schedule true multicore jobs?</vt:lpstr>
      <vt:lpstr>Good news: ARM porting not-so-difficult</vt:lpstr>
      <vt:lpstr>Opportunistic Computing – current experience</vt:lpstr>
    </vt:vector>
  </TitlesOfParts>
  <Company>INFN PISA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Computing challenges of the LHC high luminosity runs - Impact on resource needs and on computing models</dc:title>
  <dc:creator>tommaso boccali</dc:creator>
  <cp:lastModifiedBy>Tommaso Boccali</cp:lastModifiedBy>
  <cp:revision>402</cp:revision>
  <dcterms:created xsi:type="dcterms:W3CDTF">2014-02-21T08:12:59Z</dcterms:created>
  <dcterms:modified xsi:type="dcterms:W3CDTF">2014-03-12T13:43:26Z</dcterms:modified>
</cp:coreProperties>
</file>