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20" r:id="rId4"/>
    <p:sldMasterId id="2147483732" r:id="rId5"/>
  </p:sldMasterIdLst>
  <p:notesMasterIdLst>
    <p:notesMasterId r:id="rId26"/>
  </p:notesMasterIdLst>
  <p:sldIdLst>
    <p:sldId id="258" r:id="rId6"/>
    <p:sldId id="376" r:id="rId7"/>
    <p:sldId id="366" r:id="rId8"/>
    <p:sldId id="377" r:id="rId9"/>
    <p:sldId id="378" r:id="rId10"/>
    <p:sldId id="379" r:id="rId11"/>
    <p:sldId id="418" r:id="rId12"/>
    <p:sldId id="427" r:id="rId13"/>
    <p:sldId id="432" r:id="rId14"/>
    <p:sldId id="429" r:id="rId15"/>
    <p:sldId id="420" r:id="rId16"/>
    <p:sldId id="430" r:id="rId17"/>
    <p:sldId id="433" r:id="rId18"/>
    <p:sldId id="423" r:id="rId19"/>
    <p:sldId id="435" r:id="rId20"/>
    <p:sldId id="438" r:id="rId21"/>
    <p:sldId id="439" r:id="rId22"/>
    <p:sldId id="422" r:id="rId23"/>
    <p:sldId id="440" r:id="rId24"/>
    <p:sldId id="436" r:id="rId25"/>
  </p:sldIdLst>
  <p:sldSz cx="9144000" cy="6858000" type="screen4x3"/>
  <p:notesSz cx="6797675" cy="9926638"/>
  <p:defaultTextStyle>
    <a:defPPr>
      <a:defRPr lang="it-IT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005CAB"/>
    <a:srgbClr val="CC00CC"/>
    <a:srgbClr val="CCFFCC"/>
    <a:srgbClr val="A50021"/>
    <a:srgbClr val="0099CC"/>
    <a:srgbClr val="FF5050"/>
    <a:srgbClr val="FF9966"/>
    <a:srgbClr val="336699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56" autoAdjust="0"/>
    <p:restoredTop sz="93327" autoAdjust="0"/>
  </p:normalViewPr>
  <p:slideViewPr>
    <p:cSldViewPr>
      <p:cViewPr>
        <p:scale>
          <a:sx n="100" d="100"/>
          <a:sy n="100" d="100"/>
        </p:scale>
        <p:origin x="1956" y="5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84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 smtClean="0"/>
              <a:t>Click to edit Master text styles</a:t>
            </a:r>
          </a:p>
          <a:p>
            <a:pPr lvl="1"/>
            <a:r>
              <a:rPr lang="it-IT" noProof="0" smtClean="0"/>
              <a:t>Second level</a:t>
            </a:r>
          </a:p>
          <a:p>
            <a:pPr lvl="2"/>
            <a:r>
              <a:rPr lang="it-IT" noProof="0" smtClean="0"/>
              <a:t>Third level</a:t>
            </a:r>
          </a:p>
          <a:p>
            <a:pPr lvl="3"/>
            <a:r>
              <a:rPr lang="it-IT" noProof="0" smtClean="0"/>
              <a:t>Fourth level</a:t>
            </a:r>
          </a:p>
          <a:p>
            <a:pPr lvl="4"/>
            <a:r>
              <a:rPr lang="it-IT" noProof="0" smtClean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86DAF94-F3CA-4B42-99AA-8F69237063BF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502078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6DAF94-F3CA-4B42-99AA-8F69237063BF}" type="slidenum">
              <a:rPr lang="it-IT" smtClean="0"/>
              <a:pPr>
                <a:defRPr/>
              </a:pPr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092572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noProof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6DAF94-F3CA-4B42-99AA-8F69237063BF}" type="slidenum">
              <a:rPr lang="it-IT" smtClean="0"/>
              <a:pPr>
                <a:defRPr/>
              </a:pPr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574194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noProof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6DAF94-F3CA-4B42-99AA-8F69237063BF}" type="slidenum">
              <a:rPr lang="it-IT" smtClean="0"/>
              <a:pPr>
                <a:defRPr/>
              </a:pPr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078527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noProof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6DAF94-F3CA-4B42-99AA-8F69237063BF}" type="slidenum">
              <a:rPr lang="it-IT" smtClean="0"/>
              <a:pPr>
                <a:defRPr/>
              </a:pPr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394222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noProof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6DAF94-F3CA-4B42-99AA-8F69237063BF}" type="slidenum">
              <a:rPr lang="it-IT" smtClean="0"/>
              <a:pPr>
                <a:defRPr/>
              </a:pPr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12534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6DAF94-F3CA-4B42-99AA-8F69237063BF}" type="slidenum">
              <a:rPr lang="it-IT" smtClean="0"/>
              <a:pPr>
                <a:defRPr/>
              </a:pPr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03071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u="none" noProof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6DAF94-F3CA-4B42-99AA-8F69237063BF}" type="slidenum">
              <a:rPr lang="it-IT" smtClean="0"/>
              <a:pPr>
                <a:defRPr/>
              </a:pPr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372516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baseline="0" noProof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6DAF94-F3CA-4B42-99AA-8F69237063BF}" type="slidenum">
              <a:rPr lang="it-IT" smtClean="0"/>
              <a:pPr>
                <a:defRPr/>
              </a:pPr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071554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u="none" noProof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6DAF94-F3CA-4B42-99AA-8F69237063BF}" type="slidenum">
              <a:rPr lang="it-IT" smtClean="0"/>
              <a:pPr>
                <a:defRPr/>
              </a:pPr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817637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6DAF94-F3CA-4B42-99AA-8F69237063BF}" type="slidenum">
              <a:rPr lang="it-IT" smtClean="0"/>
              <a:pPr>
                <a:defRPr/>
              </a:pPr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6082588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6DAF94-F3CA-4B42-99AA-8F69237063BF}" type="slidenum">
              <a:rPr lang="it-IT" smtClean="0"/>
              <a:pPr>
                <a:defRPr/>
              </a:pPr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798349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6DAF94-F3CA-4B42-99AA-8F69237063BF}" type="slidenum">
              <a:rPr lang="it-IT" smtClean="0"/>
              <a:pPr>
                <a:defRPr/>
              </a:pPr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543340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noProof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F3E949-FB75-415E-B859-03DD19757889}" type="slidenum">
              <a:rPr lang="it-IT" smtClean="0">
                <a:solidFill>
                  <a:prstClr val="black"/>
                </a:solidFill>
              </a:rPr>
              <a:pPr/>
              <a:t>20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819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u="none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6DAF94-F3CA-4B42-99AA-8F69237063BF}" type="slidenum">
              <a:rPr lang="it-IT" smtClean="0"/>
              <a:pPr>
                <a:defRPr/>
              </a:pPr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548771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6DAF94-F3CA-4B42-99AA-8F69237063BF}" type="slidenum">
              <a:rPr lang="it-IT" smtClean="0"/>
              <a:pPr>
                <a:defRPr/>
              </a:pPr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932936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6DAF94-F3CA-4B42-99AA-8F69237063BF}" type="slidenum">
              <a:rPr lang="it-IT" smtClean="0"/>
              <a:pPr>
                <a:defRPr/>
              </a:pPr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491705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noProof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6DAF94-F3CA-4B42-99AA-8F69237063BF}" type="slidenum">
              <a:rPr lang="it-IT" smtClean="0"/>
              <a:pPr>
                <a:defRPr/>
              </a:pPr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818960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6DAF94-F3CA-4B42-99AA-8F69237063BF}" type="slidenum">
              <a:rPr lang="it-IT" smtClean="0"/>
              <a:pPr>
                <a:defRPr/>
              </a:pPr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245727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noProof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6DAF94-F3CA-4B42-99AA-8F69237063BF}" type="slidenum">
              <a:rPr lang="it-IT" smtClean="0"/>
              <a:pPr>
                <a:defRPr/>
              </a:pPr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216233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noProof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6DAF94-F3CA-4B42-99AA-8F69237063BF}" type="slidenum">
              <a:rPr lang="it-IT" smtClean="0"/>
              <a:pPr>
                <a:defRPr/>
              </a:pPr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370202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706727"/>
            <a:ext cx="2895600" cy="136525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it-IT" smtClean="0"/>
              <a:t>IFD 2014 – Trento – 11-13 March 2014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 </a:t>
            </a:r>
            <a:fld id="{547AD65A-83AE-4609-8AB1-21421F1D5EB3}" type="slidenum">
              <a:rPr lang="it-IT">
                <a:solidFill>
                  <a:srgbClr val="005CAB"/>
                </a:solidFill>
              </a:rPr>
              <a:pPr>
                <a:defRPr/>
              </a:pPr>
              <a:t>‹#›</a:t>
            </a:fld>
            <a:endParaRPr lang="it-IT">
              <a:solidFill>
                <a:srgbClr val="005CA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180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 </a:t>
            </a:r>
            <a:fld id="{C824BDF1-F873-4878-82B9-479EC9CC07FF}" type="slidenum">
              <a:rPr lang="it-IT">
                <a:solidFill>
                  <a:srgbClr val="005CAB"/>
                </a:solidFill>
              </a:rPr>
              <a:pPr>
                <a:defRPr/>
              </a:pPr>
              <a:t>‹#›</a:t>
            </a:fld>
            <a:endParaRPr lang="it-IT">
              <a:solidFill>
                <a:srgbClr val="005CA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02933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 </a:t>
            </a:r>
            <a:fld id="{7C1D8CBF-9774-4FD2-8CB0-EFA7B079FF9A}" type="slidenum">
              <a:rPr lang="it-IT">
                <a:solidFill>
                  <a:srgbClr val="005CAB"/>
                </a:solidFill>
              </a:rPr>
              <a:pPr>
                <a:defRPr/>
              </a:pPr>
              <a:t>‹#›</a:t>
            </a:fld>
            <a:endParaRPr lang="it-IT">
              <a:solidFill>
                <a:srgbClr val="005CA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797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>
                <a:solidFill>
                  <a:srgbClr val="000000"/>
                </a:solidFill>
              </a:rPr>
              <a:t> </a:t>
            </a:r>
            <a:fld id="{7F46EF81-57B8-4175-AFD0-74386B9B8DB6}" type="slidenum">
              <a:rPr lang="it-IT">
                <a:solidFill>
                  <a:srgbClr val="005CAB"/>
                </a:solidFill>
              </a:rPr>
              <a:pPr/>
              <a:t>‹#›</a:t>
            </a:fld>
            <a:endParaRPr lang="it-IT">
              <a:solidFill>
                <a:srgbClr val="005CA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047873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>
                <a:solidFill>
                  <a:srgbClr val="000000"/>
                </a:solidFill>
              </a:rPr>
              <a:t> </a:t>
            </a:r>
            <a:fld id="{140F7E92-D3EC-4C3B-BFB3-4980EA2FF51D}" type="slidenum">
              <a:rPr lang="it-IT">
                <a:solidFill>
                  <a:srgbClr val="005CAB"/>
                </a:solidFill>
              </a:rPr>
              <a:pPr/>
              <a:t>‹#›</a:t>
            </a:fld>
            <a:endParaRPr lang="it-IT">
              <a:solidFill>
                <a:srgbClr val="005CA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124839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 </a:t>
            </a:r>
            <a:fld id="{F7F8495C-F95F-4D5F-BA43-BBBD05583D5D}" type="slidenum">
              <a:rPr lang="it-IT">
                <a:solidFill>
                  <a:srgbClr val="005CAB"/>
                </a:solidFill>
              </a:rPr>
              <a:pPr>
                <a:defRPr/>
              </a:pPr>
              <a:t>‹#›</a:t>
            </a:fld>
            <a:endParaRPr lang="it-IT">
              <a:solidFill>
                <a:srgbClr val="005CAB"/>
              </a:solidFill>
            </a:endParaRPr>
          </a:p>
        </p:txBody>
      </p:sp>
      <p:sp>
        <p:nvSpPr>
          <p:cNvPr id="7" name="Segnaposto piè di pagina 4"/>
          <p:cNvSpPr txBox="1">
            <a:spLocks/>
          </p:cNvSpPr>
          <p:nvPr userDrawn="1"/>
        </p:nvSpPr>
        <p:spPr>
          <a:xfrm>
            <a:off x="3124200" y="6706727"/>
            <a:ext cx="2895600" cy="1365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05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it-IT" smtClean="0"/>
              <a:t>IFD 2014 – Trento – 11-13 March 2014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208005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 </a:t>
            </a:r>
            <a:fld id="{7241C2C8-6415-49DA-91E6-369A94591896}" type="slidenum">
              <a:rPr lang="it-IT">
                <a:solidFill>
                  <a:srgbClr val="005CAB"/>
                </a:solidFill>
              </a:rPr>
              <a:pPr>
                <a:defRPr/>
              </a:pPr>
              <a:t>‹#›</a:t>
            </a:fld>
            <a:endParaRPr lang="it-IT">
              <a:solidFill>
                <a:srgbClr val="005CAB"/>
              </a:solidFill>
            </a:endParaRPr>
          </a:p>
        </p:txBody>
      </p:sp>
      <p:sp>
        <p:nvSpPr>
          <p:cNvPr id="7" name="Segnaposto piè di pagina 4"/>
          <p:cNvSpPr txBox="1">
            <a:spLocks/>
          </p:cNvSpPr>
          <p:nvPr userDrawn="1"/>
        </p:nvSpPr>
        <p:spPr>
          <a:xfrm>
            <a:off x="3124200" y="6706727"/>
            <a:ext cx="2895600" cy="1365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05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it-IT" smtClean="0"/>
              <a:t>IFD 2014 – Trento – 11-13 March 2014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040928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 </a:t>
            </a:r>
            <a:fld id="{59127C77-347B-44F2-A2E4-35E592AE0A22}" type="slidenum">
              <a:rPr lang="it-IT">
                <a:solidFill>
                  <a:srgbClr val="005CAB"/>
                </a:solidFill>
              </a:rPr>
              <a:pPr>
                <a:defRPr/>
              </a:pPr>
              <a:t>‹#›</a:t>
            </a:fld>
            <a:endParaRPr lang="it-IT">
              <a:solidFill>
                <a:srgbClr val="005CA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6516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 </a:t>
            </a:r>
            <a:fld id="{E1ECE7B8-645F-41E7-B7E6-5FAA24693DB6}" type="slidenum">
              <a:rPr lang="it-IT">
                <a:solidFill>
                  <a:srgbClr val="005CAB"/>
                </a:solidFill>
              </a:rPr>
              <a:pPr>
                <a:defRPr/>
              </a:pPr>
              <a:t>‹#›</a:t>
            </a:fld>
            <a:endParaRPr lang="it-IT">
              <a:solidFill>
                <a:srgbClr val="005CA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6880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 </a:t>
            </a:r>
            <a:fld id="{D56195B4-874D-474C-85FE-81947C64EA89}" type="slidenum">
              <a:rPr lang="it-IT">
                <a:solidFill>
                  <a:srgbClr val="005CAB"/>
                </a:solidFill>
              </a:rPr>
              <a:pPr>
                <a:defRPr/>
              </a:pPr>
              <a:t>‹#›</a:t>
            </a:fld>
            <a:endParaRPr lang="it-IT">
              <a:solidFill>
                <a:srgbClr val="005CA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7995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974904" y="6417429"/>
            <a:ext cx="2133600" cy="365125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pPr>
              <a:defRPr/>
            </a:pPr>
            <a:r>
              <a:rPr lang="it-IT" smtClean="0"/>
              <a:t> </a:t>
            </a:r>
            <a:fld id="{320B315E-92C1-468A-BC55-5095D020C860}" type="slidenum">
              <a:rPr lang="it-IT" smtClean="0">
                <a:solidFill>
                  <a:srgbClr val="005CAB"/>
                </a:solidFill>
              </a:rPr>
              <a:pPr>
                <a:defRPr/>
              </a:pPr>
              <a:t>‹#›</a:t>
            </a:fld>
            <a:endParaRPr lang="it-IT">
              <a:solidFill>
                <a:srgbClr val="005CA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818168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 </a:t>
            </a:r>
            <a:fld id="{9877386A-C9BA-4583-8D8C-54D71EBB563A}" type="slidenum">
              <a:rPr lang="it-IT">
                <a:solidFill>
                  <a:srgbClr val="005CAB"/>
                </a:solidFill>
              </a:rPr>
              <a:pPr>
                <a:defRPr/>
              </a:pPr>
              <a:t>‹#›</a:t>
            </a:fld>
            <a:endParaRPr lang="it-IT">
              <a:solidFill>
                <a:srgbClr val="005CA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5844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 </a:t>
            </a:r>
            <a:fld id="{F16E51C6-D2EE-4FEF-92DF-F61A8DE1E8B0}" type="slidenum">
              <a:rPr lang="it-IT">
                <a:solidFill>
                  <a:srgbClr val="005CAB"/>
                </a:solidFill>
              </a:rPr>
              <a:pPr>
                <a:defRPr/>
              </a:pPr>
              <a:t>‹#›</a:t>
            </a:fld>
            <a:endParaRPr lang="it-IT">
              <a:solidFill>
                <a:srgbClr val="005CA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199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it-IT" dirty="0" smtClean="0"/>
              <a:t> </a:t>
            </a:r>
            <a:fld id="{12A64793-A815-47BD-A446-522A484B8328}" type="slidenum">
              <a:rPr lang="it-IT" smtClean="0">
                <a:solidFill>
                  <a:srgbClr val="005CAB"/>
                </a:solidFill>
              </a:rPr>
              <a:pPr>
                <a:defRPr/>
              </a:pPr>
              <a:t>‹#›</a:t>
            </a:fld>
            <a:endParaRPr lang="it-IT" dirty="0">
              <a:solidFill>
                <a:srgbClr val="005CAB"/>
              </a:solidFill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6858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Rectangle 8"/>
          <p:cNvSpPr>
            <a:spLocks noChangeArrowheads="1"/>
          </p:cNvSpPr>
          <p:nvPr userDrawn="1"/>
        </p:nvSpPr>
        <p:spPr bwMode="auto">
          <a:xfrm>
            <a:off x="304800" y="6705600"/>
            <a:ext cx="8839200" cy="152400"/>
          </a:xfrm>
          <a:prstGeom prst="rect">
            <a:avLst/>
          </a:prstGeom>
          <a:gradFill rotWithShape="0">
            <a:gsLst>
              <a:gs pos="0">
                <a:srgbClr val="005296"/>
              </a:gs>
              <a:gs pos="100000">
                <a:srgbClr val="00305C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033" name="Rectangle 9"/>
          <p:cNvSpPr>
            <a:spLocks noChangeArrowheads="1"/>
          </p:cNvSpPr>
          <p:nvPr userDrawn="1"/>
        </p:nvSpPr>
        <p:spPr bwMode="auto">
          <a:xfrm>
            <a:off x="304800" y="0"/>
            <a:ext cx="8839200" cy="228600"/>
          </a:xfrm>
          <a:prstGeom prst="rect">
            <a:avLst/>
          </a:prstGeom>
          <a:gradFill rotWithShape="0">
            <a:gsLst>
              <a:gs pos="0">
                <a:srgbClr val="005296"/>
              </a:gs>
              <a:gs pos="100000">
                <a:srgbClr val="00305C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it-IT">
              <a:solidFill>
                <a:srgbClr val="005CAB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Titolo slide</a:t>
            </a:r>
            <a:endParaRPr lang="it-IT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1520" y="641554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it-IT" smtClean="0">
                <a:solidFill>
                  <a:srgbClr val="000000"/>
                </a:solidFill>
                <a:latin typeface="Arial"/>
              </a:rPr>
              <a:t> </a:t>
            </a:r>
            <a:fld id="{1EAF2F00-D2B1-4248-9211-E700BF778679}" type="slidenum">
              <a:rPr lang="it-IT" smtClean="0">
                <a:solidFill>
                  <a:srgbClr val="000000"/>
                </a:solidFill>
                <a:latin typeface="Arial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it-IT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685800" cy="581025"/>
          </a:xfrm>
          <a:prstGeom prst="rect">
            <a:avLst/>
          </a:prstGeom>
          <a:noFill/>
        </p:spPr>
      </p:pic>
      <p:sp>
        <p:nvSpPr>
          <p:cNvPr id="1032" name="Rectangle 8"/>
          <p:cNvSpPr>
            <a:spLocks noChangeArrowheads="1"/>
          </p:cNvSpPr>
          <p:nvPr userDrawn="1"/>
        </p:nvSpPr>
        <p:spPr bwMode="auto">
          <a:xfrm>
            <a:off x="304800" y="6705600"/>
            <a:ext cx="8839200" cy="152400"/>
          </a:xfrm>
          <a:prstGeom prst="rect">
            <a:avLst/>
          </a:prstGeom>
          <a:gradFill rotWithShape="0">
            <a:gsLst>
              <a:gs pos="0">
                <a:srgbClr val="005296"/>
              </a:gs>
              <a:gs pos="100000">
                <a:srgbClr val="00305C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it-IT" sz="18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3" name="Rectangle 9"/>
          <p:cNvSpPr>
            <a:spLocks noChangeArrowheads="1"/>
          </p:cNvSpPr>
          <p:nvPr userDrawn="1"/>
        </p:nvSpPr>
        <p:spPr bwMode="auto">
          <a:xfrm>
            <a:off x="304800" y="0"/>
            <a:ext cx="8839200" cy="228600"/>
          </a:xfrm>
          <a:prstGeom prst="rect">
            <a:avLst/>
          </a:prstGeom>
          <a:gradFill rotWithShape="0">
            <a:gsLst>
              <a:gs pos="0">
                <a:srgbClr val="005296"/>
              </a:gs>
              <a:gs pos="100000">
                <a:srgbClr val="00305C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it-IT" sz="1800">
              <a:solidFill>
                <a:srgbClr val="005CAB"/>
              </a:solidFill>
            </a:endParaRPr>
          </a:p>
        </p:txBody>
      </p:sp>
      <p:sp>
        <p:nvSpPr>
          <p:cNvPr id="9" name="Segnaposto piè di pagina 4"/>
          <p:cNvSpPr txBox="1">
            <a:spLocks/>
          </p:cNvSpPr>
          <p:nvPr userDrawn="1"/>
        </p:nvSpPr>
        <p:spPr>
          <a:xfrm>
            <a:off x="3124200" y="6706727"/>
            <a:ext cx="2895600" cy="1365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05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it-IT" smtClean="0">
                <a:solidFill>
                  <a:prstClr val="white"/>
                </a:solidFill>
                <a:latin typeface="Calibri"/>
              </a:rPr>
              <a:t>IFD 2014 – Trento – 11-13 March 2014</a:t>
            </a:r>
            <a:endParaRPr lang="it-IT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12922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</p:sldLayoutIdLst>
  <p:transition>
    <p:pull dir="d"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5CAB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5CAB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5CAB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5CAB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5CAB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5CAB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5CAB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5CAB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5CAB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5" descr="CF034820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2988" y="1014413"/>
            <a:ext cx="7200900" cy="3998912"/>
          </a:xfrm>
          <a:prstGeom prst="rect">
            <a:avLst/>
          </a:prstGeom>
          <a:ln w="28575" algn="in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9963" y="5084763"/>
            <a:ext cx="7348537" cy="1470025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3800" b="1" spc="-150" dirty="0" err="1" smtClean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Fondazione</a:t>
            </a:r>
            <a:r>
              <a:rPr lang="en-US" sz="3800" b="1" spc="-150" dirty="0" smtClean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 Bruno Kessler</a:t>
            </a:r>
            <a:r>
              <a:rPr lang="it-IT" sz="3800" b="1" spc="-150" dirty="0" smtClean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/>
            </a:r>
            <a:br>
              <a:rPr lang="it-IT" sz="3800" b="1" spc="-150" dirty="0" smtClean="0">
                <a:solidFill>
                  <a:schemeClr val="bg1">
                    <a:lumMod val="50000"/>
                  </a:schemeClr>
                </a:solidFill>
                <a:cs typeface="Arial" charset="0"/>
              </a:rPr>
            </a:br>
            <a:r>
              <a:rPr lang="en-US" sz="3800" b="1" spc="-150" dirty="0" smtClean="0">
                <a:solidFill>
                  <a:srgbClr val="005296"/>
                </a:solidFill>
                <a:cs typeface="Arial" charset="0"/>
              </a:rPr>
              <a:t>Centre </a:t>
            </a:r>
            <a:r>
              <a:rPr lang="en-US" sz="3800" b="1" spc="-150" dirty="0">
                <a:solidFill>
                  <a:srgbClr val="005296"/>
                </a:solidFill>
                <a:cs typeface="Arial" charset="0"/>
              </a:rPr>
              <a:t>for Materials and </a:t>
            </a:r>
            <a:r>
              <a:rPr lang="en-US" sz="3800" b="1" spc="-150" dirty="0" smtClean="0">
                <a:solidFill>
                  <a:srgbClr val="005296"/>
                </a:solidFill>
                <a:cs typeface="Arial" charset="0"/>
              </a:rPr>
              <a:t>Microsystems</a:t>
            </a:r>
            <a:endParaRPr lang="it-IT" sz="3800" b="1" spc="-150" dirty="0">
              <a:solidFill>
                <a:schemeClr val="bg1">
                  <a:lumMod val="50000"/>
                </a:schemeClr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 </a:t>
            </a:r>
            <a:fld id="{320B315E-92C1-468A-BC55-5095D020C860}" type="slidenum">
              <a:rPr lang="it-IT" smtClean="0">
                <a:solidFill>
                  <a:srgbClr val="005CAB"/>
                </a:solidFill>
              </a:rPr>
              <a:pPr>
                <a:defRPr/>
              </a:pPr>
              <a:t>10</a:t>
            </a:fld>
            <a:endParaRPr lang="it-IT">
              <a:solidFill>
                <a:srgbClr val="005CAB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66635" y="332656"/>
            <a:ext cx="6210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b="1" dirty="0" smtClean="0">
                <a:solidFill>
                  <a:srgbClr val="005CAB"/>
                </a:solidFill>
                <a:latin typeface="+mj-lt"/>
              </a:rPr>
              <a:t>Photo Detection Efficiency</a:t>
            </a:r>
            <a:endParaRPr lang="en-US" sz="3200" b="1" dirty="0">
              <a:solidFill>
                <a:srgbClr val="005CAB"/>
              </a:solidFill>
              <a:latin typeface="+mj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" y="1013311"/>
            <a:ext cx="8639999" cy="557124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700388" y="1412776"/>
            <a:ext cx="1287435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solidFill>
                  <a:srgbClr val="FF0000"/>
                </a:solidFill>
                <a:latin typeface="+mj-lt"/>
              </a:rPr>
              <a:t>591 nm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771800" y="5085184"/>
            <a:ext cx="2907142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solidFill>
                  <a:srgbClr val="4F81BD"/>
                </a:solidFill>
                <a:latin typeface="Calibri"/>
              </a:rPr>
              <a:t>(without correlated noise)</a:t>
            </a:r>
            <a:endParaRPr lang="en-US" sz="2000" baseline="30000" dirty="0">
              <a:solidFill>
                <a:srgbClr val="4F81BD"/>
              </a:solidFill>
              <a:latin typeface="Calibri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5514395" y="1412776"/>
            <a:ext cx="3257615" cy="3024335"/>
            <a:chOff x="5514395" y="1412776"/>
            <a:chExt cx="3257615" cy="3024335"/>
          </a:xfrm>
        </p:grpSpPr>
        <p:cxnSp>
          <p:nvCxnSpPr>
            <p:cNvPr id="15" name="Straight Arrow Connector 14"/>
            <p:cNvCxnSpPr/>
            <p:nvPr/>
          </p:nvCxnSpPr>
          <p:spPr>
            <a:xfrm flipH="1" flipV="1">
              <a:off x="5514395" y="1412776"/>
              <a:ext cx="329094" cy="3024335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5816540" y="1970836"/>
              <a:ext cx="2955470" cy="95410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800" dirty="0" smtClean="0">
                  <a:solidFill>
                    <a:schemeClr val="accent1"/>
                  </a:solidFill>
                  <a:latin typeface="+mj-lt"/>
                </a:rPr>
                <a:t>Larger cells and FF, same technology</a:t>
              </a:r>
              <a:endParaRPr lang="en-US" sz="2800" baseline="30000" dirty="0" smtClean="0">
                <a:solidFill>
                  <a:schemeClr val="accent1"/>
                </a:solidFill>
                <a:latin typeface="+mj-lt"/>
              </a:endParaRPr>
            </a:p>
          </p:txBody>
        </p:sp>
      </p:grpSp>
      <p:sp>
        <p:nvSpPr>
          <p:cNvPr id="11" name="Segnaposto piè di pagina 4"/>
          <p:cNvSpPr txBox="1">
            <a:spLocks/>
          </p:cNvSpPr>
          <p:nvPr/>
        </p:nvSpPr>
        <p:spPr>
          <a:xfrm>
            <a:off x="3124200" y="6706727"/>
            <a:ext cx="2895600" cy="1365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05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kumimoji="0" lang="it-IT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IFD 2014 – </a:t>
            </a:r>
            <a:r>
              <a:rPr lang="it-IT" dirty="0">
                <a:solidFill>
                  <a:prstClr val="white"/>
                </a:solidFill>
              </a:rPr>
              <a:t>Trento – March </a:t>
            </a:r>
            <a:r>
              <a:rPr lang="it-IT" dirty="0" smtClean="0">
                <a:solidFill>
                  <a:prstClr val="white"/>
                </a:solidFill>
              </a:rPr>
              <a:t>11-13, 2014</a:t>
            </a:r>
            <a:endParaRPr kumimoji="0" lang="it-IT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05056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 </a:t>
            </a:r>
            <a:fld id="{320B315E-92C1-468A-BC55-5095D020C860}" type="slidenum">
              <a:rPr lang="it-IT" smtClean="0">
                <a:solidFill>
                  <a:srgbClr val="005CAB"/>
                </a:solidFill>
              </a:rPr>
              <a:pPr>
                <a:defRPr/>
              </a:pPr>
              <a:t>11</a:t>
            </a:fld>
            <a:endParaRPr lang="it-IT">
              <a:solidFill>
                <a:srgbClr val="005CAB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87733" y="332656"/>
            <a:ext cx="9685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b="1" dirty="0" smtClean="0">
                <a:solidFill>
                  <a:srgbClr val="005CAB"/>
                </a:solidFill>
                <a:latin typeface="+mj-lt"/>
              </a:rPr>
              <a:t>Gain</a:t>
            </a:r>
            <a:endParaRPr lang="en-US" sz="3200" b="1" dirty="0">
              <a:solidFill>
                <a:srgbClr val="005CAB"/>
              </a:solidFill>
              <a:latin typeface="+mj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" y="1013311"/>
            <a:ext cx="8639999" cy="5571247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6588224" y="1916832"/>
            <a:ext cx="2376264" cy="3672408"/>
            <a:chOff x="6588224" y="1916832"/>
            <a:chExt cx="2376264" cy="3672408"/>
          </a:xfrm>
        </p:grpSpPr>
        <p:cxnSp>
          <p:nvCxnSpPr>
            <p:cNvPr id="4" name="Straight Arrow Connector 3"/>
            <p:cNvCxnSpPr/>
            <p:nvPr/>
          </p:nvCxnSpPr>
          <p:spPr>
            <a:xfrm>
              <a:off x="6588224" y="1916832"/>
              <a:ext cx="504056" cy="3672408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6904832" y="3275715"/>
              <a:ext cx="2059656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800" dirty="0" smtClean="0">
                  <a:solidFill>
                    <a:schemeClr val="accent1"/>
                  </a:solidFill>
                  <a:latin typeface="+mj-lt"/>
                </a:rPr>
                <a:t>Smaller cells</a:t>
              </a:r>
              <a:endParaRPr lang="en-US" sz="2800" baseline="30000" dirty="0" smtClean="0">
                <a:solidFill>
                  <a:schemeClr val="accent1"/>
                </a:solidFill>
                <a:latin typeface="+mj-lt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489437" y="1213528"/>
            <a:ext cx="2468892" cy="2502404"/>
            <a:chOff x="3489437" y="1213528"/>
            <a:chExt cx="2468892" cy="2502404"/>
          </a:xfrm>
        </p:grpSpPr>
        <p:sp>
          <p:nvSpPr>
            <p:cNvPr id="3" name="Oval 2"/>
            <p:cNvSpPr/>
            <p:nvPr/>
          </p:nvSpPr>
          <p:spPr>
            <a:xfrm rot="2481666">
              <a:off x="3489437" y="1536795"/>
              <a:ext cx="864096" cy="2179137"/>
            </a:xfrm>
            <a:prstGeom prst="ellipse">
              <a:avLst/>
            </a:prstGeom>
            <a:noFill/>
            <a:ln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563888" y="1213528"/>
              <a:ext cx="2394441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800" dirty="0" smtClean="0">
                  <a:solidFill>
                    <a:srgbClr val="FF00FF"/>
                  </a:solidFill>
                  <a:latin typeface="+mj-lt"/>
                </a:rPr>
                <a:t>Old Technology</a:t>
              </a:r>
              <a:endParaRPr lang="en-US" sz="2800" baseline="30000" dirty="0" smtClean="0">
                <a:solidFill>
                  <a:srgbClr val="FF00FF"/>
                </a:solidFill>
                <a:latin typeface="+mj-lt"/>
              </a:endParaRPr>
            </a:p>
          </p:txBody>
        </p:sp>
      </p:grpSp>
      <p:sp>
        <p:nvSpPr>
          <p:cNvPr id="13" name="Segnaposto piè di pagina 4"/>
          <p:cNvSpPr txBox="1">
            <a:spLocks/>
          </p:cNvSpPr>
          <p:nvPr/>
        </p:nvSpPr>
        <p:spPr>
          <a:xfrm>
            <a:off x="3124200" y="6706727"/>
            <a:ext cx="2895600" cy="1365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05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kumimoji="0" lang="it-IT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IFD 2014 – </a:t>
            </a:r>
            <a:r>
              <a:rPr lang="it-IT" dirty="0">
                <a:solidFill>
                  <a:prstClr val="white"/>
                </a:solidFill>
              </a:rPr>
              <a:t>Trento – March </a:t>
            </a:r>
            <a:r>
              <a:rPr lang="it-IT" dirty="0" smtClean="0">
                <a:solidFill>
                  <a:prstClr val="white"/>
                </a:solidFill>
              </a:rPr>
              <a:t>11-13, 2014</a:t>
            </a:r>
            <a:endParaRPr kumimoji="0" lang="it-IT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520750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 </a:t>
            </a:r>
            <a:fld id="{320B315E-92C1-468A-BC55-5095D020C860}" type="slidenum">
              <a:rPr lang="it-IT" smtClean="0">
                <a:solidFill>
                  <a:srgbClr val="005CAB"/>
                </a:solidFill>
              </a:rPr>
              <a:pPr>
                <a:defRPr/>
              </a:pPr>
              <a:t>12</a:t>
            </a:fld>
            <a:endParaRPr lang="it-IT">
              <a:solidFill>
                <a:srgbClr val="005CAB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51429" y="332656"/>
            <a:ext cx="46411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b="1" dirty="0" smtClean="0">
                <a:solidFill>
                  <a:srgbClr val="005CAB"/>
                </a:solidFill>
                <a:latin typeface="+mj-lt"/>
              </a:rPr>
              <a:t>Excess Charge Factor (ECF)</a:t>
            </a:r>
            <a:endParaRPr lang="en-US" sz="3200" b="1" dirty="0">
              <a:solidFill>
                <a:srgbClr val="005CAB"/>
              </a:solidFill>
              <a:latin typeface="+mj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" y="1918130"/>
            <a:ext cx="7199999" cy="464270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6573" y="1118980"/>
            <a:ext cx="89499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5CAB"/>
                </a:solidFill>
                <a:latin typeface="+mj-lt"/>
              </a:rPr>
              <a:t>The ECF can be considered an </a:t>
            </a:r>
            <a:r>
              <a:rPr lang="en-US" dirty="0" smtClean="0">
                <a:solidFill>
                  <a:srgbClr val="FF0000"/>
                </a:solidFill>
                <a:latin typeface="+mj-lt"/>
              </a:rPr>
              <a:t>upper bound for the Excess Noise Factor.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347864" y="1652258"/>
                <a:ext cx="5123870" cy="78611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𝐸𝐶𝐹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=1+</m:t>
                      </m:r>
                      <m:sSub>
                        <m:sSub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𝐶𝑇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𝐶𝑇</m:t>
                          </m:r>
                        </m:sub>
                        <m:sup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it-IT" b="0" i="0" smtClean="0">
                          <a:latin typeface="Cambria Math" panose="02040503050406030204" pitchFamily="18" charset="0"/>
                        </a:rPr>
                        <m:t> +..=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sSub>
                            <m:sSub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𝐶𝑇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it-IT" b="0" dirty="0" smtClean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7864" y="1652258"/>
                <a:ext cx="5123870" cy="78611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>
            <a:off x="2915816" y="3645024"/>
            <a:ext cx="2521609" cy="2238674"/>
            <a:chOff x="3994607" y="3596567"/>
            <a:chExt cx="2521609" cy="2238674"/>
          </a:xfrm>
        </p:grpSpPr>
        <p:cxnSp>
          <p:nvCxnSpPr>
            <p:cNvPr id="9" name="Straight Arrow Connector 8"/>
            <p:cNvCxnSpPr/>
            <p:nvPr/>
          </p:nvCxnSpPr>
          <p:spPr>
            <a:xfrm>
              <a:off x="5580112" y="4077072"/>
              <a:ext cx="936104" cy="1758169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3994607" y="3596567"/>
              <a:ext cx="2059656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800" dirty="0" smtClean="0">
                  <a:solidFill>
                    <a:schemeClr val="accent1"/>
                  </a:solidFill>
                  <a:latin typeface="+mj-lt"/>
                </a:rPr>
                <a:t>Smaller cells</a:t>
              </a:r>
              <a:endParaRPr lang="en-US" sz="2800" baseline="30000" dirty="0" smtClean="0">
                <a:solidFill>
                  <a:schemeClr val="accent1"/>
                </a:solidFill>
                <a:latin typeface="+mj-lt"/>
              </a:endParaRPr>
            </a:p>
          </p:txBody>
        </p:sp>
      </p:grpSp>
      <p:sp>
        <p:nvSpPr>
          <p:cNvPr id="11" name="Segnaposto piè di pagina 4"/>
          <p:cNvSpPr txBox="1">
            <a:spLocks/>
          </p:cNvSpPr>
          <p:nvPr/>
        </p:nvSpPr>
        <p:spPr>
          <a:xfrm>
            <a:off x="3124200" y="6706727"/>
            <a:ext cx="2895600" cy="1365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05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kumimoji="0" lang="it-IT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IFD 2014 – </a:t>
            </a:r>
            <a:r>
              <a:rPr lang="it-IT" dirty="0">
                <a:solidFill>
                  <a:prstClr val="white"/>
                </a:solidFill>
              </a:rPr>
              <a:t>Trento – March </a:t>
            </a:r>
            <a:r>
              <a:rPr lang="it-IT" dirty="0" smtClean="0">
                <a:solidFill>
                  <a:prstClr val="white"/>
                </a:solidFill>
              </a:rPr>
              <a:t>11-13, 2014</a:t>
            </a:r>
            <a:endParaRPr kumimoji="0" lang="it-IT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590118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000" y="2373159"/>
            <a:ext cx="6479999" cy="417843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000" y="2378917"/>
            <a:ext cx="6479999" cy="417843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 </a:t>
            </a:r>
            <a:fld id="{320B315E-92C1-468A-BC55-5095D020C860}" type="slidenum">
              <a:rPr lang="it-IT" smtClean="0">
                <a:solidFill>
                  <a:srgbClr val="005CAB"/>
                </a:solidFill>
              </a:rPr>
              <a:pPr>
                <a:defRPr/>
              </a:pPr>
              <a:t>13</a:t>
            </a:fld>
            <a:endParaRPr lang="it-IT">
              <a:solidFill>
                <a:srgbClr val="005CAB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59996" y="332656"/>
            <a:ext cx="62240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b="1" dirty="0" smtClean="0">
                <a:solidFill>
                  <a:srgbClr val="005CAB"/>
                </a:solidFill>
                <a:latin typeface="+mj-lt"/>
              </a:rPr>
              <a:t>PDE/ECF</a:t>
            </a:r>
            <a:endParaRPr lang="en-US" sz="3200" b="1" dirty="0">
              <a:solidFill>
                <a:srgbClr val="005CAB"/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6573" y="1001633"/>
            <a:ext cx="89499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5CAB"/>
                </a:solidFill>
                <a:latin typeface="+mj-lt"/>
              </a:rPr>
              <a:t>Quantifies the worsening of the Poisson statistics due to the photo-detector </a:t>
            </a:r>
            <a:r>
              <a:rPr lang="en-US" dirty="0" smtClean="0">
                <a:solidFill>
                  <a:srgbClr val="005CAB"/>
                </a:solidFill>
                <a:latin typeface="+mj-lt"/>
                <a:sym typeface="Wingdings" panose="05000000000000000000" pitchFamily="2" charset="2"/>
              </a:rPr>
              <a:t></a:t>
            </a:r>
            <a:r>
              <a:rPr lang="en-US" dirty="0" smtClean="0">
                <a:solidFill>
                  <a:srgbClr val="005CAB"/>
                </a:solidFill>
                <a:latin typeface="+mj-lt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+mj-lt"/>
              </a:rPr>
              <a:t>“effective” PDE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923928" y="1454050"/>
                <a:ext cx="4176464" cy="82785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it-IT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ctrlPr>
                                <a:rPr lang="it-IT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it-IT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it-IT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∆</m:t>
                                  </m:r>
                                  <m:r>
                                    <a:rPr lang="it-IT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𝐸</m:t>
                                  </m:r>
                                </m:num>
                                <m:den>
                                  <m:r>
                                    <a:rPr lang="it-IT" sz="2000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𝑝h</m:t>
                          </m:r>
                        </m:sub>
                        <m:sup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it-IT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𝐸𝑁𝐹</m:t>
                          </m:r>
                        </m:num>
                        <m:den>
                          <m:sSub>
                            <m:sSub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  <m:t>𝑑𝑒𝑡𝑒𝑐𝑡𝑒𝑑</m:t>
                              </m:r>
                            </m:sub>
                          </m:sSub>
                        </m:den>
                      </m:f>
                      <m:r>
                        <a:rPr lang="it-IT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f>
                        <m:fPr>
                          <m:ctrlPr>
                            <a:rPr lang="it-IT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2000" i="1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it-IT" sz="2000" i="1">
                              <a:latin typeface="Cambria Math" panose="02040503050406030204" pitchFamily="18" charset="0"/>
                            </a:rPr>
                            <m:t>𝐹</m:t>
                          </m:r>
                        </m:num>
                        <m:den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𝑃𝐷𝐸</m:t>
                          </m:r>
                        </m:den>
                      </m:f>
                      <m:r>
                        <a:rPr lang="it-IT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it-IT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it-IT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0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</a:rPr>
                                <m:t>𝑖𝑛𝑐𝑖𝑑𝑒𝑛𝑡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it-IT" sz="2000" b="0" dirty="0" smtClean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3928" y="1454050"/>
                <a:ext cx="4176464" cy="82785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/>
          <p:cNvSpPr/>
          <p:nvPr/>
        </p:nvSpPr>
        <p:spPr>
          <a:xfrm>
            <a:off x="6228184" y="1337188"/>
            <a:ext cx="864096" cy="103185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456674" y="2836677"/>
            <a:ext cx="1287435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solidFill>
                  <a:srgbClr val="FF0000"/>
                </a:solidFill>
                <a:latin typeface="+mj-lt"/>
              </a:rPr>
              <a:t>591 nm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4697677" y="3974963"/>
            <a:ext cx="4046432" cy="1936703"/>
            <a:chOff x="4697677" y="3974963"/>
            <a:chExt cx="4046432" cy="1936703"/>
          </a:xfrm>
        </p:grpSpPr>
        <p:sp>
          <p:nvSpPr>
            <p:cNvPr id="13" name="Oval 12"/>
            <p:cNvSpPr/>
            <p:nvPr/>
          </p:nvSpPr>
          <p:spPr>
            <a:xfrm>
              <a:off x="5518310" y="3974963"/>
              <a:ext cx="1938364" cy="1182229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697677" y="5203780"/>
              <a:ext cx="4046432" cy="70788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000" dirty="0" smtClean="0">
                  <a:solidFill>
                    <a:schemeClr val="accent1"/>
                  </a:solidFill>
                  <a:latin typeface="+mj-lt"/>
                </a:rPr>
                <a:t>At high V</a:t>
              </a:r>
              <a:r>
                <a:rPr lang="en-US" sz="2000" baseline="-25000" dirty="0" smtClean="0">
                  <a:solidFill>
                    <a:schemeClr val="accent1"/>
                  </a:solidFill>
                  <a:latin typeface="+mj-lt"/>
                </a:rPr>
                <a:t>OV</a:t>
              </a:r>
              <a:r>
                <a:rPr lang="en-US" sz="2000" dirty="0" smtClean="0">
                  <a:solidFill>
                    <a:schemeClr val="accent1"/>
                  </a:solidFill>
                  <a:latin typeface="+mj-lt"/>
                </a:rPr>
                <a:t>, smaller cells are more efficient than larger ones due to ENF</a:t>
              </a:r>
              <a:endParaRPr lang="en-US" sz="2000" baseline="30000" dirty="0" smtClean="0">
                <a:solidFill>
                  <a:schemeClr val="accent1"/>
                </a:solidFill>
                <a:latin typeface="+mj-lt"/>
              </a:endParaRPr>
            </a:p>
          </p:txBody>
        </p:sp>
      </p:grpSp>
      <p:sp>
        <p:nvSpPr>
          <p:cNvPr id="16" name="Segnaposto piè di pagina 4"/>
          <p:cNvSpPr txBox="1">
            <a:spLocks/>
          </p:cNvSpPr>
          <p:nvPr/>
        </p:nvSpPr>
        <p:spPr>
          <a:xfrm>
            <a:off x="3124200" y="6706727"/>
            <a:ext cx="2895600" cy="1365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05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kumimoji="0" lang="it-IT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IFD 2014 – </a:t>
            </a:r>
            <a:r>
              <a:rPr lang="it-IT" dirty="0">
                <a:solidFill>
                  <a:prstClr val="white"/>
                </a:solidFill>
              </a:rPr>
              <a:t>Trento – March </a:t>
            </a:r>
            <a:r>
              <a:rPr lang="it-IT" dirty="0" smtClean="0">
                <a:solidFill>
                  <a:prstClr val="white"/>
                </a:solidFill>
              </a:rPr>
              <a:t>11-13, 2014</a:t>
            </a:r>
            <a:endParaRPr kumimoji="0" lang="it-IT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77667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244408" y="6347909"/>
            <a:ext cx="793067" cy="365125"/>
          </a:xfrm>
        </p:spPr>
        <p:txBody>
          <a:bodyPr/>
          <a:lstStyle/>
          <a:p>
            <a:pPr algn="r"/>
            <a:r>
              <a:rPr lang="it-IT" dirty="0" smtClean="0">
                <a:latin typeface="+mj-lt"/>
              </a:rPr>
              <a:t> </a:t>
            </a:r>
            <a:fld id="{140F7E92-D3EC-4C3B-BFB3-4980EA2FF51D}" type="slidenum">
              <a:rPr lang="it-IT" smtClean="0">
                <a:solidFill>
                  <a:srgbClr val="005CAB"/>
                </a:solidFill>
                <a:latin typeface="+mj-lt"/>
              </a:rPr>
              <a:pPr algn="r"/>
              <a:t>14</a:t>
            </a:fld>
            <a:endParaRPr lang="it-IT" dirty="0">
              <a:solidFill>
                <a:srgbClr val="005CAB"/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57026" y="257363"/>
            <a:ext cx="62095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it-IT"/>
            </a:defPPr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3200" b="1">
                <a:solidFill>
                  <a:srgbClr val="005CAB"/>
                </a:solidFill>
                <a:latin typeface="+mj-lt"/>
              </a:defRPr>
            </a:lvl1pPr>
          </a:lstStyle>
          <a:p>
            <a:r>
              <a:rPr lang="en-US" dirty="0" smtClean="0"/>
              <a:t>V</a:t>
            </a:r>
            <a:r>
              <a:rPr lang="en-US" baseline="-25000" dirty="0" smtClean="0"/>
              <a:t>BD</a:t>
            </a:r>
            <a:r>
              <a:rPr lang="en-US" dirty="0" smtClean="0"/>
              <a:t> Uniformity and Temp. Stability</a:t>
            </a:r>
            <a:endParaRPr lang="it-IT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348" y="2636912"/>
            <a:ext cx="4044944" cy="2880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13540" y="5524500"/>
            <a:ext cx="3356560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chemeClr val="accent1"/>
                </a:solidFill>
                <a:latin typeface="Calibri"/>
              </a:rPr>
              <a:t>Breakdown voltage (V</a:t>
            </a:r>
            <a:r>
              <a:rPr lang="en-US" baseline="-25000" dirty="0" smtClean="0">
                <a:solidFill>
                  <a:schemeClr val="accent1"/>
                </a:solidFill>
                <a:latin typeface="Calibri"/>
              </a:rPr>
              <a:t>BD</a:t>
            </a:r>
            <a:r>
              <a:rPr lang="en-US" dirty="0" smtClean="0">
                <a:solidFill>
                  <a:schemeClr val="accent1"/>
                </a:solidFill>
                <a:latin typeface="Calibri"/>
              </a:rPr>
              <a:t>)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chemeClr val="accent1"/>
                </a:solidFill>
                <a:latin typeface="Calibri"/>
              </a:rPr>
              <a:t>uniformity</a:t>
            </a:r>
            <a:endParaRPr lang="en-US" baseline="30000" dirty="0" smtClean="0">
              <a:solidFill>
                <a:schemeClr val="accent1"/>
              </a:solidFill>
              <a:latin typeface="Calibri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4644008" y="2636912"/>
            <a:ext cx="3991011" cy="3710997"/>
            <a:chOff x="4644008" y="2636912"/>
            <a:chExt cx="3991011" cy="371099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44008" y="2636912"/>
              <a:ext cx="3991011" cy="2880000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5464759" y="5516912"/>
              <a:ext cx="2640017" cy="83099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dirty="0" smtClean="0">
                  <a:solidFill>
                    <a:schemeClr val="accent1"/>
                  </a:solidFill>
                  <a:latin typeface="Calibri"/>
                </a:rPr>
                <a:t>Breakdown voltage </a:t>
              </a:r>
              <a:br>
                <a:rPr lang="en-US" dirty="0" smtClean="0">
                  <a:solidFill>
                    <a:schemeClr val="accent1"/>
                  </a:solidFill>
                  <a:latin typeface="Calibri"/>
                </a:rPr>
              </a:br>
              <a:r>
                <a:rPr lang="en-US" dirty="0" smtClean="0">
                  <a:solidFill>
                    <a:schemeClr val="accent1"/>
                  </a:solidFill>
                  <a:latin typeface="Calibri"/>
                </a:rPr>
                <a:t>variations with T</a:t>
              </a:r>
              <a:endParaRPr lang="en-US" baseline="30000" dirty="0" smtClean="0">
                <a:solidFill>
                  <a:schemeClr val="accent1"/>
                </a:solidFill>
                <a:latin typeface="Calibri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5056441" y="1076543"/>
            <a:ext cx="3456652" cy="3468562"/>
            <a:chOff x="5056441" y="1076543"/>
            <a:chExt cx="3456652" cy="3468562"/>
          </a:xfrm>
        </p:grpSpPr>
        <p:grpSp>
          <p:nvGrpSpPr>
            <p:cNvPr id="31" name="Group 30"/>
            <p:cNvGrpSpPr/>
            <p:nvPr/>
          </p:nvGrpSpPr>
          <p:grpSpPr>
            <a:xfrm>
              <a:off x="5056441" y="1076543"/>
              <a:ext cx="3456652" cy="912297"/>
              <a:chOff x="5056441" y="1076543"/>
              <a:chExt cx="3456652" cy="912297"/>
            </a:xfrm>
          </p:grpSpPr>
          <p:sp>
            <p:nvSpPr>
              <p:cNvPr id="29" name="Rectangle 28"/>
              <p:cNvSpPr/>
              <p:nvPr/>
            </p:nvSpPr>
            <p:spPr>
              <a:xfrm>
                <a:off x="5100654" y="1527175"/>
                <a:ext cx="3368230" cy="461665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>
                <a:spAutoFit/>
              </a:bodyPr>
              <a:lstStyle/>
              <a:p>
                <a:pPr lvl="0"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l-GR" dirty="0">
                    <a:solidFill>
                      <a:srgbClr val="FF0000"/>
                    </a:solidFill>
                    <a:latin typeface="Calibri"/>
                  </a:rPr>
                  <a:t>Δ</a:t>
                </a:r>
                <a:r>
                  <a:rPr lang="it-IT" dirty="0">
                    <a:solidFill>
                      <a:srgbClr val="FF0000"/>
                    </a:solidFill>
                    <a:latin typeface="Calibri"/>
                  </a:rPr>
                  <a:t>G/G &lt; 1%/°C </a:t>
                </a:r>
                <a:r>
                  <a:rPr lang="it-IT" dirty="0" err="1" smtClean="0">
                    <a:solidFill>
                      <a:srgbClr val="FF0000"/>
                    </a:solidFill>
                    <a:latin typeface="Calibri"/>
                  </a:rPr>
                  <a:t>is</a:t>
                </a:r>
                <a:r>
                  <a:rPr lang="it-IT" dirty="0" smtClean="0">
                    <a:solidFill>
                      <a:srgbClr val="FF0000"/>
                    </a:solidFill>
                    <a:latin typeface="Calibri"/>
                  </a:rPr>
                  <a:t> </a:t>
                </a:r>
                <a:r>
                  <a:rPr lang="it-IT" dirty="0" err="1" smtClean="0">
                    <a:solidFill>
                      <a:srgbClr val="FF0000"/>
                    </a:solidFill>
                    <a:latin typeface="Calibri"/>
                  </a:rPr>
                  <a:t>possible</a:t>
                </a:r>
                <a:r>
                  <a:rPr lang="it-IT" dirty="0" smtClean="0">
                    <a:solidFill>
                      <a:srgbClr val="FF0000"/>
                    </a:solidFill>
                    <a:latin typeface="Calibri"/>
                  </a:rPr>
                  <a:t>!</a:t>
                </a:r>
                <a:endParaRPr lang="en-US" dirty="0">
                  <a:solidFill>
                    <a:srgbClr val="4F81BD"/>
                  </a:solidFill>
                  <a:latin typeface="Calibri"/>
                </a:endParaRPr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5056441" y="1076543"/>
                <a:ext cx="3456652" cy="46166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it-IT" smtClean="0">
                    <a:solidFill>
                      <a:schemeClr val="accent1"/>
                    </a:solidFill>
                    <a:latin typeface="Calibri"/>
                  </a:rPr>
                  <a:t>Gain temperature stability</a:t>
                </a:r>
                <a:endParaRPr lang="it-IT" dirty="0" smtClean="0">
                  <a:solidFill>
                    <a:schemeClr val="accent1"/>
                  </a:solidFill>
                  <a:latin typeface="Calibri"/>
                </a:endParaRPr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>
              <a:off x="5326039" y="2083873"/>
              <a:ext cx="3050879" cy="2461232"/>
              <a:chOff x="5326039" y="2083873"/>
              <a:chExt cx="3050879" cy="2461232"/>
            </a:xfrm>
          </p:grpSpPr>
          <p:cxnSp>
            <p:nvCxnSpPr>
              <p:cNvPr id="21" name="Straight Arrow Connector 20"/>
              <p:cNvCxnSpPr/>
              <p:nvPr/>
            </p:nvCxnSpPr>
            <p:spPr>
              <a:xfrm flipH="1" flipV="1">
                <a:off x="7060958" y="2083873"/>
                <a:ext cx="391363" cy="1703253"/>
              </a:xfrm>
              <a:prstGeom prst="straightConnector1">
                <a:avLst/>
              </a:prstGeom>
              <a:ln w="28575">
                <a:solidFill>
                  <a:srgbClr val="FF00F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Oval 21"/>
              <p:cNvSpPr/>
              <p:nvPr/>
            </p:nvSpPr>
            <p:spPr>
              <a:xfrm rot="4646293">
                <a:off x="6527443" y="2695629"/>
                <a:ext cx="648072" cy="3050879"/>
              </a:xfrm>
              <a:prstGeom prst="ellipse">
                <a:avLst/>
              </a:prstGeom>
              <a:noFill/>
              <a:ln>
                <a:solidFill>
                  <a:srgbClr val="FF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0000"/>
                  </a:solidFill>
                </a:endParaRPr>
              </a:p>
            </p:txBody>
          </p:sp>
        </p:grpSp>
      </p:grpSp>
      <p:grpSp>
        <p:nvGrpSpPr>
          <p:cNvPr id="34" name="Group 33"/>
          <p:cNvGrpSpPr/>
          <p:nvPr/>
        </p:nvGrpSpPr>
        <p:grpSpPr>
          <a:xfrm>
            <a:off x="636281" y="1076543"/>
            <a:ext cx="3902350" cy="4080649"/>
            <a:chOff x="636281" y="1076543"/>
            <a:chExt cx="3902350" cy="4080649"/>
          </a:xfrm>
        </p:grpSpPr>
        <p:sp>
          <p:nvSpPr>
            <p:cNvPr id="12" name="Rectangle 11"/>
            <p:cNvSpPr/>
            <p:nvPr/>
          </p:nvSpPr>
          <p:spPr>
            <a:xfrm>
              <a:off x="636281" y="1076543"/>
              <a:ext cx="3902350" cy="120032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dirty="0" smtClean="0">
                  <a:solidFill>
                    <a:srgbClr val="FF0000"/>
                  </a:solidFill>
                  <a:latin typeface="Calibri"/>
                </a:rPr>
                <a:t>V</a:t>
              </a:r>
              <a:r>
                <a:rPr lang="en-US" baseline="-25000" dirty="0" smtClean="0">
                  <a:solidFill>
                    <a:srgbClr val="FF0000"/>
                  </a:solidFill>
                  <a:latin typeface="Calibri"/>
                </a:rPr>
                <a:t>BD</a:t>
              </a:r>
              <a:r>
                <a:rPr lang="en-US" dirty="0" smtClean="0">
                  <a:solidFill>
                    <a:srgbClr val="FF0000"/>
                  </a:solidFill>
                  <a:latin typeface="Calibri"/>
                </a:rPr>
                <a:t> variations &lt; </a:t>
              </a:r>
              <a:r>
                <a:rPr lang="en-US" dirty="0" smtClean="0">
                  <a:solidFill>
                    <a:srgbClr val="FF0000"/>
                  </a:solidFill>
                  <a:latin typeface="Calibri"/>
                  <a:sym typeface="Symbol" panose="05050102010706020507" pitchFamily="18" charset="2"/>
                </a:rPr>
                <a:t> 150 mV</a:t>
              </a:r>
              <a:br>
                <a:rPr lang="en-US" dirty="0" smtClean="0">
                  <a:solidFill>
                    <a:srgbClr val="FF0000"/>
                  </a:solidFill>
                  <a:latin typeface="Calibri"/>
                  <a:sym typeface="Symbol" panose="05050102010706020507" pitchFamily="18" charset="2"/>
                </a:rPr>
              </a:br>
              <a:r>
                <a:rPr lang="en-US" dirty="0" smtClean="0">
                  <a:solidFill>
                    <a:schemeClr val="accent1"/>
                  </a:solidFill>
                  <a:latin typeface="Calibri"/>
                  <a:sym typeface="Symbol" panose="05050102010706020507" pitchFamily="18" charset="2"/>
                </a:rPr>
                <a:t>inside the wafer and between</a:t>
              </a:r>
              <a:br>
                <a:rPr lang="en-US" dirty="0" smtClean="0">
                  <a:solidFill>
                    <a:schemeClr val="accent1"/>
                  </a:solidFill>
                  <a:latin typeface="Calibri"/>
                  <a:sym typeface="Symbol" panose="05050102010706020507" pitchFamily="18" charset="2"/>
                </a:rPr>
              </a:br>
              <a:r>
                <a:rPr lang="en-US" dirty="0" smtClean="0">
                  <a:solidFill>
                    <a:schemeClr val="accent1"/>
                  </a:solidFill>
                  <a:latin typeface="Calibri"/>
                  <a:sym typeface="Symbol" panose="05050102010706020507" pitchFamily="18" charset="2"/>
                </a:rPr>
                <a:t>wafers.</a:t>
              </a:r>
              <a:endParaRPr lang="en-US" dirty="0" smtClean="0">
                <a:solidFill>
                  <a:schemeClr val="accent1"/>
                </a:solidFill>
                <a:latin typeface="Calibri"/>
              </a:endParaRPr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1043608" y="2325308"/>
              <a:ext cx="648072" cy="2831884"/>
              <a:chOff x="1043608" y="2325308"/>
              <a:chExt cx="648072" cy="2831884"/>
            </a:xfrm>
          </p:grpSpPr>
          <p:cxnSp>
            <p:nvCxnSpPr>
              <p:cNvPr id="13" name="Straight Arrow Connector 12"/>
              <p:cNvCxnSpPr/>
              <p:nvPr/>
            </p:nvCxnSpPr>
            <p:spPr>
              <a:xfrm flipV="1">
                <a:off x="1367644" y="2325308"/>
                <a:ext cx="8399" cy="383612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Oval 13"/>
              <p:cNvSpPr/>
              <p:nvPr/>
            </p:nvSpPr>
            <p:spPr>
              <a:xfrm>
                <a:off x="1043608" y="2708920"/>
                <a:ext cx="648072" cy="2448272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33" name="Rectangle 32"/>
            <p:cNvSpPr/>
            <p:nvPr/>
          </p:nvSpPr>
          <p:spPr>
            <a:xfrm>
              <a:off x="2120167" y="1926723"/>
              <a:ext cx="1983119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000" dirty="0" smtClean="0">
                  <a:solidFill>
                    <a:srgbClr val="FF00FF"/>
                  </a:solidFill>
                  <a:latin typeface="Calibri"/>
                </a:rPr>
                <a:t>Important at the system-level</a:t>
              </a:r>
            </a:p>
          </p:txBody>
        </p:sp>
      </p:grpSp>
      <p:sp>
        <p:nvSpPr>
          <p:cNvPr id="23" name="Segnaposto piè di pagina 4"/>
          <p:cNvSpPr txBox="1">
            <a:spLocks/>
          </p:cNvSpPr>
          <p:nvPr/>
        </p:nvSpPr>
        <p:spPr>
          <a:xfrm>
            <a:off x="3124200" y="6706727"/>
            <a:ext cx="2895600" cy="1365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05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kumimoji="0" lang="it-IT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IFD 2014 – </a:t>
            </a:r>
            <a:r>
              <a:rPr lang="it-IT" dirty="0">
                <a:solidFill>
                  <a:prstClr val="white"/>
                </a:solidFill>
              </a:rPr>
              <a:t>Trento – March </a:t>
            </a:r>
            <a:r>
              <a:rPr lang="it-IT" dirty="0" smtClean="0">
                <a:solidFill>
                  <a:prstClr val="white"/>
                </a:solidFill>
              </a:rPr>
              <a:t>11-13, 2014</a:t>
            </a:r>
            <a:endParaRPr kumimoji="0" lang="it-IT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625812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 </a:t>
            </a:r>
            <a:fld id="{320B315E-92C1-468A-BC55-5095D020C860}" type="slidenum">
              <a:rPr lang="it-IT" smtClean="0">
                <a:solidFill>
                  <a:srgbClr val="005CAB"/>
                </a:solidFill>
              </a:rPr>
              <a:pPr>
                <a:defRPr/>
              </a:pPr>
              <a:t>15</a:t>
            </a:fld>
            <a:endParaRPr lang="it-IT">
              <a:solidFill>
                <a:srgbClr val="005CAB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82890" y="332656"/>
            <a:ext cx="63782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b="1" dirty="0" smtClean="0">
                <a:solidFill>
                  <a:srgbClr val="005CAB"/>
                </a:solidFill>
                <a:latin typeface="+mj-lt"/>
              </a:rPr>
              <a:t>Temperature dependence of DCR</a:t>
            </a:r>
            <a:endParaRPr lang="en-US" sz="3200" b="1" dirty="0">
              <a:solidFill>
                <a:srgbClr val="005CAB"/>
              </a:solidFill>
              <a:latin typeface="+mj-lt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060848"/>
            <a:ext cx="4140000" cy="3190164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343884" y="5405154"/>
            <a:ext cx="41561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solidFill>
                  <a:srgbClr val="005CAB"/>
                </a:solidFill>
                <a:latin typeface="+mj-lt"/>
              </a:rPr>
              <a:t>Arrhenius plot of SiPM reverse current</a:t>
            </a:r>
            <a:endParaRPr lang="en-US" sz="2000" dirty="0" smtClean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83768" y="2706380"/>
            <a:ext cx="1290521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solidFill>
                  <a:srgbClr val="FF0000"/>
                </a:solidFill>
                <a:latin typeface="+mj-lt"/>
              </a:rPr>
              <a:t>20 um cell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solidFill>
                  <a:srgbClr val="FF0000"/>
                </a:solidFill>
                <a:latin typeface="+mj-lt"/>
              </a:rPr>
              <a:t>4 V</a:t>
            </a:r>
            <a:r>
              <a:rPr lang="en-US" sz="2000" baseline="-25000" dirty="0" smtClean="0">
                <a:solidFill>
                  <a:srgbClr val="FF0000"/>
                </a:solidFill>
                <a:latin typeface="+mj-lt"/>
              </a:rPr>
              <a:t>OV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4232732" y="922604"/>
            <a:ext cx="4365892" cy="2578303"/>
            <a:chOff x="4232732" y="922604"/>
            <a:chExt cx="4365892" cy="2578303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18625" y="922604"/>
              <a:ext cx="3779999" cy="2578303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26" name="Right Arrow 25"/>
            <p:cNvSpPr/>
            <p:nvPr/>
          </p:nvSpPr>
          <p:spPr>
            <a:xfrm rot="19761321">
              <a:off x="4232732" y="2726732"/>
              <a:ext cx="537074" cy="2880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4818625" y="2961743"/>
            <a:ext cx="3780000" cy="3716508"/>
            <a:chOff x="4818625" y="2961743"/>
            <a:chExt cx="3780000" cy="3716508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18625" y="4099948"/>
              <a:ext cx="3780000" cy="2578303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22" name="TextBox 21"/>
            <p:cNvSpPr txBox="1"/>
            <p:nvPr/>
          </p:nvSpPr>
          <p:spPr>
            <a:xfrm>
              <a:off x="5104061" y="3603120"/>
              <a:ext cx="3472382" cy="46166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dirty="0" smtClean="0">
                  <a:solidFill>
                    <a:schemeClr val="accent1"/>
                  </a:solidFill>
                  <a:latin typeface="+mj-lt"/>
                </a:rPr>
                <a:t>Fast DCR reduction with T</a:t>
              </a:r>
              <a:endParaRPr lang="en-US" baseline="-25000" dirty="0" smtClean="0">
                <a:solidFill>
                  <a:schemeClr val="accent1"/>
                </a:solidFill>
                <a:latin typeface="+mj-lt"/>
              </a:endParaRPr>
            </a:p>
          </p:txBody>
        </p:sp>
        <p:sp>
          <p:nvSpPr>
            <p:cNvPr id="27" name="Right Arrow 26"/>
            <p:cNvSpPr/>
            <p:nvPr/>
          </p:nvSpPr>
          <p:spPr>
            <a:xfrm rot="5400000">
              <a:off x="6602776" y="3086264"/>
              <a:ext cx="537074" cy="2880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503853" y="1052736"/>
            <a:ext cx="6835512" cy="830997"/>
            <a:chOff x="503853" y="1052736"/>
            <a:chExt cx="6835512" cy="830997"/>
          </a:xfrm>
        </p:grpSpPr>
        <p:sp>
          <p:nvSpPr>
            <p:cNvPr id="18" name="TextBox 17"/>
            <p:cNvSpPr txBox="1"/>
            <p:nvPr/>
          </p:nvSpPr>
          <p:spPr>
            <a:xfrm>
              <a:off x="6403261" y="1112070"/>
              <a:ext cx="936104" cy="46166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dirty="0" smtClean="0">
                  <a:solidFill>
                    <a:schemeClr val="accent1"/>
                  </a:solidFill>
                  <a:latin typeface="+mj-lt"/>
                </a:rPr>
                <a:t>≈ </a:t>
              </a:r>
              <a:r>
                <a:rPr lang="en-US" dirty="0" err="1" smtClean="0">
                  <a:solidFill>
                    <a:schemeClr val="accent1"/>
                  </a:solidFill>
                  <a:latin typeface="+mj-lt"/>
                </a:rPr>
                <a:t>E</a:t>
              </a:r>
              <a:r>
                <a:rPr lang="en-US" baseline="-25000" dirty="0" err="1" smtClean="0">
                  <a:solidFill>
                    <a:schemeClr val="accent1"/>
                  </a:solidFill>
                  <a:latin typeface="+mj-lt"/>
                </a:rPr>
                <a:t>g</a:t>
              </a:r>
              <a:r>
                <a:rPr lang="en-US" dirty="0" smtClean="0">
                  <a:solidFill>
                    <a:schemeClr val="accent1"/>
                  </a:solidFill>
                  <a:latin typeface="+mj-lt"/>
                </a:rPr>
                <a:t>/2</a:t>
              </a:r>
              <a:endParaRPr lang="en-US" baseline="-25000" dirty="0" smtClean="0">
                <a:solidFill>
                  <a:schemeClr val="accent1"/>
                </a:solidFill>
                <a:latin typeface="+mj-lt"/>
              </a:endParaRPr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 flipH="1" flipV="1">
              <a:off x="4569069" y="1342902"/>
              <a:ext cx="1834193" cy="2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extBox 4"/>
            <p:cNvSpPr txBox="1"/>
            <p:nvPr/>
          </p:nvSpPr>
          <p:spPr>
            <a:xfrm>
              <a:off x="503853" y="1052736"/>
              <a:ext cx="431477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dirty="0" smtClean="0">
                  <a:solidFill>
                    <a:srgbClr val="005CAB"/>
                  </a:solidFill>
                  <a:latin typeface="+mj-lt"/>
                </a:rPr>
                <a:t>Electric Field Engineering for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dirty="0" smtClean="0">
                  <a:solidFill>
                    <a:srgbClr val="FF0000"/>
                  </a:solidFill>
                  <a:latin typeface="+mj-lt"/>
                  <a:sym typeface="Wingdings" panose="05000000000000000000" pitchFamily="2" charset="2"/>
                </a:rPr>
                <a:t>low band-to-band tunneling</a:t>
              </a:r>
              <a:endParaRPr lang="en-US" dirty="0" smtClean="0">
                <a:solidFill>
                  <a:srgbClr val="FF0000"/>
                </a:solidFill>
                <a:latin typeface="+mj-lt"/>
              </a:endParaRPr>
            </a:p>
          </p:txBody>
        </p:sp>
      </p:grpSp>
      <p:sp>
        <p:nvSpPr>
          <p:cNvPr id="20" name="Segnaposto piè di pagina 4"/>
          <p:cNvSpPr txBox="1">
            <a:spLocks/>
          </p:cNvSpPr>
          <p:nvPr/>
        </p:nvSpPr>
        <p:spPr>
          <a:xfrm>
            <a:off x="3124200" y="6706727"/>
            <a:ext cx="2895600" cy="1365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05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kumimoji="0" lang="it-IT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IFD 2014 – </a:t>
            </a:r>
            <a:r>
              <a:rPr lang="it-IT" dirty="0">
                <a:solidFill>
                  <a:prstClr val="white"/>
                </a:solidFill>
              </a:rPr>
              <a:t>Trento – March </a:t>
            </a:r>
            <a:r>
              <a:rPr lang="it-IT" dirty="0" smtClean="0">
                <a:solidFill>
                  <a:prstClr val="white"/>
                </a:solidFill>
              </a:rPr>
              <a:t>11-13, 2014</a:t>
            </a:r>
            <a:endParaRPr kumimoji="0" lang="it-IT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150334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406457" y="257363"/>
            <a:ext cx="23310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srgbClr val="005CAB"/>
                </a:solidFill>
                <a:latin typeface="+mj-lt"/>
              </a:rPr>
              <a:t>Signal Shape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15556" y="5373216"/>
            <a:ext cx="37812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FF0000"/>
                </a:solidFill>
                <a:latin typeface="+mj-lt"/>
              </a:rPr>
              <a:t>Very fast</a:t>
            </a:r>
            <a:r>
              <a:rPr lang="en-US" dirty="0" smtClean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+mj-lt"/>
              </a:rPr>
              <a:t>single cell response </a:t>
            </a:r>
            <a:r>
              <a:rPr lang="en-US" dirty="0" smtClean="0">
                <a:solidFill>
                  <a:schemeClr val="accent1"/>
                </a:solidFill>
                <a:latin typeface="+mj-lt"/>
              </a:rPr>
              <a:t>(SCR)</a:t>
            </a:r>
            <a:endParaRPr lang="en-US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</a:t>
            </a:r>
            <a:fld id="{320B315E-92C1-468A-BC55-5095D020C860}" type="slidenum">
              <a:rPr lang="en-US" smtClean="0">
                <a:solidFill>
                  <a:srgbClr val="005CAB"/>
                </a:solidFill>
              </a:rPr>
              <a:pPr>
                <a:defRPr/>
              </a:pPr>
              <a:t>16</a:t>
            </a:fld>
            <a:endParaRPr lang="en-US" dirty="0">
              <a:solidFill>
                <a:srgbClr val="005CAB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l="50777" t="596" r="1069" b="1893"/>
          <a:stretch/>
        </p:blipFill>
        <p:spPr bwMode="auto">
          <a:xfrm>
            <a:off x="161412" y="2336484"/>
            <a:ext cx="4135385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TextBox 16"/>
          <p:cNvSpPr txBox="1"/>
          <p:nvPr/>
        </p:nvSpPr>
        <p:spPr>
          <a:xfrm>
            <a:off x="539552" y="1423173"/>
            <a:ext cx="34820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srgbClr val="009900"/>
                </a:solidFill>
                <a:latin typeface="Arial"/>
              </a:rPr>
              <a:t>Response to fast light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srgbClr val="009900"/>
                </a:solidFill>
                <a:latin typeface="Arial"/>
              </a:rPr>
              <a:t>pulse from LED</a:t>
            </a:r>
            <a:endParaRPr lang="it-IT" b="1" dirty="0">
              <a:solidFill>
                <a:srgbClr val="009900"/>
              </a:solidFill>
              <a:latin typeface="Arial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619837" y="2983943"/>
            <a:ext cx="1280504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FF0000"/>
                </a:solidFill>
                <a:latin typeface="Symbol" pitchFamily="18" charset="2"/>
              </a:rPr>
              <a:t>t</a:t>
            </a:r>
            <a:r>
              <a:rPr lang="en-US" dirty="0" smtClean="0">
                <a:solidFill>
                  <a:srgbClr val="FF0000"/>
                </a:solidFill>
                <a:latin typeface="Arial"/>
              </a:rPr>
              <a:t> = 9ns</a:t>
            </a:r>
            <a:endParaRPr lang="it-IT" dirty="0">
              <a:solidFill>
                <a:srgbClr val="FF0000"/>
              </a:solidFill>
              <a:latin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71838" y="853354"/>
            <a:ext cx="2000324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solidFill>
                  <a:srgbClr val="FF0000"/>
                </a:solidFill>
                <a:latin typeface="+mj-lt"/>
              </a:rPr>
              <a:t>15 um cell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106934" y="1423173"/>
            <a:ext cx="4697074" cy="5150372"/>
            <a:chOff x="4106934" y="1423173"/>
            <a:chExt cx="4697074" cy="5150372"/>
          </a:xfrm>
        </p:grpSpPr>
        <p:grpSp>
          <p:nvGrpSpPr>
            <p:cNvPr id="2" name="Group 1"/>
            <p:cNvGrpSpPr/>
            <p:nvPr/>
          </p:nvGrpSpPr>
          <p:grpSpPr>
            <a:xfrm>
              <a:off x="4644008" y="1423173"/>
              <a:ext cx="4160000" cy="5150372"/>
              <a:chOff x="4644008" y="1423173"/>
              <a:chExt cx="4160000" cy="5150372"/>
            </a:xfrm>
          </p:grpSpPr>
          <p:sp>
            <p:nvSpPr>
              <p:cNvPr id="11" name="TextBox 10"/>
              <p:cNvSpPr txBox="1"/>
              <p:nvPr/>
            </p:nvSpPr>
            <p:spPr>
              <a:xfrm>
                <a:off x="5076056" y="1423173"/>
                <a:ext cx="350628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dirty="0" smtClean="0">
                    <a:solidFill>
                      <a:srgbClr val="009900"/>
                    </a:solidFill>
                    <a:latin typeface="Arial"/>
                  </a:rPr>
                  <a:t>Response to LYSO (511keV)</a:t>
                </a:r>
                <a:endParaRPr lang="en-US" b="1" dirty="0">
                  <a:solidFill>
                    <a:srgbClr val="009900"/>
                  </a:solidFill>
                  <a:latin typeface="Arial"/>
                </a:endParaRPr>
              </a:p>
            </p:txBody>
          </p:sp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44008" y="2322053"/>
                <a:ext cx="4160000" cy="2880000"/>
              </a:xfrm>
              <a:prstGeom prst="rect">
                <a:avLst/>
              </a:prstGeom>
            </p:spPr>
          </p:pic>
          <p:sp>
            <p:nvSpPr>
              <p:cNvPr id="20" name="TextBox 19"/>
              <p:cNvSpPr txBox="1"/>
              <p:nvPr/>
            </p:nvSpPr>
            <p:spPr>
              <a:xfrm>
                <a:off x="6769215" y="2983943"/>
                <a:ext cx="1547201" cy="461665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dirty="0" smtClean="0">
                    <a:solidFill>
                      <a:srgbClr val="FF0000"/>
                    </a:solidFill>
                    <a:latin typeface="Symbol" pitchFamily="18" charset="2"/>
                  </a:rPr>
                  <a:t>t</a:t>
                </a:r>
                <a:r>
                  <a:rPr lang="en-US" dirty="0" smtClean="0">
                    <a:solidFill>
                      <a:srgbClr val="FF0000"/>
                    </a:solidFill>
                    <a:latin typeface="Arial"/>
                  </a:rPr>
                  <a:t> = 43ns</a:t>
                </a:r>
                <a:endParaRPr lang="it-IT" dirty="0">
                  <a:solidFill>
                    <a:srgbClr val="FF0000"/>
                  </a:solidFill>
                  <a:latin typeface="Arial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4938579" y="5373216"/>
                <a:ext cx="3781241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dirty="0" smtClean="0">
                    <a:solidFill>
                      <a:schemeClr val="accent1"/>
                    </a:solidFill>
                    <a:latin typeface="+mj-lt"/>
                  </a:rPr>
                  <a:t>Thanks to the fast SCR, the </a:t>
                </a:r>
                <a:r>
                  <a:rPr lang="en-US" dirty="0" smtClean="0">
                    <a:solidFill>
                      <a:srgbClr val="FF0000"/>
                    </a:solidFill>
                    <a:latin typeface="+mj-lt"/>
                  </a:rPr>
                  <a:t>LYSO decay time constant is preserved</a:t>
                </a:r>
                <a:r>
                  <a:rPr lang="en-US" dirty="0" smtClean="0">
                    <a:solidFill>
                      <a:schemeClr val="accent1"/>
                    </a:solidFill>
                    <a:latin typeface="+mj-lt"/>
                  </a:rPr>
                  <a:t>.</a:t>
                </a:r>
                <a:endParaRPr lang="en-US" dirty="0">
                  <a:solidFill>
                    <a:schemeClr val="accent1"/>
                  </a:solidFill>
                  <a:latin typeface="+mj-lt"/>
                </a:endParaRPr>
              </a:p>
            </p:txBody>
          </p:sp>
        </p:grpSp>
        <p:sp>
          <p:nvSpPr>
            <p:cNvPr id="22" name="Right Arrow 21"/>
            <p:cNvSpPr/>
            <p:nvPr/>
          </p:nvSpPr>
          <p:spPr>
            <a:xfrm>
              <a:off x="4106934" y="3474021"/>
              <a:ext cx="537074" cy="2880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Segnaposto piè di pagina 4"/>
          <p:cNvSpPr txBox="1">
            <a:spLocks/>
          </p:cNvSpPr>
          <p:nvPr/>
        </p:nvSpPr>
        <p:spPr>
          <a:xfrm>
            <a:off x="3124200" y="6706727"/>
            <a:ext cx="2895600" cy="1365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05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kumimoji="0" lang="it-IT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IFD 2014 – </a:t>
            </a:r>
            <a:r>
              <a:rPr lang="it-IT" dirty="0">
                <a:solidFill>
                  <a:prstClr val="white"/>
                </a:solidFill>
              </a:rPr>
              <a:t>Trento – March </a:t>
            </a:r>
            <a:r>
              <a:rPr lang="it-IT" dirty="0" smtClean="0">
                <a:solidFill>
                  <a:prstClr val="white"/>
                </a:solidFill>
              </a:rPr>
              <a:t>11-13, 2014</a:t>
            </a:r>
            <a:endParaRPr kumimoji="0" lang="it-IT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162950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13"/>
          <p:cNvSpPr>
            <a:spLocks noGrp="1"/>
          </p:cNvSpPr>
          <p:nvPr>
            <p:ph type="sldNum" sz="quarter" idx="4294967295"/>
          </p:nvPr>
        </p:nvSpPr>
        <p:spPr>
          <a:xfrm>
            <a:off x="7668344" y="6453336"/>
            <a:ext cx="1475656" cy="293117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r>
              <a:rPr lang="it-IT" sz="1200" dirty="0" smtClean="0">
                <a:latin typeface="Calibri" panose="020F0502020204030204" pitchFamily="34" charset="0"/>
              </a:rPr>
              <a:t> </a:t>
            </a:r>
            <a:fld id="{320B315E-92C1-468A-BC55-5095D020C860}" type="slidenum">
              <a:rPr lang="it-IT" sz="1200" smtClean="0">
                <a:solidFill>
                  <a:srgbClr val="005CAB"/>
                </a:solidFill>
                <a:latin typeface="Calibri" panose="020F0502020204030204" pitchFamily="34" charset="0"/>
              </a:rPr>
              <a:pPr algn="r">
                <a:defRPr/>
              </a:pPr>
              <a:t>17</a:t>
            </a:fld>
            <a:endParaRPr lang="it-IT" sz="1200" dirty="0">
              <a:solidFill>
                <a:srgbClr val="005CAB"/>
              </a:solidFill>
              <a:latin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48196" y="332656"/>
            <a:ext cx="48476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b="1" dirty="0" smtClean="0">
                <a:solidFill>
                  <a:srgbClr val="005CAB"/>
                </a:solidFill>
                <a:latin typeface="Calibri" panose="020F0502020204030204" pitchFamily="34" charset="0"/>
              </a:rPr>
              <a:t>Radiation Damage in SiPMs</a:t>
            </a:r>
            <a:endParaRPr lang="en-US" sz="3200" b="1" dirty="0">
              <a:solidFill>
                <a:srgbClr val="005CAB"/>
              </a:solidFill>
              <a:latin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3529" y="1073918"/>
            <a:ext cx="41044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5CAB"/>
                </a:solidFill>
                <a:latin typeface="Calibri" panose="020F0502020204030204" pitchFamily="34" charset="0"/>
              </a:rPr>
              <a:t>The </a:t>
            </a:r>
            <a:r>
              <a:rPr lang="en-US" dirty="0" smtClean="0">
                <a:solidFill>
                  <a:srgbClr val="FF0000"/>
                </a:solidFill>
                <a:latin typeface="Calibri" panose="020F0502020204030204" pitchFamily="34" charset="0"/>
              </a:rPr>
              <a:t>main effects of radiation damage</a:t>
            </a:r>
            <a:r>
              <a:rPr lang="en-US" dirty="0" smtClean="0">
                <a:solidFill>
                  <a:srgbClr val="005CAB"/>
                </a:solidFill>
                <a:latin typeface="Calibri" panose="020F0502020204030204" pitchFamily="34" charset="0"/>
              </a:rPr>
              <a:t>, in SiPMs, are: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23528" y="2061402"/>
            <a:ext cx="41764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rgbClr val="005CAB"/>
                </a:solidFill>
                <a:latin typeface="Calibri" panose="020F0502020204030204" pitchFamily="34" charset="0"/>
              </a:rPr>
              <a:t>Increase in the </a:t>
            </a:r>
            <a:r>
              <a:rPr lang="en-US" sz="22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primary noise (DCR)</a:t>
            </a:r>
            <a:r>
              <a:rPr lang="en-US" sz="2200" dirty="0" smtClean="0">
                <a:solidFill>
                  <a:srgbClr val="005CAB"/>
                </a:solidFill>
                <a:latin typeface="Calibri" panose="020F0502020204030204" pitchFamily="34" charset="0"/>
              </a:rPr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3529" y="3189343"/>
            <a:ext cx="40852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rgbClr val="005CAB"/>
                </a:solidFill>
                <a:latin typeface="Calibri" panose="020F0502020204030204" pitchFamily="34" charset="0"/>
              </a:rPr>
              <a:t>Increased </a:t>
            </a:r>
            <a:r>
              <a:rPr lang="en-US" sz="2200" dirty="0">
                <a:solidFill>
                  <a:srgbClr val="FF0000"/>
                </a:solidFill>
                <a:latin typeface="Calibri" panose="020F0502020204030204" pitchFamily="34" charset="0"/>
              </a:rPr>
              <a:t>a</a:t>
            </a:r>
            <a:r>
              <a:rPr lang="en-US" sz="22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fterpulsing</a:t>
            </a:r>
            <a:r>
              <a:rPr lang="en-US" sz="2200" dirty="0" smtClean="0">
                <a:solidFill>
                  <a:srgbClr val="005CAB"/>
                </a:solidFill>
                <a:latin typeface="Calibri" panose="020F0502020204030204" pitchFamily="34" charset="0"/>
              </a:rPr>
              <a:t> (increased number of traps).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23529" y="4317284"/>
            <a:ext cx="40852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PDE loss</a:t>
            </a:r>
            <a:r>
              <a:rPr lang="en-US" sz="2200" dirty="0" smtClean="0">
                <a:solidFill>
                  <a:srgbClr val="005CAB"/>
                </a:solidFill>
                <a:latin typeface="Calibri" panose="020F0502020204030204" pitchFamily="34" charset="0"/>
              </a:rPr>
              <a:t> due to cells busy with dark counts.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23529" y="5445224"/>
            <a:ext cx="40852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rgbClr val="005CAB"/>
                </a:solidFill>
                <a:latin typeface="Calibri" panose="020F0502020204030204" pitchFamily="34" charset="0"/>
              </a:rPr>
              <a:t>Increased </a:t>
            </a:r>
            <a:r>
              <a:rPr lang="en-US" sz="22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power consumption </a:t>
            </a:r>
            <a:r>
              <a:rPr lang="en-US" sz="2200" dirty="0" smtClean="0">
                <a:solidFill>
                  <a:srgbClr val="005CAB"/>
                </a:solidFill>
                <a:latin typeface="Calibri" panose="020F0502020204030204" pitchFamily="34" charset="0"/>
              </a:rPr>
              <a:t>due to higher DCR.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689084" y="1073918"/>
            <a:ext cx="42033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B050"/>
                </a:solidFill>
                <a:latin typeface="Calibri" panose="020F0502020204030204" pitchFamily="34" charset="0"/>
              </a:rPr>
              <a:t>Mitigation</a:t>
            </a:r>
            <a:r>
              <a:rPr lang="en-US" dirty="0" smtClean="0">
                <a:solidFill>
                  <a:srgbClr val="005CAB"/>
                </a:solidFill>
                <a:latin typeface="Calibri" panose="020F0502020204030204" pitchFamily="34" charset="0"/>
              </a:rPr>
              <a:t> of the effects of rad. damage </a:t>
            </a:r>
            <a:r>
              <a:rPr lang="en-US" dirty="0" smtClean="0">
                <a:solidFill>
                  <a:srgbClr val="00B050"/>
                </a:solidFill>
                <a:latin typeface="Calibri" panose="020F0502020204030204" pitchFamily="34" charset="0"/>
              </a:rPr>
              <a:t>with RGB-HD</a:t>
            </a:r>
            <a:r>
              <a:rPr lang="en-US" dirty="0" smtClean="0">
                <a:solidFill>
                  <a:srgbClr val="005CAB"/>
                </a:solidFill>
                <a:latin typeface="Calibri" panose="020F0502020204030204" pitchFamily="34" charset="0"/>
              </a:rPr>
              <a:t>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689084" y="2061402"/>
            <a:ext cx="408520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rgbClr val="005CAB"/>
                </a:solidFill>
                <a:latin typeface="Calibri" panose="020F0502020204030204" pitchFamily="34" charset="0"/>
              </a:rPr>
              <a:t>E field engineering allows a </a:t>
            </a:r>
            <a:r>
              <a:rPr lang="en-US" sz="2200" dirty="0" smtClean="0">
                <a:solidFill>
                  <a:srgbClr val="00B050"/>
                </a:solidFill>
                <a:latin typeface="Calibri" panose="020F0502020204030204" pitchFamily="34" charset="0"/>
              </a:rPr>
              <a:t>steeper reduction of DCR with cooling</a:t>
            </a:r>
            <a:r>
              <a:rPr lang="en-US" sz="2200" dirty="0" smtClean="0">
                <a:solidFill>
                  <a:srgbClr val="005CAB"/>
                </a:solidFill>
                <a:latin typeface="Calibri" panose="020F0502020204030204" pitchFamily="34" charset="0"/>
              </a:rPr>
              <a:t>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689084" y="3189343"/>
            <a:ext cx="40852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rgbClr val="00B050"/>
                </a:solidFill>
                <a:latin typeface="Calibri" panose="020F0502020204030204" pitchFamily="34" charset="0"/>
              </a:rPr>
              <a:t>Low gain </a:t>
            </a:r>
            <a:r>
              <a:rPr lang="en-US" sz="2200" dirty="0" smtClean="0">
                <a:solidFill>
                  <a:srgbClr val="005CAB"/>
                </a:solidFill>
                <a:latin typeface="Calibri" panose="020F0502020204030204" pitchFamily="34" charset="0"/>
              </a:rPr>
              <a:t>reduces afterpulsing (for a given number of traps).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689084" y="4317284"/>
            <a:ext cx="408520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rgbClr val="00B050"/>
                </a:solidFill>
                <a:latin typeface="Calibri" panose="020F0502020204030204" pitchFamily="34" charset="0"/>
              </a:rPr>
              <a:t>Many, smaller cells with faster recharge </a:t>
            </a:r>
            <a:r>
              <a:rPr lang="en-US" sz="2200" dirty="0" smtClean="0">
                <a:solidFill>
                  <a:srgbClr val="005CAB"/>
                </a:solidFill>
                <a:latin typeface="Calibri" panose="020F0502020204030204" pitchFamily="34" charset="0"/>
              </a:rPr>
              <a:t>are less sensitive to the phenomenon.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689084" y="5445224"/>
            <a:ext cx="40852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rgbClr val="00B050"/>
                </a:solidFill>
                <a:latin typeface="Calibri" panose="020F0502020204030204" pitchFamily="34" charset="0"/>
              </a:rPr>
              <a:t>Lower gain </a:t>
            </a:r>
            <a:r>
              <a:rPr lang="en-US" sz="2200" dirty="0" smtClean="0">
                <a:solidFill>
                  <a:srgbClr val="005CAB"/>
                </a:solidFill>
                <a:latin typeface="Calibri" panose="020F0502020204030204" pitchFamily="34" charset="0"/>
              </a:rPr>
              <a:t>means less current (for a given DCR).</a:t>
            </a:r>
          </a:p>
        </p:txBody>
      </p:sp>
    </p:spTree>
    <p:extLst>
      <p:ext uri="{BB962C8B-B14F-4D97-AF65-F5344CB8AC3E}">
        <p14:creationId xmlns:p14="http://schemas.microsoft.com/office/powerpoint/2010/main" val="30170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0" grpId="0"/>
      <p:bldP spid="11" grpId="0"/>
      <p:bldP spid="12" grpId="0"/>
      <p:bldP spid="19" grpId="0"/>
      <p:bldP spid="20" grpId="0"/>
      <p:bldP spid="21" grpId="0"/>
      <p:bldP spid="22" grpId="0"/>
      <p:bldP spid="2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 </a:t>
            </a:r>
            <a:fld id="{320B315E-92C1-468A-BC55-5095D020C860}" type="slidenum">
              <a:rPr lang="it-IT" smtClean="0">
                <a:solidFill>
                  <a:srgbClr val="005CAB"/>
                </a:solidFill>
              </a:rPr>
              <a:pPr>
                <a:defRPr/>
              </a:pPr>
              <a:t>18</a:t>
            </a:fld>
            <a:endParaRPr lang="it-IT">
              <a:solidFill>
                <a:srgbClr val="005CAB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97619" y="332656"/>
            <a:ext cx="55487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b="1" dirty="0" smtClean="0">
                <a:solidFill>
                  <a:srgbClr val="005CAB"/>
                </a:solidFill>
                <a:latin typeface="+mj-lt"/>
              </a:rPr>
              <a:t>Measurements after Irradiation</a:t>
            </a:r>
            <a:endParaRPr lang="en-US" sz="3200" b="1" dirty="0">
              <a:solidFill>
                <a:srgbClr val="005CAB"/>
              </a:solidFill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8581" y="1023119"/>
            <a:ext cx="88048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5CAB"/>
                </a:solidFill>
                <a:latin typeface="+mj-lt"/>
              </a:rPr>
              <a:t>Measurements carried out by </a:t>
            </a:r>
            <a:r>
              <a:rPr lang="en-US" dirty="0" smtClean="0">
                <a:solidFill>
                  <a:srgbClr val="00B050"/>
                </a:solidFill>
                <a:latin typeface="+mj-lt"/>
              </a:rPr>
              <a:t>Y. </a:t>
            </a:r>
            <a:r>
              <a:rPr lang="en-US" dirty="0" err="1" smtClean="0">
                <a:solidFill>
                  <a:srgbClr val="00B050"/>
                </a:solidFill>
                <a:latin typeface="+mj-lt"/>
              </a:rPr>
              <a:t>Musienko</a:t>
            </a:r>
            <a:r>
              <a:rPr lang="en-US" dirty="0" smtClean="0">
                <a:solidFill>
                  <a:srgbClr val="00B050"/>
                </a:solidFill>
                <a:latin typeface="+mj-lt"/>
              </a:rPr>
              <a:t> </a:t>
            </a:r>
            <a:r>
              <a:rPr lang="en-US" dirty="0">
                <a:solidFill>
                  <a:srgbClr val="00B050"/>
                </a:solidFill>
                <a:latin typeface="+mj-lt"/>
              </a:rPr>
              <a:t>and </a:t>
            </a:r>
            <a:r>
              <a:rPr lang="en-US" dirty="0" smtClean="0">
                <a:solidFill>
                  <a:srgbClr val="00B050"/>
                </a:solidFill>
                <a:latin typeface="+mj-lt"/>
              </a:rPr>
              <a:t>A. </a:t>
            </a:r>
            <a:r>
              <a:rPr lang="en-US" dirty="0" err="1" smtClean="0">
                <a:solidFill>
                  <a:srgbClr val="00B050"/>
                </a:solidFill>
                <a:latin typeface="+mj-lt"/>
              </a:rPr>
              <a:t>Heering</a:t>
            </a:r>
            <a:r>
              <a:rPr lang="en-US" dirty="0" smtClean="0">
                <a:solidFill>
                  <a:srgbClr val="00B050"/>
                </a:solidFill>
                <a:latin typeface="+mj-lt"/>
              </a:rPr>
              <a:t> </a:t>
            </a:r>
            <a:r>
              <a:rPr lang="en-US" dirty="0">
                <a:solidFill>
                  <a:srgbClr val="00B050"/>
                </a:solidFill>
                <a:latin typeface="+mj-lt"/>
              </a:rPr>
              <a:t>@CERN</a:t>
            </a:r>
            <a:r>
              <a:rPr lang="en-US" dirty="0" smtClean="0">
                <a:solidFill>
                  <a:srgbClr val="005CAB"/>
                </a:solidFill>
                <a:latin typeface="+mj-lt"/>
              </a:rPr>
              <a:t>, with a </a:t>
            </a:r>
            <a:r>
              <a:rPr lang="en-US" dirty="0" smtClean="0">
                <a:solidFill>
                  <a:srgbClr val="FF0000"/>
                </a:solidFill>
                <a:latin typeface="+mj-lt"/>
              </a:rPr>
              <a:t>dose of </a:t>
            </a:r>
            <a:r>
              <a:rPr lang="en-US" dirty="0" smtClean="0">
                <a:solidFill>
                  <a:srgbClr val="FF0000"/>
                </a:solidFill>
                <a:latin typeface="Calibri" panose="020F0502020204030204" pitchFamily="34" charset="0"/>
              </a:rPr>
              <a:t>10</a:t>
            </a:r>
            <a:r>
              <a:rPr lang="en-US" baseline="300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12</a:t>
            </a:r>
            <a:r>
              <a:rPr lang="en-US" dirty="0" smtClean="0">
                <a:solidFill>
                  <a:srgbClr val="FF0000"/>
                </a:solidFill>
                <a:latin typeface="Calibri" panose="020F0502020204030204" pitchFamily="34" charset="0"/>
              </a:rPr>
              <a:t> n/cm</a:t>
            </a:r>
            <a:r>
              <a:rPr lang="en-US" baseline="300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2</a:t>
            </a:r>
            <a:r>
              <a:rPr lang="en-US" dirty="0" smtClean="0">
                <a:solidFill>
                  <a:srgbClr val="005CAB"/>
                </a:solidFill>
                <a:latin typeface="Calibri" panose="020F0502020204030204" pitchFamily="34" charset="0"/>
              </a:rPr>
              <a:t>.</a:t>
            </a:r>
            <a:endParaRPr lang="en-US" dirty="0" smtClean="0">
              <a:solidFill>
                <a:srgbClr val="005CAB"/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8581" y="2276872"/>
            <a:ext cx="465201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solidFill>
                  <a:srgbClr val="005CAB"/>
                </a:solidFill>
                <a:latin typeface="Calibri" panose="020F0502020204030204" pitchFamily="34" charset="0"/>
              </a:rPr>
              <a:t>After </a:t>
            </a:r>
            <a:r>
              <a:rPr lang="en-US" u="sng" dirty="0" smtClean="0">
                <a:solidFill>
                  <a:srgbClr val="005CAB"/>
                </a:solidFill>
                <a:latin typeface="Calibri" panose="020F0502020204030204" pitchFamily="34" charset="0"/>
              </a:rPr>
              <a:t>irradiation</a:t>
            </a:r>
            <a:r>
              <a:rPr lang="en-US" dirty="0" smtClean="0">
                <a:solidFill>
                  <a:srgbClr val="005CAB"/>
                </a:solidFill>
                <a:latin typeface="Calibri" panose="020F0502020204030204" pitchFamily="34" charset="0"/>
              </a:rPr>
              <a:t>: </a:t>
            </a:r>
            <a:endParaRPr lang="en-US" dirty="0">
              <a:solidFill>
                <a:srgbClr val="005CAB"/>
              </a:solidFill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5CAB"/>
                </a:solidFill>
                <a:latin typeface="Calibri" panose="020F0502020204030204" pitchFamily="34" charset="0"/>
              </a:rPr>
              <a:t>Dark current increased up to 450 </a:t>
            </a:r>
            <a:r>
              <a:rPr lang="en-US" dirty="0" err="1">
                <a:solidFill>
                  <a:srgbClr val="005CAB"/>
                </a:solidFill>
                <a:latin typeface="Calibri" panose="020F0502020204030204" pitchFamily="34" charset="0"/>
              </a:rPr>
              <a:t>μA</a:t>
            </a:r>
            <a:r>
              <a:rPr lang="en-US" dirty="0">
                <a:solidFill>
                  <a:srgbClr val="005CAB"/>
                </a:solidFill>
                <a:latin typeface="Calibri" panose="020F0502020204030204" pitchFamily="34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5CAB"/>
                </a:solidFill>
                <a:latin typeface="Calibri" panose="020F0502020204030204" pitchFamily="34" charset="0"/>
              </a:rPr>
              <a:t>Gain*PDE change is &lt; 10%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</a:rPr>
              <a:t>PDE change is &lt; 10%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</a:rPr>
              <a:t>ENC(50ns gate) ~ 20 </a:t>
            </a:r>
            <a:r>
              <a:rPr lang="en-US" dirty="0" err="1">
                <a:solidFill>
                  <a:srgbClr val="FF0000"/>
                </a:solidFill>
                <a:latin typeface="Calibri" panose="020F0502020204030204" pitchFamily="34" charset="0"/>
              </a:rPr>
              <a:t>p.e.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</a:rPr>
              <a:t> RMS</a:t>
            </a:r>
            <a:r>
              <a:rPr lang="en-US" dirty="0">
                <a:solidFill>
                  <a:srgbClr val="005CAB"/>
                </a:solidFill>
                <a:latin typeface="Calibri" panose="020F0502020204030204" pitchFamily="34" charset="0"/>
              </a:rPr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056" y="1628800"/>
            <a:ext cx="3600000" cy="221860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6056" y="4074007"/>
            <a:ext cx="3780000" cy="230924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211046" y="3773874"/>
            <a:ext cx="17639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srgbClr val="005CAB"/>
                </a:solidFill>
                <a:latin typeface="Calibri" panose="020F0502020204030204" pitchFamily="34" charset="0"/>
              </a:rPr>
              <a:t>Noise increase</a:t>
            </a:r>
            <a:endParaRPr lang="en-US" sz="1800" dirty="0">
              <a:solidFill>
                <a:srgbClr val="005CAB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11046" y="6256218"/>
            <a:ext cx="17639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srgbClr val="005CAB"/>
                </a:solidFill>
                <a:latin typeface="Calibri" panose="020F0502020204030204" pitchFamily="34" charset="0"/>
              </a:rPr>
              <a:t>PDE loss</a:t>
            </a:r>
            <a:endParaRPr lang="en-US" sz="1800" dirty="0">
              <a:solidFill>
                <a:srgbClr val="005CAB"/>
              </a:solidFill>
              <a:latin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3063" y="5445224"/>
            <a:ext cx="44975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5CAB"/>
                </a:solidFill>
                <a:latin typeface="Calibri" panose="020F0502020204030204" pitchFamily="34" charset="0"/>
              </a:rPr>
              <a:t>Parameters measured at </a:t>
            </a:r>
            <a:r>
              <a:rPr lang="en-US" dirty="0">
                <a:solidFill>
                  <a:srgbClr val="005CAB"/>
                </a:solidFill>
                <a:latin typeface="Calibri" panose="020F0502020204030204" pitchFamily="34" charset="0"/>
              </a:rPr>
              <a:t>V</a:t>
            </a:r>
            <a:r>
              <a:rPr lang="en-US" baseline="-25000" dirty="0">
                <a:solidFill>
                  <a:srgbClr val="005CAB"/>
                </a:solidFill>
                <a:latin typeface="Calibri" panose="020F0502020204030204" pitchFamily="34" charset="0"/>
              </a:rPr>
              <a:t>OV</a:t>
            </a:r>
            <a:r>
              <a:rPr lang="en-US" dirty="0">
                <a:solidFill>
                  <a:srgbClr val="005CAB"/>
                </a:solidFill>
                <a:latin typeface="Calibri" panose="020F0502020204030204" pitchFamily="34" charset="0"/>
              </a:rPr>
              <a:t>=2.7 V (PDE(515 nm)=15%) </a:t>
            </a:r>
            <a:endParaRPr lang="en-US" dirty="0"/>
          </a:p>
        </p:txBody>
      </p:sp>
      <p:sp>
        <p:nvSpPr>
          <p:cNvPr id="13" name="Segnaposto piè di pagina 4"/>
          <p:cNvSpPr txBox="1">
            <a:spLocks/>
          </p:cNvSpPr>
          <p:nvPr/>
        </p:nvSpPr>
        <p:spPr>
          <a:xfrm>
            <a:off x="3124200" y="6706727"/>
            <a:ext cx="2895600" cy="1365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05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kumimoji="0" lang="it-IT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IFD 2014 – </a:t>
            </a:r>
            <a:r>
              <a:rPr lang="it-IT" dirty="0">
                <a:solidFill>
                  <a:prstClr val="white"/>
                </a:solidFill>
              </a:rPr>
              <a:t>Trento – March </a:t>
            </a:r>
            <a:r>
              <a:rPr lang="it-IT" dirty="0" smtClean="0">
                <a:solidFill>
                  <a:prstClr val="white"/>
                </a:solidFill>
              </a:rPr>
              <a:t>11-13, 2014</a:t>
            </a:r>
            <a:endParaRPr kumimoji="0" lang="it-IT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896956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798338" y="2400300"/>
            <a:ext cx="374948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6000" b="1" dirty="0" smtClean="0">
                <a:solidFill>
                  <a:srgbClr val="005CAB"/>
                </a:solidFill>
                <a:latin typeface="+mj-lt"/>
              </a:rPr>
              <a:t>Thank you!</a:t>
            </a:r>
            <a:endParaRPr lang="en-US" sz="6000" dirty="0">
              <a:solidFill>
                <a:srgbClr val="005CAB"/>
              </a:solidFill>
              <a:latin typeface="+mj-lt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 </a:t>
            </a:r>
            <a:fld id="{320B315E-92C1-468A-BC55-5095D020C860}" type="slidenum">
              <a:rPr lang="it-IT" smtClean="0">
                <a:solidFill>
                  <a:srgbClr val="005CAB"/>
                </a:solidFill>
              </a:rPr>
              <a:pPr>
                <a:defRPr/>
              </a:pPr>
              <a:t>19</a:t>
            </a:fld>
            <a:endParaRPr lang="it-IT">
              <a:solidFill>
                <a:srgbClr val="005CA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95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1510649" y="2348880"/>
            <a:ext cx="61227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005CAB"/>
                </a:solidFill>
                <a:latin typeface="+mj-lt"/>
                <a:sym typeface="Wingdings" panose="05000000000000000000" pitchFamily="2" charset="2"/>
              </a:rPr>
              <a:t>SiPM Technology at FBK</a:t>
            </a:r>
            <a:endParaRPr lang="en-US" sz="4800" dirty="0">
              <a:solidFill>
                <a:srgbClr val="005CAB"/>
              </a:solidFill>
              <a:latin typeface="+mj-lt"/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 </a:t>
            </a:r>
            <a:fld id="{320B315E-92C1-468A-BC55-5095D020C860}" type="slidenum">
              <a:rPr lang="it-IT" smtClean="0">
                <a:solidFill>
                  <a:srgbClr val="005CAB"/>
                </a:solidFill>
              </a:rPr>
              <a:pPr>
                <a:defRPr/>
              </a:pPr>
              <a:t>2</a:t>
            </a:fld>
            <a:endParaRPr lang="it-IT">
              <a:solidFill>
                <a:srgbClr val="005CAB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9618" y="3717032"/>
            <a:ext cx="76647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2800" u="sng" dirty="0">
                <a:solidFill>
                  <a:srgbClr val="005CAB"/>
                </a:solidFill>
              </a:rPr>
              <a:t>A. Gola</a:t>
            </a:r>
            <a:r>
              <a:rPr lang="it-IT" sz="2800" dirty="0">
                <a:solidFill>
                  <a:srgbClr val="005CAB"/>
                </a:solidFill>
              </a:rPr>
              <a:t>, </a:t>
            </a:r>
            <a:r>
              <a:rPr lang="it-IT" sz="2800" dirty="0" smtClean="0">
                <a:solidFill>
                  <a:srgbClr val="005CAB"/>
                </a:solidFill>
              </a:rPr>
              <a:t>F. Acerbi, A</a:t>
            </a:r>
            <a:r>
              <a:rPr lang="it-IT" sz="2800" dirty="0">
                <a:solidFill>
                  <a:srgbClr val="005CAB"/>
                </a:solidFill>
              </a:rPr>
              <a:t>. Ferri, </a:t>
            </a:r>
            <a:r>
              <a:rPr lang="it-IT" sz="2800" dirty="0" smtClean="0">
                <a:solidFill>
                  <a:srgbClr val="005CAB"/>
                </a:solidFill>
              </a:rPr>
              <a:t>A. Picciotto, C</a:t>
            </a:r>
            <a:r>
              <a:rPr lang="it-IT" sz="2800" dirty="0">
                <a:solidFill>
                  <a:srgbClr val="005CAB"/>
                </a:solidFill>
              </a:rPr>
              <a:t>. Piemonte, </a:t>
            </a:r>
            <a:r>
              <a:rPr lang="it-IT" sz="2800" dirty="0" smtClean="0">
                <a:solidFill>
                  <a:srgbClr val="005CAB"/>
                </a:solidFill>
              </a:rPr>
              <a:t>G. </a:t>
            </a:r>
            <a:r>
              <a:rPr lang="it-IT" sz="2800" dirty="0" err="1" smtClean="0">
                <a:solidFill>
                  <a:srgbClr val="005CAB"/>
                </a:solidFill>
              </a:rPr>
              <a:t>Paternoster</a:t>
            </a:r>
            <a:r>
              <a:rPr lang="it-IT" sz="2800" dirty="0" smtClean="0">
                <a:solidFill>
                  <a:srgbClr val="005CAB"/>
                </a:solidFill>
              </a:rPr>
              <a:t>, G. Zappalà, N</a:t>
            </a:r>
            <a:r>
              <a:rPr lang="it-IT" sz="2800" dirty="0">
                <a:solidFill>
                  <a:srgbClr val="005CAB"/>
                </a:solidFill>
              </a:rPr>
              <a:t>. Zorzi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11168" y="4869160"/>
            <a:ext cx="35216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 smtClean="0">
                <a:solidFill>
                  <a:srgbClr val="005CAB"/>
                </a:solidFill>
              </a:rPr>
              <a:t>gola@fbk.eu, piemonte@fbk.eu</a:t>
            </a:r>
            <a:endParaRPr lang="it-IT" sz="2000" dirty="0">
              <a:solidFill>
                <a:srgbClr val="005CAB"/>
              </a:solidFill>
            </a:endParaRPr>
          </a:p>
        </p:txBody>
      </p:sp>
      <p:sp>
        <p:nvSpPr>
          <p:cNvPr id="8" name="Segnaposto piè di pagina 4"/>
          <p:cNvSpPr txBox="1">
            <a:spLocks/>
          </p:cNvSpPr>
          <p:nvPr/>
        </p:nvSpPr>
        <p:spPr>
          <a:xfrm>
            <a:off x="3124200" y="6706727"/>
            <a:ext cx="2895600" cy="1365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05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kumimoji="0" lang="it-IT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IFD 2014 – </a:t>
            </a:r>
            <a:r>
              <a:rPr lang="it-IT" dirty="0">
                <a:solidFill>
                  <a:prstClr val="white"/>
                </a:solidFill>
              </a:rPr>
              <a:t>Trento – March </a:t>
            </a:r>
            <a:r>
              <a:rPr lang="it-IT" dirty="0" smtClean="0">
                <a:solidFill>
                  <a:prstClr val="white"/>
                </a:solidFill>
              </a:rPr>
              <a:t>11-13, 2014</a:t>
            </a:r>
            <a:endParaRPr kumimoji="0" lang="it-IT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66044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6959143" y="6379265"/>
            <a:ext cx="1917757" cy="484887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 </a:t>
            </a:r>
            <a:fld id="{140F7E92-D3EC-4C3B-BFB3-4980EA2FF51D}" type="slidenum">
              <a:rPr lang="en-US" smtClean="0">
                <a:solidFill>
                  <a:srgbClr val="005CAB"/>
                </a:solidFill>
              </a:rPr>
              <a:pPr/>
              <a:t>20</a:t>
            </a:fld>
            <a:endParaRPr lang="en-US" dirty="0">
              <a:solidFill>
                <a:srgbClr val="005CAB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195447" y="238124"/>
            <a:ext cx="65781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rgbClr val="005CAB"/>
                </a:solidFill>
                <a:latin typeface="+mj-lt"/>
              </a:rPr>
              <a:t>Timing Resolution (hints)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" y="1885931"/>
            <a:ext cx="4140000" cy="2815199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163403" y="1667034"/>
            <a:ext cx="2318263" cy="1530573"/>
            <a:chOff x="195823" y="2182686"/>
            <a:chExt cx="2318263" cy="1530573"/>
          </a:xfrm>
        </p:grpSpPr>
        <p:sp>
          <p:nvSpPr>
            <p:cNvPr id="13" name="TextBox 12"/>
            <p:cNvSpPr txBox="1"/>
            <p:nvPr/>
          </p:nvSpPr>
          <p:spPr>
            <a:xfrm>
              <a:off x="195823" y="2182686"/>
              <a:ext cx="2318263" cy="461665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dirty="0" smtClean="0">
                  <a:solidFill>
                    <a:srgbClr val="FF0000"/>
                  </a:solidFill>
                  <a:latin typeface="Arial"/>
                </a:rPr>
                <a:t>FWHM ≈ 20 ps!</a:t>
              </a:r>
            </a:p>
          </p:txBody>
        </p:sp>
        <p:cxnSp>
          <p:nvCxnSpPr>
            <p:cNvPr id="14" name="Straight Arrow Connector 13"/>
            <p:cNvCxnSpPr>
              <a:stCxn id="13" idx="2"/>
            </p:cNvCxnSpPr>
            <p:nvPr/>
          </p:nvCxnSpPr>
          <p:spPr bwMode="auto">
            <a:xfrm>
              <a:off x="1354955" y="2644351"/>
              <a:ext cx="839605" cy="1068908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sp>
        <p:nvSpPr>
          <p:cNvPr id="16" name="TextBox 15"/>
          <p:cNvSpPr txBox="1"/>
          <p:nvPr/>
        </p:nvSpPr>
        <p:spPr>
          <a:xfrm>
            <a:off x="515556" y="4953969"/>
            <a:ext cx="37812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FF0000"/>
                </a:solidFill>
                <a:latin typeface="Calibri" panose="020F0502020204030204" pitchFamily="34" charset="0"/>
              </a:rPr>
              <a:t>Single photon </a:t>
            </a:r>
            <a:r>
              <a:rPr lang="en-US" dirty="0" smtClean="0">
                <a:solidFill>
                  <a:srgbClr val="005CAB"/>
                </a:solidFill>
                <a:latin typeface="Calibri" panose="020F0502020204030204" pitchFamily="34" charset="0"/>
              </a:rPr>
              <a:t>time resolution</a:t>
            </a:r>
            <a:endParaRPr lang="en-US" dirty="0">
              <a:solidFill>
                <a:srgbClr val="005CAB"/>
              </a:solidFill>
              <a:latin typeface="Calibri" panose="020F050202020403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409941" y="1205369"/>
            <a:ext cx="19924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it-IT"/>
            </a:defPPr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b="1">
                <a:solidFill>
                  <a:srgbClr val="009900"/>
                </a:solidFill>
                <a:latin typeface="Arial"/>
              </a:defRPr>
            </a:lvl1pPr>
          </a:lstStyle>
          <a:p>
            <a:r>
              <a:rPr lang="it-IT" dirty="0"/>
              <a:t>10 </a:t>
            </a:r>
            <a:r>
              <a:rPr lang="it-IT" dirty="0" err="1"/>
              <a:t>um</a:t>
            </a:r>
            <a:r>
              <a:rPr lang="it-IT" dirty="0"/>
              <a:t> SPAD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4696665" y="1205369"/>
            <a:ext cx="4159335" cy="4579597"/>
            <a:chOff x="4696665" y="1446423"/>
            <a:chExt cx="4159335" cy="4579597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6000" y="2126984"/>
              <a:ext cx="4140000" cy="2815200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4801931" y="5195023"/>
              <a:ext cx="378124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dirty="0" smtClean="0">
                  <a:solidFill>
                    <a:srgbClr val="005CAB"/>
                  </a:solidFill>
                  <a:latin typeface="Calibri" panose="020F0502020204030204" pitchFamily="34" charset="0"/>
                </a:rPr>
                <a:t>Time resolution </a:t>
              </a:r>
              <a:r>
                <a:rPr lang="en-US" dirty="0" smtClean="0">
                  <a:solidFill>
                    <a:srgbClr val="FF0000"/>
                  </a:solidFill>
                  <a:latin typeface="Calibri" panose="020F0502020204030204" pitchFamily="34" charset="0"/>
                </a:rPr>
                <a:t>vs. number of photons</a:t>
              </a:r>
              <a:endParaRPr lang="en-US" dirty="0">
                <a:solidFill>
                  <a:srgbClr val="FF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696665" y="1446423"/>
              <a:ext cx="411202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it-IT"/>
              </a:defPPr>
              <a:lvl1pPr algn="ctr" eaLnBrk="1" fontAlgn="auto" hangingPunct="1">
                <a:spcBef>
                  <a:spcPts val="0"/>
                </a:spcBef>
                <a:spcAft>
                  <a:spcPts val="0"/>
                </a:spcAft>
                <a:defRPr b="1">
                  <a:solidFill>
                    <a:srgbClr val="009900"/>
                  </a:solidFill>
                  <a:latin typeface="Arial"/>
                </a:defRPr>
              </a:lvl1pPr>
            </a:lstStyle>
            <a:p>
              <a:r>
                <a:rPr lang="it-IT" dirty="0">
                  <a:latin typeface="+mj-lt"/>
                </a:rPr>
                <a:t>1x1 mm</a:t>
              </a:r>
              <a:r>
                <a:rPr lang="it-IT" baseline="30000" dirty="0">
                  <a:latin typeface="+mj-lt"/>
                </a:rPr>
                <a:t>2</a:t>
              </a:r>
              <a:r>
                <a:rPr lang="it-IT" dirty="0">
                  <a:latin typeface="+mj-lt"/>
                </a:rPr>
                <a:t> SiPM – 50 </a:t>
              </a:r>
              <a:r>
                <a:rPr lang="it-IT" dirty="0" err="1">
                  <a:latin typeface="+mj-lt"/>
                </a:rPr>
                <a:t>um</a:t>
              </a:r>
              <a:r>
                <a:rPr lang="it-IT" dirty="0">
                  <a:latin typeface="+mj-lt"/>
                </a:rPr>
                <a:t> </a:t>
              </a:r>
              <a:r>
                <a:rPr lang="it-IT" dirty="0" err="1">
                  <a:latin typeface="+mj-lt"/>
                </a:rPr>
                <a:t>cell</a:t>
              </a:r>
              <a:endParaRPr lang="it-IT" dirty="0">
                <a:latin typeface="+mj-lt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5148064" y="3517097"/>
            <a:ext cx="3240360" cy="548320"/>
            <a:chOff x="5148064" y="3717032"/>
            <a:chExt cx="3240360" cy="548320"/>
          </a:xfrm>
        </p:grpSpPr>
        <p:cxnSp>
          <p:nvCxnSpPr>
            <p:cNvPr id="32" name="Straight Connector 31"/>
            <p:cNvCxnSpPr/>
            <p:nvPr/>
          </p:nvCxnSpPr>
          <p:spPr bwMode="auto">
            <a:xfrm>
              <a:off x="5148064" y="3717032"/>
              <a:ext cx="3240360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3" name="TextBox 32"/>
            <p:cNvSpPr txBox="1"/>
            <p:nvPr/>
          </p:nvSpPr>
          <p:spPr>
            <a:xfrm>
              <a:off x="5292080" y="3803687"/>
              <a:ext cx="1980029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dirty="0" smtClean="0">
                  <a:solidFill>
                    <a:srgbClr val="FF0000"/>
                  </a:solidFill>
                  <a:latin typeface="Arial"/>
                </a:rPr>
                <a:t>30 ps FWHM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7452320" y="2604224"/>
            <a:ext cx="1637468" cy="714504"/>
            <a:chOff x="7452320" y="2845278"/>
            <a:chExt cx="1637468" cy="714504"/>
          </a:xfrm>
        </p:grpSpPr>
        <p:cxnSp>
          <p:nvCxnSpPr>
            <p:cNvPr id="26" name="Straight Arrow Connector 25"/>
            <p:cNvCxnSpPr/>
            <p:nvPr/>
          </p:nvCxnSpPr>
          <p:spPr bwMode="auto">
            <a:xfrm flipH="1">
              <a:off x="7452320" y="3306943"/>
              <a:ext cx="321304" cy="252839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27" name="TextBox 26"/>
            <p:cNvSpPr txBox="1"/>
            <p:nvPr/>
          </p:nvSpPr>
          <p:spPr>
            <a:xfrm>
              <a:off x="7528142" y="2845278"/>
              <a:ext cx="1561646" cy="4616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dirty="0" smtClean="0">
                  <a:solidFill>
                    <a:srgbClr val="00B050"/>
                  </a:solidFill>
                  <a:latin typeface="Arial"/>
                </a:rPr>
                <a:t>~1/</a:t>
              </a:r>
              <a:r>
                <a:rPr lang="en-US" dirty="0" err="1" smtClean="0">
                  <a:solidFill>
                    <a:srgbClr val="00B050"/>
                  </a:solidFill>
                  <a:latin typeface="Arial"/>
                </a:rPr>
                <a:t>sqrt</a:t>
              </a:r>
              <a:r>
                <a:rPr lang="en-US" dirty="0" smtClean="0">
                  <a:solidFill>
                    <a:srgbClr val="00B050"/>
                  </a:solidFill>
                  <a:latin typeface="Arial"/>
                </a:rPr>
                <a:t>(N)</a:t>
              </a:r>
              <a:endParaRPr lang="en-US" dirty="0">
                <a:solidFill>
                  <a:srgbClr val="00B050"/>
                </a:solidFill>
                <a:latin typeface="Arial"/>
              </a:endParaRPr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86573" y="6101464"/>
            <a:ext cx="89499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5CAB"/>
                </a:solidFill>
                <a:latin typeface="Calibri" panose="020F0502020204030204" pitchFamily="34" charset="0"/>
              </a:rPr>
              <a:t>Measurements on </a:t>
            </a:r>
            <a:r>
              <a:rPr lang="en-US" dirty="0" smtClean="0">
                <a:solidFill>
                  <a:srgbClr val="00B050"/>
                </a:solidFill>
                <a:latin typeface="Calibri" panose="020F0502020204030204" pitchFamily="34" charset="0"/>
              </a:rPr>
              <a:t>older RGB-SiPM technology</a:t>
            </a:r>
            <a:r>
              <a:rPr lang="en-US" dirty="0" smtClean="0">
                <a:solidFill>
                  <a:srgbClr val="005CAB"/>
                </a:solidFill>
                <a:latin typeface="Calibri" panose="020F0502020204030204" pitchFamily="34" charset="0"/>
              </a:rPr>
              <a:t> at 23 °C.</a:t>
            </a:r>
            <a:endParaRPr lang="en-US" dirty="0" smtClean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3245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2716" y="965201"/>
            <a:ext cx="3091359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5CAB"/>
                </a:solidFill>
                <a:latin typeface="+mj-lt"/>
              </a:rPr>
              <a:t>Original technology</a:t>
            </a:r>
            <a:endParaRPr lang="en-US" sz="2800" b="1" dirty="0">
              <a:solidFill>
                <a:srgbClr val="005CAB"/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50707" y="247423"/>
            <a:ext cx="39791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5CA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FBK technology evolution</a:t>
            </a:r>
            <a:endParaRPr lang="en-US" sz="2800" b="1" dirty="0">
              <a:solidFill>
                <a:srgbClr val="005CA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07904" y="982831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+mj-lt"/>
              </a:rPr>
              <a:t>2006</a:t>
            </a:r>
          </a:p>
        </p:txBody>
      </p:sp>
      <p:grpSp>
        <p:nvGrpSpPr>
          <p:cNvPr id="6" name="Group 22"/>
          <p:cNvGrpSpPr/>
          <p:nvPr/>
        </p:nvGrpSpPr>
        <p:grpSpPr>
          <a:xfrm>
            <a:off x="152897" y="1591734"/>
            <a:ext cx="3970371" cy="2565397"/>
            <a:chOff x="161364" y="1642536"/>
            <a:chExt cx="3970371" cy="2565397"/>
          </a:xfrm>
        </p:grpSpPr>
        <p:sp>
          <p:nvSpPr>
            <p:cNvPr id="7" name="Rectangle 6"/>
            <p:cNvSpPr/>
            <p:nvPr/>
          </p:nvSpPr>
          <p:spPr>
            <a:xfrm>
              <a:off x="161364" y="2119261"/>
              <a:ext cx="3970371" cy="2088672"/>
            </a:xfrm>
            <a:prstGeom prst="rect">
              <a:avLst/>
            </a:prstGeom>
            <a:solidFill>
              <a:srgbClr val="BCE292"/>
            </a:solidFill>
            <a:ln w="38100">
              <a:solidFill>
                <a:srgbClr val="0099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+mj-lt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94076" y="2161127"/>
              <a:ext cx="3691652" cy="20236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 smtClean="0">
                  <a:latin typeface="+mj-lt"/>
                  <a:sym typeface="Wingdings" pitchFamily="2" charset="2"/>
                </a:rPr>
                <a:t>RGB-SiPM</a:t>
              </a:r>
            </a:p>
            <a:p>
              <a:pPr algn="ctr"/>
              <a:r>
                <a:rPr lang="en-US" sz="1100" b="1" dirty="0" smtClean="0">
                  <a:latin typeface="+mj-lt"/>
                  <a:sym typeface="Wingdings" pitchFamily="2" charset="2"/>
                </a:rPr>
                <a:t>(Red-Green-Blue SiPM)</a:t>
              </a:r>
            </a:p>
            <a:p>
              <a:pPr algn="ctr"/>
              <a:endParaRPr lang="en-US" sz="1050" dirty="0" smtClean="0">
                <a:latin typeface="+mj-lt"/>
                <a:sym typeface="Wingdings" pitchFamily="2" charset="2"/>
              </a:endParaRPr>
            </a:p>
            <a:p>
              <a:pPr>
                <a:buFont typeface="Wingdings" pitchFamily="2" charset="2"/>
                <a:buChar char="Ø"/>
              </a:pPr>
              <a:r>
                <a:rPr lang="en-US" sz="1600" dirty="0" smtClean="0">
                  <a:latin typeface="+mj-lt"/>
                  <a:sym typeface="Wingdings" pitchFamily="2" charset="2"/>
                </a:rPr>
                <a:t> excellent breakdown voltage uniformity</a:t>
              </a:r>
            </a:p>
            <a:p>
              <a:pPr>
                <a:buFont typeface="Wingdings" pitchFamily="2" charset="2"/>
                <a:buChar char="Ø"/>
              </a:pPr>
              <a:r>
                <a:rPr lang="en-US" sz="1600" dirty="0" smtClean="0">
                  <a:latin typeface="+mj-lt"/>
                  <a:sym typeface="Wingdings" pitchFamily="2" charset="2"/>
                </a:rPr>
                <a:t> low breakdown voltage temperature </a:t>
              </a:r>
            </a:p>
            <a:p>
              <a:r>
                <a:rPr lang="en-US" sz="1600" dirty="0" smtClean="0">
                  <a:latin typeface="+mj-lt"/>
                  <a:sym typeface="Wingdings" pitchFamily="2" charset="2"/>
                </a:rPr>
                <a:t>    dependence</a:t>
              </a:r>
            </a:p>
            <a:p>
              <a:pPr>
                <a:buFont typeface="Wingdings" pitchFamily="2" charset="2"/>
                <a:buChar char="Ø"/>
              </a:pPr>
              <a:r>
                <a:rPr lang="en-US" sz="1600" dirty="0" smtClean="0">
                  <a:latin typeface="+mj-lt"/>
                  <a:sym typeface="Wingdings" pitchFamily="2" charset="2"/>
                </a:rPr>
                <a:t> higher efficiency</a:t>
              </a:r>
            </a:p>
            <a:p>
              <a:pPr>
                <a:buFont typeface="Wingdings" pitchFamily="2" charset="2"/>
                <a:buChar char="Ø"/>
              </a:pPr>
              <a:r>
                <a:rPr lang="en-US" sz="1600" dirty="0" smtClean="0">
                  <a:latin typeface="+mj-lt"/>
                  <a:sym typeface="Wingdings" pitchFamily="2" charset="2"/>
                </a:rPr>
                <a:t> very low dark noise</a:t>
              </a:r>
            </a:p>
          </p:txBody>
        </p:sp>
        <p:sp>
          <p:nvSpPr>
            <p:cNvPr id="9" name="Right Arrow 8"/>
            <p:cNvSpPr/>
            <p:nvPr/>
          </p:nvSpPr>
          <p:spPr>
            <a:xfrm rot="5400000">
              <a:off x="2190478" y="1601399"/>
              <a:ext cx="423335" cy="505610"/>
            </a:xfrm>
            <a:prstGeom prst="rightArrow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+mj-lt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06188" y="1690743"/>
              <a:ext cx="121219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latin typeface="+mj-lt"/>
                </a:rPr>
                <a:t>2010-11</a:t>
              </a:r>
              <a:endParaRPr lang="en-US" sz="2400" b="1" dirty="0">
                <a:latin typeface="+mj-lt"/>
              </a:endParaRPr>
            </a:p>
          </p:txBody>
        </p:sp>
      </p:grpSp>
      <p:grpSp>
        <p:nvGrpSpPr>
          <p:cNvPr id="11" name="Group 24"/>
          <p:cNvGrpSpPr/>
          <p:nvPr/>
        </p:nvGrpSpPr>
        <p:grpSpPr>
          <a:xfrm>
            <a:off x="4175000" y="1657239"/>
            <a:ext cx="4748875" cy="2857500"/>
            <a:chOff x="3971792" y="1716508"/>
            <a:chExt cx="4748875" cy="2857500"/>
          </a:xfrm>
        </p:grpSpPr>
        <p:sp>
          <p:nvSpPr>
            <p:cNvPr id="12" name="Rectangle 11"/>
            <p:cNvSpPr/>
            <p:nvPr/>
          </p:nvSpPr>
          <p:spPr>
            <a:xfrm>
              <a:off x="4668822" y="2122847"/>
              <a:ext cx="4051845" cy="2135889"/>
            </a:xfrm>
            <a:prstGeom prst="rect">
              <a:avLst/>
            </a:prstGeom>
            <a:solidFill>
              <a:srgbClr val="E2CFF1"/>
            </a:solidFill>
            <a:ln w="38100">
              <a:solidFill>
                <a:srgbClr val="C963C2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+mj-lt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910005" y="2142573"/>
              <a:ext cx="3691652" cy="24314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 smtClean="0">
                  <a:latin typeface="+mj-lt"/>
                  <a:sym typeface="Wingdings" pitchFamily="2" charset="2"/>
                </a:rPr>
                <a:t>NUV-SiPM</a:t>
              </a:r>
            </a:p>
            <a:p>
              <a:pPr algn="ctr"/>
              <a:r>
                <a:rPr lang="en-US" sz="1200" b="1" dirty="0" smtClean="0">
                  <a:latin typeface="+mj-lt"/>
                  <a:sym typeface="Wingdings" pitchFamily="2" charset="2"/>
                </a:rPr>
                <a:t>(Near-UV SiPM)</a:t>
              </a:r>
            </a:p>
            <a:p>
              <a:pPr algn="ctr"/>
              <a:endParaRPr lang="en-US" sz="1200" b="1" dirty="0" smtClean="0">
                <a:latin typeface="+mj-lt"/>
                <a:sym typeface="Wingdings" pitchFamily="2" charset="2"/>
              </a:endParaRPr>
            </a:p>
            <a:p>
              <a:pPr>
                <a:buFont typeface="Wingdings" pitchFamily="2" charset="2"/>
                <a:buChar char="Ø"/>
              </a:pPr>
              <a:r>
                <a:rPr lang="en-US" sz="1600" dirty="0" smtClean="0">
                  <a:latin typeface="+mj-lt"/>
                  <a:sym typeface="Wingdings" pitchFamily="2" charset="2"/>
                </a:rPr>
                <a:t> excellent breakdown voltage uniformity</a:t>
              </a:r>
            </a:p>
            <a:p>
              <a:pPr>
                <a:buFont typeface="Wingdings" pitchFamily="2" charset="2"/>
                <a:buChar char="Ø"/>
              </a:pPr>
              <a:r>
                <a:rPr lang="en-US" sz="1600" dirty="0" smtClean="0">
                  <a:latin typeface="+mj-lt"/>
                  <a:sym typeface="Wingdings" pitchFamily="2" charset="2"/>
                </a:rPr>
                <a:t> low breakdown voltage temperature </a:t>
              </a:r>
            </a:p>
            <a:p>
              <a:r>
                <a:rPr lang="en-US" sz="1600" dirty="0" smtClean="0">
                  <a:latin typeface="+mj-lt"/>
                  <a:sym typeface="Wingdings" pitchFamily="2" charset="2"/>
                </a:rPr>
                <a:t>    dependence </a:t>
              </a:r>
            </a:p>
            <a:p>
              <a:pPr>
                <a:buFont typeface="Wingdings" pitchFamily="2" charset="2"/>
                <a:buChar char="Ø"/>
              </a:pPr>
              <a:r>
                <a:rPr lang="en-US" sz="1600" dirty="0" smtClean="0">
                  <a:latin typeface="+mj-lt"/>
                  <a:sym typeface="Wingdings" pitchFamily="2" charset="2"/>
                </a:rPr>
                <a:t> high efficiency in the near-ultraviolet</a:t>
              </a:r>
            </a:p>
            <a:p>
              <a:pPr>
                <a:buFont typeface="Wingdings" pitchFamily="2" charset="2"/>
                <a:buChar char="Ø"/>
              </a:pPr>
              <a:r>
                <a:rPr lang="en-US" sz="1600" dirty="0" smtClean="0">
                  <a:latin typeface="+mj-lt"/>
                  <a:sym typeface="Wingdings" pitchFamily="2" charset="2"/>
                </a:rPr>
                <a:t> very low dark noise</a:t>
              </a:r>
            </a:p>
            <a:p>
              <a:endParaRPr lang="en-US" dirty="0" smtClean="0">
                <a:latin typeface="+mj-lt"/>
                <a:sym typeface="Wingdings" pitchFamily="2" charset="2"/>
              </a:endParaRPr>
            </a:p>
          </p:txBody>
        </p:sp>
        <p:sp>
          <p:nvSpPr>
            <p:cNvPr id="14" name="Right Arrow 13"/>
            <p:cNvSpPr/>
            <p:nvPr/>
          </p:nvSpPr>
          <p:spPr>
            <a:xfrm>
              <a:off x="3971792" y="2826427"/>
              <a:ext cx="641593" cy="505610"/>
            </a:xfrm>
            <a:prstGeom prst="rightArrow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+mj-lt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880285" y="1716508"/>
              <a:ext cx="8066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latin typeface="+mj-lt"/>
                </a:rPr>
                <a:t>2012</a:t>
              </a:r>
              <a:endParaRPr lang="en-US" sz="2400" b="1" dirty="0">
                <a:latin typeface="+mj-lt"/>
              </a:endParaRPr>
            </a:p>
          </p:txBody>
        </p:sp>
      </p:grpSp>
      <p:grpSp>
        <p:nvGrpSpPr>
          <p:cNvPr id="16" name="Group 23"/>
          <p:cNvGrpSpPr/>
          <p:nvPr/>
        </p:nvGrpSpPr>
        <p:grpSpPr>
          <a:xfrm>
            <a:off x="163254" y="4199456"/>
            <a:ext cx="3960014" cy="2366443"/>
            <a:chOff x="171721" y="4385731"/>
            <a:chExt cx="3960014" cy="2116676"/>
          </a:xfrm>
        </p:grpSpPr>
        <p:sp>
          <p:nvSpPr>
            <p:cNvPr id="17" name="Rectangle 16"/>
            <p:cNvSpPr/>
            <p:nvPr/>
          </p:nvSpPr>
          <p:spPr>
            <a:xfrm>
              <a:off x="172122" y="4861447"/>
              <a:ext cx="3959613" cy="1640960"/>
            </a:xfrm>
            <a:prstGeom prst="rect">
              <a:avLst/>
            </a:prstGeom>
            <a:solidFill>
              <a:srgbClr val="BCE292"/>
            </a:solidFill>
            <a:ln w="38100">
              <a:solidFill>
                <a:srgbClr val="0099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+mj-lt"/>
              </a:endParaRPr>
            </a:p>
          </p:txBody>
        </p:sp>
        <p:sp>
          <p:nvSpPr>
            <p:cNvPr id="18" name="Right Arrow 17"/>
            <p:cNvSpPr/>
            <p:nvPr/>
          </p:nvSpPr>
          <p:spPr>
            <a:xfrm rot="5400000">
              <a:off x="2175646" y="4347453"/>
              <a:ext cx="429053" cy="505610"/>
            </a:xfrm>
            <a:prstGeom prst="rightArrow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+mj-lt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71721" y="4469188"/>
              <a:ext cx="806631" cy="4129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latin typeface="+mj-lt"/>
                </a:rPr>
                <a:t>2012</a:t>
              </a:r>
              <a:endParaRPr lang="en-US" sz="2400" b="1" dirty="0">
                <a:latin typeface="+mj-lt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94076" y="4918336"/>
              <a:ext cx="3134263" cy="12594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latin typeface="+mj-lt"/>
                  <a:sym typeface="Wingdings" pitchFamily="2" charset="2"/>
                </a:rPr>
                <a:t>RGB-SiPM HD</a:t>
              </a:r>
            </a:p>
            <a:p>
              <a:pPr algn="ctr"/>
              <a:r>
                <a:rPr lang="en-US" sz="1100" b="1" dirty="0" smtClean="0">
                  <a:latin typeface="+mj-lt"/>
                  <a:sym typeface="Wingdings" pitchFamily="2" charset="2"/>
                </a:rPr>
                <a:t>(Red-Green-Blue SiPM – high density)</a:t>
              </a:r>
            </a:p>
            <a:p>
              <a:pPr algn="ctr"/>
              <a:endParaRPr lang="en-US" sz="1050" dirty="0" smtClean="0">
                <a:latin typeface="+mj-lt"/>
                <a:sym typeface="Wingdings" pitchFamily="2" charset="2"/>
              </a:endParaRPr>
            </a:p>
            <a:p>
              <a:r>
                <a:rPr lang="en-US" sz="2000" dirty="0" smtClean="0">
                  <a:latin typeface="+mj-lt"/>
                  <a:sym typeface="Wingdings" pitchFamily="2" charset="2"/>
                </a:rPr>
                <a:t>small cell size with high fill factor</a:t>
              </a:r>
            </a:p>
          </p:txBody>
        </p:sp>
      </p:grpSp>
      <p:sp>
        <p:nvSpPr>
          <p:cNvPr id="21" name="Striped Right Arrow 20"/>
          <p:cNvSpPr/>
          <p:nvPr/>
        </p:nvSpPr>
        <p:spPr bwMode="auto">
          <a:xfrm>
            <a:off x="4182532" y="5317067"/>
            <a:ext cx="626535" cy="533400"/>
          </a:xfrm>
          <a:prstGeom prst="stripedRightArrow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22" name="Striped Right Arrow 21"/>
          <p:cNvSpPr/>
          <p:nvPr/>
        </p:nvSpPr>
        <p:spPr bwMode="auto">
          <a:xfrm rot="5400000">
            <a:off x="6629399" y="4284135"/>
            <a:ext cx="626535" cy="533400"/>
          </a:xfrm>
          <a:prstGeom prst="stripedRightArrow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606256" y="3426070"/>
            <a:ext cx="1471878" cy="707886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+mj-lt"/>
              </a:rPr>
              <a:t>electric field</a:t>
            </a:r>
          </a:p>
          <a:p>
            <a:r>
              <a:rPr lang="en-US" sz="2000" dirty="0" smtClean="0">
                <a:solidFill>
                  <a:srgbClr val="FF0000"/>
                </a:solidFill>
                <a:latin typeface="+mj-lt"/>
              </a:rPr>
              <a:t>engineering</a:t>
            </a:r>
            <a:endParaRPr lang="en-US" sz="20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35541" y="4774684"/>
            <a:ext cx="1042593" cy="707886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+mj-lt"/>
              </a:rPr>
              <a:t>new cell</a:t>
            </a:r>
          </a:p>
          <a:p>
            <a:r>
              <a:rPr lang="en-US" sz="2000" dirty="0" smtClean="0">
                <a:solidFill>
                  <a:srgbClr val="FF0000"/>
                </a:solidFill>
                <a:latin typeface="+mj-lt"/>
              </a:rPr>
              <a:t>border</a:t>
            </a:r>
            <a:endParaRPr lang="en-US" sz="20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849292" y="2093814"/>
            <a:ext cx="1039067" cy="707886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+mj-lt"/>
              </a:rPr>
              <a:t>new </a:t>
            </a:r>
          </a:p>
          <a:p>
            <a:r>
              <a:rPr lang="en-US" sz="2000" dirty="0" smtClean="0">
                <a:solidFill>
                  <a:srgbClr val="FF0000"/>
                </a:solidFill>
                <a:latin typeface="+mj-lt"/>
              </a:rPr>
              <a:t>junction</a:t>
            </a: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 </a:t>
            </a:r>
            <a:fld id="{320B315E-92C1-468A-BC55-5095D020C860}" type="slidenum">
              <a:rPr lang="it-IT" smtClean="0">
                <a:solidFill>
                  <a:srgbClr val="005CAB"/>
                </a:solidFill>
              </a:rPr>
              <a:pPr>
                <a:defRPr/>
              </a:pPr>
              <a:t>3</a:t>
            </a:fld>
            <a:endParaRPr lang="it-IT">
              <a:solidFill>
                <a:srgbClr val="005CAB"/>
              </a:solidFill>
            </a:endParaRPr>
          </a:p>
        </p:txBody>
      </p:sp>
      <p:sp>
        <p:nvSpPr>
          <p:cNvPr id="27" name="Segnaposto piè di pagina 4"/>
          <p:cNvSpPr txBox="1">
            <a:spLocks/>
          </p:cNvSpPr>
          <p:nvPr/>
        </p:nvSpPr>
        <p:spPr>
          <a:xfrm>
            <a:off x="3124200" y="6706727"/>
            <a:ext cx="2895600" cy="1365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05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kumimoji="0" lang="it-IT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IFD 2014 – </a:t>
            </a:r>
            <a:r>
              <a:rPr lang="it-IT" dirty="0">
                <a:solidFill>
                  <a:prstClr val="white"/>
                </a:solidFill>
              </a:rPr>
              <a:t>Trento – March </a:t>
            </a:r>
            <a:r>
              <a:rPr lang="it-IT" dirty="0" smtClean="0">
                <a:solidFill>
                  <a:prstClr val="white"/>
                </a:solidFill>
              </a:rPr>
              <a:t>11-13, 2014</a:t>
            </a:r>
            <a:endParaRPr kumimoji="0" lang="it-IT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830495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682791" y="2400300"/>
            <a:ext cx="398057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6000" b="1" dirty="0" smtClean="0">
                <a:solidFill>
                  <a:srgbClr val="005CAB"/>
                </a:solidFill>
                <a:latin typeface="+mj-lt"/>
              </a:rPr>
              <a:t>RGB-HD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6000" dirty="0" smtClean="0">
                <a:solidFill>
                  <a:srgbClr val="005CAB"/>
                </a:solidFill>
                <a:latin typeface="+mj-lt"/>
              </a:rPr>
              <a:t>high density</a:t>
            </a:r>
            <a:endParaRPr lang="en-US" sz="6000" dirty="0">
              <a:solidFill>
                <a:srgbClr val="005CAB"/>
              </a:solidFill>
              <a:latin typeface="+mj-lt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 </a:t>
            </a:r>
            <a:fld id="{320B315E-92C1-468A-BC55-5095D020C860}" type="slidenum">
              <a:rPr lang="it-IT" smtClean="0">
                <a:solidFill>
                  <a:srgbClr val="005CAB"/>
                </a:solidFill>
              </a:rPr>
              <a:pPr>
                <a:defRPr/>
              </a:pPr>
              <a:t>4</a:t>
            </a:fld>
            <a:endParaRPr lang="it-IT">
              <a:solidFill>
                <a:srgbClr val="005CAB"/>
              </a:solidFill>
            </a:endParaRPr>
          </a:p>
        </p:txBody>
      </p:sp>
      <p:sp>
        <p:nvSpPr>
          <p:cNvPr id="4" name="Segnaposto piè di pagina 4"/>
          <p:cNvSpPr txBox="1">
            <a:spLocks/>
          </p:cNvSpPr>
          <p:nvPr/>
        </p:nvSpPr>
        <p:spPr>
          <a:xfrm>
            <a:off x="3124200" y="6706727"/>
            <a:ext cx="2895600" cy="1365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05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kumimoji="0" lang="it-IT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IFD 2014 – </a:t>
            </a:r>
            <a:r>
              <a:rPr lang="it-IT" dirty="0">
                <a:solidFill>
                  <a:prstClr val="white"/>
                </a:solidFill>
              </a:rPr>
              <a:t>Trento – March </a:t>
            </a:r>
            <a:r>
              <a:rPr lang="it-IT" dirty="0" smtClean="0">
                <a:solidFill>
                  <a:prstClr val="white"/>
                </a:solidFill>
              </a:rPr>
              <a:t>11-13, 2014</a:t>
            </a:r>
            <a:endParaRPr kumimoji="0" lang="it-IT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038572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966477" y="332656"/>
            <a:ext cx="29840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b="1" dirty="0" smtClean="0">
                <a:solidFill>
                  <a:srgbClr val="005CAB"/>
                </a:solidFill>
                <a:latin typeface="+mj-lt"/>
              </a:rPr>
              <a:t>Why small cells?</a:t>
            </a:r>
            <a:endParaRPr lang="en-US" sz="3200" b="1" dirty="0">
              <a:solidFill>
                <a:srgbClr val="005CAB"/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8800" y="1155700"/>
            <a:ext cx="764908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5CAB"/>
                </a:solidFill>
                <a:latin typeface="+mj-lt"/>
              </a:rPr>
              <a:t>1. </a:t>
            </a:r>
            <a:r>
              <a:rPr lang="en-US" dirty="0" smtClean="0">
                <a:solidFill>
                  <a:srgbClr val="FF0000"/>
                </a:solidFill>
                <a:latin typeface="+mj-lt"/>
              </a:rPr>
              <a:t>Lower correlated noise</a:t>
            </a:r>
            <a:r>
              <a:rPr lang="en-US" dirty="0" smtClean="0">
                <a:solidFill>
                  <a:srgbClr val="005CAB"/>
                </a:solidFill>
                <a:latin typeface="+mj-lt"/>
              </a:rPr>
              <a:t>, because of lower gain (lower C</a:t>
            </a:r>
            <a:r>
              <a:rPr lang="en-US" baseline="-25000" dirty="0" smtClean="0">
                <a:solidFill>
                  <a:srgbClr val="005CAB"/>
                </a:solidFill>
                <a:latin typeface="+mj-lt"/>
              </a:rPr>
              <a:t>d</a:t>
            </a:r>
            <a:r>
              <a:rPr lang="en-US" dirty="0" smtClean="0">
                <a:solidFill>
                  <a:srgbClr val="005CAB"/>
                </a:solidFill>
                <a:latin typeface="+mj-lt"/>
              </a:rPr>
              <a:t>):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5CAB"/>
                </a:solidFill>
                <a:latin typeface="+mj-lt"/>
              </a:rPr>
              <a:t>	- lower afterpulsing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5CAB"/>
                </a:solidFill>
                <a:latin typeface="+mj-lt"/>
              </a:rPr>
              <a:t>	- possibly lower direct and delayed Optical CT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5CAB"/>
                </a:solidFill>
                <a:latin typeface="+mj-lt"/>
              </a:rPr>
              <a:t>	- lower external Optical CT (with scintillator).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 smtClean="0">
              <a:solidFill>
                <a:srgbClr val="005CAB"/>
              </a:solidFill>
              <a:latin typeface="+mj-lt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</a:t>
            </a:r>
            <a:fld id="{320B315E-92C1-468A-BC55-5095D020C860}" type="slidenum">
              <a:rPr lang="en-US" smtClean="0">
                <a:solidFill>
                  <a:srgbClr val="005CAB"/>
                </a:solidFill>
              </a:rPr>
              <a:pPr>
                <a:defRPr/>
              </a:pPr>
              <a:t>5</a:t>
            </a:fld>
            <a:endParaRPr lang="en-US" dirty="0">
              <a:solidFill>
                <a:srgbClr val="005CAB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58800" y="3094692"/>
            <a:ext cx="85497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5CAB"/>
                </a:solidFill>
                <a:latin typeface="Calibri"/>
              </a:rPr>
              <a:t>2. </a:t>
            </a:r>
            <a:r>
              <a:rPr lang="en-US" dirty="0">
                <a:solidFill>
                  <a:srgbClr val="FF0000"/>
                </a:solidFill>
                <a:latin typeface="Calibri"/>
              </a:rPr>
              <a:t>Larger linear dynamic range</a:t>
            </a:r>
            <a:r>
              <a:rPr lang="en-US" dirty="0">
                <a:solidFill>
                  <a:srgbClr val="005CAB"/>
                </a:solidFill>
                <a:latin typeface="Calibri"/>
              </a:rPr>
              <a:t>.</a:t>
            </a:r>
          </a:p>
          <a:p>
            <a:pPr lvl="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5CAB"/>
              </a:solidFill>
              <a:latin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58800" y="3922335"/>
            <a:ext cx="854970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5CAB"/>
                </a:solidFill>
                <a:latin typeface="Calibri"/>
              </a:rPr>
              <a:t>3. </a:t>
            </a:r>
            <a:r>
              <a:rPr lang="en-US" dirty="0">
                <a:solidFill>
                  <a:srgbClr val="FF0000"/>
                </a:solidFill>
                <a:latin typeface="Calibri"/>
              </a:rPr>
              <a:t>Faster recharge time</a:t>
            </a:r>
            <a:r>
              <a:rPr lang="en-US" dirty="0">
                <a:solidFill>
                  <a:srgbClr val="005CAB"/>
                </a:solidFill>
                <a:latin typeface="Calibri"/>
              </a:rPr>
              <a:t>.</a:t>
            </a:r>
          </a:p>
          <a:p>
            <a:pPr lvl="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5CAB"/>
                </a:solidFill>
                <a:latin typeface="Calibri"/>
              </a:rPr>
              <a:t>	- reduced pile-up</a:t>
            </a:r>
          </a:p>
          <a:p>
            <a:pPr lvl="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5CAB"/>
                </a:solidFill>
                <a:latin typeface="Calibri"/>
              </a:rPr>
              <a:t>	- useful with «slow» scintillators (</a:t>
            </a:r>
            <a:r>
              <a:rPr lang="en-US" dirty="0" err="1">
                <a:solidFill>
                  <a:srgbClr val="005CAB"/>
                </a:solidFill>
                <a:latin typeface="Calibri"/>
              </a:rPr>
              <a:t>CsI</a:t>
            </a:r>
            <a:r>
              <a:rPr lang="en-US" dirty="0">
                <a:solidFill>
                  <a:srgbClr val="005CAB"/>
                </a:solidFill>
                <a:latin typeface="Calibri"/>
              </a:rPr>
              <a:t>) for further extended </a:t>
            </a:r>
            <a:br>
              <a:rPr lang="en-US" dirty="0">
                <a:solidFill>
                  <a:srgbClr val="005CAB"/>
                </a:solidFill>
                <a:latin typeface="Calibri"/>
              </a:rPr>
            </a:br>
            <a:r>
              <a:rPr lang="en-US" dirty="0">
                <a:solidFill>
                  <a:srgbClr val="005CAB"/>
                </a:solidFill>
                <a:latin typeface="Calibri"/>
              </a:rPr>
              <a:t>	  dynamic range</a:t>
            </a:r>
          </a:p>
          <a:p>
            <a:pPr lvl="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5CAB"/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58800" y="5661248"/>
            <a:ext cx="85497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5CAB"/>
                </a:solidFill>
                <a:latin typeface="Calibri"/>
              </a:rPr>
              <a:t>All are important to </a:t>
            </a:r>
            <a:r>
              <a:rPr lang="en-US" dirty="0">
                <a:solidFill>
                  <a:srgbClr val="00B050"/>
                </a:solidFill>
                <a:latin typeface="Calibri"/>
              </a:rPr>
              <a:t>optimize spectroscopic and timing</a:t>
            </a:r>
          </a:p>
          <a:p>
            <a:pPr lvl="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B050"/>
                </a:solidFill>
                <a:latin typeface="Calibri"/>
              </a:rPr>
              <a:t>performance</a:t>
            </a:r>
            <a:r>
              <a:rPr lang="en-US" dirty="0">
                <a:solidFill>
                  <a:srgbClr val="005CAB"/>
                </a:solidFill>
                <a:latin typeface="Calibri"/>
              </a:rPr>
              <a:t>.</a:t>
            </a:r>
          </a:p>
        </p:txBody>
      </p:sp>
      <p:sp>
        <p:nvSpPr>
          <p:cNvPr id="9" name="Segnaposto piè di pagina 4"/>
          <p:cNvSpPr txBox="1">
            <a:spLocks/>
          </p:cNvSpPr>
          <p:nvPr/>
        </p:nvSpPr>
        <p:spPr>
          <a:xfrm>
            <a:off x="3124200" y="6706727"/>
            <a:ext cx="2895600" cy="1365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05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kumimoji="0" lang="it-IT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IFD 2014 – </a:t>
            </a:r>
            <a:r>
              <a:rPr lang="it-IT" dirty="0">
                <a:solidFill>
                  <a:prstClr val="white"/>
                </a:solidFill>
              </a:rPr>
              <a:t>Trento – March </a:t>
            </a:r>
            <a:r>
              <a:rPr lang="it-IT" dirty="0" smtClean="0">
                <a:solidFill>
                  <a:prstClr val="white"/>
                </a:solidFill>
              </a:rPr>
              <a:t>11-13, 2014</a:t>
            </a:r>
            <a:endParaRPr kumimoji="0" lang="it-IT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412630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/>
      <p:bldP spid="5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23528" y="5057235"/>
            <a:ext cx="85689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5CAB"/>
                </a:solidFill>
                <a:latin typeface="+mj-lt"/>
              </a:rPr>
              <a:t>We </a:t>
            </a:r>
            <a:r>
              <a:rPr lang="en-US" dirty="0" smtClean="0">
                <a:solidFill>
                  <a:srgbClr val="FF0000"/>
                </a:solidFill>
                <a:latin typeface="+mj-lt"/>
              </a:rPr>
              <a:t>completely re-designed the cell border </a:t>
            </a:r>
            <a:r>
              <a:rPr lang="en-US" dirty="0" smtClean="0">
                <a:solidFill>
                  <a:srgbClr val="005CAB"/>
                </a:solidFill>
                <a:latin typeface="+mj-lt"/>
              </a:rPr>
              <a:t>structure of the RGB technology to have small cells with high fill factor using trenches.</a:t>
            </a:r>
            <a:endParaRPr lang="it-IT" dirty="0">
              <a:solidFill>
                <a:srgbClr val="005CAB"/>
              </a:solidFill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3528" y="5955764"/>
            <a:ext cx="66304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it-IT" b="1" dirty="0" smtClean="0">
                <a:solidFill>
                  <a:srgbClr val="005CAB"/>
                </a:solidFill>
                <a:latin typeface="+mj-lt"/>
              </a:rPr>
              <a:t>RGB-HD </a:t>
            </a:r>
            <a:r>
              <a:rPr lang="it-IT" b="1" dirty="0" err="1" smtClean="0">
                <a:solidFill>
                  <a:srgbClr val="005CAB"/>
                </a:solidFill>
                <a:latin typeface="+mj-lt"/>
              </a:rPr>
              <a:t>structure</a:t>
            </a:r>
            <a:r>
              <a:rPr lang="it-IT" b="1" dirty="0" smtClean="0">
                <a:solidFill>
                  <a:srgbClr val="005CAB"/>
                </a:solidFill>
                <a:latin typeface="+mj-lt"/>
              </a:rPr>
              <a:t>: </a:t>
            </a:r>
            <a:r>
              <a:rPr lang="it-IT" b="1" dirty="0" smtClean="0">
                <a:solidFill>
                  <a:srgbClr val="FF0000"/>
                </a:solidFill>
                <a:latin typeface="+mj-lt"/>
              </a:rPr>
              <a:t>L &lt; 2 </a:t>
            </a:r>
            <a:r>
              <a:rPr lang="it-IT" b="1" dirty="0" err="1" smtClean="0">
                <a:solidFill>
                  <a:srgbClr val="FF0000"/>
                </a:solidFill>
                <a:latin typeface="+mj-lt"/>
              </a:rPr>
              <a:t>um</a:t>
            </a:r>
            <a:r>
              <a:rPr lang="it-IT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it-IT" dirty="0" smtClean="0">
                <a:solidFill>
                  <a:srgbClr val="FF00FF"/>
                </a:solidFill>
                <a:latin typeface="+mj-lt"/>
              </a:rPr>
              <a:t>(</a:t>
            </a:r>
            <a:r>
              <a:rPr lang="it-IT" dirty="0" err="1" smtClean="0">
                <a:solidFill>
                  <a:srgbClr val="FF00FF"/>
                </a:solidFill>
                <a:latin typeface="+mj-lt"/>
              </a:rPr>
              <a:t>originally</a:t>
            </a:r>
            <a:r>
              <a:rPr lang="it-IT" dirty="0" smtClean="0">
                <a:solidFill>
                  <a:srgbClr val="FF00FF"/>
                </a:solidFill>
                <a:latin typeface="+mj-lt"/>
              </a:rPr>
              <a:t> </a:t>
            </a:r>
            <a:r>
              <a:rPr lang="it-IT" dirty="0" err="1" smtClean="0">
                <a:solidFill>
                  <a:srgbClr val="FF00FF"/>
                </a:solidFill>
                <a:latin typeface="+mj-lt"/>
              </a:rPr>
              <a:t>it</a:t>
            </a:r>
            <a:r>
              <a:rPr lang="it-IT" dirty="0" smtClean="0">
                <a:solidFill>
                  <a:srgbClr val="FF00FF"/>
                </a:solidFill>
                <a:latin typeface="+mj-lt"/>
              </a:rPr>
              <a:t> </a:t>
            </a:r>
            <a:r>
              <a:rPr lang="it-IT" dirty="0" err="1" smtClean="0">
                <a:solidFill>
                  <a:srgbClr val="FF00FF"/>
                </a:solidFill>
                <a:latin typeface="+mj-lt"/>
              </a:rPr>
              <a:t>was</a:t>
            </a:r>
            <a:r>
              <a:rPr lang="it-IT" dirty="0" smtClean="0">
                <a:solidFill>
                  <a:srgbClr val="FF00FF"/>
                </a:solidFill>
                <a:latin typeface="+mj-lt"/>
              </a:rPr>
              <a:t> 7 </a:t>
            </a:r>
            <a:r>
              <a:rPr lang="it-IT" dirty="0" err="1" smtClean="0">
                <a:solidFill>
                  <a:srgbClr val="FF00FF"/>
                </a:solidFill>
                <a:latin typeface="+mj-lt"/>
              </a:rPr>
              <a:t>um</a:t>
            </a:r>
            <a:r>
              <a:rPr lang="it-IT" dirty="0" smtClean="0">
                <a:solidFill>
                  <a:srgbClr val="FF00FF"/>
                </a:solidFill>
                <a:latin typeface="+mj-lt"/>
              </a:rPr>
              <a:t>).</a:t>
            </a:r>
            <a:endParaRPr lang="it-IT" dirty="0">
              <a:solidFill>
                <a:srgbClr val="FF00FF"/>
              </a:solidFill>
              <a:latin typeface="+mj-lt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187333"/>
            <a:ext cx="5235789" cy="3600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652120" y="1446628"/>
            <a:ext cx="28083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solidFill>
                  <a:srgbClr val="FF0000"/>
                </a:solidFill>
                <a:latin typeface="+mj-lt"/>
              </a:rPr>
              <a:t>L is the dead border </a:t>
            </a:r>
            <a:r>
              <a:rPr lang="en-US" sz="2000" dirty="0" smtClean="0">
                <a:solidFill>
                  <a:srgbClr val="005CAB"/>
                </a:solidFill>
                <a:latin typeface="+mj-lt"/>
              </a:rPr>
              <a:t>region around a cell</a:t>
            </a:r>
            <a:endParaRPr lang="en-US" sz="2000" dirty="0">
              <a:solidFill>
                <a:srgbClr val="005CAB"/>
              </a:solidFill>
              <a:latin typeface="+mj-lt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 </a:t>
            </a:r>
            <a:fld id="{320B315E-92C1-468A-BC55-5095D020C860}" type="slidenum">
              <a:rPr lang="it-IT" smtClean="0">
                <a:solidFill>
                  <a:srgbClr val="005CAB"/>
                </a:solidFill>
              </a:rPr>
              <a:pPr>
                <a:defRPr/>
              </a:pPr>
              <a:t>6</a:t>
            </a:fld>
            <a:endParaRPr lang="it-IT">
              <a:solidFill>
                <a:srgbClr val="005CAB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30731" y="332656"/>
            <a:ext cx="24825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b="1" dirty="0" smtClean="0">
                <a:solidFill>
                  <a:srgbClr val="005CAB"/>
                </a:solidFill>
                <a:latin typeface="+mj-lt"/>
              </a:rPr>
              <a:t>Difficult? Yes.</a:t>
            </a:r>
            <a:endParaRPr lang="en-US" sz="3200" b="1" dirty="0">
              <a:solidFill>
                <a:srgbClr val="005CAB"/>
              </a:solidFill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652120" y="2475888"/>
            <a:ext cx="28083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solidFill>
                  <a:schemeClr val="accent1"/>
                </a:solidFill>
                <a:latin typeface="+mj-lt"/>
              </a:rPr>
              <a:t>The</a:t>
            </a:r>
            <a:r>
              <a:rPr lang="en-US" sz="2000" dirty="0" smtClean="0">
                <a:solidFill>
                  <a:srgbClr val="FF0000"/>
                </a:solidFill>
                <a:latin typeface="+mj-lt"/>
              </a:rPr>
              <a:t> Fill Factor (FF), </a:t>
            </a:r>
            <a:r>
              <a:rPr lang="en-US" sz="2000" dirty="0" smtClean="0">
                <a:solidFill>
                  <a:schemeClr val="accent1"/>
                </a:solidFill>
                <a:latin typeface="+mj-lt"/>
              </a:rPr>
              <a:t>also called geometrical efficiency, is the ratio:</a:t>
            </a:r>
            <a:endParaRPr lang="en-US" sz="2000" dirty="0">
              <a:solidFill>
                <a:schemeClr val="accent1"/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652120" y="3559083"/>
                <a:ext cx="2486322" cy="6914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𝐹𝐹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𝐴𝑐𝑡𝑖𝑣𝑒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𝐴𝑟𝑒𝑎</m:t>
                          </m:r>
                        </m:num>
                        <m:den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𝑇𝑜𝑡𝑎𝑙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𝐴𝑟𝑒𝑎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2120" y="3559083"/>
                <a:ext cx="2486322" cy="69147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2" name="Group 41"/>
          <p:cNvGrpSpPr/>
          <p:nvPr/>
        </p:nvGrpSpPr>
        <p:grpSpPr>
          <a:xfrm>
            <a:off x="827584" y="831722"/>
            <a:ext cx="2244092" cy="3749406"/>
            <a:chOff x="827584" y="831722"/>
            <a:chExt cx="2244092" cy="3749406"/>
          </a:xfrm>
        </p:grpSpPr>
        <p:grpSp>
          <p:nvGrpSpPr>
            <p:cNvPr id="36" name="Group 35"/>
            <p:cNvGrpSpPr/>
            <p:nvPr/>
          </p:nvGrpSpPr>
          <p:grpSpPr>
            <a:xfrm flipH="1">
              <a:off x="1727684" y="1268760"/>
              <a:ext cx="720080" cy="3312368"/>
              <a:chOff x="3851920" y="1268760"/>
              <a:chExt cx="720080" cy="3312368"/>
            </a:xfrm>
          </p:grpSpPr>
          <p:cxnSp>
            <p:nvCxnSpPr>
              <p:cNvPr id="37" name="Straight Connector 36"/>
              <p:cNvCxnSpPr/>
              <p:nvPr/>
            </p:nvCxnSpPr>
            <p:spPr>
              <a:xfrm>
                <a:off x="3851920" y="1268760"/>
                <a:ext cx="0" cy="3312368"/>
              </a:xfrm>
              <a:prstGeom prst="line">
                <a:avLst/>
              </a:prstGeom>
              <a:ln w="28575">
                <a:solidFill>
                  <a:srgbClr val="FF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Arrow Connector 37"/>
              <p:cNvCxnSpPr/>
              <p:nvPr/>
            </p:nvCxnSpPr>
            <p:spPr>
              <a:xfrm>
                <a:off x="3851920" y="1272416"/>
                <a:ext cx="720080" cy="0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prstDash val="sysDash"/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Arrow Connector 38"/>
              <p:cNvCxnSpPr/>
              <p:nvPr/>
            </p:nvCxnSpPr>
            <p:spPr>
              <a:xfrm>
                <a:off x="3851920" y="4562853"/>
                <a:ext cx="720080" cy="0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prstDash val="sysDash"/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1" name="TextBox 40"/>
            <p:cNvSpPr txBox="1"/>
            <p:nvPr/>
          </p:nvSpPr>
          <p:spPr>
            <a:xfrm>
              <a:off x="827584" y="831722"/>
              <a:ext cx="22440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dirty="0" smtClean="0">
                  <a:solidFill>
                    <a:srgbClr val="FF0000"/>
                  </a:solidFill>
                  <a:latin typeface="+mj-lt"/>
                </a:rPr>
                <a:t>New Technology</a:t>
              </a: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3193450" y="831722"/>
            <a:ext cx="2244092" cy="3749406"/>
            <a:chOff x="3193450" y="831722"/>
            <a:chExt cx="2244092" cy="3749406"/>
          </a:xfrm>
        </p:grpSpPr>
        <p:grpSp>
          <p:nvGrpSpPr>
            <p:cNvPr id="44" name="Group 43"/>
            <p:cNvGrpSpPr/>
            <p:nvPr/>
          </p:nvGrpSpPr>
          <p:grpSpPr>
            <a:xfrm>
              <a:off x="3817362" y="1268760"/>
              <a:ext cx="720080" cy="3312368"/>
              <a:chOff x="3851920" y="1268760"/>
              <a:chExt cx="720080" cy="3312368"/>
            </a:xfrm>
          </p:grpSpPr>
          <p:cxnSp>
            <p:nvCxnSpPr>
              <p:cNvPr id="46" name="Straight Connector 45"/>
              <p:cNvCxnSpPr/>
              <p:nvPr/>
            </p:nvCxnSpPr>
            <p:spPr>
              <a:xfrm>
                <a:off x="3851920" y="1268760"/>
                <a:ext cx="0" cy="3312368"/>
              </a:xfrm>
              <a:prstGeom prst="line">
                <a:avLst/>
              </a:prstGeom>
              <a:ln w="28575">
                <a:solidFill>
                  <a:srgbClr val="FF00FF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Arrow Connector 46"/>
              <p:cNvCxnSpPr/>
              <p:nvPr/>
            </p:nvCxnSpPr>
            <p:spPr>
              <a:xfrm>
                <a:off x="3851920" y="1272416"/>
                <a:ext cx="720080" cy="0"/>
              </a:xfrm>
              <a:prstGeom prst="straightConnector1">
                <a:avLst/>
              </a:prstGeom>
              <a:ln w="28575">
                <a:solidFill>
                  <a:srgbClr val="FF00FF"/>
                </a:solidFill>
                <a:prstDash val="sysDash"/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Arrow Connector 47"/>
              <p:cNvCxnSpPr/>
              <p:nvPr/>
            </p:nvCxnSpPr>
            <p:spPr>
              <a:xfrm>
                <a:off x="3851920" y="4562853"/>
                <a:ext cx="720080" cy="0"/>
              </a:xfrm>
              <a:prstGeom prst="straightConnector1">
                <a:avLst/>
              </a:prstGeom>
              <a:ln w="28575">
                <a:solidFill>
                  <a:srgbClr val="FF00FF"/>
                </a:solidFill>
                <a:prstDash val="sysDash"/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5" name="TextBox 44"/>
            <p:cNvSpPr txBox="1"/>
            <p:nvPr/>
          </p:nvSpPr>
          <p:spPr>
            <a:xfrm flipH="1">
              <a:off x="3193450" y="831722"/>
              <a:ext cx="22440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dirty="0" smtClean="0">
                  <a:solidFill>
                    <a:srgbClr val="FF00FF"/>
                  </a:solidFill>
                  <a:latin typeface="+mj-lt"/>
                </a:rPr>
                <a:t>Old Technology</a:t>
              </a:r>
            </a:p>
          </p:txBody>
        </p:sp>
      </p:grpSp>
      <p:sp>
        <p:nvSpPr>
          <p:cNvPr id="22" name="Segnaposto piè di pagina 4"/>
          <p:cNvSpPr txBox="1">
            <a:spLocks/>
          </p:cNvSpPr>
          <p:nvPr/>
        </p:nvSpPr>
        <p:spPr>
          <a:xfrm>
            <a:off x="3124200" y="6706727"/>
            <a:ext cx="2895600" cy="1365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05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kumimoji="0" lang="it-IT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IFD 2014 – </a:t>
            </a:r>
            <a:r>
              <a:rPr lang="it-IT" dirty="0">
                <a:solidFill>
                  <a:prstClr val="white"/>
                </a:solidFill>
              </a:rPr>
              <a:t>Trento – March </a:t>
            </a:r>
            <a:r>
              <a:rPr lang="it-IT" dirty="0" smtClean="0">
                <a:solidFill>
                  <a:prstClr val="white"/>
                </a:solidFill>
              </a:rPr>
              <a:t>11-13, 2014</a:t>
            </a:r>
            <a:endParaRPr kumimoji="0" lang="it-IT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360674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 </a:t>
            </a:r>
            <a:fld id="{320B315E-92C1-468A-BC55-5095D020C860}" type="slidenum">
              <a:rPr lang="it-IT" smtClean="0">
                <a:solidFill>
                  <a:srgbClr val="005CAB"/>
                </a:solidFill>
              </a:rPr>
              <a:pPr>
                <a:defRPr/>
              </a:pPr>
              <a:t>7</a:t>
            </a:fld>
            <a:endParaRPr lang="it-IT">
              <a:solidFill>
                <a:srgbClr val="005CAB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95571" y="332656"/>
            <a:ext cx="43528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b="1" dirty="0" smtClean="0">
                <a:solidFill>
                  <a:srgbClr val="005CAB"/>
                </a:solidFill>
                <a:latin typeface="+mj-lt"/>
              </a:rPr>
              <a:t>RGB-HD optimal cell size</a:t>
            </a:r>
            <a:endParaRPr lang="en-US" sz="3200" b="1" dirty="0">
              <a:solidFill>
                <a:srgbClr val="005CAB"/>
              </a:solidFill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8800" y="1118980"/>
            <a:ext cx="8004371" cy="8331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5CAB"/>
                </a:solidFill>
                <a:latin typeface="+mj-lt"/>
              </a:rPr>
              <a:t>For a </a:t>
            </a:r>
            <a:r>
              <a:rPr lang="en-US" dirty="0" smtClean="0">
                <a:solidFill>
                  <a:srgbClr val="00B050"/>
                </a:solidFill>
                <a:latin typeface="+mj-lt"/>
              </a:rPr>
              <a:t>given border dead space</a:t>
            </a:r>
            <a:r>
              <a:rPr lang="en-US" dirty="0" smtClean="0">
                <a:solidFill>
                  <a:srgbClr val="005CAB"/>
                </a:solidFill>
                <a:latin typeface="+mj-lt"/>
              </a:rPr>
              <a:t>, the choice of the optimal cell size is not obvious: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58800" y="2114799"/>
            <a:ext cx="80043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  <a:latin typeface="+mj-lt"/>
              </a:rPr>
              <a:t>Larger cells provide higher Fill Factor </a:t>
            </a:r>
            <a:r>
              <a:rPr lang="en-US" dirty="0" smtClean="0">
                <a:solidFill>
                  <a:srgbClr val="005CAB"/>
                </a:solidFill>
                <a:latin typeface="+mj-lt"/>
              </a:rPr>
              <a:t>(FF) and thus higher PDE.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58800" y="2980601"/>
            <a:ext cx="80043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  <a:latin typeface="+mj-lt"/>
              </a:rPr>
              <a:t>Smaller cells reduce the correlated noise</a:t>
            </a:r>
            <a:r>
              <a:rPr lang="en-US" dirty="0" smtClean="0">
                <a:solidFill>
                  <a:srgbClr val="005CAB"/>
                </a:solidFill>
                <a:latin typeface="+mj-lt"/>
              </a:rPr>
              <a:t>, which ultimately limits the over-voltage and thus the PDE.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331640" y="4198588"/>
            <a:ext cx="7416823" cy="1416353"/>
            <a:chOff x="1331640" y="3717032"/>
            <a:chExt cx="7416823" cy="1416353"/>
          </a:xfrm>
        </p:grpSpPr>
        <p:sp>
          <p:nvSpPr>
            <p:cNvPr id="17" name="Bent Arrow 16"/>
            <p:cNvSpPr/>
            <p:nvPr/>
          </p:nvSpPr>
          <p:spPr bwMode="auto">
            <a:xfrm flipV="1">
              <a:off x="1331640" y="3717032"/>
              <a:ext cx="936104" cy="1008112"/>
            </a:xfrm>
            <a:prstGeom prst="bentArrow">
              <a:avLst/>
            </a:prstGeom>
            <a:solidFill>
              <a:srgbClr val="00CC99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627784" y="3933056"/>
              <a:ext cx="612067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dirty="0" smtClean="0">
                  <a:solidFill>
                    <a:srgbClr val="005CAB"/>
                  </a:solidFill>
                  <a:latin typeface="+mj-lt"/>
                </a:rPr>
                <a:t>We produced </a:t>
              </a:r>
              <a:r>
                <a:rPr lang="en-US" dirty="0" smtClean="0">
                  <a:solidFill>
                    <a:srgbClr val="FF0000"/>
                  </a:solidFill>
                  <a:latin typeface="+mj-lt"/>
                </a:rPr>
                <a:t>many cell sizes </a:t>
              </a:r>
              <a:r>
                <a:rPr lang="en-US" dirty="0" smtClean="0">
                  <a:solidFill>
                    <a:srgbClr val="005CAB"/>
                  </a:solidFill>
                  <a:latin typeface="+mj-lt"/>
                </a:rPr>
                <a:t>and characterized their performance experimentally.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dirty="0" smtClean="0">
                  <a:solidFill>
                    <a:srgbClr val="005CAB"/>
                  </a:solidFill>
                  <a:latin typeface="+mj-lt"/>
                </a:rPr>
                <a:t>(measurements are </a:t>
              </a:r>
              <a:r>
                <a:rPr lang="en-US" dirty="0" smtClean="0">
                  <a:solidFill>
                    <a:srgbClr val="00B050"/>
                  </a:solidFill>
                  <a:latin typeface="+mj-lt"/>
                </a:rPr>
                <a:t>ongoing</a:t>
              </a:r>
              <a:r>
                <a:rPr lang="en-US" dirty="0" smtClean="0">
                  <a:solidFill>
                    <a:srgbClr val="005CAB"/>
                  </a:solidFill>
                  <a:latin typeface="+mj-lt"/>
                </a:rPr>
                <a:t>)</a:t>
              </a:r>
            </a:p>
          </p:txBody>
        </p:sp>
      </p:grpSp>
      <p:sp>
        <p:nvSpPr>
          <p:cNvPr id="10" name="Segnaposto piè di pagina 4"/>
          <p:cNvSpPr txBox="1">
            <a:spLocks/>
          </p:cNvSpPr>
          <p:nvPr/>
        </p:nvSpPr>
        <p:spPr>
          <a:xfrm>
            <a:off x="3124200" y="6706727"/>
            <a:ext cx="2895600" cy="1365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05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kumimoji="0" lang="it-IT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IFD 2014 – </a:t>
            </a:r>
            <a:r>
              <a:rPr lang="it-IT" dirty="0">
                <a:solidFill>
                  <a:prstClr val="white"/>
                </a:solidFill>
              </a:rPr>
              <a:t>Trento – March </a:t>
            </a:r>
            <a:r>
              <a:rPr lang="it-IT" dirty="0" smtClean="0">
                <a:solidFill>
                  <a:prstClr val="white"/>
                </a:solidFill>
              </a:rPr>
              <a:t>11-13, 2014</a:t>
            </a:r>
            <a:endParaRPr kumimoji="0" lang="it-IT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98243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 </a:t>
            </a:r>
            <a:fld id="{320B315E-92C1-468A-BC55-5095D020C860}" type="slidenum">
              <a:rPr lang="it-IT" smtClean="0">
                <a:solidFill>
                  <a:srgbClr val="005CAB"/>
                </a:solidFill>
              </a:rPr>
              <a:pPr>
                <a:defRPr/>
              </a:pPr>
              <a:t>8</a:t>
            </a:fld>
            <a:endParaRPr lang="it-IT">
              <a:solidFill>
                <a:srgbClr val="005CAB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99802" y="332656"/>
            <a:ext cx="29443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b="1" dirty="0" smtClean="0">
                <a:solidFill>
                  <a:srgbClr val="005CAB"/>
                </a:solidFill>
                <a:latin typeface="+mj-lt"/>
              </a:rPr>
              <a:t>RGB-HD Layouts</a:t>
            </a:r>
            <a:endParaRPr lang="en-US" sz="3200" b="1" dirty="0">
              <a:solidFill>
                <a:srgbClr val="005CAB"/>
              </a:solidFill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454" y="1412776"/>
            <a:ext cx="7010251" cy="392640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251520" y="5445224"/>
            <a:ext cx="4248472" cy="972205"/>
            <a:chOff x="251520" y="5445224"/>
            <a:chExt cx="4248472" cy="972205"/>
          </a:xfrm>
        </p:grpSpPr>
        <p:sp>
          <p:nvSpPr>
            <p:cNvPr id="10" name="TextBox 9"/>
            <p:cNvSpPr txBox="1"/>
            <p:nvPr/>
          </p:nvSpPr>
          <p:spPr>
            <a:xfrm>
              <a:off x="251520" y="5586432"/>
              <a:ext cx="424847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dirty="0" smtClean="0">
                  <a:solidFill>
                    <a:srgbClr val="FF00FF"/>
                  </a:solidFill>
                  <a:latin typeface="+mj-lt"/>
                </a:rPr>
                <a:t>All are much smaller than the traditional 50 um (67 um) cells!</a:t>
              </a:r>
            </a:p>
          </p:txBody>
        </p:sp>
        <p:sp>
          <p:nvSpPr>
            <p:cNvPr id="4" name="Right Brace 3"/>
            <p:cNvSpPr/>
            <p:nvPr/>
          </p:nvSpPr>
          <p:spPr>
            <a:xfrm rot="5400000">
              <a:off x="1912127" y="4585551"/>
              <a:ext cx="216024" cy="1935370"/>
            </a:xfrm>
            <a:prstGeom prst="rightBrace">
              <a:avLst>
                <a:gd name="adj1" fmla="val 101249"/>
                <a:gd name="adj2" fmla="val 51152"/>
              </a:avLst>
            </a:prstGeom>
            <a:ln w="19050">
              <a:solidFill>
                <a:srgbClr val="FF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r"/>
              <a:endParaRPr lang="en-US" dirty="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3275856" y="875321"/>
            <a:ext cx="4223635" cy="3129743"/>
            <a:chOff x="3275856" y="875321"/>
            <a:chExt cx="4223635" cy="3129743"/>
          </a:xfrm>
        </p:grpSpPr>
        <p:sp>
          <p:nvSpPr>
            <p:cNvPr id="11" name="Oval 10"/>
            <p:cNvSpPr/>
            <p:nvPr/>
          </p:nvSpPr>
          <p:spPr>
            <a:xfrm>
              <a:off x="3275856" y="1916832"/>
              <a:ext cx="1296144" cy="208823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flipH="1">
              <a:off x="4230806" y="1306728"/>
              <a:ext cx="629226" cy="708292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4860032" y="875321"/>
              <a:ext cx="2639459" cy="461665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dirty="0" smtClean="0">
                  <a:solidFill>
                    <a:srgbClr val="FF0000"/>
                  </a:solidFill>
                  <a:latin typeface="+mj-lt"/>
                </a:rPr>
                <a:t>Very good linearity!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4860032" y="5445224"/>
            <a:ext cx="3202672" cy="648072"/>
            <a:chOff x="4860032" y="5445224"/>
            <a:chExt cx="3202672" cy="648072"/>
          </a:xfrm>
        </p:grpSpPr>
        <p:sp>
          <p:nvSpPr>
            <p:cNvPr id="28" name="TextBox 27"/>
            <p:cNvSpPr txBox="1"/>
            <p:nvPr/>
          </p:nvSpPr>
          <p:spPr>
            <a:xfrm>
              <a:off x="4860032" y="5631631"/>
              <a:ext cx="32026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dirty="0" smtClean="0">
                  <a:solidFill>
                    <a:srgbClr val="00B050"/>
                  </a:solidFill>
                  <a:latin typeface="+mj-lt"/>
                </a:rPr>
                <a:t>High Fill Factor</a:t>
              </a:r>
            </a:p>
          </p:txBody>
        </p:sp>
        <p:sp>
          <p:nvSpPr>
            <p:cNvPr id="29" name="Right Brace 28"/>
            <p:cNvSpPr/>
            <p:nvPr/>
          </p:nvSpPr>
          <p:spPr>
            <a:xfrm rot="5400000">
              <a:off x="6353356" y="3951900"/>
              <a:ext cx="216024" cy="3202672"/>
            </a:xfrm>
            <a:prstGeom prst="rightBrace">
              <a:avLst>
                <a:gd name="adj1" fmla="val 101249"/>
                <a:gd name="adj2" fmla="val 51152"/>
              </a:avLst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r"/>
              <a:endParaRPr lang="en-US" dirty="0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403648" y="2996952"/>
            <a:ext cx="1296144" cy="2342224"/>
            <a:chOff x="1403648" y="2996952"/>
            <a:chExt cx="1296144" cy="2342224"/>
          </a:xfrm>
        </p:grpSpPr>
        <p:sp>
          <p:nvSpPr>
            <p:cNvPr id="16" name="Oval 15"/>
            <p:cNvSpPr/>
            <p:nvPr/>
          </p:nvSpPr>
          <p:spPr>
            <a:xfrm>
              <a:off x="1403648" y="2996952"/>
              <a:ext cx="1296144" cy="504056"/>
            </a:xfrm>
            <a:prstGeom prst="ellipse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1403648" y="4835120"/>
              <a:ext cx="1296144" cy="504056"/>
            </a:xfrm>
            <a:prstGeom prst="ellipse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Segnaposto piè di pagina 4"/>
          <p:cNvSpPr txBox="1">
            <a:spLocks/>
          </p:cNvSpPr>
          <p:nvPr/>
        </p:nvSpPr>
        <p:spPr>
          <a:xfrm>
            <a:off x="3124200" y="6706727"/>
            <a:ext cx="2895600" cy="1365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05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kumimoji="0" lang="it-IT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IFD 2014 – </a:t>
            </a:r>
            <a:r>
              <a:rPr lang="it-IT" dirty="0">
                <a:solidFill>
                  <a:prstClr val="white"/>
                </a:solidFill>
              </a:rPr>
              <a:t>Trento – March </a:t>
            </a:r>
            <a:r>
              <a:rPr lang="it-IT" dirty="0" smtClean="0">
                <a:solidFill>
                  <a:prstClr val="white"/>
                </a:solidFill>
              </a:rPr>
              <a:t>11-13, 2014</a:t>
            </a:r>
            <a:endParaRPr kumimoji="0" lang="it-IT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183117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 </a:t>
            </a:r>
            <a:fld id="{320B315E-92C1-468A-BC55-5095D020C860}" type="slidenum">
              <a:rPr lang="it-IT" smtClean="0">
                <a:solidFill>
                  <a:srgbClr val="005CAB"/>
                </a:solidFill>
              </a:rPr>
              <a:pPr>
                <a:defRPr/>
              </a:pPr>
              <a:t>9</a:t>
            </a:fld>
            <a:endParaRPr lang="it-IT">
              <a:solidFill>
                <a:srgbClr val="005CAB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25935" y="332656"/>
            <a:ext cx="56921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b="1" dirty="0" smtClean="0">
                <a:solidFill>
                  <a:srgbClr val="005CAB"/>
                </a:solidFill>
                <a:latin typeface="+mj-lt"/>
              </a:rPr>
              <a:t>Photo Detection Efficiency (PDE)</a:t>
            </a:r>
            <a:endParaRPr lang="en-US" sz="3200" b="1" dirty="0">
              <a:solidFill>
                <a:srgbClr val="005CAB"/>
              </a:solidFill>
              <a:latin typeface="+mj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" y="1011753"/>
            <a:ext cx="8639999" cy="557436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627784" y="4005064"/>
            <a:ext cx="1719484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solidFill>
                  <a:srgbClr val="FF0000"/>
                </a:solidFill>
                <a:latin typeface="+mj-lt"/>
              </a:rPr>
              <a:t>30 um cell</a:t>
            </a:r>
          </a:p>
        </p:txBody>
      </p:sp>
      <p:sp>
        <p:nvSpPr>
          <p:cNvPr id="9" name="Rectangle 8"/>
          <p:cNvSpPr/>
          <p:nvPr/>
        </p:nvSpPr>
        <p:spPr>
          <a:xfrm>
            <a:off x="1907704" y="4869160"/>
            <a:ext cx="3948068" cy="52322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solidFill>
                  <a:srgbClr val="4F81BD"/>
                </a:solidFill>
                <a:latin typeface="Calibri"/>
              </a:rPr>
              <a:t>Without correlated noise!</a:t>
            </a:r>
            <a:endParaRPr lang="en-US" sz="2800" baseline="30000" dirty="0">
              <a:solidFill>
                <a:srgbClr val="4F81BD"/>
              </a:solidFill>
              <a:latin typeface="Calibri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2627784" y="1475072"/>
            <a:ext cx="6236675" cy="1655436"/>
            <a:chOff x="2627784" y="1475072"/>
            <a:chExt cx="6236675" cy="1655436"/>
          </a:xfrm>
        </p:grpSpPr>
        <p:sp>
          <p:nvSpPr>
            <p:cNvPr id="13" name="Rectangle 12"/>
            <p:cNvSpPr/>
            <p:nvPr/>
          </p:nvSpPr>
          <p:spPr>
            <a:xfrm>
              <a:off x="4716016" y="2176401"/>
              <a:ext cx="4148443" cy="95410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800" dirty="0">
                  <a:solidFill>
                    <a:srgbClr val="4F81BD"/>
                  </a:solidFill>
                  <a:latin typeface="Calibri"/>
                </a:rPr>
                <a:t>RGB SiPM </a:t>
              </a:r>
              <a:r>
                <a:rPr lang="en-US" sz="2800" dirty="0" smtClean="0">
                  <a:solidFill>
                    <a:srgbClr val="4F81BD"/>
                  </a:solidFill>
                  <a:latin typeface="Calibri"/>
                </a:rPr>
                <a:t>technology:</a:t>
              </a:r>
              <a:endParaRPr lang="en-US" sz="2800" dirty="0">
                <a:solidFill>
                  <a:srgbClr val="4F81BD"/>
                </a:solidFill>
                <a:latin typeface="Calibri"/>
              </a:endParaRPr>
            </a:p>
            <a:p>
              <a:pPr lvl="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800" dirty="0" smtClean="0">
                  <a:solidFill>
                    <a:srgbClr val="4F81BD"/>
                  </a:solidFill>
                  <a:latin typeface="Calibri"/>
                </a:rPr>
                <a:t>Peak PDE in the blue/green</a:t>
              </a:r>
              <a:endParaRPr lang="en-US" sz="2800" baseline="30000" dirty="0" smtClean="0">
                <a:solidFill>
                  <a:srgbClr val="4F81BD"/>
                </a:solidFill>
                <a:latin typeface="Calibri"/>
              </a:endParaRP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flipH="1" flipV="1">
              <a:off x="4228757" y="1937152"/>
              <a:ext cx="559267" cy="411728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15"/>
            <p:cNvSpPr/>
            <p:nvPr/>
          </p:nvSpPr>
          <p:spPr>
            <a:xfrm>
              <a:off x="2627784" y="1475072"/>
              <a:ext cx="1719484" cy="607007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Segnaposto piè di pagina 4"/>
          <p:cNvSpPr txBox="1">
            <a:spLocks/>
          </p:cNvSpPr>
          <p:nvPr/>
        </p:nvSpPr>
        <p:spPr>
          <a:xfrm>
            <a:off x="3124200" y="6706727"/>
            <a:ext cx="2895600" cy="1365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05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kumimoji="0" lang="it-IT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IFD 2014 – </a:t>
            </a:r>
            <a:r>
              <a:rPr lang="it-IT" dirty="0">
                <a:solidFill>
                  <a:prstClr val="white"/>
                </a:solidFill>
              </a:rPr>
              <a:t>Trento – March </a:t>
            </a:r>
            <a:r>
              <a:rPr lang="it-IT" dirty="0" smtClean="0">
                <a:solidFill>
                  <a:prstClr val="white"/>
                </a:solidFill>
              </a:rPr>
              <a:t>11-13, 2014</a:t>
            </a:r>
            <a:endParaRPr kumimoji="0" lang="it-IT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00938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altLang="it-I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altLang="it-I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D7EEEA5DF706242A7D809349AC2072B" ma:contentTypeVersion="0" ma:contentTypeDescription="Create a new document." ma:contentTypeScope="" ma:versionID="0164139e8920a6de974a6c1081f2226a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3ED767CF-15C1-4547-AA55-25E0C0E159E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06BE135-4703-4299-98B4-064470D34FE0}">
  <ds:schemaRefs>
    <ds:schemaRef ds:uri="http://purl.org/dc/dcmitype/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www.w3.org/XML/1998/namespace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37310D78-23A0-4597-A9EE-42BC489CA66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7792</TotalTime>
  <Words>985</Words>
  <Application>Microsoft Office PowerPoint</Application>
  <PresentationFormat>On-screen Show (4:3)</PresentationFormat>
  <Paragraphs>199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Calibri</vt:lpstr>
      <vt:lpstr>Cambria Math</vt:lpstr>
      <vt:lpstr>Symbol</vt:lpstr>
      <vt:lpstr>Times</vt:lpstr>
      <vt:lpstr>Wingdings</vt:lpstr>
      <vt:lpstr>Tema di Office</vt:lpstr>
      <vt:lpstr>Default Design</vt:lpstr>
      <vt:lpstr>Fondazione Bruno Kessler Centre for Materials and Microsystems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Nessun titolo diapositiva</dc:title>
  <dc:creator>User</dc:creator>
  <cp:lastModifiedBy>Alberto Gola</cp:lastModifiedBy>
  <cp:revision>889</cp:revision>
  <cp:lastPrinted>2010-08-31T17:09:42Z</cp:lastPrinted>
  <dcterms:created xsi:type="dcterms:W3CDTF">2007-10-04T16:02:37Z</dcterms:created>
  <dcterms:modified xsi:type="dcterms:W3CDTF">2014-03-13T07:28:42Z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mageCreateDate">
    <vt:lpwstr/>
  </property>
  <property fmtid="{D5CDD505-2E9C-101B-9397-08002B2CF9AE}" pid="3" name="Description">
    <vt:lpwstr/>
  </property>
  <property fmtid="{D5CDD505-2E9C-101B-9397-08002B2CF9AE}" pid="4" name="ContentTypeId">
    <vt:lpwstr>0x0101008D7EEEA5DF706242A7D809349AC2072B</vt:lpwstr>
  </property>
</Properties>
</file>