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embeddings/Microsoft_Equation1.bin" ContentType="application/vnd.openxmlformats-officedocument.oleObject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73" r:id="rId2"/>
  </p:sldMasterIdLst>
  <p:notesMasterIdLst>
    <p:notesMasterId r:id="rId64"/>
  </p:notesMasterIdLst>
  <p:sldIdLst>
    <p:sldId id="256" r:id="rId3"/>
    <p:sldId id="455" r:id="rId4"/>
    <p:sldId id="500" r:id="rId5"/>
    <p:sldId id="331" r:id="rId6"/>
    <p:sldId id="330" r:id="rId7"/>
    <p:sldId id="538" r:id="rId8"/>
    <p:sldId id="480" r:id="rId9"/>
    <p:sldId id="511" r:id="rId10"/>
    <p:sldId id="461" r:id="rId11"/>
    <p:sldId id="513" r:id="rId12"/>
    <p:sldId id="458" r:id="rId13"/>
    <p:sldId id="459" r:id="rId14"/>
    <p:sldId id="462" r:id="rId15"/>
    <p:sldId id="470" r:id="rId16"/>
    <p:sldId id="471" r:id="rId17"/>
    <p:sldId id="472" r:id="rId18"/>
    <p:sldId id="474" r:id="rId19"/>
    <p:sldId id="346" r:id="rId20"/>
    <p:sldId id="473" r:id="rId21"/>
    <p:sldId id="488" r:id="rId22"/>
    <p:sldId id="545" r:id="rId23"/>
    <p:sldId id="546" r:id="rId24"/>
    <p:sldId id="547" r:id="rId25"/>
    <p:sldId id="548" r:id="rId26"/>
    <p:sldId id="535" r:id="rId27"/>
    <p:sldId id="539" r:id="rId28"/>
    <p:sldId id="536" r:id="rId29"/>
    <p:sldId id="514" r:id="rId30"/>
    <p:sldId id="515" r:id="rId31"/>
    <p:sldId id="534" r:id="rId32"/>
    <p:sldId id="541" r:id="rId33"/>
    <p:sldId id="516" r:id="rId34"/>
    <p:sldId id="518" r:id="rId35"/>
    <p:sldId id="519" r:id="rId36"/>
    <p:sldId id="520" r:id="rId37"/>
    <p:sldId id="522" r:id="rId38"/>
    <p:sldId id="523" r:id="rId39"/>
    <p:sldId id="533" r:id="rId40"/>
    <p:sldId id="525" r:id="rId41"/>
    <p:sldId id="542" r:id="rId42"/>
    <p:sldId id="544" r:id="rId43"/>
    <p:sldId id="543" r:id="rId44"/>
    <p:sldId id="475" r:id="rId45"/>
    <p:sldId id="479" r:id="rId46"/>
    <p:sldId id="351" r:id="rId47"/>
    <p:sldId id="464" r:id="rId48"/>
    <p:sldId id="466" r:id="rId49"/>
    <p:sldId id="465" r:id="rId50"/>
    <p:sldId id="353" r:id="rId51"/>
    <p:sldId id="352" r:id="rId52"/>
    <p:sldId id="509" r:id="rId53"/>
    <p:sldId id="379" r:id="rId54"/>
    <p:sldId id="382" r:id="rId55"/>
    <p:sldId id="490" r:id="rId56"/>
    <p:sldId id="491" r:id="rId57"/>
    <p:sldId id="492" r:id="rId58"/>
    <p:sldId id="494" r:id="rId59"/>
    <p:sldId id="495" r:id="rId60"/>
    <p:sldId id="498" r:id="rId61"/>
    <p:sldId id="499" r:id="rId62"/>
    <p:sldId id="487" r:id="rId6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9814" autoAdjust="0"/>
  </p:normalViewPr>
  <p:slideViewPr>
    <p:cSldViewPr snapToGrid="0" snapToObjects="1">
      <p:cViewPr>
        <p:scale>
          <a:sx n="100" d="100"/>
          <a:sy n="100" d="100"/>
        </p:scale>
        <p:origin x="-216" y="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4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63" Type="http://schemas.openxmlformats.org/officeDocument/2006/relationships/slide" Target="slides/slide61.xml"/><Relationship Id="rId64" Type="http://schemas.openxmlformats.org/officeDocument/2006/relationships/notesMaster" Target="notesMasters/notesMaster1.xml"/><Relationship Id="rId65" Type="http://schemas.openxmlformats.org/officeDocument/2006/relationships/printerSettings" Target="printerSettings/printerSettings1.bin"/><Relationship Id="rId66" Type="http://schemas.openxmlformats.org/officeDocument/2006/relationships/presProps" Target="presProps.xml"/><Relationship Id="rId67" Type="http://schemas.openxmlformats.org/officeDocument/2006/relationships/viewProps" Target="viewProps.xml"/><Relationship Id="rId68" Type="http://schemas.openxmlformats.org/officeDocument/2006/relationships/theme" Target="theme/theme1.xml"/><Relationship Id="rId69" Type="http://schemas.openxmlformats.org/officeDocument/2006/relationships/tableStyles" Target="tableStyles.xml"/><Relationship Id="rId50" Type="http://schemas.openxmlformats.org/officeDocument/2006/relationships/slide" Target="slides/slide48.xml"/><Relationship Id="rId51" Type="http://schemas.openxmlformats.org/officeDocument/2006/relationships/slide" Target="slides/slide49.xml"/><Relationship Id="rId52" Type="http://schemas.openxmlformats.org/officeDocument/2006/relationships/slide" Target="slides/slide50.xml"/><Relationship Id="rId53" Type="http://schemas.openxmlformats.org/officeDocument/2006/relationships/slide" Target="slides/slide51.xml"/><Relationship Id="rId54" Type="http://schemas.openxmlformats.org/officeDocument/2006/relationships/slide" Target="slides/slide52.xml"/><Relationship Id="rId55" Type="http://schemas.openxmlformats.org/officeDocument/2006/relationships/slide" Target="slides/slide53.xml"/><Relationship Id="rId56" Type="http://schemas.openxmlformats.org/officeDocument/2006/relationships/slide" Target="slides/slide54.xml"/><Relationship Id="rId57" Type="http://schemas.openxmlformats.org/officeDocument/2006/relationships/slide" Target="slides/slide55.xml"/><Relationship Id="rId58" Type="http://schemas.openxmlformats.org/officeDocument/2006/relationships/slide" Target="slides/slide56.xml"/><Relationship Id="rId59" Type="http://schemas.openxmlformats.org/officeDocument/2006/relationships/slide" Target="slides/slide57.xml"/><Relationship Id="rId40" Type="http://schemas.openxmlformats.org/officeDocument/2006/relationships/slide" Target="slides/slide38.xml"/><Relationship Id="rId41" Type="http://schemas.openxmlformats.org/officeDocument/2006/relationships/slide" Target="slides/slide39.xml"/><Relationship Id="rId42" Type="http://schemas.openxmlformats.org/officeDocument/2006/relationships/slide" Target="slides/slide40.xml"/><Relationship Id="rId43" Type="http://schemas.openxmlformats.org/officeDocument/2006/relationships/slide" Target="slides/slide41.xml"/><Relationship Id="rId44" Type="http://schemas.openxmlformats.org/officeDocument/2006/relationships/slide" Target="slides/slide42.xml"/><Relationship Id="rId45" Type="http://schemas.openxmlformats.org/officeDocument/2006/relationships/slide" Target="slides/slide43.xml"/><Relationship Id="rId46" Type="http://schemas.openxmlformats.org/officeDocument/2006/relationships/slide" Target="slides/slide44.xml"/><Relationship Id="rId47" Type="http://schemas.openxmlformats.org/officeDocument/2006/relationships/slide" Target="slides/slide45.xml"/><Relationship Id="rId48" Type="http://schemas.openxmlformats.org/officeDocument/2006/relationships/slide" Target="slides/slide46.xml"/><Relationship Id="rId49" Type="http://schemas.openxmlformats.org/officeDocument/2006/relationships/slide" Target="slides/slide4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60" Type="http://schemas.openxmlformats.org/officeDocument/2006/relationships/slide" Target="slides/slide58.xml"/><Relationship Id="rId61" Type="http://schemas.openxmlformats.org/officeDocument/2006/relationships/slide" Target="slides/slide59.xml"/><Relationship Id="rId62" Type="http://schemas.openxmlformats.org/officeDocument/2006/relationships/slide" Target="slides/slide60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36.wmf"/><Relationship Id="rId4" Type="http://schemas.openxmlformats.org/officeDocument/2006/relationships/image" Target="../media/image37.wmf"/><Relationship Id="rId5" Type="http://schemas.openxmlformats.org/officeDocument/2006/relationships/image" Target="../media/image38.wmf"/><Relationship Id="rId6" Type="http://schemas.openxmlformats.org/officeDocument/2006/relationships/image" Target="../media/image39.wmf"/><Relationship Id="rId1" Type="http://schemas.openxmlformats.org/officeDocument/2006/relationships/image" Target="../media/image34.wmf"/><Relationship Id="rId2" Type="http://schemas.openxmlformats.org/officeDocument/2006/relationships/image" Target="../media/image35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4E110A-6829-F044-8F91-9A5324CD8149}" type="datetimeFigureOut">
              <a:rPr lang="en-US" smtClean="0"/>
              <a:t>12/3/13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0D4F89-EE43-A84C-8A17-D1224D89B0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1036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A7D9F3-46B2-4175-9D0A-E60C906A90DC}" type="slidenum">
              <a:rPr kumimoji="1" lang="ja-JP" altLang="en-US" smtClean="0"/>
              <a:pPr/>
              <a:t>4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altLang="ja-JP" sz="900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B19D33-5044-47F6-AC90-43618B04BBDA}" type="slidenum">
              <a:rPr lang="ja-JP" altLang="en-US" smtClean="0">
                <a:solidFill>
                  <a:prstClr val="black"/>
                </a:solidFill>
              </a:rPr>
              <a:pPr/>
              <a:t>21</a:t>
            </a:fld>
            <a:endParaRPr lang="ja-JP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スライド イメージ プレースホルダー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7107" name="ノート プレースホルダー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ja-JP" dirty="0" smtClean="0"/>
              <a:t>d[mm], beta[m]</a:t>
            </a:r>
          </a:p>
          <a:p>
            <a:pPr eaLnBrk="1" hangingPunct="1">
              <a:spcBef>
                <a:spcPct val="0"/>
              </a:spcBef>
            </a:pPr>
            <a:r>
              <a:rPr lang="en-US" altLang="ja-JP" dirty="0" smtClean="0"/>
              <a:t>beta* 12.5/</a:t>
            </a:r>
            <a:r>
              <a:rPr lang="en-US" altLang="ja-JP" dirty="0" err="1" smtClean="0"/>
              <a:t>sqrt</a:t>
            </a:r>
            <a:r>
              <a:rPr lang="en-US" altLang="ja-JP" dirty="0" smtClean="0"/>
              <a:t>(d^3) &lt; 470 </a:t>
            </a:r>
            <a:r>
              <a:rPr lang="en-US" altLang="ja-JP" dirty="0" smtClean="0">
                <a:sym typeface="Wingdings" pitchFamily="2" charset="2"/>
              </a:rPr>
              <a:t> </a:t>
            </a:r>
            <a:r>
              <a:rPr lang="en-US" altLang="ja-JP" dirty="0" err="1" smtClean="0"/>
              <a:t>sqrt</a:t>
            </a:r>
            <a:r>
              <a:rPr lang="en-US" altLang="ja-JP" dirty="0" smtClean="0"/>
              <a:t>(d^3) &lt; beta * 12.5 / 470 </a:t>
            </a:r>
            <a:r>
              <a:rPr lang="en-US" altLang="ja-JP" dirty="0" smtClean="0">
                <a:sym typeface="Wingdings" pitchFamily="2" charset="2"/>
              </a:rPr>
              <a:t> d &lt; (beta*12.5/470)^(2/3) </a:t>
            </a:r>
          </a:p>
          <a:p>
            <a:pPr eaLnBrk="1" hangingPunct="1">
              <a:spcBef>
                <a:spcPct val="0"/>
              </a:spcBef>
            </a:pPr>
            <a:r>
              <a:rPr lang="en-US" altLang="ja-JP" dirty="0" smtClean="0">
                <a:sym typeface="Wingdings" pitchFamily="2" charset="2"/>
              </a:rPr>
              <a:t>d/1000/</a:t>
            </a:r>
            <a:r>
              <a:rPr lang="en-US" altLang="ja-JP" dirty="0" err="1" smtClean="0">
                <a:sym typeface="Wingdings" pitchFamily="2" charset="2"/>
              </a:rPr>
              <a:t>sqrt</a:t>
            </a:r>
            <a:r>
              <a:rPr lang="en-US" altLang="ja-JP" dirty="0" smtClean="0">
                <a:sym typeface="Wingdings" pitchFamily="2" charset="2"/>
              </a:rPr>
              <a:t>(</a:t>
            </a:r>
            <a:r>
              <a:rPr lang="en-US" altLang="ja-JP" dirty="0" smtClean="0"/>
              <a:t>8.64e-12*beta)</a:t>
            </a:r>
            <a:r>
              <a:rPr lang="en-US" altLang="ja-JP" dirty="0" smtClean="0">
                <a:sym typeface="Wingdings" pitchFamily="2" charset="2"/>
              </a:rPr>
              <a:t>) &gt; 65  d &gt; 65 * </a:t>
            </a:r>
            <a:r>
              <a:rPr lang="en-US" altLang="ja-JP" dirty="0" err="1" smtClean="0">
                <a:sym typeface="Wingdings" pitchFamily="2" charset="2"/>
              </a:rPr>
              <a:t>sqrt</a:t>
            </a:r>
            <a:r>
              <a:rPr lang="en-US" altLang="ja-JP" dirty="0" smtClean="0">
                <a:sym typeface="Wingdings" pitchFamily="2" charset="2"/>
              </a:rPr>
              <a:t>(8.64e-6*beta)</a:t>
            </a:r>
          </a:p>
          <a:p>
            <a:pPr eaLnBrk="1" hangingPunct="1">
              <a:spcBef>
                <a:spcPct val="0"/>
              </a:spcBef>
            </a:pPr>
            <a:endParaRPr lang="en-US" altLang="ja-JP" dirty="0" smtClean="0">
              <a:sym typeface="Wingdings" pitchFamily="2" charset="2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ja-JP" dirty="0" smtClean="0">
                <a:sym typeface="Wingdings" pitchFamily="2" charset="2"/>
              </a:rPr>
              <a:t>betax8, dx4,Nsigmaxsqrt(2)</a:t>
            </a:r>
          </a:p>
          <a:p>
            <a:pPr eaLnBrk="1" hangingPunct="1">
              <a:spcBef>
                <a:spcPct val="0"/>
              </a:spcBef>
            </a:pPr>
            <a:endParaRPr lang="en-US" altLang="ja-JP" dirty="0" smtClean="0">
              <a:sym typeface="Wingdings" pitchFamily="2" charset="2"/>
            </a:endParaRPr>
          </a:p>
          <a:p>
            <a:pPr eaLnBrk="1" hangingPunct="1">
              <a:spcBef>
                <a:spcPct val="0"/>
              </a:spcBef>
            </a:pPr>
            <a:endParaRPr lang="ja-JP" altLang="en-US" dirty="0" smtClean="0"/>
          </a:p>
        </p:txBody>
      </p:sp>
      <p:sp>
        <p:nvSpPr>
          <p:cNvPr id="39940" name="スライド番号プレースホルダー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46A11DF-B263-40D8-BB97-EAF9BFB8C808}" type="slidenum">
              <a:rPr lang="ja-JP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22</a:t>
            </a:fld>
            <a:endParaRPr lang="ja-JP" alt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62D69B-6A23-4589-A25B-4BE7B9DCF57F}" type="slidenum">
              <a:rPr kumimoji="1" lang="ja-JP" altLang="en-US" smtClean="0"/>
              <a:pPr/>
              <a:t>40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5DF7CF-06A8-074B-8486-4191384EEC8E}" type="slidenum">
              <a:rPr kumimoji="1" lang="ja-JP" altLang="en-US" smtClean="0"/>
              <a:t>45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635053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2707" name="ノート プレースホルダ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ja-JP" altLang="en-US">
              <a:ea typeface="ＭＳ Ｐ明朝" charset="0"/>
            </a:endParaRPr>
          </a:p>
        </p:txBody>
      </p:sp>
      <p:sp>
        <p:nvSpPr>
          <p:cNvPr id="72708" name="ヘッダー プレースホルダ 3"/>
          <p:cNvSpPr>
            <a:spLocks noGrp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1200">
                <a:solidFill>
                  <a:schemeClr val="tx1"/>
                </a:solidFill>
                <a:latin typeface="Times New Roman" charset="0"/>
                <a:ea typeface="ＭＳ Ｐ明朝" charset="0"/>
                <a:cs typeface="ＭＳ Ｐ明朝" charset="0"/>
              </a:defRPr>
            </a:lvl1pPr>
            <a:lvl2pPr marL="742950" indent="-285750">
              <a:defRPr kumimoji="1" sz="1200">
                <a:solidFill>
                  <a:schemeClr val="tx1"/>
                </a:solidFill>
                <a:latin typeface="Times New Roman" charset="0"/>
                <a:ea typeface="ＭＳ Ｐ明朝" charset="0"/>
                <a:cs typeface="ＭＳ Ｐ明朝" charset="0"/>
              </a:defRPr>
            </a:lvl2pPr>
            <a:lvl3pPr marL="1143000" indent="-228600">
              <a:defRPr kumimoji="1" sz="1200">
                <a:solidFill>
                  <a:schemeClr val="tx1"/>
                </a:solidFill>
                <a:latin typeface="Times New Roman" charset="0"/>
                <a:ea typeface="ＭＳ Ｐ明朝" charset="0"/>
                <a:cs typeface="ＭＳ Ｐ明朝" charset="0"/>
              </a:defRPr>
            </a:lvl3pPr>
            <a:lvl4pPr marL="1600200" indent="-228600">
              <a:defRPr kumimoji="1" sz="1200">
                <a:solidFill>
                  <a:schemeClr val="tx1"/>
                </a:solidFill>
                <a:latin typeface="Times New Roman" charset="0"/>
                <a:ea typeface="ＭＳ Ｐ明朝" charset="0"/>
                <a:cs typeface="ＭＳ Ｐ明朝" charset="0"/>
              </a:defRPr>
            </a:lvl4pPr>
            <a:lvl5pPr marL="2057400" indent="-228600">
              <a:defRPr kumimoji="1" sz="1200">
                <a:solidFill>
                  <a:schemeClr val="tx1"/>
                </a:solidFill>
                <a:latin typeface="Times New Roman" charset="0"/>
                <a:ea typeface="ＭＳ Ｐ明朝" charset="0"/>
                <a:cs typeface="ＭＳ Ｐ明朝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charset="0"/>
                <a:ea typeface="ＭＳ Ｐ明朝" charset="0"/>
                <a:cs typeface="ＭＳ Ｐ明朝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charset="0"/>
                <a:ea typeface="ＭＳ Ｐ明朝" charset="0"/>
                <a:cs typeface="ＭＳ Ｐ明朝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charset="0"/>
                <a:ea typeface="ＭＳ Ｐ明朝" charset="0"/>
                <a:cs typeface="ＭＳ Ｐ明朝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charset="0"/>
                <a:ea typeface="ＭＳ Ｐ明朝" charset="0"/>
                <a:cs typeface="ＭＳ Ｐ明朝" charset="0"/>
              </a:defRPr>
            </a:lvl9pPr>
          </a:lstStyle>
          <a:p>
            <a:r>
              <a:rPr lang="en-US" altLang="ja-JP">
                <a:solidFill>
                  <a:prstClr val="black"/>
                </a:solidFill>
                <a:ea typeface="ＭＳ Ｐゴシック" charset="0"/>
                <a:cs typeface="ＭＳ Ｐゴシック" charset="0"/>
              </a:rPr>
              <a:t>Load Map of KEK Linac Control</a:t>
            </a:r>
          </a:p>
        </p:txBody>
      </p:sp>
      <p:sp>
        <p:nvSpPr>
          <p:cNvPr id="72709" name="日付プレースホルダ 4"/>
          <p:cNvSpPr>
            <a:spLocks noGrp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1200">
                <a:solidFill>
                  <a:schemeClr val="tx1"/>
                </a:solidFill>
                <a:latin typeface="Times New Roman" charset="0"/>
                <a:ea typeface="ＭＳ Ｐ明朝" charset="0"/>
                <a:cs typeface="ＭＳ Ｐ明朝" charset="0"/>
              </a:defRPr>
            </a:lvl1pPr>
            <a:lvl2pPr marL="742950" indent="-285750">
              <a:defRPr kumimoji="1" sz="1200">
                <a:solidFill>
                  <a:schemeClr val="tx1"/>
                </a:solidFill>
                <a:latin typeface="Times New Roman" charset="0"/>
                <a:ea typeface="ＭＳ Ｐ明朝" charset="0"/>
                <a:cs typeface="ＭＳ Ｐ明朝" charset="0"/>
              </a:defRPr>
            </a:lvl2pPr>
            <a:lvl3pPr marL="1143000" indent="-228600">
              <a:defRPr kumimoji="1" sz="1200">
                <a:solidFill>
                  <a:schemeClr val="tx1"/>
                </a:solidFill>
                <a:latin typeface="Times New Roman" charset="0"/>
                <a:ea typeface="ＭＳ Ｐ明朝" charset="0"/>
                <a:cs typeface="ＭＳ Ｐ明朝" charset="0"/>
              </a:defRPr>
            </a:lvl3pPr>
            <a:lvl4pPr marL="1600200" indent="-228600">
              <a:defRPr kumimoji="1" sz="1200">
                <a:solidFill>
                  <a:schemeClr val="tx1"/>
                </a:solidFill>
                <a:latin typeface="Times New Roman" charset="0"/>
                <a:ea typeface="ＭＳ Ｐ明朝" charset="0"/>
                <a:cs typeface="ＭＳ Ｐ明朝" charset="0"/>
              </a:defRPr>
            </a:lvl4pPr>
            <a:lvl5pPr marL="2057400" indent="-228600">
              <a:defRPr kumimoji="1" sz="1200">
                <a:solidFill>
                  <a:schemeClr val="tx1"/>
                </a:solidFill>
                <a:latin typeface="Times New Roman" charset="0"/>
                <a:ea typeface="ＭＳ Ｐ明朝" charset="0"/>
                <a:cs typeface="ＭＳ Ｐ明朝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charset="0"/>
                <a:ea typeface="ＭＳ Ｐ明朝" charset="0"/>
                <a:cs typeface="ＭＳ Ｐ明朝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charset="0"/>
                <a:ea typeface="ＭＳ Ｐ明朝" charset="0"/>
                <a:cs typeface="ＭＳ Ｐ明朝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charset="0"/>
                <a:ea typeface="ＭＳ Ｐ明朝" charset="0"/>
                <a:cs typeface="ＭＳ Ｐ明朝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charset="0"/>
                <a:ea typeface="ＭＳ Ｐ明朝" charset="0"/>
                <a:cs typeface="ＭＳ Ｐ明朝" charset="0"/>
              </a:defRPr>
            </a:lvl9pPr>
          </a:lstStyle>
          <a:p>
            <a:fld id="{D92B975B-B9F7-B24E-8CFA-6B64198549D4}" type="datetime1">
              <a:rPr lang="ja-JP" altLang="en-US">
                <a:solidFill>
                  <a:prstClr val="black"/>
                </a:solidFill>
                <a:ea typeface="ＭＳ Ｐゴシック" charset="0"/>
                <a:cs typeface="ＭＳ Ｐゴシック" charset="0"/>
              </a:rPr>
              <a:pPr/>
              <a:t>12/3/13</a:t>
            </a:fld>
            <a:endParaRPr lang="en-US" altLang="ja-JP">
              <a:solidFill>
                <a:prstClr val="black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72710" name="スライド番号プレースホルダ 5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1200">
                <a:solidFill>
                  <a:schemeClr val="tx1"/>
                </a:solidFill>
                <a:latin typeface="Times New Roman" charset="0"/>
                <a:ea typeface="ＭＳ Ｐ明朝" charset="0"/>
                <a:cs typeface="ＭＳ Ｐ明朝" charset="0"/>
              </a:defRPr>
            </a:lvl1pPr>
            <a:lvl2pPr marL="742950" indent="-285750">
              <a:defRPr kumimoji="1" sz="1200">
                <a:solidFill>
                  <a:schemeClr val="tx1"/>
                </a:solidFill>
                <a:latin typeface="Times New Roman" charset="0"/>
                <a:ea typeface="ＭＳ Ｐ明朝" charset="0"/>
                <a:cs typeface="ＭＳ Ｐ明朝" charset="0"/>
              </a:defRPr>
            </a:lvl2pPr>
            <a:lvl3pPr marL="1143000" indent="-228600">
              <a:defRPr kumimoji="1" sz="1200">
                <a:solidFill>
                  <a:schemeClr val="tx1"/>
                </a:solidFill>
                <a:latin typeface="Times New Roman" charset="0"/>
                <a:ea typeface="ＭＳ Ｐ明朝" charset="0"/>
                <a:cs typeface="ＭＳ Ｐ明朝" charset="0"/>
              </a:defRPr>
            </a:lvl3pPr>
            <a:lvl4pPr marL="1600200" indent="-228600">
              <a:defRPr kumimoji="1" sz="1200">
                <a:solidFill>
                  <a:schemeClr val="tx1"/>
                </a:solidFill>
                <a:latin typeface="Times New Roman" charset="0"/>
                <a:ea typeface="ＭＳ Ｐ明朝" charset="0"/>
                <a:cs typeface="ＭＳ Ｐ明朝" charset="0"/>
              </a:defRPr>
            </a:lvl4pPr>
            <a:lvl5pPr marL="2057400" indent="-228600">
              <a:defRPr kumimoji="1" sz="1200">
                <a:solidFill>
                  <a:schemeClr val="tx1"/>
                </a:solidFill>
                <a:latin typeface="Times New Roman" charset="0"/>
                <a:ea typeface="ＭＳ Ｐ明朝" charset="0"/>
                <a:cs typeface="ＭＳ Ｐ明朝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charset="0"/>
                <a:ea typeface="ＭＳ Ｐ明朝" charset="0"/>
                <a:cs typeface="ＭＳ Ｐ明朝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charset="0"/>
                <a:ea typeface="ＭＳ Ｐ明朝" charset="0"/>
                <a:cs typeface="ＭＳ Ｐ明朝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charset="0"/>
                <a:ea typeface="ＭＳ Ｐ明朝" charset="0"/>
                <a:cs typeface="ＭＳ Ｐ明朝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charset="0"/>
                <a:ea typeface="ＭＳ Ｐ明朝" charset="0"/>
                <a:cs typeface="ＭＳ Ｐ明朝" charset="0"/>
              </a:defRPr>
            </a:lvl9pPr>
          </a:lstStyle>
          <a:p>
            <a:fld id="{E3FD768A-5862-564D-8E45-8414C48AFE8E}" type="slidenum">
              <a:rPr lang="en-US" altLang="ja-JP">
                <a:solidFill>
                  <a:prstClr val="black"/>
                </a:solidFill>
                <a:ea typeface="ＭＳ Ｐゴシック" charset="0"/>
                <a:cs typeface="ＭＳ Ｐゴシック" charset="0"/>
              </a:rPr>
              <a:pPr/>
              <a:t>51</a:t>
            </a:fld>
            <a:endParaRPr lang="en-US" altLang="ja-JP">
              <a:solidFill>
                <a:prstClr val="black"/>
              </a:solidFill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スライド イメージ プレースホルダー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9635" name="ノート プレースホルダー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ja-JP" altLang="en-US" smtClean="0"/>
          </a:p>
        </p:txBody>
      </p:sp>
      <p:sp>
        <p:nvSpPr>
          <p:cNvPr id="69636" name="スライド番号プレースホルダー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A59757E0-7DA5-40E0-846C-3FD91CBE3A54}" type="slidenum">
              <a:rPr lang="ja-JP" altLang="en-US"/>
              <a:pPr/>
              <a:t>52</a:t>
            </a:fld>
            <a:endParaRPr lang="ja-JP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スライド イメージ プレースホルダー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5235" name="ノート プレースホルダー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ja-JP" altLang="en-US" smtClean="0"/>
          </a:p>
        </p:txBody>
      </p:sp>
      <p:sp>
        <p:nvSpPr>
          <p:cNvPr id="95236" name="スライド番号プレースホルダー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24EE62C8-2F15-45AC-8414-E546F0E65894}" type="slidenum">
              <a:rPr lang="ja-JP" altLang="en-US"/>
              <a:pPr/>
              <a:t>53</a:t>
            </a:fld>
            <a:endParaRPr lang="ja-JP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The construction works for </a:t>
            </a:r>
            <a:r>
              <a:rPr kumimoji="1" lang="en-US" altLang="ja-JP" dirty="0" err="1" smtClean="0"/>
              <a:t>SuperKEKB</a:t>
            </a:r>
            <a:r>
              <a:rPr kumimoji="1" lang="en-US" altLang="ja-JP" dirty="0" smtClean="0"/>
              <a:t> is in full swing.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5DF7CF-06A8-074B-8486-4191384EEC8E}" type="slidenum">
              <a:rPr kumimoji="1" lang="ja-JP" altLang="en-US" smtClean="0"/>
              <a:t>54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033483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4" Type="http://schemas.openxmlformats.org/officeDocument/2006/relationships/image" Target="../media/image2.png"/><Relationship Id="rId5" Type="http://schemas.openxmlformats.org/officeDocument/2006/relationships/image" Target="../media/image3.jpeg"/><Relationship Id="rId1" Type="http://schemas.openxmlformats.org/officeDocument/2006/relationships/vmlDrawing" Target="../drawings/vmlDrawing2.vml"/><Relationship Id="rId2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accent6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8805C-453C-CE42-A621-3D08DB180746}" type="datetimeFigureOut">
              <a:rPr lang="en-US" smtClean="0"/>
              <a:t>12/3/13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DC14A-A4A1-5544-8D73-B87A806152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5486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8805C-453C-CE42-A621-3D08DB180746}" type="datetimeFigureOut">
              <a:rPr lang="en-US" smtClean="0"/>
              <a:t>12/3/13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DC14A-A4A1-5544-8D73-B87A806152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3409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8805C-453C-CE42-A621-3D08DB180746}" type="datetimeFigureOut">
              <a:rPr lang="en-US" smtClean="0"/>
              <a:t>12/3/13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DC14A-A4A1-5544-8D73-B87A806152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9357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9"/>
          <p:cNvSpPr txBox="1">
            <a:spLocks noChangeArrowheads="1"/>
          </p:cNvSpPr>
          <p:nvPr userDrawn="1"/>
        </p:nvSpPr>
        <p:spPr bwMode="auto">
          <a:xfrm>
            <a:off x="-36513" y="-26988"/>
            <a:ext cx="9220201" cy="530226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defTabSz="914400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ja-JP" i="1" smtClean="0">
                <a:solidFill>
                  <a:srgbClr val="292929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Injector Commissioning Plan and Issues</a:t>
            </a:r>
          </a:p>
          <a:p>
            <a:pPr algn="ctr" defTabSz="914400" eaLnBrk="1" fontAlgn="base" hangingPunct="1">
              <a:spcBef>
                <a:spcPct val="50000"/>
              </a:spcBef>
              <a:spcAft>
                <a:spcPct val="0"/>
              </a:spcAft>
            </a:pPr>
            <a:endParaRPr lang="en-US" altLang="ja-JP" sz="300" i="1" smtClean="0">
              <a:solidFill>
                <a:srgbClr val="292929"/>
              </a:solidFill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graphicFrame>
        <p:nvGraphicFramePr>
          <p:cNvPr id="5" name="Object 13"/>
          <p:cNvGraphicFramePr>
            <a:graphicFrameLocks noChangeAspect="1"/>
          </p:cNvGraphicFramePr>
          <p:nvPr userDrawn="1"/>
        </p:nvGraphicFramePr>
        <p:xfrm>
          <a:off x="-6350" y="3175"/>
          <a:ext cx="792163" cy="496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03" name="ビットマップ イメージ" r:id="rId3" imgW="5249008" imgH="3285714" progId="Paint.Picture">
                  <p:embed/>
                </p:oleObj>
              </mc:Choice>
              <mc:Fallback>
                <p:oleObj name="ビットマップ イメージ" r:id="rId3" imgW="5249008" imgH="3285714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6350" y="3175"/>
                        <a:ext cx="792163" cy="4968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13" descr="superkekb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0850" y="-26988"/>
            <a:ext cx="1073150" cy="530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ja-JP" altLang="en-US" dirty="0" smtClean="0"/>
              <a:t>マスタ タイトルの書式設定</a:t>
            </a:r>
            <a:endParaRPr lang="ja-JP" altLang="en-US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latin typeface="+mj-lt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 dirty="0" smtClean="0"/>
              <a:t>マスタ サブタイトルの書式設定</a:t>
            </a:r>
            <a:endParaRPr lang="ja-JP" alt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37F8F70-18CA-CC47-9E02-8AE3B1BAF555}" type="slidenum">
              <a:rPr lang="en-US" altLang="ja-JP">
                <a:solidFill>
                  <a:srgbClr val="FFFFFF"/>
                </a:solidFill>
              </a:rPr>
              <a:pPr/>
              <a:t>‹#›</a:t>
            </a:fld>
            <a:endParaRPr lang="en-US" altLang="ja-JP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40670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28B681C-8D2C-8C48-8BDC-85014CBC1A8C}" type="slidenum">
              <a:rPr lang="en-US" altLang="ja-JP">
                <a:solidFill>
                  <a:srgbClr val="FFFFFF"/>
                </a:solidFill>
              </a:rPr>
              <a:pPr/>
              <a:t>‹#›</a:t>
            </a:fld>
            <a:endParaRPr lang="en-US" altLang="ja-JP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29841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91B1593-403C-3649-943F-4B545DD08E96}" type="slidenum">
              <a:rPr lang="en-US" altLang="ja-JP">
                <a:solidFill>
                  <a:srgbClr val="FFFFFF"/>
                </a:solidFill>
              </a:rPr>
              <a:pPr/>
              <a:t>‹#›</a:t>
            </a:fld>
            <a:endParaRPr lang="en-US" altLang="ja-JP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66646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685800" y="1600200"/>
            <a:ext cx="38100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38100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FFBA717-9789-964A-A016-C1571D354699}" type="slidenum">
              <a:rPr lang="en-US" altLang="ja-JP">
                <a:solidFill>
                  <a:srgbClr val="FFFFFF"/>
                </a:solidFill>
              </a:rPr>
              <a:pPr/>
              <a:t>‹#›</a:t>
            </a:fld>
            <a:endParaRPr lang="en-US" altLang="ja-JP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14409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705F0D4-239E-A240-96D8-31C7C16CBACA}" type="slidenum">
              <a:rPr lang="en-US" altLang="ja-JP">
                <a:solidFill>
                  <a:srgbClr val="FFFFFF"/>
                </a:solidFill>
              </a:rPr>
              <a:pPr/>
              <a:t>‹#›</a:t>
            </a:fld>
            <a:endParaRPr lang="en-US" altLang="ja-JP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76311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1CB7B3C-2F98-B540-B798-1D4ED41D04B1}" type="slidenum">
              <a:rPr lang="en-US" altLang="ja-JP">
                <a:solidFill>
                  <a:srgbClr val="FFFFFF"/>
                </a:solidFill>
              </a:rPr>
              <a:pPr/>
              <a:t>‹#›</a:t>
            </a:fld>
            <a:endParaRPr lang="en-US" altLang="ja-JP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222253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B55D232-FBBC-AB4A-B076-615BF4341531}" type="slidenum">
              <a:rPr lang="en-US" altLang="ja-JP">
                <a:solidFill>
                  <a:srgbClr val="FFFFFF"/>
                </a:solidFill>
              </a:rPr>
              <a:pPr/>
              <a:t>‹#›</a:t>
            </a:fld>
            <a:endParaRPr lang="en-US" altLang="ja-JP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328219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483DAA5-14FA-D942-BB8C-F2F7EF408514}" type="slidenum">
              <a:rPr lang="en-US" altLang="ja-JP">
                <a:solidFill>
                  <a:srgbClr val="FFFFFF"/>
                </a:solidFill>
              </a:rPr>
              <a:pPr/>
              <a:t>‹#›</a:t>
            </a:fld>
            <a:endParaRPr lang="en-US" altLang="ja-JP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08290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50000"/>
                  </a:schemeClr>
                </a:solidFill>
              </a:defRPr>
            </a:lvl1pPr>
            <a:lvl2pPr>
              <a:defRPr>
                <a:solidFill>
                  <a:schemeClr val="accent6">
                    <a:lumMod val="50000"/>
                  </a:schemeClr>
                </a:solidFill>
              </a:defRPr>
            </a:lvl2pPr>
            <a:lvl3pPr>
              <a:defRPr>
                <a:solidFill>
                  <a:schemeClr val="accent6">
                    <a:lumMod val="50000"/>
                  </a:schemeClr>
                </a:solidFill>
              </a:defRPr>
            </a:lvl3pPr>
            <a:lvl4pPr>
              <a:defRPr>
                <a:solidFill>
                  <a:schemeClr val="accent6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6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8805C-453C-CE42-A621-3D08DB180746}" type="datetimeFigureOut">
              <a:rPr lang="en-US" smtClean="0"/>
              <a:t>12/3/13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DC14A-A4A1-5544-8D73-B87A806152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257813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 smtClean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8B17269-91CF-B24D-B458-118D7DAAD4AF}" type="slidenum">
              <a:rPr lang="en-US" altLang="ja-JP">
                <a:solidFill>
                  <a:srgbClr val="FFFFFF"/>
                </a:solidFill>
              </a:rPr>
              <a:pPr/>
              <a:t>‹#›</a:t>
            </a:fld>
            <a:endParaRPr lang="en-US" altLang="ja-JP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286621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5C05E00-4083-7641-8B28-C8DBFBFDA445}" type="slidenum">
              <a:rPr lang="en-US" altLang="ja-JP">
                <a:solidFill>
                  <a:srgbClr val="FFFFFF"/>
                </a:solidFill>
              </a:rPr>
              <a:pPr/>
              <a:t>‹#›</a:t>
            </a:fld>
            <a:endParaRPr lang="en-US" altLang="ja-JP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932396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AC2812B-3E4D-4444-896D-1E4F7C83CE1E}" type="slidenum">
              <a:rPr lang="en-US" altLang="ja-JP">
                <a:solidFill>
                  <a:srgbClr val="FFFFFF"/>
                </a:solidFill>
              </a:rPr>
              <a:pPr/>
              <a:t>‹#›</a:t>
            </a:fld>
            <a:endParaRPr lang="en-US" altLang="ja-JP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73557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8805C-453C-CE42-A621-3D08DB180746}" type="datetimeFigureOut">
              <a:rPr lang="en-US" smtClean="0"/>
              <a:t>12/3/13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DC14A-A4A1-5544-8D73-B87A806152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92366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8805C-453C-CE42-A621-3D08DB180746}" type="datetimeFigureOut">
              <a:rPr lang="en-US" smtClean="0"/>
              <a:t>12/3/13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DC14A-A4A1-5544-8D73-B87A806152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41765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8805C-453C-CE42-A621-3D08DB180746}" type="datetimeFigureOut">
              <a:rPr lang="en-US" smtClean="0"/>
              <a:t>12/3/13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DC14A-A4A1-5544-8D73-B87A806152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1418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8805C-453C-CE42-A621-3D08DB180746}" type="datetimeFigureOut">
              <a:rPr lang="en-US" smtClean="0"/>
              <a:t>12/3/13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DC14A-A4A1-5544-8D73-B87A806152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7600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8805C-453C-CE42-A621-3D08DB180746}" type="datetimeFigureOut">
              <a:rPr lang="en-US" smtClean="0"/>
              <a:t>12/3/13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DC14A-A4A1-5544-8D73-B87A806152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1898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8805C-453C-CE42-A621-3D08DB180746}" type="datetimeFigureOut">
              <a:rPr lang="en-US" smtClean="0"/>
              <a:t>12/3/13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DC14A-A4A1-5544-8D73-B87A806152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3949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8805C-453C-CE42-A621-3D08DB180746}" type="datetimeFigureOut">
              <a:rPr lang="en-US" smtClean="0"/>
              <a:t>12/3/13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DC14A-A4A1-5544-8D73-B87A806152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3901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3" Type="http://schemas.openxmlformats.org/officeDocument/2006/relationships/vmlDrawing" Target="../drawings/vmlDrawing1.vml"/><Relationship Id="rId14" Type="http://schemas.openxmlformats.org/officeDocument/2006/relationships/oleObject" Target="../embeddings/oleObject1.bin"/><Relationship Id="rId15" Type="http://schemas.openxmlformats.org/officeDocument/2006/relationships/image" Target="../media/image2.png"/><Relationship Id="rId16" Type="http://schemas.openxmlformats.org/officeDocument/2006/relationships/image" Target="../media/image3.jpeg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25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88805C-453C-CE42-A621-3D08DB180746}" type="datetimeFigureOut">
              <a:rPr lang="en-US" smtClean="0"/>
              <a:t>12/3/13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BDC14A-A4A1-5544-8D73-B87A806152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4443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00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タイトルの書式設定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00200"/>
            <a:ext cx="77724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810000" y="6477000"/>
            <a:ext cx="1905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14B92010-E5D9-0E49-916F-000BF0E2DE31}" type="slidenum">
              <a:rPr kumimoji="1" lang="en-US" altLang="ja-JP" smtClean="0">
                <a:solidFill>
                  <a:srgbClr val="FFFFFF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kumimoji="1" lang="en-US" altLang="ja-JP" smtClean="0">
              <a:solidFill>
                <a:srgbClr val="FFFFFF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33" name="Text Box 9"/>
          <p:cNvSpPr txBox="1">
            <a:spLocks noChangeArrowheads="1"/>
          </p:cNvSpPr>
          <p:nvPr userDrawn="1"/>
        </p:nvSpPr>
        <p:spPr bwMode="auto">
          <a:xfrm>
            <a:off x="-36513" y="-26988"/>
            <a:ext cx="9220201" cy="530226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defTabSz="914400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ja-JP" i="1" smtClean="0">
                <a:solidFill>
                  <a:srgbClr val="292929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Injector Commissioning Plan and Issues</a:t>
            </a:r>
          </a:p>
          <a:p>
            <a:pPr algn="ctr" defTabSz="914400" eaLnBrk="1" fontAlgn="base" hangingPunct="1">
              <a:spcBef>
                <a:spcPct val="50000"/>
              </a:spcBef>
              <a:spcAft>
                <a:spcPct val="0"/>
              </a:spcAft>
            </a:pPr>
            <a:endParaRPr lang="en-US" altLang="ja-JP" sz="300" i="1" smtClean="0">
              <a:solidFill>
                <a:srgbClr val="292929"/>
              </a:solidFill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graphicFrame>
        <p:nvGraphicFramePr>
          <p:cNvPr id="2" name="Object 13"/>
          <p:cNvGraphicFramePr>
            <a:graphicFrameLocks noChangeAspect="1"/>
          </p:cNvGraphicFramePr>
          <p:nvPr userDrawn="1"/>
        </p:nvGraphicFramePr>
        <p:xfrm>
          <a:off x="0" y="3175"/>
          <a:ext cx="792163" cy="496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79" name="ビットマップ イメージ" r:id="rId14" imgW="5249008" imgH="3285714" progId="Paint.Picture">
                  <p:embed/>
                </p:oleObj>
              </mc:Choice>
              <mc:Fallback>
                <p:oleObj name="ビットマップ イメージ" r:id="rId14" imgW="5249008" imgH="3285714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3175"/>
                        <a:ext cx="792163" cy="4968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31" name="Picture 13" descr="superkekb"/>
          <p:cNvPicPr>
            <a:picLocks noChangeAspect="1" noChangeArrowheads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0850" y="-26988"/>
            <a:ext cx="1073150" cy="530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94424631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iming>
    <p:tnLst>
      <p:par>
        <p:cTn xmlns:p14="http://schemas.microsoft.com/office/powerpoint/2010/main" id="1" dur="indefinite" restart="never" nodeType="tmRoot"/>
      </p:par>
    </p:tnLst>
  </p:timing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charset="0"/>
          <a:ea typeface="ＭＳ Ｐゴシック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charset="0"/>
          <a:ea typeface="ＭＳ Ｐゴシック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charset="0"/>
          <a:ea typeface="ＭＳ Ｐゴシック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charset="0"/>
          <a:ea typeface="ＭＳ Ｐゴシック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4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6.png"/><Relationship Id="rId3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Relationship Id="rId3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2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6.bin"/><Relationship Id="rId12" Type="http://schemas.openxmlformats.org/officeDocument/2006/relationships/image" Target="../media/image37.wmf"/><Relationship Id="rId13" Type="http://schemas.openxmlformats.org/officeDocument/2006/relationships/oleObject" Target="../embeddings/oleObject7.bin"/><Relationship Id="rId14" Type="http://schemas.openxmlformats.org/officeDocument/2006/relationships/image" Target="../media/image38.wmf"/><Relationship Id="rId15" Type="http://schemas.openxmlformats.org/officeDocument/2006/relationships/image" Target="../media/image41.png"/><Relationship Id="rId16" Type="http://schemas.openxmlformats.org/officeDocument/2006/relationships/oleObject" Target="../embeddings/Microsoft_Equation1.bin"/><Relationship Id="rId17" Type="http://schemas.openxmlformats.org/officeDocument/2006/relationships/image" Target="../media/image39.w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3.xml"/><Relationship Id="rId4" Type="http://schemas.openxmlformats.org/officeDocument/2006/relationships/oleObject" Target="../embeddings/oleObject3.bin"/><Relationship Id="rId5" Type="http://schemas.openxmlformats.org/officeDocument/2006/relationships/image" Target="../media/image34.wmf"/><Relationship Id="rId6" Type="http://schemas.openxmlformats.org/officeDocument/2006/relationships/oleObject" Target="../embeddings/oleObject4.bin"/><Relationship Id="rId7" Type="http://schemas.openxmlformats.org/officeDocument/2006/relationships/image" Target="../media/image35.wmf"/><Relationship Id="rId8" Type="http://schemas.openxmlformats.org/officeDocument/2006/relationships/oleObject" Target="../embeddings/oleObject5.bin"/><Relationship Id="rId9" Type="http://schemas.openxmlformats.org/officeDocument/2006/relationships/image" Target="../media/image36.wmf"/><Relationship Id="rId10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png"/><Relationship Id="rId3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46.png"/><Relationship Id="rId5" Type="http://schemas.openxmlformats.org/officeDocument/2006/relationships/image" Target="../media/image47.png"/><Relationship Id="rId6" Type="http://schemas.openxmlformats.org/officeDocument/2006/relationships/image" Target="../media/image48.png"/><Relationship Id="rId7" Type="http://schemas.openxmlformats.org/officeDocument/2006/relationships/image" Target="../media/image49.jp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4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0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1.jpeg"/><Relationship Id="rId3" Type="http://schemas.openxmlformats.org/officeDocument/2006/relationships/image" Target="../media/image52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4.jp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em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6.jp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7.jp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8.jp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9.jp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0.emf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2.jpeg"/><Relationship Id="rId12" Type="http://schemas.openxmlformats.org/officeDocument/2006/relationships/image" Target="../media/image13.png"/><Relationship Id="rId13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jpe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9.png"/><Relationship Id="rId9" Type="http://schemas.openxmlformats.org/officeDocument/2006/relationships/image" Target="../media/image10.jpeg"/><Relationship Id="rId10" Type="http://schemas.openxmlformats.org/officeDocument/2006/relationships/image" Target="../media/image11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4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png"/><Relationship Id="rId3" Type="http://schemas.openxmlformats.org/officeDocument/2006/relationships/image" Target="../media/image65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png"/><Relationship Id="rId3" Type="http://schemas.openxmlformats.org/officeDocument/2006/relationships/image" Target="../media/image67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8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6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71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4" Type="http://schemas.openxmlformats.org/officeDocument/2006/relationships/image" Target="../media/image73.emf"/><Relationship Id="rId5" Type="http://schemas.openxmlformats.org/officeDocument/2006/relationships/image" Target="../media/image74.emf"/><Relationship Id="rId6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76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799" y="2564037"/>
            <a:ext cx="8083973" cy="2374681"/>
          </a:xfrm>
        </p:spPr>
        <p:txBody>
          <a:bodyPr>
            <a:noAutofit/>
          </a:bodyPr>
          <a:lstStyle/>
          <a:p>
            <a:r>
              <a:rPr lang="en-US" b="1" i="1" dirty="0" smtClean="0">
                <a:solidFill>
                  <a:srgbClr val="471278"/>
                </a:solidFill>
              </a:rPr>
              <a:t>SuperKEKB Status</a:t>
            </a:r>
            <a:br>
              <a:rPr lang="en-US" b="1" i="1" dirty="0" smtClean="0">
                <a:solidFill>
                  <a:srgbClr val="471278"/>
                </a:solidFill>
              </a:rPr>
            </a:br>
            <a:r>
              <a:rPr lang="en-US" sz="3600" b="1" i="1" dirty="0" smtClean="0">
                <a:solidFill>
                  <a:srgbClr val="471278"/>
                </a:solidFill>
              </a:rPr>
              <a:t>Report del </a:t>
            </a:r>
            <a:r>
              <a:rPr lang="en-US" sz="3600" b="1" i="1" dirty="0">
                <a:solidFill>
                  <a:srgbClr val="471278"/>
                </a:solidFill>
              </a:rPr>
              <a:t>SuperKEKB Commissioning </a:t>
            </a:r>
            <a:r>
              <a:rPr lang="en-US" sz="3600" b="1" i="1" dirty="0" smtClean="0">
                <a:solidFill>
                  <a:srgbClr val="471278"/>
                </a:solidFill>
              </a:rPr>
              <a:t>Workshop, </a:t>
            </a:r>
            <a:r>
              <a:rPr lang="en-US" sz="3600" b="1" i="1" dirty="0">
                <a:solidFill>
                  <a:srgbClr val="471278"/>
                </a:solidFill>
              </a:rPr>
              <a:t>KEK, Nov. 13</a:t>
            </a:r>
            <a:r>
              <a:rPr lang="en-US" sz="3600" b="1" i="1" baseline="30000" dirty="0">
                <a:solidFill>
                  <a:srgbClr val="471278"/>
                </a:solidFill>
              </a:rPr>
              <a:t>th</a:t>
            </a:r>
            <a:r>
              <a:rPr lang="en-US" sz="3600" b="1" i="1" dirty="0">
                <a:solidFill>
                  <a:srgbClr val="471278"/>
                </a:solidFill>
              </a:rPr>
              <a:t> </a:t>
            </a:r>
            <a:r>
              <a:rPr lang="en-US" sz="3600" b="1" i="1" dirty="0" smtClean="0">
                <a:solidFill>
                  <a:srgbClr val="471278"/>
                </a:solidFill>
              </a:rPr>
              <a:t>2013</a:t>
            </a:r>
            <a:endParaRPr lang="en-US" b="1" i="1" dirty="0">
              <a:solidFill>
                <a:srgbClr val="471278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846120"/>
            <a:ext cx="6400800" cy="17526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M.E. Biagini, INFN-LNF</a:t>
            </a:r>
          </a:p>
        </p:txBody>
      </p:sp>
    </p:spTree>
    <p:extLst>
      <p:ext uri="{BB962C8B-B14F-4D97-AF65-F5344CB8AC3E}">
        <p14:creationId xmlns:p14="http://schemas.microsoft.com/office/powerpoint/2010/main" val="12076384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" y="747913"/>
            <a:ext cx="9144000" cy="573482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326119" y="6456838"/>
            <a:ext cx="13317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H. Sugimoto</a:t>
            </a:r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25318" y="27536"/>
            <a:ext cx="893052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chemeClr val="accent1">
                    <a:lumMod val="50000"/>
                  </a:schemeClr>
                </a:solidFill>
              </a:rPr>
              <a:t>g</a:t>
            </a:r>
            <a:r>
              <a:rPr lang="en-US" sz="4000" dirty="0" smtClean="0">
                <a:solidFill>
                  <a:schemeClr val="accent1">
                    <a:lumMod val="50000"/>
                  </a:schemeClr>
                </a:solidFill>
              </a:rPr>
              <a:t>oal: </a:t>
            </a:r>
            <a:r>
              <a:rPr lang="en-US" sz="4000" dirty="0" smtClean="0">
                <a:solidFill>
                  <a:schemeClr val="accent1">
                    <a:lumMod val="50000"/>
                  </a:schemeClr>
                </a:solidFill>
                <a:latin typeface="Symbol" panose="05050102010706020507" pitchFamily="18" charset="2"/>
              </a:rPr>
              <a:t>b</a:t>
            </a:r>
            <a:r>
              <a:rPr lang="en-US" sz="4000" baseline="-25000" dirty="0" smtClean="0">
                <a:solidFill>
                  <a:schemeClr val="accent1">
                    <a:lumMod val="50000"/>
                  </a:schemeClr>
                </a:solidFill>
              </a:rPr>
              <a:t>y</a:t>
            </a:r>
            <a:r>
              <a:rPr lang="en-US" sz="4000" dirty="0" smtClean="0">
                <a:solidFill>
                  <a:schemeClr val="accent1">
                    <a:lumMod val="50000"/>
                  </a:schemeClr>
                </a:solidFill>
              </a:rPr>
              <a:t>*=0.3 mm, </a:t>
            </a:r>
            <a:r>
              <a:rPr lang="en-US" sz="4000" dirty="0" smtClean="0">
                <a:solidFill>
                  <a:schemeClr val="accent1">
                    <a:lumMod val="50000"/>
                  </a:schemeClr>
                </a:solidFill>
                <a:latin typeface="Symbol" panose="05050102010706020507" pitchFamily="18" charset="2"/>
              </a:rPr>
              <a:t>e</a:t>
            </a:r>
            <a:r>
              <a:rPr lang="en-US" sz="4000" baseline="-25000" dirty="0" smtClean="0">
                <a:solidFill>
                  <a:schemeClr val="accent1">
                    <a:lumMod val="50000"/>
                  </a:schemeClr>
                </a:solidFill>
              </a:rPr>
              <a:t>y</a:t>
            </a:r>
            <a:r>
              <a:rPr lang="en-US" sz="4000" dirty="0" smtClean="0">
                <a:solidFill>
                  <a:schemeClr val="accent1">
                    <a:lumMod val="50000"/>
                  </a:schemeClr>
                </a:solidFill>
                <a:latin typeface="Calibri"/>
              </a:rPr>
              <a:t>≈</a:t>
            </a:r>
            <a:r>
              <a:rPr lang="en-US" sz="4000" dirty="0" smtClean="0">
                <a:solidFill>
                  <a:schemeClr val="accent1">
                    <a:lumMod val="50000"/>
                  </a:schemeClr>
                </a:solidFill>
              </a:rPr>
              <a:t>3 pm, </a:t>
            </a:r>
            <a:r>
              <a:rPr lang="en-US" sz="4000" dirty="0" smtClean="0">
                <a:solidFill>
                  <a:schemeClr val="accent1">
                    <a:lumMod val="50000"/>
                  </a:schemeClr>
                </a:solidFill>
                <a:latin typeface="Symbol" panose="05050102010706020507" pitchFamily="18" charset="2"/>
              </a:rPr>
              <a:t>t</a:t>
            </a:r>
            <a:r>
              <a:rPr lang="en-US" sz="4000" baseline="-25000" dirty="0" smtClean="0">
                <a:solidFill>
                  <a:schemeClr val="accent1">
                    <a:lumMod val="50000"/>
                  </a:schemeClr>
                </a:solidFill>
              </a:rPr>
              <a:t>touschek</a:t>
            </a:r>
            <a:r>
              <a:rPr lang="en-US" sz="4000" dirty="0" smtClean="0">
                <a:solidFill>
                  <a:schemeClr val="accent1">
                    <a:lumMod val="50000"/>
                  </a:schemeClr>
                </a:solidFill>
                <a:latin typeface="Calibri"/>
              </a:rPr>
              <a:t>≥</a:t>
            </a:r>
            <a:r>
              <a:rPr lang="en-US" sz="4000" dirty="0" smtClean="0">
                <a:solidFill>
                  <a:schemeClr val="accent1">
                    <a:lumMod val="50000"/>
                  </a:schemeClr>
                </a:solidFill>
              </a:rPr>
              <a:t>600 s</a:t>
            </a:r>
            <a:endParaRPr lang="en-GB" sz="40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635896" y="1916832"/>
            <a:ext cx="1584176" cy="720080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7155367" y="1329467"/>
            <a:ext cx="152772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l</a:t>
            </a:r>
            <a:r>
              <a:rPr lang="en-US" sz="2400" b="1" dirty="0" smtClean="0">
                <a:solidFill>
                  <a:srgbClr val="FF0000"/>
                </a:solidFill>
              </a:rPr>
              <a:t>ocal</a:t>
            </a:r>
          </a:p>
          <a:p>
            <a:r>
              <a:rPr lang="en-US" sz="2400" b="1" dirty="0">
                <a:solidFill>
                  <a:srgbClr val="FF0000"/>
                </a:solidFill>
              </a:rPr>
              <a:t>c</a:t>
            </a:r>
            <a:r>
              <a:rPr lang="en-US" sz="2400" b="1" dirty="0" smtClean="0">
                <a:solidFill>
                  <a:srgbClr val="FF0000"/>
                </a:solidFill>
              </a:rPr>
              <a:t>hromatic </a:t>
            </a:r>
          </a:p>
          <a:p>
            <a:r>
              <a:rPr lang="en-US" sz="2400" b="1" dirty="0" smtClean="0">
                <a:solidFill>
                  <a:srgbClr val="FF0000"/>
                </a:solidFill>
              </a:rPr>
              <a:t>correction</a:t>
            </a:r>
            <a:endParaRPr lang="en-GB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26429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7800"/>
            <a:ext cx="9144000" cy="6488465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7889548" y="6426160"/>
            <a:ext cx="1120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Y. Ohnishi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2428560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b="1" i="1" dirty="0" smtClean="0">
                <a:solidFill>
                  <a:srgbClr val="471278"/>
                </a:solidFill>
                <a:latin typeface="+mn-lt"/>
                <a:cs typeface="Marker Felt"/>
              </a:rPr>
              <a:t>Corrector coils</a:t>
            </a:r>
            <a:endParaRPr kumimoji="1" lang="ja-JP" altLang="en-US" b="1" i="1" dirty="0">
              <a:solidFill>
                <a:srgbClr val="471278"/>
              </a:solidFill>
              <a:latin typeface="+mn-lt"/>
              <a:cs typeface="Marker Felt"/>
            </a:endParaRPr>
          </a:p>
        </p:txBody>
      </p:sp>
      <p:sp>
        <p:nvSpPr>
          <p:cNvPr id="5" name="コンテンツ プレースホルダー 4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kumimoji="1" lang="en-US" altLang="ja-JP" dirty="0" smtClean="0"/>
              <a:t>Dipole and skew dipole coils make beam-line geometry and correct dispersions</a:t>
            </a:r>
          </a:p>
          <a:p>
            <a:r>
              <a:rPr lang="en-US" altLang="ja-JP" dirty="0" smtClean="0"/>
              <a:t>Skew quadrupole coils correct x-y </a:t>
            </a:r>
            <a:r>
              <a:rPr lang="en-US" altLang="ja-JP" dirty="0" smtClean="0"/>
              <a:t>couplings</a:t>
            </a:r>
            <a:endParaRPr lang="en-US" altLang="ja-JP" dirty="0" smtClean="0"/>
          </a:p>
          <a:p>
            <a:r>
              <a:rPr kumimoji="1" lang="en-US" altLang="ja-JP" dirty="0" smtClean="0"/>
              <a:t>Sextupole and skew </a:t>
            </a:r>
            <a:r>
              <a:rPr kumimoji="1" lang="en-US" altLang="ja-JP" dirty="0" smtClean="0"/>
              <a:t>sextupole </a:t>
            </a:r>
            <a:r>
              <a:rPr kumimoji="1" lang="en-US" altLang="ja-JP" dirty="0" smtClean="0"/>
              <a:t>coils correct error field due to a misalignment of quadrupole coils. This error field affects the dynamic aperture significantly</a:t>
            </a:r>
          </a:p>
          <a:p>
            <a:r>
              <a:rPr lang="en-US" altLang="ja-JP" dirty="0" err="1" smtClean="0"/>
              <a:t>Octupole</a:t>
            </a:r>
            <a:r>
              <a:rPr lang="en-US" altLang="ja-JP" dirty="0" smtClean="0"/>
              <a:t> coils at QC1 and QC2 enlarge the transverse aperture</a:t>
            </a:r>
          </a:p>
          <a:p>
            <a:r>
              <a:rPr lang="en-US" altLang="ja-JP" dirty="0" smtClean="0"/>
              <a:t>HER cancel coils correct sextupole, </a:t>
            </a:r>
            <a:r>
              <a:rPr lang="en-US" altLang="ja-JP" dirty="0" err="1" smtClean="0"/>
              <a:t>octupole</a:t>
            </a:r>
            <a:r>
              <a:rPr lang="en-US" altLang="ja-JP" dirty="0" smtClean="0"/>
              <a:t>, </a:t>
            </a:r>
            <a:r>
              <a:rPr lang="en-US" altLang="ja-JP" dirty="0" err="1" smtClean="0"/>
              <a:t>decapole</a:t>
            </a:r>
            <a:r>
              <a:rPr lang="en-US" altLang="ja-JP" dirty="0" smtClean="0"/>
              <a:t> and </a:t>
            </a:r>
            <a:r>
              <a:rPr lang="en-US" altLang="ja-JP" dirty="0" err="1" smtClean="0"/>
              <a:t>dodecapole</a:t>
            </a:r>
            <a:r>
              <a:rPr lang="en-US" altLang="ja-JP" dirty="0" smtClean="0"/>
              <a:t> leakage field from QC1P in LER</a:t>
            </a:r>
          </a:p>
        </p:txBody>
      </p:sp>
    </p:spTree>
    <p:extLst>
      <p:ext uri="{BB962C8B-B14F-4D97-AF65-F5344CB8AC3E}">
        <p14:creationId xmlns:p14="http://schemas.microsoft.com/office/powerpoint/2010/main" val="1183162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7800"/>
            <a:ext cx="9144000" cy="6498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3478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262"/>
            <a:ext cx="8229600" cy="1143000"/>
          </a:xfrm>
        </p:spPr>
        <p:txBody>
          <a:bodyPr/>
          <a:lstStyle/>
          <a:p>
            <a:r>
              <a:rPr lang="en-US" b="1" i="1" dirty="0" smtClean="0">
                <a:solidFill>
                  <a:srgbClr val="471278"/>
                </a:solidFill>
              </a:rPr>
              <a:t>IR magnets measurements</a:t>
            </a:r>
            <a:endParaRPr lang="en-US" b="1" i="1" dirty="0">
              <a:solidFill>
                <a:srgbClr val="471278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C</a:t>
            </a:r>
            <a:r>
              <a:rPr lang="en-US" dirty="0" smtClean="0"/>
              <a:t>rowded IR, with 8 quadrupoles, 48 correcting coils, 4 </a:t>
            </a:r>
            <a:r>
              <a:rPr lang="en-US" dirty="0" err="1" smtClean="0"/>
              <a:t>antisolenoids</a:t>
            </a:r>
            <a:r>
              <a:rPr lang="en-US" dirty="0" smtClean="0"/>
              <a:t>, all superconducting and packed in 10 m </a:t>
            </a:r>
          </a:p>
          <a:p>
            <a:r>
              <a:rPr lang="en-US" dirty="0" smtClean="0"/>
              <a:t>Magnets have to have high precise field with highly stable:</a:t>
            </a:r>
          </a:p>
          <a:p>
            <a:pPr lvl="1"/>
            <a:r>
              <a:rPr lang="en-US" dirty="0" smtClean="0"/>
              <a:t>Field harmonics components,</a:t>
            </a:r>
          </a:p>
          <a:p>
            <a:pPr lvl="1"/>
            <a:r>
              <a:rPr lang="en-US" dirty="0" smtClean="0"/>
              <a:t>Magnet axis center,</a:t>
            </a:r>
          </a:p>
          <a:p>
            <a:pPr lvl="1"/>
            <a:r>
              <a:rPr lang="en-US" dirty="0" smtClean="0"/>
              <a:t>Vibration of magnet and cryostat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6938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5900"/>
            <a:ext cx="9144000" cy="6421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3848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6038"/>
            <a:ext cx="8229600" cy="722012"/>
          </a:xfrm>
        </p:spPr>
        <p:txBody>
          <a:bodyPr>
            <a:normAutofit fontScale="90000"/>
          </a:bodyPr>
          <a:lstStyle/>
          <a:p>
            <a:r>
              <a:rPr lang="en-US" b="1" i="1" dirty="0" smtClean="0">
                <a:solidFill>
                  <a:srgbClr val="471278"/>
                </a:solidFill>
              </a:rPr>
              <a:t>IP feedback</a:t>
            </a:r>
            <a:endParaRPr lang="en-US" b="1" i="1" dirty="0">
              <a:solidFill>
                <a:srgbClr val="471278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768050"/>
            <a:ext cx="8229600" cy="6089950"/>
          </a:xfrm>
        </p:spPr>
        <p:txBody>
          <a:bodyPr>
            <a:normAutofit fontScale="62500" lnSpcReduction="20000"/>
          </a:bodyPr>
          <a:lstStyle/>
          <a:p>
            <a:r>
              <a:rPr kumimoji="1" lang="en-US" altLang="ja-JP" dirty="0"/>
              <a:t>The IP orbit control to maintain an optimum beam collision is more difficult than the KEKB </a:t>
            </a:r>
            <a:r>
              <a:rPr kumimoji="1" lang="en-US" altLang="ja-JP" dirty="0" smtClean="0"/>
              <a:t>case</a:t>
            </a:r>
            <a:endParaRPr kumimoji="1" lang="en-US" altLang="ja-JP" dirty="0"/>
          </a:p>
          <a:p>
            <a:endParaRPr lang="en-US" altLang="ja-JP" dirty="0"/>
          </a:p>
          <a:p>
            <a:endParaRPr kumimoji="1" lang="en-US" altLang="ja-JP" dirty="0" smtClean="0"/>
          </a:p>
          <a:p>
            <a:endParaRPr kumimoji="1" lang="en-US" altLang="ja-JP" dirty="0"/>
          </a:p>
          <a:p>
            <a:endParaRPr kumimoji="1" lang="en-US" altLang="ja-JP" dirty="0" smtClean="0"/>
          </a:p>
          <a:p>
            <a:endParaRPr kumimoji="1" lang="en-US" altLang="ja-JP" dirty="0" smtClean="0"/>
          </a:p>
          <a:p>
            <a:endParaRPr lang="en-US" altLang="ja-JP" dirty="0"/>
          </a:p>
          <a:p>
            <a:r>
              <a:rPr kumimoji="1" lang="en-US" altLang="ja-JP" dirty="0"/>
              <a:t>IP orbit is very sensitive to the vibration of QCS (QC1, QC2) magnets</a:t>
            </a:r>
            <a:endParaRPr lang="en-US" dirty="0" smtClean="0"/>
          </a:p>
          <a:p>
            <a:r>
              <a:rPr lang="en-US" altLang="ja-JP" dirty="0" smtClean="0"/>
              <a:t>For </a:t>
            </a:r>
            <a:r>
              <a:rPr lang="en-US" altLang="ja-JP" dirty="0"/>
              <a:t>vertical offset and angle </a:t>
            </a:r>
            <a:r>
              <a:rPr lang="en-US" altLang="ja-JP" dirty="0" smtClean="0"/>
              <a:t>feedback:</a:t>
            </a:r>
          </a:p>
          <a:p>
            <a:pPr lvl="1"/>
            <a:r>
              <a:rPr lang="en-US" altLang="ja-JP" dirty="0" smtClean="0"/>
              <a:t>Orbital </a:t>
            </a:r>
            <a:r>
              <a:rPr lang="en-US" altLang="ja-JP" dirty="0"/>
              <a:t>feedback system is under consideration. It was used for KEKB and is </a:t>
            </a:r>
            <a:r>
              <a:rPr lang="en-US" altLang="ja-JP" dirty="0">
                <a:solidFill>
                  <a:srgbClr val="471278"/>
                </a:solidFill>
              </a:rPr>
              <a:t>based on beam-beam kick calculated from the BPM readouts at both sides of the </a:t>
            </a:r>
            <a:r>
              <a:rPr lang="en-US" altLang="ja-JP" dirty="0" smtClean="0">
                <a:solidFill>
                  <a:srgbClr val="471278"/>
                </a:solidFill>
              </a:rPr>
              <a:t>IP (4 BPMs at 0.5m from IP)</a:t>
            </a:r>
          </a:p>
          <a:p>
            <a:pPr lvl="1"/>
            <a:r>
              <a:rPr lang="en-US" altLang="ja-JP" dirty="0" smtClean="0">
                <a:solidFill>
                  <a:srgbClr val="471278"/>
                </a:solidFill>
              </a:rPr>
              <a:t>Target </a:t>
            </a:r>
            <a:r>
              <a:rPr lang="en-US" altLang="ja-JP" dirty="0">
                <a:solidFill>
                  <a:srgbClr val="471278"/>
                </a:solidFill>
              </a:rPr>
              <a:t>resolution of BPM is the order of </a:t>
            </a:r>
            <a:r>
              <a:rPr lang="en-US" altLang="ja-JP" dirty="0" smtClean="0">
                <a:solidFill>
                  <a:srgbClr val="471278"/>
                </a:solidFill>
              </a:rPr>
              <a:t>micrometer</a:t>
            </a:r>
          </a:p>
          <a:p>
            <a:pPr lvl="1"/>
            <a:r>
              <a:rPr lang="en-US" altLang="ja-JP" dirty="0">
                <a:solidFill>
                  <a:srgbClr val="471278"/>
                </a:solidFill>
              </a:rPr>
              <a:t>Prototype BPM was tested by using sinusoidal input </a:t>
            </a:r>
            <a:r>
              <a:rPr lang="en-US" altLang="ja-JP" dirty="0" smtClean="0"/>
              <a:t>signal</a:t>
            </a:r>
            <a:r>
              <a:rPr lang="en-US" altLang="ja-JP" dirty="0"/>
              <a:t> </a:t>
            </a:r>
            <a:r>
              <a:rPr lang="en-US" altLang="ja-JP" dirty="0" smtClean="0"/>
              <a:t>and 0.1 mm </a:t>
            </a:r>
            <a:r>
              <a:rPr lang="en-US" altLang="ja-JP" dirty="0"/>
              <a:t>resolution has been obtained, successfully</a:t>
            </a:r>
          </a:p>
          <a:p>
            <a:r>
              <a:rPr lang="en-US" altLang="ja-JP" dirty="0" smtClean="0"/>
              <a:t>For </a:t>
            </a:r>
            <a:r>
              <a:rPr lang="en-US" altLang="ja-JP" dirty="0"/>
              <a:t>horizontal offset feedback:</a:t>
            </a:r>
          </a:p>
          <a:p>
            <a:pPr lvl="1"/>
            <a:r>
              <a:rPr lang="en-US" altLang="ja-JP" dirty="0"/>
              <a:t>Luminosity dither is being considered as used for PEP-II, because beam-beam </a:t>
            </a:r>
            <a:r>
              <a:rPr lang="en-US" altLang="ja-JP" dirty="0" smtClean="0"/>
              <a:t>kick </a:t>
            </a:r>
            <a:r>
              <a:rPr lang="en-US" altLang="ja-JP" dirty="0" smtClean="0"/>
              <a:t>will </a:t>
            </a:r>
            <a:r>
              <a:rPr lang="en-US" altLang="ja-JP" dirty="0"/>
              <a:t>not be a sensitive parameter for monitoring collision due to small </a:t>
            </a:r>
            <a:r>
              <a:rPr lang="en-US" altLang="ja-JP" dirty="0" smtClean="0"/>
              <a:t>H beam</a:t>
            </a:r>
            <a:r>
              <a:rPr lang="en-US" altLang="ja-JP" dirty="0"/>
              <a:t>-beam </a:t>
            </a:r>
            <a:r>
              <a:rPr lang="en-US" altLang="ja-JP" dirty="0" smtClean="0"/>
              <a:t>parameter</a:t>
            </a:r>
          </a:p>
          <a:p>
            <a:pPr lvl="1"/>
            <a:r>
              <a:rPr lang="en-US" altLang="ja-JP" sz="2900" dirty="0" smtClean="0"/>
              <a:t>Coils in construction at SLAC: designed for the </a:t>
            </a:r>
            <a:r>
              <a:rPr lang="en-US" altLang="ja-JP" sz="2900" dirty="0" smtClean="0">
                <a:ea typeface="Arial Unicode MS" panose="020B0604020202020204" pitchFamily="50" charset="-128"/>
                <a:cs typeface="Arial Unicode MS" panose="020B0604020202020204" pitchFamily="50" charset="-128"/>
              </a:rPr>
              <a:t>maximum </a:t>
            </a:r>
            <a:r>
              <a:rPr lang="en-US" altLang="ja-JP" sz="2900" dirty="0">
                <a:ea typeface="Arial Unicode MS" panose="020B0604020202020204" pitchFamily="50" charset="-128"/>
                <a:cs typeface="Arial Unicode MS" panose="020B0604020202020204" pitchFamily="50" charset="-128"/>
              </a:rPr>
              <a:t>dithering amplitude, which corresponds to 10 % drop of the peak </a:t>
            </a:r>
            <a:r>
              <a:rPr lang="en-US" altLang="ja-JP" sz="2900" dirty="0" smtClean="0">
                <a:ea typeface="Arial Unicode MS" panose="020B0604020202020204" pitchFamily="50" charset="-128"/>
                <a:cs typeface="Arial Unicode MS" panose="020B0604020202020204" pitchFamily="50" charset="-128"/>
              </a:rPr>
              <a:t>luminosity</a:t>
            </a:r>
            <a:endParaRPr lang="en-US" altLang="ja-JP" sz="2900" dirty="0" smtClean="0"/>
          </a:p>
          <a:p>
            <a:pPr lvl="1"/>
            <a:endParaRPr lang="en-US" altLang="ja-JP" dirty="0" smtClean="0"/>
          </a:p>
          <a:p>
            <a:pPr lvl="1"/>
            <a:endParaRPr lang="en-US" altLang="ja-JP" dirty="0" smtClean="0"/>
          </a:p>
          <a:p>
            <a:pPr lvl="1"/>
            <a:endParaRPr lang="en-US" altLang="ja-JP" dirty="0"/>
          </a:p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435100"/>
            <a:ext cx="6096000" cy="151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7125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テキスト ボックス 5"/>
          <p:cNvSpPr txBox="1">
            <a:spLocks noChangeArrowheads="1"/>
          </p:cNvSpPr>
          <p:nvPr/>
        </p:nvSpPr>
        <p:spPr bwMode="auto">
          <a:xfrm>
            <a:off x="360363" y="360363"/>
            <a:ext cx="335540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r>
              <a:rPr lang="en-US" altLang="ja-JP" sz="2400" dirty="0">
                <a:latin typeface="Arial" charset="0"/>
              </a:rPr>
              <a:t>Coil </a:t>
            </a:r>
            <a:r>
              <a:rPr lang="en-US" altLang="ja-JP" sz="2400" dirty="0" smtClean="0">
                <a:latin typeface="Arial" charset="0"/>
              </a:rPr>
              <a:t>mechanical design</a:t>
            </a:r>
            <a:endParaRPr lang="en-US" altLang="ja-JP" sz="2400" dirty="0">
              <a:latin typeface="Arial" charset="0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6685328" y="6358063"/>
            <a:ext cx="2284087" cy="40011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ja-JP" sz="2000" dirty="0"/>
              <a:t>M. </a:t>
            </a:r>
            <a:r>
              <a:rPr lang="en-US" altLang="ja-JP" sz="2000" dirty="0" err="1"/>
              <a:t>Kosovsky</a:t>
            </a:r>
            <a:r>
              <a:rPr lang="en-US" altLang="ja-JP" sz="2000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, </a:t>
            </a:r>
            <a:r>
              <a:rPr lang="en-US" altLang="ja-JP" sz="20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SLAC</a:t>
            </a:r>
            <a:endParaRPr kumimoji="1" lang="ja-JP" altLang="en-US" sz="2000" dirty="0"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75" r="24745"/>
          <a:stretch/>
        </p:blipFill>
        <p:spPr bwMode="auto">
          <a:xfrm>
            <a:off x="4027264" y="0"/>
            <a:ext cx="5116736" cy="5437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62" t="13650" r="14515" b="18273"/>
          <a:stretch/>
        </p:blipFill>
        <p:spPr bwMode="auto">
          <a:xfrm>
            <a:off x="0" y="822027"/>
            <a:ext cx="4049476" cy="27829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" r="1386" b="2538"/>
          <a:stretch/>
        </p:blipFill>
        <p:spPr bwMode="auto">
          <a:xfrm>
            <a:off x="-2" y="3605000"/>
            <a:ext cx="4049477" cy="2995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テキスト ボックス 20"/>
          <p:cNvSpPr txBox="1">
            <a:spLocks noChangeArrowheads="1"/>
          </p:cNvSpPr>
          <p:nvPr/>
        </p:nvSpPr>
        <p:spPr bwMode="auto">
          <a:xfrm>
            <a:off x="4007658" y="5302043"/>
            <a:ext cx="5136342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r>
              <a:rPr lang="en-US" altLang="ja-JP" sz="2000" dirty="0" smtClean="0">
                <a:solidFill>
                  <a:srgbClr val="FF0000"/>
                </a:solidFill>
                <a:latin typeface="Arial" charset="0"/>
              </a:rPr>
              <a:t>Design work is under way.</a:t>
            </a:r>
          </a:p>
          <a:p>
            <a:r>
              <a:rPr lang="en-US" altLang="ja-JP" sz="2000" dirty="0" smtClean="0">
                <a:latin typeface="Arial" charset="0"/>
              </a:rPr>
              <a:t>Coils will be delivered to KEK</a:t>
            </a:r>
          </a:p>
          <a:p>
            <a:r>
              <a:rPr lang="en-US" altLang="ja-JP" sz="2000" dirty="0" smtClean="0">
                <a:latin typeface="Arial" charset="0"/>
              </a:rPr>
              <a:t>by the end of 2013 after field measurement.</a:t>
            </a:r>
            <a:endParaRPr lang="en-US" altLang="ja-JP" sz="200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92209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/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altLang="ja-JP" sz="3200" b="1" i="1" dirty="0">
                <a:solidFill>
                  <a:srgbClr val="471278"/>
                </a:solidFill>
                <a:cs typeface="Marker Felt"/>
              </a:rPr>
              <a:t>QCSL vertical position oscillation (measurement) and orbit change (tracking) :  </a:t>
            </a:r>
            <a:r>
              <a:rPr lang="en-US" altLang="ja-JP" sz="3200" b="1" i="1" dirty="0" err="1" smtClean="0">
                <a:solidFill>
                  <a:srgbClr val="471278"/>
                </a:solidFill>
                <a:cs typeface="Marker Felt"/>
              </a:rPr>
              <a:t>SuperKEKB</a:t>
            </a:r>
            <a:r>
              <a:rPr lang="en-US" altLang="ja-JP" sz="3200" b="1" i="1" dirty="0" smtClean="0">
                <a:solidFill>
                  <a:srgbClr val="471278"/>
                </a:solidFill>
                <a:cs typeface="Marker Felt"/>
              </a:rPr>
              <a:t> HER</a:t>
            </a:r>
            <a:endParaRPr lang="ja-JP" altLang="en-US" sz="3200" b="1" i="1" dirty="0">
              <a:solidFill>
                <a:srgbClr val="471278"/>
              </a:solidFill>
              <a:cs typeface="Marker Felt"/>
            </a:endParaRPr>
          </a:p>
        </p:txBody>
      </p:sp>
      <p:sp>
        <p:nvSpPr>
          <p:cNvPr id="40962" name="テキスト プレースホルダー 4"/>
          <p:cNvSpPr>
            <a:spLocks noGrp="1"/>
          </p:cNvSpPr>
          <p:nvPr>
            <p:ph type="body" idx="1"/>
          </p:nvPr>
        </p:nvSpPr>
        <p:spPr>
          <a:xfrm>
            <a:off x="631825" y="1709738"/>
            <a:ext cx="3567113" cy="831850"/>
          </a:xfrm>
        </p:spPr>
        <p:txBody>
          <a:bodyPr rtlCol="0">
            <a:normAutofit lnSpcReduction="10000"/>
          </a:bodyPr>
          <a:lstStyle/>
          <a:p>
            <a:pPr fontAlgn="auto">
              <a:spcAft>
                <a:spcPts val="0"/>
              </a:spcAft>
              <a:buFont typeface="Arial"/>
              <a:buNone/>
              <a:defRPr/>
            </a:pPr>
            <a:r>
              <a:rPr lang="en-US" altLang="ja-JP" dirty="0" smtClean="0">
                <a:latin typeface="Calisto MT" charset="0"/>
                <a:ea typeface="ＭＳ 明朝" charset="0"/>
                <a:cs typeface="ＭＳ 明朝" charset="0"/>
              </a:rPr>
              <a:t>Vertical orbit at IP</a:t>
            </a:r>
          </a:p>
          <a:p>
            <a:pPr fontAlgn="auto">
              <a:spcAft>
                <a:spcPts val="0"/>
              </a:spcAft>
              <a:buFont typeface="Arial"/>
              <a:buNone/>
              <a:defRPr/>
            </a:pPr>
            <a:r>
              <a:rPr lang="en-US" altLang="ja-JP" dirty="0" smtClean="0">
                <a:latin typeface="Calisto MT" charset="0"/>
                <a:ea typeface="ＭＳ 明朝" charset="0"/>
                <a:cs typeface="ＭＳ 明朝" charset="0"/>
              </a:rPr>
              <a:t>(simulation)</a:t>
            </a:r>
            <a:endParaRPr lang="ja-JP" altLang="en-US" dirty="0" smtClean="0">
              <a:latin typeface="Calisto MT" charset="0"/>
              <a:ea typeface="ＭＳ 明朝" charset="0"/>
              <a:cs typeface="ＭＳ 明朝" charset="0"/>
            </a:endParaRPr>
          </a:p>
        </p:txBody>
      </p:sp>
      <p:sp>
        <p:nvSpPr>
          <p:cNvPr id="19459" name="テキスト プレースホルダー 6"/>
          <p:cNvSpPr>
            <a:spLocks noGrp="1"/>
          </p:cNvSpPr>
          <p:nvPr>
            <p:ph type="body" sz="quarter" idx="3"/>
          </p:nvPr>
        </p:nvSpPr>
        <p:spPr>
          <a:xfrm>
            <a:off x="4945063" y="1976438"/>
            <a:ext cx="3567112" cy="831850"/>
          </a:xfrm>
        </p:spPr>
        <p:txBody>
          <a:bodyPr>
            <a:noAutofit/>
          </a:bodyPr>
          <a:lstStyle/>
          <a:p>
            <a:r>
              <a:rPr lang="en-US" altLang="ja-JP" dirty="0">
                <a:latin typeface="Calisto MT" charset="0"/>
                <a:ea typeface="ＭＳ 明朝" charset="0"/>
                <a:cs typeface="ＭＳ 明朝" charset="0"/>
              </a:rPr>
              <a:t>QCSL vertical position</a:t>
            </a:r>
          </a:p>
          <a:p>
            <a:r>
              <a:rPr lang="en-US" altLang="ja-JP" dirty="0" smtClean="0">
                <a:latin typeface="Calisto MT" charset="0"/>
                <a:ea typeface="ＭＳ 明朝" charset="0"/>
                <a:cs typeface="ＭＳ 明朝" charset="0"/>
              </a:rPr>
              <a:t>(KEKB measurement) </a:t>
            </a:r>
            <a:r>
              <a:rPr lang="en-US" altLang="ja-JP" dirty="0" smtClean="0">
                <a:latin typeface="Calisto MT" charset="0"/>
                <a:ea typeface="ＭＳ 明朝" charset="0"/>
                <a:cs typeface="ＭＳ 明朝" charset="0"/>
                <a:sym typeface="Wingdings"/>
              </a:rPr>
              <a:t></a:t>
            </a:r>
            <a:r>
              <a:rPr lang="en-US" altLang="ja-JP" dirty="0" smtClean="0">
                <a:latin typeface="Calisto MT" charset="0"/>
                <a:ea typeface="ＭＳ 明朝" charset="0"/>
                <a:cs typeface="ＭＳ 明朝" charset="0"/>
              </a:rPr>
              <a:t> </a:t>
            </a:r>
            <a:r>
              <a:rPr lang="en-US" altLang="ja-JP" dirty="0">
                <a:latin typeface="Calisto MT" charset="0"/>
                <a:ea typeface="ＭＳ 明朝" charset="0"/>
                <a:cs typeface="ＭＳ 明朝" charset="0"/>
              </a:rPr>
              <a:t>QC1L (HER)</a:t>
            </a:r>
            <a:endParaRPr lang="ja-JP" altLang="en-US" dirty="0">
              <a:latin typeface="Calisto MT" charset="0"/>
              <a:ea typeface="ＭＳ 明朝" charset="0"/>
              <a:cs typeface="ＭＳ 明朝" charset="0"/>
            </a:endParaRPr>
          </a:p>
        </p:txBody>
      </p:sp>
      <p:pic>
        <p:nvPicPr>
          <p:cNvPr id="19460" name="コンテンツ プレースホルダー 5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8860" b="-28860"/>
          <a:stretch>
            <a:fillRect/>
          </a:stretch>
        </p:blipFill>
        <p:spPr>
          <a:xfrm>
            <a:off x="631825" y="2590800"/>
            <a:ext cx="3567113" cy="3484563"/>
          </a:xfrm>
        </p:spPr>
      </p:pic>
      <p:pic>
        <p:nvPicPr>
          <p:cNvPr id="19461" name="コンテンツ プレースホルダー 9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7512" b="-27512"/>
          <a:stretch>
            <a:fillRect/>
          </a:stretch>
        </p:blipFill>
        <p:spPr>
          <a:xfrm>
            <a:off x="4945063" y="2590800"/>
            <a:ext cx="3567112" cy="3484563"/>
          </a:xfrm>
        </p:spPr>
      </p:pic>
      <p:cxnSp>
        <p:nvCxnSpPr>
          <p:cNvPr id="11" name="直線矢印コネクタ 10"/>
          <p:cNvCxnSpPr/>
          <p:nvPr/>
        </p:nvCxnSpPr>
        <p:spPr>
          <a:xfrm>
            <a:off x="3125788" y="3521075"/>
            <a:ext cx="0" cy="1257300"/>
          </a:xfrm>
          <a:prstGeom prst="straightConnector1">
            <a:avLst/>
          </a:prstGeom>
          <a:ln w="12700" cmpd="sng">
            <a:headEnd type="arrow"/>
            <a:tailEnd type="arrow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19463" name="テキスト ボックス 12"/>
          <p:cNvSpPr txBox="1">
            <a:spLocks noChangeArrowheads="1"/>
          </p:cNvSpPr>
          <p:nvPr/>
        </p:nvSpPr>
        <p:spPr bwMode="auto">
          <a:xfrm>
            <a:off x="1985963" y="3249613"/>
            <a:ext cx="18351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altLang="ja-JP" sz="1800" dirty="0">
                <a:latin typeface="Calisto MT" charset="0"/>
                <a:ea typeface="ＭＳ 明朝" charset="0"/>
                <a:cs typeface="ＭＳ 明朝" charset="0"/>
              </a:rPr>
              <a:t>200nm -&gt; ~4</a:t>
            </a:r>
            <a:r>
              <a:rPr lang="en-US" altLang="ja-JP" sz="1800" dirty="0">
                <a:latin typeface="Symbol" charset="0"/>
                <a:cs typeface="Symbol" charset="0"/>
              </a:rPr>
              <a:t>s</a:t>
            </a:r>
            <a:r>
              <a:rPr lang="en-US" altLang="ja-JP" sz="1800" baseline="-25000" dirty="0">
                <a:latin typeface="Calisto MT" charset="0"/>
                <a:ea typeface="ＭＳ 明朝" charset="0"/>
                <a:cs typeface="ＭＳ 明朝" charset="0"/>
              </a:rPr>
              <a:t>y</a:t>
            </a:r>
            <a:r>
              <a:rPr lang="en-US" altLang="ja-JP" sz="1800" dirty="0">
                <a:latin typeface="Calisto MT" charset="0"/>
                <a:ea typeface="ＭＳ 明朝" charset="0"/>
                <a:cs typeface="ＭＳ 明朝" charset="0"/>
              </a:rPr>
              <a:t>*</a:t>
            </a:r>
            <a:endParaRPr lang="ja-JP" altLang="en-US" sz="1800" dirty="0">
              <a:latin typeface="Calisto MT" charset="0"/>
              <a:ea typeface="ＭＳ 明朝" charset="0"/>
              <a:cs typeface="ＭＳ 明朝" charset="0"/>
            </a:endParaRP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191761" y="5651500"/>
            <a:ext cx="874064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>
                <a:solidFill>
                  <a:srgbClr val="FF0000"/>
                </a:solidFill>
              </a:rPr>
              <a:t>If the QC1L magnets of </a:t>
            </a:r>
            <a:r>
              <a:rPr kumimoji="1" lang="en-US" altLang="ja-JP" sz="2400" dirty="0" err="1" smtClean="0">
                <a:solidFill>
                  <a:srgbClr val="FF0000"/>
                </a:solidFill>
              </a:rPr>
              <a:t>SuperKEKB</a:t>
            </a:r>
            <a:r>
              <a:rPr kumimoji="1" lang="en-US" altLang="ja-JP" sz="2400" dirty="0" smtClean="0">
                <a:solidFill>
                  <a:srgbClr val="FF0000"/>
                </a:solidFill>
              </a:rPr>
              <a:t> vibrates with the same amplitude </a:t>
            </a:r>
            <a:br>
              <a:rPr kumimoji="1" lang="en-US" altLang="ja-JP" sz="2400" dirty="0" smtClean="0">
                <a:solidFill>
                  <a:srgbClr val="FF0000"/>
                </a:solidFill>
              </a:rPr>
            </a:br>
            <a:r>
              <a:rPr kumimoji="1" lang="en-US" altLang="ja-JP" sz="2400" dirty="0" smtClean="0">
                <a:solidFill>
                  <a:srgbClr val="FF0000"/>
                </a:solidFill>
              </a:rPr>
              <a:t>of the QCSL of the KEKB, the orbit change at IP </a:t>
            </a:r>
            <a:r>
              <a:rPr lang="en-US" altLang="ja-JP" sz="2400" dirty="0" smtClean="0">
                <a:solidFill>
                  <a:srgbClr val="FF0000"/>
                </a:solidFill>
              </a:rPr>
              <a:t>amounts to 4</a:t>
            </a:r>
            <a:r>
              <a:rPr lang="en-US" altLang="ja-JP" sz="2400" dirty="0">
                <a:solidFill>
                  <a:srgbClr val="FF0000"/>
                </a:solidFill>
                <a:latin typeface="Symbol" charset="0"/>
                <a:cs typeface="Symbol" charset="0"/>
              </a:rPr>
              <a:t>s</a:t>
            </a:r>
            <a:r>
              <a:rPr lang="en-US" altLang="ja-JP" sz="2400" baseline="-25000" dirty="0">
                <a:solidFill>
                  <a:srgbClr val="FF0000"/>
                </a:solidFill>
                <a:latin typeface="Calisto MT" charset="0"/>
                <a:ea typeface="ＭＳ 明朝" charset="0"/>
                <a:cs typeface="ＭＳ 明朝" charset="0"/>
              </a:rPr>
              <a:t>y</a:t>
            </a:r>
            <a:r>
              <a:rPr lang="en-US" altLang="ja-JP" sz="2400" dirty="0" smtClean="0">
                <a:solidFill>
                  <a:srgbClr val="FF0000"/>
                </a:solidFill>
                <a:latin typeface="Calisto MT" charset="0"/>
                <a:ea typeface="ＭＳ 明朝" charset="0"/>
                <a:cs typeface="ＭＳ 明朝" charset="0"/>
              </a:rPr>
              <a:t>*.</a:t>
            </a:r>
            <a:endParaRPr kumimoji="1" lang="ja-JP" alt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93796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グループ化 29"/>
          <p:cNvGrpSpPr/>
          <p:nvPr/>
        </p:nvGrpSpPr>
        <p:grpSpPr>
          <a:xfrm>
            <a:off x="869917" y="718086"/>
            <a:ext cx="3871130" cy="3722830"/>
            <a:chOff x="427568" y="1222138"/>
            <a:chExt cx="3871130" cy="3722830"/>
          </a:xfrm>
        </p:grpSpPr>
        <p:pic>
          <p:nvPicPr>
            <p:cNvPr id="25" name="Picture 12" descr="IntegAmp"/>
            <p:cNvPicPr>
              <a:picLocks noChangeAspect="1" noChangeArrowheads="1"/>
            </p:cNvPicPr>
            <p:nvPr/>
          </p:nvPicPr>
          <p:blipFill>
            <a:blip r:embed="rId2" cstate="print"/>
            <a:srcRect l="8948" t="8931" r="44533" b="31740"/>
            <a:stretch>
              <a:fillRect/>
            </a:stretch>
          </p:blipFill>
          <p:spPr bwMode="auto">
            <a:xfrm>
              <a:off x="517698" y="1222138"/>
              <a:ext cx="3781000" cy="3722830"/>
            </a:xfrm>
            <a:prstGeom prst="rect">
              <a:avLst/>
            </a:prstGeom>
            <a:noFill/>
          </p:spPr>
        </p:pic>
        <p:sp>
          <p:nvSpPr>
            <p:cNvPr id="14" name="Text Box 13"/>
            <p:cNvSpPr txBox="1">
              <a:spLocks noChangeArrowheads="1"/>
            </p:cNvSpPr>
            <p:nvPr/>
          </p:nvSpPr>
          <p:spPr bwMode="auto">
            <a:xfrm>
              <a:off x="712087" y="1230684"/>
              <a:ext cx="513026" cy="343478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algn="r">
                <a:lnSpc>
                  <a:spcPct val="120000"/>
                </a:lnSpc>
              </a:pPr>
              <a:r>
                <a:rPr lang="en-US" altLang="ja-JP" dirty="0" smtClean="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1000</a:t>
              </a:r>
            </a:p>
            <a:p>
              <a:pPr algn="r">
                <a:lnSpc>
                  <a:spcPct val="120000"/>
                </a:lnSpc>
              </a:pPr>
              <a:endParaRPr lang="en-US" altLang="ja-JP" sz="8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  <a:p>
              <a:pPr algn="r">
                <a:lnSpc>
                  <a:spcPct val="120000"/>
                </a:lnSpc>
              </a:pPr>
              <a:endParaRPr lang="en-US" altLang="ja-JP" sz="800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  <a:p>
              <a:pPr algn="r">
                <a:lnSpc>
                  <a:spcPct val="120000"/>
                </a:lnSpc>
              </a:pPr>
              <a:endParaRPr lang="en-US" altLang="ja-JP" sz="8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  <a:p>
              <a:pPr algn="r">
                <a:lnSpc>
                  <a:spcPct val="120000"/>
                </a:lnSpc>
              </a:pPr>
              <a:r>
                <a:rPr lang="en-US" altLang="ja-JP" dirty="0" smtClean="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100</a:t>
              </a:r>
              <a:endParaRPr lang="en-US" altLang="ja-JP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  <a:p>
              <a:pPr algn="r">
                <a:lnSpc>
                  <a:spcPct val="120000"/>
                </a:lnSpc>
              </a:pPr>
              <a:endParaRPr lang="en-US" altLang="ja-JP" sz="800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  <a:p>
              <a:pPr algn="r">
                <a:lnSpc>
                  <a:spcPct val="120000"/>
                </a:lnSpc>
              </a:pPr>
              <a:endParaRPr lang="en-US" altLang="ja-JP" sz="800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  <a:p>
              <a:pPr algn="r">
                <a:lnSpc>
                  <a:spcPct val="120000"/>
                </a:lnSpc>
              </a:pPr>
              <a:endParaRPr lang="en-US" altLang="ja-JP" sz="800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  <a:p>
              <a:pPr algn="r">
                <a:lnSpc>
                  <a:spcPct val="120000"/>
                </a:lnSpc>
              </a:pPr>
              <a:r>
                <a:rPr lang="en-US" altLang="ja-JP" dirty="0" smtClean="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10</a:t>
              </a:r>
              <a:endParaRPr lang="en-US" altLang="ja-JP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  <a:p>
              <a:pPr algn="r">
                <a:lnSpc>
                  <a:spcPct val="120000"/>
                </a:lnSpc>
              </a:pPr>
              <a:endParaRPr lang="en-US" altLang="ja-JP" sz="800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  <a:p>
              <a:pPr algn="r">
                <a:lnSpc>
                  <a:spcPct val="120000"/>
                </a:lnSpc>
              </a:pPr>
              <a:endParaRPr lang="en-US" altLang="ja-JP" sz="8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  <a:p>
              <a:pPr algn="r">
                <a:lnSpc>
                  <a:spcPct val="120000"/>
                </a:lnSpc>
              </a:pPr>
              <a:endParaRPr lang="en-US" altLang="ja-JP" sz="800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  <a:p>
              <a:pPr algn="r">
                <a:lnSpc>
                  <a:spcPct val="120000"/>
                </a:lnSpc>
              </a:pPr>
              <a:r>
                <a:rPr lang="en-US" altLang="ja-JP" dirty="0" smtClean="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1</a:t>
              </a:r>
              <a:endParaRPr lang="en-US" altLang="ja-JP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  <a:p>
              <a:pPr algn="r">
                <a:lnSpc>
                  <a:spcPct val="120000"/>
                </a:lnSpc>
              </a:pPr>
              <a:endParaRPr lang="en-US" altLang="ja-JP" sz="800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  <a:p>
              <a:pPr algn="r">
                <a:lnSpc>
                  <a:spcPct val="120000"/>
                </a:lnSpc>
              </a:pPr>
              <a:endParaRPr lang="en-US" altLang="ja-JP" sz="8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  <a:p>
              <a:pPr algn="r">
                <a:lnSpc>
                  <a:spcPct val="120000"/>
                </a:lnSpc>
              </a:pPr>
              <a:endParaRPr lang="en-US" altLang="ja-JP" sz="800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  <a:p>
              <a:pPr algn="r">
                <a:lnSpc>
                  <a:spcPct val="120000"/>
                </a:lnSpc>
              </a:pPr>
              <a:r>
                <a:rPr lang="en-US" altLang="ja-JP" dirty="0" smtClean="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0.1</a:t>
              </a:r>
              <a:endParaRPr lang="en-US" altLang="ja-JP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  <p:sp>
          <p:nvSpPr>
            <p:cNvPr id="19" name="テキスト ボックス 20"/>
            <p:cNvSpPr txBox="1">
              <a:spLocks noChangeArrowheads="1"/>
            </p:cNvSpPr>
            <p:nvPr/>
          </p:nvSpPr>
          <p:spPr bwMode="auto">
            <a:xfrm rot="16200000">
              <a:off x="-843960" y="2748025"/>
              <a:ext cx="2943166" cy="40011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/>
          </p:spPr>
          <p:txBody>
            <a:bodyPr wrap="square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9pPr>
            </a:lstStyle>
            <a:p>
              <a:r>
                <a:rPr lang="en-US" altLang="ja-JP" sz="2000" dirty="0" smtClean="0">
                  <a:latin typeface="Arial" charset="0"/>
                </a:rPr>
                <a:t>Integral  amplitude (nm)</a:t>
              </a:r>
            </a:p>
          </p:txBody>
        </p:sp>
        <p:sp>
          <p:nvSpPr>
            <p:cNvPr id="20" name="テキスト ボックス 20"/>
            <p:cNvSpPr txBox="1">
              <a:spLocks noChangeArrowheads="1"/>
            </p:cNvSpPr>
            <p:nvPr/>
          </p:nvSpPr>
          <p:spPr bwMode="auto">
            <a:xfrm>
              <a:off x="1375131" y="2808853"/>
              <a:ext cx="2195635" cy="1015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9pPr>
            </a:lstStyle>
            <a:p>
              <a:r>
                <a:rPr lang="en-US" altLang="ja-JP" sz="2000" dirty="0" smtClean="0">
                  <a:solidFill>
                    <a:srgbClr val="0000FF"/>
                  </a:solidFill>
                  <a:latin typeface="Arial" charset="0"/>
                </a:rPr>
                <a:t>Measured</a:t>
              </a:r>
            </a:p>
            <a:p>
              <a:r>
                <a:rPr lang="en-US" altLang="ja-JP" sz="2000" dirty="0" smtClean="0">
                  <a:solidFill>
                    <a:srgbClr val="0000FF"/>
                  </a:solidFill>
                  <a:latin typeface="Arial" charset="0"/>
                </a:rPr>
                <a:t>ground motion</a:t>
              </a:r>
            </a:p>
            <a:p>
              <a:r>
                <a:rPr lang="en-US" altLang="ja-JP" sz="2000" dirty="0" smtClean="0">
                  <a:solidFill>
                    <a:srgbClr val="0000FF"/>
                  </a:solidFill>
                  <a:latin typeface="Arial" charset="0"/>
                </a:rPr>
                <a:t>   (input data)</a:t>
              </a:r>
            </a:p>
          </p:txBody>
        </p:sp>
      </p:grpSp>
      <p:sp>
        <p:nvSpPr>
          <p:cNvPr id="15" name="テキスト ボックス 20"/>
          <p:cNvSpPr txBox="1">
            <a:spLocks noChangeArrowheads="1"/>
          </p:cNvSpPr>
          <p:nvPr/>
        </p:nvSpPr>
        <p:spPr bwMode="auto">
          <a:xfrm>
            <a:off x="2671218" y="3363194"/>
            <a:ext cx="183817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r>
              <a:rPr lang="en-US" altLang="ja-JP" sz="2000" dirty="0" smtClean="0">
                <a:latin typeface="Arial" charset="0"/>
              </a:rPr>
              <a:t>25 nm@25 Hz</a:t>
            </a:r>
          </a:p>
        </p:txBody>
      </p:sp>
      <p:cxnSp>
        <p:nvCxnSpPr>
          <p:cNvPr id="4" name="直線矢印コネクタ 3"/>
          <p:cNvCxnSpPr/>
          <p:nvPr/>
        </p:nvCxnSpPr>
        <p:spPr>
          <a:xfrm flipV="1">
            <a:off x="3677390" y="2435139"/>
            <a:ext cx="0" cy="994320"/>
          </a:xfrm>
          <a:prstGeom prst="straightConnector1">
            <a:avLst/>
          </a:prstGeom>
          <a:ln w="38100">
            <a:solidFill>
              <a:srgbClr val="FF00FF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テキスト ボックス 20"/>
          <p:cNvSpPr txBox="1">
            <a:spLocks noChangeArrowheads="1"/>
          </p:cNvSpPr>
          <p:nvPr/>
        </p:nvSpPr>
        <p:spPr bwMode="auto">
          <a:xfrm>
            <a:off x="599650" y="5123782"/>
            <a:ext cx="816833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r>
              <a:rPr lang="en-US" altLang="ja-JP" sz="2000" dirty="0" smtClean="0">
                <a:latin typeface="Arial" charset="0"/>
              </a:rPr>
              <a:t>Luminosity degradation (based on beam-beam simulation by K. </a:t>
            </a:r>
            <a:r>
              <a:rPr lang="en-US" altLang="ja-JP" sz="2000" dirty="0" err="1" smtClean="0">
                <a:latin typeface="Arial" charset="0"/>
              </a:rPr>
              <a:t>Ohmi</a:t>
            </a:r>
            <a:r>
              <a:rPr lang="en-US" altLang="ja-JP" sz="2000" dirty="0" smtClean="0">
                <a:latin typeface="Arial" charset="0"/>
              </a:rPr>
              <a:t>)</a:t>
            </a:r>
          </a:p>
        </p:txBody>
      </p:sp>
      <p:sp>
        <p:nvSpPr>
          <p:cNvPr id="18" name="テキスト ボックス 20"/>
          <p:cNvSpPr txBox="1">
            <a:spLocks noChangeArrowheads="1"/>
          </p:cNvSpPr>
          <p:nvPr/>
        </p:nvSpPr>
        <p:spPr bwMode="auto">
          <a:xfrm>
            <a:off x="7303669" y="6207559"/>
            <a:ext cx="1728787" cy="400110"/>
          </a:xfrm>
          <a:prstGeom prst="rect">
            <a:avLst/>
          </a:prstGeom>
          <a:ln/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algn="ctr"/>
            <a:r>
              <a:rPr lang="en-US" altLang="ja-JP" sz="2000" dirty="0" smtClean="0">
                <a:latin typeface="Arial" charset="0"/>
              </a:rPr>
              <a:t>Y. Funakoshi</a:t>
            </a: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1475103" y="4338364"/>
            <a:ext cx="667682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000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QC1RP and QC1RE vibrate with same phase,</a:t>
            </a:r>
          </a:p>
          <a:p>
            <a:pPr algn="ctr"/>
            <a:r>
              <a:rPr kumimoji="1" lang="en-US" altLang="ja-JP" sz="2000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but the amplitude difference still arises: 25 nm at 25 Hz…</a:t>
            </a:r>
            <a:endParaRPr kumimoji="1" lang="ja-JP" altLang="en-US" sz="2000" dirty="0"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grpSp>
        <p:nvGrpSpPr>
          <p:cNvPr id="29" name="グループ化 28"/>
          <p:cNvGrpSpPr/>
          <p:nvPr/>
        </p:nvGrpSpPr>
        <p:grpSpPr>
          <a:xfrm>
            <a:off x="5011313" y="979671"/>
            <a:ext cx="3632350" cy="3430070"/>
            <a:chOff x="4811258" y="1378324"/>
            <a:chExt cx="3632350" cy="3430070"/>
          </a:xfrm>
        </p:grpSpPr>
        <p:pic>
          <p:nvPicPr>
            <p:cNvPr id="21" name="Picture 16" descr="Graph1"/>
            <p:cNvPicPr>
              <a:picLocks noChangeAspect="1" noChangeArrowheads="1"/>
            </p:cNvPicPr>
            <p:nvPr/>
          </p:nvPicPr>
          <p:blipFill>
            <a:blip r:embed="rId3" cstate="print"/>
            <a:srcRect l="10620" t="10136" r="45715" b="33333"/>
            <a:stretch>
              <a:fillRect/>
            </a:stretch>
          </p:blipFill>
          <p:spPr bwMode="auto">
            <a:xfrm>
              <a:off x="5011313" y="1378324"/>
              <a:ext cx="3432295" cy="34300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8" name="テキスト ボックス 27"/>
            <p:cNvSpPr txBox="1"/>
            <p:nvPr/>
          </p:nvSpPr>
          <p:spPr>
            <a:xfrm rot="16200000">
              <a:off x="4185606" y="2633736"/>
              <a:ext cx="1651414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dirty="0" smtClean="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Phase (deg.)</a:t>
              </a:r>
              <a:endParaRPr kumimoji="1" lang="ja-JP" altLang="en-US" sz="20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</p:grpSp>
      <p:sp>
        <p:nvSpPr>
          <p:cNvPr id="12" name="テキスト ボックス 20"/>
          <p:cNvSpPr txBox="1">
            <a:spLocks noChangeArrowheads="1"/>
          </p:cNvSpPr>
          <p:nvPr/>
        </p:nvSpPr>
        <p:spPr bwMode="auto">
          <a:xfrm>
            <a:off x="7348030" y="3363194"/>
            <a:ext cx="1728787" cy="400110"/>
          </a:xfrm>
          <a:prstGeom prst="rect">
            <a:avLst/>
          </a:prstGeom>
          <a:ln/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algn="ctr"/>
            <a:r>
              <a:rPr lang="en-US" altLang="ja-JP" sz="2000" dirty="0" smtClean="0">
                <a:latin typeface="Arial" charset="0"/>
              </a:rPr>
              <a:t>H. Yamaoka</a:t>
            </a:r>
          </a:p>
        </p:txBody>
      </p:sp>
      <p:graphicFrame>
        <p:nvGraphicFramePr>
          <p:cNvPr id="22" name="表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0872587"/>
              </p:ext>
            </p:extLst>
          </p:nvPr>
        </p:nvGraphicFramePr>
        <p:xfrm>
          <a:off x="1129489" y="5503907"/>
          <a:ext cx="6048986" cy="1188720"/>
        </p:xfrm>
        <a:graphic>
          <a:graphicData uri="http://schemas.openxmlformats.org/drawingml/2006/table">
            <a:tbl>
              <a:tblPr firstCol="1" lastRow="1">
                <a:tableStyleId>{616DA210-FB5B-4158-B5E0-FEB733F419BA}</a:tableStyleId>
              </a:tblPr>
              <a:tblGrid>
                <a:gridCol w="1813242"/>
                <a:gridCol w="1058936"/>
                <a:gridCol w="1058936"/>
                <a:gridCol w="1058936"/>
                <a:gridCol w="1058936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b="0" dirty="0" smtClean="0">
                          <a:latin typeface="Arial Unicode MS" panose="020B0604020202020204" pitchFamily="50" charset="-128"/>
                          <a:ea typeface="Arial Unicode MS" panose="020B0604020202020204" pitchFamily="50" charset="-128"/>
                          <a:cs typeface="Arial Unicode MS" panose="020B0604020202020204" pitchFamily="50" charset="-128"/>
                        </a:rPr>
                        <a:t>Freq.</a:t>
                      </a:r>
                      <a:r>
                        <a:rPr kumimoji="1" lang="en-US" altLang="ja-JP" sz="2000" b="0" baseline="0" dirty="0" smtClean="0">
                          <a:latin typeface="Arial Unicode MS" panose="020B0604020202020204" pitchFamily="50" charset="-128"/>
                          <a:ea typeface="Arial Unicode MS" panose="020B0604020202020204" pitchFamily="50" charset="-128"/>
                          <a:cs typeface="Arial Unicode MS" panose="020B0604020202020204" pitchFamily="50" charset="-128"/>
                        </a:rPr>
                        <a:t> (Hz)</a:t>
                      </a:r>
                      <a:endParaRPr kumimoji="1" lang="ja-JP" altLang="en-US" sz="2000" b="0" dirty="0">
                        <a:latin typeface="Arial Unicode MS" panose="020B0604020202020204" pitchFamily="50" charset="-128"/>
                        <a:ea typeface="Arial Unicode MS" panose="020B0604020202020204" pitchFamily="50" charset="-128"/>
                        <a:cs typeface="Arial Unicode MS" panose="020B0604020202020204" pitchFamily="50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2000" b="0" dirty="0" smtClean="0">
                          <a:latin typeface="Arial Unicode MS" panose="020B0604020202020204" pitchFamily="50" charset="-128"/>
                          <a:ea typeface="Arial Unicode MS" panose="020B0604020202020204" pitchFamily="50" charset="-128"/>
                          <a:cs typeface="Arial Unicode MS" panose="020B0604020202020204" pitchFamily="50" charset="-128"/>
                        </a:rPr>
                        <a:t>24.85</a:t>
                      </a:r>
                      <a:endParaRPr kumimoji="1" lang="ja-JP" altLang="en-US" sz="2000" b="0" dirty="0">
                        <a:latin typeface="Arial Unicode MS" panose="020B0604020202020204" pitchFamily="50" charset="-128"/>
                        <a:ea typeface="Arial Unicode MS" panose="020B0604020202020204" pitchFamily="50" charset="-128"/>
                        <a:cs typeface="Arial Unicode MS" panose="020B0604020202020204" pitchFamily="50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2000" b="0" dirty="0" smtClean="0">
                          <a:latin typeface="Arial Unicode MS" panose="020B0604020202020204" pitchFamily="50" charset="-128"/>
                          <a:ea typeface="Arial Unicode MS" panose="020B0604020202020204" pitchFamily="50" charset="-128"/>
                          <a:cs typeface="Arial Unicode MS" panose="020B0604020202020204" pitchFamily="50" charset="-128"/>
                        </a:rPr>
                        <a:t>38.93</a:t>
                      </a:r>
                      <a:endParaRPr kumimoji="1" lang="ja-JP" altLang="en-US" sz="2000" b="0" dirty="0">
                        <a:latin typeface="Arial Unicode MS" panose="020B0604020202020204" pitchFamily="50" charset="-128"/>
                        <a:ea typeface="Arial Unicode MS" panose="020B0604020202020204" pitchFamily="50" charset="-128"/>
                        <a:cs typeface="Arial Unicode MS" panose="020B0604020202020204" pitchFamily="50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2000" b="0" dirty="0" smtClean="0">
                          <a:latin typeface="Arial Unicode MS" panose="020B0604020202020204" pitchFamily="50" charset="-128"/>
                          <a:ea typeface="Arial Unicode MS" panose="020B0604020202020204" pitchFamily="50" charset="-128"/>
                          <a:cs typeface="Arial Unicode MS" panose="020B0604020202020204" pitchFamily="50" charset="-128"/>
                        </a:rPr>
                        <a:t>69.34</a:t>
                      </a:r>
                      <a:endParaRPr kumimoji="1" lang="ja-JP" altLang="en-US" sz="2000" b="0" dirty="0">
                        <a:latin typeface="Arial Unicode MS" panose="020B0604020202020204" pitchFamily="50" charset="-128"/>
                        <a:ea typeface="Arial Unicode MS" panose="020B0604020202020204" pitchFamily="50" charset="-128"/>
                        <a:cs typeface="Arial Unicode MS" panose="020B0604020202020204" pitchFamily="50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2000" b="0" dirty="0" smtClean="0">
                          <a:latin typeface="Arial Unicode MS" panose="020B0604020202020204" pitchFamily="50" charset="-128"/>
                          <a:ea typeface="Arial Unicode MS" panose="020B0604020202020204" pitchFamily="50" charset="-128"/>
                          <a:cs typeface="Arial Unicode MS" panose="020B0604020202020204" pitchFamily="50" charset="-128"/>
                        </a:rPr>
                        <a:t>99.60</a:t>
                      </a:r>
                      <a:endParaRPr kumimoji="1" lang="ja-JP" altLang="en-US" sz="2000" b="0" dirty="0">
                        <a:latin typeface="Arial Unicode MS" panose="020B0604020202020204" pitchFamily="50" charset="-128"/>
                        <a:ea typeface="Arial Unicode MS" panose="020B0604020202020204" pitchFamily="50" charset="-128"/>
                        <a:cs typeface="Arial Unicode MS" panose="020B0604020202020204" pitchFamily="50" charset="-128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b="0" dirty="0" err="1" smtClean="0">
                          <a:latin typeface="Symbol" panose="05050102010706020507" pitchFamily="18" charset="2"/>
                          <a:ea typeface="Arial Unicode MS" panose="020B0604020202020204" pitchFamily="50" charset="-128"/>
                          <a:cs typeface="Arial Unicode MS" panose="020B0604020202020204" pitchFamily="50" charset="-128"/>
                        </a:rPr>
                        <a:t>D</a:t>
                      </a:r>
                      <a:r>
                        <a:rPr kumimoji="1" lang="en-US" altLang="ja-JP" sz="2000" b="0" dirty="0" err="1" smtClean="0">
                          <a:latin typeface="Arial Unicode MS" panose="020B0604020202020204" pitchFamily="50" charset="-128"/>
                          <a:ea typeface="Arial Unicode MS" panose="020B0604020202020204" pitchFamily="50" charset="-128"/>
                          <a:cs typeface="Arial Unicode MS" panose="020B0604020202020204" pitchFamily="50" charset="-128"/>
                        </a:rPr>
                        <a:t>y</a:t>
                      </a:r>
                      <a:r>
                        <a:rPr kumimoji="1" lang="en-US" altLang="ja-JP" sz="2000" b="0" baseline="-25000" dirty="0" err="1" smtClean="0">
                          <a:latin typeface="Arial Unicode MS" panose="020B0604020202020204" pitchFamily="50" charset="-128"/>
                          <a:ea typeface="Arial Unicode MS" panose="020B0604020202020204" pitchFamily="50" charset="-128"/>
                          <a:cs typeface="Arial Unicode MS" panose="020B0604020202020204" pitchFamily="50" charset="-128"/>
                        </a:rPr>
                        <a:t>IP</a:t>
                      </a:r>
                      <a:r>
                        <a:rPr kumimoji="1" lang="en-US" altLang="ja-JP" sz="2000" b="0" baseline="-25000" dirty="0" smtClean="0">
                          <a:latin typeface="Arial Unicode MS" panose="020B0604020202020204" pitchFamily="50" charset="-128"/>
                          <a:ea typeface="Arial Unicode MS" panose="020B0604020202020204" pitchFamily="50" charset="-128"/>
                          <a:cs typeface="Arial Unicode MS" panose="020B0604020202020204" pitchFamily="50" charset="-128"/>
                        </a:rPr>
                        <a:t>*</a:t>
                      </a:r>
                      <a:r>
                        <a:rPr kumimoji="1" lang="en-US" altLang="ja-JP" sz="2000" b="0" baseline="30000" dirty="0" err="1" smtClean="0">
                          <a:latin typeface="Arial Unicode MS" panose="020B0604020202020204" pitchFamily="50" charset="-128"/>
                          <a:ea typeface="Arial Unicode MS" panose="020B0604020202020204" pitchFamily="50" charset="-128"/>
                          <a:cs typeface="Arial Unicode MS" panose="020B0604020202020204" pitchFamily="50" charset="-128"/>
                        </a:rPr>
                        <a:t>rms</a:t>
                      </a:r>
                      <a:r>
                        <a:rPr kumimoji="1" lang="en-US" altLang="ja-JP" sz="2000" b="0" dirty="0" smtClean="0">
                          <a:latin typeface="Arial Unicode MS" panose="020B0604020202020204" pitchFamily="50" charset="-128"/>
                          <a:ea typeface="Arial Unicode MS" panose="020B0604020202020204" pitchFamily="50" charset="-128"/>
                          <a:cs typeface="Arial Unicode MS" panose="020B0604020202020204" pitchFamily="50" charset="-128"/>
                        </a:rPr>
                        <a:t> (nm)</a:t>
                      </a:r>
                      <a:endParaRPr kumimoji="1" lang="ja-JP" altLang="en-US" sz="2000" b="0" dirty="0">
                        <a:latin typeface="Arial Unicode MS" panose="020B0604020202020204" pitchFamily="50" charset="-128"/>
                        <a:ea typeface="Arial Unicode MS" panose="020B0604020202020204" pitchFamily="50" charset="-128"/>
                        <a:cs typeface="Arial Unicode MS" panose="020B0604020202020204" pitchFamily="50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2000" b="0" dirty="0" smtClean="0">
                          <a:latin typeface="Arial Unicode MS" panose="020B0604020202020204" pitchFamily="50" charset="-128"/>
                          <a:ea typeface="Arial Unicode MS" panose="020B0604020202020204" pitchFamily="50" charset="-128"/>
                          <a:cs typeface="Arial Unicode MS" panose="020B0604020202020204" pitchFamily="50" charset="-128"/>
                        </a:rPr>
                        <a:t>18.63</a:t>
                      </a:r>
                      <a:endParaRPr kumimoji="1" lang="ja-JP" altLang="en-US" sz="2000" b="0" dirty="0">
                        <a:latin typeface="Arial Unicode MS" panose="020B0604020202020204" pitchFamily="50" charset="-128"/>
                        <a:ea typeface="Arial Unicode MS" panose="020B0604020202020204" pitchFamily="50" charset="-128"/>
                        <a:cs typeface="Arial Unicode MS" panose="020B0604020202020204" pitchFamily="50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2000" b="0" dirty="0" smtClean="0">
                          <a:latin typeface="Arial Unicode MS" panose="020B0604020202020204" pitchFamily="50" charset="-128"/>
                          <a:ea typeface="Arial Unicode MS" panose="020B0604020202020204" pitchFamily="50" charset="-128"/>
                          <a:cs typeface="Arial Unicode MS" panose="020B0604020202020204" pitchFamily="50" charset="-128"/>
                        </a:rPr>
                        <a:t>1.72</a:t>
                      </a:r>
                      <a:endParaRPr kumimoji="1" lang="ja-JP" altLang="en-US" sz="2000" b="0" dirty="0">
                        <a:latin typeface="Arial Unicode MS" panose="020B0604020202020204" pitchFamily="50" charset="-128"/>
                        <a:ea typeface="Arial Unicode MS" panose="020B0604020202020204" pitchFamily="50" charset="-128"/>
                        <a:cs typeface="Arial Unicode MS" panose="020B0604020202020204" pitchFamily="50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2000" b="0" dirty="0" smtClean="0">
                          <a:latin typeface="Arial Unicode MS" panose="020B0604020202020204" pitchFamily="50" charset="-128"/>
                          <a:ea typeface="Arial Unicode MS" panose="020B0604020202020204" pitchFamily="50" charset="-128"/>
                          <a:cs typeface="Arial Unicode MS" panose="020B0604020202020204" pitchFamily="50" charset="-128"/>
                        </a:rPr>
                        <a:t>8.29</a:t>
                      </a:r>
                      <a:endParaRPr kumimoji="1" lang="ja-JP" altLang="en-US" sz="2000" b="0" dirty="0">
                        <a:latin typeface="Arial Unicode MS" panose="020B0604020202020204" pitchFamily="50" charset="-128"/>
                        <a:ea typeface="Arial Unicode MS" panose="020B0604020202020204" pitchFamily="50" charset="-128"/>
                        <a:cs typeface="Arial Unicode MS" panose="020B0604020202020204" pitchFamily="50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2000" b="0" dirty="0" smtClean="0">
                          <a:latin typeface="Arial Unicode MS" panose="020B0604020202020204" pitchFamily="50" charset="-128"/>
                          <a:ea typeface="Arial Unicode MS" panose="020B0604020202020204" pitchFamily="50" charset="-128"/>
                          <a:cs typeface="Arial Unicode MS" panose="020B0604020202020204" pitchFamily="50" charset="-128"/>
                        </a:rPr>
                        <a:t>3.14</a:t>
                      </a:r>
                      <a:endParaRPr kumimoji="1" lang="ja-JP" altLang="en-US" sz="2000" b="0" dirty="0">
                        <a:latin typeface="Arial Unicode MS" panose="020B0604020202020204" pitchFamily="50" charset="-128"/>
                        <a:ea typeface="Arial Unicode MS" panose="020B0604020202020204" pitchFamily="50" charset="-128"/>
                        <a:cs typeface="Arial Unicode MS" panose="020B0604020202020204" pitchFamily="50" charset="-128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b="0" dirty="0" smtClean="0">
                          <a:latin typeface="Arial Unicode MS" panose="020B0604020202020204" pitchFamily="50" charset="-128"/>
                          <a:ea typeface="Arial Unicode MS" panose="020B0604020202020204" pitchFamily="50" charset="-128"/>
                          <a:cs typeface="Arial Unicode MS" panose="020B0604020202020204" pitchFamily="50" charset="-128"/>
                        </a:rPr>
                        <a:t>L/L</a:t>
                      </a:r>
                      <a:r>
                        <a:rPr kumimoji="1" lang="en-US" altLang="ja-JP" sz="2000" b="0" baseline="-25000" dirty="0" smtClean="0">
                          <a:latin typeface="Arial Unicode MS" panose="020B0604020202020204" pitchFamily="50" charset="-128"/>
                          <a:ea typeface="Arial Unicode MS" panose="020B0604020202020204" pitchFamily="50" charset="-128"/>
                          <a:cs typeface="Arial Unicode MS" panose="020B0604020202020204" pitchFamily="50" charset="-128"/>
                        </a:rPr>
                        <a:t>0</a:t>
                      </a:r>
                      <a:r>
                        <a:rPr kumimoji="1" lang="en-US" altLang="ja-JP" sz="2000" b="0" baseline="30000" dirty="0" smtClean="0">
                          <a:latin typeface="Arial Unicode MS" panose="020B0604020202020204" pitchFamily="50" charset="-128"/>
                          <a:ea typeface="Arial Unicode MS" panose="020B0604020202020204" pitchFamily="50" charset="-128"/>
                          <a:cs typeface="Arial Unicode MS" panose="020B0604020202020204" pitchFamily="50" charset="-128"/>
                        </a:rPr>
                        <a:t>average</a:t>
                      </a:r>
                      <a:r>
                        <a:rPr kumimoji="1" lang="en-US" altLang="ja-JP" sz="2000" b="0" baseline="0" dirty="0" smtClean="0">
                          <a:latin typeface="Arial Unicode MS" panose="020B0604020202020204" pitchFamily="50" charset="-128"/>
                          <a:ea typeface="Arial Unicode MS" panose="020B0604020202020204" pitchFamily="50" charset="-128"/>
                          <a:cs typeface="Arial Unicode MS" panose="020B0604020202020204" pitchFamily="50" charset="-128"/>
                        </a:rPr>
                        <a:t> (%)</a:t>
                      </a:r>
                      <a:endParaRPr kumimoji="1" lang="ja-JP" altLang="en-US" sz="2000" b="0" dirty="0">
                        <a:latin typeface="Arial Unicode MS" panose="020B0604020202020204" pitchFamily="50" charset="-128"/>
                        <a:ea typeface="Arial Unicode MS" panose="020B0604020202020204" pitchFamily="50" charset="-128"/>
                        <a:cs typeface="Arial Unicode MS" panose="020B0604020202020204" pitchFamily="50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2000" b="0" dirty="0" smtClean="0">
                          <a:latin typeface="Arial Unicode MS" panose="020B0604020202020204" pitchFamily="50" charset="-128"/>
                          <a:ea typeface="Arial Unicode MS" panose="020B0604020202020204" pitchFamily="50" charset="-128"/>
                          <a:cs typeface="Arial Unicode MS" panose="020B0604020202020204" pitchFamily="50" charset="-128"/>
                        </a:rPr>
                        <a:t>95.4</a:t>
                      </a:r>
                      <a:endParaRPr kumimoji="1" lang="ja-JP" altLang="en-US" sz="2000" b="0" dirty="0">
                        <a:latin typeface="Arial Unicode MS" panose="020B0604020202020204" pitchFamily="50" charset="-128"/>
                        <a:ea typeface="Arial Unicode MS" panose="020B0604020202020204" pitchFamily="50" charset="-128"/>
                        <a:cs typeface="Arial Unicode MS" panose="020B0604020202020204" pitchFamily="50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2000" b="0" dirty="0" smtClean="0">
                          <a:latin typeface="Arial Unicode MS" panose="020B0604020202020204" pitchFamily="50" charset="-128"/>
                          <a:ea typeface="Arial Unicode MS" panose="020B0604020202020204" pitchFamily="50" charset="-128"/>
                          <a:cs typeface="Arial Unicode MS" panose="020B0604020202020204" pitchFamily="50" charset="-128"/>
                        </a:rPr>
                        <a:t>99.8</a:t>
                      </a:r>
                      <a:endParaRPr kumimoji="1" lang="ja-JP" altLang="en-US" sz="2000" b="0" dirty="0">
                        <a:latin typeface="Arial Unicode MS" panose="020B0604020202020204" pitchFamily="50" charset="-128"/>
                        <a:ea typeface="Arial Unicode MS" panose="020B0604020202020204" pitchFamily="50" charset="-128"/>
                        <a:cs typeface="Arial Unicode MS" panose="020B0604020202020204" pitchFamily="50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2000" b="0" dirty="0" smtClean="0">
                          <a:latin typeface="Arial Unicode MS" panose="020B0604020202020204" pitchFamily="50" charset="-128"/>
                          <a:ea typeface="Arial Unicode MS" panose="020B0604020202020204" pitchFamily="50" charset="-128"/>
                          <a:cs typeface="Arial Unicode MS" panose="020B0604020202020204" pitchFamily="50" charset="-128"/>
                        </a:rPr>
                        <a:t>99.7</a:t>
                      </a:r>
                      <a:endParaRPr kumimoji="1" lang="ja-JP" altLang="en-US" sz="2000" b="0" dirty="0">
                        <a:latin typeface="Arial Unicode MS" panose="020B0604020202020204" pitchFamily="50" charset="-128"/>
                        <a:ea typeface="Arial Unicode MS" panose="020B0604020202020204" pitchFamily="50" charset="-128"/>
                        <a:cs typeface="Arial Unicode MS" panose="020B0604020202020204" pitchFamily="50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2000" b="0" dirty="0" smtClean="0">
                          <a:latin typeface="Arial Unicode MS" panose="020B0604020202020204" pitchFamily="50" charset="-128"/>
                          <a:ea typeface="Arial Unicode MS" panose="020B0604020202020204" pitchFamily="50" charset="-128"/>
                          <a:cs typeface="Arial Unicode MS" panose="020B0604020202020204" pitchFamily="50" charset="-128"/>
                        </a:rPr>
                        <a:t>99.7</a:t>
                      </a:r>
                      <a:endParaRPr kumimoji="1" lang="ja-JP" altLang="en-US" sz="2000" b="0" dirty="0">
                        <a:latin typeface="Arial Unicode MS" panose="020B0604020202020204" pitchFamily="50" charset="-128"/>
                        <a:ea typeface="Arial Unicode MS" panose="020B0604020202020204" pitchFamily="50" charset="-128"/>
                        <a:cs typeface="Arial Unicode MS" panose="020B0604020202020204" pitchFamily="50" charset="-128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3" name="テキスト ボックス 5"/>
          <p:cNvSpPr txBox="1">
            <a:spLocks noChangeArrowheads="1"/>
          </p:cNvSpPr>
          <p:nvPr/>
        </p:nvSpPr>
        <p:spPr bwMode="auto">
          <a:xfrm>
            <a:off x="360363" y="360363"/>
            <a:ext cx="781976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r>
              <a:rPr lang="en-US" altLang="ja-JP" sz="2400" dirty="0">
                <a:latin typeface="Arial" charset="0"/>
              </a:rPr>
              <a:t>Estimation of QCS </a:t>
            </a:r>
            <a:r>
              <a:rPr lang="en-US" altLang="ja-JP" sz="2400" dirty="0" smtClean="0">
                <a:latin typeface="Arial" charset="0"/>
              </a:rPr>
              <a:t>vibration</a:t>
            </a:r>
            <a:r>
              <a:rPr lang="en-US" altLang="ja-JP" sz="2400" dirty="0">
                <a:latin typeface="Arial" charset="0"/>
              </a:rPr>
              <a:t> </a:t>
            </a:r>
            <a:r>
              <a:rPr lang="en-US" altLang="ja-JP" sz="2400" dirty="0" smtClean="0">
                <a:latin typeface="Arial" charset="0"/>
              </a:rPr>
              <a:t>and luminosity </a:t>
            </a:r>
            <a:r>
              <a:rPr lang="en-US" altLang="ja-JP" sz="2400" dirty="0">
                <a:latin typeface="Arial" charset="0"/>
              </a:rPr>
              <a:t>degradation </a:t>
            </a: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1998601" y="960016"/>
            <a:ext cx="1342805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2000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(vertical)</a:t>
            </a:r>
            <a:endParaRPr kumimoji="1" lang="ja-JP" altLang="en-US" sz="2000" dirty="0"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040744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1" dirty="0" smtClean="0"/>
              <a:t>Outlook</a:t>
            </a:r>
            <a:endParaRPr lang="en-US" b="1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SuperKEKB Overview </a:t>
            </a:r>
            <a:endParaRPr lang="en-US" dirty="0" smtClean="0"/>
          </a:p>
          <a:p>
            <a:r>
              <a:rPr lang="en-US" dirty="0" smtClean="0"/>
              <a:t>Beam dynamics &amp; backgrounds</a:t>
            </a:r>
            <a:endParaRPr lang="en-US" dirty="0"/>
          </a:p>
          <a:p>
            <a:r>
              <a:rPr lang="en-US" dirty="0" smtClean="0"/>
              <a:t>Interaction region</a:t>
            </a:r>
          </a:p>
          <a:p>
            <a:r>
              <a:rPr lang="en-US" dirty="0" smtClean="0"/>
              <a:t>Injection </a:t>
            </a:r>
            <a:r>
              <a:rPr lang="en-US" dirty="0" smtClean="0"/>
              <a:t>system</a:t>
            </a:r>
          </a:p>
          <a:p>
            <a:r>
              <a:rPr lang="en-US" dirty="0" smtClean="0"/>
              <a:t>Commissioning </a:t>
            </a:r>
            <a:r>
              <a:rPr lang="en-US" dirty="0" smtClean="0"/>
              <a:t>plans</a:t>
            </a:r>
          </a:p>
          <a:p>
            <a:r>
              <a:rPr lang="en-US" dirty="0" smtClean="0"/>
              <a:t>Conclusions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24552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タイトル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b="1" i="1" dirty="0" smtClean="0">
                <a:solidFill>
                  <a:srgbClr val="471278"/>
                </a:solidFill>
                <a:cs typeface="Marker Felt"/>
              </a:rPr>
              <a:t>Countermeasures</a:t>
            </a:r>
            <a:endParaRPr kumimoji="1" lang="ja-JP" altLang="en-US" b="1" i="1" dirty="0">
              <a:solidFill>
                <a:srgbClr val="471278"/>
              </a:solidFill>
              <a:cs typeface="Marker Felt"/>
            </a:endParaRPr>
          </a:p>
        </p:txBody>
      </p:sp>
      <p:sp>
        <p:nvSpPr>
          <p:cNvPr id="8" name="コンテンツ プレースホルダー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ja-JP" dirty="0" smtClean="0"/>
              <a:t>Reinforcement of supports for QCS magnets</a:t>
            </a:r>
          </a:p>
          <a:p>
            <a:r>
              <a:rPr lang="en-US" altLang="ja-JP" dirty="0" smtClean="0">
                <a:solidFill>
                  <a:srgbClr val="FF6600"/>
                </a:solidFill>
              </a:rPr>
              <a:t>Rely on the coherency of the oscillation of QC1P and QC1E (QC2P and QC1E)</a:t>
            </a:r>
          </a:p>
          <a:p>
            <a:r>
              <a:rPr kumimoji="1" lang="en-US" altLang="ja-JP" dirty="0" smtClean="0"/>
              <a:t>Fast orbit feedback</a:t>
            </a:r>
            <a:endParaRPr kumimoji="1" lang="ja-JP" altLang="en-US" dirty="0"/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6527" y="3912348"/>
            <a:ext cx="7651369" cy="2330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7188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1" y="1981200"/>
            <a:ext cx="5981700" cy="319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表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0210993"/>
              </p:ext>
            </p:extLst>
          </p:nvPr>
        </p:nvGraphicFramePr>
        <p:xfrm>
          <a:off x="1462777" y="5139048"/>
          <a:ext cx="5867921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45978"/>
                <a:gridCol w="2200137"/>
                <a:gridCol w="2221806"/>
              </a:tblGrid>
              <a:tr h="370840"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LER (4GeV e+)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HER (7GeV</a:t>
                      </a:r>
                      <a:r>
                        <a:rPr kumimoji="1" lang="en-US" altLang="ja-JP" baseline="0" dirty="0" smtClean="0"/>
                        <a:t> e-)</a:t>
                      </a:r>
                      <a:endParaRPr kumimoji="1" lang="ja-JP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Rad.</a:t>
                      </a:r>
                      <a:r>
                        <a:rPr kumimoji="1" lang="en-US" altLang="ja-JP" baseline="0" dirty="0" smtClean="0"/>
                        <a:t> Bhabha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0.63 W (eff.</a:t>
                      </a:r>
                      <a:r>
                        <a:rPr kumimoji="1" lang="en-US" altLang="ja-JP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0.98GHz)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0.88W</a:t>
                      </a:r>
                      <a:r>
                        <a:rPr kumimoji="1" lang="en-US" altLang="ja-JP" baseline="0" dirty="0" smtClean="0">
                          <a:solidFill>
                            <a:schemeClr val="tx1"/>
                          </a:solidFill>
                        </a:rPr>
                        <a:t> (eff. 0.78GHz)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Touschek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>
                          <a:solidFill>
                            <a:srgbClr val="FF0000"/>
                          </a:solidFill>
                        </a:rPr>
                        <a:t>0.07 W (0.11GHz)</a:t>
                      </a:r>
                      <a:endParaRPr kumimoji="1" lang="ja-JP" alt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>
                          <a:solidFill>
                            <a:srgbClr val="FF0000"/>
                          </a:solidFill>
                        </a:rPr>
                        <a:t>0.02 W (0.02 GHz)</a:t>
                      </a:r>
                      <a:endParaRPr kumimoji="1" lang="ja-JP" alt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Coulomb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>
                          <a:solidFill>
                            <a:srgbClr val="FF0000"/>
                          </a:solidFill>
                        </a:rPr>
                        <a:t>0.07 W (0.10GHz)</a:t>
                      </a:r>
                      <a:endParaRPr kumimoji="1" lang="ja-JP" alt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0.001W (0.001GHz)</a:t>
                      </a:r>
                      <a:endParaRPr kumimoji="1" lang="ja-JP" alt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テキスト ボックス 5"/>
          <p:cNvSpPr txBox="1"/>
          <p:nvPr/>
        </p:nvSpPr>
        <p:spPr>
          <a:xfrm>
            <a:off x="684852" y="304800"/>
            <a:ext cx="81369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4800" dirty="0" smtClean="0">
                <a:solidFill>
                  <a:prstClr val="black"/>
                </a:solidFill>
                <a:latin typeface="Calibri"/>
                <a:ea typeface="ＭＳ Ｐゴシック"/>
              </a:rPr>
              <a:t>BG loss distribution</a:t>
            </a:r>
            <a:endParaRPr lang="ja-JP" altLang="en-US" sz="3600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7703840" y="4621948"/>
            <a:ext cx="14401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dirty="0" smtClean="0">
                <a:solidFill>
                  <a:prstClr val="black"/>
                </a:solidFill>
                <a:latin typeface="Calibri"/>
                <a:ea typeface="ＭＳ Ｐゴシック"/>
              </a:rPr>
              <a:t>1GeV ,1GHz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dirty="0" smtClean="0">
                <a:solidFill>
                  <a:prstClr val="black"/>
                </a:solidFill>
                <a:latin typeface="Calibri"/>
                <a:ea typeface="ＭＳ Ｐゴシック"/>
              </a:rPr>
              <a:t> </a:t>
            </a:r>
            <a:r>
              <a:rPr lang="en-US" altLang="ja-JP" dirty="0" smtClean="0">
                <a:solidFill>
                  <a:prstClr val="black"/>
                </a:solidFill>
                <a:latin typeface="Calibri"/>
                <a:ea typeface="ＭＳ Ｐゴシック"/>
                <a:sym typeface="Wingdings" pitchFamily="2" charset="2"/>
              </a:rPr>
              <a:t>= 0.16W</a:t>
            </a:r>
            <a:endParaRPr lang="ja-JP" altLang="en-US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grpSp>
        <p:nvGrpSpPr>
          <p:cNvPr id="2" name="グループ化 15"/>
          <p:cNvGrpSpPr/>
          <p:nvPr/>
        </p:nvGrpSpPr>
        <p:grpSpPr>
          <a:xfrm>
            <a:off x="601421" y="3216867"/>
            <a:ext cx="7770069" cy="1202733"/>
            <a:chOff x="464408" y="2879491"/>
            <a:chExt cx="8380191" cy="1662306"/>
          </a:xfrm>
        </p:grpSpPr>
        <p:cxnSp>
          <p:nvCxnSpPr>
            <p:cNvPr id="9" name="直線矢印コネクタ 8"/>
            <p:cNvCxnSpPr/>
            <p:nvPr/>
          </p:nvCxnSpPr>
          <p:spPr>
            <a:xfrm flipH="1">
              <a:off x="3242178" y="4509104"/>
              <a:ext cx="834682" cy="287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線矢印コネクタ 9"/>
            <p:cNvCxnSpPr/>
            <p:nvPr/>
          </p:nvCxnSpPr>
          <p:spPr>
            <a:xfrm>
              <a:off x="5981974" y="4116922"/>
              <a:ext cx="1512168" cy="0"/>
            </a:xfrm>
            <a:prstGeom prst="straightConnector1">
              <a:avLst/>
            </a:prstGeom>
            <a:ln w="28575">
              <a:solidFill>
                <a:srgbClr val="FF33CC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線矢印コネクタ 11"/>
            <p:cNvCxnSpPr/>
            <p:nvPr/>
          </p:nvCxnSpPr>
          <p:spPr>
            <a:xfrm flipH="1">
              <a:off x="5253314" y="4252842"/>
              <a:ext cx="360040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線矢印コネクタ 17"/>
            <p:cNvCxnSpPr/>
            <p:nvPr/>
          </p:nvCxnSpPr>
          <p:spPr>
            <a:xfrm>
              <a:off x="6765519" y="3484569"/>
              <a:ext cx="576063" cy="0"/>
            </a:xfrm>
            <a:prstGeom prst="straightConnector1">
              <a:avLst/>
            </a:prstGeom>
            <a:ln w="28575">
              <a:solidFill>
                <a:srgbClr val="00FFF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テキスト ボックス 21"/>
            <p:cNvSpPr txBox="1"/>
            <p:nvPr/>
          </p:nvSpPr>
          <p:spPr>
            <a:xfrm>
              <a:off x="464408" y="2967703"/>
              <a:ext cx="720080" cy="8932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altLang="ja-JP" dirty="0">
                  <a:solidFill>
                    <a:prstClr val="black"/>
                  </a:solidFill>
                  <a:latin typeface="Calibri"/>
                  <a:ea typeface="ＭＳ Ｐゴシック"/>
                </a:rPr>
                <a:t>H</a:t>
              </a:r>
              <a:r>
                <a:rPr lang="en-US" altLang="ja-JP" dirty="0" smtClean="0">
                  <a:solidFill>
                    <a:prstClr val="black"/>
                  </a:solidFill>
                  <a:latin typeface="Calibri"/>
                  <a:ea typeface="ＭＳ Ｐゴシック"/>
                </a:rPr>
                <a:t>ER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altLang="ja-JP" dirty="0">
                  <a:solidFill>
                    <a:prstClr val="black"/>
                  </a:solidFill>
                  <a:latin typeface="Calibri"/>
                  <a:ea typeface="ＭＳ Ｐゴシック"/>
                </a:rPr>
                <a:t>(</a:t>
              </a:r>
              <a:r>
                <a:rPr lang="en-US" altLang="ja-JP" dirty="0" smtClean="0">
                  <a:solidFill>
                    <a:prstClr val="black"/>
                  </a:solidFill>
                  <a:latin typeface="Calibri"/>
                  <a:ea typeface="ＭＳ Ｐゴシック"/>
                </a:rPr>
                <a:t>e</a:t>
              </a:r>
              <a:r>
                <a:rPr lang="en-US" altLang="ja-JP" dirty="0">
                  <a:solidFill>
                    <a:prstClr val="black"/>
                  </a:solidFill>
                  <a:latin typeface="Calibri"/>
                  <a:ea typeface="ＭＳ Ｐゴシック"/>
                </a:rPr>
                <a:t>-</a:t>
              </a:r>
              <a:r>
                <a:rPr lang="en-US" altLang="ja-JP" dirty="0" smtClean="0">
                  <a:solidFill>
                    <a:prstClr val="black"/>
                  </a:solidFill>
                  <a:latin typeface="Calibri"/>
                  <a:ea typeface="ＭＳ Ｐゴシック"/>
                </a:rPr>
                <a:t>)</a:t>
              </a:r>
              <a:endParaRPr lang="ja-JP" altLang="en-US" dirty="0">
                <a:solidFill>
                  <a:prstClr val="black"/>
                </a:solidFill>
                <a:latin typeface="Calibri"/>
                <a:ea typeface="ＭＳ Ｐゴシック"/>
              </a:endParaRPr>
            </a:p>
          </p:txBody>
        </p:sp>
        <p:sp>
          <p:nvSpPr>
            <p:cNvPr id="23" name="テキスト ボックス 22"/>
            <p:cNvSpPr txBox="1"/>
            <p:nvPr/>
          </p:nvSpPr>
          <p:spPr>
            <a:xfrm>
              <a:off x="8233453" y="2879491"/>
              <a:ext cx="611146" cy="8932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altLang="ja-JP" dirty="0" smtClean="0">
                  <a:solidFill>
                    <a:prstClr val="black"/>
                  </a:solidFill>
                  <a:latin typeface="Calibri"/>
                  <a:ea typeface="ＭＳ Ｐゴシック"/>
                </a:rPr>
                <a:t>LER(e</a:t>
              </a:r>
              <a:r>
                <a:rPr lang="en-US" altLang="ja-JP" dirty="0">
                  <a:solidFill>
                    <a:prstClr val="black"/>
                  </a:solidFill>
                  <a:latin typeface="Calibri"/>
                  <a:ea typeface="ＭＳ Ｐゴシック"/>
                </a:rPr>
                <a:t>+</a:t>
              </a:r>
              <a:r>
                <a:rPr lang="en-US" altLang="ja-JP" dirty="0" smtClean="0">
                  <a:solidFill>
                    <a:prstClr val="black"/>
                  </a:solidFill>
                  <a:latin typeface="Calibri"/>
                  <a:ea typeface="ＭＳ Ｐゴシック"/>
                </a:rPr>
                <a:t>)</a:t>
              </a:r>
              <a:endParaRPr lang="ja-JP" altLang="en-US" dirty="0">
                <a:solidFill>
                  <a:prstClr val="black"/>
                </a:solidFill>
                <a:latin typeface="Calibri"/>
                <a:ea typeface="ＭＳ Ｐゴシック"/>
              </a:endParaRPr>
            </a:p>
          </p:txBody>
        </p:sp>
        <p:cxnSp>
          <p:nvCxnSpPr>
            <p:cNvPr id="24" name="直線矢印コネクタ 23"/>
            <p:cNvCxnSpPr/>
            <p:nvPr/>
          </p:nvCxnSpPr>
          <p:spPr>
            <a:xfrm flipH="1">
              <a:off x="5307816" y="3353287"/>
              <a:ext cx="648072" cy="0"/>
            </a:xfrm>
            <a:prstGeom prst="straightConnector1">
              <a:avLst/>
            </a:prstGeom>
            <a:ln w="28575">
              <a:solidFill>
                <a:srgbClr val="00FF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線矢印コネクタ 38"/>
            <p:cNvCxnSpPr/>
            <p:nvPr/>
          </p:nvCxnSpPr>
          <p:spPr>
            <a:xfrm flipH="1">
              <a:off x="1585866" y="4541510"/>
              <a:ext cx="834682" cy="287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0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408" b="36922"/>
          <a:stretch>
            <a:fillRect/>
          </a:stretch>
        </p:blipFill>
        <p:spPr bwMode="auto">
          <a:xfrm>
            <a:off x="2380168" y="1119883"/>
            <a:ext cx="4979490" cy="1026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2" name="直線コネクタ 41"/>
          <p:cNvCxnSpPr/>
          <p:nvPr/>
        </p:nvCxnSpPr>
        <p:spPr>
          <a:xfrm>
            <a:off x="4637060" y="1645190"/>
            <a:ext cx="0" cy="3007014"/>
          </a:xfrm>
          <a:prstGeom prst="line">
            <a:avLst/>
          </a:prstGeom>
          <a:ln>
            <a:solidFill>
              <a:schemeClr val="accent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線矢印コネクタ 40"/>
          <p:cNvCxnSpPr/>
          <p:nvPr/>
        </p:nvCxnSpPr>
        <p:spPr>
          <a:xfrm>
            <a:off x="6216198" y="4431127"/>
            <a:ext cx="805925" cy="0"/>
          </a:xfrm>
          <a:prstGeom prst="straightConnector1">
            <a:avLst/>
          </a:prstGeom>
          <a:ln w="28575">
            <a:solidFill>
              <a:srgbClr val="FF33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テキスト ボックス 24"/>
          <p:cNvSpPr txBox="1"/>
          <p:nvPr/>
        </p:nvSpPr>
        <p:spPr>
          <a:xfrm>
            <a:off x="0" y="494876"/>
            <a:ext cx="17467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dirty="0" smtClean="0">
                <a:solidFill>
                  <a:prstClr val="black"/>
                </a:solidFill>
                <a:latin typeface="Calibri"/>
                <a:ea typeface="ＭＳ Ｐゴシック"/>
              </a:rPr>
              <a:t>Ver. 2013.6.12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dirty="0" smtClean="0">
                <a:solidFill>
                  <a:prstClr val="black"/>
                </a:solidFill>
                <a:latin typeface="Calibri"/>
                <a:ea typeface="ＭＳ Ｐゴシック"/>
              </a:rPr>
              <a:t>(</a:t>
            </a:r>
            <a:r>
              <a:rPr lang="en-US" altLang="ja-JP" dirty="0">
                <a:solidFill>
                  <a:prstClr val="black"/>
                </a:solidFill>
                <a:latin typeface="Calibri"/>
                <a:ea typeface="ＭＳ Ｐゴシック"/>
              </a:rPr>
              <a:t>6</a:t>
            </a:r>
            <a:r>
              <a:rPr lang="en-US" altLang="ja-JP" baseline="30000" dirty="0" smtClean="0">
                <a:solidFill>
                  <a:prstClr val="black"/>
                </a:solidFill>
                <a:latin typeface="Calibri"/>
                <a:ea typeface="ＭＳ Ｐゴシック"/>
              </a:rPr>
              <a:t>th</a:t>
            </a:r>
            <a:r>
              <a:rPr lang="en-US" altLang="ja-JP" dirty="0" smtClean="0">
                <a:solidFill>
                  <a:prstClr val="black"/>
                </a:solidFill>
                <a:latin typeface="Calibri"/>
                <a:ea typeface="ＭＳ Ｐゴシック"/>
              </a:rPr>
              <a:t> campaign)</a:t>
            </a:r>
            <a:endParaRPr lang="ja-JP" altLang="en-US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95543" y="1298624"/>
            <a:ext cx="2180492" cy="73866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1400" dirty="0" smtClean="0">
                <a:solidFill>
                  <a:prstClr val="black"/>
                </a:solidFill>
              </a:rPr>
              <a:t>Loss wattage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1400" dirty="0" smtClean="0">
                <a:solidFill>
                  <a:prstClr val="black"/>
                </a:solidFill>
              </a:rPr>
              <a:t>= loss rate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1400" dirty="0">
                <a:solidFill>
                  <a:prstClr val="black"/>
                </a:solidFill>
              </a:rPr>
              <a:t> </a:t>
            </a:r>
            <a:r>
              <a:rPr lang="en-US" altLang="ja-JP" sz="1400" dirty="0" smtClean="0">
                <a:solidFill>
                  <a:prstClr val="black"/>
                </a:solidFill>
              </a:rPr>
              <a:t>   * energy of loss particle</a:t>
            </a:r>
            <a:endParaRPr lang="ja-JP" altLang="en-US" sz="1400" dirty="0">
              <a:solidFill>
                <a:prstClr val="black"/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5214" y="1120140"/>
            <a:ext cx="5236096" cy="1038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" name="直線矢印コネクタ 3"/>
          <p:cNvCxnSpPr/>
          <p:nvPr/>
        </p:nvCxnSpPr>
        <p:spPr>
          <a:xfrm flipH="1">
            <a:off x="7693572" y="3121572"/>
            <a:ext cx="520262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直線矢印コネクタ 30"/>
          <p:cNvCxnSpPr/>
          <p:nvPr/>
        </p:nvCxnSpPr>
        <p:spPr>
          <a:xfrm>
            <a:off x="583324" y="3184634"/>
            <a:ext cx="472965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直線矢印コネクタ 27"/>
          <p:cNvCxnSpPr/>
          <p:nvPr/>
        </p:nvCxnSpPr>
        <p:spPr>
          <a:xfrm flipH="1">
            <a:off x="3377873" y="3613118"/>
            <a:ext cx="600889" cy="0"/>
          </a:xfrm>
          <a:prstGeom prst="straightConnector1">
            <a:avLst/>
          </a:prstGeom>
          <a:ln w="28575">
            <a:solidFill>
              <a:srgbClr val="00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日付プレースホルダ 2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Nov. 12th, 2013</a:t>
            </a:r>
            <a:endParaRPr lang="ja-JP" altLang="en-US"/>
          </a:p>
        </p:txBody>
      </p:sp>
      <p:sp>
        <p:nvSpPr>
          <p:cNvPr id="29" name="スライド番号プレースホルダ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5128524-F42B-48BA-8EEF-2BD7AEA1F324}" type="slidenum">
              <a:rPr lang="ja-JP" altLang="en-US" smtClean="0"/>
              <a:pPr>
                <a:defRPr/>
              </a:pPr>
              <a:t>21</a:t>
            </a:fld>
            <a:endParaRPr lang="ja-JP" altLang="en-US"/>
          </a:p>
        </p:txBody>
      </p:sp>
      <p:sp>
        <p:nvSpPr>
          <p:cNvPr id="30" name="フッター プレースホルダ 2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 altLang="ja-JP" smtClean="0"/>
              <a:t>H.Nakayama (KEK) 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8166987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/>
          <p:cNvSpPr/>
          <p:nvPr/>
        </p:nvSpPr>
        <p:spPr>
          <a:xfrm>
            <a:off x="6588125" y="4538663"/>
            <a:ext cx="1728788" cy="576262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4427538" y="1989138"/>
            <a:ext cx="1728787" cy="57626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268" name="タイトル 1"/>
          <p:cNvSpPr>
            <a:spLocks noGrp="1"/>
          </p:cNvSpPr>
          <p:nvPr>
            <p:ph type="title"/>
          </p:nvPr>
        </p:nvSpPr>
        <p:spPr>
          <a:ln>
            <a:prstDash val="dash"/>
          </a:ln>
        </p:spPr>
        <p:txBody>
          <a:bodyPr/>
          <a:lstStyle/>
          <a:p>
            <a:pPr eaLnBrk="1" hangingPunct="1"/>
            <a:r>
              <a:rPr lang="en-US" altLang="ja-JP" sz="3600" b="1" i="1" dirty="0" smtClean="0">
                <a:solidFill>
                  <a:schemeClr val="accent6">
                    <a:lumMod val="50000"/>
                  </a:schemeClr>
                </a:solidFill>
              </a:rPr>
              <a:t>Where we should put vertical collimator?</a:t>
            </a:r>
            <a:endParaRPr lang="ja-JP" altLang="en-US" sz="3600" b="1" i="1" dirty="0" smtClean="0">
              <a:solidFill>
                <a:schemeClr val="accent6">
                  <a:lumMod val="50000"/>
                </a:schemeClr>
              </a:solidFill>
            </a:endParaRPr>
          </a:p>
        </p:txBody>
      </p:sp>
      <p:graphicFrame>
        <p:nvGraphicFramePr>
          <p:cNvPr id="11269" name="コンテンツ プレースホルダー 4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05564628"/>
              </p:ext>
            </p:extLst>
          </p:nvPr>
        </p:nvGraphicFramePr>
        <p:xfrm>
          <a:off x="1979613" y="4868863"/>
          <a:ext cx="2832100" cy="936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13" name="数式" r:id="rId4" imgW="1460160" imgH="482400" progId="Equation.3">
                  <p:embed/>
                </p:oleObj>
              </mc:Choice>
              <mc:Fallback>
                <p:oleObj name="数式" r:id="rId4" imgW="1460160" imgH="482400" progId="Equation.3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79613" y="4868863"/>
                        <a:ext cx="2832100" cy="9366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270" name="オブジェクト 7"/>
          <p:cNvGraphicFramePr>
            <a:graphicFrameLocks noChangeAspect="1"/>
          </p:cNvGraphicFramePr>
          <p:nvPr/>
        </p:nvGraphicFramePr>
        <p:xfrm>
          <a:off x="827088" y="3986213"/>
          <a:ext cx="2297112" cy="955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14" name="数式" r:id="rId6" imgW="1282700" imgH="533400" progId="Equation.3">
                  <p:embed/>
                </p:oleObj>
              </mc:Choice>
              <mc:Fallback>
                <p:oleObj name="数式" r:id="rId6" imgW="1282700" imgH="533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7088" y="3986213"/>
                        <a:ext cx="2297112" cy="9556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71" name="テキスト ボックス 9"/>
          <p:cNvSpPr txBox="1">
            <a:spLocks noChangeArrowheads="1"/>
          </p:cNvSpPr>
          <p:nvPr/>
        </p:nvSpPr>
        <p:spPr bwMode="auto">
          <a:xfrm>
            <a:off x="3228975" y="4144963"/>
            <a:ext cx="27717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&gt; 1.44 </a:t>
            </a:r>
            <a:r>
              <a:rPr lang="en-US" altLang="ja-JP" sz="20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mA</a:t>
            </a:r>
            <a:r>
              <a:rPr lang="en-US" altLang="ja-JP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/bunch</a:t>
            </a:r>
            <a:r>
              <a:rPr lang="ja-JP" altLang="en-US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ja-JP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(LER) </a:t>
            </a:r>
            <a:endParaRPr lang="ja-JP" altLang="en-US" sz="20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1272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22936570"/>
              </p:ext>
            </p:extLst>
          </p:nvPr>
        </p:nvGraphicFramePr>
        <p:xfrm>
          <a:off x="6588125" y="4581525"/>
          <a:ext cx="1704975" cy="546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15" name="数式" r:id="rId8" imgW="711200" imgH="228600" progId="Equation.3">
                  <p:embed/>
                </p:oleObj>
              </mc:Choice>
              <mc:Fallback>
                <p:oleObj name="数式" r:id="rId8" imgW="7112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88125" y="4581525"/>
                        <a:ext cx="1704975" cy="5461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テキスト ボックス 18"/>
          <p:cNvSpPr txBox="1"/>
          <p:nvPr/>
        </p:nvSpPr>
        <p:spPr>
          <a:xfrm>
            <a:off x="1258888" y="6092825"/>
            <a:ext cx="6713537" cy="46196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2400" b="1" dirty="0"/>
              <a:t>We should put collimator where </a:t>
            </a:r>
            <a:r>
              <a:rPr lang="en-US" altLang="ja-JP" sz="2400" b="1" dirty="0" err="1"/>
              <a:t>beta_y</a:t>
            </a:r>
            <a:r>
              <a:rPr lang="en-US" altLang="ja-JP" sz="2400" b="1" dirty="0"/>
              <a:t> is </a:t>
            </a:r>
            <a:r>
              <a:rPr lang="en-US" altLang="ja-JP" sz="2400" b="1" u="sng" dirty="0"/>
              <a:t>SMALL!</a:t>
            </a:r>
          </a:p>
        </p:txBody>
      </p:sp>
      <p:sp>
        <p:nvSpPr>
          <p:cNvPr id="3" name="正方形/長方形 2"/>
          <p:cNvSpPr/>
          <p:nvPr/>
        </p:nvSpPr>
        <p:spPr>
          <a:xfrm>
            <a:off x="179388" y="3213100"/>
            <a:ext cx="3516312" cy="36988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u="sng" dirty="0"/>
              <a:t>TMC instability</a:t>
            </a:r>
            <a:r>
              <a:rPr lang="en-US" altLang="ja-JP" dirty="0"/>
              <a:t> should be avoided. </a:t>
            </a:r>
            <a:endParaRPr lang="ja-JP" altLang="en-US" dirty="0"/>
          </a:p>
        </p:txBody>
      </p:sp>
      <p:sp>
        <p:nvSpPr>
          <p:cNvPr id="11275" name="正方形/長方形 8"/>
          <p:cNvSpPr>
            <a:spLocks noChangeArrowheads="1"/>
          </p:cNvSpPr>
          <p:nvPr/>
        </p:nvSpPr>
        <p:spPr bwMode="auto">
          <a:xfrm>
            <a:off x="755650" y="5148263"/>
            <a:ext cx="121602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/>
              <a:t>Kick factor </a:t>
            </a:r>
            <a:endParaRPr lang="ja-JP" altLang="en-US"/>
          </a:p>
        </p:txBody>
      </p:sp>
      <p:grpSp>
        <p:nvGrpSpPr>
          <p:cNvPr id="2" name="グループ化 20"/>
          <p:cNvGrpSpPr>
            <a:grpSpLocks/>
          </p:cNvGrpSpPr>
          <p:nvPr/>
        </p:nvGrpSpPr>
        <p:grpSpPr bwMode="auto">
          <a:xfrm>
            <a:off x="6372225" y="1341438"/>
            <a:ext cx="2771775" cy="2613025"/>
            <a:chOff x="955940" y="-636949"/>
            <a:chExt cx="7787043" cy="5951469"/>
          </a:xfrm>
        </p:grpSpPr>
        <p:grpSp>
          <p:nvGrpSpPr>
            <p:cNvPr id="4" name="グループ化 21"/>
            <p:cNvGrpSpPr>
              <a:grpSpLocks/>
            </p:cNvGrpSpPr>
            <p:nvPr/>
          </p:nvGrpSpPr>
          <p:grpSpPr bwMode="auto">
            <a:xfrm>
              <a:off x="955940" y="-636949"/>
              <a:ext cx="7787043" cy="5951469"/>
              <a:chOff x="19836" y="415787"/>
              <a:chExt cx="7787043" cy="5951469"/>
            </a:xfrm>
          </p:grpSpPr>
          <p:pic>
            <p:nvPicPr>
              <p:cNvPr id="11292" name="Picture 2"/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1187624" y="1124744"/>
                <a:ext cx="6619255" cy="45284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1293" name="テキスト ボックス 27"/>
              <p:cNvSpPr txBox="1">
                <a:spLocks noChangeArrowheads="1"/>
              </p:cNvSpPr>
              <p:nvPr/>
            </p:nvSpPr>
            <p:spPr bwMode="auto">
              <a:xfrm>
                <a:off x="4955242" y="5526152"/>
                <a:ext cx="2851637" cy="84110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US" altLang="ja-JP"/>
                  <a:t>beta[m]</a:t>
                </a:r>
                <a:endParaRPr lang="ja-JP" altLang="en-US"/>
              </a:p>
            </p:txBody>
          </p:sp>
          <p:sp>
            <p:nvSpPr>
              <p:cNvPr id="11294" name="テキスト ボックス 28"/>
              <p:cNvSpPr txBox="1">
                <a:spLocks noChangeArrowheads="1"/>
              </p:cNvSpPr>
              <p:nvPr/>
            </p:nvSpPr>
            <p:spPr bwMode="auto">
              <a:xfrm>
                <a:off x="19836" y="1124744"/>
                <a:ext cx="2312455" cy="84110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US" altLang="ja-JP"/>
                  <a:t>d[mm]</a:t>
                </a:r>
                <a:endParaRPr lang="ja-JP" altLang="en-US"/>
              </a:p>
            </p:txBody>
          </p:sp>
          <p:cxnSp>
            <p:nvCxnSpPr>
              <p:cNvPr id="30" name="直線矢印コネクタ 29"/>
              <p:cNvCxnSpPr/>
              <p:nvPr/>
            </p:nvCxnSpPr>
            <p:spPr>
              <a:xfrm flipH="1" flipV="1">
                <a:off x="5291477" y="1843994"/>
                <a:ext cx="142718" cy="791843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直線矢印コネクタ 30"/>
              <p:cNvCxnSpPr/>
              <p:nvPr/>
            </p:nvCxnSpPr>
            <p:spPr>
              <a:xfrm>
                <a:off x="6089806" y="3420446"/>
                <a:ext cx="606551" cy="654446"/>
              </a:xfrm>
              <a:prstGeom prst="straightConnector1">
                <a:avLst/>
              </a:prstGeom>
              <a:ln>
                <a:solidFill>
                  <a:srgbClr val="00B05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297" name="テキスト ボックス 31"/>
              <p:cNvSpPr txBox="1">
                <a:spLocks noChangeArrowheads="1"/>
              </p:cNvSpPr>
              <p:nvPr/>
            </p:nvSpPr>
            <p:spPr bwMode="auto">
              <a:xfrm>
                <a:off x="4114436" y="3814936"/>
                <a:ext cx="2969943" cy="84110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US" altLang="ja-JP"/>
                  <a:t>Aperture</a:t>
                </a:r>
              </a:p>
            </p:txBody>
          </p:sp>
          <p:sp>
            <p:nvSpPr>
              <p:cNvPr id="11298" name="テキスト ボックス 32"/>
              <p:cNvSpPr txBox="1">
                <a:spLocks noChangeArrowheads="1"/>
              </p:cNvSpPr>
              <p:nvPr/>
            </p:nvSpPr>
            <p:spPr bwMode="auto">
              <a:xfrm>
                <a:off x="2499056" y="1400581"/>
                <a:ext cx="3392359" cy="84110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US" altLang="ja-JP"/>
                  <a:t>TMC:</a:t>
                </a:r>
                <a:endParaRPr lang="ja-JP" altLang="en-US"/>
              </a:p>
            </p:txBody>
          </p:sp>
          <p:sp>
            <p:nvSpPr>
              <p:cNvPr id="11299" name="テキスト ボックス 34"/>
              <p:cNvSpPr txBox="1">
                <a:spLocks noChangeArrowheads="1"/>
              </p:cNvSpPr>
              <p:nvPr/>
            </p:nvSpPr>
            <p:spPr bwMode="auto">
              <a:xfrm>
                <a:off x="1505055" y="415787"/>
                <a:ext cx="5504584" cy="84110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US" altLang="ja-JP"/>
                  <a:t>Collimator position</a:t>
                </a:r>
                <a:endParaRPr lang="ja-JP" altLang="en-US"/>
              </a:p>
            </p:txBody>
          </p:sp>
        </p:grpSp>
        <p:graphicFrame>
          <p:nvGraphicFramePr>
            <p:cNvPr id="11290" name="オブジェクト 24"/>
            <p:cNvGraphicFramePr>
              <a:graphicFrameLocks noChangeAspect="1"/>
            </p:cNvGraphicFramePr>
            <p:nvPr/>
          </p:nvGraphicFramePr>
          <p:xfrm>
            <a:off x="3582889" y="955332"/>
            <a:ext cx="2912311" cy="93636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5616" name="数式" r:id="rId11" imgW="711200" imgH="228600" progId="Equation.3">
                    <p:embed/>
                  </p:oleObj>
                </mc:Choice>
                <mc:Fallback>
                  <p:oleObj name="数式" r:id="rId11" imgW="711200" imgH="2286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582889" y="955332"/>
                          <a:ext cx="2912311" cy="936368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1291" name="オブジェクト 25"/>
            <p:cNvGraphicFramePr>
              <a:graphicFrameLocks noChangeAspect="1"/>
            </p:cNvGraphicFramePr>
            <p:nvPr/>
          </p:nvGraphicFramePr>
          <p:xfrm>
            <a:off x="5563081" y="3294443"/>
            <a:ext cx="2814191" cy="95806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5617" name="数式" r:id="rId13" imgW="710891" imgH="241195" progId="Equation.3">
                    <p:embed/>
                  </p:oleObj>
                </mc:Choice>
                <mc:Fallback>
                  <p:oleObj name="数式" r:id="rId13" imgW="710891" imgH="241195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563081" y="3294443"/>
                          <a:ext cx="2814191" cy="95806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1277" name="正方形/長方形 13"/>
          <p:cNvSpPr>
            <a:spLocks noChangeArrowheads="1"/>
          </p:cNvSpPr>
          <p:nvPr/>
        </p:nvSpPr>
        <p:spPr bwMode="auto">
          <a:xfrm>
            <a:off x="3203575" y="4437063"/>
            <a:ext cx="5472113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sz="1200"/>
              <a:t>taken from “Handbook of accelerator</a:t>
            </a:r>
          </a:p>
          <a:p>
            <a:r>
              <a:rPr lang="en-US" altLang="ja-JP" sz="1200"/>
              <a:t> physics and engineering, p.121”</a:t>
            </a:r>
            <a:endParaRPr lang="ja-JP" altLang="en-US" sz="1200"/>
          </a:p>
        </p:txBody>
      </p:sp>
      <p:sp>
        <p:nvSpPr>
          <p:cNvPr id="11278" name="テキスト ボックス 33"/>
          <p:cNvSpPr txBox="1">
            <a:spLocks noChangeArrowheads="1"/>
          </p:cNvSpPr>
          <p:nvPr/>
        </p:nvSpPr>
        <p:spPr bwMode="auto">
          <a:xfrm>
            <a:off x="1042988" y="5516563"/>
            <a:ext cx="2525712" cy="25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600" baseline="30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(in case of rectangular collimator window)</a:t>
            </a:r>
            <a:endParaRPr lang="ja-JP" altLang="en-US" sz="1600" baseline="3000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5" name="グループ化 3"/>
          <p:cNvGrpSpPr>
            <a:grpSpLocks/>
          </p:cNvGrpSpPr>
          <p:nvPr/>
        </p:nvGrpSpPr>
        <p:grpSpPr bwMode="auto">
          <a:xfrm>
            <a:off x="179388" y="1484313"/>
            <a:ext cx="6026150" cy="1081087"/>
            <a:chOff x="395536" y="4077072"/>
            <a:chExt cx="6025455" cy="1080319"/>
          </a:xfrm>
        </p:grpSpPr>
        <p:sp>
          <p:nvSpPr>
            <p:cNvPr id="12" name="テキスト ボックス 11"/>
            <p:cNvSpPr txBox="1">
              <a:spLocks noRot="1" noChangeAspect="1" noMove="1" noResize="1" noEditPoints="1" noAdjustHandles="1" noChangeArrowheads="1" noChangeShapeType="1" noTextEdit="1"/>
            </p:cNvSpPr>
            <p:nvPr/>
          </p:nvSpPr>
          <p:spPr>
            <a:xfrm>
              <a:off x="1187624" y="4581128"/>
              <a:ext cx="4392488" cy="539571"/>
            </a:xfrm>
            <a:prstGeom prst="rect">
              <a:avLst/>
            </a:prstGeom>
            <a:blipFill rotWithShape="1">
              <a:blip r:embed="rId15" cstate="print"/>
              <a:stretch>
                <a:fillRect b="-21348"/>
              </a:stretch>
            </a:blipFill>
          </p:spPr>
          <p:txBody>
            <a:bodyPr/>
            <a:lstStyle/>
            <a:p>
              <a:pPr>
                <a:defRPr/>
              </a:pPr>
              <a:r>
                <a:rPr lang="ja-JP" altLang="en-US">
                  <a:noFill/>
                </a:rPr>
                <a:t> </a:t>
              </a:r>
            </a:p>
          </p:txBody>
        </p:sp>
        <p:graphicFrame>
          <p:nvGraphicFramePr>
            <p:cNvPr id="11286" name="Object 21"/>
            <p:cNvGraphicFramePr>
              <a:graphicFrameLocks noChangeAspect="1"/>
            </p:cNvGraphicFramePr>
            <p:nvPr/>
          </p:nvGraphicFramePr>
          <p:xfrm>
            <a:off x="4716016" y="4581128"/>
            <a:ext cx="1704975" cy="5762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5618" name="Equation" r:id="rId16" imgW="710891" imgH="241195" progId="Equation.3">
                    <p:embed/>
                  </p:oleObj>
                </mc:Choice>
                <mc:Fallback>
                  <p:oleObj name="Equation" r:id="rId16" imgW="710891" imgH="241195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716016" y="4581128"/>
                          <a:ext cx="1704975" cy="576263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0" name="正方形/長方形 19"/>
            <p:cNvSpPr/>
            <p:nvPr/>
          </p:nvSpPr>
          <p:spPr>
            <a:xfrm>
              <a:off x="395536" y="4077072"/>
              <a:ext cx="5787357" cy="369624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ja-JP" dirty="0"/>
                <a:t>Collimator </a:t>
              </a:r>
              <a:r>
                <a:rPr lang="en-US" altLang="ja-JP" u="sng" dirty="0"/>
                <a:t>aperture</a:t>
              </a:r>
              <a:r>
                <a:rPr lang="en-US" altLang="ja-JP" dirty="0"/>
                <a:t> should be narrower than QC1 aperture.</a:t>
              </a:r>
            </a:p>
          </p:txBody>
        </p:sp>
        <p:sp>
          <p:nvSpPr>
            <p:cNvPr id="37" name="右矢印 36"/>
            <p:cNvSpPr/>
            <p:nvPr/>
          </p:nvSpPr>
          <p:spPr>
            <a:xfrm>
              <a:off x="4044777" y="4783007"/>
              <a:ext cx="400004" cy="228438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/>
            </a:p>
          </p:txBody>
        </p:sp>
      </p:grpSp>
      <p:sp>
        <p:nvSpPr>
          <p:cNvPr id="38" name="右矢印 37"/>
          <p:cNvSpPr/>
          <p:nvPr/>
        </p:nvSpPr>
        <p:spPr>
          <a:xfrm>
            <a:off x="6011863" y="4724400"/>
            <a:ext cx="400050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36" name="日付プレースホルダ 4"/>
          <p:cNvSpPr>
            <a:spLocks noGrp="1"/>
          </p:cNvSpPr>
          <p:nvPr>
            <p:ph type="dt" sz="quarter" idx="10"/>
          </p:nvPr>
        </p:nvSpPr>
        <p:spPr>
          <a:xfrm>
            <a:off x="250825" y="6592888"/>
            <a:ext cx="3241675" cy="365125"/>
          </a:xfrm>
        </p:spPr>
        <p:txBody>
          <a:bodyPr/>
          <a:lstStyle/>
          <a:p>
            <a:pPr>
              <a:defRPr/>
            </a:pPr>
            <a:r>
              <a:rPr lang="en-US" altLang="ja-JP" smtClean="0"/>
              <a:t>Nov. 12th, 2013</a:t>
            </a:r>
            <a:endParaRPr lang="ja-JP" altLang="en-US" dirty="0"/>
          </a:p>
        </p:txBody>
      </p:sp>
      <p:sp>
        <p:nvSpPr>
          <p:cNvPr id="39" name="フッター プレースホルダ 7"/>
          <p:cNvSpPr>
            <a:spLocks noGrp="1"/>
          </p:cNvSpPr>
          <p:nvPr>
            <p:ph type="ftr" sz="quarter" idx="11"/>
          </p:nvPr>
        </p:nvSpPr>
        <p:spPr>
          <a:xfrm>
            <a:off x="2555875" y="6592888"/>
            <a:ext cx="3352800" cy="365125"/>
          </a:xfrm>
        </p:spPr>
        <p:txBody>
          <a:bodyPr/>
          <a:lstStyle/>
          <a:p>
            <a:pPr>
              <a:defRPr/>
            </a:pPr>
            <a:r>
              <a:rPr lang="en-US" altLang="ja-JP" smtClean="0"/>
              <a:t>H.Nakayama (KEK) </a:t>
            </a:r>
            <a:endParaRPr lang="ja-JP" altLang="en-US" dirty="0"/>
          </a:p>
        </p:txBody>
      </p:sp>
      <p:sp>
        <p:nvSpPr>
          <p:cNvPr id="11284" name="テキスト ボックス 5"/>
          <p:cNvSpPr txBox="1">
            <a:spLocks noChangeArrowheads="1"/>
          </p:cNvSpPr>
          <p:nvPr/>
        </p:nvSpPr>
        <p:spPr bwMode="auto">
          <a:xfrm>
            <a:off x="323850" y="3644900"/>
            <a:ext cx="46799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u="sng"/>
              <a:t>Assuming following two formulae</a:t>
            </a:r>
            <a:r>
              <a:rPr lang="en-US" altLang="ja-JP"/>
              <a:t>:</a:t>
            </a:r>
            <a:endParaRPr lang="ja-JP" altLang="en-US"/>
          </a:p>
        </p:txBody>
      </p:sp>
      <p:sp>
        <p:nvSpPr>
          <p:cNvPr id="51" name="スライド番号プレースホルダ 5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5128524-F42B-48BA-8EEF-2BD7AEA1F324}" type="slidenum">
              <a:rPr lang="ja-JP" altLang="en-US" smtClean="0"/>
              <a:pPr>
                <a:defRPr/>
              </a:pPr>
              <a:t>22</a:t>
            </a:fld>
            <a:endParaRPr lang="ja-JP" altLang="en-US"/>
          </a:p>
        </p:txBody>
      </p:sp>
      <p:sp>
        <p:nvSpPr>
          <p:cNvPr id="40" name="円/楕円 39"/>
          <p:cNvSpPr/>
          <p:nvPr/>
        </p:nvSpPr>
        <p:spPr>
          <a:xfrm>
            <a:off x="6506308" y="3012831"/>
            <a:ext cx="984738" cy="773723"/>
          </a:xfrm>
          <a:prstGeom prst="ellipse">
            <a:avLst/>
          </a:prstGeom>
          <a:noFill/>
          <a:ln>
            <a:solidFill>
              <a:srgbClr val="F775EE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72562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1"/>
          <p:cNvSpPr txBox="1">
            <a:spLocks/>
          </p:cNvSpPr>
          <p:nvPr/>
        </p:nvSpPr>
        <p:spPr>
          <a:xfrm>
            <a:off x="220716" y="337700"/>
            <a:ext cx="8671035" cy="939307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r>
              <a:rPr lang="en-US" altLang="ja-JP" sz="4000" dirty="0" smtClean="0"/>
              <a:t>Tungsten shields inside QCS cryostat</a:t>
            </a:r>
            <a:endParaRPr lang="ja-JP" altLang="en-US" sz="4000" dirty="0"/>
          </a:p>
        </p:txBody>
      </p:sp>
      <p:sp>
        <p:nvSpPr>
          <p:cNvPr id="23" name="フッター プレースホルダー 2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 altLang="ja-JP" smtClean="0"/>
              <a:t>H.Nakayama (KEK) </a:t>
            </a:r>
            <a:endParaRPr lang="ja-JP" altLang="en-US"/>
          </a:p>
        </p:txBody>
      </p:sp>
      <p:sp>
        <p:nvSpPr>
          <p:cNvPr id="35" name="テキスト ボックス 34"/>
          <p:cNvSpPr txBox="1"/>
          <p:nvPr/>
        </p:nvSpPr>
        <p:spPr>
          <a:xfrm>
            <a:off x="501825" y="1001230"/>
            <a:ext cx="22095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>
                <a:solidFill>
                  <a:srgbClr val="FF0000"/>
                </a:solidFill>
              </a:rPr>
              <a:t>tungsten (10mm t)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56" name="星 5 55"/>
          <p:cNvSpPr/>
          <p:nvPr/>
        </p:nvSpPr>
        <p:spPr>
          <a:xfrm>
            <a:off x="2541212" y="5977426"/>
            <a:ext cx="236482" cy="236483"/>
          </a:xfrm>
          <a:prstGeom prst="star5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57" name="直線矢印コネクタ 56"/>
          <p:cNvCxnSpPr/>
          <p:nvPr/>
        </p:nvCxnSpPr>
        <p:spPr>
          <a:xfrm flipV="1">
            <a:off x="2746161" y="6072017"/>
            <a:ext cx="268014" cy="43033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テキスト ボックス 54"/>
          <p:cNvSpPr txBox="1"/>
          <p:nvPr/>
        </p:nvSpPr>
        <p:spPr>
          <a:xfrm>
            <a:off x="3066729" y="5840792"/>
            <a:ext cx="49188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Major beam loss position and </a:t>
            </a:r>
          </a:p>
          <a:p>
            <a:r>
              <a:rPr kumimoji="1" lang="en-US" altLang="ja-JP" dirty="0" smtClean="0"/>
              <a:t>shower development direction</a:t>
            </a:r>
            <a:endParaRPr kumimoji="1" lang="ja-JP" altLang="en-US" dirty="0"/>
          </a:p>
        </p:txBody>
      </p:sp>
      <p:grpSp>
        <p:nvGrpSpPr>
          <p:cNvPr id="67" name="グループ化 66"/>
          <p:cNvGrpSpPr/>
          <p:nvPr/>
        </p:nvGrpSpPr>
        <p:grpSpPr>
          <a:xfrm>
            <a:off x="0" y="1053602"/>
            <a:ext cx="8866092" cy="2580024"/>
            <a:chOff x="167551" y="3449961"/>
            <a:chExt cx="8866092" cy="2580024"/>
          </a:xfrm>
        </p:grpSpPr>
        <p:cxnSp>
          <p:nvCxnSpPr>
            <p:cNvPr id="5" name="直線矢印コネクタ 4"/>
            <p:cNvCxnSpPr/>
            <p:nvPr/>
          </p:nvCxnSpPr>
          <p:spPr>
            <a:xfrm flipH="1">
              <a:off x="2578504" y="5365652"/>
              <a:ext cx="395785" cy="573207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テキスト ボックス 5"/>
            <p:cNvSpPr txBox="1"/>
            <p:nvPr/>
          </p:nvSpPr>
          <p:spPr>
            <a:xfrm>
              <a:off x="2428377" y="5119993"/>
              <a:ext cx="16899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dirty="0" smtClean="0">
                  <a:solidFill>
                    <a:srgbClr val="FF0000"/>
                  </a:solidFill>
                </a:rPr>
                <a:t>tungsten</a:t>
              </a:r>
              <a:endParaRPr kumimoji="1" lang="ja-JP" altLang="en-US" dirty="0">
                <a:solidFill>
                  <a:srgbClr val="FF0000"/>
                </a:solidFill>
              </a:endParaRPr>
            </a:p>
          </p:txBody>
        </p:sp>
        <p:grpSp>
          <p:nvGrpSpPr>
            <p:cNvPr id="12" name="グループ化 11"/>
            <p:cNvGrpSpPr/>
            <p:nvPr/>
          </p:nvGrpSpPr>
          <p:grpSpPr>
            <a:xfrm>
              <a:off x="167551" y="3719594"/>
              <a:ext cx="8496001" cy="2310391"/>
              <a:chOff x="436729" y="2975482"/>
              <a:chExt cx="7560860" cy="1980756"/>
            </a:xfrm>
          </p:grpSpPr>
          <p:pic>
            <p:nvPicPr>
              <p:cNvPr id="13" name="Picture 3"/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17"/>
              <a:stretch/>
            </p:blipFill>
            <p:spPr bwMode="auto">
              <a:xfrm>
                <a:off x="436729" y="2975482"/>
                <a:ext cx="7560860" cy="1980756"/>
              </a:xfrm>
              <a:prstGeom prst="rect">
                <a:avLst/>
              </a:prstGeom>
              <a:noFill/>
              <a:ln>
                <a:noFill/>
              </a:ln>
              <a:effectLst>
                <a:glow rad="63500">
                  <a:schemeClr val="accent3">
                    <a:satMod val="175000"/>
                    <a:alpha val="40000"/>
                  </a:schemeClr>
                </a:glow>
                <a:outerShdw dist="35921" dir="2700000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5" name="テキスト ボックス 14"/>
              <p:cNvSpPr txBox="1"/>
              <p:nvPr/>
            </p:nvSpPr>
            <p:spPr>
              <a:xfrm>
                <a:off x="4176215" y="3916907"/>
                <a:ext cx="668740" cy="253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ja-JP" sz="1050" dirty="0" smtClean="0"/>
                  <a:t>QC2RP</a:t>
                </a:r>
                <a:endParaRPr kumimoji="1" lang="ja-JP" altLang="en-US" sz="1050" dirty="0"/>
              </a:p>
            </p:txBody>
          </p:sp>
          <p:sp>
            <p:nvSpPr>
              <p:cNvPr id="16" name="テキスト ボックス 15"/>
              <p:cNvSpPr txBox="1"/>
              <p:nvPr/>
            </p:nvSpPr>
            <p:spPr>
              <a:xfrm>
                <a:off x="5827594" y="3343701"/>
                <a:ext cx="668740" cy="253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ja-JP" sz="1050" dirty="0" smtClean="0"/>
                  <a:t>QC2RE</a:t>
                </a:r>
                <a:endParaRPr kumimoji="1" lang="ja-JP" altLang="en-US" sz="1050" dirty="0"/>
              </a:p>
            </p:txBody>
          </p:sp>
          <p:sp>
            <p:nvSpPr>
              <p:cNvPr id="17" name="テキスト ボックス 16"/>
              <p:cNvSpPr txBox="1"/>
              <p:nvPr/>
            </p:nvSpPr>
            <p:spPr>
              <a:xfrm>
                <a:off x="2115403" y="3889612"/>
                <a:ext cx="668740" cy="253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ja-JP" sz="1050" dirty="0" smtClean="0"/>
                  <a:t>QC1RP</a:t>
                </a:r>
                <a:endParaRPr kumimoji="1" lang="ja-JP" altLang="en-US" sz="1050" dirty="0"/>
              </a:p>
            </p:txBody>
          </p:sp>
          <p:sp>
            <p:nvSpPr>
              <p:cNvPr id="18" name="テキスト ボックス 17"/>
              <p:cNvSpPr txBox="1"/>
              <p:nvPr/>
            </p:nvSpPr>
            <p:spPr>
              <a:xfrm>
                <a:off x="2893325" y="3643952"/>
                <a:ext cx="668740" cy="253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ja-JP" sz="1050" dirty="0" smtClean="0"/>
                  <a:t>QC1RE</a:t>
                </a:r>
                <a:endParaRPr kumimoji="1" lang="ja-JP" altLang="en-US" sz="1050" dirty="0"/>
              </a:p>
            </p:txBody>
          </p:sp>
          <p:grpSp>
            <p:nvGrpSpPr>
              <p:cNvPr id="19" name="グループ化 18"/>
              <p:cNvGrpSpPr/>
              <p:nvPr/>
            </p:nvGrpSpPr>
            <p:grpSpPr>
              <a:xfrm>
                <a:off x="1887941" y="3577987"/>
                <a:ext cx="489045" cy="675792"/>
                <a:chOff x="1887941" y="3823647"/>
                <a:chExt cx="489045" cy="675792"/>
              </a:xfrm>
            </p:grpSpPr>
            <p:sp>
              <p:nvSpPr>
                <p:cNvPr id="20" name="正方形/長方形 19"/>
                <p:cNvSpPr/>
                <p:nvPr/>
              </p:nvSpPr>
              <p:spPr>
                <a:xfrm rot="20178321">
                  <a:off x="1887941" y="3823647"/>
                  <a:ext cx="486770" cy="45719"/>
                </a:xfrm>
                <a:prstGeom prst="rect">
                  <a:avLst/>
                </a:prstGeom>
                <a:pattFill prst="ltUpDiag">
                  <a:fgClr>
                    <a:srgbClr val="FF0000"/>
                  </a:fgClr>
                  <a:bgClr>
                    <a:schemeClr val="bg1"/>
                  </a:bgClr>
                </a:pattFill>
                <a:ln>
                  <a:solidFill>
                    <a:srgbClr val="FF0000"/>
                  </a:solidFill>
                </a:ln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threePt" dir="t">
                    <a:rot lat="0" lon="0" rev="1200000"/>
                  </a:lightRig>
                </a:scene3d>
                <a:sp3d/>
              </p:spPr>
              <p:style>
                <a:lnRef idx="0">
                  <a:schemeClr val="accent2"/>
                </a:lnRef>
                <a:fillRef idx="3">
                  <a:schemeClr val="accent2"/>
                </a:fillRef>
                <a:effectRef idx="3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21" name="正方形/長方形 20"/>
                <p:cNvSpPr/>
                <p:nvPr/>
              </p:nvSpPr>
              <p:spPr>
                <a:xfrm rot="1193819">
                  <a:off x="1890216" y="4453720"/>
                  <a:ext cx="486770" cy="45719"/>
                </a:xfrm>
                <a:prstGeom prst="rect">
                  <a:avLst/>
                </a:prstGeom>
                <a:pattFill prst="ltUpDiag">
                  <a:fgClr>
                    <a:srgbClr val="FF0000"/>
                  </a:fgClr>
                  <a:bgClr>
                    <a:schemeClr val="bg1"/>
                  </a:bgClr>
                </a:pattFill>
                <a:ln>
                  <a:solidFill>
                    <a:srgbClr val="FF0000"/>
                  </a:solidFill>
                </a:ln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threePt" dir="t">
                    <a:rot lat="0" lon="0" rev="1200000"/>
                  </a:lightRig>
                </a:scene3d>
                <a:sp3d/>
              </p:spPr>
              <p:style>
                <a:lnRef idx="0">
                  <a:schemeClr val="accent2"/>
                </a:lnRef>
                <a:fillRef idx="3">
                  <a:schemeClr val="accent2"/>
                </a:fillRef>
                <a:effectRef idx="3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22" name="正方形/長方形 21"/>
                <p:cNvSpPr/>
                <p:nvPr/>
              </p:nvSpPr>
              <p:spPr>
                <a:xfrm rot="5400000">
                  <a:off x="1674127" y="4142097"/>
                  <a:ext cx="486770" cy="45719"/>
                </a:xfrm>
                <a:prstGeom prst="rect">
                  <a:avLst/>
                </a:prstGeom>
                <a:pattFill prst="ltUpDiag">
                  <a:fgClr>
                    <a:srgbClr val="FF0000"/>
                  </a:fgClr>
                  <a:bgClr>
                    <a:schemeClr val="bg1"/>
                  </a:bgClr>
                </a:pattFill>
                <a:ln>
                  <a:solidFill>
                    <a:srgbClr val="FF0000"/>
                  </a:solidFill>
                </a:ln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threePt" dir="t">
                    <a:rot lat="0" lon="0" rev="1200000"/>
                  </a:lightRig>
                </a:scene3d>
                <a:sp3d/>
              </p:spPr>
              <p:style>
                <a:lnRef idx="0">
                  <a:schemeClr val="accent2"/>
                </a:lnRef>
                <a:fillRef idx="3">
                  <a:schemeClr val="accent2"/>
                </a:fillRef>
                <a:effectRef idx="3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</p:grpSp>
        <p:cxnSp>
          <p:nvCxnSpPr>
            <p:cNvPr id="25" name="直線矢印コネクタ 24"/>
            <p:cNvCxnSpPr/>
            <p:nvPr/>
          </p:nvCxnSpPr>
          <p:spPr>
            <a:xfrm flipH="1">
              <a:off x="5716968" y="3767174"/>
              <a:ext cx="259308" cy="586853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線矢印コネクタ 25"/>
            <p:cNvCxnSpPr/>
            <p:nvPr/>
          </p:nvCxnSpPr>
          <p:spPr>
            <a:xfrm>
              <a:off x="1903361" y="3729213"/>
              <a:ext cx="386879" cy="606109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線矢印コネクタ 26"/>
            <p:cNvCxnSpPr>
              <a:stCxn id="29" idx="1"/>
            </p:cNvCxnSpPr>
            <p:nvPr/>
          </p:nvCxnSpPr>
          <p:spPr>
            <a:xfrm flipH="1">
              <a:off x="2963918" y="3773127"/>
              <a:ext cx="250228" cy="530859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円/楕円 10"/>
            <p:cNvSpPr/>
            <p:nvPr/>
          </p:nvSpPr>
          <p:spPr bwMode="auto">
            <a:xfrm rot="1374151" flipH="1" flipV="1">
              <a:off x="1460847" y="5194304"/>
              <a:ext cx="1616927" cy="364023"/>
            </a:xfrm>
            <a:prstGeom prst="ellipse">
              <a:avLst/>
            </a:prstGeom>
            <a:noFill/>
            <a:ln>
              <a:solidFill>
                <a:srgbClr val="F775EE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/>
            </a:p>
          </p:txBody>
        </p:sp>
        <p:sp>
          <p:nvSpPr>
            <p:cNvPr id="29" name="テキスト ボックス 28"/>
            <p:cNvSpPr txBox="1"/>
            <p:nvPr/>
          </p:nvSpPr>
          <p:spPr>
            <a:xfrm>
              <a:off x="3214146" y="3449961"/>
              <a:ext cx="232436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dirty="0">
                  <a:solidFill>
                    <a:srgbClr val="FF0000"/>
                  </a:solidFill>
                </a:rPr>
                <a:t>t</a:t>
              </a:r>
              <a:r>
                <a:rPr lang="en-US" altLang="ja-JP" dirty="0" smtClean="0">
                  <a:solidFill>
                    <a:srgbClr val="FF0000"/>
                  </a:solidFill>
                </a:rPr>
                <a:t>ungsten </a:t>
              </a:r>
            </a:p>
            <a:p>
              <a:r>
                <a:rPr lang="en-US" altLang="ja-JP" dirty="0" smtClean="0">
                  <a:solidFill>
                    <a:srgbClr val="FF0000"/>
                  </a:solidFill>
                </a:rPr>
                <a:t>(20~70mm t)</a:t>
              </a:r>
              <a:endParaRPr kumimoji="1" lang="ja-JP" altLang="en-US" dirty="0">
                <a:solidFill>
                  <a:srgbClr val="FF0000"/>
                </a:solidFill>
              </a:endParaRPr>
            </a:p>
          </p:txBody>
        </p:sp>
        <p:sp>
          <p:nvSpPr>
            <p:cNvPr id="44" name="星 5 43"/>
            <p:cNvSpPr/>
            <p:nvPr/>
          </p:nvSpPr>
          <p:spPr>
            <a:xfrm>
              <a:off x="3310760" y="4445876"/>
              <a:ext cx="425669" cy="252248"/>
            </a:xfrm>
            <a:prstGeom prst="star5">
              <a:avLst/>
            </a:prstGeom>
            <a:solidFill>
              <a:srgbClr val="FFFF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u="sng" dirty="0"/>
            </a:p>
          </p:txBody>
        </p:sp>
        <p:sp>
          <p:nvSpPr>
            <p:cNvPr id="51" name="星 5 50"/>
            <p:cNvSpPr/>
            <p:nvPr/>
          </p:nvSpPr>
          <p:spPr>
            <a:xfrm>
              <a:off x="2753711" y="4803228"/>
              <a:ext cx="236482" cy="236483"/>
            </a:xfrm>
            <a:prstGeom prst="star5">
              <a:avLst/>
            </a:prstGeom>
            <a:solidFill>
              <a:srgbClr val="FFFF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u="sng" dirty="0"/>
            </a:p>
          </p:txBody>
        </p:sp>
        <p:cxnSp>
          <p:nvCxnSpPr>
            <p:cNvPr id="52" name="直線矢印コネクタ 51"/>
            <p:cNvCxnSpPr/>
            <p:nvPr/>
          </p:nvCxnSpPr>
          <p:spPr>
            <a:xfrm flipV="1">
              <a:off x="3605045" y="4535211"/>
              <a:ext cx="268014" cy="43033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直線矢印コネクタ 52"/>
            <p:cNvCxnSpPr/>
            <p:nvPr/>
          </p:nvCxnSpPr>
          <p:spPr>
            <a:xfrm flipH="1" flipV="1">
              <a:off x="2554012" y="4887312"/>
              <a:ext cx="289032" cy="48286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直線矢印コネクタ 60"/>
            <p:cNvCxnSpPr/>
            <p:nvPr/>
          </p:nvCxnSpPr>
          <p:spPr>
            <a:xfrm flipH="1" flipV="1">
              <a:off x="8182302" y="5202623"/>
              <a:ext cx="441436" cy="31529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テキスト ボックス 61"/>
            <p:cNvSpPr txBox="1"/>
            <p:nvPr/>
          </p:nvSpPr>
          <p:spPr>
            <a:xfrm>
              <a:off x="8529145" y="5060731"/>
              <a:ext cx="44143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dirty="0"/>
                <a:t>e</a:t>
              </a:r>
              <a:r>
                <a:rPr kumimoji="1" lang="en-US" altLang="ja-JP" dirty="0" smtClean="0"/>
                <a:t>+</a:t>
              </a:r>
              <a:endParaRPr kumimoji="1" lang="ja-JP" altLang="en-US" dirty="0"/>
            </a:p>
          </p:txBody>
        </p:sp>
        <p:sp>
          <p:nvSpPr>
            <p:cNvPr id="64" name="テキスト ボックス 63"/>
            <p:cNvSpPr txBox="1"/>
            <p:nvPr/>
          </p:nvSpPr>
          <p:spPr>
            <a:xfrm>
              <a:off x="8592209" y="4193629"/>
              <a:ext cx="44143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dirty="0"/>
                <a:t>e</a:t>
              </a:r>
              <a:r>
                <a:rPr lang="en-US" altLang="ja-JP" dirty="0" smtClean="0"/>
                <a:t>-</a:t>
              </a:r>
              <a:endParaRPr kumimoji="1" lang="ja-JP" altLang="en-US" dirty="0"/>
            </a:p>
          </p:txBody>
        </p:sp>
        <p:cxnSp>
          <p:nvCxnSpPr>
            <p:cNvPr id="65" name="直線矢印コネクタ 64"/>
            <p:cNvCxnSpPr>
              <a:endCxn id="64" idx="1"/>
            </p:cNvCxnSpPr>
            <p:nvPr/>
          </p:nvCxnSpPr>
          <p:spPr>
            <a:xfrm flipV="1">
              <a:off x="8166539" y="4378295"/>
              <a:ext cx="425670" cy="36051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2" name="グループ化 71"/>
          <p:cNvGrpSpPr/>
          <p:nvPr/>
        </p:nvGrpSpPr>
        <p:grpSpPr>
          <a:xfrm>
            <a:off x="0" y="1064291"/>
            <a:ext cx="8954814" cy="4795348"/>
            <a:chOff x="0" y="-1127116"/>
            <a:chExt cx="8954814" cy="4795348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255" t="5642" r="7749"/>
            <a:stretch/>
          </p:blipFill>
          <p:spPr bwMode="auto">
            <a:xfrm>
              <a:off x="488731" y="1663995"/>
              <a:ext cx="8325660" cy="20042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9" name="直線矢印コネクタ 8"/>
            <p:cNvCxnSpPr/>
            <p:nvPr/>
          </p:nvCxnSpPr>
          <p:spPr>
            <a:xfrm flipH="1">
              <a:off x="5036023" y="1765738"/>
              <a:ext cx="229660" cy="417903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テキスト ボックス 9"/>
            <p:cNvSpPr txBox="1"/>
            <p:nvPr/>
          </p:nvSpPr>
          <p:spPr>
            <a:xfrm>
              <a:off x="4004441" y="1411132"/>
              <a:ext cx="208104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dirty="0">
                  <a:solidFill>
                    <a:srgbClr val="FF0000"/>
                  </a:solidFill>
                </a:rPr>
                <a:t>t</a:t>
              </a:r>
              <a:r>
                <a:rPr lang="en-US" altLang="ja-JP" dirty="0" smtClean="0">
                  <a:solidFill>
                    <a:srgbClr val="FF0000"/>
                  </a:solidFill>
                </a:rPr>
                <a:t>ungsten(~30mm t)</a:t>
              </a:r>
              <a:endParaRPr kumimoji="1" lang="ja-JP" altLang="en-US" dirty="0">
                <a:solidFill>
                  <a:srgbClr val="FF0000"/>
                </a:solidFill>
              </a:endParaRPr>
            </a:p>
          </p:txBody>
        </p:sp>
        <p:sp>
          <p:nvSpPr>
            <p:cNvPr id="32" name="正方形/長方形 31"/>
            <p:cNvSpPr/>
            <p:nvPr/>
          </p:nvSpPr>
          <p:spPr>
            <a:xfrm rot="20178321">
              <a:off x="6680309" y="2903624"/>
              <a:ext cx="546975" cy="53327"/>
            </a:xfrm>
            <a:prstGeom prst="rect">
              <a:avLst/>
            </a:prstGeom>
            <a:pattFill prst="ltUpDiag">
              <a:fgClr>
                <a:srgbClr val="FF0000"/>
              </a:fgClr>
              <a:bgClr>
                <a:schemeClr val="bg1"/>
              </a:bgClr>
            </a:pattFill>
            <a:ln>
              <a:solidFill>
                <a:srgbClr val="FF0000"/>
              </a:solidFill>
            </a:ln>
            <a:effectLst>
              <a:glow rad="139700">
                <a:schemeClr val="accent3">
                  <a:satMod val="175000"/>
                  <a:alpha val="40000"/>
                </a:schemeClr>
              </a:glow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3" name="正方形/長方形 32"/>
            <p:cNvSpPr/>
            <p:nvPr/>
          </p:nvSpPr>
          <p:spPr>
            <a:xfrm rot="1193819">
              <a:off x="6698631" y="2235421"/>
              <a:ext cx="546975" cy="53327"/>
            </a:xfrm>
            <a:prstGeom prst="rect">
              <a:avLst/>
            </a:prstGeom>
            <a:pattFill prst="ltUpDiag">
              <a:fgClr>
                <a:srgbClr val="FF0000"/>
              </a:fgClr>
              <a:bgClr>
                <a:schemeClr val="bg1"/>
              </a:bgClr>
            </a:pattFill>
            <a:ln>
              <a:solidFill>
                <a:srgbClr val="FF0000"/>
              </a:solidFill>
            </a:ln>
            <a:effectLst>
              <a:glow rad="63500">
                <a:schemeClr val="accent3">
                  <a:satMod val="175000"/>
                  <a:alpha val="40000"/>
                </a:schemeClr>
              </a:glow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4" name="正方形/長方形 33"/>
            <p:cNvSpPr/>
            <p:nvPr/>
          </p:nvSpPr>
          <p:spPr>
            <a:xfrm rot="5400000">
              <a:off x="6934147" y="2566597"/>
              <a:ext cx="567777" cy="51374"/>
            </a:xfrm>
            <a:prstGeom prst="rect">
              <a:avLst/>
            </a:prstGeom>
            <a:pattFill prst="ltUpDiag">
              <a:fgClr>
                <a:srgbClr val="FF0000"/>
              </a:fgClr>
              <a:bgClr>
                <a:schemeClr val="bg1"/>
              </a:bgClr>
            </a:pattFill>
            <a:ln>
              <a:solidFill>
                <a:srgbClr val="FF0000"/>
              </a:solidFill>
            </a:ln>
            <a:effectLst>
              <a:glow rad="63500">
                <a:schemeClr val="accent3">
                  <a:satMod val="175000"/>
                  <a:alpha val="40000"/>
                </a:schemeClr>
              </a:glow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6" name="テキスト ボックス 35"/>
            <p:cNvSpPr txBox="1"/>
            <p:nvPr/>
          </p:nvSpPr>
          <p:spPr>
            <a:xfrm>
              <a:off x="5426395" y="-1127116"/>
              <a:ext cx="21883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dirty="0">
                  <a:solidFill>
                    <a:srgbClr val="FF0000"/>
                  </a:solidFill>
                </a:rPr>
                <a:t>t</a:t>
              </a:r>
              <a:r>
                <a:rPr lang="en-US" altLang="ja-JP" dirty="0" smtClean="0">
                  <a:solidFill>
                    <a:srgbClr val="FF0000"/>
                  </a:solidFill>
                </a:rPr>
                <a:t>ungsten (50mm t)</a:t>
              </a:r>
              <a:endParaRPr kumimoji="1" lang="ja-JP" altLang="en-US" dirty="0">
                <a:solidFill>
                  <a:srgbClr val="FF0000"/>
                </a:solidFill>
              </a:endParaRPr>
            </a:p>
          </p:txBody>
        </p:sp>
        <p:sp>
          <p:nvSpPr>
            <p:cNvPr id="37" name="テキスト ボックス 36"/>
            <p:cNvSpPr txBox="1"/>
            <p:nvPr/>
          </p:nvSpPr>
          <p:spPr>
            <a:xfrm>
              <a:off x="6593044" y="1363834"/>
              <a:ext cx="236177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dirty="0">
                  <a:solidFill>
                    <a:srgbClr val="FF0000"/>
                  </a:solidFill>
                </a:rPr>
                <a:t>t</a:t>
              </a:r>
              <a:r>
                <a:rPr lang="en-US" altLang="ja-JP" dirty="0" smtClean="0">
                  <a:solidFill>
                    <a:srgbClr val="FF0000"/>
                  </a:solidFill>
                </a:rPr>
                <a:t>ungsten (10mm t)</a:t>
              </a:r>
              <a:endParaRPr kumimoji="1" lang="ja-JP" altLang="en-US" dirty="0">
                <a:solidFill>
                  <a:srgbClr val="FF0000"/>
                </a:solidFill>
              </a:endParaRPr>
            </a:p>
          </p:txBody>
        </p:sp>
        <p:cxnSp>
          <p:nvCxnSpPr>
            <p:cNvPr id="38" name="直線矢印コネクタ 37"/>
            <p:cNvCxnSpPr/>
            <p:nvPr/>
          </p:nvCxnSpPr>
          <p:spPr>
            <a:xfrm flipH="1">
              <a:off x="6896354" y="1702676"/>
              <a:ext cx="229660" cy="465199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星 5 44"/>
            <p:cNvSpPr/>
            <p:nvPr/>
          </p:nvSpPr>
          <p:spPr>
            <a:xfrm>
              <a:off x="5502165" y="2632841"/>
              <a:ext cx="236482" cy="236483"/>
            </a:xfrm>
            <a:prstGeom prst="star5">
              <a:avLst/>
            </a:prstGeom>
            <a:solidFill>
              <a:srgbClr val="FFFF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6" name="星 5 45"/>
            <p:cNvSpPr/>
            <p:nvPr/>
          </p:nvSpPr>
          <p:spPr>
            <a:xfrm>
              <a:off x="5502166" y="2364828"/>
              <a:ext cx="441433" cy="173422"/>
            </a:xfrm>
            <a:prstGeom prst="star5">
              <a:avLst/>
            </a:prstGeom>
            <a:solidFill>
              <a:srgbClr val="FFFF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47" name="直線矢印コネクタ 46"/>
            <p:cNvCxnSpPr/>
            <p:nvPr/>
          </p:nvCxnSpPr>
          <p:spPr>
            <a:xfrm flipV="1">
              <a:off x="5691349" y="2680136"/>
              <a:ext cx="268014" cy="43033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直線矢印コネクタ 48"/>
            <p:cNvCxnSpPr/>
            <p:nvPr/>
          </p:nvCxnSpPr>
          <p:spPr>
            <a:xfrm flipH="1" flipV="1">
              <a:off x="5297214" y="2396359"/>
              <a:ext cx="278513" cy="37763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直線矢印コネクタ 67"/>
            <p:cNvCxnSpPr/>
            <p:nvPr/>
          </p:nvCxnSpPr>
          <p:spPr>
            <a:xfrm flipH="1" flipV="1">
              <a:off x="378372" y="2301767"/>
              <a:ext cx="441436" cy="31529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テキスト ボックス 68"/>
            <p:cNvSpPr txBox="1"/>
            <p:nvPr/>
          </p:nvSpPr>
          <p:spPr>
            <a:xfrm>
              <a:off x="0" y="2096813"/>
              <a:ext cx="44143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dirty="0"/>
                <a:t>e</a:t>
              </a:r>
              <a:r>
                <a:rPr kumimoji="1" lang="en-US" altLang="ja-JP" dirty="0" smtClean="0"/>
                <a:t>+</a:t>
              </a:r>
              <a:endParaRPr kumimoji="1" lang="ja-JP" altLang="en-US" dirty="0"/>
            </a:p>
          </p:txBody>
        </p:sp>
        <p:sp>
          <p:nvSpPr>
            <p:cNvPr id="70" name="テキスト ボックス 69"/>
            <p:cNvSpPr txBox="1"/>
            <p:nvPr/>
          </p:nvSpPr>
          <p:spPr>
            <a:xfrm>
              <a:off x="0" y="2743202"/>
              <a:ext cx="44143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dirty="0"/>
                <a:t>e</a:t>
              </a:r>
              <a:r>
                <a:rPr lang="en-US" altLang="ja-JP" dirty="0" smtClean="0"/>
                <a:t>-</a:t>
              </a:r>
              <a:endParaRPr kumimoji="1" lang="ja-JP" altLang="en-US" dirty="0"/>
            </a:p>
          </p:txBody>
        </p:sp>
        <p:cxnSp>
          <p:nvCxnSpPr>
            <p:cNvPr id="71" name="直線矢印コネクタ 70"/>
            <p:cNvCxnSpPr/>
            <p:nvPr/>
          </p:nvCxnSpPr>
          <p:spPr>
            <a:xfrm flipV="1">
              <a:off x="425668" y="2896337"/>
              <a:ext cx="425670" cy="36051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8" name="正方形/長方形 19"/>
          <p:cNvSpPr>
            <a:spLocks noChangeArrowheads="1"/>
          </p:cNvSpPr>
          <p:nvPr/>
        </p:nvSpPr>
        <p:spPr bwMode="auto">
          <a:xfrm>
            <a:off x="5439103" y="1678212"/>
            <a:ext cx="157656" cy="372673"/>
          </a:xfrm>
          <a:prstGeom prst="rect">
            <a:avLst/>
          </a:prstGeom>
          <a:pattFill prst="ltDnDiag">
            <a:fgClr>
              <a:srgbClr val="FF0000"/>
            </a:fgClr>
            <a:bgClr>
              <a:schemeClr val="bg1"/>
            </a:bgClr>
          </a:pattFill>
          <a:ln w="9525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ja-JP" altLang="en-US">
              <a:ea typeface="ＭＳ Ｐゴシック" pitchFamily="50" charset="-128"/>
            </a:endParaRPr>
          </a:p>
        </p:txBody>
      </p:sp>
      <p:sp>
        <p:nvSpPr>
          <p:cNvPr id="82" name="正方形/長方形 19"/>
          <p:cNvSpPr>
            <a:spLocks noChangeArrowheads="1"/>
          </p:cNvSpPr>
          <p:nvPr/>
        </p:nvSpPr>
        <p:spPr bwMode="auto">
          <a:xfrm>
            <a:off x="5439103" y="2230005"/>
            <a:ext cx="157656" cy="372673"/>
          </a:xfrm>
          <a:prstGeom prst="rect">
            <a:avLst/>
          </a:prstGeom>
          <a:pattFill prst="ltDnDiag">
            <a:fgClr>
              <a:srgbClr val="FF0000"/>
            </a:fgClr>
            <a:bgClr>
              <a:schemeClr val="bg1"/>
            </a:bgClr>
          </a:pattFill>
          <a:ln w="9525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ja-JP" altLang="en-US">
              <a:ea typeface="ＭＳ Ｐゴシック" pitchFamily="50" charset="-128"/>
            </a:endParaRPr>
          </a:p>
        </p:txBody>
      </p:sp>
      <p:sp>
        <p:nvSpPr>
          <p:cNvPr id="83" name="正方形/長方形 19"/>
          <p:cNvSpPr>
            <a:spLocks noChangeArrowheads="1"/>
          </p:cNvSpPr>
          <p:nvPr/>
        </p:nvSpPr>
        <p:spPr bwMode="auto">
          <a:xfrm>
            <a:off x="5439103" y="2781798"/>
            <a:ext cx="157656" cy="372673"/>
          </a:xfrm>
          <a:prstGeom prst="rect">
            <a:avLst/>
          </a:prstGeom>
          <a:pattFill prst="ltDnDiag">
            <a:fgClr>
              <a:srgbClr val="FF0000"/>
            </a:fgClr>
            <a:bgClr>
              <a:schemeClr val="bg1"/>
            </a:bgClr>
          </a:pattFill>
          <a:ln w="9525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ja-JP" altLang="en-US">
              <a:ea typeface="ＭＳ Ｐゴシック" pitchFamily="50" charset="-128"/>
            </a:endParaRPr>
          </a:p>
        </p:txBody>
      </p:sp>
      <p:sp>
        <p:nvSpPr>
          <p:cNvPr id="58" name="日付プレースホルダ 5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Nov. 12th, 2013</a:t>
            </a:r>
            <a:endParaRPr lang="ja-JP" altLang="en-US"/>
          </a:p>
        </p:txBody>
      </p:sp>
      <p:sp>
        <p:nvSpPr>
          <p:cNvPr id="59" name="スライド番号プレースホルダ 5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EDF602B-C66C-4190-8B16-B7E105D3E547}" type="slidenum">
              <a:rPr lang="ja-JP" altLang="en-US" smtClean="0"/>
              <a:pPr>
                <a:defRPr/>
              </a:pPr>
              <a:t>23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1419332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b="1" i="1" dirty="0" smtClean="0">
                <a:solidFill>
                  <a:srgbClr val="471278"/>
                </a:solidFill>
                <a:cs typeface="Marker Felt"/>
              </a:rPr>
              <a:t>Beam lifetime</a:t>
            </a:r>
            <a:endParaRPr kumimoji="1" lang="ja-JP" altLang="en-US" b="1" i="1" dirty="0">
              <a:solidFill>
                <a:srgbClr val="471278"/>
              </a:solidFill>
              <a:cs typeface="Marker Felt"/>
            </a:endParaRPr>
          </a:p>
        </p:txBody>
      </p:sp>
      <p:graphicFrame>
        <p:nvGraphicFramePr>
          <p:cNvPr id="4" name="コンテンツ プレースホルダー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16666729"/>
              </p:ext>
            </p:extLst>
          </p:nvPr>
        </p:nvGraphicFramePr>
        <p:xfrm>
          <a:off x="457200" y="1600200"/>
          <a:ext cx="8229599" cy="3505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75657"/>
                <a:gridCol w="1175657"/>
                <a:gridCol w="1175657"/>
                <a:gridCol w="1175657"/>
                <a:gridCol w="1175657"/>
                <a:gridCol w="1175657"/>
                <a:gridCol w="1175657"/>
              </a:tblGrid>
              <a:tr h="370840"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KEKB (design)</a:t>
                      </a:r>
                      <a:endParaRPr kumimoji="1" lang="ja-JP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KEKB (operation)</a:t>
                      </a:r>
                      <a:endParaRPr kumimoji="1" lang="ja-JP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kumimoji="1" lang="en-US" altLang="ja-JP" dirty="0" err="1" smtClean="0"/>
                        <a:t>SuperKEKB</a:t>
                      </a:r>
                      <a:endParaRPr kumimoji="1" lang="ja-JP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LER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HER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LER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HER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LER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HER</a:t>
                      </a:r>
                      <a:endParaRPr kumimoji="1" lang="ja-JP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dirty="0" err="1" smtClean="0"/>
                        <a:t>Radiative</a:t>
                      </a:r>
                      <a:r>
                        <a:rPr kumimoji="1" lang="en-US" altLang="ja-JP" dirty="0" smtClean="0"/>
                        <a:t> </a:t>
                      </a:r>
                      <a:r>
                        <a:rPr kumimoji="1" lang="en-US" altLang="ja-JP" dirty="0" err="1" smtClean="0"/>
                        <a:t>Bhabha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21.3h</a:t>
                      </a:r>
                      <a:endParaRPr kumimoji="1" lang="ja-JP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9.0h</a:t>
                      </a:r>
                      <a:endParaRPr kumimoji="1" lang="ja-JP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6.6h</a:t>
                      </a:r>
                      <a:endParaRPr kumimoji="1" lang="ja-JP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4.5h</a:t>
                      </a:r>
                      <a:endParaRPr kumimoji="1" lang="ja-JP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28min.</a:t>
                      </a:r>
                      <a:endParaRPr kumimoji="1" lang="ja-JP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20min.</a:t>
                      </a:r>
                      <a:endParaRPr kumimoji="1" lang="ja-JP" altLang="en-US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Beam-gas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45h</a:t>
                      </a:r>
                      <a:r>
                        <a:rPr kumimoji="1" lang="en-US" altLang="ja-JP" baseline="30000" dirty="0" smtClean="0"/>
                        <a:t>a)</a:t>
                      </a:r>
                      <a:endParaRPr kumimoji="1" lang="ja-JP" altLang="en-US" baseline="30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45h</a:t>
                      </a:r>
                      <a:r>
                        <a:rPr kumimoji="1" lang="en-US" altLang="ja-JP" baseline="30000" dirty="0" smtClean="0"/>
                        <a:t>a)</a:t>
                      </a:r>
                      <a:endParaRPr kumimoji="1" lang="ja-JP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24.5min.</a:t>
                      </a:r>
                      <a:r>
                        <a:rPr kumimoji="1" lang="en-US" altLang="ja-JP" baseline="30000" dirty="0" smtClean="0"/>
                        <a:t>b)</a:t>
                      </a:r>
                      <a:endParaRPr kumimoji="1" lang="ja-JP" altLang="en-US" baseline="30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46min.</a:t>
                      </a:r>
                      <a:r>
                        <a:rPr kumimoji="1" lang="en-US" altLang="ja-JP" baseline="30000" dirty="0" smtClean="0"/>
                        <a:t> b)</a:t>
                      </a:r>
                      <a:endParaRPr kumimoji="1" lang="ja-JP" altLang="en-US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dirty="0" err="1" smtClean="0"/>
                        <a:t>Touschek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10h</a:t>
                      </a:r>
                      <a:endParaRPr kumimoji="1" lang="ja-JP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-</a:t>
                      </a:r>
                      <a:endParaRPr kumimoji="1" lang="ja-JP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 smtClean="0"/>
                        <a:t>10min.</a:t>
                      </a:r>
                      <a:endParaRPr kumimoji="1" lang="ja-JP" altLang="en-US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 smtClean="0"/>
                        <a:t>10min.</a:t>
                      </a:r>
                      <a:endParaRPr kumimoji="1" lang="ja-JP" altLang="en-US" dirty="0" smtClean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Total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5.9h</a:t>
                      </a:r>
                      <a:endParaRPr kumimoji="1" lang="ja-JP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7.4h</a:t>
                      </a:r>
                      <a:endParaRPr kumimoji="1" lang="ja-JP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~133min.</a:t>
                      </a:r>
                      <a:endParaRPr kumimoji="1" lang="ja-JP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~200min.</a:t>
                      </a:r>
                      <a:endParaRPr kumimoji="1" lang="ja-JP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6min.</a:t>
                      </a:r>
                      <a:endParaRPr kumimoji="1" lang="ja-JP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6min.</a:t>
                      </a:r>
                      <a:endParaRPr kumimoji="1" lang="ja-JP" altLang="en-US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Beam current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2.6A</a:t>
                      </a:r>
                      <a:endParaRPr kumimoji="1" lang="ja-JP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1.1A</a:t>
                      </a:r>
                      <a:endParaRPr kumimoji="1" lang="ja-JP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1.6A</a:t>
                      </a:r>
                      <a:endParaRPr kumimoji="1" lang="ja-JP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1.1A</a:t>
                      </a:r>
                      <a:endParaRPr kumimoji="1" lang="ja-JP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3.6A</a:t>
                      </a:r>
                      <a:endParaRPr kumimoji="1" lang="ja-JP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2.6A</a:t>
                      </a:r>
                      <a:endParaRPr kumimoji="1" lang="ja-JP" altLang="en-US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Loss</a:t>
                      </a:r>
                      <a:r>
                        <a:rPr kumimoji="1" lang="en-US" altLang="ja-JP" baseline="0" dirty="0" smtClean="0"/>
                        <a:t> Rate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0.12mA/s</a:t>
                      </a:r>
                      <a:endParaRPr kumimoji="1" lang="ja-JP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0.04mA/s</a:t>
                      </a:r>
                      <a:endParaRPr kumimoji="1" lang="ja-JP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0.23mA/s</a:t>
                      </a:r>
                      <a:endParaRPr kumimoji="1" lang="ja-JP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0.11mA/s</a:t>
                      </a:r>
                      <a:endParaRPr kumimoji="1" lang="ja-JP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10mA/s</a:t>
                      </a:r>
                      <a:endParaRPr kumimoji="1" lang="ja-JP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7.2mA/s</a:t>
                      </a:r>
                      <a:endParaRPr kumimoji="1" lang="ja-JP" altLang="en-US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3" name="正方形/長方形 2"/>
          <p:cNvSpPr/>
          <p:nvPr/>
        </p:nvSpPr>
        <p:spPr>
          <a:xfrm>
            <a:off x="3867938" y="5129034"/>
            <a:ext cx="518716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dirty="0"/>
              <a:t>a</a:t>
            </a:r>
            <a:r>
              <a:rPr lang="en-US" altLang="ja-JP" dirty="0" smtClean="0"/>
              <a:t>) Bremsstrahlung</a:t>
            </a:r>
          </a:p>
          <a:p>
            <a:r>
              <a:rPr lang="en-US" altLang="ja-JP" dirty="0" smtClean="0"/>
              <a:t>b) Coulomb scattering, sensitive to collimator setting</a:t>
            </a:r>
            <a:endParaRPr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457200" y="5947998"/>
            <a:ext cx="78832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As for loss rate, b</a:t>
            </a:r>
            <a:r>
              <a:rPr kumimoji="1" lang="en-US" altLang="ja-JP" dirty="0" smtClean="0"/>
              <a:t>eam loss </a:t>
            </a:r>
            <a:r>
              <a:rPr lang="en-US" altLang="ja-JP" dirty="0" smtClean="0"/>
              <a:t>accompanied with </a:t>
            </a:r>
            <a:r>
              <a:rPr kumimoji="1" lang="en-US" altLang="ja-JP" dirty="0" smtClean="0"/>
              <a:t>the beam injection should be added.</a:t>
            </a:r>
            <a:endParaRPr kumimoji="1" lang="ja-JP" altLang="en-US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6339054" y="5064462"/>
            <a:ext cx="1223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FF0000"/>
                </a:solidFill>
              </a:rPr>
              <a:t>4nC@25Hz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7" name="正方形/長方形 6"/>
          <p:cNvSpPr/>
          <p:nvPr/>
        </p:nvSpPr>
        <p:spPr>
          <a:xfrm>
            <a:off x="7538722" y="5053700"/>
            <a:ext cx="13966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 smtClean="0">
                <a:solidFill>
                  <a:srgbClr val="FF0000"/>
                </a:solidFill>
              </a:rPr>
              <a:t>2.9nC</a:t>
            </a:r>
            <a:r>
              <a:rPr lang="en-US" altLang="ja-JP" dirty="0">
                <a:solidFill>
                  <a:srgbClr val="FF0000"/>
                </a:solidFill>
              </a:rPr>
              <a:t>@25Hz</a:t>
            </a:r>
            <a:endParaRPr lang="ja-JP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49457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b="1" i="1" dirty="0" smtClean="0">
                <a:solidFill>
                  <a:srgbClr val="471278"/>
                </a:solidFill>
                <a:cs typeface="Marker Felt"/>
              </a:rPr>
              <a:t>Magnet alignment strategy</a:t>
            </a:r>
            <a:endParaRPr kumimoji="1" lang="ja-JP" altLang="en-US" b="1" i="1" dirty="0">
              <a:solidFill>
                <a:srgbClr val="471278"/>
              </a:solidFill>
              <a:cs typeface="Marker Felt"/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kumimoji="1" lang="en-US" altLang="ja-JP" dirty="0" smtClean="0"/>
              <a:t>The target positions of the initial alignment of </a:t>
            </a:r>
            <a:r>
              <a:rPr kumimoji="1" lang="en-US" altLang="ja-JP" dirty="0" err="1" smtClean="0"/>
              <a:t>SuperKEKB</a:t>
            </a:r>
            <a:r>
              <a:rPr kumimoji="1" lang="en-US" altLang="ja-JP" dirty="0" smtClean="0"/>
              <a:t> is a smoothed curve made from present (2013 )magnet positions (not on a plane).</a:t>
            </a:r>
          </a:p>
          <a:p>
            <a:r>
              <a:rPr lang="en-US" altLang="ja-JP" dirty="0" smtClean="0"/>
              <a:t>The tolerance of magnets alignment around the target curve is the same as KEKB.</a:t>
            </a:r>
          </a:p>
          <a:p>
            <a:pPr lvl="1"/>
            <a:r>
              <a:rPr kumimoji="1" lang="en-US" altLang="ja-JP" dirty="0" smtClean="0"/>
              <a:t>Position error: 100 </a:t>
            </a:r>
            <a:r>
              <a:rPr kumimoji="1" lang="en-US" altLang="ja-JP" dirty="0" smtClean="0">
                <a:latin typeface="Symbol" charset="2"/>
                <a:cs typeface="Symbol" charset="2"/>
              </a:rPr>
              <a:t>m</a:t>
            </a:r>
            <a:r>
              <a:rPr kumimoji="1" lang="en-US" altLang="ja-JP" dirty="0" smtClean="0"/>
              <a:t>m (1 </a:t>
            </a:r>
            <a:r>
              <a:rPr kumimoji="1" lang="en-US" altLang="ja-JP" dirty="0" smtClean="0">
                <a:latin typeface="Symbol" charset="2"/>
                <a:cs typeface="Symbol" charset="2"/>
              </a:rPr>
              <a:t>s</a:t>
            </a:r>
            <a:r>
              <a:rPr kumimoji="1" lang="en-US" altLang="ja-JP" dirty="0" smtClean="0"/>
              <a:t>)</a:t>
            </a:r>
          </a:p>
          <a:p>
            <a:pPr lvl="1"/>
            <a:r>
              <a:rPr lang="en-US" altLang="ja-JP" dirty="0" smtClean="0"/>
              <a:t>Rotational error: 100 </a:t>
            </a:r>
            <a:r>
              <a:rPr lang="en-US" altLang="ja-JP" dirty="0" err="1" smtClean="0">
                <a:latin typeface="Symbol" charset="2"/>
                <a:cs typeface="Symbol" charset="2"/>
              </a:rPr>
              <a:t>m</a:t>
            </a:r>
            <a:r>
              <a:rPr lang="en-US" altLang="ja-JP" dirty="0" err="1" smtClean="0"/>
              <a:t>rad</a:t>
            </a:r>
            <a:r>
              <a:rPr lang="en-US" altLang="ja-JP" dirty="0" smtClean="0"/>
              <a:t> (1 </a:t>
            </a:r>
            <a:r>
              <a:rPr lang="en-US" altLang="ja-JP" dirty="0" smtClean="0">
                <a:latin typeface="Symbol" charset="2"/>
                <a:cs typeface="Symbol" charset="2"/>
              </a:rPr>
              <a:t>s</a:t>
            </a:r>
            <a:r>
              <a:rPr lang="en-US" altLang="ja-JP" dirty="0" smtClean="0"/>
              <a:t>)</a:t>
            </a:r>
          </a:p>
          <a:p>
            <a:pPr lvl="2"/>
            <a:r>
              <a:rPr lang="en-US" altLang="ja-JP" dirty="0" smtClean="0"/>
              <a:t>We have to rethink about this?</a:t>
            </a:r>
          </a:p>
          <a:p>
            <a:r>
              <a:rPr kumimoji="1" lang="en-US" altLang="ja-JP" dirty="0" smtClean="0"/>
              <a:t>We will need special care for the alignment of the magnets around the local chromaticity correction.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6461176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ja-JP" b="1" i="1" dirty="0" smtClean="0">
                <a:solidFill>
                  <a:srgbClr val="471278"/>
                </a:solidFill>
                <a:cs typeface="Marker Felt"/>
              </a:rPr>
              <a:t>Effects of Tunnel deformation at </a:t>
            </a:r>
            <a:r>
              <a:rPr kumimoji="1" lang="en-US" altLang="ja-JP" b="1" i="1" dirty="0" err="1" smtClean="0">
                <a:solidFill>
                  <a:srgbClr val="471278"/>
                </a:solidFill>
                <a:cs typeface="Marker Felt"/>
              </a:rPr>
              <a:t>SuperKEKB</a:t>
            </a:r>
            <a:r>
              <a:rPr kumimoji="1" lang="en-US" altLang="ja-JP" b="1" i="1" dirty="0" smtClean="0">
                <a:solidFill>
                  <a:srgbClr val="471278"/>
                </a:solidFill>
                <a:cs typeface="Marker Felt"/>
              </a:rPr>
              <a:t> HER</a:t>
            </a:r>
            <a:endParaRPr kumimoji="1" lang="ja-JP" altLang="en-US" b="1" i="1" dirty="0">
              <a:solidFill>
                <a:srgbClr val="471278"/>
              </a:solidFill>
              <a:cs typeface="Marker Felt"/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6228" y="1724121"/>
            <a:ext cx="3694343" cy="2301394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54444" y="5065635"/>
            <a:ext cx="4832122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/>
              <a:t>Tunnel deformation observed at KEKB</a:t>
            </a:r>
          </a:p>
          <a:p>
            <a:r>
              <a:rPr lang="en-US" altLang="ja-JP" sz="2000" dirty="0" smtClean="0"/>
              <a:t>  - A </a:t>
            </a:r>
            <a:r>
              <a:rPr lang="en-US" altLang="ja-JP" sz="2000" dirty="0"/>
              <a:t>large subsidence has been observed:</a:t>
            </a:r>
          </a:p>
          <a:p>
            <a:r>
              <a:rPr lang="en-US" altLang="ja-JP" sz="2000" dirty="0"/>
              <a:t>~ 2mm/year and </a:t>
            </a:r>
            <a:r>
              <a:rPr lang="en-US" altLang="ja-JP" sz="2000" dirty="0" smtClean="0"/>
              <a:t>still </a:t>
            </a:r>
            <a:r>
              <a:rPr lang="en-US" altLang="ja-JP" sz="2000" dirty="0"/>
              <a:t>in progress</a:t>
            </a:r>
            <a:r>
              <a:rPr lang="en-US" altLang="ja-JP" sz="2000" dirty="0" smtClean="0"/>
              <a:t>.</a:t>
            </a:r>
          </a:p>
          <a:p>
            <a:r>
              <a:rPr lang="en-US" altLang="ja-JP" sz="2000" dirty="0"/>
              <a:t> </a:t>
            </a:r>
            <a:r>
              <a:rPr lang="en-US" altLang="ja-JP" sz="2000" dirty="0" smtClean="0"/>
              <a:t> - </a:t>
            </a:r>
            <a:r>
              <a:rPr lang="en-US" altLang="ja-JP" sz="2000" dirty="0"/>
              <a:t>In the construction period of KEKB (1998),</a:t>
            </a:r>
            <a:br>
              <a:rPr lang="en-US" altLang="ja-JP" sz="2000" dirty="0"/>
            </a:br>
            <a:r>
              <a:rPr lang="en-US" altLang="ja-JP" sz="2000" dirty="0"/>
              <a:t>all magnets were aligned </a:t>
            </a:r>
            <a:r>
              <a:rPr lang="en-US" altLang="ja-JP" sz="2000" dirty="0" smtClean="0"/>
              <a:t>on the </a:t>
            </a:r>
            <a:r>
              <a:rPr lang="en-US" altLang="ja-JP" sz="2000" dirty="0"/>
              <a:t>same plane.</a:t>
            </a:r>
          </a:p>
          <a:p>
            <a:endParaRPr lang="en-US" altLang="ja-JP" sz="2000" dirty="0"/>
          </a:p>
          <a:p>
            <a:endParaRPr kumimoji="1" lang="ja-JP" altLang="en-US" sz="2000" dirty="0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7150" y="4025515"/>
            <a:ext cx="2906761" cy="321515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6612" y="1851891"/>
            <a:ext cx="365030" cy="2127442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18758" y="1724121"/>
            <a:ext cx="244807" cy="2429933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88491" y="1427439"/>
            <a:ext cx="2271088" cy="972476"/>
          </a:xfrm>
          <a:prstGeom prst="rect">
            <a:avLst/>
          </a:prstGeom>
        </p:spPr>
      </p:pic>
      <p:sp>
        <p:nvSpPr>
          <p:cNvPr id="10" name="正方形/長方形 9"/>
          <p:cNvSpPr/>
          <p:nvPr/>
        </p:nvSpPr>
        <p:spPr>
          <a:xfrm>
            <a:off x="5618788" y="2392218"/>
            <a:ext cx="1169939" cy="708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cxnSp>
        <p:nvCxnSpPr>
          <p:cNvPr id="12" name="直線コネクタ 11"/>
          <p:cNvCxnSpPr/>
          <p:nvPr/>
        </p:nvCxnSpPr>
        <p:spPr>
          <a:xfrm>
            <a:off x="5265187" y="2737957"/>
            <a:ext cx="322920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直線矢印コネクタ 14"/>
          <p:cNvCxnSpPr/>
          <p:nvPr/>
        </p:nvCxnSpPr>
        <p:spPr>
          <a:xfrm flipH="1">
            <a:off x="7340835" y="1258295"/>
            <a:ext cx="664170" cy="147966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テキスト ボックス 15"/>
          <p:cNvSpPr txBox="1"/>
          <p:nvPr/>
        </p:nvSpPr>
        <p:spPr>
          <a:xfrm>
            <a:off x="7445704" y="955371"/>
            <a:ext cx="15791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Target (7.8pm)</a:t>
            </a:r>
            <a:endParaRPr kumimoji="1" lang="ja-JP" altLang="en-US" dirty="0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4803900" y="4347030"/>
            <a:ext cx="4352273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Vertical </a:t>
            </a:r>
            <a:r>
              <a:rPr lang="en-US" altLang="ja-JP" dirty="0" err="1" smtClean="0"/>
              <a:t>emittance</a:t>
            </a:r>
            <a:endParaRPr kumimoji="1" lang="en-US" altLang="ja-JP" dirty="0" smtClean="0"/>
          </a:p>
          <a:p>
            <a:r>
              <a:rPr lang="en-US" altLang="ja-JP" dirty="0" smtClean="0"/>
              <a:t>   -If the alignment error around the V-LCC</a:t>
            </a:r>
            <a:br>
              <a:rPr lang="en-US" altLang="ja-JP" dirty="0" smtClean="0"/>
            </a:br>
            <a:r>
              <a:rPr lang="en-US" altLang="ja-JP" dirty="0" smtClean="0"/>
              <a:t> (vertical local chromaticity correction) area</a:t>
            </a:r>
            <a:br>
              <a:rPr lang="en-US" altLang="ja-JP" dirty="0" smtClean="0"/>
            </a:br>
            <a:r>
              <a:rPr lang="en-US" altLang="ja-JP" dirty="0" smtClean="0"/>
              <a:t>is excluded, the vertical </a:t>
            </a:r>
            <a:r>
              <a:rPr lang="en-US" altLang="ja-JP" dirty="0" err="1" smtClean="0"/>
              <a:t>emittance</a:t>
            </a:r>
            <a:r>
              <a:rPr lang="en-US" altLang="ja-JP" dirty="0" smtClean="0"/>
              <a:t> can be </a:t>
            </a:r>
            <a:br>
              <a:rPr lang="en-US" altLang="ja-JP" dirty="0" smtClean="0"/>
            </a:br>
            <a:r>
              <a:rPr lang="en-US" altLang="ja-JP" dirty="0" smtClean="0"/>
              <a:t>preserved well below the target value with </a:t>
            </a:r>
            <a:br>
              <a:rPr lang="en-US" altLang="ja-JP" dirty="0" smtClean="0"/>
            </a:br>
            <a:r>
              <a:rPr lang="en-US" altLang="ja-JP" dirty="0" smtClean="0"/>
              <a:t>optics corrections.</a:t>
            </a:r>
          </a:p>
          <a:p>
            <a:r>
              <a:rPr lang="en-US" altLang="ja-JP" dirty="0"/>
              <a:t> </a:t>
            </a:r>
            <a:r>
              <a:rPr lang="en-US" altLang="ja-JP" dirty="0" smtClean="0"/>
              <a:t> - As for the alignment error of V-LCC, we</a:t>
            </a:r>
            <a:br>
              <a:rPr lang="en-US" altLang="ja-JP" dirty="0" smtClean="0"/>
            </a:br>
            <a:r>
              <a:rPr lang="en-US" altLang="ja-JP" dirty="0" smtClean="0"/>
              <a:t>will need a special care. This is a remaining </a:t>
            </a:r>
            <a:br>
              <a:rPr lang="en-US" altLang="ja-JP" dirty="0" smtClean="0"/>
            </a:br>
            <a:r>
              <a:rPr lang="en-US" altLang="ja-JP" dirty="0" smtClean="0"/>
              <a:t>problem. </a:t>
            </a:r>
            <a:endParaRPr kumimoji="1" lang="ja-JP" altLang="en-US" dirty="0"/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8150985" y="1378286"/>
            <a:ext cx="1069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A. Morita</a:t>
            </a:r>
            <a:endParaRPr kumimoji="1" lang="ja-JP" altLang="en-US" dirty="0"/>
          </a:p>
        </p:txBody>
      </p:sp>
      <p:pic>
        <p:nvPicPr>
          <p:cNvPr id="19" name="図 18" descr="Level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81" y="1660570"/>
            <a:ext cx="4726612" cy="3407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2605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ja-JP" b="1" i="1" dirty="0" smtClean="0">
                <a:solidFill>
                  <a:srgbClr val="471278"/>
                </a:solidFill>
                <a:cs typeface="Marker Felt"/>
              </a:rPr>
              <a:t>Simulation </a:t>
            </a:r>
            <a:r>
              <a:rPr lang="en-US" altLang="ja-JP" b="1" i="1" dirty="0" smtClean="0">
                <a:solidFill>
                  <a:srgbClr val="471278"/>
                </a:solidFill>
                <a:cs typeface="Marker Felt"/>
              </a:rPr>
              <a:t>for </a:t>
            </a:r>
            <a:r>
              <a:rPr lang="en-US" altLang="ja-JP" b="1" i="1" dirty="0" err="1" smtClean="0">
                <a:solidFill>
                  <a:srgbClr val="471278"/>
                </a:solidFill>
                <a:cs typeface="Marker Felt"/>
              </a:rPr>
              <a:t>SuperKEKB</a:t>
            </a:r>
            <a:r>
              <a:rPr lang="en-US" altLang="ja-JP" b="1" i="1" dirty="0" smtClean="0">
                <a:solidFill>
                  <a:srgbClr val="471278"/>
                </a:solidFill>
                <a:cs typeface="Marker Felt"/>
              </a:rPr>
              <a:t> with machine errors</a:t>
            </a:r>
            <a:endParaRPr kumimoji="1" lang="ja-JP" altLang="en-US" b="1" i="1" dirty="0">
              <a:solidFill>
                <a:srgbClr val="471278"/>
              </a:solidFill>
              <a:cs typeface="Marker Felt"/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138742"/>
          </a:xfrm>
        </p:spPr>
        <p:txBody>
          <a:bodyPr>
            <a:normAutofit fontScale="85000" lnSpcReduction="10000"/>
          </a:bodyPr>
          <a:lstStyle/>
          <a:p>
            <a:r>
              <a:rPr lang="en-US" altLang="ja-JP" sz="2800" dirty="0" smtClean="0"/>
              <a:t>Simulation was done by H. Sugimoto i</a:t>
            </a:r>
            <a:r>
              <a:rPr kumimoji="1" lang="en-US" altLang="ja-JP" sz="2800" dirty="0" smtClean="0"/>
              <a:t>n case of HER.</a:t>
            </a:r>
          </a:p>
          <a:p>
            <a:r>
              <a:rPr lang="en-US" altLang="ja-JP" sz="2800" dirty="0" smtClean="0"/>
              <a:t>Assumed machine errors</a:t>
            </a:r>
          </a:p>
          <a:p>
            <a:endParaRPr kumimoji="1" lang="en-US" altLang="ja-JP" sz="2800" dirty="0"/>
          </a:p>
          <a:p>
            <a:endParaRPr lang="en-US" altLang="ja-JP" sz="2800" dirty="0" smtClean="0"/>
          </a:p>
          <a:p>
            <a:endParaRPr kumimoji="1" lang="en-US" altLang="ja-JP" sz="2800" dirty="0"/>
          </a:p>
          <a:p>
            <a:endParaRPr lang="en-US" altLang="ja-JP" sz="2800" dirty="0" smtClean="0"/>
          </a:p>
          <a:p>
            <a:endParaRPr kumimoji="1" lang="en-US" altLang="ja-JP" sz="2800" dirty="0"/>
          </a:p>
          <a:p>
            <a:endParaRPr lang="en-US" altLang="ja-JP" sz="2800" dirty="0" smtClean="0"/>
          </a:p>
          <a:p>
            <a:endParaRPr kumimoji="1" lang="en-US" altLang="ja-JP" sz="2800" dirty="0"/>
          </a:p>
          <a:p>
            <a:endParaRPr lang="en-US" altLang="ja-JP" sz="2800" dirty="0" smtClean="0"/>
          </a:p>
          <a:p>
            <a:r>
              <a:rPr lang="en-US" altLang="ja-JP" sz="2800" dirty="0" smtClean="0"/>
              <a:t>Corrections</a:t>
            </a:r>
          </a:p>
          <a:p>
            <a:pPr lvl="1"/>
            <a:r>
              <a:rPr kumimoji="1" lang="en-US" altLang="ja-JP" sz="2400" dirty="0" smtClean="0"/>
              <a:t>Closed orbit, x-y coupling, beta-beat, dispersions (KEKB methods)</a:t>
            </a:r>
          </a:p>
          <a:p>
            <a:pPr lvl="2"/>
            <a:r>
              <a:rPr lang="en-US" altLang="ja-JP" sz="2000" dirty="0" smtClean="0"/>
              <a:t>SVD threshold = 10</a:t>
            </a:r>
            <a:r>
              <a:rPr lang="en-US" altLang="ja-JP" sz="2000" baseline="30000" dirty="0" smtClean="0"/>
              <a:t>-2</a:t>
            </a:r>
            <a:endParaRPr kumimoji="1" lang="en-US" altLang="ja-JP" sz="2000" baseline="30000" dirty="0" smtClean="0"/>
          </a:p>
          <a:p>
            <a:endParaRPr kumimoji="1" lang="ja-JP" altLang="en-US" sz="2800" dirty="0"/>
          </a:p>
        </p:txBody>
      </p:sp>
      <p:graphicFrame>
        <p:nvGraphicFramePr>
          <p:cNvPr id="4" name="表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8495649"/>
              </p:ext>
            </p:extLst>
          </p:nvPr>
        </p:nvGraphicFramePr>
        <p:xfrm>
          <a:off x="1226967" y="2482604"/>
          <a:ext cx="6096000" cy="2489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4000"/>
                <a:gridCol w="1524000"/>
                <a:gridCol w="1524000"/>
                <a:gridCol w="1524000"/>
              </a:tblGrid>
              <a:tr h="370840"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err="1" smtClean="0">
                          <a:latin typeface="Symbol" charset="2"/>
                          <a:cs typeface="Symbol" charset="2"/>
                        </a:rPr>
                        <a:t>s</a:t>
                      </a:r>
                      <a:r>
                        <a:rPr kumimoji="1" lang="en-US" altLang="ja-JP" baseline="-25000" dirty="0" err="1" smtClean="0"/>
                        <a:t>x</a:t>
                      </a:r>
                      <a:r>
                        <a:rPr kumimoji="1" lang="en-US" altLang="ja-JP" dirty="0" smtClean="0"/>
                        <a:t> = </a:t>
                      </a:r>
                      <a:r>
                        <a:rPr kumimoji="1" lang="en-US" altLang="ja-JP" dirty="0" err="1" smtClean="0">
                          <a:latin typeface="Symbol" charset="2"/>
                          <a:cs typeface="Symbol" charset="2"/>
                        </a:rPr>
                        <a:t>s</a:t>
                      </a:r>
                      <a:r>
                        <a:rPr kumimoji="1" lang="en-US" altLang="ja-JP" baseline="-25000" dirty="0" err="1" smtClean="0"/>
                        <a:t>y</a:t>
                      </a:r>
                      <a:r>
                        <a:rPr kumimoji="1" lang="en-US" altLang="ja-JP" dirty="0" smtClean="0"/>
                        <a:t> [</a:t>
                      </a:r>
                      <a:r>
                        <a:rPr kumimoji="1" lang="en-US" altLang="ja-JP" dirty="0" smtClean="0">
                          <a:latin typeface="Symbol" charset="2"/>
                          <a:cs typeface="Symbol" charset="2"/>
                        </a:rPr>
                        <a:t>m</a:t>
                      </a:r>
                      <a:r>
                        <a:rPr kumimoji="1" lang="en-US" altLang="ja-JP" dirty="0" smtClean="0"/>
                        <a:t>m]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 err="1" smtClean="0">
                          <a:latin typeface="Symbol" charset="2"/>
                          <a:cs typeface="Symbol" charset="2"/>
                        </a:rPr>
                        <a:t>s</a:t>
                      </a:r>
                      <a:r>
                        <a:rPr kumimoji="1" lang="en-US" altLang="ja-JP" baseline="-25000" dirty="0" err="1" smtClean="0">
                          <a:latin typeface="Symbol" charset="2"/>
                          <a:cs typeface="Symbol" charset="2"/>
                        </a:rPr>
                        <a:t>q</a:t>
                      </a:r>
                      <a:r>
                        <a:rPr kumimoji="1" lang="en-US" altLang="ja-JP" dirty="0" smtClean="0"/>
                        <a:t> [</a:t>
                      </a:r>
                      <a:r>
                        <a:rPr kumimoji="1" lang="en-US" altLang="ja-JP" dirty="0" err="1" smtClean="0">
                          <a:latin typeface="Symbol" charset="2"/>
                          <a:cs typeface="Symbol" charset="2"/>
                        </a:rPr>
                        <a:t>m</a:t>
                      </a:r>
                      <a:r>
                        <a:rPr kumimoji="1" lang="en-US" altLang="ja-JP" dirty="0" err="1" smtClean="0"/>
                        <a:t>rad</a:t>
                      </a:r>
                      <a:r>
                        <a:rPr kumimoji="1" lang="en-US" altLang="ja-JP" dirty="0" smtClean="0"/>
                        <a:t>]</a:t>
                      </a:r>
                      <a:endParaRPr kumimoji="1" lang="ja-JP" alt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latin typeface="Symbol" charset="2"/>
                          <a:cs typeface="Symbol" charset="2"/>
                        </a:rPr>
                        <a:t>D</a:t>
                      </a:r>
                      <a:r>
                        <a:rPr kumimoji="1" lang="en-US" altLang="ja-JP" dirty="0" smtClean="0"/>
                        <a:t>K/K</a:t>
                      </a:r>
                      <a:endParaRPr kumimoji="1" lang="ja-JP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Normal Quad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100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100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2.5 x 10</a:t>
                      </a:r>
                      <a:r>
                        <a:rPr kumimoji="1" lang="en-US" altLang="ja-JP" baseline="30000" dirty="0" smtClean="0"/>
                        <a:t>-4</a:t>
                      </a:r>
                      <a:endParaRPr kumimoji="1" lang="ja-JP" altLang="en-US" baseline="30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dirty="0" err="1" smtClean="0"/>
                        <a:t>Sextup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100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100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 smtClean="0"/>
                        <a:t>2.5 x 10</a:t>
                      </a:r>
                      <a:r>
                        <a:rPr kumimoji="1" lang="en-US" altLang="ja-JP" baseline="30000" dirty="0" smtClean="0"/>
                        <a:t>-4</a:t>
                      </a:r>
                      <a:endParaRPr kumimoji="1" lang="ja-JP" altLang="en-US" baseline="30000" dirty="0" smtClean="0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Bend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0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100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0</a:t>
                      </a:r>
                      <a:endParaRPr kumimoji="1" lang="ja-JP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QC1, QC2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100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0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0</a:t>
                      </a:r>
                      <a:endParaRPr kumimoji="1" lang="ja-JP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BPM</a:t>
                      </a:r>
                      <a:endParaRPr kumimoji="1" lang="ja-JP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0</a:t>
                      </a:r>
                      <a:endParaRPr kumimoji="1" lang="ja-JP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10 x 10</a:t>
                      </a:r>
                      <a:r>
                        <a:rPr kumimoji="1" lang="en-US" altLang="ja-JP" baseline="30000" dirty="0" smtClean="0"/>
                        <a:t>3</a:t>
                      </a:r>
                      <a:endParaRPr kumimoji="1" lang="ja-JP" altLang="en-US" baseline="30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2</a:t>
                      </a:r>
                      <a:r>
                        <a:rPr kumimoji="1" lang="en-US" altLang="ja-JP" dirty="0" smtClean="0">
                          <a:latin typeface="Symbol" charset="2"/>
                          <a:cs typeface="Symbol" charset="2"/>
                        </a:rPr>
                        <a:t>m</a:t>
                      </a:r>
                      <a:r>
                        <a:rPr kumimoji="1" lang="en-US" altLang="ja-JP" dirty="0" smtClean="0"/>
                        <a:t>m (resolution)</a:t>
                      </a:r>
                      <a:endParaRPr kumimoji="1" lang="ja-JP" altLang="en-US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5" name="テキスト ボックス 4"/>
          <p:cNvSpPr txBox="1"/>
          <p:nvPr/>
        </p:nvSpPr>
        <p:spPr>
          <a:xfrm>
            <a:off x="2529900" y="4984396"/>
            <a:ext cx="62564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Machine errors are created randomly with </a:t>
            </a:r>
            <a:r>
              <a:rPr kumimoji="1" lang="en-US" altLang="ja-JP" dirty="0" err="1" smtClean="0"/>
              <a:t>gaussian</a:t>
            </a:r>
            <a:r>
              <a:rPr kumimoji="1" lang="en-US" altLang="ja-JP" dirty="0" smtClean="0"/>
              <a:t> distributions.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2037678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2736"/>
            <a:ext cx="9144000" cy="534296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318" y="27536"/>
            <a:ext cx="855881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chemeClr val="accent1">
                    <a:lumMod val="50000"/>
                  </a:schemeClr>
                </a:solidFill>
              </a:rPr>
              <a:t>v</a:t>
            </a:r>
            <a:r>
              <a:rPr lang="en-US" sz="4000" dirty="0" smtClean="0">
                <a:solidFill>
                  <a:schemeClr val="accent1">
                    <a:lumMod val="50000"/>
                  </a:schemeClr>
                </a:solidFill>
              </a:rPr>
              <a:t>ertical </a:t>
            </a:r>
            <a:r>
              <a:rPr lang="en-US" sz="4000" dirty="0" err="1" smtClean="0">
                <a:solidFill>
                  <a:schemeClr val="accent1">
                    <a:lumMod val="50000"/>
                  </a:schemeClr>
                </a:solidFill>
              </a:rPr>
              <a:t>emittance</a:t>
            </a:r>
            <a:r>
              <a:rPr lang="en-US" sz="4000" dirty="0" smtClean="0">
                <a:solidFill>
                  <a:schemeClr val="accent1">
                    <a:lumMod val="50000"/>
                  </a:schemeClr>
                </a:solidFill>
              </a:rPr>
              <a:t> w errors &amp; correction</a:t>
            </a:r>
            <a:endParaRPr lang="en-GB" sz="40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 rot="21129510">
            <a:off x="4304725" y="1101735"/>
            <a:ext cx="14194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i="1" dirty="0" smtClean="0">
                <a:solidFill>
                  <a:srgbClr val="00B050"/>
                </a:solidFill>
              </a:rPr>
              <a:t>OK!</a:t>
            </a:r>
            <a:endParaRPr lang="en-GB" sz="5400" i="1" dirty="0">
              <a:solidFill>
                <a:srgbClr val="00B05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326119" y="6456838"/>
            <a:ext cx="13317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H. Sugimoto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690556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01352"/>
            <a:ext cx="7815808" cy="350522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3606572"/>
            <a:ext cx="7790160" cy="325495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764703"/>
            <a:ext cx="1291123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lifetime</a:t>
            </a:r>
          </a:p>
          <a:p>
            <a:r>
              <a:rPr lang="en-US" sz="2800" dirty="0" smtClean="0"/>
              <a:t>ideal</a:t>
            </a:r>
          </a:p>
          <a:p>
            <a:r>
              <a:rPr lang="en-US" sz="2800" dirty="0" smtClean="0"/>
              <a:t>lattice</a:t>
            </a:r>
            <a:endParaRPr lang="en-GB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0" y="3606572"/>
            <a:ext cx="1291123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lifetime</a:t>
            </a:r>
          </a:p>
          <a:p>
            <a:r>
              <a:rPr lang="en-US" sz="2800" b="1" i="1" dirty="0" smtClean="0">
                <a:solidFill>
                  <a:srgbClr val="0000CC"/>
                </a:solidFill>
              </a:rPr>
              <a:t>w.</a:t>
            </a:r>
          </a:p>
          <a:p>
            <a:r>
              <a:rPr lang="en-US" sz="2800" b="1" i="1" dirty="0" smtClean="0">
                <a:solidFill>
                  <a:srgbClr val="0000CC"/>
                </a:solidFill>
              </a:rPr>
              <a:t>errors</a:t>
            </a:r>
          </a:p>
          <a:p>
            <a:r>
              <a:rPr lang="en-US" sz="2800" b="1" i="1" dirty="0" smtClean="0">
                <a:solidFill>
                  <a:srgbClr val="0000CC"/>
                </a:solidFill>
              </a:rPr>
              <a:t>&amp;</a:t>
            </a:r>
          </a:p>
          <a:p>
            <a:r>
              <a:rPr lang="en-US" sz="2800" b="1" i="1" dirty="0" err="1">
                <a:solidFill>
                  <a:srgbClr val="0000CC"/>
                </a:solidFill>
              </a:rPr>
              <a:t>c</a:t>
            </a:r>
            <a:r>
              <a:rPr lang="en-US" sz="2800" b="1" i="1" dirty="0" err="1" smtClean="0">
                <a:solidFill>
                  <a:srgbClr val="0000CC"/>
                </a:solidFill>
              </a:rPr>
              <a:t>or</a:t>
            </a:r>
            <a:r>
              <a:rPr lang="en-US" sz="2800" b="1" i="1" dirty="0" smtClean="0">
                <a:solidFill>
                  <a:srgbClr val="0000CC"/>
                </a:solidFill>
              </a:rPr>
              <a:t>-</a:t>
            </a:r>
          </a:p>
          <a:p>
            <a:r>
              <a:rPr lang="en-US" sz="2800" b="1" i="1" dirty="0" err="1" smtClean="0">
                <a:solidFill>
                  <a:srgbClr val="0000CC"/>
                </a:solidFill>
              </a:rPr>
              <a:t>rection</a:t>
            </a:r>
            <a:endParaRPr lang="en-GB" sz="2800" b="1" i="1" dirty="0">
              <a:solidFill>
                <a:srgbClr val="0000CC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 rot="21129510">
            <a:off x="5132406" y="42643"/>
            <a:ext cx="14194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i="1" dirty="0" smtClean="0">
                <a:solidFill>
                  <a:srgbClr val="00B050"/>
                </a:solidFill>
              </a:rPr>
              <a:t>OK!</a:t>
            </a:r>
            <a:endParaRPr lang="en-GB" sz="5400" i="1" dirty="0">
              <a:solidFill>
                <a:srgbClr val="00B05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 rot="21129510">
            <a:off x="4604817" y="3265169"/>
            <a:ext cx="20104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i="1" dirty="0" smtClean="0">
                <a:solidFill>
                  <a:srgbClr val="00B050"/>
                </a:solidFill>
              </a:rPr>
              <a:t>OK!?</a:t>
            </a:r>
            <a:endParaRPr lang="en-GB" sz="5400" i="1" dirty="0">
              <a:solidFill>
                <a:srgbClr val="00B05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928" y="6462076"/>
            <a:ext cx="13317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H. Sugimoto</a:t>
            </a:r>
            <a:endParaRPr lang="en-GB" dirty="0"/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2555776" y="5373216"/>
            <a:ext cx="144016" cy="360040"/>
          </a:xfrm>
          <a:prstGeom prst="straightConnector1">
            <a:avLst/>
          </a:prstGeom>
          <a:ln w="476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6488467" y="4765380"/>
            <a:ext cx="180353" cy="468671"/>
          </a:xfrm>
          <a:prstGeom prst="straightConnector1">
            <a:avLst/>
          </a:prstGeom>
          <a:ln w="476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552201" y="5518472"/>
            <a:ext cx="3116619" cy="830997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o</a:t>
            </a:r>
            <a:r>
              <a:rPr lang="en-US" sz="2400" b="1" dirty="0" smtClean="0">
                <a:solidFill>
                  <a:srgbClr val="FF0000"/>
                </a:solidFill>
              </a:rPr>
              <a:t>ff-momentum</a:t>
            </a:r>
          </a:p>
          <a:p>
            <a:r>
              <a:rPr lang="en-US" sz="2400" b="1" dirty="0">
                <a:solidFill>
                  <a:srgbClr val="FF0000"/>
                </a:solidFill>
              </a:rPr>
              <a:t>o</a:t>
            </a:r>
            <a:r>
              <a:rPr lang="en-US" sz="2400" b="1" dirty="0" smtClean="0">
                <a:solidFill>
                  <a:srgbClr val="FF0000"/>
                </a:solidFill>
              </a:rPr>
              <a:t>ptics not recovered</a:t>
            </a:r>
            <a:endParaRPr lang="en-GB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46813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1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1439"/>
            <a:ext cx="8229600" cy="576262"/>
          </a:xfrm>
        </p:spPr>
        <p:txBody>
          <a:bodyPr>
            <a:normAutofit fontScale="90000"/>
          </a:bodyPr>
          <a:lstStyle/>
          <a:p>
            <a:r>
              <a:rPr lang="en-US" sz="3600" b="1" i="1" dirty="0" smtClean="0">
                <a:solidFill>
                  <a:srgbClr val="471278"/>
                </a:solidFill>
              </a:rPr>
              <a:t>Workshop Talks</a:t>
            </a:r>
            <a:endParaRPr lang="en-US" sz="3600" b="1" i="1" dirty="0">
              <a:solidFill>
                <a:srgbClr val="471278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" y="623003"/>
            <a:ext cx="4114679" cy="1802697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sz="1400" dirty="0"/>
              <a:t>Overview of SuperKEKB, commissioning plan, </a:t>
            </a:r>
            <a:r>
              <a:rPr lang="en-US" sz="1400" dirty="0" smtClean="0"/>
              <a:t>issues</a:t>
            </a:r>
            <a:r>
              <a:rPr lang="en-US" sz="1400" i="1" dirty="0" smtClean="0"/>
              <a:t>, </a:t>
            </a:r>
            <a:r>
              <a:rPr lang="en-US" sz="1400" dirty="0" smtClean="0"/>
              <a:t>Y.</a:t>
            </a:r>
            <a:r>
              <a:rPr lang="en-US" sz="1400" dirty="0"/>
              <a:t> Funakoshi (KEK</a:t>
            </a:r>
            <a:r>
              <a:rPr lang="en-US" sz="1400" dirty="0" smtClean="0"/>
              <a:t>)</a:t>
            </a:r>
          </a:p>
          <a:p>
            <a:pPr>
              <a:lnSpc>
                <a:spcPct val="80000"/>
              </a:lnSpc>
            </a:pPr>
            <a:r>
              <a:rPr lang="en-US" sz="1400" dirty="0"/>
              <a:t>Injector commissioning and </a:t>
            </a:r>
            <a:r>
              <a:rPr lang="en-US" sz="1400" dirty="0" smtClean="0"/>
              <a:t>issues</a:t>
            </a:r>
            <a:r>
              <a:rPr lang="en-US" sz="1400" i="1" dirty="0" smtClean="0"/>
              <a:t>, </a:t>
            </a:r>
            <a:r>
              <a:rPr lang="en-US" sz="1400" dirty="0" smtClean="0"/>
              <a:t>M.</a:t>
            </a:r>
            <a:r>
              <a:rPr lang="en-US" sz="1400" dirty="0"/>
              <a:t> Satoh (KEK</a:t>
            </a:r>
            <a:r>
              <a:rPr lang="en-US" sz="1400" dirty="0" smtClean="0"/>
              <a:t>)</a:t>
            </a:r>
          </a:p>
          <a:p>
            <a:pPr>
              <a:lnSpc>
                <a:spcPct val="80000"/>
              </a:lnSpc>
            </a:pPr>
            <a:r>
              <a:rPr lang="en-US" sz="1400" dirty="0"/>
              <a:t>Photo-cathode RF </a:t>
            </a:r>
            <a:r>
              <a:rPr lang="en-US" sz="1400" dirty="0" smtClean="0"/>
              <a:t>gun</a:t>
            </a:r>
            <a:r>
              <a:rPr lang="en-US" sz="1400" i="1" dirty="0"/>
              <a:t>,</a:t>
            </a:r>
            <a:r>
              <a:rPr lang="en-US" sz="1400" dirty="0" smtClean="0"/>
              <a:t> T.</a:t>
            </a:r>
            <a:r>
              <a:rPr lang="en-US" sz="1400" dirty="0"/>
              <a:t> </a:t>
            </a:r>
            <a:r>
              <a:rPr lang="en-US" sz="1400" dirty="0" err="1"/>
              <a:t>Natsui</a:t>
            </a:r>
            <a:r>
              <a:rPr lang="en-US" sz="1400" dirty="0"/>
              <a:t> (KEK</a:t>
            </a:r>
            <a:r>
              <a:rPr lang="en-US" sz="1400" dirty="0" smtClean="0"/>
              <a:t>)</a:t>
            </a:r>
          </a:p>
          <a:p>
            <a:pPr>
              <a:lnSpc>
                <a:spcPct val="80000"/>
              </a:lnSpc>
            </a:pPr>
            <a:r>
              <a:rPr lang="en-US" sz="1400" dirty="0"/>
              <a:t>Positron </a:t>
            </a:r>
            <a:r>
              <a:rPr lang="en-US" sz="1400" dirty="0" smtClean="0"/>
              <a:t>source</a:t>
            </a:r>
            <a:r>
              <a:rPr lang="en-US" sz="1400" i="1" dirty="0" smtClean="0"/>
              <a:t>, </a:t>
            </a:r>
            <a:r>
              <a:rPr lang="en-US" sz="1400" dirty="0" smtClean="0"/>
              <a:t>T.</a:t>
            </a:r>
            <a:r>
              <a:rPr lang="en-US" sz="1400" dirty="0"/>
              <a:t> </a:t>
            </a:r>
            <a:r>
              <a:rPr lang="en-US" sz="1400" dirty="0" err="1"/>
              <a:t>Kamitani</a:t>
            </a:r>
            <a:r>
              <a:rPr lang="en-US" sz="1400" dirty="0"/>
              <a:t> (KEK) </a:t>
            </a:r>
            <a:endParaRPr lang="en-US" sz="1400" dirty="0" smtClean="0"/>
          </a:p>
          <a:p>
            <a:pPr>
              <a:lnSpc>
                <a:spcPct val="80000"/>
              </a:lnSpc>
            </a:pPr>
            <a:r>
              <a:rPr lang="en-US" sz="1400" dirty="0">
                <a:solidFill>
                  <a:srgbClr val="471278"/>
                </a:solidFill>
              </a:rPr>
              <a:t>Timing </a:t>
            </a:r>
            <a:r>
              <a:rPr lang="en-US" sz="1400" dirty="0" smtClean="0">
                <a:solidFill>
                  <a:srgbClr val="471278"/>
                </a:solidFill>
              </a:rPr>
              <a:t>synchronization</a:t>
            </a:r>
            <a:r>
              <a:rPr lang="en-US" sz="1400" i="1" dirty="0" smtClean="0">
                <a:solidFill>
                  <a:srgbClr val="471278"/>
                </a:solidFill>
              </a:rPr>
              <a:t>, </a:t>
            </a:r>
            <a:r>
              <a:rPr lang="en-US" sz="1400" dirty="0" smtClean="0">
                <a:solidFill>
                  <a:srgbClr val="471278"/>
                </a:solidFill>
              </a:rPr>
              <a:t>H.</a:t>
            </a:r>
            <a:r>
              <a:rPr lang="en-US" sz="1400" dirty="0"/>
              <a:t> </a:t>
            </a:r>
            <a:r>
              <a:rPr lang="en-US" sz="1400" dirty="0" err="1"/>
              <a:t>Kaji</a:t>
            </a:r>
            <a:r>
              <a:rPr lang="en-US" sz="1400" dirty="0"/>
              <a:t> (KEK) </a:t>
            </a:r>
            <a:endParaRPr lang="en-US" sz="1400" dirty="0" smtClean="0"/>
          </a:p>
          <a:p>
            <a:pPr>
              <a:lnSpc>
                <a:spcPct val="80000"/>
              </a:lnSpc>
            </a:pPr>
            <a:r>
              <a:rPr lang="en-US" sz="1400" dirty="0"/>
              <a:t>Linac </a:t>
            </a:r>
            <a:r>
              <a:rPr lang="en-US" sz="1400" dirty="0" smtClean="0"/>
              <a:t>alignment</a:t>
            </a:r>
            <a:r>
              <a:rPr lang="en-US" sz="1400" i="1" dirty="0" smtClean="0"/>
              <a:t>, </a:t>
            </a:r>
            <a:r>
              <a:rPr lang="en-US" sz="1400" dirty="0" smtClean="0"/>
              <a:t>T. Higo</a:t>
            </a:r>
            <a:r>
              <a:rPr lang="en-US" sz="1400" dirty="0"/>
              <a:t> (KEK) 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12053" y="4428948"/>
            <a:ext cx="4136057" cy="145115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1400" dirty="0"/>
              <a:t>Emittance tuning at CESR-</a:t>
            </a:r>
            <a:r>
              <a:rPr lang="en-US" sz="1400" dirty="0" smtClean="0"/>
              <a:t>TA, </a:t>
            </a:r>
            <a:r>
              <a:rPr lang="en-US" sz="1400" dirty="0" smtClean="0">
                <a:solidFill>
                  <a:srgbClr val="471278"/>
                </a:solidFill>
              </a:rPr>
              <a:t>J.</a:t>
            </a:r>
            <a:r>
              <a:rPr lang="en-US" sz="1400" dirty="0">
                <a:solidFill>
                  <a:srgbClr val="471278"/>
                </a:solidFill>
              </a:rPr>
              <a:t> Shanks (</a:t>
            </a:r>
            <a:r>
              <a:rPr lang="en-US" sz="1400" dirty="0" smtClean="0">
                <a:solidFill>
                  <a:srgbClr val="471278"/>
                </a:solidFill>
              </a:rPr>
              <a:t>Cornell)</a:t>
            </a:r>
          </a:p>
          <a:p>
            <a:pPr>
              <a:lnSpc>
                <a:spcPct val="90000"/>
              </a:lnSpc>
            </a:pPr>
            <a:r>
              <a:rPr lang="en-US" sz="1400" dirty="0">
                <a:solidFill>
                  <a:srgbClr val="471278"/>
                </a:solidFill>
              </a:rPr>
              <a:t>Electron Cloud Induced Beam Dynamics Studies at CESR-</a:t>
            </a:r>
            <a:r>
              <a:rPr lang="en-US" sz="1400" dirty="0" smtClean="0">
                <a:solidFill>
                  <a:srgbClr val="471278"/>
                </a:solidFill>
              </a:rPr>
              <a:t>TA, K</a:t>
            </a:r>
            <a:r>
              <a:rPr lang="en-US" sz="1400" dirty="0" smtClean="0"/>
              <a:t>.</a:t>
            </a:r>
            <a:r>
              <a:rPr lang="en-US" sz="1400" dirty="0"/>
              <a:t> </a:t>
            </a:r>
            <a:r>
              <a:rPr lang="en-US" sz="1400" dirty="0" err="1"/>
              <a:t>Sonnad</a:t>
            </a:r>
            <a:r>
              <a:rPr lang="en-US" sz="1400" dirty="0"/>
              <a:t> (</a:t>
            </a:r>
            <a:r>
              <a:rPr lang="en-US" sz="1400" dirty="0" smtClean="0"/>
              <a:t>Cornell)</a:t>
            </a:r>
          </a:p>
          <a:p>
            <a:pPr>
              <a:lnSpc>
                <a:spcPct val="90000"/>
              </a:lnSpc>
            </a:pPr>
            <a:r>
              <a:rPr lang="en-US" sz="1400" dirty="0"/>
              <a:t>IBS studies at </a:t>
            </a:r>
            <a:r>
              <a:rPr lang="en-US" sz="1400" dirty="0" err="1" smtClean="0"/>
              <a:t>CesrTA</a:t>
            </a:r>
            <a:r>
              <a:rPr lang="en-US" sz="1400" i="1" dirty="0" smtClean="0"/>
              <a:t>, </a:t>
            </a:r>
            <a:r>
              <a:rPr lang="en-US" sz="1400" dirty="0" smtClean="0"/>
              <a:t>M</a:t>
            </a:r>
            <a:r>
              <a:rPr lang="en-US" sz="1400" dirty="0" smtClean="0">
                <a:solidFill>
                  <a:srgbClr val="471278"/>
                </a:solidFill>
              </a:rPr>
              <a:t>.</a:t>
            </a:r>
            <a:r>
              <a:rPr lang="en-US" sz="1400" dirty="0">
                <a:solidFill>
                  <a:srgbClr val="471278"/>
                </a:solidFill>
              </a:rPr>
              <a:t> </a:t>
            </a:r>
            <a:r>
              <a:rPr lang="en-US" sz="1400" dirty="0" err="1">
                <a:solidFill>
                  <a:srgbClr val="471278"/>
                </a:solidFill>
              </a:rPr>
              <a:t>Ehrlichman</a:t>
            </a:r>
            <a:r>
              <a:rPr lang="en-US" sz="1400" dirty="0"/>
              <a:t> (</a:t>
            </a:r>
            <a:r>
              <a:rPr lang="en-US" sz="1400" dirty="0" smtClean="0"/>
              <a:t>CLASSE)</a:t>
            </a:r>
          </a:p>
          <a:p>
            <a:pPr>
              <a:lnSpc>
                <a:spcPct val="90000"/>
              </a:lnSpc>
            </a:pPr>
            <a:r>
              <a:rPr lang="en-US" sz="1400" dirty="0"/>
              <a:t>Emittance tuning at ATF II and </a:t>
            </a:r>
            <a:r>
              <a:rPr lang="en-US" sz="1400" dirty="0" smtClean="0"/>
              <a:t>FACET</a:t>
            </a:r>
            <a:r>
              <a:rPr lang="en-US" sz="1400" i="1" dirty="0" smtClean="0"/>
              <a:t>,</a:t>
            </a:r>
            <a:r>
              <a:rPr lang="en-US" sz="1400" dirty="0" smtClean="0"/>
              <a:t> G.</a:t>
            </a:r>
            <a:r>
              <a:rPr lang="en-US" sz="1400" dirty="0"/>
              <a:t> White (SLAC</a:t>
            </a:r>
            <a:r>
              <a:rPr lang="en-US" sz="1400" dirty="0" smtClean="0"/>
              <a:t>)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300511" y="641723"/>
            <a:ext cx="4779989" cy="136621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</a:pPr>
            <a:r>
              <a:rPr lang="en-US" sz="1400" dirty="0"/>
              <a:t>Beam optics design for simultaneous </a:t>
            </a:r>
            <a:r>
              <a:rPr lang="en-US" sz="1400" dirty="0" smtClean="0"/>
              <a:t>injection</a:t>
            </a:r>
            <a:r>
              <a:rPr lang="en-US" sz="1400" i="1" dirty="0" smtClean="0"/>
              <a:t>, </a:t>
            </a:r>
            <a:r>
              <a:rPr lang="en-US" sz="1400" dirty="0" smtClean="0"/>
              <a:t>T.</a:t>
            </a:r>
            <a:r>
              <a:rPr lang="en-US" sz="1400" dirty="0"/>
              <a:t> Miura (</a:t>
            </a:r>
            <a:r>
              <a:rPr lang="en-US" sz="1400" dirty="0" smtClean="0"/>
              <a:t>KEK)</a:t>
            </a:r>
          </a:p>
          <a:p>
            <a:pPr>
              <a:lnSpc>
                <a:spcPct val="80000"/>
              </a:lnSpc>
            </a:pPr>
            <a:r>
              <a:rPr lang="en-US" sz="1400" dirty="0"/>
              <a:t>Injection, beam </a:t>
            </a:r>
            <a:r>
              <a:rPr lang="en-US" sz="1400" dirty="0" err="1" smtClean="0"/>
              <a:t>abort</a:t>
            </a:r>
            <a:r>
              <a:rPr lang="en-US" sz="1400" i="1" dirty="0" err="1" smtClean="0"/>
              <a:t>,</a:t>
            </a:r>
            <a:r>
              <a:rPr lang="en-US" sz="1400" dirty="0" err="1" smtClean="0"/>
              <a:t>T</a:t>
            </a:r>
            <a:r>
              <a:rPr lang="en-US" sz="1400" dirty="0" smtClean="0"/>
              <a:t>.</a:t>
            </a:r>
            <a:r>
              <a:rPr lang="en-US" sz="1400" dirty="0"/>
              <a:t> Mori (</a:t>
            </a:r>
            <a:r>
              <a:rPr lang="en-US" sz="1400" dirty="0" smtClean="0"/>
              <a:t>KEK)</a:t>
            </a:r>
          </a:p>
          <a:p>
            <a:pPr>
              <a:lnSpc>
                <a:spcPct val="80000"/>
              </a:lnSpc>
            </a:pPr>
            <a:r>
              <a:rPr lang="en-US" sz="1400" dirty="0"/>
              <a:t>DR LTR, </a:t>
            </a:r>
            <a:r>
              <a:rPr lang="en-US" sz="1400" dirty="0" smtClean="0"/>
              <a:t>RTL</a:t>
            </a:r>
            <a:r>
              <a:rPr lang="en-US" sz="1400" i="1" dirty="0" smtClean="0"/>
              <a:t>, </a:t>
            </a:r>
            <a:r>
              <a:rPr lang="en-US" sz="1400" dirty="0" smtClean="0"/>
              <a:t>M. Kikuchi</a:t>
            </a:r>
            <a:r>
              <a:rPr lang="en-US" sz="1400" dirty="0"/>
              <a:t> (KEK) </a:t>
            </a:r>
            <a:endParaRPr lang="en-US" sz="1400" dirty="0" smtClean="0"/>
          </a:p>
          <a:p>
            <a:pPr>
              <a:lnSpc>
                <a:spcPct val="80000"/>
              </a:lnSpc>
            </a:pPr>
            <a:r>
              <a:rPr lang="en-US" sz="1400" dirty="0"/>
              <a:t>DR beam </a:t>
            </a:r>
            <a:r>
              <a:rPr lang="en-US" sz="1400" dirty="0" smtClean="0"/>
              <a:t>monitors</a:t>
            </a:r>
            <a:r>
              <a:rPr lang="en-US" sz="1400" i="1" dirty="0" smtClean="0"/>
              <a:t>, </a:t>
            </a:r>
            <a:r>
              <a:rPr lang="en-US" sz="1400" dirty="0" smtClean="0"/>
              <a:t>H.</a:t>
            </a:r>
            <a:r>
              <a:rPr lang="en-US" sz="1400" dirty="0"/>
              <a:t> Ikeda (</a:t>
            </a:r>
            <a:r>
              <a:rPr lang="en-US" sz="1400" dirty="0" smtClean="0"/>
              <a:t>KEK) </a:t>
            </a:r>
          </a:p>
          <a:p>
            <a:pPr>
              <a:lnSpc>
                <a:spcPct val="80000"/>
              </a:lnSpc>
            </a:pPr>
            <a:r>
              <a:rPr lang="en-US" sz="1400" dirty="0"/>
              <a:t>DR </a:t>
            </a:r>
            <a:r>
              <a:rPr lang="en-US" sz="1400" dirty="0" smtClean="0"/>
              <a:t>tuning</a:t>
            </a:r>
            <a:r>
              <a:rPr lang="en-US" sz="1400" i="1" dirty="0" smtClean="0"/>
              <a:t>, </a:t>
            </a:r>
            <a:r>
              <a:rPr lang="en-US" sz="1400" dirty="0" err="1" smtClean="0"/>
              <a:t>Y.Renier</a:t>
            </a:r>
            <a:r>
              <a:rPr lang="en-US" sz="1400" dirty="0"/>
              <a:t> (CERN) </a:t>
            </a:r>
            <a:endParaRPr lang="en-US" sz="1400" dirty="0" smtClean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33432" y="2509245"/>
            <a:ext cx="4114678" cy="180875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</a:pPr>
            <a:r>
              <a:rPr lang="en-US" sz="1400" dirty="0"/>
              <a:t>LHC </a:t>
            </a:r>
            <a:r>
              <a:rPr lang="en-US" sz="1400" dirty="0" smtClean="0"/>
              <a:t>Commissioning</a:t>
            </a:r>
            <a:r>
              <a:rPr lang="en-US" sz="1400" i="1" dirty="0" smtClean="0"/>
              <a:t>, </a:t>
            </a:r>
            <a:r>
              <a:rPr lang="en-US" sz="1400" dirty="0" smtClean="0"/>
              <a:t>F.</a:t>
            </a:r>
            <a:r>
              <a:rPr lang="en-US" sz="1400" dirty="0"/>
              <a:t> Zimmermann (CERN</a:t>
            </a:r>
            <a:r>
              <a:rPr lang="en-US" sz="1400" dirty="0" smtClean="0"/>
              <a:t>)</a:t>
            </a:r>
          </a:p>
          <a:p>
            <a:pPr>
              <a:lnSpc>
                <a:spcPct val="80000"/>
              </a:lnSpc>
            </a:pPr>
            <a:r>
              <a:rPr lang="en-US" sz="1400" dirty="0"/>
              <a:t>Optics correction @ the </a:t>
            </a:r>
            <a:r>
              <a:rPr lang="en-US" sz="1400" dirty="0" smtClean="0"/>
              <a:t>LHC</a:t>
            </a:r>
            <a:r>
              <a:rPr lang="en-US" sz="1400" i="1" dirty="0"/>
              <a:t>,</a:t>
            </a:r>
            <a:r>
              <a:rPr lang="en-US" sz="1400" dirty="0" smtClean="0"/>
              <a:t> R.</a:t>
            </a:r>
            <a:r>
              <a:rPr lang="en-US" sz="1400" dirty="0"/>
              <a:t> Tomas (CERN</a:t>
            </a:r>
            <a:r>
              <a:rPr lang="en-US" sz="1400" dirty="0" smtClean="0"/>
              <a:t>)</a:t>
            </a:r>
          </a:p>
          <a:p>
            <a:pPr>
              <a:lnSpc>
                <a:spcPct val="80000"/>
              </a:lnSpc>
            </a:pPr>
            <a:r>
              <a:rPr lang="en-US" sz="1400" dirty="0"/>
              <a:t>CESR TA </a:t>
            </a:r>
            <a:r>
              <a:rPr lang="en-US" sz="1400" dirty="0" smtClean="0"/>
              <a:t>Overview</a:t>
            </a:r>
            <a:r>
              <a:rPr lang="en-US" sz="1400" i="1" dirty="0" smtClean="0"/>
              <a:t>, </a:t>
            </a:r>
            <a:r>
              <a:rPr lang="en-US" sz="1400" dirty="0" smtClean="0"/>
              <a:t>D. Rubin</a:t>
            </a:r>
            <a:r>
              <a:rPr lang="en-US" sz="1400" dirty="0"/>
              <a:t> (</a:t>
            </a:r>
            <a:r>
              <a:rPr lang="en-US" sz="1400" dirty="0" smtClean="0"/>
              <a:t>Cornell)</a:t>
            </a:r>
          </a:p>
          <a:p>
            <a:pPr>
              <a:lnSpc>
                <a:spcPct val="80000"/>
              </a:lnSpc>
            </a:pPr>
            <a:r>
              <a:rPr lang="en-US" sz="1400" dirty="0"/>
              <a:t>Tau-Charm Plans at Tor </a:t>
            </a:r>
            <a:r>
              <a:rPr lang="en-US" sz="1400" dirty="0" err="1" smtClean="0"/>
              <a:t>Vergata</a:t>
            </a:r>
            <a:r>
              <a:rPr lang="en-US" sz="1400" i="1" dirty="0" smtClean="0"/>
              <a:t>, </a:t>
            </a:r>
            <a:r>
              <a:rPr lang="en-US" sz="1400" dirty="0" smtClean="0"/>
              <a:t>M.</a:t>
            </a:r>
            <a:r>
              <a:rPr lang="en-US" sz="1400" dirty="0"/>
              <a:t> Biagini (INFN-LNF</a:t>
            </a:r>
            <a:r>
              <a:rPr lang="en-US" sz="1400" dirty="0" smtClean="0"/>
              <a:t>)</a:t>
            </a:r>
          </a:p>
          <a:p>
            <a:pPr>
              <a:lnSpc>
                <a:spcPct val="80000"/>
              </a:lnSpc>
            </a:pPr>
            <a:r>
              <a:rPr lang="en-US" sz="1400" dirty="0"/>
              <a:t>BEPC-II beam </a:t>
            </a:r>
            <a:r>
              <a:rPr lang="en-US" sz="1400" dirty="0" smtClean="0"/>
              <a:t>commissioning, D.</a:t>
            </a:r>
            <a:r>
              <a:rPr lang="en-US" sz="1400" dirty="0"/>
              <a:t> Zhou (</a:t>
            </a:r>
            <a:r>
              <a:rPr lang="en-US" sz="1400" dirty="0" smtClean="0"/>
              <a:t>KEK) </a:t>
            </a:r>
          </a:p>
          <a:p>
            <a:pPr>
              <a:lnSpc>
                <a:spcPct val="80000"/>
              </a:lnSpc>
            </a:pPr>
            <a:r>
              <a:rPr lang="en-US" sz="1400" dirty="0"/>
              <a:t>PEP-II Beam Commissioning: Some Lessons </a:t>
            </a:r>
            <a:r>
              <a:rPr lang="en-US" sz="1400" dirty="0" smtClean="0"/>
              <a:t>Learned</a:t>
            </a:r>
            <a:r>
              <a:rPr lang="en-US" sz="1400" i="1" dirty="0" smtClean="0"/>
              <a:t>, </a:t>
            </a:r>
            <a:r>
              <a:rPr lang="en-US" sz="1400" dirty="0" smtClean="0"/>
              <a:t>M. Sullivan</a:t>
            </a:r>
            <a:r>
              <a:rPr lang="en-US" sz="1400" dirty="0"/>
              <a:t> (</a:t>
            </a:r>
            <a:r>
              <a:rPr lang="en-US" sz="1400" dirty="0" smtClean="0"/>
              <a:t>SLAC) </a:t>
            </a:r>
            <a:endParaRPr lang="en-US" sz="1400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4313210" y="3879062"/>
            <a:ext cx="4779990" cy="152266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</a:pPr>
            <a:r>
              <a:rPr lang="en-US" sz="1400" dirty="0"/>
              <a:t>IP </a:t>
            </a:r>
            <a:r>
              <a:rPr lang="en-US" sz="1400" dirty="0" smtClean="0"/>
              <a:t>feedback</a:t>
            </a:r>
            <a:r>
              <a:rPr lang="en-US" sz="1400" i="1" dirty="0" smtClean="0"/>
              <a:t>,</a:t>
            </a:r>
            <a:r>
              <a:rPr lang="en-US" sz="1400" dirty="0" smtClean="0"/>
              <a:t> T. Oki</a:t>
            </a:r>
            <a:r>
              <a:rPr lang="en-US" sz="1400" dirty="0"/>
              <a:t> (</a:t>
            </a:r>
            <a:r>
              <a:rPr lang="en-US" sz="1400" dirty="0" smtClean="0"/>
              <a:t>KEK)</a:t>
            </a:r>
          </a:p>
          <a:p>
            <a:pPr>
              <a:lnSpc>
                <a:spcPct val="80000"/>
              </a:lnSpc>
            </a:pPr>
            <a:r>
              <a:rPr lang="en-US" sz="1400" dirty="0"/>
              <a:t>IR magnet </a:t>
            </a:r>
            <a:r>
              <a:rPr lang="en-US" sz="1400" dirty="0" smtClean="0"/>
              <a:t>measurements</a:t>
            </a:r>
            <a:r>
              <a:rPr lang="en-US" sz="1400" i="1" dirty="0" smtClean="0"/>
              <a:t>, </a:t>
            </a:r>
            <a:r>
              <a:rPr lang="en-US" sz="1400" dirty="0" smtClean="0"/>
              <a:t>Y.</a:t>
            </a:r>
            <a:r>
              <a:rPr lang="en-US" sz="1400" dirty="0"/>
              <a:t> </a:t>
            </a:r>
            <a:r>
              <a:rPr lang="en-US" sz="1400" dirty="0" err="1"/>
              <a:t>Arimoto</a:t>
            </a:r>
            <a:r>
              <a:rPr lang="en-US" sz="1400" dirty="0"/>
              <a:t> (</a:t>
            </a:r>
            <a:r>
              <a:rPr lang="en-US" sz="1400" dirty="0" smtClean="0"/>
              <a:t>KEK)</a:t>
            </a:r>
          </a:p>
          <a:p>
            <a:pPr>
              <a:lnSpc>
                <a:spcPct val="80000"/>
              </a:lnSpc>
            </a:pPr>
            <a:r>
              <a:rPr lang="en-US" sz="1400" dirty="0"/>
              <a:t>Beam </a:t>
            </a:r>
            <a:r>
              <a:rPr lang="en-US" sz="1400" dirty="0" smtClean="0"/>
              <a:t>collimators</a:t>
            </a:r>
            <a:r>
              <a:rPr lang="en-US" sz="1400" i="1" dirty="0" smtClean="0"/>
              <a:t>, </a:t>
            </a:r>
            <a:r>
              <a:rPr lang="en-US" sz="1400" dirty="0" smtClean="0"/>
              <a:t>T.</a:t>
            </a:r>
            <a:r>
              <a:rPr lang="en-US" sz="1400" dirty="0"/>
              <a:t> </a:t>
            </a:r>
            <a:r>
              <a:rPr lang="en-US" sz="1400" dirty="0" err="1"/>
              <a:t>Ishibashi</a:t>
            </a:r>
            <a:r>
              <a:rPr lang="en-US" sz="1400" dirty="0"/>
              <a:t> (</a:t>
            </a:r>
            <a:r>
              <a:rPr lang="en-US" sz="1400" dirty="0" smtClean="0"/>
              <a:t>KEK) </a:t>
            </a:r>
          </a:p>
          <a:p>
            <a:pPr>
              <a:lnSpc>
                <a:spcPct val="80000"/>
              </a:lnSpc>
            </a:pPr>
            <a:r>
              <a:rPr lang="en-US" sz="1400" dirty="0"/>
              <a:t>Background </a:t>
            </a:r>
            <a:r>
              <a:rPr lang="en-US" sz="1400" dirty="0" smtClean="0"/>
              <a:t>estimation</a:t>
            </a:r>
            <a:r>
              <a:rPr lang="en-US" sz="1400" i="1" dirty="0" smtClean="0"/>
              <a:t>, </a:t>
            </a:r>
            <a:r>
              <a:rPr lang="en-US" sz="1400" dirty="0" smtClean="0"/>
              <a:t>H.</a:t>
            </a:r>
            <a:r>
              <a:rPr lang="en-US" sz="1400" dirty="0"/>
              <a:t> Nakayama (</a:t>
            </a:r>
            <a:r>
              <a:rPr lang="en-US" sz="1400" dirty="0" smtClean="0"/>
              <a:t>KEK) </a:t>
            </a:r>
          </a:p>
          <a:p>
            <a:pPr>
              <a:lnSpc>
                <a:spcPct val="80000"/>
              </a:lnSpc>
            </a:pPr>
            <a:r>
              <a:rPr lang="en-US" sz="1400" dirty="0"/>
              <a:t>Background experience at PEP-</a:t>
            </a:r>
            <a:r>
              <a:rPr lang="en-US" sz="1400" dirty="0" smtClean="0"/>
              <a:t>II</a:t>
            </a:r>
            <a:r>
              <a:rPr lang="en-US" sz="1400" i="1" dirty="0" smtClean="0"/>
              <a:t>, </a:t>
            </a:r>
            <a:r>
              <a:rPr lang="en-US" sz="1400" dirty="0" smtClean="0"/>
              <a:t>W.</a:t>
            </a:r>
            <a:r>
              <a:rPr lang="en-US" sz="1400" dirty="0"/>
              <a:t> </a:t>
            </a:r>
            <a:r>
              <a:rPr lang="en-US" sz="1400" dirty="0" err="1"/>
              <a:t>Kozanecki</a:t>
            </a:r>
            <a:r>
              <a:rPr lang="en-US" sz="1400" dirty="0"/>
              <a:t> (</a:t>
            </a:r>
            <a:r>
              <a:rPr lang="en-US" sz="1400" dirty="0" smtClean="0"/>
              <a:t>CEA) </a:t>
            </a:r>
          </a:p>
          <a:p>
            <a:pPr>
              <a:lnSpc>
                <a:spcPct val="80000"/>
              </a:lnSpc>
            </a:pPr>
            <a:r>
              <a:rPr lang="en-US" sz="1400" dirty="0"/>
              <a:t>Overview of SuperB and Tau-Charm </a:t>
            </a:r>
            <a:r>
              <a:rPr lang="en-US" sz="1400" dirty="0" smtClean="0"/>
              <a:t>Factory </a:t>
            </a:r>
            <a:r>
              <a:rPr lang="en-US" sz="1400" dirty="0"/>
              <a:t>Backgrounds and </a:t>
            </a:r>
            <a:r>
              <a:rPr lang="en-US" sz="1400" dirty="0" smtClean="0"/>
              <a:t>Lifetime</a:t>
            </a:r>
            <a:r>
              <a:rPr lang="en-US" sz="1400" i="1" dirty="0" smtClean="0"/>
              <a:t>, </a:t>
            </a:r>
            <a:r>
              <a:rPr lang="en-US" sz="1400" dirty="0" smtClean="0"/>
              <a:t>M.</a:t>
            </a:r>
            <a:r>
              <a:rPr lang="en-US" sz="1400" dirty="0"/>
              <a:t> </a:t>
            </a:r>
            <a:r>
              <a:rPr lang="en-US" sz="1400" dirty="0" err="1"/>
              <a:t>Boscolo</a:t>
            </a:r>
            <a:r>
              <a:rPr lang="en-US" sz="1400" dirty="0"/>
              <a:t> (INFN-LNF</a:t>
            </a:r>
            <a:r>
              <a:rPr lang="en-US" sz="1400" dirty="0" smtClean="0"/>
              <a:t>)</a:t>
            </a: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4313210" y="2089487"/>
            <a:ext cx="4779990" cy="175861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</a:pPr>
            <a:r>
              <a:rPr lang="en-US" sz="1400" dirty="0"/>
              <a:t>Ring optics design and </a:t>
            </a:r>
            <a:r>
              <a:rPr lang="en-US" sz="1400" dirty="0" smtClean="0"/>
              <a:t>correction</a:t>
            </a:r>
            <a:r>
              <a:rPr lang="en-US" sz="1400" i="1" dirty="0" smtClean="0"/>
              <a:t>,</a:t>
            </a:r>
            <a:r>
              <a:rPr lang="en-US" sz="1400" dirty="0" smtClean="0"/>
              <a:t> H.</a:t>
            </a:r>
            <a:r>
              <a:rPr lang="en-US" sz="1400" dirty="0"/>
              <a:t> Sugimoto (</a:t>
            </a:r>
            <a:r>
              <a:rPr lang="en-US" sz="1400" dirty="0" smtClean="0"/>
              <a:t>KEK)</a:t>
            </a:r>
          </a:p>
          <a:p>
            <a:pPr>
              <a:lnSpc>
                <a:spcPct val="80000"/>
              </a:lnSpc>
            </a:pPr>
            <a:r>
              <a:rPr lang="en-US" sz="1400" dirty="0"/>
              <a:t>Beam-beam + dynamic </a:t>
            </a:r>
            <a:r>
              <a:rPr lang="en-US" sz="1400" dirty="0" smtClean="0"/>
              <a:t>aperture, A.</a:t>
            </a:r>
            <a:r>
              <a:rPr lang="en-US" sz="1400" dirty="0"/>
              <a:t> Morita (</a:t>
            </a:r>
            <a:r>
              <a:rPr lang="en-US" sz="1400" dirty="0" smtClean="0"/>
              <a:t>KEK)</a:t>
            </a:r>
          </a:p>
          <a:p>
            <a:pPr>
              <a:lnSpc>
                <a:spcPct val="80000"/>
              </a:lnSpc>
            </a:pPr>
            <a:r>
              <a:rPr lang="en-US" sz="1400" dirty="0"/>
              <a:t>Beam-beam + lattice nonlinear + space </a:t>
            </a:r>
            <a:r>
              <a:rPr lang="en-US" sz="1400" dirty="0" smtClean="0"/>
              <a:t>charge</a:t>
            </a:r>
            <a:r>
              <a:rPr lang="en-US" sz="1400" i="1" dirty="0" smtClean="0"/>
              <a:t>,</a:t>
            </a:r>
            <a:r>
              <a:rPr lang="en-US" sz="1400" dirty="0" smtClean="0"/>
              <a:t> D.</a:t>
            </a:r>
            <a:r>
              <a:rPr lang="en-US" sz="1400" dirty="0"/>
              <a:t> Zhou (KEK</a:t>
            </a:r>
            <a:r>
              <a:rPr lang="en-US" sz="1400" dirty="0" smtClean="0"/>
              <a:t>)) </a:t>
            </a:r>
          </a:p>
          <a:p>
            <a:pPr>
              <a:lnSpc>
                <a:spcPct val="80000"/>
              </a:lnSpc>
            </a:pPr>
            <a:r>
              <a:rPr lang="en-US" sz="1400" dirty="0"/>
              <a:t>Beam-beam and e-</a:t>
            </a:r>
            <a:r>
              <a:rPr lang="en-US" sz="1400" dirty="0" err="1" smtClean="0"/>
              <a:t>cloud</a:t>
            </a:r>
            <a:r>
              <a:rPr lang="en-US" sz="1400" i="1" dirty="0" err="1" smtClean="0"/>
              <a:t>,</a:t>
            </a:r>
            <a:r>
              <a:rPr lang="en-US" sz="1400" dirty="0" err="1" smtClean="0"/>
              <a:t>K</a:t>
            </a:r>
            <a:r>
              <a:rPr lang="en-US" sz="1400" dirty="0" smtClean="0"/>
              <a:t>.</a:t>
            </a:r>
            <a:r>
              <a:rPr lang="en-US" sz="1400" dirty="0"/>
              <a:t> </a:t>
            </a:r>
            <a:r>
              <a:rPr lang="en-US" sz="1400" dirty="0" err="1"/>
              <a:t>Ohmi</a:t>
            </a:r>
            <a:r>
              <a:rPr lang="en-US" sz="1400" dirty="0"/>
              <a:t> (</a:t>
            </a:r>
            <a:r>
              <a:rPr lang="en-US" sz="1400" dirty="0" smtClean="0"/>
              <a:t>KEK) </a:t>
            </a:r>
          </a:p>
          <a:p>
            <a:pPr>
              <a:lnSpc>
                <a:spcPct val="80000"/>
              </a:lnSpc>
            </a:pPr>
            <a:r>
              <a:rPr lang="en-US" sz="1400" dirty="0"/>
              <a:t>Beam </a:t>
            </a:r>
            <a:r>
              <a:rPr lang="en-US" sz="1400" dirty="0" smtClean="0"/>
              <a:t>sizes</a:t>
            </a:r>
            <a:r>
              <a:rPr lang="en-US" sz="1400" i="1" dirty="0" smtClean="0"/>
              <a:t>, </a:t>
            </a:r>
            <a:r>
              <a:rPr lang="en-US" sz="1400" dirty="0" smtClean="0"/>
              <a:t>J.</a:t>
            </a:r>
            <a:r>
              <a:rPr lang="en-US" sz="1400" dirty="0"/>
              <a:t> FLANAGAN (</a:t>
            </a:r>
            <a:r>
              <a:rPr lang="en-US" sz="1400" dirty="0" smtClean="0"/>
              <a:t>KEK) </a:t>
            </a:r>
          </a:p>
          <a:p>
            <a:pPr>
              <a:lnSpc>
                <a:spcPct val="80000"/>
              </a:lnSpc>
            </a:pPr>
            <a:r>
              <a:rPr lang="en-US" sz="1400" dirty="0"/>
              <a:t>HOM Effects in PEP-</a:t>
            </a:r>
            <a:r>
              <a:rPr lang="en-US" sz="1400" dirty="0" smtClean="0"/>
              <a:t>II</a:t>
            </a:r>
            <a:r>
              <a:rPr lang="en-US" sz="1400" i="1" dirty="0" smtClean="0"/>
              <a:t>, </a:t>
            </a:r>
            <a:r>
              <a:rPr lang="en-US" sz="1400" dirty="0" smtClean="0"/>
              <a:t>A.</a:t>
            </a:r>
            <a:r>
              <a:rPr lang="en-US" sz="1400" dirty="0"/>
              <a:t> </a:t>
            </a:r>
            <a:r>
              <a:rPr lang="en-US" sz="1400" dirty="0" err="1"/>
              <a:t>Novokhatski</a:t>
            </a:r>
            <a:r>
              <a:rPr lang="en-US" sz="1400" dirty="0"/>
              <a:t> (SLAC</a:t>
            </a:r>
            <a:r>
              <a:rPr lang="en-US" sz="1400" dirty="0" smtClean="0"/>
              <a:t>)</a:t>
            </a:r>
          </a:p>
          <a:p>
            <a:pPr>
              <a:lnSpc>
                <a:spcPct val="80000"/>
              </a:lnSpc>
            </a:pPr>
            <a:r>
              <a:rPr lang="en-US" sz="1400" dirty="0" smtClean="0"/>
              <a:t> </a:t>
            </a:r>
            <a:r>
              <a:rPr lang="en-US" sz="1400" dirty="0"/>
              <a:t>Vacuum effects in PEP-</a:t>
            </a:r>
            <a:r>
              <a:rPr lang="en-US" sz="1400" dirty="0" smtClean="0"/>
              <a:t>II</a:t>
            </a:r>
            <a:r>
              <a:rPr lang="en-US" sz="1400" i="1" dirty="0" smtClean="0"/>
              <a:t>, </a:t>
            </a:r>
            <a:r>
              <a:rPr lang="en-US" sz="1400" dirty="0" smtClean="0"/>
              <a:t>U.</a:t>
            </a:r>
            <a:r>
              <a:rPr lang="en-US" sz="1400" dirty="0"/>
              <a:t> </a:t>
            </a:r>
            <a:r>
              <a:rPr lang="en-US" sz="1400" dirty="0" err="1"/>
              <a:t>Wienands</a:t>
            </a:r>
            <a:r>
              <a:rPr lang="en-US" sz="1400" dirty="0"/>
              <a:t> (SLAC) </a:t>
            </a:r>
            <a:endParaRPr lang="en-US" sz="1400" dirty="0" smtClean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4351310" y="5441137"/>
            <a:ext cx="4729190" cy="1522663"/>
          </a:xfrm>
          <a:prstGeom prst="rect">
            <a:avLst/>
          </a:prstGeom>
          <a:solidFill>
            <a:schemeClr val="accent6">
              <a:lumMod val="75000"/>
              <a:alpha val="13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</a:pPr>
            <a:r>
              <a:rPr lang="en-US" sz="1400" dirty="0"/>
              <a:t>PEP-II </a:t>
            </a:r>
            <a:r>
              <a:rPr lang="en-US" sz="1400" dirty="0" err="1"/>
              <a:t>rf</a:t>
            </a:r>
            <a:r>
              <a:rPr lang="en-US" sz="1400" dirty="0"/>
              <a:t> system </a:t>
            </a:r>
            <a:r>
              <a:rPr lang="en-US" sz="1400" dirty="0" smtClean="0"/>
              <a:t>experience, C.</a:t>
            </a:r>
            <a:r>
              <a:rPr lang="en-US" sz="1400" dirty="0"/>
              <a:t> </a:t>
            </a:r>
            <a:r>
              <a:rPr lang="en-US" sz="1400" dirty="0" err="1"/>
              <a:t>Rivetta</a:t>
            </a:r>
            <a:r>
              <a:rPr lang="en-US" sz="1400" dirty="0"/>
              <a:t> (</a:t>
            </a:r>
            <a:r>
              <a:rPr lang="en-US" sz="1400" dirty="0" smtClean="0"/>
              <a:t>SLAC)</a:t>
            </a:r>
          </a:p>
          <a:p>
            <a:pPr>
              <a:lnSpc>
                <a:spcPct val="80000"/>
              </a:lnSpc>
            </a:pPr>
            <a:r>
              <a:rPr lang="en-US" sz="1400" dirty="0"/>
              <a:t>Bunch-by-bunch </a:t>
            </a:r>
            <a:r>
              <a:rPr lang="en-US" sz="1400" dirty="0" smtClean="0"/>
              <a:t>feedback</a:t>
            </a:r>
            <a:r>
              <a:rPr lang="en-US" sz="1400" i="1" dirty="0" smtClean="0"/>
              <a:t>, </a:t>
            </a:r>
            <a:r>
              <a:rPr lang="en-US" sz="1400" dirty="0" smtClean="0"/>
              <a:t>M.</a:t>
            </a:r>
            <a:r>
              <a:rPr lang="en-US" sz="1400" dirty="0"/>
              <a:t> </a:t>
            </a:r>
            <a:r>
              <a:rPr lang="en-US" sz="1400" dirty="0" err="1"/>
              <a:t>Tobiyama</a:t>
            </a:r>
            <a:r>
              <a:rPr lang="en-US" sz="1400" dirty="0"/>
              <a:t> (KEK) )</a:t>
            </a:r>
            <a:endParaRPr lang="en-US" sz="1400" dirty="0" smtClean="0"/>
          </a:p>
          <a:p>
            <a:pPr>
              <a:lnSpc>
                <a:spcPct val="80000"/>
              </a:lnSpc>
            </a:pPr>
            <a:r>
              <a:rPr lang="en-US" sz="1400" dirty="0"/>
              <a:t>Bunch-by-bunch feedback experience at DAFNE, and DAFNE status </a:t>
            </a:r>
            <a:r>
              <a:rPr lang="en-US" sz="1400" dirty="0" smtClean="0"/>
              <a:t>report</a:t>
            </a:r>
            <a:r>
              <a:rPr lang="en-US" sz="1400" i="1" dirty="0" smtClean="0"/>
              <a:t>, A.</a:t>
            </a:r>
            <a:r>
              <a:rPr lang="en-US" sz="1400" dirty="0"/>
              <a:t> </a:t>
            </a:r>
            <a:r>
              <a:rPr lang="en-US" sz="1400" dirty="0" err="1"/>
              <a:t>Drago</a:t>
            </a:r>
            <a:r>
              <a:rPr lang="en-US" sz="1400" dirty="0"/>
              <a:t> (INFN-LNF) ) </a:t>
            </a:r>
            <a:endParaRPr lang="en-US" sz="1400" dirty="0" smtClean="0"/>
          </a:p>
          <a:p>
            <a:pPr>
              <a:lnSpc>
                <a:spcPct val="80000"/>
              </a:lnSpc>
            </a:pPr>
            <a:r>
              <a:rPr lang="en-US" sz="1400" dirty="0"/>
              <a:t>Continuous injection experience at PEP-</a:t>
            </a:r>
            <a:r>
              <a:rPr lang="en-US" sz="1400" dirty="0" smtClean="0"/>
              <a:t>II</a:t>
            </a:r>
            <a:r>
              <a:rPr lang="en-US" sz="1400" i="1" dirty="0" smtClean="0"/>
              <a:t>, </a:t>
            </a:r>
            <a:r>
              <a:rPr lang="en-US" sz="1400" dirty="0" smtClean="0"/>
              <a:t>U. </a:t>
            </a:r>
            <a:r>
              <a:rPr lang="en-US" sz="1400" dirty="0" err="1" smtClean="0"/>
              <a:t>Wienands</a:t>
            </a:r>
            <a:r>
              <a:rPr lang="en-US" sz="1400" dirty="0"/>
              <a:t> (SLAC) ) </a:t>
            </a:r>
            <a:endParaRPr lang="en-US" sz="1400" dirty="0" smtClean="0"/>
          </a:p>
          <a:p>
            <a:pPr>
              <a:lnSpc>
                <a:spcPct val="80000"/>
              </a:lnSpc>
            </a:pPr>
            <a:r>
              <a:rPr lang="en-US" sz="1400" dirty="0"/>
              <a:t>Collider commissioning </a:t>
            </a:r>
            <a:r>
              <a:rPr lang="en-US" sz="1400" dirty="0" smtClean="0"/>
              <a:t>strategies</a:t>
            </a:r>
            <a:r>
              <a:rPr lang="en-US" sz="1400" i="1" dirty="0" smtClean="0"/>
              <a:t>, </a:t>
            </a:r>
            <a:r>
              <a:rPr lang="en-US" sz="1400" dirty="0" smtClean="0"/>
              <a:t>J. </a:t>
            </a:r>
            <a:r>
              <a:rPr lang="en-US" sz="1400" dirty="0" err="1" smtClean="0"/>
              <a:t>Seeman</a:t>
            </a:r>
            <a:r>
              <a:rPr lang="en-US" sz="1400" dirty="0"/>
              <a:t> (</a:t>
            </a:r>
            <a:r>
              <a:rPr lang="en-US" sz="1400" dirty="0" smtClean="0"/>
              <a:t>SLAC) </a:t>
            </a:r>
          </a:p>
        </p:txBody>
      </p:sp>
    </p:spTree>
    <p:extLst>
      <p:ext uri="{BB962C8B-B14F-4D97-AF65-F5344CB8AC3E}">
        <p14:creationId xmlns:p14="http://schemas.microsoft.com/office/powerpoint/2010/main" val="17455514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ja-JP" b="1" i="1" dirty="0" smtClean="0">
                <a:solidFill>
                  <a:srgbClr val="471278"/>
                </a:solidFill>
                <a:cs typeface="Marker Felt"/>
              </a:rPr>
              <a:t>Dynamic aperture with different </a:t>
            </a:r>
            <a:r>
              <a:rPr lang="en-US" altLang="ja-JP" b="1" i="1" dirty="0" smtClean="0">
                <a:solidFill>
                  <a:srgbClr val="471278"/>
                </a:solidFill>
                <a:cs typeface="Marker Felt"/>
              </a:rPr>
              <a:t>types of </a:t>
            </a:r>
            <a:r>
              <a:rPr kumimoji="1" lang="en-US" altLang="ja-JP" b="1" i="1" dirty="0" smtClean="0">
                <a:solidFill>
                  <a:srgbClr val="471278"/>
                </a:solidFill>
                <a:cs typeface="Marker Felt"/>
              </a:rPr>
              <a:t>errors</a:t>
            </a:r>
            <a:endParaRPr kumimoji="1" lang="ja-JP" altLang="en-US" b="1" i="1" dirty="0">
              <a:solidFill>
                <a:srgbClr val="471278"/>
              </a:solidFill>
              <a:cs typeface="Marker Felt"/>
            </a:endParaRPr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/>
          <a:srcRect l="-42114" r="-42114"/>
          <a:stretch>
            <a:fillRect/>
          </a:stretch>
        </p:blipFill>
        <p:spPr>
          <a:xfrm>
            <a:off x="-1027964" y="1600200"/>
            <a:ext cx="8229600" cy="4525963"/>
          </a:xfrm>
        </p:spPr>
      </p:pic>
      <p:sp>
        <p:nvSpPr>
          <p:cNvPr id="5" name="テキスト ボックス 4"/>
          <p:cNvSpPr txBox="1"/>
          <p:nvPr/>
        </p:nvSpPr>
        <p:spPr>
          <a:xfrm>
            <a:off x="4260886" y="1719631"/>
            <a:ext cx="877827" cy="3077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/>
              <a:t>No errors</a:t>
            </a:r>
            <a:endParaRPr kumimoji="1" lang="ja-JP" altLang="en-US" sz="1400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5295979" y="2273625"/>
            <a:ext cx="3890157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/>
              <a:t>Rotation errors of quadruples </a:t>
            </a:r>
            <a:br>
              <a:rPr kumimoji="1" lang="en-US" altLang="ja-JP" sz="2400" dirty="0" smtClean="0"/>
            </a:br>
            <a:r>
              <a:rPr kumimoji="1" lang="en-US" altLang="ja-JP" sz="2400" dirty="0" smtClean="0"/>
              <a:t>seems most dangerous.</a:t>
            </a:r>
          </a:p>
          <a:p>
            <a:endParaRPr lang="en-US" altLang="ja-JP" sz="2400" dirty="0"/>
          </a:p>
          <a:p>
            <a:r>
              <a:rPr kumimoji="1" lang="en-US" altLang="ja-JP" sz="2400" dirty="0" smtClean="0"/>
              <a:t>Each sextuple has a skew </a:t>
            </a:r>
            <a:br>
              <a:rPr kumimoji="1" lang="en-US" altLang="ja-JP" sz="2400" dirty="0" smtClean="0"/>
            </a:br>
            <a:r>
              <a:rPr kumimoji="1" lang="en-US" altLang="ja-JP" sz="2400" dirty="0" err="1" smtClean="0"/>
              <a:t>quadrupole</a:t>
            </a:r>
            <a:r>
              <a:rPr kumimoji="1" lang="en-US" altLang="ja-JP" sz="2400" dirty="0" smtClean="0"/>
              <a:t> corrector coil.</a:t>
            </a:r>
          </a:p>
          <a:p>
            <a:endParaRPr lang="en-US" altLang="ja-JP" sz="2400" dirty="0"/>
          </a:p>
          <a:p>
            <a:r>
              <a:rPr kumimoji="1" lang="en-US" altLang="ja-JP" sz="2400" dirty="0" smtClean="0"/>
              <a:t>We may have to rethink </a:t>
            </a:r>
            <a:br>
              <a:rPr kumimoji="1" lang="en-US" altLang="ja-JP" sz="2400" dirty="0" smtClean="0"/>
            </a:br>
            <a:r>
              <a:rPr kumimoji="1" lang="en-US" altLang="ja-JP" sz="2400" dirty="0" smtClean="0"/>
              <a:t>tolerance</a:t>
            </a:r>
            <a:r>
              <a:rPr lang="en-US" altLang="ja-JP" sz="2400" dirty="0"/>
              <a:t> </a:t>
            </a:r>
            <a:r>
              <a:rPr kumimoji="1" lang="en-US" altLang="ja-JP" sz="2400" dirty="0" smtClean="0"/>
              <a:t>of rotation errors </a:t>
            </a:r>
            <a:br>
              <a:rPr kumimoji="1" lang="en-US" altLang="ja-JP" sz="2400" dirty="0" smtClean="0"/>
            </a:br>
            <a:r>
              <a:rPr kumimoji="1" lang="en-US" altLang="ja-JP" sz="2400" dirty="0" smtClean="0"/>
              <a:t>of normal </a:t>
            </a:r>
            <a:r>
              <a:rPr kumimoji="1" lang="en-US" altLang="ja-JP" sz="2400" dirty="0" err="1" smtClean="0"/>
              <a:t>q</a:t>
            </a:r>
            <a:r>
              <a:rPr lang="en-US" altLang="ja-JP" sz="2400" dirty="0" err="1" smtClean="0"/>
              <a:t>uadrupoles</a:t>
            </a:r>
            <a:r>
              <a:rPr lang="en-US" altLang="ja-JP" sz="2400" dirty="0" smtClean="0"/>
              <a:t>.</a:t>
            </a:r>
            <a:endParaRPr kumimoji="1" lang="ja-JP" altLang="en-US" sz="2400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7889548" y="6426160"/>
            <a:ext cx="13330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H. Sugimoto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7142514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b="1" i="1" dirty="0" smtClean="0">
                <a:solidFill>
                  <a:srgbClr val="471278"/>
                </a:solidFill>
                <a:cs typeface="Marker Felt"/>
              </a:rPr>
              <a:t>Beam-beam related issues</a:t>
            </a:r>
            <a:endParaRPr kumimoji="1" lang="ja-JP" altLang="en-US" b="1" i="1" dirty="0">
              <a:solidFill>
                <a:srgbClr val="471278"/>
              </a:solidFill>
              <a:cs typeface="Marker Felt"/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ja-JP" dirty="0" smtClean="0"/>
              <a:t>Beam lifetime shortening with beam-beam</a:t>
            </a:r>
            <a:r>
              <a:rPr lang="en-US" altLang="ja-JP" dirty="0"/>
              <a:t> </a:t>
            </a:r>
            <a:r>
              <a:rPr lang="en-US" altLang="ja-JP" dirty="0" smtClean="0"/>
              <a:t>effects</a:t>
            </a:r>
            <a:endParaRPr kumimoji="1" lang="en-US" altLang="ja-JP" dirty="0" smtClean="0"/>
          </a:p>
          <a:p>
            <a:r>
              <a:rPr lang="en-US" altLang="ja-JP" dirty="0" smtClean="0"/>
              <a:t>Luminosity degradation</a:t>
            </a:r>
          </a:p>
          <a:p>
            <a:pPr lvl="1"/>
            <a:r>
              <a:rPr lang="en-US" altLang="ja-JP" dirty="0" smtClean="0"/>
              <a:t>The design luminosity was determined based on the strong-strong beam-beam </a:t>
            </a:r>
            <a:r>
              <a:rPr lang="en-US" altLang="ja-JP" dirty="0" smtClean="0"/>
              <a:t>simulation</a:t>
            </a:r>
            <a:endParaRPr lang="en-US" altLang="ja-JP" dirty="0" smtClean="0"/>
          </a:p>
          <a:p>
            <a:pPr lvl="1"/>
            <a:r>
              <a:rPr kumimoji="1" lang="en-US" altLang="ja-JP" dirty="0" smtClean="0"/>
              <a:t>Beam-beam + lattice nonlinearity and space charge effect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0689443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79386"/>
            <a:ext cx="9144000" cy="540574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318" y="27536"/>
            <a:ext cx="840486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chemeClr val="accent1">
                    <a:lumMod val="50000"/>
                  </a:schemeClr>
                </a:solidFill>
              </a:rPr>
              <a:t>Beam</a:t>
            </a:r>
            <a:r>
              <a:rPr lang="en-US" sz="4000" dirty="0" smtClean="0">
                <a:solidFill>
                  <a:schemeClr val="accent1">
                    <a:lumMod val="50000"/>
                  </a:schemeClr>
                </a:solidFill>
              </a:rPr>
              <a:t>-beam effect on Touschek lifetime</a:t>
            </a:r>
            <a:endParaRPr lang="en-GB" sz="40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928" y="6462076"/>
            <a:ext cx="10664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A. Morita</a:t>
            </a:r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4259471" y="6385132"/>
            <a:ext cx="49503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i</a:t>
            </a:r>
            <a:r>
              <a:rPr lang="en-US" sz="2800" b="1" dirty="0" smtClean="0">
                <a:solidFill>
                  <a:srgbClr val="FF0000"/>
                </a:solidFill>
              </a:rPr>
              <a:t>n LER </a:t>
            </a:r>
            <a:r>
              <a:rPr lang="en-US" sz="2800" b="1" dirty="0" smtClean="0">
                <a:solidFill>
                  <a:srgbClr val="FF0000"/>
                </a:solidFill>
                <a:latin typeface="Symbol" panose="05050102010706020507" pitchFamily="18" charset="2"/>
              </a:rPr>
              <a:t>t</a:t>
            </a:r>
            <a:r>
              <a:rPr lang="en-US" sz="2800" b="1" dirty="0" smtClean="0">
                <a:solidFill>
                  <a:srgbClr val="FF0000"/>
                </a:solidFill>
                <a:latin typeface="Calibri"/>
              </a:rPr>
              <a:t>≈</a:t>
            </a:r>
            <a:r>
              <a:rPr lang="en-US" sz="2800" b="1" dirty="0" smtClean="0">
                <a:solidFill>
                  <a:srgbClr val="FF0000"/>
                </a:solidFill>
              </a:rPr>
              <a:t>300 s with beam-beam </a:t>
            </a:r>
            <a:endParaRPr lang="en-GB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11567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-24182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ja-JP" b="1" i="1" dirty="0" err="1">
                <a:solidFill>
                  <a:srgbClr val="471278"/>
                </a:solidFill>
                <a:cs typeface="Marker Felt"/>
              </a:rPr>
              <a:t>S</a:t>
            </a:r>
            <a:r>
              <a:rPr kumimoji="1" lang="en-US" altLang="ja-JP" b="1" i="1" dirty="0" err="1" smtClean="0">
                <a:solidFill>
                  <a:srgbClr val="471278"/>
                </a:solidFill>
                <a:cs typeface="Marker Felt"/>
              </a:rPr>
              <a:t>uperKEKB</a:t>
            </a:r>
            <a:r>
              <a:rPr kumimoji="1" lang="en-US" altLang="ja-JP" b="1" i="1" dirty="0" smtClean="0">
                <a:solidFill>
                  <a:srgbClr val="471278"/>
                </a:solidFill>
                <a:cs typeface="Marker Felt"/>
              </a:rPr>
              <a:t> beam-beam simulation</a:t>
            </a:r>
            <a:endParaRPr kumimoji="1" lang="ja-JP" altLang="en-US" b="1" i="1" dirty="0">
              <a:solidFill>
                <a:srgbClr val="471278"/>
              </a:solidFill>
              <a:cs typeface="Marker Felt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457200" y="6326909"/>
            <a:ext cx="9265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K. </a:t>
            </a:r>
            <a:r>
              <a:rPr kumimoji="1" lang="en-US" altLang="ja-JP" dirty="0" err="1" smtClean="0"/>
              <a:t>Ohmi</a:t>
            </a:r>
            <a:endParaRPr kumimoji="1" lang="ja-JP" altLang="en-US" dirty="0"/>
          </a:p>
        </p:txBody>
      </p:sp>
      <p:sp>
        <p:nvSpPr>
          <p:cNvPr id="3" name="正方形/長方形 2"/>
          <p:cNvSpPr/>
          <p:nvPr/>
        </p:nvSpPr>
        <p:spPr>
          <a:xfrm>
            <a:off x="1824181" y="5799935"/>
            <a:ext cx="6862619" cy="8448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n-US" altLang="ja-JP" dirty="0" smtClean="0"/>
              <a:t>Smaller (single beam ) vertical </a:t>
            </a:r>
            <a:r>
              <a:rPr lang="en-US" altLang="ja-JP" dirty="0" err="1"/>
              <a:t>emittance</a:t>
            </a:r>
            <a:r>
              <a:rPr lang="en-US" altLang="ja-JP" dirty="0"/>
              <a:t> </a:t>
            </a:r>
            <a:r>
              <a:rPr lang="en-US" altLang="ja-JP" dirty="0" smtClean="0"/>
              <a:t>gives higher luminosity.</a:t>
            </a:r>
          </a:p>
          <a:p>
            <a:pPr>
              <a:lnSpc>
                <a:spcPct val="90000"/>
              </a:lnSpc>
            </a:pPr>
            <a:r>
              <a:rPr lang="en-US" altLang="ja-JP" dirty="0" smtClean="0"/>
              <a:t>Much lower vertical </a:t>
            </a:r>
            <a:r>
              <a:rPr lang="en-US" altLang="ja-JP" dirty="0" err="1" smtClean="0"/>
              <a:t>emittance</a:t>
            </a:r>
            <a:r>
              <a:rPr lang="en-US" altLang="ja-JP" dirty="0" smtClean="0"/>
              <a:t> than the design (</a:t>
            </a:r>
            <a:r>
              <a:rPr lang="en-US" altLang="ja-JP" dirty="0" smtClean="0">
                <a:solidFill>
                  <a:srgbClr val="FF0000"/>
                </a:solidFill>
              </a:rPr>
              <a:t>about half</a:t>
            </a:r>
            <a:r>
              <a:rPr lang="en-US" altLang="ja-JP" dirty="0" smtClean="0"/>
              <a:t>) will be needed to achieve the design luminosity.</a:t>
            </a:r>
          </a:p>
        </p:txBody>
      </p:sp>
      <p:pic>
        <p:nvPicPr>
          <p:cNvPr id="7" name="コンテンツ プレースホルダー 6" descr="Lknb1007emy_s.eps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557" r="-13557"/>
          <a:stretch>
            <a:fillRect/>
          </a:stretch>
        </p:blipFill>
        <p:spPr>
          <a:xfrm>
            <a:off x="-708012" y="1273972"/>
            <a:ext cx="8229600" cy="4525963"/>
          </a:xfrm>
        </p:spPr>
      </p:pic>
      <p:sp>
        <p:nvSpPr>
          <p:cNvPr id="4" name="テキスト ボックス 3"/>
          <p:cNvSpPr txBox="1"/>
          <p:nvPr/>
        </p:nvSpPr>
        <p:spPr>
          <a:xfrm>
            <a:off x="2155641" y="4147714"/>
            <a:ext cx="361920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Strong-strong method (PIC)</a:t>
            </a:r>
          </a:p>
          <a:p>
            <a:r>
              <a:rPr lang="en-US" altLang="ja-JP" dirty="0" smtClean="0"/>
              <a:t>For the long-rage force, the </a:t>
            </a:r>
            <a:r>
              <a:rPr lang="en-US" altLang="ja-JP" dirty="0" err="1" smtClean="0"/>
              <a:t>gaussian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en-US" altLang="ja-JP" dirty="0" smtClean="0"/>
              <a:t>distribution was assumed.</a:t>
            </a:r>
            <a:endParaRPr kumimoji="1" lang="ja-JP" altLang="en-US" dirty="0"/>
          </a:p>
        </p:txBody>
      </p:sp>
      <p:graphicFrame>
        <p:nvGraphicFramePr>
          <p:cNvPr id="6" name="表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2164081"/>
              </p:ext>
            </p:extLst>
          </p:nvPr>
        </p:nvGraphicFramePr>
        <p:xfrm>
          <a:off x="6408664" y="1663083"/>
          <a:ext cx="2575119" cy="1463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58373"/>
                <a:gridCol w="858373"/>
                <a:gridCol w="858373"/>
              </a:tblGrid>
              <a:tr h="327751"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LER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HER</a:t>
                      </a:r>
                      <a:endParaRPr kumimoji="1" lang="ja-JP" altLang="en-US" dirty="0"/>
                    </a:p>
                  </a:txBody>
                  <a:tcPr/>
                </a:tc>
              </a:tr>
              <a:tr h="327751">
                <a:tc>
                  <a:txBody>
                    <a:bodyPr/>
                    <a:lstStyle/>
                    <a:p>
                      <a:r>
                        <a:rPr kumimoji="1" lang="en-US" altLang="ja-JP" dirty="0" smtClean="0">
                          <a:latin typeface="Symbol" charset="2"/>
                          <a:cs typeface="Symbol" charset="2"/>
                        </a:rPr>
                        <a:t>e</a:t>
                      </a:r>
                      <a:r>
                        <a:rPr kumimoji="1" lang="en-US" altLang="ja-JP" sz="1800" baseline="-25000" dirty="0" smtClean="0"/>
                        <a:t>x</a:t>
                      </a:r>
                      <a:r>
                        <a:rPr kumimoji="1" lang="en-US" altLang="ja-JP" sz="1600" dirty="0" smtClean="0"/>
                        <a:t> </a:t>
                      </a:r>
                      <a:r>
                        <a:rPr kumimoji="1" lang="en-US" altLang="ja-JP" dirty="0" smtClean="0"/>
                        <a:t>[nm]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3.2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4.6</a:t>
                      </a:r>
                      <a:endParaRPr kumimoji="1" lang="ja-JP" altLang="en-US" dirty="0"/>
                    </a:p>
                  </a:txBody>
                  <a:tcPr/>
                </a:tc>
              </a:tr>
              <a:tr h="327751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 err="1" smtClean="0">
                          <a:latin typeface="Symbol" charset="2"/>
                          <a:cs typeface="Symbol" charset="2"/>
                        </a:rPr>
                        <a:t>e</a:t>
                      </a:r>
                      <a:r>
                        <a:rPr kumimoji="1" lang="en-US" altLang="ja-JP" sz="1800" baseline="-25000" dirty="0" err="1" smtClean="0"/>
                        <a:t>y</a:t>
                      </a:r>
                      <a:r>
                        <a:rPr kumimoji="1" lang="en-US" altLang="ja-JP" sz="1600" dirty="0" smtClean="0"/>
                        <a:t> </a:t>
                      </a:r>
                      <a:r>
                        <a:rPr kumimoji="1" lang="en-US" altLang="ja-JP" dirty="0" smtClean="0"/>
                        <a:t>[pm]</a:t>
                      </a:r>
                      <a:endParaRPr kumimoji="1" lang="ja-JP" alt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8.64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11.5</a:t>
                      </a:r>
                      <a:endParaRPr kumimoji="1" lang="ja-JP" altLang="en-US" dirty="0"/>
                    </a:p>
                  </a:txBody>
                  <a:tcPr/>
                </a:tc>
              </a:tr>
              <a:tr h="327751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 smtClean="0">
                          <a:latin typeface="Symbol" charset="2"/>
                          <a:cs typeface="Symbol" charset="2"/>
                        </a:rPr>
                        <a:t>k</a:t>
                      </a:r>
                      <a:r>
                        <a:rPr kumimoji="1" lang="en-US" altLang="ja-JP" dirty="0" smtClean="0"/>
                        <a:t> [%]</a:t>
                      </a:r>
                      <a:endParaRPr kumimoji="1" lang="ja-JP" alt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0.27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0.25</a:t>
                      </a:r>
                      <a:endParaRPr kumimoji="1" lang="ja-JP" alt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テキスト ボックス 7"/>
          <p:cNvSpPr txBox="1"/>
          <p:nvPr/>
        </p:nvSpPr>
        <p:spPr>
          <a:xfrm>
            <a:off x="6793185" y="1275466"/>
            <a:ext cx="18682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 smtClean="0"/>
              <a:t>SuperKEKB</a:t>
            </a:r>
            <a:r>
              <a:rPr kumimoji="1" lang="en-US" altLang="ja-JP" dirty="0" smtClean="0"/>
              <a:t> design</a:t>
            </a:r>
            <a:endParaRPr kumimoji="1" lang="ja-JP" altLang="en-US" dirty="0"/>
          </a:p>
        </p:txBody>
      </p:sp>
      <p:grpSp>
        <p:nvGrpSpPr>
          <p:cNvPr id="9" name="図形グループ 8"/>
          <p:cNvGrpSpPr/>
          <p:nvPr/>
        </p:nvGrpSpPr>
        <p:grpSpPr>
          <a:xfrm>
            <a:off x="1654601" y="2726306"/>
            <a:ext cx="7489399" cy="1184894"/>
            <a:chOff x="1654601" y="2726306"/>
            <a:chExt cx="7489399" cy="1184894"/>
          </a:xfrm>
        </p:grpSpPr>
        <p:cxnSp>
          <p:nvCxnSpPr>
            <p:cNvPr id="10" name="直線コネクタ 9"/>
            <p:cNvCxnSpPr/>
            <p:nvPr/>
          </p:nvCxnSpPr>
          <p:spPr>
            <a:xfrm>
              <a:off x="1654601" y="2726306"/>
              <a:ext cx="4754063" cy="0"/>
            </a:xfrm>
            <a:prstGeom prst="line">
              <a:avLst/>
            </a:prstGeom>
            <a:ln>
              <a:solidFill>
                <a:srgbClr val="008000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線矢印コネクタ 11"/>
            <p:cNvCxnSpPr/>
            <p:nvPr/>
          </p:nvCxnSpPr>
          <p:spPr>
            <a:xfrm flipH="1" flipV="1">
              <a:off x="4870586" y="2726306"/>
              <a:ext cx="2087474" cy="815562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テキスト ボックス 12"/>
            <p:cNvSpPr txBox="1"/>
            <p:nvPr/>
          </p:nvSpPr>
          <p:spPr>
            <a:xfrm>
              <a:off x="6259677" y="3541868"/>
              <a:ext cx="28843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dirty="0" err="1"/>
                <a:t>S</a:t>
              </a:r>
              <a:r>
                <a:rPr kumimoji="1" lang="en-US" altLang="ja-JP" dirty="0" err="1" smtClean="0"/>
                <a:t>uperKEKB</a:t>
              </a:r>
              <a:r>
                <a:rPr kumimoji="1" lang="en-US" altLang="ja-JP" dirty="0" smtClean="0"/>
                <a:t> design luminosity</a:t>
              </a:r>
              <a:endParaRPr kumimoji="1" lang="ja-JP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4165987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66416"/>
            <a:ext cx="9144000" cy="372516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318" y="0"/>
            <a:ext cx="911868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chemeClr val="accent1">
                    <a:lumMod val="50000"/>
                  </a:schemeClr>
                </a:solidFill>
              </a:rPr>
              <a:t>lattice-dependent effects reduce predicted luminosity by 10-30%</a:t>
            </a:r>
            <a:endParaRPr lang="en-GB" sz="44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0712" y="6397815"/>
            <a:ext cx="9054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D. </a:t>
            </a:r>
            <a:r>
              <a:rPr lang="en-US" dirty="0"/>
              <a:t>Z</a:t>
            </a:r>
            <a:r>
              <a:rPr lang="en-US" dirty="0" smtClean="0"/>
              <a:t>hou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189024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318" y="0"/>
            <a:ext cx="911868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chemeClr val="accent1">
                    <a:lumMod val="50000"/>
                  </a:schemeClr>
                </a:solidFill>
              </a:rPr>
              <a:t>space charge reduces predicted luminosity by another 20%</a:t>
            </a:r>
            <a:endParaRPr lang="en-GB" sz="44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628800"/>
            <a:ext cx="5976664" cy="457442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0712" y="6397815"/>
            <a:ext cx="9054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D. </a:t>
            </a:r>
            <a:r>
              <a:rPr lang="en-US" dirty="0"/>
              <a:t>Z</a:t>
            </a:r>
            <a:r>
              <a:rPr lang="en-US" dirty="0" smtClean="0"/>
              <a:t>hou</a:t>
            </a:r>
            <a:endParaRPr lang="en-GB" dirty="0"/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2339752" y="3645024"/>
            <a:ext cx="0" cy="432048"/>
          </a:xfrm>
          <a:prstGeom prst="straightConnector1">
            <a:avLst/>
          </a:prstGeom>
          <a:ln w="476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5724128" y="4365104"/>
            <a:ext cx="0" cy="360040"/>
          </a:xfrm>
          <a:prstGeom prst="straightConnector1">
            <a:avLst/>
          </a:prstGeom>
          <a:ln w="476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1187624" y="3645024"/>
            <a:ext cx="0" cy="1080120"/>
          </a:xfrm>
          <a:prstGeom prst="straightConnector1">
            <a:avLst/>
          </a:prstGeom>
          <a:ln w="47625">
            <a:solidFill>
              <a:srgbClr val="006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043608" y="4725144"/>
            <a:ext cx="300229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6600"/>
                </a:solidFill>
              </a:rPr>
              <a:t>s</a:t>
            </a:r>
            <a:r>
              <a:rPr lang="en-US" sz="2400" b="1" dirty="0" smtClean="0">
                <a:solidFill>
                  <a:srgbClr val="006600"/>
                </a:solidFill>
              </a:rPr>
              <a:t>trong lattice effect</a:t>
            </a:r>
          </a:p>
          <a:p>
            <a:r>
              <a:rPr lang="en-US" sz="2400" b="1" dirty="0">
                <a:solidFill>
                  <a:srgbClr val="006600"/>
                </a:solidFill>
              </a:rPr>
              <a:t>a</a:t>
            </a:r>
            <a:r>
              <a:rPr lang="en-US" sz="2400" b="1" dirty="0" smtClean="0">
                <a:solidFill>
                  <a:srgbClr val="006600"/>
                </a:solidFill>
              </a:rPr>
              <a:t>lready at low current</a:t>
            </a:r>
            <a:endParaRPr lang="en-GB" sz="2400" b="1" dirty="0">
              <a:solidFill>
                <a:srgbClr val="0066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940152" y="3926193"/>
            <a:ext cx="182723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further</a:t>
            </a:r>
          </a:p>
          <a:p>
            <a:r>
              <a:rPr lang="en-US" sz="2400" b="1" dirty="0" smtClean="0">
                <a:solidFill>
                  <a:srgbClr val="FF0000"/>
                </a:solidFill>
              </a:rPr>
              <a:t>degradation </a:t>
            </a:r>
          </a:p>
          <a:p>
            <a:r>
              <a:rPr lang="en-US" sz="2400" b="1" dirty="0" smtClean="0">
                <a:solidFill>
                  <a:srgbClr val="FF0000"/>
                </a:solidFill>
              </a:rPr>
              <a:t>from </a:t>
            </a:r>
          </a:p>
          <a:p>
            <a:r>
              <a:rPr lang="en-US" sz="2400" b="1" dirty="0" smtClean="0">
                <a:solidFill>
                  <a:srgbClr val="FF0000"/>
                </a:solidFill>
              </a:rPr>
              <a:t>space charge</a:t>
            </a:r>
            <a:endParaRPr lang="en-GB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66978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87" y="1700808"/>
            <a:ext cx="9144000" cy="290710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95536" y="467380"/>
            <a:ext cx="85555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i="1" dirty="0" smtClean="0">
                <a:solidFill>
                  <a:srgbClr val="471278"/>
                </a:solidFill>
              </a:rPr>
              <a:t>Ideal </a:t>
            </a:r>
            <a:r>
              <a:rPr lang="en-US" sz="3600" b="1" i="1" dirty="0" smtClean="0">
                <a:solidFill>
                  <a:srgbClr val="471278"/>
                </a:solidFill>
              </a:rPr>
              <a:t>crab waist recovers dynamic aperture</a:t>
            </a:r>
            <a:endParaRPr lang="en-GB" sz="3600" b="1" i="1" dirty="0">
              <a:solidFill>
                <a:srgbClr val="471278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928" y="6462076"/>
            <a:ext cx="10664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A. Morita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377106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0545"/>
            <a:ext cx="9144000" cy="498211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65283" y="144214"/>
            <a:ext cx="83562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i="1" dirty="0">
                <a:solidFill>
                  <a:srgbClr val="471278"/>
                </a:solidFill>
              </a:rPr>
              <a:t>R</a:t>
            </a:r>
            <a:r>
              <a:rPr lang="en-US" sz="3600" b="1" i="1" dirty="0" smtClean="0">
                <a:solidFill>
                  <a:srgbClr val="471278"/>
                </a:solidFill>
              </a:rPr>
              <a:t>ealistic </a:t>
            </a:r>
            <a:r>
              <a:rPr lang="en-US" sz="3600" b="1" i="1" dirty="0" smtClean="0">
                <a:solidFill>
                  <a:srgbClr val="471278"/>
                </a:solidFill>
              </a:rPr>
              <a:t>crab waist has less positive effect</a:t>
            </a:r>
            <a:endParaRPr lang="en-GB" sz="3600" b="1" i="1" dirty="0">
              <a:solidFill>
                <a:srgbClr val="471278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390007" y="5176957"/>
            <a:ext cx="830065" cy="548091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8077554" y="6438685"/>
            <a:ext cx="10664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A. Morita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313605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22300" y="476935"/>
            <a:ext cx="80137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600" b="1" i="1" dirty="0" smtClean="0">
                <a:solidFill>
                  <a:srgbClr val="471278"/>
                </a:solidFill>
                <a:latin typeface="+mj-lt"/>
              </a:rPr>
              <a:t>Main </a:t>
            </a:r>
            <a:r>
              <a:rPr lang="en-GB" sz="3600" b="1" i="1" dirty="0">
                <a:solidFill>
                  <a:srgbClr val="471278"/>
                </a:solidFill>
                <a:latin typeface="+mj-lt"/>
              </a:rPr>
              <a:t>obstacle: non-linear </a:t>
            </a:r>
            <a:r>
              <a:rPr lang="en-US" sz="3600" b="1" i="1" dirty="0" err="1">
                <a:solidFill>
                  <a:srgbClr val="471278"/>
                </a:solidFill>
                <a:latin typeface="+mj-lt"/>
              </a:rPr>
              <a:t>Maxwellian</a:t>
            </a:r>
            <a:r>
              <a:rPr lang="en-US" sz="3600" b="1" i="1" dirty="0">
                <a:solidFill>
                  <a:srgbClr val="471278"/>
                </a:solidFill>
                <a:latin typeface="+mj-lt"/>
              </a:rPr>
              <a:t> fringe </a:t>
            </a:r>
            <a:r>
              <a:rPr lang="en-US" sz="3600" b="1" i="1" dirty="0" smtClean="0">
                <a:solidFill>
                  <a:srgbClr val="471278"/>
                </a:solidFill>
                <a:latin typeface="+mj-lt"/>
              </a:rPr>
              <a:t>of </a:t>
            </a:r>
            <a:r>
              <a:rPr lang="en-US" sz="3600" b="1" i="1" dirty="0">
                <a:solidFill>
                  <a:srgbClr val="471278"/>
                </a:solidFill>
                <a:latin typeface="+mj-lt"/>
              </a:rPr>
              <a:t>FF quadrupoles</a:t>
            </a:r>
            <a:endParaRPr lang="en-GB" sz="3600" b="1" i="1" dirty="0">
              <a:solidFill>
                <a:srgbClr val="471278"/>
              </a:solidFill>
              <a:latin typeface="+mj-lt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0" y="3369514"/>
            <a:ext cx="9144000" cy="2622886"/>
            <a:chOff x="0" y="3369514"/>
            <a:chExt cx="9144000" cy="2622886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3428333"/>
              <a:ext cx="9144000" cy="2564067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1854200" y="3415633"/>
              <a:ext cx="203200" cy="21656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/>
            <p:cNvSpPr/>
            <p:nvPr/>
          </p:nvSpPr>
          <p:spPr>
            <a:xfrm>
              <a:off x="3543300" y="3396249"/>
              <a:ext cx="330200" cy="21656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7429500" y="3369514"/>
              <a:ext cx="330200" cy="21656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8343900" y="3407614"/>
              <a:ext cx="330200" cy="17846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Down Arrow 3"/>
          <p:cNvSpPr/>
          <p:nvPr/>
        </p:nvSpPr>
        <p:spPr>
          <a:xfrm>
            <a:off x="7658100" y="1879600"/>
            <a:ext cx="863600" cy="1765300"/>
          </a:xfrm>
          <a:prstGeom prst="downArrow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26303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1" dirty="0" smtClean="0">
                <a:solidFill>
                  <a:srgbClr val="471278"/>
                </a:solidFill>
              </a:rPr>
              <a:t>Conclusions on DA &amp; CW study</a:t>
            </a:r>
            <a:endParaRPr lang="en-US" b="1" i="1" dirty="0">
              <a:solidFill>
                <a:srgbClr val="471278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/>
              <a:t>Beam-beam effect reduces dynamic aperture &amp; Touschek lifetime </a:t>
            </a:r>
            <a:endParaRPr lang="en-US" dirty="0"/>
          </a:p>
          <a:p>
            <a:r>
              <a:rPr lang="en-US" dirty="0"/>
              <a:t>DA degradation by BB effect COULD be cured by crab waist if I-cell of CW was linear </a:t>
            </a:r>
            <a:endParaRPr lang="en-US" dirty="0"/>
          </a:p>
          <a:p>
            <a:r>
              <a:rPr lang="en-US" dirty="0"/>
              <a:t>Intrinsic non-</a:t>
            </a:r>
            <a:r>
              <a:rPr lang="en-US" dirty="0" smtClean="0"/>
              <a:t>linearity (</a:t>
            </a:r>
            <a:r>
              <a:rPr lang="en-US" dirty="0" err="1"/>
              <a:t>Maxwellian</a:t>
            </a:r>
            <a:r>
              <a:rPr lang="en-US" dirty="0"/>
              <a:t> fringe) blocks dynamic aperture of CW on our lattice </a:t>
            </a:r>
            <a:endParaRPr lang="en-US" dirty="0"/>
          </a:p>
          <a:p>
            <a:r>
              <a:rPr lang="en-US" dirty="0"/>
              <a:t>Achieving 40σ aperture by using </a:t>
            </a:r>
            <a:r>
              <a:rPr lang="en-US" dirty="0" err="1"/>
              <a:t>octupole</a:t>
            </a:r>
            <a:r>
              <a:rPr lang="en-US" dirty="0"/>
              <a:t> correctors is difficult without QCs allowed </a:t>
            </a:r>
            <a:r>
              <a:rPr lang="en-US" dirty="0" err="1"/>
              <a:t>multipole</a:t>
            </a:r>
            <a:r>
              <a:rPr lang="en-US" dirty="0"/>
              <a:t> </a:t>
            </a:r>
            <a:r>
              <a:rPr lang="en-US" dirty="0" smtClean="0"/>
              <a:t>suppression </a:t>
            </a:r>
            <a:endParaRPr lang="en-US" dirty="0"/>
          </a:p>
          <a:p>
            <a:r>
              <a:rPr lang="en-US" dirty="0"/>
              <a:t>Tuning K5 corrector on real machine WOULD be difficult because of fragmentation of good parameter region 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00947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" name="グループ化 54"/>
          <p:cNvGrpSpPr/>
          <p:nvPr/>
        </p:nvGrpSpPr>
        <p:grpSpPr>
          <a:xfrm>
            <a:off x="324830" y="206320"/>
            <a:ext cx="8494340" cy="6607056"/>
            <a:chOff x="-20638" y="-410654"/>
            <a:chExt cx="9126538" cy="7098792"/>
          </a:xfrm>
        </p:grpSpPr>
        <p:pic>
          <p:nvPicPr>
            <p:cNvPr id="14338" name="Picture 2" descr=" Ring4.JPG                                                      04FFC802Macintosh HD                   C12DDCCD: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47700" y="304800"/>
              <a:ext cx="8458200" cy="6324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339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9375" y="5607050"/>
              <a:ext cx="1984375" cy="108108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sp>
          <p:nvSpPr>
            <p:cNvPr id="14340" name="Rectangle 20"/>
            <p:cNvSpPr>
              <a:spLocks/>
            </p:cNvSpPr>
            <p:nvPr/>
          </p:nvSpPr>
          <p:spPr bwMode="auto">
            <a:xfrm>
              <a:off x="3459489" y="1066800"/>
              <a:ext cx="2120159" cy="396820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40638" bIns="0">
              <a:spAutoFit/>
            </a:bodyPr>
            <a:lstStyle/>
            <a:p>
              <a:r>
                <a:rPr lang="en-US" altLang="ja-JP" sz="2400" dirty="0">
                  <a:solidFill>
                    <a:srgbClr val="0000FF"/>
                  </a:solidFill>
                  <a:latin typeface="Futura" charset="0"/>
                </a:rPr>
                <a:t>e</a:t>
              </a:r>
              <a:r>
                <a:rPr lang="en-US" altLang="ja-JP" sz="2400" baseline="30000" dirty="0">
                  <a:solidFill>
                    <a:srgbClr val="0000FF"/>
                  </a:solidFill>
                  <a:latin typeface="Futura" charset="0"/>
                </a:rPr>
                <a:t>-</a:t>
              </a:r>
              <a:r>
                <a:rPr lang="en-US" altLang="ja-JP" sz="2400" dirty="0">
                  <a:solidFill>
                    <a:srgbClr val="0000FF"/>
                  </a:solidFill>
                  <a:latin typeface="Futura" charset="0"/>
                </a:rPr>
                <a:t> </a:t>
              </a:r>
              <a:r>
                <a:rPr lang="en-US" altLang="ja-JP" sz="2400" dirty="0" smtClean="0">
                  <a:solidFill>
                    <a:srgbClr val="0000FF"/>
                  </a:solidFill>
                  <a:latin typeface="Futura" charset="0"/>
                </a:rPr>
                <a:t>7GeV 2.6 </a:t>
              </a:r>
              <a:r>
                <a:rPr lang="en-US" altLang="ja-JP" sz="2400" dirty="0">
                  <a:solidFill>
                    <a:srgbClr val="0000FF"/>
                  </a:solidFill>
                  <a:latin typeface="Futura" charset="0"/>
                </a:rPr>
                <a:t>A</a:t>
              </a:r>
            </a:p>
          </p:txBody>
        </p:sp>
        <p:sp>
          <p:nvSpPr>
            <p:cNvPr id="14341" name="Rectangle 21"/>
            <p:cNvSpPr>
              <a:spLocks/>
            </p:cNvSpPr>
            <p:nvPr/>
          </p:nvSpPr>
          <p:spPr bwMode="auto">
            <a:xfrm>
              <a:off x="4000350" y="148946"/>
              <a:ext cx="2202830" cy="396820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40638" bIns="0">
              <a:spAutoFit/>
            </a:bodyPr>
            <a:lstStyle/>
            <a:p>
              <a:r>
                <a:rPr lang="en-US" altLang="ja-JP" sz="2400" dirty="0">
                  <a:solidFill>
                    <a:srgbClr val="FF0000"/>
                  </a:solidFill>
                  <a:latin typeface="Futura" charset="0"/>
                </a:rPr>
                <a:t>e</a:t>
              </a:r>
              <a:r>
                <a:rPr lang="en-US" altLang="ja-JP" sz="2400" baseline="30000" dirty="0">
                  <a:solidFill>
                    <a:srgbClr val="FF0000"/>
                  </a:solidFill>
                  <a:latin typeface="Futura" charset="0"/>
                </a:rPr>
                <a:t>+</a:t>
              </a:r>
              <a:r>
                <a:rPr lang="en-US" altLang="ja-JP" sz="2400" dirty="0">
                  <a:solidFill>
                    <a:srgbClr val="FF0000"/>
                  </a:solidFill>
                  <a:latin typeface="Futura" charset="0"/>
                </a:rPr>
                <a:t> </a:t>
              </a:r>
              <a:r>
                <a:rPr lang="en-US" altLang="ja-JP" sz="2400" dirty="0" smtClean="0">
                  <a:solidFill>
                    <a:srgbClr val="FF0000"/>
                  </a:solidFill>
                  <a:latin typeface="Futura" charset="0"/>
                </a:rPr>
                <a:t>4GeV 3.6 </a:t>
              </a:r>
              <a:r>
                <a:rPr lang="en-US" altLang="ja-JP" sz="2400" dirty="0">
                  <a:solidFill>
                    <a:srgbClr val="FF0000"/>
                  </a:solidFill>
                  <a:latin typeface="Futura" charset="0"/>
                </a:rPr>
                <a:t>A</a:t>
              </a:r>
            </a:p>
          </p:txBody>
        </p:sp>
        <p:sp>
          <p:nvSpPr>
            <p:cNvPr id="14342" name="Rectangle 23"/>
            <p:cNvSpPr>
              <a:spLocks/>
            </p:cNvSpPr>
            <p:nvPr/>
          </p:nvSpPr>
          <p:spPr bwMode="auto">
            <a:xfrm>
              <a:off x="4648200" y="6248400"/>
              <a:ext cx="4343400" cy="423863"/>
            </a:xfrm>
            <a:prstGeom prst="rect">
              <a:avLst/>
            </a:prstGeom>
            <a:solidFill>
              <a:srgbClr val="FFCCC9"/>
            </a:solidFill>
            <a:ln w="12700">
              <a:noFill/>
              <a:miter lim="800000"/>
              <a:headEnd/>
              <a:tailEnd/>
            </a:ln>
          </p:spPr>
          <p:txBody>
            <a:bodyPr lIns="0" tIns="0" rIns="40638" bIns="0"/>
            <a:lstStyle/>
            <a:p>
              <a:pPr algn="ctr"/>
              <a:r>
                <a:rPr lang="en-US" altLang="ja-JP" sz="2700" dirty="0" smtClean="0">
                  <a:latin typeface="ＭＳ Ｐゴシック" pitchFamily="50" charset="-128"/>
                </a:rPr>
                <a:t>Target: L = 8x10</a:t>
              </a:r>
              <a:r>
                <a:rPr lang="en-US" altLang="ja-JP" sz="2700" baseline="30000" dirty="0" smtClean="0">
                  <a:latin typeface="ＭＳ Ｐゴシック" pitchFamily="50" charset="-128"/>
                </a:rPr>
                <a:t>35</a:t>
              </a:r>
              <a:r>
                <a:rPr lang="en-US" altLang="ja-JP" sz="2700" dirty="0" smtClean="0">
                  <a:latin typeface="ＭＳ Ｐゴシック" pitchFamily="50" charset="-128"/>
                </a:rPr>
                <a:t>/cm</a:t>
              </a:r>
              <a:r>
                <a:rPr lang="en-US" altLang="ja-JP" sz="2700" baseline="30000" dirty="0" smtClean="0">
                  <a:latin typeface="ＭＳ Ｐゴシック" pitchFamily="50" charset="-128"/>
                </a:rPr>
                <a:t>2</a:t>
              </a:r>
              <a:r>
                <a:rPr lang="en-US" altLang="ja-JP" sz="2700" dirty="0" smtClean="0">
                  <a:latin typeface="ＭＳ Ｐゴシック" pitchFamily="50" charset="-128"/>
                </a:rPr>
                <a:t>/s</a:t>
              </a:r>
              <a:endParaRPr lang="ja-JP" altLang="en-US" sz="2700" dirty="0">
                <a:latin typeface="ＭＳ Ｐゴシック" pitchFamily="50" charset="-128"/>
              </a:endParaRPr>
            </a:p>
          </p:txBody>
        </p:sp>
        <p:grpSp>
          <p:nvGrpSpPr>
            <p:cNvPr id="2" name="Group 24"/>
            <p:cNvGrpSpPr>
              <a:grpSpLocks/>
            </p:cNvGrpSpPr>
            <p:nvPr/>
          </p:nvGrpSpPr>
          <p:grpSpPr bwMode="auto">
            <a:xfrm>
              <a:off x="6477000" y="5410200"/>
              <a:ext cx="2446338" cy="706438"/>
              <a:chOff x="0" y="0"/>
              <a:chExt cx="2192" cy="632"/>
            </a:xfrm>
          </p:grpSpPr>
          <p:grpSp>
            <p:nvGrpSpPr>
              <p:cNvPr id="3" name="Group 25"/>
              <p:cNvGrpSpPr>
                <a:grpSpLocks/>
              </p:cNvGrpSpPr>
              <p:nvPr/>
            </p:nvGrpSpPr>
            <p:grpSpPr bwMode="auto">
              <a:xfrm>
                <a:off x="0" y="77"/>
                <a:ext cx="2192" cy="555"/>
                <a:chOff x="0" y="0"/>
                <a:chExt cx="2192" cy="554"/>
              </a:xfrm>
            </p:grpSpPr>
            <p:sp>
              <p:nvSpPr>
                <p:cNvPr id="14389" name="Rectangle 26"/>
                <p:cNvSpPr>
                  <a:spLocks/>
                </p:cNvSpPr>
                <p:nvPr/>
              </p:nvSpPr>
              <p:spPr bwMode="auto">
                <a:xfrm>
                  <a:off x="0" y="0"/>
                  <a:ext cx="2192" cy="453"/>
                </a:xfrm>
                <a:prstGeom prst="rect">
                  <a:avLst/>
                </a:prstGeom>
                <a:solidFill>
                  <a:srgbClr val="FFFFFF"/>
                </a:solidFill>
                <a:ln w="25400">
                  <a:solidFill>
                    <a:srgbClr val="FFFFFF"/>
                  </a:solidFill>
                  <a:miter lim="800000"/>
                  <a:headEnd/>
                  <a:tailEnd/>
                </a:ln>
              </p:spPr>
              <p:txBody>
                <a:bodyPr lIns="0" tIns="0" rIns="0" bIns="0"/>
                <a:lstStyle/>
                <a:p>
                  <a:endParaRPr lang="ja-JP" altLang="en-US"/>
                </a:p>
              </p:txBody>
            </p:sp>
            <p:pic>
              <p:nvPicPr>
                <p:cNvPr id="14390" name="Picture 27"/>
                <p:cNvPicPr>
                  <a:picLocks noChangeAspect="1" noChangeArrowheads="1"/>
                </p:cNvPicPr>
                <p:nvPr/>
              </p:nvPicPr>
              <p:blipFill>
                <a:blip r:embed="rId5" cstate="print"/>
                <a:srcRect/>
                <a:stretch>
                  <a:fillRect/>
                </a:stretch>
              </p:blipFill>
              <p:spPr bwMode="auto">
                <a:xfrm>
                  <a:off x="74" y="20"/>
                  <a:ext cx="2047" cy="534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</p:spPr>
            </p:pic>
          </p:grpSp>
          <p:sp>
            <p:nvSpPr>
              <p:cNvPr id="14388" name="Oval 28"/>
              <p:cNvSpPr>
                <a:spLocks/>
              </p:cNvSpPr>
              <p:nvPr/>
            </p:nvSpPr>
            <p:spPr bwMode="auto">
              <a:xfrm>
                <a:off x="1276" y="0"/>
                <a:ext cx="470" cy="605"/>
              </a:xfrm>
              <a:prstGeom prst="ellipse">
                <a:avLst/>
              </a:prstGeom>
              <a:noFill/>
              <a:ln w="50800">
                <a:solidFill>
                  <a:srgbClr val="FF0500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ja-JP" altLang="en-US"/>
              </a:p>
            </p:txBody>
          </p:sp>
        </p:grpSp>
        <p:sp>
          <p:nvSpPr>
            <p:cNvPr id="14" name="円/楕円 13"/>
            <p:cNvSpPr/>
            <p:nvPr/>
          </p:nvSpPr>
          <p:spPr>
            <a:xfrm>
              <a:off x="4159250" y="2262188"/>
              <a:ext cx="1219200" cy="5334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>
                <a:solidFill>
                  <a:srgbClr val="FFFFFF"/>
                </a:solidFill>
              </a:endParaRPr>
            </a:p>
          </p:txBody>
        </p:sp>
        <p:cxnSp>
          <p:nvCxnSpPr>
            <p:cNvPr id="15" name="直線矢印コネクタ 14"/>
            <p:cNvCxnSpPr/>
            <p:nvPr/>
          </p:nvCxnSpPr>
          <p:spPr>
            <a:xfrm>
              <a:off x="4838700" y="990600"/>
              <a:ext cx="457200" cy="76200"/>
            </a:xfrm>
            <a:prstGeom prst="straightConnector1">
              <a:avLst/>
            </a:prstGeom>
            <a:ln w="381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4346" name="図 51"/>
            <p:cNvPicPr>
              <a:picLocks noChangeAspect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7278688" y="398463"/>
              <a:ext cx="1562100" cy="5159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347" name="Rectangle 19"/>
            <p:cNvSpPr>
              <a:spLocks/>
            </p:cNvSpPr>
            <p:nvPr/>
          </p:nvSpPr>
          <p:spPr bwMode="auto">
            <a:xfrm>
              <a:off x="3614224" y="1504532"/>
              <a:ext cx="2057400" cy="415925"/>
            </a:xfrm>
            <a:prstGeom prst="rect">
              <a:avLst/>
            </a:prstGeom>
            <a:solidFill>
              <a:srgbClr val="FFCCC9"/>
            </a:solidFill>
            <a:ln w="12700">
              <a:noFill/>
              <a:miter lim="800000"/>
              <a:headEnd/>
              <a:tailEnd/>
            </a:ln>
          </p:spPr>
          <p:txBody>
            <a:bodyPr lIns="0" tIns="0" rIns="40638" bIns="0">
              <a:spAutoFit/>
            </a:bodyPr>
            <a:lstStyle/>
            <a:p>
              <a:r>
                <a:rPr lang="en-US" altLang="ja-JP" sz="2700" dirty="0">
                  <a:latin typeface="ＭＳ Ｐゴシック" pitchFamily="50" charset="-128"/>
                </a:rPr>
                <a:t> </a:t>
              </a:r>
              <a:r>
                <a:rPr lang="en-US" altLang="ja-JP" sz="2700" dirty="0" err="1">
                  <a:latin typeface="ＭＳ Ｐゴシック" pitchFamily="50" charset="-128"/>
                </a:rPr>
                <a:t>SuperKEKB</a:t>
              </a:r>
              <a:endParaRPr lang="ja-JP" altLang="en-US" sz="2700" dirty="0">
                <a:latin typeface="ＭＳ Ｐゴシック" pitchFamily="50" charset="-128"/>
              </a:endParaRPr>
            </a:p>
          </p:txBody>
        </p:sp>
        <p:cxnSp>
          <p:nvCxnSpPr>
            <p:cNvPr id="19" name="直線矢印コネクタ 18"/>
            <p:cNvCxnSpPr>
              <a:cxnSpLocks noChangeShapeType="1"/>
            </p:cNvCxnSpPr>
            <p:nvPr/>
          </p:nvCxnSpPr>
          <p:spPr bwMode="auto">
            <a:xfrm flipH="1" flipV="1">
              <a:off x="8269288" y="838200"/>
              <a:ext cx="342900" cy="123825"/>
            </a:xfrm>
            <a:prstGeom prst="straightConnector1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arrow" w="med" len="med"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</p:spPr>
        </p:cxnSp>
        <p:cxnSp>
          <p:nvCxnSpPr>
            <p:cNvPr id="20" name="直線矢印コネクタ 19"/>
            <p:cNvCxnSpPr>
              <a:cxnSpLocks noChangeShapeType="1"/>
            </p:cNvCxnSpPr>
            <p:nvPr/>
          </p:nvCxnSpPr>
          <p:spPr bwMode="auto">
            <a:xfrm flipV="1">
              <a:off x="7507288" y="838200"/>
              <a:ext cx="381000" cy="76200"/>
            </a:xfrm>
            <a:prstGeom prst="straightConnector1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 type="arrow" w="med" len="med"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</p:spPr>
        </p:cxnSp>
        <p:sp>
          <p:nvSpPr>
            <p:cNvPr id="14350" name="Rectangle 16"/>
            <p:cNvSpPr>
              <a:spLocks/>
            </p:cNvSpPr>
            <p:nvPr/>
          </p:nvSpPr>
          <p:spPr bwMode="auto">
            <a:xfrm>
              <a:off x="7507288" y="304800"/>
              <a:ext cx="1066800" cy="1524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40638" bIns="0"/>
            <a:lstStyle/>
            <a:p>
              <a:r>
                <a:rPr lang="en-US" altLang="ja-JP" sz="1000">
                  <a:latin typeface="Gill Sans" charset="0"/>
                </a:rPr>
                <a:t>Colliding bunches</a:t>
              </a:r>
            </a:p>
          </p:txBody>
        </p:sp>
        <p:pic>
          <p:nvPicPr>
            <p:cNvPr id="14351" name="図 51"/>
            <p:cNvPicPr>
              <a:picLocks noChangeAspect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28600" y="152400"/>
              <a:ext cx="1604963" cy="2286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352" name="Picture 2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7559675" y="1714500"/>
              <a:ext cx="1209675" cy="952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24" name="直線矢印コネクタ 23"/>
            <p:cNvCxnSpPr>
              <a:cxnSpLocks noChangeShapeType="1"/>
            </p:cNvCxnSpPr>
            <p:nvPr/>
          </p:nvCxnSpPr>
          <p:spPr bwMode="auto">
            <a:xfrm rot="16200000" flipH="1">
              <a:off x="657225" y="2089150"/>
              <a:ext cx="1676400" cy="0"/>
            </a:xfrm>
            <a:prstGeom prst="straightConnector1">
              <a:avLst/>
            </a:prstGeom>
            <a:noFill/>
            <a:ln w="19050" cap="flat" cmpd="sng" algn="ctr">
              <a:solidFill>
                <a:schemeClr val="accent5">
                  <a:lumMod val="60000"/>
                  <a:lumOff val="40000"/>
                </a:schemeClr>
              </a:solidFill>
              <a:prstDash val="solid"/>
              <a:round/>
              <a:headEnd type="arrow" w="med" len="med"/>
              <a:tailEnd type="arrow" w="med" len="med"/>
            </a:ln>
            <a:effectLst/>
          </p:spPr>
        </p:cxnSp>
        <p:pic>
          <p:nvPicPr>
            <p:cNvPr id="14354" name="Picture 330" descr="OHO_TiN_After"/>
            <p:cNvPicPr>
              <a:picLocks noChangeAspect="1" noChangeArrowheads="1"/>
            </p:cNvPicPr>
            <p:nvPr/>
          </p:nvPicPr>
          <p:blipFill>
            <a:blip r:embed="rId9" cstate="print">
              <a:lum contrast="-18000"/>
            </a:blip>
            <a:srcRect b="8067"/>
            <a:stretch>
              <a:fillRect/>
            </a:stretch>
          </p:blipFill>
          <p:spPr bwMode="auto">
            <a:xfrm>
              <a:off x="2103438" y="5653088"/>
              <a:ext cx="1363662" cy="10191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355" name="Picture 33" descr="&#10;ARES のコピー                                                  0004FF1BMacintosh HD                   C12DDCCD: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7480300" y="2743200"/>
              <a:ext cx="1449388" cy="20447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356" name="Text Box 34"/>
            <p:cNvSpPr txBox="1">
              <a:spLocks noChangeArrowheads="1"/>
            </p:cNvSpPr>
            <p:nvPr/>
          </p:nvSpPr>
          <p:spPr bwMode="auto">
            <a:xfrm>
              <a:off x="2476501" y="4241800"/>
              <a:ext cx="1081954" cy="2976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ja-JP" sz="1200" dirty="0">
                  <a:latin typeface="Helvetica Neue"/>
                </a:rPr>
                <a:t>Damping ring</a:t>
              </a:r>
            </a:p>
          </p:txBody>
        </p:sp>
        <p:sp>
          <p:nvSpPr>
            <p:cNvPr id="14357" name="Line 35"/>
            <p:cNvSpPr>
              <a:spLocks noChangeShapeType="1"/>
            </p:cNvSpPr>
            <p:nvPr/>
          </p:nvSpPr>
          <p:spPr bwMode="auto">
            <a:xfrm flipH="1">
              <a:off x="2552700" y="4495800"/>
              <a:ext cx="838200" cy="0"/>
            </a:xfrm>
            <a:prstGeom prst="line">
              <a:avLst/>
            </a:prstGeom>
            <a:noFill/>
            <a:ln w="28575">
              <a:solidFill>
                <a:srgbClr val="B80000"/>
              </a:solidFill>
              <a:round/>
              <a:headEnd type="triangle" w="sm" len="sm"/>
              <a:tailEnd type="none" w="sm" len="sm"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4358" name="Line 36"/>
            <p:cNvSpPr>
              <a:spLocks noChangeShapeType="1"/>
            </p:cNvSpPr>
            <p:nvPr/>
          </p:nvSpPr>
          <p:spPr bwMode="auto">
            <a:xfrm flipH="1">
              <a:off x="4305300" y="4724400"/>
              <a:ext cx="228600" cy="381000"/>
            </a:xfrm>
            <a:prstGeom prst="line">
              <a:avLst/>
            </a:prstGeom>
            <a:noFill/>
            <a:ln w="28575">
              <a:solidFill>
                <a:srgbClr val="B80000"/>
              </a:solidFill>
              <a:round/>
              <a:headEnd type="triangle" w="sm" len="sm"/>
              <a:tailEnd type="none" w="sm" len="sm"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4359" name="Text Box 37"/>
            <p:cNvSpPr txBox="1">
              <a:spLocks noChangeArrowheads="1"/>
            </p:cNvSpPr>
            <p:nvPr/>
          </p:nvSpPr>
          <p:spPr bwMode="auto">
            <a:xfrm>
              <a:off x="3462338" y="5105400"/>
              <a:ext cx="1503919" cy="2976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ja-JP" sz="1200" dirty="0">
                  <a:latin typeface="Helvetica Neue"/>
                </a:rPr>
                <a:t>Low emittance gun</a:t>
              </a:r>
            </a:p>
          </p:txBody>
        </p:sp>
        <p:sp>
          <p:nvSpPr>
            <p:cNvPr id="14360" name="Line 38"/>
            <p:cNvSpPr>
              <a:spLocks noChangeShapeType="1"/>
            </p:cNvSpPr>
            <p:nvPr/>
          </p:nvSpPr>
          <p:spPr bwMode="auto">
            <a:xfrm flipH="1">
              <a:off x="3619500" y="5105400"/>
              <a:ext cx="685800" cy="0"/>
            </a:xfrm>
            <a:prstGeom prst="line">
              <a:avLst/>
            </a:prstGeom>
            <a:noFill/>
            <a:ln w="28575">
              <a:solidFill>
                <a:srgbClr val="B800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4361" name="Text Box 39"/>
            <p:cNvSpPr txBox="1">
              <a:spLocks noChangeArrowheads="1"/>
            </p:cNvSpPr>
            <p:nvPr/>
          </p:nvSpPr>
          <p:spPr bwMode="auto">
            <a:xfrm>
              <a:off x="5524500" y="4076700"/>
              <a:ext cx="1077913" cy="244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ja-JP" sz="1000">
                  <a:latin typeface="Helvetica Neue"/>
                </a:rPr>
                <a:t>Positron source</a:t>
              </a:r>
            </a:p>
          </p:txBody>
        </p:sp>
        <p:sp>
          <p:nvSpPr>
            <p:cNvPr id="14362" name="Line 40"/>
            <p:cNvSpPr>
              <a:spLocks noChangeShapeType="1"/>
            </p:cNvSpPr>
            <p:nvPr/>
          </p:nvSpPr>
          <p:spPr bwMode="auto">
            <a:xfrm>
              <a:off x="5524500" y="4321175"/>
              <a:ext cx="1143000" cy="0"/>
            </a:xfrm>
            <a:prstGeom prst="line">
              <a:avLst/>
            </a:prstGeom>
            <a:noFill/>
            <a:ln w="28575">
              <a:solidFill>
                <a:srgbClr val="B80000"/>
              </a:solidFill>
              <a:round/>
              <a:headEnd type="triangle" w="sm" len="sm"/>
              <a:tailEnd type="none" w="sm" len="sm"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4363" name="Text Box 41"/>
            <p:cNvSpPr txBox="1">
              <a:spLocks noChangeArrowheads="1"/>
            </p:cNvSpPr>
            <p:nvPr/>
          </p:nvSpPr>
          <p:spPr bwMode="auto">
            <a:xfrm>
              <a:off x="2476500" y="1524000"/>
              <a:ext cx="1076325" cy="396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ja-JP" sz="1000">
                  <a:latin typeface="Helvetica Neue"/>
                </a:rPr>
                <a:t>New beam pipe</a:t>
              </a:r>
            </a:p>
            <a:p>
              <a:r>
                <a:rPr lang="en-US" altLang="ja-JP" sz="1000">
                  <a:latin typeface="Helvetica Neue"/>
                </a:rPr>
                <a:t>&amp; bellows</a:t>
              </a:r>
            </a:p>
          </p:txBody>
        </p:sp>
        <p:sp>
          <p:nvSpPr>
            <p:cNvPr id="14364" name="Line 42"/>
            <p:cNvSpPr>
              <a:spLocks noChangeShapeType="1"/>
            </p:cNvSpPr>
            <p:nvPr/>
          </p:nvSpPr>
          <p:spPr bwMode="auto">
            <a:xfrm>
              <a:off x="2476500" y="1905000"/>
              <a:ext cx="990600" cy="0"/>
            </a:xfrm>
            <a:prstGeom prst="line">
              <a:avLst/>
            </a:prstGeom>
            <a:noFill/>
            <a:ln w="28575">
              <a:solidFill>
                <a:srgbClr val="B80000"/>
              </a:solidFill>
              <a:round/>
              <a:headEnd type="triangle" w="sm" len="sm"/>
              <a:tailEnd type="none" w="sm" len="sm"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4365" name="Text Box 43"/>
            <p:cNvSpPr txBox="1">
              <a:spLocks noChangeArrowheads="1"/>
            </p:cNvSpPr>
            <p:nvPr/>
          </p:nvSpPr>
          <p:spPr bwMode="auto">
            <a:xfrm>
              <a:off x="6972300" y="-410654"/>
              <a:ext cx="1748163" cy="562161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r>
                <a:rPr lang="en-US" altLang="ja-JP" sz="2800" dirty="0">
                  <a:solidFill>
                    <a:schemeClr val="accent4"/>
                  </a:solidFill>
                  <a:latin typeface="Helvetica Neue"/>
                </a:rPr>
                <a:t>Belle II</a:t>
              </a:r>
            </a:p>
          </p:txBody>
        </p:sp>
        <p:sp>
          <p:nvSpPr>
            <p:cNvPr id="14366" name="Line 44"/>
            <p:cNvSpPr>
              <a:spLocks noChangeShapeType="1"/>
            </p:cNvSpPr>
            <p:nvPr/>
          </p:nvSpPr>
          <p:spPr bwMode="auto">
            <a:xfrm flipV="1">
              <a:off x="6210300" y="152400"/>
              <a:ext cx="762000" cy="685800"/>
            </a:xfrm>
            <a:prstGeom prst="line">
              <a:avLst/>
            </a:prstGeom>
            <a:noFill/>
            <a:ln w="28575">
              <a:solidFill>
                <a:schemeClr val="accent4"/>
              </a:solidFill>
              <a:round/>
              <a:headEnd type="triangle" w="sm" len="sm"/>
              <a:tailEnd type="none" w="sm" len="sm"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4367" name="Text Box 45"/>
            <p:cNvSpPr txBox="1">
              <a:spLocks noChangeArrowheads="1"/>
            </p:cNvSpPr>
            <p:nvPr/>
          </p:nvSpPr>
          <p:spPr bwMode="auto">
            <a:xfrm>
              <a:off x="6591300" y="898525"/>
              <a:ext cx="596900" cy="244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ja-JP" sz="1000">
                  <a:latin typeface="Helvetica Neue"/>
                </a:rPr>
                <a:t>New IR</a:t>
              </a:r>
            </a:p>
          </p:txBody>
        </p:sp>
        <p:sp>
          <p:nvSpPr>
            <p:cNvPr id="14368" name="Line 46"/>
            <p:cNvSpPr>
              <a:spLocks noChangeShapeType="1"/>
            </p:cNvSpPr>
            <p:nvPr/>
          </p:nvSpPr>
          <p:spPr bwMode="auto">
            <a:xfrm flipV="1">
              <a:off x="6396038" y="1143000"/>
              <a:ext cx="762000" cy="0"/>
            </a:xfrm>
            <a:prstGeom prst="line">
              <a:avLst/>
            </a:prstGeom>
            <a:noFill/>
            <a:ln w="28575">
              <a:solidFill>
                <a:srgbClr val="B80000"/>
              </a:solidFill>
              <a:round/>
              <a:headEnd type="triangle" w="sm" len="sm"/>
              <a:tailEnd type="none" w="sm" len="sm"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4369" name="Line 47"/>
            <p:cNvSpPr>
              <a:spLocks noChangeShapeType="1"/>
            </p:cNvSpPr>
            <p:nvPr/>
          </p:nvSpPr>
          <p:spPr bwMode="auto">
            <a:xfrm flipH="1">
              <a:off x="2247900" y="990600"/>
              <a:ext cx="533400" cy="304800"/>
            </a:xfrm>
            <a:prstGeom prst="line">
              <a:avLst/>
            </a:prstGeom>
            <a:noFill/>
            <a:ln w="38100">
              <a:solidFill>
                <a:srgbClr val="F7020B"/>
              </a:solidFill>
              <a:round/>
              <a:headEnd/>
              <a:tailEnd type="arrow" w="med" len="med"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4370" name="Line 48"/>
            <p:cNvSpPr>
              <a:spLocks noChangeShapeType="1"/>
            </p:cNvSpPr>
            <p:nvPr/>
          </p:nvSpPr>
          <p:spPr bwMode="auto">
            <a:xfrm flipH="1" flipV="1">
              <a:off x="5067300" y="685800"/>
              <a:ext cx="457200" cy="76200"/>
            </a:xfrm>
            <a:prstGeom prst="line">
              <a:avLst/>
            </a:prstGeom>
            <a:noFill/>
            <a:ln w="38100">
              <a:solidFill>
                <a:srgbClr val="F7020B"/>
              </a:solidFill>
              <a:round/>
              <a:headEnd/>
              <a:tailEnd type="arrow" w="med" len="med"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4371" name="Line 49"/>
            <p:cNvSpPr>
              <a:spLocks noChangeShapeType="1"/>
            </p:cNvSpPr>
            <p:nvPr/>
          </p:nvSpPr>
          <p:spPr bwMode="auto">
            <a:xfrm flipH="1" flipV="1">
              <a:off x="6210300" y="1447800"/>
              <a:ext cx="381000" cy="228600"/>
            </a:xfrm>
            <a:prstGeom prst="line">
              <a:avLst/>
            </a:prstGeom>
            <a:noFill/>
            <a:ln w="38100">
              <a:solidFill>
                <a:srgbClr val="F7020B"/>
              </a:solidFill>
              <a:round/>
              <a:headEnd/>
              <a:tailEnd type="arrow" w="med" len="med"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4372" name="Line 50"/>
            <p:cNvSpPr>
              <a:spLocks noChangeShapeType="1"/>
            </p:cNvSpPr>
            <p:nvPr/>
          </p:nvSpPr>
          <p:spPr bwMode="auto">
            <a:xfrm flipH="1">
              <a:off x="6286500" y="2743200"/>
              <a:ext cx="533400" cy="304800"/>
            </a:xfrm>
            <a:prstGeom prst="line">
              <a:avLst/>
            </a:prstGeom>
            <a:noFill/>
            <a:ln w="38100">
              <a:solidFill>
                <a:srgbClr val="000BF7"/>
              </a:solidFill>
              <a:round/>
              <a:headEnd/>
              <a:tailEnd type="arrow" w="med" len="med"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4373" name="Line 51"/>
            <p:cNvSpPr>
              <a:spLocks noChangeShapeType="1"/>
            </p:cNvSpPr>
            <p:nvPr/>
          </p:nvSpPr>
          <p:spPr bwMode="auto">
            <a:xfrm>
              <a:off x="6591300" y="1219200"/>
              <a:ext cx="381000" cy="152400"/>
            </a:xfrm>
            <a:prstGeom prst="line">
              <a:avLst/>
            </a:prstGeom>
            <a:noFill/>
            <a:ln w="38100">
              <a:solidFill>
                <a:srgbClr val="000BF7"/>
              </a:solidFill>
              <a:round/>
              <a:headEnd/>
              <a:tailEnd type="arrow" w="med" len="med"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pic>
          <p:nvPicPr>
            <p:cNvPr id="14374" name="Picture 110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6427788" y="4775200"/>
              <a:ext cx="977900" cy="739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375" name="テキスト ボックス 46"/>
            <p:cNvSpPr txBox="1">
              <a:spLocks noChangeArrowheads="1"/>
            </p:cNvSpPr>
            <p:nvPr/>
          </p:nvSpPr>
          <p:spPr bwMode="auto">
            <a:xfrm>
              <a:off x="792163" y="5178425"/>
              <a:ext cx="1874837" cy="4619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altLang="ja-JP" sz="1200"/>
                <a:t>TiN-coated beam pipe with antechambers</a:t>
              </a:r>
            </a:p>
          </p:txBody>
        </p:sp>
        <p:sp>
          <p:nvSpPr>
            <p:cNvPr id="14376" name="テキスト ボックス 47"/>
            <p:cNvSpPr txBox="1">
              <a:spLocks noChangeArrowheads="1"/>
            </p:cNvSpPr>
            <p:nvPr/>
          </p:nvSpPr>
          <p:spPr bwMode="auto">
            <a:xfrm>
              <a:off x="38100" y="4292600"/>
              <a:ext cx="2189163" cy="4960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altLang="ja-JP" sz="1200" dirty="0"/>
                <a:t>Redesign the lattices of </a:t>
              </a:r>
              <a:r>
                <a:rPr lang="en-US" altLang="ja-JP" sz="1200" dirty="0" smtClean="0"/>
                <a:t>LER </a:t>
              </a:r>
              <a:r>
                <a:rPr lang="en-US" altLang="ja-JP" sz="1200" dirty="0"/>
                <a:t>to squeeze the emittance </a:t>
              </a:r>
            </a:p>
          </p:txBody>
        </p:sp>
        <p:sp>
          <p:nvSpPr>
            <p:cNvPr id="14377" name="テキスト ボックス 48"/>
            <p:cNvSpPr txBox="1">
              <a:spLocks noChangeArrowheads="1"/>
            </p:cNvSpPr>
            <p:nvPr/>
          </p:nvSpPr>
          <p:spPr bwMode="auto">
            <a:xfrm>
              <a:off x="5529263" y="3267075"/>
              <a:ext cx="1912937" cy="4619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altLang="ja-JP" sz="1200"/>
                <a:t>Add / modify RF systems for higher beam current</a:t>
              </a:r>
            </a:p>
          </p:txBody>
        </p:sp>
        <p:sp>
          <p:nvSpPr>
            <p:cNvPr id="14378" name="テキスト ボックス 49"/>
            <p:cNvSpPr txBox="1">
              <a:spLocks noChangeArrowheads="1"/>
            </p:cNvSpPr>
            <p:nvPr/>
          </p:nvSpPr>
          <p:spPr bwMode="auto">
            <a:xfrm>
              <a:off x="5638800" y="4324350"/>
              <a:ext cx="1790700" cy="4619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altLang="ja-JP" sz="1200"/>
                <a:t>New positron target / capture section</a:t>
              </a:r>
            </a:p>
          </p:txBody>
        </p:sp>
        <p:sp>
          <p:nvSpPr>
            <p:cNvPr id="14379" name="テキスト ボックス 50"/>
            <p:cNvSpPr txBox="1">
              <a:spLocks noChangeArrowheads="1"/>
            </p:cNvSpPr>
            <p:nvPr/>
          </p:nvSpPr>
          <p:spPr bwMode="auto">
            <a:xfrm>
              <a:off x="7240588" y="1066800"/>
              <a:ext cx="1836737" cy="6944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altLang="ja-JP" sz="1200" dirty="0"/>
                <a:t>New superconducting </a:t>
              </a:r>
              <a:r>
                <a:rPr lang="en-US" altLang="ja-JP" sz="1200" dirty="0" smtClean="0"/>
                <a:t>final </a:t>
              </a:r>
              <a:r>
                <a:rPr lang="en-US" altLang="ja-JP" sz="1200" dirty="0"/>
                <a:t>focusing quads near the IP</a:t>
              </a:r>
            </a:p>
          </p:txBody>
        </p:sp>
        <p:sp>
          <p:nvSpPr>
            <p:cNvPr id="14380" name="テキスト ボックス 51"/>
            <p:cNvSpPr txBox="1">
              <a:spLocks noChangeArrowheads="1"/>
            </p:cNvSpPr>
            <p:nvPr/>
          </p:nvSpPr>
          <p:spPr bwMode="auto">
            <a:xfrm>
              <a:off x="3536950" y="5334000"/>
              <a:ext cx="1771650" cy="4960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altLang="ja-JP" sz="1200" dirty="0"/>
                <a:t>Low emittance electrons to inject</a:t>
              </a:r>
            </a:p>
          </p:txBody>
        </p:sp>
        <p:sp>
          <p:nvSpPr>
            <p:cNvPr id="14381" name="テキスト ボックス 52"/>
            <p:cNvSpPr txBox="1">
              <a:spLocks noChangeArrowheads="1"/>
            </p:cNvSpPr>
            <p:nvPr/>
          </p:nvSpPr>
          <p:spPr bwMode="auto">
            <a:xfrm>
              <a:off x="2708275" y="3789363"/>
              <a:ext cx="1771650" cy="4619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altLang="ja-JP" sz="1200" dirty="0"/>
                <a:t>Low emittance positrons to inject</a:t>
              </a:r>
            </a:p>
          </p:txBody>
        </p:sp>
        <p:sp>
          <p:nvSpPr>
            <p:cNvPr id="14382" name="テキスト ボックス 45"/>
            <p:cNvSpPr txBox="1">
              <a:spLocks noChangeArrowheads="1"/>
            </p:cNvSpPr>
            <p:nvPr/>
          </p:nvSpPr>
          <p:spPr bwMode="auto">
            <a:xfrm>
              <a:off x="-20638" y="2427288"/>
              <a:ext cx="1766888" cy="4603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altLang="ja-JP" sz="1200"/>
                <a:t>Replace short  dipoles with longer ones (LER)</a:t>
              </a:r>
            </a:p>
          </p:txBody>
        </p:sp>
        <p:grpSp>
          <p:nvGrpSpPr>
            <p:cNvPr id="4" name="図形グループ 71"/>
            <p:cNvGrpSpPr>
              <a:grpSpLocks/>
            </p:cNvGrpSpPr>
            <p:nvPr/>
          </p:nvGrpSpPr>
          <p:grpSpPr bwMode="auto">
            <a:xfrm>
              <a:off x="184150" y="2927350"/>
              <a:ext cx="2405063" cy="1273175"/>
              <a:chOff x="184906" y="2927590"/>
              <a:chExt cx="2404238" cy="1272404"/>
            </a:xfrm>
          </p:grpSpPr>
          <p:pic>
            <p:nvPicPr>
              <p:cNvPr id="14384" name="図 67"/>
              <p:cNvPicPr>
                <a:picLocks/>
              </p:cNvPicPr>
              <p:nvPr/>
            </p:nvPicPr>
            <p:blipFill>
              <a:blip r:embed="rId12" cstate="print"/>
              <a:srcRect/>
              <a:stretch>
                <a:fillRect/>
              </a:stretch>
            </p:blipFill>
            <p:spPr bwMode="auto">
              <a:xfrm>
                <a:off x="184906" y="3666554"/>
                <a:ext cx="2404238" cy="53344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4385" name="図 68"/>
              <p:cNvPicPr>
                <a:picLocks/>
              </p:cNvPicPr>
              <p:nvPr/>
            </p:nvPicPr>
            <p:blipFill>
              <a:blip r:embed="rId13" cstate="print"/>
              <a:srcRect/>
              <a:stretch>
                <a:fillRect/>
              </a:stretch>
            </p:blipFill>
            <p:spPr bwMode="auto">
              <a:xfrm>
                <a:off x="211208" y="2927590"/>
                <a:ext cx="2362164" cy="5109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70" name="下矢印 69"/>
              <p:cNvSpPr/>
              <p:nvPr/>
            </p:nvSpPr>
            <p:spPr>
              <a:xfrm>
                <a:off x="1211667" y="3443216"/>
                <a:ext cx="365000" cy="217355"/>
              </a:xfrm>
              <a:prstGeom prst="downArrow">
                <a:avLst/>
              </a:prstGeom>
              <a:solidFill>
                <a:srgbClr val="CCFFCC"/>
              </a:solidFill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/>
              </a:p>
            </p:txBody>
          </p:sp>
        </p:grpSp>
      </p:grpSp>
      <p:sp>
        <p:nvSpPr>
          <p:cNvPr id="56" name="タイトル 55"/>
          <p:cNvSpPr>
            <a:spLocks noGrp="1"/>
          </p:cNvSpPr>
          <p:nvPr>
            <p:ph type="title"/>
          </p:nvPr>
        </p:nvSpPr>
        <p:spPr>
          <a:xfrm>
            <a:off x="212384" y="-24"/>
            <a:ext cx="6203032" cy="785818"/>
          </a:xfrm>
        </p:spPr>
        <p:txBody>
          <a:bodyPr>
            <a:normAutofit/>
          </a:bodyPr>
          <a:lstStyle/>
          <a:p>
            <a:r>
              <a:rPr kumimoji="1" lang="en-US" altLang="ja-JP" b="1" i="1" dirty="0" smtClean="0">
                <a:solidFill>
                  <a:srgbClr val="471278"/>
                </a:solidFill>
                <a:cs typeface="Marker Felt"/>
              </a:rPr>
              <a:t>What’s new </a:t>
            </a:r>
            <a:r>
              <a:rPr lang="en-US" altLang="ja-JP" b="1" i="1" dirty="0" smtClean="0">
                <a:solidFill>
                  <a:srgbClr val="471278"/>
                </a:solidFill>
                <a:cs typeface="Marker Felt"/>
              </a:rPr>
              <a:t>at </a:t>
            </a:r>
            <a:r>
              <a:rPr kumimoji="1" lang="en-US" altLang="ja-JP" b="1" i="1" dirty="0" smtClean="0">
                <a:solidFill>
                  <a:srgbClr val="471278"/>
                </a:solidFill>
                <a:cs typeface="Marker Felt"/>
              </a:rPr>
              <a:t>SuperKEKB</a:t>
            </a:r>
            <a:endParaRPr kumimoji="1" lang="ja-JP" altLang="en-US" b="1" i="1" dirty="0">
              <a:solidFill>
                <a:srgbClr val="471278"/>
              </a:solidFill>
              <a:cs typeface="Marker Felt"/>
            </a:endParaRPr>
          </a:p>
        </p:txBody>
      </p:sp>
    </p:spTree>
    <p:extLst>
      <p:ext uri="{BB962C8B-B14F-4D97-AF65-F5344CB8AC3E}">
        <p14:creationId xmlns:p14="http://schemas.microsoft.com/office/powerpoint/2010/main" val="27704532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06924" y="-220587"/>
            <a:ext cx="8229600" cy="1143000"/>
          </a:xfrm>
        </p:spPr>
        <p:txBody>
          <a:bodyPr/>
          <a:lstStyle/>
          <a:p>
            <a:r>
              <a:rPr lang="en-US" altLang="ja-JP" b="1" i="1" dirty="0" smtClean="0">
                <a:solidFill>
                  <a:srgbClr val="471278"/>
                </a:solidFill>
                <a:cs typeface="Marker Felt"/>
              </a:rPr>
              <a:t>Electron cloud issues</a:t>
            </a:r>
            <a:endParaRPr kumimoji="1" lang="ja-JP" altLang="en-US" sz="3200" b="1" i="1" dirty="0">
              <a:solidFill>
                <a:srgbClr val="471278"/>
              </a:solidFill>
              <a:cs typeface="Marker Felt"/>
            </a:endParaRP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614306" y="796025"/>
            <a:ext cx="8072494" cy="3667131"/>
          </a:xfrm>
        </p:spPr>
        <p:txBody>
          <a:bodyPr>
            <a:normAutofit/>
          </a:bodyPr>
          <a:lstStyle/>
          <a:p>
            <a:pPr>
              <a:lnSpc>
                <a:spcPct val="95000"/>
              </a:lnSpc>
              <a:spcBef>
                <a:spcPts val="0"/>
              </a:spcBef>
            </a:pPr>
            <a:r>
              <a:rPr lang="en-US" altLang="ja-JP" sz="2400" b="0" dirty="0" smtClean="0"/>
              <a:t>The single bunch instability is main concern.</a:t>
            </a:r>
          </a:p>
          <a:p>
            <a:pPr lvl="1">
              <a:lnSpc>
                <a:spcPct val="95000"/>
              </a:lnSpc>
              <a:spcBef>
                <a:spcPts val="0"/>
              </a:spcBef>
            </a:pPr>
            <a:r>
              <a:rPr lang="en-US" altLang="ja-JP" sz="2000" dirty="0" smtClean="0"/>
              <a:t>Leads to increase in </a:t>
            </a:r>
            <a:r>
              <a:rPr lang="en-US" altLang="ja-JP" sz="2000" dirty="0" err="1" smtClean="0"/>
              <a:t>emittance</a:t>
            </a:r>
            <a:endParaRPr lang="en-US" altLang="ja-JP" sz="2000" dirty="0" smtClean="0"/>
          </a:p>
          <a:p>
            <a:pPr lvl="1">
              <a:lnSpc>
                <a:spcPct val="95000"/>
              </a:lnSpc>
              <a:spcBef>
                <a:spcPts val="0"/>
              </a:spcBef>
            </a:pPr>
            <a:r>
              <a:rPr lang="en-US" altLang="ja-JP" sz="2000" b="0" dirty="0" smtClean="0"/>
              <a:t>Coupled bunch instabilities will be cured by feedback system.</a:t>
            </a:r>
          </a:p>
          <a:p>
            <a:pPr>
              <a:lnSpc>
                <a:spcPct val="95000"/>
              </a:lnSpc>
              <a:spcBef>
                <a:spcPts val="0"/>
              </a:spcBef>
            </a:pPr>
            <a:r>
              <a:rPr lang="en-US" altLang="ja-JP" sz="2400" dirty="0"/>
              <a:t>Simulation and calculation by </a:t>
            </a:r>
            <a:r>
              <a:rPr lang="en-US" altLang="ja-JP" sz="2400" dirty="0" err="1"/>
              <a:t>Ohmi</a:t>
            </a:r>
            <a:r>
              <a:rPr lang="en-US" altLang="ja-JP" sz="2400" dirty="0"/>
              <a:t>, et al.</a:t>
            </a:r>
            <a:endParaRPr lang="en-US" altLang="ja-JP" sz="2400" b="0" dirty="0" smtClean="0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B4610A-7B83-4138-AFF8-D0E9316B21DE}" type="slidenum">
              <a:rPr lang="en-US" altLang="ja-JP" smtClean="0"/>
              <a:pPr/>
              <a:t>40</a:t>
            </a:fld>
            <a:endParaRPr lang="en-US" altLang="ja-JP"/>
          </a:p>
        </p:txBody>
      </p:sp>
      <p:pic>
        <p:nvPicPr>
          <p:cNvPr id="17" name="図 16" descr="equatio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32187" y="2629591"/>
            <a:ext cx="3160842" cy="1071570"/>
          </a:xfrm>
          <a:prstGeom prst="rect">
            <a:avLst/>
          </a:prstGeom>
          <a:ln w="3175">
            <a:solidFill>
              <a:sysClr val="windowText" lastClr="000000"/>
            </a:solidFill>
          </a:ln>
        </p:spPr>
      </p:pic>
      <p:pic>
        <p:nvPicPr>
          <p:cNvPr id="18" name="図 17" descr="equation_w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654493" y="2630160"/>
            <a:ext cx="2407874" cy="850117"/>
          </a:xfrm>
          <a:prstGeom prst="rect">
            <a:avLst/>
          </a:prstGeom>
          <a:ln w="3175">
            <a:noFill/>
          </a:ln>
        </p:spPr>
      </p:pic>
      <p:graphicFrame>
        <p:nvGraphicFramePr>
          <p:cNvPr id="19" name="表 18"/>
          <p:cNvGraphicFramePr>
            <a:graphicFrameLocks noGrp="1"/>
          </p:cNvGraphicFramePr>
          <p:nvPr/>
        </p:nvGraphicFramePr>
        <p:xfrm>
          <a:off x="1500166" y="3703336"/>
          <a:ext cx="5248978" cy="2011680"/>
        </p:xfrm>
        <a:graphic>
          <a:graphicData uri="http://schemas.openxmlformats.org/drawingml/2006/table">
            <a:tbl>
              <a:tblPr/>
              <a:tblGrid>
                <a:gridCol w="889168"/>
                <a:gridCol w="908592"/>
                <a:gridCol w="830428"/>
                <a:gridCol w="943493"/>
                <a:gridCol w="1524016"/>
                <a:gridCol w="153281"/>
              </a:tblGrid>
              <a:tr h="13970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      </a:t>
                      </a:r>
                      <a:r>
                        <a:rPr lang="en-US" sz="1200" b="0" i="1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E</a:t>
                      </a:r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[</a:t>
                      </a:r>
                      <a:r>
                        <a:rPr lang="en-US" sz="1200" b="0" i="0" u="none" strike="noStrike" dirty="0" err="1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GeV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]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12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= 4.0</a:t>
                      </a:r>
                      <a:endParaRPr lang="en-US" altLang="ja-JP" sz="12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200" b="0" i="0" u="none" strike="noStrike">
                        <a:solidFill>
                          <a:srgbClr val="FF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200" b="0" i="0" u="none" strike="noStrike">
                        <a:solidFill>
                          <a:srgbClr val="FF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ctr"/>
                      <a:endParaRPr lang="ja-JP" altLang="en-US" sz="12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ja-JP" altLang="en-US" sz="1200" b="0" i="0" u="none" strike="noStrike">
                        <a:solidFill>
                          <a:srgbClr val="000000"/>
                        </a:solidFill>
                        <a:latin typeface="ＭＳ Ｐゴシック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3970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1" u="none" strike="noStrike" dirty="0" smtClean="0">
                          <a:solidFill>
                            <a:srgbClr val="000000"/>
                          </a:solidFill>
                          <a:latin typeface="Symbol" pitchFamily="18" charset="2"/>
                          <a:cs typeface="Arial" pitchFamily="34" charset="0"/>
                        </a:rPr>
                        <a:t>g</a:t>
                      </a:r>
                      <a:endParaRPr lang="el-GR" sz="1200" b="0" i="1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4290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12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=</a:t>
                      </a:r>
                      <a:r>
                        <a:rPr lang="en-US" altLang="ja-JP" sz="1200" b="0" i="0" u="none" strike="noStrike" baseline="0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altLang="ja-JP" sz="12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7828</a:t>
                      </a:r>
                      <a:endParaRPr lang="en-US" altLang="ja-JP" sz="12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  </a:t>
                      </a:r>
                      <a:r>
                        <a:rPr lang="en-US" sz="1200" b="0" i="1" u="none" strike="noStrike" dirty="0" err="1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N</a:t>
                      </a:r>
                      <a:r>
                        <a:rPr lang="en-US" sz="1200" b="0" i="0" u="none" strike="noStrike" baseline="-25000" dirty="0" err="1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b</a:t>
                      </a:r>
                      <a:endParaRPr lang="en-US" sz="1200" b="0" i="0" u="none" strike="noStrike" baseline="-2500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7145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= 6.25E+10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ctr"/>
                      <a:endParaRPr lang="ja-JP" altLang="en-US" sz="12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ja-JP" altLang="en-US" sz="1200" b="0" i="0" u="none" strike="noStrike">
                        <a:solidFill>
                          <a:srgbClr val="000000"/>
                        </a:solidFill>
                        <a:latin typeface="ＭＳ Ｐゴシック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3970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1" u="none" strike="noStrike" dirty="0" smtClean="0">
                          <a:solidFill>
                            <a:srgbClr val="000000"/>
                          </a:solidFill>
                          <a:latin typeface="Symbol" pitchFamily="18" charset="2"/>
                          <a:cs typeface="Arial" pitchFamily="34" charset="0"/>
                        </a:rPr>
                        <a:t>n</a:t>
                      </a:r>
                      <a:r>
                        <a:rPr lang="en-US" sz="1200" b="0" i="0" u="none" strike="noStrike" baseline="-25000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s</a:t>
                      </a:r>
                      <a:endParaRPr lang="en-US" sz="1200" b="0" i="0" u="none" strike="noStrike" baseline="-2500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4290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12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= 0.026</a:t>
                      </a:r>
                      <a:endParaRPr lang="en-US" altLang="ja-JP" sz="12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  </a:t>
                      </a:r>
                      <a:r>
                        <a:rPr lang="en-US" sz="1200" b="0" i="1" u="none" strike="noStrike" dirty="0" err="1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Q</a:t>
                      </a:r>
                      <a:r>
                        <a:rPr lang="en-US" sz="1200" b="0" i="0" u="none" strike="noStrike" baseline="-25000" dirty="0" err="1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b</a:t>
                      </a:r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[C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]</a:t>
                      </a:r>
                    </a:p>
                  </a:txBody>
                  <a:tcPr marL="17145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= 1.4E-08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(</a:t>
                      </a:r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1.4 </a:t>
                      </a:r>
                      <a:r>
                        <a:rPr lang="en-US" sz="1200" b="0" i="0" u="none" strike="noStrike" dirty="0" err="1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mA</a:t>
                      </a:r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/bunch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)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</a:tr>
              <a:tr h="139709">
                <a:tc>
                  <a:txBody>
                    <a:bodyPr/>
                    <a:lstStyle/>
                    <a:p>
                      <a:pPr algn="l" fontAlgn="ctr"/>
                      <a:endParaRPr lang="ja-JP" altLang="en-US" sz="12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4290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2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  </a:t>
                      </a:r>
                      <a:r>
                        <a:rPr lang="en-US" sz="1200" b="0" i="1" u="none" strike="noStrike" dirty="0" err="1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S</a:t>
                      </a:r>
                      <a:r>
                        <a:rPr lang="en-US" sz="1200" b="0" i="0" u="none" strike="noStrike" baseline="-25000" dirty="0" err="1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b</a:t>
                      </a:r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[m]</a:t>
                      </a:r>
                    </a:p>
                  </a:txBody>
                  <a:tcPr marL="17145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12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= 1.2</a:t>
                      </a:r>
                      <a:endParaRPr lang="en-US" altLang="ja-JP" sz="12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(4ns)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200" b="0" i="0" u="none" strike="noStrike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3970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1" u="none" strike="noStrike" dirty="0" err="1">
                          <a:solidFill>
                            <a:srgbClr val="000000"/>
                          </a:solidFill>
                          <a:latin typeface="Symbol" pitchFamily="18" charset="2"/>
                          <a:cs typeface="Arial" pitchFamily="34" charset="0"/>
                        </a:rPr>
                        <a:t>s</a:t>
                      </a:r>
                      <a:r>
                        <a:rPr lang="en-US" sz="1200" b="0" i="0" u="none" strike="noStrike" baseline="-25000" dirty="0" err="1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z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 [m]</a:t>
                      </a:r>
                    </a:p>
                  </a:txBody>
                  <a:tcPr marL="34290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= 6.E-03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  </a:t>
                      </a:r>
                      <a:r>
                        <a:rPr lang="en-US" sz="1200" b="0" i="1" u="none" strike="noStrike" dirty="0" smtClean="0">
                          <a:solidFill>
                            <a:srgbClr val="000000"/>
                          </a:solidFill>
                          <a:latin typeface="Symbol" pitchFamily="18" charset="2"/>
                          <a:cs typeface="Arial" pitchFamily="34" charset="0"/>
                        </a:rPr>
                        <a:t>l </a:t>
                      </a:r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[C/m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]</a:t>
                      </a:r>
                    </a:p>
                  </a:txBody>
                  <a:tcPr marL="17145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= 5.2E+12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(</a:t>
                      </a:r>
                      <a:r>
                        <a:rPr lang="en-US" sz="1200" b="0" i="0" u="none" strike="noStrike" dirty="0" err="1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Q</a:t>
                      </a:r>
                      <a:r>
                        <a:rPr lang="en-US" sz="1200" b="0" i="0" u="none" strike="noStrike" baseline="-25000" dirty="0" err="1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b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/2/</a:t>
                      </a:r>
                      <a:r>
                        <a:rPr lang="en-US" sz="1200" b="0" i="1" u="none" strike="noStrike" dirty="0" err="1">
                          <a:solidFill>
                            <a:srgbClr val="000000"/>
                          </a:solidFill>
                          <a:latin typeface="Symbol" pitchFamily="18" charset="2"/>
                          <a:cs typeface="Arial" pitchFamily="34" charset="0"/>
                        </a:rPr>
                        <a:t>s</a:t>
                      </a:r>
                      <a:r>
                        <a:rPr lang="en-US" sz="1200" b="0" i="0" u="none" strike="noStrike" baseline="-25000" dirty="0" err="1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z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)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200" b="0" i="0" u="none" strike="noStrike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3970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1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c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 [m/s]</a:t>
                      </a:r>
                    </a:p>
                  </a:txBody>
                  <a:tcPr marL="34290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= 3.E+08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  </a:t>
                      </a:r>
                      <a:r>
                        <a:rPr lang="en-US" sz="1200" b="0" i="1" u="none" strike="noStrike" dirty="0" smtClean="0">
                          <a:solidFill>
                            <a:srgbClr val="000000"/>
                          </a:solidFill>
                          <a:latin typeface="Symbol" pitchFamily="18" charset="2"/>
                          <a:cs typeface="Arial" pitchFamily="34" charset="0"/>
                        </a:rPr>
                        <a:t>s </a:t>
                      </a:r>
                      <a:r>
                        <a:rPr lang="en-US" sz="1200" b="0" i="0" u="none" strike="noStrike" baseline="-25000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y</a:t>
                      </a:r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[m]</a:t>
                      </a:r>
                    </a:p>
                  </a:txBody>
                  <a:tcPr marL="17145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= 2.E-05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200" b="0" i="0" u="none" strike="noStrike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200" b="0" i="0" u="none" strike="noStrike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3970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1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K</a:t>
                      </a:r>
                    </a:p>
                  </a:txBody>
                  <a:tcPr marL="34290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12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= 11</a:t>
                      </a:r>
                      <a:endParaRPr lang="en-US" altLang="ja-JP" sz="12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  </a:t>
                      </a:r>
                      <a:r>
                        <a:rPr lang="en-US" sz="1200" b="0" i="1" u="none" strike="noStrike" dirty="0" smtClean="0">
                          <a:solidFill>
                            <a:srgbClr val="000000"/>
                          </a:solidFill>
                          <a:latin typeface="Symbol" pitchFamily="18" charset="2"/>
                          <a:cs typeface="Arial" pitchFamily="34" charset="0"/>
                        </a:rPr>
                        <a:t>s </a:t>
                      </a:r>
                      <a:r>
                        <a:rPr lang="en-US" sz="1200" b="0" i="0" u="none" strike="noStrike" baseline="-25000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x</a:t>
                      </a:r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[m]</a:t>
                      </a:r>
                    </a:p>
                  </a:txBody>
                  <a:tcPr marL="17145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= 2.E-04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2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2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3970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1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Q</a:t>
                      </a:r>
                    </a:p>
                  </a:txBody>
                  <a:tcPr marL="34290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12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= 7</a:t>
                      </a:r>
                      <a:endParaRPr lang="en-US" altLang="ja-JP" sz="12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2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7145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2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200" b="0" i="0" u="none" strike="noStrike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200" b="0" i="0" u="none" strike="noStrike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3970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1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r</a:t>
                      </a:r>
                      <a:r>
                        <a:rPr lang="en-US" sz="1200" b="0" i="0" u="none" strike="noStrike" baseline="-25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e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 [m]</a:t>
                      </a:r>
                    </a:p>
                  </a:txBody>
                  <a:tcPr marL="34290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= 2.80E-15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  </a:t>
                      </a:r>
                      <a:r>
                        <a:rPr lang="en-US" sz="1200" b="0" i="1" u="none" strike="noStrike" dirty="0" smtClean="0">
                          <a:solidFill>
                            <a:srgbClr val="000000"/>
                          </a:solidFill>
                          <a:latin typeface="Symbol" pitchFamily="18" charset="2"/>
                          <a:cs typeface="Arial" pitchFamily="34" charset="0"/>
                        </a:rPr>
                        <a:t>w</a:t>
                      </a:r>
                      <a:r>
                        <a:rPr lang="en-US" sz="1200" b="0" i="0" u="none" strike="noStrike" baseline="-25000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e</a:t>
                      </a:r>
                      <a:endParaRPr lang="en-US" sz="1200" b="0" i="0" u="none" strike="noStrike" baseline="-2500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7145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= 5.46E+11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1" u="none" strike="noStrike" dirty="0" smtClean="0">
                          <a:solidFill>
                            <a:srgbClr val="008000"/>
                          </a:solidFill>
                          <a:latin typeface="Arial" pitchFamily="34" charset="0"/>
                          <a:cs typeface="Arial" pitchFamily="34" charset="0"/>
                        </a:rPr>
                        <a:t>K</a:t>
                      </a:r>
                      <a:r>
                        <a:rPr lang="en-US" sz="1200" b="0" i="0" u="none" strike="noStrike" dirty="0" smtClean="0">
                          <a:solidFill>
                            <a:srgbClr val="008000"/>
                          </a:solidFill>
                          <a:latin typeface="Arial" pitchFamily="34" charset="0"/>
                          <a:cs typeface="Arial" pitchFamily="34" charset="0"/>
                        </a:rPr>
                        <a:t> = </a:t>
                      </a:r>
                      <a:r>
                        <a:rPr lang="en-US" sz="1200" b="0" i="0" u="none" strike="noStrike" dirty="0" smtClean="0">
                          <a:solidFill>
                            <a:srgbClr val="008000"/>
                          </a:solidFill>
                          <a:latin typeface="Symbol" pitchFamily="18" charset="2"/>
                          <a:cs typeface="Arial" pitchFamily="34" charset="0"/>
                        </a:rPr>
                        <a:t>w</a:t>
                      </a:r>
                      <a:r>
                        <a:rPr lang="en-US" sz="1200" b="0" i="0" u="none" strike="noStrike" baseline="-25000" dirty="0" smtClean="0">
                          <a:solidFill>
                            <a:srgbClr val="008000"/>
                          </a:solidFill>
                          <a:latin typeface="Arial" pitchFamily="34" charset="0"/>
                          <a:cs typeface="Arial" pitchFamily="34" charset="0"/>
                        </a:rPr>
                        <a:t>e</a:t>
                      </a:r>
                      <a:r>
                        <a:rPr lang="en-US" sz="1200" b="0" i="0" u="none" strike="noStrike" dirty="0" smtClean="0">
                          <a:solidFill>
                            <a:srgbClr val="008000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1200" b="0" i="1" u="none" strike="noStrike" dirty="0" err="1" smtClean="0">
                          <a:solidFill>
                            <a:srgbClr val="008000"/>
                          </a:solidFill>
                          <a:latin typeface="Symbol" pitchFamily="18" charset="2"/>
                          <a:cs typeface="Arial" pitchFamily="34" charset="0"/>
                        </a:rPr>
                        <a:t>s</a:t>
                      </a:r>
                      <a:r>
                        <a:rPr lang="en-US" sz="1200" b="0" i="0" u="none" strike="noStrike" baseline="-25000" dirty="0" err="1" smtClean="0">
                          <a:solidFill>
                            <a:srgbClr val="008000"/>
                          </a:solidFill>
                          <a:latin typeface="Arial" pitchFamily="34" charset="0"/>
                          <a:cs typeface="Arial" pitchFamily="34" charset="0"/>
                        </a:rPr>
                        <a:t>z</a:t>
                      </a:r>
                      <a:r>
                        <a:rPr lang="en-US" sz="1200" b="0" i="0" u="none" strike="noStrike" dirty="0" smtClean="0">
                          <a:solidFill>
                            <a:srgbClr val="008000"/>
                          </a:solidFill>
                          <a:latin typeface="Arial" pitchFamily="34" charset="0"/>
                          <a:cs typeface="Arial" pitchFamily="34" charset="0"/>
                        </a:rPr>
                        <a:t>/</a:t>
                      </a:r>
                      <a:r>
                        <a:rPr lang="en-US" sz="1200" b="0" i="1" u="none" strike="noStrike" dirty="0" smtClean="0">
                          <a:solidFill>
                            <a:srgbClr val="008000"/>
                          </a:solidFill>
                          <a:latin typeface="Arial" pitchFamily="34" charset="0"/>
                          <a:cs typeface="Arial" pitchFamily="34" charset="0"/>
                        </a:rPr>
                        <a:t>c</a:t>
                      </a:r>
                      <a:endParaRPr lang="en-US" sz="1200" b="0" i="1" u="none" strike="noStrike" dirty="0">
                        <a:solidFill>
                          <a:srgbClr val="008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200" b="0" i="0" u="none" strike="noStrike" dirty="0" smtClean="0">
                        <a:solidFill>
                          <a:srgbClr val="008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3970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1" u="none" strike="noStrike" dirty="0" smtClean="0">
                          <a:solidFill>
                            <a:srgbClr val="000000"/>
                          </a:solidFill>
                          <a:latin typeface="Symbol" pitchFamily="18" charset="2"/>
                          <a:cs typeface="Arial" pitchFamily="34" charset="0"/>
                        </a:rPr>
                        <a:t>b </a:t>
                      </a:r>
                      <a:r>
                        <a:rPr lang="en-US" sz="1200" b="0" i="0" u="none" strike="noStrike" baseline="-25000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y</a:t>
                      </a:r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[m]</a:t>
                      </a:r>
                    </a:p>
                  </a:txBody>
                  <a:tcPr marL="34290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12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= 25</a:t>
                      </a:r>
                      <a:endParaRPr lang="en-US" altLang="ja-JP" sz="12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  </a:t>
                      </a:r>
                      <a:r>
                        <a:rPr lang="en-US" sz="1200" b="0" i="1" u="none" strike="noStrike" dirty="0" smtClean="0">
                          <a:solidFill>
                            <a:srgbClr val="000000"/>
                          </a:solidFill>
                          <a:latin typeface="Symbol" pitchFamily="18" charset="2"/>
                          <a:cs typeface="Arial" pitchFamily="34" charset="0"/>
                        </a:rPr>
                        <a:t>w</a:t>
                      </a:r>
                      <a:r>
                        <a:rPr lang="en-US" sz="1200" b="0" i="0" u="none" strike="noStrike" baseline="-25000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e</a:t>
                      </a:r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1200" b="0" i="1" u="none" strike="noStrike" dirty="0" err="1">
                          <a:solidFill>
                            <a:srgbClr val="000000"/>
                          </a:solidFill>
                          <a:latin typeface="Symbol" pitchFamily="18" charset="2"/>
                          <a:cs typeface="Arial" pitchFamily="34" charset="0"/>
                        </a:rPr>
                        <a:t>s</a:t>
                      </a:r>
                      <a:r>
                        <a:rPr lang="en-US" sz="1200" b="0" i="0" u="none" strike="noStrike" baseline="-25000" dirty="0" err="1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z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/</a:t>
                      </a:r>
                      <a:r>
                        <a:rPr lang="en-US" sz="1200" b="0" i="1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c</a:t>
                      </a:r>
                    </a:p>
                  </a:txBody>
                  <a:tcPr marL="17145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12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= 10.9 </a:t>
                      </a:r>
                      <a:endParaRPr lang="en-US" altLang="ja-JP" sz="12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1" u="none" strike="noStrike" dirty="0" smtClean="0">
                          <a:solidFill>
                            <a:srgbClr val="008000"/>
                          </a:solidFill>
                          <a:latin typeface="Arial" pitchFamily="34" charset="0"/>
                          <a:cs typeface="Arial" pitchFamily="34" charset="0"/>
                        </a:rPr>
                        <a:t>Q</a:t>
                      </a:r>
                      <a:r>
                        <a:rPr lang="en-US" sz="1200" b="0" i="0" u="none" strike="noStrike" dirty="0" smtClean="0">
                          <a:solidFill>
                            <a:srgbClr val="008000"/>
                          </a:solidFill>
                          <a:latin typeface="Arial" pitchFamily="34" charset="0"/>
                          <a:cs typeface="Arial" pitchFamily="34" charset="0"/>
                        </a:rPr>
                        <a:t> = </a:t>
                      </a:r>
                      <a:r>
                        <a:rPr lang="en-US" altLang="ja-JP" sz="1200" b="0" i="0" u="none" strike="noStrike" dirty="0" smtClean="0">
                          <a:solidFill>
                            <a:srgbClr val="008000"/>
                          </a:solidFill>
                          <a:latin typeface="Arial" pitchFamily="34" charset="0"/>
                          <a:cs typeface="Arial" pitchFamily="34" charset="0"/>
                        </a:rPr>
                        <a:t>Min(</a:t>
                      </a:r>
                      <a:r>
                        <a:rPr lang="en-US" altLang="ja-JP" sz="1200" b="0" i="1" u="none" strike="noStrike" dirty="0" err="1" smtClean="0">
                          <a:solidFill>
                            <a:srgbClr val="008000"/>
                          </a:solidFill>
                          <a:latin typeface="Arial" pitchFamily="34" charset="0"/>
                          <a:cs typeface="Arial" pitchFamily="34" charset="0"/>
                        </a:rPr>
                        <a:t>Q</a:t>
                      </a:r>
                      <a:r>
                        <a:rPr lang="en-US" altLang="ja-JP" sz="1200" b="0" i="0" u="none" strike="noStrike" baseline="-25000" dirty="0" err="1" smtClean="0">
                          <a:solidFill>
                            <a:srgbClr val="008000"/>
                          </a:solidFill>
                          <a:latin typeface="Arial" pitchFamily="34" charset="0"/>
                          <a:cs typeface="Arial" pitchFamily="34" charset="0"/>
                        </a:rPr>
                        <a:t>nl</a:t>
                      </a:r>
                      <a:r>
                        <a:rPr lang="en-US" altLang="ja-JP" sz="1200" b="0" i="0" u="none" strike="noStrike" dirty="0" smtClean="0">
                          <a:solidFill>
                            <a:srgbClr val="008000"/>
                          </a:solidFill>
                          <a:latin typeface="Arial" pitchFamily="34" charset="0"/>
                          <a:cs typeface="Arial" pitchFamily="34" charset="0"/>
                        </a:rPr>
                        <a:t>, </a:t>
                      </a:r>
                      <a:r>
                        <a:rPr lang="en-US" altLang="ja-JP" sz="1200" b="0" i="1" u="none" strike="noStrike" dirty="0" smtClean="0">
                          <a:solidFill>
                            <a:srgbClr val="008000"/>
                          </a:solidFill>
                          <a:latin typeface="Symbol" pitchFamily="18" charset="2"/>
                          <a:cs typeface="Arial" pitchFamily="34" charset="0"/>
                        </a:rPr>
                        <a:t>w</a:t>
                      </a:r>
                      <a:r>
                        <a:rPr lang="en-US" altLang="ja-JP" sz="1200" b="0" i="0" u="none" strike="noStrike" baseline="-25000" dirty="0" smtClean="0">
                          <a:solidFill>
                            <a:srgbClr val="008000"/>
                          </a:solidFill>
                          <a:latin typeface="Arial" pitchFamily="34" charset="0"/>
                          <a:cs typeface="Arial" pitchFamily="34" charset="0"/>
                        </a:rPr>
                        <a:t>e</a:t>
                      </a:r>
                      <a:r>
                        <a:rPr lang="en-US" altLang="ja-JP" sz="1200" b="0" i="0" u="none" strike="noStrike" baseline="0" dirty="0" smtClean="0">
                          <a:solidFill>
                            <a:srgbClr val="008000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altLang="ja-JP" sz="1200" b="0" i="1" u="none" strike="noStrike" dirty="0" err="1" smtClean="0">
                          <a:solidFill>
                            <a:srgbClr val="008000"/>
                          </a:solidFill>
                          <a:latin typeface="Symbol" pitchFamily="18" charset="2"/>
                          <a:cs typeface="Arial" pitchFamily="34" charset="0"/>
                        </a:rPr>
                        <a:t>s</a:t>
                      </a:r>
                      <a:r>
                        <a:rPr lang="en-US" altLang="ja-JP" sz="1200" b="0" i="0" u="none" strike="noStrike" baseline="-25000" dirty="0" err="1" smtClean="0">
                          <a:solidFill>
                            <a:srgbClr val="008000"/>
                          </a:solidFill>
                          <a:latin typeface="Arial" pitchFamily="34" charset="0"/>
                          <a:cs typeface="Arial" pitchFamily="34" charset="0"/>
                        </a:rPr>
                        <a:t>z</a:t>
                      </a:r>
                      <a:r>
                        <a:rPr lang="en-US" altLang="ja-JP" sz="1200" b="0" i="0" u="none" strike="noStrike" dirty="0" smtClean="0">
                          <a:solidFill>
                            <a:srgbClr val="008000"/>
                          </a:solidFill>
                          <a:latin typeface="Arial" pitchFamily="34" charset="0"/>
                          <a:cs typeface="Arial" pitchFamily="34" charset="0"/>
                        </a:rPr>
                        <a:t>/</a:t>
                      </a:r>
                      <a:r>
                        <a:rPr lang="en-US" altLang="ja-JP" sz="1200" b="0" i="1" u="none" strike="noStrike" baseline="0" dirty="0" smtClean="0">
                          <a:solidFill>
                            <a:srgbClr val="008000"/>
                          </a:solidFill>
                          <a:latin typeface="Arial" pitchFamily="34" charset="0"/>
                          <a:cs typeface="Arial" pitchFamily="34" charset="0"/>
                        </a:rPr>
                        <a:t>c</a:t>
                      </a:r>
                      <a:r>
                        <a:rPr lang="en-US" altLang="ja-JP" sz="1200" b="0" i="0" u="none" strike="noStrike" dirty="0" smtClean="0">
                          <a:solidFill>
                            <a:srgbClr val="008000"/>
                          </a:solidFill>
                          <a:latin typeface="Arial" pitchFamily="34" charset="0"/>
                          <a:cs typeface="Arial" pitchFamily="34" charset="0"/>
                        </a:rPr>
                        <a:t>)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200" b="0" i="0" u="none" strike="noStrike" dirty="0" smtClean="0">
                        <a:solidFill>
                          <a:srgbClr val="008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3970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1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L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 [m]</a:t>
                      </a:r>
                    </a:p>
                  </a:txBody>
                  <a:tcPr marL="34290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= 3016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2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7145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2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1" u="none" strike="noStrike" dirty="0" err="1" smtClean="0">
                          <a:solidFill>
                            <a:srgbClr val="008000"/>
                          </a:solidFill>
                          <a:latin typeface="Arial" pitchFamily="34" charset="0"/>
                          <a:cs typeface="Arial" pitchFamily="34" charset="0"/>
                        </a:rPr>
                        <a:t>Q</a:t>
                      </a:r>
                      <a:r>
                        <a:rPr lang="en-US" sz="1200" b="0" i="0" u="none" strike="noStrike" baseline="-25000" dirty="0" err="1" smtClean="0">
                          <a:solidFill>
                            <a:srgbClr val="008000"/>
                          </a:solidFill>
                          <a:latin typeface="Arial" pitchFamily="34" charset="0"/>
                          <a:cs typeface="Arial" pitchFamily="34" charset="0"/>
                        </a:rPr>
                        <a:t>nl</a:t>
                      </a:r>
                      <a:r>
                        <a:rPr lang="en-US" sz="1200" b="0" i="0" u="none" strike="noStrike" dirty="0" smtClean="0">
                          <a:solidFill>
                            <a:srgbClr val="008000"/>
                          </a:solidFill>
                          <a:latin typeface="Arial" pitchFamily="34" charset="0"/>
                          <a:cs typeface="Arial" pitchFamily="34" charset="0"/>
                        </a:rPr>
                        <a:t> ~7</a:t>
                      </a:r>
                      <a:endParaRPr lang="en-US" sz="1200" b="0" i="0" u="none" strike="noStrike" dirty="0">
                        <a:solidFill>
                          <a:srgbClr val="008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altLang="ja-JP" sz="1200" b="0" i="0" u="none" strike="noStrike" dirty="0">
                        <a:solidFill>
                          <a:srgbClr val="008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20" name="テキスト ボックス 20"/>
          <p:cNvSpPr txBox="1">
            <a:spLocks noChangeArrowheads="1"/>
          </p:cNvSpPr>
          <p:nvPr/>
        </p:nvSpPr>
        <p:spPr bwMode="auto">
          <a:xfrm>
            <a:off x="6291090" y="1846279"/>
            <a:ext cx="2575440" cy="255735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6">
                <a:lumMod val="40000"/>
                <a:lumOff val="60000"/>
              </a:schemeClr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nn-NO" altLang="ja-JP" sz="1000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K. Ohmi , KEK Preprint 2005-100 (2006)</a:t>
            </a: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5293029" y="2539658"/>
            <a:ext cx="6222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1"/>
            <a:r>
              <a:rPr lang="en-US" altLang="ja-JP" sz="1400" dirty="0" smtClean="0">
                <a:latin typeface="Arial" pitchFamily="34" charset="0"/>
                <a:cs typeface="Arial" pitchFamily="34" charset="0"/>
              </a:rPr>
              <a:t>Here,</a:t>
            </a:r>
          </a:p>
        </p:txBody>
      </p:sp>
      <p:sp>
        <p:nvSpPr>
          <p:cNvPr id="22" name="テキスト ボックス 20"/>
          <p:cNvSpPr txBox="1">
            <a:spLocks noChangeArrowheads="1"/>
          </p:cNvSpPr>
          <p:nvPr/>
        </p:nvSpPr>
        <p:spPr bwMode="auto">
          <a:xfrm>
            <a:off x="5486066" y="5864900"/>
            <a:ext cx="2347294" cy="523220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ctr"/>
            <a:r>
              <a:rPr lang="en-US" altLang="ja-JP" sz="2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Target: </a:t>
            </a:r>
            <a:r>
              <a:rPr lang="en-US" altLang="ja-JP" sz="2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1E11</a:t>
            </a:r>
            <a:endParaRPr lang="nn-NO" altLang="ja-JP" sz="280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1560253" y="5825837"/>
            <a:ext cx="33207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altLang="ja-JP" sz="28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ρ</a:t>
            </a:r>
            <a:r>
              <a:rPr lang="en-US" altLang="ja-JP" sz="2800" baseline="-25000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th</a:t>
            </a:r>
            <a:r>
              <a:rPr lang="el-GR" altLang="ja-JP" sz="28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[</a:t>
            </a:r>
            <a:r>
              <a:rPr lang="en-US" altLang="ja-JP" sz="28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e</a:t>
            </a:r>
            <a:r>
              <a:rPr lang="en-US" altLang="ja-JP" sz="2800" baseline="30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-</a:t>
            </a:r>
            <a:r>
              <a:rPr lang="en-US" altLang="ja-JP" sz="28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/m</a:t>
            </a:r>
            <a:r>
              <a:rPr lang="en-US" altLang="ja-JP" sz="2800" baseline="30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3</a:t>
            </a:r>
            <a:r>
              <a:rPr lang="en-US" altLang="ja-JP" sz="28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] =1.59E11</a:t>
            </a:r>
            <a:endParaRPr kumimoji="1" lang="ja-JP" altLang="en-US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右矢印 13"/>
          <p:cNvSpPr/>
          <p:nvPr/>
        </p:nvSpPr>
        <p:spPr>
          <a:xfrm>
            <a:off x="5008880" y="5984240"/>
            <a:ext cx="345440" cy="33528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770775" y="2629591"/>
            <a:ext cx="1322185" cy="6463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latin typeface="Arial" pitchFamily="34" charset="0"/>
                <a:cs typeface="Arial" pitchFamily="34" charset="0"/>
              </a:rPr>
              <a:t>Threshold of density</a:t>
            </a:r>
            <a:endParaRPr kumimoji="1" lang="ja-JP" alt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7833360" y="90007"/>
            <a:ext cx="12686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Y. </a:t>
            </a:r>
            <a:r>
              <a:rPr kumimoji="1" lang="en-US" altLang="ja-JP" dirty="0" err="1" smtClean="0"/>
              <a:t>Suetsugu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2791311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13" grpId="0"/>
      <p:bldP spid="14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ja-JP" b="1" i="1" dirty="0" smtClean="0">
                <a:solidFill>
                  <a:srgbClr val="471278"/>
                </a:solidFill>
                <a:cs typeface="Marker Felt"/>
              </a:rPr>
              <a:t>Latest simulation result on the threshold value of instability</a:t>
            </a:r>
            <a:endParaRPr kumimoji="1" lang="ja-JP" altLang="en-US" b="1" i="1" dirty="0">
              <a:solidFill>
                <a:srgbClr val="471278"/>
              </a:solidFill>
              <a:cs typeface="Marker Felt"/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kumimoji="1" lang="en-US" altLang="ja-JP" dirty="0" smtClean="0"/>
              <a:t>Simulation with </a:t>
            </a:r>
            <a:r>
              <a:rPr lang="en-US" altLang="ja-JP" dirty="0" smtClean="0"/>
              <a:t>PEHTS2 by D. Zhou and K. </a:t>
            </a:r>
            <a:r>
              <a:rPr lang="en-US" altLang="ja-JP" dirty="0" err="1" smtClean="0"/>
              <a:t>Ohmi</a:t>
            </a:r>
            <a:endParaRPr lang="en-US" altLang="ja-JP" dirty="0" smtClean="0"/>
          </a:p>
          <a:p>
            <a:pPr lvl="1"/>
            <a:r>
              <a:rPr lang="en-US" altLang="ja-JP" dirty="0"/>
              <a:t>With uniform beta functions and </a:t>
            </a:r>
            <a:r>
              <a:rPr lang="en-US" altLang="ja-JP" dirty="0" smtClean="0"/>
              <a:t>uniform </a:t>
            </a:r>
            <a:r>
              <a:rPr lang="en-US" altLang="ja-JP" dirty="0"/>
              <a:t>electron cloud density along the ring, the threshold for electron cloud density is about </a:t>
            </a:r>
            <a:r>
              <a:rPr lang="en-US" altLang="ja-JP" dirty="0" smtClean="0"/>
              <a:t>5.0 x 10</a:t>
            </a:r>
            <a:r>
              <a:rPr lang="en-US" altLang="ja-JP" baseline="30000" dirty="0" smtClean="0"/>
              <a:t>11</a:t>
            </a:r>
            <a:r>
              <a:rPr lang="en-US" altLang="ja-JP" dirty="0" smtClean="0"/>
              <a:t> m</a:t>
            </a:r>
            <a:r>
              <a:rPr lang="en-US" altLang="ja-JP" baseline="30000" dirty="0" smtClean="0"/>
              <a:t>-3</a:t>
            </a:r>
            <a:r>
              <a:rPr lang="en-US" altLang="ja-JP" dirty="0" smtClean="0"/>
              <a:t>.</a:t>
            </a:r>
          </a:p>
          <a:p>
            <a:pPr lvl="1"/>
            <a:r>
              <a:rPr lang="en-US" altLang="ja-JP" dirty="0"/>
              <a:t>With </a:t>
            </a:r>
            <a:r>
              <a:rPr lang="en-US" altLang="ja-JP" dirty="0" smtClean="0"/>
              <a:t>realistic beta </a:t>
            </a:r>
            <a:r>
              <a:rPr lang="en-US" altLang="ja-JP" dirty="0"/>
              <a:t>functions and </a:t>
            </a:r>
            <a:r>
              <a:rPr lang="en-US" altLang="ja-JP" dirty="0" smtClean="0"/>
              <a:t>uniform </a:t>
            </a:r>
            <a:r>
              <a:rPr lang="en-US" altLang="ja-JP" dirty="0"/>
              <a:t>electron cloud density along the ring, the threshold </a:t>
            </a:r>
            <a:r>
              <a:rPr lang="en-US" altLang="ja-JP" dirty="0" smtClean="0"/>
              <a:t>reduces to </a:t>
            </a:r>
            <a:r>
              <a:rPr lang="en-US" altLang="ja-JP" dirty="0"/>
              <a:t>about 1.6 x 10</a:t>
            </a:r>
            <a:r>
              <a:rPr lang="en-US" altLang="ja-JP" baseline="30000" dirty="0"/>
              <a:t>11</a:t>
            </a:r>
            <a:r>
              <a:rPr lang="en-US" altLang="ja-JP" dirty="0" smtClean="0"/>
              <a:t> m</a:t>
            </a:r>
            <a:r>
              <a:rPr lang="en-US" altLang="ja-JP" baseline="30000" dirty="0"/>
              <a:t>-3</a:t>
            </a:r>
            <a:r>
              <a:rPr lang="en-US" altLang="ja-JP" dirty="0" smtClean="0"/>
              <a:t>.</a:t>
            </a:r>
          </a:p>
          <a:p>
            <a:pPr lvl="1"/>
            <a:r>
              <a:rPr lang="en-US" altLang="ja-JP" dirty="0"/>
              <a:t>With realistic beta functions and </a:t>
            </a:r>
            <a:r>
              <a:rPr lang="en-US" altLang="ja-JP" dirty="0" smtClean="0"/>
              <a:t>estimated s-dependent </a:t>
            </a:r>
            <a:r>
              <a:rPr lang="en-US" altLang="ja-JP" dirty="0"/>
              <a:t>electron cloud density along the ring, the threshold </a:t>
            </a:r>
            <a:r>
              <a:rPr lang="en-US" altLang="ja-JP" dirty="0" smtClean="0"/>
              <a:t>is about </a:t>
            </a:r>
            <a:r>
              <a:rPr lang="en-US" altLang="ja-JP" dirty="0"/>
              <a:t>5.0 x 10</a:t>
            </a:r>
            <a:r>
              <a:rPr lang="en-US" altLang="ja-JP" baseline="30000" dirty="0"/>
              <a:t>11</a:t>
            </a:r>
            <a:r>
              <a:rPr lang="en-US" altLang="ja-JP" dirty="0" smtClean="0"/>
              <a:t> m</a:t>
            </a:r>
            <a:r>
              <a:rPr lang="en-US" altLang="ja-JP" baseline="30000" dirty="0"/>
              <a:t>-3</a:t>
            </a:r>
            <a:r>
              <a:rPr lang="en-US" altLang="ja-JP" dirty="0" smtClean="0"/>
              <a:t>.</a:t>
            </a:r>
            <a:endParaRPr lang="en-US" altLang="ja-JP" dirty="0"/>
          </a:p>
          <a:p>
            <a:pPr lvl="1"/>
            <a:endParaRPr lang="en-US" altLang="ja-JP" dirty="0"/>
          </a:p>
          <a:p>
            <a:pPr lvl="1"/>
            <a:endParaRPr lang="en-US" altLang="ja-JP" dirty="0" smtClean="0"/>
          </a:p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5223924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図 12" descr="SKEKB_Ne_ave_14(1_4).PNG"/>
          <p:cNvPicPr>
            <a:picLocks noChangeAspect="1"/>
          </p:cNvPicPr>
          <p:nvPr/>
        </p:nvPicPr>
        <p:blipFill>
          <a:blip r:embed="rId2" cstate="print"/>
          <a:srcRect t="15873"/>
          <a:stretch>
            <a:fillRect/>
          </a:stretch>
        </p:blipFill>
        <p:spPr>
          <a:xfrm>
            <a:off x="3418800" y="3054405"/>
            <a:ext cx="5434914" cy="3085137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15924" y="-230588"/>
            <a:ext cx="8229600" cy="1143000"/>
          </a:xfrm>
        </p:spPr>
        <p:txBody>
          <a:bodyPr/>
          <a:lstStyle/>
          <a:p>
            <a:r>
              <a:rPr lang="en-US" altLang="ja-JP" b="1" i="1" dirty="0" smtClean="0">
                <a:solidFill>
                  <a:srgbClr val="471278"/>
                </a:solidFill>
                <a:cs typeface="Marker Felt"/>
              </a:rPr>
              <a:t>Expected electron density</a:t>
            </a:r>
            <a:endParaRPr kumimoji="1" lang="ja-JP" altLang="en-US" b="1" i="1" dirty="0">
              <a:solidFill>
                <a:srgbClr val="471278"/>
              </a:solidFill>
              <a:cs typeface="Marker Felt"/>
            </a:endParaRP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235578" y="904877"/>
            <a:ext cx="8908422" cy="1952619"/>
          </a:xfrm>
        </p:spPr>
        <p:txBody>
          <a:bodyPr>
            <a:normAutofit fontScale="77500" lnSpcReduction="20000"/>
          </a:bodyPr>
          <a:lstStyle/>
          <a:p>
            <a:pPr>
              <a:spcBef>
                <a:spcPts val="0"/>
              </a:spcBef>
            </a:pPr>
            <a:r>
              <a:rPr lang="en-US" altLang="ja-JP" dirty="0" smtClean="0"/>
              <a:t>n</a:t>
            </a:r>
            <a:r>
              <a:rPr lang="en-US" altLang="ja-JP" baseline="-25000" dirty="0" smtClean="0"/>
              <a:t>e</a:t>
            </a:r>
            <a:r>
              <a:rPr lang="en-US" altLang="ja-JP" dirty="0" smtClean="0"/>
              <a:t> after applying countermeasures: estimated from experiments (</a:t>
            </a:r>
            <a:r>
              <a:rPr lang="en-US" altLang="ja-JP" dirty="0" smtClean="0">
                <a:solidFill>
                  <a:srgbClr val="FF0000"/>
                </a:solidFill>
              </a:rPr>
              <a:t>Red</a:t>
            </a:r>
            <a:r>
              <a:rPr lang="en-US" altLang="ja-JP" dirty="0" smtClean="0"/>
              <a:t>)</a:t>
            </a:r>
          </a:p>
          <a:p>
            <a:pPr>
              <a:spcBef>
                <a:spcPts val="0"/>
              </a:spcBef>
            </a:pPr>
            <a:r>
              <a:rPr lang="en-US" altLang="ja-JP" b="0" dirty="0" smtClean="0"/>
              <a:t>Compared with results of CLOUDLAND (</a:t>
            </a:r>
            <a:r>
              <a:rPr lang="en-US" altLang="ja-JP" b="0" dirty="0" smtClean="0">
                <a:solidFill>
                  <a:srgbClr val="3366FF"/>
                </a:solidFill>
              </a:rPr>
              <a:t>Blue</a:t>
            </a:r>
            <a:r>
              <a:rPr lang="en-US" altLang="ja-JP" b="0" dirty="0" smtClean="0"/>
              <a:t>)</a:t>
            </a:r>
          </a:p>
          <a:p>
            <a:pPr lvl="1">
              <a:spcBef>
                <a:spcPts val="0"/>
              </a:spcBef>
            </a:pPr>
            <a:r>
              <a:rPr lang="en-US" altLang="ja-JP" dirty="0" smtClean="0"/>
              <a:t> </a:t>
            </a:r>
            <a:r>
              <a:rPr lang="en-US" altLang="ja-JP" i="1" dirty="0" err="1" smtClean="0">
                <a:latin typeface="Symbol" pitchFamily="18" charset="2"/>
              </a:rPr>
              <a:t>d</a:t>
            </a:r>
            <a:r>
              <a:rPr lang="en-US" altLang="ja-JP" baseline="-25000" dirty="0" err="1" smtClean="0"/>
              <a:t>max</a:t>
            </a:r>
            <a:r>
              <a:rPr lang="en-US" altLang="ja-JP" dirty="0" smtClean="0"/>
              <a:t>=1.2, Solenoid field=50G</a:t>
            </a:r>
            <a:r>
              <a:rPr lang="ja-JP" altLang="en-US" dirty="0" smtClean="0"/>
              <a:t> </a:t>
            </a:r>
            <a:r>
              <a:rPr lang="en-US" altLang="ja-JP" dirty="0" smtClean="0"/>
              <a:t>(</a:t>
            </a:r>
            <a:r>
              <a:rPr lang="en-US" altLang="ja-JP" dirty="0" smtClean="0">
                <a:sym typeface="Wingdings" pitchFamily="2" charset="2"/>
              </a:rPr>
              <a:t></a:t>
            </a:r>
            <a:r>
              <a:rPr lang="en-US" altLang="ja-JP" dirty="0" smtClean="0"/>
              <a:t>n</a:t>
            </a:r>
            <a:r>
              <a:rPr lang="en-US" altLang="ja-JP" baseline="-25000" dirty="0" smtClean="0"/>
              <a:t>e</a:t>
            </a:r>
            <a:r>
              <a:rPr lang="en-US" altLang="ja-JP" dirty="0" smtClean="0"/>
              <a:t>=0), Antechamber; photoelectron yield =0.01 (1/10)</a:t>
            </a:r>
          </a:p>
          <a:p>
            <a:pPr>
              <a:spcBef>
                <a:spcPts val="0"/>
              </a:spcBef>
            </a:pPr>
            <a:r>
              <a:rPr lang="en-US" altLang="ja-JP" dirty="0" smtClean="0">
                <a:solidFill>
                  <a:srgbClr val="FF0000"/>
                </a:solidFill>
              </a:rPr>
              <a:t>n</a:t>
            </a:r>
            <a:r>
              <a:rPr lang="en-US" altLang="ja-JP" baseline="-25000" dirty="0" smtClean="0">
                <a:solidFill>
                  <a:srgbClr val="FF0000"/>
                </a:solidFill>
              </a:rPr>
              <a:t>e</a:t>
            </a:r>
            <a:r>
              <a:rPr lang="en-US" altLang="ja-JP" dirty="0" smtClean="0">
                <a:solidFill>
                  <a:srgbClr val="FF0000"/>
                </a:solidFill>
              </a:rPr>
              <a:t> of approx. 1/5 of the target value is expected.</a:t>
            </a: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B4610A-7B83-4138-AFF8-D0E9316B21DE}" type="slidenum">
              <a:rPr lang="en-US" altLang="ja-JP" smtClean="0"/>
              <a:pPr/>
              <a:t>42</a:t>
            </a:fld>
            <a:endParaRPr lang="en-US" altLang="ja-JP"/>
          </a:p>
        </p:txBody>
      </p:sp>
      <p:sp>
        <p:nvSpPr>
          <p:cNvPr id="20" name="テキスト ボックス 24"/>
          <p:cNvSpPr txBox="1">
            <a:spLocks noChangeArrowheads="1"/>
          </p:cNvSpPr>
          <p:nvPr/>
        </p:nvSpPr>
        <p:spPr bwMode="auto">
          <a:xfrm>
            <a:off x="4530724" y="2794002"/>
            <a:ext cx="270492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60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Target value for ne: ~1x10</a:t>
            </a:r>
            <a:r>
              <a:rPr lang="en-US" altLang="ja-JP" sz="1600" baseline="3000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11</a:t>
            </a:r>
            <a:endParaRPr lang="ja-JP" altLang="en-US" sz="1600" dirty="0">
              <a:solidFill>
                <a:srgbClr val="008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正方形/長方形 23"/>
          <p:cNvSpPr/>
          <p:nvPr/>
        </p:nvSpPr>
        <p:spPr>
          <a:xfrm>
            <a:off x="6495376" y="3168658"/>
            <a:ext cx="329631" cy="2477993"/>
          </a:xfrm>
          <a:prstGeom prst="rect">
            <a:avLst/>
          </a:prstGeom>
          <a:gradFill flip="none" rotWithShape="1">
            <a:gsLst>
              <a:gs pos="0">
                <a:srgbClr val="00B0F0">
                  <a:alpha val="46000"/>
                </a:srgbClr>
              </a:gs>
              <a:gs pos="100000">
                <a:schemeClr val="bg1">
                  <a:shade val="67500"/>
                  <a:satMod val="115000"/>
                  <a:alpha val="2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正方形/長方形 24"/>
          <p:cNvSpPr/>
          <p:nvPr/>
        </p:nvSpPr>
        <p:spPr>
          <a:xfrm flipH="1">
            <a:off x="6181341" y="3168658"/>
            <a:ext cx="316714" cy="2477993"/>
          </a:xfrm>
          <a:prstGeom prst="rect">
            <a:avLst/>
          </a:prstGeom>
          <a:gradFill flip="none" rotWithShape="1">
            <a:gsLst>
              <a:gs pos="0">
                <a:srgbClr val="00B0F0">
                  <a:alpha val="50000"/>
                </a:srgbClr>
              </a:gs>
              <a:gs pos="100000">
                <a:schemeClr val="bg1">
                  <a:shade val="67500"/>
                  <a:satMod val="115000"/>
                  <a:alpha val="2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9" name="表 18"/>
          <p:cNvGraphicFramePr>
            <a:graphicFrameLocks noGrp="1"/>
          </p:cNvGraphicFramePr>
          <p:nvPr/>
        </p:nvGraphicFramePr>
        <p:xfrm>
          <a:off x="537328" y="2783841"/>
          <a:ext cx="3874416" cy="28854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17072"/>
                <a:gridCol w="957344"/>
              </a:tblGrid>
              <a:tr h="336426">
                <a:tc>
                  <a:txBody>
                    <a:bodyPr/>
                    <a:lstStyle/>
                    <a:p>
                      <a:r>
                        <a:rPr kumimoji="1" lang="en-US" altLang="ja-JP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Condition</a:t>
                      </a:r>
                      <a:endParaRPr kumimoji="1" lang="ja-JP" altLang="en-US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ne</a:t>
                      </a:r>
                      <a:r>
                        <a:rPr kumimoji="1" lang="en-US" altLang="ja-JP" sz="16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kumimoji="1" lang="en-US" altLang="ja-JP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[m</a:t>
                      </a:r>
                      <a:r>
                        <a:rPr kumimoji="1" lang="en-US" altLang="ja-JP" sz="1600" baseline="300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-3</a:t>
                      </a:r>
                      <a:r>
                        <a:rPr kumimoji="1" lang="en-US" altLang="ja-JP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]</a:t>
                      </a:r>
                      <a:endParaRPr kumimoji="1" lang="ja-JP" altLang="en-US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490194">
                <a:tc>
                  <a:txBody>
                    <a:bodyPr/>
                    <a:lstStyle/>
                    <a:p>
                      <a:r>
                        <a:rPr kumimoji="1" lang="en-US" altLang="ja-JP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Circular Cu</a:t>
                      </a:r>
                      <a:r>
                        <a:rPr kumimoji="1" lang="en-US" altLang="ja-JP" sz="16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chamber</a:t>
                      </a:r>
                    </a:p>
                    <a:p>
                      <a:r>
                        <a:rPr kumimoji="1" lang="en-US" altLang="ja-JP" sz="16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[KEKB beam pipe]</a:t>
                      </a:r>
                      <a:endParaRPr kumimoji="1" lang="ja-JP" altLang="en-US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dirty="0" smtClean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5.2E12</a:t>
                      </a:r>
                      <a:endParaRPr kumimoji="1" lang="ja-JP" altLang="en-US" sz="1600" dirty="0">
                        <a:solidFill>
                          <a:srgbClr val="FF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44790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+Solenoid</a:t>
                      </a:r>
                      <a:r>
                        <a:rPr kumimoji="1" lang="en-US" altLang="ja-JP" sz="16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at  Drift (1/50)</a:t>
                      </a:r>
                      <a:r>
                        <a:rPr kumimoji="1" lang="en-US" altLang="ja-JP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endParaRPr kumimoji="1" lang="ja-JP" altLang="en-US" sz="1600" dirty="0" smtClean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4.7E11</a:t>
                      </a:r>
                      <a:endParaRPr kumimoji="1" lang="ja-JP" altLang="en-US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44790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+Antechamber (1/5)+</a:t>
                      </a:r>
                      <a:r>
                        <a:rPr kumimoji="1" lang="en-US" altLang="ja-JP" sz="160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TiN</a:t>
                      </a:r>
                      <a:r>
                        <a:rPr kumimoji="1" lang="en-US" altLang="ja-JP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(3/5)</a:t>
                      </a:r>
                      <a:endParaRPr kumimoji="1" lang="ja-JP" altLang="en-US" sz="1600" dirty="0" smtClean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600" dirty="0" smtClean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5.7e10</a:t>
                      </a:r>
                      <a:endParaRPr kumimoji="1" lang="ja-JP" altLang="en-US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44790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+Electrode in Wiggler (1/100) </a:t>
                      </a:r>
                      <a:endParaRPr kumimoji="1" lang="ja-JP" altLang="en-US" sz="1600" dirty="0" smtClean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3.5e10</a:t>
                      </a:r>
                      <a:endParaRPr kumimoji="1" lang="ja-JP" altLang="en-US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49498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+Groove in Bend</a:t>
                      </a:r>
                      <a:r>
                        <a:rPr kumimoji="1" lang="en-US" altLang="ja-JP" sz="16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kumimoji="1" lang="en-US" altLang="ja-JP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(1/4) </a:t>
                      </a:r>
                      <a:endParaRPr kumimoji="1" lang="ja-JP" altLang="en-US" sz="1600" dirty="0" smtClean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dirty="0" smtClean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2.0E10</a:t>
                      </a: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4" name="テキスト ボックス 24"/>
          <p:cNvSpPr txBox="1">
            <a:spLocks noChangeArrowheads="1"/>
          </p:cNvSpPr>
          <p:nvPr/>
        </p:nvSpPr>
        <p:spPr bwMode="auto">
          <a:xfrm>
            <a:off x="7404705" y="3712090"/>
            <a:ext cx="143449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60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KEKB~3x10</a:t>
            </a:r>
            <a:r>
              <a:rPr lang="en-US" altLang="ja-JP" sz="1600" baseline="3000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11</a:t>
            </a:r>
            <a:endParaRPr lang="ja-JP" altLang="en-US" sz="1600" dirty="0">
              <a:solidFill>
                <a:srgbClr val="008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537328" y="6171684"/>
            <a:ext cx="81499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FF0000"/>
                </a:solidFill>
              </a:rPr>
              <a:t>If the latest simulation result on the threshold is true, there is a margin of a factor 25!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8" name="正方形/長方形 7"/>
          <p:cNvSpPr/>
          <p:nvPr/>
        </p:nvSpPr>
        <p:spPr>
          <a:xfrm>
            <a:off x="7875391" y="0"/>
            <a:ext cx="12686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/>
              <a:t>Y. </a:t>
            </a:r>
            <a:r>
              <a:rPr lang="en-US" altLang="ja-JP" dirty="0" err="1"/>
              <a:t>Suetsugu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7075362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5594"/>
            <a:ext cx="8229600" cy="665202"/>
          </a:xfrm>
        </p:spPr>
        <p:txBody>
          <a:bodyPr>
            <a:normAutofit fontScale="90000"/>
          </a:bodyPr>
          <a:lstStyle/>
          <a:p>
            <a:r>
              <a:rPr lang="en-US" b="1" i="1" dirty="0" smtClean="0">
                <a:solidFill>
                  <a:srgbClr val="471278"/>
                </a:solidFill>
              </a:rPr>
              <a:t>Beam collimators</a:t>
            </a:r>
            <a:endParaRPr lang="en-US" b="1" i="1" dirty="0">
              <a:solidFill>
                <a:srgbClr val="471278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364" y="725679"/>
            <a:ext cx="9098635" cy="2971432"/>
          </a:xfrm>
        </p:spPr>
        <p:txBody>
          <a:bodyPr>
            <a:noAutofit/>
          </a:bodyPr>
          <a:lstStyle/>
          <a:p>
            <a:r>
              <a:rPr lang="en-US" sz="2000" dirty="0" smtClean="0"/>
              <a:t>New collimators (10 H, 3 V) to be installed in LER in Phase II, 2 H installed in Phase I</a:t>
            </a:r>
          </a:p>
          <a:p>
            <a:r>
              <a:rPr lang="en-US" sz="2000" dirty="0" smtClean="0"/>
              <a:t>Old collimators kept in HER in Phase I, planned renewal in Phase II </a:t>
            </a:r>
          </a:p>
          <a:p>
            <a:r>
              <a:rPr lang="en-US" sz="2000" dirty="0"/>
              <a:t>New collimator  H has part of the movable heads placed in the </a:t>
            </a:r>
            <a:r>
              <a:rPr lang="en-US" sz="2000" dirty="0" smtClean="0"/>
              <a:t>antechambers</a:t>
            </a:r>
          </a:p>
          <a:p>
            <a:r>
              <a:rPr lang="en-US" sz="2000" dirty="0" smtClean="0"/>
              <a:t>New V collimator is similar, with the </a:t>
            </a:r>
            <a:r>
              <a:rPr lang="en-US" sz="2000" dirty="0"/>
              <a:t>inside of the </a:t>
            </a:r>
            <a:r>
              <a:rPr lang="en-US" sz="2000" dirty="0" smtClean="0"/>
              <a:t>antechambers </a:t>
            </a:r>
            <a:r>
              <a:rPr lang="en-US" sz="2000" dirty="0"/>
              <a:t>tapered to avoid </a:t>
            </a:r>
            <a:r>
              <a:rPr lang="en-US" sz="2000" dirty="0" smtClean="0"/>
              <a:t> </a:t>
            </a:r>
            <a:r>
              <a:rPr lang="en-US" sz="2000" dirty="0"/>
              <a:t>trapped </a:t>
            </a:r>
            <a:r>
              <a:rPr lang="en-US" sz="2000" dirty="0" smtClean="0"/>
              <a:t>mode</a:t>
            </a:r>
          </a:p>
          <a:p>
            <a:r>
              <a:rPr lang="en-US" sz="2000" dirty="0"/>
              <a:t>Part of the movable heads is hidden inside </a:t>
            </a:r>
            <a:r>
              <a:rPr lang="en-US" sz="2000" dirty="0" smtClean="0"/>
              <a:t>the antechambers </a:t>
            </a:r>
          </a:p>
          <a:p>
            <a:pPr marL="0" indent="0">
              <a:buNone/>
            </a:pPr>
            <a:r>
              <a:rPr lang="en-US" sz="2000" dirty="0"/>
              <a:t> </a:t>
            </a:r>
            <a:r>
              <a:rPr lang="en-US" sz="2000" dirty="0" smtClean="0"/>
              <a:t>     to </a:t>
            </a:r>
            <a:r>
              <a:rPr lang="en-US" sz="2000" dirty="0"/>
              <a:t>reduce the impedance </a:t>
            </a:r>
            <a:r>
              <a:rPr lang="en-US" sz="2000" dirty="0" smtClean="0"/>
              <a:t>and increase </a:t>
            </a:r>
            <a:r>
              <a:rPr lang="en-US" sz="2000" dirty="0"/>
              <a:t>maintainability </a:t>
            </a:r>
            <a:endParaRPr lang="en-US" sz="2000" dirty="0" smtClean="0"/>
          </a:p>
          <a:p>
            <a:pPr marL="0" indent="0">
              <a:buNone/>
            </a:pPr>
            <a:r>
              <a:rPr lang="en-US" sz="2000" dirty="0"/>
              <a:t> </a:t>
            </a:r>
            <a:r>
              <a:rPr lang="en-US" sz="2000" dirty="0" smtClean="0"/>
              <a:t>     by downsizing the collimators</a:t>
            </a:r>
          </a:p>
          <a:p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643" y="3931293"/>
            <a:ext cx="4140200" cy="2806700"/>
          </a:xfrm>
          <a:prstGeom prst="rect">
            <a:avLst/>
          </a:prstGeom>
        </p:spPr>
      </p:pic>
      <p:pic>
        <p:nvPicPr>
          <p:cNvPr id="7" name="Picture 6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6233759" y="3306571"/>
            <a:ext cx="2880000" cy="3507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0037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8340"/>
            <a:ext cx="8229600" cy="904583"/>
          </a:xfrm>
        </p:spPr>
        <p:txBody>
          <a:bodyPr/>
          <a:lstStyle/>
          <a:p>
            <a:r>
              <a:rPr lang="en-US" b="1" i="1" dirty="0" smtClean="0">
                <a:solidFill>
                  <a:srgbClr val="471278"/>
                </a:solidFill>
              </a:rPr>
              <a:t>HOM absorbers</a:t>
            </a:r>
            <a:endParaRPr lang="en-US" b="1" i="1" dirty="0">
              <a:solidFill>
                <a:srgbClr val="471278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5039" y="980363"/>
            <a:ext cx="8660335" cy="2421235"/>
          </a:xfrm>
        </p:spPr>
        <p:txBody>
          <a:bodyPr>
            <a:normAutofit/>
          </a:bodyPr>
          <a:lstStyle/>
          <a:p>
            <a:r>
              <a:rPr lang="en-US" sz="2800" dirty="0"/>
              <a:t>In </a:t>
            </a:r>
            <a:r>
              <a:rPr lang="en-US" sz="2800" dirty="0" smtClean="0"/>
              <a:t>Phase</a:t>
            </a:r>
            <a:r>
              <a:rPr lang="en-US" sz="2800" dirty="0"/>
              <a:t>-I stage, </a:t>
            </a:r>
            <a:r>
              <a:rPr lang="en-US" sz="2800" dirty="0" smtClean="0"/>
              <a:t>no </a:t>
            </a:r>
            <a:r>
              <a:rPr lang="en-US" sz="2800" dirty="0"/>
              <a:t>plan to install HOM </a:t>
            </a:r>
            <a:r>
              <a:rPr lang="en-US" sz="2800" dirty="0" smtClean="0"/>
              <a:t>absorbers because </a:t>
            </a:r>
            <a:r>
              <a:rPr lang="en-US" sz="2800" dirty="0"/>
              <a:t>the loss factor </a:t>
            </a:r>
            <a:r>
              <a:rPr lang="en-US" sz="2800" dirty="0" smtClean="0"/>
              <a:t>is </a:t>
            </a:r>
            <a:r>
              <a:rPr lang="en-US" sz="2800" dirty="0"/>
              <a:t>quite small (&lt; </a:t>
            </a:r>
            <a:r>
              <a:rPr lang="en-US" sz="2800" dirty="0" smtClean="0"/>
              <a:t>0.1 V</a:t>
            </a:r>
            <a:r>
              <a:rPr lang="en-US" sz="2800" dirty="0"/>
              <a:t>/</a:t>
            </a:r>
            <a:r>
              <a:rPr lang="en-US" sz="2800" dirty="0" err="1"/>
              <a:t>pC</a:t>
            </a:r>
            <a:r>
              <a:rPr lang="en-US" sz="2800" dirty="0"/>
              <a:t>/collimator</a:t>
            </a:r>
            <a:r>
              <a:rPr lang="en-US" sz="2800" dirty="0" smtClean="0"/>
              <a:t>)</a:t>
            </a:r>
            <a:endParaRPr lang="en-US" sz="2800" dirty="0"/>
          </a:p>
          <a:p>
            <a:r>
              <a:rPr lang="en-US" sz="2800" dirty="0"/>
              <a:t>However, </a:t>
            </a:r>
            <a:r>
              <a:rPr lang="en-US" sz="2800" dirty="0" smtClean="0"/>
              <a:t>design of </a:t>
            </a:r>
            <a:r>
              <a:rPr lang="en-US" sz="2800" dirty="0"/>
              <a:t>HOM </a:t>
            </a:r>
            <a:r>
              <a:rPr lang="en-US" sz="2800" dirty="0" smtClean="0"/>
              <a:t>absorbers is continuing (several materials tested for fingers and walls)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039" y="3645912"/>
            <a:ext cx="3381765" cy="28957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00" y="3811113"/>
            <a:ext cx="5486400" cy="273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5502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15327"/>
            <a:ext cx="9144000" cy="6835173"/>
          </a:xfrm>
          <a:prstGeom prst="rect">
            <a:avLst/>
          </a:prstGeom>
        </p:spPr>
      </p:pic>
      <p:graphicFrame>
        <p:nvGraphicFramePr>
          <p:cNvPr id="4" name="表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20313247"/>
              </p:ext>
            </p:extLst>
          </p:nvPr>
        </p:nvGraphicFramePr>
        <p:xfrm>
          <a:off x="5048250" y="4086374"/>
          <a:ext cx="3886254" cy="14325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80549"/>
                <a:gridCol w="1197690"/>
                <a:gridCol w="1208015"/>
              </a:tblGrid>
              <a:tr h="501631"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/>
                        <a:t>KEKB</a:t>
                      </a:r>
                      <a:endParaRPr kumimoji="1" lang="ja-JP" altLang="en-US" sz="1400" dirty="0"/>
                    </a:p>
                    <a:p>
                      <a:pPr algn="ctr"/>
                      <a:r>
                        <a:rPr kumimoji="1" lang="en-US" altLang="ja-JP" sz="1400" dirty="0" smtClean="0"/>
                        <a:t>(e+/e-)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err="1" smtClean="0"/>
                        <a:t>SuperKEKB</a:t>
                      </a:r>
                      <a:endParaRPr kumimoji="1" lang="ja-JP" altLang="en-US" sz="1400" dirty="0"/>
                    </a:p>
                    <a:p>
                      <a:pPr algn="ctr"/>
                      <a:r>
                        <a:rPr kumimoji="1" lang="en-US" altLang="ja-JP" sz="1400" dirty="0" smtClean="0"/>
                        <a:t>(e+/e-)</a:t>
                      </a:r>
                      <a:endParaRPr kumimoji="1" lang="ja-JP" altLang="en-US" sz="1400" dirty="0"/>
                    </a:p>
                  </a:txBody>
                  <a:tcPr/>
                </a:tc>
              </a:tr>
              <a:tr h="259533">
                <a:tc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Charge [</a:t>
                      </a:r>
                      <a:r>
                        <a:rPr kumimoji="1" lang="en-US" altLang="ja-JP" sz="1400" dirty="0" err="1" smtClean="0"/>
                        <a:t>nC</a:t>
                      </a:r>
                      <a:r>
                        <a:rPr kumimoji="1" lang="en-US" altLang="ja-JP" sz="1400" dirty="0" smtClean="0"/>
                        <a:t>]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/>
                        <a:t>1/1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/>
                        <a:t>4/5</a:t>
                      </a:r>
                      <a:endParaRPr kumimoji="1" lang="ja-JP" altLang="en-US" sz="1400" dirty="0"/>
                    </a:p>
                  </a:txBody>
                  <a:tcPr/>
                </a:tc>
              </a:tr>
              <a:tr h="259533">
                <a:tc rowSpan="2"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Normalized</a:t>
                      </a:r>
                      <a:endParaRPr kumimoji="1" lang="ja-JP" altLang="en-US" sz="1400" dirty="0"/>
                    </a:p>
                    <a:p>
                      <a:r>
                        <a:rPr kumimoji="1" lang="en-US" altLang="ja-JP" sz="1400" dirty="0" err="1" smtClean="0"/>
                        <a:t>emittance</a:t>
                      </a:r>
                      <a:r>
                        <a:rPr kumimoji="1" lang="en-US" altLang="ja-JP" sz="1400" dirty="0" smtClean="0"/>
                        <a:t>[</a:t>
                      </a:r>
                      <a:r>
                        <a:rPr kumimoji="1" lang="en-US" altLang="ja-JP" sz="1400" dirty="0" smtClean="0">
                          <a:latin typeface="Symbol" charset="2"/>
                          <a:cs typeface="Symbol" charset="2"/>
                        </a:rPr>
                        <a:t>m</a:t>
                      </a:r>
                      <a:r>
                        <a:rPr kumimoji="1" lang="en-US" altLang="ja-JP" sz="1400" dirty="0" smtClean="0"/>
                        <a:t>m]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/>
                        <a:t>2100/300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/>
                        <a:t>100/50 (H)</a:t>
                      </a:r>
                      <a:endParaRPr kumimoji="1" lang="ja-JP" altLang="en-US" sz="1400" dirty="0"/>
                    </a:p>
                  </a:txBody>
                  <a:tcPr/>
                </a:tc>
              </a:tr>
              <a:tr h="259533">
                <a:tc vMerge="1"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/>
                        <a:t>20/20 (V)</a:t>
                      </a:r>
                      <a:endParaRPr kumimoji="1" lang="ja-JP" altLang="en-US" sz="14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テキスト ボックス 4"/>
          <p:cNvSpPr txBox="1"/>
          <p:nvPr/>
        </p:nvSpPr>
        <p:spPr>
          <a:xfrm>
            <a:off x="5270538" y="3800633"/>
            <a:ext cx="35744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 smtClean="0"/>
              <a:t>SuperKEKB</a:t>
            </a:r>
            <a:r>
              <a:rPr kumimoji="1" lang="en-US" altLang="ja-JP" dirty="0" smtClean="0"/>
              <a:t> requirements (tentative)</a:t>
            </a:r>
            <a:endParaRPr kumimoji="1" lang="ja-JP" altLang="en-US" dirty="0"/>
          </a:p>
        </p:txBody>
      </p:sp>
      <p:sp>
        <p:nvSpPr>
          <p:cNvPr id="6" name="正方形/長方形 5"/>
          <p:cNvSpPr/>
          <p:nvPr/>
        </p:nvSpPr>
        <p:spPr>
          <a:xfrm>
            <a:off x="4423833" y="6519333"/>
            <a:ext cx="317500" cy="27350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effectLst>
                <a:glow rad="101600">
                  <a:schemeClr val="bg1">
                    <a:alpha val="75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986914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b="1" i="1" dirty="0">
                <a:solidFill>
                  <a:srgbClr val="471278"/>
                </a:solidFill>
              </a:rPr>
              <a:t>Photo-cathode RF </a:t>
            </a:r>
            <a:r>
              <a:rPr lang="en-US" altLang="ja-JP" b="1" i="1" dirty="0" smtClean="0">
                <a:solidFill>
                  <a:srgbClr val="471278"/>
                </a:solidFill>
              </a:rPr>
              <a:t>gun</a:t>
            </a:r>
            <a:endParaRPr kumimoji="1" lang="ja-JP" altLang="en-US" b="1" i="1" dirty="0">
              <a:solidFill>
                <a:srgbClr val="471278"/>
              </a:solidFill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altLang="ja-JP" sz="2500" dirty="0"/>
              <a:t>High current : 5nC for e⁻ (~ &gt;10nC for e⁺) </a:t>
            </a:r>
          </a:p>
          <a:p>
            <a:r>
              <a:rPr lang="en-US" altLang="ja-JP" sz="2500" dirty="0"/>
              <a:t>Low emittance : ~ &lt; 10 </a:t>
            </a:r>
            <a:r>
              <a:rPr lang="en-US" altLang="ja-JP" sz="2500" dirty="0" err="1">
                <a:latin typeface="Arial"/>
                <a:cs typeface="Arial"/>
              </a:rPr>
              <a:t>μ</a:t>
            </a:r>
            <a:r>
              <a:rPr lang="en-US" altLang="ja-JP" sz="2500" dirty="0" err="1"/>
              <a:t>m.rad</a:t>
            </a:r>
            <a:endParaRPr lang="en-US" altLang="ja-JP" sz="2500" dirty="0"/>
          </a:p>
          <a:p>
            <a:r>
              <a:rPr lang="en-US" altLang="ja-JP" sz="2500" dirty="0">
                <a:solidFill>
                  <a:srgbClr val="004000"/>
                </a:solidFill>
              </a:rPr>
              <a:t>Combination of unique technologies</a:t>
            </a:r>
          </a:p>
          <a:p>
            <a:pPr lvl="1"/>
            <a:r>
              <a:rPr lang="en-US" altLang="ja-JP" sz="2100" dirty="0">
                <a:solidFill>
                  <a:srgbClr val="004000"/>
                </a:solidFill>
              </a:rPr>
              <a:t>Laser system with </a:t>
            </a:r>
            <a:r>
              <a:rPr lang="en-US" altLang="ja-JP" sz="2100" dirty="0" err="1">
                <a:solidFill>
                  <a:srgbClr val="004000"/>
                </a:solidFill>
              </a:rPr>
              <a:t>Yb</a:t>
            </a:r>
            <a:r>
              <a:rPr lang="en-US" altLang="ja-JP" sz="2100" dirty="0">
                <a:solidFill>
                  <a:srgbClr val="004000"/>
                </a:solidFill>
              </a:rPr>
              <a:t> fiber oscillator, fiber amplifier, regenerative amplifier, multi-pass amplifier, pulse picker, frequency converter</a:t>
            </a:r>
          </a:p>
          <a:p>
            <a:pPr lvl="1"/>
            <a:r>
              <a:rPr lang="en-US" altLang="ja-JP" sz="2100" dirty="0">
                <a:solidFill>
                  <a:srgbClr val="004000"/>
                </a:solidFill>
              </a:rPr>
              <a:t>Quasi traveling-wave side coupled cavity</a:t>
            </a:r>
          </a:p>
          <a:p>
            <a:pPr lvl="1"/>
            <a:r>
              <a:rPr lang="en-US" altLang="ja-JP" sz="2100" dirty="0">
                <a:solidFill>
                  <a:srgbClr val="004000"/>
                </a:solidFill>
              </a:rPr>
              <a:t>Ir</a:t>
            </a:r>
            <a:r>
              <a:rPr lang="en-US" altLang="ja-JP" sz="2100" baseline="-25000" dirty="0">
                <a:solidFill>
                  <a:srgbClr val="004000"/>
                </a:solidFill>
              </a:rPr>
              <a:t>5</a:t>
            </a:r>
            <a:r>
              <a:rPr lang="en-US" altLang="ja-JP" sz="2100" dirty="0">
                <a:solidFill>
                  <a:srgbClr val="004000"/>
                </a:solidFill>
              </a:rPr>
              <a:t>Ce photo cathode </a:t>
            </a:r>
          </a:p>
          <a:p>
            <a:r>
              <a:rPr lang="en-US" altLang="ja-JP" sz="2500" dirty="0">
                <a:solidFill>
                  <a:srgbClr val="004000"/>
                </a:solidFill>
              </a:rPr>
              <a:t>Already obtained 3.5 ~ 5nC</a:t>
            </a:r>
          </a:p>
          <a:p>
            <a:r>
              <a:rPr lang="en-US" altLang="ja-JP" sz="2500" dirty="0">
                <a:solidFill>
                  <a:srgbClr val="004000"/>
                </a:solidFill>
              </a:rPr>
              <a:t>Commissioning started</a:t>
            </a:r>
          </a:p>
          <a:p>
            <a:r>
              <a:rPr lang="en-US" altLang="ja-JP" sz="2500" dirty="0"/>
              <a:t>Temporal manipulation for lower energy spread</a:t>
            </a:r>
          </a:p>
          <a:p>
            <a:r>
              <a:rPr lang="en-US" altLang="ja-JP" sz="2500" dirty="0"/>
              <a:t>Cavity and cathode are mostly ready, laser system under improvement for higher charge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D221721-5FDC-D445-9F85-7F3CCA7B1AE5}" type="slidenum">
              <a:rPr lang="en-US" altLang="ja-JP" smtClean="0"/>
              <a:pPr>
                <a:defRPr/>
              </a:pPr>
              <a:t>46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3012079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b="1" i="1" dirty="0" smtClean="0">
                <a:solidFill>
                  <a:srgbClr val="471278"/>
                </a:solidFill>
              </a:rPr>
              <a:t>Positron Source</a:t>
            </a:r>
            <a:endParaRPr kumimoji="1" lang="ja-JP" altLang="en-US" b="1" i="1" dirty="0">
              <a:solidFill>
                <a:srgbClr val="471278"/>
              </a:solidFill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ja-JP" dirty="0" smtClean="0"/>
              <a:t>High current positron is required</a:t>
            </a:r>
          </a:p>
          <a:p>
            <a:r>
              <a:rPr lang="en-US" altLang="ja-JP" dirty="0" smtClean="0"/>
              <a:t>Positron capturing with flux concentrator (FC) and large aperture </a:t>
            </a:r>
            <a:r>
              <a:rPr lang="en-US" altLang="ja-JP" dirty="0" smtClean="0"/>
              <a:t>S-</a:t>
            </a:r>
            <a:r>
              <a:rPr lang="en-US" altLang="ja-JP" dirty="0" smtClean="0"/>
              <a:t>band structure (LAS)</a:t>
            </a:r>
          </a:p>
          <a:p>
            <a:r>
              <a:rPr kumimoji="1" lang="en-US" altLang="ja-JP" dirty="0" smtClean="0"/>
              <a:t>Deceleration field to reduce satellite bunches</a:t>
            </a:r>
          </a:p>
          <a:p>
            <a:r>
              <a:rPr kumimoji="1" lang="en-US" altLang="ja-JP" dirty="0" smtClean="0"/>
              <a:t>Pinhole beside target for electron beam</a:t>
            </a:r>
          </a:p>
          <a:p>
            <a:r>
              <a:rPr lang="en-US" altLang="ja-JP" dirty="0" smtClean="0"/>
              <a:t>Protection system with beam spoilers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D221721-5FDC-D445-9F85-7F3CCA7B1AE5}" type="slidenum">
              <a:rPr lang="en-US" altLang="ja-JP" smtClean="0"/>
              <a:pPr>
                <a:defRPr/>
              </a:pPr>
              <a:t>47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3445623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図 13" descr="target-offset概念図v5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96" b="7230"/>
          <a:stretch/>
        </p:blipFill>
        <p:spPr>
          <a:xfrm>
            <a:off x="0" y="931840"/>
            <a:ext cx="8988552" cy="4007802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75751"/>
            <a:ext cx="8229600" cy="1143000"/>
          </a:xfrm>
        </p:spPr>
        <p:txBody>
          <a:bodyPr/>
          <a:lstStyle/>
          <a:p>
            <a:r>
              <a:rPr kumimoji="1" lang="en-US" altLang="ja-JP" b="1" i="1" dirty="0" smtClean="0">
                <a:solidFill>
                  <a:srgbClr val="471278"/>
                </a:solidFill>
              </a:rPr>
              <a:t>e+/e- beam switching at target</a:t>
            </a:r>
            <a:endParaRPr kumimoji="1" lang="ja-JP" altLang="en-US" b="1" i="1" dirty="0">
              <a:solidFill>
                <a:srgbClr val="471278"/>
              </a:solidFill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3845826" y="3510661"/>
            <a:ext cx="1472697" cy="494401"/>
          </a:xfrm>
          <a:prstGeom prst="rect">
            <a:avLst/>
          </a:prstGeom>
          <a:noFill/>
        </p:spPr>
        <p:txBody>
          <a:bodyPr wrap="none" lIns="91350" tIns="45674" rIns="91350" bIns="45674" rtlCol="0">
            <a:spAutoFit/>
          </a:bodyPr>
          <a:lstStyle/>
          <a:p>
            <a:pPr defTabSz="456748">
              <a:lnSpc>
                <a:spcPct val="80000"/>
              </a:lnSpc>
            </a:pPr>
            <a:r>
              <a:rPr lang="en-US" altLang="ja-JP" sz="1600" b="1" dirty="0">
                <a:solidFill>
                  <a:srgbClr val="FF0000"/>
                </a:solidFill>
                <a:latin typeface="Arial"/>
                <a:ea typeface="ＭＳ Ｐゴシック"/>
                <a:cs typeface="Arial"/>
              </a:rPr>
              <a:t>Flux </a:t>
            </a:r>
          </a:p>
          <a:p>
            <a:pPr defTabSz="456748">
              <a:lnSpc>
                <a:spcPct val="80000"/>
              </a:lnSpc>
            </a:pPr>
            <a:r>
              <a:rPr lang="en-US" altLang="ja-JP" sz="1600" b="1" dirty="0">
                <a:solidFill>
                  <a:srgbClr val="FF0000"/>
                </a:solidFill>
                <a:latin typeface="Arial"/>
                <a:ea typeface="ＭＳ Ｐゴシック"/>
                <a:cs typeface="Arial"/>
              </a:rPr>
              <a:t>Concentrator</a:t>
            </a:r>
            <a:endParaRPr lang="ja-JP" altLang="en-US" sz="1600" b="1" dirty="0">
              <a:solidFill>
                <a:srgbClr val="FF0000"/>
              </a:solidFill>
              <a:latin typeface="Arial"/>
              <a:ea typeface="ＭＳ Ｐゴシック"/>
              <a:cs typeface="Arial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5575559" y="2500246"/>
            <a:ext cx="447665" cy="369239"/>
          </a:xfrm>
          <a:prstGeom prst="rect">
            <a:avLst/>
          </a:prstGeom>
          <a:noFill/>
        </p:spPr>
        <p:txBody>
          <a:bodyPr wrap="none" lIns="91350" tIns="45674" rIns="91350" bIns="45674" rtlCol="0">
            <a:spAutoFit/>
          </a:bodyPr>
          <a:lstStyle/>
          <a:p>
            <a:pPr defTabSz="456748"/>
            <a:r>
              <a:rPr lang="en-US" altLang="ja-JP" b="1" dirty="0">
                <a:solidFill>
                  <a:srgbClr val="FF0000"/>
                </a:solidFill>
                <a:latin typeface="Arial"/>
                <a:ea typeface="ＭＳ Ｐゴシック"/>
                <a:cs typeface="Arial"/>
              </a:rPr>
              <a:t>e+</a:t>
            </a:r>
            <a:endParaRPr lang="ja-JP" altLang="en-US" b="1" dirty="0">
              <a:solidFill>
                <a:srgbClr val="FF0000"/>
              </a:solidFill>
              <a:latin typeface="Arial"/>
              <a:ea typeface="ＭＳ Ｐゴシック"/>
              <a:cs typeface="Arial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401455" y="2930008"/>
            <a:ext cx="1967236" cy="369239"/>
          </a:xfrm>
          <a:prstGeom prst="rect">
            <a:avLst/>
          </a:prstGeom>
          <a:noFill/>
        </p:spPr>
        <p:txBody>
          <a:bodyPr wrap="none" lIns="91350" tIns="45674" rIns="91350" bIns="45674" rtlCol="0">
            <a:spAutoFit/>
          </a:bodyPr>
          <a:lstStyle/>
          <a:p>
            <a:pPr defTabSz="456748"/>
            <a:r>
              <a:rPr lang="en-US" altLang="ja-JP" b="1" dirty="0">
                <a:solidFill>
                  <a:srgbClr val="0000FF"/>
                </a:solidFill>
                <a:latin typeface="Arial"/>
                <a:ea typeface="ＭＳ Ｐゴシック"/>
                <a:cs typeface="Arial"/>
              </a:rPr>
              <a:t>5 </a:t>
            </a:r>
            <a:r>
              <a:rPr lang="en-US" altLang="ja-JP" b="1" dirty="0" err="1">
                <a:solidFill>
                  <a:srgbClr val="0000FF"/>
                </a:solidFill>
                <a:latin typeface="Arial"/>
                <a:ea typeface="ＭＳ Ｐゴシック"/>
                <a:cs typeface="Arial"/>
              </a:rPr>
              <a:t>nC</a:t>
            </a:r>
            <a:r>
              <a:rPr lang="en-US" altLang="ja-JP" b="1" dirty="0">
                <a:solidFill>
                  <a:srgbClr val="0000FF"/>
                </a:solidFill>
                <a:latin typeface="Arial"/>
                <a:ea typeface="ＭＳ Ｐゴシック"/>
                <a:cs typeface="Arial"/>
              </a:rPr>
              <a:t> injection e-</a:t>
            </a:r>
            <a:endParaRPr lang="ja-JP" altLang="en-US" b="1" dirty="0">
              <a:solidFill>
                <a:srgbClr val="0000FF"/>
              </a:solidFill>
              <a:latin typeface="Arial"/>
              <a:ea typeface="ＭＳ Ｐゴシック"/>
              <a:cs typeface="Arial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236465" y="1981704"/>
            <a:ext cx="1300663" cy="544672"/>
          </a:xfrm>
          <a:prstGeom prst="rect">
            <a:avLst/>
          </a:prstGeom>
          <a:noFill/>
        </p:spPr>
        <p:txBody>
          <a:bodyPr wrap="none" lIns="91350" tIns="45674" rIns="91350" bIns="45674" rtlCol="0">
            <a:spAutoFit/>
          </a:bodyPr>
          <a:lstStyle/>
          <a:p>
            <a:pPr defTabSz="456748">
              <a:lnSpc>
                <a:spcPct val="80000"/>
              </a:lnSpc>
            </a:pPr>
            <a:r>
              <a:rPr lang="en-US" altLang="ja-JP" b="1" dirty="0">
                <a:solidFill>
                  <a:srgbClr val="0000FF"/>
                </a:solidFill>
                <a:latin typeface="Arial"/>
                <a:ea typeface="ＭＳ Ｐゴシック"/>
                <a:cs typeface="Arial"/>
              </a:rPr>
              <a:t>10 </a:t>
            </a:r>
            <a:r>
              <a:rPr lang="en-US" altLang="ja-JP" b="1" dirty="0" err="1">
                <a:solidFill>
                  <a:srgbClr val="0000FF"/>
                </a:solidFill>
                <a:latin typeface="Arial"/>
                <a:ea typeface="ＭＳ Ｐゴシック"/>
                <a:cs typeface="Arial"/>
              </a:rPr>
              <a:t>nC</a:t>
            </a:r>
            <a:endParaRPr lang="en-US" altLang="ja-JP" b="1" dirty="0">
              <a:solidFill>
                <a:srgbClr val="0000FF"/>
              </a:solidFill>
              <a:latin typeface="Arial"/>
              <a:ea typeface="ＭＳ Ｐゴシック"/>
              <a:cs typeface="Arial"/>
            </a:endParaRPr>
          </a:p>
          <a:p>
            <a:pPr defTabSz="456748">
              <a:lnSpc>
                <a:spcPct val="80000"/>
              </a:lnSpc>
            </a:pPr>
            <a:r>
              <a:rPr lang="en-US" altLang="ja-JP" b="1" dirty="0">
                <a:solidFill>
                  <a:srgbClr val="0000FF"/>
                </a:solidFill>
                <a:latin typeface="Arial"/>
                <a:ea typeface="ＭＳ Ｐゴシック"/>
                <a:cs typeface="Arial"/>
              </a:rPr>
              <a:t>primary e-</a:t>
            </a:r>
            <a:endParaRPr lang="ja-JP" altLang="en-US" b="1" dirty="0">
              <a:solidFill>
                <a:srgbClr val="0000FF"/>
              </a:solidFill>
              <a:latin typeface="Arial"/>
              <a:ea typeface="ＭＳ Ｐゴシック"/>
              <a:cs typeface="Arial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3389494" y="959485"/>
            <a:ext cx="1295502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defTabSz="456748"/>
            <a:r>
              <a:rPr lang="en-US" altLang="ja-JP" b="1" dirty="0">
                <a:solidFill>
                  <a:prstClr val="white">
                    <a:lumMod val="65000"/>
                  </a:prstClr>
                </a:solidFill>
                <a:latin typeface="Arial"/>
                <a:ea typeface="ＭＳ Ｐゴシック"/>
                <a:cs typeface="Arial"/>
              </a:rPr>
              <a:t>bridge coils</a:t>
            </a:r>
            <a:endParaRPr lang="ja-JP" altLang="en-US" b="1" dirty="0">
              <a:solidFill>
                <a:prstClr val="white">
                  <a:lumMod val="65000"/>
                </a:prstClr>
              </a:solidFill>
              <a:latin typeface="Arial"/>
              <a:ea typeface="ＭＳ Ｐゴシック"/>
              <a:cs typeface="Arial"/>
            </a:endParaRPr>
          </a:p>
        </p:txBody>
      </p:sp>
      <p:cxnSp>
        <p:nvCxnSpPr>
          <p:cNvPr id="10" name="直線コネクタ 9"/>
          <p:cNvCxnSpPr/>
          <p:nvPr/>
        </p:nvCxnSpPr>
        <p:spPr>
          <a:xfrm>
            <a:off x="973334" y="2360510"/>
            <a:ext cx="173680" cy="455934"/>
          </a:xfrm>
          <a:prstGeom prst="line">
            <a:avLst/>
          </a:prstGeom>
          <a:ln w="12700" cmpd="sng">
            <a:solidFill>
              <a:schemeClr val="tx1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テキスト ボックス 11"/>
          <p:cNvSpPr txBox="1"/>
          <p:nvPr/>
        </p:nvSpPr>
        <p:spPr>
          <a:xfrm>
            <a:off x="3459106" y="2258898"/>
            <a:ext cx="570068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defTabSz="456748"/>
            <a:r>
              <a:rPr lang="en-US" altLang="ja-JP" sz="1600" b="1" dirty="0">
                <a:solidFill>
                  <a:srgbClr val="800000"/>
                </a:solidFill>
                <a:latin typeface="Arial"/>
                <a:ea typeface="ＭＳ Ｐゴシック"/>
                <a:cs typeface="Arial"/>
              </a:rPr>
              <a:t>target</a:t>
            </a:r>
            <a:endParaRPr lang="ja-JP" altLang="en-US" sz="1600" b="1" dirty="0">
              <a:solidFill>
                <a:srgbClr val="800000"/>
              </a:solidFill>
              <a:latin typeface="Arial"/>
              <a:ea typeface="ＭＳ Ｐゴシック"/>
              <a:cs typeface="Arial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3381748" y="3023617"/>
            <a:ext cx="536004" cy="40216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defTabSz="456748">
              <a:lnSpc>
                <a:spcPct val="80000"/>
              </a:lnSpc>
            </a:pPr>
            <a:r>
              <a:rPr lang="en-US" altLang="ja-JP" sz="1600" b="1" dirty="0">
                <a:solidFill>
                  <a:prstClr val="black"/>
                </a:solidFill>
                <a:latin typeface="Arial"/>
                <a:ea typeface="ＭＳ Ｐゴシック"/>
                <a:cs typeface="Arial"/>
              </a:rPr>
              <a:t>beam</a:t>
            </a:r>
          </a:p>
          <a:p>
            <a:pPr defTabSz="456748">
              <a:lnSpc>
                <a:spcPct val="80000"/>
              </a:lnSpc>
            </a:pPr>
            <a:r>
              <a:rPr lang="en-US" altLang="ja-JP" sz="1600" b="1" dirty="0">
                <a:solidFill>
                  <a:prstClr val="black"/>
                </a:solidFill>
                <a:latin typeface="Arial"/>
                <a:ea typeface="ＭＳ Ｐゴシック"/>
                <a:cs typeface="Arial"/>
              </a:rPr>
              <a:t>hole</a:t>
            </a:r>
            <a:endParaRPr lang="ja-JP" altLang="en-US" sz="1600" b="1" dirty="0">
              <a:solidFill>
                <a:prstClr val="black"/>
              </a:solidFill>
              <a:latin typeface="Arial"/>
              <a:ea typeface="ＭＳ Ｐゴシック"/>
              <a:cs typeface="Arial"/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304528" y="3751307"/>
            <a:ext cx="961990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defTabSz="456748"/>
            <a:r>
              <a:rPr lang="en-US" altLang="ja-JP" b="1" dirty="0">
                <a:solidFill>
                  <a:srgbClr val="FF00FF"/>
                </a:solidFill>
                <a:latin typeface="Arial"/>
                <a:ea typeface="ＭＳ Ｐゴシック"/>
                <a:cs typeface="Arial"/>
              </a:rPr>
              <a:t>pulse ST</a:t>
            </a:r>
            <a:endParaRPr lang="ja-JP" altLang="en-US" b="1" dirty="0">
              <a:solidFill>
                <a:srgbClr val="FF00FF"/>
              </a:solidFill>
              <a:latin typeface="Arial"/>
              <a:ea typeface="ＭＳ Ｐゴシック"/>
              <a:cs typeface="Arial"/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1864131" y="1929038"/>
            <a:ext cx="769366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defTabSz="456748"/>
            <a:r>
              <a:rPr lang="en-US" altLang="ja-JP" b="1" dirty="0">
                <a:solidFill>
                  <a:srgbClr val="008000"/>
                </a:solidFill>
                <a:latin typeface="Arial"/>
                <a:ea typeface="ＭＳ Ｐゴシック"/>
                <a:cs typeface="Arial"/>
              </a:rPr>
              <a:t>DC QM</a:t>
            </a:r>
            <a:endParaRPr lang="ja-JP" altLang="en-US" b="1" dirty="0">
              <a:solidFill>
                <a:srgbClr val="008000"/>
              </a:solidFill>
              <a:latin typeface="Arial"/>
              <a:ea typeface="ＭＳ Ｐゴシック"/>
              <a:cs typeface="Arial"/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1922454" y="4097197"/>
            <a:ext cx="1038859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defTabSz="456748"/>
            <a:r>
              <a:rPr lang="en-US" altLang="ja-JP" b="1" dirty="0">
                <a:solidFill>
                  <a:srgbClr val="00FFFF"/>
                </a:solidFill>
                <a:latin typeface="Arial"/>
                <a:ea typeface="ＭＳ Ｐゴシック"/>
                <a:cs typeface="Arial"/>
              </a:rPr>
              <a:t>pulse QM</a:t>
            </a:r>
            <a:endParaRPr lang="ja-JP" altLang="en-US" b="1" dirty="0">
              <a:solidFill>
                <a:srgbClr val="00FFFF"/>
              </a:solidFill>
              <a:latin typeface="Arial"/>
              <a:ea typeface="ＭＳ Ｐゴシック"/>
              <a:cs typeface="Arial"/>
            </a:endParaRPr>
          </a:p>
        </p:txBody>
      </p:sp>
      <p:cxnSp>
        <p:nvCxnSpPr>
          <p:cNvPr id="18" name="直線コネクタ 17"/>
          <p:cNvCxnSpPr/>
          <p:nvPr/>
        </p:nvCxnSpPr>
        <p:spPr>
          <a:xfrm>
            <a:off x="823167" y="3327203"/>
            <a:ext cx="56091" cy="492041"/>
          </a:xfrm>
          <a:prstGeom prst="line">
            <a:avLst/>
          </a:prstGeom>
          <a:ln w="12700" cmpd="sng">
            <a:solidFill>
              <a:schemeClr val="tx1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直線コネクタ 18"/>
          <p:cNvCxnSpPr/>
          <p:nvPr/>
        </p:nvCxnSpPr>
        <p:spPr>
          <a:xfrm flipH="1">
            <a:off x="879257" y="3319362"/>
            <a:ext cx="531884" cy="499881"/>
          </a:xfrm>
          <a:prstGeom prst="line">
            <a:avLst/>
          </a:prstGeom>
          <a:ln w="12700" cmpd="sng">
            <a:solidFill>
              <a:schemeClr val="tx1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直線コネクタ 23"/>
          <p:cNvCxnSpPr/>
          <p:nvPr/>
        </p:nvCxnSpPr>
        <p:spPr>
          <a:xfrm flipH="1">
            <a:off x="2441892" y="3591276"/>
            <a:ext cx="519429" cy="594811"/>
          </a:xfrm>
          <a:prstGeom prst="line">
            <a:avLst/>
          </a:prstGeom>
          <a:ln w="12700" cmpd="sng">
            <a:solidFill>
              <a:schemeClr val="tx1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直線コネクタ 24"/>
          <p:cNvCxnSpPr/>
          <p:nvPr/>
        </p:nvCxnSpPr>
        <p:spPr>
          <a:xfrm>
            <a:off x="1669853" y="3578081"/>
            <a:ext cx="772033" cy="591068"/>
          </a:xfrm>
          <a:prstGeom prst="line">
            <a:avLst/>
          </a:prstGeom>
          <a:ln w="12700" cmpd="sng">
            <a:solidFill>
              <a:schemeClr val="tx1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テキスト ボックス 30"/>
          <p:cNvSpPr txBox="1"/>
          <p:nvPr/>
        </p:nvSpPr>
        <p:spPr>
          <a:xfrm>
            <a:off x="470676" y="1256373"/>
            <a:ext cx="1342704" cy="461572"/>
          </a:xfrm>
          <a:prstGeom prst="rect">
            <a:avLst/>
          </a:prstGeom>
          <a:solidFill>
            <a:schemeClr val="bg2"/>
          </a:solidFill>
        </p:spPr>
        <p:txBody>
          <a:bodyPr wrap="none" lIns="91350" tIns="45674" rIns="91350" bIns="45674" rtlCol="0">
            <a:spAutoFit/>
          </a:bodyPr>
          <a:lstStyle/>
          <a:p>
            <a:pPr defTabSz="456748"/>
            <a:r>
              <a:rPr lang="en-US" altLang="ja-JP" sz="2400" dirty="0">
                <a:solidFill>
                  <a:prstClr val="black"/>
                </a:solidFill>
                <a:latin typeface="Calibri"/>
                <a:ea typeface="ＭＳ Ｐゴシック"/>
              </a:rPr>
              <a:t>side view</a:t>
            </a:r>
            <a:endParaRPr lang="ja-JP" altLang="en-US" sz="2400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6887160" y="1350960"/>
            <a:ext cx="1352021" cy="461572"/>
          </a:xfrm>
          <a:prstGeom prst="rect">
            <a:avLst/>
          </a:prstGeom>
          <a:solidFill>
            <a:schemeClr val="bg2"/>
          </a:solidFill>
        </p:spPr>
        <p:txBody>
          <a:bodyPr wrap="none" lIns="91350" tIns="45674" rIns="91350" bIns="45674" rtlCol="0">
            <a:spAutoFit/>
          </a:bodyPr>
          <a:lstStyle/>
          <a:p>
            <a:pPr defTabSz="456748"/>
            <a:r>
              <a:rPr lang="en-US" altLang="ja-JP" sz="2400" dirty="0">
                <a:solidFill>
                  <a:prstClr val="black"/>
                </a:solidFill>
                <a:latin typeface="Calibri"/>
                <a:ea typeface="ＭＳ Ｐゴシック"/>
              </a:rPr>
              <a:t>rear view</a:t>
            </a:r>
            <a:endParaRPr lang="ja-JP" altLang="en-US" sz="2400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34" name="テキスト ボックス 33"/>
          <p:cNvSpPr txBox="1"/>
          <p:nvPr/>
        </p:nvSpPr>
        <p:spPr>
          <a:xfrm>
            <a:off x="486181" y="5188755"/>
            <a:ext cx="8560072" cy="1306418"/>
          </a:xfrm>
          <a:prstGeom prst="rect">
            <a:avLst/>
          </a:prstGeom>
          <a:noFill/>
        </p:spPr>
        <p:txBody>
          <a:bodyPr wrap="square" lIns="91350" tIns="45674" rIns="91350" bIns="45674" rtlCol="0">
            <a:spAutoFit/>
          </a:bodyPr>
          <a:lstStyle/>
          <a:p>
            <a:pPr marL="342556" indent="-342556" defTabSz="456748">
              <a:lnSpc>
                <a:spcPct val="110000"/>
              </a:lnSpc>
              <a:buClr>
                <a:prstClr val="black"/>
              </a:buClr>
              <a:buFont typeface="+mj-lt"/>
              <a:buAutoNum type="arabicParenR"/>
            </a:pPr>
            <a:r>
              <a:rPr lang="en-US" altLang="ja-JP" b="1" dirty="0">
                <a:solidFill>
                  <a:srgbClr val="FF0000"/>
                </a:solidFill>
                <a:latin typeface="Arial"/>
                <a:ea typeface="ＭＳ Ｐゴシック"/>
                <a:cs typeface="Arial"/>
              </a:rPr>
              <a:t>e+ </a:t>
            </a:r>
            <a:r>
              <a:rPr lang="en-US" altLang="ja-JP" b="1" dirty="0">
                <a:solidFill>
                  <a:prstClr val="black"/>
                </a:solidFill>
                <a:latin typeface="Arial"/>
                <a:ea typeface="ＭＳ Ｐゴシック"/>
                <a:cs typeface="Arial"/>
              </a:rPr>
              <a:t>on-axis, </a:t>
            </a:r>
            <a:r>
              <a:rPr lang="en-US" altLang="ja-JP" b="1" dirty="0">
                <a:solidFill>
                  <a:srgbClr val="0000FF"/>
                </a:solidFill>
                <a:latin typeface="Arial"/>
                <a:ea typeface="ＭＳ Ｐゴシック"/>
                <a:cs typeface="Arial"/>
              </a:rPr>
              <a:t>e- </a:t>
            </a:r>
            <a:r>
              <a:rPr lang="en-US" altLang="ja-JP" b="1" dirty="0">
                <a:solidFill>
                  <a:prstClr val="black"/>
                </a:solidFill>
                <a:latin typeface="Arial"/>
                <a:ea typeface="ＭＳ Ｐゴシック"/>
                <a:cs typeface="Arial"/>
              </a:rPr>
              <a:t>offset </a:t>
            </a:r>
            <a:br>
              <a:rPr lang="en-US" altLang="ja-JP" b="1" dirty="0">
                <a:solidFill>
                  <a:prstClr val="black"/>
                </a:solidFill>
                <a:latin typeface="Arial"/>
                <a:ea typeface="ＭＳ Ｐゴシック"/>
                <a:cs typeface="Arial"/>
              </a:rPr>
            </a:br>
            <a:r>
              <a:rPr lang="en-US" altLang="ja-JP" b="1" dirty="0">
                <a:solidFill>
                  <a:prstClr val="black"/>
                </a:solidFill>
                <a:latin typeface="Arial"/>
                <a:ea typeface="ＭＳ Ｐゴシック"/>
                <a:cs typeface="Arial"/>
              </a:rPr>
              <a:t>	</a:t>
            </a:r>
            <a:r>
              <a:rPr lang="en-US" altLang="ja-JP" b="1" dirty="0" smtClean="0">
                <a:solidFill>
                  <a:prstClr val="black"/>
                </a:solidFill>
                <a:latin typeface="Arial"/>
                <a:ea typeface="ＭＳ Ｐゴシック"/>
                <a:cs typeface="Arial"/>
                <a:sym typeface="Wingdings"/>
              </a:rPr>
              <a:t></a:t>
            </a:r>
            <a:r>
              <a:rPr lang="en-US" altLang="ja-JP" b="1" dirty="0" smtClean="0">
                <a:solidFill>
                  <a:prstClr val="black"/>
                </a:solidFill>
                <a:latin typeface="Arial"/>
                <a:ea typeface="ＭＳ Ｐゴシック"/>
                <a:cs typeface="Arial"/>
              </a:rPr>
              <a:t> </a:t>
            </a:r>
            <a:r>
              <a:rPr lang="en-US" altLang="ja-JP" b="1" dirty="0">
                <a:solidFill>
                  <a:prstClr val="black"/>
                </a:solidFill>
                <a:latin typeface="Arial"/>
                <a:ea typeface="ＭＳ Ｐゴシック"/>
                <a:cs typeface="Arial"/>
              </a:rPr>
              <a:t>e- </a:t>
            </a:r>
            <a:r>
              <a:rPr lang="en-US" altLang="ja-JP" b="1" dirty="0">
                <a:solidFill>
                  <a:srgbClr val="FF00FF"/>
                </a:solidFill>
                <a:latin typeface="Arial"/>
                <a:ea typeface="ＭＳ Ｐゴシック"/>
                <a:cs typeface="Arial"/>
              </a:rPr>
              <a:t>emittance growth </a:t>
            </a:r>
            <a:r>
              <a:rPr lang="en-US" altLang="ja-JP" b="1" dirty="0">
                <a:solidFill>
                  <a:prstClr val="black"/>
                </a:solidFill>
                <a:latin typeface="Arial"/>
                <a:ea typeface="ＭＳ Ｐゴシック"/>
                <a:cs typeface="Arial"/>
              </a:rPr>
              <a:t>by solenoid kick induced orbit</a:t>
            </a:r>
          </a:p>
          <a:p>
            <a:pPr marL="342556" indent="-342556" defTabSz="456748">
              <a:lnSpc>
                <a:spcPct val="110000"/>
              </a:lnSpc>
              <a:buClr>
                <a:prstClr val="black"/>
              </a:buClr>
              <a:buFont typeface="+mj-lt"/>
              <a:buAutoNum type="arabicParenR"/>
            </a:pPr>
            <a:r>
              <a:rPr lang="en-US" altLang="ja-JP" b="1" dirty="0">
                <a:solidFill>
                  <a:srgbClr val="0000FF"/>
                </a:solidFill>
                <a:latin typeface="Arial"/>
                <a:ea typeface="ＭＳ Ｐゴシック"/>
                <a:cs typeface="Arial"/>
              </a:rPr>
              <a:t>e- </a:t>
            </a:r>
            <a:r>
              <a:rPr lang="en-US" altLang="ja-JP" b="1" dirty="0">
                <a:solidFill>
                  <a:prstClr val="black"/>
                </a:solidFill>
                <a:latin typeface="Arial"/>
                <a:ea typeface="ＭＳ Ｐゴシック"/>
                <a:cs typeface="Arial"/>
              </a:rPr>
              <a:t>on-axis, </a:t>
            </a:r>
            <a:r>
              <a:rPr lang="en-US" altLang="ja-JP" b="1" dirty="0">
                <a:solidFill>
                  <a:srgbClr val="FF0000"/>
                </a:solidFill>
                <a:latin typeface="Arial"/>
                <a:ea typeface="ＭＳ Ｐゴシック"/>
                <a:cs typeface="Arial"/>
              </a:rPr>
              <a:t>e+ </a:t>
            </a:r>
            <a:r>
              <a:rPr lang="en-US" altLang="ja-JP" b="1" dirty="0">
                <a:solidFill>
                  <a:prstClr val="black"/>
                </a:solidFill>
                <a:latin typeface="Arial"/>
                <a:ea typeface="ＭＳ Ｐゴシック"/>
                <a:cs typeface="Arial"/>
              </a:rPr>
              <a:t>offset </a:t>
            </a:r>
            <a:br>
              <a:rPr lang="en-US" altLang="ja-JP" b="1" dirty="0">
                <a:solidFill>
                  <a:prstClr val="black"/>
                </a:solidFill>
                <a:latin typeface="Arial"/>
                <a:ea typeface="ＭＳ Ｐゴシック"/>
                <a:cs typeface="Arial"/>
              </a:rPr>
            </a:br>
            <a:r>
              <a:rPr lang="en-US" altLang="ja-JP" b="1" dirty="0">
                <a:solidFill>
                  <a:prstClr val="black"/>
                </a:solidFill>
                <a:latin typeface="Arial"/>
                <a:ea typeface="ＭＳ Ｐゴシック"/>
                <a:cs typeface="Arial"/>
              </a:rPr>
              <a:t>	</a:t>
            </a:r>
            <a:r>
              <a:rPr lang="en-US" altLang="ja-JP" b="1" dirty="0" smtClean="0">
                <a:solidFill>
                  <a:prstClr val="black"/>
                </a:solidFill>
                <a:latin typeface="Arial"/>
                <a:ea typeface="ＭＳ Ｐゴシック"/>
                <a:cs typeface="Arial"/>
                <a:sym typeface="Wingdings"/>
              </a:rPr>
              <a:t></a:t>
            </a:r>
            <a:r>
              <a:rPr lang="en-US" altLang="ja-JP" b="1" dirty="0" smtClean="0">
                <a:solidFill>
                  <a:prstClr val="black"/>
                </a:solidFill>
                <a:latin typeface="Arial"/>
                <a:ea typeface="ＭＳ Ｐゴシック"/>
                <a:cs typeface="Arial"/>
              </a:rPr>
              <a:t> </a:t>
            </a:r>
            <a:r>
              <a:rPr lang="en-US" altLang="ja-JP" b="1" dirty="0">
                <a:solidFill>
                  <a:prstClr val="black"/>
                </a:solidFill>
                <a:latin typeface="Arial"/>
                <a:ea typeface="ＭＳ Ｐゴシック"/>
                <a:cs typeface="Arial"/>
              </a:rPr>
              <a:t>e+ </a:t>
            </a:r>
            <a:r>
              <a:rPr lang="en-US" altLang="ja-JP" b="1" dirty="0">
                <a:solidFill>
                  <a:srgbClr val="FF00FF"/>
                </a:solidFill>
                <a:latin typeface="Arial"/>
                <a:ea typeface="ＭＳ Ｐゴシック"/>
                <a:cs typeface="Arial"/>
              </a:rPr>
              <a:t>yield degradation </a:t>
            </a:r>
            <a:r>
              <a:rPr lang="en-US" altLang="ja-JP" b="1" dirty="0">
                <a:solidFill>
                  <a:prstClr val="black"/>
                </a:solidFill>
                <a:latin typeface="Arial"/>
                <a:ea typeface="ＭＳ Ｐゴシック"/>
                <a:cs typeface="Arial"/>
              </a:rPr>
              <a:t>(50% </a:t>
            </a:r>
            <a:r>
              <a:rPr lang="en-US" altLang="ja-JP" b="1" dirty="0" smtClean="0">
                <a:solidFill>
                  <a:prstClr val="black"/>
                </a:solidFill>
                <a:latin typeface="Arial"/>
                <a:ea typeface="ＭＳ Ｐゴシック"/>
                <a:cs typeface="Arial"/>
                <a:sym typeface="Wingdings"/>
              </a:rPr>
              <a:t></a:t>
            </a:r>
            <a:r>
              <a:rPr lang="en-US" altLang="ja-JP" b="1" dirty="0" smtClean="0">
                <a:solidFill>
                  <a:prstClr val="black"/>
                </a:solidFill>
                <a:latin typeface="Arial"/>
                <a:ea typeface="ＭＳ Ｐゴシック"/>
                <a:cs typeface="Arial"/>
              </a:rPr>
              <a:t> </a:t>
            </a:r>
            <a:r>
              <a:rPr lang="en-US" altLang="ja-JP" b="1" dirty="0">
                <a:solidFill>
                  <a:prstClr val="black"/>
                </a:solidFill>
                <a:latin typeface="Arial"/>
                <a:ea typeface="ＭＳ Ｐゴシック"/>
                <a:cs typeface="Arial"/>
              </a:rPr>
              <a:t>10%)</a:t>
            </a:r>
            <a:endParaRPr lang="en-US" altLang="ja-JP" dirty="0">
              <a:solidFill>
                <a:prstClr val="black"/>
              </a:solidFill>
              <a:latin typeface="Arial"/>
              <a:ea typeface="ＭＳ Ｐゴシック"/>
              <a:cs typeface="Arial"/>
            </a:endParaRP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8313654" y="2202241"/>
            <a:ext cx="868566" cy="646238"/>
          </a:xfrm>
          <a:prstGeom prst="rect">
            <a:avLst/>
          </a:prstGeom>
          <a:noFill/>
        </p:spPr>
        <p:txBody>
          <a:bodyPr wrap="none" lIns="91350" tIns="45674" rIns="91350" bIns="45674" rtlCol="0">
            <a:spAutoFit/>
          </a:bodyPr>
          <a:lstStyle/>
          <a:p>
            <a:pPr defTabSz="456748"/>
            <a:r>
              <a:rPr lang="en-US" altLang="ja-JP" sz="1200" dirty="0">
                <a:solidFill>
                  <a:prstClr val="black"/>
                </a:solidFill>
                <a:latin typeface="Arial"/>
                <a:ea typeface="ＭＳ Ｐゴシック"/>
                <a:cs typeface="Arial"/>
              </a:rPr>
              <a:t>target </a:t>
            </a:r>
          </a:p>
          <a:p>
            <a:pPr defTabSz="456748"/>
            <a:r>
              <a:rPr lang="en-US" altLang="ja-JP" sz="1200" dirty="0">
                <a:solidFill>
                  <a:prstClr val="black"/>
                </a:solidFill>
                <a:latin typeface="Arial"/>
                <a:ea typeface="ＭＳ Ｐゴシック"/>
                <a:cs typeface="Arial"/>
              </a:rPr>
              <a:t>offset</a:t>
            </a:r>
          </a:p>
          <a:p>
            <a:pPr defTabSz="456748"/>
            <a:r>
              <a:rPr lang="en-US" altLang="ja-JP" sz="1200" dirty="0">
                <a:solidFill>
                  <a:prstClr val="black"/>
                </a:solidFill>
                <a:latin typeface="Arial"/>
                <a:ea typeface="ＭＳ Ｐゴシック"/>
                <a:cs typeface="Arial"/>
              </a:rPr>
              <a:t>    3.5 mm</a:t>
            </a:r>
            <a:endParaRPr lang="ja-JP" altLang="en-US" sz="1200" dirty="0">
              <a:solidFill>
                <a:prstClr val="black"/>
              </a:solidFill>
              <a:latin typeface="Arial"/>
              <a:ea typeface="ＭＳ Ｐゴシック"/>
              <a:cs typeface="Arial"/>
            </a:endParaRPr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8049493" y="2964241"/>
            <a:ext cx="805973" cy="461572"/>
          </a:xfrm>
          <a:prstGeom prst="rect">
            <a:avLst/>
          </a:prstGeom>
          <a:noFill/>
        </p:spPr>
        <p:txBody>
          <a:bodyPr wrap="none" lIns="91350" tIns="45674" rIns="91350" bIns="45674" rtlCol="0">
            <a:spAutoFit/>
          </a:bodyPr>
          <a:lstStyle/>
          <a:p>
            <a:pPr defTabSz="456748"/>
            <a:r>
              <a:rPr lang="en-US" altLang="ja-JP" sz="1200" dirty="0">
                <a:solidFill>
                  <a:prstClr val="black"/>
                </a:solidFill>
                <a:latin typeface="Arial"/>
                <a:ea typeface="ＭＳ Ｐゴシック"/>
                <a:cs typeface="Arial"/>
              </a:rPr>
              <a:t>2.0 mm</a:t>
            </a:r>
          </a:p>
          <a:p>
            <a:pPr defTabSz="456748"/>
            <a:r>
              <a:rPr lang="en-US" altLang="ja-JP" sz="1200" dirty="0">
                <a:solidFill>
                  <a:prstClr val="black"/>
                </a:solidFill>
                <a:latin typeface="Arial"/>
                <a:ea typeface="ＭＳ Ｐゴシック"/>
                <a:cs typeface="Arial"/>
              </a:rPr>
              <a:t>FC offset</a:t>
            </a:r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6972534" y="3888799"/>
            <a:ext cx="1005547" cy="461572"/>
          </a:xfrm>
          <a:prstGeom prst="rect">
            <a:avLst/>
          </a:prstGeom>
          <a:noFill/>
        </p:spPr>
        <p:txBody>
          <a:bodyPr wrap="none" lIns="91350" tIns="45674" rIns="91350" bIns="45674" rtlCol="0">
            <a:spAutoFit/>
          </a:bodyPr>
          <a:lstStyle/>
          <a:p>
            <a:pPr defTabSz="456748"/>
            <a:r>
              <a:rPr lang="en-US" altLang="ja-JP" sz="1200" dirty="0">
                <a:solidFill>
                  <a:prstClr val="black"/>
                </a:solidFill>
                <a:latin typeface="Arial"/>
                <a:ea typeface="ＭＳ Ｐゴシック"/>
                <a:cs typeface="Arial"/>
              </a:rPr>
              <a:t>7.0 mm</a:t>
            </a:r>
          </a:p>
          <a:p>
            <a:pPr defTabSz="456748"/>
            <a:r>
              <a:rPr lang="en-US" altLang="ja-JP" sz="1200" dirty="0">
                <a:solidFill>
                  <a:prstClr val="black"/>
                </a:solidFill>
                <a:latin typeface="Arial"/>
                <a:ea typeface="ＭＳ Ｐゴシック"/>
                <a:cs typeface="Arial"/>
              </a:rPr>
              <a:t>FC aperture</a:t>
            </a:r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2835377" y="2074180"/>
            <a:ext cx="672760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defTabSz="456748"/>
            <a:r>
              <a:rPr lang="en-US" altLang="ja-JP" sz="1600" b="1" dirty="0">
                <a:solidFill>
                  <a:srgbClr val="800000"/>
                </a:solidFill>
                <a:latin typeface="Arial"/>
                <a:ea typeface="ＭＳ Ｐゴシック"/>
                <a:cs typeface="Arial"/>
              </a:rPr>
              <a:t>spoiler</a:t>
            </a:r>
            <a:endParaRPr lang="ja-JP" altLang="en-US" sz="1600" b="1" dirty="0">
              <a:solidFill>
                <a:srgbClr val="800000"/>
              </a:solidFill>
              <a:latin typeface="Arial"/>
              <a:ea typeface="ＭＳ Ｐゴシック"/>
              <a:cs typeface="Arial"/>
            </a:endParaRPr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6058737" y="1461857"/>
            <a:ext cx="787213" cy="646238"/>
          </a:xfrm>
          <a:prstGeom prst="rect">
            <a:avLst/>
          </a:prstGeom>
          <a:noFill/>
        </p:spPr>
        <p:txBody>
          <a:bodyPr wrap="none" lIns="91350" tIns="45674" rIns="91350" bIns="45674" rtlCol="0">
            <a:spAutoFit/>
          </a:bodyPr>
          <a:lstStyle/>
          <a:p>
            <a:pPr defTabSz="456748"/>
            <a:r>
              <a:rPr lang="en-US" altLang="ja-JP" sz="1200" dirty="0">
                <a:solidFill>
                  <a:prstClr val="black"/>
                </a:solidFill>
                <a:latin typeface="Arial"/>
                <a:ea typeface="ＭＳ Ｐゴシック"/>
                <a:cs typeface="Arial"/>
              </a:rPr>
              <a:t>target </a:t>
            </a:r>
          </a:p>
          <a:p>
            <a:pPr defTabSz="456748"/>
            <a:r>
              <a:rPr lang="en-US" altLang="ja-JP" sz="1200" dirty="0">
                <a:solidFill>
                  <a:prstClr val="black"/>
                </a:solidFill>
                <a:latin typeface="Arial"/>
                <a:ea typeface="ＭＳ Ｐゴシック"/>
                <a:cs typeface="Arial"/>
              </a:rPr>
              <a:t>diameter</a:t>
            </a:r>
          </a:p>
          <a:p>
            <a:pPr defTabSz="456748"/>
            <a:r>
              <a:rPr lang="en-US" altLang="ja-JP" sz="1200" dirty="0">
                <a:solidFill>
                  <a:prstClr val="black"/>
                </a:solidFill>
                <a:latin typeface="Arial"/>
                <a:ea typeface="ＭＳ Ｐゴシック"/>
                <a:cs typeface="Arial"/>
              </a:rPr>
              <a:t>4.0 mm</a:t>
            </a:r>
          </a:p>
        </p:txBody>
      </p:sp>
      <p:sp>
        <p:nvSpPr>
          <p:cNvPr id="33" name="テキスト ボックス 32"/>
          <p:cNvSpPr txBox="1"/>
          <p:nvPr/>
        </p:nvSpPr>
        <p:spPr>
          <a:xfrm>
            <a:off x="5999469" y="3252807"/>
            <a:ext cx="787213" cy="646238"/>
          </a:xfrm>
          <a:prstGeom prst="rect">
            <a:avLst/>
          </a:prstGeom>
          <a:noFill/>
        </p:spPr>
        <p:txBody>
          <a:bodyPr wrap="none" lIns="91350" tIns="45674" rIns="91350" bIns="45674" rtlCol="0">
            <a:spAutoFit/>
          </a:bodyPr>
          <a:lstStyle/>
          <a:p>
            <a:pPr defTabSz="456748"/>
            <a:r>
              <a:rPr lang="en-US" altLang="ja-JP" sz="1200" dirty="0">
                <a:solidFill>
                  <a:prstClr val="black"/>
                </a:solidFill>
                <a:latin typeface="Arial"/>
                <a:ea typeface="ＭＳ Ｐゴシック"/>
                <a:cs typeface="Arial"/>
              </a:rPr>
              <a:t>hole</a:t>
            </a:r>
          </a:p>
          <a:p>
            <a:pPr defTabSz="456748"/>
            <a:r>
              <a:rPr lang="en-US" altLang="ja-JP" sz="1200" dirty="0">
                <a:solidFill>
                  <a:prstClr val="black"/>
                </a:solidFill>
                <a:latin typeface="Arial"/>
                <a:ea typeface="ＭＳ Ｐゴシック"/>
                <a:cs typeface="Arial"/>
              </a:rPr>
              <a:t>diameter</a:t>
            </a:r>
          </a:p>
          <a:p>
            <a:pPr defTabSz="456748"/>
            <a:r>
              <a:rPr lang="en-US" altLang="ja-JP" sz="1200" dirty="0">
                <a:solidFill>
                  <a:prstClr val="black"/>
                </a:solidFill>
                <a:latin typeface="Arial"/>
                <a:ea typeface="ＭＳ Ｐゴシック"/>
                <a:cs typeface="Arial"/>
              </a:rPr>
              <a:t>2.0 mm</a:t>
            </a:r>
          </a:p>
        </p:txBody>
      </p:sp>
      <p:cxnSp>
        <p:nvCxnSpPr>
          <p:cNvPr id="35" name="直線コネクタ 34"/>
          <p:cNvCxnSpPr/>
          <p:nvPr/>
        </p:nvCxnSpPr>
        <p:spPr>
          <a:xfrm>
            <a:off x="6480231" y="2050361"/>
            <a:ext cx="708750" cy="563413"/>
          </a:xfrm>
          <a:prstGeom prst="line">
            <a:avLst/>
          </a:prstGeom>
          <a:ln w="12700" cmpd="sng">
            <a:solidFill>
              <a:schemeClr val="tx1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直線コネクタ 35"/>
          <p:cNvCxnSpPr/>
          <p:nvPr/>
        </p:nvCxnSpPr>
        <p:spPr>
          <a:xfrm flipV="1">
            <a:off x="6452053" y="2935204"/>
            <a:ext cx="744769" cy="572318"/>
          </a:xfrm>
          <a:prstGeom prst="line">
            <a:avLst/>
          </a:prstGeom>
          <a:ln w="12700" cmpd="sng">
            <a:solidFill>
              <a:schemeClr val="tx1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テキスト ボックス 36"/>
          <p:cNvSpPr txBox="1"/>
          <p:nvPr/>
        </p:nvSpPr>
        <p:spPr>
          <a:xfrm>
            <a:off x="4964297" y="1111885"/>
            <a:ext cx="949028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defTabSz="456748"/>
            <a:r>
              <a:rPr lang="en-US" altLang="ja-JP" b="1" dirty="0">
                <a:solidFill>
                  <a:srgbClr val="66CCFF"/>
                </a:solidFill>
                <a:latin typeface="Arial"/>
                <a:ea typeface="ＭＳ Ｐゴシック"/>
                <a:cs typeface="Arial"/>
              </a:rPr>
              <a:t>solenoid</a:t>
            </a:r>
            <a:endParaRPr lang="ja-JP" altLang="en-US" b="1" dirty="0">
              <a:solidFill>
                <a:srgbClr val="66CCFF"/>
              </a:solidFill>
              <a:latin typeface="Arial"/>
              <a:ea typeface="ＭＳ Ｐゴシック"/>
              <a:cs typeface="Arial"/>
            </a:endParaRPr>
          </a:p>
        </p:txBody>
      </p:sp>
      <p:sp>
        <p:nvSpPr>
          <p:cNvPr id="38" name="テキスト ボックス 37"/>
          <p:cNvSpPr txBox="1"/>
          <p:nvPr/>
        </p:nvSpPr>
        <p:spPr>
          <a:xfrm>
            <a:off x="5092184" y="1992414"/>
            <a:ext cx="931257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defTabSz="456748"/>
            <a:r>
              <a:rPr lang="en-US" altLang="ja-JP" sz="1400" b="1" dirty="0">
                <a:solidFill>
                  <a:prstClr val="black"/>
                </a:solidFill>
                <a:latin typeface="Arial"/>
                <a:ea typeface="ＭＳ Ｐゴシック"/>
                <a:cs typeface="Arial"/>
              </a:rPr>
              <a:t>LAS </a:t>
            </a:r>
            <a:r>
              <a:rPr lang="en-US" altLang="ja-JP" sz="1400" b="1" dirty="0" err="1">
                <a:solidFill>
                  <a:prstClr val="black"/>
                </a:solidFill>
                <a:latin typeface="Arial"/>
                <a:ea typeface="ＭＳ Ｐゴシック"/>
                <a:cs typeface="Arial"/>
              </a:rPr>
              <a:t>Accel</a:t>
            </a:r>
            <a:r>
              <a:rPr lang="en-US" altLang="ja-JP" sz="1400" b="1" dirty="0">
                <a:solidFill>
                  <a:prstClr val="black"/>
                </a:solidFill>
                <a:latin typeface="Arial"/>
                <a:ea typeface="ＭＳ Ｐゴシック"/>
                <a:cs typeface="Arial"/>
              </a:rPr>
              <a:t>. </a:t>
            </a:r>
          </a:p>
          <a:p>
            <a:pPr defTabSz="456748"/>
            <a:r>
              <a:rPr lang="en-US" altLang="ja-JP" sz="1400" b="1" dirty="0">
                <a:solidFill>
                  <a:prstClr val="black"/>
                </a:solidFill>
                <a:latin typeface="Arial"/>
                <a:ea typeface="ＭＳ Ｐゴシック"/>
                <a:cs typeface="Arial"/>
              </a:rPr>
              <a:t>structure</a:t>
            </a:r>
            <a:endParaRPr lang="ja-JP" altLang="en-US" sz="1400" b="1" dirty="0">
              <a:solidFill>
                <a:prstClr val="black"/>
              </a:solidFill>
              <a:latin typeface="Arial"/>
              <a:ea typeface="ＭＳ Ｐゴシック"/>
              <a:cs typeface="Arial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59C70-3E41-F24E-B7F7-A4C9A2C082CD}" type="slidenum">
              <a:rPr lang="ja-JP" altLang="en-US" smtClean="0">
                <a:solidFill>
                  <a:prstClr val="white"/>
                </a:solidFill>
                <a:ea typeface="ＭＳ Ｐゴシック"/>
              </a:rPr>
              <a:pPr/>
              <a:t>48</a:t>
            </a:fld>
            <a:endParaRPr lang="ja-JP" altLang="en-US">
              <a:solidFill>
                <a:prstClr val="white"/>
              </a:solidFill>
              <a:ea typeface="ＭＳ Ｐゴシック"/>
            </a:endParaRPr>
          </a:p>
        </p:txBody>
      </p:sp>
      <p:sp>
        <p:nvSpPr>
          <p:cNvPr id="7" name="フッター プレースホルダー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white"/>
                </a:solidFill>
                <a:ea typeface="ＭＳ Ｐゴシック"/>
              </a:rPr>
              <a:t>ICFA Mini-Workshop on Commissioning of SuperKEKB &amp; e+/e- colliders (2013.11.11)</a:t>
            </a:r>
            <a:endParaRPr lang="ja-JP" altLang="en-US">
              <a:solidFill>
                <a:prstClr val="white"/>
              </a:solidFill>
              <a:ea typeface="ＭＳ Ｐゴシック"/>
            </a:endParaRPr>
          </a:p>
        </p:txBody>
      </p:sp>
      <p:sp>
        <p:nvSpPr>
          <p:cNvPr id="11" name="左矢印 10"/>
          <p:cNvSpPr/>
          <p:nvPr/>
        </p:nvSpPr>
        <p:spPr>
          <a:xfrm>
            <a:off x="5302901" y="5970470"/>
            <a:ext cx="313391" cy="362846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50" tIns="45674" rIns="91350" bIns="45674" rtlCol="0" anchor="ctr"/>
          <a:lstStyle/>
          <a:p>
            <a:pPr algn="ctr" defTabSz="456748"/>
            <a:endParaRPr lang="ja-JP" altLang="en-US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5698763" y="5953980"/>
            <a:ext cx="2481087" cy="369239"/>
          </a:xfrm>
          <a:prstGeom prst="rect">
            <a:avLst/>
          </a:prstGeom>
          <a:noFill/>
        </p:spPr>
        <p:txBody>
          <a:bodyPr wrap="none" lIns="91350" tIns="45674" rIns="91350" bIns="45674" rtlCol="0">
            <a:spAutoFit/>
          </a:bodyPr>
          <a:lstStyle/>
          <a:p>
            <a:pPr defTabSz="456748"/>
            <a:r>
              <a:rPr lang="en-US" altLang="ja-JP" b="1" dirty="0">
                <a:solidFill>
                  <a:srgbClr val="00FFFF"/>
                </a:solidFill>
                <a:latin typeface="Arial"/>
                <a:ea typeface="ＭＳ Ｐゴシック"/>
                <a:cs typeface="Arial"/>
              </a:rPr>
              <a:t>we take this scheme.</a:t>
            </a:r>
            <a:endParaRPr lang="ja-JP" altLang="en-US" b="1" dirty="0">
              <a:solidFill>
                <a:srgbClr val="00FFFF"/>
              </a:solidFill>
              <a:latin typeface="Arial"/>
              <a:ea typeface="ＭＳ Ｐゴシック"/>
              <a:cs typeface="Arial"/>
            </a:endParaRP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420602" y="4890180"/>
            <a:ext cx="6362295" cy="369239"/>
          </a:xfrm>
          <a:prstGeom prst="rect">
            <a:avLst/>
          </a:prstGeom>
          <a:noFill/>
        </p:spPr>
        <p:txBody>
          <a:bodyPr wrap="none" lIns="91350" tIns="45674" rIns="91350" bIns="45674" rtlCol="0">
            <a:spAutoFit/>
          </a:bodyPr>
          <a:lstStyle/>
          <a:p>
            <a:pPr defTabSz="456748"/>
            <a:r>
              <a:rPr lang="en-US" altLang="ja-JP" b="1" dirty="0">
                <a:solidFill>
                  <a:prstClr val="black"/>
                </a:solidFill>
                <a:latin typeface="Arial"/>
                <a:ea typeface="ＭＳ Ｐゴシック"/>
                <a:cs typeface="Arial"/>
              </a:rPr>
              <a:t>Two possible schemes of beam switching by orbit bump</a:t>
            </a:r>
            <a:endParaRPr lang="ja-JP" altLang="en-US" b="1" dirty="0">
              <a:solidFill>
                <a:prstClr val="black"/>
              </a:solidFill>
              <a:latin typeface="Arial"/>
              <a:ea typeface="ＭＳ Ｐゴシック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83689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ja-JP" b="1" i="1" dirty="0" smtClean="0">
                <a:solidFill>
                  <a:srgbClr val="471278"/>
                </a:solidFill>
                <a:cs typeface="Marker Felt"/>
              </a:rPr>
              <a:t>Dynamic Aperture </a:t>
            </a:r>
            <a:r>
              <a:rPr lang="en-US" altLang="ja-JP" b="1" i="1" dirty="0" smtClean="0">
                <a:solidFill>
                  <a:srgbClr val="471278"/>
                </a:solidFill>
                <a:cs typeface="Marker Felt"/>
              </a:rPr>
              <a:t>with beam</a:t>
            </a:r>
            <a:r>
              <a:rPr lang="en-US" altLang="ja-JP" b="1" i="1" dirty="0">
                <a:solidFill>
                  <a:srgbClr val="471278"/>
                </a:solidFill>
                <a:cs typeface="Marker Felt"/>
              </a:rPr>
              <a:t>-</a:t>
            </a:r>
            <a:r>
              <a:rPr lang="en-US" altLang="ja-JP" b="1" i="1" dirty="0" smtClean="0">
                <a:solidFill>
                  <a:srgbClr val="471278"/>
                </a:solidFill>
                <a:cs typeface="Marker Felt"/>
              </a:rPr>
              <a:t>beam</a:t>
            </a:r>
            <a:br>
              <a:rPr lang="en-US" altLang="ja-JP" b="1" i="1" dirty="0" smtClean="0">
                <a:solidFill>
                  <a:srgbClr val="471278"/>
                </a:solidFill>
                <a:cs typeface="Marker Felt"/>
              </a:rPr>
            </a:br>
            <a:r>
              <a:rPr lang="en-US" altLang="ja-JP" b="1" i="1" dirty="0">
                <a:solidFill>
                  <a:srgbClr val="471278"/>
                </a:solidFill>
                <a:cs typeface="Marker Felt"/>
              </a:rPr>
              <a:t>LER </a:t>
            </a:r>
            <a:r>
              <a:rPr lang="en-US" altLang="ja-JP" b="1" i="1" dirty="0" smtClean="0">
                <a:solidFill>
                  <a:srgbClr val="471278"/>
                </a:solidFill>
                <a:cs typeface="Marker Felt"/>
              </a:rPr>
              <a:t>: w/ damping</a:t>
            </a:r>
            <a:endParaRPr kumimoji="1" lang="ja-JP" altLang="en-US" b="1" i="1" dirty="0">
              <a:solidFill>
                <a:srgbClr val="471278"/>
              </a:solidFill>
              <a:cs typeface="Marker Felt"/>
            </a:endParaRPr>
          </a:p>
        </p:txBody>
      </p:sp>
      <p:pic>
        <p:nvPicPr>
          <p:cNvPr id="5" name="コンテンツ プレースホルダー 4"/>
          <p:cNvPicPr>
            <a:picLocks noGrp="1" noChangeAspect="1"/>
          </p:cNvPicPr>
          <p:nvPr>
            <p:ph idx="1"/>
          </p:nvPr>
        </p:nvPicPr>
        <p:blipFill>
          <a:blip r:embed="rId2"/>
          <a:srcRect l="-8359" r="-8359"/>
          <a:stretch>
            <a:fillRect/>
          </a:stretch>
        </p:blipFill>
        <p:spPr/>
      </p:pic>
      <p:sp>
        <p:nvSpPr>
          <p:cNvPr id="6" name="テキスト ボックス 5"/>
          <p:cNvSpPr txBox="1"/>
          <p:nvPr/>
        </p:nvSpPr>
        <p:spPr>
          <a:xfrm>
            <a:off x="6365291" y="6034213"/>
            <a:ext cx="24130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err="1">
                <a:latin typeface="Symbol" charset="2"/>
                <a:cs typeface="Symbol" charset="2"/>
              </a:rPr>
              <a:t>s</a:t>
            </a:r>
            <a:r>
              <a:rPr lang="en-US" altLang="ja-JP" baseline="-25000" dirty="0" err="1"/>
              <a:t>x</a:t>
            </a:r>
            <a:r>
              <a:rPr lang="en-US" altLang="ja-JP" dirty="0" err="1"/>
              <a:t>@Injection</a:t>
            </a:r>
            <a:r>
              <a:rPr lang="en-US" altLang="ja-JP" dirty="0"/>
              <a:t> = 0.55mm</a:t>
            </a:r>
          </a:p>
          <a:p>
            <a:r>
              <a:rPr lang="en-US" altLang="ja-JP" dirty="0"/>
              <a:t>-&gt; </a:t>
            </a:r>
            <a:r>
              <a:rPr lang="en-US" altLang="ja-JP" dirty="0" smtClean="0"/>
              <a:t>12</a:t>
            </a:r>
            <a:r>
              <a:rPr lang="en-US" altLang="ja-JP" dirty="0" smtClean="0">
                <a:latin typeface="Symbol" charset="2"/>
                <a:cs typeface="Symbol" charset="2"/>
              </a:rPr>
              <a:t>s</a:t>
            </a:r>
            <a:r>
              <a:rPr lang="en-US" altLang="ja-JP" baseline="-25000" dirty="0" smtClean="0"/>
              <a:t>x</a:t>
            </a:r>
            <a:r>
              <a:rPr lang="en-US" altLang="ja-JP" dirty="0" smtClean="0"/>
              <a:t> </a:t>
            </a:r>
            <a:r>
              <a:rPr lang="en-US" altLang="ja-JP" dirty="0"/>
              <a:t>~ </a:t>
            </a:r>
            <a:r>
              <a:rPr lang="en-US" altLang="ja-JP" dirty="0" smtClean="0"/>
              <a:t>6.6mm</a:t>
            </a:r>
            <a:endParaRPr lang="ja-JP" altLang="en-US" dirty="0"/>
          </a:p>
        </p:txBody>
      </p:sp>
      <p:sp>
        <p:nvSpPr>
          <p:cNvPr id="7" name="正方形/長方形 6"/>
          <p:cNvSpPr/>
          <p:nvPr/>
        </p:nvSpPr>
        <p:spPr>
          <a:xfrm>
            <a:off x="4265750" y="5671354"/>
            <a:ext cx="1205243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r>
              <a:rPr lang="en-US" altLang="ja-JP" dirty="0" smtClean="0">
                <a:latin typeface="Symbol" charset="2"/>
                <a:cs typeface="Symbol" charset="2"/>
              </a:rPr>
              <a:t>DE </a:t>
            </a:r>
            <a:r>
              <a:rPr lang="en-US" altLang="ja-JP" dirty="0" smtClean="0"/>
              <a:t>/ </a:t>
            </a:r>
            <a:r>
              <a:rPr lang="en-US" altLang="ja-JP" dirty="0" smtClean="0">
                <a:latin typeface="Symbol" charset="2"/>
                <a:cs typeface="Symbol" charset="2"/>
              </a:rPr>
              <a:t>s</a:t>
            </a:r>
            <a:r>
              <a:rPr lang="en-US" altLang="ja-JP" baseline="-25000" dirty="0" smtClean="0">
                <a:latin typeface="Symbol" charset="2"/>
                <a:cs typeface="Symbol" charset="2"/>
              </a:rPr>
              <a:t>e</a:t>
            </a:r>
            <a:endParaRPr lang="ja-JP" altLang="en-US" baseline="-25000" dirty="0">
              <a:latin typeface="Symbol" charset="2"/>
              <a:cs typeface="Symbol" charset="2"/>
            </a:endParaRPr>
          </a:p>
        </p:txBody>
      </p:sp>
      <p:sp>
        <p:nvSpPr>
          <p:cNvPr id="8" name="正方形/長方形 7"/>
          <p:cNvSpPr/>
          <p:nvPr/>
        </p:nvSpPr>
        <p:spPr>
          <a:xfrm>
            <a:off x="759025" y="3477286"/>
            <a:ext cx="1149811" cy="369332"/>
          </a:xfrm>
          <a:prstGeom prst="rect">
            <a:avLst/>
          </a:prstGeom>
          <a:solidFill>
            <a:schemeClr val="bg1">
              <a:lumMod val="85000"/>
            </a:schemeClr>
          </a:solidFill>
          <a:scene3d>
            <a:camera prst="orthographicFront">
              <a:rot lat="0" lon="0" rev="5400000"/>
            </a:camera>
            <a:lightRig rig="threePt" dir="t"/>
          </a:scene3d>
        </p:spPr>
        <p:txBody>
          <a:bodyPr wrap="square">
            <a:spAutoFit/>
          </a:bodyPr>
          <a:lstStyle/>
          <a:p>
            <a:r>
              <a:rPr lang="en-US" altLang="ja-JP" dirty="0" err="1">
                <a:latin typeface="Symbol" charset="2"/>
                <a:cs typeface="Symbol" charset="2"/>
              </a:rPr>
              <a:t>D</a:t>
            </a:r>
            <a:r>
              <a:rPr lang="en-US" altLang="ja-JP" dirty="0" err="1">
                <a:cs typeface="Symbol" charset="2"/>
              </a:rPr>
              <a:t>x</a:t>
            </a:r>
            <a:r>
              <a:rPr lang="en-US" altLang="ja-JP" dirty="0">
                <a:cs typeface="Symbol" charset="2"/>
              </a:rPr>
              <a:t> </a:t>
            </a:r>
            <a:r>
              <a:rPr lang="en-US" altLang="ja-JP" dirty="0"/>
              <a:t>/ </a:t>
            </a:r>
            <a:r>
              <a:rPr lang="en-US" altLang="ja-JP" dirty="0" err="1">
                <a:latin typeface="Symbol" charset="2"/>
                <a:cs typeface="Symbol" charset="2"/>
              </a:rPr>
              <a:t>s</a:t>
            </a:r>
            <a:r>
              <a:rPr lang="en-US" altLang="ja-JP" baseline="-25000" dirty="0" err="1">
                <a:cs typeface="Symbol" charset="2"/>
              </a:rPr>
              <a:t>x</a:t>
            </a:r>
            <a:endParaRPr lang="ja-JP" altLang="en-US" baseline="-25000" dirty="0">
              <a:cs typeface="Symbol" charset="2"/>
            </a:endParaRPr>
          </a:p>
        </p:txBody>
      </p:sp>
      <p:sp>
        <p:nvSpPr>
          <p:cNvPr id="3" name="正方形/長方形 2"/>
          <p:cNvSpPr/>
          <p:nvPr/>
        </p:nvSpPr>
        <p:spPr>
          <a:xfrm>
            <a:off x="582026" y="6343710"/>
            <a:ext cx="13268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>
                <a:solidFill>
                  <a:srgbClr val="0000FF"/>
                </a:solidFill>
                <a:latin typeface="Marker Felt"/>
                <a:cs typeface="Marker Felt"/>
              </a:rPr>
              <a:t>sler_1686</a:t>
            </a:r>
            <a:endParaRPr lang="ja-JP" altLang="en-US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1386837" y="1985079"/>
            <a:ext cx="3981929" cy="95410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800" dirty="0" smtClean="0"/>
              <a:t>Injection efficiency: ~ 84%</a:t>
            </a:r>
          </a:p>
          <a:p>
            <a:r>
              <a:rPr lang="en-US" altLang="ja-JP" sz="2800" dirty="0" smtClean="0"/>
              <a:t>w/o machine errors</a:t>
            </a:r>
            <a:endParaRPr kumimoji="1" lang="ja-JP" altLang="en-US" sz="2800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5606180" y="2043475"/>
            <a:ext cx="3255418" cy="830997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altLang="ja-JP" sz="2400" dirty="0" err="1" smtClean="0"/>
              <a:t>Linac</a:t>
            </a:r>
            <a:r>
              <a:rPr lang="en-US" altLang="ja-JP" sz="2400" dirty="0" smtClean="0"/>
              <a:t> beam:</a:t>
            </a:r>
          </a:p>
          <a:p>
            <a:r>
              <a:rPr lang="en-US" altLang="ja-JP" sz="2400" dirty="0" err="1" smtClean="0">
                <a:latin typeface="Symbol" charset="2"/>
                <a:cs typeface="Symbol" charset="2"/>
              </a:rPr>
              <a:t>ge</a:t>
            </a:r>
            <a:r>
              <a:rPr lang="en-US" altLang="ja-JP" sz="2400" baseline="-25000" dirty="0" err="1" smtClean="0"/>
              <a:t>x</a:t>
            </a:r>
            <a:r>
              <a:rPr lang="en-US" altLang="ja-JP" sz="2400" dirty="0" smtClean="0"/>
              <a:t> ~117</a:t>
            </a:r>
            <a:r>
              <a:rPr lang="en-US" altLang="ja-JP" sz="2400" dirty="0" smtClean="0">
                <a:latin typeface="Symbol" charset="2"/>
                <a:cs typeface="Symbol" charset="2"/>
              </a:rPr>
              <a:t>m</a:t>
            </a:r>
            <a:r>
              <a:rPr lang="en-US" altLang="ja-JP" sz="2400" dirty="0" smtClean="0"/>
              <a:t>m , </a:t>
            </a:r>
            <a:r>
              <a:rPr lang="en-US" altLang="ja-JP" sz="2400" dirty="0" err="1" smtClean="0">
                <a:latin typeface="Symbol" charset="2"/>
                <a:cs typeface="Symbol" charset="2"/>
              </a:rPr>
              <a:t>ge</a:t>
            </a:r>
            <a:r>
              <a:rPr lang="en-US" altLang="ja-JP" sz="2400" baseline="-25000" dirty="0" err="1" smtClean="0"/>
              <a:t>y</a:t>
            </a:r>
            <a:r>
              <a:rPr lang="en-US" altLang="ja-JP" sz="2400" dirty="0" smtClean="0"/>
              <a:t> ~2.5</a:t>
            </a:r>
            <a:r>
              <a:rPr lang="en-US" altLang="ja-JP" sz="2400" dirty="0" smtClean="0">
                <a:latin typeface="Symbol" charset="2"/>
                <a:cs typeface="Symbol" charset="2"/>
              </a:rPr>
              <a:t>m</a:t>
            </a:r>
            <a:r>
              <a:rPr lang="en-US" altLang="ja-JP" sz="2400" dirty="0" smtClean="0"/>
              <a:t>m</a:t>
            </a:r>
            <a:endParaRPr kumimoji="1"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32194764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446856" y="15875"/>
            <a:ext cx="8229600" cy="669925"/>
          </a:xfrm>
        </p:spPr>
        <p:txBody>
          <a:bodyPr lIns="64291" tIns="32146" rIns="64291" bIns="32146">
            <a:normAutofit fontScale="90000"/>
          </a:bodyPr>
          <a:lstStyle/>
          <a:p>
            <a:pPr eaLnBrk="1" hangingPunct="1">
              <a:defRPr/>
            </a:pPr>
            <a:r>
              <a:rPr lang="en-US" altLang="ja-JP" sz="4300" b="1" i="1" dirty="0" smtClean="0">
                <a:solidFill>
                  <a:schemeClr val="accent6">
                    <a:lumMod val="50000"/>
                  </a:schemeClr>
                </a:solidFill>
                <a:ea typeface="ＭＳ Ｐゴシック" pitchFamily="50" charset="-128"/>
              </a:rPr>
              <a:t>Machine Design Parameters</a:t>
            </a:r>
          </a:p>
        </p:txBody>
      </p:sp>
      <p:graphicFrame>
        <p:nvGraphicFramePr>
          <p:cNvPr id="17410" name="Group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4877173"/>
              </p:ext>
            </p:extLst>
          </p:nvPr>
        </p:nvGraphicFramePr>
        <p:xfrm>
          <a:off x="446856" y="764704"/>
          <a:ext cx="8100392" cy="5904408"/>
        </p:xfrm>
        <a:graphic>
          <a:graphicData uri="http://schemas.openxmlformats.org/drawingml/2006/table">
            <a:tbl>
              <a:tblPr/>
              <a:tblGrid>
                <a:gridCol w="2329878"/>
                <a:gridCol w="854142"/>
                <a:gridCol w="1038268"/>
                <a:gridCol w="925776"/>
                <a:gridCol w="1176786"/>
                <a:gridCol w="961752"/>
                <a:gridCol w="813790"/>
              </a:tblGrid>
              <a:tr h="416520">
                <a:tc rowSpan="2"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7000"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altLang="ja-JP" sz="2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arker Felt" pitchFamily="-110" charset="0"/>
                          <a:ea typeface="ＭＳ Ｐゴシック" pitchFamily="50" charset="-128"/>
                          <a:sym typeface="Marker Felt" pitchFamily="-110" charset="0"/>
                        </a:rPr>
                        <a:t>parameters</a:t>
                      </a:r>
                    </a:p>
                  </a:txBody>
                  <a:tcPr marL="37568" marR="37568" marT="37568" marB="37568" anchor="ctr" horzOverflow="overflow">
                    <a:lnL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7000"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altLang="ja-JP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Marker Felt" pitchFamily="-110" charset="0"/>
                          <a:ea typeface="ＭＳ Ｐゴシック" pitchFamily="50" charset="-128"/>
                          <a:sym typeface="Marker Felt" pitchFamily="-110" charset="0"/>
                        </a:rPr>
                        <a:t>KEKB</a:t>
                      </a:r>
                    </a:p>
                  </a:txBody>
                  <a:tcPr marL="37568" marR="37568" marT="37568" marB="37568" anchor="ctr" horzOverflow="overflow">
                    <a:lnL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7000"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altLang="ja-JP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Marker Felt" pitchFamily="-110" charset="0"/>
                          <a:ea typeface="ＭＳ Ｐゴシック" pitchFamily="50" charset="-128"/>
                          <a:sym typeface="Marker Felt" pitchFamily="-110" charset="0"/>
                        </a:rPr>
                        <a:t>SuperKEKB</a:t>
                      </a:r>
                    </a:p>
                  </a:txBody>
                  <a:tcPr marL="37568" marR="37568" marT="37568" marB="37568" anchor="ctr" horzOverflow="overflow">
                    <a:lnL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7000"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altLang="ja-JP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arker Felt" pitchFamily="-110" charset="0"/>
                          <a:ea typeface="ＭＳ Ｐゴシック" pitchFamily="50" charset="-128"/>
                          <a:sym typeface="Marker Felt" pitchFamily="-110" charset="0"/>
                        </a:rPr>
                        <a:t>units</a:t>
                      </a:r>
                    </a:p>
                  </a:txBody>
                  <a:tcPr marL="37568" marR="37568" marT="37568" marB="37568" anchor="ctr" horzOverflow="overflow">
                    <a:lnL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6520">
                <a:tc gridSpan="2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7000"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altLang="ja-JP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arker Felt" pitchFamily="-110" charset="0"/>
                          <a:ea typeface="ＭＳ Ｐゴシック" pitchFamily="50" charset="-128"/>
                          <a:sym typeface="Marker Felt" pitchFamily="-110" charset="0"/>
                        </a:rPr>
                        <a:t>LER</a:t>
                      </a:r>
                    </a:p>
                  </a:txBody>
                  <a:tcPr marL="37568" marR="37568" marT="37568" marB="37568" anchor="ctr" horzOverflow="overflow">
                    <a:lnL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7000"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altLang="ja-JP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arker Felt" pitchFamily="-110" charset="0"/>
                          <a:ea typeface="ＭＳ Ｐゴシック" pitchFamily="50" charset="-128"/>
                          <a:sym typeface="Marker Felt" pitchFamily="-110" charset="0"/>
                        </a:rPr>
                        <a:t>HER</a:t>
                      </a:r>
                    </a:p>
                  </a:txBody>
                  <a:tcPr marL="37568" marR="37568" marT="37568" marB="37568" anchor="ctr" horzOverflow="overflow">
                    <a:lnL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7000"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altLang="ja-JP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arker Felt" pitchFamily="-110" charset="0"/>
                          <a:ea typeface="ＭＳ Ｐゴシック" pitchFamily="50" charset="-128"/>
                          <a:sym typeface="Marker Felt" pitchFamily="-110" charset="0"/>
                        </a:rPr>
                        <a:t>LER</a:t>
                      </a:r>
                    </a:p>
                  </a:txBody>
                  <a:tcPr marL="37568" marR="37568" marT="37568" marB="37568" anchor="ctr" horzOverflow="overflow">
                    <a:lnL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7000"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altLang="ja-JP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arker Felt" pitchFamily="-110" charset="0"/>
                          <a:ea typeface="ＭＳ Ｐゴシック" pitchFamily="50" charset="-128"/>
                          <a:sym typeface="Marker Felt" pitchFamily="-110" charset="0"/>
                        </a:rPr>
                        <a:t>HER</a:t>
                      </a:r>
                    </a:p>
                  </a:txBody>
                  <a:tcPr marL="37568" marR="37568" marT="37568" marB="37568" anchor="ctr" horzOverflow="overflow">
                    <a:lnL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</a:tr>
              <a:tr h="41652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7000"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altLang="ja-JP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arker Felt" pitchFamily="-110" charset="0"/>
                          <a:ea typeface="ＭＳ Ｐゴシック" pitchFamily="50" charset="-128"/>
                          <a:sym typeface="Marker Felt" pitchFamily="-110" charset="0"/>
                        </a:rPr>
                        <a:t>Beam energy</a:t>
                      </a:r>
                    </a:p>
                  </a:txBody>
                  <a:tcPr marL="37568" marR="37568" marT="37568" marB="37568" anchor="ctr" horzOverflow="overflow">
                    <a:lnL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7000"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altLang="ja-JP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arker Felt" pitchFamily="-110" charset="0"/>
                          <a:ea typeface="ＭＳ Ｐゴシック" pitchFamily="50" charset="-128"/>
                          <a:sym typeface="Marker Felt" pitchFamily="-110" charset="0"/>
                        </a:rPr>
                        <a:t>E</a:t>
                      </a:r>
                      <a:r>
                        <a:rPr kumimoji="0" lang="en-US" altLang="ja-JP" sz="2000" b="0" i="0" u="none" strike="noStrike" cap="none" normalizeH="0" baseline="-6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arker Felt" pitchFamily="-110" charset="0"/>
                          <a:ea typeface="ＭＳ Ｐゴシック" pitchFamily="50" charset="-128"/>
                          <a:sym typeface="Marker Felt" pitchFamily="-110" charset="0"/>
                        </a:rPr>
                        <a:t>b</a:t>
                      </a:r>
                    </a:p>
                  </a:txBody>
                  <a:tcPr marL="37568" marR="37568" marT="37568" marB="37568" anchor="ctr" horzOverflow="overflow">
                    <a:lnL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7000"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altLang="ja-JP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arker Felt" pitchFamily="-110" charset="0"/>
                          <a:ea typeface="ＭＳ Ｐゴシック" pitchFamily="50" charset="-128"/>
                          <a:sym typeface="Marker Felt" pitchFamily="-110" charset="0"/>
                        </a:rPr>
                        <a:t>3.5</a:t>
                      </a:r>
                    </a:p>
                  </a:txBody>
                  <a:tcPr marL="37568" marR="37568" marT="37568" marB="37568" anchor="ctr" horzOverflow="overflow">
                    <a:lnL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7000"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altLang="ja-JP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arker Felt" pitchFamily="-110" charset="0"/>
                          <a:ea typeface="ＭＳ Ｐゴシック" pitchFamily="50" charset="-128"/>
                          <a:sym typeface="Marker Felt" pitchFamily="-110" charset="0"/>
                        </a:rPr>
                        <a:t>8</a:t>
                      </a:r>
                    </a:p>
                  </a:txBody>
                  <a:tcPr marL="37568" marR="37568" marT="37568" marB="37568" anchor="ctr" horzOverflow="overflow">
                    <a:lnL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7000"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altLang="ja-JP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arker Felt" pitchFamily="-110" charset="0"/>
                          <a:ea typeface="ＭＳ Ｐゴシック" pitchFamily="50" charset="-128"/>
                          <a:sym typeface="Marker Felt" pitchFamily="-110" charset="0"/>
                        </a:rPr>
                        <a:t>4</a:t>
                      </a:r>
                    </a:p>
                  </a:txBody>
                  <a:tcPr marL="37568" marR="37568" marT="37568" marB="37568" anchor="ctr" horzOverflow="overflow">
                    <a:lnL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7000"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altLang="ja-JP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arker Felt" pitchFamily="-110" charset="0"/>
                          <a:ea typeface="ＭＳ Ｐゴシック" pitchFamily="50" charset="-128"/>
                          <a:sym typeface="Marker Felt" pitchFamily="-110" charset="0"/>
                        </a:rPr>
                        <a:t>7.007</a:t>
                      </a:r>
                    </a:p>
                  </a:txBody>
                  <a:tcPr marL="37568" marR="37568" marT="37568" marB="37568" anchor="ctr" horzOverflow="overflow">
                    <a:lnL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7000"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altLang="ja-JP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arker Felt" pitchFamily="-110" charset="0"/>
                          <a:ea typeface="ＭＳ Ｐゴシック" pitchFamily="50" charset="-128"/>
                          <a:sym typeface="Marker Felt" pitchFamily="-110" charset="0"/>
                        </a:rPr>
                        <a:t>GeV</a:t>
                      </a:r>
                    </a:p>
                  </a:txBody>
                  <a:tcPr marL="37568" marR="37568" marT="37568" marB="37568" anchor="ctr" horzOverflow="overflow">
                    <a:lnL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652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7000"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altLang="ja-JP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arker Felt" pitchFamily="-110" charset="0"/>
                          <a:ea typeface="ＭＳ Ｐゴシック" pitchFamily="50" charset="-128"/>
                          <a:sym typeface="Marker Felt" pitchFamily="-110" charset="0"/>
                        </a:rPr>
                        <a:t>Half crossing angle</a:t>
                      </a:r>
                    </a:p>
                  </a:txBody>
                  <a:tcPr marL="37568" marR="37568" marT="37568" marB="37568" anchor="ctr" horzOverflow="overflow">
                    <a:lnL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7000"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altLang="ja-JP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arker Felt" pitchFamily="-110" charset="0"/>
                          <a:ea typeface="ＭＳ Ｐゴシック" pitchFamily="50" charset="-128"/>
                          <a:sym typeface="Marker Felt" pitchFamily="-110" charset="0"/>
                        </a:rPr>
                        <a:t>φ</a:t>
                      </a:r>
                    </a:p>
                  </a:txBody>
                  <a:tcPr marL="37568" marR="37568" marT="37568" marB="37568" anchor="ctr" horzOverflow="overflow">
                    <a:lnL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7000"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altLang="ja-JP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arker Felt" pitchFamily="-110" charset="0"/>
                          <a:ea typeface="ＭＳ Ｐゴシック" pitchFamily="50" charset="-128"/>
                          <a:sym typeface="Marker Felt" pitchFamily="-110" charset="0"/>
                        </a:rPr>
                        <a:t>11</a:t>
                      </a:r>
                    </a:p>
                  </a:txBody>
                  <a:tcPr marL="37568" marR="37568" marT="37568" marB="37568" anchor="ctr" horzOverflow="overflow">
                    <a:lnL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7000"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altLang="ja-JP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arker Felt" pitchFamily="-110" charset="0"/>
                          <a:ea typeface="ＭＳ Ｐゴシック" pitchFamily="50" charset="-128"/>
                          <a:sym typeface="Marker Felt" pitchFamily="-110" charset="0"/>
                        </a:rPr>
                        <a:t>41.5</a:t>
                      </a:r>
                    </a:p>
                  </a:txBody>
                  <a:tcPr marL="37568" marR="37568" marT="37568" marB="37568" anchor="ctr" horzOverflow="overflow">
                    <a:lnL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7000"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altLang="ja-JP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arker Felt" pitchFamily="-110" charset="0"/>
                          <a:ea typeface="ＭＳ Ｐゴシック" pitchFamily="50" charset="-128"/>
                          <a:sym typeface="Marker Felt" pitchFamily="-110" charset="0"/>
                        </a:rPr>
                        <a:t>mrad</a:t>
                      </a:r>
                    </a:p>
                  </a:txBody>
                  <a:tcPr marL="37568" marR="37568" marT="37568" marB="37568" anchor="ctr" horzOverflow="overflow">
                    <a:lnL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652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7000"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altLang="ja-JP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arker Felt" pitchFamily="-110" charset="0"/>
                          <a:ea typeface="ＭＳ Ｐゴシック" pitchFamily="50" charset="-128"/>
                          <a:sym typeface="Marker Felt" pitchFamily="-110" charset="0"/>
                        </a:rPr>
                        <a:t># of Bunches</a:t>
                      </a:r>
                    </a:p>
                  </a:txBody>
                  <a:tcPr marL="37568" marR="37568" marT="37568" marB="37568" anchor="ctr" horzOverflow="overflow">
                    <a:lnL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7000"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altLang="ja-JP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arker Felt" pitchFamily="-110" charset="0"/>
                          <a:ea typeface="ＭＳ Ｐゴシック" pitchFamily="50" charset="-128"/>
                          <a:sym typeface="Marker Felt" pitchFamily="-110" charset="0"/>
                        </a:rPr>
                        <a:t>N</a:t>
                      </a:r>
                    </a:p>
                  </a:txBody>
                  <a:tcPr marL="37568" marR="37568" marT="37568" marB="37568" anchor="ctr" horzOverflow="overflow">
                    <a:lnL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7000"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altLang="ja-JP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arker Felt" pitchFamily="-110" charset="0"/>
                          <a:ea typeface="ＭＳ Ｐゴシック" pitchFamily="50" charset="-128"/>
                          <a:sym typeface="Marker Felt" pitchFamily="-110" charset="0"/>
                        </a:rPr>
                        <a:t>1584</a:t>
                      </a:r>
                    </a:p>
                  </a:txBody>
                  <a:tcPr marL="37568" marR="37568" marT="37568" marB="37568" anchor="ctr" horzOverflow="overflow">
                    <a:lnL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7000"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altLang="ja-JP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arker Felt" pitchFamily="-110" charset="0"/>
                          <a:ea typeface="ＭＳ Ｐゴシック" pitchFamily="50" charset="-128"/>
                          <a:sym typeface="Marker Felt" pitchFamily="-110" charset="0"/>
                        </a:rPr>
                        <a:t>2500</a:t>
                      </a:r>
                    </a:p>
                  </a:txBody>
                  <a:tcPr marL="37568" marR="37568" marT="37568" marB="37568" anchor="ctr" horzOverflow="overflow">
                    <a:lnL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7000"/>
                        <a:buFontTx/>
                        <a:buNone/>
                        <a:tabLst>
                          <a:tab pos="914400" algn="l"/>
                        </a:tabLst>
                      </a:pPr>
                      <a:endParaRPr kumimoji="0" lang="en-US" altLang="ja-JP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arker Felt" pitchFamily="-110" charset="0"/>
                        <a:ea typeface="ＭＳ Ｐゴシック" pitchFamily="50" charset="-128"/>
                        <a:sym typeface="Marker Felt" pitchFamily="-110" charset="0"/>
                      </a:endParaRPr>
                    </a:p>
                  </a:txBody>
                  <a:tcPr marL="37568" marR="37568" marT="37568" marB="37568" anchor="ctr" horzOverflow="overflow">
                    <a:lnL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652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7000"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altLang="ja-JP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arker Felt" pitchFamily="-110" charset="0"/>
                          <a:ea typeface="ＭＳ Ｐゴシック" pitchFamily="50" charset="-128"/>
                          <a:sym typeface="Marker Felt" pitchFamily="-110" charset="0"/>
                        </a:rPr>
                        <a:t>Horizontal emittance</a:t>
                      </a:r>
                    </a:p>
                  </a:txBody>
                  <a:tcPr marL="37568" marR="37568" marT="37568" marB="37568" anchor="ctr" horzOverflow="overflow">
                    <a:lnL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7000"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altLang="ja-JP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arker Felt" pitchFamily="-110" charset="0"/>
                          <a:ea typeface="ＭＳ Ｐゴシック" pitchFamily="50" charset="-128"/>
                          <a:sym typeface="Marker Felt" pitchFamily="-110" charset="0"/>
                        </a:rPr>
                        <a:t>ε</a:t>
                      </a:r>
                      <a:r>
                        <a:rPr kumimoji="0" lang="en-US" altLang="ja-JP" sz="2000" b="0" i="0" u="none" strike="noStrike" cap="none" normalizeH="0" baseline="-600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arker Felt" pitchFamily="-110" charset="0"/>
                          <a:ea typeface="ＭＳ Ｐゴシック" pitchFamily="50" charset="-128"/>
                          <a:sym typeface="Marker Felt" pitchFamily="-110" charset="0"/>
                        </a:rPr>
                        <a:t>x</a:t>
                      </a:r>
                      <a:endParaRPr kumimoji="0" lang="en-US" altLang="ja-JP" sz="2000" b="0" i="0" u="none" strike="noStrike" cap="none" normalizeH="0" baseline="-600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arker Felt" pitchFamily="-110" charset="0"/>
                        <a:ea typeface="ＭＳ Ｐゴシック" pitchFamily="50" charset="-128"/>
                        <a:sym typeface="Marker Felt" pitchFamily="-110" charset="0"/>
                      </a:endParaRPr>
                    </a:p>
                  </a:txBody>
                  <a:tcPr marL="37568" marR="37568" marT="37568" marB="37568" anchor="ctr" horzOverflow="overflow">
                    <a:lnL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7000"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altLang="ja-JP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arker Felt" pitchFamily="-110" charset="0"/>
                          <a:ea typeface="ＭＳ Ｐゴシック" pitchFamily="50" charset="-128"/>
                          <a:sym typeface="Marker Felt" pitchFamily="-110" charset="0"/>
                        </a:rPr>
                        <a:t>18</a:t>
                      </a:r>
                    </a:p>
                  </a:txBody>
                  <a:tcPr marL="37568" marR="37568" marT="37568" marB="37568" anchor="ctr" horzOverflow="overflow">
                    <a:lnL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7000"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altLang="ja-JP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arker Felt" pitchFamily="-110" charset="0"/>
                          <a:ea typeface="ＭＳ Ｐゴシック" pitchFamily="50" charset="-128"/>
                          <a:sym typeface="Marker Felt" pitchFamily="-110" charset="0"/>
                        </a:rPr>
                        <a:t>24</a:t>
                      </a:r>
                    </a:p>
                  </a:txBody>
                  <a:tcPr marL="37568" marR="37568" marT="37568" marB="37568" anchor="ctr" horzOverflow="overflow">
                    <a:lnL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7000"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altLang="ja-JP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arker Felt" pitchFamily="-110" charset="0"/>
                          <a:ea typeface="ＭＳ Ｐゴシック" pitchFamily="50" charset="-128"/>
                          <a:sym typeface="Marker Felt" pitchFamily="-110" charset="0"/>
                        </a:rPr>
                        <a:t>3.2</a:t>
                      </a:r>
                    </a:p>
                  </a:txBody>
                  <a:tcPr marL="37568" marR="37568" marT="37568" marB="37568" anchor="ctr" horzOverflow="overflow">
                    <a:lnL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7000"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altLang="ja-JP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arker Felt" pitchFamily="-110" charset="0"/>
                          <a:ea typeface="ＭＳ Ｐゴシック" pitchFamily="50" charset="-128"/>
                          <a:sym typeface="Marker Felt" pitchFamily="-110" charset="0"/>
                        </a:rPr>
                        <a:t>4.6</a:t>
                      </a:r>
                    </a:p>
                  </a:txBody>
                  <a:tcPr marL="37568" marR="37568" marT="37568" marB="37568" anchor="ctr" horzOverflow="overflow">
                    <a:lnL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7000"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altLang="ja-JP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arker Felt" pitchFamily="-110" charset="0"/>
                          <a:ea typeface="ＭＳ Ｐゴシック" pitchFamily="50" charset="-128"/>
                          <a:sym typeface="Marker Felt" pitchFamily="-110" charset="0"/>
                        </a:rPr>
                        <a:t>nm</a:t>
                      </a:r>
                    </a:p>
                  </a:txBody>
                  <a:tcPr marL="37568" marR="37568" marT="37568" marB="37568" anchor="ctr" horzOverflow="overflow">
                    <a:lnL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</a:tr>
              <a:tr h="41652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7000"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altLang="ja-JP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arker Felt" pitchFamily="-110" charset="0"/>
                          <a:ea typeface="ＭＳ Ｐゴシック" pitchFamily="50" charset="-128"/>
                          <a:sym typeface="Marker Felt" pitchFamily="-110" charset="0"/>
                        </a:rPr>
                        <a:t>Emittance ratio</a:t>
                      </a:r>
                    </a:p>
                  </a:txBody>
                  <a:tcPr marL="37568" marR="37568" marT="37568" marB="37568" anchor="ctr" horzOverflow="overflow">
                    <a:lnL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7000"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altLang="ja-JP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  <a:ea typeface="ＭＳ Ｐゴシック" pitchFamily="50" charset="-128"/>
                          <a:sym typeface="Constantia" pitchFamily="18" charset="0"/>
                        </a:rPr>
                        <a:t>κ</a:t>
                      </a:r>
                    </a:p>
                  </a:txBody>
                  <a:tcPr marL="37568" marR="37568" marT="37568" marB="37568" anchor="ctr" horzOverflow="overflow">
                    <a:lnL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arker Felt" pitchFamily="-110" charset="0"/>
                          <a:ea typeface="ＭＳ Ｐゴシック" pitchFamily="50" charset="-128"/>
                          <a:sym typeface="Marker Felt" pitchFamily="-110" charset="0"/>
                        </a:rPr>
                        <a:t>0.88</a:t>
                      </a:r>
                    </a:p>
                  </a:txBody>
                  <a:tcPr marL="37568" marR="37568" marT="37568" marB="37568" anchor="ctr" horzOverflow="overflow">
                    <a:lnL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arker Felt" pitchFamily="-110" charset="0"/>
                          <a:ea typeface="ＭＳ Ｐゴシック" pitchFamily="50" charset="-128"/>
                          <a:sym typeface="Marker Felt" pitchFamily="-110" charset="0"/>
                        </a:rPr>
                        <a:t>0.66</a:t>
                      </a:r>
                    </a:p>
                  </a:txBody>
                  <a:tcPr marL="37568" marR="37568" marT="37568" marB="37568" anchor="ctr" horzOverflow="overflow">
                    <a:lnL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7000"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altLang="ja-JP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arker Felt" pitchFamily="-110" charset="0"/>
                          <a:ea typeface="ＭＳ Ｐゴシック" pitchFamily="50" charset="-128"/>
                          <a:sym typeface="Marker Felt" pitchFamily="-110" charset="0"/>
                        </a:rPr>
                        <a:t>0.27</a:t>
                      </a:r>
                    </a:p>
                  </a:txBody>
                  <a:tcPr marL="37568" marR="37568" marT="37568" marB="37568" anchor="ctr" horzOverflow="overflow">
                    <a:lnL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7000"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altLang="ja-JP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arker Felt" pitchFamily="-110" charset="0"/>
                          <a:ea typeface="ＭＳ Ｐゴシック" pitchFamily="50" charset="-128"/>
                          <a:sym typeface="Marker Felt" pitchFamily="-110" charset="0"/>
                        </a:rPr>
                        <a:t>0.25</a:t>
                      </a:r>
                    </a:p>
                  </a:txBody>
                  <a:tcPr marL="37568" marR="37568" marT="37568" marB="37568" anchor="ctr" horzOverflow="overflow">
                    <a:lnL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7000"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altLang="ja-JP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arker Felt" pitchFamily="-110" charset="0"/>
                          <a:ea typeface="ＭＳ Ｐゴシック" pitchFamily="50" charset="-128"/>
                          <a:sym typeface="Marker Felt" pitchFamily="-110" charset="0"/>
                        </a:rPr>
                        <a:t>%</a:t>
                      </a:r>
                    </a:p>
                  </a:txBody>
                  <a:tcPr marL="37568" marR="37568" marT="37568" marB="37568" anchor="ctr" horzOverflow="overflow">
                    <a:lnL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652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7000"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altLang="ja-JP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arker Felt" pitchFamily="-110" charset="0"/>
                          <a:ea typeface="ＭＳ Ｐゴシック" pitchFamily="50" charset="-128"/>
                          <a:sym typeface="Marker Felt" pitchFamily="-110" charset="0"/>
                        </a:rPr>
                        <a:t>Beta functions at IP</a:t>
                      </a:r>
                    </a:p>
                  </a:txBody>
                  <a:tcPr marL="37568" marR="37568" marT="37568" marB="37568" anchor="ctr" horzOverflow="overflow">
                    <a:lnL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7000"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altLang="ja-JP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arker Felt" pitchFamily="-110" charset="0"/>
                          <a:ea typeface="ＭＳ Ｐゴシック" pitchFamily="50" charset="-128"/>
                          <a:sym typeface="Marker Felt" pitchFamily="-110" charset="0"/>
                        </a:rPr>
                        <a:t>β</a:t>
                      </a:r>
                      <a:r>
                        <a:rPr kumimoji="0" lang="en-US" altLang="ja-JP" sz="1800" b="0" i="0" u="none" strike="noStrike" cap="none" normalizeH="0" baseline="-600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arker Felt" pitchFamily="-110" charset="0"/>
                          <a:ea typeface="ＭＳ Ｐゴシック" pitchFamily="50" charset="-128"/>
                          <a:sym typeface="Marker Felt" pitchFamily="-110" charset="0"/>
                        </a:rPr>
                        <a:t>x</a:t>
                      </a:r>
                      <a:r>
                        <a:rPr kumimoji="0" lang="en-US" altLang="ja-JP" sz="1800" b="0" i="0" u="none" strike="noStrike" cap="none" normalizeH="0" baseline="32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arker Felt" pitchFamily="-110" charset="0"/>
                          <a:ea typeface="ＭＳ Ｐゴシック" pitchFamily="50" charset="-128"/>
                          <a:sym typeface="Marker Felt" pitchFamily="-110" charset="0"/>
                        </a:rPr>
                        <a:t>*</a:t>
                      </a:r>
                      <a:r>
                        <a:rPr kumimoji="0" lang="en-US" altLang="ja-JP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arker Felt" pitchFamily="-110" charset="0"/>
                          <a:ea typeface="ＭＳ Ｐゴシック" pitchFamily="50" charset="-128"/>
                          <a:sym typeface="Marker Felt" pitchFamily="-110" charset="0"/>
                        </a:rPr>
                        <a:t>/</a:t>
                      </a:r>
                      <a:r>
                        <a:rPr kumimoji="0" lang="en-US" altLang="ja-JP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arker Felt" pitchFamily="-110" charset="0"/>
                          <a:ea typeface="ＭＳ Ｐゴシック" pitchFamily="50" charset="-128"/>
                          <a:sym typeface="Marker Felt" pitchFamily="-110" charset="0"/>
                        </a:rPr>
                        <a:t>β</a:t>
                      </a:r>
                      <a:r>
                        <a:rPr kumimoji="0" lang="en-US" altLang="ja-JP" sz="1800" b="0" i="0" u="none" strike="noStrike" cap="none" normalizeH="0" baseline="-600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arker Felt" pitchFamily="-110" charset="0"/>
                          <a:ea typeface="ＭＳ Ｐゴシック" pitchFamily="50" charset="-128"/>
                          <a:sym typeface="Marker Felt" pitchFamily="-110" charset="0"/>
                        </a:rPr>
                        <a:t>y</a:t>
                      </a:r>
                      <a:r>
                        <a:rPr kumimoji="0" lang="en-US" altLang="ja-JP" sz="1800" b="0" i="0" u="none" strike="noStrike" cap="none" normalizeH="0" baseline="32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arker Felt" pitchFamily="-110" charset="0"/>
                          <a:ea typeface="ＭＳ Ｐゴシック" pitchFamily="50" charset="-128"/>
                          <a:sym typeface="Marker Felt" pitchFamily="-110" charset="0"/>
                        </a:rPr>
                        <a:t>*</a:t>
                      </a:r>
                    </a:p>
                  </a:txBody>
                  <a:tcPr marL="37568" marR="37568" marT="37568" marB="37568" anchor="ctr" horzOverflow="overflow">
                    <a:lnL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7000"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altLang="ja-JP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arker Felt" pitchFamily="-110" charset="0"/>
                          <a:ea typeface="ＭＳ Ｐゴシック" pitchFamily="50" charset="-128"/>
                          <a:sym typeface="Marker Felt" pitchFamily="-110" charset="0"/>
                        </a:rPr>
                        <a:t>1200/5.9</a:t>
                      </a:r>
                    </a:p>
                  </a:txBody>
                  <a:tcPr marL="37568" marR="37568" marT="37568" marB="37568" anchor="ctr" horzOverflow="overflow">
                    <a:lnL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7000"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altLang="ja-JP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arker Felt" pitchFamily="-110" charset="0"/>
                          <a:ea typeface="ＭＳ Ｐゴシック" pitchFamily="50" charset="-128"/>
                          <a:sym typeface="Marker Felt" pitchFamily="-110" charset="0"/>
                        </a:rPr>
                        <a:t>32/0.27</a:t>
                      </a:r>
                    </a:p>
                  </a:txBody>
                  <a:tcPr marL="37568" marR="37568" marT="37568" marB="37568" anchor="ctr" horzOverflow="overflow">
                    <a:lnL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7000"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altLang="ja-JP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arker Felt" pitchFamily="-110" charset="0"/>
                          <a:ea typeface="ＭＳ Ｐゴシック" pitchFamily="50" charset="-128"/>
                          <a:sym typeface="Marker Felt" pitchFamily="-110" charset="0"/>
                        </a:rPr>
                        <a:t>25/0.30</a:t>
                      </a:r>
                    </a:p>
                  </a:txBody>
                  <a:tcPr marL="37568" marR="37568" marT="37568" marB="37568" anchor="ctr" horzOverflow="overflow">
                    <a:lnL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7000"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altLang="ja-JP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arker Felt" pitchFamily="-110" charset="0"/>
                          <a:ea typeface="ＭＳ Ｐゴシック" pitchFamily="50" charset="-128"/>
                          <a:sym typeface="Marker Felt" pitchFamily="-110" charset="0"/>
                        </a:rPr>
                        <a:t>mm</a:t>
                      </a:r>
                    </a:p>
                  </a:txBody>
                  <a:tcPr marL="37568" marR="37568" marT="37568" marB="37568" anchor="ctr" horzOverflow="overflow">
                    <a:lnL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</a:tr>
              <a:tr h="41652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7000"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altLang="ja-JP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arker Felt" pitchFamily="-110" charset="0"/>
                          <a:ea typeface="ＭＳ Ｐゴシック" pitchFamily="50" charset="-128"/>
                          <a:sym typeface="Marker Felt" pitchFamily="-110" charset="0"/>
                        </a:rPr>
                        <a:t>Beam currents</a:t>
                      </a:r>
                    </a:p>
                  </a:txBody>
                  <a:tcPr marL="37568" marR="37568" marT="37568" marB="37568" anchor="ctr" horzOverflow="overflow">
                    <a:lnL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7000"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altLang="ja-JP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arker Felt" pitchFamily="-110" charset="0"/>
                          <a:ea typeface="ＭＳ Ｐゴシック" pitchFamily="50" charset="-128"/>
                          <a:sym typeface="Marker Felt" pitchFamily="-110" charset="0"/>
                        </a:rPr>
                        <a:t>I</a:t>
                      </a:r>
                      <a:r>
                        <a:rPr kumimoji="0" lang="en-US" altLang="ja-JP" sz="2000" b="0" i="0" u="none" strike="noStrike" cap="none" normalizeH="0" baseline="-600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arker Felt" pitchFamily="-110" charset="0"/>
                          <a:ea typeface="ＭＳ Ｐゴシック" pitchFamily="50" charset="-128"/>
                          <a:sym typeface="Marker Felt" pitchFamily="-110" charset="0"/>
                        </a:rPr>
                        <a:t>b</a:t>
                      </a:r>
                      <a:endParaRPr kumimoji="0" lang="en-US" altLang="ja-JP" sz="2000" b="0" i="0" u="none" strike="noStrike" cap="none" normalizeH="0" baseline="-600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arker Felt" pitchFamily="-110" charset="0"/>
                        <a:ea typeface="ＭＳ Ｐゴシック" pitchFamily="50" charset="-128"/>
                        <a:sym typeface="Marker Felt" pitchFamily="-110" charset="0"/>
                      </a:endParaRPr>
                    </a:p>
                  </a:txBody>
                  <a:tcPr marL="37568" marR="37568" marT="37568" marB="37568" anchor="ctr" horzOverflow="overflow">
                    <a:lnL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7000"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altLang="ja-JP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arker Felt" pitchFamily="-110" charset="0"/>
                          <a:ea typeface="ＭＳ Ｐゴシック" pitchFamily="50" charset="-128"/>
                          <a:sym typeface="Marker Felt" pitchFamily="-110" charset="0"/>
                        </a:rPr>
                        <a:t>1.64</a:t>
                      </a:r>
                    </a:p>
                  </a:txBody>
                  <a:tcPr marL="37568" marR="37568" marT="37568" marB="37568" anchor="ctr" horzOverflow="overflow">
                    <a:lnL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7000"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altLang="ja-JP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arker Felt" pitchFamily="-110" charset="0"/>
                          <a:ea typeface="ＭＳ Ｐゴシック" pitchFamily="50" charset="-128"/>
                          <a:sym typeface="Marker Felt" pitchFamily="-110" charset="0"/>
                        </a:rPr>
                        <a:t>1.19</a:t>
                      </a:r>
                    </a:p>
                  </a:txBody>
                  <a:tcPr marL="37568" marR="37568" marT="37568" marB="37568" anchor="ctr" horzOverflow="overflow">
                    <a:lnL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7000"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altLang="ja-JP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arker Felt" pitchFamily="-110" charset="0"/>
                          <a:ea typeface="ＭＳ Ｐゴシック" pitchFamily="50" charset="-128"/>
                          <a:sym typeface="Marker Felt" pitchFamily="-110" charset="0"/>
                        </a:rPr>
                        <a:t>3.6</a:t>
                      </a:r>
                    </a:p>
                  </a:txBody>
                  <a:tcPr marL="37568" marR="37568" marT="37568" marB="37568" anchor="ctr" horzOverflow="overflow">
                    <a:lnL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7000"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altLang="ja-JP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arker Felt" pitchFamily="-110" charset="0"/>
                          <a:ea typeface="ＭＳ Ｐゴシック" pitchFamily="50" charset="-128"/>
                          <a:sym typeface="Marker Felt" pitchFamily="-110" charset="0"/>
                        </a:rPr>
                        <a:t>2.6</a:t>
                      </a:r>
                    </a:p>
                  </a:txBody>
                  <a:tcPr marL="37568" marR="37568" marT="37568" marB="37568" anchor="ctr" horzOverflow="overflow">
                    <a:lnL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7000"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altLang="ja-JP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arker Felt" pitchFamily="-110" charset="0"/>
                          <a:ea typeface="ＭＳ Ｐゴシック" pitchFamily="50" charset="-128"/>
                          <a:sym typeface="Marker Felt" pitchFamily="-110" charset="0"/>
                        </a:rPr>
                        <a:t>A</a:t>
                      </a:r>
                    </a:p>
                  </a:txBody>
                  <a:tcPr marL="37568" marR="37568" marT="37568" marB="37568" anchor="ctr" horzOverflow="overflow">
                    <a:lnL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</a:tr>
              <a:tr h="41652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7000"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altLang="ja-JP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arker Felt" pitchFamily="-110" charset="0"/>
                          <a:ea typeface="ＭＳ Ｐゴシック" pitchFamily="50" charset="-128"/>
                          <a:sym typeface="Marker Felt" pitchFamily="-110" charset="0"/>
                        </a:rPr>
                        <a:t>beam-beam param.</a:t>
                      </a:r>
                    </a:p>
                  </a:txBody>
                  <a:tcPr marL="37568" marR="37568" marT="37568" marB="37568" anchor="ctr" horzOverflow="overflow">
                    <a:lnL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7000"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altLang="ja-JP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arker Felt" pitchFamily="-110" charset="0"/>
                          <a:ea typeface="ＭＳ Ｐゴシック" pitchFamily="50" charset="-128"/>
                          <a:sym typeface="Marker Felt" pitchFamily="-110" charset="0"/>
                        </a:rPr>
                        <a:t>ξ</a:t>
                      </a:r>
                      <a:r>
                        <a:rPr kumimoji="0" lang="en-US" altLang="ja-JP" sz="2000" b="0" i="0" u="none" strike="noStrike" cap="none" normalizeH="0" baseline="-6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arker Felt" pitchFamily="-110" charset="0"/>
                          <a:ea typeface="ＭＳ Ｐゴシック" pitchFamily="50" charset="-128"/>
                          <a:sym typeface="Marker Felt" pitchFamily="-110" charset="0"/>
                        </a:rPr>
                        <a:t>y</a:t>
                      </a:r>
                    </a:p>
                  </a:txBody>
                  <a:tcPr marL="37568" marR="37568" marT="37568" marB="37568" anchor="ctr" horzOverflow="overflow">
                    <a:lnL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arker Felt" pitchFamily="-110" charset="0"/>
                          <a:ea typeface="ＭＳ Ｐゴシック" pitchFamily="50" charset="-128"/>
                          <a:sym typeface="Marker Felt" pitchFamily="-110" charset="0"/>
                        </a:rPr>
                        <a:t>0.129</a:t>
                      </a:r>
                    </a:p>
                  </a:txBody>
                  <a:tcPr marL="37568" marR="37568" marT="37568" marB="37568" anchor="ctr" horzOverflow="overflow">
                    <a:lnL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arker Felt" pitchFamily="-110" charset="0"/>
                          <a:ea typeface="ＭＳ Ｐゴシック" pitchFamily="50" charset="-128"/>
                          <a:sym typeface="Marker Felt" pitchFamily="-110" charset="0"/>
                        </a:rPr>
                        <a:t>0.090</a:t>
                      </a:r>
                    </a:p>
                  </a:txBody>
                  <a:tcPr marL="37568" marR="37568" marT="37568" marB="37568" anchor="ctr" horzOverflow="overflow">
                    <a:lnL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7000"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altLang="ja-JP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arker Felt" pitchFamily="-110" charset="0"/>
                          <a:ea typeface="ＭＳ Ｐゴシック" pitchFamily="50" charset="-128"/>
                          <a:sym typeface="Marker Felt" pitchFamily="-110" charset="0"/>
                        </a:rPr>
                        <a:t>0.088</a:t>
                      </a:r>
                    </a:p>
                  </a:txBody>
                  <a:tcPr marL="37568" marR="37568" marT="37568" marB="37568" anchor="ctr" horzOverflow="overflow">
                    <a:lnL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7000"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altLang="ja-JP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arker Felt" pitchFamily="-110" charset="0"/>
                          <a:ea typeface="ＭＳ Ｐゴシック" pitchFamily="50" charset="-128"/>
                          <a:sym typeface="Marker Felt" pitchFamily="-110" charset="0"/>
                        </a:rPr>
                        <a:t>0.081</a:t>
                      </a:r>
                    </a:p>
                  </a:txBody>
                  <a:tcPr marL="37568" marR="37568" marT="37568" marB="37568" anchor="ctr" horzOverflow="overflow">
                    <a:lnL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7000"/>
                        <a:buFontTx/>
                        <a:buNone/>
                        <a:tabLst>
                          <a:tab pos="914400" algn="l"/>
                        </a:tabLst>
                      </a:pPr>
                      <a:endParaRPr kumimoji="0" lang="en-US" altLang="ja-JP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arker Felt" pitchFamily="-110" charset="0"/>
                        <a:ea typeface="ＭＳ Ｐゴシック" pitchFamily="50" charset="-128"/>
                        <a:sym typeface="Marker Felt" pitchFamily="-110" charset="0"/>
                      </a:endParaRPr>
                    </a:p>
                  </a:txBody>
                  <a:tcPr marL="37568" marR="37568" marT="37568" marB="37568" anchor="ctr" horzOverflow="overflow">
                    <a:lnL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185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7000"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altLang="ja-JP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arker Felt" pitchFamily="-110" charset="0"/>
                          <a:ea typeface="ＭＳ Ｐゴシック" pitchFamily="50" charset="-128"/>
                          <a:sym typeface="Marker Felt" pitchFamily="-110" charset="0"/>
                        </a:rPr>
                        <a:t>Bunch Length</a:t>
                      </a:r>
                    </a:p>
                  </a:txBody>
                  <a:tcPr marL="37568" marR="37568" marT="37568" marB="37568" anchor="ctr" horzOverflow="overflow">
                    <a:lnL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Pct val="77000"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altLang="ja-JP" sz="3600" b="0" i="0" u="none" strike="noStrike" cap="none" normalizeH="0" baseline="-6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18" charset="2"/>
                          <a:ea typeface="ＭＳ Ｐゴシック" pitchFamily="50" charset="-128"/>
                          <a:sym typeface="Marker Felt" pitchFamily="-110" charset="0"/>
                        </a:rPr>
                        <a:t>s</a:t>
                      </a:r>
                      <a:r>
                        <a:rPr kumimoji="0" lang="en-US" altLang="ja-JP" sz="2000" b="0" i="0" u="none" strike="noStrike" cap="none" normalizeH="0" baseline="-6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arker Felt" pitchFamily="-110" charset="0"/>
                          <a:ea typeface="ＭＳ Ｐゴシック" pitchFamily="50" charset="-128"/>
                          <a:sym typeface="Marker Felt" pitchFamily="-110" charset="0"/>
                        </a:rPr>
                        <a:t>z</a:t>
                      </a:r>
                      <a:endParaRPr kumimoji="0" lang="en-US" altLang="ja-JP" sz="2000" b="0" i="0" u="none" strike="noStrike" cap="none" normalizeH="0" baseline="-6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ymbol" pitchFamily="18" charset="2"/>
                        <a:ea typeface="ＭＳ Ｐゴシック" pitchFamily="50" charset="-128"/>
                        <a:sym typeface="Marker Felt" pitchFamily="-110" charset="0"/>
                      </a:endParaRPr>
                    </a:p>
                  </a:txBody>
                  <a:tcPr marL="37568" marR="37568" marT="37568" marB="37568" anchor="ctr" horzOverflow="overflow">
                    <a:lnL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arker Felt" pitchFamily="-110" charset="0"/>
                          <a:ea typeface="ＭＳ Ｐゴシック" pitchFamily="50" charset="-128"/>
                          <a:sym typeface="Marker Felt" pitchFamily="-110" charset="0"/>
                        </a:rPr>
                        <a:t>6.0</a:t>
                      </a:r>
                    </a:p>
                  </a:txBody>
                  <a:tcPr marL="37568" marR="37568" marT="37568" marB="37568" anchor="ctr" horzOverflow="overflow">
                    <a:lnL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arker Felt" pitchFamily="-110" charset="0"/>
                          <a:ea typeface="ＭＳ Ｐゴシック" pitchFamily="50" charset="-128"/>
                          <a:sym typeface="Marker Felt" pitchFamily="-110" charset="0"/>
                        </a:rPr>
                        <a:t>6.0</a:t>
                      </a:r>
                    </a:p>
                  </a:txBody>
                  <a:tcPr marL="37568" marR="37568" marT="37568" marB="37568" anchor="ctr" horzOverflow="overflow">
                    <a:lnL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Pct val="77000"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altLang="ja-JP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arker Felt" pitchFamily="-110" charset="0"/>
                          <a:ea typeface="ＭＳ Ｐゴシック" pitchFamily="50" charset="-128"/>
                          <a:sym typeface="Marker Felt" pitchFamily="-110" charset="0"/>
                        </a:rPr>
                        <a:t>6.0</a:t>
                      </a:r>
                    </a:p>
                  </a:txBody>
                  <a:tcPr marL="37568" marR="37568" marT="37568" marB="37568" anchor="ctr" horzOverflow="overflow">
                    <a:lnL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Pct val="77000"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altLang="ja-JP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arker Felt" pitchFamily="-110" charset="0"/>
                          <a:ea typeface="ＭＳ Ｐゴシック" pitchFamily="50" charset="-128"/>
                          <a:sym typeface="Marker Felt" pitchFamily="-110" charset="0"/>
                        </a:rPr>
                        <a:t>5.0</a:t>
                      </a:r>
                    </a:p>
                  </a:txBody>
                  <a:tcPr marL="37568" marR="37568" marT="37568" marB="37568" anchor="ctr" horzOverflow="overflow">
                    <a:lnL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Pct val="77000"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altLang="ja-JP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arker Felt" pitchFamily="-110" charset="0"/>
                          <a:ea typeface="ＭＳ Ｐゴシック" pitchFamily="50" charset="-128"/>
                          <a:sym typeface="Marker Felt" pitchFamily="-110" charset="0"/>
                        </a:rPr>
                        <a:t>mm</a:t>
                      </a:r>
                    </a:p>
                  </a:txBody>
                  <a:tcPr marL="37568" marR="37568" marT="37568" marB="37568" anchor="ctr" horzOverflow="overflow">
                    <a:lnL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185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7000"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altLang="ja-JP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arker Felt" pitchFamily="-110" charset="0"/>
                          <a:ea typeface="ＭＳ Ｐゴシック" pitchFamily="50" charset="-128"/>
                          <a:sym typeface="Marker Felt" pitchFamily="-110" charset="0"/>
                        </a:rPr>
                        <a:t>Horizontal Beam Size</a:t>
                      </a:r>
                    </a:p>
                  </a:txBody>
                  <a:tcPr marL="37568" marR="37568" marT="37568" marB="37568" anchor="ctr" horzOverflow="overflow">
                    <a:lnL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Pct val="77000"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altLang="ja-JP" sz="3600" b="0" i="0" u="none" strike="noStrike" cap="none" normalizeH="0" baseline="-600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18" charset="2"/>
                          <a:ea typeface="ＭＳ Ｐゴシック" pitchFamily="50" charset="-128"/>
                          <a:sym typeface="Marker Felt" pitchFamily="-110" charset="0"/>
                        </a:rPr>
                        <a:t>s</a:t>
                      </a:r>
                      <a:r>
                        <a:rPr kumimoji="0" lang="en-US" altLang="ja-JP" sz="2000" b="0" i="0" u="none" strike="noStrike" cap="none" normalizeH="0" baseline="-600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arker Felt" pitchFamily="-110" charset="0"/>
                          <a:ea typeface="ＭＳ Ｐゴシック" pitchFamily="50" charset="-128"/>
                          <a:sym typeface="Marker Felt" pitchFamily="-110" charset="0"/>
                        </a:rPr>
                        <a:t>x</a:t>
                      </a:r>
                      <a:r>
                        <a:rPr kumimoji="0" lang="en-US" altLang="ja-JP" sz="20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18" charset="2"/>
                          <a:ea typeface="ＭＳ Ｐゴシック" pitchFamily="50" charset="-128"/>
                          <a:sym typeface="Marker Felt" pitchFamily="-110" charset="0"/>
                        </a:rPr>
                        <a:t>*</a:t>
                      </a:r>
                      <a:endParaRPr kumimoji="0" lang="en-US" altLang="ja-JP" sz="2000" b="0" i="0" u="none" strike="noStrike" cap="none" normalizeH="0" baseline="-600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ymbol" pitchFamily="18" charset="2"/>
                        <a:ea typeface="ＭＳ Ｐゴシック" pitchFamily="50" charset="-128"/>
                        <a:sym typeface="Marker Felt" pitchFamily="-110" charset="0"/>
                      </a:endParaRPr>
                    </a:p>
                  </a:txBody>
                  <a:tcPr marL="37568" marR="37568" marT="37568" marB="37568" anchor="ctr" horzOverflow="overflow">
                    <a:lnL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arker Felt" pitchFamily="-110" charset="0"/>
                          <a:ea typeface="ＭＳ Ｐゴシック" pitchFamily="50" charset="-128"/>
                          <a:sym typeface="Marker Felt" pitchFamily="-110" charset="0"/>
                        </a:rPr>
                        <a:t>150</a:t>
                      </a:r>
                    </a:p>
                  </a:txBody>
                  <a:tcPr marL="37568" marR="37568" marT="37568" marB="37568" anchor="ctr" horzOverflow="overflow">
                    <a:lnL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arker Felt" pitchFamily="-110" charset="0"/>
                          <a:ea typeface="ＭＳ Ｐゴシック" pitchFamily="50" charset="-128"/>
                          <a:sym typeface="Marker Felt" pitchFamily="-110" charset="0"/>
                        </a:rPr>
                        <a:t>150</a:t>
                      </a:r>
                    </a:p>
                  </a:txBody>
                  <a:tcPr marL="37568" marR="37568" marT="37568" marB="37568" anchor="ctr" horzOverflow="overflow">
                    <a:lnL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Pct val="77000"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altLang="ja-JP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arker Felt" pitchFamily="-110" charset="0"/>
                          <a:ea typeface="ＭＳ Ｐゴシック" pitchFamily="50" charset="-128"/>
                          <a:sym typeface="Marker Felt" pitchFamily="-110" charset="0"/>
                        </a:rPr>
                        <a:t>10</a:t>
                      </a:r>
                    </a:p>
                  </a:txBody>
                  <a:tcPr marL="37568" marR="37568" marT="37568" marB="37568" anchor="ctr" horzOverflow="overflow">
                    <a:lnL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Pct val="77000"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altLang="ja-JP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arker Felt" pitchFamily="-110" charset="0"/>
                          <a:ea typeface="ＭＳ Ｐゴシック" pitchFamily="50" charset="-128"/>
                          <a:sym typeface="Marker Felt" pitchFamily="-110" charset="0"/>
                        </a:rPr>
                        <a:t>11</a:t>
                      </a:r>
                    </a:p>
                  </a:txBody>
                  <a:tcPr marL="37568" marR="37568" marT="37568" marB="37568" anchor="ctr" horzOverflow="overflow">
                    <a:lnL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Pct val="77000"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altLang="ja-JP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arker Felt" pitchFamily="-110" charset="0"/>
                          <a:ea typeface="ＭＳ Ｐゴシック" pitchFamily="50" charset="-128"/>
                          <a:sym typeface="Marker Felt" pitchFamily="-110" charset="0"/>
                        </a:rPr>
                        <a:t>um</a:t>
                      </a:r>
                    </a:p>
                  </a:txBody>
                  <a:tcPr marL="37568" marR="37568" marT="37568" marB="37568" anchor="ctr" horzOverflow="overflow">
                    <a:lnL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185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7000"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altLang="ja-JP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arker Felt" pitchFamily="-110" charset="0"/>
                          <a:ea typeface="ＭＳ Ｐゴシック" pitchFamily="50" charset="-128"/>
                          <a:sym typeface="Marker Felt" pitchFamily="-110" charset="0"/>
                        </a:rPr>
                        <a:t>Vertical Beam Size</a:t>
                      </a:r>
                    </a:p>
                  </a:txBody>
                  <a:tcPr marL="37568" marR="37568" marT="37568" marB="37568" anchor="ctr" horzOverflow="overflow">
                    <a:lnL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Pct val="77000"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altLang="ja-JP" sz="3600" b="0" i="0" u="none" strike="noStrike" cap="none" normalizeH="0" baseline="-600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18" charset="2"/>
                          <a:ea typeface="ＭＳ Ｐゴシック" pitchFamily="50" charset="-128"/>
                          <a:sym typeface="Marker Felt" pitchFamily="-110" charset="0"/>
                        </a:rPr>
                        <a:t>s</a:t>
                      </a:r>
                      <a:r>
                        <a:rPr kumimoji="0" lang="en-US" altLang="ja-JP" sz="2000" b="0" i="0" u="none" strike="noStrike" cap="none" normalizeH="0" baseline="-600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arker Felt" pitchFamily="-110" charset="0"/>
                          <a:ea typeface="ＭＳ Ｐゴシック" pitchFamily="50" charset="-128"/>
                          <a:sym typeface="Marker Felt" pitchFamily="-110" charset="0"/>
                        </a:rPr>
                        <a:t>y</a:t>
                      </a:r>
                      <a:r>
                        <a:rPr kumimoji="0" lang="en-US" altLang="ja-JP" sz="20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18" charset="2"/>
                          <a:ea typeface="ＭＳ Ｐゴシック" pitchFamily="50" charset="-128"/>
                          <a:sym typeface="Marker Felt" pitchFamily="-110" charset="0"/>
                        </a:rPr>
                        <a:t>*</a:t>
                      </a:r>
                    </a:p>
                  </a:txBody>
                  <a:tcPr marL="37568" marR="37568" marT="37568" marB="37568" anchor="ctr" horzOverflow="overflow">
                    <a:lnL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arker Felt" pitchFamily="-110" charset="0"/>
                          <a:ea typeface="ＭＳ Ｐゴシック" pitchFamily="50" charset="-128"/>
                          <a:sym typeface="Marker Felt" pitchFamily="-110" charset="0"/>
                        </a:rPr>
                        <a:t>0.94</a:t>
                      </a:r>
                    </a:p>
                  </a:txBody>
                  <a:tcPr marL="37568" marR="37568" marT="37568" marB="37568" anchor="ctr" horzOverflow="overflow">
                    <a:lnL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Pct val="77000"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altLang="ja-JP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arker Felt" pitchFamily="-110" charset="0"/>
                          <a:ea typeface="ＭＳ Ｐゴシック" pitchFamily="50" charset="-128"/>
                          <a:sym typeface="Marker Felt" pitchFamily="-110" charset="0"/>
                        </a:rPr>
                        <a:t>0.048</a:t>
                      </a:r>
                    </a:p>
                  </a:txBody>
                  <a:tcPr marL="37568" marR="37568" marT="37568" marB="37568" anchor="ctr" horzOverflow="overflow">
                    <a:lnL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Pct val="77000"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altLang="ja-JP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arker Felt" pitchFamily="-110" charset="0"/>
                          <a:ea typeface="ＭＳ Ｐゴシック" pitchFamily="50" charset="-128"/>
                          <a:sym typeface="Marker Felt" pitchFamily="-110" charset="0"/>
                        </a:rPr>
                        <a:t>0.062</a:t>
                      </a:r>
                    </a:p>
                  </a:txBody>
                  <a:tcPr marL="37568" marR="37568" marT="37568" marB="37568" anchor="ctr" horzOverflow="overflow">
                    <a:lnL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Pct val="77000"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altLang="ja-JP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arker Felt" pitchFamily="-110" charset="0"/>
                          <a:ea typeface="ＭＳ Ｐゴシック" pitchFamily="50" charset="-128"/>
                          <a:sym typeface="Marker Felt" pitchFamily="-110" charset="0"/>
                        </a:rPr>
                        <a:t>um</a:t>
                      </a:r>
                    </a:p>
                  </a:txBody>
                  <a:tcPr marL="37568" marR="37568" marT="37568" marB="37568" anchor="ctr" horzOverflow="overflow">
                    <a:lnL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</a:tr>
              <a:tr h="41652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7000"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altLang="ja-JP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Marker Felt" pitchFamily="-110" charset="0"/>
                          <a:ea typeface="ＭＳ Ｐゴシック" pitchFamily="50" charset="-128"/>
                          <a:sym typeface="Marker Felt" pitchFamily="-110" charset="0"/>
                        </a:rPr>
                        <a:t>Luminosity</a:t>
                      </a:r>
                    </a:p>
                  </a:txBody>
                  <a:tcPr marL="37568" marR="37568" marT="37568" marB="37568" anchor="ctr" horzOverflow="overflow">
                    <a:lnL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7000"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altLang="ja-JP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Marker Felt" pitchFamily="-110" charset="0"/>
                          <a:ea typeface="ＭＳ Ｐゴシック" pitchFamily="50" charset="-128"/>
                          <a:sym typeface="Marker Felt" pitchFamily="-110" charset="0"/>
                        </a:rPr>
                        <a:t>L</a:t>
                      </a:r>
                    </a:p>
                  </a:txBody>
                  <a:tcPr marL="37568" marR="37568" marT="37568" marB="37568" anchor="ctr" horzOverflow="overflow">
                    <a:lnL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7000"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altLang="ja-JP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Marker Felt" pitchFamily="-110" charset="0"/>
                          <a:ea typeface="ＭＳ Ｐゴシック" pitchFamily="50" charset="-128"/>
                          <a:sym typeface="Marker Felt" pitchFamily="-110" charset="0"/>
                        </a:rPr>
                        <a:t>2.1 x 10</a:t>
                      </a:r>
                      <a:r>
                        <a:rPr kumimoji="0" lang="en-US" altLang="ja-JP" sz="2000" b="1" i="0" u="none" strike="noStrike" cap="none" normalizeH="0" baseline="3200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Marker Felt" pitchFamily="-110" charset="0"/>
                          <a:ea typeface="ＭＳ Ｐゴシック" pitchFamily="50" charset="-128"/>
                          <a:sym typeface="Marker Felt" pitchFamily="-110" charset="0"/>
                        </a:rPr>
                        <a:t>34</a:t>
                      </a:r>
                    </a:p>
                  </a:txBody>
                  <a:tcPr marL="37568" marR="37568" marT="37568" marB="37568" anchor="ctr" horzOverflow="overflow">
                    <a:lnL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7000"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altLang="ja-JP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Marker Felt" pitchFamily="-110" charset="0"/>
                          <a:ea typeface="ＭＳ Ｐゴシック" pitchFamily="50" charset="-128"/>
                          <a:sym typeface="Marker Felt" pitchFamily="-110" charset="0"/>
                        </a:rPr>
                        <a:t>8 x 10</a:t>
                      </a:r>
                      <a:r>
                        <a:rPr kumimoji="0" lang="en-US" altLang="ja-JP" sz="2000" b="1" i="0" u="none" strike="noStrike" cap="none" normalizeH="0" baseline="3200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Marker Felt" pitchFamily="-110" charset="0"/>
                          <a:ea typeface="ＭＳ Ｐゴシック" pitchFamily="50" charset="-128"/>
                          <a:sym typeface="Marker Felt" pitchFamily="-110" charset="0"/>
                        </a:rPr>
                        <a:t>35</a:t>
                      </a:r>
                    </a:p>
                  </a:txBody>
                  <a:tcPr marL="37568" marR="37568" marT="37568" marB="37568" anchor="ctr" horzOverflow="overflow">
                    <a:lnL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7000"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altLang="ja-JP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Marker Felt" pitchFamily="-110" charset="0"/>
                          <a:ea typeface="ＭＳ Ｐゴシック" pitchFamily="50" charset="-128"/>
                          <a:sym typeface="Marker Felt" pitchFamily="-110" charset="0"/>
                        </a:rPr>
                        <a:t>cm</a:t>
                      </a:r>
                      <a:r>
                        <a:rPr kumimoji="0" lang="en-US" altLang="ja-JP" sz="1800" b="1" i="0" u="none" strike="noStrike" cap="none" normalizeH="0" baseline="3200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Marker Felt" pitchFamily="-110" charset="0"/>
                          <a:ea typeface="ＭＳ Ｐゴシック" pitchFamily="50" charset="-128"/>
                          <a:sym typeface="Marker Felt" pitchFamily="-110" charset="0"/>
                        </a:rPr>
                        <a:t>-2</a:t>
                      </a:r>
                      <a:r>
                        <a:rPr kumimoji="0" lang="en-US" altLang="ja-JP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Marker Felt" pitchFamily="-110" charset="0"/>
                          <a:ea typeface="ＭＳ Ｐゴシック" pitchFamily="50" charset="-128"/>
                          <a:sym typeface="Marker Felt" pitchFamily="-110" charset="0"/>
                        </a:rPr>
                        <a:t>s</a:t>
                      </a:r>
                      <a:r>
                        <a:rPr kumimoji="0" lang="en-US" altLang="ja-JP" sz="1800" b="1" i="0" u="none" strike="noStrike" cap="none" normalizeH="0" baseline="3200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Marker Felt" pitchFamily="-110" charset="0"/>
                          <a:ea typeface="ＭＳ Ｐゴシック" pitchFamily="50" charset="-128"/>
                          <a:sym typeface="Marker Felt" pitchFamily="-110" charset="0"/>
                        </a:rPr>
                        <a:t>-1</a:t>
                      </a:r>
                    </a:p>
                  </a:txBody>
                  <a:tcPr marL="37568" marR="37568" marT="37568" marB="37568" anchor="ctr" horzOverflow="overflow">
                    <a:lnL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</a:tr>
            </a:tbl>
          </a:graphicData>
        </a:graphic>
      </p:graphicFrame>
      <p:sp>
        <p:nvSpPr>
          <p:cNvPr id="4" name="正方形/長方形 3"/>
          <p:cNvSpPr/>
          <p:nvPr/>
        </p:nvSpPr>
        <p:spPr>
          <a:xfrm>
            <a:off x="5594920" y="764704"/>
            <a:ext cx="2160240" cy="5904656"/>
          </a:xfrm>
          <a:prstGeom prst="rect">
            <a:avLst/>
          </a:prstGeom>
          <a:noFill/>
          <a:ln w="762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grpSp>
        <p:nvGrpSpPr>
          <p:cNvPr id="3" name="Group 2"/>
          <p:cNvGrpSpPr/>
          <p:nvPr/>
        </p:nvGrpSpPr>
        <p:grpSpPr>
          <a:xfrm>
            <a:off x="5556820" y="2044700"/>
            <a:ext cx="2126680" cy="4203700"/>
            <a:chOff x="5594920" y="2044700"/>
            <a:chExt cx="2126680" cy="4203700"/>
          </a:xfrm>
        </p:grpSpPr>
        <p:sp>
          <p:nvSpPr>
            <p:cNvPr id="2" name="Oval 1"/>
            <p:cNvSpPr/>
            <p:nvPr/>
          </p:nvSpPr>
          <p:spPr>
            <a:xfrm>
              <a:off x="6299200" y="2044700"/>
              <a:ext cx="749300" cy="406400"/>
            </a:xfrm>
            <a:prstGeom prst="ellipse">
              <a:avLst/>
            </a:prstGeom>
            <a:noFill/>
            <a:ln w="28575" cmpd="sng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Oval 5"/>
            <p:cNvSpPr/>
            <p:nvPr/>
          </p:nvSpPr>
          <p:spPr>
            <a:xfrm>
              <a:off x="5791200" y="2832100"/>
              <a:ext cx="1778000" cy="406400"/>
            </a:xfrm>
            <a:prstGeom prst="ellipse">
              <a:avLst/>
            </a:prstGeom>
            <a:noFill/>
            <a:ln w="28575" cmpd="sng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/>
            <p:cNvSpPr/>
            <p:nvPr/>
          </p:nvSpPr>
          <p:spPr>
            <a:xfrm>
              <a:off x="5594920" y="3683000"/>
              <a:ext cx="2126680" cy="406400"/>
            </a:xfrm>
            <a:prstGeom prst="ellipse">
              <a:avLst/>
            </a:prstGeom>
            <a:noFill/>
            <a:ln w="28575" cmpd="sng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5867400" y="4114800"/>
              <a:ext cx="1778000" cy="406400"/>
            </a:xfrm>
            <a:prstGeom prst="ellipse">
              <a:avLst/>
            </a:prstGeom>
            <a:noFill/>
            <a:ln w="28575" cmpd="sng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5880100" y="5372100"/>
              <a:ext cx="1778000" cy="406400"/>
            </a:xfrm>
            <a:prstGeom prst="ellipse">
              <a:avLst/>
            </a:prstGeom>
            <a:noFill/>
            <a:ln w="28575" cmpd="sng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5715000" y="5753100"/>
              <a:ext cx="2006600" cy="495300"/>
            </a:xfrm>
            <a:prstGeom prst="ellipse">
              <a:avLst/>
            </a:prstGeom>
            <a:noFill/>
            <a:ln w="28575" cmpd="sng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>
              <a:off x="6159500" y="2413000"/>
              <a:ext cx="1054100" cy="406400"/>
            </a:xfrm>
            <a:prstGeom prst="ellipse">
              <a:avLst/>
            </a:prstGeom>
            <a:noFill/>
            <a:ln w="28575" cmpd="sng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8521700" y="1955800"/>
            <a:ext cx="482073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x4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495921" y="2334567"/>
            <a:ext cx="748372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x1.4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612956" y="2806700"/>
            <a:ext cx="472906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/6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559800" y="3530600"/>
            <a:ext cx="518091" cy="64633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/</a:t>
            </a:r>
            <a:r>
              <a:rPr lang="en-US" b="1" dirty="0" smtClean="0">
                <a:solidFill>
                  <a:srgbClr val="FF0000"/>
                </a:solidFill>
              </a:rPr>
              <a:t>40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/20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572500" y="4051300"/>
            <a:ext cx="482073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x2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493294" y="5321300"/>
            <a:ext cx="628898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/15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480594" y="5740400"/>
            <a:ext cx="628898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/20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439864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-163332"/>
            <a:ext cx="8229600" cy="1143000"/>
          </a:xfrm>
        </p:spPr>
        <p:txBody>
          <a:bodyPr/>
          <a:lstStyle/>
          <a:p>
            <a:r>
              <a:rPr kumimoji="1" lang="en-US" altLang="ja-JP" b="1" i="1" dirty="0" smtClean="0">
                <a:solidFill>
                  <a:srgbClr val="471278"/>
                </a:solidFill>
                <a:cs typeface="Marker Felt"/>
              </a:rPr>
              <a:t>Beam injection issues</a:t>
            </a:r>
            <a:endParaRPr kumimoji="1" lang="ja-JP" altLang="en-US" b="1" i="1" dirty="0">
              <a:solidFill>
                <a:srgbClr val="471278"/>
              </a:solidFill>
              <a:cs typeface="Marker Felt"/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87286" y="884848"/>
            <a:ext cx="8856714" cy="5541352"/>
          </a:xfrm>
        </p:spPr>
        <p:txBody>
          <a:bodyPr>
            <a:normAutofit fontScale="92500" lnSpcReduction="20000"/>
          </a:bodyPr>
          <a:lstStyle/>
          <a:p>
            <a:r>
              <a:rPr lang="en-US" altLang="ja-JP" dirty="0" smtClean="0"/>
              <a:t>Dynamic aperture with beam-beam effect in LER</a:t>
            </a:r>
          </a:p>
          <a:p>
            <a:pPr lvl="1"/>
            <a:r>
              <a:rPr kumimoji="1" lang="en-US" altLang="ja-JP" dirty="0" smtClean="0"/>
              <a:t>Estimated injection efficiency with beam-beam</a:t>
            </a:r>
          </a:p>
          <a:p>
            <a:pPr lvl="2"/>
            <a:r>
              <a:rPr lang="en-US" altLang="ja-JP" dirty="0" smtClean="0"/>
              <a:t>~84% w/o machine errors</a:t>
            </a:r>
          </a:p>
          <a:p>
            <a:pPr lvl="2"/>
            <a:r>
              <a:rPr lang="en-US" altLang="ja-JP" dirty="0" smtClean="0"/>
              <a:t>Requirements to </a:t>
            </a:r>
            <a:r>
              <a:rPr lang="en-US" altLang="ja-JP" dirty="0" err="1" smtClean="0"/>
              <a:t>Linac</a:t>
            </a:r>
            <a:r>
              <a:rPr lang="en-US" altLang="ja-JP" dirty="0" smtClean="0"/>
              <a:t> beam (</a:t>
            </a:r>
            <a:r>
              <a:rPr lang="en-US" altLang="ja-JP" dirty="0" err="1" smtClean="0"/>
              <a:t>emittance</a:t>
            </a:r>
            <a:r>
              <a:rPr lang="en-US" altLang="ja-JP" dirty="0" smtClean="0"/>
              <a:t> etc.) will be considered after we finish the investigation on dynamic aperture with beam-beam effects.</a:t>
            </a:r>
          </a:p>
          <a:p>
            <a:r>
              <a:rPr lang="en-US" altLang="ja-JP" dirty="0" smtClean="0"/>
              <a:t>HER injection</a:t>
            </a:r>
          </a:p>
          <a:p>
            <a:pPr lvl="1"/>
            <a:r>
              <a:rPr lang="en-US" altLang="ja-JP" dirty="0" smtClean="0"/>
              <a:t>Transverse ring acceptance is marginal with the design optics to keep enough injection efficiency</a:t>
            </a:r>
          </a:p>
          <a:p>
            <a:pPr lvl="1"/>
            <a:r>
              <a:rPr lang="en-US" altLang="ja-JP" dirty="0" smtClean="0"/>
              <a:t>Maybe, we will need to switch to the “synchrotron injection”  in the process of squeezing beta functions at IP</a:t>
            </a:r>
          </a:p>
          <a:p>
            <a:r>
              <a:rPr lang="en-US" altLang="ja-JP" dirty="0" smtClean="0"/>
              <a:t>Synchronization issue between Linac and SuperKEKB </a:t>
            </a:r>
            <a:r>
              <a:rPr lang="en-US" altLang="ja-JP" dirty="0" smtClean="0"/>
              <a:t>rings</a:t>
            </a:r>
            <a:endParaRPr lang="en-US" altLang="ja-JP" dirty="0"/>
          </a:p>
          <a:p>
            <a:pPr lvl="1"/>
            <a:r>
              <a:rPr lang="en-US" altLang="ja-JP" dirty="0" smtClean="0"/>
              <a:t>Introduce </a:t>
            </a:r>
            <a:r>
              <a:rPr lang="en-US" altLang="ja-JP" dirty="0" smtClean="0"/>
              <a:t>damping </a:t>
            </a:r>
            <a:r>
              <a:rPr lang="en-US" altLang="ja-JP" dirty="0" smtClean="0"/>
              <a:t>ring</a:t>
            </a:r>
            <a:endParaRPr lang="en-US" altLang="ja-JP" dirty="0" smtClean="0"/>
          </a:p>
        </p:txBody>
      </p:sp>
    </p:spTree>
    <p:extLst>
      <p:ext uri="{BB962C8B-B14F-4D97-AF65-F5344CB8AC3E}">
        <p14:creationId xmlns:p14="http://schemas.microsoft.com/office/powerpoint/2010/main" val="20114166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3" name="コンテンツ プレースホルダ 2"/>
          <p:cNvSpPr>
            <a:spLocks noGrp="1"/>
          </p:cNvSpPr>
          <p:nvPr>
            <p:ph idx="1"/>
          </p:nvPr>
        </p:nvSpPr>
        <p:spPr>
          <a:xfrm>
            <a:off x="31750" y="476250"/>
            <a:ext cx="9144000" cy="5905500"/>
          </a:xfrm>
          <a:solidFill>
            <a:schemeClr val="bg1"/>
          </a:solidFill>
        </p:spPr>
        <p:txBody>
          <a:bodyPr/>
          <a:lstStyle/>
          <a:p>
            <a:endParaRPr lang="en-US" altLang="ja-JP" sz="3600" b="1" i="1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charset="0"/>
              <a:ea typeface="ＭＳ Ｐゴシック" charset="0"/>
            </a:endParaRPr>
          </a:p>
          <a:p>
            <a:r>
              <a:rPr lang="en-US" altLang="ja-JP" b="1" i="1">
                <a:solidFill>
                  <a:srgbClr val="FFFF00"/>
                </a:solidFill>
                <a:latin typeface="Times New Roman" charset="0"/>
                <a:ea typeface="ＭＳ Ｐゴシック" charset="0"/>
              </a:rPr>
              <a:t>Injector commissioning started.</a:t>
            </a:r>
          </a:p>
          <a:p>
            <a:r>
              <a:rPr lang="en-US" altLang="ja-JP" b="1" i="1">
                <a:solidFill>
                  <a:srgbClr val="FFFF00"/>
                </a:solidFill>
                <a:latin typeface="Times New Roman" charset="0"/>
                <a:ea typeface="ＭＳ Ｐゴシック" charset="0"/>
              </a:rPr>
              <a:t>New Photo-cathode RF gun has successfully manufactured and installed.</a:t>
            </a:r>
          </a:p>
          <a:p>
            <a:pPr lvl="1"/>
            <a:r>
              <a:rPr lang="en-US" altLang="ja-JP" sz="3200" b="1" i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ea typeface="ＭＳ Ｐゴシック" charset="0"/>
              </a:rPr>
              <a:t>3 nC from New RF </a:t>
            </a:r>
            <a:r>
              <a:rPr lang="en-US" altLang="ja-JP" sz="3200" b="1" i="1">
                <a:solidFill>
                  <a:srgbClr val="FFFF00"/>
                </a:solidFill>
                <a:latin typeface="Times New Roman" charset="0"/>
                <a:ea typeface="ＭＳ Ｐゴシック" charset="0"/>
              </a:rPr>
              <a:t>Gu</a:t>
            </a:r>
            <a:r>
              <a:rPr lang="en-US" altLang="ja-JP" sz="3200" b="1" i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ea typeface="ＭＳ Ｐゴシック" charset="0"/>
              </a:rPr>
              <a:t>n</a:t>
            </a:r>
          </a:p>
          <a:p>
            <a:pPr lvl="1"/>
            <a:r>
              <a:rPr lang="en-US" altLang="ja-JP" sz="3200" b="1" i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ea typeface="ＭＳ Ｐゴシック" charset="0"/>
              </a:rPr>
              <a:t>0.05 nC, 5 GeV at end of Linac</a:t>
            </a:r>
          </a:p>
          <a:p>
            <a:r>
              <a:rPr lang="en-US" altLang="ja-JP">
                <a:latin typeface="Times New Roman" charset="0"/>
                <a:ea typeface="ＭＳ Ｐゴシック" charset="0"/>
              </a:rPr>
              <a:t>First stage of commissioning:</a:t>
            </a:r>
          </a:p>
          <a:p>
            <a:pPr lvl="1"/>
            <a:r>
              <a:rPr lang="en-US" altLang="ja-JP">
                <a:latin typeface="Times New Roman" charset="0"/>
                <a:ea typeface="ＭＳ Ｐゴシック" charset="0"/>
              </a:rPr>
              <a:t>Gun commissioning (laser and cavity conditioning)</a:t>
            </a:r>
          </a:p>
          <a:p>
            <a:pPr lvl="1"/>
            <a:r>
              <a:rPr lang="en-US" altLang="ja-JP">
                <a:latin typeface="Times New Roman" charset="0"/>
                <a:ea typeface="ＭＳ Ｐゴシック" charset="0"/>
              </a:rPr>
              <a:t>High intensity charge</a:t>
            </a:r>
          </a:p>
          <a:p>
            <a:pPr lvl="1"/>
            <a:r>
              <a:rPr lang="en-US" altLang="ja-JP">
                <a:latin typeface="Times New Roman" charset="0"/>
                <a:ea typeface="ＭＳ Ｐゴシック" charset="0"/>
              </a:rPr>
              <a:t>Emittance preservation w/ low charge at Sector A, B</a:t>
            </a:r>
          </a:p>
          <a:p>
            <a:pPr lvl="1"/>
            <a:endParaRPr lang="en-US" altLang="ja-JP">
              <a:solidFill>
                <a:srgbClr val="FFFF00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32770" name="タイトル 1"/>
          <p:cNvSpPr>
            <a:spLocks noGrp="1"/>
          </p:cNvSpPr>
          <p:nvPr>
            <p:ph type="title"/>
          </p:nvPr>
        </p:nvSpPr>
        <p:spPr>
          <a:xfrm>
            <a:off x="395288" y="549275"/>
            <a:ext cx="8208962" cy="647700"/>
          </a:xfrm>
          <a:ln w="38100">
            <a:solidFill>
              <a:schemeClr val="bg1"/>
            </a:solidFill>
          </a:ln>
        </p:spPr>
        <p:txBody>
          <a:bodyPr>
            <a:normAutofit fontScale="90000"/>
          </a:bodyPr>
          <a:lstStyle/>
          <a:p>
            <a:r>
              <a:rPr lang="en-US" altLang="ja-JP" sz="4300" b="1" i="1">
                <a:solidFill>
                  <a:srgbClr val="39E5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charset="0"/>
                <a:ea typeface="ＭＳ Ｐゴシック" charset="0"/>
              </a:rPr>
              <a:t>Summary</a:t>
            </a:r>
            <a:endParaRPr lang="ja-JP" altLang="en-US" sz="4300" b="1" i="1">
              <a:solidFill>
                <a:srgbClr val="39E5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 New Roman" charset="0"/>
              <a:ea typeface="ＭＳ Ｐゴシック" charset="0"/>
            </a:endParaRPr>
          </a:p>
        </p:txBody>
      </p:sp>
      <p:sp>
        <p:nvSpPr>
          <p:cNvPr id="40964" name="スライド番号プレースホルダ 5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defRPr kumimoji="1"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hangingPunct="0"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hangingPunct="0"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hangingPunct="0"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hangingPunct="0"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06C6ADF3-1B88-8747-A0E9-2276502B5BF8}" type="slidenum">
              <a:rPr lang="en-US" altLang="ja-JP" sz="1400">
                <a:solidFill>
                  <a:srgbClr val="FFFFFF"/>
                </a:solidFill>
              </a:rPr>
              <a:pPr/>
              <a:t>51</a:t>
            </a:fld>
            <a:endParaRPr lang="en-US" altLang="ja-JP" sz="14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6808863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ja-JP" b="1" i="1" dirty="0" smtClean="0">
                <a:solidFill>
                  <a:srgbClr val="471278"/>
                </a:solidFill>
              </a:rPr>
              <a:t>SuperKEKB Longitudinal FB plan</a:t>
            </a:r>
            <a:endParaRPr lang="ja-JP" altLang="en-US" b="1" i="1" dirty="0" smtClean="0">
              <a:solidFill>
                <a:srgbClr val="471278"/>
              </a:solidFill>
            </a:endParaRPr>
          </a:p>
        </p:txBody>
      </p:sp>
      <p:pic>
        <p:nvPicPr>
          <p:cNvPr id="68611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38" y="1928813"/>
            <a:ext cx="7848600" cy="2498725"/>
          </a:xfrm>
          <a:noFill/>
        </p:spPr>
      </p:pic>
      <p:sp>
        <p:nvSpPr>
          <p:cNvPr id="68612" name="テキスト ボックス 1"/>
          <p:cNvSpPr txBox="1">
            <a:spLocks noChangeArrowheads="1"/>
          </p:cNvSpPr>
          <p:nvPr/>
        </p:nvSpPr>
        <p:spPr bwMode="auto">
          <a:xfrm>
            <a:off x="900113" y="4941888"/>
            <a:ext cx="7272337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altLang="ja-JP" dirty="0"/>
              <a:t>Install LFB in LER only. HER is optional.</a:t>
            </a:r>
          </a:p>
          <a:p>
            <a:pPr eaLnBrk="1" hangingPunct="1"/>
            <a:r>
              <a:rPr lang="en-US" altLang="ja-JP" dirty="0"/>
              <a:t>Considering to </a:t>
            </a:r>
            <a:r>
              <a:rPr lang="en-US" altLang="ja-JP" b="1" dirty="0"/>
              <a:t>use 4 DAFNE type kicker</a:t>
            </a:r>
            <a:r>
              <a:rPr lang="en-US" altLang="ja-JP" dirty="0"/>
              <a:t>, with 2-input, 2-output ports for larger capture range.</a:t>
            </a:r>
            <a:endParaRPr lang="ja-JP" alt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ja-JP" b="1" i="1" dirty="0" smtClean="0">
                <a:solidFill>
                  <a:srgbClr val="471278"/>
                </a:solidFill>
              </a:rPr>
              <a:t>Feedback kicker</a:t>
            </a:r>
            <a:endParaRPr lang="ja-JP" altLang="en-US" b="1" i="1" dirty="0" smtClean="0">
              <a:solidFill>
                <a:srgbClr val="471278"/>
              </a:solidFill>
            </a:endParaRPr>
          </a:p>
        </p:txBody>
      </p:sp>
      <p:sp>
        <p:nvSpPr>
          <p:cNvPr id="94211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4525963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ja-JP" sz="2800" dirty="0" smtClean="0"/>
              <a:t>Transverse kicker</a:t>
            </a:r>
          </a:p>
          <a:p>
            <a:pPr lvl="1" eaLnBrk="1" hangingPunct="1"/>
            <a:r>
              <a:rPr lang="en-US" altLang="ja-JP" sz="2400" dirty="0" smtClean="0"/>
              <a:t>We will use similar transverse </a:t>
            </a:r>
            <a:r>
              <a:rPr lang="en-US" altLang="ja-JP" sz="2400" dirty="0" err="1" smtClean="0"/>
              <a:t>stripline</a:t>
            </a:r>
            <a:r>
              <a:rPr lang="en-US" altLang="ja-JP" sz="2400" dirty="0" smtClean="0"/>
              <a:t> kicker, at least, at the early stage of the commissioning. </a:t>
            </a:r>
          </a:p>
          <a:p>
            <a:pPr lvl="2" eaLnBrk="1" hangingPunct="1"/>
            <a:r>
              <a:rPr lang="en-US" altLang="ja-JP" sz="2000" dirty="0" smtClean="0"/>
              <a:t>want to continue collaborate with SLAC for much larger power tolerant structure.</a:t>
            </a:r>
          </a:p>
          <a:p>
            <a:pPr eaLnBrk="1" hangingPunct="1"/>
            <a:r>
              <a:rPr lang="en-US" altLang="ja-JP" sz="2800" dirty="0" smtClean="0"/>
              <a:t>Longitudinal kicker</a:t>
            </a:r>
          </a:p>
          <a:p>
            <a:pPr lvl="1" eaLnBrk="1" hangingPunct="1"/>
            <a:r>
              <a:rPr lang="en-US" altLang="ja-JP" sz="2400" b="1" dirty="0" smtClean="0"/>
              <a:t>Designed 2-in, 2-out DAFNE-type kicker </a:t>
            </a:r>
            <a:r>
              <a:rPr lang="en-US" altLang="ja-JP" sz="2400" dirty="0" smtClean="0"/>
              <a:t>with shunt impedance of around 1.6k</a:t>
            </a:r>
            <a:r>
              <a:rPr lang="en-US" altLang="ja-JP" sz="2400" dirty="0" smtClean="0">
                <a:latin typeface="Symbol" pitchFamily="18" charset="2"/>
              </a:rPr>
              <a:t>W</a:t>
            </a:r>
            <a:r>
              <a:rPr lang="en-US" altLang="ja-JP" sz="2400" dirty="0" smtClean="0"/>
              <a:t> (Q seems a little bit higher, though)</a:t>
            </a:r>
            <a:r>
              <a:rPr lang="en-US" altLang="ja-JP" sz="2400" dirty="0" smtClean="0">
                <a:latin typeface="Symbol" pitchFamily="18" charset="2"/>
              </a:rPr>
              <a:t> </a:t>
            </a:r>
          </a:p>
          <a:p>
            <a:pPr lvl="1" eaLnBrk="1" hangingPunct="1"/>
            <a:r>
              <a:rPr lang="en-US" altLang="ja-JP" sz="2400" dirty="0" smtClean="0"/>
              <a:t>Will fabricate two-sets within this fiscal year</a:t>
            </a:r>
          </a:p>
          <a:p>
            <a:pPr eaLnBrk="1" hangingPunct="1"/>
            <a:endParaRPr lang="ja-JP" altLang="en-US" dirty="0" smtClean="0"/>
          </a:p>
        </p:txBody>
      </p:sp>
      <p:pic>
        <p:nvPicPr>
          <p:cNvPr id="94212" name="コンテンツ プレースホルダー 3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gray">
          <a:xfrm>
            <a:off x="1392238" y="5192713"/>
            <a:ext cx="2117725" cy="158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4213" name="コンテンツ プレースホルダー 3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gray">
          <a:xfrm>
            <a:off x="3543300" y="5349875"/>
            <a:ext cx="2057400" cy="1273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4214" name="コンテンツ プレースホルダー 4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gray">
          <a:xfrm>
            <a:off x="7124700" y="5160963"/>
            <a:ext cx="1811338" cy="1697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4215" name="Picture 2" descr="C:\Users\tobiyama\Pictures\camera\2005\2005-07-11\DSC0000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gray">
          <a:xfrm>
            <a:off x="7729538" y="2801938"/>
            <a:ext cx="1206500" cy="906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49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8940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8778" y="0"/>
            <a:ext cx="9045222" cy="1143000"/>
          </a:xfrm>
        </p:spPr>
        <p:txBody>
          <a:bodyPr>
            <a:noAutofit/>
          </a:bodyPr>
          <a:lstStyle/>
          <a:p>
            <a:r>
              <a:rPr kumimoji="1" lang="en-US" altLang="ja-JP" sz="3200" b="1" i="1" dirty="0" smtClean="0">
                <a:solidFill>
                  <a:srgbClr val="471278"/>
                </a:solidFill>
                <a:cs typeface="Marker Felt"/>
              </a:rPr>
              <a:t>Commissioning phase </a:t>
            </a:r>
            <a:r>
              <a:rPr lang="en-US" altLang="ja-JP" sz="3200" b="1" i="1" dirty="0">
                <a:solidFill>
                  <a:srgbClr val="471278"/>
                </a:solidFill>
                <a:cs typeface="Marker Felt"/>
              </a:rPr>
              <a:t>0</a:t>
            </a:r>
            <a:r>
              <a:rPr kumimoji="1" lang="en-US" altLang="ja-JP" sz="3200" b="1" i="1" dirty="0" smtClean="0">
                <a:solidFill>
                  <a:srgbClr val="471278"/>
                </a:solidFill>
                <a:cs typeface="Marker Felt"/>
              </a:rPr>
              <a:t>  (2013 Sep. ~ 2014 Dec.)</a:t>
            </a:r>
            <a:endParaRPr kumimoji="1" lang="ja-JP" altLang="en-US" sz="3200" b="1" i="1" dirty="0">
              <a:solidFill>
                <a:srgbClr val="471278"/>
              </a:solidFill>
              <a:cs typeface="Marker Felt"/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1176867"/>
            <a:ext cx="8229600" cy="5130800"/>
          </a:xfrm>
        </p:spPr>
        <p:txBody>
          <a:bodyPr>
            <a:normAutofit fontScale="85000" lnSpcReduction="20000"/>
          </a:bodyPr>
          <a:lstStyle/>
          <a:p>
            <a:r>
              <a:rPr lang="en-US" altLang="ja-JP" dirty="0" smtClean="0"/>
              <a:t>Machine condition</a:t>
            </a:r>
          </a:p>
          <a:p>
            <a:pPr lvl="1"/>
            <a:r>
              <a:rPr kumimoji="1" lang="en-US" altLang="ja-JP" dirty="0" err="1" smtClean="0"/>
              <a:t>SuperKEKB</a:t>
            </a:r>
            <a:r>
              <a:rPr kumimoji="1" lang="en-US" altLang="ja-JP" dirty="0" smtClean="0"/>
              <a:t> rings: construction</a:t>
            </a:r>
          </a:p>
          <a:p>
            <a:pPr lvl="1"/>
            <a:r>
              <a:rPr lang="en-US" altLang="ja-JP" dirty="0" smtClean="0"/>
              <a:t>Linac commissioning in parallel with its construction</a:t>
            </a:r>
          </a:p>
          <a:p>
            <a:r>
              <a:rPr lang="en-US" altLang="ja-JP" dirty="0" smtClean="0">
                <a:ea typeface="ＭＳ Ｐゴシック" charset="0"/>
              </a:rPr>
              <a:t>Summer </a:t>
            </a:r>
            <a:r>
              <a:rPr lang="en-US" altLang="ja-JP" dirty="0">
                <a:ea typeface="ＭＳ Ｐゴシック" charset="0"/>
              </a:rPr>
              <a:t>shutdown (2013)</a:t>
            </a:r>
          </a:p>
          <a:p>
            <a:pPr lvl="1"/>
            <a:r>
              <a:rPr lang="en-US" altLang="ja-JP" sz="2400" dirty="0" smtClean="0">
                <a:ea typeface="ＭＳ Ｐゴシック" charset="0"/>
              </a:rPr>
              <a:t>Linac Alignment</a:t>
            </a:r>
            <a:endParaRPr lang="en-US" altLang="ja-JP" sz="2400" dirty="0">
              <a:ea typeface="ＭＳ Ｐゴシック" charset="0"/>
            </a:endParaRPr>
          </a:p>
          <a:p>
            <a:pPr lvl="1"/>
            <a:r>
              <a:rPr lang="en-US" altLang="ja-JP" sz="2400" dirty="0">
                <a:ea typeface="ＭＳ Ｐゴシック" charset="0"/>
              </a:rPr>
              <a:t>Remove e+ source and capture section</a:t>
            </a:r>
          </a:p>
          <a:p>
            <a:pPr lvl="1"/>
            <a:r>
              <a:rPr lang="en-US" altLang="ja-JP" sz="2400" dirty="0">
                <a:ea typeface="ＭＳ Ｐゴシック" charset="0"/>
              </a:rPr>
              <a:t>New Chicane in A1 unit</a:t>
            </a:r>
          </a:p>
          <a:p>
            <a:pPr lvl="1"/>
            <a:r>
              <a:rPr lang="en-US" altLang="ja-JP" sz="2400" dirty="0">
                <a:solidFill>
                  <a:srgbClr val="FF0000"/>
                </a:solidFill>
                <a:ea typeface="ＭＳ Ｐゴシック" charset="0"/>
              </a:rPr>
              <a:t>Install and Relocate many magnets and monitors</a:t>
            </a:r>
          </a:p>
          <a:p>
            <a:pPr lvl="1"/>
            <a:r>
              <a:rPr lang="en-US" altLang="ja-JP" sz="2400" dirty="0">
                <a:solidFill>
                  <a:srgbClr val="FF0000"/>
                </a:solidFill>
                <a:ea typeface="ＭＳ Ｐゴシック" charset="0"/>
              </a:rPr>
              <a:t>Modify many parts of control software</a:t>
            </a:r>
          </a:p>
          <a:p>
            <a:r>
              <a:rPr lang="en-US" altLang="ja-JP" dirty="0" smtClean="0">
                <a:ea typeface="ＭＳ Ｐゴシック" charset="0"/>
              </a:rPr>
              <a:t>Linac e</a:t>
            </a:r>
            <a:r>
              <a:rPr lang="en-US" altLang="ja-JP" dirty="0">
                <a:ea typeface="ＭＳ Ｐゴシック" charset="0"/>
              </a:rPr>
              <a:t>- beam</a:t>
            </a:r>
          </a:p>
          <a:p>
            <a:pPr lvl="1"/>
            <a:r>
              <a:rPr lang="en-US" altLang="ja-JP" sz="2400" dirty="0">
                <a:ea typeface="ＭＳ Ｐゴシック" charset="0"/>
              </a:rPr>
              <a:t>Commissioning of new photocathode RF gun</a:t>
            </a:r>
          </a:p>
          <a:p>
            <a:pPr lvl="2"/>
            <a:r>
              <a:rPr lang="en-US" altLang="ja-JP" dirty="0">
                <a:solidFill>
                  <a:srgbClr val="FF0000"/>
                </a:solidFill>
                <a:ea typeface="ＭＳ Ｐゴシック" charset="0"/>
              </a:rPr>
              <a:t>Cavity conditioning</a:t>
            </a:r>
          </a:p>
          <a:p>
            <a:pPr lvl="2"/>
            <a:r>
              <a:rPr lang="en-US" altLang="ja-JP" dirty="0">
                <a:solidFill>
                  <a:srgbClr val="FF0000"/>
                </a:solidFill>
                <a:ea typeface="ＭＳ Ｐゴシック" charset="0"/>
              </a:rPr>
              <a:t>Laser tuning</a:t>
            </a:r>
          </a:p>
          <a:p>
            <a:pPr lvl="1"/>
            <a:r>
              <a:rPr lang="en-US" altLang="ja-JP" sz="2400" dirty="0">
                <a:ea typeface="ＭＳ Ｐゴシック" charset="0"/>
              </a:rPr>
              <a:t>Low emittance 5 </a:t>
            </a:r>
            <a:r>
              <a:rPr lang="en-US" altLang="ja-JP" sz="2400" dirty="0" err="1">
                <a:ea typeface="ＭＳ Ｐゴシック" charset="0"/>
              </a:rPr>
              <a:t>nC</a:t>
            </a:r>
            <a:endParaRPr lang="en-US" altLang="ja-JP" sz="2400" dirty="0">
              <a:ea typeface="ＭＳ Ｐゴシック" charset="0"/>
            </a:endParaRPr>
          </a:p>
          <a:p>
            <a:pPr lvl="1"/>
            <a:r>
              <a:rPr lang="en-US" altLang="ja-JP" sz="2400" dirty="0">
                <a:ea typeface="ＭＳ Ｐゴシック" charset="0"/>
              </a:rPr>
              <a:t>10 </a:t>
            </a:r>
            <a:r>
              <a:rPr lang="en-US" altLang="ja-JP" sz="2400" dirty="0" err="1">
                <a:ea typeface="ＭＳ Ｐゴシック" charset="0"/>
              </a:rPr>
              <a:t>nC</a:t>
            </a:r>
            <a:r>
              <a:rPr lang="en-US" altLang="ja-JP" sz="2400" dirty="0">
                <a:ea typeface="ＭＳ Ｐゴシック" charset="0"/>
              </a:rPr>
              <a:t> (for e+ production primary electron)</a:t>
            </a:r>
          </a:p>
        </p:txBody>
      </p:sp>
    </p:spTree>
    <p:extLst>
      <p:ext uri="{BB962C8B-B14F-4D97-AF65-F5344CB8AC3E}">
        <p14:creationId xmlns:p14="http://schemas.microsoft.com/office/powerpoint/2010/main" val="5082173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8778" y="0"/>
            <a:ext cx="8890000" cy="1143000"/>
          </a:xfrm>
        </p:spPr>
        <p:txBody>
          <a:bodyPr>
            <a:noAutofit/>
          </a:bodyPr>
          <a:lstStyle/>
          <a:p>
            <a:r>
              <a:rPr kumimoji="1" lang="en-US" altLang="ja-JP" sz="3200" b="1" i="1" dirty="0" smtClean="0">
                <a:solidFill>
                  <a:srgbClr val="471278"/>
                </a:solidFill>
                <a:cs typeface="Marker Felt"/>
              </a:rPr>
              <a:t>Commissioning phase 1  (2015 Jan. ~ June)</a:t>
            </a:r>
            <a:endParaRPr kumimoji="1" lang="ja-JP" altLang="en-US" sz="3200" b="1" i="1" dirty="0">
              <a:solidFill>
                <a:srgbClr val="471278"/>
              </a:solidFill>
              <a:cs typeface="Marker Felt"/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72534" y="874889"/>
            <a:ext cx="8229600" cy="5983111"/>
          </a:xfrm>
        </p:spPr>
        <p:txBody>
          <a:bodyPr>
            <a:normAutofit fontScale="77500" lnSpcReduction="20000"/>
          </a:bodyPr>
          <a:lstStyle/>
          <a:p>
            <a:r>
              <a:rPr lang="en-US" altLang="ja-JP" dirty="0" smtClean="0"/>
              <a:t>Machine condition</a:t>
            </a:r>
          </a:p>
          <a:p>
            <a:pPr lvl="1"/>
            <a:r>
              <a:rPr kumimoji="1" lang="en-US" altLang="ja-JP" b="1" dirty="0" smtClean="0">
                <a:solidFill>
                  <a:srgbClr val="FF0000"/>
                </a:solidFill>
              </a:rPr>
              <a:t>No QCS, No solenoid (no Belle II), No beam collision</a:t>
            </a:r>
          </a:p>
          <a:p>
            <a:r>
              <a:rPr lang="en-US" altLang="ja-JP" dirty="0" smtClean="0"/>
              <a:t>Tuning items</a:t>
            </a:r>
          </a:p>
          <a:p>
            <a:pPr lvl="1"/>
            <a:r>
              <a:rPr lang="en-US" altLang="ja-JP" dirty="0" err="1" smtClean="0"/>
              <a:t>Linac</a:t>
            </a:r>
            <a:r>
              <a:rPr lang="en-US" altLang="ja-JP" dirty="0" smtClean="0"/>
              <a:t> tuning (if necessary)</a:t>
            </a:r>
          </a:p>
          <a:p>
            <a:pPr lvl="1"/>
            <a:r>
              <a:rPr lang="en-US" altLang="ja-JP" dirty="0" smtClean="0">
                <a:solidFill>
                  <a:srgbClr val="0000FF"/>
                </a:solidFill>
              </a:rPr>
              <a:t>Basic </a:t>
            </a:r>
            <a:r>
              <a:rPr lang="en-US" altLang="ja-JP" dirty="0">
                <a:solidFill>
                  <a:srgbClr val="0000FF"/>
                </a:solidFill>
              </a:rPr>
              <a:t>commissioning of machine</a:t>
            </a:r>
            <a:r>
              <a:rPr lang="en-US" altLang="ja-JP" dirty="0"/>
              <a:t> (</a:t>
            </a:r>
            <a:r>
              <a:rPr lang="en-US" altLang="ja-JP" dirty="0">
                <a:solidFill>
                  <a:srgbClr val="FF0000"/>
                </a:solidFill>
              </a:rPr>
              <a:t>~ 1.5 month</a:t>
            </a:r>
            <a:r>
              <a:rPr lang="en-US" altLang="ja-JP" dirty="0" smtClean="0"/>
              <a:t>)</a:t>
            </a:r>
          </a:p>
          <a:p>
            <a:pPr lvl="2"/>
            <a:r>
              <a:rPr lang="en-US" altLang="ja-JP" dirty="0" smtClean="0"/>
              <a:t>Injection tuning, Hardware check and bug fix, software bug fix</a:t>
            </a:r>
          </a:p>
          <a:p>
            <a:pPr lvl="1"/>
            <a:r>
              <a:rPr lang="en-US" altLang="ja-JP" dirty="0">
                <a:solidFill>
                  <a:srgbClr val="0000FF"/>
                </a:solidFill>
              </a:rPr>
              <a:t>Vacuum scrubbing </a:t>
            </a:r>
            <a:r>
              <a:rPr lang="en-US" altLang="ja-JP" dirty="0"/>
              <a:t>(</a:t>
            </a:r>
            <a:r>
              <a:rPr lang="en-US" altLang="ja-JP" dirty="0">
                <a:solidFill>
                  <a:srgbClr val="FF0000"/>
                </a:solidFill>
              </a:rPr>
              <a:t>&gt;~3 months</a:t>
            </a:r>
            <a:r>
              <a:rPr lang="en-US" altLang="ja-JP" dirty="0" smtClean="0"/>
              <a:t>)</a:t>
            </a:r>
          </a:p>
          <a:p>
            <a:pPr lvl="2"/>
            <a:r>
              <a:rPr lang="en-US" altLang="ja-JP" dirty="0"/>
              <a:t>Belle II people request enough vacuum scrubbing in this stage (before Belle II roll-in)</a:t>
            </a:r>
            <a:r>
              <a:rPr lang="en-US" altLang="ja-JP" dirty="0" smtClean="0"/>
              <a:t>. At </a:t>
            </a:r>
            <a:r>
              <a:rPr lang="en-US" altLang="ja-JP" dirty="0"/>
              <a:t>least one month with beam currents of 0.5 ~ 1 A</a:t>
            </a:r>
            <a:r>
              <a:rPr lang="en-US" altLang="ja-JP" dirty="0" smtClean="0"/>
              <a:t>.</a:t>
            </a:r>
            <a:endParaRPr lang="en-US" altLang="ja-JP" dirty="0"/>
          </a:p>
          <a:p>
            <a:pPr lvl="1"/>
            <a:r>
              <a:rPr lang="en-US" altLang="ja-JP" dirty="0" smtClean="0">
                <a:solidFill>
                  <a:srgbClr val="0000FF"/>
                </a:solidFill>
              </a:rPr>
              <a:t>Damping ring commissioning </a:t>
            </a:r>
            <a:r>
              <a:rPr lang="en-US" altLang="ja-JP" dirty="0" smtClean="0"/>
              <a:t>(start from May 2015)</a:t>
            </a:r>
          </a:p>
          <a:p>
            <a:pPr lvl="2"/>
            <a:r>
              <a:rPr lang="en-US" altLang="ja-JP" dirty="0" smtClean="0"/>
              <a:t>Beam injection with damping ring</a:t>
            </a:r>
          </a:p>
          <a:p>
            <a:pPr lvl="1"/>
            <a:r>
              <a:rPr kumimoji="1" lang="en-US" altLang="ja-JP" dirty="0" smtClean="0">
                <a:solidFill>
                  <a:srgbClr val="0000FF"/>
                </a:solidFill>
              </a:rPr>
              <a:t>Detector beam background</a:t>
            </a:r>
          </a:p>
          <a:p>
            <a:pPr lvl="2"/>
            <a:r>
              <a:rPr lang="en-US" altLang="ja-JP" dirty="0" smtClean="0"/>
              <a:t>Study with Beast detectors, check of collimator system (two new-type collimators in LER)</a:t>
            </a:r>
            <a:endParaRPr kumimoji="1" lang="en-US" altLang="ja-JP" dirty="0" smtClean="0"/>
          </a:p>
          <a:p>
            <a:pPr lvl="1"/>
            <a:r>
              <a:rPr lang="en-US" altLang="ja-JP" dirty="0" smtClean="0">
                <a:solidFill>
                  <a:srgbClr val="0000FF"/>
                </a:solidFill>
              </a:rPr>
              <a:t>Some optics tuning</a:t>
            </a:r>
          </a:p>
          <a:p>
            <a:pPr lvl="2"/>
            <a:r>
              <a:rPr lang="en-US" altLang="ja-JP" dirty="0" smtClean="0"/>
              <a:t>With day-1 optics</a:t>
            </a:r>
          </a:p>
          <a:p>
            <a:pPr lvl="2"/>
            <a:r>
              <a:rPr kumimoji="1" lang="en-US" altLang="ja-JP" dirty="0" smtClean="0"/>
              <a:t>Low </a:t>
            </a:r>
            <a:r>
              <a:rPr kumimoji="1" lang="en-US" altLang="ja-JP" dirty="0" err="1" smtClean="0"/>
              <a:t>emittance</a:t>
            </a:r>
            <a:r>
              <a:rPr kumimoji="1" lang="en-US" altLang="ja-JP" dirty="0" smtClean="0"/>
              <a:t> tuning w/o Belle-II solenoid</a:t>
            </a:r>
          </a:p>
          <a:p>
            <a:pPr lvl="1"/>
            <a:r>
              <a:rPr lang="en-US" altLang="ja-JP" dirty="0" smtClean="0">
                <a:solidFill>
                  <a:srgbClr val="0000FF"/>
                </a:solidFill>
              </a:rPr>
              <a:t>Study of beam instability (FII, e-cloud)</a:t>
            </a:r>
          </a:p>
          <a:p>
            <a:pPr lvl="2"/>
            <a:r>
              <a:rPr lang="en-US" altLang="ja-JP" dirty="0" smtClean="0"/>
              <a:t>Tuning on bunch-by-bunch feedback</a:t>
            </a:r>
            <a:endParaRPr kumimoji="1" lang="en-US" altLang="ja-JP" dirty="0" smtClean="0"/>
          </a:p>
          <a:p>
            <a:pPr lvl="1"/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2405119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8778" y="0"/>
            <a:ext cx="8890000" cy="1143000"/>
          </a:xfrm>
        </p:spPr>
        <p:txBody>
          <a:bodyPr>
            <a:noAutofit/>
          </a:bodyPr>
          <a:lstStyle/>
          <a:p>
            <a:r>
              <a:rPr kumimoji="1" lang="en-US" altLang="ja-JP" sz="3200" b="1" i="1" dirty="0" smtClean="0">
                <a:solidFill>
                  <a:srgbClr val="471278"/>
                </a:solidFill>
                <a:cs typeface="Marker Felt"/>
              </a:rPr>
              <a:t>Commissioning phase 2  (2016 Jan. ~ May)</a:t>
            </a:r>
            <a:endParaRPr kumimoji="1" lang="ja-JP" altLang="en-US" sz="3200" b="1" i="1" dirty="0">
              <a:solidFill>
                <a:srgbClr val="471278"/>
              </a:solidFill>
              <a:cs typeface="Marker Felt"/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11667" y="874889"/>
            <a:ext cx="8777111" cy="5983111"/>
          </a:xfrm>
        </p:spPr>
        <p:txBody>
          <a:bodyPr>
            <a:normAutofit fontScale="70000" lnSpcReduction="20000"/>
          </a:bodyPr>
          <a:lstStyle/>
          <a:p>
            <a:r>
              <a:rPr lang="en-US" altLang="ja-JP" dirty="0" smtClean="0"/>
              <a:t>Machine condition</a:t>
            </a:r>
          </a:p>
          <a:p>
            <a:pPr lvl="1"/>
            <a:r>
              <a:rPr lang="en-US" altLang="ja-JP" b="1" dirty="0" smtClean="0">
                <a:solidFill>
                  <a:srgbClr val="FF0000"/>
                </a:solidFill>
              </a:rPr>
              <a:t>w/</a:t>
            </a:r>
            <a:r>
              <a:rPr kumimoji="1" lang="en-US" altLang="ja-JP" b="1" dirty="0" smtClean="0">
                <a:solidFill>
                  <a:srgbClr val="FF0000"/>
                </a:solidFill>
              </a:rPr>
              <a:t> QCS, w/ Belle II</a:t>
            </a:r>
            <a:r>
              <a:rPr lang="en-US" altLang="ja-JP" b="1" dirty="0">
                <a:solidFill>
                  <a:srgbClr val="FF0000"/>
                </a:solidFill>
              </a:rPr>
              <a:t> </a:t>
            </a:r>
            <a:r>
              <a:rPr lang="en-US" altLang="ja-JP" b="1" dirty="0" smtClean="0">
                <a:solidFill>
                  <a:srgbClr val="FF0000"/>
                </a:solidFill>
              </a:rPr>
              <a:t>(w/o VXD),TOP detectors partially installed,  full accelerator tuning, no physics experiment </a:t>
            </a:r>
            <a:endParaRPr kumimoji="1" lang="en-US" altLang="ja-JP" b="1" dirty="0" smtClean="0">
              <a:solidFill>
                <a:srgbClr val="FF0000"/>
              </a:solidFill>
            </a:endParaRPr>
          </a:p>
          <a:p>
            <a:r>
              <a:rPr lang="en-US" altLang="ja-JP" dirty="0" smtClean="0"/>
              <a:t>Tuning items</a:t>
            </a:r>
          </a:p>
          <a:p>
            <a:pPr lvl="1"/>
            <a:r>
              <a:rPr lang="en-US" altLang="ja-JP" dirty="0">
                <a:solidFill>
                  <a:srgbClr val="0000FF"/>
                </a:solidFill>
              </a:rPr>
              <a:t>O</a:t>
            </a:r>
            <a:r>
              <a:rPr lang="en-US" altLang="ja-JP" dirty="0" smtClean="0">
                <a:solidFill>
                  <a:srgbClr val="0000FF"/>
                </a:solidFill>
              </a:rPr>
              <a:t>ptics </a:t>
            </a:r>
            <a:r>
              <a:rPr lang="en-US" altLang="ja-JP" dirty="0">
                <a:solidFill>
                  <a:srgbClr val="0000FF"/>
                </a:solidFill>
              </a:rPr>
              <a:t>tuning</a:t>
            </a:r>
          </a:p>
          <a:p>
            <a:pPr lvl="2"/>
            <a:r>
              <a:rPr lang="en-US" altLang="ja-JP" dirty="0" smtClean="0"/>
              <a:t>Tentative target values of IP beta’s: </a:t>
            </a:r>
            <a:r>
              <a:rPr kumimoji="0" lang="en-US" altLang="ja-JP" dirty="0">
                <a:solidFill>
                  <a:srgbClr val="000000"/>
                </a:solidFill>
                <a:latin typeface="Helvetica Neue" charset="0"/>
                <a:ea typeface="ヒラギノ角ゴ Pro W3" charset="0"/>
                <a:cs typeface="Helvetica Neue" charset="0"/>
                <a:sym typeface="Helvetica Neue" charset="0"/>
              </a:rPr>
              <a:t>β</a:t>
            </a:r>
            <a:r>
              <a:rPr kumimoji="0" lang="en-US" altLang="ja-JP" baseline="-6000" dirty="0">
                <a:solidFill>
                  <a:srgbClr val="000000"/>
                </a:solidFill>
                <a:latin typeface="Helvetica Neue" charset="0"/>
                <a:ea typeface="ヒラギノ角ゴ Pro W3" charset="0"/>
                <a:cs typeface="Helvetica Neue" charset="0"/>
                <a:sym typeface="Helvetica Neue" charset="0"/>
              </a:rPr>
              <a:t>x</a:t>
            </a:r>
            <a:r>
              <a:rPr kumimoji="0" lang="en-US" altLang="ja-JP" dirty="0">
                <a:solidFill>
                  <a:srgbClr val="000000"/>
                </a:solidFill>
                <a:latin typeface="Helvetica Neue" charset="0"/>
                <a:ea typeface="ヒラギノ角ゴ Pro W3" charset="0"/>
                <a:cs typeface="Helvetica Neue" charset="0"/>
                <a:sym typeface="Helvetica Neue" charset="0"/>
              </a:rPr>
              <a:t>*: x4, β</a:t>
            </a:r>
            <a:r>
              <a:rPr kumimoji="0" lang="en-US" altLang="ja-JP" baseline="-6000" dirty="0">
                <a:solidFill>
                  <a:srgbClr val="000000"/>
                </a:solidFill>
                <a:latin typeface="Helvetica Neue" charset="0"/>
                <a:ea typeface="ヒラギノ角ゴ Pro W3" charset="0"/>
                <a:cs typeface="Helvetica Neue" charset="0"/>
                <a:sym typeface="Helvetica Neue" charset="0"/>
              </a:rPr>
              <a:t>y</a:t>
            </a:r>
            <a:r>
              <a:rPr kumimoji="0" lang="en-US" altLang="ja-JP" dirty="0">
                <a:solidFill>
                  <a:srgbClr val="000000"/>
                </a:solidFill>
                <a:latin typeface="Helvetica Neue" charset="0"/>
                <a:ea typeface="ヒラギノ角ゴ Pro W3" charset="0"/>
                <a:cs typeface="Helvetica Neue" charset="0"/>
                <a:sym typeface="Helvetica Neue" charset="0"/>
              </a:rPr>
              <a:t>*: </a:t>
            </a:r>
            <a:r>
              <a:rPr kumimoji="0" lang="en-US" altLang="ja-JP" dirty="0" smtClean="0">
                <a:solidFill>
                  <a:srgbClr val="000000"/>
                </a:solidFill>
                <a:latin typeface="Helvetica Neue" charset="0"/>
                <a:ea typeface="ヒラギノ角ゴ Pro W3" charset="0"/>
                <a:cs typeface="Helvetica Neue" charset="0"/>
                <a:sym typeface="Helvetica Neue" charset="0"/>
              </a:rPr>
              <a:t>x8</a:t>
            </a:r>
          </a:p>
          <a:p>
            <a:pPr lvl="2"/>
            <a:r>
              <a:rPr kumimoji="0" lang="en-US" altLang="ja-JP" dirty="0" smtClean="0">
                <a:solidFill>
                  <a:srgbClr val="000000"/>
                </a:solidFill>
                <a:latin typeface="+mj-lt"/>
                <a:ea typeface="ヒラギノ角ゴ Pro W3" charset="0"/>
                <a:cs typeface="Helvetica Neue" charset="0"/>
                <a:sym typeface="Helvetica Neue" charset="0"/>
              </a:rPr>
              <a:t>Optics tuning with QCS and Belle II solenoid</a:t>
            </a:r>
            <a:endParaRPr lang="en-US" altLang="ja-JP" dirty="0">
              <a:latin typeface="+mj-lt"/>
            </a:endParaRPr>
          </a:p>
          <a:p>
            <a:pPr lvl="2"/>
            <a:r>
              <a:rPr lang="en-US" altLang="ja-JP" dirty="0"/>
              <a:t>Low </a:t>
            </a:r>
            <a:r>
              <a:rPr lang="en-US" altLang="ja-JP" dirty="0" err="1"/>
              <a:t>emittance</a:t>
            </a:r>
            <a:r>
              <a:rPr lang="en-US" altLang="ja-JP" dirty="0"/>
              <a:t> tuning </a:t>
            </a:r>
            <a:r>
              <a:rPr lang="en-US" altLang="ja-JP" dirty="0" smtClean="0">
                <a:solidFill>
                  <a:srgbClr val="FF0000"/>
                </a:solidFill>
              </a:rPr>
              <a:t>w</a:t>
            </a:r>
            <a:r>
              <a:rPr lang="en-US" altLang="ja-JP" dirty="0">
                <a:solidFill>
                  <a:srgbClr val="FF0000"/>
                </a:solidFill>
              </a:rPr>
              <a:t>/</a:t>
            </a:r>
            <a:r>
              <a:rPr lang="en-US" altLang="ja-JP" dirty="0" smtClean="0">
                <a:solidFill>
                  <a:srgbClr val="FF0000"/>
                </a:solidFill>
              </a:rPr>
              <a:t> Belle II solenoid</a:t>
            </a:r>
          </a:p>
          <a:p>
            <a:pPr lvl="2"/>
            <a:r>
              <a:rPr lang="en-US" altLang="ja-JP" dirty="0" smtClean="0">
                <a:solidFill>
                  <a:srgbClr val="1E1C11"/>
                </a:solidFill>
              </a:rPr>
              <a:t>Optics tuning w/ beam collision</a:t>
            </a:r>
          </a:p>
          <a:p>
            <a:pPr lvl="1"/>
            <a:r>
              <a:rPr kumimoji="1" lang="en-US" altLang="ja-JP" dirty="0" smtClean="0">
                <a:solidFill>
                  <a:srgbClr val="0000FF"/>
                </a:solidFill>
              </a:rPr>
              <a:t>Detector beam background</a:t>
            </a:r>
          </a:p>
          <a:p>
            <a:pPr lvl="2"/>
            <a:r>
              <a:rPr lang="en-US" altLang="ja-JP" dirty="0" smtClean="0"/>
              <a:t>Study with Belle II detector, test of continuous injection</a:t>
            </a:r>
            <a:endParaRPr kumimoji="1" lang="en-US" altLang="ja-JP" dirty="0" smtClean="0"/>
          </a:p>
          <a:p>
            <a:pPr lvl="1"/>
            <a:r>
              <a:rPr lang="en-US" altLang="ja-JP" dirty="0" smtClean="0">
                <a:solidFill>
                  <a:srgbClr val="0000FF"/>
                </a:solidFill>
              </a:rPr>
              <a:t>Increase of beam currents (instability, RF power, vacuum issues)</a:t>
            </a:r>
          </a:p>
          <a:p>
            <a:pPr lvl="2"/>
            <a:r>
              <a:rPr lang="en-US" altLang="ja-JP" dirty="0" smtClean="0">
                <a:solidFill>
                  <a:schemeClr val="bg2">
                    <a:lumMod val="10000"/>
                  </a:schemeClr>
                </a:solidFill>
              </a:rPr>
              <a:t>Detector background may possibly give some </a:t>
            </a:r>
            <a:r>
              <a:rPr lang="en-US" altLang="ja-JP" dirty="0" smtClean="0">
                <a:solidFill>
                  <a:schemeClr val="bg2">
                    <a:lumMod val="10000"/>
                  </a:schemeClr>
                </a:solidFill>
              </a:rPr>
              <a:t>restriction</a:t>
            </a:r>
            <a:r>
              <a:rPr lang="en-US" altLang="ja-JP" dirty="0">
                <a:solidFill>
                  <a:schemeClr val="bg2">
                    <a:lumMod val="10000"/>
                  </a:schemeClr>
                </a:solidFill>
              </a:rPr>
              <a:t>s</a:t>
            </a:r>
            <a:endParaRPr lang="en-US" altLang="ja-JP" dirty="0" smtClean="0">
              <a:solidFill>
                <a:schemeClr val="bg2">
                  <a:lumMod val="10000"/>
                </a:schemeClr>
              </a:solidFill>
            </a:endParaRPr>
          </a:p>
          <a:p>
            <a:pPr lvl="2"/>
            <a:r>
              <a:rPr lang="en-US" altLang="ja-JP" dirty="0" smtClean="0">
                <a:solidFill>
                  <a:schemeClr val="bg2">
                    <a:lumMod val="10000"/>
                  </a:schemeClr>
                </a:solidFill>
              </a:rPr>
              <a:t>Continue upgrade for RF system (support ~70% of design beam currents)</a:t>
            </a:r>
          </a:p>
          <a:p>
            <a:pPr lvl="1"/>
            <a:r>
              <a:rPr kumimoji="1" lang="en-US" altLang="ja-JP" dirty="0" smtClean="0">
                <a:solidFill>
                  <a:srgbClr val="0000FF"/>
                </a:solidFill>
              </a:rPr>
              <a:t>Beam collision tuning</a:t>
            </a:r>
          </a:p>
          <a:p>
            <a:pPr lvl="2"/>
            <a:r>
              <a:rPr lang="en-US" altLang="ja-JP" dirty="0" smtClean="0"/>
              <a:t>Orbit feedback (fast feedback, dithering system)</a:t>
            </a:r>
          </a:p>
          <a:p>
            <a:pPr lvl="2"/>
            <a:r>
              <a:rPr kumimoji="1" lang="en-US" altLang="ja-JP" dirty="0" smtClean="0"/>
              <a:t>Collision tuning w/ “Nano-Beam” scheme</a:t>
            </a:r>
          </a:p>
          <a:p>
            <a:pPr lvl="1"/>
            <a:r>
              <a:rPr lang="en-US" altLang="ja-JP" dirty="0" smtClean="0">
                <a:solidFill>
                  <a:srgbClr val="0000FF"/>
                </a:solidFill>
              </a:rPr>
              <a:t>Luminosity tuning</a:t>
            </a:r>
          </a:p>
          <a:p>
            <a:pPr lvl="2"/>
            <a:r>
              <a:rPr lang="en-US" altLang="ja-JP" dirty="0" smtClean="0"/>
              <a:t>Tuning knobs (x-y coupling at IP etc.)</a:t>
            </a:r>
          </a:p>
          <a:p>
            <a:pPr lvl="2"/>
            <a:r>
              <a:rPr kumimoji="1" lang="en-US" altLang="ja-JP" sz="2900" dirty="0" smtClean="0">
                <a:solidFill>
                  <a:srgbClr val="FF0000"/>
                </a:solidFill>
              </a:rPr>
              <a:t>Target luminosity: 1 x 10</a:t>
            </a:r>
            <a:r>
              <a:rPr kumimoji="1" lang="en-US" altLang="ja-JP" sz="2900" baseline="30000" dirty="0" smtClean="0">
                <a:solidFill>
                  <a:srgbClr val="FF0000"/>
                </a:solidFill>
              </a:rPr>
              <a:t>34</a:t>
            </a:r>
            <a:r>
              <a:rPr kumimoji="1" lang="en-US" altLang="ja-JP" sz="2900" dirty="0" smtClean="0">
                <a:solidFill>
                  <a:srgbClr val="FF0000"/>
                </a:solidFill>
              </a:rPr>
              <a:t> cm</a:t>
            </a:r>
            <a:r>
              <a:rPr kumimoji="1" lang="en-US" altLang="ja-JP" sz="2900" baseline="30000" dirty="0" smtClean="0">
                <a:solidFill>
                  <a:srgbClr val="FF0000"/>
                </a:solidFill>
              </a:rPr>
              <a:t>-2</a:t>
            </a:r>
            <a:r>
              <a:rPr kumimoji="1" lang="en-US" altLang="ja-JP" sz="2900" dirty="0" smtClean="0">
                <a:solidFill>
                  <a:srgbClr val="FF0000"/>
                </a:solidFill>
              </a:rPr>
              <a:t> s</a:t>
            </a:r>
            <a:r>
              <a:rPr kumimoji="1" lang="en-US" altLang="ja-JP" sz="2900" baseline="30000" dirty="0" smtClean="0">
                <a:solidFill>
                  <a:srgbClr val="FF0000"/>
                </a:solidFill>
              </a:rPr>
              <a:t>-1</a:t>
            </a:r>
            <a:r>
              <a:rPr kumimoji="1" lang="en-US" altLang="ja-JP" sz="2900" dirty="0" smtClean="0">
                <a:solidFill>
                  <a:srgbClr val="FF0000"/>
                </a:solidFill>
              </a:rPr>
              <a:t> (design of KEKB)</a:t>
            </a:r>
          </a:p>
          <a:p>
            <a:pPr lvl="1"/>
            <a:endParaRPr kumimoji="1" lang="ja-JP" altLang="en-US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6339058" y="665519"/>
            <a:ext cx="218026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b="1" i="1" dirty="0" smtClean="0">
                <a:solidFill>
                  <a:srgbClr val="FF0000"/>
                </a:solidFill>
                <a:latin typeface="+mj-lt"/>
                <a:cs typeface="Marker Felt"/>
              </a:rPr>
              <a:t>Feb. </a:t>
            </a:r>
            <a:r>
              <a:rPr lang="en-US" altLang="ja-JP" sz="3200" b="1" i="1" dirty="0" smtClean="0">
                <a:solidFill>
                  <a:srgbClr val="FF0000"/>
                </a:solidFill>
                <a:latin typeface="+mj-lt"/>
                <a:cs typeface="Marker Felt"/>
              </a:rPr>
              <a:t>~ June</a:t>
            </a:r>
            <a:endParaRPr kumimoji="1" lang="ja-JP" altLang="en-US" sz="3200" b="1" i="1" dirty="0">
              <a:solidFill>
                <a:srgbClr val="FF0000"/>
              </a:solidFill>
              <a:latin typeface="+mj-lt"/>
              <a:cs typeface="Marker Felt"/>
            </a:endParaRPr>
          </a:p>
        </p:txBody>
      </p:sp>
    </p:spTree>
    <p:extLst>
      <p:ext uri="{BB962C8B-B14F-4D97-AF65-F5344CB8AC3E}">
        <p14:creationId xmlns:p14="http://schemas.microsoft.com/office/powerpoint/2010/main" val="25772786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8778" y="0"/>
            <a:ext cx="8890000" cy="1143000"/>
          </a:xfrm>
        </p:spPr>
        <p:txBody>
          <a:bodyPr>
            <a:noAutofit/>
          </a:bodyPr>
          <a:lstStyle/>
          <a:p>
            <a:r>
              <a:rPr kumimoji="1" lang="en-US" altLang="ja-JP" sz="3200" b="1" i="1" dirty="0" smtClean="0">
                <a:solidFill>
                  <a:srgbClr val="471278"/>
                </a:solidFill>
                <a:cs typeface="Marker Felt"/>
              </a:rPr>
              <a:t>Commissioning phase 3  (2016 Oct. ~ )</a:t>
            </a:r>
            <a:endParaRPr kumimoji="1" lang="ja-JP" altLang="en-US" sz="3200" b="1" i="1" dirty="0">
              <a:solidFill>
                <a:srgbClr val="471278"/>
              </a:solidFill>
              <a:cs typeface="Marker Felt"/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11667" y="874889"/>
            <a:ext cx="8777111" cy="5983111"/>
          </a:xfrm>
        </p:spPr>
        <p:txBody>
          <a:bodyPr>
            <a:normAutofit fontScale="77500" lnSpcReduction="20000"/>
          </a:bodyPr>
          <a:lstStyle/>
          <a:p>
            <a:r>
              <a:rPr lang="en-US" altLang="ja-JP" dirty="0" smtClean="0"/>
              <a:t>Machine condition</a:t>
            </a:r>
          </a:p>
          <a:p>
            <a:pPr lvl="1"/>
            <a:r>
              <a:rPr lang="en-US" altLang="ja-JP" b="1" dirty="0" smtClean="0">
                <a:solidFill>
                  <a:srgbClr val="FF0000"/>
                </a:solidFill>
              </a:rPr>
              <a:t>Full set of Belle II, Physics experiment will </a:t>
            </a:r>
            <a:r>
              <a:rPr lang="en-US" altLang="ja-JP" b="1" dirty="0" smtClean="0">
                <a:solidFill>
                  <a:srgbClr val="FF0000"/>
                </a:solidFill>
              </a:rPr>
              <a:t>start</a:t>
            </a:r>
            <a:endParaRPr lang="en-US" altLang="ja-JP" dirty="0" smtClean="0"/>
          </a:p>
          <a:p>
            <a:pPr lvl="2"/>
            <a:r>
              <a:rPr lang="en-US" altLang="ja-JP" dirty="0" smtClean="0"/>
              <a:t>Maybe s</a:t>
            </a:r>
            <a:r>
              <a:rPr kumimoji="1" lang="en-US" altLang="ja-JP" dirty="0" smtClean="0"/>
              <a:t>ome TOP counters will be </a:t>
            </a:r>
            <a:r>
              <a:rPr kumimoji="1" lang="en-US" altLang="ja-JP" dirty="0" smtClean="0"/>
              <a:t>delayed</a:t>
            </a:r>
            <a:endParaRPr kumimoji="1" lang="en-US" altLang="ja-JP" dirty="0" smtClean="0"/>
          </a:p>
          <a:p>
            <a:r>
              <a:rPr lang="en-US" altLang="ja-JP" dirty="0" smtClean="0"/>
              <a:t>Tuning items</a:t>
            </a:r>
          </a:p>
          <a:p>
            <a:pPr lvl="1"/>
            <a:r>
              <a:rPr lang="en-US" altLang="ja-JP" dirty="0">
                <a:solidFill>
                  <a:srgbClr val="0000FF"/>
                </a:solidFill>
              </a:rPr>
              <a:t>O</a:t>
            </a:r>
            <a:r>
              <a:rPr lang="en-US" altLang="ja-JP" dirty="0" smtClean="0">
                <a:solidFill>
                  <a:srgbClr val="0000FF"/>
                </a:solidFill>
              </a:rPr>
              <a:t>ptics </a:t>
            </a:r>
            <a:r>
              <a:rPr lang="en-US" altLang="ja-JP" dirty="0">
                <a:solidFill>
                  <a:srgbClr val="0000FF"/>
                </a:solidFill>
              </a:rPr>
              <a:t>tuning</a:t>
            </a:r>
          </a:p>
          <a:p>
            <a:pPr lvl="2"/>
            <a:r>
              <a:rPr lang="en-US" altLang="ja-JP" dirty="0" smtClean="0"/>
              <a:t>Toward design values of IP beta’s </a:t>
            </a:r>
          </a:p>
          <a:p>
            <a:pPr lvl="3"/>
            <a:r>
              <a:rPr lang="en-US" altLang="ja-JP" dirty="0" smtClean="0">
                <a:solidFill>
                  <a:srgbClr val="FF0000"/>
                </a:solidFill>
              </a:rPr>
              <a:t>Maybe it will take several </a:t>
            </a:r>
            <a:r>
              <a:rPr lang="en-US" altLang="ja-JP" dirty="0" smtClean="0">
                <a:solidFill>
                  <a:srgbClr val="FF0000"/>
                </a:solidFill>
              </a:rPr>
              <a:t>years</a:t>
            </a:r>
            <a:endParaRPr lang="en-US" altLang="ja-JP" dirty="0">
              <a:solidFill>
                <a:srgbClr val="FF0000"/>
              </a:solidFill>
            </a:endParaRPr>
          </a:p>
          <a:p>
            <a:pPr lvl="2"/>
            <a:r>
              <a:rPr lang="en-US" altLang="ja-JP" dirty="0"/>
              <a:t>Low </a:t>
            </a:r>
            <a:r>
              <a:rPr lang="en-US" altLang="ja-JP" dirty="0" err="1"/>
              <a:t>emittance</a:t>
            </a:r>
            <a:r>
              <a:rPr lang="en-US" altLang="ja-JP" dirty="0"/>
              <a:t> </a:t>
            </a:r>
            <a:r>
              <a:rPr lang="en-US" altLang="ja-JP" dirty="0" smtClean="0"/>
              <a:t>tuning: </a:t>
            </a:r>
          </a:p>
          <a:p>
            <a:pPr lvl="3"/>
            <a:r>
              <a:rPr lang="en-US" altLang="ja-JP" dirty="0" smtClean="0"/>
              <a:t>Design values for vertical </a:t>
            </a:r>
            <a:r>
              <a:rPr lang="en-US" altLang="ja-JP" dirty="0" err="1" smtClean="0"/>
              <a:t>emittances</a:t>
            </a:r>
            <a:r>
              <a:rPr lang="en-US" altLang="ja-JP" dirty="0" smtClean="0"/>
              <a:t> are very small. Demonstration of feasibility  of </a:t>
            </a:r>
            <a:r>
              <a:rPr lang="en-US" altLang="ja-JP" dirty="0" smtClean="0"/>
              <a:t>TLEP</a:t>
            </a:r>
            <a:endParaRPr lang="en-US" altLang="ja-JP" dirty="0" smtClean="0"/>
          </a:p>
          <a:p>
            <a:pPr lvl="2"/>
            <a:r>
              <a:rPr lang="en-US" altLang="ja-JP" dirty="0" smtClean="0">
                <a:solidFill>
                  <a:srgbClr val="1E1C11"/>
                </a:solidFill>
              </a:rPr>
              <a:t>Optics tuning w/ beam-beam effect</a:t>
            </a:r>
          </a:p>
          <a:p>
            <a:pPr lvl="1"/>
            <a:r>
              <a:rPr kumimoji="1" lang="en-US" altLang="ja-JP" dirty="0" smtClean="0">
                <a:solidFill>
                  <a:srgbClr val="0000FF"/>
                </a:solidFill>
              </a:rPr>
              <a:t>Detector beam background</a:t>
            </a:r>
          </a:p>
          <a:p>
            <a:pPr lvl="2"/>
            <a:r>
              <a:rPr lang="en-US" altLang="ja-JP" dirty="0" smtClean="0"/>
              <a:t>Establishment of continuous injection (azimuthal VETO)</a:t>
            </a:r>
            <a:endParaRPr kumimoji="1" lang="en-US" altLang="ja-JP" dirty="0" smtClean="0"/>
          </a:p>
          <a:p>
            <a:pPr lvl="1"/>
            <a:r>
              <a:rPr lang="en-US" altLang="ja-JP" dirty="0" smtClean="0">
                <a:solidFill>
                  <a:srgbClr val="0000FF"/>
                </a:solidFill>
              </a:rPr>
              <a:t>Increase of beam currents</a:t>
            </a:r>
          </a:p>
          <a:p>
            <a:pPr lvl="2"/>
            <a:r>
              <a:rPr lang="en-US" altLang="ja-JP" dirty="0" smtClean="0">
                <a:solidFill>
                  <a:schemeClr val="bg2">
                    <a:lumMod val="10000"/>
                  </a:schemeClr>
                </a:solidFill>
              </a:rPr>
              <a:t>Design values are as twice high as those of </a:t>
            </a:r>
            <a:r>
              <a:rPr lang="en-US" altLang="ja-JP" dirty="0" smtClean="0">
                <a:solidFill>
                  <a:schemeClr val="bg2">
                    <a:lumMod val="10000"/>
                  </a:schemeClr>
                </a:solidFill>
              </a:rPr>
              <a:t>KEKB</a:t>
            </a:r>
            <a:endParaRPr lang="en-US" altLang="ja-JP" dirty="0" smtClean="0">
              <a:solidFill>
                <a:schemeClr val="bg2">
                  <a:lumMod val="10000"/>
                </a:schemeClr>
              </a:solidFill>
            </a:endParaRPr>
          </a:p>
          <a:p>
            <a:pPr lvl="1"/>
            <a:r>
              <a:rPr lang="en-US" altLang="ja-JP" dirty="0" smtClean="0">
                <a:solidFill>
                  <a:srgbClr val="0000FF"/>
                </a:solidFill>
              </a:rPr>
              <a:t>Luminosity tuning</a:t>
            </a:r>
          </a:p>
          <a:p>
            <a:pPr lvl="2"/>
            <a:r>
              <a:rPr lang="en-US" altLang="ja-JP" dirty="0" smtClean="0">
                <a:solidFill>
                  <a:srgbClr val="1E1C11"/>
                </a:solidFill>
              </a:rPr>
              <a:t>Study on effects of lattice non-linearity and space-charge</a:t>
            </a:r>
          </a:p>
          <a:p>
            <a:pPr lvl="2"/>
            <a:r>
              <a:rPr kumimoji="1" lang="en-US" altLang="ja-JP" dirty="0" smtClean="0"/>
              <a:t>Stability of tuning will be an important </a:t>
            </a:r>
            <a:r>
              <a:rPr kumimoji="1" lang="en-US" altLang="ja-JP" dirty="0" smtClean="0"/>
              <a:t>issue </a:t>
            </a:r>
            <a:r>
              <a:rPr kumimoji="1" lang="en-US" altLang="ja-JP" dirty="0" smtClean="0"/>
              <a:t>(continuous optics correction?)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5051472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/>
          <p:cNvSpPr/>
          <p:nvPr/>
        </p:nvSpPr>
        <p:spPr bwMode="auto">
          <a:xfrm>
            <a:off x="926455" y="1302619"/>
            <a:ext cx="7139285" cy="5316512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txBody>
          <a:bodyPr lIns="64291" tIns="32146" rIns="64291" bIns="32146"/>
          <a:lstStyle/>
          <a:p>
            <a:pPr>
              <a:defRPr/>
            </a:pPr>
            <a:endParaRPr lang="ja-JP" altLang="en-US"/>
          </a:p>
        </p:txBody>
      </p:sp>
      <p:pic>
        <p:nvPicPr>
          <p:cNvPr id="13314" name="図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0065" y="1452191"/>
            <a:ext cx="6582296" cy="48622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>
          <a:xfrm>
            <a:off x="89297" y="276820"/>
            <a:ext cx="8992195" cy="919758"/>
          </a:xfrm>
        </p:spPr>
        <p:txBody>
          <a:bodyPr/>
          <a:lstStyle/>
          <a:p>
            <a:pPr>
              <a:defRPr/>
            </a:pPr>
            <a:r>
              <a:rPr kumimoji="0" lang="en-US" altLang="ja-JP" sz="3800" b="1" i="1" dirty="0" err="1">
                <a:solidFill>
                  <a:srgbClr val="471278"/>
                </a:solidFill>
                <a:cs typeface="Marker Felt"/>
                <a:sym typeface="Helvetica Neue" charset="0"/>
              </a:rPr>
              <a:t>SuperKEKB</a:t>
            </a:r>
            <a:r>
              <a:rPr kumimoji="0" lang="en-US" altLang="ja-JP" sz="3800" b="1" i="1" dirty="0">
                <a:solidFill>
                  <a:srgbClr val="471278"/>
                </a:solidFill>
                <a:cs typeface="Marker Felt"/>
                <a:sym typeface="Helvetica Neue" charset="0"/>
              </a:rPr>
              <a:t> luminosity projection</a:t>
            </a:r>
            <a:endParaRPr kumimoji="0" lang="en-US" altLang="ja-JP" sz="3800" b="1" i="1" dirty="0">
              <a:solidFill>
                <a:srgbClr val="471278"/>
              </a:solidFill>
              <a:ea typeface="ヒラギノ角ゴ ProN W6" charset="0"/>
              <a:cs typeface="Marker Felt"/>
              <a:sym typeface="Helvetica Neue" charset="0"/>
            </a:endParaRPr>
          </a:p>
        </p:txBody>
      </p:sp>
      <p:sp>
        <p:nvSpPr>
          <p:cNvPr id="13315" name="Rectangle 3"/>
          <p:cNvSpPr>
            <a:spLocks/>
          </p:cNvSpPr>
          <p:nvPr/>
        </p:nvSpPr>
        <p:spPr bwMode="auto">
          <a:xfrm>
            <a:off x="2959076" y="2049274"/>
            <a:ext cx="250467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>
              <a:defRPr/>
            </a:pPr>
            <a:r>
              <a:rPr lang="en-US" altLang="ja-JP" i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charset="0"/>
                <a:cs typeface="Hoefler Text" charset="0"/>
              </a:rPr>
              <a:t>Goal of Belle II/SuperKEKB</a:t>
            </a:r>
          </a:p>
        </p:txBody>
      </p:sp>
      <p:sp>
        <p:nvSpPr>
          <p:cNvPr id="13316" name="Line 4"/>
          <p:cNvSpPr>
            <a:spLocks noChangeShapeType="1"/>
          </p:cNvSpPr>
          <p:nvPr/>
        </p:nvSpPr>
        <p:spPr bwMode="auto">
          <a:xfrm>
            <a:off x="2089547" y="2509242"/>
            <a:ext cx="5416972" cy="0"/>
          </a:xfrm>
          <a:prstGeom prst="line">
            <a:avLst/>
          </a:prstGeom>
          <a:noFill/>
          <a:ln w="50800" cap="flat">
            <a:solidFill>
              <a:srgbClr val="E6578D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>
              <a:defRPr/>
            </a:pPr>
            <a:endParaRPr lang="ja-JP" altLang="en-US"/>
          </a:p>
        </p:txBody>
      </p:sp>
      <p:sp>
        <p:nvSpPr>
          <p:cNvPr id="13318" name="Rectangle 6"/>
          <p:cNvSpPr>
            <a:spLocks/>
          </p:cNvSpPr>
          <p:nvPr/>
        </p:nvSpPr>
        <p:spPr bwMode="auto">
          <a:xfrm>
            <a:off x="6154787" y="3916530"/>
            <a:ext cx="118929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>
              <a:defRPr/>
            </a:pPr>
            <a:r>
              <a:rPr lang="en-US" altLang="ja-JP" sz="1300" b="1">
                <a:effectLst>
                  <a:outerShdw blurRad="38100" dist="38100" dir="2700000" algn="tl">
                    <a:srgbClr val="000000"/>
                  </a:outerShdw>
                </a:effectLst>
                <a:latin typeface="Helvetica Neue" charset="0"/>
                <a:ea typeface="ＭＳ Ｐゴシック" charset="0"/>
                <a:cs typeface="Helvetica Neue" charset="0"/>
                <a:sym typeface="Helvetica Neue" charset="0"/>
              </a:rPr>
              <a:t>9 months/year</a:t>
            </a:r>
          </a:p>
          <a:p>
            <a:pPr>
              <a:defRPr/>
            </a:pPr>
            <a:r>
              <a:rPr lang="en-US" altLang="ja-JP" sz="1300" b="1">
                <a:effectLst>
                  <a:outerShdw blurRad="38100" dist="38100" dir="2700000" algn="tl">
                    <a:srgbClr val="000000"/>
                  </a:outerShdw>
                </a:effectLst>
                <a:latin typeface="Helvetica Neue" charset="0"/>
                <a:ea typeface="ＭＳ Ｐゴシック" charset="0"/>
                <a:cs typeface="Helvetica Neue" charset="0"/>
                <a:sym typeface="Helvetica Neue" charset="0"/>
              </a:rPr>
              <a:t>20 days/month</a:t>
            </a:r>
          </a:p>
        </p:txBody>
      </p:sp>
      <p:sp>
        <p:nvSpPr>
          <p:cNvPr id="13319" name="Rectangle 7"/>
          <p:cNvSpPr>
            <a:spLocks/>
          </p:cNvSpPr>
          <p:nvPr/>
        </p:nvSpPr>
        <p:spPr bwMode="auto">
          <a:xfrm>
            <a:off x="3174504" y="4506843"/>
            <a:ext cx="227575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>
              <a:defRPr/>
            </a:pPr>
            <a:r>
              <a:rPr lang="en-US" altLang="ja-JP" sz="1700" b="1">
                <a:solidFill>
                  <a:srgbClr val="002D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 Neue" charset="0"/>
                <a:ea typeface="ＭＳ Ｐゴシック" charset="0"/>
                <a:cs typeface="Helvetica Neue" charset="0"/>
                <a:sym typeface="Helvetica Neue" charset="0"/>
              </a:rPr>
              <a:t>Commissioning starts</a:t>
            </a:r>
          </a:p>
          <a:p>
            <a:pPr>
              <a:defRPr/>
            </a:pPr>
            <a:r>
              <a:rPr lang="en-US" altLang="ja-JP" sz="1700" b="1">
                <a:solidFill>
                  <a:srgbClr val="002D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 Neue" charset="0"/>
                <a:ea typeface="ＭＳ Ｐゴシック" charset="0"/>
                <a:cs typeface="Helvetica Neue" charset="0"/>
                <a:sym typeface="Helvetica Neue" charset="0"/>
              </a:rPr>
              <a:t>in early 2015.</a:t>
            </a:r>
          </a:p>
        </p:txBody>
      </p:sp>
      <p:sp>
        <p:nvSpPr>
          <p:cNvPr id="13321" name="Line 9"/>
          <p:cNvSpPr>
            <a:spLocks noChangeShapeType="1"/>
          </p:cNvSpPr>
          <p:nvPr/>
        </p:nvSpPr>
        <p:spPr bwMode="auto">
          <a:xfrm>
            <a:off x="2267025" y="5607844"/>
            <a:ext cx="1286991" cy="0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miter lim="800000"/>
            <a:headEnd type="stealth" w="med" len="med"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>
              <a:defRPr/>
            </a:pPr>
            <a:endParaRPr lang="ja-JP" altLang="en-US"/>
          </a:p>
        </p:txBody>
      </p:sp>
      <p:sp>
        <p:nvSpPr>
          <p:cNvPr id="13322" name="Rectangle 10"/>
          <p:cNvSpPr>
            <a:spLocks/>
          </p:cNvSpPr>
          <p:nvPr/>
        </p:nvSpPr>
        <p:spPr bwMode="auto">
          <a:xfrm>
            <a:off x="2267025" y="4971187"/>
            <a:ext cx="121828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>
              <a:defRPr/>
            </a:pPr>
            <a:r>
              <a:rPr lang="en-US" altLang="ja-JP" sz="1700" b="1">
                <a:effectLst>
                  <a:outerShdw blurRad="38100" dist="38100" dir="2700000" algn="tl">
                    <a:srgbClr val="000000"/>
                  </a:outerShdw>
                </a:effectLst>
                <a:latin typeface="Helvetica Neue" charset="0"/>
                <a:ea typeface="ＭＳ Ｐゴシック" charset="0"/>
                <a:cs typeface="Helvetica Neue" charset="0"/>
                <a:sym typeface="Helvetica Neue" charset="0"/>
              </a:rPr>
              <a:t>Shutdown</a:t>
            </a:r>
          </a:p>
          <a:p>
            <a:pPr>
              <a:defRPr/>
            </a:pPr>
            <a:r>
              <a:rPr lang="en-US" altLang="ja-JP" sz="1700" b="1">
                <a:effectLst>
                  <a:outerShdw blurRad="38100" dist="38100" dir="2700000" algn="tl">
                    <a:srgbClr val="000000"/>
                  </a:outerShdw>
                </a:effectLst>
                <a:latin typeface="Helvetica Neue" charset="0"/>
                <a:ea typeface="ＭＳ Ｐゴシック" charset="0"/>
                <a:cs typeface="Helvetica Neue" charset="0"/>
                <a:sym typeface="Helvetica Neue" charset="0"/>
              </a:rPr>
              <a:t>for upgrade</a:t>
            </a:r>
          </a:p>
        </p:txBody>
      </p:sp>
      <p:sp>
        <p:nvSpPr>
          <p:cNvPr id="13323" name="Rectangle 11"/>
          <p:cNvSpPr>
            <a:spLocks/>
          </p:cNvSpPr>
          <p:nvPr/>
        </p:nvSpPr>
        <p:spPr bwMode="auto">
          <a:xfrm rot="-5400000">
            <a:off x="599728" y="2784373"/>
            <a:ext cx="1821011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>
              <a:defRPr/>
            </a:pPr>
            <a:r>
              <a:rPr lang="en-US" altLang="ja-JP" sz="1400" b="1">
                <a:effectLst>
                  <a:outerShdw blurRad="38100" dist="38100" dir="2700000" algn="tl">
                    <a:srgbClr val="000000"/>
                  </a:outerShdw>
                </a:effectLst>
                <a:latin typeface="Helvetica Neue" charset="0"/>
                <a:ea typeface="ＭＳ Ｐゴシック" charset="0"/>
                <a:cs typeface="Helvetica Neue" charset="0"/>
                <a:sym typeface="Helvetica Neue" charset="0"/>
              </a:rPr>
              <a:t>Integrated luminosity </a:t>
            </a:r>
          </a:p>
          <a:p>
            <a:pPr>
              <a:defRPr/>
            </a:pPr>
            <a:r>
              <a:rPr lang="en-US" altLang="ja-JP" sz="1400" b="1">
                <a:effectLst>
                  <a:outerShdw blurRad="38100" dist="38100" dir="2700000" algn="tl">
                    <a:srgbClr val="000000"/>
                  </a:outerShdw>
                </a:effectLst>
                <a:latin typeface="Helvetica Neue" charset="0"/>
                <a:ea typeface="ＭＳ Ｐゴシック" charset="0"/>
                <a:cs typeface="Helvetica Neue" charset="0"/>
                <a:sym typeface="Helvetica Neue" charset="0"/>
              </a:rPr>
              <a:t>(ab</a:t>
            </a:r>
            <a:r>
              <a:rPr lang="en-US" altLang="ja-JP" sz="1400" b="1" baseline="32000">
                <a:effectLst>
                  <a:outerShdw blurRad="38100" dist="38100" dir="2700000" algn="tl">
                    <a:srgbClr val="000000"/>
                  </a:outerShdw>
                </a:effectLst>
                <a:latin typeface="Helvetica Neue" charset="0"/>
                <a:ea typeface="ＭＳ Ｐゴシック" charset="0"/>
                <a:cs typeface="Helvetica Neue" charset="0"/>
                <a:sym typeface="Helvetica Neue" charset="0"/>
              </a:rPr>
              <a:t>-1</a:t>
            </a:r>
            <a:r>
              <a:rPr lang="en-US" altLang="ja-JP" sz="1400" b="1">
                <a:effectLst>
                  <a:outerShdw blurRad="38100" dist="38100" dir="2700000" algn="tl">
                    <a:srgbClr val="000000"/>
                  </a:outerShdw>
                </a:effectLst>
                <a:latin typeface="Helvetica Neue" charset="0"/>
                <a:ea typeface="ＭＳ Ｐゴシック" charset="0"/>
                <a:cs typeface="Helvetica Neue" charset="0"/>
                <a:sym typeface="Helvetica Neue" charset="0"/>
              </a:rPr>
              <a:t>)</a:t>
            </a:r>
          </a:p>
        </p:txBody>
      </p:sp>
      <p:sp>
        <p:nvSpPr>
          <p:cNvPr id="13324" name="Rectangle 12"/>
          <p:cNvSpPr>
            <a:spLocks/>
          </p:cNvSpPr>
          <p:nvPr/>
        </p:nvSpPr>
        <p:spPr bwMode="auto">
          <a:xfrm rot="-5400000">
            <a:off x="832793" y="5196505"/>
            <a:ext cx="1359346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>
              <a:defRPr/>
            </a:pPr>
            <a:r>
              <a:rPr lang="en-US" altLang="ja-JP" sz="1400" b="1">
                <a:effectLst>
                  <a:outerShdw blurRad="38100" dist="38100" dir="2700000" algn="tl">
                    <a:srgbClr val="000000"/>
                  </a:outerShdw>
                </a:effectLst>
                <a:latin typeface="Helvetica Neue" charset="0"/>
                <a:ea typeface="ＭＳ Ｐゴシック" charset="0"/>
                <a:cs typeface="Helvetica Neue" charset="0"/>
                <a:sym typeface="Helvetica Neue" charset="0"/>
              </a:rPr>
              <a:t>Peak luminosity </a:t>
            </a:r>
          </a:p>
          <a:p>
            <a:pPr>
              <a:defRPr/>
            </a:pPr>
            <a:r>
              <a:rPr lang="en-US" altLang="ja-JP" sz="1400" b="1">
                <a:effectLst>
                  <a:outerShdw blurRad="38100" dist="38100" dir="2700000" algn="tl">
                    <a:srgbClr val="000000"/>
                  </a:outerShdw>
                </a:effectLst>
                <a:latin typeface="Helvetica Neue" charset="0"/>
                <a:ea typeface="ＭＳ Ｐゴシック" charset="0"/>
                <a:cs typeface="Helvetica Neue" charset="0"/>
                <a:sym typeface="Helvetica Neue" charset="0"/>
              </a:rPr>
              <a:t>(cm</a:t>
            </a:r>
            <a:r>
              <a:rPr lang="en-US" altLang="ja-JP" sz="1400" b="1" baseline="32000">
                <a:effectLst>
                  <a:outerShdw blurRad="38100" dist="38100" dir="2700000" algn="tl">
                    <a:srgbClr val="000000"/>
                  </a:outerShdw>
                </a:effectLst>
                <a:latin typeface="Helvetica Neue" charset="0"/>
                <a:ea typeface="ＭＳ Ｐゴシック" charset="0"/>
                <a:cs typeface="Helvetica Neue" charset="0"/>
                <a:sym typeface="Helvetica Neue" charset="0"/>
              </a:rPr>
              <a:t>-2</a:t>
            </a:r>
            <a:r>
              <a:rPr lang="en-US" altLang="ja-JP" sz="1400" b="1">
                <a:effectLst>
                  <a:outerShdw blurRad="38100" dist="38100" dir="2700000" algn="tl">
                    <a:srgbClr val="000000"/>
                  </a:outerShdw>
                </a:effectLst>
                <a:latin typeface="Helvetica Neue" charset="0"/>
                <a:ea typeface="ＭＳ Ｐゴシック" charset="0"/>
                <a:cs typeface="Helvetica Neue" charset="0"/>
                <a:sym typeface="Helvetica Neue" charset="0"/>
              </a:rPr>
              <a:t>s</a:t>
            </a:r>
            <a:r>
              <a:rPr lang="en-US" altLang="ja-JP" sz="1400" b="1" baseline="32000">
                <a:effectLst>
                  <a:outerShdw blurRad="38100" dist="38100" dir="2700000" algn="tl">
                    <a:srgbClr val="000000"/>
                  </a:outerShdw>
                </a:effectLst>
                <a:latin typeface="Helvetica Neue" charset="0"/>
                <a:ea typeface="ＭＳ Ｐゴシック" charset="0"/>
                <a:cs typeface="Helvetica Neue" charset="0"/>
                <a:sym typeface="Helvetica Neue" charset="0"/>
              </a:rPr>
              <a:t>-1</a:t>
            </a:r>
            <a:r>
              <a:rPr lang="en-US" altLang="ja-JP" sz="1400" b="1">
                <a:effectLst>
                  <a:outerShdw blurRad="38100" dist="38100" dir="2700000" algn="tl">
                    <a:srgbClr val="000000"/>
                  </a:outerShdw>
                </a:effectLst>
                <a:latin typeface="Helvetica Neue" charset="0"/>
                <a:ea typeface="ＭＳ Ｐゴシック" charset="0"/>
                <a:cs typeface="Helvetica Neue" charset="0"/>
                <a:sym typeface="Helvetica Neue" charset="0"/>
              </a:rPr>
              <a:t>)</a:t>
            </a:r>
          </a:p>
        </p:txBody>
      </p:sp>
      <p:sp>
        <p:nvSpPr>
          <p:cNvPr id="13325" name="Rectangle 13"/>
          <p:cNvSpPr>
            <a:spLocks/>
          </p:cNvSpPr>
          <p:nvPr/>
        </p:nvSpPr>
        <p:spPr bwMode="auto">
          <a:xfrm>
            <a:off x="3812977" y="6294105"/>
            <a:ext cx="1461939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>
              <a:defRPr/>
            </a:pPr>
            <a:r>
              <a:rPr lang="en-US" altLang="ja-JP" sz="17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Helvetica Neue" charset="0"/>
                <a:ea typeface="ＭＳ Ｐゴシック" charset="0"/>
                <a:cs typeface="Helvetica Neue" charset="0"/>
                <a:sym typeface="Helvetica Neue" charset="0"/>
              </a:rPr>
              <a:t>Calendar Year</a:t>
            </a:r>
          </a:p>
        </p:txBody>
      </p:sp>
    </p:spTree>
    <p:extLst>
      <p:ext uri="{BB962C8B-B14F-4D97-AF65-F5344CB8AC3E}">
        <p14:creationId xmlns:p14="http://schemas.microsoft.com/office/powerpoint/2010/main" val="3944353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b="1" i="1" dirty="0">
                <a:solidFill>
                  <a:srgbClr val="471278"/>
                </a:solidFill>
                <a:cs typeface="Marker Felt"/>
              </a:rPr>
              <a:t>Issues</a:t>
            </a:r>
            <a:endParaRPr kumimoji="1" lang="ja-JP" altLang="en-US" b="1" i="1" dirty="0">
              <a:solidFill>
                <a:srgbClr val="471278"/>
              </a:solidFill>
              <a:cs typeface="Marker Felt"/>
            </a:endParaRPr>
          </a:p>
        </p:txBody>
      </p:sp>
      <p:sp>
        <p:nvSpPr>
          <p:cNvPr id="5" name="コンテンツ プレースホルダー 4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kumimoji="1" lang="en-US" altLang="ja-JP" dirty="0" smtClean="0"/>
              <a:t>IR design and dynamic aperture</a:t>
            </a:r>
          </a:p>
          <a:p>
            <a:r>
              <a:rPr lang="en-US" altLang="ja-JP" dirty="0" smtClean="0"/>
              <a:t>Low </a:t>
            </a:r>
            <a:r>
              <a:rPr lang="en-US" altLang="ja-JP" dirty="0" err="1" smtClean="0"/>
              <a:t>emittance</a:t>
            </a:r>
            <a:r>
              <a:rPr lang="en-US" altLang="ja-JP" dirty="0" smtClean="0"/>
              <a:t> tuning</a:t>
            </a:r>
          </a:p>
          <a:p>
            <a:r>
              <a:rPr lang="en-US" altLang="ja-JP" dirty="0" smtClean="0"/>
              <a:t>Magnet alignment strategy</a:t>
            </a:r>
          </a:p>
          <a:p>
            <a:r>
              <a:rPr lang="en-US" altLang="ja-JP" dirty="0" smtClean="0"/>
              <a:t>Beam-beam related issues</a:t>
            </a:r>
          </a:p>
          <a:p>
            <a:r>
              <a:rPr kumimoji="1" lang="en-US" altLang="ja-JP" dirty="0" smtClean="0"/>
              <a:t>IP orbit control</a:t>
            </a:r>
          </a:p>
          <a:p>
            <a:r>
              <a:rPr lang="en-US" altLang="ja-JP" dirty="0" smtClean="0"/>
              <a:t>Beam loss and beam injection</a:t>
            </a:r>
          </a:p>
          <a:p>
            <a:r>
              <a:rPr kumimoji="1" lang="en-US" altLang="ja-JP" dirty="0" smtClean="0"/>
              <a:t>Electron clouds</a:t>
            </a:r>
          </a:p>
          <a:p>
            <a:r>
              <a:rPr lang="en-US" altLang="ja-JP" dirty="0" smtClean="0"/>
              <a:t>Detector beam background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9710754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06349"/>
            <a:ext cx="8229600" cy="1143000"/>
          </a:xfrm>
        </p:spPr>
        <p:txBody>
          <a:bodyPr/>
          <a:lstStyle/>
          <a:p>
            <a:r>
              <a:rPr lang="en-US" altLang="ja-JP" b="1" i="1" dirty="0" smtClean="0">
                <a:solidFill>
                  <a:srgbClr val="471278"/>
                </a:solidFill>
              </a:rPr>
              <a:t>Overall budget (original)</a:t>
            </a:r>
            <a:endParaRPr lang="ja-JP" altLang="en-US" b="1" i="1" dirty="0">
              <a:solidFill>
                <a:srgbClr val="471278"/>
              </a:solidFill>
            </a:endParaRPr>
          </a:p>
        </p:txBody>
      </p:sp>
      <p:sp>
        <p:nvSpPr>
          <p:cNvPr id="3" name="スライド番号プレースホル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E2F81-601E-B447-A2CF-B5EA96351142}" type="slidenum">
              <a:rPr lang="ja-JP" altLang="en-US" smtClean="0"/>
              <a:pPr/>
              <a:t>60</a:t>
            </a:fld>
            <a:endParaRPr lang="ja-JP" altLang="en-US"/>
          </a:p>
        </p:txBody>
      </p:sp>
      <p:graphicFrame>
        <p:nvGraphicFramePr>
          <p:cNvPr id="5" name="コンテンツ プレースホルダ 8"/>
          <p:cNvGraphicFramePr>
            <a:graphicFrameLocks/>
          </p:cNvGraphicFramePr>
          <p:nvPr/>
        </p:nvGraphicFramePr>
        <p:xfrm>
          <a:off x="1226818" y="4333309"/>
          <a:ext cx="6891989" cy="180769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18570"/>
                <a:gridCol w="1121707"/>
                <a:gridCol w="1168059"/>
                <a:gridCol w="1140248"/>
                <a:gridCol w="1121707"/>
                <a:gridCol w="1221698"/>
              </a:tblGrid>
              <a:tr h="283698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/>
                        <a:t>JFY2010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/>
                        <a:t>JFY2011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/>
                        <a:t>JFY2012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/>
                        <a:t>JFY2013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/>
                        <a:t>JFY2014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/>
                        <a:t>Total</a:t>
                      </a:r>
                      <a:endParaRPr kumimoji="1" lang="ja-JP" altLang="en-US" sz="1400" dirty="0"/>
                    </a:p>
                  </a:txBody>
                  <a:tcPr/>
                </a:tc>
              </a:tr>
              <a:tr h="283698"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400" dirty="0" smtClean="0"/>
                        <a:t>75.0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400" dirty="0" smtClean="0"/>
                        <a:t>10.5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400" dirty="0" smtClean="0"/>
                        <a:t>14.5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400" dirty="0" smtClean="0"/>
                        <a:t>0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400" dirty="0" smtClean="0"/>
                        <a:t>0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400" dirty="0" smtClean="0"/>
                        <a:t>100.0</a:t>
                      </a:r>
                      <a:endParaRPr kumimoji="1" lang="ja-JP" altLang="en-US" sz="1400" dirty="0"/>
                    </a:p>
                  </a:txBody>
                  <a:tcPr/>
                </a:tc>
              </a:tr>
              <a:tr h="283698"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400" dirty="0" smtClean="0"/>
                        <a:t>0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400" dirty="0" smtClean="0"/>
                        <a:t>41.6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400" dirty="0" smtClean="0"/>
                        <a:t>40.2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400" dirty="0" smtClean="0"/>
                        <a:t>61.6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400" dirty="0" smtClean="0"/>
                        <a:t>46.7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400" dirty="0" smtClean="0"/>
                        <a:t>190.0</a:t>
                      </a:r>
                      <a:endParaRPr kumimoji="1" lang="ja-JP" altLang="en-US" sz="1400" dirty="0"/>
                    </a:p>
                  </a:txBody>
                  <a:tcPr/>
                </a:tc>
              </a:tr>
              <a:tr h="283698"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400" dirty="0" smtClean="0"/>
                        <a:t>0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400" dirty="0" smtClean="0"/>
                        <a:t>4.5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400" dirty="0" smtClean="0"/>
                        <a:t>12.4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400" dirty="0" smtClean="0"/>
                        <a:t>7.2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400" dirty="0" smtClean="0"/>
                        <a:t>0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400" dirty="0" smtClean="0"/>
                        <a:t>24.1</a:t>
                      </a:r>
                      <a:endParaRPr kumimoji="1" lang="ja-JP" altLang="en-US" sz="1400" dirty="0"/>
                    </a:p>
                  </a:txBody>
                  <a:tcPr/>
                </a:tc>
              </a:tr>
              <a:tr h="283698"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400" dirty="0" smtClean="0">
                          <a:solidFill>
                            <a:schemeClr val="tx2"/>
                          </a:solidFill>
                        </a:rPr>
                        <a:t>75.0</a:t>
                      </a:r>
                      <a:endParaRPr kumimoji="1" lang="ja-JP" altLang="en-US" sz="14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400" dirty="0" smtClean="0">
                          <a:solidFill>
                            <a:schemeClr val="tx2"/>
                          </a:solidFill>
                        </a:rPr>
                        <a:t>56.6</a:t>
                      </a:r>
                      <a:endParaRPr kumimoji="1" lang="ja-JP" altLang="en-US" sz="14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400" dirty="0" smtClean="0">
                          <a:solidFill>
                            <a:schemeClr val="tx2"/>
                          </a:solidFill>
                        </a:rPr>
                        <a:t>67.1</a:t>
                      </a:r>
                      <a:endParaRPr kumimoji="1" lang="ja-JP" altLang="en-US" sz="14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400" dirty="0" smtClean="0">
                          <a:solidFill>
                            <a:schemeClr val="tx2"/>
                          </a:solidFill>
                        </a:rPr>
                        <a:t>68.8</a:t>
                      </a:r>
                      <a:endParaRPr kumimoji="1" lang="ja-JP" altLang="en-US" sz="14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400" dirty="0" smtClean="0">
                          <a:solidFill>
                            <a:schemeClr val="tx2"/>
                          </a:solidFill>
                        </a:rPr>
                        <a:t>46.7</a:t>
                      </a:r>
                      <a:endParaRPr kumimoji="1" lang="ja-JP" altLang="en-US" sz="14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400" dirty="0" smtClean="0">
                          <a:solidFill>
                            <a:schemeClr val="tx2"/>
                          </a:solidFill>
                        </a:rPr>
                        <a:t>314.1</a:t>
                      </a:r>
                      <a:endParaRPr kumimoji="1" lang="ja-JP" altLang="en-US" sz="14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</a:tr>
              <a:tr h="283698"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200" dirty="0" smtClean="0">
                          <a:solidFill>
                            <a:srgbClr val="008000"/>
                          </a:solidFill>
                        </a:rPr>
                        <a:t>Supplied</a:t>
                      </a:r>
                      <a:endParaRPr kumimoji="1" lang="ja-JP" altLang="en-US" sz="1200" dirty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200" dirty="0" smtClean="0">
                          <a:solidFill>
                            <a:srgbClr val="008000"/>
                          </a:solidFill>
                        </a:rPr>
                        <a:t>Supplied</a:t>
                      </a:r>
                      <a:endParaRPr kumimoji="1" lang="ja-JP" altLang="en-US" sz="1200" dirty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100" dirty="0" smtClean="0">
                          <a:solidFill>
                            <a:srgbClr val="008000"/>
                          </a:solidFill>
                        </a:rPr>
                        <a:t>Supplied</a:t>
                      </a:r>
                      <a:endParaRPr kumimoji="1" lang="ja-JP" altLang="en-US" sz="1100" dirty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kumimoji="1" lang="ja-JP" alt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100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kumimoji="1" lang="ja-JP" altLang="en-US" sz="11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正方形/長方形 5"/>
          <p:cNvSpPr/>
          <p:nvPr/>
        </p:nvSpPr>
        <p:spPr>
          <a:xfrm>
            <a:off x="1226821" y="2926764"/>
            <a:ext cx="1093328" cy="285969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/>
          <p:cNvSpPr/>
          <p:nvPr/>
        </p:nvSpPr>
        <p:spPr>
          <a:xfrm>
            <a:off x="2370609" y="2927768"/>
            <a:ext cx="1093328" cy="285969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/>
          <p:cNvSpPr/>
          <p:nvPr/>
        </p:nvSpPr>
        <p:spPr>
          <a:xfrm>
            <a:off x="3505987" y="2928772"/>
            <a:ext cx="1093328" cy="285969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/>
          <p:cNvSpPr/>
          <p:nvPr/>
        </p:nvSpPr>
        <p:spPr>
          <a:xfrm>
            <a:off x="2370609" y="3368145"/>
            <a:ext cx="1093328" cy="285969"/>
          </a:xfrm>
          <a:prstGeom prst="rect">
            <a:avLst/>
          </a:prstGeom>
          <a:solidFill>
            <a:srgbClr val="DFE36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/>
          <p:cNvSpPr/>
          <p:nvPr/>
        </p:nvSpPr>
        <p:spPr>
          <a:xfrm>
            <a:off x="3505987" y="3369149"/>
            <a:ext cx="1093328" cy="285969"/>
          </a:xfrm>
          <a:prstGeom prst="rect">
            <a:avLst/>
          </a:prstGeom>
          <a:solidFill>
            <a:srgbClr val="DFE36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/>
          <p:cNvSpPr/>
          <p:nvPr/>
        </p:nvSpPr>
        <p:spPr>
          <a:xfrm>
            <a:off x="4641365" y="3367141"/>
            <a:ext cx="1093328" cy="285969"/>
          </a:xfrm>
          <a:prstGeom prst="rect">
            <a:avLst/>
          </a:prstGeom>
          <a:solidFill>
            <a:srgbClr val="DFE36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正方形/長方形 11"/>
          <p:cNvSpPr/>
          <p:nvPr/>
        </p:nvSpPr>
        <p:spPr>
          <a:xfrm>
            <a:off x="5776743" y="3368145"/>
            <a:ext cx="1093328" cy="285969"/>
          </a:xfrm>
          <a:prstGeom prst="rect">
            <a:avLst/>
          </a:prstGeom>
          <a:solidFill>
            <a:srgbClr val="DFE36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正方形/長方形 12"/>
          <p:cNvSpPr/>
          <p:nvPr/>
        </p:nvSpPr>
        <p:spPr>
          <a:xfrm>
            <a:off x="5776743" y="3809526"/>
            <a:ext cx="1093328" cy="28596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正方形/長方形 13"/>
          <p:cNvSpPr/>
          <p:nvPr/>
        </p:nvSpPr>
        <p:spPr>
          <a:xfrm>
            <a:off x="6912121" y="3810530"/>
            <a:ext cx="1093328" cy="28596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正方形/長方形 14"/>
          <p:cNvSpPr/>
          <p:nvPr/>
        </p:nvSpPr>
        <p:spPr>
          <a:xfrm>
            <a:off x="8050672" y="3811534"/>
            <a:ext cx="1093328" cy="28596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1334272" y="2551029"/>
            <a:ext cx="9447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0000FF"/>
                </a:solidFill>
              </a:rPr>
              <a:t>JFY2010</a:t>
            </a:r>
            <a:endParaRPr kumimoji="1" lang="ja-JP" altLang="en-US" dirty="0">
              <a:solidFill>
                <a:srgbClr val="0000FF"/>
              </a:solidFill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2447894" y="2559440"/>
            <a:ext cx="9447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0000FF"/>
                </a:solidFill>
              </a:rPr>
              <a:t>JFY2011</a:t>
            </a:r>
            <a:endParaRPr kumimoji="1" lang="ja-JP" altLang="en-US" dirty="0">
              <a:solidFill>
                <a:srgbClr val="0000FF"/>
              </a:solidFill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3578336" y="2567851"/>
            <a:ext cx="9447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0000FF"/>
                </a:solidFill>
              </a:rPr>
              <a:t>JFY2012</a:t>
            </a:r>
            <a:endParaRPr kumimoji="1" lang="ja-JP" altLang="en-US" dirty="0">
              <a:solidFill>
                <a:srgbClr val="0000FF"/>
              </a:solidFill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4708778" y="2576262"/>
            <a:ext cx="9447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0000FF"/>
                </a:solidFill>
              </a:rPr>
              <a:t>JFY2013</a:t>
            </a:r>
            <a:endParaRPr kumimoji="1" lang="ja-JP" altLang="en-US" dirty="0">
              <a:solidFill>
                <a:srgbClr val="0000FF"/>
              </a:solidFill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5839220" y="2584673"/>
            <a:ext cx="9447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0000FF"/>
                </a:solidFill>
              </a:rPr>
              <a:t>JFY2014</a:t>
            </a:r>
            <a:endParaRPr kumimoji="1" lang="ja-JP" altLang="en-US" dirty="0">
              <a:solidFill>
                <a:srgbClr val="0000FF"/>
              </a:solidFill>
            </a:endParaRP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6969662" y="2593084"/>
            <a:ext cx="9447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0000FF"/>
                </a:solidFill>
              </a:rPr>
              <a:t>JFY2015</a:t>
            </a:r>
            <a:endParaRPr kumimoji="1" lang="ja-JP" altLang="en-US" dirty="0">
              <a:solidFill>
                <a:srgbClr val="0000FF"/>
              </a:solidFill>
            </a:endParaRP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8083284" y="2601495"/>
            <a:ext cx="9447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0000FF"/>
                </a:solidFill>
              </a:rPr>
              <a:t>JFY2016</a:t>
            </a: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1300650" y="2914829"/>
            <a:ext cx="37284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b="1" dirty="0" smtClean="0"/>
              <a:t>Very Advanced Research SP (100 Oku-Yen) </a:t>
            </a:r>
            <a:endParaRPr kumimoji="1" lang="ja-JP" altLang="en-US" sz="1400" b="1" dirty="0"/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2632534" y="3345106"/>
            <a:ext cx="40091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b="1" dirty="0" smtClean="0"/>
              <a:t>Other budgets for construction (214 Oku-Yen) </a:t>
            </a:r>
            <a:endParaRPr kumimoji="1" lang="ja-JP" altLang="en-US" sz="1400" b="1" dirty="0"/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5991351" y="3791651"/>
            <a:ext cx="30073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b="1" dirty="0" smtClean="0"/>
              <a:t>Operation budget (continues - - - ) </a:t>
            </a:r>
            <a:endParaRPr kumimoji="1" lang="ja-JP" altLang="en-US" sz="1400" b="1" dirty="0"/>
          </a:p>
        </p:txBody>
      </p:sp>
      <p:cxnSp>
        <p:nvCxnSpPr>
          <p:cNvPr id="26" name="直線コネクタ 25"/>
          <p:cNvCxnSpPr/>
          <p:nvPr/>
        </p:nvCxnSpPr>
        <p:spPr>
          <a:xfrm rot="5400000">
            <a:off x="6181671" y="3697471"/>
            <a:ext cx="948711" cy="1588"/>
          </a:xfrm>
          <a:prstGeom prst="line">
            <a:avLst/>
          </a:prstGeom>
          <a:ln w="285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テキスト ボックス 26"/>
          <p:cNvSpPr txBox="1"/>
          <p:nvPr/>
        </p:nvSpPr>
        <p:spPr>
          <a:xfrm>
            <a:off x="5857786" y="2920361"/>
            <a:ext cx="21080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err="1" smtClean="0">
                <a:solidFill>
                  <a:srgbClr val="FF0000"/>
                </a:solidFill>
              </a:rPr>
              <a:t>SuperKEKB</a:t>
            </a:r>
            <a:r>
              <a:rPr kumimoji="1" lang="en-US" altLang="ja-JP" sz="1400" dirty="0" smtClean="0">
                <a:solidFill>
                  <a:srgbClr val="FF0000"/>
                </a:solidFill>
              </a:rPr>
              <a:t> commissioning</a:t>
            </a:r>
            <a:endParaRPr kumimoji="1" lang="ja-JP" altLang="en-US" sz="1400" dirty="0">
              <a:solidFill>
                <a:srgbClr val="FF0000"/>
              </a:solidFill>
            </a:endParaRPr>
          </a:p>
        </p:txBody>
      </p:sp>
      <p:cxnSp>
        <p:nvCxnSpPr>
          <p:cNvPr id="28" name="直線コネクタ 27"/>
          <p:cNvCxnSpPr/>
          <p:nvPr/>
        </p:nvCxnSpPr>
        <p:spPr>
          <a:xfrm rot="5400000">
            <a:off x="4132422" y="3581622"/>
            <a:ext cx="699869" cy="1588"/>
          </a:xfrm>
          <a:prstGeom prst="line">
            <a:avLst/>
          </a:prstGeom>
          <a:ln w="285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テキスト ボックス 28"/>
          <p:cNvSpPr txBox="1"/>
          <p:nvPr/>
        </p:nvSpPr>
        <p:spPr>
          <a:xfrm>
            <a:off x="3961637" y="3869869"/>
            <a:ext cx="10823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>
                <a:solidFill>
                  <a:srgbClr val="FF0000"/>
                </a:solidFill>
              </a:rPr>
              <a:t>We are here</a:t>
            </a:r>
            <a:endParaRPr kumimoji="1" lang="ja-JP" altLang="en-US" sz="1400" dirty="0">
              <a:solidFill>
                <a:srgbClr val="FF0000"/>
              </a:solidFill>
            </a:endParaRPr>
          </a:p>
        </p:txBody>
      </p:sp>
      <p:sp>
        <p:nvSpPr>
          <p:cNvPr id="30" name="コンテンツ プレースホルダ 2"/>
          <p:cNvSpPr txBox="1">
            <a:spLocks/>
          </p:cNvSpPr>
          <p:nvPr/>
        </p:nvSpPr>
        <p:spPr>
          <a:xfrm>
            <a:off x="324239" y="994622"/>
            <a:ext cx="8574330" cy="14435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altLang="ja-JP" sz="2400" noProof="0" dirty="0" smtClean="0">
                <a:solidFill>
                  <a:srgbClr val="0000FF"/>
                </a:solidFill>
                <a:latin typeface="Osaka"/>
                <a:ea typeface="Osaka"/>
                <a:cs typeface="Osaka"/>
              </a:rPr>
              <a:t>Budget</a:t>
            </a:r>
            <a:endParaRPr kumimoji="1" lang="en-US" altLang="ja-JP" sz="2400" b="0" i="0" u="none" strike="noStrike" kern="120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Osaka"/>
              <a:ea typeface="Osaka"/>
              <a:cs typeface="Osaka"/>
            </a:endParaRP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r>
              <a:rPr kumimoji="1" lang="en-US" altLang="ja-JP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Osaka"/>
                <a:ea typeface="Osaka"/>
                <a:cs typeface="Osaka"/>
              </a:rPr>
              <a:t>Total construction budget is 314 Oku-Yen</a:t>
            </a:r>
            <a:r>
              <a:rPr kumimoji="1" lang="en-US" altLang="ja-JP" sz="16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Osaka"/>
                <a:ea typeface="Osaka"/>
                <a:cs typeface="Osaka"/>
              </a:rPr>
              <a:t> </a:t>
            </a:r>
            <a:r>
              <a:rPr lang="en-US" altLang="ja-JP" sz="1600" dirty="0" smtClean="0">
                <a:latin typeface="Osaka"/>
                <a:ea typeface="Osaka"/>
                <a:cs typeface="Osaka"/>
              </a:rPr>
              <a:t>for Rings, Injector, and Belle-</a:t>
            </a:r>
            <a:r>
              <a:rPr lang="en-US" altLang="ja-JP" sz="1600" dirty="0" smtClean="0">
                <a:latin typeface="Osaka"/>
                <a:ea typeface="Osaka"/>
                <a:cs typeface="Osaka"/>
              </a:rPr>
              <a:t>II</a:t>
            </a:r>
            <a:endParaRPr lang="en-US" altLang="ja-JP" sz="1600" dirty="0" smtClean="0">
              <a:latin typeface="Osaka"/>
              <a:ea typeface="Osaka"/>
              <a:cs typeface="Osaka"/>
            </a:endParaRP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r>
              <a:rPr lang="en-US" altLang="ja-JP" sz="1600" dirty="0" smtClean="0">
                <a:latin typeface="Osaka"/>
                <a:ea typeface="Osaka"/>
                <a:cs typeface="Osaka"/>
              </a:rPr>
              <a:t>Most of the budget comes year-by-year </a:t>
            </a:r>
            <a:r>
              <a:rPr lang="en-US" altLang="ja-JP" sz="1600" dirty="0" smtClean="0">
                <a:latin typeface="Osaka"/>
                <a:ea typeface="Osaka"/>
                <a:cs typeface="Osaka"/>
              </a:rPr>
              <a:t>based</a:t>
            </a:r>
            <a:endParaRPr lang="en-US" altLang="ja-JP" sz="1600" dirty="0" smtClean="0">
              <a:latin typeface="Osaka"/>
              <a:ea typeface="Osaka"/>
              <a:cs typeface="Osaka"/>
            </a:endParaRP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r>
              <a:rPr kumimoji="1" lang="en-US" altLang="ja-JP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Osaka"/>
                <a:ea typeface="Osaka"/>
                <a:cs typeface="Osaka"/>
              </a:rPr>
              <a:t>Operation budget is expected in FY2014 and </a:t>
            </a:r>
            <a:r>
              <a:rPr kumimoji="1" lang="en-US" altLang="ja-JP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Osaka"/>
                <a:ea typeface="Osaka"/>
                <a:cs typeface="Osaka"/>
              </a:rPr>
              <a:t>later</a:t>
            </a:r>
            <a:endParaRPr kumimoji="1" lang="en-US" altLang="ja-JP" sz="1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Osaka"/>
              <a:ea typeface="Osaka"/>
              <a:cs typeface="Osaka"/>
            </a:endParaRP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endParaRPr kumimoji="1" lang="ja-JP" altLang="en-US" sz="1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Osaka"/>
              <a:ea typeface="Osaka"/>
              <a:cs typeface="Osaka"/>
            </a:endParaRPr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324239" y="4621215"/>
            <a:ext cx="7674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 smtClean="0">
                <a:latin typeface="Osaka"/>
                <a:ea typeface="Osaka"/>
                <a:cs typeface="Osaka"/>
              </a:rPr>
              <a:t>VARSP</a:t>
            </a:r>
            <a:endParaRPr kumimoji="1" lang="ja-JP" altLang="en-US" sz="1400" dirty="0">
              <a:latin typeface="Osaka"/>
              <a:ea typeface="Osaka"/>
              <a:cs typeface="Osaka"/>
            </a:endParaRPr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315030" y="4928992"/>
            <a:ext cx="7639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 smtClean="0">
                <a:latin typeface="Osaka"/>
                <a:ea typeface="Osaka"/>
                <a:cs typeface="Osaka"/>
              </a:rPr>
              <a:t>Others</a:t>
            </a:r>
            <a:endParaRPr kumimoji="1" lang="ja-JP" altLang="en-US" sz="1400" dirty="0">
              <a:latin typeface="Osaka"/>
              <a:ea typeface="Osaka"/>
              <a:cs typeface="Osaka"/>
            </a:endParaRPr>
          </a:p>
        </p:txBody>
      </p:sp>
      <p:sp>
        <p:nvSpPr>
          <p:cNvPr id="33" name="テキスト ボックス 32"/>
          <p:cNvSpPr txBox="1"/>
          <p:nvPr/>
        </p:nvSpPr>
        <p:spPr>
          <a:xfrm>
            <a:off x="315299" y="5236769"/>
            <a:ext cx="9427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 smtClean="0">
                <a:latin typeface="Osaka"/>
                <a:ea typeface="Osaka"/>
                <a:cs typeface="Osaka"/>
              </a:rPr>
              <a:t>Buildings</a:t>
            </a:r>
            <a:endParaRPr kumimoji="1" lang="ja-JP" altLang="en-US" sz="1400" dirty="0">
              <a:latin typeface="Osaka"/>
              <a:ea typeface="Osaka"/>
              <a:cs typeface="Osaka"/>
            </a:endParaRPr>
          </a:p>
        </p:txBody>
      </p:sp>
      <p:sp>
        <p:nvSpPr>
          <p:cNvPr id="34" name="テキスト ボックス 33"/>
          <p:cNvSpPr txBox="1"/>
          <p:nvPr/>
        </p:nvSpPr>
        <p:spPr>
          <a:xfrm>
            <a:off x="299312" y="5549531"/>
            <a:ext cx="6292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 smtClean="0">
                <a:solidFill>
                  <a:schemeClr val="tx2"/>
                </a:solidFill>
                <a:latin typeface="Osaka"/>
                <a:ea typeface="Osaka"/>
                <a:cs typeface="Osaka"/>
              </a:rPr>
              <a:t>Total</a:t>
            </a:r>
            <a:endParaRPr kumimoji="1" lang="ja-JP" altLang="en-US" sz="1400" dirty="0">
              <a:solidFill>
                <a:schemeClr val="tx2"/>
              </a:solidFill>
              <a:latin typeface="Osaka"/>
              <a:ea typeface="Osaka"/>
              <a:cs typeface="Osaka"/>
            </a:endParaRPr>
          </a:p>
        </p:txBody>
      </p:sp>
      <p:sp>
        <p:nvSpPr>
          <p:cNvPr id="35" name="テキスト ボックス 34"/>
          <p:cNvSpPr txBox="1"/>
          <p:nvPr/>
        </p:nvSpPr>
        <p:spPr>
          <a:xfrm>
            <a:off x="315299" y="5854331"/>
            <a:ext cx="7489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 smtClean="0">
                <a:solidFill>
                  <a:srgbClr val="008000"/>
                </a:solidFill>
                <a:latin typeface="Osaka"/>
                <a:ea typeface="Osaka"/>
                <a:cs typeface="Osaka"/>
              </a:rPr>
              <a:t>Status</a:t>
            </a:r>
            <a:endParaRPr kumimoji="1" lang="ja-JP" altLang="en-US" sz="1400" dirty="0">
              <a:solidFill>
                <a:srgbClr val="008000"/>
              </a:solidFill>
              <a:latin typeface="Osaka"/>
              <a:ea typeface="Osaka"/>
              <a:cs typeface="Osaka"/>
            </a:endParaRPr>
          </a:p>
        </p:txBody>
      </p:sp>
      <p:sp>
        <p:nvSpPr>
          <p:cNvPr id="36" name="テキスト ボックス 35"/>
          <p:cNvSpPr txBox="1"/>
          <p:nvPr/>
        </p:nvSpPr>
        <p:spPr>
          <a:xfrm>
            <a:off x="299312" y="4025532"/>
            <a:ext cx="1988044" cy="276999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ja-JP" sz="1200" dirty="0" smtClean="0">
                <a:solidFill>
                  <a:schemeClr val="tx2"/>
                </a:solidFill>
                <a:latin typeface="Osaka"/>
                <a:ea typeface="Osaka"/>
                <a:cs typeface="Osaka"/>
              </a:rPr>
              <a:t>Unit: Oku-Yen (~1.1M$)</a:t>
            </a:r>
            <a:endParaRPr kumimoji="1" lang="ja-JP" altLang="en-US" sz="1200" dirty="0">
              <a:solidFill>
                <a:schemeClr val="tx2"/>
              </a:solidFill>
              <a:latin typeface="Osaka"/>
              <a:ea typeface="Osaka"/>
              <a:cs typeface="Osaka"/>
            </a:endParaRPr>
          </a:p>
        </p:txBody>
      </p:sp>
      <p:sp>
        <p:nvSpPr>
          <p:cNvPr id="37" name="Oval 36"/>
          <p:cNvSpPr/>
          <p:nvPr/>
        </p:nvSpPr>
        <p:spPr>
          <a:xfrm>
            <a:off x="3923537" y="1312849"/>
            <a:ext cx="1423163" cy="490551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/>
          <p:cNvSpPr txBox="1"/>
          <p:nvPr/>
        </p:nvSpPr>
        <p:spPr>
          <a:xfrm>
            <a:off x="5386868" y="1032722"/>
            <a:ext cx="9021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410 M$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32957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1" smtClean="0">
                <a:solidFill>
                  <a:srgbClr val="471278"/>
                </a:solidFill>
              </a:rPr>
              <a:t>Conclusioni</a:t>
            </a:r>
            <a:endParaRPr lang="en-US" b="1" i="1" dirty="0">
              <a:solidFill>
                <a:srgbClr val="471278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La </a:t>
            </a:r>
            <a:r>
              <a:rPr lang="en-US" dirty="0" err="1" smtClean="0"/>
              <a:t>costruzione</a:t>
            </a:r>
            <a:r>
              <a:rPr lang="en-US" dirty="0" smtClean="0"/>
              <a:t> di </a:t>
            </a:r>
            <a:r>
              <a:rPr lang="en-US" dirty="0" err="1" smtClean="0"/>
              <a:t>SuperKEB</a:t>
            </a:r>
            <a:r>
              <a:rPr lang="en-US" dirty="0" smtClean="0"/>
              <a:t> </a:t>
            </a:r>
            <a:r>
              <a:rPr lang="en-US" dirty="0" err="1" smtClean="0"/>
              <a:t>sembra</a:t>
            </a:r>
            <a:r>
              <a:rPr lang="en-US" dirty="0" smtClean="0"/>
              <a:t> </a:t>
            </a:r>
            <a:r>
              <a:rPr lang="en-US" dirty="0" err="1" smtClean="0"/>
              <a:t>essere</a:t>
            </a:r>
            <a:r>
              <a:rPr lang="en-US" dirty="0" smtClean="0"/>
              <a:t> a </a:t>
            </a:r>
            <a:r>
              <a:rPr lang="en-US" dirty="0" err="1" smtClean="0"/>
              <a:t>buon</a:t>
            </a:r>
            <a:r>
              <a:rPr lang="en-US" dirty="0" smtClean="0"/>
              <a:t> </a:t>
            </a:r>
            <a:r>
              <a:rPr lang="en-US" dirty="0" err="1" smtClean="0"/>
              <a:t>punto</a:t>
            </a:r>
            <a:r>
              <a:rPr lang="en-US" dirty="0" smtClean="0"/>
              <a:t>, </a:t>
            </a:r>
            <a:r>
              <a:rPr lang="en-US" dirty="0" err="1" smtClean="0"/>
              <a:t>anche</a:t>
            </a:r>
            <a:r>
              <a:rPr lang="en-US" dirty="0" smtClean="0"/>
              <a:t> se la </a:t>
            </a:r>
            <a:r>
              <a:rPr lang="en-US" dirty="0" err="1" smtClean="0"/>
              <a:t>strategia</a:t>
            </a:r>
            <a:r>
              <a:rPr lang="en-US" dirty="0" smtClean="0"/>
              <a:t> di commissioning in 3 </a:t>
            </a:r>
            <a:r>
              <a:rPr lang="en-US" dirty="0" err="1" smtClean="0"/>
              <a:t>fasi</a:t>
            </a:r>
            <a:r>
              <a:rPr lang="en-US" dirty="0" smtClean="0"/>
              <a:t> </a:t>
            </a:r>
            <a:r>
              <a:rPr lang="en-US" dirty="0" err="1" smtClean="0"/>
              <a:t>probabilmente</a:t>
            </a:r>
            <a:r>
              <a:rPr lang="en-US" dirty="0" smtClean="0"/>
              <a:t> </a:t>
            </a:r>
            <a:r>
              <a:rPr lang="en-US" dirty="0" err="1" smtClean="0"/>
              <a:t>dilatera</a:t>
            </a:r>
            <a:r>
              <a:rPr lang="en-US" dirty="0" smtClean="0"/>
              <a:t>’ </a:t>
            </a:r>
            <a:r>
              <a:rPr lang="en-US" dirty="0" err="1" smtClean="0"/>
              <a:t>i</a:t>
            </a:r>
            <a:r>
              <a:rPr lang="en-US" dirty="0" smtClean="0"/>
              <a:t> tempi</a:t>
            </a:r>
            <a:endParaRPr lang="en-US" dirty="0" smtClean="0"/>
          </a:p>
          <a:p>
            <a:r>
              <a:rPr lang="en-US" dirty="0" err="1" smtClean="0"/>
              <a:t>Ci</a:t>
            </a:r>
            <a:r>
              <a:rPr lang="en-US" dirty="0" smtClean="0"/>
              <a:t> </a:t>
            </a:r>
            <a:r>
              <a:rPr lang="en-US" dirty="0" err="1" smtClean="0"/>
              <a:t>sono</a:t>
            </a:r>
            <a:r>
              <a:rPr lang="en-US" dirty="0" smtClean="0"/>
              <a:t> </a:t>
            </a:r>
            <a:r>
              <a:rPr lang="en-US" dirty="0" err="1" smtClean="0"/>
              <a:t>criticita</a:t>
            </a:r>
            <a:r>
              <a:rPr lang="en-US" dirty="0" smtClean="0"/>
              <a:t>’ </a:t>
            </a:r>
            <a:r>
              <a:rPr lang="en-US" dirty="0" err="1" smtClean="0"/>
              <a:t>soprattutto</a:t>
            </a:r>
            <a:r>
              <a:rPr lang="en-US" dirty="0" smtClean="0"/>
              <a:t> </a:t>
            </a:r>
            <a:r>
              <a:rPr lang="en-US" dirty="0" err="1" smtClean="0"/>
              <a:t>negli</a:t>
            </a:r>
            <a:r>
              <a:rPr lang="en-US" dirty="0" smtClean="0"/>
              <a:t> </a:t>
            </a:r>
            <a:r>
              <a:rPr lang="en-US" dirty="0" err="1" smtClean="0"/>
              <a:t>anelli</a:t>
            </a:r>
            <a:r>
              <a:rPr lang="en-US" dirty="0" smtClean="0"/>
              <a:t> (</a:t>
            </a:r>
            <a:r>
              <a:rPr lang="en-US" dirty="0" smtClean="0"/>
              <a:t>IR, </a:t>
            </a:r>
            <a:r>
              <a:rPr lang="en-US" dirty="0" err="1" smtClean="0"/>
              <a:t>apertura</a:t>
            </a:r>
            <a:r>
              <a:rPr lang="en-US" dirty="0" smtClean="0"/>
              <a:t> </a:t>
            </a:r>
            <a:r>
              <a:rPr lang="en-US" dirty="0" err="1" smtClean="0"/>
              <a:t>dinamica</a:t>
            </a:r>
            <a:r>
              <a:rPr lang="en-US" dirty="0" smtClean="0"/>
              <a:t>, crab waist, beam-beam, </a:t>
            </a:r>
            <a:r>
              <a:rPr lang="en-US" dirty="0" err="1" smtClean="0"/>
              <a:t>iniezione</a:t>
            </a:r>
            <a:r>
              <a:rPr lang="en-US" dirty="0" smtClean="0"/>
              <a:t> </a:t>
            </a:r>
            <a:r>
              <a:rPr lang="en-US" dirty="0" err="1" smtClean="0"/>
              <a:t>nei</a:t>
            </a:r>
            <a:r>
              <a:rPr lang="en-US" dirty="0" smtClean="0"/>
              <a:t> </a:t>
            </a:r>
            <a:r>
              <a:rPr lang="en-US" dirty="0" smtClean="0"/>
              <a:t>rings, </a:t>
            </a:r>
            <a:r>
              <a:rPr lang="en-US" dirty="0" err="1" smtClean="0"/>
              <a:t>tolleranze</a:t>
            </a:r>
            <a:r>
              <a:rPr lang="en-US" dirty="0" smtClean="0"/>
              <a:t> </a:t>
            </a:r>
            <a:r>
              <a:rPr lang="en-US" dirty="0" err="1" smtClean="0"/>
              <a:t>agli</a:t>
            </a:r>
            <a:r>
              <a:rPr lang="en-US" dirty="0" smtClean="0"/>
              <a:t> </a:t>
            </a:r>
            <a:r>
              <a:rPr lang="en-US" dirty="0" err="1" smtClean="0"/>
              <a:t>errori</a:t>
            </a:r>
            <a:r>
              <a:rPr lang="en-US" dirty="0" smtClean="0"/>
              <a:t>, emittance tuning) </a:t>
            </a:r>
            <a:r>
              <a:rPr lang="en-US" dirty="0" err="1" smtClean="0"/>
              <a:t>che</a:t>
            </a:r>
            <a:r>
              <a:rPr lang="en-US" dirty="0" smtClean="0"/>
              <a:t> </a:t>
            </a:r>
            <a:r>
              <a:rPr lang="en-US" dirty="0" err="1" smtClean="0"/>
              <a:t>ancora</a:t>
            </a:r>
            <a:r>
              <a:rPr lang="en-US" dirty="0" smtClean="0"/>
              <a:t> </a:t>
            </a:r>
            <a:r>
              <a:rPr lang="en-US" dirty="0" err="1" smtClean="0"/>
              <a:t>necessitano</a:t>
            </a:r>
            <a:r>
              <a:rPr lang="en-US" dirty="0" smtClean="0"/>
              <a:t> </a:t>
            </a:r>
            <a:r>
              <a:rPr lang="en-US" dirty="0" err="1" smtClean="0"/>
              <a:t>studi</a:t>
            </a:r>
            <a:r>
              <a:rPr lang="en-US" dirty="0" smtClean="0"/>
              <a:t> e </a:t>
            </a:r>
            <a:r>
              <a:rPr lang="en-US" dirty="0" err="1" smtClean="0"/>
              <a:t>soluzioni</a:t>
            </a:r>
            <a:endParaRPr lang="en-US" dirty="0" smtClean="0"/>
          </a:p>
          <a:p>
            <a:r>
              <a:rPr lang="en-US" dirty="0"/>
              <a:t>U</a:t>
            </a:r>
            <a:r>
              <a:rPr lang="en-US" dirty="0" smtClean="0"/>
              <a:t>n </a:t>
            </a:r>
            <a:r>
              <a:rPr lang="en-US" dirty="0" err="1" smtClean="0"/>
              <a:t>grande</a:t>
            </a:r>
            <a:r>
              <a:rPr lang="en-US" dirty="0" smtClean="0"/>
              <a:t> </a:t>
            </a:r>
            <a:r>
              <a:rPr lang="en-US" dirty="0" err="1" smtClean="0"/>
              <a:t>sforzo</a:t>
            </a:r>
            <a:r>
              <a:rPr lang="en-US" dirty="0" smtClean="0"/>
              <a:t> </a:t>
            </a:r>
            <a:r>
              <a:rPr lang="en-US" dirty="0" smtClean="0"/>
              <a:t>con un budget </a:t>
            </a:r>
            <a:r>
              <a:rPr lang="en-US" dirty="0" err="1" smtClean="0"/>
              <a:t>adeguato</a:t>
            </a:r>
            <a:r>
              <a:rPr lang="en-US" dirty="0" smtClean="0"/>
              <a:t> e </a:t>
            </a:r>
            <a:r>
              <a:rPr lang="en-US" dirty="0" err="1" smtClean="0"/>
              <a:t>risorse</a:t>
            </a:r>
            <a:r>
              <a:rPr lang="en-US" dirty="0" smtClean="0"/>
              <a:t> </a:t>
            </a:r>
            <a:r>
              <a:rPr lang="en-US" dirty="0" err="1" smtClean="0"/>
              <a:t>umane</a:t>
            </a:r>
            <a:r>
              <a:rPr lang="en-US" dirty="0" smtClean="0"/>
              <a:t> in </a:t>
            </a:r>
            <a:r>
              <a:rPr lang="en-US" dirty="0" err="1" smtClean="0"/>
              <a:t>qualche</a:t>
            </a:r>
            <a:r>
              <a:rPr lang="en-US" dirty="0" smtClean="0"/>
              <a:t> </a:t>
            </a:r>
            <a:r>
              <a:rPr lang="en-US" dirty="0" err="1" smtClean="0"/>
              <a:t>settore</a:t>
            </a:r>
            <a:r>
              <a:rPr lang="en-US" dirty="0" smtClean="0"/>
              <a:t> </a:t>
            </a:r>
            <a:r>
              <a:rPr lang="en-US" dirty="0" err="1" smtClean="0"/>
              <a:t>limitate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8378362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6400"/>
            <a:ext cx="9144000" cy="6034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3283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1" dirty="0" smtClean="0">
                <a:solidFill>
                  <a:schemeClr val="accent6">
                    <a:lumMod val="50000"/>
                  </a:schemeClr>
                </a:solidFill>
              </a:rPr>
              <a:t>Interaction Region</a:t>
            </a:r>
            <a:endParaRPr lang="en-US" b="1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501776"/>
            <a:ext cx="82804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6951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 rotWithShape="1">
          <a:blip r:embed="rId2"/>
          <a:srcRect t="11359"/>
          <a:stretch/>
        </p:blipFill>
        <p:spPr>
          <a:xfrm>
            <a:off x="0" y="826173"/>
            <a:ext cx="9144000" cy="5951964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-46641"/>
            <a:ext cx="8229600" cy="1143000"/>
          </a:xfrm>
        </p:spPr>
        <p:txBody>
          <a:bodyPr/>
          <a:lstStyle/>
          <a:p>
            <a:r>
              <a:rPr lang="en-US" b="1" i="1" dirty="0" smtClean="0">
                <a:solidFill>
                  <a:srgbClr val="471278"/>
                </a:solidFill>
              </a:rPr>
              <a:t>IR design features</a:t>
            </a:r>
            <a:endParaRPr lang="en-US" b="1" i="1" dirty="0">
              <a:solidFill>
                <a:srgbClr val="47127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82583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Genesis">
      <a:dk1>
        <a:sysClr val="windowText" lastClr="000000"/>
      </a:dk1>
      <a:lt1>
        <a:sysClr val="window" lastClr="FFFFFF"/>
      </a:lt1>
      <a:dk2>
        <a:srgbClr val="465466"/>
      </a:dk2>
      <a:lt2>
        <a:srgbClr val="BBD7F8"/>
      </a:lt2>
      <a:accent1>
        <a:srgbClr val="80B606"/>
      </a:accent1>
      <a:accent2>
        <a:srgbClr val="E29F1D"/>
      </a:accent2>
      <a:accent3>
        <a:srgbClr val="2397E2"/>
      </a:accent3>
      <a:accent4>
        <a:srgbClr val="35ACA2"/>
      </a:accent4>
      <a:accent5>
        <a:srgbClr val="5430BB"/>
      </a:accent5>
      <a:accent6>
        <a:srgbClr val="8D34E0"/>
      </a:accent6>
      <a:hlink>
        <a:srgbClr val="00B0F0"/>
      </a:hlink>
      <a:folHlink>
        <a:srgbClr val="0070C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標準デザイン">
  <a:themeElements>
    <a:clrScheme name="">
      <a:dk1>
        <a:srgbClr val="CC6600"/>
      </a:dk1>
      <a:lt1>
        <a:srgbClr val="FFFFFF"/>
      </a:lt1>
      <a:dk2>
        <a:srgbClr val="292929"/>
      </a:dk2>
      <a:lt2>
        <a:srgbClr val="66FF33"/>
      </a:lt2>
      <a:accent1>
        <a:srgbClr val="00CC99"/>
      </a:accent1>
      <a:accent2>
        <a:srgbClr val="3333CC"/>
      </a:accent2>
      <a:accent3>
        <a:srgbClr val="ACACAC"/>
      </a:accent3>
      <a:accent4>
        <a:srgbClr val="DADADA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標準デザイン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標準デザイン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6738</TotalTime>
  <Words>4029</Words>
  <Application>Microsoft Macintosh PowerPoint</Application>
  <PresentationFormat>On-screen Show (4:3)</PresentationFormat>
  <Paragraphs>886</Paragraphs>
  <Slides>61</Slides>
  <Notes>9</Notes>
  <HiddenSlides>0</HiddenSlides>
  <MMClips>0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61</vt:i4>
      </vt:variant>
    </vt:vector>
  </HeadingPairs>
  <TitlesOfParts>
    <vt:vector size="66" baseType="lpstr">
      <vt:lpstr>Office Theme</vt:lpstr>
      <vt:lpstr>1_標準デザイン</vt:lpstr>
      <vt:lpstr>ビットマップ イメージ</vt:lpstr>
      <vt:lpstr>数式</vt:lpstr>
      <vt:lpstr>Microsoft Equation</vt:lpstr>
      <vt:lpstr>SuperKEKB Status Report del SuperKEKB Commissioning Workshop, KEK, Nov. 13th 2013</vt:lpstr>
      <vt:lpstr>Outlook</vt:lpstr>
      <vt:lpstr>Workshop Talks</vt:lpstr>
      <vt:lpstr>What’s new at SuperKEKB</vt:lpstr>
      <vt:lpstr>Machine Design Parameters</vt:lpstr>
      <vt:lpstr>Issues</vt:lpstr>
      <vt:lpstr>PowerPoint Presentation</vt:lpstr>
      <vt:lpstr>Interaction Region</vt:lpstr>
      <vt:lpstr>IR design features</vt:lpstr>
      <vt:lpstr>PowerPoint Presentation</vt:lpstr>
      <vt:lpstr>PowerPoint Presentation</vt:lpstr>
      <vt:lpstr>Corrector coils</vt:lpstr>
      <vt:lpstr>PowerPoint Presentation</vt:lpstr>
      <vt:lpstr>IR magnets measurements</vt:lpstr>
      <vt:lpstr>PowerPoint Presentation</vt:lpstr>
      <vt:lpstr>IP feedback</vt:lpstr>
      <vt:lpstr>PowerPoint Presentation</vt:lpstr>
      <vt:lpstr>QCSL vertical position oscillation (measurement) and orbit change (tracking) :  SuperKEKB HER</vt:lpstr>
      <vt:lpstr>PowerPoint Presentation</vt:lpstr>
      <vt:lpstr>Countermeasures</vt:lpstr>
      <vt:lpstr>PowerPoint Presentation</vt:lpstr>
      <vt:lpstr>Where we should put vertical collimator?</vt:lpstr>
      <vt:lpstr>PowerPoint Presentation</vt:lpstr>
      <vt:lpstr>Beam lifetime</vt:lpstr>
      <vt:lpstr>Magnet alignment strategy</vt:lpstr>
      <vt:lpstr>Effects of Tunnel deformation at SuperKEKB HER</vt:lpstr>
      <vt:lpstr>Simulation for SuperKEKB with machine errors</vt:lpstr>
      <vt:lpstr>PowerPoint Presentation</vt:lpstr>
      <vt:lpstr>PowerPoint Presentation</vt:lpstr>
      <vt:lpstr>Dynamic aperture with different types of errors</vt:lpstr>
      <vt:lpstr>Beam-beam related issues</vt:lpstr>
      <vt:lpstr>PowerPoint Presentation</vt:lpstr>
      <vt:lpstr>SuperKEKB beam-beam simulation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Conclusions on DA &amp; CW study</vt:lpstr>
      <vt:lpstr>Electron cloud issues</vt:lpstr>
      <vt:lpstr>Latest simulation result on the threshold value of instability</vt:lpstr>
      <vt:lpstr>Expected electron density</vt:lpstr>
      <vt:lpstr>Beam collimators</vt:lpstr>
      <vt:lpstr>HOM absorbers</vt:lpstr>
      <vt:lpstr>PowerPoint Presentation</vt:lpstr>
      <vt:lpstr>Photo-cathode RF gun</vt:lpstr>
      <vt:lpstr>Positron Source</vt:lpstr>
      <vt:lpstr>e+/e- beam switching at target</vt:lpstr>
      <vt:lpstr>Dynamic Aperture with beam-beam LER : w/ damping</vt:lpstr>
      <vt:lpstr>Beam injection issues</vt:lpstr>
      <vt:lpstr>Summary</vt:lpstr>
      <vt:lpstr>SuperKEKB Longitudinal FB plan</vt:lpstr>
      <vt:lpstr>Feedback kicker</vt:lpstr>
      <vt:lpstr>PowerPoint Presentation</vt:lpstr>
      <vt:lpstr>Commissioning phase 0  (2013 Sep. ~ 2014 Dec.)</vt:lpstr>
      <vt:lpstr>Commissioning phase 1  (2015 Jan. ~ June)</vt:lpstr>
      <vt:lpstr>Commissioning phase 2  (2016 Jan. ~ May)</vt:lpstr>
      <vt:lpstr>Commissioning phase 3  (2016 Oct. ~ )</vt:lpstr>
      <vt:lpstr>SuperKEKB luminosity projection</vt:lpstr>
      <vt:lpstr>Overall budget (original)</vt:lpstr>
      <vt:lpstr>Conclusioni</vt:lpstr>
    </vt:vector>
  </TitlesOfParts>
  <Company>INFN-LNF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Marica Biagini</dc:creator>
  <cp:lastModifiedBy>Marica Biagini</cp:lastModifiedBy>
  <cp:revision>133</cp:revision>
  <dcterms:created xsi:type="dcterms:W3CDTF">2013-11-12T03:05:34Z</dcterms:created>
  <dcterms:modified xsi:type="dcterms:W3CDTF">2013-12-03T12:53:05Z</dcterms:modified>
</cp:coreProperties>
</file>