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sldIdLst>
    <p:sldId id="330" r:id="rId2"/>
    <p:sldId id="331" r:id="rId3"/>
    <p:sldId id="332" r:id="rId4"/>
    <p:sldId id="333" r:id="rId5"/>
    <p:sldId id="336" r:id="rId6"/>
    <p:sldId id="337" r:id="rId7"/>
    <p:sldId id="335" r:id="rId8"/>
    <p:sldId id="334" r:id="rId9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6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752" y="-904"/>
      </p:cViewPr>
      <p:guideLst>
        <p:guide orient="horz" pos="2115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fld id="{530F29B1-81D4-48EA-98AB-E7CE3044F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1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BC133B-5CAC-4EA8-8F33-3B49ABEC1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9A15BE-4D5F-4DC2-BEC2-B3CE9B06F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455557-D82E-4181-B668-656564883D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1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57DA57-2562-4F44-A97B-375013A4F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0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A71A92-1CBB-485E-BE91-C015571A4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5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5874F5-0667-4B6D-B3AD-416972BE8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1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AC1347-66FC-4E34-A70A-8CEF3790C9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1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5624D6-3AF3-4F33-86FB-7D1F05F6E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2A0283-6498-48F0-B9F2-7858ED5481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ACB6A7-3EAD-4577-913C-60776DC66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BF81DD-DB2E-488F-A43F-4F6E421AB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184" y="6494462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DejaVu Sans" charset="0"/>
              </a:defRPr>
            </a:lvl1pPr>
          </a:lstStyle>
          <a:p>
            <a:r>
              <a:rPr lang="it-IT" smtClean="0"/>
              <a:t>CERN,  10 Jan 2013</a:t>
            </a:r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11987" y="6494462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DejaVu Sans" charset="0"/>
              </a:defRPr>
            </a:lvl1pPr>
          </a:lstStyle>
          <a:p>
            <a:fld id="{DA7329D1-806C-4C49-A0DC-2F266A13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/>
  <p:txStyles>
    <p:titleStyle>
      <a:lvl1pPr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2pPr>
      <a:lvl3pPr marL="11430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3pPr>
      <a:lvl4pPr marL="16002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4pPr>
      <a:lvl5pPr marL="20574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5pPr>
      <a:lvl6pPr marL="25146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6pPr>
      <a:lvl7pPr marL="29718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7pPr>
      <a:lvl8pPr marL="34290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8pPr>
      <a:lvl9pPr marL="3886200" indent="-228600" algn="l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Zen Hei" charset="0"/>
          <a:cs typeface="WenQuanYi Zen Hei" charset="0"/>
        </a:defRPr>
      </a:lvl9pPr>
    </p:titleStyle>
    <p:bodyStyle>
      <a:lvl1pPr marL="342900" indent="-342900" algn="l" defTabSz="457200" rtl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1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cap="all" dirty="0">
                <a:solidFill>
                  <a:srgbClr val="E6600D"/>
                </a:solidFill>
              </a:rPr>
              <a:t>Nano</a:t>
            </a:r>
            <a:r>
              <a:rPr lang="it-IT" sz="6000" dirty="0">
                <a:solidFill>
                  <a:srgbClr val="E6600D"/>
                </a:solidFill>
              </a:rPr>
              <a:t/>
            </a:r>
            <a:br>
              <a:rPr lang="it-IT" sz="6000" dirty="0">
                <a:solidFill>
                  <a:srgbClr val="E6600D"/>
                </a:solidFill>
              </a:rPr>
            </a:br>
            <a:r>
              <a:rPr lang="en-US" sz="6000" b="1" cap="all" dirty="0">
                <a:solidFill>
                  <a:srgbClr val="E6600D"/>
                </a:solidFill>
              </a:rPr>
              <a:t>Amplified</a:t>
            </a:r>
            <a:r>
              <a:rPr lang="it-IT" sz="6000" dirty="0">
                <a:solidFill>
                  <a:srgbClr val="E6600D"/>
                </a:solidFill>
              </a:rPr>
              <a:t/>
            </a:r>
            <a:br>
              <a:rPr lang="it-IT" sz="6000" dirty="0">
                <a:solidFill>
                  <a:srgbClr val="E6600D"/>
                </a:solidFill>
              </a:rPr>
            </a:br>
            <a:r>
              <a:rPr lang="en-US" sz="6000" b="1" cap="all" dirty="0">
                <a:solidFill>
                  <a:srgbClr val="E6600D"/>
                </a:solidFill>
              </a:rPr>
              <a:t>Therapy</a:t>
            </a:r>
            <a:endParaRPr lang="it-IT" sz="6000" dirty="0">
              <a:solidFill>
                <a:srgbClr val="E6600D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3911950"/>
            <a:ext cx="7704856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INFN-Milano, INFN-Torino, INFN-Pisa, </a:t>
            </a:r>
            <a:r>
              <a:rPr lang="en-US" sz="2800" dirty="0" smtClean="0"/>
              <a:t>INFN-Roma3</a:t>
            </a:r>
            <a:r>
              <a:rPr lang="it-IT" sz="2800" dirty="0" smtClean="0"/>
              <a:t>, </a:t>
            </a:r>
            <a:r>
              <a:rPr lang="en-US" sz="2800" dirty="0" smtClean="0"/>
              <a:t>CNR-Pisa, University </a:t>
            </a:r>
            <a:r>
              <a:rPr lang="en-US" sz="2800" dirty="0"/>
              <a:t>of Torino -Biotechnology </a:t>
            </a:r>
            <a:r>
              <a:rPr lang="en-US" sz="2800" dirty="0" smtClean="0"/>
              <a:t>Department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6573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06090"/>
          </a:xfrm>
        </p:spPr>
        <p:txBody>
          <a:bodyPr/>
          <a:lstStyle/>
          <a:p>
            <a:r>
              <a:rPr lang="it-IT" dirty="0" err="1" smtClean="0"/>
              <a:t>Rational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egnaposto contenuto 5"/>
          <p:cNvSpPr txBox="1">
            <a:spLocks noGrp="1"/>
          </p:cNvSpPr>
          <p:nvPr>
            <p:ph idx="1"/>
          </p:nvPr>
        </p:nvSpPr>
        <p:spPr>
          <a:xfrm>
            <a:off x="539552" y="908720"/>
            <a:ext cx="8228013" cy="636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Hadrontherapy</a:t>
            </a:r>
            <a:r>
              <a:rPr lang="en-US" dirty="0"/>
              <a:t> and Radiotherapy are well known and widely used methods to treat cancer when surgery is not suitable or as a complement to a surgical treatment.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investigation of the use of nanoparticles to increase the average Z and therefore the interaction cross sections has already </a:t>
            </a:r>
            <a:r>
              <a:rPr lang="en-US" dirty="0" smtClean="0"/>
              <a:t>started.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of nanoparticles bound to </a:t>
            </a:r>
            <a:r>
              <a:rPr lang="en-US" dirty="0" smtClean="0"/>
              <a:t>FDG: </a:t>
            </a:r>
            <a:r>
              <a:rPr lang="en-US" dirty="0"/>
              <a:t>no literature is available on a combined use of </a:t>
            </a:r>
            <a:r>
              <a:rPr lang="en-US" dirty="0" smtClean="0"/>
              <a:t>this approach: </a:t>
            </a:r>
            <a:r>
              <a:rPr lang="en-US" dirty="0"/>
              <a:t>nanoparticles bound to FDG (glucose), when injected, should accumulate in the </a:t>
            </a:r>
            <a:r>
              <a:rPr lang="en-US" dirty="0" err="1"/>
              <a:t>tumour</a:t>
            </a:r>
            <a:r>
              <a:rPr lang="en-US" dirty="0"/>
              <a:t> volume at a rate higher than in other cells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purpose of the present proposal is to investigate the feasibility and the in-vitro net effect of the proposed approach, called </a:t>
            </a:r>
            <a:r>
              <a:rPr lang="en-US" dirty="0" err="1" smtClean="0">
                <a:solidFill>
                  <a:srgbClr val="C00000"/>
                </a:solidFill>
              </a:rPr>
              <a:t>nano</a:t>
            </a:r>
            <a:r>
              <a:rPr lang="en-US" dirty="0" smtClean="0">
                <a:solidFill>
                  <a:srgbClr val="C00000"/>
                </a:solidFill>
              </a:rPr>
              <a:t>-amplified therapy.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2 years project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462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1° </a:t>
            </a:r>
            <a:r>
              <a:rPr lang="it-IT" dirty="0" err="1" smtClean="0"/>
              <a:t>year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Nano-particles production </a:t>
            </a:r>
            <a:endParaRPr lang="it-IT" b="1" dirty="0"/>
          </a:p>
          <a:p>
            <a:pPr lvl="0"/>
            <a:r>
              <a:rPr lang="en-US" dirty="0"/>
              <a:t>Gold nanoparticles are emerging as promising agents for cancer therapy and are being investigated as drug carriers, </a:t>
            </a:r>
            <a:r>
              <a:rPr lang="en-US" dirty="0" err="1"/>
              <a:t>photothermal</a:t>
            </a:r>
            <a:r>
              <a:rPr lang="en-US" dirty="0"/>
              <a:t> agents, contrast agents and </a:t>
            </a:r>
            <a:r>
              <a:rPr lang="en-US" dirty="0" err="1"/>
              <a:t>radiosensitisers</a:t>
            </a:r>
            <a:r>
              <a:rPr lang="en-US" dirty="0"/>
              <a:t>. For this project 18FDG-AuNPs and Glucose-</a:t>
            </a:r>
            <a:r>
              <a:rPr lang="en-US" dirty="0" err="1"/>
              <a:t>AuNP</a:t>
            </a:r>
            <a:r>
              <a:rPr lang="en-US" dirty="0"/>
              <a:t> (</a:t>
            </a:r>
            <a:r>
              <a:rPr lang="en-US" dirty="0" err="1"/>
              <a:t>Glu-AuNPs</a:t>
            </a:r>
            <a:r>
              <a:rPr lang="en-US" dirty="0"/>
              <a:t>) will be </a:t>
            </a:r>
            <a:r>
              <a:rPr lang="en-US" dirty="0" smtClean="0"/>
              <a:t>synthetized by University </a:t>
            </a:r>
            <a:r>
              <a:rPr lang="en-US" dirty="0"/>
              <a:t>of Torino – Biotechnology </a:t>
            </a:r>
            <a:r>
              <a:rPr lang="en-US" dirty="0" smtClean="0"/>
              <a:t>Department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1° </a:t>
            </a:r>
            <a:r>
              <a:rPr lang="it-IT" dirty="0" err="1" smtClean="0"/>
              <a:t>year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Nano-particles distribution and uptake</a:t>
            </a:r>
            <a:endParaRPr lang="it-IT" b="1" dirty="0"/>
          </a:p>
          <a:p>
            <a:r>
              <a:rPr lang="en-US" dirty="0"/>
              <a:t>The first milestone is the evaluation of the differences in the distribution of FDG with respect to Au-FDG. It is a critical measurement, as it will allow to measure to what extent binding Au nanoparticles to FDG changes the radiotracer distribution and the uptake time.</a:t>
            </a:r>
            <a:endParaRPr lang="it-IT" b="1" dirty="0"/>
          </a:p>
          <a:p>
            <a:r>
              <a:rPr lang="en-US" dirty="0"/>
              <a:t>	In order to quantify the comparison, measurements with PET/CT on small animals will be carried out </a:t>
            </a:r>
            <a:r>
              <a:rPr lang="it-IT" dirty="0" smtClean="0"/>
              <a:t>in </a:t>
            </a:r>
            <a:r>
              <a:rPr lang="it-IT" dirty="0" err="1" smtClean="0"/>
              <a:t>collaboration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Torino and Pisa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92A0283-6498-48F0-B9F2-7858ED5481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8013" cy="1141412"/>
          </a:xfrm>
          <a:prstGeom prst="rect">
            <a:avLst/>
          </a:prstGeom>
        </p:spPr>
        <p:txBody>
          <a:bodyPr/>
          <a:lstStyle>
            <a:lvl1pPr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2pPr>
            <a:lvl3pPr marL="11430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3pPr>
            <a:lvl4pPr marL="16002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4pPr>
            <a:lvl5pPr marL="20574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5pPr>
            <a:lvl6pPr marL="25146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6pPr>
            <a:lvl7pPr marL="29718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7pPr>
            <a:lvl8pPr marL="34290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8pPr>
            <a:lvl9pPr marL="38862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Zen Hei" charset="0"/>
                <a:cs typeface="WenQuanYi Zen Hei" charset="0"/>
              </a:defRPr>
            </a:lvl9pPr>
          </a:lstStyle>
          <a:p>
            <a:r>
              <a:rPr lang="it-IT" kern="0" smtClean="0"/>
              <a:t>1° year</a:t>
            </a:r>
            <a:endParaRPr lang="it-IT" kern="0" dirty="0"/>
          </a:p>
        </p:txBody>
      </p:sp>
      <p:sp>
        <p:nvSpPr>
          <p:cNvPr id="5" name="Rettangolo 4"/>
          <p:cNvSpPr/>
          <p:nvPr/>
        </p:nvSpPr>
        <p:spPr>
          <a:xfrm>
            <a:off x="450862" y="980728"/>
            <a:ext cx="8145661" cy="5248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PET/CT-</a:t>
            </a:r>
            <a:r>
              <a:rPr lang="it-IT" sz="2400" b="1" dirty="0" err="1" smtClean="0"/>
              <a:t>based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assesment</a:t>
            </a:r>
            <a:r>
              <a:rPr lang="it-IT" sz="2400" b="1" dirty="0" smtClean="0"/>
              <a:t> on Small Animals</a:t>
            </a:r>
          </a:p>
          <a:p>
            <a:endParaRPr lang="it-IT" sz="2400" b="1" dirty="0"/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uptale</a:t>
            </a:r>
            <a:r>
              <a:rPr lang="it-IT" sz="2400" dirty="0" smtClean="0"/>
              <a:t> of FDG inside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tissues</a:t>
            </a:r>
            <a:r>
              <a:rPr lang="it-IT" sz="2400" dirty="0" smtClean="0"/>
              <a:t>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be </a:t>
            </a:r>
            <a:r>
              <a:rPr lang="it-IT" sz="2400" dirty="0" err="1" smtClean="0"/>
              <a:t>modeled</a:t>
            </a:r>
            <a:r>
              <a:rPr lang="it-IT" sz="2400" dirty="0" smtClean="0"/>
              <a:t> with a </a:t>
            </a:r>
            <a:r>
              <a:rPr lang="it-IT" sz="2400" dirty="0" err="1" smtClean="0"/>
              <a:t>compartment</a:t>
            </a:r>
            <a:r>
              <a:rPr lang="it-IT" sz="2400" dirty="0" smtClean="0"/>
              <a:t> model </a:t>
            </a:r>
            <a:r>
              <a:rPr lang="it-IT" sz="2400" dirty="0" err="1" smtClean="0"/>
              <a:t>estimating</a:t>
            </a:r>
            <a:r>
              <a:rPr lang="it-IT" sz="2400" dirty="0" smtClean="0"/>
              <a:t>   the </a:t>
            </a:r>
            <a:r>
              <a:rPr lang="it-IT" sz="2400" dirty="0" err="1" smtClean="0"/>
              <a:t>influx</a:t>
            </a:r>
            <a:r>
              <a:rPr lang="it-IT" sz="2400" dirty="0" smtClean="0"/>
              <a:t> and </a:t>
            </a:r>
            <a:r>
              <a:rPr lang="it-IT" sz="2400" dirty="0" err="1" smtClean="0"/>
              <a:t>retention</a:t>
            </a:r>
            <a:r>
              <a:rPr lang="it-IT" sz="2400" dirty="0" smtClean="0"/>
              <a:t> </a:t>
            </a:r>
            <a:r>
              <a:rPr lang="it-IT" sz="2400" dirty="0" err="1" smtClean="0"/>
              <a:t>costant</a:t>
            </a:r>
            <a:r>
              <a:rPr lang="it-IT" sz="2400" dirty="0" smtClean="0"/>
              <a:t> of </a:t>
            </a:r>
            <a:r>
              <a:rPr lang="it-IT" sz="2400" dirty="0"/>
              <a:t>FDG and </a:t>
            </a:r>
            <a:r>
              <a:rPr lang="it-IT" sz="2400" dirty="0" smtClean="0"/>
              <a:t>FDG/</a:t>
            </a:r>
            <a:r>
              <a:rPr lang="it-IT" sz="2400" dirty="0" err="1" smtClean="0"/>
              <a:t>Au</a:t>
            </a:r>
            <a:r>
              <a:rPr lang="it-IT" sz="2400" dirty="0" smtClean="0"/>
              <a:t> </a:t>
            </a:r>
            <a:r>
              <a:rPr lang="it-IT" sz="2400" dirty="0" err="1" smtClean="0"/>
              <a:t>separately</a:t>
            </a:r>
            <a:r>
              <a:rPr lang="it-IT" sz="2400" dirty="0" smtClean="0"/>
              <a:t>. </a:t>
            </a:r>
            <a:r>
              <a:rPr lang="it-IT" sz="2400" dirty="0" err="1" smtClean="0"/>
              <a:t>Alternatively</a:t>
            </a:r>
            <a:r>
              <a:rPr lang="it-IT" sz="2400" dirty="0" smtClean="0"/>
              <a:t> a </a:t>
            </a:r>
            <a:r>
              <a:rPr lang="it-IT" sz="2400" dirty="0" err="1" smtClean="0"/>
              <a:t>simple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Standardized</a:t>
            </a:r>
            <a:r>
              <a:rPr lang="it-IT" sz="2400" dirty="0" smtClean="0"/>
              <a:t> </a:t>
            </a:r>
            <a:r>
              <a:rPr lang="it-IT" sz="2400" dirty="0" err="1" smtClean="0"/>
              <a:t>Uptake</a:t>
            </a:r>
            <a:r>
              <a:rPr lang="it-IT" sz="2400" dirty="0" smtClean="0"/>
              <a:t> Value </a:t>
            </a:r>
            <a:r>
              <a:rPr lang="it-IT" sz="2400" dirty="0" err="1" smtClean="0"/>
              <a:t>calculation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be </a:t>
            </a:r>
            <a:r>
              <a:rPr lang="it-IT" sz="2400" dirty="0" err="1" smtClean="0"/>
              <a:t>carried</a:t>
            </a:r>
            <a:r>
              <a:rPr lang="it-IT" sz="2400" dirty="0" smtClean="0"/>
              <a:t> out to estimate the </a:t>
            </a:r>
            <a:r>
              <a:rPr lang="it-IT" sz="2400" dirty="0" err="1" smtClean="0"/>
              <a:t>metabolic</a:t>
            </a:r>
            <a:r>
              <a:rPr lang="it-IT" sz="2400" dirty="0" smtClean="0"/>
              <a:t> rate.</a:t>
            </a:r>
          </a:p>
          <a:p>
            <a:r>
              <a:rPr lang="it-IT" sz="2400" dirty="0" smtClean="0"/>
              <a:t>Co-</a:t>
            </a:r>
            <a:r>
              <a:rPr lang="it-IT" sz="2400" dirty="0" err="1" smtClean="0"/>
              <a:t>registered</a:t>
            </a:r>
            <a:r>
              <a:rPr lang="it-IT" sz="2400" dirty="0" smtClean="0"/>
              <a:t> micro-CT and micro-PET images </a:t>
            </a:r>
            <a:r>
              <a:rPr lang="it-IT" sz="2400" dirty="0" err="1" smtClean="0"/>
              <a:t>will</a:t>
            </a:r>
            <a:r>
              <a:rPr lang="it-IT" sz="2400" dirty="0" smtClean="0"/>
              <a:t> </a:t>
            </a:r>
            <a:r>
              <a:rPr lang="it-IT" sz="2400" dirty="0" err="1" smtClean="0"/>
              <a:t>allow</a:t>
            </a:r>
            <a:r>
              <a:rPr lang="it-IT" sz="2400" dirty="0" smtClean="0"/>
              <a:t> the accurate </a:t>
            </a:r>
            <a:r>
              <a:rPr lang="it-IT" sz="2400" dirty="0" err="1" smtClean="0"/>
              <a:t>localizzation</a:t>
            </a:r>
            <a:r>
              <a:rPr lang="it-IT" sz="2400" dirty="0" smtClean="0"/>
              <a:t> of the nano-FDG </a:t>
            </a:r>
            <a:r>
              <a:rPr lang="it-IT" sz="2400" dirty="0" err="1" smtClean="0"/>
              <a:t>distribution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will</a:t>
            </a:r>
            <a:r>
              <a:rPr lang="it-IT" sz="2400" dirty="0" smtClean="0"/>
              <a:t> </a:t>
            </a:r>
            <a:r>
              <a:rPr lang="it-IT" sz="2400" dirty="0" err="1" smtClean="0"/>
              <a:t>permit</a:t>
            </a:r>
            <a:r>
              <a:rPr lang="it-IT" sz="2400" dirty="0" smtClean="0"/>
              <a:t> to </a:t>
            </a:r>
            <a:r>
              <a:rPr lang="it-IT" sz="2400" dirty="0" err="1" smtClean="0"/>
              <a:t>study</a:t>
            </a:r>
            <a:r>
              <a:rPr lang="it-IT" sz="2400" dirty="0" smtClean="0"/>
              <a:t> the </a:t>
            </a:r>
            <a:r>
              <a:rPr lang="it-IT" sz="2400" dirty="0" err="1"/>
              <a:t>differences</a:t>
            </a:r>
            <a:r>
              <a:rPr lang="it-IT" sz="2400" dirty="0"/>
              <a:t> </a:t>
            </a:r>
            <a:r>
              <a:rPr lang="it-IT" sz="2400" dirty="0" smtClean="0"/>
              <a:t>, </a:t>
            </a:r>
            <a:r>
              <a:rPr lang="it-IT" sz="2400" dirty="0" err="1" smtClean="0"/>
              <a:t>if</a:t>
            </a:r>
            <a:r>
              <a:rPr lang="it-IT" sz="2400" dirty="0" smtClean="0"/>
              <a:t> </a:t>
            </a:r>
            <a:r>
              <a:rPr lang="it-IT" sz="2400" dirty="0" err="1" smtClean="0"/>
              <a:t>any</a:t>
            </a:r>
            <a:r>
              <a:rPr lang="it-IT" sz="2400" dirty="0" smtClean="0"/>
              <a:t>,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to FDG case and the </a:t>
            </a:r>
            <a:r>
              <a:rPr lang="it-IT" sz="2400" dirty="0" err="1" smtClean="0"/>
              <a:t>averaged</a:t>
            </a:r>
            <a:r>
              <a:rPr lang="it-IT" sz="2400" dirty="0" smtClean="0"/>
              <a:t> </a:t>
            </a:r>
            <a:r>
              <a:rPr lang="it-IT" sz="2400" dirty="0" err="1" smtClean="0"/>
              <a:t>tumor</a:t>
            </a:r>
            <a:r>
              <a:rPr lang="it-IT" sz="2400" dirty="0" smtClean="0"/>
              <a:t>/</a:t>
            </a:r>
            <a:r>
              <a:rPr lang="it-IT" sz="2400" dirty="0" err="1" smtClean="0"/>
              <a:t>normal</a:t>
            </a:r>
            <a:r>
              <a:rPr lang="it-IT" sz="2400" dirty="0" smtClean="0"/>
              <a:t> </a:t>
            </a:r>
            <a:r>
              <a:rPr lang="it-IT" sz="2400" dirty="0" err="1" smtClean="0"/>
              <a:t>tissues</a:t>
            </a:r>
            <a:r>
              <a:rPr lang="it-IT" sz="2400" dirty="0" smtClean="0"/>
              <a:t> </a:t>
            </a:r>
            <a:r>
              <a:rPr lang="it-IT" sz="2400" dirty="0" err="1" smtClean="0"/>
              <a:t>ratios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The micro-PET/CT </a:t>
            </a:r>
            <a:r>
              <a:rPr lang="it-IT" sz="2400" dirty="0" err="1" smtClean="0"/>
              <a:t>scan</a:t>
            </a:r>
            <a:r>
              <a:rPr lang="it-IT" sz="2400" dirty="0" smtClean="0"/>
              <a:t> </a:t>
            </a:r>
            <a:r>
              <a:rPr lang="it-IT" sz="2400" dirty="0" err="1" smtClean="0"/>
              <a:t>will</a:t>
            </a:r>
            <a:r>
              <a:rPr lang="it-IT" sz="2400" dirty="0" smtClean="0"/>
              <a:t> be </a:t>
            </a:r>
            <a:r>
              <a:rPr lang="it-IT" sz="2400" dirty="0" err="1" smtClean="0"/>
              <a:t>analyzed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search</a:t>
            </a:r>
            <a:r>
              <a:rPr lang="it-IT" sz="2400" dirty="0" smtClean="0"/>
              <a:t> for high </a:t>
            </a:r>
            <a:r>
              <a:rPr lang="it-IT" sz="2400" dirty="0" err="1" smtClean="0"/>
              <a:t>uptake</a:t>
            </a:r>
            <a:r>
              <a:rPr lang="it-IT" sz="2400" dirty="0" smtClean="0"/>
              <a:t> </a:t>
            </a:r>
            <a:r>
              <a:rPr lang="it-IT" sz="2400" dirty="0" err="1" smtClean="0"/>
              <a:t>regions</a:t>
            </a:r>
            <a:r>
              <a:rPr lang="it-IT" sz="2400" dirty="0" smtClean="0"/>
              <a:t> </a:t>
            </a:r>
            <a:r>
              <a:rPr lang="it-IT" sz="2400" dirty="0" err="1" smtClean="0"/>
              <a:t>will</a:t>
            </a:r>
            <a:r>
              <a:rPr lang="it-IT" sz="2400" dirty="0" smtClean="0"/>
              <a:t> be </a:t>
            </a:r>
            <a:r>
              <a:rPr lang="it-IT" sz="2400" dirty="0" err="1" smtClean="0"/>
              <a:t>performed</a:t>
            </a:r>
            <a:r>
              <a:rPr lang="it-IT" sz="2400" dirty="0" smtClean="0"/>
              <a:t> by </a:t>
            </a:r>
            <a:r>
              <a:rPr lang="it-IT" sz="2400" dirty="0" err="1" smtClean="0"/>
              <a:t>means</a:t>
            </a:r>
            <a:r>
              <a:rPr lang="it-IT" sz="2400" dirty="0" smtClean="0"/>
              <a:t> of </a:t>
            </a:r>
            <a:r>
              <a:rPr lang="it-IT" sz="2400" dirty="0" err="1" smtClean="0">
                <a:solidFill>
                  <a:srgbClr val="595959"/>
                </a:solidFill>
              </a:rPr>
              <a:t>Support</a:t>
            </a:r>
            <a:r>
              <a:rPr lang="it-IT" sz="2400" dirty="0" smtClean="0">
                <a:solidFill>
                  <a:srgbClr val="595959"/>
                </a:solidFill>
              </a:rPr>
              <a:t> </a:t>
            </a:r>
            <a:r>
              <a:rPr lang="it-IT" sz="2400" dirty="0" err="1" smtClean="0">
                <a:solidFill>
                  <a:srgbClr val="595959"/>
                </a:solidFill>
              </a:rPr>
              <a:t>Vector</a:t>
            </a:r>
            <a:r>
              <a:rPr lang="it-IT" sz="2400" dirty="0" smtClean="0">
                <a:solidFill>
                  <a:srgbClr val="595959"/>
                </a:solidFill>
              </a:rPr>
              <a:t> Machine  </a:t>
            </a:r>
            <a:r>
              <a:rPr lang="it-IT" sz="2400" dirty="0" smtClean="0"/>
              <a:t>and </a:t>
            </a:r>
            <a:r>
              <a:rPr lang="it-IT" sz="2400" dirty="0" smtClean="0"/>
              <a:t>Virtual </a:t>
            </a:r>
            <a:r>
              <a:rPr lang="it-IT" sz="2400" dirty="0" err="1" smtClean="0"/>
              <a:t>Ant</a:t>
            </a:r>
            <a:r>
              <a:rPr lang="it-IT" sz="2400" dirty="0" smtClean="0"/>
              <a:t> </a:t>
            </a:r>
            <a:r>
              <a:rPr lang="it-IT" sz="2400" dirty="0" err="1" smtClean="0"/>
              <a:t>colonies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7442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92A0283-6498-48F0-B9F2-7858ED5481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1547664" y="1268760"/>
            <a:ext cx="6408712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IF THESE 1°  YEAR MEASUREMENTS WILL </a:t>
            </a:r>
            <a:r>
              <a:rPr lang="it-IT" sz="2800" dirty="0" smtClean="0">
                <a:solidFill>
                  <a:srgbClr val="C00000"/>
                </a:solidFill>
              </a:rPr>
              <a:t> BE SUCCESSFULL WE </a:t>
            </a:r>
            <a:r>
              <a:rPr lang="it-IT" sz="2800" dirty="0">
                <a:solidFill>
                  <a:srgbClr val="C00000"/>
                </a:solidFill>
              </a:rPr>
              <a:t>WILL PROCEED WITH THE NEXT </a:t>
            </a:r>
            <a:r>
              <a:rPr lang="it-IT" sz="2800" dirty="0" smtClean="0">
                <a:solidFill>
                  <a:srgbClr val="C00000"/>
                </a:solidFill>
              </a:rPr>
              <a:t>YEAR</a:t>
            </a:r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5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2°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228013" cy="4968552"/>
          </a:xfrm>
        </p:spPr>
        <p:txBody>
          <a:bodyPr/>
          <a:lstStyle/>
          <a:p>
            <a:r>
              <a:rPr lang="en-US" b="1" dirty="0"/>
              <a:t>In-vitro beam test</a:t>
            </a:r>
            <a:endParaRPr lang="it-IT" b="1" dirty="0"/>
          </a:p>
          <a:p>
            <a:r>
              <a:rPr lang="en-GB" dirty="0"/>
              <a:t>Cultured human </a:t>
            </a:r>
            <a:r>
              <a:rPr lang="en-GB" dirty="0" err="1"/>
              <a:t>tumor</a:t>
            </a:r>
            <a:r>
              <a:rPr lang="en-GB" dirty="0"/>
              <a:t> cells will be used. The </a:t>
            </a:r>
            <a:r>
              <a:rPr lang="en-GB" dirty="0" err="1"/>
              <a:t>glioblastoma</a:t>
            </a:r>
            <a:r>
              <a:rPr lang="en-GB" dirty="0"/>
              <a:t> U373 and LN229 cell lines and the Non Small Cell Lung Cancer A549 line are already available at INFN-Milano (Radiobiology </a:t>
            </a:r>
            <a:r>
              <a:rPr lang="en-GB" dirty="0" smtClean="0"/>
              <a:t>Laboratory.</a:t>
            </a:r>
          </a:p>
          <a:p>
            <a:r>
              <a:rPr lang="en-GB" dirty="0"/>
              <a:t>All these cell lines are derived from </a:t>
            </a:r>
            <a:r>
              <a:rPr lang="en-GB" dirty="0" err="1"/>
              <a:t>tumors</a:t>
            </a:r>
            <a:r>
              <a:rPr lang="en-GB" dirty="0"/>
              <a:t> that, due to their resistance to conventional therapies, are eligible for multimodal therapies and </a:t>
            </a:r>
            <a:r>
              <a:rPr lang="en-GB" dirty="0" err="1"/>
              <a:t>hadrontherapy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/>
              <a:t>Dose- survival curves will be measured for cells irradiated with protons, C-ions and, for comparison, with 6 MeV photons. </a:t>
            </a:r>
            <a:endParaRPr lang="it-IT" dirty="0"/>
          </a:p>
          <a:p>
            <a:r>
              <a:rPr lang="en-GB" dirty="0"/>
              <a:t>Irradiations with protons (therapeutic beam) and C-ions (50 </a:t>
            </a:r>
            <a:r>
              <a:rPr lang="en-GB" dirty="0" err="1"/>
              <a:t>keV</a:t>
            </a:r>
            <a:r>
              <a:rPr lang="en-GB" dirty="0"/>
              <a:t>/um) will be performed at INFN-LNS. </a:t>
            </a:r>
            <a:r>
              <a:rPr lang="en-GB" dirty="0" smtClean="0"/>
              <a:t>The </a:t>
            </a:r>
            <a:r>
              <a:rPr lang="en-GB" dirty="0"/>
              <a:t>6 MeV photon beam will be made available by </a:t>
            </a:r>
            <a:r>
              <a:rPr lang="en-GB" dirty="0" err="1"/>
              <a:t>Istituto</a:t>
            </a:r>
            <a:r>
              <a:rPr lang="en-GB" dirty="0"/>
              <a:t> </a:t>
            </a:r>
            <a:r>
              <a:rPr lang="en-GB" dirty="0" err="1"/>
              <a:t>Tumori</a:t>
            </a:r>
            <a:r>
              <a:rPr lang="en-GB" dirty="0"/>
              <a:t>, Milano</a:t>
            </a:r>
            <a:r>
              <a:rPr lang="en-GB" dirty="0" smtClean="0"/>
              <a:t>.</a:t>
            </a:r>
            <a:endParaRPr lang="it-IT" dirty="0"/>
          </a:p>
          <a:p>
            <a:endParaRPr lang="it-IT" sz="2000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2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957DA57-2562-4F44-A97B-375013A4F9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egnaposto contenuto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dirty="0" smtClean="0"/>
              <a:t>In-vitro beam test</a:t>
            </a:r>
            <a:endParaRPr lang="it-IT" b="1" kern="0" dirty="0" smtClean="0"/>
          </a:p>
          <a:p>
            <a:r>
              <a:rPr lang="en-GB" sz="2000" kern="0" dirty="0" smtClean="0"/>
              <a:t>The results will be </a:t>
            </a:r>
            <a:r>
              <a:rPr lang="en-GB" sz="2000" kern="0" dirty="0" err="1" smtClean="0"/>
              <a:t>analyzed</a:t>
            </a:r>
            <a:r>
              <a:rPr lang="en-GB" sz="2000" kern="0" dirty="0" smtClean="0"/>
              <a:t> following the linear quadratic model of cell survival, in order to determine the alpha and beta parameters. </a:t>
            </a:r>
            <a:endParaRPr lang="it-IT" sz="2000" kern="0" dirty="0" smtClean="0"/>
          </a:p>
          <a:p>
            <a:r>
              <a:rPr lang="en-GB" sz="2000" kern="0" dirty="0" smtClean="0"/>
              <a:t>RBE values for the different conditions will be determined and compared.</a:t>
            </a:r>
          </a:p>
          <a:p>
            <a:endParaRPr lang="en-GB" sz="2000" dirty="0"/>
          </a:p>
          <a:p>
            <a:endParaRPr lang="it-IT" sz="2000" kern="0" dirty="0" smtClean="0"/>
          </a:p>
          <a:p>
            <a:endParaRPr lang="it-IT" kern="0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2°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970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Zen Hei"/>
        <a:cs typeface="WenQuanYi Zen Hei"/>
      </a:majorFont>
      <a:minorFont>
        <a:latin typeface="Calibri"/>
        <a:ea typeface="WenQuanYi Zen Hei"/>
        <a:cs typeface="WenQuanYi Zen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609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Nano Amplified Therapy</vt:lpstr>
      <vt:lpstr>Rational:</vt:lpstr>
      <vt:lpstr>1° year</vt:lpstr>
      <vt:lpstr>1° year</vt:lpstr>
      <vt:lpstr>PowerPoint Presentation</vt:lpstr>
      <vt:lpstr>PowerPoint Presentation</vt:lpstr>
      <vt:lpstr>2° year </vt:lpstr>
      <vt:lpstr>2° year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battist</dc:creator>
  <cp:lastModifiedBy>maria giuseppina bisogni</cp:lastModifiedBy>
  <cp:revision>45</cp:revision>
  <cp:lastPrinted>1601-01-01T00:00:00Z</cp:lastPrinted>
  <dcterms:created xsi:type="dcterms:W3CDTF">1601-01-01T00:00:00Z</dcterms:created>
  <dcterms:modified xsi:type="dcterms:W3CDTF">2013-07-01T12:10:38Z</dcterms:modified>
</cp:coreProperties>
</file>