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30" r:id="rId2"/>
    <p:sldMasterId id="2147483735" r:id="rId3"/>
  </p:sldMasterIdLst>
  <p:notesMasterIdLst>
    <p:notesMasterId r:id="rId61"/>
  </p:notesMasterIdLst>
  <p:handoutMasterIdLst>
    <p:handoutMasterId r:id="rId62"/>
  </p:handoutMasterIdLst>
  <p:sldIdLst>
    <p:sldId id="540" r:id="rId4"/>
    <p:sldId id="421" r:id="rId5"/>
    <p:sldId id="456" r:id="rId6"/>
    <p:sldId id="450" r:id="rId7"/>
    <p:sldId id="512" r:id="rId8"/>
    <p:sldId id="452" r:id="rId9"/>
    <p:sldId id="541" r:id="rId10"/>
    <p:sldId id="542" r:id="rId11"/>
    <p:sldId id="543" r:id="rId12"/>
    <p:sldId id="545" r:id="rId13"/>
    <p:sldId id="546" r:id="rId14"/>
    <p:sldId id="388" r:id="rId15"/>
    <p:sldId id="457" r:id="rId16"/>
    <p:sldId id="458" r:id="rId17"/>
    <p:sldId id="459" r:id="rId18"/>
    <p:sldId id="461" r:id="rId19"/>
    <p:sldId id="557" r:id="rId20"/>
    <p:sldId id="462" r:id="rId21"/>
    <p:sldId id="460" r:id="rId22"/>
    <p:sldId id="547" r:id="rId23"/>
    <p:sldId id="465" r:id="rId24"/>
    <p:sldId id="466" r:id="rId25"/>
    <p:sldId id="469" r:id="rId26"/>
    <p:sldId id="479" r:id="rId27"/>
    <p:sldId id="480" r:id="rId28"/>
    <p:sldId id="474" r:id="rId29"/>
    <p:sldId id="475" r:id="rId30"/>
    <p:sldId id="476" r:id="rId31"/>
    <p:sldId id="477" r:id="rId32"/>
    <p:sldId id="478" r:id="rId33"/>
    <p:sldId id="481" r:id="rId34"/>
    <p:sldId id="464" r:id="rId35"/>
    <p:sldId id="483" r:id="rId36"/>
    <p:sldId id="511" r:id="rId37"/>
    <p:sldId id="484" r:id="rId38"/>
    <p:sldId id="485" r:id="rId39"/>
    <p:sldId id="486" r:id="rId40"/>
    <p:sldId id="550" r:id="rId41"/>
    <p:sldId id="487" r:id="rId42"/>
    <p:sldId id="488" r:id="rId43"/>
    <p:sldId id="489" r:id="rId44"/>
    <p:sldId id="551" r:id="rId45"/>
    <p:sldId id="492" r:id="rId46"/>
    <p:sldId id="497" r:id="rId47"/>
    <p:sldId id="558" r:id="rId48"/>
    <p:sldId id="499" r:id="rId49"/>
    <p:sldId id="539" r:id="rId50"/>
    <p:sldId id="500" r:id="rId51"/>
    <p:sldId id="560" r:id="rId52"/>
    <p:sldId id="502" r:id="rId53"/>
    <p:sldId id="503" r:id="rId54"/>
    <p:sldId id="552" r:id="rId55"/>
    <p:sldId id="555" r:id="rId56"/>
    <p:sldId id="291" r:id="rId57"/>
    <p:sldId id="538" r:id="rId58"/>
    <p:sldId id="556" r:id="rId59"/>
    <p:sldId id="559"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62" autoAdjust="0"/>
    <p:restoredTop sz="92895" autoAdjust="0"/>
  </p:normalViewPr>
  <p:slideViewPr>
    <p:cSldViewPr snapToGrid="0" snapToObjects="1">
      <p:cViewPr>
        <p:scale>
          <a:sx n="70" d="100"/>
          <a:sy n="70" d="100"/>
        </p:scale>
        <p:origin x="-132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52"/>
    </p:cViewPr>
  </p:sorterViewPr>
  <p:notesViewPr>
    <p:cSldViewPr snapToGrid="0" snapToObjects="1">
      <p:cViewPr varScale="1">
        <p:scale>
          <a:sx n="56" d="100"/>
          <a:sy n="56" d="100"/>
        </p:scale>
        <p:origin x="-288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5" Type="http://schemas.openxmlformats.org/officeDocument/2006/relationships/image" Target="../media/image65.wmf"/><Relationship Id="rId4"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DDEBA5-DD32-0A4D-AB70-4975F2CD4740}" type="datetime1">
              <a:rPr lang="en-US" smtClean="0"/>
              <a:t>5/20/2013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13D871-DDC3-794A-AF65-76A4C9EF79AB}" type="slidenum">
              <a:rPr lang="en-US" smtClean="0"/>
              <a:t>‹#›</a:t>
            </a:fld>
            <a:endParaRPr lang="en-US"/>
          </a:p>
        </p:txBody>
      </p:sp>
    </p:spTree>
    <p:extLst>
      <p:ext uri="{BB962C8B-B14F-4D97-AF65-F5344CB8AC3E}">
        <p14:creationId xmlns:p14="http://schemas.microsoft.com/office/powerpoint/2010/main" val="14842667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D8502-D4A6-C041-A73C-50D07D269DAB}" type="datetime1">
              <a:rPr lang="en-US" smtClean="0"/>
              <a:t>5/20/2013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25A7C-C2A9-7544-9ED7-5E08F7A6F2AC}" type="slidenum">
              <a:rPr lang="en-US" smtClean="0"/>
              <a:t>‹#›</a:t>
            </a:fld>
            <a:endParaRPr lang="en-US"/>
          </a:p>
        </p:txBody>
      </p:sp>
    </p:spTree>
    <p:extLst>
      <p:ext uri="{BB962C8B-B14F-4D97-AF65-F5344CB8AC3E}">
        <p14:creationId xmlns:p14="http://schemas.microsoft.com/office/powerpoint/2010/main" val="35429012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B26874C6-40FF-436A-89FE-F5D99EA300EE}" type="slidenum">
              <a:rPr lang="it-IT" smtClean="0"/>
              <a:t>14</a:t>
            </a:fld>
            <a:endParaRPr lang="it-IT"/>
          </a:p>
        </p:txBody>
      </p:sp>
    </p:spTree>
    <p:extLst>
      <p:ext uri="{BB962C8B-B14F-4D97-AF65-F5344CB8AC3E}">
        <p14:creationId xmlns:p14="http://schemas.microsoft.com/office/powerpoint/2010/main" val="2731250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D125A7C-C2A9-7544-9ED7-5E08F7A6F2AC}" type="slidenum">
              <a:rPr lang="en-US" smtClean="0"/>
              <a:t>33</a:t>
            </a:fld>
            <a:endParaRPr lang="en-US"/>
          </a:p>
        </p:txBody>
      </p:sp>
    </p:spTree>
    <p:extLst>
      <p:ext uri="{BB962C8B-B14F-4D97-AF65-F5344CB8AC3E}">
        <p14:creationId xmlns:p14="http://schemas.microsoft.com/office/powerpoint/2010/main" val="418190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36C1B59-497B-469D-A21F-0000652A1836}" type="slidenum">
              <a:rPr lang="en-US" smtClean="0"/>
              <a:pPr>
                <a:defRPr/>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4DE87-011D-407D-8F4D-98D16ED47EDD}" type="slidenum">
              <a:rPr lang="it-IT"/>
              <a:pPr/>
              <a:t>40</a:t>
            </a:fld>
            <a:endParaRPr lang="it-IT"/>
          </a:p>
        </p:txBody>
      </p:sp>
      <p:sp>
        <p:nvSpPr>
          <p:cNvPr id="828418" name="Rectangle 2"/>
          <p:cNvSpPr>
            <a:spLocks noGrp="1" noRot="1" noChangeAspect="1" noChangeArrowheads="1"/>
          </p:cNvSpPr>
          <p:nvPr>
            <p:ph type="sldImg"/>
          </p:nvPr>
        </p:nvSpPr>
        <p:spPr bwMode="auto">
          <a:xfrm>
            <a:off x="1192213" y="704850"/>
            <a:ext cx="4511675" cy="3384550"/>
          </a:xfrm>
          <a:prstGeom prst="rect">
            <a:avLst/>
          </a:prstGeom>
          <a:solidFill>
            <a:srgbClr val="FFFFFF"/>
          </a:solidFill>
          <a:ln>
            <a:solidFill>
              <a:srgbClr val="000000"/>
            </a:solidFill>
            <a:miter lim="800000"/>
            <a:headEnd/>
            <a:tailEnd/>
          </a:ln>
        </p:spPr>
      </p:sp>
      <p:sp>
        <p:nvSpPr>
          <p:cNvPr id="828419" name="Rectangle 3"/>
          <p:cNvSpPr>
            <a:spLocks noGrp="1" noChangeArrowheads="1"/>
          </p:cNvSpPr>
          <p:nvPr>
            <p:ph type="body" idx="1"/>
          </p:nvPr>
        </p:nvSpPr>
        <p:spPr bwMode="auto">
          <a:xfrm>
            <a:off x="929898" y="4371493"/>
            <a:ext cx="5036949" cy="4089461"/>
          </a:xfrm>
          <a:prstGeom prst="rect">
            <a:avLst/>
          </a:prstGeom>
          <a:solidFill>
            <a:srgbClr val="FFFFFF"/>
          </a:solidFill>
          <a:ln>
            <a:solidFill>
              <a:srgbClr val="000000"/>
            </a:solidFill>
            <a:miter lim="800000"/>
            <a:headEnd/>
            <a:tailEnd/>
          </a:ln>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D125A7C-C2A9-7544-9ED7-5E08F7A6F2AC}" type="slidenum">
              <a:rPr lang="en-US" smtClean="0"/>
              <a:t>41</a:t>
            </a:fld>
            <a:endParaRPr lang="en-US"/>
          </a:p>
        </p:txBody>
      </p:sp>
    </p:spTree>
    <p:extLst>
      <p:ext uri="{BB962C8B-B14F-4D97-AF65-F5344CB8AC3E}">
        <p14:creationId xmlns:p14="http://schemas.microsoft.com/office/powerpoint/2010/main" val="42247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7C2F3-D3C8-4FE5-A25D-28A23DB58A60}" type="slidenum">
              <a:rPr lang="it-IT"/>
              <a:pPr/>
              <a:t>19</a:t>
            </a:fld>
            <a:endParaRPr lang="it-IT"/>
          </a:p>
        </p:txBody>
      </p:sp>
      <p:sp>
        <p:nvSpPr>
          <p:cNvPr id="31746" name="Rectangle 2"/>
          <p:cNvSpPr>
            <a:spLocks noGrp="1" noRot="1" noChangeAspect="1" noChangeArrowheads="1" noTextEdit="1"/>
          </p:cNvSpPr>
          <p:nvPr>
            <p:ph type="sldImg"/>
          </p:nvPr>
        </p:nvSpPr>
        <p:spPr>
          <a:xfrm>
            <a:off x="1192213" y="704850"/>
            <a:ext cx="4513262" cy="3384550"/>
          </a:xfrm>
          <a:ln/>
        </p:spPr>
      </p:sp>
      <p:sp>
        <p:nvSpPr>
          <p:cNvPr id="31747" name="Rectangle 3"/>
          <p:cNvSpPr>
            <a:spLocks noGrp="1" noChangeArrowheads="1"/>
          </p:cNvSpPr>
          <p:nvPr>
            <p:ph type="body" idx="1"/>
          </p:nvPr>
        </p:nvSpPr>
        <p:spPr>
          <a:xfrm>
            <a:off x="930275" y="4371975"/>
            <a:ext cx="5037138" cy="4089400"/>
          </a:xfrm>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D125A7C-C2A9-7544-9ED7-5E08F7A6F2AC}" type="slidenum">
              <a:rPr lang="en-US" smtClean="0"/>
              <a:t>21</a:t>
            </a:fld>
            <a:endParaRPr lang="en-US"/>
          </a:p>
        </p:txBody>
      </p:sp>
    </p:spTree>
    <p:extLst>
      <p:ext uri="{BB962C8B-B14F-4D97-AF65-F5344CB8AC3E}">
        <p14:creationId xmlns:p14="http://schemas.microsoft.com/office/powerpoint/2010/main" val="91946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259331-1AFE-4BB4-B1FA-D1D1EEC359AB}" type="slidenum">
              <a:rPr lang="it-IT"/>
              <a:pPr/>
              <a:t>25</a:t>
            </a:fld>
            <a:endParaRPr lang="it-IT"/>
          </a:p>
        </p:txBody>
      </p:sp>
      <p:sp>
        <p:nvSpPr>
          <p:cNvPr id="561154" name="Rectangle 2"/>
          <p:cNvSpPr>
            <a:spLocks noGrp="1" noRot="1" noChangeAspect="1" noChangeArrowheads="1" noTextEdit="1"/>
          </p:cNvSpPr>
          <p:nvPr>
            <p:ph type="sldImg"/>
          </p:nvPr>
        </p:nvSpPr>
        <p:spPr>
          <a:xfrm>
            <a:off x="1192213" y="704850"/>
            <a:ext cx="4513262" cy="3384550"/>
          </a:xfrm>
          <a:ln/>
        </p:spPr>
      </p:sp>
      <p:sp>
        <p:nvSpPr>
          <p:cNvPr id="561155" name="Rectangle 3"/>
          <p:cNvSpPr>
            <a:spLocks noGrp="1" noChangeArrowheads="1"/>
          </p:cNvSpPr>
          <p:nvPr>
            <p:ph type="body" idx="1"/>
          </p:nvPr>
        </p:nvSpPr>
        <p:spPr>
          <a:xfrm>
            <a:off x="930275" y="4371975"/>
            <a:ext cx="5037138" cy="4089400"/>
          </a:xfrm>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p:txBody>
          <a:bodyPr/>
          <a:lstStyle>
            <a:lvl1pPr eaLnBrk="0" hangingPunct="0">
              <a:tabLst>
                <a:tab pos="668232" algn="l"/>
                <a:tab pos="1336464" algn="l"/>
                <a:tab pos="2004696" algn="l"/>
                <a:tab pos="2672928" algn="l"/>
              </a:tabLst>
              <a:defRPr sz="2200">
                <a:solidFill>
                  <a:schemeClr val="bg1"/>
                </a:solidFill>
                <a:latin typeface="Verdana" charset="0"/>
                <a:ea typeface="ＭＳ Ｐゴシック" charset="0"/>
                <a:cs typeface="ＭＳ Ｐゴシック" charset="0"/>
              </a:defRPr>
            </a:lvl1pPr>
            <a:lvl2pPr eaLnBrk="0" hangingPunct="0">
              <a:tabLst>
                <a:tab pos="668232" algn="l"/>
                <a:tab pos="1336464" algn="l"/>
                <a:tab pos="2004696" algn="l"/>
                <a:tab pos="2672928" algn="l"/>
              </a:tabLst>
              <a:defRPr sz="2200">
                <a:solidFill>
                  <a:schemeClr val="bg1"/>
                </a:solidFill>
                <a:latin typeface="Verdana" charset="0"/>
                <a:ea typeface="ＭＳ Ｐゴシック" charset="0"/>
              </a:defRPr>
            </a:lvl2pPr>
            <a:lvl3pPr eaLnBrk="0" hangingPunct="0">
              <a:tabLst>
                <a:tab pos="668232" algn="l"/>
                <a:tab pos="1336464" algn="l"/>
                <a:tab pos="2004696" algn="l"/>
                <a:tab pos="2672928" algn="l"/>
              </a:tabLst>
              <a:defRPr sz="2200">
                <a:solidFill>
                  <a:schemeClr val="bg1"/>
                </a:solidFill>
                <a:latin typeface="Verdana" charset="0"/>
                <a:ea typeface="ＭＳ Ｐゴシック" charset="0"/>
              </a:defRPr>
            </a:lvl3pPr>
            <a:lvl4pPr eaLnBrk="0" hangingPunct="0">
              <a:tabLst>
                <a:tab pos="668232" algn="l"/>
                <a:tab pos="1336464" algn="l"/>
                <a:tab pos="2004696" algn="l"/>
                <a:tab pos="2672928" algn="l"/>
              </a:tabLst>
              <a:defRPr sz="2200">
                <a:solidFill>
                  <a:schemeClr val="bg1"/>
                </a:solidFill>
                <a:latin typeface="Verdana" charset="0"/>
                <a:ea typeface="ＭＳ Ｐゴシック" charset="0"/>
              </a:defRPr>
            </a:lvl4pPr>
            <a:lvl5pPr eaLnBrk="0" hangingPunct="0">
              <a:tabLst>
                <a:tab pos="668232" algn="l"/>
                <a:tab pos="1336464" algn="l"/>
                <a:tab pos="2004696" algn="l"/>
                <a:tab pos="2672928" algn="l"/>
              </a:tabLst>
              <a:defRPr sz="2200">
                <a:solidFill>
                  <a:schemeClr val="bg1"/>
                </a:solidFill>
                <a:latin typeface="Verdana" charset="0"/>
                <a:ea typeface="ＭＳ Ｐゴシック" charset="0"/>
              </a:defRPr>
            </a:lvl5pPr>
            <a:lvl6pPr marL="2321227"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6pPr>
            <a:lvl7pPr marL="2743269"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7pPr>
            <a:lvl8pPr marL="3165310"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8pPr>
            <a:lvl9pPr marL="3587351"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9pPr>
          </a:lstStyle>
          <a:p>
            <a:pPr eaLnBrk="1" hangingPunct="1"/>
            <a:fld id="{C1E0AA13-13DA-5D44-9E3E-918897E260D3}" type="slidenum">
              <a:rPr lang="en-US" sz="1100">
                <a:solidFill>
                  <a:srgbClr val="000000"/>
                </a:solidFill>
                <a:latin typeface="Times New Roman" charset="0"/>
                <a:cs typeface="宋体" charset="0"/>
              </a:rPr>
              <a:pPr eaLnBrk="1" hangingPunct="1"/>
              <a:t>26</a:t>
            </a:fld>
            <a:endParaRPr lang="en-US" sz="1100">
              <a:solidFill>
                <a:srgbClr val="000000"/>
              </a:solidFill>
              <a:latin typeface="Times New Roman" charset="0"/>
              <a:cs typeface="宋体" charset="0"/>
            </a:endParaRPr>
          </a:p>
        </p:txBody>
      </p:sp>
      <p:sp>
        <p:nvSpPr>
          <p:cNvPr id="28673" name="Text Box 1"/>
          <p:cNvSpPr txBox="1">
            <a:spLocks noGrp="1" noRot="1" noChangeAspect="1" noChangeArrowheads="1"/>
          </p:cNvSpPr>
          <p:nvPr>
            <p:ph type="sldImg"/>
          </p:nvPr>
        </p:nvSpPr>
        <p:spPr>
          <a:xfrm>
            <a:off x="1190625" y="681038"/>
            <a:ext cx="4537075" cy="34036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883320" y="4357122"/>
            <a:ext cx="5079091" cy="40848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p:txBody>
          <a:bodyPr/>
          <a:lstStyle>
            <a:lvl1pPr eaLnBrk="0" hangingPunct="0">
              <a:tabLst>
                <a:tab pos="668232" algn="l"/>
                <a:tab pos="1336464" algn="l"/>
                <a:tab pos="2004696" algn="l"/>
                <a:tab pos="2672928" algn="l"/>
              </a:tabLst>
              <a:defRPr sz="2200">
                <a:solidFill>
                  <a:schemeClr val="bg1"/>
                </a:solidFill>
                <a:latin typeface="Verdana" charset="0"/>
                <a:ea typeface="ＭＳ Ｐゴシック" charset="0"/>
                <a:cs typeface="ＭＳ Ｐゴシック" charset="0"/>
              </a:defRPr>
            </a:lvl1pPr>
            <a:lvl2pPr eaLnBrk="0" hangingPunct="0">
              <a:tabLst>
                <a:tab pos="668232" algn="l"/>
                <a:tab pos="1336464" algn="l"/>
                <a:tab pos="2004696" algn="l"/>
                <a:tab pos="2672928" algn="l"/>
              </a:tabLst>
              <a:defRPr sz="2200">
                <a:solidFill>
                  <a:schemeClr val="bg1"/>
                </a:solidFill>
                <a:latin typeface="Verdana" charset="0"/>
                <a:ea typeface="ＭＳ Ｐゴシック" charset="0"/>
              </a:defRPr>
            </a:lvl2pPr>
            <a:lvl3pPr eaLnBrk="0" hangingPunct="0">
              <a:tabLst>
                <a:tab pos="668232" algn="l"/>
                <a:tab pos="1336464" algn="l"/>
                <a:tab pos="2004696" algn="l"/>
                <a:tab pos="2672928" algn="l"/>
              </a:tabLst>
              <a:defRPr sz="2200">
                <a:solidFill>
                  <a:schemeClr val="bg1"/>
                </a:solidFill>
                <a:latin typeface="Verdana" charset="0"/>
                <a:ea typeface="ＭＳ Ｐゴシック" charset="0"/>
              </a:defRPr>
            </a:lvl3pPr>
            <a:lvl4pPr eaLnBrk="0" hangingPunct="0">
              <a:tabLst>
                <a:tab pos="668232" algn="l"/>
                <a:tab pos="1336464" algn="l"/>
                <a:tab pos="2004696" algn="l"/>
                <a:tab pos="2672928" algn="l"/>
              </a:tabLst>
              <a:defRPr sz="2200">
                <a:solidFill>
                  <a:schemeClr val="bg1"/>
                </a:solidFill>
                <a:latin typeface="Verdana" charset="0"/>
                <a:ea typeface="ＭＳ Ｐゴシック" charset="0"/>
              </a:defRPr>
            </a:lvl4pPr>
            <a:lvl5pPr eaLnBrk="0" hangingPunct="0">
              <a:tabLst>
                <a:tab pos="668232" algn="l"/>
                <a:tab pos="1336464" algn="l"/>
                <a:tab pos="2004696" algn="l"/>
                <a:tab pos="2672928" algn="l"/>
              </a:tabLst>
              <a:defRPr sz="2200">
                <a:solidFill>
                  <a:schemeClr val="bg1"/>
                </a:solidFill>
                <a:latin typeface="Verdana" charset="0"/>
                <a:ea typeface="ＭＳ Ｐゴシック" charset="0"/>
              </a:defRPr>
            </a:lvl5pPr>
            <a:lvl6pPr marL="2321227"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6pPr>
            <a:lvl7pPr marL="2743269"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7pPr>
            <a:lvl8pPr marL="3165310"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8pPr>
            <a:lvl9pPr marL="3587351"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9pPr>
          </a:lstStyle>
          <a:p>
            <a:pPr eaLnBrk="1" hangingPunct="1"/>
            <a:fld id="{E43771CC-AF22-C742-A559-12C7FF8CAA4C}" type="slidenum">
              <a:rPr lang="en-US" sz="1100">
                <a:solidFill>
                  <a:srgbClr val="000000"/>
                </a:solidFill>
                <a:latin typeface="Times New Roman" charset="0"/>
                <a:cs typeface="宋体" charset="0"/>
              </a:rPr>
              <a:pPr eaLnBrk="1" hangingPunct="1"/>
              <a:t>27</a:t>
            </a:fld>
            <a:endParaRPr lang="en-US" sz="1100">
              <a:solidFill>
                <a:srgbClr val="000000"/>
              </a:solidFill>
              <a:latin typeface="Times New Roman" charset="0"/>
              <a:cs typeface="宋体" charset="0"/>
            </a:endParaRPr>
          </a:p>
        </p:txBody>
      </p:sp>
      <p:sp>
        <p:nvSpPr>
          <p:cNvPr id="29697" name="Text Box 1"/>
          <p:cNvSpPr txBox="1">
            <a:spLocks noGrp="1" noRot="1" noChangeAspect="1" noChangeArrowheads="1"/>
          </p:cNvSpPr>
          <p:nvPr>
            <p:ph type="sldImg"/>
          </p:nvPr>
        </p:nvSpPr>
        <p:spPr>
          <a:xfrm>
            <a:off x="1190625" y="681038"/>
            <a:ext cx="4537075" cy="34036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883320" y="4357122"/>
            <a:ext cx="5079091" cy="40848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p:txBody>
          <a:bodyPr/>
          <a:lstStyle>
            <a:lvl1pPr eaLnBrk="0" hangingPunct="0">
              <a:tabLst>
                <a:tab pos="668232" algn="l"/>
                <a:tab pos="1336464" algn="l"/>
                <a:tab pos="2004696" algn="l"/>
                <a:tab pos="2672928" algn="l"/>
              </a:tabLst>
              <a:defRPr sz="2200">
                <a:solidFill>
                  <a:schemeClr val="bg1"/>
                </a:solidFill>
                <a:latin typeface="Verdana" charset="0"/>
                <a:ea typeface="ＭＳ Ｐゴシック" charset="0"/>
                <a:cs typeface="ＭＳ Ｐゴシック" charset="0"/>
              </a:defRPr>
            </a:lvl1pPr>
            <a:lvl2pPr eaLnBrk="0" hangingPunct="0">
              <a:tabLst>
                <a:tab pos="668232" algn="l"/>
                <a:tab pos="1336464" algn="l"/>
                <a:tab pos="2004696" algn="l"/>
                <a:tab pos="2672928" algn="l"/>
              </a:tabLst>
              <a:defRPr sz="2200">
                <a:solidFill>
                  <a:schemeClr val="bg1"/>
                </a:solidFill>
                <a:latin typeface="Verdana" charset="0"/>
                <a:ea typeface="ＭＳ Ｐゴシック" charset="0"/>
              </a:defRPr>
            </a:lvl2pPr>
            <a:lvl3pPr eaLnBrk="0" hangingPunct="0">
              <a:tabLst>
                <a:tab pos="668232" algn="l"/>
                <a:tab pos="1336464" algn="l"/>
                <a:tab pos="2004696" algn="l"/>
                <a:tab pos="2672928" algn="l"/>
              </a:tabLst>
              <a:defRPr sz="2200">
                <a:solidFill>
                  <a:schemeClr val="bg1"/>
                </a:solidFill>
                <a:latin typeface="Verdana" charset="0"/>
                <a:ea typeface="ＭＳ Ｐゴシック" charset="0"/>
              </a:defRPr>
            </a:lvl3pPr>
            <a:lvl4pPr eaLnBrk="0" hangingPunct="0">
              <a:tabLst>
                <a:tab pos="668232" algn="l"/>
                <a:tab pos="1336464" algn="l"/>
                <a:tab pos="2004696" algn="l"/>
                <a:tab pos="2672928" algn="l"/>
              </a:tabLst>
              <a:defRPr sz="2200">
                <a:solidFill>
                  <a:schemeClr val="bg1"/>
                </a:solidFill>
                <a:latin typeface="Verdana" charset="0"/>
                <a:ea typeface="ＭＳ Ｐゴシック" charset="0"/>
              </a:defRPr>
            </a:lvl4pPr>
            <a:lvl5pPr eaLnBrk="0" hangingPunct="0">
              <a:tabLst>
                <a:tab pos="668232" algn="l"/>
                <a:tab pos="1336464" algn="l"/>
                <a:tab pos="2004696" algn="l"/>
                <a:tab pos="2672928" algn="l"/>
              </a:tabLst>
              <a:defRPr sz="2200">
                <a:solidFill>
                  <a:schemeClr val="bg1"/>
                </a:solidFill>
                <a:latin typeface="Verdana" charset="0"/>
                <a:ea typeface="ＭＳ Ｐゴシック" charset="0"/>
              </a:defRPr>
            </a:lvl5pPr>
            <a:lvl6pPr marL="2321227"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6pPr>
            <a:lvl7pPr marL="2743269"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7pPr>
            <a:lvl8pPr marL="3165310"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8pPr>
            <a:lvl9pPr marL="3587351"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9pPr>
          </a:lstStyle>
          <a:p>
            <a:pPr eaLnBrk="1" hangingPunct="1"/>
            <a:fld id="{28AEE327-F7A8-FC4D-958F-968BE6DA912E}" type="slidenum">
              <a:rPr lang="en-US" sz="1100">
                <a:solidFill>
                  <a:srgbClr val="000000"/>
                </a:solidFill>
                <a:latin typeface="Times New Roman" charset="0"/>
                <a:cs typeface="宋体" charset="0"/>
              </a:rPr>
              <a:pPr eaLnBrk="1" hangingPunct="1"/>
              <a:t>28</a:t>
            </a:fld>
            <a:endParaRPr lang="en-US" sz="1100">
              <a:solidFill>
                <a:srgbClr val="000000"/>
              </a:solidFill>
              <a:latin typeface="Times New Roman" charset="0"/>
              <a:cs typeface="宋体" charset="0"/>
            </a:endParaRPr>
          </a:p>
        </p:txBody>
      </p:sp>
      <p:sp>
        <p:nvSpPr>
          <p:cNvPr id="30721" name="Text Box 1"/>
          <p:cNvSpPr txBox="1">
            <a:spLocks noGrp="1" noRot="1" noChangeAspect="1" noChangeArrowheads="1"/>
          </p:cNvSpPr>
          <p:nvPr>
            <p:ph type="sldImg"/>
          </p:nvPr>
        </p:nvSpPr>
        <p:spPr>
          <a:xfrm>
            <a:off x="1190625" y="681038"/>
            <a:ext cx="4537075" cy="34036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883320" y="4357122"/>
            <a:ext cx="5079091" cy="40848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p:txBody>
          <a:bodyPr/>
          <a:lstStyle>
            <a:lvl1pPr eaLnBrk="0" hangingPunct="0">
              <a:tabLst>
                <a:tab pos="668232" algn="l"/>
                <a:tab pos="1336464" algn="l"/>
                <a:tab pos="2004696" algn="l"/>
                <a:tab pos="2672928" algn="l"/>
              </a:tabLst>
              <a:defRPr sz="2200">
                <a:solidFill>
                  <a:schemeClr val="bg1"/>
                </a:solidFill>
                <a:latin typeface="Verdana" charset="0"/>
                <a:ea typeface="ＭＳ Ｐゴシック" charset="0"/>
                <a:cs typeface="ＭＳ Ｐゴシック" charset="0"/>
              </a:defRPr>
            </a:lvl1pPr>
            <a:lvl2pPr eaLnBrk="0" hangingPunct="0">
              <a:tabLst>
                <a:tab pos="668232" algn="l"/>
                <a:tab pos="1336464" algn="l"/>
                <a:tab pos="2004696" algn="l"/>
                <a:tab pos="2672928" algn="l"/>
              </a:tabLst>
              <a:defRPr sz="2200">
                <a:solidFill>
                  <a:schemeClr val="bg1"/>
                </a:solidFill>
                <a:latin typeface="Verdana" charset="0"/>
                <a:ea typeface="ＭＳ Ｐゴシック" charset="0"/>
              </a:defRPr>
            </a:lvl2pPr>
            <a:lvl3pPr eaLnBrk="0" hangingPunct="0">
              <a:tabLst>
                <a:tab pos="668232" algn="l"/>
                <a:tab pos="1336464" algn="l"/>
                <a:tab pos="2004696" algn="l"/>
                <a:tab pos="2672928" algn="l"/>
              </a:tabLst>
              <a:defRPr sz="2200">
                <a:solidFill>
                  <a:schemeClr val="bg1"/>
                </a:solidFill>
                <a:latin typeface="Verdana" charset="0"/>
                <a:ea typeface="ＭＳ Ｐゴシック" charset="0"/>
              </a:defRPr>
            </a:lvl3pPr>
            <a:lvl4pPr eaLnBrk="0" hangingPunct="0">
              <a:tabLst>
                <a:tab pos="668232" algn="l"/>
                <a:tab pos="1336464" algn="l"/>
                <a:tab pos="2004696" algn="l"/>
                <a:tab pos="2672928" algn="l"/>
              </a:tabLst>
              <a:defRPr sz="2200">
                <a:solidFill>
                  <a:schemeClr val="bg1"/>
                </a:solidFill>
                <a:latin typeface="Verdana" charset="0"/>
                <a:ea typeface="ＭＳ Ｐゴシック" charset="0"/>
              </a:defRPr>
            </a:lvl4pPr>
            <a:lvl5pPr eaLnBrk="0" hangingPunct="0">
              <a:tabLst>
                <a:tab pos="668232" algn="l"/>
                <a:tab pos="1336464" algn="l"/>
                <a:tab pos="2004696" algn="l"/>
                <a:tab pos="2672928" algn="l"/>
              </a:tabLst>
              <a:defRPr sz="2200">
                <a:solidFill>
                  <a:schemeClr val="bg1"/>
                </a:solidFill>
                <a:latin typeface="Verdana" charset="0"/>
                <a:ea typeface="ＭＳ Ｐゴシック" charset="0"/>
              </a:defRPr>
            </a:lvl5pPr>
            <a:lvl6pPr marL="2321227"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6pPr>
            <a:lvl7pPr marL="2743269"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7pPr>
            <a:lvl8pPr marL="3165310"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8pPr>
            <a:lvl9pPr marL="3587351"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9pPr>
          </a:lstStyle>
          <a:p>
            <a:pPr eaLnBrk="1" hangingPunct="1">
              <a:defRPr/>
            </a:pPr>
            <a:fld id="{C9440FDC-2C64-AE43-96A8-6902BF8A43B6}" type="slidenum">
              <a:rPr lang="en-US" sz="1100">
                <a:solidFill>
                  <a:srgbClr val="000000"/>
                </a:solidFill>
                <a:latin typeface="Times New Roman" charset="0"/>
                <a:ea typeface="宋体" charset="0"/>
                <a:cs typeface="宋体" charset="0"/>
              </a:rPr>
              <a:pPr eaLnBrk="1" hangingPunct="1">
                <a:defRPr/>
              </a:pPr>
              <a:t>29</a:t>
            </a:fld>
            <a:endParaRPr lang="en-US" sz="1100">
              <a:solidFill>
                <a:srgbClr val="000000"/>
              </a:solidFill>
              <a:latin typeface="Times New Roman" charset="0"/>
              <a:ea typeface="宋体" charset="0"/>
              <a:cs typeface="宋体" charset="0"/>
            </a:endParaRPr>
          </a:p>
        </p:txBody>
      </p:sp>
      <p:sp>
        <p:nvSpPr>
          <p:cNvPr id="31745" name="Text Box 1"/>
          <p:cNvSpPr txBox="1">
            <a:spLocks noGrp="1" noRot="1" noChangeAspect="1" noChangeArrowheads="1"/>
          </p:cNvSpPr>
          <p:nvPr>
            <p:ph type="sldImg"/>
          </p:nvPr>
        </p:nvSpPr>
        <p:spPr>
          <a:xfrm>
            <a:off x="1190625" y="681038"/>
            <a:ext cx="4537075" cy="34036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883320" y="4357122"/>
            <a:ext cx="5079091" cy="40848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p:txBody>
          <a:bodyPr/>
          <a:lstStyle>
            <a:lvl1pPr eaLnBrk="0" hangingPunct="0">
              <a:tabLst>
                <a:tab pos="668232" algn="l"/>
                <a:tab pos="1336464" algn="l"/>
                <a:tab pos="2004696" algn="l"/>
                <a:tab pos="2672928" algn="l"/>
              </a:tabLst>
              <a:defRPr sz="2200">
                <a:solidFill>
                  <a:schemeClr val="bg1"/>
                </a:solidFill>
                <a:latin typeface="Verdana" charset="0"/>
                <a:ea typeface="ＭＳ Ｐゴシック" charset="0"/>
                <a:cs typeface="ＭＳ Ｐゴシック" charset="0"/>
              </a:defRPr>
            </a:lvl1pPr>
            <a:lvl2pPr eaLnBrk="0" hangingPunct="0">
              <a:tabLst>
                <a:tab pos="668232" algn="l"/>
                <a:tab pos="1336464" algn="l"/>
                <a:tab pos="2004696" algn="l"/>
                <a:tab pos="2672928" algn="l"/>
              </a:tabLst>
              <a:defRPr sz="2200">
                <a:solidFill>
                  <a:schemeClr val="bg1"/>
                </a:solidFill>
                <a:latin typeface="Verdana" charset="0"/>
                <a:ea typeface="ＭＳ Ｐゴシック" charset="0"/>
              </a:defRPr>
            </a:lvl2pPr>
            <a:lvl3pPr eaLnBrk="0" hangingPunct="0">
              <a:tabLst>
                <a:tab pos="668232" algn="l"/>
                <a:tab pos="1336464" algn="l"/>
                <a:tab pos="2004696" algn="l"/>
                <a:tab pos="2672928" algn="l"/>
              </a:tabLst>
              <a:defRPr sz="2200">
                <a:solidFill>
                  <a:schemeClr val="bg1"/>
                </a:solidFill>
                <a:latin typeface="Verdana" charset="0"/>
                <a:ea typeface="ＭＳ Ｐゴシック" charset="0"/>
              </a:defRPr>
            </a:lvl3pPr>
            <a:lvl4pPr eaLnBrk="0" hangingPunct="0">
              <a:tabLst>
                <a:tab pos="668232" algn="l"/>
                <a:tab pos="1336464" algn="l"/>
                <a:tab pos="2004696" algn="l"/>
                <a:tab pos="2672928" algn="l"/>
              </a:tabLst>
              <a:defRPr sz="2200">
                <a:solidFill>
                  <a:schemeClr val="bg1"/>
                </a:solidFill>
                <a:latin typeface="Verdana" charset="0"/>
                <a:ea typeface="ＭＳ Ｐゴシック" charset="0"/>
              </a:defRPr>
            </a:lvl4pPr>
            <a:lvl5pPr eaLnBrk="0" hangingPunct="0">
              <a:tabLst>
                <a:tab pos="668232" algn="l"/>
                <a:tab pos="1336464" algn="l"/>
                <a:tab pos="2004696" algn="l"/>
                <a:tab pos="2672928" algn="l"/>
              </a:tabLst>
              <a:defRPr sz="2200">
                <a:solidFill>
                  <a:schemeClr val="bg1"/>
                </a:solidFill>
                <a:latin typeface="Verdana" charset="0"/>
                <a:ea typeface="ＭＳ Ｐゴシック" charset="0"/>
              </a:defRPr>
            </a:lvl5pPr>
            <a:lvl6pPr marL="2321227"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6pPr>
            <a:lvl7pPr marL="2743269"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7pPr>
            <a:lvl8pPr marL="3165310"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8pPr>
            <a:lvl9pPr marL="3587351" indent="-211021" defTabSz="414715" eaLnBrk="0" fontAlgn="base" hangingPunct="0">
              <a:spcBef>
                <a:spcPct val="0"/>
              </a:spcBef>
              <a:spcAft>
                <a:spcPct val="0"/>
              </a:spcAft>
              <a:buClr>
                <a:srgbClr val="000000"/>
              </a:buClr>
              <a:buSzPct val="100000"/>
              <a:buFont typeface="Times New Roman" charset="0"/>
              <a:tabLst>
                <a:tab pos="668232" algn="l"/>
                <a:tab pos="1336464" algn="l"/>
                <a:tab pos="2004696" algn="l"/>
                <a:tab pos="2672928" algn="l"/>
              </a:tabLst>
              <a:defRPr sz="2200">
                <a:solidFill>
                  <a:schemeClr val="bg1"/>
                </a:solidFill>
                <a:latin typeface="Verdana" charset="0"/>
                <a:ea typeface="ＭＳ Ｐゴシック" charset="0"/>
              </a:defRPr>
            </a:lvl9pPr>
          </a:lstStyle>
          <a:p>
            <a:pPr eaLnBrk="1" hangingPunct="1"/>
            <a:fld id="{923B94DD-EB28-104B-8B92-AA420B03AA4F}" type="slidenum">
              <a:rPr lang="en-US" sz="1100">
                <a:solidFill>
                  <a:srgbClr val="000000"/>
                </a:solidFill>
                <a:latin typeface="Times New Roman" charset="0"/>
                <a:cs typeface="宋体" charset="0"/>
              </a:rPr>
              <a:pPr eaLnBrk="1" hangingPunct="1"/>
              <a:t>30</a:t>
            </a:fld>
            <a:endParaRPr lang="en-US" sz="1100">
              <a:solidFill>
                <a:srgbClr val="000000"/>
              </a:solidFill>
              <a:latin typeface="Times New Roman" charset="0"/>
              <a:cs typeface="宋体" charset="0"/>
            </a:endParaRPr>
          </a:p>
        </p:txBody>
      </p:sp>
      <p:sp>
        <p:nvSpPr>
          <p:cNvPr id="34817" name="Text Box 1"/>
          <p:cNvSpPr txBox="1">
            <a:spLocks noGrp="1" noRot="1" noChangeAspect="1" noChangeArrowheads="1"/>
          </p:cNvSpPr>
          <p:nvPr>
            <p:ph type="sldImg"/>
          </p:nvPr>
        </p:nvSpPr>
        <p:spPr>
          <a:xfrm>
            <a:off x="1190625" y="681038"/>
            <a:ext cx="4537075" cy="34036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883320" y="4357122"/>
            <a:ext cx="5079091" cy="40848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reno 201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48255" y="5997165"/>
            <a:ext cx="662181" cy="860835"/>
          </a:xfrm>
          <a:prstGeom prst="rect">
            <a:avLst/>
          </a:prstGeom>
        </p:spPr>
      </p:pic>
    </p:spTree>
    <p:extLst>
      <p:ext uri="{BB962C8B-B14F-4D97-AF65-F5344CB8AC3E}">
        <p14:creationId xmlns:p14="http://schemas.microsoft.com/office/powerpoint/2010/main" val="2555932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290233-0DD1-4A80-BB1E-9ADC3556DBB6}" type="datetimeFigureOut">
              <a:rPr lang="en-US" smtClean="0"/>
              <a:t>5/20/2013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B6DA00E-A785-4E0C-848D-33EF63F6D950}" type="datetimeFigureOut">
              <a:rPr lang="it-IT" smtClean="0">
                <a:solidFill>
                  <a:prstClr val="black">
                    <a:tint val="75000"/>
                  </a:prstClr>
                </a:solidFill>
                <a:latin typeface="Calibri"/>
              </a:rPr>
              <a:pPr/>
              <a:t>20/05/2013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F7300B75-0FF8-44C1-BE06-2B85FCDFC944}"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77451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Click to edit Master title style</a:t>
            </a:r>
            <a:endParaRPr lang="it-IT"/>
          </a:p>
        </p:txBody>
      </p:sp>
      <p:sp>
        <p:nvSpPr>
          <p:cNvPr id="3" name="Segnaposto contenuto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EB6DA00E-A785-4E0C-848D-33EF63F6D950}" type="datetimeFigureOut">
              <a:rPr lang="it-IT">
                <a:solidFill>
                  <a:srgbClr val="000000"/>
                </a:solidFill>
                <a:latin typeface="Arial"/>
              </a:rPr>
              <a:pPr/>
              <a:t>20/05/2013</a:t>
            </a:fld>
            <a:endParaRPr lang="it-IT">
              <a:solidFill>
                <a:srgbClr val="000000"/>
              </a:solidFill>
              <a:latin typeface="Arial"/>
            </a:endParaRPr>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solidFill>
                <a:srgbClr val="000000"/>
              </a:solidFill>
              <a:latin typeface="Arial"/>
            </a:endParaRPr>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F7300B75-0FF8-44C1-BE06-2B85FCDFC944}" type="slidenum">
              <a:rPr lang="it-IT">
                <a:solidFill>
                  <a:srgbClr val="000000"/>
                </a:solidFill>
                <a:latin typeface="Arial"/>
              </a:rPr>
              <a:pPr/>
              <a:t>‹#›</a:t>
            </a:fld>
            <a:endParaRPr lang="it-IT">
              <a:solidFill>
                <a:srgbClr val="000000"/>
              </a:solidFill>
              <a:latin typeface="Arial"/>
            </a:endParaRPr>
          </a:p>
        </p:txBody>
      </p:sp>
    </p:spTree>
    <p:extLst>
      <p:ext uri="{BB962C8B-B14F-4D97-AF65-F5344CB8AC3E}">
        <p14:creationId xmlns:p14="http://schemas.microsoft.com/office/powerpoint/2010/main" val="390822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Tree>
    <p:extLst>
      <p:ext uri="{BB962C8B-B14F-4D97-AF65-F5344CB8AC3E}">
        <p14:creationId xmlns:p14="http://schemas.microsoft.com/office/powerpoint/2010/main" val="249272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Tree>
    <p:extLst>
      <p:ext uri="{BB962C8B-B14F-4D97-AF65-F5344CB8AC3E}">
        <p14:creationId xmlns:p14="http://schemas.microsoft.com/office/powerpoint/2010/main" val="196806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93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Click to edit Master title style</a:t>
            </a:r>
            <a:endParaRPr lang="it-IT"/>
          </a:p>
        </p:txBody>
      </p:sp>
      <p:sp>
        <p:nvSpPr>
          <p:cNvPr id="3" name="Segnaposto contenuto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EB6DA00E-A785-4E0C-848D-33EF63F6D950}" type="datetimeFigureOut">
              <a:rPr lang="it-IT">
                <a:solidFill>
                  <a:srgbClr val="000000"/>
                </a:solidFill>
                <a:latin typeface="Arial"/>
              </a:rPr>
              <a:pPr/>
              <a:t>20/05/2013</a:t>
            </a:fld>
            <a:endParaRPr lang="it-IT">
              <a:solidFill>
                <a:srgbClr val="000000"/>
              </a:solidFill>
              <a:latin typeface="Arial"/>
            </a:endParaRPr>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solidFill>
                <a:srgbClr val="000000"/>
              </a:solidFill>
              <a:latin typeface="Arial"/>
            </a:endParaRPr>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F7300B75-0FF8-44C1-BE06-2B85FCDFC944}" type="slidenum">
              <a:rPr lang="it-IT">
                <a:solidFill>
                  <a:srgbClr val="000000"/>
                </a:solidFill>
                <a:latin typeface="Arial"/>
              </a:rPr>
              <a:pPr/>
              <a:t>‹#›</a:t>
            </a:fld>
            <a:endParaRPr lang="it-IT">
              <a:solidFill>
                <a:srgbClr val="000000"/>
              </a:solidFill>
              <a:latin typeface="Arial"/>
            </a:endParaRPr>
          </a:p>
        </p:txBody>
      </p:sp>
    </p:spTree>
    <p:extLst>
      <p:ext uri="{BB962C8B-B14F-4D97-AF65-F5344CB8AC3E}">
        <p14:creationId xmlns:p14="http://schemas.microsoft.com/office/powerpoint/2010/main" val="390822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Tree>
    <p:extLst>
      <p:ext uri="{BB962C8B-B14F-4D97-AF65-F5344CB8AC3E}">
        <p14:creationId xmlns:p14="http://schemas.microsoft.com/office/powerpoint/2010/main" val="2492721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Tree>
    <p:extLst>
      <p:ext uri="{BB962C8B-B14F-4D97-AF65-F5344CB8AC3E}">
        <p14:creationId xmlns:p14="http://schemas.microsoft.com/office/powerpoint/2010/main" val="196806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290233-0DD1-4A80-BB1E-9ADC3556DBB6}" type="datetimeFigureOut">
              <a:rPr lang="en-US" smtClean="0"/>
              <a:t>5/20/2013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4.png"/><Relationship Id="rId5" Type="http://schemas.openxmlformats.org/officeDocument/2006/relationships/slideLayout" Target="../slideLayouts/slideLayout9.xml"/><Relationship Id="rId10"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3" descr="lfi_LOGO_pantone"/>
          <p:cNvPicPr>
            <a:picLocks noChangeAspect="1" noChangeArrowheads="1"/>
          </p:cNvPicPr>
          <p:nvPr/>
        </p:nvPicPr>
        <p:blipFill>
          <a:blip r:embed="rId6">
            <a:alphaModFix amt="15000"/>
          </a:blip>
          <a:stretch>
            <a:fillRect/>
          </a:stretch>
        </p:blipFill>
        <p:spPr bwMode="auto">
          <a:xfrm>
            <a:off x="838201" y="255588"/>
            <a:ext cx="7620000" cy="6346825"/>
          </a:xfrm>
          <a:prstGeom prst="rect">
            <a:avLst/>
          </a:prstGeom>
          <a:solidFill>
            <a:srgbClr val="FFFFFF"/>
          </a:solidFill>
          <a:ln w="9525">
            <a:noFill/>
            <a:miter lim="800000"/>
            <a:headEnd/>
            <a:tailEnd/>
          </a:ln>
        </p:spPr>
      </p:pic>
      <p:sp>
        <p:nvSpPr>
          <p:cNvPr id="1027" name="Rectangle 3"/>
          <p:cNvSpPr>
            <a:spLocks noGrp="1" noChangeArrowheads="1"/>
          </p:cNvSpPr>
          <p:nvPr>
            <p:ph type="title"/>
          </p:nvPr>
        </p:nvSpPr>
        <p:spPr bwMode="auto">
          <a:xfrm>
            <a:off x="1066800" y="219075"/>
            <a:ext cx="7086600" cy="625475"/>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4"/>
          <p:cNvSpPr>
            <a:spLocks noGrp="1" noChangeArrowheads="1"/>
          </p:cNvSpPr>
          <p:nvPr>
            <p:ph type="body" idx="1"/>
          </p:nvPr>
        </p:nvSpPr>
        <p:spPr bwMode="auto">
          <a:xfrm>
            <a:off x="304800" y="990600"/>
            <a:ext cx="8532813" cy="5257800"/>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a:t>
            </a:r>
            <a:r>
              <a:rPr lang="en-GB" dirty="0" smtClean="0"/>
              <a:t>Level</a:t>
            </a:r>
          </a:p>
          <a:p>
            <a:pPr lvl="4"/>
            <a:r>
              <a:rPr lang="en-GB" dirty="0"/>
              <a:t>Seventh Outline Level</a:t>
            </a:r>
          </a:p>
          <a:p>
            <a:pPr lvl="4"/>
            <a:r>
              <a:rPr lang="en-GB" dirty="0"/>
              <a:t>Eighth Outline Level</a:t>
            </a:r>
          </a:p>
          <a:p>
            <a:pPr lvl="4"/>
            <a:r>
              <a:rPr lang="en-GB" dirty="0"/>
              <a:t>Ninth Outline Level</a:t>
            </a:r>
          </a:p>
        </p:txBody>
      </p:sp>
      <p:pic>
        <p:nvPicPr>
          <p:cNvPr id="1031" name="Picture 10" descr="logo_circolare_trasparente"/>
          <p:cNvPicPr>
            <a:picLocks noChangeAspect="1" noChangeArrowheads="1"/>
          </p:cNvPicPr>
          <p:nvPr/>
        </p:nvPicPr>
        <p:blipFill>
          <a:blip r:embed="rId7"/>
          <a:srcRect/>
          <a:stretch>
            <a:fillRect/>
          </a:stretch>
        </p:blipFill>
        <p:spPr bwMode="auto">
          <a:xfrm>
            <a:off x="8371187" y="6294780"/>
            <a:ext cx="609600" cy="504762"/>
          </a:xfrm>
          <a:prstGeom prst="rect">
            <a:avLst/>
          </a:prstGeom>
          <a:noFill/>
          <a:ln w="9525">
            <a:noFill/>
            <a:miter lim="800000"/>
            <a:headEnd/>
            <a:tailEnd/>
          </a:ln>
        </p:spPr>
      </p:pic>
      <p:pic>
        <p:nvPicPr>
          <p:cNvPr id="1032" name="Picture 12" descr="asi_logo_2"/>
          <p:cNvPicPr>
            <a:picLocks noChangeAspect="1" noChangeArrowheads="1"/>
          </p:cNvPicPr>
          <p:nvPr/>
        </p:nvPicPr>
        <p:blipFill>
          <a:blip r:embed="rId8"/>
          <a:srcRect/>
          <a:stretch>
            <a:fillRect/>
          </a:stretch>
        </p:blipFill>
        <p:spPr bwMode="auto">
          <a:xfrm>
            <a:off x="7557411" y="6337045"/>
            <a:ext cx="685800" cy="434340"/>
          </a:xfrm>
          <a:prstGeom prst="rect">
            <a:avLst/>
          </a:prstGeom>
          <a:noFill/>
          <a:ln w="9525">
            <a:noFill/>
            <a:miter lim="800000"/>
            <a:headEnd/>
            <a:tailEnd/>
          </a:ln>
        </p:spPr>
      </p:pic>
      <p:pic>
        <p:nvPicPr>
          <p:cNvPr id="10" name="Picture 9"/>
          <p:cNvPicPr>
            <a:picLocks noChangeAspect="1"/>
          </p:cNvPicPr>
          <p:nvPr/>
        </p:nvPicPr>
        <p:blipFill>
          <a:blip r:embed="rId9"/>
          <a:stretch>
            <a:fillRect/>
          </a:stretch>
        </p:blipFill>
        <p:spPr>
          <a:xfrm>
            <a:off x="260858" y="6347740"/>
            <a:ext cx="1004051" cy="393700"/>
          </a:xfrm>
          <a:prstGeom prst="rect">
            <a:avLst/>
          </a:prstGeom>
        </p:spPr>
      </p:pic>
    </p:spTree>
    <p:extLst>
      <p:ext uri="{BB962C8B-B14F-4D97-AF65-F5344CB8AC3E}">
        <p14:creationId xmlns:p14="http://schemas.microsoft.com/office/powerpoint/2010/main" val="17218957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mj-lt"/>
          <a:ea typeface="ＭＳ Ｐゴシック" charset="-128"/>
          <a:cs typeface="ＭＳ Ｐゴシック" charset="-128"/>
        </a:defRPr>
      </a:lvl1pPr>
      <a:lvl2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2pPr>
      <a:lvl3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3pPr>
      <a:lvl4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4pPr>
      <a:lvl5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5pPr>
      <a:lvl6pPr marL="4572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1313" indent="-341313" algn="l" defTabSz="449263" rtl="0" eaLnBrk="1" fontAlgn="base" hangingPunct="1">
        <a:spcBef>
          <a:spcPts val="688"/>
        </a:spcBef>
        <a:spcAft>
          <a:spcPct val="0"/>
        </a:spcAft>
        <a:buClr>
          <a:srgbClr val="000000"/>
        </a:buClr>
        <a:buSzPct val="100000"/>
        <a:buFont typeface="Times New Roman" pitchFamily="-108" charset="0"/>
        <a:buChar char="•"/>
        <a:defRPr sz="2800">
          <a:solidFill>
            <a:srgbClr val="000000"/>
          </a:solidFill>
          <a:latin typeface="+mn-lt"/>
          <a:ea typeface="ＭＳ Ｐゴシック" charset="-128"/>
          <a:cs typeface="ＭＳ Ｐゴシック" charset="-128"/>
        </a:defRPr>
      </a:lvl1pPr>
      <a:lvl2pPr marL="741363" indent="-284163" algn="l" defTabSz="449263" rtl="0" eaLnBrk="1" fontAlgn="base" hangingPunct="1">
        <a:spcBef>
          <a:spcPts val="588"/>
        </a:spcBef>
        <a:spcAft>
          <a:spcPct val="0"/>
        </a:spcAft>
        <a:buClr>
          <a:srgbClr val="000000"/>
        </a:buClr>
        <a:buSzPct val="100000"/>
        <a:buFont typeface="Times New Roman" pitchFamily="-108" charset="0"/>
        <a:buChar char="–"/>
        <a:defRPr sz="2400">
          <a:solidFill>
            <a:srgbClr val="000000"/>
          </a:solidFill>
          <a:latin typeface="+mn-lt"/>
          <a:ea typeface="ＭＳ Ｐゴシック" charset="-128"/>
        </a:defRPr>
      </a:lvl2pPr>
      <a:lvl3pPr marL="1143000" indent="-228600" algn="l" defTabSz="449263" rtl="0" eaLnBrk="1" fontAlgn="base" hangingPunct="1">
        <a:spcBef>
          <a:spcPts val="488"/>
        </a:spcBef>
        <a:spcAft>
          <a:spcPct val="0"/>
        </a:spcAft>
        <a:buClr>
          <a:srgbClr val="000000"/>
        </a:buClr>
        <a:buSzPct val="100000"/>
        <a:buFont typeface="Times New Roman" pitchFamily="-108" charset="0"/>
        <a:buChar char="•"/>
        <a:defRPr sz="2000">
          <a:solidFill>
            <a:srgbClr val="000000"/>
          </a:solidFill>
          <a:latin typeface="+mn-lt"/>
          <a:ea typeface="ＭＳ Ｐゴシック" charset="-128"/>
        </a:defRPr>
      </a:lvl3pPr>
      <a:lvl4pPr marL="1600200" indent="-228600" algn="l" defTabSz="449263" rtl="0" eaLnBrk="1" fontAlgn="base" hangingPunct="1">
        <a:spcBef>
          <a:spcPts val="438"/>
        </a:spcBef>
        <a:spcAft>
          <a:spcPct val="0"/>
        </a:spcAft>
        <a:buClr>
          <a:srgbClr val="000000"/>
        </a:buClr>
        <a:buSzPct val="100000"/>
        <a:buFont typeface="Times New Roman" pitchFamily="-108" charset="0"/>
        <a:buChar char="–"/>
        <a:defRPr>
          <a:solidFill>
            <a:srgbClr val="000000"/>
          </a:solidFill>
          <a:latin typeface="+mn-lt"/>
          <a:ea typeface="ＭＳ Ｐゴシック" charset="-128"/>
        </a:defRPr>
      </a:lvl4pPr>
      <a:lvl5pPr marL="2057400" indent="-228600" algn="l" defTabSz="449263" rtl="0" eaLnBrk="1" fontAlgn="base" hangingPunct="1">
        <a:spcBef>
          <a:spcPts val="388"/>
        </a:spcBef>
        <a:spcAft>
          <a:spcPct val="0"/>
        </a:spcAft>
        <a:buClr>
          <a:srgbClr val="000000"/>
        </a:buClr>
        <a:buSzPct val="100000"/>
        <a:buFont typeface="Times New Roman" pitchFamily="-108" charset="0"/>
        <a:buChar char="»"/>
        <a:defRPr sz="1600">
          <a:solidFill>
            <a:srgbClr val="000000"/>
          </a:solidFill>
          <a:latin typeface="+mn-lt"/>
          <a:ea typeface="ＭＳ Ｐゴシック" charset="-128"/>
        </a:defRPr>
      </a:lvl5pPr>
      <a:lvl6pPr marL="25146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6pPr>
      <a:lvl7pPr marL="29718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7pPr>
      <a:lvl8pPr marL="34290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8pPr>
      <a:lvl9pPr marL="38862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3" descr="lfi_LOGO_pantone"/>
          <p:cNvPicPr>
            <a:picLocks noChangeAspect="1" noChangeArrowheads="1"/>
          </p:cNvPicPr>
          <p:nvPr/>
        </p:nvPicPr>
        <p:blipFill>
          <a:blip r:embed="rId8">
            <a:alphaModFix amt="15000"/>
          </a:blip>
          <a:stretch>
            <a:fillRect/>
          </a:stretch>
        </p:blipFill>
        <p:spPr bwMode="auto">
          <a:xfrm>
            <a:off x="838201" y="255588"/>
            <a:ext cx="7620000" cy="6346825"/>
          </a:xfrm>
          <a:prstGeom prst="rect">
            <a:avLst/>
          </a:prstGeom>
          <a:solidFill>
            <a:srgbClr val="FFFFFF"/>
          </a:solidFill>
          <a:ln w="9525">
            <a:noFill/>
            <a:miter lim="800000"/>
            <a:headEnd/>
            <a:tailEnd/>
          </a:ln>
        </p:spPr>
      </p:pic>
      <p:sp>
        <p:nvSpPr>
          <p:cNvPr id="1027" name="Rectangle 3"/>
          <p:cNvSpPr>
            <a:spLocks noGrp="1" noChangeArrowheads="1"/>
          </p:cNvSpPr>
          <p:nvPr>
            <p:ph type="title"/>
          </p:nvPr>
        </p:nvSpPr>
        <p:spPr bwMode="auto">
          <a:xfrm>
            <a:off x="1066800" y="219075"/>
            <a:ext cx="7086600" cy="625475"/>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4"/>
          <p:cNvSpPr>
            <a:spLocks noGrp="1" noChangeArrowheads="1"/>
          </p:cNvSpPr>
          <p:nvPr>
            <p:ph type="body" idx="1"/>
          </p:nvPr>
        </p:nvSpPr>
        <p:spPr bwMode="auto">
          <a:xfrm>
            <a:off x="304800" y="990600"/>
            <a:ext cx="8532813" cy="5257800"/>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a:t>
            </a:r>
            <a:r>
              <a:rPr lang="en-GB" dirty="0" smtClean="0"/>
              <a:t>Level</a:t>
            </a:r>
          </a:p>
          <a:p>
            <a:pPr lvl="4"/>
            <a:r>
              <a:rPr lang="en-GB" dirty="0"/>
              <a:t>Seventh Outline Level</a:t>
            </a:r>
          </a:p>
          <a:p>
            <a:pPr lvl="4"/>
            <a:r>
              <a:rPr lang="en-GB" dirty="0"/>
              <a:t>Eighth Outline Level</a:t>
            </a:r>
          </a:p>
          <a:p>
            <a:pPr lvl="4"/>
            <a:r>
              <a:rPr lang="en-GB" dirty="0"/>
              <a:t>Ninth Outline Level</a:t>
            </a:r>
          </a:p>
        </p:txBody>
      </p:sp>
      <p:pic>
        <p:nvPicPr>
          <p:cNvPr id="1031" name="Picture 10" descr="logo_circolare_trasparente"/>
          <p:cNvPicPr>
            <a:picLocks noChangeAspect="1" noChangeArrowheads="1"/>
          </p:cNvPicPr>
          <p:nvPr/>
        </p:nvPicPr>
        <p:blipFill>
          <a:blip r:embed="rId9"/>
          <a:srcRect/>
          <a:stretch>
            <a:fillRect/>
          </a:stretch>
        </p:blipFill>
        <p:spPr bwMode="auto">
          <a:xfrm>
            <a:off x="8153400" y="6281298"/>
            <a:ext cx="609600" cy="504762"/>
          </a:xfrm>
          <a:prstGeom prst="rect">
            <a:avLst/>
          </a:prstGeom>
          <a:noFill/>
          <a:ln w="9525">
            <a:noFill/>
            <a:miter lim="800000"/>
            <a:headEnd/>
            <a:tailEnd/>
          </a:ln>
        </p:spPr>
      </p:pic>
      <p:pic>
        <p:nvPicPr>
          <p:cNvPr id="1032" name="Picture 12" descr="asi_logo_2"/>
          <p:cNvPicPr>
            <a:picLocks noChangeAspect="1" noChangeArrowheads="1"/>
          </p:cNvPicPr>
          <p:nvPr/>
        </p:nvPicPr>
        <p:blipFill>
          <a:blip r:embed="rId10"/>
          <a:srcRect/>
          <a:stretch>
            <a:fillRect/>
          </a:stretch>
        </p:blipFill>
        <p:spPr bwMode="auto">
          <a:xfrm>
            <a:off x="7178829" y="6324600"/>
            <a:ext cx="685800" cy="434340"/>
          </a:xfrm>
          <a:prstGeom prst="rect">
            <a:avLst/>
          </a:prstGeom>
          <a:noFill/>
          <a:ln w="9525">
            <a:noFill/>
            <a:miter lim="800000"/>
            <a:headEnd/>
            <a:tailEnd/>
          </a:ln>
        </p:spPr>
      </p:pic>
      <p:pic>
        <p:nvPicPr>
          <p:cNvPr id="10" name="Picture 9"/>
          <p:cNvPicPr>
            <a:picLocks noChangeAspect="1"/>
          </p:cNvPicPr>
          <p:nvPr/>
        </p:nvPicPr>
        <p:blipFill>
          <a:blip r:embed="rId11"/>
          <a:stretch>
            <a:fillRect/>
          </a:stretch>
        </p:blipFill>
        <p:spPr>
          <a:xfrm>
            <a:off x="370766" y="6372162"/>
            <a:ext cx="1004051" cy="393700"/>
          </a:xfrm>
          <a:prstGeom prst="rect">
            <a:avLst/>
          </a:prstGeom>
        </p:spPr>
      </p:pic>
    </p:spTree>
    <p:extLst>
      <p:ext uri="{BB962C8B-B14F-4D97-AF65-F5344CB8AC3E}">
        <p14:creationId xmlns:p14="http://schemas.microsoft.com/office/powerpoint/2010/main" val="172189573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70" r:id="rId5"/>
    <p:sldLayoutId id="2147483771" r:id="rId6"/>
  </p:sldLayoutIdLst>
  <p:txStyles>
    <p:titleStyle>
      <a:lvl1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mj-lt"/>
          <a:ea typeface="ＭＳ Ｐゴシック" charset="-128"/>
          <a:cs typeface="ＭＳ Ｐゴシック" charset="-128"/>
        </a:defRPr>
      </a:lvl1pPr>
      <a:lvl2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2pPr>
      <a:lvl3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3pPr>
      <a:lvl4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4pPr>
      <a:lvl5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5pPr>
      <a:lvl6pPr marL="4572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1313" indent="-341313" algn="l" defTabSz="449263" rtl="0" eaLnBrk="1" fontAlgn="base" hangingPunct="1">
        <a:spcBef>
          <a:spcPts val="688"/>
        </a:spcBef>
        <a:spcAft>
          <a:spcPct val="0"/>
        </a:spcAft>
        <a:buClr>
          <a:srgbClr val="000000"/>
        </a:buClr>
        <a:buSzPct val="100000"/>
        <a:buFont typeface="Times New Roman" pitchFamily="-108" charset="0"/>
        <a:buChar char="•"/>
        <a:defRPr sz="2800">
          <a:solidFill>
            <a:srgbClr val="000000"/>
          </a:solidFill>
          <a:latin typeface="+mn-lt"/>
          <a:ea typeface="ＭＳ Ｐゴシック" charset="-128"/>
          <a:cs typeface="ＭＳ Ｐゴシック" charset="-128"/>
        </a:defRPr>
      </a:lvl1pPr>
      <a:lvl2pPr marL="741363" indent="-284163" algn="l" defTabSz="449263" rtl="0" eaLnBrk="1" fontAlgn="base" hangingPunct="1">
        <a:spcBef>
          <a:spcPts val="588"/>
        </a:spcBef>
        <a:spcAft>
          <a:spcPct val="0"/>
        </a:spcAft>
        <a:buClr>
          <a:srgbClr val="000000"/>
        </a:buClr>
        <a:buSzPct val="100000"/>
        <a:buFont typeface="Times New Roman" pitchFamily="-108" charset="0"/>
        <a:buChar char="–"/>
        <a:defRPr sz="2400">
          <a:solidFill>
            <a:srgbClr val="000000"/>
          </a:solidFill>
          <a:latin typeface="+mn-lt"/>
          <a:ea typeface="ＭＳ Ｐゴシック" charset="-128"/>
        </a:defRPr>
      </a:lvl2pPr>
      <a:lvl3pPr marL="1143000" indent="-228600" algn="l" defTabSz="449263" rtl="0" eaLnBrk="1" fontAlgn="base" hangingPunct="1">
        <a:spcBef>
          <a:spcPts val="488"/>
        </a:spcBef>
        <a:spcAft>
          <a:spcPct val="0"/>
        </a:spcAft>
        <a:buClr>
          <a:srgbClr val="000000"/>
        </a:buClr>
        <a:buSzPct val="100000"/>
        <a:buFont typeface="Times New Roman" pitchFamily="-108" charset="0"/>
        <a:buChar char="•"/>
        <a:defRPr sz="2000">
          <a:solidFill>
            <a:srgbClr val="000000"/>
          </a:solidFill>
          <a:latin typeface="+mn-lt"/>
          <a:ea typeface="ＭＳ Ｐゴシック" charset="-128"/>
        </a:defRPr>
      </a:lvl3pPr>
      <a:lvl4pPr marL="1600200" indent="-228600" algn="l" defTabSz="449263" rtl="0" eaLnBrk="1" fontAlgn="base" hangingPunct="1">
        <a:spcBef>
          <a:spcPts val="438"/>
        </a:spcBef>
        <a:spcAft>
          <a:spcPct val="0"/>
        </a:spcAft>
        <a:buClr>
          <a:srgbClr val="000000"/>
        </a:buClr>
        <a:buSzPct val="100000"/>
        <a:buFont typeface="Times New Roman" pitchFamily="-108" charset="0"/>
        <a:buChar char="–"/>
        <a:defRPr>
          <a:solidFill>
            <a:srgbClr val="000000"/>
          </a:solidFill>
          <a:latin typeface="+mn-lt"/>
          <a:ea typeface="ＭＳ Ｐゴシック" charset="-128"/>
        </a:defRPr>
      </a:lvl4pPr>
      <a:lvl5pPr marL="2057400" indent="-228600" algn="l" defTabSz="449263" rtl="0" eaLnBrk="1" fontAlgn="base" hangingPunct="1">
        <a:spcBef>
          <a:spcPts val="388"/>
        </a:spcBef>
        <a:spcAft>
          <a:spcPct val="0"/>
        </a:spcAft>
        <a:buClr>
          <a:srgbClr val="000000"/>
        </a:buClr>
        <a:buSzPct val="100000"/>
        <a:buFont typeface="Times New Roman" pitchFamily="-108" charset="0"/>
        <a:buChar char="»"/>
        <a:defRPr sz="1600">
          <a:solidFill>
            <a:srgbClr val="000000"/>
          </a:solidFill>
          <a:latin typeface="+mn-lt"/>
          <a:ea typeface="ＭＳ Ｐゴシック" charset="-128"/>
        </a:defRPr>
      </a:lvl5pPr>
      <a:lvl6pPr marL="25146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6pPr>
      <a:lvl7pPr marL="29718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7pPr>
      <a:lvl8pPr marL="34290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8pPr>
      <a:lvl9pPr marL="3886200" indent="-228600" algn="l" defTabSz="449263" rtl="0" eaLnBrk="1" fontAlgn="base" hangingPunct="1">
        <a:spcBef>
          <a:spcPts val="388"/>
        </a:spcBef>
        <a:spcAft>
          <a:spcPct val="0"/>
        </a:spcAft>
        <a:buClr>
          <a:srgbClr val="000000"/>
        </a:buClr>
        <a:buSzPct val="100000"/>
        <a:buFont typeface="Times New Roman" pitchFamily="18"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B6DA00E-A785-4E0C-848D-33EF63F6D950}" type="datetimeFigureOut">
              <a:rPr lang="it-IT" smtClean="0">
                <a:solidFill>
                  <a:prstClr val="black">
                    <a:tint val="75000"/>
                  </a:prstClr>
                </a:solidFill>
                <a:latin typeface="Calibri"/>
              </a:rPr>
              <a:pPr defTabSz="914400"/>
              <a:t>20/05/2013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300B75-0FF8-44C1-BE06-2B85FCDFC944}" type="slidenum">
              <a:rPr lang="it-IT" smtClean="0">
                <a:solidFill>
                  <a:prstClr val="black">
                    <a:tint val="75000"/>
                  </a:prstClr>
                </a:solidFill>
                <a:latin typeface="Calibri"/>
              </a:rPr>
              <a:pPr defTabSz="914400"/>
              <a:t>‹#›</a:t>
            </a:fld>
            <a:endParaRPr lang="it-IT">
              <a:solidFill>
                <a:prstClr val="black">
                  <a:tint val="75000"/>
                </a:prstClr>
              </a:solidFill>
              <a:latin typeface="Calibri"/>
            </a:endParaRPr>
          </a:p>
        </p:txBody>
      </p:sp>
    </p:spTree>
    <p:extLst>
      <p:ext uri="{BB962C8B-B14F-4D97-AF65-F5344CB8AC3E}">
        <p14:creationId xmlns:p14="http://schemas.microsoft.com/office/powerpoint/2010/main" val="1914883559"/>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27.wmf"/><Relationship Id="rId12"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9.wmf"/><Relationship Id="rId5" Type="http://schemas.openxmlformats.org/officeDocument/2006/relationships/image" Target="../media/image2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8.wmf"/></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4.w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65.wmf"/><Relationship Id="rId3" Type="http://schemas.openxmlformats.org/officeDocument/2006/relationships/notesSlide" Target="../notesSlides/notesSlide12.xml"/><Relationship Id="rId7" Type="http://schemas.openxmlformats.org/officeDocument/2006/relationships/image" Target="../media/image62.wmf"/><Relationship Id="rId12"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63.wmf"/></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0.wmf"/><Relationship Id="rId5" Type="http://schemas.openxmlformats.org/officeDocument/2006/relationships/oleObject" Target="../embeddings/oleObject12.bin"/><Relationship Id="rId4" Type="http://schemas.openxmlformats.org/officeDocument/2006/relationships/image" Target="../media/image69.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1.wmf"/></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0512" y="944562"/>
            <a:ext cx="9154512" cy="4500662"/>
          </a:xfrm>
        </p:spPr>
        <p:txBody>
          <a:bodyPr>
            <a:normAutofit/>
          </a:bodyPr>
          <a:lstStyle/>
          <a:p>
            <a:pPr eaLnBrk="1" hangingPunct="1"/>
            <a:r>
              <a:rPr lang="en-GB" sz="5400" b="1" dirty="0" smtClean="0">
                <a:latin typeface="Gulim" pitchFamily="34" charset="-127"/>
                <a:ea typeface="Gulim" pitchFamily="34" charset="-127"/>
              </a:rPr>
              <a:t>First Cosmology Results from Planck</a:t>
            </a:r>
            <a:endParaRPr lang="en-US" sz="4800" dirty="0" smtClean="0"/>
          </a:p>
        </p:txBody>
      </p:sp>
      <p:sp>
        <p:nvSpPr>
          <p:cNvPr id="5123" name="Subtitle 2"/>
          <p:cNvSpPr>
            <a:spLocks noGrp="1"/>
          </p:cNvSpPr>
          <p:nvPr>
            <p:ph type="subTitle" idx="1"/>
          </p:nvPr>
        </p:nvSpPr>
        <p:spPr>
          <a:xfrm>
            <a:off x="0" y="4356484"/>
            <a:ext cx="9144000" cy="1592796"/>
          </a:xfrm>
        </p:spPr>
        <p:txBody>
          <a:bodyPr>
            <a:normAutofit fontScale="85000" lnSpcReduction="20000"/>
          </a:bodyPr>
          <a:lstStyle/>
          <a:p>
            <a:pPr algn="r" eaLnBrk="1" hangingPunct="1"/>
            <a:r>
              <a:rPr lang="en-GB" dirty="0" smtClean="0"/>
              <a:t>Alessandro </a:t>
            </a:r>
            <a:r>
              <a:rPr lang="en-GB" dirty="0" err="1" smtClean="0"/>
              <a:t>Melchiorri</a:t>
            </a:r>
            <a:endParaRPr lang="en-GB" dirty="0" smtClean="0"/>
          </a:p>
          <a:p>
            <a:pPr algn="r" eaLnBrk="1" hangingPunct="1"/>
            <a:r>
              <a:rPr lang="en-GB" dirty="0" smtClean="0"/>
              <a:t>University of Rome La </a:t>
            </a:r>
            <a:r>
              <a:rPr lang="en-GB" dirty="0" err="1" smtClean="0"/>
              <a:t>Sapienza</a:t>
            </a:r>
            <a:endParaRPr lang="en-GB" dirty="0" smtClean="0"/>
          </a:p>
          <a:p>
            <a:pPr algn="r" eaLnBrk="1" hangingPunct="1"/>
            <a:r>
              <a:rPr lang="en-GB" dirty="0" smtClean="0"/>
              <a:t>On behalf of the Planck collaboration</a:t>
            </a:r>
          </a:p>
          <a:p>
            <a:pPr algn="r" eaLnBrk="1" hangingPunct="1"/>
            <a:r>
              <a:rPr lang="en-GB" dirty="0" smtClean="0"/>
              <a:t> </a:t>
            </a:r>
          </a:p>
        </p:txBody>
      </p:sp>
      <p:pic>
        <p:nvPicPr>
          <p:cNvPr id="6" name="Picture 3" descr="02_logo_grey.bmp"/>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4000" y="116632"/>
            <a:ext cx="133508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FI-Anglais-grand.png"/>
          <p:cNvPicPr>
            <a:picLocks noChangeAspect="1"/>
          </p:cNvPicPr>
          <p:nvPr/>
        </p:nvPicPr>
        <p:blipFill rotWithShape="1">
          <a:blip r:embed="rId3" cstate="email">
            <a:extLst>
              <a:ext uri="{28A0092B-C50C-407E-A947-70E740481C1C}">
                <a14:useLocalDpi xmlns:a14="http://schemas.microsoft.com/office/drawing/2010/main" val="0"/>
              </a:ext>
            </a:extLst>
          </a:blip>
          <a:srcRect t="1" b="6197"/>
          <a:stretch/>
        </p:blipFill>
        <p:spPr bwMode="auto">
          <a:xfrm>
            <a:off x="40468" y="6167996"/>
            <a:ext cx="949325" cy="6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LFI_LOGO_transp.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43608" y="6165761"/>
            <a:ext cx="71913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64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31" name="Picture 7" descr="PLANCK_AND_HERSCHEL_LAUNCH"/>
          <p:cNvPicPr>
            <a:picLocks noChangeAspect="1" noChangeArrowheads="1"/>
          </p:cNvPicPr>
          <p:nvPr/>
        </p:nvPicPr>
        <p:blipFill>
          <a:blip r:embed="rId2" cstate="print"/>
          <a:srcRect/>
          <a:stretch>
            <a:fillRect/>
          </a:stretch>
        </p:blipFill>
        <p:spPr bwMode="auto">
          <a:xfrm>
            <a:off x="-36512" y="-1435992"/>
            <a:ext cx="9180512" cy="9085932"/>
          </a:xfrm>
          <a:prstGeom prst="rect">
            <a:avLst/>
          </a:prstGeom>
          <a:noFill/>
        </p:spPr>
      </p:pic>
      <p:sp>
        <p:nvSpPr>
          <p:cNvPr id="564232" name="Text Box 8"/>
          <p:cNvSpPr txBox="1">
            <a:spLocks noChangeArrowheads="1"/>
          </p:cNvSpPr>
          <p:nvPr/>
        </p:nvSpPr>
        <p:spPr bwMode="auto">
          <a:xfrm>
            <a:off x="251520" y="332656"/>
            <a:ext cx="1617046" cy="923330"/>
          </a:xfrm>
          <a:prstGeom prst="rect">
            <a:avLst/>
          </a:prstGeom>
          <a:noFill/>
          <a:ln w="9525">
            <a:noFill/>
            <a:miter lim="800000"/>
            <a:headEnd/>
            <a:tailEnd/>
          </a:ln>
          <a:effectLst/>
        </p:spPr>
        <p:txBody>
          <a:bodyPr wrap="none">
            <a:spAutoFit/>
          </a:bodyPr>
          <a:lstStyle/>
          <a:p>
            <a:r>
              <a:rPr lang="it-IT" dirty="0">
                <a:solidFill>
                  <a:srgbClr val="FFC000"/>
                </a:solidFill>
              </a:rPr>
              <a:t>Planck</a:t>
            </a:r>
          </a:p>
          <a:p>
            <a:r>
              <a:rPr lang="it-IT" dirty="0">
                <a:solidFill>
                  <a:srgbClr val="FFC000"/>
                </a:solidFill>
              </a:rPr>
              <a:t>Satellite launch</a:t>
            </a:r>
          </a:p>
          <a:p>
            <a:r>
              <a:rPr lang="it-IT" dirty="0">
                <a:solidFill>
                  <a:srgbClr val="FFC000"/>
                </a:solidFill>
              </a:rPr>
              <a:t>14/5/2009</a:t>
            </a:r>
          </a:p>
        </p:txBody>
      </p:sp>
    </p:spTree>
    <p:extLst>
      <p:ext uri="{BB962C8B-B14F-4D97-AF65-F5344CB8AC3E}">
        <p14:creationId xmlns:p14="http://schemas.microsoft.com/office/powerpoint/2010/main" val="30393916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it-IT" dirty="0" smtClean="0"/>
              <a:t>Planck in L2 Orbit since 7/2009</a:t>
            </a:r>
            <a:endParaRPr lang="it-IT" dirty="0"/>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019175"/>
            <a:ext cx="65151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998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844062"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endParaRPr lang="en-GB"/>
          </a:p>
        </p:txBody>
      </p:sp>
      <p:sp>
        <p:nvSpPr>
          <p:cNvPr id="3" name="Espace réservé du pied de page 2"/>
          <p:cNvSpPr>
            <a:spLocks noGrp="1"/>
          </p:cNvSpPr>
          <p:nvPr>
            <p:ph type="ftr" sz="quarter" idx="4294967295"/>
          </p:nvPr>
        </p:nvSpPr>
        <p:spPr>
          <a:xfrm>
            <a:off x="0" y="6286500"/>
            <a:ext cx="5302250" cy="368300"/>
          </a:xfrm>
          <a:prstGeom prst="rect">
            <a:avLst/>
          </a:prstGeom>
        </p:spPr>
        <p:txBody>
          <a:bodyPr/>
          <a:lstStyle/>
          <a:p>
            <a:pPr>
              <a:defRPr/>
            </a:pPr>
            <a:r>
              <a:rPr lang="en-GB" smtClean="0"/>
              <a:t>F.R. Bouchet - The fundamental characteristics of our Universe - Planck 2013 results - ESA HQ, Paris</a:t>
            </a:r>
            <a:endParaRPr lang="it-IT"/>
          </a:p>
        </p:txBody>
      </p:sp>
      <p:pic>
        <p:nvPicPr>
          <p:cNvPr id="2050" name="Picture 2" descr="C:\Users\bouchet\Desktop\ESA\Planck_history_of_Universe_Crop_06.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646" t="7538" r="10478" b="4661"/>
          <a:stretch/>
        </p:blipFill>
        <p:spPr bwMode="auto">
          <a:xfrm>
            <a:off x="1" y="1"/>
            <a:ext cx="91409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55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r>
              <a:rPr lang="it-IT" dirty="0">
                <a:latin typeface="Comic Sans MS" pitchFamily="66" charset="0"/>
              </a:rPr>
              <a:t>The Cosmic Microwave Background</a:t>
            </a:r>
          </a:p>
        </p:txBody>
      </p:sp>
      <p:pic>
        <p:nvPicPr>
          <p:cNvPr id="36867" name="Picture 3" descr="slide0006_image00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10451" y="1516062"/>
            <a:ext cx="1489075" cy="1905000"/>
          </a:xfrm>
          <a:prstGeom prst="rect">
            <a:avLst/>
          </a:prstGeom>
          <a:noFill/>
          <a:extLst>
            <a:ext uri="{909E8E84-426E-40DD-AFC4-6F175D3DCCD1}">
              <a14:hiddenFill xmlns:a14="http://schemas.microsoft.com/office/drawing/2010/main">
                <a:solidFill>
                  <a:srgbClr val="FFFFFF"/>
                </a:solidFill>
              </a14:hiddenFill>
            </a:ext>
          </a:extLst>
        </p:spPr>
      </p:pic>
      <p:sp>
        <p:nvSpPr>
          <p:cNvPr id="36868" name="Text Box 4"/>
          <p:cNvSpPr txBox="1">
            <a:spLocks noChangeArrowheads="1"/>
          </p:cNvSpPr>
          <p:nvPr/>
        </p:nvSpPr>
        <p:spPr bwMode="auto">
          <a:xfrm>
            <a:off x="404812" y="1646237"/>
            <a:ext cx="4794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dirty="0">
                <a:latin typeface="Times New Roman" pitchFamily="18" charset="0"/>
              </a:rPr>
              <a:t>Discovered By Penzias and Wilson in</a:t>
            </a:r>
          </a:p>
          <a:p>
            <a:r>
              <a:rPr lang="it-IT" sz="2400" dirty="0">
                <a:latin typeface="Times New Roman" pitchFamily="18" charset="0"/>
              </a:rPr>
              <a:t>1965.</a:t>
            </a:r>
          </a:p>
        </p:txBody>
      </p:sp>
      <p:sp>
        <p:nvSpPr>
          <p:cNvPr id="36869" name="Text Box 5"/>
          <p:cNvSpPr txBox="1">
            <a:spLocks noChangeArrowheads="1"/>
          </p:cNvSpPr>
          <p:nvPr/>
        </p:nvSpPr>
        <p:spPr bwMode="auto">
          <a:xfrm>
            <a:off x="404812" y="2484437"/>
            <a:ext cx="49228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dirty="0">
                <a:latin typeface="Times New Roman" pitchFamily="18" charset="0"/>
              </a:rPr>
              <a:t>It is an image of the universe at the</a:t>
            </a:r>
          </a:p>
          <a:p>
            <a:r>
              <a:rPr lang="it-IT" sz="2400" dirty="0">
                <a:latin typeface="Times New Roman" pitchFamily="18" charset="0"/>
              </a:rPr>
              <a:t>time of recombination (near </a:t>
            </a:r>
          </a:p>
          <a:p>
            <a:r>
              <a:rPr lang="it-IT" sz="2400" dirty="0">
                <a:latin typeface="Times New Roman" pitchFamily="18" charset="0"/>
              </a:rPr>
              <a:t>baryon-photons decoupling), when the</a:t>
            </a:r>
          </a:p>
          <a:p>
            <a:r>
              <a:rPr lang="it-IT" sz="2400" dirty="0">
                <a:latin typeface="Times New Roman" pitchFamily="18" charset="0"/>
              </a:rPr>
              <a:t>universe was just a few thousand years</a:t>
            </a:r>
          </a:p>
          <a:p>
            <a:r>
              <a:rPr lang="it-IT" sz="2400" dirty="0">
                <a:latin typeface="Times New Roman" pitchFamily="18" charset="0"/>
              </a:rPr>
              <a:t>old (</a:t>
            </a:r>
            <a:r>
              <a:rPr lang="it-IT" sz="2400" dirty="0">
                <a:latin typeface="Gill Sans MT" pitchFamily="34" charset="0"/>
              </a:rPr>
              <a:t>z~1000).</a:t>
            </a:r>
          </a:p>
        </p:txBody>
      </p:sp>
      <p:pic>
        <p:nvPicPr>
          <p:cNvPr id="36870" name="Picture 6" descr="slide0004_image0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6625" y="3695525"/>
            <a:ext cx="2895600" cy="2411412"/>
          </a:xfrm>
          <a:prstGeom prst="rect">
            <a:avLst/>
          </a:prstGeom>
          <a:noFill/>
          <a:extLst>
            <a:ext uri="{909E8E84-426E-40DD-AFC4-6F175D3DCCD1}">
              <a14:hiddenFill xmlns:a14="http://schemas.microsoft.com/office/drawing/2010/main">
                <a:solidFill>
                  <a:srgbClr val="FFFFFF"/>
                </a:solidFill>
              </a14:hiddenFill>
            </a:ext>
          </a:extLst>
        </p:spPr>
      </p:pic>
      <p:sp>
        <p:nvSpPr>
          <p:cNvPr id="36871" name="Text Box 7"/>
          <p:cNvSpPr txBox="1">
            <a:spLocks noChangeArrowheads="1"/>
          </p:cNvSpPr>
          <p:nvPr/>
        </p:nvSpPr>
        <p:spPr bwMode="auto">
          <a:xfrm>
            <a:off x="465137" y="4430712"/>
            <a:ext cx="45069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a:latin typeface="Times New Roman" pitchFamily="18" charset="0"/>
              </a:rPr>
              <a:t>The CMB frequency spectrum</a:t>
            </a:r>
          </a:p>
          <a:p>
            <a:r>
              <a:rPr lang="it-IT" sz="2400">
                <a:latin typeface="Times New Roman" pitchFamily="18" charset="0"/>
              </a:rPr>
              <a:t>is a perfect blackbody at T=2.73 K:</a:t>
            </a:r>
          </a:p>
          <a:p>
            <a:r>
              <a:rPr lang="it-IT" sz="2400">
                <a:latin typeface="Times New Roman" pitchFamily="18" charset="0"/>
              </a:rPr>
              <a:t>this is an outstanding confirmation</a:t>
            </a:r>
          </a:p>
          <a:p>
            <a:r>
              <a:rPr lang="it-IT" sz="2400">
                <a:latin typeface="Times New Roman" pitchFamily="18" charset="0"/>
              </a:rPr>
              <a:t>of the hot big bang model.</a:t>
            </a:r>
          </a:p>
        </p:txBody>
      </p:sp>
    </p:spTree>
    <p:extLst>
      <p:ext uri="{BB962C8B-B14F-4D97-AF65-F5344CB8AC3E}">
        <p14:creationId xmlns:p14="http://schemas.microsoft.com/office/powerpoint/2010/main" val="1889117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cobe_3plot_53GHz"/>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0528" y="954608"/>
            <a:ext cx="4999038" cy="6146800"/>
          </a:xfrm>
          <a:prstGeom prst="rect">
            <a:avLst/>
          </a:prstGeom>
          <a:noFill/>
          <a:extLst>
            <a:ext uri="{909E8E84-426E-40DD-AFC4-6F175D3DCCD1}">
              <a14:hiddenFill xmlns:a14="http://schemas.microsoft.com/office/drawing/2010/main">
                <a:solidFill>
                  <a:srgbClr val="FFFFFF"/>
                </a:solidFill>
              </a14:hiddenFill>
            </a:ext>
          </a:extLst>
        </p:spPr>
      </p:pic>
      <p:sp>
        <p:nvSpPr>
          <p:cNvPr id="37891" name="Text Box 3"/>
          <p:cNvSpPr txBox="1">
            <a:spLocks noChangeArrowheads="1"/>
          </p:cNvSpPr>
          <p:nvPr/>
        </p:nvSpPr>
        <p:spPr bwMode="auto">
          <a:xfrm>
            <a:off x="5218310" y="1208310"/>
            <a:ext cx="15728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sz="2400" dirty="0" smtClean="0">
                <a:solidFill>
                  <a:srgbClr val="000000"/>
                </a:solidFill>
                <a:latin typeface="Comic Sans MS" pitchFamily="66" charset="0"/>
              </a:rPr>
              <a:t>Uniform…</a:t>
            </a:r>
            <a:endParaRPr lang="en-US" sz="2400" dirty="0">
              <a:solidFill>
                <a:srgbClr val="000000"/>
              </a:solidFill>
              <a:latin typeface="Comic Sans MS" pitchFamily="66" charset="0"/>
            </a:endParaRPr>
          </a:p>
        </p:txBody>
      </p:sp>
      <p:sp>
        <p:nvSpPr>
          <p:cNvPr id="37892" name="Text Box 4"/>
          <p:cNvSpPr txBox="1">
            <a:spLocks noChangeArrowheads="1"/>
          </p:cNvSpPr>
          <p:nvPr/>
        </p:nvSpPr>
        <p:spPr bwMode="auto">
          <a:xfrm>
            <a:off x="5076056" y="2095688"/>
            <a:ext cx="3861296"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US" dirty="0" smtClean="0">
                <a:solidFill>
                  <a:srgbClr val="000000"/>
                </a:solidFill>
                <a:latin typeface="Comic Sans MS" pitchFamily="66" charset="0"/>
              </a:rPr>
              <a:t>First Anisotropy we see is a Dipole anisotropy: </a:t>
            </a:r>
          </a:p>
          <a:p>
            <a:r>
              <a:rPr lang="it-IT" dirty="0" smtClean="0">
                <a:latin typeface="Comic Sans MS" pitchFamily="66" charset="0"/>
              </a:rPr>
              <a:t>Implies solar-system </a:t>
            </a:r>
            <a:r>
              <a:rPr lang="it-IT" dirty="0">
                <a:latin typeface="Comic Sans MS" pitchFamily="66" charset="0"/>
              </a:rPr>
              <a:t>barycenter has </a:t>
            </a:r>
            <a:r>
              <a:rPr lang="it-IT" dirty="0" smtClean="0">
                <a:latin typeface="Comic Sans MS" pitchFamily="66" charset="0"/>
              </a:rPr>
              <a:t>velocity v/c</a:t>
            </a:r>
            <a:r>
              <a:rPr lang="it-IT" dirty="0" smtClean="0">
                <a:latin typeface="Gill Sans MT" pitchFamily="34" charset="0"/>
              </a:rPr>
              <a:t>~</a:t>
            </a:r>
            <a:r>
              <a:rPr lang="it-IT" dirty="0" smtClean="0">
                <a:latin typeface="Comic Sans MS" pitchFamily="66" charset="0"/>
              </a:rPr>
              <a:t>0.00123 </a:t>
            </a:r>
            <a:r>
              <a:rPr lang="it-IT" dirty="0">
                <a:latin typeface="Comic Sans MS" pitchFamily="66" charset="0"/>
              </a:rPr>
              <a:t>relative </a:t>
            </a:r>
            <a:r>
              <a:rPr lang="it-IT" dirty="0" smtClean="0">
                <a:latin typeface="Comic Sans MS" pitchFamily="66" charset="0"/>
              </a:rPr>
              <a:t>to ‘rest-frame</a:t>
            </a:r>
            <a:r>
              <a:rPr lang="it-IT" dirty="0">
                <a:latin typeface="Comic Sans MS" pitchFamily="66" charset="0"/>
              </a:rPr>
              <a:t>’ of </a:t>
            </a:r>
            <a:r>
              <a:rPr lang="it-IT" dirty="0" smtClean="0">
                <a:latin typeface="Comic Sans MS" pitchFamily="66" charset="0"/>
              </a:rPr>
              <a:t>CMB.</a:t>
            </a:r>
            <a:endParaRPr lang="en-US" dirty="0">
              <a:solidFill>
                <a:srgbClr val="000000"/>
              </a:solidFill>
              <a:latin typeface="Comic Sans MS" pitchFamily="66" charset="0"/>
            </a:endParaRPr>
          </a:p>
        </p:txBody>
      </p:sp>
      <p:sp>
        <p:nvSpPr>
          <p:cNvPr id="37894" name="Text Box 6"/>
          <p:cNvSpPr txBox="1">
            <a:spLocks noChangeArrowheads="1"/>
          </p:cNvSpPr>
          <p:nvPr/>
        </p:nvSpPr>
        <p:spPr bwMode="auto">
          <a:xfrm>
            <a:off x="2529350" y="-2976"/>
            <a:ext cx="4139275"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sz="3400" dirty="0">
                <a:solidFill>
                  <a:srgbClr val="FF0000"/>
                </a:solidFill>
                <a:latin typeface="Comic Sans MS" pitchFamily="66" charset="0"/>
              </a:rPr>
              <a:t>The Microwave Sky</a:t>
            </a:r>
          </a:p>
        </p:txBody>
      </p:sp>
      <p:sp>
        <p:nvSpPr>
          <p:cNvPr id="37895" name="Text Box 7"/>
          <p:cNvSpPr txBox="1">
            <a:spLocks noChangeArrowheads="1"/>
          </p:cNvSpPr>
          <p:nvPr/>
        </p:nvSpPr>
        <p:spPr bwMode="auto">
          <a:xfrm>
            <a:off x="381000" y="838200"/>
            <a:ext cx="4047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400" dirty="0" smtClean="0">
                <a:solidFill>
                  <a:srgbClr val="FF9933"/>
                </a:solidFill>
                <a:latin typeface="Times New Roman" pitchFamily="18" charset="0"/>
              </a:rPr>
              <a:t>COBE (circa 1995)  @90GHz </a:t>
            </a:r>
            <a:endParaRPr lang="en-US" sz="2400" dirty="0">
              <a:solidFill>
                <a:srgbClr val="FF9933"/>
              </a:solidFill>
              <a:latin typeface="Times New Roman" pitchFamily="18" charset="0"/>
            </a:endParaRPr>
          </a:p>
        </p:txBody>
      </p:sp>
      <p:sp>
        <p:nvSpPr>
          <p:cNvPr id="37896" name="Line 8"/>
          <p:cNvSpPr>
            <a:spLocks noChangeShapeType="1"/>
          </p:cNvSpPr>
          <p:nvPr/>
        </p:nvSpPr>
        <p:spPr bwMode="auto">
          <a:xfrm flipH="1">
            <a:off x="3780656" y="4708961"/>
            <a:ext cx="1295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7897" name="Text Box 9"/>
          <p:cNvSpPr txBox="1">
            <a:spLocks noChangeArrowheads="1"/>
          </p:cNvSpPr>
          <p:nvPr/>
        </p:nvSpPr>
        <p:spPr bwMode="auto">
          <a:xfrm>
            <a:off x="5105400" y="3810000"/>
            <a:ext cx="399179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dirty="0" smtClean="0">
                <a:latin typeface="Comic Sans MS" pitchFamily="66" charset="0"/>
              </a:rPr>
              <a:t>If we remove the Dipole anisotropy</a:t>
            </a:r>
          </a:p>
          <a:p>
            <a:r>
              <a:rPr lang="it-IT" dirty="0">
                <a:latin typeface="Comic Sans MS" pitchFamily="66" charset="0"/>
              </a:rPr>
              <a:t>a</a:t>
            </a:r>
            <a:r>
              <a:rPr lang="it-IT" dirty="0" smtClean="0">
                <a:latin typeface="Comic Sans MS" pitchFamily="66" charset="0"/>
              </a:rPr>
              <a:t>nd the Galactic emission, we see </a:t>
            </a:r>
          </a:p>
          <a:p>
            <a:r>
              <a:rPr lang="it-IT" dirty="0" smtClean="0">
                <a:latin typeface="Comic Sans MS" pitchFamily="66" charset="0"/>
              </a:rPr>
              <a:t>anisotropies at the level</a:t>
            </a:r>
          </a:p>
          <a:p>
            <a:r>
              <a:rPr lang="it-IT" dirty="0">
                <a:latin typeface="Comic Sans MS" pitchFamily="66" charset="0"/>
              </a:rPr>
              <a:t>o</a:t>
            </a:r>
            <a:r>
              <a:rPr lang="it-IT" dirty="0" smtClean="0">
                <a:latin typeface="Comic Sans MS" pitchFamily="66" charset="0"/>
              </a:rPr>
              <a:t>f (</a:t>
            </a:r>
            <a:r>
              <a:rPr lang="it-IT" dirty="0" smtClean="0">
                <a:latin typeface="Symbol" pitchFamily="18" charset="2"/>
              </a:rPr>
              <a:t>D</a:t>
            </a:r>
            <a:r>
              <a:rPr lang="it-IT" dirty="0">
                <a:latin typeface="Comic Sans MS" pitchFamily="66" charset="0"/>
              </a:rPr>
              <a:t>T/T) </a:t>
            </a:r>
            <a:r>
              <a:rPr lang="it-IT" sz="1200" dirty="0" smtClean="0">
                <a:latin typeface="Comic Sans MS" pitchFamily="66" charset="0"/>
              </a:rPr>
              <a:t>rms</a:t>
            </a:r>
            <a:r>
              <a:rPr lang="it-IT" dirty="0" smtClean="0">
                <a:latin typeface="Comic Sans MS" pitchFamily="66" charset="0"/>
              </a:rPr>
              <a:t>~ 20 </a:t>
            </a:r>
            <a:r>
              <a:rPr lang="it-IT" dirty="0" smtClean="0">
                <a:latin typeface="Symbol" pitchFamily="18" charset="2"/>
              </a:rPr>
              <a:t>m</a:t>
            </a:r>
            <a:r>
              <a:rPr lang="it-IT" dirty="0" smtClean="0">
                <a:latin typeface="Comic Sans MS" pitchFamily="66" charset="0"/>
              </a:rPr>
              <a:t>K (smoothed on</a:t>
            </a:r>
          </a:p>
          <a:p>
            <a:r>
              <a:rPr lang="it-IT" dirty="0" smtClean="0">
                <a:latin typeface="Comic Sans MS" pitchFamily="66" charset="0"/>
              </a:rPr>
              <a:t>~7° scale).</a:t>
            </a:r>
          </a:p>
          <a:p>
            <a:r>
              <a:rPr lang="it-IT" dirty="0" smtClean="0">
                <a:latin typeface="Comic Sans MS" pitchFamily="66" charset="0"/>
              </a:rPr>
              <a:t>These anisotropies are the</a:t>
            </a:r>
          </a:p>
          <a:p>
            <a:r>
              <a:rPr lang="it-IT" dirty="0">
                <a:latin typeface="Comic Sans MS" pitchFamily="66" charset="0"/>
              </a:rPr>
              <a:t>i</a:t>
            </a:r>
            <a:r>
              <a:rPr lang="it-IT" dirty="0" smtClean="0">
                <a:latin typeface="Comic Sans MS" pitchFamily="66" charset="0"/>
              </a:rPr>
              <a:t>mprint </a:t>
            </a:r>
            <a:r>
              <a:rPr lang="it-IT" dirty="0">
                <a:latin typeface="Comic Sans MS" pitchFamily="66" charset="0"/>
              </a:rPr>
              <a:t>left by </a:t>
            </a:r>
            <a:r>
              <a:rPr lang="it-IT" dirty="0" smtClean="0">
                <a:latin typeface="Comic Sans MS" pitchFamily="66" charset="0"/>
              </a:rPr>
              <a:t>primordial tiny </a:t>
            </a:r>
          </a:p>
          <a:p>
            <a:r>
              <a:rPr lang="it-IT" dirty="0" smtClean="0">
                <a:latin typeface="Comic Sans MS" pitchFamily="66" charset="0"/>
              </a:rPr>
              <a:t>density </a:t>
            </a:r>
            <a:r>
              <a:rPr lang="it-IT" dirty="0">
                <a:latin typeface="Comic Sans MS" pitchFamily="66" charset="0"/>
              </a:rPr>
              <a:t>inhomogeneities</a:t>
            </a:r>
          </a:p>
          <a:p>
            <a:r>
              <a:rPr lang="it-IT" dirty="0">
                <a:latin typeface="Comic Sans MS" pitchFamily="66" charset="0"/>
              </a:rPr>
              <a:t>(z~1000)..</a:t>
            </a:r>
          </a:p>
        </p:txBody>
      </p:sp>
      <p:sp>
        <p:nvSpPr>
          <p:cNvPr id="37898" name="Line 10"/>
          <p:cNvSpPr>
            <a:spLocks noChangeShapeType="1"/>
          </p:cNvSpPr>
          <p:nvPr/>
        </p:nvSpPr>
        <p:spPr bwMode="auto">
          <a:xfrm flipH="1">
            <a:off x="4038600" y="2971800"/>
            <a:ext cx="990600" cy="5292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Line 10"/>
          <p:cNvSpPr>
            <a:spLocks noChangeShapeType="1"/>
          </p:cNvSpPr>
          <p:nvPr/>
        </p:nvSpPr>
        <p:spPr bwMode="auto">
          <a:xfrm flipH="1">
            <a:off x="4191000" y="1478359"/>
            <a:ext cx="1017934" cy="3832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78891123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020598_ilc_1024B"/>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3488" y="1337613"/>
            <a:ext cx="7557025" cy="4534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4566"/>
            <a:ext cx="9199954" cy="585030"/>
          </a:xfrm>
          <a:prstGeom prst="rect">
            <a:avLst/>
          </a:prstGeom>
          <a:noFill/>
        </p:spPr>
        <p:txBody>
          <a:bodyPr wrap="none" rtlCol="0">
            <a:spAutoFit/>
          </a:bodyPr>
          <a:lstStyle/>
          <a:p>
            <a:r>
              <a:rPr lang="it-IT" sz="2000" dirty="0" smtClean="0">
                <a:solidFill>
                  <a:srgbClr val="FFC000"/>
                </a:solidFill>
                <a:latin typeface="Comic Sans MS" pitchFamily="66" charset="0"/>
              </a:rPr>
              <a:t>Best Full Sky Map of the CMB before Planck:  WMAP satellite (2002-2010)</a:t>
            </a:r>
          </a:p>
          <a:p>
            <a:r>
              <a:rPr lang="it-IT" sz="2000" dirty="0" smtClean="0">
                <a:solidFill>
                  <a:srgbClr val="FFC000"/>
                </a:solidFill>
                <a:latin typeface="Comic Sans MS" pitchFamily="66" charset="0"/>
              </a:rPr>
              <a:t> (linear combination of 30,60 and 90 GHz channels)</a:t>
            </a:r>
            <a:endParaRPr lang="it-IT" sz="2000" dirty="0">
              <a:solidFill>
                <a:srgbClr val="FFC000"/>
              </a:solidFill>
              <a:latin typeface="Comic Sans MS" pitchFamily="66" charset="0"/>
            </a:endParaRPr>
          </a:p>
        </p:txBody>
      </p:sp>
    </p:spTree>
    <p:extLst>
      <p:ext uri="{BB962C8B-B14F-4D97-AF65-F5344CB8AC3E}">
        <p14:creationId xmlns:p14="http://schemas.microsoft.com/office/powerpoint/2010/main" val="1008595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smtClean="0">
                <a:latin typeface="Verdana" charset="0"/>
              </a:rPr>
              <a:t>Planck 2013 CMB Map</a:t>
            </a:r>
            <a:endParaRPr lang="en-US" dirty="0">
              <a:latin typeface="Verdana" charset="0"/>
            </a:endParaRPr>
          </a:p>
        </p:txBody>
      </p:sp>
      <p:sp>
        <p:nvSpPr>
          <p:cNvPr id="22532" name="Content Placeholder 1"/>
          <p:cNvSpPr>
            <a:spLocks noGrp="1"/>
          </p:cNvSpPr>
          <p:nvPr>
            <p:ph idx="1"/>
          </p:nvPr>
        </p:nvSpPr>
        <p:spPr>
          <a:xfrm>
            <a:off x="612531" y="2016125"/>
            <a:ext cx="7760677" cy="4318000"/>
          </a:xfrm>
        </p:spPr>
        <p:txBody>
          <a:bodyPr/>
          <a:lstStyle/>
          <a:p>
            <a:endParaRPr lang="en-US">
              <a:latin typeface="Verdana" charset="0"/>
            </a:endParaRPr>
          </a:p>
        </p:txBody>
      </p:sp>
      <p:pic>
        <p:nvPicPr>
          <p:cNvPr id="22531" name="Picture 4" descr="CMB_2k.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358901"/>
            <a:ext cx="9144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25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atin typeface="Verdana" charset="0"/>
              </a:rPr>
              <a:t>The Planck sky</a:t>
            </a:r>
          </a:p>
        </p:txBody>
      </p:sp>
      <p:pic>
        <p:nvPicPr>
          <p:cNvPr id="21507" name="Picture 4" descr="composite_all-sky_Frequency_BLACK_v5.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7805" y="0"/>
            <a:ext cx="96796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997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with COBE and WMAP</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4"/>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bwMode="auto">
          <a:xfrm>
            <a:off x="778075" y="1745747"/>
            <a:ext cx="7467400" cy="4496676"/>
          </a:xfrm>
          <a:prstGeom prst="rect">
            <a:avLst/>
          </a:prstGeom>
          <a:noFill/>
          <a:ln>
            <a:noFill/>
          </a:ln>
          <a:extLst>
            <a:ext uri="{909E8E84-426E-40DD-AFC4-6F175D3DCCD1}">
              <a14:hiddenFill xmlns:a14="http://schemas.microsoft.com/office/drawing/2010/main">
                <a:solidFill>
                  <a:srgbClr val="FFFFFF">
                    <a:alpha val="2901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379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23" name="Object 3"/>
          <p:cNvGraphicFramePr>
            <a:graphicFrameLocks noChangeAspect="1"/>
          </p:cNvGraphicFramePr>
          <p:nvPr>
            <p:extLst>
              <p:ext uri="{D42A27DB-BD31-4B8C-83A1-F6EECF244321}">
                <p14:modId xmlns:p14="http://schemas.microsoft.com/office/powerpoint/2010/main" val="3052892610"/>
              </p:ext>
            </p:extLst>
          </p:nvPr>
        </p:nvGraphicFramePr>
        <p:xfrm>
          <a:off x="395536" y="1124744"/>
          <a:ext cx="5651500" cy="862013"/>
        </p:xfrm>
        <a:graphic>
          <a:graphicData uri="http://schemas.openxmlformats.org/presentationml/2006/ole">
            <mc:AlternateContent xmlns:mc="http://schemas.openxmlformats.org/markup-compatibility/2006">
              <mc:Choice xmlns:v="urn:schemas-microsoft-com:vml" Requires="v">
                <p:oleObj spid="_x0000_s3156" name="Equation" r:id="rId4" imgW="2831760" imgH="431640" progId="Equation.3">
                  <p:embed/>
                </p:oleObj>
              </mc:Choice>
              <mc:Fallback>
                <p:oleObj name="Equation" r:id="rId4" imgW="28317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124744"/>
                        <a:ext cx="5651500"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itle 1"/>
          <p:cNvSpPr txBox="1">
            <a:spLocks/>
          </p:cNvSpPr>
          <p:nvPr/>
        </p:nvSpPr>
        <p:spPr>
          <a:xfrm>
            <a:off x="277688" y="-27384"/>
            <a:ext cx="8686800" cy="1152128"/>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mtClean="0">
                <a:solidFill>
                  <a:srgbClr val="7030A0"/>
                </a:solidFill>
                <a:latin typeface="Comic Sans MS" pitchFamily="66" charset="0"/>
              </a:rPr>
              <a:t>The CMB Angular Power Spectrum</a:t>
            </a:r>
            <a:endParaRPr lang="it-IT" dirty="0">
              <a:solidFill>
                <a:srgbClr val="7030A0"/>
              </a:solidFill>
              <a:latin typeface="Comic Sans MS" pitchFamily="66" charset="0"/>
            </a:endParaRPr>
          </a:p>
        </p:txBody>
      </p:sp>
      <p:sp>
        <p:nvSpPr>
          <p:cNvPr id="5" name="Rectangle 4"/>
          <p:cNvSpPr/>
          <p:nvPr/>
        </p:nvSpPr>
        <p:spPr>
          <a:xfrm>
            <a:off x="179512" y="2181289"/>
            <a:ext cx="6840760" cy="646331"/>
          </a:xfrm>
          <a:prstGeom prst="rect">
            <a:avLst/>
          </a:prstGeom>
        </p:spPr>
        <p:txBody>
          <a:bodyPr wrap="square">
            <a:spAutoFit/>
          </a:bodyPr>
          <a:lstStyle/>
          <a:p>
            <a:r>
              <a:rPr lang="en-US" dirty="0" err="1">
                <a:latin typeface="Comic Sans MS" pitchFamily="66" charset="0"/>
              </a:rPr>
              <a:t>R.m.s</a:t>
            </a:r>
            <a:r>
              <a:rPr lang="en-US" dirty="0">
                <a:latin typeface="Comic Sans MS" pitchFamily="66" charset="0"/>
              </a:rPr>
              <a:t>. of </a:t>
            </a:r>
            <a:r>
              <a:rPr lang="en-US" dirty="0" smtClean="0">
                <a:latin typeface="Comic Sans MS" pitchFamily="66" charset="0"/>
              </a:rPr>
              <a:t>            has                          </a:t>
            </a:r>
          </a:p>
          <a:p>
            <a:r>
              <a:rPr lang="en-US" dirty="0" smtClean="0">
                <a:latin typeface="Comic Sans MS" pitchFamily="66" charset="0"/>
              </a:rPr>
              <a:t>power </a:t>
            </a:r>
            <a:r>
              <a:rPr lang="en-US" dirty="0">
                <a:latin typeface="Comic Sans MS" pitchFamily="66" charset="0"/>
              </a:rPr>
              <a:t>per decade in l</a:t>
            </a:r>
            <a:r>
              <a:rPr lang="en-US" dirty="0" smtClean="0">
                <a:latin typeface="Comic Sans MS" pitchFamily="66" charset="0"/>
              </a:rPr>
              <a:t>:</a:t>
            </a:r>
            <a:endParaRPr lang="en-US" dirty="0">
              <a:latin typeface="Comic Sans MS" pitchFamily="66"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60922884"/>
              </p:ext>
            </p:extLst>
          </p:nvPr>
        </p:nvGraphicFramePr>
        <p:xfrm>
          <a:off x="1219870" y="2181289"/>
          <a:ext cx="831850" cy="341313"/>
        </p:xfrm>
        <a:graphic>
          <a:graphicData uri="http://schemas.openxmlformats.org/presentationml/2006/ole">
            <mc:AlternateContent xmlns:mc="http://schemas.openxmlformats.org/markup-compatibility/2006">
              <mc:Choice xmlns:v="urn:schemas-microsoft-com:vml" Requires="v">
                <p:oleObj spid="_x0000_s3157" name="Equation" r:id="rId6" imgW="431640" imgH="177480" progId="Equation.3">
                  <p:embed/>
                </p:oleObj>
              </mc:Choice>
              <mc:Fallback>
                <p:oleObj name="Equation" r:id="rId6" imgW="431640" imgH="177480" progId="Equation.3">
                  <p:embed/>
                  <p:pic>
                    <p:nvPicPr>
                      <p:cNvPr id="0" name=""/>
                      <p:cNvPicPr>
                        <a:picLocks noChangeAspect="1" noChangeArrowheads="1"/>
                      </p:cNvPicPr>
                      <p:nvPr/>
                    </p:nvPicPr>
                    <p:blipFill>
                      <a:blip r:embed="rId7"/>
                      <a:srcRect/>
                      <a:stretch>
                        <a:fillRect/>
                      </a:stretch>
                    </p:blipFill>
                    <p:spPr bwMode="auto">
                      <a:xfrm>
                        <a:off x="1219870" y="2181289"/>
                        <a:ext cx="8318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62305360"/>
              </p:ext>
            </p:extLst>
          </p:nvPr>
        </p:nvGraphicFramePr>
        <p:xfrm>
          <a:off x="2477269" y="2173599"/>
          <a:ext cx="1590675" cy="439738"/>
        </p:xfrm>
        <a:graphic>
          <a:graphicData uri="http://schemas.openxmlformats.org/presentationml/2006/ole">
            <mc:AlternateContent xmlns:mc="http://schemas.openxmlformats.org/markup-compatibility/2006">
              <mc:Choice xmlns:v="urn:schemas-microsoft-com:vml" Requires="v">
                <p:oleObj spid="_x0000_s3158" name="Equation" r:id="rId8" imgW="825480" imgH="228600" progId="Equation.3">
                  <p:embed/>
                </p:oleObj>
              </mc:Choice>
              <mc:Fallback>
                <p:oleObj name="Equation" r:id="rId8" imgW="825480" imgH="228600" progId="Equation.3">
                  <p:embed/>
                  <p:pic>
                    <p:nvPicPr>
                      <p:cNvPr id="0" name=""/>
                      <p:cNvPicPr>
                        <a:picLocks noChangeAspect="1" noChangeArrowheads="1"/>
                      </p:cNvPicPr>
                      <p:nvPr/>
                    </p:nvPicPr>
                    <p:blipFill>
                      <a:blip r:embed="rId9"/>
                      <a:srcRect/>
                      <a:stretch>
                        <a:fillRect/>
                      </a:stretch>
                    </p:blipFill>
                    <p:spPr bwMode="auto">
                      <a:xfrm>
                        <a:off x="2477269" y="2173599"/>
                        <a:ext cx="15906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66545236"/>
              </p:ext>
            </p:extLst>
          </p:nvPr>
        </p:nvGraphicFramePr>
        <p:xfrm>
          <a:off x="179512" y="2986152"/>
          <a:ext cx="3960440" cy="566576"/>
        </p:xfrm>
        <a:graphic>
          <a:graphicData uri="http://schemas.openxmlformats.org/presentationml/2006/ole">
            <mc:AlternateContent xmlns:mc="http://schemas.openxmlformats.org/markup-compatibility/2006">
              <mc:Choice xmlns:v="urn:schemas-microsoft-com:vml" Requires="v">
                <p:oleObj spid="_x0000_s3159" name="Equation" r:id="rId10" imgW="2920680" imgH="419040" progId="Equation.3">
                  <p:embed/>
                </p:oleObj>
              </mc:Choice>
              <mc:Fallback>
                <p:oleObj name="Equation" r:id="rId10" imgW="2920680" imgH="419040" progId="Equation.3">
                  <p:embed/>
                  <p:pic>
                    <p:nvPicPr>
                      <p:cNvPr id="0" name=""/>
                      <p:cNvPicPr>
                        <a:picLocks noChangeAspect="1" noChangeArrowheads="1"/>
                      </p:cNvPicPr>
                      <p:nvPr/>
                    </p:nvPicPr>
                    <p:blipFill>
                      <a:blip r:embed="rId11"/>
                      <a:srcRect/>
                      <a:stretch>
                        <a:fillRect/>
                      </a:stretch>
                    </p:blipFill>
                    <p:spPr bwMode="auto">
                      <a:xfrm>
                        <a:off x="179512" y="2986152"/>
                        <a:ext cx="3960440" cy="566576"/>
                      </a:xfrm>
                      <a:prstGeom prst="rect">
                        <a:avLst/>
                      </a:prstGeom>
                      <a:noFill/>
                      <a:ln>
                        <a:noFill/>
                      </a:ln>
                      <a:extLst/>
                    </p:spPr>
                  </p:pic>
                </p:oleObj>
              </mc:Fallback>
            </mc:AlternateContent>
          </a:graphicData>
        </a:graphic>
      </p:graphicFrame>
      <p:pic>
        <p:nvPicPr>
          <p:cNvPr id="3099" name="Picture 27" descr="http://hera.ph1.uni-koeln.de/~heintzma/k1/b2/CMB_spectrum.jp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434690" y="2048093"/>
            <a:ext cx="4580015" cy="4293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4080681"/>
            <a:ext cx="4955203" cy="2585323"/>
          </a:xfrm>
          <a:prstGeom prst="rect">
            <a:avLst/>
          </a:prstGeom>
          <a:noFill/>
        </p:spPr>
        <p:txBody>
          <a:bodyPr wrap="none" rtlCol="0">
            <a:spAutoFit/>
          </a:bodyPr>
          <a:lstStyle/>
          <a:p>
            <a:r>
              <a:rPr lang="it-IT" dirty="0" smtClean="0"/>
              <a:t>We can extract 4 independent angular</a:t>
            </a:r>
          </a:p>
          <a:p>
            <a:r>
              <a:rPr lang="it-IT" dirty="0"/>
              <a:t>s</a:t>
            </a:r>
            <a:r>
              <a:rPr lang="it-IT" dirty="0" smtClean="0"/>
              <a:t>pectra from the CMB:</a:t>
            </a:r>
          </a:p>
          <a:p>
            <a:endParaRPr lang="it-IT" dirty="0"/>
          </a:p>
          <a:p>
            <a:pPr marL="285750" indent="-285750">
              <a:buFontTx/>
              <a:buChar char="-"/>
            </a:pPr>
            <a:r>
              <a:rPr lang="it-IT" dirty="0" smtClean="0"/>
              <a:t>Temperature</a:t>
            </a:r>
          </a:p>
          <a:p>
            <a:pPr marL="285750" indent="-285750">
              <a:buFontTx/>
              <a:buChar char="-"/>
            </a:pPr>
            <a:r>
              <a:rPr lang="it-IT" dirty="0" smtClean="0"/>
              <a:t>Cross Temperature Polarization</a:t>
            </a:r>
          </a:p>
          <a:p>
            <a:pPr marL="285750" indent="-285750">
              <a:buFontTx/>
              <a:buChar char="-"/>
            </a:pPr>
            <a:r>
              <a:rPr lang="it-IT" dirty="0" smtClean="0"/>
              <a:t>Polarization type E (density fluctuations)</a:t>
            </a:r>
          </a:p>
          <a:p>
            <a:pPr marL="285750" indent="-285750">
              <a:buFontTx/>
              <a:buChar char="-"/>
            </a:pPr>
            <a:r>
              <a:rPr lang="it-IT" dirty="0" smtClean="0"/>
              <a:t>Polarization type B (gravity waves)</a:t>
            </a:r>
          </a:p>
          <a:p>
            <a:pPr marL="285750" indent="-285750">
              <a:buFontTx/>
              <a:buChar char="-"/>
            </a:pPr>
            <a:endParaRPr lang="it-IT" dirty="0"/>
          </a:p>
          <a:p>
            <a:r>
              <a:rPr lang="it-IT" b="1" dirty="0" smtClean="0"/>
              <a:t>Planck 2013 release is only temperature ps.</a:t>
            </a:r>
          </a:p>
        </p:txBody>
      </p:sp>
    </p:spTree>
    <p:extLst>
      <p:ext uri="{BB962C8B-B14F-4D97-AF65-F5344CB8AC3E}">
        <p14:creationId xmlns:p14="http://schemas.microsoft.com/office/powerpoint/2010/main" val="694928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ANEL_PC_March_2013_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82134" y="0"/>
            <a:ext cx="11212229"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548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3200" dirty="0" smtClean="0"/>
              <a:t>Planck 2013 TT angular spectrum</a:t>
            </a:r>
            <a:endParaRPr lang="it-IT" sz="32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2" y="1041450"/>
            <a:ext cx="8125302" cy="504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232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gclrecover6p2N.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3163" y="204754"/>
            <a:ext cx="8633841" cy="6366129"/>
          </a:xfrm>
          <a:prstGeom prst="rect">
            <a:avLst/>
          </a:prstGeom>
        </p:spPr>
      </p:pic>
    </p:spTree>
    <p:extLst>
      <p:ext uri="{BB962C8B-B14F-4D97-AF65-F5344CB8AC3E}">
        <p14:creationId xmlns:p14="http://schemas.microsoft.com/office/powerpoint/2010/main" val="533545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gclx6p2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02" y="1122591"/>
            <a:ext cx="7976870" cy="5308600"/>
          </a:xfrm>
          <a:prstGeom prst="rect">
            <a:avLst/>
          </a:prstGeom>
        </p:spPr>
      </p:pic>
      <p:sp>
        <p:nvSpPr>
          <p:cNvPr id="3" name="TextBox 2"/>
          <p:cNvSpPr txBox="1"/>
          <p:nvPr/>
        </p:nvSpPr>
        <p:spPr>
          <a:xfrm>
            <a:off x="324102" y="6359861"/>
            <a:ext cx="6853158" cy="369332"/>
          </a:xfrm>
          <a:prstGeom prst="rect">
            <a:avLst/>
          </a:prstGeom>
          <a:noFill/>
        </p:spPr>
        <p:txBody>
          <a:bodyPr wrap="none" rtlCol="0">
            <a:spAutoFit/>
          </a:bodyPr>
          <a:lstStyle/>
          <a:p>
            <a:r>
              <a:rPr lang="it-IT" dirty="0" smtClean="0"/>
              <a:t>Red line: best fit model from the temperature angular spectrum !!!</a:t>
            </a:r>
            <a:endParaRPr lang="it-IT" dirty="0"/>
          </a:p>
        </p:txBody>
      </p:sp>
      <p:sp>
        <p:nvSpPr>
          <p:cNvPr id="4" name="TextBox 3"/>
          <p:cNvSpPr txBox="1"/>
          <p:nvPr/>
        </p:nvSpPr>
        <p:spPr>
          <a:xfrm>
            <a:off x="1201005" y="150121"/>
            <a:ext cx="7018460" cy="954107"/>
          </a:xfrm>
          <a:prstGeom prst="rect">
            <a:avLst/>
          </a:prstGeom>
          <a:noFill/>
        </p:spPr>
        <p:txBody>
          <a:bodyPr wrap="none" rtlCol="0">
            <a:spAutoFit/>
          </a:bodyPr>
          <a:lstStyle/>
          <a:p>
            <a:pPr algn="ctr"/>
            <a:r>
              <a:rPr lang="it-IT" sz="2800" dirty="0" smtClean="0"/>
              <a:t>Cross Temperature-Polarization spectrum</a:t>
            </a:r>
          </a:p>
          <a:p>
            <a:pPr algn="ctr"/>
            <a:r>
              <a:rPr lang="it-IT" sz="2800" dirty="0" smtClean="0"/>
              <a:t>(not present in this release)</a:t>
            </a:r>
            <a:endParaRPr lang="it-IT" sz="2800" dirty="0"/>
          </a:p>
        </p:txBody>
      </p:sp>
    </p:spTree>
    <p:extLst>
      <p:ext uri="{BB962C8B-B14F-4D97-AF65-F5344CB8AC3E}">
        <p14:creationId xmlns:p14="http://schemas.microsoft.com/office/powerpoint/2010/main" val="4219266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gcle6p2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00" y="1118640"/>
            <a:ext cx="7976870" cy="5308600"/>
          </a:xfrm>
          <a:prstGeom prst="rect">
            <a:avLst/>
          </a:prstGeom>
        </p:spPr>
      </p:pic>
      <p:sp>
        <p:nvSpPr>
          <p:cNvPr id="3" name="TextBox 2"/>
          <p:cNvSpPr txBox="1"/>
          <p:nvPr/>
        </p:nvSpPr>
        <p:spPr>
          <a:xfrm>
            <a:off x="324102" y="6332565"/>
            <a:ext cx="6853158" cy="369332"/>
          </a:xfrm>
          <a:prstGeom prst="rect">
            <a:avLst/>
          </a:prstGeom>
          <a:noFill/>
        </p:spPr>
        <p:txBody>
          <a:bodyPr wrap="none" rtlCol="0">
            <a:spAutoFit/>
          </a:bodyPr>
          <a:lstStyle/>
          <a:p>
            <a:r>
              <a:rPr lang="it-IT" dirty="0" smtClean="0"/>
              <a:t>Red line: best fit model from the temperature angular spectrum !!!</a:t>
            </a:r>
            <a:endParaRPr lang="it-IT" dirty="0"/>
          </a:p>
        </p:txBody>
      </p:sp>
      <p:sp>
        <p:nvSpPr>
          <p:cNvPr id="4" name="TextBox 3"/>
          <p:cNvSpPr txBox="1"/>
          <p:nvPr/>
        </p:nvSpPr>
        <p:spPr>
          <a:xfrm>
            <a:off x="2368887" y="150121"/>
            <a:ext cx="4682692" cy="954107"/>
          </a:xfrm>
          <a:prstGeom prst="rect">
            <a:avLst/>
          </a:prstGeom>
          <a:noFill/>
        </p:spPr>
        <p:txBody>
          <a:bodyPr wrap="none" rtlCol="0">
            <a:spAutoFit/>
          </a:bodyPr>
          <a:lstStyle/>
          <a:p>
            <a:pPr algn="ctr"/>
            <a:r>
              <a:rPr lang="it-IT" sz="2800" dirty="0" smtClean="0"/>
              <a:t>Polarization spectrum</a:t>
            </a:r>
          </a:p>
          <a:p>
            <a:pPr algn="ctr"/>
            <a:r>
              <a:rPr lang="it-IT" sz="2800" dirty="0" smtClean="0"/>
              <a:t>(not present in this release)</a:t>
            </a:r>
            <a:endParaRPr lang="it-IT" sz="2800" dirty="0"/>
          </a:p>
        </p:txBody>
      </p:sp>
    </p:spTree>
    <p:extLst>
      <p:ext uri="{BB962C8B-B14F-4D97-AF65-F5344CB8AC3E}">
        <p14:creationId xmlns:p14="http://schemas.microsoft.com/office/powerpoint/2010/main" val="2873050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9106" name="Picture 2" descr="Ok_movie"/>
          <p:cNvPicPr>
            <a:picLocks noChangeAspect="1" noChangeArrowheads="1" noCrop="1"/>
          </p:cNvPicPr>
          <p:nvPr/>
        </p:nvPicPr>
        <p:blipFill>
          <a:blip r:embed="rId2" cstate="print"/>
          <a:srcRect/>
          <a:stretch>
            <a:fillRect/>
          </a:stretch>
        </p:blipFill>
        <p:spPr bwMode="auto">
          <a:xfrm>
            <a:off x="395288" y="1484313"/>
            <a:ext cx="2425700" cy="2432050"/>
          </a:xfrm>
          <a:prstGeom prst="rect">
            <a:avLst/>
          </a:prstGeom>
          <a:noFill/>
        </p:spPr>
      </p:pic>
      <p:sp>
        <p:nvSpPr>
          <p:cNvPr id="559107" name="Rectangle 3"/>
          <p:cNvSpPr>
            <a:spLocks noChangeArrowheads="1"/>
          </p:cNvSpPr>
          <p:nvPr/>
        </p:nvSpPr>
        <p:spPr bwMode="auto">
          <a:xfrm>
            <a:off x="5410200" y="1371600"/>
            <a:ext cx="1219200" cy="228600"/>
          </a:xfrm>
          <a:prstGeom prst="rect">
            <a:avLst/>
          </a:prstGeom>
          <a:solidFill>
            <a:schemeClr val="bg1"/>
          </a:solidFill>
          <a:ln w="9525">
            <a:solidFill>
              <a:schemeClr val="bg1"/>
            </a:solidFill>
            <a:miter lim="800000"/>
            <a:headEnd/>
            <a:tailEnd/>
          </a:ln>
          <a:effectLst/>
        </p:spPr>
        <p:txBody>
          <a:bodyPr wrap="none" anchor="ctr"/>
          <a:lstStyle/>
          <a:p>
            <a:endParaRPr lang="it-IT"/>
          </a:p>
        </p:txBody>
      </p:sp>
      <p:sp>
        <p:nvSpPr>
          <p:cNvPr id="559108" name="Text Box 4"/>
          <p:cNvSpPr txBox="1">
            <a:spLocks noChangeArrowheads="1"/>
          </p:cNvSpPr>
          <p:nvPr/>
        </p:nvSpPr>
        <p:spPr bwMode="auto">
          <a:xfrm>
            <a:off x="69850" y="620713"/>
            <a:ext cx="5594350" cy="334962"/>
          </a:xfrm>
          <a:prstGeom prst="rect">
            <a:avLst/>
          </a:prstGeom>
          <a:noFill/>
          <a:ln w="9525">
            <a:noFill/>
            <a:miter lim="800000"/>
            <a:headEnd/>
            <a:tailEnd/>
          </a:ln>
        </p:spPr>
        <p:txBody>
          <a:bodyPr wrap="none" lIns="0" tIns="0" rIns="0" bIns="0">
            <a:spAutoFit/>
          </a:bodyPr>
          <a:lstStyle/>
          <a:p>
            <a:pPr defTabSz="828675" eaLnBrk="0" hangingPunct="0">
              <a:buClr>
                <a:srgbClr val="000000"/>
              </a:buClr>
              <a:buSzPct val="45000"/>
              <a:buFont typeface="StarBats" charset="2"/>
              <a:buNone/>
              <a:tabLst>
                <a:tab pos="657225" algn="l"/>
                <a:tab pos="1312863" algn="l"/>
                <a:tab pos="1970088" algn="l"/>
                <a:tab pos="2627313" algn="l"/>
                <a:tab pos="3282950" algn="l"/>
              </a:tabLst>
            </a:pPr>
            <a:r>
              <a:rPr lang="en-GB" sz="2200">
                <a:latin typeface="Comic Sans MS" pitchFamily="66" charset="0"/>
              </a:rPr>
              <a:t>Temperature Angular spectrum varies with</a:t>
            </a:r>
          </a:p>
        </p:txBody>
      </p:sp>
      <p:sp>
        <p:nvSpPr>
          <p:cNvPr id="559109" name="Text Box 5"/>
          <p:cNvSpPr txBox="1">
            <a:spLocks noChangeArrowheads="1"/>
          </p:cNvSpPr>
          <p:nvPr/>
        </p:nvSpPr>
        <p:spPr bwMode="auto">
          <a:xfrm>
            <a:off x="5794375" y="549275"/>
            <a:ext cx="2954338" cy="334963"/>
          </a:xfrm>
          <a:prstGeom prst="rect">
            <a:avLst/>
          </a:prstGeom>
          <a:noFill/>
          <a:ln w="9525">
            <a:noFill/>
            <a:miter lim="800000"/>
            <a:headEnd/>
            <a:tailEnd/>
          </a:ln>
        </p:spPr>
        <p:txBody>
          <a:bodyPr wrap="none" lIns="0" tIns="0" rIns="0" bIns="0">
            <a:spAutoFit/>
          </a:bodyPr>
          <a:lstStyle/>
          <a:p>
            <a:pPr defTabSz="828675" eaLnBrk="0" hangingPunct="0">
              <a:buClr>
                <a:srgbClr val="000000"/>
              </a:buClr>
              <a:buSzPct val="45000"/>
              <a:buFont typeface="StarBats" charset="2"/>
              <a:buNone/>
              <a:tabLst>
                <a:tab pos="657225" algn="l"/>
                <a:tab pos="1312863" algn="l"/>
                <a:tab pos="1970088" algn="l"/>
                <a:tab pos="2627313" algn="l"/>
              </a:tabLst>
            </a:pPr>
            <a:r>
              <a:rPr lang="en-GB" sz="2200">
                <a:latin typeface="Symbol" pitchFamily="18" charset="2"/>
              </a:rPr>
              <a:t>W</a:t>
            </a:r>
            <a:r>
              <a:rPr lang="en-GB" sz="1500">
                <a:latin typeface="Times" pitchFamily="-92" charset="0"/>
              </a:rPr>
              <a:t>tot</a:t>
            </a:r>
            <a:r>
              <a:rPr lang="en-GB" sz="2200">
                <a:latin typeface="Symbol" pitchFamily="18" charset="2"/>
              </a:rPr>
              <a:t> , W</a:t>
            </a:r>
            <a:r>
              <a:rPr lang="en-GB" sz="1500">
                <a:latin typeface="Times" pitchFamily="-92" charset="0"/>
              </a:rPr>
              <a:t>b</a:t>
            </a:r>
            <a:r>
              <a:rPr lang="en-GB" sz="2200">
                <a:latin typeface="Symbol" pitchFamily="18" charset="2"/>
              </a:rPr>
              <a:t> , W</a:t>
            </a:r>
            <a:r>
              <a:rPr lang="en-GB" sz="1500">
                <a:latin typeface="Times" pitchFamily="-92" charset="0"/>
              </a:rPr>
              <a:t>c</a:t>
            </a:r>
            <a:r>
              <a:rPr lang="en-GB" sz="2200">
                <a:latin typeface="Symbol" pitchFamily="18" charset="2"/>
              </a:rPr>
              <a:t>, L, t, </a:t>
            </a:r>
            <a:r>
              <a:rPr lang="en-GB" sz="2200">
                <a:latin typeface="Times" pitchFamily="-92" charset="0"/>
              </a:rPr>
              <a:t>h</a:t>
            </a:r>
            <a:r>
              <a:rPr lang="en-GB" sz="2200">
                <a:latin typeface="Symbol" pitchFamily="18" charset="2"/>
              </a:rPr>
              <a:t>, </a:t>
            </a:r>
            <a:r>
              <a:rPr lang="en-GB" sz="2200">
                <a:latin typeface="Times" pitchFamily="-92" charset="0"/>
              </a:rPr>
              <a:t>n</a:t>
            </a:r>
            <a:r>
              <a:rPr lang="en-GB" sz="1500">
                <a:latin typeface="Times" pitchFamily="-92" charset="0"/>
              </a:rPr>
              <a:t>s, …</a:t>
            </a:r>
          </a:p>
        </p:txBody>
      </p:sp>
      <p:pic>
        <p:nvPicPr>
          <p:cNvPr id="559110" name="Picture 6" descr="ob_movie"/>
          <p:cNvPicPr>
            <a:picLocks noChangeAspect="1" noChangeArrowheads="1" noCrop="1"/>
          </p:cNvPicPr>
          <p:nvPr/>
        </p:nvPicPr>
        <p:blipFill>
          <a:blip r:embed="rId3" cstate="print"/>
          <a:srcRect/>
          <a:stretch>
            <a:fillRect/>
          </a:stretch>
        </p:blipFill>
        <p:spPr bwMode="auto">
          <a:xfrm>
            <a:off x="3276600" y="1557338"/>
            <a:ext cx="2432050" cy="2438400"/>
          </a:xfrm>
          <a:prstGeom prst="rect">
            <a:avLst/>
          </a:prstGeom>
          <a:noFill/>
        </p:spPr>
      </p:pic>
      <p:pic>
        <p:nvPicPr>
          <p:cNvPr id="559111" name="Picture 7" descr="om_movie"/>
          <p:cNvPicPr>
            <a:picLocks noChangeAspect="1" noChangeArrowheads="1" noCrop="1"/>
          </p:cNvPicPr>
          <p:nvPr/>
        </p:nvPicPr>
        <p:blipFill>
          <a:blip r:embed="rId4" cstate="print"/>
          <a:srcRect/>
          <a:stretch>
            <a:fillRect/>
          </a:stretch>
        </p:blipFill>
        <p:spPr bwMode="auto">
          <a:xfrm>
            <a:off x="6084888" y="1628775"/>
            <a:ext cx="2432050" cy="2438400"/>
          </a:xfrm>
          <a:prstGeom prst="rect">
            <a:avLst/>
          </a:prstGeom>
          <a:noFill/>
        </p:spPr>
      </p:pic>
      <p:pic>
        <p:nvPicPr>
          <p:cNvPr id="559112" name="Picture 8" descr="n_movie"/>
          <p:cNvPicPr>
            <a:picLocks noChangeAspect="1" noChangeArrowheads="1" noCrop="1"/>
          </p:cNvPicPr>
          <p:nvPr/>
        </p:nvPicPr>
        <p:blipFill>
          <a:blip r:embed="rId5" cstate="print"/>
          <a:srcRect/>
          <a:stretch>
            <a:fillRect/>
          </a:stretch>
        </p:blipFill>
        <p:spPr bwMode="auto">
          <a:xfrm>
            <a:off x="1619250" y="4221163"/>
            <a:ext cx="2349500" cy="2355850"/>
          </a:xfrm>
          <a:prstGeom prst="rect">
            <a:avLst/>
          </a:prstGeom>
          <a:noFill/>
        </p:spPr>
      </p:pic>
      <p:sp>
        <p:nvSpPr>
          <p:cNvPr id="559113" name="Text Box 9"/>
          <p:cNvSpPr txBox="1">
            <a:spLocks noChangeArrowheads="1"/>
          </p:cNvSpPr>
          <p:nvPr/>
        </p:nvSpPr>
        <p:spPr bwMode="auto">
          <a:xfrm>
            <a:off x="755650" y="0"/>
            <a:ext cx="7662863" cy="457200"/>
          </a:xfrm>
          <a:prstGeom prst="rect">
            <a:avLst/>
          </a:prstGeom>
          <a:noFill/>
          <a:ln w="9525">
            <a:noFill/>
            <a:miter lim="800000"/>
            <a:headEnd/>
            <a:tailEnd/>
          </a:ln>
          <a:effectLst/>
        </p:spPr>
        <p:txBody>
          <a:bodyPr wrap="none">
            <a:spAutoFit/>
          </a:bodyPr>
          <a:lstStyle/>
          <a:p>
            <a:r>
              <a:rPr lang="it-IT" sz="2400">
                <a:latin typeface="Comic Sans MS" pitchFamily="66" charset="0"/>
              </a:rPr>
              <a:t>We can measure cosmological parameters with CMB !</a:t>
            </a:r>
          </a:p>
        </p:txBody>
      </p:sp>
      <p:pic>
        <p:nvPicPr>
          <p:cNvPr id="559114" name="Picture 10" descr="tau_movie"/>
          <p:cNvPicPr>
            <a:picLocks noChangeAspect="1" noChangeArrowheads="1" noCrop="1"/>
          </p:cNvPicPr>
          <p:nvPr/>
        </p:nvPicPr>
        <p:blipFill>
          <a:blip r:embed="rId6" cstate="print"/>
          <a:srcRect/>
          <a:stretch>
            <a:fillRect/>
          </a:stretch>
        </p:blipFill>
        <p:spPr bwMode="auto">
          <a:xfrm>
            <a:off x="5003800" y="4221163"/>
            <a:ext cx="2425700" cy="2432050"/>
          </a:xfrm>
          <a:prstGeom prst="rect">
            <a:avLst/>
          </a:prstGeom>
          <a:noFill/>
        </p:spPr>
      </p:pic>
    </p:spTree>
    <p:extLst>
      <p:ext uri="{BB962C8B-B14F-4D97-AF65-F5344CB8AC3E}">
        <p14:creationId xmlns:p14="http://schemas.microsoft.com/office/powerpoint/2010/main" val="49109938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887413" y="238125"/>
            <a:ext cx="7772400" cy="1143000"/>
          </a:xfrm>
        </p:spPr>
        <p:txBody>
          <a:bodyPr/>
          <a:lstStyle/>
          <a:p>
            <a:r>
              <a:rPr lang="en-GB" sz="2800">
                <a:solidFill>
                  <a:srgbClr val="7B0832"/>
                </a:solidFill>
                <a:latin typeface="Comic Sans MS" pitchFamily="66" charset="0"/>
              </a:rPr>
              <a:t>How to get a bound on a cosmological parameter</a:t>
            </a:r>
          </a:p>
        </p:txBody>
      </p:sp>
      <p:grpSp>
        <p:nvGrpSpPr>
          <p:cNvPr id="2" name="Group 3"/>
          <p:cNvGrpSpPr>
            <a:grpSpLocks/>
          </p:cNvGrpSpPr>
          <p:nvPr/>
        </p:nvGrpSpPr>
        <p:grpSpPr bwMode="auto">
          <a:xfrm>
            <a:off x="2657776" y="2970723"/>
            <a:ext cx="3512837" cy="2255327"/>
            <a:chOff x="1505" y="1838"/>
            <a:chExt cx="1380" cy="885"/>
          </a:xfrm>
        </p:grpSpPr>
        <p:grpSp>
          <p:nvGrpSpPr>
            <p:cNvPr id="3" name="Group 4"/>
            <p:cNvGrpSpPr>
              <a:grpSpLocks/>
            </p:cNvGrpSpPr>
            <p:nvPr/>
          </p:nvGrpSpPr>
          <p:grpSpPr bwMode="auto">
            <a:xfrm>
              <a:off x="1505" y="1838"/>
              <a:ext cx="1151" cy="750"/>
              <a:chOff x="2437" y="648"/>
              <a:chExt cx="3223" cy="2833"/>
            </a:xfrm>
          </p:grpSpPr>
          <p:pic>
            <p:nvPicPr>
              <p:cNvPr id="560133" name="Picture 5"/>
              <p:cNvPicPr>
                <a:picLocks noChangeAspect="1" noChangeArrowheads="1"/>
              </p:cNvPicPr>
              <p:nvPr/>
            </p:nvPicPr>
            <p:blipFill>
              <a:blip r:embed="rId3" cstate="print"/>
              <a:srcRect/>
              <a:stretch>
                <a:fillRect/>
              </a:stretch>
            </p:blipFill>
            <p:spPr bwMode="auto">
              <a:xfrm>
                <a:off x="2437" y="648"/>
                <a:ext cx="3223" cy="2580"/>
              </a:xfrm>
              <a:prstGeom prst="rect">
                <a:avLst/>
              </a:prstGeom>
              <a:noFill/>
              <a:ln w="9525">
                <a:noFill/>
                <a:miter lim="800000"/>
                <a:headEnd/>
                <a:tailEnd/>
              </a:ln>
              <a:effectLst/>
            </p:spPr>
          </p:pic>
          <p:pic>
            <p:nvPicPr>
              <p:cNvPr id="560134" name="Picture 6"/>
              <p:cNvPicPr>
                <a:picLocks noChangeAspect="1" noChangeArrowheads="1"/>
              </p:cNvPicPr>
              <p:nvPr/>
            </p:nvPicPr>
            <p:blipFill>
              <a:blip r:embed="rId4" cstate="print"/>
              <a:srcRect/>
              <a:stretch>
                <a:fillRect/>
              </a:stretch>
            </p:blipFill>
            <p:spPr bwMode="auto">
              <a:xfrm>
                <a:off x="2901" y="3105"/>
                <a:ext cx="2720" cy="376"/>
              </a:xfrm>
              <a:prstGeom prst="rect">
                <a:avLst/>
              </a:prstGeom>
              <a:noFill/>
              <a:ln w="9525">
                <a:noFill/>
                <a:miter lim="800000"/>
                <a:headEnd/>
                <a:tailEnd/>
              </a:ln>
              <a:effectLst/>
            </p:spPr>
          </p:pic>
        </p:grpSp>
        <p:sp>
          <p:nvSpPr>
            <p:cNvPr id="560136" name="Rectangle 8"/>
            <p:cNvSpPr>
              <a:spLocks noChangeArrowheads="1"/>
            </p:cNvSpPr>
            <p:nvPr/>
          </p:nvSpPr>
          <p:spPr bwMode="auto">
            <a:xfrm>
              <a:off x="2427" y="2488"/>
              <a:ext cx="458" cy="235"/>
            </a:xfrm>
            <a:prstGeom prst="rect">
              <a:avLst/>
            </a:prstGeom>
            <a:solidFill>
              <a:srgbClr val="FFFF99"/>
            </a:solidFill>
            <a:ln w="9525">
              <a:solidFill>
                <a:srgbClr val="FF0000"/>
              </a:solidFill>
              <a:miter lim="800000"/>
              <a:headEnd/>
              <a:tailEnd/>
            </a:ln>
            <a:effectLst/>
          </p:spPr>
          <p:txBody>
            <a:bodyPr wrap="none">
              <a:spAutoFit/>
            </a:bodyPr>
            <a:lstStyle/>
            <a:p>
              <a:pPr algn="ctr" eaLnBrk="0" hangingPunct="0"/>
              <a:r>
                <a:rPr lang="en-GB" sz="2200">
                  <a:latin typeface="Comic Sans MS" pitchFamily="66" charset="0"/>
                </a:rPr>
                <a:t>DATA</a:t>
              </a:r>
            </a:p>
          </p:txBody>
        </p:sp>
      </p:grpSp>
      <p:pic>
        <p:nvPicPr>
          <p:cNvPr id="560137" name="Picture 9" descr="mincer"/>
          <p:cNvPicPr>
            <a:picLocks noChangeAspect="1" noChangeArrowheads="1" noCrop="1"/>
          </p:cNvPicPr>
          <p:nvPr/>
        </p:nvPicPr>
        <p:blipFill>
          <a:blip r:embed="rId5" cstate="print"/>
          <a:srcRect/>
          <a:stretch>
            <a:fillRect/>
          </a:stretch>
        </p:blipFill>
        <p:spPr bwMode="auto">
          <a:xfrm>
            <a:off x="4897438" y="1598613"/>
            <a:ext cx="971550" cy="857250"/>
          </a:xfrm>
          <a:prstGeom prst="rect">
            <a:avLst/>
          </a:prstGeom>
          <a:noFill/>
        </p:spPr>
      </p:pic>
      <p:sp>
        <p:nvSpPr>
          <p:cNvPr id="560138" name="Rectangle 10"/>
          <p:cNvSpPr>
            <a:spLocks noChangeArrowheads="1"/>
          </p:cNvSpPr>
          <p:nvPr/>
        </p:nvSpPr>
        <p:spPr bwMode="auto">
          <a:xfrm>
            <a:off x="307975" y="1492250"/>
            <a:ext cx="3675063" cy="863600"/>
          </a:xfrm>
          <a:prstGeom prst="rect">
            <a:avLst/>
          </a:prstGeom>
          <a:solidFill>
            <a:srgbClr val="FFFF99"/>
          </a:solidFill>
          <a:ln w="9525">
            <a:solidFill>
              <a:schemeClr val="tx1"/>
            </a:solidFill>
            <a:miter lim="800000"/>
            <a:headEnd/>
            <a:tailEnd/>
          </a:ln>
          <a:effectLst/>
        </p:spPr>
        <p:txBody>
          <a:bodyPr wrap="none" anchor="ctr"/>
          <a:lstStyle/>
          <a:p>
            <a:pPr algn="ctr" eaLnBrk="0" hangingPunct="0"/>
            <a:r>
              <a:rPr lang="en-GB" sz="2000">
                <a:latin typeface="Comic Sans MS" pitchFamily="66" charset="0"/>
              </a:rPr>
              <a:t>Fiducial cosmological model:</a:t>
            </a:r>
            <a:endParaRPr lang="en-GB" sz="2000">
              <a:latin typeface="Comic Sans MS" pitchFamily="66" charset="0"/>
              <a:cs typeface="Times New Roman" pitchFamily="18" charset="0"/>
            </a:endParaRPr>
          </a:p>
          <a:p>
            <a:pPr algn="ctr" eaLnBrk="0" hangingPunct="0"/>
            <a:r>
              <a:rPr lang="en-GB">
                <a:latin typeface="Comic Sans MS" pitchFamily="66" charset="0"/>
                <a:cs typeface="Times New Roman" pitchFamily="18" charset="0"/>
              </a:rPr>
              <a:t>(</a:t>
            </a:r>
            <a:r>
              <a:rPr lang="en-GB">
                <a:latin typeface="Geneva" pitchFamily="34" charset="0"/>
              </a:rPr>
              <a:t>Ω</a:t>
            </a:r>
            <a:r>
              <a:rPr lang="en-GB" baseline="-25000">
                <a:latin typeface="Comic Sans MS" pitchFamily="66" charset="0"/>
              </a:rPr>
              <a:t>b</a:t>
            </a:r>
            <a:r>
              <a:rPr lang="en-GB">
                <a:latin typeface="Comic Sans MS" pitchFamily="66" charset="0"/>
              </a:rPr>
              <a:t>h</a:t>
            </a:r>
            <a:r>
              <a:rPr lang="en-GB" baseline="30000">
                <a:latin typeface="Comic Sans MS" pitchFamily="66" charset="0"/>
              </a:rPr>
              <a:t>2 </a:t>
            </a:r>
            <a:r>
              <a:rPr lang="en-GB">
                <a:latin typeface="Comic Sans MS" pitchFamily="66" charset="0"/>
              </a:rPr>
              <a:t>, </a:t>
            </a:r>
            <a:r>
              <a:rPr lang="en-GB">
                <a:latin typeface="Geneva" pitchFamily="34" charset="0"/>
              </a:rPr>
              <a:t>Ω</a:t>
            </a:r>
            <a:r>
              <a:rPr lang="en-GB" baseline="-25000">
                <a:latin typeface="Comic Sans MS" pitchFamily="66" charset="0"/>
              </a:rPr>
              <a:t>m</a:t>
            </a:r>
            <a:r>
              <a:rPr lang="en-GB">
                <a:latin typeface="Comic Sans MS" pitchFamily="66" charset="0"/>
              </a:rPr>
              <a:t>h</a:t>
            </a:r>
            <a:r>
              <a:rPr lang="en-GB" baseline="30000">
                <a:latin typeface="Comic Sans MS" pitchFamily="66" charset="0"/>
              </a:rPr>
              <a:t>2 </a:t>
            </a:r>
            <a:r>
              <a:rPr lang="en-GB">
                <a:latin typeface="Comic Sans MS" pitchFamily="66" charset="0"/>
              </a:rPr>
              <a:t>, h , n</a:t>
            </a:r>
            <a:r>
              <a:rPr lang="en-GB" baseline="-25000">
                <a:latin typeface="Comic Sans MS" pitchFamily="66" charset="0"/>
              </a:rPr>
              <a:t>s </a:t>
            </a:r>
            <a:r>
              <a:rPr lang="en-GB">
                <a:latin typeface="Comic Sans MS" pitchFamily="66" charset="0"/>
              </a:rPr>
              <a:t>, </a:t>
            </a:r>
            <a:r>
              <a:rPr lang="en-GB">
                <a:latin typeface="Osaka" pitchFamily="4" charset="-128"/>
                <a:cs typeface="Times New Roman" pitchFamily="18" charset="0"/>
              </a:rPr>
              <a:t>τ</a:t>
            </a:r>
            <a:r>
              <a:rPr lang="en-GB">
                <a:latin typeface="Comic Sans MS" pitchFamily="66" charset="0"/>
                <a:cs typeface="Times New Roman" pitchFamily="18" charset="0"/>
              </a:rPr>
              <a:t>, </a:t>
            </a:r>
            <a:r>
              <a:rPr lang="en-GB">
                <a:latin typeface="Osaka" pitchFamily="4" charset="-128"/>
              </a:rPr>
              <a:t>Σ</a:t>
            </a:r>
            <a:r>
              <a:rPr lang="en-GB">
                <a:latin typeface="Comic Sans MS" pitchFamily="66" charset="0"/>
              </a:rPr>
              <a:t>m</a:t>
            </a:r>
            <a:r>
              <a:rPr lang="en-GB" baseline="-25000">
                <a:latin typeface="Osaka" pitchFamily="4" charset="-128"/>
                <a:cs typeface="Times New Roman" pitchFamily="18" charset="0"/>
              </a:rPr>
              <a:t>ν</a:t>
            </a:r>
            <a:r>
              <a:rPr lang="en-GB" baseline="-25000">
                <a:latin typeface="Comic Sans MS" pitchFamily="66" charset="0"/>
              </a:rPr>
              <a:t> </a:t>
            </a:r>
            <a:r>
              <a:rPr lang="en-GB">
                <a:latin typeface="Comic Sans MS" pitchFamily="66" charset="0"/>
              </a:rPr>
              <a:t>)</a:t>
            </a:r>
          </a:p>
        </p:txBody>
      </p:sp>
      <p:sp>
        <p:nvSpPr>
          <p:cNvPr id="560139" name="Rectangle 11"/>
          <p:cNvSpPr>
            <a:spLocks noChangeArrowheads="1"/>
          </p:cNvSpPr>
          <p:nvPr/>
        </p:nvSpPr>
        <p:spPr bwMode="auto">
          <a:xfrm>
            <a:off x="5527675" y="5321300"/>
            <a:ext cx="1903413" cy="869950"/>
          </a:xfrm>
          <a:prstGeom prst="rect">
            <a:avLst/>
          </a:prstGeom>
          <a:noFill/>
          <a:ln w="9525">
            <a:noFill/>
            <a:miter lim="800000"/>
            <a:headEnd/>
            <a:tailEnd/>
          </a:ln>
          <a:effectLst/>
        </p:spPr>
        <p:txBody>
          <a:bodyPr wrap="none">
            <a:spAutoFit/>
          </a:bodyPr>
          <a:lstStyle/>
          <a:p>
            <a:pPr algn="ctr" eaLnBrk="0" hangingPunct="0"/>
            <a:r>
              <a:rPr lang="en-GB" sz="2200">
                <a:solidFill>
                  <a:srgbClr val="7B0832"/>
                </a:solidFill>
                <a:latin typeface="Comic Sans MS" pitchFamily="66" charset="0"/>
              </a:rPr>
              <a:t>PARAMETER</a:t>
            </a:r>
          </a:p>
          <a:p>
            <a:pPr algn="ctr" eaLnBrk="0" hangingPunct="0"/>
            <a:r>
              <a:rPr lang="en-GB" sz="2200">
                <a:solidFill>
                  <a:srgbClr val="7B0832"/>
                </a:solidFill>
                <a:latin typeface="Comic Sans MS" pitchFamily="66" charset="0"/>
              </a:rPr>
              <a:t>ESTIMATES</a:t>
            </a:r>
          </a:p>
        </p:txBody>
      </p:sp>
      <p:sp>
        <p:nvSpPr>
          <p:cNvPr id="560140" name="AutoShape 12"/>
          <p:cNvSpPr>
            <a:spLocks noChangeArrowheads="1"/>
          </p:cNvSpPr>
          <p:nvPr/>
        </p:nvSpPr>
        <p:spPr bwMode="auto">
          <a:xfrm flipH="1" flipV="1">
            <a:off x="6821488" y="3144838"/>
            <a:ext cx="785812"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noFill/>
            <a:miter lim="800000"/>
            <a:headEnd/>
            <a:tailEnd/>
          </a:ln>
          <a:effectLst/>
        </p:spPr>
        <p:txBody>
          <a:bodyPr wrap="none" anchor="ctr"/>
          <a:lstStyle/>
          <a:p>
            <a:endParaRPr lang="it-IT"/>
          </a:p>
        </p:txBody>
      </p:sp>
      <p:sp>
        <p:nvSpPr>
          <p:cNvPr id="560141" name="AutoShape 13"/>
          <p:cNvSpPr>
            <a:spLocks noChangeArrowheads="1"/>
          </p:cNvSpPr>
          <p:nvPr/>
        </p:nvSpPr>
        <p:spPr bwMode="auto">
          <a:xfrm>
            <a:off x="4094163" y="1833563"/>
            <a:ext cx="619125" cy="485775"/>
          </a:xfrm>
          <a:prstGeom prst="rightArrow">
            <a:avLst>
              <a:gd name="adj1" fmla="val 50000"/>
              <a:gd name="adj2" fmla="val 31863"/>
            </a:avLst>
          </a:prstGeom>
          <a:solidFill>
            <a:schemeClr val="accent1"/>
          </a:solidFill>
          <a:ln w="9525">
            <a:noFill/>
            <a:miter lim="800000"/>
            <a:headEnd/>
            <a:tailEnd/>
          </a:ln>
          <a:effectLst/>
        </p:spPr>
        <p:txBody>
          <a:bodyPr wrap="none" anchor="ctr"/>
          <a:lstStyle/>
          <a:p>
            <a:endParaRPr lang="it-IT"/>
          </a:p>
        </p:txBody>
      </p:sp>
      <p:sp>
        <p:nvSpPr>
          <p:cNvPr id="560142" name="AutoShape 14"/>
          <p:cNvSpPr>
            <a:spLocks noChangeArrowheads="1"/>
          </p:cNvSpPr>
          <p:nvPr/>
        </p:nvSpPr>
        <p:spPr bwMode="auto">
          <a:xfrm>
            <a:off x="6170613" y="1743075"/>
            <a:ext cx="619125" cy="485775"/>
          </a:xfrm>
          <a:prstGeom prst="rightArrow">
            <a:avLst>
              <a:gd name="adj1" fmla="val 50000"/>
              <a:gd name="adj2" fmla="val 31863"/>
            </a:avLst>
          </a:prstGeom>
          <a:solidFill>
            <a:schemeClr val="accent1"/>
          </a:solidFill>
          <a:ln w="9525">
            <a:noFill/>
            <a:miter lim="800000"/>
            <a:headEnd/>
            <a:tailEnd/>
          </a:ln>
          <a:effectLst/>
        </p:spPr>
        <p:txBody>
          <a:bodyPr wrap="none" anchor="ctr"/>
          <a:lstStyle/>
          <a:p>
            <a:endParaRPr lang="it-IT"/>
          </a:p>
        </p:txBody>
      </p:sp>
      <p:pic>
        <p:nvPicPr>
          <p:cNvPr id="560143" name="Picture 15" descr="powerspectrum"/>
          <p:cNvPicPr>
            <a:picLocks noChangeAspect="1" noChangeArrowheads="1"/>
          </p:cNvPicPr>
          <p:nvPr/>
        </p:nvPicPr>
        <p:blipFill>
          <a:blip r:embed="rId6" cstate="print"/>
          <a:srcRect/>
          <a:stretch>
            <a:fillRect/>
          </a:stretch>
        </p:blipFill>
        <p:spPr bwMode="auto">
          <a:xfrm>
            <a:off x="7069138" y="1598613"/>
            <a:ext cx="1657350" cy="868362"/>
          </a:xfrm>
          <a:prstGeom prst="rect">
            <a:avLst/>
          </a:prstGeom>
          <a:noFill/>
        </p:spPr>
      </p:pic>
      <p:sp>
        <p:nvSpPr>
          <p:cNvPr id="560144" name="AutoShape 16"/>
          <p:cNvSpPr>
            <a:spLocks noChangeArrowheads="1"/>
          </p:cNvSpPr>
          <p:nvPr/>
        </p:nvSpPr>
        <p:spPr bwMode="auto">
          <a:xfrm flipV="1">
            <a:off x="1247775" y="4899025"/>
            <a:ext cx="830263" cy="11842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noFill/>
            <a:miter lim="800000"/>
            <a:headEnd/>
            <a:tailEnd/>
          </a:ln>
          <a:effectLst/>
        </p:spPr>
        <p:txBody>
          <a:bodyPr wrap="none" anchor="ctr"/>
          <a:lstStyle/>
          <a:p>
            <a:endParaRPr lang="it-IT"/>
          </a:p>
        </p:txBody>
      </p:sp>
      <p:pic>
        <p:nvPicPr>
          <p:cNvPr id="560145" name="Picture 17" descr="mincer"/>
          <p:cNvPicPr>
            <a:picLocks noChangeAspect="1" noChangeArrowheads="1" noCrop="1"/>
          </p:cNvPicPr>
          <p:nvPr/>
        </p:nvPicPr>
        <p:blipFill>
          <a:blip r:embed="rId5" cstate="print"/>
          <a:srcRect/>
          <a:stretch>
            <a:fillRect/>
          </a:stretch>
        </p:blipFill>
        <p:spPr bwMode="auto">
          <a:xfrm>
            <a:off x="2509838" y="5226050"/>
            <a:ext cx="971550" cy="857250"/>
          </a:xfrm>
          <a:prstGeom prst="rect">
            <a:avLst/>
          </a:prstGeom>
          <a:noFill/>
        </p:spPr>
      </p:pic>
      <p:sp>
        <p:nvSpPr>
          <p:cNvPr id="560146" name="AutoShape 18"/>
          <p:cNvSpPr>
            <a:spLocks noChangeArrowheads="1"/>
          </p:cNvSpPr>
          <p:nvPr/>
        </p:nvSpPr>
        <p:spPr bwMode="auto">
          <a:xfrm>
            <a:off x="4094163" y="5468938"/>
            <a:ext cx="1050925" cy="485775"/>
          </a:xfrm>
          <a:prstGeom prst="rightArrow">
            <a:avLst>
              <a:gd name="adj1" fmla="val 50000"/>
              <a:gd name="adj2" fmla="val 54085"/>
            </a:avLst>
          </a:prstGeom>
          <a:solidFill>
            <a:schemeClr val="accent1"/>
          </a:solidFill>
          <a:ln w="9525">
            <a:noFill/>
            <a:miter lim="800000"/>
            <a:headEnd/>
            <a:tailEnd/>
          </a:ln>
          <a:effectLst/>
        </p:spPr>
        <p:txBody>
          <a:bodyPr wrap="none" anchor="ctr"/>
          <a:lstStyle/>
          <a:p>
            <a:endParaRPr lang="it-IT"/>
          </a:p>
        </p:txBody>
      </p:sp>
    </p:spTree>
    <p:extLst>
      <p:ext uri="{BB962C8B-B14F-4D97-AF65-F5344CB8AC3E}">
        <p14:creationId xmlns:p14="http://schemas.microsoft.com/office/powerpoint/2010/main" val="38700042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363980" y="1036088"/>
            <a:ext cx="8638523"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dirty="0" smtClean="0">
                <a:solidFill>
                  <a:srgbClr val="0000FF"/>
                </a:solidFill>
              </a:rPr>
              <a:t>The gravitational effects of intervening matter bend the path of CMB light on its way from the early universe to the Planck telescope. This “gravitational lensing” distorts our image of the CMB</a:t>
            </a:r>
          </a:p>
        </p:txBody>
      </p:sp>
      <p:pic>
        <p:nvPicPr>
          <p:cNvPr id="34821" name="Picture 1" descr="Planck_CMB_Lensing_illustration.jpe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6444" y="2185989"/>
            <a:ext cx="6764597"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066800" y="219075"/>
            <a:ext cx="7086600" cy="625475"/>
          </a:xfrm>
          <a:prstGeom prst="rect">
            <a:avLst/>
          </a:prstGeom>
        </p:spPr>
        <p:txBody>
          <a:bodyPr/>
          <a:lstStyle>
            <a:lvl1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mj-lt"/>
                <a:ea typeface="ＭＳ Ｐゴシック" charset="-128"/>
                <a:cs typeface="ＭＳ Ｐゴシック" charset="-128"/>
              </a:defRPr>
            </a:lvl1pPr>
            <a:lvl2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2pPr>
            <a:lvl3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3pPr>
            <a:lvl4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4pPr>
            <a:lvl5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5pPr>
            <a:lvl6pPr marL="4572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a:lstStyle>
          <a:p>
            <a:r>
              <a:rPr lang="en-US" smtClean="0">
                <a:solidFill>
                  <a:srgbClr val="FF0000"/>
                </a:solidFill>
              </a:rPr>
              <a:t>Gravitational Lensing</a:t>
            </a:r>
            <a:endParaRPr lang="en-US" dirty="0">
              <a:solidFill>
                <a:srgbClr val="FF0000"/>
              </a:solidFill>
            </a:endParaRPr>
          </a:p>
        </p:txBody>
      </p:sp>
    </p:spTree>
    <p:extLst>
      <p:ext uri="{BB962C8B-B14F-4D97-AF65-F5344CB8AC3E}">
        <p14:creationId xmlns:p14="http://schemas.microsoft.com/office/powerpoint/2010/main" val="9368571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432220" y="1368426"/>
            <a:ext cx="8505194"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smtClean="0"/>
              <a:t>A simulated patch of CMB sky – </a:t>
            </a:r>
            <a:r>
              <a:rPr lang="en-GB" b="1" smtClean="0">
                <a:solidFill>
                  <a:srgbClr val="0000FF"/>
                </a:solidFill>
              </a:rPr>
              <a:t>before lensing</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l="9607" t="22664" r="9319" b="22792"/>
          <a:stretch>
            <a:fillRect/>
          </a:stretch>
        </p:blipFill>
        <p:spPr bwMode="auto">
          <a:xfrm>
            <a:off x="930371" y="1701801"/>
            <a:ext cx="7508892" cy="4130675"/>
          </a:xfrm>
          <a:prstGeom prst="rect">
            <a:avLst/>
          </a:prstGeom>
          <a:noFill/>
          <a:ln>
            <a:noFill/>
          </a:ln>
          <a:effectLst/>
          <a:extLst>
            <a:ext uri="{909E8E84-426E-40DD-AFC4-6F175D3DCCD1}">
              <a14:hiddenFill xmlns:a14="http://schemas.microsoft.com/office/drawing/2010/main">
                <a:blipFill dpi="0" rotWithShape="0">
                  <a:blip/>
                  <a:srcRect l="9607" t="22664" r="9319" b="2279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5" name="Text Box 5"/>
          <p:cNvSpPr txBox="1">
            <a:spLocks noChangeArrowheads="1"/>
          </p:cNvSpPr>
          <p:nvPr/>
        </p:nvSpPr>
        <p:spPr bwMode="auto">
          <a:xfrm>
            <a:off x="4285564" y="5724525"/>
            <a:ext cx="1063699"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sz="2400" smtClean="0">
                <a:solidFill>
                  <a:srgbClr val="800000"/>
                </a:solidFill>
                <a:latin typeface="Times New Roman" charset="0"/>
              </a:rPr>
              <a:t>10</a:t>
            </a:r>
            <a:r>
              <a:rPr lang="en-GB" sz="2400" smtClean="0">
                <a:solidFill>
                  <a:srgbClr val="800000"/>
                </a:solidFill>
                <a:latin typeface="Times New Roman" charset="0"/>
                <a:cs typeface="Times New Roman" charset="0"/>
              </a:rPr>
              <a:t>º</a:t>
            </a:r>
          </a:p>
        </p:txBody>
      </p:sp>
      <p:sp>
        <p:nvSpPr>
          <p:cNvPr id="10246" name="Line 6"/>
          <p:cNvSpPr>
            <a:spLocks noChangeShapeType="1"/>
          </p:cNvSpPr>
          <p:nvPr/>
        </p:nvSpPr>
        <p:spPr bwMode="auto">
          <a:xfrm>
            <a:off x="4984440" y="5957889"/>
            <a:ext cx="3321495" cy="1587"/>
          </a:xfrm>
          <a:prstGeom prst="line">
            <a:avLst/>
          </a:prstGeom>
          <a:noFill/>
          <a:ln w="9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sp>
        <p:nvSpPr>
          <p:cNvPr id="10247" name="Line 7"/>
          <p:cNvSpPr>
            <a:spLocks noChangeShapeType="1"/>
          </p:cNvSpPr>
          <p:nvPr/>
        </p:nvSpPr>
        <p:spPr bwMode="auto">
          <a:xfrm flipH="1">
            <a:off x="923044" y="5957889"/>
            <a:ext cx="3270214" cy="1587"/>
          </a:xfrm>
          <a:prstGeom prst="line">
            <a:avLst/>
          </a:prstGeom>
          <a:noFill/>
          <a:ln w="9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sp>
        <p:nvSpPr>
          <p:cNvPr id="8" name="Title 1"/>
          <p:cNvSpPr txBox="1">
            <a:spLocks/>
          </p:cNvSpPr>
          <p:nvPr/>
        </p:nvSpPr>
        <p:spPr>
          <a:xfrm>
            <a:off x="1066800" y="219075"/>
            <a:ext cx="7086600" cy="625475"/>
          </a:xfrm>
          <a:prstGeom prst="rect">
            <a:avLst/>
          </a:prstGeom>
        </p:spPr>
        <p:txBody>
          <a:bodyPr/>
          <a:lstStyle>
            <a:lvl1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mj-lt"/>
                <a:ea typeface="ＭＳ Ｐゴシック" charset="-128"/>
                <a:cs typeface="ＭＳ Ｐゴシック" charset="-128"/>
              </a:defRPr>
            </a:lvl1pPr>
            <a:lvl2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2pPr>
            <a:lvl3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3pPr>
            <a:lvl4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4pPr>
            <a:lvl5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5pPr>
            <a:lvl6pPr marL="4572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a:lstStyle>
          <a:p>
            <a:r>
              <a:rPr lang="en-US" smtClean="0">
                <a:solidFill>
                  <a:srgbClr val="FF0000"/>
                </a:solidFill>
              </a:rPr>
              <a:t>Gravitational Lensing</a:t>
            </a:r>
            <a:endParaRPr lang="en-US" dirty="0">
              <a:solidFill>
                <a:srgbClr val="FF0000"/>
              </a:solidFill>
            </a:endParaRPr>
          </a:p>
        </p:txBody>
      </p:sp>
    </p:spTree>
    <p:extLst>
      <p:ext uri="{BB962C8B-B14F-4D97-AF65-F5344CB8AC3E}">
        <p14:creationId xmlns:p14="http://schemas.microsoft.com/office/powerpoint/2010/main" val="12211400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432220" y="1368426"/>
            <a:ext cx="8505194"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smtClean="0"/>
              <a:t>A simulated patch of CMB sky – </a:t>
            </a:r>
            <a:r>
              <a:rPr lang="en-GB" b="1" smtClean="0">
                <a:solidFill>
                  <a:srgbClr val="0000FF"/>
                </a:solidFill>
              </a:rPr>
              <a:t> after lensing</a:t>
            </a:r>
          </a:p>
        </p:txBody>
      </p:sp>
      <p:sp>
        <p:nvSpPr>
          <p:cNvPr id="11268" name="Text Box 4"/>
          <p:cNvSpPr txBox="1">
            <a:spLocks noChangeArrowheads="1"/>
          </p:cNvSpPr>
          <p:nvPr/>
        </p:nvSpPr>
        <p:spPr bwMode="auto">
          <a:xfrm>
            <a:off x="4285564" y="5724525"/>
            <a:ext cx="1063699"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sz="2400" smtClean="0">
                <a:solidFill>
                  <a:srgbClr val="800000"/>
                </a:solidFill>
                <a:latin typeface="Times New Roman" charset="0"/>
              </a:rPr>
              <a:t>10</a:t>
            </a:r>
            <a:r>
              <a:rPr lang="en-GB" sz="2400" smtClean="0">
                <a:solidFill>
                  <a:srgbClr val="800000"/>
                </a:solidFill>
                <a:latin typeface="Times New Roman" charset="0"/>
                <a:cs typeface="Times New Roman" charset="0"/>
              </a:rPr>
              <a:t>º</a:t>
            </a:r>
          </a:p>
        </p:txBody>
      </p:sp>
      <p:sp>
        <p:nvSpPr>
          <p:cNvPr id="11269" name="Line 5"/>
          <p:cNvSpPr>
            <a:spLocks noChangeShapeType="1"/>
          </p:cNvSpPr>
          <p:nvPr/>
        </p:nvSpPr>
        <p:spPr bwMode="auto">
          <a:xfrm>
            <a:off x="4984440" y="5957889"/>
            <a:ext cx="3321495" cy="1587"/>
          </a:xfrm>
          <a:prstGeom prst="line">
            <a:avLst/>
          </a:prstGeom>
          <a:noFill/>
          <a:ln w="9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sp>
        <p:nvSpPr>
          <p:cNvPr id="11270" name="Line 6"/>
          <p:cNvSpPr>
            <a:spLocks noChangeShapeType="1"/>
          </p:cNvSpPr>
          <p:nvPr/>
        </p:nvSpPr>
        <p:spPr bwMode="auto">
          <a:xfrm flipH="1">
            <a:off x="923044" y="5957889"/>
            <a:ext cx="3270214" cy="1587"/>
          </a:xfrm>
          <a:prstGeom prst="line">
            <a:avLst/>
          </a:prstGeom>
          <a:noFill/>
          <a:ln w="9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l="9615" t="22383" r="9319" b="22885"/>
          <a:stretch>
            <a:fillRect/>
          </a:stretch>
        </p:blipFill>
        <p:spPr bwMode="auto">
          <a:xfrm>
            <a:off x="930371" y="1701801"/>
            <a:ext cx="7508892" cy="4130675"/>
          </a:xfrm>
          <a:prstGeom prst="rect">
            <a:avLst/>
          </a:prstGeom>
          <a:noFill/>
          <a:ln>
            <a:noFill/>
          </a:ln>
          <a:effectLst/>
          <a:extLst>
            <a:ext uri="{909E8E84-426E-40DD-AFC4-6F175D3DCCD1}">
              <a14:hiddenFill xmlns:a14="http://schemas.microsoft.com/office/drawing/2010/main">
                <a:blipFill dpi="0" rotWithShape="0">
                  <a:blip/>
                  <a:srcRect l="9615" t="22383" r="9319" b="228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72" name="Picture 8"/>
          <p:cNvPicPr>
            <a:picLocks noChangeAspect="1" noChangeArrowheads="1"/>
          </p:cNvPicPr>
          <p:nvPr/>
        </p:nvPicPr>
        <p:blipFill>
          <a:blip r:embed="rId3">
            <a:extLst>
              <a:ext uri="{28A0092B-C50C-407E-A947-70E740481C1C}">
                <a14:useLocalDpi xmlns:a14="http://schemas.microsoft.com/office/drawing/2010/main" val="0"/>
              </a:ext>
            </a:extLst>
          </a:blip>
          <a:srcRect l="9615" t="22383" r="9319" b="22885"/>
          <a:stretch>
            <a:fillRect/>
          </a:stretch>
        </p:blipFill>
        <p:spPr bwMode="auto">
          <a:xfrm>
            <a:off x="930371" y="1701801"/>
            <a:ext cx="7508892" cy="4130675"/>
          </a:xfrm>
          <a:prstGeom prst="rect">
            <a:avLst/>
          </a:prstGeom>
          <a:noFill/>
          <a:ln>
            <a:noFill/>
          </a:ln>
          <a:effectLst/>
          <a:extLst>
            <a:ext uri="{909E8E84-426E-40DD-AFC4-6F175D3DCCD1}">
              <a14:hiddenFill xmlns:a14="http://schemas.microsoft.com/office/drawing/2010/main">
                <a:blipFill dpi="0" rotWithShape="0">
                  <a:blip/>
                  <a:srcRect l="9615" t="22383" r="9319" b="228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itle 1"/>
          <p:cNvSpPr txBox="1">
            <a:spLocks/>
          </p:cNvSpPr>
          <p:nvPr/>
        </p:nvSpPr>
        <p:spPr>
          <a:xfrm>
            <a:off x="1066800" y="219075"/>
            <a:ext cx="7086600" cy="625475"/>
          </a:xfrm>
          <a:prstGeom prst="rect">
            <a:avLst/>
          </a:prstGeom>
        </p:spPr>
        <p:txBody>
          <a:bodyPr/>
          <a:lstStyle>
            <a:lvl1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mj-lt"/>
                <a:ea typeface="ＭＳ Ｐゴシック" charset="-128"/>
                <a:cs typeface="ＭＳ Ｐゴシック" charset="-128"/>
              </a:defRPr>
            </a:lvl1pPr>
            <a:lvl2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2pPr>
            <a:lvl3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3pPr>
            <a:lvl4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4pPr>
            <a:lvl5pPr algn="ctr" defTabSz="449263" rtl="0" eaLnBrk="1" fontAlgn="base" hangingPunct="1">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5pPr>
            <a:lvl6pPr marL="4572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49263" rtl="0" eaLnBrk="1" fontAlgn="base" hangingPunct="1">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a:lstStyle>
          <a:p>
            <a:r>
              <a:rPr lang="en-US" smtClean="0">
                <a:solidFill>
                  <a:srgbClr val="FF0000"/>
                </a:solidFill>
              </a:rPr>
              <a:t>Gravitational Lensing</a:t>
            </a:r>
            <a:endParaRPr lang="en-US" dirty="0">
              <a:solidFill>
                <a:srgbClr val="FF0000"/>
              </a:solidFill>
            </a:endParaRPr>
          </a:p>
        </p:txBody>
      </p:sp>
    </p:spTree>
    <p:extLst>
      <p:ext uri="{BB962C8B-B14F-4D97-AF65-F5344CB8AC3E}">
        <p14:creationId xmlns:p14="http://schemas.microsoft.com/office/powerpoint/2010/main" val="39075536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3984" y="1916114"/>
            <a:ext cx="3945648" cy="4275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3"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l="2785" r="2443"/>
          <a:stretch>
            <a:fillRect/>
          </a:stretch>
        </p:blipFill>
        <p:spPr bwMode="auto">
          <a:xfrm>
            <a:off x="5116303" y="1871664"/>
            <a:ext cx="3755179" cy="4211637"/>
          </a:xfrm>
          <a:prstGeom prst="rect">
            <a:avLst/>
          </a:prstGeom>
          <a:noFill/>
          <a:ln>
            <a:noFill/>
          </a:ln>
          <a:effectLst/>
          <a:extLst>
            <a:ext uri="{909E8E84-426E-40DD-AFC4-6F175D3DCCD1}">
              <a14:hiddenFill xmlns:a14="http://schemas.microsoft.com/office/drawing/2010/main">
                <a:blipFill dpi="0" rotWithShape="0">
                  <a:blip/>
                  <a:srcRect l="2785" r="244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4" name="Rectangle 6"/>
          <p:cNvSpPr>
            <a:spLocks noChangeArrowheads="1"/>
          </p:cNvSpPr>
          <p:nvPr/>
        </p:nvSpPr>
        <p:spPr bwMode="auto">
          <a:xfrm>
            <a:off x="4418891" y="1836739"/>
            <a:ext cx="1394823" cy="50323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a typeface="宋体" charset="0"/>
              <a:cs typeface="宋体" charset="0"/>
            </a:endParaRPr>
          </a:p>
        </p:txBody>
      </p:sp>
      <p:sp>
        <p:nvSpPr>
          <p:cNvPr id="12295" name="Rectangle 7"/>
          <p:cNvSpPr>
            <a:spLocks noChangeArrowheads="1"/>
          </p:cNvSpPr>
          <p:nvPr/>
        </p:nvSpPr>
        <p:spPr bwMode="auto">
          <a:xfrm>
            <a:off x="199261" y="1916113"/>
            <a:ext cx="930371" cy="42386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a typeface="宋体" charset="0"/>
              <a:cs typeface="宋体" charset="0"/>
            </a:endParaRPr>
          </a:p>
        </p:txBody>
      </p:sp>
      <p:sp>
        <p:nvSpPr>
          <p:cNvPr id="2" name="Title 1"/>
          <p:cNvSpPr>
            <a:spLocks noGrp="1"/>
          </p:cNvSpPr>
          <p:nvPr>
            <p:ph type="title"/>
          </p:nvPr>
        </p:nvSpPr>
        <p:spPr/>
        <p:txBody>
          <a:bodyPr/>
          <a:lstStyle/>
          <a:p>
            <a:r>
              <a:rPr lang="en-US" dirty="0" smtClean="0">
                <a:solidFill>
                  <a:srgbClr val="FF0000"/>
                </a:solidFill>
              </a:rPr>
              <a:t>Planck dark matter distribution </a:t>
            </a:r>
            <a:r>
              <a:rPr lang="en-US" dirty="0" err="1" smtClean="0">
                <a:solidFill>
                  <a:srgbClr val="FF0000"/>
                </a:solidFill>
              </a:rPr>
              <a:t>throught</a:t>
            </a:r>
            <a:r>
              <a:rPr lang="en-US" dirty="0" smtClean="0">
                <a:solidFill>
                  <a:srgbClr val="FF0000"/>
                </a:solidFill>
              </a:rPr>
              <a:t> CMB lensing</a:t>
            </a:r>
            <a:endParaRPr lang="en-US" dirty="0">
              <a:solidFill>
                <a:srgbClr val="FF0000"/>
              </a:solidFill>
            </a:endParaRPr>
          </a:p>
        </p:txBody>
      </p:sp>
    </p:spTree>
    <p:extLst>
      <p:ext uri="{BB962C8B-B14F-4D97-AF65-F5344CB8AC3E}">
        <p14:creationId xmlns:p14="http://schemas.microsoft.com/office/powerpoint/2010/main" val="17967701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706" y="219075"/>
            <a:ext cx="7989518" cy="625475"/>
          </a:xfrm>
        </p:spPr>
        <p:txBody>
          <a:bodyPr/>
          <a:lstStyle/>
          <a:p>
            <a:r>
              <a:rPr lang="it-IT" dirty="0" smtClean="0"/>
              <a:t>Planck Collaboration 300+ names</a:t>
            </a: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219069"/>
            <a:ext cx="69532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64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6302" y="1856582"/>
            <a:ext cx="7031254" cy="3862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6" name="Line 6"/>
          <p:cNvSpPr>
            <a:spLocks noChangeShapeType="1"/>
          </p:cNvSpPr>
          <p:nvPr/>
        </p:nvSpPr>
        <p:spPr bwMode="auto">
          <a:xfrm>
            <a:off x="3242377" y="2205038"/>
            <a:ext cx="1465" cy="576262"/>
          </a:xfrm>
          <a:prstGeom prst="line">
            <a:avLst/>
          </a:prstGeom>
          <a:noFill/>
          <a:ln w="9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sp>
        <p:nvSpPr>
          <p:cNvPr id="15367" name="Line 7"/>
          <p:cNvSpPr>
            <a:spLocks noChangeShapeType="1"/>
          </p:cNvSpPr>
          <p:nvPr/>
        </p:nvSpPr>
        <p:spPr bwMode="auto">
          <a:xfrm>
            <a:off x="6232747" y="2205038"/>
            <a:ext cx="1466" cy="576262"/>
          </a:xfrm>
          <a:prstGeom prst="line">
            <a:avLst/>
          </a:prstGeom>
          <a:noFill/>
          <a:ln w="9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sp>
        <p:nvSpPr>
          <p:cNvPr id="15368" name="Text Box 8"/>
          <p:cNvSpPr txBox="1">
            <a:spLocks noChangeArrowheads="1"/>
          </p:cNvSpPr>
          <p:nvPr/>
        </p:nvSpPr>
        <p:spPr bwMode="auto">
          <a:xfrm>
            <a:off x="3095862" y="1820863"/>
            <a:ext cx="41317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sz="2000" dirty="0" smtClean="0">
                <a:solidFill>
                  <a:srgbClr val="800000"/>
                </a:solidFill>
                <a:latin typeface="Times New Roman" charset="0"/>
              </a:rPr>
              <a:t>2</a:t>
            </a:r>
            <a:r>
              <a:rPr lang="en-GB" sz="2000" dirty="0" smtClean="0">
                <a:solidFill>
                  <a:srgbClr val="800000"/>
                </a:solidFill>
                <a:latin typeface="Times New Roman" charset="0"/>
                <a:cs typeface="Times New Roman" charset="0"/>
              </a:rPr>
              <a:t>º</a:t>
            </a:r>
          </a:p>
        </p:txBody>
      </p:sp>
      <p:sp>
        <p:nvSpPr>
          <p:cNvPr id="15369" name="Text Box 9"/>
          <p:cNvSpPr txBox="1">
            <a:spLocks noChangeArrowheads="1"/>
          </p:cNvSpPr>
          <p:nvPr/>
        </p:nvSpPr>
        <p:spPr bwMode="auto">
          <a:xfrm>
            <a:off x="5967556" y="1820863"/>
            <a:ext cx="641736"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sz="2000" dirty="0" smtClean="0">
                <a:solidFill>
                  <a:srgbClr val="800000"/>
                </a:solidFill>
                <a:latin typeface="Times New Roman" charset="0"/>
              </a:rPr>
              <a:t>0.2</a:t>
            </a:r>
            <a:r>
              <a:rPr lang="en-GB" sz="2000" dirty="0" smtClean="0">
                <a:solidFill>
                  <a:srgbClr val="800000"/>
                </a:solidFill>
                <a:latin typeface="Times New Roman" charset="0"/>
                <a:cs typeface="Times New Roman" charset="0"/>
              </a:rPr>
              <a:t>º</a:t>
            </a:r>
          </a:p>
        </p:txBody>
      </p:sp>
      <p:sp>
        <p:nvSpPr>
          <p:cNvPr id="15370" name="Line 10"/>
          <p:cNvSpPr>
            <a:spLocks noChangeShapeType="1"/>
          </p:cNvSpPr>
          <p:nvPr/>
        </p:nvSpPr>
        <p:spPr bwMode="auto">
          <a:xfrm flipH="1">
            <a:off x="3640898" y="3284539"/>
            <a:ext cx="413172" cy="50323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ea typeface="宋体" charset="0"/>
              <a:cs typeface="宋体" charset="0"/>
            </a:endParaRPr>
          </a:p>
        </p:txBody>
      </p:sp>
      <p:sp>
        <p:nvSpPr>
          <p:cNvPr id="15371" name="Text Box 11"/>
          <p:cNvSpPr txBox="1">
            <a:spLocks noChangeArrowheads="1"/>
          </p:cNvSpPr>
          <p:nvPr/>
        </p:nvSpPr>
        <p:spPr bwMode="auto">
          <a:xfrm>
            <a:off x="3841623" y="2420938"/>
            <a:ext cx="3056302"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Verdana" charset="0"/>
                <a:ea typeface="宋体" charset="0"/>
                <a:cs typeface="宋体" charset="0"/>
              </a:defRPr>
            </a:lvl9pPr>
          </a:lstStyle>
          <a:p>
            <a:pPr>
              <a:buClrTx/>
              <a:buFontTx/>
              <a:buNone/>
              <a:defRPr/>
            </a:pPr>
            <a:r>
              <a:rPr lang="en-GB" dirty="0" smtClean="0">
                <a:latin typeface="Times New Roman" charset="0"/>
                <a:cs typeface="Times New Roman" charset="0"/>
              </a:rPr>
              <a:t>prediction based on the primary CMB fluctuations and the standard model</a:t>
            </a:r>
          </a:p>
        </p:txBody>
      </p:sp>
      <p:sp>
        <p:nvSpPr>
          <p:cNvPr id="2" name="TextBox 1"/>
          <p:cNvSpPr txBox="1"/>
          <p:nvPr/>
        </p:nvSpPr>
        <p:spPr>
          <a:xfrm>
            <a:off x="546020" y="429474"/>
            <a:ext cx="8083303" cy="830997"/>
          </a:xfrm>
          <a:prstGeom prst="rect">
            <a:avLst/>
          </a:prstGeom>
          <a:noFill/>
        </p:spPr>
        <p:txBody>
          <a:bodyPr wrap="none" rtlCol="0">
            <a:spAutoFit/>
          </a:bodyPr>
          <a:lstStyle/>
          <a:p>
            <a:pPr algn="ctr"/>
            <a:r>
              <a:rPr lang="en-US" sz="2400" b="1" dirty="0" smtClean="0">
                <a:solidFill>
                  <a:srgbClr val="FF0000"/>
                </a:solidFill>
              </a:rPr>
              <a:t>PLANCK LENSING POTENTIAL POWER SPECTRUM</a:t>
            </a:r>
          </a:p>
          <a:p>
            <a:pPr algn="ctr"/>
            <a:r>
              <a:rPr lang="en-US" sz="2400" b="1" dirty="0" smtClean="0">
                <a:solidFill>
                  <a:srgbClr val="FF0000"/>
                </a:solidFill>
              </a:rPr>
              <a:t>Measured from the </a:t>
            </a:r>
            <a:r>
              <a:rPr lang="en-US" sz="2400" b="1" dirty="0" err="1" smtClean="0">
                <a:solidFill>
                  <a:srgbClr val="FF0000"/>
                </a:solidFill>
              </a:rPr>
              <a:t>Trispectrum</a:t>
            </a:r>
            <a:r>
              <a:rPr lang="en-US" sz="2400" b="1" dirty="0" smtClean="0">
                <a:solidFill>
                  <a:srgbClr val="FF0000"/>
                </a:solidFill>
              </a:rPr>
              <a:t> (4-point correlation)</a:t>
            </a:r>
            <a:endParaRPr lang="en-US" sz="2400" b="1" dirty="0">
              <a:solidFill>
                <a:srgbClr val="FF0000"/>
              </a:solidFill>
            </a:endParaRPr>
          </a:p>
        </p:txBody>
      </p:sp>
      <p:sp>
        <p:nvSpPr>
          <p:cNvPr id="3" name="TextBox 2"/>
          <p:cNvSpPr txBox="1"/>
          <p:nvPr/>
        </p:nvSpPr>
        <p:spPr>
          <a:xfrm>
            <a:off x="1922134" y="6023621"/>
            <a:ext cx="5160387" cy="646331"/>
          </a:xfrm>
          <a:prstGeom prst="rect">
            <a:avLst/>
          </a:prstGeom>
          <a:noFill/>
        </p:spPr>
        <p:txBody>
          <a:bodyPr wrap="none" rtlCol="0">
            <a:spAutoFit/>
          </a:bodyPr>
          <a:lstStyle/>
          <a:p>
            <a:r>
              <a:rPr lang="en-US" dirty="0" smtClean="0"/>
              <a:t>It is a 25 sigma effect!!</a:t>
            </a:r>
          </a:p>
          <a:p>
            <a:r>
              <a:rPr lang="en-US" dirty="0" smtClean="0"/>
              <a:t>This spectrum helps in constraining parameters </a:t>
            </a:r>
            <a:endParaRPr lang="en-US" dirty="0"/>
          </a:p>
        </p:txBody>
      </p:sp>
    </p:spTree>
    <p:extLst>
      <p:ext uri="{BB962C8B-B14F-4D97-AF65-F5344CB8AC3E}">
        <p14:creationId xmlns:p14="http://schemas.microsoft.com/office/powerpoint/2010/main" val="9091700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7200" y="53752"/>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Constraints from Planck and other CMB datasets </a:t>
            </a:r>
            <a:endParaRPr lang="it-IT" dirty="0"/>
          </a:p>
        </p:txBody>
      </p:sp>
      <p:sp>
        <p:nvSpPr>
          <p:cNvPr id="3" name="TextBox 2"/>
          <p:cNvSpPr txBox="1"/>
          <p:nvPr/>
        </p:nvSpPr>
        <p:spPr>
          <a:xfrm>
            <a:off x="107504" y="1412776"/>
            <a:ext cx="9034268" cy="3539430"/>
          </a:xfrm>
          <a:prstGeom prst="rect">
            <a:avLst/>
          </a:prstGeom>
          <a:noFill/>
        </p:spPr>
        <p:txBody>
          <a:bodyPr wrap="none" rtlCol="0">
            <a:spAutoFit/>
          </a:bodyPr>
          <a:lstStyle/>
          <a:p>
            <a:r>
              <a:rPr lang="it-IT" sz="1600" dirty="0" smtClean="0"/>
              <a:t>We combine the constraints from the Planck temperature power spectrum with</a:t>
            </a:r>
          </a:p>
          <a:p>
            <a:r>
              <a:rPr lang="it-IT" sz="1600" dirty="0"/>
              <a:t>t</a:t>
            </a:r>
            <a:r>
              <a:rPr lang="it-IT" sz="1600" dirty="0" smtClean="0"/>
              <a:t>he following datasets:</a:t>
            </a:r>
          </a:p>
          <a:p>
            <a:endParaRPr lang="it-IT" sz="1600" dirty="0"/>
          </a:p>
          <a:p>
            <a:pPr marL="285750" indent="-285750">
              <a:buFontTx/>
              <a:buChar char="-"/>
            </a:pPr>
            <a:r>
              <a:rPr lang="it-IT" sz="1600" b="1" dirty="0" smtClean="0"/>
              <a:t>WP</a:t>
            </a:r>
            <a:r>
              <a:rPr lang="it-IT" sz="1600" dirty="0" smtClean="0"/>
              <a:t>   is WMAP Polarization. We include the large angular scale EE polarization data</a:t>
            </a:r>
          </a:p>
          <a:p>
            <a:r>
              <a:rPr lang="it-IT" sz="1600" dirty="0"/>
              <a:t>f</a:t>
            </a:r>
            <a:r>
              <a:rPr lang="it-IT" sz="1600" dirty="0" smtClean="0"/>
              <a:t>rom WMAP9.</a:t>
            </a:r>
          </a:p>
          <a:p>
            <a:endParaRPr lang="it-IT" sz="1600" dirty="0"/>
          </a:p>
          <a:p>
            <a:pPr marL="285750" indent="-285750">
              <a:buFontTx/>
              <a:buChar char="-"/>
            </a:pPr>
            <a:r>
              <a:rPr lang="it-IT" sz="1600" b="1" dirty="0" smtClean="0"/>
              <a:t>highL</a:t>
            </a:r>
            <a:r>
              <a:rPr lang="it-IT" sz="1600" dirty="0" smtClean="0"/>
              <a:t> includes the ACT dataset in the region 540 &lt; l &lt; 9440 (Das et al., 2013) and the </a:t>
            </a:r>
          </a:p>
          <a:p>
            <a:r>
              <a:rPr lang="it-IT" sz="1600" dirty="0" smtClean="0"/>
              <a:t>SPT dataset in the Region 2000 &lt; l &lt; 10000 (Reichardt et al., 2012).  The ACT and SPT datasets </a:t>
            </a:r>
          </a:p>
          <a:p>
            <a:r>
              <a:rPr lang="it-IT" sz="1600" dirty="0" smtClean="0"/>
              <a:t>are used  mainly for foregrounds subtraction. ACT dataset has also mild effects on cosmological </a:t>
            </a:r>
          </a:p>
          <a:p>
            <a:r>
              <a:rPr lang="it-IT" sz="1600" dirty="0"/>
              <a:t>p</a:t>
            </a:r>
            <a:r>
              <a:rPr lang="it-IT" sz="1600" dirty="0" smtClean="0"/>
              <a:t>arameters.</a:t>
            </a:r>
          </a:p>
          <a:p>
            <a:endParaRPr lang="it-IT" sz="1600" dirty="0"/>
          </a:p>
          <a:p>
            <a:pPr marL="285750" indent="-285750">
              <a:buFontTx/>
              <a:buChar char="-"/>
            </a:pPr>
            <a:r>
              <a:rPr lang="it-IT" sz="1600" b="1" dirty="0" smtClean="0"/>
              <a:t>Lensing </a:t>
            </a:r>
            <a:r>
              <a:rPr lang="it-IT" sz="1600" dirty="0" smtClean="0"/>
              <a:t>includes information on the CMB lensing amplitude from Planck trispectrum</a:t>
            </a:r>
            <a:endParaRPr lang="it-IT" sz="1600" b="1" dirty="0"/>
          </a:p>
          <a:p>
            <a:r>
              <a:rPr lang="it-IT" sz="1600" dirty="0"/>
              <a:t>d</a:t>
            </a:r>
            <a:r>
              <a:rPr lang="it-IT" sz="1600" dirty="0" smtClean="0"/>
              <a:t>ata (see Planck cosmology paper XVII).</a:t>
            </a:r>
          </a:p>
          <a:p>
            <a:endParaRPr lang="it-IT" sz="1600" dirty="0"/>
          </a:p>
        </p:txBody>
      </p:sp>
    </p:spTree>
    <p:extLst>
      <p:ext uri="{BB962C8B-B14F-4D97-AF65-F5344CB8AC3E}">
        <p14:creationId xmlns:p14="http://schemas.microsoft.com/office/powerpoint/2010/main" val="1670817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4914" y="28006"/>
            <a:ext cx="7086600" cy="625475"/>
          </a:xfrm>
        </p:spPr>
        <p:txBody>
          <a:bodyPr/>
          <a:lstStyle/>
          <a:p>
            <a:r>
              <a:rPr lang="it-IT" dirty="0" smtClean="0"/>
              <a:t>Constraints on LCDM</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817" y="797761"/>
            <a:ext cx="630555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22897" y="668724"/>
            <a:ext cx="2492990" cy="923330"/>
          </a:xfrm>
          <a:prstGeom prst="rect">
            <a:avLst/>
          </a:prstGeom>
          <a:noFill/>
        </p:spPr>
        <p:txBody>
          <a:bodyPr wrap="none" rtlCol="0">
            <a:spAutoFit/>
          </a:bodyPr>
          <a:lstStyle/>
          <a:p>
            <a:r>
              <a:rPr lang="it-IT" dirty="0" smtClean="0"/>
              <a:t>Planck improves the</a:t>
            </a:r>
          </a:p>
          <a:p>
            <a:r>
              <a:rPr lang="it-IT" dirty="0"/>
              <a:t>c</a:t>
            </a:r>
            <a:r>
              <a:rPr lang="it-IT" dirty="0" smtClean="0"/>
              <a:t>onstraints by a factor</a:t>
            </a:r>
          </a:p>
          <a:p>
            <a:r>
              <a:rPr lang="it-IT" dirty="0" smtClean="0"/>
              <a:t>2-3 respect to WMAP9</a:t>
            </a:r>
            <a:endParaRPr lang="it-IT" dirty="0"/>
          </a:p>
        </p:txBody>
      </p:sp>
      <p:sp>
        <p:nvSpPr>
          <p:cNvPr id="5" name="TextBox 4"/>
          <p:cNvSpPr txBox="1"/>
          <p:nvPr/>
        </p:nvSpPr>
        <p:spPr>
          <a:xfrm>
            <a:off x="832526" y="928043"/>
            <a:ext cx="979755" cy="923330"/>
          </a:xfrm>
          <a:prstGeom prst="rect">
            <a:avLst/>
          </a:prstGeom>
          <a:noFill/>
        </p:spPr>
        <p:txBody>
          <a:bodyPr wrap="none" rtlCol="0">
            <a:spAutoFit/>
          </a:bodyPr>
          <a:lstStyle/>
          <a:p>
            <a:r>
              <a:rPr lang="it-IT" dirty="0" smtClean="0"/>
              <a:t>Lower </a:t>
            </a:r>
          </a:p>
          <a:p>
            <a:r>
              <a:rPr lang="it-IT" dirty="0" smtClean="0"/>
              <a:t>Baryon </a:t>
            </a:r>
          </a:p>
          <a:p>
            <a:r>
              <a:rPr lang="it-IT" dirty="0"/>
              <a:t>D</a:t>
            </a:r>
            <a:r>
              <a:rPr lang="it-IT" dirty="0" smtClean="0"/>
              <a:t>ensity</a:t>
            </a:r>
            <a:endParaRPr lang="it-IT" dirty="0"/>
          </a:p>
        </p:txBody>
      </p:sp>
      <p:sp>
        <p:nvSpPr>
          <p:cNvPr id="7" name="TextBox 6"/>
          <p:cNvSpPr txBox="1"/>
          <p:nvPr/>
        </p:nvSpPr>
        <p:spPr>
          <a:xfrm>
            <a:off x="725614" y="2090395"/>
            <a:ext cx="954107" cy="923330"/>
          </a:xfrm>
          <a:prstGeom prst="rect">
            <a:avLst/>
          </a:prstGeom>
          <a:noFill/>
        </p:spPr>
        <p:txBody>
          <a:bodyPr wrap="none" rtlCol="0">
            <a:spAutoFit/>
          </a:bodyPr>
          <a:lstStyle/>
          <a:p>
            <a:r>
              <a:rPr lang="it-IT" dirty="0" smtClean="0"/>
              <a:t>Higher</a:t>
            </a:r>
          </a:p>
          <a:p>
            <a:r>
              <a:rPr lang="it-IT" dirty="0" smtClean="0"/>
              <a:t>CDM </a:t>
            </a:r>
          </a:p>
          <a:p>
            <a:r>
              <a:rPr lang="it-IT" dirty="0"/>
              <a:t>D</a:t>
            </a:r>
            <a:r>
              <a:rPr lang="it-IT" dirty="0" smtClean="0"/>
              <a:t>ensity</a:t>
            </a:r>
            <a:endParaRPr lang="it-IT" dirty="0"/>
          </a:p>
        </p:txBody>
      </p:sp>
      <p:sp>
        <p:nvSpPr>
          <p:cNvPr id="8" name="TextBox 7"/>
          <p:cNvSpPr txBox="1"/>
          <p:nvPr/>
        </p:nvSpPr>
        <p:spPr>
          <a:xfrm>
            <a:off x="700590" y="3184507"/>
            <a:ext cx="1031051" cy="923330"/>
          </a:xfrm>
          <a:prstGeom prst="rect">
            <a:avLst/>
          </a:prstGeom>
          <a:noFill/>
        </p:spPr>
        <p:txBody>
          <a:bodyPr wrap="none" rtlCol="0">
            <a:spAutoFit/>
          </a:bodyPr>
          <a:lstStyle/>
          <a:p>
            <a:r>
              <a:rPr lang="it-IT" dirty="0" smtClean="0"/>
              <a:t>Lower</a:t>
            </a:r>
          </a:p>
          <a:p>
            <a:r>
              <a:rPr lang="it-IT" dirty="0" smtClean="0"/>
              <a:t>Spectral</a:t>
            </a:r>
          </a:p>
          <a:p>
            <a:r>
              <a:rPr lang="it-IT" dirty="0" smtClean="0"/>
              <a:t>index</a:t>
            </a:r>
            <a:endParaRPr lang="it-IT" dirty="0"/>
          </a:p>
        </p:txBody>
      </p:sp>
      <p:sp>
        <p:nvSpPr>
          <p:cNvPr id="9" name="TextBox 8"/>
          <p:cNvSpPr txBox="1"/>
          <p:nvPr/>
        </p:nvSpPr>
        <p:spPr>
          <a:xfrm>
            <a:off x="252478" y="5465995"/>
            <a:ext cx="1569660" cy="923330"/>
          </a:xfrm>
          <a:prstGeom prst="rect">
            <a:avLst/>
          </a:prstGeom>
          <a:noFill/>
        </p:spPr>
        <p:txBody>
          <a:bodyPr wrap="none" rtlCol="0">
            <a:spAutoFit/>
          </a:bodyPr>
          <a:lstStyle/>
          <a:p>
            <a:r>
              <a:rPr lang="it-IT" dirty="0" smtClean="0"/>
              <a:t>Smaller</a:t>
            </a:r>
          </a:p>
          <a:p>
            <a:r>
              <a:rPr lang="it-IT" dirty="0" smtClean="0"/>
              <a:t>Cosmological</a:t>
            </a:r>
          </a:p>
          <a:p>
            <a:r>
              <a:rPr lang="it-IT" dirty="0" smtClean="0"/>
              <a:t>Constant</a:t>
            </a:r>
            <a:endParaRPr lang="it-IT" dirty="0"/>
          </a:p>
        </p:txBody>
      </p:sp>
    </p:spTree>
    <p:extLst>
      <p:ext uri="{BB962C8B-B14F-4D97-AF65-F5344CB8AC3E}">
        <p14:creationId xmlns:p14="http://schemas.microsoft.com/office/powerpoint/2010/main" val="266519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1651"/>
            <a:ext cx="7086600" cy="625475"/>
          </a:xfrm>
        </p:spPr>
        <p:txBody>
          <a:bodyPr/>
          <a:lstStyle/>
          <a:p>
            <a:r>
              <a:rPr lang="it-IT" dirty="0" smtClean="0"/>
              <a:t>Constraints</a:t>
            </a:r>
            <a:endParaRPr lang="it-IT"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41" y="631717"/>
            <a:ext cx="8724615" cy="422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317" y="3815244"/>
            <a:ext cx="3122295" cy="30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42707" y="5445449"/>
            <a:ext cx="1031051" cy="369332"/>
          </a:xfrm>
          <a:prstGeom prst="rect">
            <a:avLst/>
          </a:prstGeom>
          <a:noFill/>
        </p:spPr>
        <p:txBody>
          <a:bodyPr wrap="none" rtlCol="0">
            <a:spAutoFit/>
          </a:bodyPr>
          <a:lstStyle/>
          <a:p>
            <a:r>
              <a:rPr lang="it-IT" dirty="0" smtClean="0"/>
              <a:t>WMAP9</a:t>
            </a:r>
            <a:endParaRPr lang="it-IT" dirty="0"/>
          </a:p>
        </p:txBody>
      </p:sp>
    </p:spTree>
    <p:extLst>
      <p:ext uri="{BB962C8B-B14F-4D97-AF65-F5344CB8AC3E}">
        <p14:creationId xmlns:p14="http://schemas.microsoft.com/office/powerpoint/2010/main" val="7129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smtClean="0">
                <a:solidFill>
                  <a:srgbClr val="FF0000"/>
                </a:solidFill>
              </a:rPr>
              <a:t>The basic content of the Universe</a:t>
            </a:r>
            <a:endParaRPr lang="en-GB" dirty="0">
              <a:solidFill>
                <a:srgbClr val="FF0000"/>
              </a:solidFill>
            </a:endParaRPr>
          </a:p>
        </p:txBody>
      </p:sp>
      <p:pic>
        <p:nvPicPr>
          <p:cNvPr id="44034" name="Picture 2" descr="C:\Users\bouchet\Desktop\ESA\Planck_Cosmic recipe pie chart_v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15838" y="1256456"/>
            <a:ext cx="6512325" cy="498767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11"/>
          <p:cNvSpPr txBox="1"/>
          <p:nvPr/>
        </p:nvSpPr>
        <p:spPr>
          <a:xfrm>
            <a:off x="0" y="5805265"/>
            <a:ext cx="9144000" cy="430887"/>
          </a:xfrm>
          <a:prstGeom prst="rect">
            <a:avLst/>
          </a:prstGeom>
          <a:noFill/>
        </p:spPr>
        <p:txBody>
          <a:bodyPr wrap="square" rtlCol="0">
            <a:spAutoFit/>
          </a:bodyPr>
          <a:lstStyle/>
          <a:p>
            <a:pPr algn="ctr"/>
            <a:r>
              <a:rPr lang="en-GB"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Wingdings" pitchFamily="2" charset="2"/>
              </a:rPr>
              <a:t>...has changed!</a:t>
            </a:r>
            <a:endParaRPr lang="en-GB" sz="2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endParaRPr>
          </a:p>
        </p:txBody>
      </p:sp>
    </p:spTree>
    <p:extLst>
      <p:ext uri="{BB962C8B-B14F-4D97-AF65-F5344CB8AC3E}">
        <p14:creationId xmlns:p14="http://schemas.microsoft.com/office/powerpoint/2010/main" val="1925461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gH0.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14713" y="974573"/>
            <a:ext cx="4608641" cy="4732682"/>
          </a:xfrm>
          <a:prstGeom prst="rect">
            <a:avLst/>
          </a:prstGeom>
        </p:spPr>
      </p:pic>
      <p:sp>
        <p:nvSpPr>
          <p:cNvPr id="5" name="TextBox 4"/>
          <p:cNvSpPr txBox="1"/>
          <p:nvPr/>
        </p:nvSpPr>
        <p:spPr>
          <a:xfrm>
            <a:off x="122827" y="1146422"/>
            <a:ext cx="1954381" cy="1754326"/>
          </a:xfrm>
          <a:prstGeom prst="rect">
            <a:avLst/>
          </a:prstGeom>
          <a:noFill/>
        </p:spPr>
        <p:txBody>
          <a:bodyPr wrap="none" rtlCol="0">
            <a:spAutoFit/>
          </a:bodyPr>
          <a:lstStyle/>
          <a:p>
            <a:r>
              <a:rPr lang="it-IT" dirty="0" smtClean="0"/>
              <a:t>The value of the</a:t>
            </a:r>
          </a:p>
          <a:p>
            <a:r>
              <a:rPr lang="it-IT" dirty="0" smtClean="0"/>
              <a:t>Hubble constant</a:t>
            </a:r>
          </a:p>
          <a:p>
            <a:r>
              <a:rPr lang="it-IT" dirty="0"/>
              <a:t>f</a:t>
            </a:r>
            <a:r>
              <a:rPr lang="it-IT" dirty="0" smtClean="0"/>
              <a:t>rom Planck is in</a:t>
            </a:r>
          </a:p>
          <a:p>
            <a:r>
              <a:rPr lang="it-IT" dirty="0" smtClean="0"/>
              <a:t>tension with the</a:t>
            </a:r>
          </a:p>
          <a:p>
            <a:r>
              <a:rPr lang="it-IT" dirty="0" smtClean="0"/>
              <a:t>Riess et al. 2011</a:t>
            </a:r>
          </a:p>
          <a:p>
            <a:r>
              <a:rPr lang="it-IT" dirty="0" smtClean="0"/>
              <a:t>result.</a:t>
            </a:r>
            <a:endParaRPr lang="it-IT" dirty="0"/>
          </a:p>
        </p:txBody>
      </p:sp>
      <p:graphicFrame>
        <p:nvGraphicFramePr>
          <p:cNvPr id="6" name="Object 5"/>
          <p:cNvGraphicFramePr>
            <a:graphicFrameLocks noChangeAspect="1"/>
          </p:cNvGraphicFramePr>
          <p:nvPr>
            <p:extLst>
              <p:ext uri="{D42A27DB-BD31-4B8C-83A1-F6EECF244321}">
                <p14:modId xmlns:p14="http://schemas.microsoft.com/office/powerpoint/2010/main" val="3906842170"/>
              </p:ext>
            </p:extLst>
          </p:nvPr>
        </p:nvGraphicFramePr>
        <p:xfrm>
          <a:off x="2075097" y="5916593"/>
          <a:ext cx="5224463" cy="919163"/>
        </p:xfrm>
        <a:graphic>
          <a:graphicData uri="http://schemas.openxmlformats.org/presentationml/2006/ole">
            <mc:AlternateContent xmlns:mc="http://schemas.openxmlformats.org/markup-compatibility/2006">
              <mc:Choice xmlns:v="urn:schemas-microsoft-com:vml" Requires="v">
                <p:oleObj spid="_x0000_s7187" name="Equation" r:id="rId4" imgW="2743200" imgH="482400" progId="Equation.3">
                  <p:embed/>
                </p:oleObj>
              </mc:Choice>
              <mc:Fallback>
                <p:oleObj name="Equation" r:id="rId4" imgW="2743200" imgH="482400" progId="Equation.3">
                  <p:embed/>
                  <p:pic>
                    <p:nvPicPr>
                      <p:cNvPr id="0" name="Object 4"/>
                      <p:cNvPicPr>
                        <a:picLocks noChangeAspect="1" noChangeArrowheads="1"/>
                      </p:cNvPicPr>
                      <p:nvPr/>
                    </p:nvPicPr>
                    <p:blipFill>
                      <a:blip r:embed="rId5"/>
                      <a:srcRect/>
                      <a:stretch>
                        <a:fillRect/>
                      </a:stretch>
                    </p:blipFill>
                    <p:spPr bwMode="auto">
                      <a:xfrm>
                        <a:off x="2075097" y="5916593"/>
                        <a:ext cx="5224463" cy="91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13688" y="13637"/>
            <a:ext cx="9339416" cy="584775"/>
          </a:xfrm>
          <a:prstGeom prst="rect">
            <a:avLst/>
          </a:prstGeom>
          <a:noFill/>
        </p:spPr>
        <p:txBody>
          <a:bodyPr wrap="none" rtlCol="0">
            <a:spAutoFit/>
          </a:bodyPr>
          <a:lstStyle/>
          <a:p>
            <a:r>
              <a:rPr lang="it-IT" sz="3200" dirty="0" smtClean="0"/>
              <a:t>Comparison with other datasets: Hubble Constant </a:t>
            </a:r>
            <a:endParaRPr lang="it-IT" sz="3200" dirty="0"/>
          </a:p>
        </p:txBody>
      </p:sp>
    </p:spTree>
    <p:extLst>
      <p:ext uri="{BB962C8B-B14F-4D97-AF65-F5344CB8AC3E}">
        <p14:creationId xmlns:p14="http://schemas.microsoft.com/office/powerpoint/2010/main" val="539154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Comparison with SN-Ia data</a:t>
            </a:r>
            <a:endParaRPr lang="it-IT" dirty="0"/>
          </a:p>
        </p:txBody>
      </p:sp>
      <p:pic>
        <p:nvPicPr>
          <p:cNvPr id="4" name="Picture 3" descr="pgsnls.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979" y="1228024"/>
            <a:ext cx="3778513" cy="2490384"/>
          </a:xfrm>
          <a:prstGeom prst="rect">
            <a:avLst/>
          </a:prstGeom>
        </p:spPr>
      </p:pic>
      <p:pic>
        <p:nvPicPr>
          <p:cNvPr id="5" name="Picture 4" descr="pgunion2.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3626" y="3767104"/>
            <a:ext cx="3778513" cy="2490384"/>
          </a:xfrm>
          <a:prstGeom prst="rect">
            <a:avLst/>
          </a:prstGeom>
        </p:spPr>
      </p:pic>
      <p:pic>
        <p:nvPicPr>
          <p:cNvPr id="6" name="Picture 5" descr="planck_flat.ep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78670" y="1042082"/>
            <a:ext cx="3811016" cy="4241292"/>
          </a:xfrm>
          <a:prstGeom prst="rect">
            <a:avLst/>
          </a:prstGeom>
        </p:spPr>
      </p:pic>
      <p:sp>
        <p:nvSpPr>
          <p:cNvPr id="7" name="TextBox 6"/>
          <p:cNvSpPr txBox="1"/>
          <p:nvPr/>
        </p:nvSpPr>
        <p:spPr>
          <a:xfrm>
            <a:off x="4681182" y="5334158"/>
            <a:ext cx="4480714" cy="1477328"/>
          </a:xfrm>
          <a:prstGeom prst="rect">
            <a:avLst/>
          </a:prstGeom>
          <a:noFill/>
        </p:spPr>
        <p:txBody>
          <a:bodyPr wrap="none" rtlCol="0">
            <a:spAutoFit/>
          </a:bodyPr>
          <a:lstStyle/>
          <a:p>
            <a:r>
              <a:rPr lang="it-IT" dirty="0" smtClean="0"/>
              <a:t>The value for the matter density</a:t>
            </a:r>
          </a:p>
          <a:p>
            <a:r>
              <a:rPr lang="it-IT" dirty="0"/>
              <a:t>i</a:t>
            </a:r>
            <a:r>
              <a:rPr lang="it-IT" dirty="0" smtClean="0"/>
              <a:t>nferred from SNLS survey is smaller</a:t>
            </a:r>
          </a:p>
          <a:p>
            <a:r>
              <a:rPr lang="it-IT" dirty="0"/>
              <a:t>t</a:t>
            </a:r>
            <a:r>
              <a:rPr lang="it-IT" dirty="0" smtClean="0"/>
              <a:t>han what observed with Planck assuming</a:t>
            </a:r>
          </a:p>
          <a:p>
            <a:r>
              <a:rPr lang="it-IT" dirty="0"/>
              <a:t>a</a:t>
            </a:r>
            <a:r>
              <a:rPr lang="it-IT" dirty="0" smtClean="0"/>
              <a:t> flat universe.</a:t>
            </a:r>
          </a:p>
          <a:p>
            <a:r>
              <a:rPr lang="it-IT" dirty="0" smtClean="0"/>
              <a:t>Better agreement with the Union2 catalog.</a:t>
            </a:r>
            <a:endParaRPr lang="it-IT" dirty="0"/>
          </a:p>
        </p:txBody>
      </p:sp>
    </p:spTree>
    <p:extLst>
      <p:ext uri="{BB962C8B-B14F-4D97-AF65-F5344CB8AC3E}">
        <p14:creationId xmlns:p14="http://schemas.microsoft.com/office/powerpoint/2010/main" val="7663853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355"/>
            <a:ext cx="7086600" cy="625475"/>
          </a:xfrm>
        </p:spPr>
        <p:txBody>
          <a:bodyPr/>
          <a:lstStyle/>
          <a:p>
            <a:r>
              <a:rPr lang="it-IT" dirty="0" smtClean="0"/>
              <a:t>Comparison with BAO surveys</a:t>
            </a:r>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223" y="1190271"/>
            <a:ext cx="6448425"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0121" y="5309042"/>
            <a:ext cx="3172663" cy="1477328"/>
          </a:xfrm>
          <a:prstGeom prst="rect">
            <a:avLst/>
          </a:prstGeom>
          <a:noFill/>
        </p:spPr>
        <p:txBody>
          <a:bodyPr wrap="none" rtlCol="0">
            <a:spAutoFit/>
          </a:bodyPr>
          <a:lstStyle/>
          <a:p>
            <a:r>
              <a:rPr lang="it-IT" dirty="0" smtClean="0">
                <a:solidFill>
                  <a:srgbClr val="00B050"/>
                </a:solidFill>
              </a:rPr>
              <a:t>Green</a:t>
            </a:r>
            <a:r>
              <a:rPr lang="it-IT" dirty="0" smtClean="0"/>
              <a:t>: 6df</a:t>
            </a:r>
          </a:p>
          <a:p>
            <a:r>
              <a:rPr lang="it-IT" dirty="0" smtClean="0">
                <a:solidFill>
                  <a:srgbClr val="7030A0"/>
                </a:solidFill>
              </a:rPr>
              <a:t>Purple</a:t>
            </a:r>
            <a:r>
              <a:rPr lang="it-IT" dirty="0" smtClean="0"/>
              <a:t>: SDSS DR7 (Percival)</a:t>
            </a:r>
          </a:p>
          <a:p>
            <a:r>
              <a:rPr lang="it-IT" dirty="0" smtClean="0"/>
              <a:t>Black: DR7 (Padmanabhan)</a:t>
            </a:r>
          </a:p>
          <a:p>
            <a:r>
              <a:rPr lang="it-IT" dirty="0" smtClean="0">
                <a:solidFill>
                  <a:schemeClr val="accent6"/>
                </a:solidFill>
              </a:rPr>
              <a:t>Dark Blue</a:t>
            </a:r>
            <a:r>
              <a:rPr lang="it-IT" dirty="0" smtClean="0"/>
              <a:t>: BOSS</a:t>
            </a:r>
          </a:p>
          <a:p>
            <a:r>
              <a:rPr lang="it-IT" dirty="0" smtClean="0">
                <a:solidFill>
                  <a:srgbClr val="00B0F0"/>
                </a:solidFill>
              </a:rPr>
              <a:t>Light Blue</a:t>
            </a:r>
            <a:r>
              <a:rPr lang="it-IT" dirty="0" smtClean="0"/>
              <a:t>: Wiggle-z</a:t>
            </a:r>
          </a:p>
        </p:txBody>
      </p:sp>
      <p:sp>
        <p:nvSpPr>
          <p:cNvPr id="5" name="TextBox 4"/>
          <p:cNvSpPr txBox="1"/>
          <p:nvPr/>
        </p:nvSpPr>
        <p:spPr>
          <a:xfrm>
            <a:off x="150121" y="1392072"/>
            <a:ext cx="2980303" cy="2862322"/>
          </a:xfrm>
          <a:prstGeom prst="rect">
            <a:avLst/>
          </a:prstGeom>
          <a:noFill/>
        </p:spPr>
        <p:txBody>
          <a:bodyPr wrap="none" rtlCol="0">
            <a:spAutoFit/>
          </a:bodyPr>
          <a:lstStyle/>
          <a:p>
            <a:r>
              <a:rPr lang="it-IT" dirty="0" smtClean="0"/>
              <a:t>Acoustic scale – Distance </a:t>
            </a:r>
          </a:p>
          <a:p>
            <a:r>
              <a:rPr lang="it-IT" dirty="0" smtClean="0"/>
              <a:t>ratio from BAO and Planck.</a:t>
            </a:r>
          </a:p>
          <a:p>
            <a:r>
              <a:rPr lang="it-IT" dirty="0" smtClean="0"/>
              <a:t>Planck uncertainties are</a:t>
            </a:r>
          </a:p>
          <a:p>
            <a:r>
              <a:rPr lang="it-IT" dirty="0"/>
              <a:t>i</a:t>
            </a:r>
            <a:r>
              <a:rPr lang="it-IT" dirty="0" smtClean="0"/>
              <a:t>n grey.</a:t>
            </a:r>
          </a:p>
          <a:p>
            <a:endParaRPr lang="it-IT" dirty="0"/>
          </a:p>
          <a:p>
            <a:r>
              <a:rPr lang="it-IT" dirty="0" smtClean="0"/>
              <a:t>Very good agreement</a:t>
            </a:r>
          </a:p>
          <a:p>
            <a:r>
              <a:rPr lang="it-IT" dirty="0"/>
              <a:t>w</a:t>
            </a:r>
            <a:r>
              <a:rPr lang="it-IT" dirty="0" smtClean="0"/>
              <a:t>ith BAO surveys</a:t>
            </a:r>
          </a:p>
          <a:p>
            <a:r>
              <a:rPr lang="it-IT" dirty="0"/>
              <a:t>a</a:t>
            </a:r>
            <a:r>
              <a:rPr lang="it-IT" dirty="0" smtClean="0"/>
              <a:t>nd Planck data</a:t>
            </a:r>
          </a:p>
          <a:p>
            <a:r>
              <a:rPr lang="it-IT" dirty="0"/>
              <a:t>i</a:t>
            </a:r>
            <a:r>
              <a:rPr lang="it-IT" dirty="0" smtClean="0"/>
              <a:t>n the LCDM</a:t>
            </a:r>
          </a:p>
          <a:p>
            <a:r>
              <a:rPr lang="it-IT" dirty="0"/>
              <a:t>f</a:t>
            </a:r>
            <a:r>
              <a:rPr lang="it-IT" dirty="0" smtClean="0"/>
              <a:t>ramework.</a:t>
            </a:r>
            <a:endParaRPr lang="it-IT" dirty="0"/>
          </a:p>
        </p:txBody>
      </p:sp>
    </p:spTree>
    <p:extLst>
      <p:ext uri="{BB962C8B-B14F-4D97-AF65-F5344CB8AC3E}">
        <p14:creationId xmlns:p14="http://schemas.microsoft.com/office/powerpoint/2010/main" val="786311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10147"/>
            <a:ext cx="7086600" cy="625475"/>
          </a:xfrm>
        </p:spPr>
        <p:txBody>
          <a:bodyPr/>
          <a:lstStyle/>
          <a:p>
            <a:r>
              <a:rPr lang="it-IT" dirty="0" smtClean="0"/>
              <a:t>Comparison with BBN and primordial He and D</a:t>
            </a:r>
            <a:endParaRPr lang="it-IT"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0139" y="1471969"/>
            <a:ext cx="5958555" cy="439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0505" y="5863090"/>
            <a:ext cx="7669664" cy="646331"/>
          </a:xfrm>
          <a:prstGeom prst="rect">
            <a:avLst/>
          </a:prstGeom>
          <a:noFill/>
        </p:spPr>
        <p:txBody>
          <a:bodyPr wrap="none" rtlCol="0">
            <a:spAutoFit/>
          </a:bodyPr>
          <a:lstStyle/>
          <a:p>
            <a:r>
              <a:rPr lang="it-IT" dirty="0" smtClean="0"/>
              <a:t>Very good agreement. Lower baryon density. Recent Pettini and Cooke D</a:t>
            </a:r>
          </a:p>
          <a:p>
            <a:r>
              <a:rPr lang="it-IT" dirty="0"/>
              <a:t>m</a:t>
            </a:r>
            <a:r>
              <a:rPr lang="it-IT" dirty="0" smtClean="0"/>
              <a:t>easurement maybe a bit too low for Planck (1 sigma tension).</a:t>
            </a:r>
            <a:endParaRPr lang="it-IT" dirty="0"/>
          </a:p>
        </p:txBody>
      </p:sp>
    </p:spTree>
    <p:extLst>
      <p:ext uri="{BB962C8B-B14F-4D97-AF65-F5344CB8AC3E}">
        <p14:creationId xmlns:p14="http://schemas.microsoft.com/office/powerpoint/2010/main" val="1364526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2595"/>
            <a:ext cx="7086600" cy="625475"/>
          </a:xfrm>
        </p:spPr>
        <p:txBody>
          <a:bodyPr/>
          <a:lstStyle/>
          <a:p>
            <a:r>
              <a:rPr lang="it-IT" dirty="0" smtClean="0"/>
              <a:t>Standard Model Extensions</a:t>
            </a:r>
            <a:endParaRPr lang="it-IT" dirty="0"/>
          </a:p>
        </p:txBody>
      </p:sp>
      <p:sp>
        <p:nvSpPr>
          <p:cNvPr id="3" name="Content Placeholder 2"/>
          <p:cNvSpPr>
            <a:spLocks noGrp="1"/>
          </p:cNvSpPr>
          <p:nvPr>
            <p:ph idx="1"/>
          </p:nvPr>
        </p:nvSpPr>
        <p:spPr>
          <a:xfrm>
            <a:off x="304800" y="1481928"/>
            <a:ext cx="8532813" cy="5257800"/>
          </a:xfrm>
        </p:spPr>
        <p:txBody>
          <a:bodyPr/>
          <a:lstStyle/>
          <a:p>
            <a:r>
              <a:rPr lang="it-IT" dirty="0" smtClean="0"/>
              <a:t>Planck CMB dataset alone does not provide any evidence for extensions of the standard LCDM model.</a:t>
            </a:r>
          </a:p>
          <a:p>
            <a:r>
              <a:rPr lang="it-IT" dirty="0" smtClean="0"/>
              <a:t>Planck+BAO is also in perfect agreement with LCDM.</a:t>
            </a:r>
          </a:p>
          <a:p>
            <a:r>
              <a:rPr lang="it-IT" dirty="0" smtClean="0"/>
              <a:t>However we see tensions on the Hubble parameter. The CMB determination of H</a:t>
            </a:r>
            <a:r>
              <a:rPr lang="it-IT" sz="1800" dirty="0" smtClean="0"/>
              <a:t>0</a:t>
            </a:r>
            <a:r>
              <a:rPr lang="it-IT" dirty="0" smtClean="0"/>
              <a:t> is model dependent. Hints for new physics ?</a:t>
            </a:r>
            <a:endParaRPr lang="it-IT" dirty="0"/>
          </a:p>
        </p:txBody>
      </p:sp>
    </p:spTree>
    <p:extLst>
      <p:ext uri="{BB962C8B-B14F-4D97-AF65-F5344CB8AC3E}">
        <p14:creationId xmlns:p14="http://schemas.microsoft.com/office/powerpoint/2010/main" val="3861231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512" y="1282118"/>
            <a:ext cx="9431968" cy="429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67060" y="116632"/>
            <a:ext cx="4826962" cy="1138773"/>
          </a:xfrm>
          <a:prstGeom prst="rect">
            <a:avLst/>
          </a:prstGeom>
          <a:noFill/>
        </p:spPr>
        <p:txBody>
          <a:bodyPr wrap="none" rtlCol="0">
            <a:spAutoFit/>
          </a:bodyPr>
          <a:lstStyle/>
          <a:p>
            <a:pPr algn="ctr"/>
            <a:r>
              <a:rPr lang="it-IT" sz="4400" dirty="0" smtClean="0"/>
              <a:t>Planck Core-Team</a:t>
            </a:r>
          </a:p>
          <a:p>
            <a:pPr algn="ctr"/>
            <a:r>
              <a:rPr lang="it-IT" sz="2400" dirty="0" smtClean="0"/>
              <a:t>(a fraction of it)</a:t>
            </a:r>
            <a:endParaRPr lang="it-IT" sz="4400" dirty="0"/>
          </a:p>
        </p:txBody>
      </p:sp>
    </p:spTree>
    <p:extLst>
      <p:ext uri="{BB962C8B-B14F-4D97-AF65-F5344CB8AC3E}">
        <p14:creationId xmlns:p14="http://schemas.microsoft.com/office/powerpoint/2010/main" val="3324781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7394" name="Rectangle 2"/>
          <p:cNvSpPr>
            <a:spLocks noChangeArrowheads="1"/>
          </p:cNvSpPr>
          <p:nvPr/>
        </p:nvSpPr>
        <p:spPr bwMode="auto">
          <a:xfrm>
            <a:off x="0" y="-2286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lgn="ctr"/>
            <a:r>
              <a:rPr lang="it-IT" sz="3600" dirty="0">
                <a:solidFill>
                  <a:schemeClr val="tx2"/>
                </a:solidFill>
              </a:rPr>
              <a:t>Cosmological </a:t>
            </a:r>
            <a:r>
              <a:rPr lang="it-IT" sz="3600" dirty="0" smtClean="0">
                <a:solidFill>
                  <a:schemeClr val="tx2"/>
                </a:solidFill>
              </a:rPr>
              <a:t> (Massless) Neutrinos</a:t>
            </a:r>
            <a:endParaRPr lang="it-IT" sz="3600" dirty="0">
              <a:solidFill>
                <a:schemeClr val="tx2"/>
              </a:solidFill>
            </a:endParaRPr>
          </a:p>
        </p:txBody>
      </p:sp>
      <p:sp>
        <p:nvSpPr>
          <p:cNvPr id="827395" name="Text Box 3"/>
          <p:cNvSpPr txBox="1">
            <a:spLocks noChangeArrowheads="1"/>
          </p:cNvSpPr>
          <p:nvPr/>
        </p:nvSpPr>
        <p:spPr bwMode="auto">
          <a:xfrm>
            <a:off x="0" y="838200"/>
            <a:ext cx="1841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sz="2000"/>
          </a:p>
        </p:txBody>
      </p:sp>
      <p:sp>
        <p:nvSpPr>
          <p:cNvPr id="827396" name="Text Box 4"/>
          <p:cNvSpPr txBox="1">
            <a:spLocks noChangeArrowheads="1"/>
          </p:cNvSpPr>
          <p:nvPr/>
        </p:nvSpPr>
        <p:spPr bwMode="auto">
          <a:xfrm>
            <a:off x="0" y="669925"/>
            <a:ext cx="860583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a:t>Neutrinos are in equilibrium with the primeval plasma through weak </a:t>
            </a:r>
          </a:p>
          <a:p>
            <a:r>
              <a:rPr lang="it-IT" sz="2000" dirty="0"/>
              <a:t>interaction reactions. They decouple from the plasma at a temperature</a:t>
            </a:r>
          </a:p>
        </p:txBody>
      </p:sp>
      <p:graphicFrame>
        <p:nvGraphicFramePr>
          <p:cNvPr id="827397" name="Object 5"/>
          <p:cNvGraphicFramePr>
            <a:graphicFrameLocks noChangeAspect="1"/>
          </p:cNvGraphicFramePr>
          <p:nvPr/>
        </p:nvGraphicFramePr>
        <p:xfrm>
          <a:off x="3276600" y="1447800"/>
          <a:ext cx="1765300" cy="512763"/>
        </p:xfrm>
        <a:graphic>
          <a:graphicData uri="http://schemas.openxmlformats.org/presentationml/2006/ole">
            <mc:AlternateContent xmlns:mc="http://schemas.openxmlformats.org/markup-compatibility/2006">
              <mc:Choice xmlns:v="urn:schemas-microsoft-com:vml" Requires="v">
                <p:oleObj spid="_x0000_s9298" name="Equation" r:id="rId4" imgW="787320" imgH="228600" progId="Equation.3">
                  <p:embed/>
                </p:oleObj>
              </mc:Choice>
              <mc:Fallback>
                <p:oleObj name="Equation" r:id="rId4" imgW="78732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447800"/>
                        <a:ext cx="1765300" cy="51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7398" name="Text Box 6"/>
          <p:cNvSpPr txBox="1">
            <a:spLocks noChangeArrowheads="1"/>
          </p:cNvSpPr>
          <p:nvPr/>
        </p:nvSpPr>
        <p:spPr bwMode="auto">
          <a:xfrm>
            <a:off x="0" y="1981200"/>
            <a:ext cx="9066213"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We then have today a Cosmological Neutrino Background at a temperature:</a:t>
            </a:r>
          </a:p>
        </p:txBody>
      </p:sp>
      <p:graphicFrame>
        <p:nvGraphicFramePr>
          <p:cNvPr id="827399" name="Object 7"/>
          <p:cNvGraphicFramePr>
            <a:graphicFrameLocks noChangeAspect="1"/>
          </p:cNvGraphicFramePr>
          <p:nvPr/>
        </p:nvGraphicFramePr>
        <p:xfrm>
          <a:off x="1447800" y="2438400"/>
          <a:ext cx="6096000" cy="1003300"/>
        </p:xfrm>
        <a:graphic>
          <a:graphicData uri="http://schemas.openxmlformats.org/presentationml/2006/ole">
            <mc:AlternateContent xmlns:mc="http://schemas.openxmlformats.org/markup-compatibility/2006">
              <mc:Choice xmlns:v="urn:schemas-microsoft-com:vml" Requires="v">
                <p:oleObj spid="_x0000_s9299" name="Equation" r:id="rId6" imgW="2857320" imgH="469800" progId="Equation.3">
                  <p:embed/>
                </p:oleObj>
              </mc:Choice>
              <mc:Fallback>
                <p:oleObj name="Equation" r:id="rId6" imgW="2857320" imgH="469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2438400"/>
                        <a:ext cx="6096000"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7400" name="Text Box 8"/>
          <p:cNvSpPr txBox="1">
            <a:spLocks noChangeArrowheads="1"/>
          </p:cNvSpPr>
          <p:nvPr/>
        </p:nvSpPr>
        <p:spPr bwMode="auto">
          <a:xfrm>
            <a:off x="0" y="3505200"/>
            <a:ext cx="23495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With a density of:</a:t>
            </a:r>
          </a:p>
        </p:txBody>
      </p:sp>
      <p:graphicFrame>
        <p:nvGraphicFramePr>
          <p:cNvPr id="827401" name="Object 9"/>
          <p:cNvGraphicFramePr>
            <a:graphicFrameLocks noChangeAspect="1"/>
          </p:cNvGraphicFramePr>
          <p:nvPr/>
        </p:nvGraphicFramePr>
        <p:xfrm>
          <a:off x="1295400" y="3962400"/>
          <a:ext cx="6477000" cy="828675"/>
        </p:xfrm>
        <a:graphic>
          <a:graphicData uri="http://schemas.openxmlformats.org/presentationml/2006/ole">
            <mc:AlternateContent xmlns:mc="http://schemas.openxmlformats.org/markup-compatibility/2006">
              <mc:Choice xmlns:v="urn:schemas-microsoft-com:vml" Requires="v">
                <p:oleObj spid="_x0000_s9300" name="Equation" r:id="rId8" imgW="3073320" imgH="393480" progId="Equation.3">
                  <p:embed/>
                </p:oleObj>
              </mc:Choice>
              <mc:Fallback>
                <p:oleObj name="Equation" r:id="rId8" imgW="307332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3962400"/>
                        <a:ext cx="64770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7402" name="Text Box 10"/>
          <p:cNvSpPr txBox="1">
            <a:spLocks noChangeArrowheads="1"/>
          </p:cNvSpPr>
          <p:nvPr/>
        </p:nvSpPr>
        <p:spPr bwMode="auto">
          <a:xfrm>
            <a:off x="0" y="4953000"/>
            <a:ext cx="76257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for </a:t>
            </a:r>
            <a:r>
              <a:rPr lang="it-IT" sz="2000" dirty="0"/>
              <a:t>a </a:t>
            </a:r>
            <a:r>
              <a:rPr lang="it-IT" sz="2000" dirty="0" smtClean="0"/>
              <a:t>relativistic neutrino translates in a extra radiation component of:</a:t>
            </a:r>
            <a:endParaRPr lang="it-IT" sz="2000" dirty="0"/>
          </a:p>
        </p:txBody>
      </p:sp>
      <p:graphicFrame>
        <p:nvGraphicFramePr>
          <p:cNvPr id="827403" name="Object 11"/>
          <p:cNvGraphicFramePr>
            <a:graphicFrameLocks noChangeAspect="1"/>
          </p:cNvGraphicFramePr>
          <p:nvPr>
            <p:extLst>
              <p:ext uri="{D42A27DB-BD31-4B8C-83A1-F6EECF244321}">
                <p14:modId xmlns:p14="http://schemas.microsoft.com/office/powerpoint/2010/main" val="3896553461"/>
              </p:ext>
            </p:extLst>
          </p:nvPr>
        </p:nvGraphicFramePr>
        <p:xfrm>
          <a:off x="1331640" y="5511800"/>
          <a:ext cx="3775075" cy="1082675"/>
        </p:xfrm>
        <a:graphic>
          <a:graphicData uri="http://schemas.openxmlformats.org/presentationml/2006/ole">
            <mc:AlternateContent xmlns:mc="http://schemas.openxmlformats.org/markup-compatibility/2006">
              <mc:Choice xmlns:v="urn:schemas-microsoft-com:vml" Requires="v">
                <p:oleObj spid="_x0000_s9301" name="Equation" r:id="rId10" imgW="1638000" imgH="469800" progId="Equation.3">
                  <p:embed/>
                </p:oleObj>
              </mc:Choice>
              <mc:Fallback>
                <p:oleObj name="Equation" r:id="rId10" imgW="1638000" imgH="469800" progId="Equation.3">
                  <p:embed/>
                  <p:pic>
                    <p:nvPicPr>
                      <p:cNvPr id="0" name=""/>
                      <p:cNvPicPr>
                        <a:picLocks noChangeAspect="1" noChangeArrowheads="1"/>
                      </p:cNvPicPr>
                      <p:nvPr/>
                    </p:nvPicPr>
                    <p:blipFill>
                      <a:blip r:embed="rId11"/>
                      <a:srcRect/>
                      <a:stretch>
                        <a:fillRect/>
                      </a:stretch>
                    </p:blipFill>
                    <p:spPr bwMode="auto">
                      <a:xfrm>
                        <a:off x="1331640" y="5511800"/>
                        <a:ext cx="3775075"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5508104" y="5733256"/>
            <a:ext cx="2559355" cy="369332"/>
          </a:xfrm>
          <a:prstGeom prst="rect">
            <a:avLst/>
          </a:prstGeom>
          <a:noFill/>
        </p:spPr>
        <p:txBody>
          <a:bodyPr wrap="none" rtlCol="0">
            <a:spAutoFit/>
          </a:bodyPr>
          <a:lstStyle/>
          <a:p>
            <a:r>
              <a:rPr lang="it-IT" dirty="0" smtClean="0"/>
              <a:t>Standard Model predicts:</a:t>
            </a:r>
          </a:p>
        </p:txBody>
      </p:sp>
      <p:graphicFrame>
        <p:nvGraphicFramePr>
          <p:cNvPr id="3" name="Object 2"/>
          <p:cNvGraphicFramePr>
            <a:graphicFrameLocks noChangeAspect="1"/>
          </p:cNvGraphicFramePr>
          <p:nvPr>
            <p:extLst>
              <p:ext uri="{D42A27DB-BD31-4B8C-83A1-F6EECF244321}">
                <p14:modId xmlns:p14="http://schemas.microsoft.com/office/powerpoint/2010/main" val="3105699931"/>
              </p:ext>
            </p:extLst>
          </p:nvPr>
        </p:nvGraphicFramePr>
        <p:xfrm>
          <a:off x="5954713" y="6124575"/>
          <a:ext cx="1812925" cy="584200"/>
        </p:xfrm>
        <a:graphic>
          <a:graphicData uri="http://schemas.openxmlformats.org/presentationml/2006/ole">
            <mc:AlternateContent xmlns:mc="http://schemas.openxmlformats.org/markup-compatibility/2006">
              <mc:Choice xmlns:v="urn:schemas-microsoft-com:vml" Requires="v">
                <p:oleObj spid="_x0000_s9302" name="Equation" r:id="rId12" imgW="787320" imgH="253800" progId="Equation.3">
                  <p:embed/>
                </p:oleObj>
              </mc:Choice>
              <mc:Fallback>
                <p:oleObj name="Equation" r:id="rId12" imgW="787320" imgH="253800" progId="Equation.3">
                  <p:embed/>
                  <p:pic>
                    <p:nvPicPr>
                      <p:cNvPr id="0" name=""/>
                      <p:cNvPicPr>
                        <a:picLocks noChangeAspect="1" noChangeArrowheads="1"/>
                      </p:cNvPicPr>
                      <p:nvPr/>
                    </p:nvPicPr>
                    <p:blipFill>
                      <a:blip r:embed="rId13"/>
                      <a:srcRect/>
                      <a:stretch>
                        <a:fillRect/>
                      </a:stretch>
                    </p:blipFill>
                    <p:spPr bwMode="auto">
                      <a:xfrm>
                        <a:off x="5954713" y="6124575"/>
                        <a:ext cx="18129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768049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052736"/>
            <a:ext cx="4695825"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352957"/>
            <a:ext cx="7599388" cy="5355312"/>
          </a:xfrm>
          <a:prstGeom prst="rect">
            <a:avLst/>
          </a:prstGeom>
          <a:noFill/>
        </p:spPr>
        <p:txBody>
          <a:bodyPr wrap="none" rtlCol="0">
            <a:spAutoFit/>
          </a:bodyPr>
          <a:lstStyle/>
          <a:p>
            <a:r>
              <a:rPr lang="it-IT" dirty="0" smtClean="0"/>
              <a:t>Changing the Neutrino effective number</a:t>
            </a:r>
          </a:p>
          <a:p>
            <a:r>
              <a:rPr lang="it-IT" dirty="0"/>
              <a:t>e</a:t>
            </a:r>
            <a:r>
              <a:rPr lang="it-IT" dirty="0" smtClean="0"/>
              <a:t>ssentially changes the expansion rate</a:t>
            </a:r>
          </a:p>
          <a:p>
            <a:r>
              <a:rPr lang="it-IT" dirty="0" smtClean="0"/>
              <a:t>H at recombination.</a:t>
            </a:r>
          </a:p>
          <a:p>
            <a:r>
              <a:rPr lang="it-IT" dirty="0" smtClean="0"/>
              <a:t>So it changes the sound horizon at </a:t>
            </a:r>
          </a:p>
          <a:p>
            <a:r>
              <a:rPr lang="it-IT" dirty="0"/>
              <a:t>r</a:t>
            </a:r>
            <a:r>
              <a:rPr lang="it-IT" dirty="0" smtClean="0"/>
              <a:t>ecombination:</a:t>
            </a:r>
          </a:p>
          <a:p>
            <a:endParaRPr lang="it-IT" dirty="0"/>
          </a:p>
          <a:p>
            <a:endParaRPr lang="it-IT" dirty="0" smtClean="0"/>
          </a:p>
          <a:p>
            <a:endParaRPr lang="it-IT" dirty="0" smtClean="0"/>
          </a:p>
          <a:p>
            <a:endParaRPr lang="it-IT" dirty="0" smtClean="0"/>
          </a:p>
          <a:p>
            <a:r>
              <a:rPr lang="it-IT" dirty="0" smtClean="0"/>
              <a:t>and the damping scale at recombination:</a:t>
            </a:r>
            <a:endParaRPr lang="it-IT" dirty="0"/>
          </a:p>
          <a:p>
            <a:endParaRPr lang="it-IT" dirty="0" smtClean="0"/>
          </a:p>
          <a:p>
            <a:endParaRPr lang="it-IT" dirty="0"/>
          </a:p>
          <a:p>
            <a:endParaRPr lang="it-IT" dirty="0" smtClean="0"/>
          </a:p>
          <a:p>
            <a:endParaRPr lang="it-IT" dirty="0"/>
          </a:p>
          <a:p>
            <a:r>
              <a:rPr lang="it-IT" dirty="0" smtClean="0"/>
              <a:t>Once the sound horizon scale is fixed, increasing </a:t>
            </a:r>
          </a:p>
          <a:p>
            <a:r>
              <a:rPr lang="it-IT" dirty="0" smtClean="0"/>
              <a:t>N</a:t>
            </a:r>
            <a:r>
              <a:rPr lang="it-IT" sz="1200" dirty="0" smtClean="0"/>
              <a:t>eff</a:t>
            </a:r>
            <a:r>
              <a:rPr lang="it-IT" dirty="0" smtClean="0"/>
              <a:t> decreases the damping scale and </a:t>
            </a:r>
          </a:p>
          <a:p>
            <a:r>
              <a:rPr lang="it-IT" dirty="0" smtClean="0"/>
              <a:t>the result is an increase in the small angular scale anisotropy.</a:t>
            </a:r>
          </a:p>
          <a:p>
            <a:r>
              <a:rPr lang="it-IT" dirty="0" smtClean="0"/>
              <a:t>We expect degeneracies with the Hubble constant and the Helium abundance. </a:t>
            </a:r>
          </a:p>
          <a:p>
            <a:r>
              <a:rPr lang="it-IT" dirty="0" smtClean="0"/>
              <a:t>(see e.g. Hou, Keisler, Knox et al. 2013, Lesgourgues and Pastor 2006).</a:t>
            </a:r>
          </a:p>
        </p:txBody>
      </p:sp>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54" y="2865125"/>
            <a:ext cx="329565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287956"/>
            <a:ext cx="38100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0400" y="174992"/>
            <a:ext cx="7725833" cy="584775"/>
          </a:xfrm>
          <a:prstGeom prst="rect">
            <a:avLst/>
          </a:prstGeom>
          <a:noFill/>
        </p:spPr>
        <p:txBody>
          <a:bodyPr wrap="none" rtlCol="0">
            <a:spAutoFit/>
          </a:bodyPr>
          <a:lstStyle/>
          <a:p>
            <a:r>
              <a:rPr lang="it-IT" sz="3200" dirty="0" smtClean="0"/>
              <a:t>Probing the Neutrino Number with CMB data</a:t>
            </a:r>
            <a:endParaRPr lang="it-IT" sz="3200" dirty="0"/>
          </a:p>
        </p:txBody>
      </p:sp>
    </p:spTree>
    <p:extLst>
      <p:ext uri="{BB962C8B-B14F-4D97-AF65-F5344CB8AC3E}">
        <p14:creationId xmlns:p14="http://schemas.microsoft.com/office/powerpoint/2010/main" val="1866372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Can we combine Planck and HST ?</a:t>
            </a:r>
            <a:endParaRPr lang="it-IT" dirty="0"/>
          </a:p>
        </p:txBody>
      </p:sp>
      <p:sp>
        <p:nvSpPr>
          <p:cNvPr id="4" name="TextBox 3"/>
          <p:cNvSpPr txBox="1"/>
          <p:nvPr/>
        </p:nvSpPr>
        <p:spPr>
          <a:xfrm>
            <a:off x="375776" y="1412776"/>
            <a:ext cx="8023607" cy="4401205"/>
          </a:xfrm>
          <a:prstGeom prst="rect">
            <a:avLst/>
          </a:prstGeom>
          <a:noFill/>
        </p:spPr>
        <p:txBody>
          <a:bodyPr wrap="none" rtlCol="0">
            <a:spAutoFit/>
          </a:bodyPr>
          <a:lstStyle/>
          <a:p>
            <a:r>
              <a:rPr lang="it-IT" sz="2000" dirty="0" smtClean="0"/>
              <a:t>Planck and HST give very different values for the Hubble constant (68% c.l.):</a:t>
            </a:r>
          </a:p>
          <a:p>
            <a:endParaRPr lang="it-IT" sz="2000" dirty="0"/>
          </a:p>
          <a:p>
            <a:endParaRPr lang="it-IT" sz="2000" dirty="0" smtClean="0"/>
          </a:p>
          <a:p>
            <a:endParaRPr lang="it-IT" sz="2000" dirty="0"/>
          </a:p>
          <a:p>
            <a:endParaRPr lang="it-IT" sz="2000" dirty="0" smtClean="0"/>
          </a:p>
          <a:p>
            <a:endParaRPr lang="it-IT" sz="2000" dirty="0"/>
          </a:p>
          <a:p>
            <a:endParaRPr lang="it-IT" sz="2000" dirty="0" smtClean="0"/>
          </a:p>
          <a:p>
            <a:r>
              <a:rPr lang="it-IT" sz="2000" dirty="0" smtClean="0"/>
              <a:t>But the Planck result is obtained under the assumption of N</a:t>
            </a:r>
            <a:r>
              <a:rPr lang="it-IT" sz="1600" dirty="0" smtClean="0"/>
              <a:t>eff</a:t>
            </a:r>
            <a:r>
              <a:rPr lang="it-IT" sz="2000" dirty="0" smtClean="0"/>
              <a:t>=3.046.</a:t>
            </a:r>
          </a:p>
          <a:p>
            <a:r>
              <a:rPr lang="it-IT" sz="2000" dirty="0" smtClean="0"/>
              <a:t>If leave N</a:t>
            </a:r>
            <a:r>
              <a:rPr lang="it-IT" sz="1600" dirty="0" smtClean="0"/>
              <a:t>eff</a:t>
            </a:r>
            <a:r>
              <a:rPr lang="it-IT" sz="2000" dirty="0" smtClean="0"/>
              <a:t> as a free parameter we get:</a:t>
            </a:r>
          </a:p>
          <a:p>
            <a:endParaRPr lang="it-IT" sz="2000" dirty="0"/>
          </a:p>
          <a:p>
            <a:endParaRPr lang="it-IT" sz="2000" dirty="0" smtClean="0"/>
          </a:p>
          <a:p>
            <a:endParaRPr lang="it-IT" sz="2000" dirty="0"/>
          </a:p>
          <a:p>
            <a:r>
              <a:rPr lang="it-IT" sz="2000" dirty="0" smtClean="0"/>
              <a:t>That is now compatible with HST (but we now need dark radiation).</a:t>
            </a:r>
          </a:p>
          <a:p>
            <a:r>
              <a:rPr lang="it-IT" sz="2000" dirty="0" smtClean="0"/>
              <a:t>The CMB determination of the Hubble constant is </a:t>
            </a:r>
            <a:r>
              <a:rPr lang="it-IT" sz="2000" b="1" dirty="0" smtClean="0"/>
              <a:t>model dependent</a:t>
            </a:r>
            <a:r>
              <a:rPr lang="it-IT" sz="2000" dirty="0" smtClean="0"/>
              <a:t>.</a:t>
            </a:r>
            <a:endParaRPr lang="it-IT" sz="2000" dirty="0"/>
          </a:p>
        </p:txBody>
      </p:sp>
      <p:graphicFrame>
        <p:nvGraphicFramePr>
          <p:cNvPr id="5" name="Object 4"/>
          <p:cNvGraphicFramePr>
            <a:graphicFrameLocks noChangeAspect="1"/>
          </p:cNvGraphicFramePr>
          <p:nvPr>
            <p:extLst>
              <p:ext uri="{D42A27DB-BD31-4B8C-83A1-F6EECF244321}">
                <p14:modId xmlns:p14="http://schemas.microsoft.com/office/powerpoint/2010/main" val="2564720774"/>
              </p:ext>
            </p:extLst>
          </p:nvPr>
        </p:nvGraphicFramePr>
        <p:xfrm>
          <a:off x="971600" y="2060848"/>
          <a:ext cx="6748462" cy="919163"/>
        </p:xfrm>
        <a:graphic>
          <a:graphicData uri="http://schemas.openxmlformats.org/presentationml/2006/ole">
            <mc:AlternateContent xmlns:mc="http://schemas.openxmlformats.org/markup-compatibility/2006">
              <mc:Choice xmlns:v="urn:schemas-microsoft-com:vml" Requires="v">
                <p:oleObj spid="_x0000_s28700" name="Equation" r:id="rId3" imgW="3543120" imgH="482400" progId="Equation.3">
                  <p:embed/>
                </p:oleObj>
              </mc:Choice>
              <mc:Fallback>
                <p:oleObj name="Equation" r:id="rId3" imgW="3543120" imgH="482400" progId="Equation.3">
                  <p:embed/>
                  <p:pic>
                    <p:nvPicPr>
                      <p:cNvPr id="0" name=""/>
                      <p:cNvPicPr>
                        <a:picLocks noChangeAspect="1" noChangeArrowheads="1"/>
                      </p:cNvPicPr>
                      <p:nvPr/>
                    </p:nvPicPr>
                    <p:blipFill>
                      <a:blip r:embed="rId4"/>
                      <a:srcRect/>
                      <a:stretch>
                        <a:fillRect/>
                      </a:stretch>
                    </p:blipFill>
                    <p:spPr bwMode="auto">
                      <a:xfrm>
                        <a:off x="971600" y="2060848"/>
                        <a:ext cx="6748462" cy="91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7272639"/>
              </p:ext>
            </p:extLst>
          </p:nvPr>
        </p:nvGraphicFramePr>
        <p:xfrm>
          <a:off x="943694" y="4437112"/>
          <a:ext cx="6724650" cy="458788"/>
        </p:xfrm>
        <a:graphic>
          <a:graphicData uri="http://schemas.openxmlformats.org/presentationml/2006/ole">
            <mc:AlternateContent xmlns:mc="http://schemas.openxmlformats.org/markup-compatibility/2006">
              <mc:Choice xmlns:v="urn:schemas-microsoft-com:vml" Requires="v">
                <p:oleObj spid="_x0000_s28701" name="Equation" r:id="rId5" imgW="3530520" imgH="241200" progId="Equation.3">
                  <p:embed/>
                </p:oleObj>
              </mc:Choice>
              <mc:Fallback>
                <p:oleObj name="Equation" r:id="rId5" imgW="3530520" imgH="241200" progId="Equation.3">
                  <p:embed/>
                  <p:pic>
                    <p:nvPicPr>
                      <p:cNvPr id="0" name=""/>
                      <p:cNvPicPr>
                        <a:picLocks noChangeAspect="1" noChangeArrowheads="1"/>
                      </p:cNvPicPr>
                      <p:nvPr/>
                    </p:nvPicPr>
                    <p:blipFill>
                      <a:blip r:embed="rId6"/>
                      <a:srcRect/>
                      <a:stretch>
                        <a:fillRect/>
                      </a:stretch>
                    </p:blipFill>
                    <p:spPr bwMode="auto">
                      <a:xfrm>
                        <a:off x="943694" y="4437112"/>
                        <a:ext cx="672465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189957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752"/>
            <a:ext cx="8229600" cy="1143000"/>
          </a:xfrm>
        </p:spPr>
        <p:txBody>
          <a:bodyPr>
            <a:normAutofit fontScale="90000"/>
          </a:bodyPr>
          <a:lstStyle/>
          <a:p>
            <a:r>
              <a:rPr lang="it-IT" dirty="0" smtClean="0"/>
              <a:t>Constraints from Planck + astrophysical datasets (95% c.l.)</a:t>
            </a:r>
            <a:endParaRPr lang="it-IT" dirty="0"/>
          </a:p>
        </p:txBody>
      </p:sp>
      <p:graphicFrame>
        <p:nvGraphicFramePr>
          <p:cNvPr id="5" name="Object 4"/>
          <p:cNvGraphicFramePr>
            <a:graphicFrameLocks noChangeAspect="1"/>
          </p:cNvGraphicFramePr>
          <p:nvPr>
            <p:extLst>
              <p:ext uri="{D42A27DB-BD31-4B8C-83A1-F6EECF244321}">
                <p14:modId xmlns:p14="http://schemas.microsoft.com/office/powerpoint/2010/main" val="2499159567"/>
              </p:ext>
            </p:extLst>
          </p:nvPr>
        </p:nvGraphicFramePr>
        <p:xfrm>
          <a:off x="1691680" y="1484784"/>
          <a:ext cx="5639955" cy="2713182"/>
        </p:xfrm>
        <a:graphic>
          <a:graphicData uri="http://schemas.openxmlformats.org/presentationml/2006/ole">
            <mc:AlternateContent xmlns:mc="http://schemas.openxmlformats.org/markup-compatibility/2006">
              <mc:Choice xmlns:v="urn:schemas-microsoft-com:vml" Requires="v">
                <p:oleObj spid="_x0000_s11282" name="Equation" r:id="rId3" imgW="2692080" imgH="1295280" progId="Equation.3">
                  <p:embed/>
                </p:oleObj>
              </mc:Choice>
              <mc:Fallback>
                <p:oleObj name="Equation" r:id="rId3" imgW="2692080" imgH="1295280" progId="Equation.3">
                  <p:embed/>
                  <p:pic>
                    <p:nvPicPr>
                      <p:cNvPr id="0" name=""/>
                      <p:cNvPicPr>
                        <a:picLocks noChangeAspect="1" noChangeArrowheads="1"/>
                      </p:cNvPicPr>
                      <p:nvPr/>
                    </p:nvPicPr>
                    <p:blipFill>
                      <a:blip r:embed="rId4"/>
                      <a:srcRect/>
                      <a:stretch>
                        <a:fillRect/>
                      </a:stretch>
                    </p:blipFill>
                    <p:spPr bwMode="auto">
                      <a:xfrm>
                        <a:off x="1691680" y="1484784"/>
                        <a:ext cx="5639955" cy="2713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179512" y="3861048"/>
            <a:ext cx="8616461" cy="3139321"/>
          </a:xfrm>
          <a:prstGeom prst="rect">
            <a:avLst/>
          </a:prstGeom>
          <a:noFill/>
        </p:spPr>
        <p:txBody>
          <a:bodyPr wrap="none" rtlCol="0">
            <a:spAutoFit/>
          </a:bodyPr>
          <a:lstStyle/>
          <a:p>
            <a:r>
              <a:rPr lang="it-IT" dirty="0" smtClean="0"/>
              <a:t>Conclusions:</a:t>
            </a:r>
          </a:p>
          <a:p>
            <a:endParaRPr lang="it-IT" dirty="0" smtClean="0"/>
          </a:p>
          <a:p>
            <a:pPr marL="285750" indent="-285750">
              <a:buFontTx/>
              <a:buChar char="-"/>
            </a:pPr>
            <a:r>
              <a:rPr lang="it-IT" dirty="0" smtClean="0"/>
              <a:t>When the BAO dataset is included there is a better agreement with Neff=3.046.</a:t>
            </a:r>
          </a:p>
          <a:p>
            <a:endParaRPr lang="it-IT" dirty="0" smtClean="0"/>
          </a:p>
          <a:p>
            <a:pPr marL="285750" indent="-285750">
              <a:buFontTx/>
              <a:buChar char="-"/>
            </a:pPr>
            <a:r>
              <a:rPr lang="it-IT" dirty="0" smtClean="0"/>
              <a:t>When luminosity distance data are included (supernovae, HST) the data prefers</a:t>
            </a:r>
          </a:p>
          <a:p>
            <a:r>
              <a:rPr lang="it-IT" dirty="0"/>
              <a:t>e</a:t>
            </a:r>
            <a:r>
              <a:rPr lang="it-IT" dirty="0" smtClean="0"/>
              <a:t>xtra «dark radiation». Systematics in luminosity distances or new physics ?</a:t>
            </a:r>
          </a:p>
          <a:p>
            <a:endParaRPr lang="it-IT" dirty="0" smtClean="0"/>
          </a:p>
          <a:p>
            <a:pPr marL="285750" indent="-285750">
              <a:buFontTx/>
              <a:buChar char="-"/>
            </a:pPr>
            <a:r>
              <a:rPr lang="it-IT" dirty="0" smtClean="0"/>
              <a:t>With HST we have extra dark radiation at about 2.7 </a:t>
            </a:r>
            <a:r>
              <a:rPr lang="it-IT" dirty="0" smtClean="0">
                <a:latin typeface="Symbol" pitchFamily="18" charset="2"/>
              </a:rPr>
              <a:t>s</a:t>
            </a:r>
            <a:r>
              <a:rPr lang="it-IT" dirty="0" smtClean="0"/>
              <a:t>. This is clearly driven by </a:t>
            </a:r>
          </a:p>
          <a:p>
            <a:r>
              <a:rPr lang="it-IT" dirty="0" smtClean="0"/>
              <a:t>the tension between Planck and HST on the value of the Hubble constant in the </a:t>
            </a:r>
          </a:p>
          <a:p>
            <a:r>
              <a:rPr lang="it-IT" dirty="0" smtClean="0"/>
              <a:t>standard LCDM framework.</a:t>
            </a:r>
          </a:p>
          <a:p>
            <a:r>
              <a:rPr lang="it-IT" dirty="0" smtClean="0"/>
              <a:t> </a:t>
            </a:r>
            <a:endParaRPr lang="it-IT" dirty="0"/>
          </a:p>
        </p:txBody>
      </p:sp>
    </p:spTree>
    <p:extLst>
      <p:ext uri="{BB962C8B-B14F-4D97-AF65-F5344CB8AC3E}">
        <p14:creationId xmlns:p14="http://schemas.microsoft.com/office/powerpoint/2010/main" val="27171401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it-IT" dirty="0" smtClean="0"/>
              <a:t>Constraints from BBN</a:t>
            </a:r>
            <a:endParaRPr lang="it-IT" dirty="0"/>
          </a:p>
        </p:txBody>
      </p:sp>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11829" y="831376"/>
            <a:ext cx="4857750"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184" y="4936061"/>
            <a:ext cx="5337344" cy="144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4509120"/>
            <a:ext cx="4115294" cy="2308324"/>
          </a:xfrm>
          <a:prstGeom prst="rect">
            <a:avLst/>
          </a:prstGeom>
          <a:noFill/>
        </p:spPr>
        <p:txBody>
          <a:bodyPr wrap="none" rtlCol="0">
            <a:spAutoFit/>
          </a:bodyPr>
          <a:lstStyle/>
          <a:p>
            <a:r>
              <a:rPr lang="it-IT" dirty="0" smtClean="0"/>
              <a:t>BBN can constrain N</a:t>
            </a:r>
            <a:r>
              <a:rPr lang="it-IT" sz="1400" dirty="0" smtClean="0"/>
              <a:t>eff</a:t>
            </a:r>
            <a:r>
              <a:rPr lang="it-IT" dirty="0" smtClean="0"/>
              <a:t> around T</a:t>
            </a:r>
            <a:r>
              <a:rPr lang="it-IT" dirty="0" smtClean="0">
                <a:latin typeface="Symbol" pitchFamily="18" charset="2"/>
              </a:rPr>
              <a:t>»</a:t>
            </a:r>
            <a:r>
              <a:rPr lang="it-IT" dirty="0" smtClean="0"/>
              <a:t> 1 Mev.</a:t>
            </a:r>
          </a:p>
          <a:p>
            <a:endParaRPr lang="it-IT" dirty="0"/>
          </a:p>
          <a:p>
            <a:pPr marL="285750" indent="-285750">
              <a:buFontTx/>
              <a:buChar char="-"/>
            </a:pPr>
            <a:r>
              <a:rPr lang="it-IT" dirty="0" smtClean="0"/>
              <a:t>Helium and conservative deuterium</a:t>
            </a:r>
          </a:p>
          <a:p>
            <a:r>
              <a:rPr lang="it-IT" dirty="0"/>
              <a:t>m</a:t>
            </a:r>
            <a:r>
              <a:rPr lang="it-IT" dirty="0" smtClean="0"/>
              <a:t>easurements agree with Neff</a:t>
            </a:r>
            <a:r>
              <a:rPr lang="it-IT" dirty="0" smtClean="0">
                <a:latin typeface="Symbol" pitchFamily="18" charset="2"/>
              </a:rPr>
              <a:t> »</a:t>
            </a:r>
            <a:r>
              <a:rPr lang="it-IT" dirty="0" smtClean="0"/>
              <a:t> 3.5.</a:t>
            </a:r>
          </a:p>
          <a:p>
            <a:endParaRPr lang="it-IT" dirty="0" smtClean="0"/>
          </a:p>
          <a:p>
            <a:pPr marL="285750" indent="-285750">
              <a:buFontTx/>
              <a:buChar char="-"/>
            </a:pPr>
            <a:r>
              <a:rPr lang="it-IT" dirty="0" smtClean="0"/>
              <a:t>New (single) D measurement by Pettini</a:t>
            </a:r>
          </a:p>
          <a:p>
            <a:r>
              <a:rPr lang="it-IT" dirty="0" smtClean="0"/>
              <a:t>and Cooke is in perfect agreement with</a:t>
            </a:r>
          </a:p>
          <a:p>
            <a:r>
              <a:rPr lang="it-IT" dirty="0" smtClean="0"/>
              <a:t> Neff=3.046. </a:t>
            </a:r>
            <a:endParaRPr lang="it-IT" dirty="0"/>
          </a:p>
        </p:txBody>
      </p:sp>
    </p:spTree>
    <p:extLst>
      <p:ext uri="{BB962C8B-B14F-4D97-AF65-F5344CB8AC3E}">
        <p14:creationId xmlns:p14="http://schemas.microsoft.com/office/powerpoint/2010/main" val="2378201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1651"/>
            <a:ext cx="7086600" cy="625475"/>
          </a:xfrm>
        </p:spPr>
        <p:txBody>
          <a:bodyPr/>
          <a:lstStyle/>
          <a:p>
            <a:r>
              <a:rPr lang="it-IT" dirty="0" smtClean="0"/>
              <a:t>Anomalous Lensing Amplitude</a:t>
            </a:r>
            <a:endParaRPr lang="it-IT"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0" y="1497765"/>
            <a:ext cx="41624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31832" y="1492918"/>
            <a:ext cx="4643437" cy="320198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740" y="4885887"/>
            <a:ext cx="8930971" cy="2031325"/>
          </a:xfrm>
          <a:prstGeom prst="rect">
            <a:avLst/>
          </a:prstGeom>
          <a:noFill/>
        </p:spPr>
        <p:txBody>
          <a:bodyPr wrap="none" rtlCol="0">
            <a:spAutoFit/>
          </a:bodyPr>
          <a:lstStyle/>
          <a:p>
            <a:r>
              <a:rPr lang="it-IT" dirty="0" smtClean="0"/>
              <a:t>Lensing also modifies the CMB angular spectrum.</a:t>
            </a:r>
          </a:p>
          <a:p>
            <a:r>
              <a:rPr lang="it-IT" dirty="0" smtClean="0"/>
              <a:t>It is possible to quantify the amount of lensing in the angular spectrum by introducing</a:t>
            </a:r>
          </a:p>
          <a:p>
            <a:r>
              <a:rPr lang="it-IT" dirty="0" smtClean="0"/>
              <a:t>an effective amplitude.</a:t>
            </a:r>
          </a:p>
          <a:p>
            <a:r>
              <a:rPr lang="it-IT" dirty="0" smtClean="0"/>
              <a:t>Planck sees a larger value of the lensing in the TT spectrum at 95% c.l. respect to</a:t>
            </a:r>
          </a:p>
          <a:p>
            <a:r>
              <a:rPr lang="it-IT" dirty="0" smtClean="0"/>
              <a:t>the expectations of LCDM.</a:t>
            </a:r>
          </a:p>
          <a:p>
            <a:r>
              <a:rPr lang="it-IT" dirty="0" smtClean="0"/>
              <a:t>This is in disagreement with the lensing trispectrum (TTTT) measurement that is </a:t>
            </a:r>
          </a:p>
          <a:p>
            <a:r>
              <a:rPr lang="it-IT" dirty="0" smtClean="0"/>
              <a:t>Consistent with LCDM. The origin of the anomalous TT lensing amplitude is unknown.</a:t>
            </a:r>
          </a:p>
        </p:txBody>
      </p:sp>
    </p:spTree>
    <p:extLst>
      <p:ext uri="{BB962C8B-B14F-4D97-AF65-F5344CB8AC3E}">
        <p14:creationId xmlns:p14="http://schemas.microsoft.com/office/powerpoint/2010/main" val="2627751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fontScale="90000"/>
          </a:bodyPr>
          <a:lstStyle/>
          <a:p>
            <a:r>
              <a:rPr lang="it-IT" dirty="0" smtClean="0"/>
              <a:t>Constraints on Neutrino Mass (standard 3 neutrino framework)</a:t>
            </a:r>
            <a:endParaRPr lang="it-IT"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12776"/>
            <a:ext cx="4702302" cy="358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890" y="1753393"/>
            <a:ext cx="3816011"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738" y="2451807"/>
            <a:ext cx="4297766" cy="54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068960"/>
            <a:ext cx="4218242" cy="50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529" y="3621212"/>
            <a:ext cx="443198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5141" y="5149935"/>
            <a:ext cx="8150373" cy="1200329"/>
          </a:xfrm>
          <a:prstGeom prst="rect">
            <a:avLst/>
          </a:prstGeom>
          <a:noFill/>
        </p:spPr>
        <p:txBody>
          <a:bodyPr wrap="none" rtlCol="0">
            <a:spAutoFit/>
          </a:bodyPr>
          <a:lstStyle/>
          <a:p>
            <a:pPr marL="285750" indent="-285750">
              <a:buFontTx/>
              <a:buChar char="-"/>
            </a:pPr>
            <a:r>
              <a:rPr lang="it-IT" dirty="0" smtClean="0"/>
              <a:t>Planck strongly improves previous constraints on neutrino masses.</a:t>
            </a:r>
          </a:p>
          <a:p>
            <a:pPr marL="285750" indent="-285750">
              <a:buFontTx/>
              <a:buChar char="-"/>
            </a:pPr>
            <a:r>
              <a:rPr lang="it-IT" dirty="0" smtClean="0"/>
              <a:t>Planck TT spectrum prefers a lensing amplitude higher than expected (A</a:t>
            </a:r>
            <a:r>
              <a:rPr lang="it-IT" sz="1000" dirty="0" smtClean="0"/>
              <a:t>LENS</a:t>
            </a:r>
            <a:r>
              <a:rPr lang="it-IT" dirty="0" smtClean="0"/>
              <a:t>=1.2).</a:t>
            </a:r>
          </a:p>
          <a:p>
            <a:pPr marL="285750" indent="-285750">
              <a:buFontTx/>
              <a:buChar char="-"/>
            </a:pPr>
            <a:r>
              <a:rPr lang="it-IT" dirty="0" smtClean="0"/>
              <a:t>Inclusion of lensing from TTTT weakens the Planck constraint by 20%</a:t>
            </a:r>
          </a:p>
          <a:p>
            <a:pPr marL="285750" indent="-285750">
              <a:buFontTx/>
              <a:buChar char="-"/>
            </a:pPr>
            <a:r>
              <a:rPr lang="it-IT" dirty="0" smtClean="0"/>
              <a:t>Including BAO results in the best current constraint on neutrino masses of 0.23 eV</a:t>
            </a:r>
            <a:endParaRPr lang="it-IT" dirty="0"/>
          </a:p>
        </p:txBody>
      </p:sp>
    </p:spTree>
    <p:extLst>
      <p:ext uri="{BB962C8B-B14F-4D97-AF65-F5344CB8AC3E}">
        <p14:creationId xmlns:p14="http://schemas.microsoft.com/office/powerpoint/2010/main" val="30948942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itle 1"/>
          <p:cNvSpPr>
            <a:spLocks noGrp="1"/>
          </p:cNvSpPr>
          <p:nvPr>
            <p:ph type="title"/>
          </p:nvPr>
        </p:nvSpPr>
        <p:spPr>
          <a:xfrm>
            <a:off x="1066800" y="123539"/>
            <a:ext cx="7086600" cy="625475"/>
          </a:xfrm>
        </p:spPr>
        <p:txBody>
          <a:bodyPr/>
          <a:lstStyle/>
          <a:p>
            <a:r>
              <a:rPr lang="en-US" dirty="0">
                <a:latin typeface="Verdana" charset="0"/>
              </a:rPr>
              <a:t>Clusters of galaxies</a:t>
            </a:r>
          </a:p>
        </p:txBody>
      </p:sp>
      <p:pic>
        <p:nvPicPr>
          <p:cNvPr id="276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8764" y="5249516"/>
            <a:ext cx="3461034" cy="140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Z_planck_sampl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5952" y="982904"/>
            <a:ext cx="6727448" cy="4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56314" y="5308872"/>
            <a:ext cx="3034260" cy="116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5527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Evidence for a Neutrino mass from SZ Clusters counts ?</a:t>
            </a:r>
            <a:endParaRPr lang="it-IT" dirty="0"/>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1491860"/>
            <a:ext cx="3825744" cy="287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0352" y="1484784"/>
            <a:ext cx="2725944" cy="275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4293096"/>
            <a:ext cx="9068508" cy="2585323"/>
          </a:xfrm>
          <a:prstGeom prst="rect">
            <a:avLst/>
          </a:prstGeom>
          <a:noFill/>
        </p:spPr>
        <p:txBody>
          <a:bodyPr wrap="none" rtlCol="0">
            <a:spAutoFit/>
          </a:bodyPr>
          <a:lstStyle/>
          <a:p>
            <a:pPr marL="285750" indent="-285750">
              <a:buFontTx/>
              <a:buChar char="-"/>
            </a:pPr>
            <a:r>
              <a:rPr lang="it-IT" sz="1600" dirty="0" smtClean="0"/>
              <a:t>Cosmological parameters as </a:t>
            </a:r>
            <a:r>
              <a:rPr lang="it-IT" sz="1600" dirty="0" smtClean="0">
                <a:latin typeface="Symbol" pitchFamily="18" charset="2"/>
              </a:rPr>
              <a:t>s</a:t>
            </a:r>
            <a:r>
              <a:rPr lang="it-IT" sz="1050" dirty="0" smtClean="0"/>
              <a:t>8</a:t>
            </a:r>
            <a:r>
              <a:rPr lang="it-IT" sz="1600" dirty="0" smtClean="0"/>
              <a:t> and </a:t>
            </a:r>
            <a:r>
              <a:rPr lang="it-IT" sz="1600" dirty="0" smtClean="0">
                <a:latin typeface="Symbol" pitchFamily="18" charset="2"/>
              </a:rPr>
              <a:t>W</a:t>
            </a:r>
            <a:r>
              <a:rPr lang="it-IT" sz="1200" dirty="0" smtClean="0"/>
              <a:t>m</a:t>
            </a:r>
            <a:r>
              <a:rPr lang="it-IT" sz="1600" dirty="0" smtClean="0"/>
              <a:t> derived from Planck SZ clusters number counts are in </a:t>
            </a:r>
          </a:p>
          <a:p>
            <a:r>
              <a:rPr lang="it-IT" sz="1600" dirty="0" smtClean="0"/>
              <a:t>strong tension with the parameters derived from CMB TT measurements.</a:t>
            </a:r>
          </a:p>
          <a:p>
            <a:pPr marL="285750" indent="-285750">
              <a:buFontTx/>
              <a:buChar char="-"/>
            </a:pPr>
            <a:r>
              <a:rPr lang="it-IT" sz="1600" dirty="0" smtClean="0"/>
              <a:t>Massive neutrinos could solve the tension.</a:t>
            </a:r>
          </a:p>
          <a:p>
            <a:pPr marL="285750" indent="-285750">
              <a:buFontTx/>
              <a:buChar char="-"/>
            </a:pPr>
            <a:r>
              <a:rPr lang="it-IT" sz="1600" dirty="0" smtClean="0"/>
              <a:t>Cluster counts results are however affected by a bias b between the X-ray determined mass </a:t>
            </a:r>
          </a:p>
          <a:p>
            <a:r>
              <a:rPr lang="it-IT" sz="1600" dirty="0"/>
              <a:t>a</a:t>
            </a:r>
            <a:r>
              <a:rPr lang="it-IT" sz="1600" dirty="0" smtClean="0"/>
              <a:t>nd the true mass. Assuming a flat prior of [0.7,1] on (1-b) we have from Planck+BAO+SZ </a:t>
            </a:r>
          </a:p>
          <a:p>
            <a:r>
              <a:rPr lang="it-IT" sz="1600" dirty="0" smtClean="0"/>
              <a:t>(68% c.l):</a:t>
            </a:r>
          </a:p>
          <a:p>
            <a:endParaRPr lang="it-IT" sz="1600" dirty="0" smtClean="0"/>
          </a:p>
          <a:p>
            <a:pPr marL="285750" indent="-285750">
              <a:buFontTx/>
              <a:buChar char="-"/>
            </a:pPr>
            <a:r>
              <a:rPr lang="it-IT" sz="1600" dirty="0" smtClean="0"/>
              <a:t>Agreement could also be obtained by assuming (1-b)=0.55, a bias that is difficult to reconcile</a:t>
            </a:r>
          </a:p>
          <a:p>
            <a:r>
              <a:rPr lang="it-IT" sz="1600" dirty="0"/>
              <a:t>w</a:t>
            </a:r>
            <a:r>
              <a:rPr lang="it-IT" sz="1600" dirty="0" smtClean="0"/>
              <a:t>ith numerical simulations and X-ray/weak lensing comparisons (see discussion in Paper XX). </a:t>
            </a:r>
          </a:p>
          <a:p>
            <a:pPr marL="285750" indent="-285750">
              <a:buFontTx/>
              <a:buChar char="-"/>
            </a:pPr>
            <a:endParaRPr lang="it-IT" sz="1600"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5686200"/>
            <a:ext cx="22193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29358" y="1543432"/>
            <a:ext cx="1491114" cy="2677656"/>
          </a:xfrm>
          <a:prstGeom prst="rect">
            <a:avLst/>
          </a:prstGeom>
          <a:noFill/>
        </p:spPr>
        <p:txBody>
          <a:bodyPr wrap="none" rtlCol="0">
            <a:spAutoFit/>
          </a:bodyPr>
          <a:lstStyle/>
          <a:p>
            <a:r>
              <a:rPr lang="it-IT" sz="1200" dirty="0" smtClean="0"/>
              <a:t>Dashed: </a:t>
            </a:r>
          </a:p>
          <a:p>
            <a:r>
              <a:rPr lang="it-IT" sz="1200" dirty="0" smtClean="0"/>
              <a:t>Planck CMB</a:t>
            </a:r>
          </a:p>
          <a:p>
            <a:endParaRPr lang="it-IT" sz="1200" dirty="0" smtClean="0"/>
          </a:p>
          <a:p>
            <a:r>
              <a:rPr lang="it-IT" sz="1200" dirty="0" smtClean="0">
                <a:solidFill>
                  <a:srgbClr val="FF0000"/>
                </a:solidFill>
              </a:rPr>
              <a:t>Red</a:t>
            </a:r>
            <a:r>
              <a:rPr lang="it-IT" sz="1200" dirty="0" smtClean="0"/>
              <a:t>: </a:t>
            </a:r>
          </a:p>
          <a:p>
            <a:r>
              <a:rPr lang="it-IT" sz="1200" dirty="0" smtClean="0"/>
              <a:t>Planck CMB+SZ</a:t>
            </a:r>
          </a:p>
          <a:p>
            <a:r>
              <a:rPr lang="it-IT" sz="1200" dirty="0" smtClean="0"/>
              <a:t>(1-b)=[0.7,1]</a:t>
            </a:r>
          </a:p>
          <a:p>
            <a:endParaRPr lang="it-IT" sz="1200" dirty="0" smtClean="0"/>
          </a:p>
          <a:p>
            <a:r>
              <a:rPr lang="it-IT" sz="1200" dirty="0" smtClean="0">
                <a:solidFill>
                  <a:srgbClr val="00B050"/>
                </a:solidFill>
              </a:rPr>
              <a:t>Green</a:t>
            </a:r>
            <a:r>
              <a:rPr lang="it-IT" sz="1200" dirty="0" smtClean="0"/>
              <a:t>: </a:t>
            </a:r>
          </a:p>
          <a:p>
            <a:r>
              <a:rPr lang="it-IT" sz="1200" dirty="0" smtClean="0"/>
              <a:t>Planck CMB+SZ</a:t>
            </a:r>
          </a:p>
          <a:p>
            <a:r>
              <a:rPr lang="it-IT" sz="1200" dirty="0" smtClean="0"/>
              <a:t>(1-b)=0.8</a:t>
            </a:r>
          </a:p>
          <a:p>
            <a:endParaRPr lang="it-IT" sz="1200" dirty="0" smtClean="0"/>
          </a:p>
          <a:p>
            <a:r>
              <a:rPr lang="it-IT" sz="1200" dirty="0" smtClean="0">
                <a:solidFill>
                  <a:srgbClr val="0070C0"/>
                </a:solidFill>
              </a:rPr>
              <a:t>Blue</a:t>
            </a:r>
            <a:r>
              <a:rPr lang="it-IT" sz="1200" dirty="0" smtClean="0"/>
              <a:t>: </a:t>
            </a:r>
          </a:p>
          <a:p>
            <a:r>
              <a:rPr lang="it-IT" sz="1200" dirty="0" smtClean="0"/>
              <a:t>Planck CMB+SZ+BAO</a:t>
            </a:r>
          </a:p>
          <a:p>
            <a:r>
              <a:rPr lang="it-IT" sz="1200" dirty="0" smtClean="0"/>
              <a:t>(1-b)=[0.7,1]</a:t>
            </a:r>
            <a:endParaRPr lang="it-IT" sz="1200" dirty="0"/>
          </a:p>
        </p:txBody>
      </p:sp>
    </p:spTree>
    <p:extLst>
      <p:ext uri="{BB962C8B-B14F-4D97-AF65-F5344CB8AC3E}">
        <p14:creationId xmlns:p14="http://schemas.microsoft.com/office/powerpoint/2010/main" val="2246287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fontScale="90000"/>
          </a:bodyPr>
          <a:lstStyle/>
          <a:p>
            <a:r>
              <a:rPr lang="it-IT" dirty="0" smtClean="0"/>
              <a:t>Constraints on Neutrino masses (sterile neutrinos)</a:t>
            </a:r>
            <a:endParaRPr lang="it-I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340768"/>
            <a:ext cx="87820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0975" y="4769768"/>
            <a:ext cx="8250464" cy="2031325"/>
          </a:xfrm>
          <a:prstGeom prst="rect">
            <a:avLst/>
          </a:prstGeom>
          <a:noFill/>
        </p:spPr>
        <p:txBody>
          <a:bodyPr wrap="none" rtlCol="0">
            <a:spAutoFit/>
          </a:bodyPr>
          <a:lstStyle/>
          <a:p>
            <a:pPr marL="285750" indent="-285750">
              <a:buFontTx/>
              <a:buChar char="-"/>
            </a:pPr>
            <a:r>
              <a:rPr lang="it-IT" dirty="0" smtClean="0"/>
              <a:t>No correlation between N</a:t>
            </a:r>
            <a:r>
              <a:rPr lang="it-IT" sz="1400" dirty="0" smtClean="0"/>
              <a:t>eff</a:t>
            </a:r>
            <a:r>
              <a:rPr lang="it-IT" dirty="0" smtClean="0"/>
              <a:t> and the mass of the 3 </a:t>
            </a:r>
            <a:r>
              <a:rPr lang="it-IT" b="1" dirty="0" smtClean="0"/>
              <a:t>active</a:t>
            </a:r>
            <a:r>
              <a:rPr lang="it-IT" dirty="0" smtClean="0"/>
              <a:t> massive neutrinos.</a:t>
            </a:r>
          </a:p>
          <a:p>
            <a:pPr marL="285750" indent="-285750">
              <a:buFontTx/>
              <a:buChar char="-"/>
            </a:pPr>
            <a:r>
              <a:rPr lang="it-IT" dirty="0" smtClean="0"/>
              <a:t>Considering one massive sterile neutrino with energy density given by N</a:t>
            </a:r>
            <a:r>
              <a:rPr lang="it-IT" sz="1400" dirty="0" smtClean="0"/>
              <a:t>eff</a:t>
            </a:r>
            <a:r>
              <a:rPr lang="it-IT" dirty="0" smtClean="0"/>
              <a:t> when is</a:t>
            </a:r>
          </a:p>
          <a:p>
            <a:r>
              <a:rPr lang="it-IT" dirty="0"/>
              <a:t>r</a:t>
            </a:r>
            <a:r>
              <a:rPr lang="it-IT" dirty="0" smtClean="0"/>
              <a:t>elativistic and m</a:t>
            </a:r>
            <a:r>
              <a:rPr lang="it-IT" sz="1200" dirty="0" smtClean="0"/>
              <a:t>eff</a:t>
            </a:r>
            <a:r>
              <a:rPr lang="it-IT" dirty="0" smtClean="0"/>
              <a:t>  when is not relativistic we get:</a:t>
            </a:r>
          </a:p>
          <a:p>
            <a:endParaRPr lang="it-IT" dirty="0"/>
          </a:p>
          <a:p>
            <a:endParaRPr lang="it-IT" dirty="0" smtClean="0"/>
          </a:p>
          <a:p>
            <a:endParaRPr lang="it-IT" dirty="0" smtClean="0"/>
          </a:p>
          <a:p>
            <a:r>
              <a:rPr lang="it-IT" dirty="0" smtClean="0"/>
              <a:t>That is marginally compatible with a fourth, fully thermalized, neutrino.</a:t>
            </a:r>
            <a:endParaRPr lang="it-IT"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945" y="5661248"/>
            <a:ext cx="3930111" cy="60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363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Planck History in Brief</a:t>
            </a:r>
            <a:endParaRPr lang="en-US" dirty="0">
              <a:solidFill>
                <a:srgbClr val="FF0000"/>
              </a:solidFill>
            </a:endParaRPr>
          </a:p>
        </p:txBody>
      </p:sp>
      <p:sp>
        <p:nvSpPr>
          <p:cNvPr id="3" name="Content Placeholder 2"/>
          <p:cNvSpPr>
            <a:spLocks noGrp="1"/>
          </p:cNvSpPr>
          <p:nvPr>
            <p:ph idx="1"/>
          </p:nvPr>
        </p:nvSpPr>
        <p:spPr>
          <a:xfrm>
            <a:off x="886464" y="1185750"/>
            <a:ext cx="7345363" cy="5594473"/>
          </a:xfrm>
        </p:spPr>
        <p:txBody>
          <a:bodyPr>
            <a:normAutofit fontScale="85000" lnSpcReduction="10000"/>
          </a:bodyPr>
          <a:lstStyle/>
          <a:p>
            <a:r>
              <a:rPr lang="en-US" sz="1800" b="1" dirty="0" smtClean="0">
                <a:solidFill>
                  <a:srgbClr val="0000FF"/>
                </a:solidFill>
                <a:latin typeface="Verdana" charset="0"/>
              </a:rPr>
              <a:t>First </a:t>
            </a:r>
            <a:r>
              <a:rPr lang="en-US" sz="1800" b="1" dirty="0">
                <a:solidFill>
                  <a:srgbClr val="0000FF"/>
                </a:solidFill>
                <a:latin typeface="Verdana" charset="0"/>
              </a:rPr>
              <a:t>conceived in 1992, proposed to ESA in 1993</a:t>
            </a:r>
          </a:p>
          <a:p>
            <a:r>
              <a:rPr lang="en-US" sz="1800" b="1" dirty="0" smtClean="0">
                <a:solidFill>
                  <a:srgbClr val="0000FF"/>
                </a:solidFill>
                <a:latin typeface="Verdana" charset="0"/>
              </a:rPr>
              <a:t>Payload approved </a:t>
            </a:r>
            <a:r>
              <a:rPr lang="en-US" sz="1800" b="1" dirty="0">
                <a:solidFill>
                  <a:srgbClr val="0000FF"/>
                </a:solidFill>
                <a:latin typeface="Verdana" charset="0"/>
              </a:rPr>
              <a:t>in 1996</a:t>
            </a:r>
          </a:p>
          <a:p>
            <a:r>
              <a:rPr lang="en-US" sz="1800" b="1" dirty="0" smtClean="0">
                <a:solidFill>
                  <a:srgbClr val="0000FF"/>
                </a:solidFill>
                <a:latin typeface="Verdana" charset="0"/>
              </a:rPr>
              <a:t>Launched </a:t>
            </a:r>
            <a:r>
              <a:rPr lang="en-US" sz="1800" b="1" dirty="0">
                <a:solidFill>
                  <a:srgbClr val="0000FF"/>
                </a:solidFill>
                <a:latin typeface="Verdana" charset="0"/>
              </a:rPr>
              <a:t>in May 2009, started to survey the sky in August of the same year</a:t>
            </a:r>
          </a:p>
          <a:p>
            <a:r>
              <a:rPr lang="en-US" sz="1800" b="1" dirty="0" smtClean="0">
                <a:solidFill>
                  <a:srgbClr val="0000FF"/>
                </a:solidFill>
                <a:latin typeface="Verdana" charset="0"/>
              </a:rPr>
              <a:t>Nominal </a:t>
            </a:r>
            <a:r>
              <a:rPr lang="en-US" sz="1800" b="1" dirty="0">
                <a:solidFill>
                  <a:srgbClr val="0000FF"/>
                </a:solidFill>
                <a:latin typeface="Verdana" charset="0"/>
              </a:rPr>
              <a:t>mission completed at the end of 2010</a:t>
            </a:r>
          </a:p>
          <a:p>
            <a:pPr lvl="1"/>
            <a:r>
              <a:rPr lang="en-US" sz="1800" b="1" dirty="0">
                <a:solidFill>
                  <a:srgbClr val="0000FF"/>
                </a:solidFill>
                <a:latin typeface="Verdana" charset="0"/>
              </a:rPr>
              <a:t>but continued to gather data with the full payload until January 2012</a:t>
            </a:r>
          </a:p>
          <a:p>
            <a:pPr lvl="1"/>
            <a:r>
              <a:rPr lang="en-US" sz="1800" b="1" dirty="0">
                <a:solidFill>
                  <a:srgbClr val="0000FF"/>
                </a:solidFill>
                <a:latin typeface="Verdana" charset="0"/>
              </a:rPr>
              <a:t>… and </a:t>
            </a:r>
            <a:r>
              <a:rPr lang="en-US" sz="1800" b="1" dirty="0" smtClean="0">
                <a:solidFill>
                  <a:srgbClr val="0000FF"/>
                </a:solidFill>
                <a:latin typeface="Verdana" charset="0"/>
              </a:rPr>
              <a:t>it </a:t>
            </a:r>
            <a:r>
              <a:rPr lang="en-US" sz="1800" b="1" dirty="0">
                <a:solidFill>
                  <a:srgbClr val="0000FF"/>
                </a:solidFill>
                <a:latin typeface="Verdana" charset="0"/>
              </a:rPr>
              <a:t>continues to gather data with </a:t>
            </a:r>
            <a:r>
              <a:rPr lang="en-US" sz="1800" b="1" dirty="0" smtClean="0">
                <a:solidFill>
                  <a:srgbClr val="0000FF"/>
                </a:solidFill>
                <a:latin typeface="Verdana" charset="0"/>
              </a:rPr>
              <a:t>LFI only </a:t>
            </a:r>
            <a:r>
              <a:rPr lang="en-US" sz="1800" b="1" dirty="0">
                <a:solidFill>
                  <a:srgbClr val="0000FF"/>
                </a:solidFill>
                <a:latin typeface="Verdana" charset="0"/>
              </a:rPr>
              <a:t>until </a:t>
            </a:r>
            <a:r>
              <a:rPr lang="en-US" sz="1800" b="1" dirty="0" smtClean="0">
                <a:solidFill>
                  <a:srgbClr val="0000FF"/>
                </a:solidFill>
                <a:latin typeface="Verdana" charset="0"/>
              </a:rPr>
              <a:t> the fall (August end of 8 full sky survey)</a:t>
            </a:r>
            <a:endParaRPr lang="en-US" sz="1800" b="1" dirty="0">
              <a:solidFill>
                <a:srgbClr val="0000FF"/>
              </a:solidFill>
              <a:latin typeface="Verdana" charset="0"/>
            </a:endParaRPr>
          </a:p>
          <a:p>
            <a:r>
              <a:rPr lang="en-US" sz="1800" b="1" dirty="0" smtClean="0">
                <a:solidFill>
                  <a:srgbClr val="0000FF"/>
                </a:solidFill>
                <a:latin typeface="Verdana" charset="0"/>
              </a:rPr>
              <a:t>Planck is an ESA mission: ESA</a:t>
            </a:r>
            <a:r>
              <a:rPr lang="en-US" sz="1800" b="1" dirty="0">
                <a:solidFill>
                  <a:srgbClr val="0000FF"/>
                </a:solidFill>
                <a:latin typeface="Verdana" charset="0"/>
              </a:rPr>
              <a:t>, European </a:t>
            </a:r>
            <a:r>
              <a:rPr lang="en-US" sz="1800" b="1" dirty="0" smtClean="0">
                <a:solidFill>
                  <a:srgbClr val="0000FF"/>
                </a:solidFill>
                <a:latin typeface="Verdana" charset="0"/>
              </a:rPr>
              <a:t>industries, </a:t>
            </a:r>
            <a:r>
              <a:rPr lang="en-US" sz="1800" b="1" dirty="0">
                <a:solidFill>
                  <a:srgbClr val="0000FF"/>
                </a:solidFill>
                <a:latin typeface="Verdana" charset="0"/>
              </a:rPr>
              <a:t>and the international </a:t>
            </a:r>
            <a:r>
              <a:rPr lang="en-US" sz="1800" b="1" dirty="0" smtClean="0">
                <a:solidFill>
                  <a:srgbClr val="0000FF"/>
                </a:solidFill>
                <a:latin typeface="Verdana" charset="0"/>
              </a:rPr>
              <a:t>technological and scientific community have contributed to its </a:t>
            </a:r>
            <a:r>
              <a:rPr lang="en-US" sz="1800" b="1" dirty="0" err="1" smtClean="0">
                <a:solidFill>
                  <a:srgbClr val="0000FF"/>
                </a:solidFill>
                <a:latin typeface="Verdana" charset="0"/>
              </a:rPr>
              <a:t>realisation</a:t>
            </a:r>
            <a:r>
              <a:rPr lang="en-US" sz="1800" b="1" dirty="0" smtClean="0">
                <a:solidFill>
                  <a:srgbClr val="0000FF"/>
                </a:solidFill>
                <a:latin typeface="Verdana" charset="0"/>
              </a:rPr>
              <a:t> and success</a:t>
            </a:r>
          </a:p>
          <a:p>
            <a:r>
              <a:rPr lang="en-US" sz="1800" b="1" dirty="0" smtClean="0">
                <a:solidFill>
                  <a:srgbClr val="0000FF"/>
                </a:solidFill>
                <a:latin typeface="Verdana" charset="0"/>
              </a:rPr>
              <a:t>Planck has been founded by the European members state Space Agencies and by NASA: ASI and CNES are the leading Agencies. </a:t>
            </a:r>
            <a:endParaRPr lang="en-US" sz="1800" b="1" dirty="0">
              <a:solidFill>
                <a:srgbClr val="0000FF"/>
              </a:solidFill>
              <a:latin typeface="Verdana" charset="0"/>
            </a:endParaRPr>
          </a:p>
          <a:p>
            <a:pPr lvl="1"/>
            <a:r>
              <a:rPr lang="en-US" sz="1800" b="1" dirty="0">
                <a:solidFill>
                  <a:srgbClr val="0000FF"/>
                </a:solidFill>
                <a:latin typeface="Verdana" charset="0"/>
              </a:rPr>
              <a:t>Thousands of engineers and scientists were </a:t>
            </a:r>
            <a:r>
              <a:rPr lang="en-US" sz="1800" b="1" dirty="0" smtClean="0">
                <a:solidFill>
                  <a:srgbClr val="0000FF"/>
                </a:solidFill>
                <a:latin typeface="Verdana" charset="0"/>
              </a:rPr>
              <a:t>involved </a:t>
            </a:r>
            <a:r>
              <a:rPr lang="en-US" sz="1800" b="1" dirty="0">
                <a:solidFill>
                  <a:srgbClr val="0000FF"/>
                </a:solidFill>
                <a:latin typeface="Verdana" charset="0"/>
              </a:rPr>
              <a:t>from ~100 scientific institutes in Europe, the USA, and </a:t>
            </a:r>
            <a:r>
              <a:rPr lang="en-US" sz="1800" b="1" dirty="0" smtClean="0">
                <a:solidFill>
                  <a:srgbClr val="0000FF"/>
                </a:solidFill>
                <a:latin typeface="Verdana" charset="0"/>
              </a:rPr>
              <a:t>Canada</a:t>
            </a:r>
          </a:p>
          <a:p>
            <a:pPr lvl="1"/>
            <a:r>
              <a:rPr lang="en-US" sz="1800" b="1" dirty="0" smtClean="0">
                <a:solidFill>
                  <a:srgbClr val="0000FF"/>
                </a:solidFill>
                <a:latin typeface="Verdana" charset="0"/>
              </a:rPr>
              <a:t>Two scientific </a:t>
            </a:r>
            <a:r>
              <a:rPr lang="en-US" sz="1800" b="1" dirty="0" err="1" smtClean="0">
                <a:solidFill>
                  <a:srgbClr val="0000FF"/>
                </a:solidFill>
                <a:latin typeface="Verdana" charset="0"/>
              </a:rPr>
              <a:t>Consorzia</a:t>
            </a:r>
            <a:r>
              <a:rPr lang="en-US" sz="1800" b="1" dirty="0">
                <a:solidFill>
                  <a:srgbClr val="0000FF"/>
                </a:solidFill>
                <a:latin typeface="Verdana" charset="0"/>
              </a:rPr>
              <a:t> </a:t>
            </a:r>
            <a:r>
              <a:rPr lang="en-US" sz="1800" b="1" dirty="0" smtClean="0">
                <a:solidFill>
                  <a:srgbClr val="0000FF"/>
                </a:solidFill>
                <a:latin typeface="Verdana" charset="0"/>
              </a:rPr>
              <a:t>(LFI led by N. </a:t>
            </a:r>
            <a:r>
              <a:rPr lang="en-US" sz="1800" b="1" dirty="0" err="1" smtClean="0">
                <a:solidFill>
                  <a:srgbClr val="0000FF"/>
                </a:solidFill>
                <a:latin typeface="Verdana" charset="0"/>
              </a:rPr>
              <a:t>Mandolesi</a:t>
            </a:r>
            <a:r>
              <a:rPr lang="en-US" sz="1800" b="1" dirty="0" smtClean="0">
                <a:solidFill>
                  <a:srgbClr val="0000FF"/>
                </a:solidFill>
                <a:latin typeface="Verdana" charset="0"/>
              </a:rPr>
              <a:t> and HFI by Jean Loup Puget) were responsible for the delivery of the Instruments to ESA, the mission data analysis and the delivery of the data and results to the open scientific community</a:t>
            </a:r>
            <a:endParaRPr lang="en-US" dirty="0">
              <a:solidFill>
                <a:srgbClr val="0000FF"/>
              </a:solidFill>
            </a:endParaRPr>
          </a:p>
          <a:p>
            <a:pPr lvl="1"/>
            <a:endParaRPr lang="en-US" sz="1800" b="1" dirty="0" smtClean="0">
              <a:solidFill>
                <a:schemeClr val="tx1"/>
              </a:solidFill>
              <a:latin typeface="Verdana" charset="0"/>
            </a:endParaRPr>
          </a:p>
        </p:txBody>
      </p:sp>
    </p:spTree>
    <p:extLst>
      <p:ext uri="{BB962C8B-B14F-4D97-AF65-F5344CB8AC3E}">
        <p14:creationId xmlns:p14="http://schemas.microsoft.com/office/powerpoint/2010/main" val="186660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6243"/>
            <a:ext cx="7086600" cy="625475"/>
          </a:xfrm>
        </p:spPr>
        <p:txBody>
          <a:bodyPr/>
          <a:lstStyle/>
          <a:p>
            <a:r>
              <a:rPr lang="it-IT" dirty="0" smtClean="0"/>
              <a:t>Constraints on Dark Energy</a:t>
            </a:r>
            <a:endParaRPr lang="it-IT"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30" y="1063102"/>
            <a:ext cx="40005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588" y="1571005"/>
            <a:ext cx="4944333" cy="390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2830" y="5322627"/>
            <a:ext cx="8597225" cy="1477328"/>
          </a:xfrm>
          <a:prstGeom prst="rect">
            <a:avLst/>
          </a:prstGeom>
          <a:noFill/>
        </p:spPr>
        <p:txBody>
          <a:bodyPr wrap="none" rtlCol="0">
            <a:spAutoFit/>
          </a:bodyPr>
          <a:lstStyle/>
          <a:p>
            <a:r>
              <a:rPr lang="it-IT" dirty="0" smtClean="0"/>
              <a:t>Planck in combination with SN-Ia datasets provides constraints on the dark energy</a:t>
            </a:r>
          </a:p>
          <a:p>
            <a:r>
              <a:rPr lang="it-IT" dirty="0"/>
              <a:t>e</a:t>
            </a:r>
            <a:r>
              <a:rPr lang="it-IT" dirty="0" smtClean="0"/>
              <a:t>quation of state.</a:t>
            </a:r>
          </a:p>
          <a:p>
            <a:r>
              <a:rPr lang="it-IT" dirty="0" smtClean="0"/>
              <a:t>Planck+SNLS hints for w&lt;-1 or for evolving w(z) at more than 95% c.l..</a:t>
            </a:r>
          </a:p>
          <a:p>
            <a:r>
              <a:rPr lang="it-IT" dirty="0" smtClean="0"/>
              <a:t>Similar conclusions from the Union2 dataset but with less statistical significance </a:t>
            </a:r>
          </a:p>
          <a:p>
            <a:r>
              <a:rPr lang="it-IT" dirty="0" smtClean="0"/>
              <a:t>(68% c.l.). However the SNLS will revise their data (Pain talk at ESLAB-47). !</a:t>
            </a:r>
          </a:p>
        </p:txBody>
      </p:sp>
    </p:spTree>
    <p:extLst>
      <p:ext uri="{BB962C8B-B14F-4D97-AF65-F5344CB8AC3E}">
        <p14:creationId xmlns:p14="http://schemas.microsoft.com/office/powerpoint/2010/main" val="35093158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5299"/>
            <a:ext cx="7086600" cy="625475"/>
          </a:xfrm>
        </p:spPr>
        <p:txBody>
          <a:bodyPr/>
          <a:lstStyle/>
          <a:p>
            <a:r>
              <a:rPr lang="it-IT" dirty="0" smtClean="0"/>
              <a:t>Constraints on Curvature</a:t>
            </a:r>
            <a:endParaRPr lang="it-IT"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5554" y="1285963"/>
            <a:ext cx="5056909" cy="393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35849" y="1685030"/>
            <a:ext cx="3864387" cy="84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0695" y="2911300"/>
            <a:ext cx="3552114" cy="73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8488" y="5213442"/>
            <a:ext cx="8340745" cy="1200329"/>
          </a:xfrm>
          <a:prstGeom prst="rect">
            <a:avLst/>
          </a:prstGeom>
          <a:noFill/>
        </p:spPr>
        <p:txBody>
          <a:bodyPr wrap="none" rtlCol="0">
            <a:spAutoFit/>
          </a:bodyPr>
          <a:lstStyle/>
          <a:p>
            <a:r>
              <a:rPr lang="it-IT" dirty="0" smtClean="0"/>
              <a:t>Lensing breaks geometrical degeneracies and allows a precise measurement of</a:t>
            </a:r>
          </a:p>
          <a:p>
            <a:r>
              <a:rPr lang="it-IT" dirty="0" smtClean="0"/>
              <a:t>curvature at 1% level.</a:t>
            </a:r>
          </a:p>
          <a:p>
            <a:r>
              <a:rPr lang="it-IT" dirty="0" smtClean="0"/>
              <a:t>Universe is flat, no evidence for curvature.</a:t>
            </a:r>
          </a:p>
          <a:p>
            <a:r>
              <a:rPr lang="it-IT" dirty="0" smtClean="0"/>
              <a:t>When BAO data is included constraints are at the level of 0.3% on curvature !</a:t>
            </a:r>
            <a:endParaRPr lang="it-IT" dirty="0"/>
          </a:p>
        </p:txBody>
      </p:sp>
    </p:spTree>
    <p:extLst>
      <p:ext uri="{BB962C8B-B14F-4D97-AF65-F5344CB8AC3E}">
        <p14:creationId xmlns:p14="http://schemas.microsoft.com/office/powerpoint/2010/main" val="32826938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Constraints on Variations of Fine Structure Constant</a:t>
            </a:r>
            <a:endParaRPr lang="it-IT" dirty="0"/>
          </a:p>
        </p:txBody>
      </p:sp>
      <p:pic>
        <p:nvPicPr>
          <p:cNvPr id="296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8651" y="1410981"/>
            <a:ext cx="8903120" cy="46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7980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normAutofit/>
          </a:bodyPr>
          <a:lstStyle/>
          <a:p>
            <a:r>
              <a:rPr lang="it-IT" dirty="0" smtClean="0"/>
              <a:t>Should we care about a </a:t>
            </a:r>
            <a:r>
              <a:rPr lang="it-IT" dirty="0"/>
              <a:t>3</a:t>
            </a:r>
            <a:r>
              <a:rPr lang="it-IT" dirty="0" smtClean="0"/>
              <a:t> </a:t>
            </a:r>
            <a:r>
              <a:rPr lang="it-IT" dirty="0" smtClean="0">
                <a:latin typeface="Symbol" pitchFamily="18" charset="2"/>
              </a:rPr>
              <a:t>s</a:t>
            </a:r>
            <a:r>
              <a:rPr lang="it-IT" dirty="0" smtClean="0"/>
              <a:t> signal ?</a:t>
            </a:r>
            <a:endParaRPr lang="it-I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34591"/>
            <a:ext cx="5583799" cy="59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00176"/>
            <a:ext cx="5311988" cy="9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933056"/>
            <a:ext cx="6257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470" y="4653136"/>
            <a:ext cx="5961698"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84168" y="1916832"/>
            <a:ext cx="2616229" cy="646331"/>
          </a:xfrm>
          <a:prstGeom prst="rect">
            <a:avLst/>
          </a:prstGeom>
          <a:noFill/>
        </p:spPr>
        <p:txBody>
          <a:bodyPr wrap="none" rtlCol="0">
            <a:spAutoFit/>
          </a:bodyPr>
          <a:lstStyle/>
          <a:p>
            <a:r>
              <a:rPr lang="it-IT" dirty="0" smtClean="0"/>
              <a:t>Discovery of the CMB was</a:t>
            </a:r>
          </a:p>
          <a:p>
            <a:r>
              <a:rPr lang="it-IT" dirty="0" smtClean="0"/>
              <a:t>made at 3.5 </a:t>
            </a:r>
            <a:r>
              <a:rPr lang="it-IT" dirty="0" smtClean="0">
                <a:latin typeface="Symbol" pitchFamily="18" charset="2"/>
              </a:rPr>
              <a:t>s</a:t>
            </a:r>
            <a:r>
              <a:rPr lang="it-IT" dirty="0" smtClean="0"/>
              <a:t>  !</a:t>
            </a:r>
            <a:endParaRPr lang="it-IT" dirty="0"/>
          </a:p>
        </p:txBody>
      </p:sp>
      <p:sp>
        <p:nvSpPr>
          <p:cNvPr id="9" name="TextBox 8"/>
          <p:cNvSpPr txBox="1"/>
          <p:nvPr/>
        </p:nvSpPr>
        <p:spPr>
          <a:xfrm>
            <a:off x="6031848" y="4077072"/>
            <a:ext cx="2996654" cy="646331"/>
          </a:xfrm>
          <a:prstGeom prst="rect">
            <a:avLst/>
          </a:prstGeom>
          <a:noFill/>
        </p:spPr>
        <p:txBody>
          <a:bodyPr wrap="none" rtlCol="0">
            <a:spAutoFit/>
          </a:bodyPr>
          <a:lstStyle/>
          <a:p>
            <a:r>
              <a:rPr lang="it-IT" dirty="0" smtClean="0"/>
              <a:t>Discovery of the accelerating</a:t>
            </a:r>
          </a:p>
          <a:p>
            <a:r>
              <a:rPr lang="it-IT" dirty="0"/>
              <a:t>u</a:t>
            </a:r>
            <a:r>
              <a:rPr lang="it-IT" dirty="0" smtClean="0"/>
              <a:t>niverse was made at 2.8 </a:t>
            </a:r>
            <a:r>
              <a:rPr lang="it-IT" dirty="0" smtClean="0">
                <a:latin typeface="Symbol" pitchFamily="18" charset="2"/>
              </a:rPr>
              <a:t>s !</a:t>
            </a:r>
            <a:r>
              <a:rPr lang="it-IT" dirty="0" smtClean="0"/>
              <a:t>  </a:t>
            </a:r>
            <a:endParaRPr lang="it-IT" dirty="0"/>
          </a:p>
        </p:txBody>
      </p:sp>
    </p:spTree>
    <p:extLst>
      <p:ext uri="{BB962C8B-B14F-4D97-AF65-F5344CB8AC3E}">
        <p14:creationId xmlns:p14="http://schemas.microsoft.com/office/powerpoint/2010/main" val="1461399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Conclusions</a:t>
            </a:r>
            <a:endParaRPr lang="en-GB" dirty="0">
              <a:solidFill>
                <a:srgbClr val="FF0000"/>
              </a:solidFill>
            </a:endParaRPr>
          </a:p>
        </p:txBody>
      </p:sp>
      <p:sp>
        <p:nvSpPr>
          <p:cNvPr id="4" name="Content Placeholder 3"/>
          <p:cNvSpPr>
            <a:spLocks noGrp="1"/>
          </p:cNvSpPr>
          <p:nvPr>
            <p:ph idx="1"/>
          </p:nvPr>
        </p:nvSpPr>
        <p:spPr/>
        <p:txBody>
          <a:bodyPr>
            <a:normAutofit fontScale="62500" lnSpcReduction="20000"/>
          </a:bodyPr>
          <a:lstStyle/>
          <a:p>
            <a:r>
              <a:rPr lang="en-US" sz="4900" dirty="0" smtClean="0">
                <a:solidFill>
                  <a:srgbClr val="0000FF"/>
                </a:solidFill>
              </a:rPr>
              <a:t>The 2013 Planck T map anisotropy leaves behind it a legacy which will stay for many years (…before next Planck release) and will not be replaced easily.</a:t>
            </a:r>
          </a:p>
          <a:p>
            <a:r>
              <a:rPr lang="en-US" sz="4900" dirty="0" smtClean="0">
                <a:solidFill>
                  <a:srgbClr val="FF0000"/>
                </a:solidFill>
              </a:rPr>
              <a:t>Excellent agreement between the Planck temperature spectrum at high l and the predictions of the </a:t>
            </a:r>
            <a:r>
              <a:rPr lang="el-GR" sz="4900" dirty="0" smtClean="0">
                <a:solidFill>
                  <a:srgbClr val="FF0000"/>
                </a:solidFill>
              </a:rPr>
              <a:t>Λ</a:t>
            </a:r>
            <a:r>
              <a:rPr lang="en-US" sz="4900" dirty="0" smtClean="0">
                <a:solidFill>
                  <a:srgbClr val="FF0000"/>
                </a:solidFill>
              </a:rPr>
              <a:t>CDM model. </a:t>
            </a:r>
          </a:p>
          <a:p>
            <a:r>
              <a:rPr lang="en-US" sz="4900" dirty="0" smtClean="0">
                <a:solidFill>
                  <a:srgbClr val="0000FF"/>
                </a:solidFill>
              </a:rPr>
              <a:t>But…anomalies are also seen and will be investigated</a:t>
            </a:r>
          </a:p>
          <a:p>
            <a:r>
              <a:rPr lang="en-US" sz="4900" dirty="0" smtClean="0">
                <a:solidFill>
                  <a:srgbClr val="0000FF"/>
                </a:solidFill>
              </a:rPr>
              <a:t>Planck 2014 data release will help in solving most of the issues…and maybe will open new ones !</a:t>
            </a:r>
          </a:p>
          <a:p>
            <a:endParaRPr lang="en-US" sz="4900" dirty="0" smtClean="0">
              <a:solidFill>
                <a:srgbClr val="0000FF"/>
              </a:solidFill>
            </a:endParaRPr>
          </a:p>
        </p:txBody>
      </p:sp>
    </p:spTree>
    <p:extLst>
      <p:ext uri="{BB962C8B-B14F-4D97-AF65-F5344CB8AC3E}">
        <p14:creationId xmlns:p14="http://schemas.microsoft.com/office/powerpoint/2010/main" val="389222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750A809-459B-4D62-A9A0-98B854A8ECEE}" type="slidenum">
              <a:rPr lang="en-US" smtClean="0"/>
              <a:pPr>
                <a:defRPr/>
              </a:pPr>
              <a:t>55</a:t>
            </a:fld>
            <a:endParaRPr lang="en-US"/>
          </a:p>
        </p:txBody>
      </p:sp>
      <p:sp>
        <p:nvSpPr>
          <p:cNvPr id="7" name="Title 1"/>
          <p:cNvSpPr txBox="1">
            <a:spLocks/>
          </p:cNvSpPr>
          <p:nvPr/>
        </p:nvSpPr>
        <p:spPr>
          <a:xfrm>
            <a:off x="941388" y="44450"/>
            <a:ext cx="7086600" cy="625475"/>
          </a:xfrm>
          <a:prstGeom prst="rect">
            <a:avLst/>
          </a:prstGeom>
        </p:spPr>
        <p:txBody>
          <a:bodyPr/>
          <a:lstStyle/>
          <a:p>
            <a:pPr algn="ctr" defTabSz="838200" eaLnBrk="0" hangingPunct="0">
              <a:defRPr/>
            </a:pPr>
            <a:r>
              <a:rPr lang="en-US" sz="3300" b="1" dirty="0" smtClean="0">
                <a:solidFill>
                  <a:srgbClr val="FF0000"/>
                </a:solidFill>
                <a:effectLst>
                  <a:outerShdw blurRad="38100" dist="38100" dir="2700000" algn="tl">
                    <a:srgbClr val="C0C0C0"/>
                  </a:outerShdw>
                </a:effectLst>
                <a:latin typeface="Calibri" pitchFamily="34" charset="0"/>
                <a:ea typeface="MS PGothic" pitchFamily="34" charset="-128"/>
              </a:rPr>
              <a:t>Cosmological parameters</a:t>
            </a:r>
            <a:endParaRPr lang="en-US" sz="3300" b="1" dirty="0">
              <a:solidFill>
                <a:srgbClr val="FF0000"/>
              </a:solidFill>
              <a:effectLst>
                <a:outerShdw blurRad="38100" dist="38100" dir="2700000" algn="tl">
                  <a:srgbClr val="C0C0C0"/>
                </a:outerShdw>
              </a:effectLst>
              <a:latin typeface="Calibri" pitchFamily="34" charset="0"/>
              <a:ea typeface="MS PGothic" pitchFamily="34" charset="-128"/>
            </a:endParaRPr>
          </a:p>
        </p:txBody>
      </p:sp>
      <p:sp>
        <p:nvSpPr>
          <p:cNvPr id="9" name="Rettangolo 8"/>
          <p:cNvSpPr/>
          <p:nvPr/>
        </p:nvSpPr>
        <p:spPr>
          <a:xfrm>
            <a:off x="1835696" y="6093296"/>
            <a:ext cx="6768752" cy="369332"/>
          </a:xfrm>
          <a:prstGeom prst="rect">
            <a:avLst/>
          </a:prstGeom>
        </p:spPr>
        <p:txBody>
          <a:bodyPr wrap="square">
            <a:spAutoFit/>
          </a:bodyPr>
          <a:lstStyle/>
          <a:p>
            <a:r>
              <a:rPr lang="it-IT" dirty="0" smtClean="0">
                <a:solidFill>
                  <a:srgbClr val="FF0000"/>
                </a:solidFill>
                <a:sym typeface="Wingdings" pitchFamily="2" charset="2"/>
              </a:rPr>
              <a:t> </a:t>
            </a:r>
            <a:r>
              <a:rPr lang="it-IT" dirty="0" err="1" smtClean="0">
                <a:solidFill>
                  <a:srgbClr val="FF0000"/>
                </a:solidFill>
                <a:sym typeface="Wingdings" pitchFamily="2" charset="2"/>
              </a:rPr>
              <a:t>Expected</a:t>
            </a:r>
            <a:r>
              <a:rPr lang="it-IT" dirty="0" smtClean="0">
                <a:solidFill>
                  <a:srgbClr val="FF0000"/>
                </a:solidFill>
                <a:sym typeface="Wingdings" pitchFamily="2" charset="2"/>
              </a:rPr>
              <a:t> </a:t>
            </a:r>
            <a:r>
              <a:rPr lang="it-IT" dirty="0" err="1" smtClean="0">
                <a:solidFill>
                  <a:srgbClr val="FF0000"/>
                </a:solidFill>
                <a:sym typeface="Wingdings" pitchFamily="2" charset="2"/>
              </a:rPr>
              <a:t>r</a:t>
            </a:r>
            <a:r>
              <a:rPr lang="it-IT" dirty="0" err="1" smtClean="0">
                <a:solidFill>
                  <a:srgbClr val="FF0000"/>
                </a:solidFill>
              </a:rPr>
              <a:t>eduction</a:t>
            </a:r>
            <a:r>
              <a:rPr lang="it-IT" dirty="0" smtClean="0">
                <a:solidFill>
                  <a:srgbClr val="FF0000"/>
                </a:solidFill>
              </a:rPr>
              <a:t> in </a:t>
            </a:r>
            <a:r>
              <a:rPr lang="it-IT" dirty="0" err="1" smtClean="0">
                <a:solidFill>
                  <a:srgbClr val="FF0000"/>
                </a:solidFill>
              </a:rPr>
              <a:t>error</a:t>
            </a:r>
            <a:r>
              <a:rPr lang="it-IT" dirty="0" smtClean="0">
                <a:solidFill>
                  <a:srgbClr val="FF0000"/>
                </a:solidFill>
              </a:rPr>
              <a:t> </a:t>
            </a:r>
            <a:r>
              <a:rPr lang="it-IT" dirty="0" err="1" smtClean="0">
                <a:solidFill>
                  <a:srgbClr val="FF0000"/>
                </a:solidFill>
              </a:rPr>
              <a:t>bars</a:t>
            </a:r>
            <a:r>
              <a:rPr lang="it-IT" dirty="0" smtClean="0">
                <a:solidFill>
                  <a:srgbClr val="FF0000"/>
                </a:solidFill>
              </a:rPr>
              <a:t> </a:t>
            </a:r>
            <a:r>
              <a:rPr lang="it-IT" dirty="0" err="1" smtClean="0">
                <a:solidFill>
                  <a:srgbClr val="FF0000"/>
                </a:solidFill>
              </a:rPr>
              <a:t>by</a:t>
            </a:r>
            <a:r>
              <a:rPr lang="it-IT" dirty="0" smtClean="0">
                <a:solidFill>
                  <a:srgbClr val="FF0000"/>
                </a:solidFill>
              </a:rPr>
              <a:t> </a:t>
            </a:r>
            <a:r>
              <a:rPr lang="it-IT" dirty="0" err="1" smtClean="0">
                <a:solidFill>
                  <a:srgbClr val="FF0000"/>
                </a:solidFill>
              </a:rPr>
              <a:t>factors</a:t>
            </a:r>
            <a:r>
              <a:rPr lang="it-IT" dirty="0" smtClean="0">
                <a:solidFill>
                  <a:srgbClr val="FF0000"/>
                </a:solidFill>
              </a:rPr>
              <a:t> of 2 or more </a:t>
            </a:r>
            <a:endParaRPr lang="it-IT" dirty="0">
              <a:solidFill>
                <a:srgbClr val="FF0000"/>
              </a:solidFill>
            </a:endParaRPr>
          </a:p>
        </p:txBody>
      </p:sp>
      <p:graphicFrame>
        <p:nvGraphicFramePr>
          <p:cNvPr id="11" name="Tabella 10"/>
          <p:cNvGraphicFramePr>
            <a:graphicFrameLocks noGrp="1"/>
          </p:cNvGraphicFramePr>
          <p:nvPr/>
        </p:nvGraphicFramePr>
        <p:xfrm>
          <a:off x="238820" y="1256060"/>
          <a:ext cx="8712968" cy="2255520"/>
        </p:xfrm>
        <a:graphic>
          <a:graphicData uri="http://schemas.openxmlformats.org/drawingml/2006/table">
            <a:tbl>
              <a:tblPr firstRow="1" bandRow="1">
                <a:tableStyleId>{5C22544A-7EE6-4342-B048-85BDC9FD1C3A}</a:tableStyleId>
              </a:tblPr>
              <a:tblGrid>
                <a:gridCol w="4104457"/>
                <a:gridCol w="936103"/>
                <a:gridCol w="1944217"/>
                <a:gridCol w="1728191"/>
              </a:tblGrid>
              <a:tr h="535782">
                <a:tc>
                  <a:txBody>
                    <a:bodyPr/>
                    <a:lstStyle/>
                    <a:p>
                      <a:pPr marL="0" marR="0" indent="0" algn="l" defTabSz="914323" rtl="0" eaLnBrk="1" fontAlgn="auto" latinLnBrk="0" hangingPunct="1">
                        <a:lnSpc>
                          <a:spcPct val="100000"/>
                        </a:lnSpc>
                        <a:spcBef>
                          <a:spcPts val="0"/>
                        </a:spcBef>
                        <a:spcAft>
                          <a:spcPts val="0"/>
                        </a:spcAft>
                        <a:buClrTx/>
                        <a:buSzTx/>
                        <a:buFontTx/>
                        <a:buNone/>
                        <a:tabLst/>
                        <a:defRPr/>
                      </a:pPr>
                      <a:r>
                        <a:rPr lang="it-IT" sz="1600" dirty="0" err="1" smtClean="0">
                          <a:solidFill>
                            <a:schemeClr val="tx1"/>
                          </a:solidFill>
                        </a:rPr>
                        <a:t>Parameter</a:t>
                      </a:r>
                      <a:endParaRPr lang="it-IT" sz="1600" dirty="0" smtClean="0">
                        <a:solidFill>
                          <a:schemeClr val="tx1"/>
                        </a:solidFill>
                      </a:endParaRPr>
                    </a:p>
                    <a:p>
                      <a:endParaRPr lang="it-IT" sz="1600" dirty="0">
                        <a:solidFill>
                          <a:schemeClr val="tx1"/>
                        </a:solidFill>
                      </a:endParaRPr>
                    </a:p>
                  </a:txBody>
                  <a:tcPr/>
                </a:tc>
                <a:tc>
                  <a:txBody>
                    <a:bodyPr/>
                    <a:lstStyle/>
                    <a:p>
                      <a:endParaRPr lang="it-IT" sz="1600" dirty="0">
                        <a:solidFill>
                          <a:schemeClr val="tx1"/>
                        </a:solidFill>
                      </a:endParaRPr>
                    </a:p>
                  </a:txBody>
                  <a:tcPr/>
                </a:tc>
                <a:tc>
                  <a:txBody>
                    <a:bodyPr/>
                    <a:lstStyle/>
                    <a:p>
                      <a:r>
                        <a:rPr lang="it-IT" sz="1600" dirty="0" smtClean="0">
                          <a:solidFill>
                            <a:schemeClr val="tx1"/>
                          </a:solidFill>
                        </a:rPr>
                        <a:t>2013 </a:t>
                      </a:r>
                      <a:r>
                        <a:rPr lang="it-IT" sz="1600" dirty="0" err="1" smtClean="0">
                          <a:solidFill>
                            <a:schemeClr val="tx1"/>
                          </a:solidFill>
                        </a:rPr>
                        <a:t>uncertainty</a:t>
                      </a:r>
                      <a:endParaRPr lang="it-IT" sz="1600" dirty="0" smtClean="0">
                        <a:solidFill>
                          <a:schemeClr val="tx1"/>
                        </a:solidFill>
                      </a:endParaRPr>
                    </a:p>
                    <a:p>
                      <a:r>
                        <a:rPr lang="it-IT" sz="1600" dirty="0" smtClean="0">
                          <a:solidFill>
                            <a:schemeClr val="tx1"/>
                          </a:solidFill>
                        </a:rPr>
                        <a:t>(</a:t>
                      </a:r>
                      <a:r>
                        <a:rPr lang="it-IT" sz="1600" dirty="0" err="1" smtClean="0">
                          <a:solidFill>
                            <a:schemeClr val="tx1"/>
                          </a:solidFill>
                        </a:rPr>
                        <a:t>Planck+WP</a:t>
                      </a:r>
                      <a:r>
                        <a:rPr lang="it-IT" sz="1600" dirty="0" smtClean="0">
                          <a:solidFill>
                            <a:schemeClr val="tx1"/>
                          </a:solidFill>
                        </a:rPr>
                        <a:t>)</a:t>
                      </a:r>
                      <a:endParaRPr lang="it-IT" sz="1600" dirty="0">
                        <a:solidFill>
                          <a:schemeClr val="tx1"/>
                        </a:solidFill>
                      </a:endParaRPr>
                    </a:p>
                  </a:txBody>
                  <a:tcPr/>
                </a:tc>
                <a:tc>
                  <a:txBody>
                    <a:bodyPr/>
                    <a:lstStyle/>
                    <a:p>
                      <a:r>
                        <a:rPr lang="it-IT" sz="1600" dirty="0" err="1" smtClean="0">
                          <a:solidFill>
                            <a:schemeClr val="tx1"/>
                          </a:solidFill>
                        </a:rPr>
                        <a:t>Expected</a:t>
                      </a:r>
                      <a:r>
                        <a:rPr lang="it-IT" sz="1600" dirty="0" smtClean="0">
                          <a:solidFill>
                            <a:schemeClr val="tx1"/>
                          </a:solidFill>
                        </a:rPr>
                        <a:t> 2014 (Planck </a:t>
                      </a:r>
                      <a:r>
                        <a:rPr lang="it-IT" sz="1600" dirty="0" err="1" smtClean="0">
                          <a:solidFill>
                            <a:schemeClr val="tx1"/>
                          </a:solidFill>
                        </a:rPr>
                        <a:t>T+P</a:t>
                      </a:r>
                      <a:r>
                        <a:rPr lang="it-IT" sz="1600" dirty="0" smtClean="0">
                          <a:solidFill>
                            <a:schemeClr val="tx1"/>
                          </a:solidFill>
                        </a:rPr>
                        <a:t>)</a:t>
                      </a:r>
                      <a:endParaRPr lang="it-IT" sz="1600" dirty="0">
                        <a:solidFill>
                          <a:schemeClr val="tx1"/>
                        </a:solidFill>
                      </a:endParaRPr>
                    </a:p>
                  </a:txBody>
                  <a:tcPr/>
                </a:tc>
              </a:tr>
              <a:tr h="324892">
                <a:tc>
                  <a:txBody>
                    <a:bodyPr/>
                    <a:lstStyle/>
                    <a:p>
                      <a:r>
                        <a:rPr lang="it-IT" sz="1600" kern="1200" baseline="0" dirty="0" err="1" smtClean="0">
                          <a:solidFill>
                            <a:schemeClr val="dk1"/>
                          </a:solidFill>
                          <a:latin typeface="+mn-lt"/>
                          <a:ea typeface="+mn-ea"/>
                          <a:cs typeface="+mn-cs"/>
                        </a:rPr>
                        <a:t>Baryon</a:t>
                      </a:r>
                      <a:r>
                        <a:rPr lang="it-IT" sz="1600" kern="1200" baseline="0" dirty="0" smtClean="0">
                          <a:solidFill>
                            <a:schemeClr val="dk1"/>
                          </a:solidFill>
                          <a:latin typeface="+mn-lt"/>
                          <a:ea typeface="+mn-ea"/>
                          <a:cs typeface="+mn-cs"/>
                        </a:rPr>
                        <a:t> density </a:t>
                      </a:r>
                      <a:r>
                        <a:rPr lang="it-IT" sz="1600" kern="1200" baseline="0" dirty="0" err="1" smtClean="0">
                          <a:solidFill>
                            <a:schemeClr val="dk1"/>
                          </a:solidFill>
                          <a:latin typeface="+mn-lt"/>
                          <a:ea typeface="+mn-ea"/>
                          <a:cs typeface="+mn-cs"/>
                        </a:rPr>
                        <a:t>today</a:t>
                      </a:r>
                      <a:endParaRPr lang="it-IT" sz="1600" i="1" baseline="30000" dirty="0"/>
                    </a:p>
                  </a:txBody>
                  <a:tcPr/>
                </a:tc>
                <a:tc>
                  <a:txBody>
                    <a:bodyPr/>
                    <a:lstStyle/>
                    <a:p>
                      <a:r>
                        <a:rPr lang="it-IT" sz="1600" i="0" dirty="0" smtClean="0">
                          <a:sym typeface="Symbol"/>
                        </a:rPr>
                        <a:t></a:t>
                      </a:r>
                      <a:r>
                        <a:rPr lang="it-IT" sz="1600" i="0" baseline="-25000" dirty="0" smtClean="0">
                          <a:sym typeface="Symbol"/>
                        </a:rPr>
                        <a:t>b</a:t>
                      </a:r>
                      <a:r>
                        <a:rPr lang="it-IT" sz="1600" i="1" dirty="0" smtClean="0">
                          <a:sym typeface="Symbol"/>
                        </a:rPr>
                        <a:t>h</a:t>
                      </a:r>
                      <a:r>
                        <a:rPr lang="it-IT" sz="1600" i="1" baseline="30000" dirty="0" smtClean="0">
                          <a:sym typeface="Symbol"/>
                        </a:rPr>
                        <a:t>2 </a:t>
                      </a:r>
                      <a:endParaRPr lang="it-IT" sz="1600" i="1" baseline="30000" dirty="0"/>
                    </a:p>
                  </a:txBody>
                  <a:tcPr/>
                </a:tc>
                <a:tc>
                  <a:txBody>
                    <a:bodyPr/>
                    <a:lstStyle/>
                    <a:p>
                      <a:r>
                        <a:rPr lang="it-IT" sz="1600" dirty="0" smtClean="0"/>
                        <a:t>0.00028</a:t>
                      </a:r>
                      <a:endParaRPr lang="it-IT" sz="1600" dirty="0"/>
                    </a:p>
                  </a:txBody>
                  <a:tcPr/>
                </a:tc>
                <a:tc>
                  <a:txBody>
                    <a:bodyPr/>
                    <a:lstStyle/>
                    <a:p>
                      <a:r>
                        <a:rPr lang="it-IT" sz="1600" dirty="0" smtClean="0"/>
                        <a:t>0.00013</a:t>
                      </a:r>
                      <a:endParaRPr lang="it-IT" sz="1600" dirty="0"/>
                    </a:p>
                  </a:txBody>
                  <a:tcPr/>
                </a:tc>
              </a:tr>
              <a:tr h="324892">
                <a:tc>
                  <a:txBody>
                    <a:bodyPr/>
                    <a:lstStyle/>
                    <a:p>
                      <a:pPr marL="0" marR="0" indent="0" algn="l" defTabSz="914323" rtl="0" eaLnBrk="1" fontAlgn="auto" latinLnBrk="0" hangingPunct="1">
                        <a:lnSpc>
                          <a:spcPct val="100000"/>
                        </a:lnSpc>
                        <a:spcBef>
                          <a:spcPts val="0"/>
                        </a:spcBef>
                        <a:spcAft>
                          <a:spcPts val="0"/>
                        </a:spcAft>
                        <a:buClrTx/>
                        <a:buSzTx/>
                        <a:buFontTx/>
                        <a:buNone/>
                        <a:tabLst/>
                        <a:defRPr/>
                      </a:pPr>
                      <a:r>
                        <a:rPr lang="it-IT" sz="1600" kern="1200" baseline="0" dirty="0" err="1" smtClean="0">
                          <a:solidFill>
                            <a:schemeClr val="dk1"/>
                          </a:solidFill>
                          <a:latin typeface="+mn-lt"/>
                          <a:ea typeface="+mn-ea"/>
                          <a:cs typeface="+mn-cs"/>
                        </a:rPr>
                        <a:t>Cold</a:t>
                      </a:r>
                      <a:r>
                        <a:rPr lang="it-IT" sz="1600" kern="1200" baseline="0" dirty="0" smtClean="0">
                          <a:solidFill>
                            <a:schemeClr val="dk1"/>
                          </a:solidFill>
                          <a:latin typeface="+mn-lt"/>
                          <a:ea typeface="+mn-ea"/>
                          <a:cs typeface="+mn-cs"/>
                        </a:rPr>
                        <a:t> dark </a:t>
                      </a:r>
                      <a:r>
                        <a:rPr lang="it-IT" sz="1600" kern="1200" baseline="0" dirty="0" err="1" smtClean="0">
                          <a:solidFill>
                            <a:schemeClr val="dk1"/>
                          </a:solidFill>
                          <a:latin typeface="+mn-lt"/>
                          <a:ea typeface="+mn-ea"/>
                          <a:cs typeface="+mn-cs"/>
                        </a:rPr>
                        <a:t>matter</a:t>
                      </a:r>
                      <a:r>
                        <a:rPr lang="it-IT" sz="1600" kern="1200" baseline="0" dirty="0" smtClean="0">
                          <a:solidFill>
                            <a:schemeClr val="dk1"/>
                          </a:solidFill>
                          <a:latin typeface="+mn-lt"/>
                          <a:ea typeface="+mn-ea"/>
                          <a:cs typeface="+mn-cs"/>
                        </a:rPr>
                        <a:t> density </a:t>
                      </a:r>
                      <a:r>
                        <a:rPr lang="it-IT" sz="1600" kern="1200" baseline="0" dirty="0" err="1" smtClean="0">
                          <a:solidFill>
                            <a:schemeClr val="dk1"/>
                          </a:solidFill>
                          <a:latin typeface="+mn-lt"/>
                          <a:ea typeface="+mn-ea"/>
                          <a:cs typeface="+mn-cs"/>
                        </a:rPr>
                        <a:t>today</a:t>
                      </a:r>
                      <a:endParaRPr lang="it-IT" sz="1400" i="1" baseline="30000" dirty="0" smtClean="0"/>
                    </a:p>
                  </a:txBody>
                  <a:tcPr/>
                </a:tc>
                <a:tc>
                  <a:txBody>
                    <a:bodyPr/>
                    <a:lstStyle/>
                    <a:p>
                      <a:pPr marL="0" marR="0" indent="0" algn="l" defTabSz="914323" rtl="0" eaLnBrk="1" fontAlgn="auto" latinLnBrk="0" hangingPunct="1">
                        <a:lnSpc>
                          <a:spcPct val="100000"/>
                        </a:lnSpc>
                        <a:spcBef>
                          <a:spcPts val="0"/>
                        </a:spcBef>
                        <a:spcAft>
                          <a:spcPts val="0"/>
                        </a:spcAft>
                        <a:buClrTx/>
                        <a:buSzTx/>
                        <a:buFontTx/>
                        <a:buNone/>
                        <a:tabLst/>
                        <a:defRPr/>
                      </a:pPr>
                      <a:r>
                        <a:rPr lang="it-IT" sz="1600" i="0" dirty="0" smtClean="0">
                          <a:sym typeface="Symbol"/>
                        </a:rPr>
                        <a:t></a:t>
                      </a:r>
                      <a:r>
                        <a:rPr lang="it-IT" sz="1600" i="0" baseline="-25000" dirty="0" smtClean="0">
                          <a:sym typeface="Symbol"/>
                        </a:rPr>
                        <a:t>c</a:t>
                      </a:r>
                      <a:r>
                        <a:rPr lang="it-IT" sz="1600" i="1" dirty="0" smtClean="0">
                          <a:sym typeface="Symbol"/>
                        </a:rPr>
                        <a:t>h</a:t>
                      </a:r>
                      <a:r>
                        <a:rPr lang="it-IT" sz="1600" i="1" baseline="30000" dirty="0" smtClean="0">
                          <a:sym typeface="Symbol"/>
                        </a:rPr>
                        <a:t>2</a:t>
                      </a:r>
                      <a:endParaRPr lang="it-IT" sz="1600" i="1" baseline="30000" dirty="0" smtClean="0"/>
                    </a:p>
                  </a:txBody>
                  <a:tcPr/>
                </a:tc>
                <a:tc>
                  <a:txBody>
                    <a:bodyPr/>
                    <a:lstStyle/>
                    <a:p>
                      <a:r>
                        <a:rPr lang="it-IT" sz="1600" dirty="0" smtClean="0"/>
                        <a:t>0.0027</a:t>
                      </a:r>
                      <a:endParaRPr lang="it-IT" sz="1600" dirty="0"/>
                    </a:p>
                  </a:txBody>
                  <a:tcPr/>
                </a:tc>
                <a:tc>
                  <a:txBody>
                    <a:bodyPr/>
                    <a:lstStyle/>
                    <a:p>
                      <a:r>
                        <a:rPr lang="it-IT" sz="1600" dirty="0" smtClean="0"/>
                        <a:t>0.0010</a:t>
                      </a:r>
                      <a:endParaRPr lang="it-IT" sz="1600" dirty="0"/>
                    </a:p>
                  </a:txBody>
                  <a:tcPr/>
                </a:tc>
              </a:tr>
              <a:tr h="324892">
                <a:tc>
                  <a:txBody>
                    <a:bodyPr/>
                    <a:lstStyle/>
                    <a:p>
                      <a:r>
                        <a:rPr lang="it-IT" sz="1600" kern="1200" baseline="0" dirty="0" err="1" smtClean="0">
                          <a:solidFill>
                            <a:schemeClr val="dk1"/>
                          </a:solidFill>
                          <a:latin typeface="+mn-lt"/>
                          <a:ea typeface="+mn-ea"/>
                          <a:cs typeface="+mn-cs"/>
                        </a:rPr>
                        <a:t>Thomson</a:t>
                      </a:r>
                      <a:r>
                        <a:rPr lang="it-IT" sz="1600" kern="1200" baseline="0" dirty="0" smtClean="0">
                          <a:solidFill>
                            <a:schemeClr val="dk1"/>
                          </a:solidFill>
                          <a:latin typeface="+mn-lt"/>
                          <a:ea typeface="+mn-ea"/>
                          <a:cs typeface="+mn-cs"/>
                        </a:rPr>
                        <a:t> scattering </a:t>
                      </a:r>
                      <a:r>
                        <a:rPr lang="it-IT" sz="1600" kern="1200" baseline="0" dirty="0" err="1" smtClean="0">
                          <a:solidFill>
                            <a:schemeClr val="dk1"/>
                          </a:solidFill>
                          <a:latin typeface="+mn-lt"/>
                          <a:ea typeface="+mn-ea"/>
                          <a:cs typeface="+mn-cs"/>
                        </a:rPr>
                        <a:t>optical</a:t>
                      </a:r>
                      <a:r>
                        <a:rPr lang="it-IT" sz="1600" kern="1200" baseline="0" dirty="0" smtClean="0">
                          <a:solidFill>
                            <a:schemeClr val="dk1"/>
                          </a:solidFill>
                          <a:latin typeface="+mn-lt"/>
                          <a:ea typeface="+mn-ea"/>
                          <a:cs typeface="+mn-cs"/>
                        </a:rPr>
                        <a:t> </a:t>
                      </a:r>
                      <a:r>
                        <a:rPr lang="it-IT" sz="1600" kern="1200" baseline="0" dirty="0" err="1" smtClean="0">
                          <a:solidFill>
                            <a:schemeClr val="dk1"/>
                          </a:solidFill>
                          <a:latin typeface="+mn-lt"/>
                          <a:ea typeface="+mn-ea"/>
                          <a:cs typeface="+mn-cs"/>
                        </a:rPr>
                        <a:t>depth</a:t>
                      </a:r>
                      <a:endParaRPr lang="it-IT" sz="1600" dirty="0"/>
                    </a:p>
                  </a:txBody>
                  <a:tcPr/>
                </a:tc>
                <a:tc>
                  <a:txBody>
                    <a:bodyPr/>
                    <a:lstStyle/>
                    <a:p>
                      <a:r>
                        <a:rPr lang="it-IT" sz="1600" dirty="0" smtClean="0">
                          <a:sym typeface="Symbol"/>
                        </a:rPr>
                        <a:t></a:t>
                      </a:r>
                      <a:endParaRPr lang="it-IT" sz="1600" dirty="0"/>
                    </a:p>
                  </a:txBody>
                  <a:tcPr/>
                </a:tc>
                <a:tc>
                  <a:txBody>
                    <a:bodyPr/>
                    <a:lstStyle/>
                    <a:p>
                      <a:r>
                        <a:rPr lang="it-IT" sz="1600" dirty="0" smtClean="0"/>
                        <a:t>0.013</a:t>
                      </a:r>
                      <a:endParaRPr lang="it-IT" sz="1600" dirty="0"/>
                    </a:p>
                  </a:txBody>
                  <a:tcPr/>
                </a:tc>
                <a:tc>
                  <a:txBody>
                    <a:bodyPr/>
                    <a:lstStyle/>
                    <a:p>
                      <a:r>
                        <a:rPr lang="it-IT" sz="1600" dirty="0" smtClean="0"/>
                        <a:t>0.0042</a:t>
                      </a:r>
                      <a:endParaRPr lang="it-IT" sz="1600" dirty="0"/>
                    </a:p>
                  </a:txBody>
                  <a:tcPr/>
                </a:tc>
              </a:tr>
              <a:tr h="324892">
                <a:tc>
                  <a:txBody>
                    <a:bodyPr/>
                    <a:lstStyle/>
                    <a:p>
                      <a:r>
                        <a:rPr lang="it-IT" sz="1600" dirty="0" smtClean="0"/>
                        <a:t>Hubble </a:t>
                      </a:r>
                      <a:r>
                        <a:rPr lang="it-IT" sz="1600" dirty="0" err="1" smtClean="0"/>
                        <a:t>constant</a:t>
                      </a:r>
                      <a:r>
                        <a:rPr lang="it-IT" sz="1600" dirty="0" smtClean="0"/>
                        <a:t> [km/s/</a:t>
                      </a:r>
                      <a:r>
                        <a:rPr lang="it-IT" sz="1600" dirty="0" err="1" smtClean="0"/>
                        <a:t>Mpc</a:t>
                      </a:r>
                      <a:r>
                        <a:rPr lang="it-IT" sz="1600" dirty="0" smtClean="0"/>
                        <a:t>]</a:t>
                      </a:r>
                      <a:endParaRPr lang="it-IT" sz="1600" dirty="0"/>
                    </a:p>
                  </a:txBody>
                  <a:tcPr/>
                </a:tc>
                <a:tc>
                  <a:txBody>
                    <a:bodyPr/>
                    <a:lstStyle/>
                    <a:p>
                      <a:r>
                        <a:rPr lang="it-IT" sz="1600" i="1" dirty="0" smtClean="0">
                          <a:sym typeface="Symbol"/>
                        </a:rPr>
                        <a:t>H</a:t>
                      </a:r>
                      <a:r>
                        <a:rPr lang="it-IT" sz="1600" i="0" baseline="-25000" dirty="0" smtClean="0">
                          <a:sym typeface="Symbol"/>
                        </a:rPr>
                        <a:t>0</a:t>
                      </a:r>
                      <a:endParaRPr lang="it-IT" sz="1600" dirty="0"/>
                    </a:p>
                  </a:txBody>
                  <a:tcPr/>
                </a:tc>
                <a:tc>
                  <a:txBody>
                    <a:bodyPr/>
                    <a:lstStyle/>
                    <a:p>
                      <a:r>
                        <a:rPr lang="it-IT" sz="1600" dirty="0" smtClean="0"/>
                        <a:t>1.2</a:t>
                      </a:r>
                      <a:endParaRPr lang="it-IT" sz="1600" dirty="0"/>
                    </a:p>
                  </a:txBody>
                  <a:tcPr/>
                </a:tc>
                <a:tc>
                  <a:txBody>
                    <a:bodyPr/>
                    <a:lstStyle/>
                    <a:p>
                      <a:r>
                        <a:rPr lang="it-IT" sz="1600" dirty="0" smtClean="0"/>
                        <a:t>0.53</a:t>
                      </a:r>
                      <a:endParaRPr lang="it-IT" sz="1600" dirty="0"/>
                    </a:p>
                  </a:txBody>
                  <a:tcPr/>
                </a:tc>
              </a:tr>
              <a:tr h="324892">
                <a:tc>
                  <a:txBody>
                    <a:bodyPr/>
                    <a:lstStyle/>
                    <a:p>
                      <a:r>
                        <a:rPr lang="it-IT" sz="1600" kern="1200" baseline="0" dirty="0" smtClean="0">
                          <a:solidFill>
                            <a:schemeClr val="dk1"/>
                          </a:solidFill>
                          <a:latin typeface="+mn-lt"/>
                          <a:ea typeface="+mn-ea"/>
                          <a:cs typeface="+mn-cs"/>
                        </a:rPr>
                        <a:t>Scalar </a:t>
                      </a:r>
                      <a:r>
                        <a:rPr lang="it-IT" sz="1600" kern="1200" baseline="0" dirty="0" err="1" smtClean="0">
                          <a:solidFill>
                            <a:schemeClr val="dk1"/>
                          </a:solidFill>
                          <a:latin typeface="+mn-lt"/>
                          <a:ea typeface="+mn-ea"/>
                          <a:cs typeface="+mn-cs"/>
                        </a:rPr>
                        <a:t>spectrum</a:t>
                      </a:r>
                      <a:r>
                        <a:rPr lang="it-IT" sz="1600" kern="1200" baseline="0" dirty="0" smtClean="0">
                          <a:solidFill>
                            <a:schemeClr val="dk1"/>
                          </a:solidFill>
                          <a:latin typeface="+mn-lt"/>
                          <a:ea typeface="+mn-ea"/>
                          <a:cs typeface="+mn-cs"/>
                        </a:rPr>
                        <a:t> </a:t>
                      </a:r>
                      <a:r>
                        <a:rPr lang="it-IT" sz="1600" kern="1200" baseline="0" dirty="0" err="1" smtClean="0">
                          <a:solidFill>
                            <a:schemeClr val="dk1"/>
                          </a:solidFill>
                          <a:latin typeface="+mn-lt"/>
                          <a:ea typeface="+mn-ea"/>
                          <a:cs typeface="+mn-cs"/>
                        </a:rPr>
                        <a:t>power-law</a:t>
                      </a:r>
                      <a:r>
                        <a:rPr lang="it-IT" sz="1600" kern="1200" baseline="0" dirty="0" smtClean="0">
                          <a:solidFill>
                            <a:schemeClr val="dk1"/>
                          </a:solidFill>
                          <a:latin typeface="+mn-lt"/>
                          <a:ea typeface="+mn-ea"/>
                          <a:cs typeface="+mn-cs"/>
                        </a:rPr>
                        <a:t> </a:t>
                      </a:r>
                      <a:r>
                        <a:rPr lang="it-IT" sz="1600" kern="1200" baseline="0" dirty="0" err="1" smtClean="0">
                          <a:solidFill>
                            <a:schemeClr val="dk1"/>
                          </a:solidFill>
                          <a:latin typeface="+mn-lt"/>
                          <a:ea typeface="+mn-ea"/>
                          <a:cs typeface="+mn-cs"/>
                        </a:rPr>
                        <a:t>index</a:t>
                      </a:r>
                      <a:endParaRPr lang="it-IT" sz="1600" dirty="0"/>
                    </a:p>
                  </a:txBody>
                  <a:tcPr/>
                </a:tc>
                <a:tc>
                  <a:txBody>
                    <a:bodyPr/>
                    <a:lstStyle/>
                    <a:p>
                      <a:r>
                        <a:rPr lang="it-IT" sz="1600" i="1" dirty="0" err="1" smtClean="0">
                          <a:sym typeface="Symbol"/>
                        </a:rPr>
                        <a:t>n</a:t>
                      </a:r>
                      <a:r>
                        <a:rPr lang="it-IT" sz="1600" i="0" baseline="-25000" dirty="0" err="1" smtClean="0">
                          <a:sym typeface="Symbol"/>
                        </a:rPr>
                        <a:t>S</a:t>
                      </a:r>
                      <a:endParaRPr lang="it-IT" sz="1600" dirty="0"/>
                    </a:p>
                  </a:txBody>
                  <a:tcPr/>
                </a:tc>
                <a:tc>
                  <a:txBody>
                    <a:bodyPr/>
                    <a:lstStyle/>
                    <a:p>
                      <a:r>
                        <a:rPr lang="it-IT" sz="1600" dirty="0" smtClean="0"/>
                        <a:t> 0.007 </a:t>
                      </a:r>
                      <a:endParaRPr lang="it-IT" sz="1600" dirty="0"/>
                    </a:p>
                  </a:txBody>
                  <a:tcPr/>
                </a:tc>
                <a:tc>
                  <a:txBody>
                    <a:bodyPr/>
                    <a:lstStyle/>
                    <a:p>
                      <a:r>
                        <a:rPr lang="it-IT" sz="1600" dirty="0" smtClean="0"/>
                        <a:t>0.0031</a:t>
                      </a:r>
                      <a:endParaRPr lang="it-IT" sz="1600" dirty="0"/>
                    </a:p>
                  </a:txBody>
                  <a:tcPr/>
                </a:tc>
              </a:tr>
            </a:tbl>
          </a:graphicData>
        </a:graphic>
      </p:graphicFrame>
      <p:sp>
        <p:nvSpPr>
          <p:cNvPr id="13" name="Rettangolo 12"/>
          <p:cNvSpPr/>
          <p:nvPr/>
        </p:nvSpPr>
        <p:spPr>
          <a:xfrm>
            <a:off x="3275856" y="836712"/>
            <a:ext cx="2377574" cy="369332"/>
          </a:xfrm>
          <a:prstGeom prst="rect">
            <a:avLst/>
          </a:prstGeom>
        </p:spPr>
        <p:txBody>
          <a:bodyPr wrap="none">
            <a:spAutoFit/>
          </a:bodyPr>
          <a:lstStyle/>
          <a:p>
            <a:r>
              <a:rPr lang="it-IT" b="1" dirty="0" smtClean="0">
                <a:solidFill>
                  <a:srgbClr val="0000FF"/>
                </a:solidFill>
              </a:rPr>
              <a:t>6-parameters </a:t>
            </a:r>
            <a:r>
              <a:rPr lang="it-IT" b="1" dirty="0" err="1" smtClean="0">
                <a:solidFill>
                  <a:srgbClr val="0000FF"/>
                </a:solidFill>
              </a:rPr>
              <a:t>model</a:t>
            </a:r>
            <a:endParaRPr lang="it-IT" dirty="0">
              <a:solidFill>
                <a:srgbClr val="0000FF"/>
              </a:solidFill>
            </a:endParaRPr>
          </a:p>
        </p:txBody>
      </p:sp>
      <p:graphicFrame>
        <p:nvGraphicFramePr>
          <p:cNvPr id="14" name="Tabella 13"/>
          <p:cNvGraphicFramePr>
            <a:graphicFrameLocks noGrp="1"/>
          </p:cNvGraphicFramePr>
          <p:nvPr/>
        </p:nvGraphicFramePr>
        <p:xfrm>
          <a:off x="179513" y="4041863"/>
          <a:ext cx="8784975" cy="1979425"/>
        </p:xfrm>
        <a:graphic>
          <a:graphicData uri="http://schemas.openxmlformats.org/drawingml/2006/table">
            <a:tbl>
              <a:tblPr firstRow="1" bandRow="1">
                <a:tableStyleId>{5C22544A-7EE6-4342-B048-85BDC9FD1C3A}</a:tableStyleId>
              </a:tblPr>
              <a:tblGrid>
                <a:gridCol w="4150382"/>
                <a:gridCol w="962185"/>
                <a:gridCol w="1943082"/>
                <a:gridCol w="1729326"/>
              </a:tblGrid>
              <a:tr h="596969">
                <a:tc>
                  <a:txBody>
                    <a:bodyPr/>
                    <a:lstStyle/>
                    <a:p>
                      <a:r>
                        <a:rPr lang="it-IT" sz="1600" dirty="0" err="1" smtClean="0">
                          <a:solidFill>
                            <a:schemeClr val="tx1"/>
                          </a:solidFill>
                        </a:rPr>
                        <a:t>Parameter</a:t>
                      </a:r>
                      <a:endParaRPr lang="it-IT" sz="1600" dirty="0">
                        <a:solidFill>
                          <a:schemeClr val="tx1"/>
                        </a:solidFill>
                      </a:endParaRPr>
                    </a:p>
                  </a:txBody>
                  <a:tcPr/>
                </a:tc>
                <a:tc>
                  <a:txBody>
                    <a:bodyPr/>
                    <a:lstStyle/>
                    <a:p>
                      <a:endParaRPr lang="it-IT" sz="1600" dirty="0">
                        <a:solidFill>
                          <a:schemeClr val="tx1"/>
                        </a:solidFill>
                      </a:endParaRPr>
                    </a:p>
                  </a:txBody>
                  <a:tcPr/>
                </a:tc>
                <a:tc>
                  <a:txBody>
                    <a:bodyPr/>
                    <a:lstStyle/>
                    <a:p>
                      <a:r>
                        <a:rPr lang="it-IT" sz="1600" dirty="0" smtClean="0">
                          <a:solidFill>
                            <a:schemeClr val="tx1"/>
                          </a:solidFill>
                        </a:rPr>
                        <a:t>2013 </a:t>
                      </a:r>
                      <a:r>
                        <a:rPr lang="it-IT" sz="1600" dirty="0" err="1" smtClean="0">
                          <a:solidFill>
                            <a:schemeClr val="tx1"/>
                          </a:solidFill>
                        </a:rPr>
                        <a:t>uncertainty</a:t>
                      </a:r>
                      <a:endParaRPr lang="it-IT" sz="1600" dirty="0" smtClean="0">
                        <a:solidFill>
                          <a:schemeClr val="tx1"/>
                        </a:solidFill>
                      </a:endParaRPr>
                    </a:p>
                    <a:p>
                      <a:r>
                        <a:rPr lang="it-IT" sz="1600" dirty="0" smtClean="0">
                          <a:solidFill>
                            <a:schemeClr val="tx1"/>
                          </a:solidFill>
                        </a:rPr>
                        <a:t>(</a:t>
                      </a:r>
                      <a:r>
                        <a:rPr lang="it-IT" sz="1600" dirty="0" err="1" smtClean="0">
                          <a:solidFill>
                            <a:schemeClr val="tx1"/>
                          </a:solidFill>
                        </a:rPr>
                        <a:t>Planck+WP</a:t>
                      </a:r>
                      <a:r>
                        <a:rPr lang="it-IT" sz="1600" dirty="0" smtClean="0">
                          <a:solidFill>
                            <a:schemeClr val="tx1"/>
                          </a:solidFill>
                        </a:rPr>
                        <a:t>)</a:t>
                      </a:r>
                      <a:endParaRPr lang="it-IT" sz="1600" dirty="0">
                        <a:solidFill>
                          <a:schemeClr val="tx1"/>
                        </a:solidFill>
                      </a:endParaRPr>
                    </a:p>
                  </a:txBody>
                  <a:tcPr/>
                </a:tc>
                <a:tc>
                  <a:txBody>
                    <a:bodyPr/>
                    <a:lstStyle/>
                    <a:p>
                      <a:r>
                        <a:rPr lang="it-IT" sz="1600" dirty="0" err="1" smtClean="0">
                          <a:solidFill>
                            <a:schemeClr val="tx1"/>
                          </a:solidFill>
                        </a:rPr>
                        <a:t>Expected</a:t>
                      </a:r>
                      <a:r>
                        <a:rPr lang="it-IT" sz="1600" dirty="0" smtClean="0">
                          <a:solidFill>
                            <a:schemeClr val="tx1"/>
                          </a:solidFill>
                        </a:rPr>
                        <a:t> 2014 (Planck </a:t>
                      </a:r>
                      <a:r>
                        <a:rPr lang="it-IT" sz="1600" dirty="0" err="1" smtClean="0">
                          <a:solidFill>
                            <a:schemeClr val="tx1"/>
                          </a:solidFill>
                        </a:rPr>
                        <a:t>T+P</a:t>
                      </a:r>
                      <a:r>
                        <a:rPr lang="it-IT" sz="1600" dirty="0" smtClean="0">
                          <a:solidFill>
                            <a:schemeClr val="tx1"/>
                          </a:solidFill>
                        </a:rPr>
                        <a:t>)</a:t>
                      </a:r>
                      <a:endParaRPr lang="it-IT" sz="1600" dirty="0">
                        <a:solidFill>
                          <a:schemeClr val="tx1"/>
                        </a:solidFill>
                      </a:endParaRPr>
                    </a:p>
                  </a:txBody>
                  <a:tcPr/>
                </a:tc>
              </a:tr>
              <a:tr h="345614">
                <a:tc>
                  <a:txBody>
                    <a:bodyPr/>
                    <a:lstStyle/>
                    <a:p>
                      <a:r>
                        <a:rPr lang="it-IT" sz="1600" kern="1200" baseline="0" dirty="0" err="1" smtClean="0">
                          <a:solidFill>
                            <a:schemeClr val="dk1"/>
                          </a:solidFill>
                          <a:latin typeface="+mn-lt"/>
                          <a:ea typeface="+mn-ea"/>
                          <a:cs typeface="+mn-cs"/>
                        </a:rPr>
                        <a:t>Effective</a:t>
                      </a:r>
                      <a:r>
                        <a:rPr lang="it-IT" sz="1600" kern="1200" baseline="0" dirty="0" smtClean="0">
                          <a:solidFill>
                            <a:schemeClr val="dk1"/>
                          </a:solidFill>
                          <a:latin typeface="+mn-lt"/>
                          <a:ea typeface="+mn-ea"/>
                          <a:cs typeface="+mn-cs"/>
                        </a:rPr>
                        <a:t> </a:t>
                      </a:r>
                      <a:r>
                        <a:rPr lang="it-IT" sz="1600" kern="1200" baseline="0" dirty="0" err="1" smtClean="0">
                          <a:solidFill>
                            <a:schemeClr val="dk1"/>
                          </a:solidFill>
                          <a:latin typeface="+mn-lt"/>
                          <a:ea typeface="+mn-ea"/>
                          <a:cs typeface="+mn-cs"/>
                        </a:rPr>
                        <a:t>number</a:t>
                      </a:r>
                      <a:r>
                        <a:rPr lang="it-IT" sz="1600" kern="1200" baseline="0" dirty="0" smtClean="0">
                          <a:solidFill>
                            <a:schemeClr val="dk1"/>
                          </a:solidFill>
                          <a:latin typeface="+mn-lt"/>
                          <a:ea typeface="+mn-ea"/>
                          <a:cs typeface="+mn-cs"/>
                        </a:rPr>
                        <a:t> of neutrino </a:t>
                      </a:r>
                      <a:r>
                        <a:rPr lang="it-IT" sz="1600" kern="1200" baseline="0" dirty="0" err="1" smtClean="0">
                          <a:solidFill>
                            <a:schemeClr val="dk1"/>
                          </a:solidFill>
                          <a:latin typeface="+mn-lt"/>
                          <a:ea typeface="+mn-ea"/>
                          <a:cs typeface="+mn-cs"/>
                        </a:rPr>
                        <a:t>species</a:t>
                      </a:r>
                      <a:endParaRPr lang="it-IT" sz="1600" i="1" baseline="30000" dirty="0"/>
                    </a:p>
                  </a:txBody>
                  <a:tcPr/>
                </a:tc>
                <a:tc>
                  <a:txBody>
                    <a:bodyPr/>
                    <a:lstStyle/>
                    <a:p>
                      <a:r>
                        <a:rPr lang="it-IT" sz="1600" i="1" baseline="0" dirty="0" err="1" smtClean="0">
                          <a:sym typeface="Symbol"/>
                        </a:rPr>
                        <a:t>N</a:t>
                      </a:r>
                      <a:r>
                        <a:rPr lang="it-IT" sz="1600" i="0" baseline="-25000" dirty="0" err="1" smtClean="0">
                          <a:sym typeface="Symbol"/>
                        </a:rPr>
                        <a:t>eff</a:t>
                      </a:r>
                      <a:r>
                        <a:rPr lang="it-IT" sz="1600" i="1" baseline="30000" dirty="0" smtClean="0">
                          <a:sym typeface="Symbol"/>
                        </a:rPr>
                        <a:t> </a:t>
                      </a:r>
                      <a:endParaRPr lang="it-IT" sz="1600" i="1" baseline="30000" dirty="0"/>
                    </a:p>
                  </a:txBody>
                  <a:tcPr/>
                </a:tc>
                <a:tc>
                  <a:txBody>
                    <a:bodyPr/>
                    <a:lstStyle/>
                    <a:p>
                      <a:r>
                        <a:rPr lang="it-IT" sz="1600" dirty="0" smtClean="0"/>
                        <a:t>0.42</a:t>
                      </a:r>
                      <a:endParaRPr lang="it-IT" sz="1600" dirty="0"/>
                    </a:p>
                  </a:txBody>
                  <a:tcPr/>
                </a:tc>
                <a:tc>
                  <a:txBody>
                    <a:bodyPr/>
                    <a:lstStyle/>
                    <a:p>
                      <a:r>
                        <a:rPr lang="it-IT" sz="1600" dirty="0" smtClean="0"/>
                        <a:t>0.18</a:t>
                      </a:r>
                      <a:endParaRPr lang="it-IT" sz="1600" dirty="0"/>
                    </a:p>
                  </a:txBody>
                  <a:tcPr/>
                </a:tc>
              </a:tr>
              <a:tr h="345614">
                <a:tc>
                  <a:txBody>
                    <a:bodyPr/>
                    <a:lstStyle/>
                    <a:p>
                      <a:pPr marL="0" marR="0" indent="0" algn="l" defTabSz="914323"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Fraction of baryonic mass in helium</a:t>
                      </a:r>
                      <a:endParaRPr lang="it-IT" sz="1600" i="1" baseline="30000" dirty="0" smtClean="0"/>
                    </a:p>
                  </a:txBody>
                  <a:tcPr/>
                </a:tc>
                <a:tc>
                  <a:txBody>
                    <a:bodyPr/>
                    <a:lstStyle/>
                    <a:p>
                      <a:pPr marL="0" marR="0" indent="0" algn="l" defTabSz="914323" rtl="0" eaLnBrk="1" fontAlgn="auto" latinLnBrk="0" hangingPunct="1">
                        <a:lnSpc>
                          <a:spcPct val="100000"/>
                        </a:lnSpc>
                        <a:spcBef>
                          <a:spcPts val="0"/>
                        </a:spcBef>
                        <a:spcAft>
                          <a:spcPts val="0"/>
                        </a:spcAft>
                        <a:buClrTx/>
                        <a:buSzTx/>
                        <a:buFontTx/>
                        <a:buNone/>
                        <a:tabLst/>
                        <a:defRPr/>
                      </a:pPr>
                      <a:r>
                        <a:rPr lang="it-IT" sz="1600" i="1" dirty="0" err="1" smtClean="0">
                          <a:sym typeface="Symbol"/>
                        </a:rPr>
                        <a:t>Y</a:t>
                      </a:r>
                      <a:r>
                        <a:rPr lang="it-IT" sz="1600" i="0" baseline="-25000" dirty="0" err="1" smtClean="0">
                          <a:sym typeface="Symbol"/>
                        </a:rPr>
                        <a:t>p</a:t>
                      </a:r>
                      <a:endParaRPr lang="it-IT" sz="1600" i="1" baseline="30000" dirty="0" smtClean="0"/>
                    </a:p>
                  </a:txBody>
                  <a:tcPr/>
                </a:tc>
                <a:tc>
                  <a:txBody>
                    <a:bodyPr/>
                    <a:lstStyle/>
                    <a:p>
                      <a:r>
                        <a:rPr lang="it-IT" sz="1600" dirty="0" smtClean="0"/>
                        <a:t>0.035</a:t>
                      </a:r>
                      <a:endParaRPr lang="it-IT" sz="1600" dirty="0"/>
                    </a:p>
                  </a:txBody>
                  <a:tcPr/>
                </a:tc>
                <a:tc>
                  <a:txBody>
                    <a:bodyPr/>
                    <a:lstStyle/>
                    <a:p>
                      <a:r>
                        <a:rPr lang="it-IT" sz="1600" dirty="0" smtClean="0"/>
                        <a:t>0.010</a:t>
                      </a:r>
                      <a:endParaRPr lang="it-IT" sz="1600" dirty="0"/>
                    </a:p>
                  </a:txBody>
                  <a:tcPr/>
                </a:tc>
              </a:tr>
              <a:tr h="345614">
                <a:tc>
                  <a:txBody>
                    <a:bodyPr/>
                    <a:lstStyle/>
                    <a:p>
                      <a:r>
                        <a:rPr lang="en-US" sz="1600" kern="1200" baseline="0" dirty="0" smtClean="0">
                          <a:solidFill>
                            <a:schemeClr val="dk1"/>
                          </a:solidFill>
                          <a:latin typeface="+mn-lt"/>
                          <a:ea typeface="+mn-ea"/>
                          <a:cs typeface="+mn-cs"/>
                        </a:rPr>
                        <a:t>Dark energy equation of state</a:t>
                      </a:r>
                      <a:endParaRPr lang="it-IT" sz="1600" dirty="0"/>
                    </a:p>
                  </a:txBody>
                  <a:tcPr/>
                </a:tc>
                <a:tc>
                  <a:txBody>
                    <a:bodyPr/>
                    <a:lstStyle/>
                    <a:p>
                      <a:r>
                        <a:rPr lang="it-IT" sz="1600" i="1" dirty="0" smtClean="0">
                          <a:sym typeface="Symbol"/>
                        </a:rPr>
                        <a:t>w</a:t>
                      </a:r>
                      <a:endParaRPr lang="it-IT" sz="1600" i="1" dirty="0"/>
                    </a:p>
                  </a:txBody>
                  <a:tcPr/>
                </a:tc>
                <a:tc>
                  <a:txBody>
                    <a:bodyPr/>
                    <a:lstStyle/>
                    <a:p>
                      <a:r>
                        <a:rPr lang="it-IT" sz="1600" dirty="0" smtClean="0"/>
                        <a:t>0.32</a:t>
                      </a:r>
                      <a:endParaRPr lang="it-IT" sz="1600" dirty="0"/>
                    </a:p>
                  </a:txBody>
                  <a:tcPr/>
                </a:tc>
                <a:tc>
                  <a:txBody>
                    <a:bodyPr/>
                    <a:lstStyle/>
                    <a:p>
                      <a:r>
                        <a:rPr lang="it-IT" sz="1600" dirty="0" smtClean="0"/>
                        <a:t>0.20</a:t>
                      </a:r>
                      <a:endParaRPr lang="it-IT" sz="1600" dirty="0"/>
                    </a:p>
                  </a:txBody>
                  <a:tcPr/>
                </a:tc>
              </a:tr>
              <a:tr h="345614">
                <a:tc>
                  <a:txBody>
                    <a:bodyPr/>
                    <a:lstStyle/>
                    <a:p>
                      <a:r>
                        <a:rPr lang="it-IT" sz="1600" kern="1200" baseline="0" dirty="0" err="1" smtClean="0">
                          <a:solidFill>
                            <a:schemeClr val="dk1"/>
                          </a:solidFill>
                          <a:latin typeface="+mn-lt"/>
                          <a:ea typeface="+mn-ea"/>
                          <a:cs typeface="+mn-cs"/>
                        </a:rPr>
                        <a:t>Varying</a:t>
                      </a:r>
                      <a:r>
                        <a:rPr lang="it-IT" sz="1600" kern="1200" baseline="0" dirty="0" smtClean="0">
                          <a:solidFill>
                            <a:schemeClr val="dk1"/>
                          </a:solidFill>
                          <a:latin typeface="+mn-lt"/>
                          <a:ea typeface="+mn-ea"/>
                          <a:cs typeface="+mn-cs"/>
                        </a:rPr>
                        <a:t> </a:t>
                      </a:r>
                      <a:r>
                        <a:rPr lang="it-IT" sz="1600" kern="1200" baseline="0" dirty="0" err="1" smtClean="0">
                          <a:solidFill>
                            <a:schemeClr val="dk1"/>
                          </a:solidFill>
                          <a:latin typeface="+mn-lt"/>
                          <a:ea typeface="+mn-ea"/>
                          <a:cs typeface="+mn-cs"/>
                        </a:rPr>
                        <a:t>fine-structure</a:t>
                      </a:r>
                      <a:r>
                        <a:rPr lang="it-IT" sz="1600" kern="1200" baseline="0" dirty="0" smtClean="0">
                          <a:solidFill>
                            <a:schemeClr val="dk1"/>
                          </a:solidFill>
                          <a:latin typeface="+mn-lt"/>
                          <a:ea typeface="+mn-ea"/>
                          <a:cs typeface="+mn-cs"/>
                        </a:rPr>
                        <a:t> </a:t>
                      </a:r>
                      <a:r>
                        <a:rPr lang="it-IT" sz="1600" kern="1200" baseline="0" dirty="0" err="1" smtClean="0">
                          <a:solidFill>
                            <a:schemeClr val="dk1"/>
                          </a:solidFill>
                          <a:latin typeface="+mn-lt"/>
                          <a:ea typeface="+mn-ea"/>
                          <a:cs typeface="+mn-cs"/>
                        </a:rPr>
                        <a:t>constant</a:t>
                      </a:r>
                      <a:endParaRPr lang="it-IT" sz="1600" dirty="0"/>
                    </a:p>
                  </a:txBody>
                  <a:tcPr/>
                </a:tc>
                <a:tc>
                  <a:txBody>
                    <a:bodyPr/>
                    <a:lstStyle/>
                    <a:p>
                      <a:r>
                        <a:rPr lang="it-IT" sz="1600" dirty="0" smtClean="0">
                          <a:sym typeface="Symbol"/>
                        </a:rPr>
                        <a:t>/</a:t>
                      </a:r>
                      <a:r>
                        <a:rPr lang="it-IT" sz="1600" baseline="-25000" dirty="0" smtClean="0">
                          <a:sym typeface="Symbol"/>
                        </a:rPr>
                        <a:t>0</a:t>
                      </a:r>
                      <a:endParaRPr lang="it-IT" sz="1600" baseline="-25000" dirty="0"/>
                    </a:p>
                  </a:txBody>
                  <a:tcPr/>
                </a:tc>
                <a:tc>
                  <a:txBody>
                    <a:bodyPr/>
                    <a:lstStyle/>
                    <a:p>
                      <a:r>
                        <a:rPr lang="it-IT" sz="1600" dirty="0" smtClean="0"/>
                        <a:t>0.0043</a:t>
                      </a:r>
                      <a:endParaRPr lang="it-IT" sz="1600" dirty="0"/>
                    </a:p>
                  </a:txBody>
                  <a:tcPr/>
                </a:tc>
                <a:tc>
                  <a:txBody>
                    <a:bodyPr/>
                    <a:lstStyle/>
                    <a:p>
                      <a:r>
                        <a:rPr lang="it-IT" sz="1600" dirty="0" smtClean="0"/>
                        <a:t>0.0018</a:t>
                      </a:r>
                      <a:endParaRPr lang="it-IT" sz="1600" dirty="0"/>
                    </a:p>
                  </a:txBody>
                  <a:tcPr/>
                </a:tc>
              </a:tr>
            </a:tbl>
          </a:graphicData>
        </a:graphic>
      </p:graphicFrame>
      <p:sp>
        <p:nvSpPr>
          <p:cNvPr id="15" name="Rettangolo 14"/>
          <p:cNvSpPr/>
          <p:nvPr/>
        </p:nvSpPr>
        <p:spPr>
          <a:xfrm>
            <a:off x="2681640" y="3645024"/>
            <a:ext cx="3762568" cy="369332"/>
          </a:xfrm>
          <a:prstGeom prst="rect">
            <a:avLst/>
          </a:prstGeom>
        </p:spPr>
        <p:txBody>
          <a:bodyPr wrap="none">
            <a:spAutoFit/>
          </a:bodyPr>
          <a:lstStyle/>
          <a:p>
            <a:r>
              <a:rPr lang="it-IT" b="1" dirty="0" err="1" smtClean="0">
                <a:solidFill>
                  <a:srgbClr val="0000FF"/>
                </a:solidFill>
              </a:rPr>
              <a:t>Constraints</a:t>
            </a:r>
            <a:r>
              <a:rPr lang="it-IT" b="1" dirty="0" smtClean="0">
                <a:solidFill>
                  <a:srgbClr val="0000FF"/>
                </a:solidFill>
              </a:rPr>
              <a:t> on </a:t>
            </a:r>
            <a:r>
              <a:rPr lang="it-IT" b="1" dirty="0" err="1" smtClean="0">
                <a:solidFill>
                  <a:srgbClr val="0000FF"/>
                </a:solidFill>
              </a:rPr>
              <a:t>other</a:t>
            </a:r>
            <a:r>
              <a:rPr lang="it-IT" b="1" dirty="0" smtClean="0">
                <a:solidFill>
                  <a:srgbClr val="0000FF"/>
                </a:solidFill>
              </a:rPr>
              <a:t> </a:t>
            </a:r>
            <a:r>
              <a:rPr lang="it-IT" b="1" dirty="0" err="1" smtClean="0">
                <a:solidFill>
                  <a:srgbClr val="0000FF"/>
                </a:solidFill>
              </a:rPr>
              <a:t>parameters</a:t>
            </a:r>
            <a:endParaRPr lang="it-IT" dirty="0">
              <a:solidFill>
                <a:srgbClr val="0000FF"/>
              </a:solidFill>
            </a:endParaRPr>
          </a:p>
        </p:txBody>
      </p:sp>
    </p:spTree>
    <p:extLst>
      <p:ext uri="{BB962C8B-B14F-4D97-AF65-F5344CB8AC3E}">
        <p14:creationId xmlns:p14="http://schemas.microsoft.com/office/powerpoint/2010/main" val="95365227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Piece_CMB_2k.tif"/>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le 1"/>
          <p:cNvSpPr>
            <a:spLocks noGrp="1"/>
          </p:cNvSpPr>
          <p:nvPr>
            <p:ph type="title"/>
          </p:nvPr>
        </p:nvSpPr>
        <p:spPr/>
        <p:txBody>
          <a:bodyPr/>
          <a:lstStyle/>
          <a:p>
            <a:pPr eaLnBrk="1" hangingPunct="1"/>
            <a:endParaRPr lang="en-US" smtClean="0"/>
          </a:p>
        </p:txBody>
      </p:sp>
      <p:sp>
        <p:nvSpPr>
          <p:cNvPr id="20483" name="Title 1"/>
          <p:cNvSpPr txBox="1">
            <a:spLocks/>
          </p:cNvSpPr>
          <p:nvPr/>
        </p:nvSpPr>
        <p:spPr bwMode="auto">
          <a:xfrm>
            <a:off x="0" y="107950"/>
            <a:ext cx="899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just" eaLnBrk="1" hangingPunct="1"/>
            <a:r>
              <a:rPr lang="en-US" sz="2000" b="1" dirty="0">
                <a:solidFill>
                  <a:srgbClr val="0000FF"/>
                </a:solidFill>
              </a:rPr>
              <a:t>The scientific results that we present today are a product of the Planck Collaboration, including individuals from more than 100 scientific institutes in Europe, the USA and Canada  </a:t>
            </a:r>
          </a:p>
        </p:txBody>
      </p:sp>
      <p:sp>
        <p:nvSpPr>
          <p:cNvPr id="20484" name="TextBox 11"/>
          <p:cNvSpPr txBox="1">
            <a:spLocks noChangeArrowheads="1"/>
          </p:cNvSpPr>
          <p:nvPr/>
        </p:nvSpPr>
        <p:spPr bwMode="auto">
          <a:xfrm>
            <a:off x="7524328" y="1039154"/>
            <a:ext cx="165301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r>
              <a:rPr lang="en-US" sz="1300" dirty="0"/>
              <a:t>Planck is a project of the European Space Agency, with instruments provided by two scientific Consortia funded by ESA member states (in particular the lead countries: France and Italy) with contributions from NASA (USA), and telescope reflectors provided in a collaboration between ESA and a scientific Consortium led and funded by Denmark.</a:t>
            </a:r>
          </a:p>
        </p:txBody>
      </p:sp>
      <p:pic>
        <p:nvPicPr>
          <p:cNvPr id="20485" name="Picture 1" descr="Logos_March-2013.pd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606" y="1237951"/>
            <a:ext cx="7680950" cy="562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pPr>
              <a:defRPr/>
            </a:pPr>
            <a:fld id="{1750A809-459B-4D62-A9A0-98B854A8ECEE}" type="slidenum">
              <a:rPr lang="en-US" smtClean="0"/>
              <a:pPr>
                <a:defRPr/>
              </a:pPr>
              <a:t>56</a:t>
            </a:fld>
            <a:endParaRPr lang="en-US"/>
          </a:p>
        </p:txBody>
      </p:sp>
    </p:spTree>
    <p:extLst>
      <p:ext uri="{BB962C8B-B14F-4D97-AF65-F5344CB8AC3E}">
        <p14:creationId xmlns:p14="http://schemas.microsoft.com/office/powerpoint/2010/main" val="13757693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89" name="Picture 1" descr="nyt-ht-planck.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0958" y="529917"/>
            <a:ext cx="4459572" cy="362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192" y="264614"/>
            <a:ext cx="3442189" cy="63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9307" y="4653887"/>
            <a:ext cx="4801314" cy="646331"/>
          </a:xfrm>
          <a:prstGeom prst="rect">
            <a:avLst/>
          </a:prstGeom>
          <a:noFill/>
        </p:spPr>
        <p:txBody>
          <a:bodyPr wrap="none" rtlCol="0">
            <a:spAutoFit/>
          </a:bodyPr>
          <a:lstStyle/>
          <a:p>
            <a:r>
              <a:rPr lang="it-IT" dirty="0" smtClean="0"/>
              <a:t>Impressive impact on the international</a:t>
            </a:r>
          </a:p>
          <a:p>
            <a:r>
              <a:rPr lang="it-IT" dirty="0"/>
              <a:t>p</a:t>
            </a:r>
            <a:r>
              <a:rPr lang="it-IT" dirty="0" smtClean="0"/>
              <a:t>ress (with the exception of the italian one…)</a:t>
            </a:r>
            <a:endParaRPr lang="it-IT" dirty="0"/>
          </a:p>
        </p:txBody>
      </p:sp>
    </p:spTree>
    <p:extLst>
      <p:ext uri="{BB962C8B-B14F-4D97-AF65-F5344CB8AC3E}">
        <p14:creationId xmlns:p14="http://schemas.microsoft.com/office/powerpoint/2010/main" val="1961214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196" y="990900"/>
            <a:ext cx="6003608" cy="542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2839" y="353953"/>
            <a:ext cx="6301725" cy="369332"/>
          </a:xfrm>
          <a:prstGeom prst="rect">
            <a:avLst/>
          </a:prstGeom>
          <a:noFill/>
        </p:spPr>
        <p:txBody>
          <a:bodyPr wrap="none" rtlCol="0">
            <a:spAutoFit/>
          </a:bodyPr>
          <a:lstStyle/>
          <a:p>
            <a:r>
              <a:rPr lang="it-IT" dirty="0" smtClean="0"/>
              <a:t>First cosmology release: 29 papers…about 1000 pages !!!!</a:t>
            </a:r>
            <a:endParaRPr lang="it-IT" dirty="0"/>
          </a:p>
        </p:txBody>
      </p:sp>
      <p:sp>
        <p:nvSpPr>
          <p:cNvPr id="5" name="Oval 4"/>
          <p:cNvSpPr/>
          <p:nvPr/>
        </p:nvSpPr>
        <p:spPr bwMode="auto">
          <a:xfrm>
            <a:off x="4572000" y="990900"/>
            <a:ext cx="1152395" cy="85042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pPr>
            <a:endParaRPr kumimoji="0" lang="it-IT" sz="2400" b="0" i="0" u="none" strike="noStrike" cap="none" normalizeH="0" baseline="0" smtClean="0">
              <a:ln>
                <a:noFill/>
              </a:ln>
              <a:solidFill>
                <a:srgbClr val="000000"/>
              </a:solidFill>
              <a:effectLst/>
              <a:latin typeface="Arial" charset="0"/>
            </a:endParaRPr>
          </a:p>
        </p:txBody>
      </p:sp>
      <p:sp>
        <p:nvSpPr>
          <p:cNvPr id="8" name="Oval 7"/>
          <p:cNvSpPr/>
          <p:nvPr/>
        </p:nvSpPr>
        <p:spPr bwMode="auto">
          <a:xfrm>
            <a:off x="4574088" y="1794652"/>
            <a:ext cx="1152395" cy="85042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pPr>
            <a:endParaRPr kumimoji="0" lang="it-IT" sz="2400" b="0" i="0" u="none" strike="noStrike" cap="none" normalizeH="0" baseline="0" smtClean="0">
              <a:ln>
                <a:noFill/>
              </a:ln>
              <a:solidFill>
                <a:srgbClr val="000000"/>
              </a:solidFill>
              <a:effectLst/>
              <a:latin typeface="Arial" charset="0"/>
            </a:endParaRPr>
          </a:p>
        </p:txBody>
      </p:sp>
      <p:sp>
        <p:nvSpPr>
          <p:cNvPr id="9" name="Oval 8"/>
          <p:cNvSpPr/>
          <p:nvPr/>
        </p:nvSpPr>
        <p:spPr bwMode="auto">
          <a:xfrm>
            <a:off x="6127312" y="1794652"/>
            <a:ext cx="1152395" cy="85042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pPr>
            <a:endParaRPr kumimoji="0" lang="it-IT" sz="2400" b="0" i="0" u="none" strike="noStrike" cap="none" normalizeH="0" baseline="0" smtClean="0">
              <a:ln>
                <a:noFill/>
              </a:ln>
              <a:solidFill>
                <a:srgbClr val="000000"/>
              </a:solidFill>
              <a:effectLst/>
              <a:latin typeface="Arial" charset="0"/>
            </a:endParaRPr>
          </a:p>
        </p:txBody>
      </p:sp>
      <p:sp>
        <p:nvSpPr>
          <p:cNvPr id="10" name="Oval 9"/>
          <p:cNvSpPr/>
          <p:nvPr/>
        </p:nvSpPr>
        <p:spPr bwMode="auto">
          <a:xfrm>
            <a:off x="4561562" y="5677712"/>
            <a:ext cx="1152395" cy="85042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pPr>
            <a:endParaRPr kumimoji="0" lang="it-IT" sz="24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3002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56" y="271082"/>
            <a:ext cx="8713089" cy="631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251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374809"/>
            <a:ext cx="8517160" cy="610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447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95" y="177151"/>
            <a:ext cx="8836410" cy="650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147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defRPr kumimoji="0" lang="en-GB" sz="2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defRPr kumimoji="0" lang="en-GB" sz="2400" b="0" i="0" u="none" strike="noStrike" cap="none" normalizeH="0" baseline="0" smtClean="0">
            <a:ln>
              <a:noFill/>
            </a:ln>
            <a:solidFill>
              <a:srgbClr val="0000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defRPr kumimoji="0" lang="en-GB" sz="2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defRPr kumimoji="0" lang="en-GB" sz="2400" b="0" i="0" u="none" strike="noStrike" cap="none" normalizeH="0" baseline="0" smtClean="0">
            <a:ln>
              <a:noFill/>
            </a:ln>
            <a:solidFill>
              <a:srgbClr val="0000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Mandolesi Palermo1 Planck_May 2011.thmx</Template>
  <TotalTime>24472</TotalTime>
  <Words>2237</Words>
  <Application>Microsoft Office PowerPoint</Application>
  <PresentationFormat>On-screen Show (4:3)</PresentationFormat>
  <Paragraphs>368</Paragraphs>
  <Slides>57</Slides>
  <Notes>13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61" baseType="lpstr">
      <vt:lpstr>Struttura predefinita</vt:lpstr>
      <vt:lpstr>1_Struttura predefinita</vt:lpstr>
      <vt:lpstr>1_Tema di Office</vt:lpstr>
      <vt:lpstr>Equation</vt:lpstr>
      <vt:lpstr>First Cosmology Results from Planck</vt:lpstr>
      <vt:lpstr>PowerPoint Presentation</vt:lpstr>
      <vt:lpstr>Planck Collaboration 300+ names</vt:lpstr>
      <vt:lpstr>PowerPoint Presentation</vt:lpstr>
      <vt:lpstr>Planck History in Brief</vt:lpstr>
      <vt:lpstr>PowerPoint Presentation</vt:lpstr>
      <vt:lpstr>PowerPoint Presentation</vt:lpstr>
      <vt:lpstr>PowerPoint Presentation</vt:lpstr>
      <vt:lpstr>PowerPoint Presentation</vt:lpstr>
      <vt:lpstr>PowerPoint Presentation</vt:lpstr>
      <vt:lpstr>Planck in L2 Orbit since 7/2009</vt:lpstr>
      <vt:lpstr>PowerPoint Presentation</vt:lpstr>
      <vt:lpstr>The Cosmic Microwave Background</vt:lpstr>
      <vt:lpstr>PowerPoint Presentation</vt:lpstr>
      <vt:lpstr>PowerPoint Presentation</vt:lpstr>
      <vt:lpstr>Planck 2013 CMB Map</vt:lpstr>
      <vt:lpstr>The Planck sky</vt:lpstr>
      <vt:lpstr>Comparison with COBE and WMAP</vt:lpstr>
      <vt:lpstr>PowerPoint Presentation</vt:lpstr>
      <vt:lpstr>Planck 2013 TT angular spectrum</vt:lpstr>
      <vt:lpstr>PowerPoint Presentation</vt:lpstr>
      <vt:lpstr>PowerPoint Presentation</vt:lpstr>
      <vt:lpstr>PowerPoint Presentation</vt:lpstr>
      <vt:lpstr>PowerPoint Presentation</vt:lpstr>
      <vt:lpstr>How to get a bound on a cosmological parameter</vt:lpstr>
      <vt:lpstr>PowerPoint Presentation</vt:lpstr>
      <vt:lpstr>PowerPoint Presentation</vt:lpstr>
      <vt:lpstr>PowerPoint Presentation</vt:lpstr>
      <vt:lpstr>Planck dark matter distribution throught CMB lensing</vt:lpstr>
      <vt:lpstr>PowerPoint Presentation</vt:lpstr>
      <vt:lpstr>PowerPoint Presentation</vt:lpstr>
      <vt:lpstr>Constraints on LCDM</vt:lpstr>
      <vt:lpstr>Constraints</vt:lpstr>
      <vt:lpstr>The basic content of the Universe</vt:lpstr>
      <vt:lpstr>PowerPoint Presentation</vt:lpstr>
      <vt:lpstr>Comparison with SN-Ia data</vt:lpstr>
      <vt:lpstr>Comparison with BAO surveys</vt:lpstr>
      <vt:lpstr>Comparison with BBN and primordial He and D</vt:lpstr>
      <vt:lpstr>Standard Model Extensions</vt:lpstr>
      <vt:lpstr>PowerPoint Presentation</vt:lpstr>
      <vt:lpstr>PowerPoint Presentation</vt:lpstr>
      <vt:lpstr>Can we combine Planck and HST ?</vt:lpstr>
      <vt:lpstr>Constraints from Planck + astrophysical datasets (95% c.l.)</vt:lpstr>
      <vt:lpstr>Constraints from BBN</vt:lpstr>
      <vt:lpstr>Anomalous Lensing Amplitude</vt:lpstr>
      <vt:lpstr>Constraints on Neutrino Mass (standard 3 neutrino framework)</vt:lpstr>
      <vt:lpstr>Clusters of galaxies</vt:lpstr>
      <vt:lpstr>Evidence for a Neutrino mass from SZ Clusters counts ?</vt:lpstr>
      <vt:lpstr>Constraints on Neutrino masses (sterile neutrinos)</vt:lpstr>
      <vt:lpstr>Constraints on Dark Energy</vt:lpstr>
      <vt:lpstr>Constraints on Curvature</vt:lpstr>
      <vt:lpstr>Constraints on Variations of Fine Structure Constant</vt:lpstr>
      <vt:lpstr>Should we care about a 3 s signal ?</vt:lpstr>
      <vt:lpstr>Conclusions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Planck Cosmological Results</dc:title>
  <dc:creator>alessandro gruppuso</dc:creator>
  <cp:lastModifiedBy>Alex</cp:lastModifiedBy>
  <cp:revision>216</cp:revision>
  <dcterms:created xsi:type="dcterms:W3CDTF">2013-03-22T11:26:39Z</dcterms:created>
  <dcterms:modified xsi:type="dcterms:W3CDTF">2013-05-29T11:49:17Z</dcterms:modified>
</cp:coreProperties>
</file>