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57" r:id="rId3"/>
    <p:sldId id="258" r:id="rId4"/>
    <p:sldId id="260" r:id="rId5"/>
    <p:sldId id="261" r:id="rId6"/>
    <p:sldId id="270" r:id="rId7"/>
    <p:sldId id="262" r:id="rId8"/>
    <p:sldId id="263" r:id="rId9"/>
    <p:sldId id="264" r:id="rId10"/>
    <p:sldId id="268" r:id="rId11"/>
    <p:sldId id="265" r:id="rId1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ile medio 2 - Color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Stile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AF606853-7671-496A-8E4F-DF71F8EC918B}" styleName="Stile scuro 1 - Colore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Stile scuro 2 - Colore 1/Color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142" autoAdjust="0"/>
    <p:restoredTop sz="94660"/>
  </p:normalViewPr>
  <p:slideViewPr>
    <p:cSldViewPr>
      <p:cViewPr>
        <p:scale>
          <a:sx n="66" d="100"/>
          <a:sy n="66" d="100"/>
        </p:scale>
        <p:origin x="-1308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4C220B-31E9-462E-8C71-1FA4E7E542B8}" type="datetimeFigureOut">
              <a:rPr lang="en-US" smtClean="0"/>
              <a:t>5/8/2013</a:t>
            </a:fld>
            <a:endParaRPr lang="en-US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C89393-52F0-4F9F-B14F-95BD1F2C182F}" type="slidenum">
              <a:rPr lang="en-US" smtClean="0"/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28" name="Segnaposto data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15700BE6-BC3F-4474-884C-EE42664E5D79}" type="datetime1">
              <a:rPr lang="en-US" smtClean="0"/>
              <a:t>5/8/2013</a:t>
            </a:fld>
            <a:endParaRPr lang="en-US"/>
          </a:p>
        </p:txBody>
      </p:sp>
      <p:sp>
        <p:nvSpPr>
          <p:cNvPr id="17" name="Segnaposto piè di pagina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r>
              <a:rPr lang="en-US" smtClean="0"/>
              <a:t>F. Villa</a:t>
            </a:r>
            <a:endParaRPr lang="en-US"/>
          </a:p>
        </p:txBody>
      </p:sp>
      <p:sp>
        <p:nvSpPr>
          <p:cNvPr id="29" name="Segnaposto numero diapositiva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105B872D-E47F-4853-84EB-60D68C3002E6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21" name="Rettangolo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ttangolo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ttangolo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ttangolo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DAEBC-EF44-4197-9725-D4B1810EDAFC}" type="datetime1">
              <a:rPr lang="en-US" smtClean="0"/>
              <a:t>5/8/2013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F. Villa</a:t>
            </a:r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B872D-E47F-4853-84EB-60D68C3002E6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FB8EB-C11A-4C90-9B8B-73BB6798535A}" type="datetime1">
              <a:rPr lang="en-US" smtClean="0"/>
              <a:t>5/8/2013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F. Villa</a:t>
            </a:r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B872D-E47F-4853-84EB-60D68C3002E6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7" name="Connettore 1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riangolo isosce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Connettore 1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C1CB-310B-418A-B59B-313241286BC6}" type="datetime1">
              <a:rPr lang="en-US" smtClean="0"/>
              <a:t>5/8/2013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F. Villa</a:t>
            </a:r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B872D-E47F-4853-84EB-60D68C3002E6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8" name="Segnaposto contenuto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58762867-9ED2-4218-BF45-E8A7ABD04457}" type="datetime1">
              <a:rPr lang="en-US" smtClean="0"/>
              <a:t>5/8/2013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r>
              <a:rPr lang="en-US" smtClean="0"/>
              <a:t>F. Villa</a:t>
            </a:r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105B872D-E47F-4853-84EB-60D68C3002E6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7" name="Rettangolo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tangolo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E0BCF-5285-44E6-B21F-EB821C9A6596}" type="datetime1">
              <a:rPr lang="en-US" smtClean="0"/>
              <a:t>5/8/2013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F. Villa</a:t>
            </a:r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B872D-E47F-4853-84EB-60D68C3002E6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9" name="Segnaposto contenuto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1" name="Segnaposto contenuto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302FA-1244-466A-B68B-5AAB81DEA5EB}" type="datetime1">
              <a:rPr lang="en-US" smtClean="0"/>
              <a:t>5/8/2013</a:t>
            </a:fld>
            <a:endParaRPr lang="en-US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F. Villa</a:t>
            </a:r>
            <a:endParaRPr lang="en-US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B872D-E47F-4853-84EB-60D68C3002E6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11" name="Segnaposto contenuto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3" name="Segnaposto contenuto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E0958-2720-41C1-9B7B-30F34A407A0E}" type="datetime1">
              <a:rPr lang="en-US" smtClean="0"/>
              <a:t>5/8/2013</a:t>
            </a:fld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F. Villa</a:t>
            </a:r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B872D-E47F-4853-84EB-60D68C3002E6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6" name="Triangolo isosce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18C77-FFCF-4066-BE94-76EEE939806C}" type="datetime1">
              <a:rPr lang="en-US" smtClean="0"/>
              <a:t>5/8/2013</a:t>
            </a:fld>
            <a:endParaRPr lang="en-US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F. Villa</a:t>
            </a:r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B872D-E47F-4853-84EB-60D68C3002E6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5" name="Connettore 1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riangolo isosce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C2C4A-ECFF-40D6-978A-C6237637D9EC}" type="datetime1">
              <a:rPr lang="en-US" smtClean="0"/>
              <a:t>5/8/2013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F. Villa</a:t>
            </a:r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B872D-E47F-4853-84EB-60D68C3002E6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8" name="Connettore 1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Connettore 1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Triangolo isosce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egnaposto contenuto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E28ED-330C-490C-A04B-D086B6045316}" type="datetime1">
              <a:rPr lang="en-US" smtClean="0"/>
              <a:t>5/8/2013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F. Villa</a:t>
            </a:r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B872D-E47F-4853-84EB-60D68C3002E6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8" name="Connettore 1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riangolo isosce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tangolo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egnaposto titolo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3" name="Segnaposto testo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73BA87A-C547-415D-9A4C-158E3BFF9A8F}" type="datetime1">
              <a:rPr lang="en-US" smtClean="0"/>
              <a:t>5/8/2013</a:t>
            </a:fld>
            <a:endParaRPr lang="en-US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F. Villa</a:t>
            </a:r>
            <a:endParaRPr lang="en-US"/>
          </a:p>
        </p:txBody>
      </p:sp>
      <p:sp>
        <p:nvSpPr>
          <p:cNvPr id="23" name="Segnaposto numero diapositiva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05B872D-E47F-4853-84EB-60D68C3002E6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28" name="Connettore 1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Connettore 1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Triangolo isosce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jpeg"/><Relationship Id="rId4" Type="http://schemas.openxmlformats.org/officeDocument/2006/relationships/image" Target="../media/image7.png"/><Relationship Id="rId9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18.gif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20.gif"/><Relationship Id="rId4" Type="http://schemas.openxmlformats.org/officeDocument/2006/relationships/image" Target="../media/image19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Two color FEL </a:t>
            </a:r>
            <a:r>
              <a:rPr lang="en-US" dirty="0" smtClean="0"/>
              <a:t>experiment</a:t>
            </a:r>
            <a:endParaRPr lang="en-US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F. Villa on behalf of </a:t>
            </a:r>
            <a:r>
              <a:rPr lang="en-US" dirty="0" err="1" smtClean="0"/>
              <a:t>Sparc_lab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SASE spectrum instability</a:t>
            </a:r>
            <a:endParaRPr lang="en-US" dirty="0"/>
          </a:p>
        </p:txBody>
      </p:sp>
      <p:pic>
        <p:nvPicPr>
          <p:cNvPr id="2050" name="Picture 2" descr="http://pcaen1.ing2.uniroma1.it/mostacci/titti/CombDataAnalysis/2012Measurements/Presentazioni/SpectraAnalysis_S1298degFilter00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232799"/>
            <a:ext cx="6768752" cy="5078606"/>
          </a:xfrm>
          <a:prstGeom prst="rect">
            <a:avLst/>
          </a:prstGeom>
          <a:noFill/>
        </p:spPr>
      </p:pic>
      <p:sp>
        <p:nvSpPr>
          <p:cNvPr id="5" name="CasellaDiTesto 4"/>
          <p:cNvSpPr txBox="1"/>
          <p:nvPr/>
        </p:nvSpPr>
        <p:spPr>
          <a:xfrm>
            <a:off x="6516216" y="1700808"/>
            <a:ext cx="667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-88.6</a:t>
            </a:r>
            <a:endParaRPr lang="en-GB" b="1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B872D-E47F-4853-84EB-60D68C3002E6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F. Villa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Two pulse electron beam </a:t>
            </a:r>
          </a:p>
          <a:p>
            <a:pPr lvl="1"/>
            <a:r>
              <a:rPr lang="en-US" dirty="0" smtClean="0"/>
              <a:t>tunable in time and energy separation </a:t>
            </a:r>
          </a:p>
          <a:p>
            <a:pPr lvl="1"/>
            <a:r>
              <a:rPr lang="en-US" dirty="0" smtClean="0"/>
              <a:t>capable of FEL emission </a:t>
            </a:r>
          </a:p>
          <a:p>
            <a:pPr lvl="1"/>
            <a:r>
              <a:rPr lang="en-US" dirty="0" smtClean="0"/>
              <a:t>Shorter or equal to the FEL coherence length (quasi-single spike regime)</a:t>
            </a:r>
          </a:p>
          <a:p>
            <a:r>
              <a:rPr lang="en-US" dirty="0" smtClean="0"/>
              <a:t>FEL light</a:t>
            </a:r>
          </a:p>
          <a:p>
            <a:pPr lvl="1"/>
            <a:r>
              <a:rPr lang="en-US" dirty="0" smtClean="0"/>
              <a:t>characterization of FEL radiation spectrum</a:t>
            </a:r>
          </a:p>
          <a:p>
            <a:pPr lvl="1"/>
            <a:r>
              <a:rPr lang="en-US" dirty="0" smtClean="0"/>
              <a:t>production of train of short FEL pulses</a:t>
            </a:r>
          </a:p>
          <a:p>
            <a:r>
              <a:rPr lang="en-US" dirty="0" smtClean="0"/>
              <a:t>Next developments:</a:t>
            </a:r>
          </a:p>
          <a:p>
            <a:pPr lvl="1"/>
            <a:r>
              <a:rPr lang="en-US" dirty="0" smtClean="0"/>
              <a:t>FEL Seeding for better spectrum stability </a:t>
            </a:r>
          </a:p>
          <a:p>
            <a:pPr lvl="1"/>
            <a:r>
              <a:rPr lang="en-US" dirty="0" smtClean="0"/>
              <a:t>New laser technique for laser comb generation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B872D-E47F-4853-84EB-60D68C3002E6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F. Villa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2051720" y="2060848"/>
            <a:ext cx="4392488" cy="244827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Scientific case</a:t>
            </a:r>
          </a:p>
          <a:p>
            <a:r>
              <a:rPr lang="en-US" sz="3200" dirty="0" err="1" smtClean="0"/>
              <a:t>Linac</a:t>
            </a:r>
            <a:r>
              <a:rPr lang="en-US" sz="3200" dirty="0" smtClean="0"/>
              <a:t> operation</a:t>
            </a:r>
          </a:p>
          <a:p>
            <a:r>
              <a:rPr lang="en-US" sz="3200" dirty="0" smtClean="0"/>
              <a:t>FEL results</a:t>
            </a:r>
          </a:p>
          <a:p>
            <a:r>
              <a:rPr lang="en-US" sz="3200" dirty="0" smtClean="0"/>
              <a:t>Conclusions</a:t>
            </a:r>
            <a:endParaRPr lang="en-US" sz="32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B872D-E47F-4853-84EB-60D68C3002E6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F. Villa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Scientific motivation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457200" y="1659592"/>
            <a:ext cx="8229600" cy="4073664"/>
          </a:xfrm>
        </p:spPr>
        <p:txBody>
          <a:bodyPr>
            <a:noAutofit/>
          </a:bodyPr>
          <a:lstStyle/>
          <a:p>
            <a:r>
              <a:rPr lang="en-US" sz="2400" dirty="0"/>
              <a:t>Two color FELs are greatly discussed in literature </a:t>
            </a:r>
            <a:r>
              <a:rPr lang="en-US" sz="2400" dirty="0" smtClean="0"/>
              <a:t>for </a:t>
            </a:r>
            <a:r>
              <a:rPr lang="en-US" sz="2400" dirty="0"/>
              <a:t>several applications </a:t>
            </a:r>
            <a:r>
              <a:rPr lang="en-US" sz="2400" dirty="0" smtClean="0"/>
              <a:t>(i.e. pump-</a:t>
            </a:r>
            <a:r>
              <a:rPr lang="en-US" sz="2400" dirty="0" smtClean="0">
                <a:solidFill>
                  <a:srgbClr val="0070C0"/>
                </a:solidFill>
              </a:rPr>
              <a:t>probe</a:t>
            </a:r>
            <a:r>
              <a:rPr lang="en-US" sz="2400" dirty="0" smtClean="0"/>
              <a:t>)</a:t>
            </a:r>
            <a:endParaRPr lang="en-US" sz="2400" dirty="0"/>
          </a:p>
          <a:p>
            <a:r>
              <a:rPr lang="en-US" sz="2400" dirty="0"/>
              <a:t>They are limited by the natural bandwidth of the FEL amplifier </a:t>
            </a:r>
          </a:p>
          <a:p>
            <a:pPr lvl="1"/>
            <a:r>
              <a:rPr lang="en-US" sz="2000" dirty="0"/>
              <a:t>Two-bunches electron beam with given time and energy separation </a:t>
            </a:r>
          </a:p>
          <a:p>
            <a:r>
              <a:rPr lang="en-US" sz="2400" dirty="0"/>
              <a:t>Tailoring the time and frequency separation of the FEL pulses</a:t>
            </a:r>
          </a:p>
          <a:p>
            <a:pPr lvl="1"/>
            <a:r>
              <a:rPr lang="en-US" sz="2000" dirty="0" err="1" smtClean="0"/>
              <a:t>Linac</a:t>
            </a:r>
            <a:r>
              <a:rPr lang="en-US" sz="2000" dirty="0" smtClean="0"/>
              <a:t> settings</a:t>
            </a:r>
            <a:r>
              <a:rPr lang="en-US" sz="2000" dirty="0"/>
              <a:t>: laser </a:t>
            </a:r>
            <a:r>
              <a:rPr lang="en-US" sz="2000" dirty="0" smtClean="0"/>
              <a:t>comb technique </a:t>
            </a:r>
            <a:r>
              <a:rPr lang="en-US" sz="2000" dirty="0"/>
              <a:t>in the velocity bunching</a:t>
            </a:r>
          </a:p>
          <a:p>
            <a:r>
              <a:rPr lang="en-US" sz="2400" dirty="0"/>
              <a:t>Explore FEL dynamics </a:t>
            </a:r>
          </a:p>
          <a:p>
            <a:pPr lvl="1"/>
            <a:r>
              <a:rPr lang="en-US" sz="2000" dirty="0" smtClean="0"/>
              <a:t>Sub-ps </a:t>
            </a:r>
            <a:r>
              <a:rPr lang="en-US" sz="2000" dirty="0"/>
              <a:t>FEL pulse </a:t>
            </a:r>
            <a:r>
              <a:rPr lang="en-US" sz="2000" dirty="0" smtClean="0"/>
              <a:t>at </a:t>
            </a:r>
            <a:r>
              <a:rPr lang="en-US" sz="2000" dirty="0"/>
              <a:t>two different frequencies</a:t>
            </a:r>
          </a:p>
          <a:p>
            <a:pPr lvl="1"/>
            <a:r>
              <a:rPr lang="en-US" sz="2000" dirty="0"/>
              <a:t>Two color FEL radiation at two different times </a:t>
            </a:r>
          </a:p>
          <a:p>
            <a:pPr lvl="1"/>
            <a:r>
              <a:rPr lang="en-US" sz="2000" dirty="0"/>
              <a:t>One color FEL radiation at two different times </a:t>
            </a:r>
          </a:p>
          <a:p>
            <a:endParaRPr lang="en-US" sz="28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B872D-E47F-4853-84EB-60D68C3002E6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F. Villa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Fabio\Desktop\sparc\gusx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22911" y="2089973"/>
            <a:ext cx="1008112" cy="621669"/>
          </a:xfrm>
          <a:prstGeom prst="rect">
            <a:avLst/>
          </a:prstGeom>
          <a:noFill/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34144"/>
            <a:ext cx="8229600" cy="990600"/>
          </a:xfrm>
        </p:spPr>
        <p:txBody>
          <a:bodyPr/>
          <a:lstStyle/>
          <a:p>
            <a:r>
              <a:rPr lang="en-US" dirty="0" smtClean="0"/>
              <a:t>Electron comb generation</a:t>
            </a:r>
            <a:endParaRPr lang="en-US" dirty="0"/>
          </a:p>
        </p:txBody>
      </p:sp>
      <p:sp>
        <p:nvSpPr>
          <p:cNvPr id="5" name="Rettangolo 4"/>
          <p:cNvSpPr/>
          <p:nvPr/>
        </p:nvSpPr>
        <p:spPr>
          <a:xfrm rot="18278808">
            <a:off x="4738850" y="2186383"/>
            <a:ext cx="497333" cy="50134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Connettore 2 6"/>
          <p:cNvCxnSpPr/>
          <p:nvPr/>
        </p:nvCxnSpPr>
        <p:spPr>
          <a:xfrm flipV="1">
            <a:off x="5030823" y="2378005"/>
            <a:ext cx="216024" cy="2880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Connettore 2 8"/>
          <p:cNvCxnSpPr/>
          <p:nvPr/>
        </p:nvCxnSpPr>
        <p:spPr>
          <a:xfrm flipH="1" flipV="1">
            <a:off x="4814799" y="2522021"/>
            <a:ext cx="216025" cy="14401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Arco 15"/>
          <p:cNvSpPr/>
          <p:nvPr/>
        </p:nvSpPr>
        <p:spPr>
          <a:xfrm>
            <a:off x="4670783" y="2305997"/>
            <a:ext cx="648072" cy="576064"/>
          </a:xfrm>
          <a:prstGeom prst="arc">
            <a:avLst>
              <a:gd name="adj1" fmla="val 635336"/>
              <a:gd name="adj2" fmla="val 9965392"/>
            </a:avLst>
          </a:prstGeom>
          <a:ln cap="flat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5" name="Connettore 2 24"/>
          <p:cNvCxnSpPr/>
          <p:nvPr/>
        </p:nvCxnSpPr>
        <p:spPr>
          <a:xfrm>
            <a:off x="6110943" y="2738045"/>
            <a:ext cx="432048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asellaDiTesto 25"/>
          <p:cNvSpPr txBox="1"/>
          <p:nvPr/>
        </p:nvSpPr>
        <p:spPr>
          <a:xfrm>
            <a:off x="6038935" y="2738045"/>
            <a:ext cx="856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4.27 ps</a:t>
            </a:r>
            <a:endParaRPr lang="en-US" dirty="0"/>
          </a:p>
        </p:txBody>
      </p:sp>
      <p:cxnSp>
        <p:nvCxnSpPr>
          <p:cNvPr id="28" name="Connettore 2 27"/>
          <p:cNvCxnSpPr/>
          <p:nvPr/>
        </p:nvCxnSpPr>
        <p:spPr>
          <a:xfrm>
            <a:off x="6470983" y="2378005"/>
            <a:ext cx="144016" cy="0"/>
          </a:xfrm>
          <a:prstGeom prst="straightConnector1">
            <a:avLst/>
          </a:prstGeom>
          <a:ln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asellaDiTesto 28"/>
          <p:cNvSpPr txBox="1"/>
          <p:nvPr/>
        </p:nvSpPr>
        <p:spPr>
          <a:xfrm>
            <a:off x="6687007" y="2161981"/>
            <a:ext cx="1263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0.09 ps </a:t>
            </a:r>
            <a:r>
              <a:rPr lang="en-US" dirty="0" err="1" smtClean="0"/>
              <a:t>rms</a:t>
            </a:r>
            <a:endParaRPr lang="en-US" dirty="0"/>
          </a:p>
        </p:txBody>
      </p:sp>
      <p:cxnSp>
        <p:nvCxnSpPr>
          <p:cNvPr id="36" name="Connettore 4 35"/>
          <p:cNvCxnSpPr>
            <a:endCxn id="31" idx="1"/>
          </p:cNvCxnSpPr>
          <p:nvPr/>
        </p:nvCxnSpPr>
        <p:spPr>
          <a:xfrm>
            <a:off x="674847" y="1729933"/>
            <a:ext cx="539552" cy="432048"/>
          </a:xfrm>
          <a:prstGeom prst="bentConnector3">
            <a:avLst>
              <a:gd name="adj1" fmla="val 50000"/>
            </a:avLst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38" name="Forma 37"/>
          <p:cNvCxnSpPr>
            <a:stCxn id="31" idx="2"/>
            <a:endCxn id="32" idx="1"/>
          </p:cNvCxnSpPr>
          <p:nvPr/>
        </p:nvCxnSpPr>
        <p:spPr>
          <a:xfrm rot="16200000" flipH="1">
            <a:off x="1538435" y="2486017"/>
            <a:ext cx="360040" cy="144016"/>
          </a:xfrm>
          <a:prstGeom prst="bentConnector2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40" name="Connettore 2 39"/>
          <p:cNvCxnSpPr>
            <a:stCxn id="32" idx="3"/>
          </p:cNvCxnSpPr>
          <p:nvPr/>
        </p:nvCxnSpPr>
        <p:spPr>
          <a:xfrm>
            <a:off x="2726567" y="2738045"/>
            <a:ext cx="43204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Rettangolo 29"/>
          <p:cNvSpPr/>
          <p:nvPr/>
        </p:nvSpPr>
        <p:spPr>
          <a:xfrm>
            <a:off x="674847" y="1369893"/>
            <a:ext cx="792088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seed</a:t>
            </a:r>
            <a:endParaRPr lang="en-US" dirty="0"/>
          </a:p>
        </p:txBody>
      </p:sp>
      <p:sp>
        <p:nvSpPr>
          <p:cNvPr id="31" name="Rettangolo 30"/>
          <p:cNvSpPr/>
          <p:nvPr/>
        </p:nvSpPr>
        <p:spPr>
          <a:xfrm>
            <a:off x="1214399" y="1945957"/>
            <a:ext cx="864096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CPA</a:t>
            </a:r>
            <a:endParaRPr lang="en-US" dirty="0"/>
          </a:p>
        </p:txBody>
      </p:sp>
      <p:sp>
        <p:nvSpPr>
          <p:cNvPr id="32" name="Rettangolo 31"/>
          <p:cNvSpPr/>
          <p:nvPr/>
        </p:nvSpPr>
        <p:spPr>
          <a:xfrm>
            <a:off x="1790463" y="2522021"/>
            <a:ext cx="936104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HG</a:t>
            </a:r>
            <a:endParaRPr lang="en-US" dirty="0"/>
          </a:p>
        </p:txBody>
      </p:sp>
      <p:sp>
        <p:nvSpPr>
          <p:cNvPr id="41" name="CasellaDiTesto 40"/>
          <p:cNvSpPr txBox="1"/>
          <p:nvPr/>
        </p:nvSpPr>
        <p:spPr>
          <a:xfrm>
            <a:off x="3343938" y="2666037"/>
            <a:ext cx="8947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~50 </a:t>
            </a:r>
            <a:r>
              <a:rPr lang="en-US" dirty="0" err="1" smtClean="0"/>
              <a:t>uJ</a:t>
            </a:r>
            <a:endParaRPr lang="en-US" dirty="0" smtClean="0"/>
          </a:p>
          <a:p>
            <a:r>
              <a:rPr lang="en-US" dirty="0" smtClean="0"/>
              <a:t>266 nm</a:t>
            </a:r>
            <a:endParaRPr lang="en-US" dirty="0"/>
          </a:p>
        </p:txBody>
      </p:sp>
      <p:sp>
        <p:nvSpPr>
          <p:cNvPr id="42" name="CasellaDiTesto 41"/>
          <p:cNvSpPr txBox="1"/>
          <p:nvPr/>
        </p:nvSpPr>
        <p:spPr>
          <a:xfrm>
            <a:off x="4598775" y="2882061"/>
            <a:ext cx="7906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α</a:t>
            </a:r>
            <a:r>
              <a:rPr lang="en-US" dirty="0" smtClean="0"/>
              <a:t>BBO</a:t>
            </a:r>
          </a:p>
          <a:p>
            <a:r>
              <a:rPr lang="en-US" dirty="0" smtClean="0"/>
              <a:t>crystal</a:t>
            </a:r>
            <a:endParaRPr lang="en-US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4239" y="4149080"/>
            <a:ext cx="7134225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5" name="Connettore 1 44"/>
          <p:cNvCxnSpPr/>
          <p:nvPr/>
        </p:nvCxnSpPr>
        <p:spPr>
          <a:xfrm>
            <a:off x="6222751" y="3168352"/>
            <a:ext cx="0" cy="57606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Connettore 1 46"/>
          <p:cNvCxnSpPr/>
          <p:nvPr/>
        </p:nvCxnSpPr>
        <p:spPr>
          <a:xfrm flipH="1">
            <a:off x="2262311" y="3744416"/>
            <a:ext cx="396044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Connettore 2 49"/>
          <p:cNvCxnSpPr/>
          <p:nvPr/>
        </p:nvCxnSpPr>
        <p:spPr>
          <a:xfrm>
            <a:off x="2262311" y="3744416"/>
            <a:ext cx="0" cy="8640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Rettangolo 51"/>
          <p:cNvSpPr/>
          <p:nvPr/>
        </p:nvSpPr>
        <p:spPr>
          <a:xfrm>
            <a:off x="603263" y="4671228"/>
            <a:ext cx="14430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>
                <a:solidFill>
                  <a:prstClr val="black"/>
                </a:solidFill>
                <a:cs typeface="Arial" charset="0"/>
              </a:rPr>
              <a:t>e</a:t>
            </a:r>
            <a:r>
              <a:rPr lang="it-IT" baseline="30000" dirty="0" smtClean="0">
                <a:solidFill>
                  <a:prstClr val="black"/>
                </a:solidFill>
                <a:cs typeface="Arial" charset="0"/>
              </a:rPr>
              <a:t>-</a:t>
            </a:r>
            <a:r>
              <a:rPr lang="it-IT" baseline="-25000" dirty="0" smtClean="0">
                <a:solidFill>
                  <a:prstClr val="black"/>
                </a:solidFill>
                <a:cs typeface="Arial" charset="0"/>
              </a:rPr>
              <a:t>tot</a:t>
            </a:r>
            <a:r>
              <a:rPr lang="it-IT" baseline="30000" dirty="0" smtClean="0">
                <a:solidFill>
                  <a:prstClr val="black"/>
                </a:solidFill>
                <a:cs typeface="Arial" charset="0"/>
              </a:rPr>
              <a:t>  </a:t>
            </a:r>
            <a:r>
              <a:rPr lang="it-IT" dirty="0" smtClean="0">
                <a:solidFill>
                  <a:prstClr val="black"/>
                </a:solidFill>
                <a:cs typeface="Arial" charset="0"/>
              </a:rPr>
              <a:t>~160 </a:t>
            </a:r>
            <a:r>
              <a:rPr lang="it-IT" dirty="0" err="1" smtClean="0">
                <a:solidFill>
                  <a:prstClr val="black"/>
                </a:solidFill>
                <a:cs typeface="Arial" charset="0"/>
              </a:rPr>
              <a:t>pC</a:t>
            </a:r>
            <a:endParaRPr lang="en-US" sz="1600" dirty="0"/>
          </a:p>
        </p:txBody>
      </p:sp>
      <p:pic>
        <p:nvPicPr>
          <p:cNvPr id="1027" name="Picture 3" descr="C:\Users\Fabio\Desktop\sparc\gau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02631" y="2017965"/>
            <a:ext cx="1008112" cy="621669"/>
          </a:xfrm>
          <a:prstGeom prst="rect">
            <a:avLst/>
          </a:prstGeom>
          <a:noFill/>
        </p:spPr>
      </p:pic>
      <p:sp>
        <p:nvSpPr>
          <p:cNvPr id="27" name="Segnaposto numero diapositiv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B872D-E47F-4853-84EB-60D68C3002E6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33" name="Segnaposto piè di pagina 3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F. Villa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46856" y="44624"/>
            <a:ext cx="8229600" cy="1143000"/>
          </a:xfrm>
        </p:spPr>
        <p:txBody>
          <a:bodyPr/>
          <a:lstStyle/>
          <a:p>
            <a:pPr algn="l"/>
            <a:r>
              <a:rPr lang="en-US" dirty="0" err="1" smtClean="0"/>
              <a:t>Linac</a:t>
            </a:r>
            <a:r>
              <a:rPr lang="en-US" dirty="0" smtClean="0"/>
              <a:t> working points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312" y="2132856"/>
            <a:ext cx="4648320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1412776"/>
            <a:ext cx="1437257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3212976"/>
            <a:ext cx="1368152" cy="1023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7624" y="5445224"/>
            <a:ext cx="150928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3460" y="2204864"/>
            <a:ext cx="4360540" cy="3299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19561" y="5445349"/>
            <a:ext cx="1724439" cy="1296019"/>
          </a:xfrm>
          <a:prstGeom prst="rect">
            <a:avLst/>
          </a:prstGeom>
          <a:noFill/>
          <a:ln w="1">
            <a:noFill/>
            <a:miter lim="800000"/>
            <a:headEnd/>
            <a:tailEnd/>
          </a:ln>
        </p:spPr>
      </p:pic>
      <p:pic>
        <p:nvPicPr>
          <p:cNvPr id="14" name="Picture 25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88024" y="476672"/>
            <a:ext cx="2112362" cy="1586285"/>
          </a:xfrm>
          <a:prstGeom prst="rect">
            <a:avLst/>
          </a:prstGeom>
          <a:noFill/>
          <a:ln w="1">
            <a:noFill/>
            <a:miter lim="800000"/>
            <a:headEnd/>
            <a:tailEnd/>
          </a:ln>
        </p:spPr>
      </p:pic>
      <p:cxnSp>
        <p:nvCxnSpPr>
          <p:cNvPr id="15" name="Connettore 2 14"/>
          <p:cNvCxnSpPr/>
          <p:nvPr/>
        </p:nvCxnSpPr>
        <p:spPr>
          <a:xfrm>
            <a:off x="6876256" y="2060848"/>
            <a:ext cx="1224136" cy="10801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2 15"/>
          <p:cNvCxnSpPr/>
          <p:nvPr/>
        </p:nvCxnSpPr>
        <p:spPr>
          <a:xfrm flipH="1" flipV="1">
            <a:off x="6948264" y="4221088"/>
            <a:ext cx="576064" cy="12961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Immagine 8" descr="12h_35m_13s All Bunches_Current_2_SingleImageTitti.jp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42915" y="404664"/>
            <a:ext cx="2301085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Immagine 10" descr="18h_56m_03s All Bunches_Current_5_SingleImageTitti.jp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652120" y="5445224"/>
            <a:ext cx="1881109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195736" y="3933056"/>
            <a:ext cx="1440160" cy="1084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CasellaDiTesto 17"/>
          <p:cNvSpPr txBox="1"/>
          <p:nvPr/>
        </p:nvSpPr>
        <p:spPr>
          <a:xfrm>
            <a:off x="5076056" y="260648"/>
            <a:ext cx="1184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Simulation</a:t>
            </a:r>
            <a:endParaRPr lang="en-US" dirty="0"/>
          </a:p>
        </p:txBody>
      </p:sp>
      <p:sp>
        <p:nvSpPr>
          <p:cNvPr id="19" name="CasellaDiTesto 18"/>
          <p:cNvSpPr txBox="1"/>
          <p:nvPr/>
        </p:nvSpPr>
        <p:spPr>
          <a:xfrm>
            <a:off x="7059981" y="-27384"/>
            <a:ext cx="1012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Measure</a:t>
            </a:r>
            <a:endParaRPr lang="en-US" dirty="0"/>
          </a:p>
        </p:txBody>
      </p:sp>
      <p:sp>
        <p:nvSpPr>
          <p:cNvPr id="17" name="Segnaposto numero diapositiva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B872D-E47F-4853-84EB-60D68C3002E6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Line 20"/>
          <p:cNvSpPr>
            <a:spLocks noChangeShapeType="1"/>
          </p:cNvSpPr>
          <p:nvPr/>
        </p:nvSpPr>
        <p:spPr bwMode="auto">
          <a:xfrm flipV="1">
            <a:off x="3492525" y="4868838"/>
            <a:ext cx="1368153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4" name="Line 21"/>
          <p:cNvSpPr>
            <a:spLocks noChangeShapeType="1"/>
          </p:cNvSpPr>
          <p:nvPr/>
        </p:nvSpPr>
        <p:spPr bwMode="auto">
          <a:xfrm>
            <a:off x="3564533" y="4364782"/>
            <a:ext cx="1296144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33" name="Rettangolo 32"/>
          <p:cNvSpPr/>
          <p:nvPr/>
        </p:nvSpPr>
        <p:spPr>
          <a:xfrm>
            <a:off x="2916461" y="3644702"/>
            <a:ext cx="648072" cy="144016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ttangolo 33"/>
          <p:cNvSpPr/>
          <p:nvPr/>
        </p:nvSpPr>
        <p:spPr>
          <a:xfrm>
            <a:off x="3060477" y="3716710"/>
            <a:ext cx="432048" cy="57606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9"/>
          <p:cNvSpPr>
            <a:spLocks noChangeArrowheads="1"/>
          </p:cNvSpPr>
          <p:nvPr/>
        </p:nvSpPr>
        <p:spPr bwMode="auto">
          <a:xfrm>
            <a:off x="4932140" y="4200426"/>
            <a:ext cx="1080665" cy="433387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FEL diagnostics</a:t>
            </a:r>
            <a:endParaRPr lang="en-US" dirty="0"/>
          </a:p>
        </p:txBody>
      </p:sp>
      <p:sp>
        <p:nvSpPr>
          <p:cNvPr id="4" name="Line 16"/>
          <p:cNvSpPr>
            <a:spLocks noChangeShapeType="1"/>
          </p:cNvSpPr>
          <p:nvPr/>
        </p:nvSpPr>
        <p:spPr bwMode="auto">
          <a:xfrm>
            <a:off x="3347814" y="2467819"/>
            <a:ext cx="49" cy="1465237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1331690" y="2683719"/>
            <a:ext cx="73025" cy="2889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it-IT"/>
          </a:p>
        </p:txBody>
      </p:sp>
      <p:sp>
        <p:nvSpPr>
          <p:cNvPr id="6" name="Rectangle 15"/>
          <p:cNvSpPr>
            <a:spLocks noChangeArrowheads="1"/>
          </p:cNvSpPr>
          <p:nvPr/>
        </p:nvSpPr>
        <p:spPr bwMode="auto">
          <a:xfrm>
            <a:off x="1765077" y="2444006"/>
            <a:ext cx="1223963" cy="7143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it-IT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899890" y="2180481"/>
            <a:ext cx="935037" cy="5762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endParaRPr lang="it-IT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 rot="10800000">
            <a:off x="1115790" y="2899619"/>
            <a:ext cx="504825" cy="172878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eaVert" wrap="none" anchor="ctr"/>
          <a:lstStyle/>
          <a:p>
            <a:pPr algn="ctr"/>
            <a:r>
              <a:rPr lang="it-IT" sz="1200" b="1" dirty="0" err="1"/>
              <a:t>Undulator</a:t>
            </a:r>
            <a:r>
              <a:rPr lang="it-IT" sz="1200" b="1" dirty="0"/>
              <a:t> </a:t>
            </a:r>
            <a:r>
              <a:rPr lang="it-IT" sz="1200" b="1" dirty="0" err="1"/>
              <a:t>VI</a:t>
            </a:r>
            <a:endParaRPr lang="it-IT" sz="1200" b="1" dirty="0"/>
          </a:p>
        </p:txBody>
      </p:sp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899592" y="1603971"/>
            <a:ext cx="100806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it-IT" sz="1200" b="1"/>
              <a:t>Diagnostic </a:t>
            </a:r>
          </a:p>
          <a:p>
            <a:r>
              <a:rPr lang="it-IT" sz="1200" b="1"/>
              <a:t>Chamber VI</a:t>
            </a:r>
          </a:p>
        </p:txBody>
      </p:sp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3516090" y="1772494"/>
            <a:ext cx="1079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it-IT" sz="1200" b="1" dirty="0" err="1"/>
              <a:t>Filter</a:t>
            </a:r>
            <a:r>
              <a:rPr lang="it-IT" sz="1200" b="1" dirty="0"/>
              <a:t> Wheel </a:t>
            </a:r>
          </a:p>
          <a:p>
            <a:r>
              <a:rPr lang="it-IT" sz="1200" b="1" dirty="0" err="1"/>
              <a:t>Chamber</a:t>
            </a:r>
            <a:endParaRPr lang="it-IT" sz="1200" b="1" dirty="0"/>
          </a:p>
        </p:txBody>
      </p:sp>
      <p:sp>
        <p:nvSpPr>
          <p:cNvPr id="11" name="Line 18"/>
          <p:cNvSpPr>
            <a:spLocks noChangeShapeType="1"/>
          </p:cNvSpPr>
          <p:nvPr/>
        </p:nvSpPr>
        <p:spPr bwMode="auto">
          <a:xfrm rot="5400000">
            <a:off x="4157440" y="3146897"/>
            <a:ext cx="0" cy="161925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2" name="Text Box 19"/>
          <p:cNvSpPr txBox="1">
            <a:spLocks noChangeArrowheads="1"/>
          </p:cNvSpPr>
          <p:nvPr/>
        </p:nvSpPr>
        <p:spPr bwMode="auto">
          <a:xfrm>
            <a:off x="2720685" y="4047133"/>
            <a:ext cx="84350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sz="1200" b="1" dirty="0" err="1"/>
              <a:t>Movable</a:t>
            </a:r>
            <a:r>
              <a:rPr lang="it-IT" sz="1200" b="1" dirty="0"/>
              <a:t> </a:t>
            </a:r>
          </a:p>
          <a:p>
            <a:r>
              <a:rPr lang="it-IT" sz="1200" b="1" dirty="0" err="1"/>
              <a:t>Mirror</a:t>
            </a:r>
            <a:endParaRPr lang="it-IT" sz="1200" b="1" dirty="0"/>
          </a:p>
        </p:txBody>
      </p:sp>
      <p:sp>
        <p:nvSpPr>
          <p:cNvPr id="15" name="Freeform 25"/>
          <p:cNvSpPr>
            <a:spLocks/>
          </p:cNvSpPr>
          <p:nvPr/>
        </p:nvSpPr>
        <p:spPr bwMode="auto">
          <a:xfrm rot="9149856">
            <a:off x="4968724" y="3434787"/>
            <a:ext cx="1223962" cy="45561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18" y="272"/>
              </a:cxn>
              <a:cxn ang="0">
                <a:pos x="499" y="91"/>
              </a:cxn>
              <a:cxn ang="0">
                <a:pos x="726" y="227"/>
              </a:cxn>
              <a:cxn ang="0">
                <a:pos x="771" y="227"/>
              </a:cxn>
            </a:cxnLst>
            <a:rect l="0" t="0" r="r" b="b"/>
            <a:pathLst>
              <a:path w="771" h="287">
                <a:moveTo>
                  <a:pt x="0" y="0"/>
                </a:moveTo>
                <a:cubicBezTo>
                  <a:pt x="117" y="128"/>
                  <a:pt x="235" y="257"/>
                  <a:pt x="318" y="272"/>
                </a:cubicBezTo>
                <a:cubicBezTo>
                  <a:pt x="401" y="287"/>
                  <a:pt x="431" y="99"/>
                  <a:pt x="499" y="91"/>
                </a:cubicBezTo>
                <a:cubicBezTo>
                  <a:pt x="567" y="83"/>
                  <a:pt x="681" y="204"/>
                  <a:pt x="726" y="227"/>
                </a:cubicBezTo>
                <a:cubicBezTo>
                  <a:pt x="771" y="250"/>
                  <a:pt x="771" y="238"/>
                  <a:pt x="771" y="227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6" name="Oval 24"/>
          <p:cNvSpPr>
            <a:spLocks noChangeArrowheads="1"/>
          </p:cNvSpPr>
          <p:nvPr/>
        </p:nvSpPr>
        <p:spPr bwMode="auto">
          <a:xfrm>
            <a:off x="4860677" y="3825999"/>
            <a:ext cx="215900" cy="2159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it-IT"/>
          </a:p>
        </p:txBody>
      </p:sp>
      <p:sp>
        <p:nvSpPr>
          <p:cNvPr id="17" name="Rectangle 8"/>
          <p:cNvSpPr>
            <a:spLocks noChangeArrowheads="1"/>
          </p:cNvSpPr>
          <p:nvPr/>
        </p:nvSpPr>
        <p:spPr bwMode="auto">
          <a:xfrm>
            <a:off x="5940797" y="3105919"/>
            <a:ext cx="576262" cy="50482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just"/>
            <a:endParaRPr lang="it-IT"/>
          </a:p>
        </p:txBody>
      </p:sp>
      <p:sp>
        <p:nvSpPr>
          <p:cNvPr id="18" name="Rectangle 26"/>
          <p:cNvSpPr>
            <a:spLocks noChangeArrowheads="1"/>
          </p:cNvSpPr>
          <p:nvPr/>
        </p:nvSpPr>
        <p:spPr bwMode="auto">
          <a:xfrm>
            <a:off x="4644653" y="2996630"/>
            <a:ext cx="10423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sz="1200" b="1" dirty="0" err="1"/>
              <a:t>Fiber</a:t>
            </a:r>
            <a:r>
              <a:rPr lang="it-IT" sz="1200" b="1" dirty="0"/>
              <a:t> </a:t>
            </a:r>
            <a:r>
              <a:rPr lang="it-IT" sz="1200" b="1" dirty="0" smtClean="0"/>
              <a:t> IR</a:t>
            </a:r>
            <a:endParaRPr lang="it-IT" sz="1200" b="1" dirty="0"/>
          </a:p>
          <a:p>
            <a:r>
              <a:rPr lang="it-IT" sz="1200" b="1" dirty="0" err="1"/>
              <a:t>spectrometer</a:t>
            </a:r>
            <a:endParaRPr lang="it-IT" sz="1200" b="1" dirty="0"/>
          </a:p>
        </p:txBody>
      </p:sp>
      <p:sp>
        <p:nvSpPr>
          <p:cNvPr id="20" name="Text Box 28"/>
          <p:cNvSpPr txBox="1">
            <a:spLocks noChangeArrowheads="1"/>
          </p:cNvSpPr>
          <p:nvPr/>
        </p:nvSpPr>
        <p:spPr bwMode="auto">
          <a:xfrm>
            <a:off x="5005165" y="4233763"/>
            <a:ext cx="90152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sz="1200" b="1" dirty="0" err="1">
                <a:solidFill>
                  <a:schemeClr val="bg1"/>
                </a:solidFill>
              </a:rPr>
              <a:t>Joulemeter</a:t>
            </a:r>
            <a:endParaRPr lang="it-IT" sz="1200" b="1" dirty="0">
              <a:solidFill>
                <a:schemeClr val="bg1"/>
              </a:solidFill>
            </a:endParaRPr>
          </a:p>
        </p:txBody>
      </p:sp>
      <p:sp>
        <p:nvSpPr>
          <p:cNvPr id="21" name="Oval 6"/>
          <p:cNvSpPr>
            <a:spLocks noChangeArrowheads="1"/>
          </p:cNvSpPr>
          <p:nvPr/>
        </p:nvSpPr>
        <p:spPr bwMode="auto">
          <a:xfrm>
            <a:off x="2773140" y="2004269"/>
            <a:ext cx="935037" cy="935037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it-IT"/>
          </a:p>
        </p:txBody>
      </p:sp>
      <p:sp>
        <p:nvSpPr>
          <p:cNvPr id="22" name="Rectangle 11"/>
          <p:cNvSpPr>
            <a:spLocks noChangeArrowheads="1"/>
          </p:cNvSpPr>
          <p:nvPr/>
        </p:nvSpPr>
        <p:spPr bwMode="auto">
          <a:xfrm>
            <a:off x="4860677" y="4724822"/>
            <a:ext cx="1150937" cy="36036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endParaRPr lang="it-IT"/>
          </a:p>
        </p:txBody>
      </p:sp>
      <p:sp>
        <p:nvSpPr>
          <p:cNvPr id="23" name="Line 31"/>
          <p:cNvSpPr>
            <a:spLocks noChangeShapeType="1"/>
          </p:cNvSpPr>
          <p:nvPr/>
        </p:nvSpPr>
        <p:spPr bwMode="auto">
          <a:xfrm flipH="1">
            <a:off x="1363390" y="2492896"/>
            <a:ext cx="0" cy="3096344"/>
          </a:xfrm>
          <a:prstGeom prst="line">
            <a:avLst/>
          </a:prstGeom>
          <a:noFill/>
          <a:ln w="19050">
            <a:solidFill>
              <a:srgbClr val="FF00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24" name="Line 32"/>
          <p:cNvSpPr>
            <a:spLocks noChangeShapeType="1"/>
          </p:cNvSpPr>
          <p:nvPr/>
        </p:nvSpPr>
        <p:spPr bwMode="auto">
          <a:xfrm rot="5400000">
            <a:off x="2354834" y="1458962"/>
            <a:ext cx="0" cy="2033587"/>
          </a:xfrm>
          <a:prstGeom prst="line">
            <a:avLst/>
          </a:prstGeom>
          <a:noFill/>
          <a:ln w="19050">
            <a:solidFill>
              <a:srgbClr val="FF00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25" name="Rectangle 29"/>
          <p:cNvSpPr>
            <a:spLocks noChangeAspect="1" noChangeArrowheads="1"/>
          </p:cNvSpPr>
          <p:nvPr/>
        </p:nvSpPr>
        <p:spPr bwMode="auto">
          <a:xfrm rot="2700000">
            <a:off x="1330896" y="2278113"/>
            <a:ext cx="44450" cy="3603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26" name="Rectangle 7"/>
          <p:cNvSpPr>
            <a:spLocks noChangeArrowheads="1"/>
          </p:cNvSpPr>
          <p:nvPr/>
        </p:nvSpPr>
        <p:spPr bwMode="auto">
          <a:xfrm rot="8100000">
            <a:off x="3276377" y="3683472"/>
            <a:ext cx="71438" cy="5762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27" name="Rectangle 30"/>
          <p:cNvSpPr>
            <a:spLocks noChangeAspect="1" noChangeArrowheads="1"/>
          </p:cNvSpPr>
          <p:nvPr/>
        </p:nvSpPr>
        <p:spPr bwMode="auto">
          <a:xfrm rot="8100000">
            <a:off x="3339877" y="2285256"/>
            <a:ext cx="44450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28" name="Oval 33"/>
          <p:cNvSpPr>
            <a:spLocks noChangeArrowheads="1"/>
          </p:cNvSpPr>
          <p:nvPr/>
        </p:nvSpPr>
        <p:spPr bwMode="auto">
          <a:xfrm>
            <a:off x="2981102" y="2259856"/>
            <a:ext cx="71438" cy="4318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it-IT"/>
          </a:p>
        </p:txBody>
      </p:sp>
      <p:sp>
        <p:nvSpPr>
          <p:cNvPr id="29" name="Rectangle 34"/>
          <p:cNvSpPr>
            <a:spLocks noChangeArrowheads="1"/>
          </p:cNvSpPr>
          <p:nvPr/>
        </p:nvSpPr>
        <p:spPr bwMode="auto">
          <a:xfrm>
            <a:off x="2627784" y="1916832"/>
            <a:ext cx="70224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sz="1600" b="1" dirty="0" err="1" smtClean="0"/>
              <a:t>Filters</a:t>
            </a:r>
            <a:endParaRPr lang="it-IT" sz="1600" b="1" dirty="0"/>
          </a:p>
        </p:txBody>
      </p:sp>
      <p:sp>
        <p:nvSpPr>
          <p:cNvPr id="30" name="Line 35"/>
          <p:cNvSpPr>
            <a:spLocks noChangeShapeType="1"/>
          </p:cNvSpPr>
          <p:nvPr/>
        </p:nvSpPr>
        <p:spPr bwMode="auto">
          <a:xfrm>
            <a:off x="3347815" y="2483694"/>
            <a:ext cx="0" cy="431800"/>
          </a:xfrm>
          <a:prstGeom prst="line">
            <a:avLst/>
          </a:prstGeom>
          <a:noFill/>
          <a:ln w="19050">
            <a:solidFill>
              <a:srgbClr val="FF00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9" name="Rectangle 27"/>
          <p:cNvSpPr>
            <a:spLocks noChangeArrowheads="1"/>
          </p:cNvSpPr>
          <p:nvPr/>
        </p:nvSpPr>
        <p:spPr bwMode="auto">
          <a:xfrm>
            <a:off x="5004693" y="4724822"/>
            <a:ext cx="94141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sz="1200" b="1" dirty="0" err="1" smtClean="0"/>
              <a:t>Grenouille</a:t>
            </a:r>
            <a:endParaRPr lang="it-IT" sz="1200" b="1" dirty="0"/>
          </a:p>
        </p:txBody>
      </p:sp>
      <p:sp>
        <p:nvSpPr>
          <p:cNvPr id="35" name="CasellaDiTesto 34"/>
          <p:cNvSpPr txBox="1"/>
          <p:nvPr/>
        </p:nvSpPr>
        <p:spPr>
          <a:xfrm>
            <a:off x="5940152" y="2492896"/>
            <a:ext cx="29890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Resolution 1.2 nm</a:t>
            </a:r>
          </a:p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Spectral window: 200-840 nm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6" name="CasellaDiTesto 35"/>
          <p:cNvSpPr txBox="1"/>
          <p:nvPr/>
        </p:nvSpPr>
        <p:spPr>
          <a:xfrm>
            <a:off x="6156176" y="4221088"/>
            <a:ext cx="2359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Energy range 1pJ – 1 </a:t>
            </a:r>
            <a:r>
              <a:rPr lang="en-US" dirty="0" err="1" smtClean="0"/>
              <a:t>nJ</a:t>
            </a:r>
            <a:endParaRPr lang="en-US" dirty="0"/>
          </a:p>
        </p:txBody>
      </p:sp>
      <p:sp>
        <p:nvSpPr>
          <p:cNvPr id="37" name="CasellaDiTesto 36"/>
          <p:cNvSpPr txBox="1"/>
          <p:nvPr/>
        </p:nvSpPr>
        <p:spPr>
          <a:xfrm>
            <a:off x="6156176" y="4725144"/>
            <a:ext cx="292849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Time-bandwidth product &lt;10</a:t>
            </a:r>
          </a:p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Spectral resolution 0.7 nm</a:t>
            </a:r>
          </a:p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Time window 1 ps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8" name="Segnaposto numero diapositiva 3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B872D-E47F-4853-84EB-60D68C3002E6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39" name="Segnaposto piè di pagina 3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F. Villa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0" y="44624"/>
            <a:ext cx="4114800" cy="1143000"/>
          </a:xfrm>
        </p:spPr>
        <p:txBody>
          <a:bodyPr/>
          <a:lstStyle/>
          <a:p>
            <a:r>
              <a:rPr lang="en-US" dirty="0" smtClean="0"/>
              <a:t>FEL spectra</a:t>
            </a:r>
            <a:endParaRPr lang="en-US" dirty="0"/>
          </a:p>
        </p:txBody>
      </p:sp>
      <p:pic>
        <p:nvPicPr>
          <p:cNvPr id="3" name="Immagine 2" descr="SpectraAnalysis_S1298degFilter00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4365" y="3263660"/>
            <a:ext cx="4719635" cy="3539725"/>
          </a:xfrm>
          <a:prstGeom prst="rect">
            <a:avLst/>
          </a:prstGeom>
        </p:spPr>
      </p:pic>
      <p:pic>
        <p:nvPicPr>
          <p:cNvPr id="4" name="Immagine 3" descr="SpectraAnalysis_S1297degFilter001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701" y="3434143"/>
            <a:ext cx="4387664" cy="3290748"/>
          </a:xfrm>
          <a:prstGeom prst="rect">
            <a:avLst/>
          </a:prstGeom>
        </p:spPr>
      </p:pic>
      <p:pic>
        <p:nvPicPr>
          <p:cNvPr id="5" name="Immagine 4" descr="SpectraAnalysis_S1295deg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4565143" cy="3423857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3275856" y="3717032"/>
            <a:ext cx="667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-87.6</a:t>
            </a:r>
            <a:endParaRPr lang="en-GB" b="1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8028384" y="3573016"/>
            <a:ext cx="667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-88.6</a:t>
            </a:r>
            <a:endParaRPr lang="en-GB" b="1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3419872" y="260648"/>
            <a:ext cx="667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-85.6</a:t>
            </a:r>
            <a:endParaRPr lang="en-GB" b="1" dirty="0"/>
          </a:p>
        </p:txBody>
      </p:sp>
      <p:graphicFrame>
        <p:nvGraphicFramePr>
          <p:cNvPr id="14" name="Oggetto 13"/>
          <p:cNvGraphicFramePr>
            <a:graphicFrameLocks noChangeAspect="1"/>
          </p:cNvGraphicFramePr>
          <p:nvPr/>
        </p:nvGraphicFramePr>
        <p:xfrm>
          <a:off x="4427984" y="1196752"/>
          <a:ext cx="1927036" cy="1007988"/>
        </p:xfrm>
        <a:graphic>
          <a:graphicData uri="http://schemas.openxmlformats.org/presentationml/2006/ole">
            <p:oleObj spid="_x0000_s2050" name="Equazione" r:id="rId6" imgW="825480" imgH="431640" progId="Equation.3">
              <p:embed/>
            </p:oleObj>
          </a:graphicData>
        </a:graphic>
      </p:graphicFrame>
      <p:graphicFrame>
        <p:nvGraphicFramePr>
          <p:cNvPr id="17" name="Oggetto 16"/>
          <p:cNvGraphicFramePr>
            <a:graphicFrameLocks noChangeAspect="1"/>
          </p:cNvGraphicFramePr>
          <p:nvPr/>
        </p:nvGraphicFramePr>
        <p:xfrm>
          <a:off x="5220072" y="2564904"/>
          <a:ext cx="3050913" cy="791840"/>
        </p:xfrm>
        <a:graphic>
          <a:graphicData uri="http://schemas.openxmlformats.org/presentationml/2006/ole">
            <p:oleObj spid="_x0000_s2051" name="Equazione" r:id="rId7" imgW="1663560" imgH="431640" progId="Equation.3">
              <p:embed/>
            </p:oleObj>
          </a:graphicData>
        </a:graphic>
      </p:graphicFrame>
      <p:graphicFrame>
        <p:nvGraphicFramePr>
          <p:cNvPr id="18" name="Oggetto 17"/>
          <p:cNvGraphicFramePr>
            <a:graphicFrameLocks noChangeAspect="1"/>
          </p:cNvGraphicFramePr>
          <p:nvPr/>
        </p:nvGraphicFramePr>
        <p:xfrm>
          <a:off x="6453188" y="1319213"/>
          <a:ext cx="2541587" cy="525462"/>
        </p:xfrm>
        <a:graphic>
          <a:graphicData uri="http://schemas.openxmlformats.org/presentationml/2006/ole">
            <p:oleObj spid="_x0000_s2052" name="Equazione" r:id="rId8" imgW="1104840" imgH="228600" progId="Equation.3">
              <p:embed/>
            </p:oleObj>
          </a:graphicData>
        </a:graphic>
      </p:graphicFrame>
      <p:sp>
        <p:nvSpPr>
          <p:cNvPr id="19" name="CasellaDiTesto 18"/>
          <p:cNvSpPr txBox="1"/>
          <p:nvPr/>
        </p:nvSpPr>
        <p:spPr>
          <a:xfrm>
            <a:off x="6444208" y="1772816"/>
            <a:ext cx="2539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Quasi single spike regime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FEL time modulations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15549" y="2924944"/>
            <a:ext cx="5528451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92670" y="1168286"/>
            <a:ext cx="5251330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501008"/>
            <a:ext cx="1981217" cy="148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Connettore 2 8"/>
          <p:cNvCxnSpPr/>
          <p:nvPr/>
        </p:nvCxnSpPr>
        <p:spPr>
          <a:xfrm>
            <a:off x="7884368" y="3212976"/>
            <a:ext cx="216024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sellaDiTesto 9"/>
          <p:cNvSpPr txBox="1"/>
          <p:nvPr/>
        </p:nvSpPr>
        <p:spPr>
          <a:xfrm>
            <a:off x="7956376" y="3212976"/>
            <a:ext cx="745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110 </a:t>
            </a:r>
            <a:r>
              <a:rPr lang="en-US" dirty="0" err="1" smtClean="0"/>
              <a:t>fs</a:t>
            </a:r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03648" y="4365104"/>
            <a:ext cx="2144300" cy="1623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" name="Tabella 11"/>
          <p:cNvGraphicFramePr>
            <a:graphicFrameLocks noGrp="1"/>
          </p:cNvGraphicFramePr>
          <p:nvPr/>
        </p:nvGraphicFramePr>
        <p:xfrm>
          <a:off x="0" y="1268760"/>
          <a:ext cx="3779911" cy="213405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03316"/>
                <a:gridCol w="748003"/>
                <a:gridCol w="906247"/>
                <a:gridCol w="702266"/>
                <a:gridCol w="720079"/>
              </a:tblGrid>
              <a:tr h="548869">
                <a:tc>
                  <a:txBody>
                    <a:bodyPr/>
                    <a:lstStyle/>
                    <a:p>
                      <a:endParaRPr lang="en-US" sz="14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 Narrow" pitchFamily="34" charset="0"/>
                        </a:rPr>
                        <a:t>Energy</a:t>
                      </a:r>
                      <a:r>
                        <a:rPr lang="en-US" sz="1400" baseline="0" dirty="0" smtClean="0">
                          <a:latin typeface="Arial Narrow" pitchFamily="34" charset="0"/>
                        </a:rPr>
                        <a:t> (</a:t>
                      </a:r>
                      <a:r>
                        <a:rPr lang="en-US" sz="1400" baseline="0" dirty="0" err="1" smtClean="0">
                          <a:latin typeface="Arial Narrow" pitchFamily="34" charset="0"/>
                        </a:rPr>
                        <a:t>MeV</a:t>
                      </a:r>
                      <a:r>
                        <a:rPr lang="en-US" sz="1400" baseline="0" dirty="0" smtClean="0">
                          <a:latin typeface="Arial Narrow" pitchFamily="34" charset="0"/>
                        </a:rPr>
                        <a:t>)</a:t>
                      </a:r>
                      <a:endParaRPr lang="en-US" sz="14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 Narrow" pitchFamily="34" charset="0"/>
                        </a:rPr>
                        <a:t>E. spread (%)</a:t>
                      </a:r>
                      <a:endParaRPr lang="en-US" sz="14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 Narrow" pitchFamily="34" charset="0"/>
                        </a:rPr>
                        <a:t>Length (</a:t>
                      </a:r>
                      <a:r>
                        <a:rPr lang="en-US" sz="1400" dirty="0" err="1" smtClean="0">
                          <a:latin typeface="Arial Narrow" pitchFamily="34" charset="0"/>
                        </a:rPr>
                        <a:t>fs</a:t>
                      </a:r>
                      <a:r>
                        <a:rPr lang="en-US" sz="1400" dirty="0" smtClean="0">
                          <a:latin typeface="Arial Narrow" pitchFamily="34" charset="0"/>
                        </a:rPr>
                        <a:t>)</a:t>
                      </a:r>
                      <a:endParaRPr lang="en-US" sz="14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 Narrow" pitchFamily="34" charset="0"/>
                        </a:rPr>
                        <a:t>Charge (</a:t>
                      </a:r>
                      <a:r>
                        <a:rPr lang="en-US" sz="1400" dirty="0" err="1" smtClean="0">
                          <a:latin typeface="Arial Narrow" pitchFamily="34" charset="0"/>
                        </a:rPr>
                        <a:t>pC</a:t>
                      </a:r>
                      <a:r>
                        <a:rPr lang="en-US" sz="1400" dirty="0" smtClean="0">
                          <a:latin typeface="Arial Narrow" pitchFamily="34" charset="0"/>
                        </a:rPr>
                        <a:t>)</a:t>
                      </a:r>
                      <a:endParaRPr lang="en-US" sz="1400" dirty="0"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459243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 Narrow" pitchFamily="34" charset="0"/>
                        </a:rPr>
                        <a:t>1</a:t>
                      </a:r>
                      <a:r>
                        <a:rPr lang="en-US" sz="1400" baseline="30000" dirty="0" smtClean="0">
                          <a:latin typeface="Arial Narrow" pitchFamily="34" charset="0"/>
                        </a:rPr>
                        <a:t>st</a:t>
                      </a:r>
                      <a:r>
                        <a:rPr lang="en-US" sz="1400" dirty="0" smtClean="0">
                          <a:latin typeface="Arial Narrow" pitchFamily="34" charset="0"/>
                        </a:rPr>
                        <a:t> bunch</a:t>
                      </a:r>
                      <a:endParaRPr lang="en-US" sz="14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 Narrow" pitchFamily="34" charset="0"/>
                        </a:rPr>
                        <a:t>92.52 (.03)</a:t>
                      </a:r>
                      <a:endParaRPr lang="en-US" sz="14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 Narrow" pitchFamily="34" charset="0"/>
                        </a:rPr>
                        <a:t>0.174</a:t>
                      </a:r>
                      <a:r>
                        <a:rPr lang="en-US" sz="1400" baseline="0" dirty="0" smtClean="0">
                          <a:latin typeface="Arial Narrow" pitchFamily="34" charset="0"/>
                        </a:rPr>
                        <a:t> (.005)</a:t>
                      </a:r>
                      <a:endParaRPr lang="en-US" sz="14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 Narrow" pitchFamily="34" charset="0"/>
                        </a:rPr>
                        <a:t>147 (2)</a:t>
                      </a:r>
                      <a:endParaRPr lang="en-US" sz="14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 Narrow" pitchFamily="34" charset="0"/>
                        </a:rPr>
                        <a:t>82.2 (1.6)</a:t>
                      </a:r>
                      <a:endParaRPr lang="en-US" sz="1400" dirty="0"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459243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 Narrow" pitchFamily="34" charset="0"/>
                        </a:rPr>
                        <a:t>2</a:t>
                      </a:r>
                      <a:r>
                        <a:rPr lang="en-US" sz="1400" baseline="30000" dirty="0" smtClean="0">
                          <a:latin typeface="Arial Narrow" pitchFamily="34" charset="0"/>
                        </a:rPr>
                        <a:t>nd</a:t>
                      </a:r>
                      <a:r>
                        <a:rPr lang="en-US" sz="1400" dirty="0" smtClean="0">
                          <a:latin typeface="Arial Narrow" pitchFamily="34" charset="0"/>
                        </a:rPr>
                        <a:t> bunch</a:t>
                      </a:r>
                      <a:endParaRPr lang="en-US" sz="14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 Narrow" pitchFamily="34" charset="0"/>
                        </a:rPr>
                        <a:t>93.59</a:t>
                      </a:r>
                      <a:r>
                        <a:rPr lang="en-US" sz="1400" baseline="0" dirty="0" smtClean="0">
                          <a:latin typeface="Arial Narrow" pitchFamily="34" charset="0"/>
                        </a:rPr>
                        <a:t> (.03)</a:t>
                      </a:r>
                      <a:endParaRPr lang="en-US" sz="14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 Narrow" pitchFamily="34" charset="0"/>
                        </a:rPr>
                        <a:t>0.317 (.005)</a:t>
                      </a:r>
                      <a:endParaRPr lang="en-US" sz="14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 Narrow" pitchFamily="34" charset="0"/>
                        </a:rPr>
                        <a:t>283 (3)</a:t>
                      </a:r>
                      <a:endParaRPr lang="en-US" sz="14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 Narrow" pitchFamily="34" charset="0"/>
                        </a:rPr>
                        <a:t>77.9 (1.6)</a:t>
                      </a:r>
                      <a:endParaRPr lang="en-US" sz="1400" dirty="0"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548869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 Narrow" pitchFamily="34" charset="0"/>
                        </a:rPr>
                        <a:t>Whole beam</a:t>
                      </a:r>
                      <a:endParaRPr lang="en-US" sz="14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 Narrow" pitchFamily="34" charset="0"/>
                        </a:rPr>
                        <a:t>93.04 (.03)</a:t>
                      </a:r>
                      <a:endParaRPr lang="en-US" sz="14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 Narrow" pitchFamily="34" charset="0"/>
                        </a:rPr>
                        <a:t>0.631 (.003)</a:t>
                      </a:r>
                      <a:endParaRPr lang="en-US" sz="14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 Narrow" pitchFamily="34" charset="0"/>
                        </a:rPr>
                        <a:t>305 (4)</a:t>
                      </a:r>
                      <a:endParaRPr lang="en-US" sz="14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 Narrow" pitchFamily="34" charset="0"/>
                        </a:rPr>
                        <a:t>160 </a:t>
                      </a:r>
                      <a:br>
                        <a:rPr lang="en-US" sz="1400" dirty="0" smtClean="0">
                          <a:latin typeface="Arial Narrow" pitchFamily="34" charset="0"/>
                        </a:rPr>
                      </a:br>
                      <a:r>
                        <a:rPr lang="en-US" sz="1400" dirty="0" smtClean="0">
                          <a:latin typeface="Arial Narrow" pitchFamily="34" charset="0"/>
                        </a:rPr>
                        <a:t>(3)</a:t>
                      </a:r>
                      <a:endParaRPr lang="en-US" sz="1400" dirty="0">
                        <a:latin typeface="Arial Narrow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3" name="Tabella 12"/>
          <p:cNvGraphicFramePr>
            <a:graphicFrameLocks noGrp="1"/>
          </p:cNvGraphicFramePr>
          <p:nvPr/>
        </p:nvGraphicFramePr>
        <p:xfrm>
          <a:off x="35496" y="6077520"/>
          <a:ext cx="4344144" cy="735856"/>
        </p:xfrm>
        <a:graphic>
          <a:graphicData uri="http://schemas.openxmlformats.org/drawingml/2006/table">
            <a:tbl>
              <a:tblPr firstCol="1" bandRow="1">
                <a:tableStyleId>{7DF18680-E054-41AD-8BC1-D1AEF772440D}</a:tableStyleId>
              </a:tblPr>
              <a:tblGrid>
                <a:gridCol w="2904856"/>
                <a:gridCol w="1439288"/>
              </a:tblGrid>
              <a:tr h="367928">
                <a:tc>
                  <a:txBody>
                    <a:bodyPr/>
                    <a:lstStyle/>
                    <a:p>
                      <a:r>
                        <a:rPr lang="en-US" dirty="0" smtClean="0"/>
                        <a:t>Energy</a:t>
                      </a:r>
                      <a:r>
                        <a:rPr lang="en-US" baseline="0" dirty="0" smtClean="0"/>
                        <a:t> separation (</a:t>
                      </a:r>
                      <a:r>
                        <a:rPr lang="en-US" baseline="0" dirty="0" err="1" smtClean="0"/>
                        <a:t>MeV</a:t>
                      </a:r>
                      <a:r>
                        <a:rPr lang="en-US" baseline="0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1.07 (0.05)</a:t>
                      </a:r>
                      <a:endParaRPr lang="en-US" dirty="0"/>
                    </a:p>
                  </a:txBody>
                  <a:tcPr/>
                </a:tc>
              </a:tr>
              <a:tr h="367928">
                <a:tc>
                  <a:txBody>
                    <a:bodyPr/>
                    <a:lstStyle/>
                    <a:p>
                      <a:r>
                        <a:rPr lang="en-US" dirty="0" smtClean="0"/>
                        <a:t>Time separation (ps)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0.42</a:t>
                      </a:r>
                      <a:r>
                        <a:rPr lang="en-US" baseline="0" dirty="0" smtClean="0"/>
                        <a:t> (0.03)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4" name="Tabella 13"/>
          <p:cNvGraphicFramePr>
            <a:graphicFrameLocks noGrp="1"/>
          </p:cNvGraphicFramePr>
          <p:nvPr/>
        </p:nvGraphicFramePr>
        <p:xfrm>
          <a:off x="4644008" y="5877272"/>
          <a:ext cx="4391472" cy="914400"/>
        </p:xfrm>
        <a:graphic>
          <a:graphicData uri="http://schemas.openxmlformats.org/drawingml/2006/table">
            <a:tbl>
              <a:tblPr firstRow="1" bandCol="1">
                <a:tableStyleId>{0660B408-B3CF-4A94-85FC-2B1E0A45F4A2}</a:tableStyleId>
              </a:tblPr>
              <a:tblGrid>
                <a:gridCol w="966378"/>
                <a:gridCol w="1661406"/>
                <a:gridCol w="1763688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l-GR" sz="1600" dirty="0" smtClean="0"/>
                        <a:t>Δλ</a:t>
                      </a:r>
                      <a:r>
                        <a:rPr lang="it-IT" sz="1600" dirty="0" smtClean="0"/>
                        <a:t> (</a:t>
                      </a:r>
                      <a:r>
                        <a:rPr lang="it-IT" sz="1600" dirty="0" err="1" smtClean="0"/>
                        <a:t>nm</a:t>
                      </a:r>
                      <a:r>
                        <a:rPr lang="it-IT" sz="1600" dirty="0" smtClean="0"/>
                        <a:t>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Time duration </a:t>
                      </a:r>
                      <a:r>
                        <a:rPr lang="en-US" sz="1600" dirty="0" err="1" smtClean="0"/>
                        <a:t>rms</a:t>
                      </a:r>
                      <a:r>
                        <a:rPr lang="en-US" sz="1600" dirty="0" smtClean="0"/>
                        <a:t> (</a:t>
                      </a:r>
                      <a:r>
                        <a:rPr lang="en-US" sz="1600" dirty="0" err="1" smtClean="0"/>
                        <a:t>fs</a:t>
                      </a:r>
                      <a:r>
                        <a:rPr lang="en-US" sz="1600" dirty="0" smtClean="0"/>
                        <a:t>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Time separation (</a:t>
                      </a:r>
                      <a:r>
                        <a:rPr lang="en-US" sz="1600" dirty="0" err="1" smtClean="0"/>
                        <a:t>fs</a:t>
                      </a:r>
                      <a:r>
                        <a:rPr lang="en-US" sz="1600" dirty="0" smtClean="0"/>
                        <a:t>)</a:t>
                      </a:r>
                      <a:endParaRPr lang="en-US" sz="16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18 (4)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77 (5)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110 (26)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5" name="Oggetto 14"/>
          <p:cNvGraphicFramePr>
            <a:graphicFrameLocks noChangeAspect="1"/>
          </p:cNvGraphicFramePr>
          <p:nvPr/>
        </p:nvGraphicFramePr>
        <p:xfrm>
          <a:off x="5776913" y="260350"/>
          <a:ext cx="3103562" cy="857250"/>
        </p:xfrm>
        <a:graphic>
          <a:graphicData uri="http://schemas.openxmlformats.org/presentationml/2006/ole">
            <p:oleObj spid="_x0000_s1026" name="Equazione" r:id="rId7" imgW="1701720" imgH="469800" progId="Equation.3">
              <p:embed/>
            </p:oleObj>
          </a:graphicData>
        </a:graphic>
      </p:graphicFrame>
      <p:sp>
        <p:nvSpPr>
          <p:cNvPr id="16" name="CasellaDiTesto 15"/>
          <p:cNvSpPr txBox="1"/>
          <p:nvPr/>
        </p:nvSpPr>
        <p:spPr>
          <a:xfrm>
            <a:off x="0" y="5805264"/>
            <a:ext cx="967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Electron</a:t>
            </a:r>
            <a:endParaRPr lang="en-US" dirty="0"/>
          </a:p>
        </p:txBody>
      </p:sp>
      <p:sp>
        <p:nvSpPr>
          <p:cNvPr id="17" name="CasellaDiTesto 16"/>
          <p:cNvSpPr txBox="1"/>
          <p:nvPr/>
        </p:nvSpPr>
        <p:spPr>
          <a:xfrm>
            <a:off x="5580112" y="5589240"/>
            <a:ext cx="1412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FEL radiation</a:t>
            </a:r>
            <a:endParaRPr lang="en-US" dirty="0"/>
          </a:p>
        </p:txBody>
      </p:sp>
      <p:sp>
        <p:nvSpPr>
          <p:cNvPr id="20" name="CasellaDiTesto 19"/>
          <p:cNvSpPr txBox="1"/>
          <p:nvPr/>
        </p:nvSpPr>
        <p:spPr>
          <a:xfrm rot="16200000">
            <a:off x="5080715" y="1614850"/>
            <a:ext cx="10615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spectrum</a:t>
            </a:r>
            <a:endParaRPr lang="en-US" dirty="0"/>
          </a:p>
        </p:txBody>
      </p:sp>
      <p:cxnSp>
        <p:nvCxnSpPr>
          <p:cNvPr id="19" name="Connettore 2 18"/>
          <p:cNvCxnSpPr/>
          <p:nvPr/>
        </p:nvCxnSpPr>
        <p:spPr>
          <a:xfrm flipV="1">
            <a:off x="5508104" y="1484784"/>
            <a:ext cx="0" cy="7200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CasellaDiTesto 22"/>
          <p:cNvSpPr txBox="1"/>
          <p:nvPr/>
        </p:nvSpPr>
        <p:spPr>
          <a:xfrm>
            <a:off x="5000356" y="2708920"/>
            <a:ext cx="1669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time (</a:t>
            </a:r>
            <a:r>
              <a:rPr lang="en-US" dirty="0" err="1" smtClean="0"/>
              <a:t>autocorr</a:t>
            </a:r>
            <a:r>
              <a:rPr lang="en-US" dirty="0" smtClean="0"/>
              <a:t>.)</a:t>
            </a:r>
            <a:endParaRPr lang="en-US" dirty="0"/>
          </a:p>
        </p:txBody>
      </p:sp>
      <p:cxnSp>
        <p:nvCxnSpPr>
          <p:cNvPr id="22" name="Connettore 2 21"/>
          <p:cNvCxnSpPr/>
          <p:nvPr/>
        </p:nvCxnSpPr>
        <p:spPr>
          <a:xfrm>
            <a:off x="5090008" y="2751900"/>
            <a:ext cx="43204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FEL </a:t>
            </a:r>
            <a:r>
              <a:rPr lang="en-US" dirty="0" err="1" smtClean="0"/>
              <a:t>tunability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807418"/>
            <a:ext cx="5753100" cy="493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764704"/>
            <a:ext cx="1879496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6256" y="678744"/>
            <a:ext cx="1881843" cy="1522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Tabella 6"/>
          <p:cNvGraphicFramePr>
            <a:graphicFrameLocks noGrp="1"/>
          </p:cNvGraphicFramePr>
          <p:nvPr/>
        </p:nvGraphicFramePr>
        <p:xfrm>
          <a:off x="179512" y="2348880"/>
          <a:ext cx="1527944" cy="19202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763972"/>
                <a:gridCol w="763972"/>
              </a:tblGrid>
              <a:tr h="269749">
                <a:tc>
                  <a:txBody>
                    <a:bodyPr/>
                    <a:lstStyle/>
                    <a:p>
                      <a:r>
                        <a:rPr lang="el-GR" dirty="0" smtClean="0"/>
                        <a:t>Δ</a:t>
                      </a:r>
                      <a:r>
                        <a:rPr lang="en-US" dirty="0" smtClean="0"/>
                        <a:t>E (</a:t>
                      </a:r>
                      <a:r>
                        <a:rPr lang="en-US" dirty="0" err="1" smtClean="0"/>
                        <a:t>MeV</a:t>
                      </a:r>
                      <a:r>
                        <a:rPr lang="en-US" dirty="0" smtClean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1.01 (0.03)</a:t>
                      </a:r>
                      <a:endParaRPr lang="en-US" dirty="0"/>
                    </a:p>
                  </a:txBody>
                  <a:tcPr/>
                </a:tc>
              </a:tr>
              <a:tr h="269749">
                <a:tc>
                  <a:txBody>
                    <a:bodyPr/>
                    <a:lstStyle/>
                    <a:p>
                      <a:r>
                        <a:rPr lang="el-GR" dirty="0" smtClean="0"/>
                        <a:t>Δ</a:t>
                      </a:r>
                      <a:r>
                        <a:rPr lang="el-GR" dirty="0" smtClean="0">
                          <a:latin typeface="Calibri"/>
                        </a:rPr>
                        <a:t>λ</a:t>
                      </a:r>
                      <a:r>
                        <a:rPr lang="it-IT" dirty="0" smtClean="0">
                          <a:latin typeface="Calibri"/>
                        </a:rPr>
                        <a:t> (</a:t>
                      </a:r>
                      <a:r>
                        <a:rPr lang="it-IT" dirty="0" err="1" smtClean="0">
                          <a:latin typeface="Calibri"/>
                        </a:rPr>
                        <a:t>nm</a:t>
                      </a:r>
                      <a:r>
                        <a:rPr lang="it-IT" dirty="0" smtClean="0">
                          <a:latin typeface="Calibri"/>
                        </a:rPr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20.7</a:t>
                      </a:r>
                      <a:r>
                        <a:rPr lang="en-US" baseline="0" dirty="0" smtClean="0"/>
                        <a:t> (</a:t>
                      </a:r>
                      <a:r>
                        <a:rPr lang="en-US" dirty="0" smtClean="0"/>
                        <a:t>1.7)</a:t>
                      </a:r>
                      <a:endParaRPr lang="en-US" dirty="0"/>
                    </a:p>
                  </a:txBody>
                  <a:tcPr/>
                </a:tc>
              </a:tr>
              <a:tr h="269749">
                <a:tc>
                  <a:txBody>
                    <a:bodyPr/>
                    <a:lstStyle/>
                    <a:p>
                      <a:r>
                        <a:rPr lang="it-IT" dirty="0" smtClean="0"/>
                        <a:t> </a:t>
                      </a:r>
                      <a:r>
                        <a:rPr lang="el-GR" dirty="0" smtClean="0"/>
                        <a:t>Δ</a:t>
                      </a:r>
                      <a:r>
                        <a:rPr lang="en-US" dirty="0" smtClean="0"/>
                        <a:t>E</a:t>
                      </a:r>
                      <a:r>
                        <a:rPr lang="en-US" baseline="-25000" dirty="0" smtClean="0"/>
                        <a:t>th</a:t>
                      </a:r>
                      <a:r>
                        <a:rPr lang="en-US" dirty="0" smtClean="0"/>
                        <a:t> (</a:t>
                      </a:r>
                      <a:r>
                        <a:rPr lang="en-US" dirty="0" err="1" smtClean="0"/>
                        <a:t>MeV</a:t>
                      </a:r>
                      <a:r>
                        <a:rPr lang="en-US" dirty="0" smtClean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1.07 (0.09)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Tabella 7"/>
          <p:cNvGraphicFramePr>
            <a:graphicFrameLocks noGrp="1"/>
          </p:cNvGraphicFramePr>
          <p:nvPr/>
        </p:nvGraphicFramePr>
        <p:xfrm>
          <a:off x="7308304" y="2348880"/>
          <a:ext cx="1763688" cy="2088231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881844"/>
                <a:gridCol w="881844"/>
              </a:tblGrid>
              <a:tr h="696077">
                <a:tc>
                  <a:txBody>
                    <a:bodyPr/>
                    <a:lstStyle/>
                    <a:p>
                      <a:r>
                        <a:rPr lang="el-GR" dirty="0" smtClean="0"/>
                        <a:t>Δ</a:t>
                      </a:r>
                      <a:r>
                        <a:rPr lang="en-US" dirty="0" smtClean="0"/>
                        <a:t>E (</a:t>
                      </a:r>
                      <a:r>
                        <a:rPr lang="en-US" dirty="0" err="1" smtClean="0"/>
                        <a:t>MeV</a:t>
                      </a:r>
                      <a:r>
                        <a:rPr lang="en-US" dirty="0" smtClean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1.14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 (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0.06)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696077">
                <a:tc>
                  <a:txBody>
                    <a:bodyPr/>
                    <a:lstStyle/>
                    <a:p>
                      <a:r>
                        <a:rPr lang="el-GR" dirty="0" smtClean="0"/>
                        <a:t>Δ</a:t>
                      </a:r>
                      <a:r>
                        <a:rPr lang="el-GR" dirty="0" smtClean="0">
                          <a:latin typeface="Calibri"/>
                        </a:rPr>
                        <a:t>λ</a:t>
                      </a:r>
                      <a:r>
                        <a:rPr lang="it-IT" dirty="0" smtClean="0">
                          <a:latin typeface="Calibri"/>
                        </a:rPr>
                        <a:t> (</a:t>
                      </a:r>
                      <a:r>
                        <a:rPr lang="it-IT" dirty="0" err="1" smtClean="0">
                          <a:latin typeface="Calibri"/>
                        </a:rPr>
                        <a:t>nm</a:t>
                      </a:r>
                      <a:r>
                        <a:rPr lang="it-IT" dirty="0" smtClean="0">
                          <a:latin typeface="Calibri"/>
                        </a:rPr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26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 (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3)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696077">
                <a:tc>
                  <a:txBody>
                    <a:bodyPr/>
                    <a:lstStyle/>
                    <a:p>
                      <a:r>
                        <a:rPr lang="el-GR" dirty="0" smtClean="0"/>
                        <a:t>Δ</a:t>
                      </a:r>
                      <a:r>
                        <a:rPr lang="en-US" dirty="0" smtClean="0"/>
                        <a:t>E</a:t>
                      </a:r>
                      <a:r>
                        <a:rPr lang="en-US" baseline="-25000" dirty="0" smtClean="0"/>
                        <a:t>th</a:t>
                      </a:r>
                      <a:r>
                        <a:rPr lang="en-US" dirty="0" smtClean="0"/>
                        <a:t> (</a:t>
                      </a:r>
                      <a:r>
                        <a:rPr lang="en-US" dirty="0" err="1" smtClean="0"/>
                        <a:t>MeV</a:t>
                      </a:r>
                      <a:r>
                        <a:rPr lang="en-US" dirty="0" smtClean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1.35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 (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0.14)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B872D-E47F-4853-84EB-60D68C3002E6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F. Villa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tellite">
  <a:themeElements>
    <a:clrScheme name="Satellite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Satellite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Satellit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1332</TotalTime>
  <Words>460</Words>
  <Application>Microsoft Office PowerPoint</Application>
  <PresentationFormat>Presentazione su schermo (4:3)</PresentationFormat>
  <Paragraphs>131</Paragraphs>
  <Slides>11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3" baseType="lpstr">
      <vt:lpstr>Satellite</vt:lpstr>
      <vt:lpstr>Equazione</vt:lpstr>
      <vt:lpstr>Two color FEL experiment</vt:lpstr>
      <vt:lpstr>Outline</vt:lpstr>
      <vt:lpstr>Scientific motivation</vt:lpstr>
      <vt:lpstr>Electron comb generation</vt:lpstr>
      <vt:lpstr>Linac working points</vt:lpstr>
      <vt:lpstr>FEL diagnostics</vt:lpstr>
      <vt:lpstr>FEL spectra</vt:lpstr>
      <vt:lpstr>FEL time modulations</vt:lpstr>
      <vt:lpstr>FEL tunability</vt:lpstr>
      <vt:lpstr>SASE spectrum instability</vt:lpstr>
      <vt:lpstr>Conclusions</vt:lpstr>
    </vt:vector>
  </TitlesOfParts>
  <Company>mi-infn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Fabio Villa</dc:creator>
  <cp:lastModifiedBy>Fabio Villa</cp:lastModifiedBy>
  <cp:revision>101</cp:revision>
  <dcterms:created xsi:type="dcterms:W3CDTF">2013-05-05T07:51:44Z</dcterms:created>
  <dcterms:modified xsi:type="dcterms:W3CDTF">2013-05-08T12:52:43Z</dcterms:modified>
</cp:coreProperties>
</file>