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tiff" ContentType="image/tiff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93" r:id="rId3"/>
    <p:sldId id="424" r:id="rId4"/>
    <p:sldId id="430" r:id="rId5"/>
    <p:sldId id="431" r:id="rId6"/>
    <p:sldId id="422" r:id="rId7"/>
    <p:sldId id="368" r:id="rId8"/>
    <p:sldId id="416" r:id="rId9"/>
    <p:sldId id="438" r:id="rId10"/>
    <p:sldId id="337" r:id="rId11"/>
    <p:sldId id="397" r:id="rId12"/>
    <p:sldId id="399" r:id="rId13"/>
    <p:sldId id="403" r:id="rId14"/>
    <p:sldId id="400" r:id="rId15"/>
    <p:sldId id="388" r:id="rId16"/>
    <p:sldId id="419" r:id="rId17"/>
    <p:sldId id="393" r:id="rId18"/>
    <p:sldId id="390" r:id="rId19"/>
    <p:sldId id="423" r:id="rId20"/>
    <p:sldId id="433" r:id="rId21"/>
    <p:sldId id="434" r:id="rId22"/>
    <p:sldId id="427" r:id="rId23"/>
    <p:sldId id="429" r:id="rId24"/>
    <p:sldId id="428" r:id="rId25"/>
    <p:sldId id="435" r:id="rId26"/>
    <p:sldId id="421" r:id="rId27"/>
    <p:sldId id="436" r:id="rId28"/>
    <p:sldId id="437" r:id="rId29"/>
    <p:sldId id="425" r:id="rId30"/>
    <p:sldId id="426" r:id="rId31"/>
    <p:sldId id="409" r:id="rId32"/>
    <p:sldId id="357" r:id="rId33"/>
    <p:sldId id="418" r:id="rId3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5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15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15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15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9900"/>
    <a:srgbClr val="00FFFF"/>
    <a:srgbClr val="00FF00"/>
    <a:srgbClr val="FF33CC"/>
    <a:srgbClr val="006600"/>
    <a:srgbClr val="33CC33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40" autoAdjust="0"/>
    <p:restoredTop sz="95282" autoAdjust="0"/>
  </p:normalViewPr>
  <p:slideViewPr>
    <p:cSldViewPr>
      <p:cViewPr varScale="1">
        <p:scale>
          <a:sx n="79" d="100"/>
          <a:sy n="79" d="100"/>
        </p:scale>
        <p:origin x="-8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umanst521 BT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umanst521 BT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umanst521 BT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umanst521 BT" pitchFamily="34" charset="0"/>
              </a:defRPr>
            </a:lvl1pPr>
          </a:lstStyle>
          <a:p>
            <a:pPr>
              <a:defRPr/>
            </a:pPr>
            <a:fld id="{062EC2B8-CCC2-452D-B5A3-FE02589639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umanst521 BT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umanst521 BT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umanst521 BT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umanst521 BT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umanst521 BT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C4548F-0CFF-425C-BD3A-75E36FC489F8}" type="slidenum">
              <a:rPr lang="de-DE" smtClean="0"/>
              <a:pPr/>
              <a:t>1</a:t>
            </a:fld>
            <a:endParaRPr lang="de-DE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3EA9E-B73E-445E-8A08-A4722BE78EC7}" type="slidenum">
              <a:rPr lang="de-DE" smtClean="0"/>
              <a:pPr/>
              <a:t>13</a:t>
            </a:fld>
            <a:endParaRPr lang="de-DE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0588"/>
          </a:xfrm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4357"/>
            <a:ext cx="5026951" cy="411316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008" tIns="44504" rIns="89008" bIns="44504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79BCE-5F17-4699-B927-672117C78A72}" type="slidenum">
              <a:rPr lang="de-DE" smtClean="0"/>
              <a:pPr/>
              <a:t>14</a:t>
            </a:fld>
            <a:endParaRPr lang="de-DE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0588"/>
          </a:xfrm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4357"/>
            <a:ext cx="5026951" cy="411316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008" tIns="44504" rIns="89008" bIns="44504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3EA9E-B73E-445E-8A08-A4722BE78EC7}" type="slidenum">
              <a:rPr lang="de-DE" smtClean="0"/>
              <a:pPr/>
              <a:t>15</a:t>
            </a:fld>
            <a:endParaRPr lang="de-DE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0588"/>
          </a:xfrm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4357"/>
            <a:ext cx="5026951" cy="411316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008" tIns="44504" rIns="89008" bIns="44504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FE6BCA-B17B-426D-A3B8-003AA68EF11F}" type="slidenum">
              <a:rPr lang="de-DE" smtClean="0"/>
              <a:pPr/>
              <a:t>16</a:t>
            </a:fld>
            <a:endParaRPr lang="de-DE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0588"/>
          </a:xfr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4357"/>
            <a:ext cx="5026951" cy="411316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008" tIns="44504" rIns="89008" bIns="44504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FE6BCA-B17B-426D-A3B8-003AA68EF11F}" type="slidenum">
              <a:rPr lang="de-DE" smtClean="0"/>
              <a:pPr/>
              <a:t>17</a:t>
            </a:fld>
            <a:endParaRPr lang="de-DE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0588"/>
          </a:xfr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4357"/>
            <a:ext cx="5026951" cy="411316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008" tIns="44504" rIns="89008" bIns="44504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FE6BCA-B17B-426D-A3B8-003AA68EF11F}" type="slidenum">
              <a:rPr lang="de-DE" smtClean="0"/>
              <a:pPr/>
              <a:t>18</a:t>
            </a:fld>
            <a:endParaRPr lang="de-DE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0588"/>
          </a:xfr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4357"/>
            <a:ext cx="5026951" cy="411316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008" tIns="44504" rIns="89008" bIns="44504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FE6BCA-B17B-426D-A3B8-003AA68EF11F}" type="slidenum">
              <a:rPr lang="de-DE" smtClean="0"/>
              <a:pPr/>
              <a:t>19</a:t>
            </a:fld>
            <a:endParaRPr lang="de-DE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0588"/>
          </a:xfr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4357"/>
            <a:ext cx="5026951" cy="411316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008" tIns="44504" rIns="89008" bIns="44504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FE6BCA-B17B-426D-A3B8-003AA68EF11F}" type="slidenum">
              <a:rPr lang="de-DE" smtClean="0"/>
              <a:pPr/>
              <a:t>20</a:t>
            </a:fld>
            <a:endParaRPr lang="de-DE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0588"/>
          </a:xfr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4357"/>
            <a:ext cx="5026951" cy="411316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008" tIns="44504" rIns="89008" bIns="44504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FE6BCA-B17B-426D-A3B8-003AA68EF11F}" type="slidenum">
              <a:rPr lang="de-DE" smtClean="0"/>
              <a:pPr/>
              <a:t>21</a:t>
            </a:fld>
            <a:endParaRPr lang="de-DE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0588"/>
          </a:xfr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4357"/>
            <a:ext cx="5026951" cy="411316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008" tIns="44504" rIns="89008" bIns="44504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80EECC-B7BF-4BED-B69A-0BF4F586FE99}" type="slidenum">
              <a:rPr lang="de-DE" smtClean="0"/>
              <a:pPr/>
              <a:t>25</a:t>
            </a:fld>
            <a:endParaRPr lang="de-DE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8B02D6-5A88-4191-A82C-E1E2CEBF869D}" type="slidenum">
              <a:rPr lang="de-DE" smtClean="0"/>
              <a:pPr/>
              <a:t>2</a:t>
            </a:fld>
            <a:endParaRPr lang="de-DE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80EECC-B7BF-4BED-B69A-0BF4F586FE99}" type="slidenum">
              <a:rPr lang="de-DE" smtClean="0"/>
              <a:pPr/>
              <a:t>26</a:t>
            </a:fld>
            <a:endParaRPr lang="de-DE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80EECC-B7BF-4BED-B69A-0BF4F586FE99}" type="slidenum">
              <a:rPr lang="de-DE" smtClean="0"/>
              <a:pPr/>
              <a:t>27</a:t>
            </a:fld>
            <a:endParaRPr lang="de-DE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80EECC-B7BF-4BED-B69A-0BF4F586FE99}" type="slidenum">
              <a:rPr lang="de-DE" smtClean="0"/>
              <a:pPr/>
              <a:t>28</a:t>
            </a:fld>
            <a:endParaRPr lang="de-DE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22B50-2998-47E8-8F8D-0157F98D7205}" type="slidenum">
              <a:rPr lang="de-DE" smtClean="0"/>
              <a:pPr/>
              <a:t>32</a:t>
            </a:fld>
            <a:endParaRPr lang="de-DE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8B02D6-5A88-4191-A82C-E1E2CEBF869D}" type="slidenum">
              <a:rPr lang="de-DE" smtClean="0"/>
              <a:pPr/>
              <a:t>33</a:t>
            </a:fld>
            <a:endParaRPr lang="de-DE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8F58D-2BAC-4CC6-ABED-792534C34F85}" type="slidenum">
              <a:rPr lang="de-DE" smtClean="0"/>
              <a:pPr/>
              <a:t>3</a:t>
            </a:fld>
            <a:endParaRPr 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0A5C47-FE96-49DA-A05C-75718C42544C}" type="slidenum">
              <a:rPr lang="de-DE"/>
              <a:pPr/>
              <a:t>4</a:t>
            </a:fld>
            <a:endParaRPr lang="de-DE"/>
          </a:p>
        </p:txBody>
      </p:sp>
      <p:sp>
        <p:nvSpPr>
          <p:cNvPr id="64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712788"/>
            <a:ext cx="4562475" cy="3422650"/>
          </a:xfrm>
          <a:ln/>
        </p:spPr>
      </p:sp>
      <p:sp>
        <p:nvSpPr>
          <p:cNvPr id="64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EA7E82-A62A-4288-BD22-1A732F991E41}" type="slidenum">
              <a:rPr lang="de-DE"/>
              <a:pPr/>
              <a:t>5</a:t>
            </a:fld>
            <a:endParaRPr lang="de-DE"/>
          </a:p>
        </p:txBody>
      </p:sp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E73DFE-8B15-4F06-A4C6-883D5A491727}" type="slidenum">
              <a:rPr lang="de-DE"/>
              <a:pPr/>
              <a:t>6</a:t>
            </a:fld>
            <a:endParaRPr lang="de-DE"/>
          </a:p>
        </p:txBody>
      </p:sp>
      <p:sp>
        <p:nvSpPr>
          <p:cNvPr id="71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8FB20-4756-468B-A5DA-EB2D5E0C9568}" type="slidenum">
              <a:rPr lang="de-DE" smtClean="0"/>
              <a:pPr/>
              <a:t>10</a:t>
            </a:fld>
            <a:endParaRPr lang="de-DE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0588"/>
          </a:xfrm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4357"/>
            <a:ext cx="5026951" cy="411316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008" tIns="44504" rIns="89008" bIns="44504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31B10C-2AF1-45F2-A7C1-B2827E4C1B00}" type="slidenum">
              <a:rPr lang="de-DE" smtClean="0"/>
              <a:pPr/>
              <a:t>11</a:t>
            </a:fld>
            <a:endParaRPr lang="de-DE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0588"/>
          </a:xfrm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4357"/>
            <a:ext cx="5026951" cy="411316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008" tIns="44504" rIns="89008" bIns="44504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3EA9E-B73E-445E-8A08-A4722BE78EC7}" type="slidenum">
              <a:rPr lang="de-DE" smtClean="0"/>
              <a:pPr/>
              <a:t>12</a:t>
            </a:fld>
            <a:endParaRPr lang="de-DE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0588"/>
          </a:xfrm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4357"/>
            <a:ext cx="5026951" cy="411316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008" tIns="44504" rIns="89008" bIns="44504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0" y="-2118"/>
            <a:ext cx="1476375" cy="6429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7" name="Line 9"/>
          <p:cNvSpPr>
            <a:spLocks noChangeShapeType="1"/>
          </p:cNvSpPr>
          <p:nvPr userDrawn="1"/>
        </p:nvSpPr>
        <p:spPr bwMode="auto">
          <a:xfrm>
            <a:off x="0" y="705329"/>
            <a:ext cx="9144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8" name="Picture 11" descr="IOQ Logo2_200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88" y="115357"/>
            <a:ext cx="14065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2"/>
          <p:cNvSpPr>
            <a:spLocks noChangeArrowheads="1"/>
          </p:cNvSpPr>
          <p:nvPr userDrawn="1"/>
        </p:nvSpPr>
        <p:spPr bwMode="auto">
          <a:xfrm>
            <a:off x="7667625" y="-531"/>
            <a:ext cx="1476375" cy="642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3588" y="0"/>
            <a:ext cx="7567612" cy="72231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9144000" cy="2809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M. </a:t>
            </a:r>
            <a:r>
              <a:rPr lang="en-GB"/>
              <a:t>C. </a:t>
            </a:r>
            <a:r>
              <a:rPr lang="de-DE"/>
              <a:t>Kaluza </a:t>
            </a:r>
            <a:r>
              <a:rPr lang="en-GB">
                <a:cs typeface="Arial" charset="0"/>
              </a:rPr>
              <a:t>•</a:t>
            </a:r>
            <a:r>
              <a:rPr lang="en-GB"/>
              <a:t> </a:t>
            </a:r>
            <a:r>
              <a:rPr lang="de-DE"/>
              <a:t>Particle Acceleration with High-Intensity Lasers </a:t>
            </a:r>
            <a:r>
              <a:rPr lang="en-GB">
                <a:cs typeface="Arial" charset="0"/>
              </a:rPr>
              <a:t>•</a:t>
            </a:r>
            <a:r>
              <a:rPr lang="en-GB"/>
              <a:t> </a:t>
            </a:r>
            <a:r>
              <a:rPr lang="en-GB">
                <a:cs typeface="Arial" charset="0"/>
              </a:rPr>
              <a:t>ANKA-seminar • </a:t>
            </a:r>
            <a:r>
              <a:rPr lang="de-DE"/>
              <a:t>11</a:t>
            </a:r>
            <a:r>
              <a:rPr lang="de-DE" baseline="30000"/>
              <a:t>th</a:t>
            </a:r>
            <a:r>
              <a:rPr lang="de-DE"/>
              <a:t> November 2009      </a:t>
            </a:r>
            <a:fld id="{BB4B3136-2BA1-4DC5-9C2F-E941A61BF571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  <a:endParaRPr lang="en-US" noProof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10399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Titelmasterformat durch Klicken bearbeiten</a:t>
            </a:r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440" y="6197600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fld id="{60BA2BA8-2C03-4169-BCDF-D8D3906B1795}" type="slidenum">
              <a:rPr lang="en-US" noProof="0" smtClean="0">
                <a:solidFill>
                  <a:prstClr val="black"/>
                </a:solidFill>
                <a:ea typeface="ＭＳ Ｐゴシック"/>
              </a:rPr>
              <a:pPr defTabSz="457200">
                <a:defRPr/>
              </a:pPr>
              <a:t>‹Nr.›</a:t>
            </a:fld>
            <a:endParaRPr lang="en-US" noProof="0">
              <a:solidFill>
                <a:prstClr val="black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8118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6738938"/>
            <a:ext cx="2865438" cy="119062"/>
          </a:xfrm>
          <a:prstGeom prst="rect">
            <a:avLst/>
          </a:prstGeom>
          <a:solidFill>
            <a:srgbClr val="0043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3" name="Rechteck 12"/>
          <p:cNvSpPr/>
          <p:nvPr userDrawn="1"/>
        </p:nvSpPr>
        <p:spPr>
          <a:xfrm>
            <a:off x="4763" y="6618288"/>
            <a:ext cx="5732462" cy="120650"/>
          </a:xfrm>
          <a:prstGeom prst="rect">
            <a:avLst/>
          </a:prstGeom>
          <a:solidFill>
            <a:srgbClr val="DC6C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4" name="Rechteck 13"/>
          <p:cNvSpPr/>
          <p:nvPr userDrawn="1"/>
        </p:nvSpPr>
        <p:spPr>
          <a:xfrm>
            <a:off x="5724525" y="6738938"/>
            <a:ext cx="3425825" cy="119062"/>
          </a:xfrm>
          <a:prstGeom prst="rect">
            <a:avLst/>
          </a:prstGeom>
          <a:solidFill>
            <a:srgbClr val="7678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5" name="Rechteck 14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0043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6" name="Rechteck 15"/>
          <p:cNvSpPr/>
          <p:nvPr userDrawn="1"/>
        </p:nvSpPr>
        <p:spPr>
          <a:xfrm>
            <a:off x="3049588" y="871538"/>
            <a:ext cx="6094412" cy="119062"/>
          </a:xfrm>
          <a:prstGeom prst="rect">
            <a:avLst/>
          </a:prstGeom>
          <a:solidFill>
            <a:srgbClr val="DC6C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7" name="Rechteck 16"/>
          <p:cNvSpPr/>
          <p:nvPr userDrawn="1"/>
        </p:nvSpPr>
        <p:spPr>
          <a:xfrm>
            <a:off x="0" y="0"/>
            <a:ext cx="6094413" cy="119063"/>
          </a:xfrm>
          <a:prstGeom prst="rect">
            <a:avLst/>
          </a:prstGeom>
          <a:solidFill>
            <a:srgbClr val="A4A7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8" name="Rechteck 17"/>
          <p:cNvSpPr/>
          <p:nvPr userDrawn="1"/>
        </p:nvSpPr>
        <p:spPr>
          <a:xfrm>
            <a:off x="6099175" y="0"/>
            <a:ext cx="3044825" cy="119063"/>
          </a:xfrm>
          <a:prstGeom prst="rect">
            <a:avLst/>
          </a:prstGeom>
          <a:solidFill>
            <a:srgbClr val="002E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19" name="Bild 6" descr="logo.tif"/>
          <p:cNvPicPr>
            <a:picLocks noChangeAspect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760511" y="6192838"/>
            <a:ext cx="4429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Dokumente und Einstellungen\kaluza\Desktop\HI-Jena_200911\Logos\HG_Institut_Jena_RGB.JPG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275432" y="6189060"/>
            <a:ext cx="1036800" cy="518400"/>
          </a:xfrm>
          <a:prstGeom prst="rect">
            <a:avLst/>
          </a:prstGeom>
          <a:noFill/>
        </p:spPr>
      </p:pic>
      <p:pic>
        <p:nvPicPr>
          <p:cNvPr id="21" name="Picture 49" descr="TR18-logoplastic_ger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355552" y="6190704"/>
            <a:ext cx="972000" cy="51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440" y="6197600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fld id="{60BA2BA8-2C03-4169-BCDF-D8D3906B1795}" type="slidenum">
              <a:rPr lang="de-DE" smtClean="0">
                <a:solidFill>
                  <a:prstClr val="black"/>
                </a:solidFill>
                <a:ea typeface="ＭＳ Ｐゴシック"/>
              </a:rPr>
              <a:pPr defTabSz="457200">
                <a:defRPr/>
              </a:pPr>
              <a:t>‹Nr.›</a:t>
            </a:fld>
            <a:endParaRPr lang="de-DE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23" name="Titelplatzhalter 24"/>
          <p:cNvSpPr>
            <a:spLocks noGrp="1"/>
          </p:cNvSpPr>
          <p:nvPr>
            <p:ph type="title"/>
          </p:nvPr>
        </p:nvSpPr>
        <p:spPr>
          <a:xfrm>
            <a:off x="457200" y="189930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24" name="Fußzeilenplatzhalter 2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25" r:id="rId13"/>
    <p:sldLayoutId id="2147483830" r:id="rId14"/>
    <p:sldLayoutId id="2147483831" r:id="rId15"/>
    <p:sldLayoutId id="2147483836" r:id="rId16"/>
    <p:sldLayoutId id="2147483837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Humanst521 B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Humanst521 B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Humanst521 B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Humanst521 B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Humanst521 B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Humanst521 B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Humanst521 B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Humanst521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3.xml"/><Relationship Id="rId7" Type="http://schemas.openxmlformats.org/officeDocument/2006/relationships/image" Target="../media/image32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1.jpe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tags" Target="../tags/tag7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56.png"/><Relationship Id="rId4" Type="http://schemas.openxmlformats.org/officeDocument/2006/relationships/tags" Target="../tags/tag8.xml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15.xml"/><Relationship Id="rId1" Type="http://schemas.openxmlformats.org/officeDocument/2006/relationships/video" Target="file:///D:\Physics\Jena\Vortr&#228;ge\IOQ-Seminar_2008\MalteKaluza\movie_01.avi" TargetMode="Externa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tags" Target="../tags/tag11.xml"/><Relationship Id="rId7" Type="http://schemas.openxmlformats.org/officeDocument/2006/relationships/image" Target="../media/image8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15.xml"/><Relationship Id="rId7" Type="http://schemas.openxmlformats.org/officeDocument/2006/relationships/image" Target="../media/image86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85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89.png"/><Relationship Id="rId4" Type="http://schemas.openxmlformats.org/officeDocument/2006/relationships/tags" Target="../tags/tag16.xml"/><Relationship Id="rId9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90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31"/>
          <p:cNvSpPr txBox="1">
            <a:spLocks noChangeArrowheads="1"/>
          </p:cNvSpPr>
          <p:nvPr/>
        </p:nvSpPr>
        <p:spPr bwMode="auto">
          <a:xfrm>
            <a:off x="1043608" y="4797152"/>
            <a:ext cx="6697166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 smtClean="0"/>
              <a:t>Malte</a:t>
            </a:r>
            <a:r>
              <a:rPr lang="en-US" sz="2400" dirty="0" smtClean="0"/>
              <a:t> C. </a:t>
            </a:r>
            <a:r>
              <a:rPr lang="en-US" sz="2400" dirty="0" err="1" smtClean="0"/>
              <a:t>Kaluza</a:t>
            </a:r>
            <a:endParaRPr lang="en-US" sz="2400" dirty="0" smtClean="0"/>
          </a:p>
          <a:p>
            <a:pPr algn="ctr">
              <a:spcBef>
                <a:spcPct val="50000"/>
              </a:spcBef>
            </a:pPr>
            <a:r>
              <a:rPr lang="en-US" sz="1400" dirty="0" smtClean="0"/>
              <a:t>Institute of Optics and Quantum Electronics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/>
              <a:t>Helmholtz-Institute Jena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/>
              <a:t>Friedrich-Schiller-University Jena, Germany</a:t>
            </a:r>
            <a:br>
              <a:rPr lang="en-US" sz="1400" dirty="0" smtClean="0"/>
            </a:br>
            <a:endParaRPr lang="en-US" sz="1400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67481" y="1055638"/>
            <a:ext cx="83089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40000"/>
              </a:spcBef>
              <a:spcAft>
                <a:spcPct val="25000"/>
              </a:spcAft>
            </a:pPr>
            <a:r>
              <a:rPr lang="en-US" sz="3200" b="0" i="0" smtClean="0"/>
              <a:t>Optical Diagnostics </a:t>
            </a:r>
            <a:r>
              <a:rPr lang="en-US" sz="3200" b="0" i="0" dirty="0" smtClean="0"/>
              <a:t>for </a:t>
            </a:r>
            <a:br>
              <a:rPr lang="en-US" sz="3200" b="0" i="0" dirty="0" smtClean="0"/>
            </a:br>
            <a:r>
              <a:rPr lang="en-US" sz="3200" b="0" i="0" dirty="0" smtClean="0"/>
              <a:t>Laser-Driven Plasma Accelerators</a:t>
            </a:r>
            <a:endParaRPr lang="en-US" sz="3200" b="0" i="0" dirty="0"/>
          </a:p>
        </p:txBody>
      </p:sp>
      <p:pic>
        <p:nvPicPr>
          <p:cNvPr id="14" name="Picture 1" descr="D:\Physics\Jena\Vorträge\Kolloquium_UniDortmund_2011\Picture01_KolloquiumDortmund_MalteKaluza_171011.jpg"/>
          <p:cNvPicPr>
            <a:picLocks noChangeAspect="1" noChangeArrowheads="1"/>
          </p:cNvPicPr>
          <p:nvPr/>
        </p:nvPicPr>
        <p:blipFill>
          <a:blip r:embed="rId3" cstate="print"/>
          <a:srcRect r="12699"/>
          <a:stretch>
            <a:fillRect/>
          </a:stretch>
        </p:blipFill>
        <p:spPr bwMode="auto">
          <a:xfrm>
            <a:off x="118502" y="2395952"/>
            <a:ext cx="2653298" cy="2401200"/>
          </a:xfrm>
          <a:prstGeom prst="rect">
            <a:avLst/>
          </a:prstGeom>
          <a:noFill/>
        </p:spPr>
      </p:pic>
      <p:pic>
        <p:nvPicPr>
          <p:cNvPr id="15" name="Picture 2" descr="D:\Physics\Jena\Vorträge\Kolloquium_UniDortmund_2011\Picture02_KolloquiumDortmund_MalteKaluza_171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3902" y="2377807"/>
            <a:ext cx="6263604" cy="2399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MagneticFieldsSetup_final03"/>
          <p:cNvPicPr>
            <a:picLocks noChangeAspect="1" noChangeArrowheads="1"/>
          </p:cNvPicPr>
          <p:nvPr/>
        </p:nvPicPr>
        <p:blipFill>
          <a:blip r:embed="rId3" cstate="print"/>
          <a:srcRect t="7555"/>
          <a:stretch>
            <a:fillRect/>
          </a:stretch>
        </p:blipFill>
        <p:spPr bwMode="auto">
          <a:xfrm>
            <a:off x="1079500" y="1124744"/>
            <a:ext cx="7424738" cy="495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1056183" y="4065910"/>
            <a:ext cx="4379913" cy="108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0"/>
              </a:spcBef>
            </a:pPr>
            <a:r>
              <a:rPr lang="en-US" sz="2000" b="0" i="0" u="sng" dirty="0" smtClean="0"/>
              <a:t>JETI parameters</a:t>
            </a:r>
            <a:r>
              <a:rPr lang="en-US" sz="2000" b="0" i="0" u="sng" dirty="0"/>
              <a:t>:</a:t>
            </a:r>
            <a:br>
              <a:rPr lang="en-US" sz="2000" b="0" i="0" u="sng" dirty="0"/>
            </a:br>
            <a:r>
              <a:rPr lang="en-US" sz="2000" b="0" dirty="0" err="1"/>
              <a:t>E</a:t>
            </a:r>
            <a:r>
              <a:rPr lang="en-US" sz="2000" b="0" i="0" baseline="-25000" dirty="0" err="1"/>
              <a:t>laser</a:t>
            </a:r>
            <a:r>
              <a:rPr lang="en-US" sz="2000" b="0" i="0" baseline="-25000" dirty="0"/>
              <a:t> </a:t>
            </a:r>
            <a:r>
              <a:rPr lang="en-US" sz="2000" b="0" i="0" dirty="0"/>
              <a:t>= </a:t>
            </a:r>
            <a:r>
              <a:rPr lang="en-US" sz="2000" dirty="0" smtClean="0"/>
              <a:t>80</a:t>
            </a:r>
            <a:r>
              <a:rPr lang="en-US" sz="2000" b="0" i="0" dirty="0" smtClean="0"/>
              <a:t>0 </a:t>
            </a:r>
            <a:r>
              <a:rPr lang="en-US" sz="2000" b="0" i="0" dirty="0" err="1"/>
              <a:t>mJ</a:t>
            </a:r>
            <a:r>
              <a:rPr lang="en-US" sz="2000" b="0" i="0" dirty="0"/>
              <a:t>, </a:t>
            </a:r>
            <a:r>
              <a:rPr lang="en-US" sz="2000" b="0" i="0" dirty="0" err="1">
                <a:latin typeface="Symbol" pitchFamily="18" charset="2"/>
              </a:rPr>
              <a:t>t</a:t>
            </a:r>
            <a:r>
              <a:rPr lang="en-US" sz="2000" b="0" i="0" baseline="-25000" dirty="0" err="1"/>
              <a:t>laser</a:t>
            </a:r>
            <a:r>
              <a:rPr lang="en-US" sz="2000" b="0" i="0" dirty="0"/>
              <a:t> = </a:t>
            </a:r>
            <a:r>
              <a:rPr lang="en-US" sz="2000" b="0" i="0" dirty="0" smtClean="0"/>
              <a:t>85 </a:t>
            </a:r>
            <a:r>
              <a:rPr lang="en-US" sz="2000" b="0" i="0" dirty="0" err="1"/>
              <a:t>fs</a:t>
            </a:r>
            <a:r>
              <a:rPr lang="en-US" sz="2000" b="0" i="0" dirty="0"/>
              <a:t>, </a:t>
            </a:r>
            <a:br>
              <a:rPr lang="en-US" sz="2000" b="0" i="0" dirty="0"/>
            </a:br>
            <a:r>
              <a:rPr lang="en-US" sz="2000" b="0" i="0" dirty="0"/>
              <a:t>f/6 OAP, </a:t>
            </a:r>
            <a:r>
              <a:rPr lang="en-US" sz="2000" b="0" dirty="0" err="1"/>
              <a:t>I</a:t>
            </a:r>
            <a:r>
              <a:rPr lang="en-US" sz="2000" b="0" i="0" baseline="-25000" dirty="0" err="1"/>
              <a:t>laser</a:t>
            </a:r>
            <a:r>
              <a:rPr lang="en-US" sz="2000" b="0" i="0" dirty="0"/>
              <a:t> </a:t>
            </a:r>
            <a:r>
              <a:rPr lang="en-US" sz="2000" b="0" i="0" dirty="0" smtClean="0">
                <a:sym typeface="MT Symbol" pitchFamily="82" charset="2"/>
              </a:rPr>
              <a:t></a:t>
            </a:r>
            <a:r>
              <a:rPr lang="en-US" sz="2000" dirty="0">
                <a:sym typeface="MT Symbol" pitchFamily="82" charset="2"/>
              </a:rPr>
              <a:t> </a:t>
            </a:r>
            <a:r>
              <a:rPr lang="en-US" sz="2000" dirty="0" smtClean="0">
                <a:sym typeface="MT Symbol" pitchFamily="82" charset="2"/>
              </a:rPr>
              <a:t>3</a:t>
            </a:r>
            <a:r>
              <a:rPr lang="en-US" sz="2000" b="0" i="0" dirty="0" smtClean="0">
                <a:latin typeface="Symbol" pitchFamily="18" charset="2"/>
              </a:rPr>
              <a:t>´</a:t>
            </a:r>
            <a:r>
              <a:rPr lang="en-US" sz="2000" b="0" i="0" dirty="0" smtClean="0"/>
              <a:t>10</a:t>
            </a:r>
            <a:r>
              <a:rPr lang="en-US" sz="2000" b="0" i="0" baseline="30000" dirty="0" smtClean="0"/>
              <a:t>18</a:t>
            </a:r>
            <a:r>
              <a:rPr lang="en-US" sz="2000" b="0" i="0" dirty="0" smtClean="0"/>
              <a:t> </a:t>
            </a:r>
            <a:r>
              <a:rPr lang="en-US" sz="2000" b="0" i="0" dirty="0"/>
              <a:t>W/cm</a:t>
            </a:r>
            <a:r>
              <a:rPr lang="en-US" sz="2000" b="0" i="0" baseline="30000" dirty="0"/>
              <a:t>2</a:t>
            </a:r>
            <a:endParaRPr lang="en-US" sz="2000" b="0" i="0" dirty="0"/>
          </a:p>
        </p:txBody>
      </p:sp>
      <p:sp>
        <p:nvSpPr>
          <p:cNvPr id="636940" name="Text Box 12"/>
          <p:cNvSpPr txBox="1">
            <a:spLocks noChangeArrowheads="1"/>
          </p:cNvSpPr>
          <p:nvPr/>
        </p:nvSpPr>
        <p:spPr bwMode="auto">
          <a:xfrm>
            <a:off x="1057771" y="5266060"/>
            <a:ext cx="4092575" cy="75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2000" b="0" i="0" u="sng" dirty="0"/>
              <a:t>probe pulse:</a:t>
            </a:r>
            <a:br>
              <a:rPr lang="en-US" sz="2000" b="0" i="0" u="sng" dirty="0"/>
            </a:br>
            <a:r>
              <a:rPr lang="en-US" sz="2000" b="0" i="0" dirty="0" err="1">
                <a:latin typeface="Symbol" pitchFamily="18" charset="2"/>
              </a:rPr>
              <a:t>t</a:t>
            </a:r>
            <a:r>
              <a:rPr lang="en-US" sz="2000" b="0" i="0" baseline="-25000" dirty="0" err="1"/>
              <a:t>probe</a:t>
            </a:r>
            <a:r>
              <a:rPr lang="en-US" sz="2000" b="0" i="0" dirty="0"/>
              <a:t> </a:t>
            </a:r>
            <a:r>
              <a:rPr lang="en-US" sz="2000" b="0" i="0" dirty="0">
                <a:sym typeface="MT Symbol" pitchFamily="82" charset="2"/>
              </a:rPr>
              <a:t></a:t>
            </a:r>
            <a:r>
              <a:rPr lang="en-US" sz="2000" b="0" i="0" dirty="0"/>
              <a:t> </a:t>
            </a:r>
            <a:r>
              <a:rPr lang="en-US" sz="2000" b="0" i="0" dirty="0" smtClean="0"/>
              <a:t>100 </a:t>
            </a:r>
            <a:r>
              <a:rPr lang="en-US" sz="2000" b="0" i="0" dirty="0" err="1" smtClean="0"/>
              <a:t>fs</a:t>
            </a:r>
            <a:r>
              <a:rPr lang="en-US" sz="2000" b="0" i="0" dirty="0" smtClean="0"/>
              <a:t> @ 1</a:t>
            </a:r>
            <a:r>
              <a:rPr lang="en-US" sz="2000" b="0" i="0" dirty="0" smtClean="0">
                <a:sym typeface="Symbol"/>
              </a:rPr>
              <a:t></a:t>
            </a:r>
            <a:endParaRPr lang="en-US" sz="2000" b="0" i="0" baseline="30000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22538" y="272261"/>
            <a:ext cx="889102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Transverse Optical </a:t>
            </a:r>
            <a:r>
              <a:rPr lang="de-DE" sz="2600" dirty="0" err="1" smtClean="0">
                <a:solidFill>
                  <a:schemeClr val="bg1"/>
                </a:solidFill>
              </a:rPr>
              <a:t>Probing</a:t>
            </a:r>
            <a:r>
              <a:rPr lang="de-DE" sz="2600" dirty="0" smtClean="0">
                <a:solidFill>
                  <a:schemeClr val="bg1"/>
                </a:solidFill>
              </a:rPr>
              <a:t> </a:t>
            </a:r>
            <a:r>
              <a:rPr lang="de-DE" sz="2600" dirty="0" smtClean="0">
                <a:solidFill>
                  <a:schemeClr val="bg1"/>
                </a:solidFill>
                <a:sym typeface="Symbol"/>
              </a:rPr>
              <a:t> </a:t>
            </a:r>
            <a:r>
              <a:rPr lang="de-DE" sz="2600" dirty="0" err="1" smtClean="0">
                <a:solidFill>
                  <a:schemeClr val="bg1"/>
                </a:solidFill>
                <a:sym typeface="Symbol"/>
              </a:rPr>
              <a:t>Resolve</a:t>
            </a:r>
            <a:r>
              <a:rPr lang="de-DE" sz="2600" dirty="0" smtClean="0">
                <a:solidFill>
                  <a:schemeClr val="bg1"/>
                </a:solidFill>
                <a:sym typeface="Symbol"/>
              </a:rPr>
              <a:t> Transient </a:t>
            </a:r>
            <a:r>
              <a:rPr lang="de-DE" sz="2600" dirty="0" err="1" smtClean="0">
                <a:solidFill>
                  <a:schemeClr val="bg1"/>
                </a:solidFill>
                <a:sym typeface="Symbol"/>
              </a:rPr>
              <a:t>Processes</a:t>
            </a:r>
            <a:r>
              <a:rPr lang="de-DE" sz="2600" dirty="0" smtClean="0">
                <a:solidFill>
                  <a:schemeClr val="bg1"/>
                </a:solidFill>
                <a:sym typeface="Symbol"/>
              </a:rPr>
              <a:t>?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872607" y="4064193"/>
            <a:ext cx="3875857" cy="108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0"/>
              </a:spcBef>
            </a:pPr>
            <a:r>
              <a:rPr lang="en-US" sz="2000" b="0" i="0" u="sng" dirty="0" smtClean="0"/>
              <a:t>LWS-20 parameters</a:t>
            </a:r>
            <a:r>
              <a:rPr lang="en-US" sz="2000" b="0" i="0" u="sng" dirty="0"/>
              <a:t>:</a:t>
            </a:r>
            <a:br>
              <a:rPr lang="en-US" sz="2000" b="0" i="0" u="sng" dirty="0"/>
            </a:br>
            <a:r>
              <a:rPr lang="en-US" sz="2000" b="0" dirty="0" err="1"/>
              <a:t>E</a:t>
            </a:r>
            <a:r>
              <a:rPr lang="en-US" sz="2000" b="0" i="0" baseline="-25000" dirty="0" err="1"/>
              <a:t>laser</a:t>
            </a:r>
            <a:r>
              <a:rPr lang="en-US" sz="2000" b="0" i="0" baseline="-25000" dirty="0"/>
              <a:t> </a:t>
            </a:r>
            <a:r>
              <a:rPr lang="en-US" sz="2000" b="0" i="0" dirty="0"/>
              <a:t>= </a:t>
            </a:r>
            <a:r>
              <a:rPr lang="en-US" sz="2000" dirty="0" smtClean="0"/>
              <a:t>8</a:t>
            </a:r>
            <a:r>
              <a:rPr lang="en-US" sz="2000" b="0" i="0" dirty="0" smtClean="0"/>
              <a:t>0 </a:t>
            </a:r>
            <a:r>
              <a:rPr lang="en-US" sz="2000" b="0" i="0" dirty="0" err="1"/>
              <a:t>mJ</a:t>
            </a:r>
            <a:r>
              <a:rPr lang="en-US" sz="2000" b="0" i="0" dirty="0"/>
              <a:t>, </a:t>
            </a:r>
            <a:r>
              <a:rPr lang="en-US" sz="2000" b="0" i="0" dirty="0" err="1">
                <a:latin typeface="Symbol" pitchFamily="18" charset="2"/>
              </a:rPr>
              <a:t>t</a:t>
            </a:r>
            <a:r>
              <a:rPr lang="en-US" sz="2000" b="0" i="0" baseline="-25000" dirty="0" err="1"/>
              <a:t>laser</a:t>
            </a:r>
            <a:r>
              <a:rPr lang="en-US" sz="2000" b="0" i="0" dirty="0"/>
              <a:t> = </a:t>
            </a:r>
            <a:r>
              <a:rPr lang="en-US" sz="2000" b="0" i="0" dirty="0" smtClean="0"/>
              <a:t>8.5 </a:t>
            </a:r>
            <a:r>
              <a:rPr lang="en-US" sz="2000" b="0" i="0" dirty="0" err="1"/>
              <a:t>fs</a:t>
            </a:r>
            <a:r>
              <a:rPr lang="en-US" sz="2000" b="0" i="0" dirty="0"/>
              <a:t>, </a:t>
            </a:r>
            <a:br>
              <a:rPr lang="en-US" sz="2000" b="0" i="0" dirty="0"/>
            </a:br>
            <a:r>
              <a:rPr lang="en-US" sz="2000" b="0" i="0" dirty="0"/>
              <a:t>f/6 OAP, </a:t>
            </a:r>
            <a:r>
              <a:rPr lang="en-US" sz="2000" b="0" dirty="0" err="1"/>
              <a:t>I</a:t>
            </a:r>
            <a:r>
              <a:rPr lang="en-US" sz="2000" b="0" i="0" baseline="-25000" dirty="0" err="1"/>
              <a:t>laser</a:t>
            </a:r>
            <a:r>
              <a:rPr lang="en-US" sz="2000" b="0" i="0" dirty="0"/>
              <a:t> </a:t>
            </a:r>
            <a:r>
              <a:rPr lang="en-US" sz="2000" b="0" i="0" dirty="0" smtClean="0">
                <a:sym typeface="MT Symbol" pitchFamily="82" charset="2"/>
              </a:rPr>
              <a:t></a:t>
            </a:r>
            <a:r>
              <a:rPr lang="en-US" sz="2000" dirty="0">
                <a:sym typeface="MT Symbol" pitchFamily="82" charset="2"/>
              </a:rPr>
              <a:t> </a:t>
            </a:r>
            <a:r>
              <a:rPr lang="en-US" sz="2000" dirty="0" smtClean="0">
                <a:sym typeface="MT Symbol" pitchFamily="82" charset="2"/>
              </a:rPr>
              <a:t>6</a:t>
            </a:r>
            <a:r>
              <a:rPr lang="en-US" sz="2000" b="0" i="0" dirty="0" smtClean="0">
                <a:latin typeface="Symbol" pitchFamily="18" charset="2"/>
              </a:rPr>
              <a:t>´</a:t>
            </a:r>
            <a:r>
              <a:rPr lang="en-US" sz="2000" b="0" i="0" dirty="0" smtClean="0"/>
              <a:t>10</a:t>
            </a:r>
            <a:r>
              <a:rPr lang="en-US" sz="2000" b="0" i="0" baseline="30000" dirty="0" smtClean="0"/>
              <a:t>18</a:t>
            </a:r>
            <a:r>
              <a:rPr lang="en-US" sz="2000" b="0" i="0" dirty="0" smtClean="0"/>
              <a:t> </a:t>
            </a:r>
            <a:r>
              <a:rPr lang="en-US" sz="2000" b="0" i="0" dirty="0"/>
              <a:t>W/cm</a:t>
            </a:r>
            <a:r>
              <a:rPr lang="en-US" sz="2000" b="0" i="0" baseline="30000" dirty="0"/>
              <a:t>2</a:t>
            </a:r>
            <a:endParaRPr lang="en-US" sz="2000" b="0" i="0" dirty="0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905284" y="5254958"/>
            <a:ext cx="4092575" cy="75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2000" b="0" i="0" u="sng" dirty="0"/>
              <a:t>probe pulse:</a:t>
            </a:r>
            <a:br>
              <a:rPr lang="en-US" sz="2000" b="0" i="0" u="sng" dirty="0"/>
            </a:br>
            <a:r>
              <a:rPr lang="en-US" sz="2000" b="0" i="0" dirty="0" err="1">
                <a:latin typeface="Symbol" pitchFamily="18" charset="2"/>
              </a:rPr>
              <a:t>t</a:t>
            </a:r>
            <a:r>
              <a:rPr lang="en-US" sz="2000" b="0" i="0" baseline="-25000" dirty="0" err="1"/>
              <a:t>probe</a:t>
            </a:r>
            <a:r>
              <a:rPr lang="en-US" sz="2000" b="0" i="0" dirty="0"/>
              <a:t> </a:t>
            </a:r>
            <a:r>
              <a:rPr lang="en-US" sz="2000" b="0" i="0" dirty="0">
                <a:sym typeface="MT Symbol" pitchFamily="82" charset="2"/>
              </a:rPr>
              <a:t></a:t>
            </a:r>
            <a:r>
              <a:rPr lang="en-US" sz="2000" b="0" i="0" dirty="0"/>
              <a:t> </a:t>
            </a:r>
            <a:r>
              <a:rPr lang="en-US" sz="2000" b="0" i="0" dirty="0" smtClean="0"/>
              <a:t>8.5 </a:t>
            </a:r>
            <a:r>
              <a:rPr lang="en-US" sz="2000" b="0" i="0" dirty="0" err="1" smtClean="0"/>
              <a:t>fs</a:t>
            </a:r>
            <a:r>
              <a:rPr lang="en-US" sz="2000" b="0" i="0" dirty="0" smtClean="0"/>
              <a:t> @ 1</a:t>
            </a:r>
            <a:r>
              <a:rPr lang="en-US" sz="2000" b="0" i="0" dirty="0" smtClean="0">
                <a:sym typeface="Symbol"/>
              </a:rPr>
              <a:t></a:t>
            </a:r>
            <a:endParaRPr lang="en-US" sz="2000" b="0" i="0" baseline="30000" dirty="0"/>
          </a:p>
        </p:txBody>
      </p:sp>
      <p:sp>
        <p:nvSpPr>
          <p:cNvPr id="14" name="Ellipse 13"/>
          <p:cNvSpPr/>
          <p:nvPr/>
        </p:nvSpPr>
        <p:spPr>
          <a:xfrm>
            <a:off x="3503912" y="4294790"/>
            <a:ext cx="100811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7260176" y="4294790"/>
            <a:ext cx="100811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1856851" y="5517232"/>
            <a:ext cx="100811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5592144" y="5493168"/>
            <a:ext cx="100811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oliennummernplatzhalter 2"/>
          <p:cNvSpPr txBox="1">
            <a:spLocks/>
          </p:cNvSpPr>
          <p:nvPr/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  <p:pic>
        <p:nvPicPr>
          <p:cNvPr id="19" name="Picture 15" descr="D:\scratch\mpq-logo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1024" y="6201216"/>
            <a:ext cx="353817" cy="504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636940" grpId="0"/>
      <p:bldP spid="10" grpId="0"/>
      <p:bldP spid="12" grpId="0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 descr="MagneticFieldsSetup_final04"/>
          <p:cNvPicPr>
            <a:picLocks noChangeAspect="1" noChangeArrowheads="1"/>
          </p:cNvPicPr>
          <p:nvPr/>
        </p:nvPicPr>
        <p:blipFill>
          <a:blip r:embed="rId3" cstate="print"/>
          <a:srcRect t="6213"/>
          <a:stretch>
            <a:fillRect/>
          </a:stretch>
        </p:blipFill>
        <p:spPr bwMode="auto">
          <a:xfrm>
            <a:off x="1079500" y="1052736"/>
            <a:ext cx="7424738" cy="50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6936" name="Picture 8" descr="MagneticFieldsSetup_final05"/>
          <p:cNvPicPr>
            <a:picLocks noChangeAspect="1" noChangeArrowheads="1"/>
          </p:cNvPicPr>
          <p:nvPr/>
        </p:nvPicPr>
        <p:blipFill>
          <a:blip r:embed="rId4" cstate="print"/>
          <a:srcRect t="7556"/>
          <a:stretch>
            <a:fillRect/>
          </a:stretch>
        </p:blipFill>
        <p:spPr bwMode="auto">
          <a:xfrm>
            <a:off x="1079500" y="1124744"/>
            <a:ext cx="7424738" cy="495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6937" name="Picture 9" descr="MagneticFieldsSetup_final06"/>
          <p:cNvPicPr>
            <a:picLocks noChangeAspect="1" noChangeArrowheads="1"/>
          </p:cNvPicPr>
          <p:nvPr/>
        </p:nvPicPr>
        <p:blipFill>
          <a:blip r:embed="rId5" cstate="print"/>
          <a:srcRect t="6213"/>
          <a:stretch>
            <a:fillRect/>
          </a:stretch>
        </p:blipFill>
        <p:spPr bwMode="auto">
          <a:xfrm>
            <a:off x="1079500" y="1052736"/>
            <a:ext cx="7424738" cy="50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22522" y="272261"/>
            <a:ext cx="889102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Transverse Optical </a:t>
            </a:r>
            <a:r>
              <a:rPr lang="de-DE" sz="2600" dirty="0" err="1" smtClean="0">
                <a:solidFill>
                  <a:schemeClr val="bg1"/>
                </a:solidFill>
              </a:rPr>
              <a:t>Probing</a:t>
            </a:r>
            <a:r>
              <a:rPr lang="de-DE" sz="2600" dirty="0" smtClean="0">
                <a:solidFill>
                  <a:schemeClr val="bg1"/>
                </a:solidFill>
              </a:rPr>
              <a:t> </a:t>
            </a:r>
            <a:r>
              <a:rPr lang="de-DE" sz="2600" dirty="0" smtClean="0">
                <a:solidFill>
                  <a:schemeClr val="bg1"/>
                </a:solidFill>
                <a:sym typeface="Symbol"/>
              </a:rPr>
              <a:t> </a:t>
            </a:r>
            <a:r>
              <a:rPr lang="de-DE" sz="2600" dirty="0" err="1" smtClean="0">
                <a:solidFill>
                  <a:schemeClr val="bg1"/>
                </a:solidFill>
                <a:sym typeface="Symbol"/>
              </a:rPr>
              <a:t>Resolve</a:t>
            </a:r>
            <a:r>
              <a:rPr lang="de-DE" sz="2600" dirty="0" smtClean="0">
                <a:solidFill>
                  <a:schemeClr val="bg1"/>
                </a:solidFill>
                <a:sym typeface="Symbol"/>
              </a:rPr>
              <a:t> Transient </a:t>
            </a:r>
            <a:r>
              <a:rPr lang="de-DE" sz="2600" dirty="0" err="1" smtClean="0">
                <a:solidFill>
                  <a:schemeClr val="bg1"/>
                </a:solidFill>
                <a:sym typeface="Symbol"/>
              </a:rPr>
              <a:t>Processes</a:t>
            </a:r>
            <a:r>
              <a:rPr lang="de-DE" sz="2600" dirty="0" smtClean="0">
                <a:solidFill>
                  <a:schemeClr val="bg1"/>
                </a:solidFill>
                <a:sym typeface="Symbol"/>
              </a:rPr>
              <a:t>?</a:t>
            </a:r>
            <a:endParaRPr lang="de-DE" sz="2600" dirty="0">
              <a:solidFill>
                <a:schemeClr val="bg1"/>
              </a:solidFill>
            </a:endParaRPr>
          </a:p>
        </p:txBody>
      </p:sp>
      <p:pic>
        <p:nvPicPr>
          <p:cNvPr id="339970" name="Picture 2" descr="D:\Physics\Jena\Vorträge\Oppurg_2011\Fig1_Setup_PR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4030821"/>
            <a:ext cx="2952328" cy="2012643"/>
          </a:xfrm>
          <a:prstGeom prst="rect">
            <a:avLst/>
          </a:prstGeom>
          <a:noFill/>
        </p:spPr>
      </p:pic>
      <p:sp>
        <p:nvSpPr>
          <p:cNvPr id="9" name="Foliennummernplatzhalter 2"/>
          <p:cNvSpPr txBox="1">
            <a:spLocks/>
          </p:cNvSpPr>
          <p:nvPr/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6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6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4"/>
          <p:cNvSpPr txBox="1">
            <a:spLocks noChangeArrowheads="1"/>
          </p:cNvSpPr>
          <p:nvPr/>
        </p:nvSpPr>
        <p:spPr bwMode="auto">
          <a:xfrm>
            <a:off x="919163" y="947217"/>
            <a:ext cx="7331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b="0" i="0" dirty="0"/>
              <a:t>Two polarograms from two (almost) crossed </a:t>
            </a:r>
            <a:r>
              <a:rPr lang="en-US" sz="2000" b="0" i="0" dirty="0" err="1"/>
              <a:t>polarizers</a:t>
            </a:r>
            <a:r>
              <a:rPr lang="en-US" sz="2000" b="0" i="0" dirty="0"/>
              <a:t>: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 flipH="1">
            <a:off x="4818063" y="1402829"/>
            <a:ext cx="4254500" cy="2552700"/>
            <a:chOff x="3035" y="808"/>
            <a:chExt cx="2680" cy="1608"/>
          </a:xfrm>
        </p:grpSpPr>
        <p:pic>
          <p:nvPicPr>
            <p:cNvPr id="2070" name="Picture 11" descr="13016_cam1_crop_fireOpt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35" y="808"/>
              <a:ext cx="2680" cy="1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71" name="Text Box 12"/>
            <p:cNvSpPr txBox="1">
              <a:spLocks noChangeArrowheads="1"/>
            </p:cNvSpPr>
            <p:nvPr/>
          </p:nvSpPr>
          <p:spPr bwMode="auto">
            <a:xfrm>
              <a:off x="3836" y="2168"/>
              <a:ext cx="138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b="0" i="0">
                  <a:solidFill>
                    <a:schemeClr val="bg1"/>
                  </a:solidFill>
                </a:rPr>
                <a:t>polarogram 2</a:t>
              </a:r>
              <a:endParaRPr lang="en-US" b="0" i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 flipH="1">
            <a:off x="84138" y="1402829"/>
            <a:ext cx="4641850" cy="2962275"/>
            <a:chOff x="53" y="808"/>
            <a:chExt cx="2924" cy="1866"/>
          </a:xfrm>
        </p:grpSpPr>
        <p:pic>
          <p:nvPicPr>
            <p:cNvPr id="2064" name="Picture 5" descr="13016_cam0_crop_fireOpt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" y="808"/>
              <a:ext cx="2680" cy="1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5" name="Text Box 6"/>
            <p:cNvSpPr txBox="1">
              <a:spLocks noChangeArrowheads="1"/>
            </p:cNvSpPr>
            <p:nvPr/>
          </p:nvSpPr>
          <p:spPr bwMode="auto">
            <a:xfrm>
              <a:off x="820" y="2172"/>
              <a:ext cx="123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b="0" i="0">
                  <a:solidFill>
                    <a:schemeClr val="bg1"/>
                  </a:solidFill>
                </a:rPr>
                <a:t>polarogram</a:t>
              </a:r>
              <a:r>
                <a:rPr lang="en-US" b="0">
                  <a:solidFill>
                    <a:schemeClr val="bg1"/>
                  </a:solidFill>
                </a:rPr>
                <a:t> </a:t>
              </a:r>
              <a:r>
                <a:rPr lang="en-US" b="0" i="0">
                  <a:solidFill>
                    <a:schemeClr val="bg1"/>
                  </a:solidFill>
                </a:rPr>
                <a:t>1</a:t>
              </a:r>
              <a:endParaRPr lang="en-US" b="0" i="0" baseline="-25000">
                <a:solidFill>
                  <a:schemeClr val="bg1"/>
                </a:solidFill>
              </a:endParaRPr>
            </a:p>
          </p:txBody>
        </p:sp>
        <p:sp>
          <p:nvSpPr>
            <p:cNvPr id="2066" name="Line 16"/>
            <p:cNvSpPr>
              <a:spLocks noChangeShapeType="1"/>
            </p:cNvSpPr>
            <p:nvPr/>
          </p:nvSpPr>
          <p:spPr bwMode="auto">
            <a:xfrm>
              <a:off x="53" y="2457"/>
              <a:ext cx="268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067" name="Text Box 17"/>
            <p:cNvSpPr txBox="1">
              <a:spLocks noChangeArrowheads="1"/>
            </p:cNvSpPr>
            <p:nvPr/>
          </p:nvSpPr>
          <p:spPr bwMode="auto">
            <a:xfrm>
              <a:off x="1071" y="2443"/>
              <a:ext cx="8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b="0" i="0"/>
                <a:t>560 µm</a:t>
              </a:r>
            </a:p>
          </p:txBody>
        </p:sp>
        <p:sp>
          <p:nvSpPr>
            <p:cNvPr id="2068" name="Line 18"/>
            <p:cNvSpPr>
              <a:spLocks noChangeShapeType="1"/>
            </p:cNvSpPr>
            <p:nvPr/>
          </p:nvSpPr>
          <p:spPr bwMode="auto">
            <a:xfrm>
              <a:off x="2779" y="809"/>
              <a:ext cx="0" cy="160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069" name="Text Box 19"/>
            <p:cNvSpPr txBox="1">
              <a:spLocks noChangeArrowheads="1"/>
            </p:cNvSpPr>
            <p:nvPr/>
          </p:nvSpPr>
          <p:spPr bwMode="auto">
            <a:xfrm rot="-5400000">
              <a:off x="2458" y="1468"/>
              <a:ext cx="8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b="0" i="0"/>
                <a:t>340 µm</a:t>
              </a:r>
            </a:p>
          </p:txBody>
        </p:sp>
      </p:grp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786825" y="272261"/>
            <a:ext cx="55624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Faraday-Rotation </a:t>
            </a:r>
            <a:r>
              <a:rPr lang="de-DE" sz="2600" dirty="0" err="1" smtClean="0">
                <a:solidFill>
                  <a:schemeClr val="bg1"/>
                </a:solidFill>
              </a:rPr>
              <a:t>with</a:t>
            </a:r>
            <a:r>
              <a:rPr lang="de-DE" sz="2600" dirty="0" smtClean="0">
                <a:solidFill>
                  <a:schemeClr val="bg1"/>
                </a:solidFill>
              </a:rPr>
              <a:t> 100 </a:t>
            </a:r>
            <a:r>
              <a:rPr lang="de-DE" sz="2600" dirty="0" err="1" smtClean="0">
                <a:solidFill>
                  <a:schemeClr val="bg1"/>
                </a:solidFill>
              </a:rPr>
              <a:t>fs</a:t>
            </a:r>
            <a:r>
              <a:rPr lang="de-DE" sz="2600" dirty="0" smtClean="0">
                <a:solidFill>
                  <a:schemeClr val="bg1"/>
                </a:solidFill>
              </a:rPr>
              <a:t> @ JETI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16" name="Foliennummernplatzhalter 2"/>
          <p:cNvSpPr txBox="1">
            <a:spLocks/>
          </p:cNvSpPr>
          <p:nvPr/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4"/>
          <p:cNvSpPr txBox="1">
            <a:spLocks noChangeArrowheads="1"/>
          </p:cNvSpPr>
          <p:nvPr/>
        </p:nvSpPr>
        <p:spPr bwMode="auto">
          <a:xfrm>
            <a:off x="919163" y="947217"/>
            <a:ext cx="7331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b="0" i="0" dirty="0"/>
              <a:t>Two polarograms from two (almost) crossed </a:t>
            </a:r>
            <a:r>
              <a:rPr lang="en-US" sz="2000" b="0" i="0" dirty="0" err="1"/>
              <a:t>polarizers</a:t>
            </a:r>
            <a:r>
              <a:rPr lang="en-US" sz="2000" b="0" i="0" dirty="0"/>
              <a:t>:</a:t>
            </a:r>
          </a:p>
        </p:txBody>
      </p:sp>
      <p:sp>
        <p:nvSpPr>
          <p:cNvPr id="2072" name="Text Box 8"/>
          <p:cNvSpPr txBox="1">
            <a:spLocks noChangeArrowheads="1"/>
          </p:cNvSpPr>
          <p:nvPr/>
        </p:nvSpPr>
        <p:spPr bwMode="auto">
          <a:xfrm>
            <a:off x="1141413" y="4824413"/>
            <a:ext cx="69357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b="0" i="0" dirty="0"/>
              <a:t>Deduce rotation angle </a:t>
            </a:r>
            <a:r>
              <a:rPr lang="en-US" sz="2000" b="0" i="1" dirty="0" err="1">
                <a:latin typeface="Symbol" pitchFamily="18" charset="2"/>
                <a:sym typeface="Symbol" pitchFamily="18" charset="2"/>
              </a:rPr>
              <a:t>f</a:t>
            </a:r>
            <a:r>
              <a:rPr lang="en-US" sz="2000" b="0" i="0" baseline="-25000" dirty="0" err="1">
                <a:latin typeface="Times New Roman" pitchFamily="18" charset="0"/>
                <a:sym typeface="Symbol" pitchFamily="18" charset="2"/>
              </a:rPr>
              <a:t>rot</a:t>
            </a:r>
            <a:r>
              <a:rPr lang="en-US" sz="2000" b="0" i="0" dirty="0"/>
              <a:t> from pixel-by-pixel division of polarogram intensities: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 flipH="1">
            <a:off x="4818063" y="1402829"/>
            <a:ext cx="4254500" cy="2552700"/>
            <a:chOff x="3035" y="808"/>
            <a:chExt cx="2680" cy="1608"/>
          </a:xfrm>
        </p:grpSpPr>
        <p:pic>
          <p:nvPicPr>
            <p:cNvPr id="2070" name="Picture 11" descr="13016_cam1_crop_fireOpti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35" y="808"/>
              <a:ext cx="2680" cy="1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71" name="Text Box 12"/>
            <p:cNvSpPr txBox="1">
              <a:spLocks noChangeArrowheads="1"/>
            </p:cNvSpPr>
            <p:nvPr/>
          </p:nvSpPr>
          <p:spPr bwMode="auto">
            <a:xfrm>
              <a:off x="3836" y="2168"/>
              <a:ext cx="138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b="0" i="0">
                  <a:solidFill>
                    <a:schemeClr val="bg1"/>
                  </a:solidFill>
                </a:rPr>
                <a:t>polarogram 2</a:t>
              </a:r>
              <a:endParaRPr lang="en-US" b="0" i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 flipH="1">
            <a:off x="84138" y="1402829"/>
            <a:ext cx="4641850" cy="2962275"/>
            <a:chOff x="53" y="808"/>
            <a:chExt cx="2924" cy="1866"/>
          </a:xfrm>
        </p:grpSpPr>
        <p:pic>
          <p:nvPicPr>
            <p:cNvPr id="2064" name="Picture 5" descr="13016_cam0_crop_fireOpti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" y="808"/>
              <a:ext cx="2680" cy="1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5" name="Text Box 6"/>
            <p:cNvSpPr txBox="1">
              <a:spLocks noChangeArrowheads="1"/>
            </p:cNvSpPr>
            <p:nvPr/>
          </p:nvSpPr>
          <p:spPr bwMode="auto">
            <a:xfrm>
              <a:off x="820" y="2172"/>
              <a:ext cx="123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b="0" i="0">
                  <a:solidFill>
                    <a:schemeClr val="bg1"/>
                  </a:solidFill>
                </a:rPr>
                <a:t>polarogram</a:t>
              </a:r>
              <a:r>
                <a:rPr lang="en-US" b="0">
                  <a:solidFill>
                    <a:schemeClr val="bg1"/>
                  </a:solidFill>
                </a:rPr>
                <a:t> </a:t>
              </a:r>
              <a:r>
                <a:rPr lang="en-US" b="0" i="0">
                  <a:solidFill>
                    <a:schemeClr val="bg1"/>
                  </a:solidFill>
                </a:rPr>
                <a:t>1</a:t>
              </a:r>
              <a:endParaRPr lang="en-US" b="0" i="0" baseline="-25000">
                <a:solidFill>
                  <a:schemeClr val="bg1"/>
                </a:solidFill>
              </a:endParaRPr>
            </a:p>
          </p:txBody>
        </p:sp>
        <p:sp>
          <p:nvSpPr>
            <p:cNvPr id="2066" name="Line 16"/>
            <p:cNvSpPr>
              <a:spLocks noChangeShapeType="1"/>
            </p:cNvSpPr>
            <p:nvPr/>
          </p:nvSpPr>
          <p:spPr bwMode="auto">
            <a:xfrm>
              <a:off x="53" y="2457"/>
              <a:ext cx="268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067" name="Text Box 17"/>
            <p:cNvSpPr txBox="1">
              <a:spLocks noChangeArrowheads="1"/>
            </p:cNvSpPr>
            <p:nvPr/>
          </p:nvSpPr>
          <p:spPr bwMode="auto">
            <a:xfrm>
              <a:off x="1071" y="2443"/>
              <a:ext cx="8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b="0" i="0"/>
                <a:t>560 µm</a:t>
              </a:r>
            </a:p>
          </p:txBody>
        </p:sp>
        <p:sp>
          <p:nvSpPr>
            <p:cNvPr id="2068" name="Line 18"/>
            <p:cNvSpPr>
              <a:spLocks noChangeShapeType="1"/>
            </p:cNvSpPr>
            <p:nvPr/>
          </p:nvSpPr>
          <p:spPr bwMode="auto">
            <a:xfrm>
              <a:off x="2779" y="809"/>
              <a:ext cx="0" cy="160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069" name="Text Box 19"/>
            <p:cNvSpPr txBox="1">
              <a:spLocks noChangeArrowheads="1"/>
            </p:cNvSpPr>
            <p:nvPr/>
          </p:nvSpPr>
          <p:spPr bwMode="auto">
            <a:xfrm rot="-5400000">
              <a:off x="2458" y="1468"/>
              <a:ext cx="8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b="0" i="0"/>
                <a:t>340 µm</a:t>
              </a:r>
            </a:p>
          </p:txBody>
        </p:sp>
      </p:grp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786825" y="272261"/>
            <a:ext cx="55624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Faraday-Rotation </a:t>
            </a:r>
            <a:r>
              <a:rPr lang="de-DE" sz="2600" dirty="0" err="1" smtClean="0">
                <a:solidFill>
                  <a:schemeClr val="bg1"/>
                </a:solidFill>
              </a:rPr>
              <a:t>with</a:t>
            </a:r>
            <a:r>
              <a:rPr lang="de-DE" sz="2600" dirty="0" smtClean="0">
                <a:solidFill>
                  <a:schemeClr val="bg1"/>
                </a:solidFill>
              </a:rPr>
              <a:t> 100 </a:t>
            </a:r>
            <a:r>
              <a:rPr lang="de-DE" sz="2600" dirty="0" err="1" smtClean="0">
                <a:solidFill>
                  <a:schemeClr val="bg1"/>
                </a:solidFill>
              </a:rPr>
              <a:t>fs</a:t>
            </a:r>
            <a:r>
              <a:rPr lang="de-DE" sz="2600" dirty="0" smtClean="0">
                <a:solidFill>
                  <a:schemeClr val="bg1"/>
                </a:solidFill>
              </a:rPr>
              <a:t> @ JETI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23" name="Foliennummernplatzhalter 2"/>
          <p:cNvSpPr txBox="1">
            <a:spLocks/>
          </p:cNvSpPr>
          <p:nvPr/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  <p:pic>
        <p:nvPicPr>
          <p:cNvPr id="27" name="Grafik 2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23528" y="4437112"/>
            <a:ext cx="4080510" cy="282893"/>
          </a:xfrm>
          <a:prstGeom prst="rect">
            <a:avLst/>
          </a:prstGeom>
        </p:spPr>
      </p:pic>
      <p:pic>
        <p:nvPicPr>
          <p:cNvPr id="30" name="Grafik 29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4883977" y="4442251"/>
            <a:ext cx="4080510" cy="282893"/>
          </a:xfrm>
          <a:prstGeom prst="rect">
            <a:avLst/>
          </a:prstGeom>
        </p:spPr>
      </p:pic>
      <p:pic>
        <p:nvPicPr>
          <p:cNvPr id="34" name="Grafik 33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2987824" y="5791924"/>
            <a:ext cx="3179064" cy="373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/>
          <p:cNvGrpSpPr>
            <a:grpSpLocks/>
          </p:cNvGrpSpPr>
          <p:nvPr/>
        </p:nvGrpSpPr>
        <p:grpSpPr bwMode="auto">
          <a:xfrm flipH="1">
            <a:off x="4818063" y="1282700"/>
            <a:ext cx="4254500" cy="2552700"/>
            <a:chOff x="3035" y="808"/>
            <a:chExt cx="2680" cy="1608"/>
          </a:xfrm>
        </p:grpSpPr>
        <p:pic>
          <p:nvPicPr>
            <p:cNvPr id="3092" name="Picture 33" descr="13016_cam1_crop_fireOpt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35" y="808"/>
              <a:ext cx="2680" cy="1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3" name="Text Box 34"/>
            <p:cNvSpPr txBox="1">
              <a:spLocks noChangeArrowheads="1"/>
            </p:cNvSpPr>
            <p:nvPr/>
          </p:nvSpPr>
          <p:spPr bwMode="auto">
            <a:xfrm>
              <a:off x="3836" y="2168"/>
              <a:ext cx="138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b="0" i="0">
                  <a:solidFill>
                    <a:schemeClr val="bg1"/>
                  </a:solidFill>
                </a:rPr>
                <a:t>polarogram 2</a:t>
              </a:r>
              <a:endParaRPr lang="en-US" b="0" i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 flipH="1">
            <a:off x="84138" y="1282700"/>
            <a:ext cx="4641850" cy="2962275"/>
            <a:chOff x="53" y="808"/>
            <a:chExt cx="2924" cy="1866"/>
          </a:xfrm>
        </p:grpSpPr>
        <p:pic>
          <p:nvPicPr>
            <p:cNvPr id="3086" name="Picture 36" descr="13016_cam0_crop_fireOpt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" y="808"/>
              <a:ext cx="2680" cy="1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7" name="Text Box 37"/>
            <p:cNvSpPr txBox="1">
              <a:spLocks noChangeArrowheads="1"/>
            </p:cNvSpPr>
            <p:nvPr/>
          </p:nvSpPr>
          <p:spPr bwMode="auto">
            <a:xfrm>
              <a:off x="820" y="2172"/>
              <a:ext cx="123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b="0" i="0">
                  <a:solidFill>
                    <a:schemeClr val="bg1"/>
                  </a:solidFill>
                </a:rPr>
                <a:t>polarogram</a:t>
              </a:r>
              <a:r>
                <a:rPr lang="en-US" b="0">
                  <a:solidFill>
                    <a:schemeClr val="bg1"/>
                  </a:solidFill>
                </a:rPr>
                <a:t> </a:t>
              </a:r>
              <a:r>
                <a:rPr lang="en-US" b="0" i="0">
                  <a:solidFill>
                    <a:schemeClr val="bg1"/>
                  </a:solidFill>
                </a:rPr>
                <a:t>1</a:t>
              </a:r>
              <a:endParaRPr lang="en-US" b="0" i="0" baseline="-25000">
                <a:solidFill>
                  <a:schemeClr val="bg1"/>
                </a:solidFill>
              </a:endParaRPr>
            </a:p>
          </p:txBody>
        </p:sp>
        <p:sp>
          <p:nvSpPr>
            <p:cNvPr id="3088" name="Line 38"/>
            <p:cNvSpPr>
              <a:spLocks noChangeShapeType="1"/>
            </p:cNvSpPr>
            <p:nvPr/>
          </p:nvSpPr>
          <p:spPr bwMode="auto">
            <a:xfrm>
              <a:off x="53" y="2457"/>
              <a:ext cx="268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089" name="Text Box 39"/>
            <p:cNvSpPr txBox="1">
              <a:spLocks noChangeArrowheads="1"/>
            </p:cNvSpPr>
            <p:nvPr/>
          </p:nvSpPr>
          <p:spPr bwMode="auto">
            <a:xfrm>
              <a:off x="1071" y="2443"/>
              <a:ext cx="8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b="0" i="0"/>
                <a:t>560 µm</a:t>
              </a:r>
            </a:p>
          </p:txBody>
        </p:sp>
        <p:sp>
          <p:nvSpPr>
            <p:cNvPr id="3090" name="Line 40"/>
            <p:cNvSpPr>
              <a:spLocks noChangeShapeType="1"/>
            </p:cNvSpPr>
            <p:nvPr/>
          </p:nvSpPr>
          <p:spPr bwMode="auto">
            <a:xfrm>
              <a:off x="2779" y="809"/>
              <a:ext cx="0" cy="160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091" name="Text Box 41"/>
            <p:cNvSpPr txBox="1">
              <a:spLocks noChangeArrowheads="1"/>
            </p:cNvSpPr>
            <p:nvPr/>
          </p:nvSpPr>
          <p:spPr bwMode="auto">
            <a:xfrm rot="-5400000">
              <a:off x="2458" y="1468"/>
              <a:ext cx="8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b="0" i="0"/>
                <a:t>340 µm</a:t>
              </a:r>
            </a:p>
          </p:txBody>
        </p:sp>
      </p:grpSp>
      <p:pic>
        <p:nvPicPr>
          <p:cNvPr id="25" name="Picture 21" descr="+0,40ps_01_0711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288" y="1052736"/>
            <a:ext cx="7700962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D:\Physics\Jena\publish\MagneticFields\Stuart\NaturePhysics_submission\NewStuff\Divisi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0013" y="2224311"/>
            <a:ext cx="1552575" cy="15525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871538" y="5100861"/>
            <a:ext cx="355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4175" indent="-384175" eaLnBrk="0" hangingPunct="0">
              <a:spcBef>
                <a:spcPct val="40000"/>
              </a:spcBef>
              <a:spcAft>
                <a:spcPct val="25000"/>
              </a:spcAft>
            </a:pPr>
            <a:r>
              <a:rPr lang="en-US" sz="2000" b="0" i="0">
                <a:sym typeface="MT Symbol" pitchFamily="82" charset="2"/>
              </a:rPr>
              <a:t>experimental Faraday feature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5210175" y="2186211"/>
            <a:ext cx="147955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40000"/>
              </a:spcBef>
              <a:spcAft>
                <a:spcPct val="25000"/>
              </a:spcAft>
            </a:pPr>
            <a:r>
              <a:rPr lang="en-US" sz="2000" b="0" i="0" dirty="0">
                <a:solidFill>
                  <a:srgbClr val="FF0000"/>
                </a:solidFill>
                <a:sym typeface="MT Symbol" pitchFamily="82" charset="2"/>
              </a:rPr>
              <a:t>simulated </a:t>
            </a:r>
            <a:br>
              <a:rPr lang="en-US" sz="2000" b="0" i="0" dirty="0">
                <a:solidFill>
                  <a:srgbClr val="FF0000"/>
                </a:solidFill>
                <a:sym typeface="MT Symbol" pitchFamily="82" charset="2"/>
              </a:rPr>
            </a:br>
            <a:r>
              <a:rPr lang="en-US" sz="2000" b="0" i="0" dirty="0">
                <a:solidFill>
                  <a:srgbClr val="FF0000"/>
                </a:solidFill>
                <a:sym typeface="MT Symbol" pitchFamily="82" charset="2"/>
              </a:rPr>
              <a:t/>
            </a:r>
            <a:br>
              <a:rPr lang="en-US" sz="2000" b="0" i="0" dirty="0">
                <a:solidFill>
                  <a:srgbClr val="FF0000"/>
                </a:solidFill>
                <a:sym typeface="MT Symbol" pitchFamily="82" charset="2"/>
              </a:rPr>
            </a:br>
            <a:r>
              <a:rPr lang="en-US" sz="2000" b="0" i="0" dirty="0">
                <a:solidFill>
                  <a:srgbClr val="FF0000"/>
                </a:solidFill>
                <a:sym typeface="MT Symbol" pitchFamily="82" charset="2"/>
              </a:rPr>
              <a:t/>
            </a:r>
            <a:br>
              <a:rPr lang="en-US" sz="2000" b="0" i="0" dirty="0">
                <a:solidFill>
                  <a:srgbClr val="FF0000"/>
                </a:solidFill>
                <a:sym typeface="MT Symbol" pitchFamily="82" charset="2"/>
              </a:rPr>
            </a:br>
            <a:r>
              <a:rPr lang="en-US" sz="2000" b="0" i="0" dirty="0">
                <a:solidFill>
                  <a:srgbClr val="FF0000"/>
                </a:solidFill>
                <a:sym typeface="MT Symbol" pitchFamily="82" charset="2"/>
              </a:rPr>
              <a:t/>
            </a:r>
            <a:br>
              <a:rPr lang="en-US" sz="2000" b="0" i="0" dirty="0">
                <a:solidFill>
                  <a:srgbClr val="FF0000"/>
                </a:solidFill>
                <a:sym typeface="MT Symbol" pitchFamily="82" charset="2"/>
              </a:rPr>
            </a:br>
            <a:r>
              <a:rPr lang="en-US" sz="2000" b="0" i="0" dirty="0">
                <a:solidFill>
                  <a:srgbClr val="FF0000"/>
                </a:solidFill>
                <a:sym typeface="MT Symbol" pitchFamily="82" charset="2"/>
              </a:rPr>
              <a:t>feature</a:t>
            </a:r>
          </a:p>
        </p:txBody>
      </p:sp>
      <p:pic>
        <p:nvPicPr>
          <p:cNvPr id="29" name="Picture 13" descr="D:\Physics\Jena\publish\MagneticFields\Stuart\NaturePhysics_submission\NewStuff\CompExpSim.png"/>
          <p:cNvPicPr>
            <a:picLocks noChangeAspect="1" noChangeArrowheads="1"/>
          </p:cNvPicPr>
          <p:nvPr/>
        </p:nvPicPr>
        <p:blipFill>
          <a:blip r:embed="rId7" cstate="print"/>
          <a:srcRect l="6778" t="4033" r="12511" b="18539"/>
          <a:stretch>
            <a:fillRect/>
          </a:stretch>
        </p:blipFill>
        <p:spPr bwMode="auto">
          <a:xfrm>
            <a:off x="6915150" y="1124174"/>
            <a:ext cx="2012950" cy="38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300161" y="5807299"/>
            <a:ext cx="85203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84175" indent="-384175" eaLnBrk="0" hangingPunct="0">
              <a:spcBef>
                <a:spcPct val="40000"/>
              </a:spcBef>
              <a:spcAft>
                <a:spcPct val="25000"/>
              </a:spcAft>
            </a:pPr>
            <a:r>
              <a:rPr lang="en-US" sz="2000" i="0" dirty="0">
                <a:solidFill>
                  <a:srgbClr val="FF0000"/>
                </a:solidFill>
                <a:sym typeface="MT Symbol" pitchFamily="82" charset="2"/>
              </a:rPr>
              <a:t>Experimental evidence for </a:t>
            </a:r>
            <a:r>
              <a:rPr lang="en-US" sz="2000" dirty="0">
                <a:solidFill>
                  <a:srgbClr val="FF0000"/>
                </a:solidFill>
                <a:sym typeface="MT Symbol" pitchFamily="82" charset="2"/>
              </a:rPr>
              <a:t>B</a:t>
            </a:r>
            <a:r>
              <a:rPr lang="en-US" sz="2000" i="0" dirty="0">
                <a:solidFill>
                  <a:srgbClr val="FF0000"/>
                </a:solidFill>
                <a:sym typeface="MT Symbol" pitchFamily="82" charset="2"/>
              </a:rPr>
              <a:t>-fields from MeV electrons and </a:t>
            </a:r>
            <a:r>
              <a:rPr lang="en-US" sz="2000" i="0" dirty="0" smtClean="0">
                <a:solidFill>
                  <a:srgbClr val="FF0000"/>
                </a:solidFill>
                <a:sym typeface="MT Symbol" pitchFamily="82" charset="2"/>
              </a:rPr>
              <a:t>bubble</a:t>
            </a:r>
            <a:r>
              <a:rPr lang="en-US" sz="2000" i="0" dirty="0">
                <a:solidFill>
                  <a:srgbClr val="FF0000"/>
                </a:solidFill>
                <a:sym typeface="MT Symbol" pitchFamily="82" charset="2"/>
              </a:rPr>
              <a:t>!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228723" y="6102409"/>
            <a:ext cx="65527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4175" indent="-384175" eaLnBrk="0" hangingPunct="0">
              <a:spcBef>
                <a:spcPct val="40000"/>
              </a:spcBef>
              <a:spcAft>
                <a:spcPct val="25000"/>
              </a:spcAft>
            </a:pPr>
            <a:r>
              <a:rPr lang="en-US" sz="1600" b="0" i="0" dirty="0" smtClean="0">
                <a:sym typeface="Symbol" pitchFamily="18" charset="2"/>
              </a:rPr>
              <a:t>MCK </a:t>
            </a:r>
            <a:r>
              <a:rPr lang="en-US" sz="1600" b="0" i="1" dirty="0">
                <a:sym typeface="Symbol" pitchFamily="18" charset="2"/>
              </a:rPr>
              <a:t>et al</a:t>
            </a:r>
            <a:r>
              <a:rPr lang="en-US" sz="1600" b="0" i="1" dirty="0" smtClean="0">
                <a:sym typeface="Symbol" pitchFamily="18" charset="2"/>
              </a:rPr>
              <a:t>., </a:t>
            </a:r>
            <a:r>
              <a:rPr lang="en-US" sz="1600" b="0" i="0" dirty="0" smtClean="0">
                <a:sym typeface="Symbol" pitchFamily="18" charset="2"/>
              </a:rPr>
              <a:t>Physical Review Letters </a:t>
            </a:r>
            <a:r>
              <a:rPr lang="en-US" sz="1600" b="1" i="0" dirty="0" smtClean="0">
                <a:sym typeface="Symbol" pitchFamily="18" charset="2"/>
              </a:rPr>
              <a:t>105, </a:t>
            </a:r>
            <a:r>
              <a:rPr lang="en-US" sz="1600" b="0" i="0" dirty="0" smtClean="0">
                <a:sym typeface="Symbol" pitchFamily="18" charset="2"/>
              </a:rPr>
              <a:t>115002 </a:t>
            </a:r>
            <a:r>
              <a:rPr lang="en-US" sz="1600" b="0" i="0" dirty="0">
                <a:sym typeface="Symbol" pitchFamily="18" charset="2"/>
              </a:rPr>
              <a:t>(2010)</a:t>
            </a: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1786825" y="272261"/>
            <a:ext cx="55624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Faraday-Rotation </a:t>
            </a:r>
            <a:r>
              <a:rPr lang="de-DE" sz="2600" dirty="0" err="1" smtClean="0">
                <a:solidFill>
                  <a:schemeClr val="bg1"/>
                </a:solidFill>
              </a:rPr>
              <a:t>with</a:t>
            </a:r>
            <a:r>
              <a:rPr lang="de-DE" sz="2600" dirty="0" smtClean="0">
                <a:solidFill>
                  <a:schemeClr val="bg1"/>
                </a:solidFill>
              </a:rPr>
              <a:t> 100 </a:t>
            </a:r>
            <a:r>
              <a:rPr lang="de-DE" sz="2600" dirty="0" err="1" smtClean="0">
                <a:solidFill>
                  <a:schemeClr val="bg1"/>
                </a:solidFill>
              </a:rPr>
              <a:t>fs</a:t>
            </a:r>
            <a:r>
              <a:rPr lang="de-DE" sz="2600" dirty="0" smtClean="0">
                <a:solidFill>
                  <a:schemeClr val="bg1"/>
                </a:solidFill>
              </a:rPr>
              <a:t> @ JETI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22" name="Foliennummernplatzhalter 2"/>
          <p:cNvSpPr txBox="1">
            <a:spLocks/>
          </p:cNvSpPr>
          <p:nvPr/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Text Box 12"/>
          <p:cNvSpPr txBox="1">
            <a:spLocks noChangeArrowheads="1"/>
          </p:cNvSpPr>
          <p:nvPr/>
        </p:nvSpPr>
        <p:spPr bwMode="auto">
          <a:xfrm flipH="1">
            <a:off x="5605463" y="3251964"/>
            <a:ext cx="2195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b="0" i="0">
                <a:solidFill>
                  <a:schemeClr val="bg1"/>
                </a:solidFill>
              </a:rPr>
              <a:t>polarogram 2</a:t>
            </a:r>
            <a:endParaRPr lang="en-US" b="0" i="0" baseline="-25000">
              <a:solidFill>
                <a:schemeClr val="bg1"/>
              </a:solidFill>
            </a:endParaRPr>
          </a:p>
        </p:txBody>
      </p:sp>
      <p:sp>
        <p:nvSpPr>
          <p:cNvPr id="2065" name="Text Box 6"/>
          <p:cNvSpPr txBox="1">
            <a:spLocks noChangeArrowheads="1"/>
          </p:cNvSpPr>
          <p:nvPr/>
        </p:nvSpPr>
        <p:spPr bwMode="auto">
          <a:xfrm flipH="1">
            <a:off x="1554163" y="3258314"/>
            <a:ext cx="19542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b="0" i="0" dirty="0">
                <a:solidFill>
                  <a:schemeClr val="bg1"/>
                </a:solidFill>
              </a:rPr>
              <a:t>polarogram</a:t>
            </a:r>
            <a:r>
              <a:rPr lang="en-US" b="0" dirty="0">
                <a:solidFill>
                  <a:schemeClr val="bg1"/>
                </a:solidFill>
              </a:rPr>
              <a:t> </a:t>
            </a:r>
            <a:r>
              <a:rPr lang="en-US" b="0" i="0" dirty="0">
                <a:solidFill>
                  <a:schemeClr val="bg1"/>
                </a:solidFill>
              </a:rPr>
              <a:t>1</a:t>
            </a:r>
            <a:endParaRPr lang="en-US" b="0" i="0" baseline="-25000" dirty="0">
              <a:solidFill>
                <a:schemeClr val="bg1"/>
              </a:solidFill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545223" y="272261"/>
            <a:ext cx="604562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Faraday-Rotation </a:t>
            </a:r>
            <a:r>
              <a:rPr lang="de-DE" sz="2600" dirty="0" err="1" smtClean="0">
                <a:solidFill>
                  <a:schemeClr val="bg1"/>
                </a:solidFill>
              </a:rPr>
              <a:t>with</a:t>
            </a:r>
            <a:r>
              <a:rPr lang="de-DE" sz="2600" dirty="0" smtClean="0">
                <a:solidFill>
                  <a:schemeClr val="bg1"/>
                </a:solidFill>
              </a:rPr>
              <a:t> 8.5 </a:t>
            </a:r>
            <a:r>
              <a:rPr lang="de-DE" sz="2600" dirty="0" err="1" smtClean="0">
                <a:solidFill>
                  <a:schemeClr val="bg1"/>
                </a:solidFill>
              </a:rPr>
              <a:t>fs</a:t>
            </a:r>
            <a:r>
              <a:rPr lang="de-DE" sz="2600" dirty="0" smtClean="0">
                <a:solidFill>
                  <a:schemeClr val="bg1"/>
                </a:solidFill>
              </a:rPr>
              <a:t>  @ LWS 20</a:t>
            </a:r>
            <a:endParaRPr lang="de-DE" sz="2600" dirty="0">
              <a:solidFill>
                <a:schemeClr val="bg1"/>
              </a:solidFill>
            </a:endParaRPr>
          </a:p>
        </p:txBody>
      </p:sp>
      <p:pic>
        <p:nvPicPr>
          <p:cNvPr id="3082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007016"/>
            <a:ext cx="7740352" cy="451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2545" y="1127214"/>
            <a:ext cx="20097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3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239263"/>
            <a:ext cx="3415853" cy="209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395536" y="5497800"/>
            <a:ext cx="86764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sz="2000" b="0" i="0" u="sng" dirty="0" smtClean="0"/>
              <a:t>Electron bunch length: </a:t>
            </a:r>
            <a:r>
              <a:rPr lang="en-US" sz="2000" b="0" dirty="0" smtClean="0">
                <a:sym typeface="Symbol"/>
              </a:rPr>
              <a:t>z = 4 </a:t>
            </a:r>
            <a:r>
              <a:rPr lang="en-US" sz="2000" dirty="0" smtClean="0">
                <a:sym typeface="Symbol"/>
              </a:rPr>
              <a:t>µm</a:t>
            </a:r>
          </a:p>
          <a:p>
            <a:pPr eaLnBrk="0" hangingPunct="0">
              <a:lnSpc>
                <a:spcPct val="110000"/>
              </a:lnSpc>
            </a:pPr>
            <a:r>
              <a:rPr lang="en-US" sz="2000" dirty="0" smtClean="0">
                <a:sym typeface="Symbol"/>
              </a:rPr>
              <a:t></a:t>
            </a:r>
            <a:r>
              <a:rPr lang="en-US" sz="2000" i="0" baseline="-25000" dirty="0" smtClean="0"/>
              <a:t>FWHM</a:t>
            </a:r>
            <a:r>
              <a:rPr lang="en-US" sz="2000" i="0" dirty="0" smtClean="0"/>
              <a:t>= (6</a:t>
            </a:r>
            <a:r>
              <a:rPr lang="en-US" sz="2000" i="0" dirty="0" smtClean="0">
                <a:sym typeface="Symbol"/>
              </a:rPr>
              <a:t></a:t>
            </a:r>
            <a:r>
              <a:rPr lang="en-US" sz="2000" i="0" dirty="0" smtClean="0"/>
              <a:t>2) </a:t>
            </a:r>
            <a:r>
              <a:rPr lang="en-US" sz="2000" i="0" dirty="0" err="1" smtClean="0"/>
              <a:t>fs</a:t>
            </a:r>
            <a:r>
              <a:rPr lang="en-US" sz="2000" i="0" dirty="0" smtClean="0"/>
              <a:t>,</a:t>
            </a:r>
            <a:r>
              <a:rPr lang="en-US" sz="2000" b="1" i="0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sym typeface="Symbol"/>
              </a:rPr>
              <a:t>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RMS</a:t>
            </a:r>
            <a:r>
              <a:rPr lang="en-US" sz="2000" b="1" i="0" dirty="0" smtClean="0">
                <a:solidFill>
                  <a:srgbClr val="FF0000"/>
                </a:solidFill>
              </a:rPr>
              <a:t>= (2.5</a:t>
            </a:r>
            <a:r>
              <a:rPr lang="en-US" sz="2000" b="1" dirty="0" smtClean="0">
                <a:solidFill>
                  <a:srgbClr val="FF0000"/>
                </a:solidFill>
                <a:sym typeface="Symbol"/>
              </a:rPr>
              <a:t></a:t>
            </a:r>
            <a:r>
              <a:rPr lang="en-US" sz="2000" b="1" dirty="0" smtClean="0">
                <a:solidFill>
                  <a:srgbClr val="FF0000"/>
                </a:solidFill>
              </a:rPr>
              <a:t>0.9) </a:t>
            </a:r>
            <a:r>
              <a:rPr lang="en-US" sz="2000" b="1" dirty="0" err="1" smtClean="0">
                <a:solidFill>
                  <a:srgbClr val="FF0000"/>
                </a:solidFill>
              </a:rPr>
              <a:t>fs</a:t>
            </a:r>
            <a:endParaRPr lang="en-US" sz="2000" b="1" i="0" dirty="0">
              <a:solidFill>
                <a:srgbClr val="FF0000"/>
              </a:solidFill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7144" y="1134392"/>
            <a:ext cx="1980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oliennummernplatzhalter 2"/>
          <p:cNvSpPr txBox="1">
            <a:spLocks/>
          </p:cNvSpPr>
          <p:nvPr/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07504" y="6304518"/>
            <a:ext cx="87484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25000"/>
              </a:spcAft>
            </a:pPr>
            <a:r>
              <a:rPr lang="en-US" sz="1600" b="0" i="0" dirty="0" smtClean="0">
                <a:sym typeface="Symbol" pitchFamily="18" charset="2"/>
              </a:rPr>
              <a:t>A. Buck </a:t>
            </a:r>
            <a:r>
              <a:rPr lang="en-US" sz="1600" b="0" i="1" dirty="0" smtClean="0">
                <a:sym typeface="Symbol" pitchFamily="18" charset="2"/>
              </a:rPr>
              <a:t>et al., </a:t>
            </a:r>
            <a:r>
              <a:rPr lang="en-US" sz="1600" b="0" i="0" dirty="0" smtClean="0">
                <a:sym typeface="Symbol" pitchFamily="18" charset="2"/>
              </a:rPr>
              <a:t>Nature Physics </a:t>
            </a:r>
            <a:r>
              <a:rPr lang="en-US" sz="1600" b="1" i="0" dirty="0" smtClean="0">
                <a:sym typeface="Symbol" pitchFamily="18" charset="2"/>
              </a:rPr>
              <a:t>7,</a:t>
            </a:r>
            <a:r>
              <a:rPr lang="en-US" sz="1600" b="0" i="0" dirty="0" smtClean="0">
                <a:sym typeface="Symbol" pitchFamily="18" charset="2"/>
              </a:rPr>
              <a:t> 543 (2011)</a:t>
            </a:r>
            <a:endParaRPr lang="en-US" sz="1600" b="0" i="0" dirty="0">
              <a:sym typeface="Symbol" pitchFamily="18" charset="2"/>
            </a:endParaRPr>
          </a:p>
        </p:txBody>
      </p:sp>
      <p:pic>
        <p:nvPicPr>
          <p:cNvPr id="16" name="Picture 15" descr="D:\scratch\mpq-logo2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91024" y="6201216"/>
            <a:ext cx="353817" cy="504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3 0.1783 L 2.5E-6 2.6272E-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308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-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1"/>
          <p:cNvPicPr>
            <a:picLocks noChangeAspect="1" noChangeArrowheads="1"/>
          </p:cNvPicPr>
          <p:nvPr/>
        </p:nvPicPr>
        <p:blipFill>
          <a:blip r:embed="rId3" cstate="print"/>
          <a:srcRect b="61340"/>
          <a:stretch>
            <a:fillRect/>
          </a:stretch>
        </p:blipFill>
        <p:spPr bwMode="auto">
          <a:xfrm>
            <a:off x="107504" y="993520"/>
            <a:ext cx="5437961" cy="2087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7504" y="3267007"/>
            <a:ext cx="3528392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3675" indent="-193675" eaLnBrk="0" hangingPunct="0">
              <a:spcBef>
                <a:spcPct val="40000"/>
              </a:spcBef>
              <a:spcAft>
                <a:spcPct val="25000"/>
              </a:spcAft>
              <a:buFontTx/>
              <a:buChar char="•"/>
            </a:pPr>
            <a:r>
              <a:rPr lang="en-US" sz="2000" b="0" i="0" dirty="0" err="1" smtClean="0">
                <a:solidFill>
                  <a:schemeClr val="accent2"/>
                </a:solidFill>
              </a:rPr>
              <a:t>Polarimetry</a:t>
            </a:r>
            <a:r>
              <a:rPr lang="en-US" sz="2000" b="0" i="0" dirty="0" smtClean="0">
                <a:solidFill>
                  <a:schemeClr val="accent2"/>
                </a:solidFill>
              </a:rPr>
              <a:t>: </a:t>
            </a:r>
            <a:r>
              <a:rPr lang="en-US" sz="2000" b="0" i="0" dirty="0" smtClean="0"/>
              <a:t/>
            </a:r>
            <a:br>
              <a:rPr lang="en-US" sz="2000" b="0" i="0" dirty="0" smtClean="0"/>
            </a:br>
            <a:r>
              <a:rPr lang="en-US" sz="2000" b="0" i="0" dirty="0" smtClean="0"/>
              <a:t>visualize e-bunch via associated B-fields</a:t>
            </a:r>
          </a:p>
          <a:p>
            <a:pPr marL="193675" indent="-193675" eaLnBrk="0" hangingPunct="0">
              <a:spcBef>
                <a:spcPct val="40000"/>
              </a:spcBef>
              <a:spcAft>
                <a:spcPct val="25000"/>
              </a:spcAft>
              <a:buFontTx/>
              <a:buChar char="•"/>
            </a:pPr>
            <a:r>
              <a:rPr lang="en-US" sz="2000" dirty="0" smtClean="0"/>
              <a:t>change delay between pump and probe </a:t>
            </a:r>
            <a:br>
              <a:rPr lang="en-US" sz="2000" dirty="0" smtClean="0"/>
            </a:br>
            <a:r>
              <a:rPr lang="en-US" sz="2000" dirty="0" smtClean="0">
                <a:sym typeface="Symbol"/>
              </a:rPr>
              <a:t> movie of e-bunch formation</a:t>
            </a:r>
            <a:endParaRPr lang="en-US" sz="2000" b="0" i="0" dirty="0"/>
          </a:p>
        </p:txBody>
      </p:sp>
      <p:cxnSp>
        <p:nvCxnSpPr>
          <p:cNvPr id="16" name="Gerade Verbindung mit Pfeil 15"/>
          <p:cNvCxnSpPr>
            <a:endCxn id="17" idx="2"/>
          </p:cNvCxnSpPr>
          <p:nvPr/>
        </p:nvCxnSpPr>
        <p:spPr>
          <a:xfrm flipV="1">
            <a:off x="1236392" y="1844824"/>
            <a:ext cx="2664296" cy="1368152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3900688" y="1556792"/>
            <a:ext cx="576064" cy="57606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9861" y="3140968"/>
            <a:ext cx="5642714" cy="29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07504" y="5949280"/>
            <a:ext cx="55446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3675" indent="-193675" eaLnBrk="0" hangingPunct="0">
              <a:spcBef>
                <a:spcPct val="40000"/>
              </a:spcBef>
              <a:spcAft>
                <a:spcPct val="25000"/>
              </a:spcAft>
              <a:buFontTx/>
              <a:buChar char="•"/>
            </a:pPr>
            <a:r>
              <a:rPr lang="en-US" sz="2000" dirty="0" smtClean="0"/>
              <a:t>o</a:t>
            </a:r>
            <a:r>
              <a:rPr lang="en-US" sz="2000" b="0" i="0" dirty="0" smtClean="0"/>
              <a:t>bserve e-bunch formation on-line!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597320" y="272261"/>
            <a:ext cx="594143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Faraday-Rotation </a:t>
            </a:r>
            <a:r>
              <a:rPr lang="de-DE" sz="2600" dirty="0" err="1" smtClean="0">
                <a:solidFill>
                  <a:schemeClr val="bg1"/>
                </a:solidFill>
              </a:rPr>
              <a:t>with</a:t>
            </a:r>
            <a:r>
              <a:rPr lang="de-DE" sz="2600" dirty="0" smtClean="0">
                <a:solidFill>
                  <a:schemeClr val="bg1"/>
                </a:solidFill>
              </a:rPr>
              <a:t> 8.5 </a:t>
            </a:r>
            <a:r>
              <a:rPr lang="de-DE" sz="2600" dirty="0" err="1" smtClean="0">
                <a:solidFill>
                  <a:schemeClr val="bg1"/>
                </a:solidFill>
              </a:rPr>
              <a:t>fs</a:t>
            </a:r>
            <a:r>
              <a:rPr lang="de-DE" sz="2600" dirty="0" smtClean="0">
                <a:solidFill>
                  <a:schemeClr val="bg1"/>
                </a:solidFill>
              </a:rPr>
              <a:t> @ LWS 20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13" name="Foliennummernplatzhalter 2"/>
          <p:cNvSpPr txBox="1">
            <a:spLocks/>
          </p:cNvSpPr>
          <p:nvPr/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07504" y="6304518"/>
            <a:ext cx="87484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25000"/>
              </a:spcAft>
            </a:pPr>
            <a:r>
              <a:rPr lang="en-US" sz="1600" b="0" i="0" dirty="0" smtClean="0">
                <a:sym typeface="Symbol" pitchFamily="18" charset="2"/>
              </a:rPr>
              <a:t>A. Buck </a:t>
            </a:r>
            <a:r>
              <a:rPr lang="en-US" sz="1600" b="0" i="1" dirty="0" smtClean="0">
                <a:sym typeface="Symbol" pitchFamily="18" charset="2"/>
              </a:rPr>
              <a:t>et al., </a:t>
            </a:r>
            <a:r>
              <a:rPr lang="en-US" sz="1600" b="0" i="0" dirty="0" smtClean="0">
                <a:sym typeface="Symbol" pitchFamily="18" charset="2"/>
              </a:rPr>
              <a:t>Nature Physics </a:t>
            </a:r>
            <a:r>
              <a:rPr lang="en-US" sz="1600" b="1" i="0" dirty="0" smtClean="0">
                <a:sym typeface="Symbol" pitchFamily="18" charset="2"/>
              </a:rPr>
              <a:t>7,</a:t>
            </a:r>
            <a:r>
              <a:rPr lang="en-US" sz="1600" b="0" i="0" dirty="0" smtClean="0">
                <a:sym typeface="Symbol" pitchFamily="18" charset="2"/>
              </a:rPr>
              <a:t> 543 (2011)</a:t>
            </a:r>
            <a:endParaRPr lang="en-US" sz="1600" b="0" i="0" dirty="0">
              <a:sym typeface="Symbol" pitchFamily="18" charset="2"/>
            </a:endParaRPr>
          </a:p>
        </p:txBody>
      </p:sp>
      <p:pic>
        <p:nvPicPr>
          <p:cNvPr id="18" name="Picture 15" descr="D:\scratch\mpq-logo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91024" y="6201216"/>
            <a:ext cx="353817" cy="504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/>
          <a:srcRect b="61340"/>
          <a:stretch>
            <a:fillRect/>
          </a:stretch>
        </p:blipFill>
        <p:spPr bwMode="auto">
          <a:xfrm>
            <a:off x="107504" y="993520"/>
            <a:ext cx="5437961" cy="2087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580112" y="3339015"/>
            <a:ext cx="3528392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3675" indent="-193675" eaLnBrk="0" hangingPunct="0">
              <a:spcBef>
                <a:spcPct val="40000"/>
              </a:spcBef>
              <a:spcAft>
                <a:spcPct val="25000"/>
              </a:spcAft>
              <a:buFontTx/>
              <a:buChar char="•"/>
            </a:pPr>
            <a:r>
              <a:rPr lang="en-US" sz="2000" b="0" i="0" dirty="0" err="1" smtClean="0">
                <a:solidFill>
                  <a:srgbClr val="FF0000"/>
                </a:solidFill>
              </a:rPr>
              <a:t>Shadowgraphy</a:t>
            </a:r>
            <a:r>
              <a:rPr lang="en-US" sz="2000" b="0" i="0" dirty="0" smtClean="0">
                <a:solidFill>
                  <a:srgbClr val="FF0000"/>
                </a:solidFill>
              </a:rPr>
              <a:t>: </a:t>
            </a:r>
            <a:r>
              <a:rPr lang="en-US" sz="2000" b="0" i="0" dirty="0" smtClean="0"/>
              <a:t/>
            </a:r>
            <a:br>
              <a:rPr lang="en-US" sz="2000" b="0" i="0" dirty="0" smtClean="0"/>
            </a:br>
            <a:r>
              <a:rPr lang="en-US" sz="2000" b="0" i="0" dirty="0" smtClean="0"/>
              <a:t>visualize plasma wave</a:t>
            </a:r>
          </a:p>
          <a:p>
            <a:pPr marL="193675" indent="-193675" eaLnBrk="0" hangingPunct="0">
              <a:spcBef>
                <a:spcPct val="40000"/>
              </a:spcBef>
              <a:spcAft>
                <a:spcPct val="25000"/>
              </a:spcAft>
              <a:buFontTx/>
              <a:buChar char="•"/>
            </a:pPr>
            <a:r>
              <a:rPr lang="en-US" sz="2000" dirty="0" smtClean="0"/>
              <a:t>change electron density </a:t>
            </a:r>
            <a:r>
              <a:rPr lang="en-US" sz="2000" dirty="0" smtClean="0">
                <a:sym typeface="Symbol"/>
              </a:rPr>
              <a:t> change plasma wavelength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7504" y="3267007"/>
            <a:ext cx="3528392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3675" indent="-193675" eaLnBrk="0" hangingPunct="0">
              <a:spcBef>
                <a:spcPct val="40000"/>
              </a:spcBef>
              <a:spcAft>
                <a:spcPct val="25000"/>
              </a:spcAft>
              <a:buFontTx/>
              <a:buChar char="•"/>
            </a:pPr>
            <a:r>
              <a:rPr lang="en-US" sz="2000" b="0" i="0" dirty="0" err="1" smtClean="0">
                <a:solidFill>
                  <a:schemeClr val="accent2"/>
                </a:solidFill>
              </a:rPr>
              <a:t>Polarimetry</a:t>
            </a:r>
            <a:r>
              <a:rPr lang="en-US" sz="2000" b="0" i="0" dirty="0" smtClean="0">
                <a:solidFill>
                  <a:schemeClr val="accent2"/>
                </a:solidFill>
              </a:rPr>
              <a:t>:</a:t>
            </a:r>
            <a:r>
              <a:rPr lang="en-US" sz="2000" b="0" i="0" dirty="0" smtClean="0"/>
              <a:t> </a:t>
            </a:r>
            <a:br>
              <a:rPr lang="en-US" sz="2000" b="0" i="0" dirty="0" smtClean="0"/>
            </a:br>
            <a:r>
              <a:rPr lang="en-US" sz="2000" b="0" i="0" dirty="0" smtClean="0"/>
              <a:t>visualize e-bunch via associated B-fields</a:t>
            </a:r>
          </a:p>
          <a:p>
            <a:pPr marL="193675" indent="-193675" eaLnBrk="0" hangingPunct="0">
              <a:spcBef>
                <a:spcPct val="40000"/>
              </a:spcBef>
              <a:spcAft>
                <a:spcPct val="25000"/>
              </a:spcAft>
              <a:buFontTx/>
              <a:buChar char="•"/>
            </a:pPr>
            <a:r>
              <a:rPr lang="en-US" sz="2000" dirty="0" smtClean="0"/>
              <a:t>change delay between pump and probe </a:t>
            </a:r>
            <a:br>
              <a:rPr lang="en-US" sz="2000" dirty="0" smtClean="0"/>
            </a:br>
            <a:r>
              <a:rPr lang="en-US" sz="2000" dirty="0" smtClean="0">
                <a:sym typeface="Symbol"/>
              </a:rPr>
              <a:t> movie of e-bunch formation</a:t>
            </a:r>
            <a:endParaRPr lang="en-US" sz="2000" b="0" i="0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07504" y="5949280"/>
            <a:ext cx="55446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3675" indent="-193675" eaLnBrk="0" hangingPunct="0">
              <a:spcBef>
                <a:spcPct val="40000"/>
              </a:spcBef>
              <a:spcAft>
                <a:spcPct val="25000"/>
              </a:spcAft>
              <a:buFontTx/>
              <a:buChar char="•"/>
            </a:pPr>
            <a:r>
              <a:rPr lang="en-US" sz="2000" dirty="0" smtClean="0"/>
              <a:t>o</a:t>
            </a:r>
            <a:r>
              <a:rPr lang="en-US" sz="2000" b="0" i="0" dirty="0" smtClean="0"/>
              <a:t>bserve e-bunch formation on-line!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 rot="10800000">
            <a:off x="3347864" y="2042271"/>
            <a:ext cx="3024336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1088944" y="1489447"/>
            <a:ext cx="291689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756916" y="272261"/>
            <a:ext cx="562224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Shadowgraphy </a:t>
            </a:r>
            <a:r>
              <a:rPr lang="de-DE" sz="2600" dirty="0" err="1" smtClean="0">
                <a:solidFill>
                  <a:schemeClr val="bg1"/>
                </a:solidFill>
              </a:rPr>
              <a:t>with</a:t>
            </a:r>
            <a:r>
              <a:rPr lang="de-DE" sz="2600" dirty="0" smtClean="0">
                <a:solidFill>
                  <a:schemeClr val="bg1"/>
                </a:solidFill>
              </a:rPr>
              <a:t> 8.5 </a:t>
            </a:r>
            <a:r>
              <a:rPr lang="de-DE" sz="2600" dirty="0" err="1" smtClean="0">
                <a:solidFill>
                  <a:schemeClr val="bg1"/>
                </a:solidFill>
              </a:rPr>
              <a:t>fs</a:t>
            </a:r>
            <a:r>
              <a:rPr lang="de-DE" sz="2600" dirty="0" smtClean="0">
                <a:solidFill>
                  <a:schemeClr val="bg1"/>
                </a:solidFill>
              </a:rPr>
              <a:t> @ LWS 20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15" name="Foliennummernplatzhalter 2"/>
          <p:cNvSpPr txBox="1">
            <a:spLocks/>
          </p:cNvSpPr>
          <p:nvPr/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07504" y="6304518"/>
            <a:ext cx="87484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25000"/>
              </a:spcAft>
            </a:pPr>
            <a:r>
              <a:rPr lang="en-US" sz="1600" b="0" i="0" dirty="0" smtClean="0">
                <a:sym typeface="Symbol" pitchFamily="18" charset="2"/>
              </a:rPr>
              <a:t>A. Buck </a:t>
            </a:r>
            <a:r>
              <a:rPr lang="en-US" sz="1600" b="0" i="1" dirty="0" smtClean="0">
                <a:sym typeface="Symbol" pitchFamily="18" charset="2"/>
              </a:rPr>
              <a:t>et al., </a:t>
            </a:r>
            <a:r>
              <a:rPr lang="en-US" sz="1600" b="0" i="0" dirty="0" smtClean="0">
                <a:sym typeface="Symbol" pitchFamily="18" charset="2"/>
              </a:rPr>
              <a:t>Nature Physics </a:t>
            </a:r>
            <a:r>
              <a:rPr lang="en-US" sz="1600" b="1" i="0" dirty="0" smtClean="0">
                <a:sym typeface="Symbol" pitchFamily="18" charset="2"/>
              </a:rPr>
              <a:t>7,</a:t>
            </a:r>
            <a:r>
              <a:rPr lang="en-US" sz="1600" b="0" i="0" dirty="0" smtClean="0">
                <a:sym typeface="Symbol" pitchFamily="18" charset="2"/>
              </a:rPr>
              <a:t> 543 (2011)</a:t>
            </a:r>
            <a:endParaRPr lang="en-US" sz="1600" b="0" i="0" dirty="0">
              <a:sym typeface="Symbol" pitchFamily="18" charset="2"/>
            </a:endParaRPr>
          </a:p>
        </p:txBody>
      </p:sp>
      <p:pic>
        <p:nvPicPr>
          <p:cNvPr id="18" name="Picture 15" descr="D:\scratch\mpq-logo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1024" y="6201216"/>
            <a:ext cx="353817" cy="504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996568"/>
            <a:ext cx="5437961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07504" y="6304518"/>
            <a:ext cx="87484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25000"/>
              </a:spcAft>
            </a:pPr>
            <a:r>
              <a:rPr lang="en-US" sz="1600" b="0" i="0" dirty="0" smtClean="0">
                <a:sym typeface="Symbol" pitchFamily="18" charset="2"/>
              </a:rPr>
              <a:t>A. Buck </a:t>
            </a:r>
            <a:r>
              <a:rPr lang="en-US" sz="1600" b="0" i="1" dirty="0" smtClean="0">
                <a:sym typeface="Symbol" pitchFamily="18" charset="2"/>
              </a:rPr>
              <a:t>et al., </a:t>
            </a:r>
            <a:r>
              <a:rPr lang="en-US" sz="1600" b="0" i="0" dirty="0" smtClean="0">
                <a:sym typeface="Symbol" pitchFamily="18" charset="2"/>
              </a:rPr>
              <a:t>Nature Physics </a:t>
            </a:r>
            <a:r>
              <a:rPr lang="en-US" sz="1600" b="1" i="0" dirty="0" smtClean="0">
                <a:sym typeface="Symbol" pitchFamily="18" charset="2"/>
              </a:rPr>
              <a:t>7,</a:t>
            </a:r>
            <a:r>
              <a:rPr lang="en-US" sz="1600" b="0" i="0" dirty="0" smtClean="0">
                <a:sym typeface="Symbol" pitchFamily="18" charset="2"/>
              </a:rPr>
              <a:t> 543 (2011)</a:t>
            </a:r>
            <a:endParaRPr lang="en-US" sz="1600" b="0" i="0" dirty="0">
              <a:sym typeface="Symbol" pitchFamily="18" charset="2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756916" y="272261"/>
            <a:ext cx="562224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Shadowgraphy </a:t>
            </a:r>
            <a:r>
              <a:rPr lang="de-DE" sz="2600" dirty="0" err="1" smtClean="0">
                <a:solidFill>
                  <a:schemeClr val="bg1"/>
                </a:solidFill>
              </a:rPr>
              <a:t>with</a:t>
            </a:r>
            <a:r>
              <a:rPr lang="de-DE" sz="2600" dirty="0" smtClean="0">
                <a:solidFill>
                  <a:schemeClr val="bg1"/>
                </a:solidFill>
              </a:rPr>
              <a:t> 8.5 </a:t>
            </a:r>
            <a:r>
              <a:rPr lang="de-DE" sz="2600" dirty="0" err="1" smtClean="0">
                <a:solidFill>
                  <a:schemeClr val="bg1"/>
                </a:solidFill>
              </a:rPr>
              <a:t>fs</a:t>
            </a:r>
            <a:r>
              <a:rPr lang="de-DE" sz="2600" dirty="0" smtClean="0">
                <a:solidFill>
                  <a:schemeClr val="bg1"/>
                </a:solidFill>
              </a:rPr>
              <a:t> @ LWS 20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1088944" y="1489447"/>
            <a:ext cx="291689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oliennummernplatzhalter 2"/>
          <p:cNvSpPr txBox="1">
            <a:spLocks/>
          </p:cNvSpPr>
          <p:nvPr/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580112" y="3339015"/>
            <a:ext cx="3528392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3675" indent="-193675" eaLnBrk="0" hangingPunct="0">
              <a:spcBef>
                <a:spcPct val="40000"/>
              </a:spcBef>
              <a:spcAft>
                <a:spcPct val="25000"/>
              </a:spcAft>
              <a:buFontTx/>
              <a:buChar char="•"/>
            </a:pPr>
            <a:r>
              <a:rPr lang="en-US" sz="2000" b="0" i="0" dirty="0" err="1" smtClean="0">
                <a:solidFill>
                  <a:srgbClr val="FF0000"/>
                </a:solidFill>
              </a:rPr>
              <a:t>Shadowgraphy</a:t>
            </a:r>
            <a:r>
              <a:rPr lang="en-US" sz="2000" b="0" i="0" dirty="0" smtClean="0">
                <a:solidFill>
                  <a:srgbClr val="FF0000"/>
                </a:solidFill>
              </a:rPr>
              <a:t>: </a:t>
            </a:r>
            <a:r>
              <a:rPr lang="en-US" sz="2000" b="0" i="0" dirty="0" smtClean="0"/>
              <a:t/>
            </a:r>
            <a:br>
              <a:rPr lang="en-US" sz="2000" b="0" i="0" dirty="0" smtClean="0"/>
            </a:br>
            <a:r>
              <a:rPr lang="en-US" sz="2000" b="0" i="0" dirty="0" smtClean="0"/>
              <a:t>visualize plasma wave</a:t>
            </a:r>
          </a:p>
          <a:p>
            <a:pPr marL="193675" indent="-193675" eaLnBrk="0" hangingPunct="0">
              <a:spcBef>
                <a:spcPct val="40000"/>
              </a:spcBef>
              <a:spcAft>
                <a:spcPct val="25000"/>
              </a:spcAft>
              <a:buFontTx/>
              <a:buChar char="•"/>
            </a:pPr>
            <a:r>
              <a:rPr lang="en-US" sz="2000" dirty="0" smtClean="0"/>
              <a:t>change electron density </a:t>
            </a:r>
            <a:r>
              <a:rPr lang="en-US" sz="2000" dirty="0" smtClean="0">
                <a:sym typeface="Symbol"/>
              </a:rPr>
              <a:t> change plasma wavelength</a:t>
            </a:r>
          </a:p>
        </p:txBody>
      </p:sp>
      <p:pic>
        <p:nvPicPr>
          <p:cNvPr id="17" name="Grafik 1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5940152" y="4956020"/>
            <a:ext cx="2892552" cy="489204"/>
          </a:xfrm>
          <a:prstGeom prst="rect">
            <a:avLst/>
          </a:prstGeom>
        </p:spPr>
      </p:pic>
      <p:pic>
        <p:nvPicPr>
          <p:cNvPr id="15" name="Picture 15" descr="D:\scratch\mpq-logo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91024" y="6201216"/>
            <a:ext cx="353817" cy="504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37206" y="272261"/>
            <a:ext cx="826168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Transverse </a:t>
            </a:r>
            <a:r>
              <a:rPr lang="de-DE" sz="2600" dirty="0" err="1" smtClean="0">
                <a:solidFill>
                  <a:schemeClr val="bg1"/>
                </a:solidFill>
              </a:rPr>
              <a:t>Probing</a:t>
            </a:r>
            <a:r>
              <a:rPr lang="de-DE" sz="2600" dirty="0" smtClean="0">
                <a:solidFill>
                  <a:schemeClr val="bg1"/>
                </a:solidFill>
              </a:rPr>
              <a:t> </a:t>
            </a:r>
            <a:r>
              <a:rPr lang="de-DE" sz="2600" dirty="0" err="1" smtClean="0">
                <a:solidFill>
                  <a:schemeClr val="bg1"/>
                </a:solidFill>
              </a:rPr>
              <a:t>with</a:t>
            </a:r>
            <a:r>
              <a:rPr lang="de-DE" sz="2600" dirty="0" smtClean="0">
                <a:solidFill>
                  <a:schemeClr val="bg1"/>
                </a:solidFill>
              </a:rPr>
              <a:t> </a:t>
            </a:r>
            <a:r>
              <a:rPr lang="de-DE" sz="2600" dirty="0" err="1" smtClean="0">
                <a:solidFill>
                  <a:schemeClr val="bg1"/>
                </a:solidFill>
              </a:rPr>
              <a:t>Few</a:t>
            </a:r>
            <a:r>
              <a:rPr lang="de-DE" sz="2600" dirty="0" smtClean="0">
                <a:solidFill>
                  <a:schemeClr val="bg1"/>
                </a:solidFill>
              </a:rPr>
              <a:t>-Cycle Probe Pulse @ JETI</a:t>
            </a:r>
            <a:endParaRPr lang="de-DE" sz="2600" dirty="0">
              <a:solidFill>
                <a:schemeClr val="bg1"/>
              </a:solidFill>
            </a:endParaRPr>
          </a:p>
        </p:txBody>
      </p:sp>
      <p:pic>
        <p:nvPicPr>
          <p:cNvPr id="13" name="Picture 2" descr="D:\Physics\Jena\Projekte\TR18\Verlaengerung_2011-12\B9\Poster\ultrashortprobe\IMG_9009_small.jpg"/>
          <p:cNvPicPr>
            <a:picLocks noChangeAspect="1" noChangeArrowheads="1"/>
          </p:cNvPicPr>
          <p:nvPr/>
        </p:nvPicPr>
        <p:blipFill>
          <a:blip r:embed="rId3" cstate="print"/>
          <a:srcRect t="17440"/>
          <a:stretch>
            <a:fillRect/>
          </a:stretch>
        </p:blipFill>
        <p:spPr bwMode="auto">
          <a:xfrm>
            <a:off x="5940153" y="1011208"/>
            <a:ext cx="3144288" cy="3893864"/>
          </a:xfrm>
          <a:prstGeom prst="rect">
            <a:avLst/>
          </a:prstGeom>
          <a:noFill/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5496" y="1124744"/>
            <a:ext cx="7848872" cy="481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5125" indent="-365125" eaLnBrk="0" hangingPunct="0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365125" algn="l"/>
              </a:tabLst>
            </a:pPr>
            <a:r>
              <a:rPr lang="en-US" sz="2000" dirty="0" smtClean="0">
                <a:sym typeface="Symbol"/>
              </a:rPr>
              <a:t>Improve resolution of probing:</a:t>
            </a:r>
          </a:p>
          <a:p>
            <a:pPr marL="365125" indent="-365125" eaLnBrk="0" hangingPunct="0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365125" algn="l"/>
              </a:tabLst>
            </a:pPr>
            <a:r>
              <a:rPr lang="en-US" sz="2000" dirty="0" smtClean="0">
                <a:solidFill>
                  <a:srgbClr val="FF0000"/>
                </a:solidFill>
                <a:sym typeface="Symbol"/>
              </a:rPr>
              <a:t>frequency-broadening </a:t>
            </a:r>
            <a:r>
              <a:rPr lang="en-US" sz="2000" dirty="0" smtClean="0">
                <a:sym typeface="Symbol"/>
              </a:rPr>
              <a:t>of probe pulse </a:t>
            </a:r>
            <a:br>
              <a:rPr lang="en-US" sz="2000" dirty="0" smtClean="0">
                <a:sym typeface="Symbol"/>
              </a:rPr>
            </a:br>
            <a:r>
              <a:rPr lang="en-US" sz="2000" dirty="0" smtClean="0">
                <a:sym typeface="Symbol"/>
              </a:rPr>
              <a:t>(in gas-filled hollow fiber) </a:t>
            </a:r>
          </a:p>
          <a:p>
            <a:pPr marL="365125" indent="-365125" eaLnBrk="0" hangingPunct="0">
              <a:spcBef>
                <a:spcPts val="400"/>
              </a:spcBef>
              <a:spcAft>
                <a:spcPts val="0"/>
              </a:spcAft>
              <a:tabLst>
                <a:tab pos="365125" algn="l"/>
              </a:tabLst>
            </a:pPr>
            <a:r>
              <a:rPr lang="en-US" sz="2000" dirty="0" smtClean="0">
                <a:sym typeface="Symbol"/>
              </a:rPr>
              <a:t> 	shorter </a:t>
            </a:r>
            <a:r>
              <a:rPr lang="en-US" sz="2000" baseline="-25000" dirty="0" smtClean="0">
                <a:sym typeface="Symbol"/>
              </a:rPr>
              <a:t>probe</a:t>
            </a:r>
          </a:p>
          <a:p>
            <a:pPr marL="365125" indent="-365125" eaLnBrk="0" hangingPunct="0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365125" algn="l"/>
              </a:tabLst>
            </a:pPr>
            <a:endParaRPr lang="en-US" sz="2000" baseline="-25000" dirty="0" smtClean="0">
              <a:solidFill>
                <a:srgbClr val="FF0000"/>
              </a:solidFill>
              <a:sym typeface="Symbol"/>
            </a:endParaRPr>
          </a:p>
          <a:p>
            <a:pPr marL="365125" indent="-365125" eaLnBrk="0" hangingPunct="0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365125" algn="l"/>
              </a:tabLst>
            </a:pPr>
            <a:endParaRPr lang="en-US" sz="2000" baseline="-25000" dirty="0" smtClean="0">
              <a:solidFill>
                <a:srgbClr val="FF0000"/>
              </a:solidFill>
              <a:sym typeface="Symbol"/>
            </a:endParaRPr>
          </a:p>
          <a:p>
            <a:pPr marL="365125" indent="-365125" eaLnBrk="0" hangingPunct="0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365125" algn="l"/>
              </a:tabLst>
            </a:pPr>
            <a:endParaRPr lang="en-US" sz="2000" baseline="-25000" dirty="0" smtClean="0">
              <a:solidFill>
                <a:srgbClr val="FF0000"/>
              </a:solidFill>
              <a:sym typeface="Symbol"/>
            </a:endParaRPr>
          </a:p>
          <a:p>
            <a:pPr marL="365125" indent="-365125" eaLnBrk="0" hangingPunct="0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365125" algn="l"/>
              </a:tabLst>
            </a:pPr>
            <a:endParaRPr lang="en-US" sz="2000" baseline="-25000" dirty="0" smtClean="0">
              <a:solidFill>
                <a:srgbClr val="FF0000"/>
              </a:solidFill>
              <a:sym typeface="Symbol"/>
            </a:endParaRPr>
          </a:p>
          <a:p>
            <a:pPr marL="365125" indent="-365125" eaLnBrk="0" hangingPunct="0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365125" algn="l"/>
              </a:tabLst>
            </a:pPr>
            <a:endParaRPr lang="en-US" sz="2000" baseline="-25000" dirty="0" smtClean="0">
              <a:solidFill>
                <a:srgbClr val="FF0000"/>
              </a:solidFill>
              <a:sym typeface="Symbol"/>
            </a:endParaRPr>
          </a:p>
          <a:p>
            <a:pPr marL="365125" indent="-365125" eaLnBrk="0" hangingPunct="0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365125" algn="l"/>
              </a:tabLst>
            </a:pPr>
            <a:endParaRPr lang="en-US" sz="2000" baseline="-25000" dirty="0" smtClean="0">
              <a:solidFill>
                <a:srgbClr val="FF0000"/>
              </a:solidFill>
              <a:sym typeface="Symbol"/>
            </a:endParaRPr>
          </a:p>
          <a:p>
            <a:pPr marL="365125" indent="-365125" eaLnBrk="0" hangingPunct="0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365125" algn="l"/>
              </a:tabLst>
            </a:pPr>
            <a:endParaRPr lang="en-US" sz="2000" baseline="-25000" dirty="0" smtClean="0">
              <a:solidFill>
                <a:srgbClr val="FF0000"/>
              </a:solidFill>
              <a:sym typeface="Symbol"/>
            </a:endParaRPr>
          </a:p>
          <a:p>
            <a:pPr marL="365125" indent="-365125" eaLnBrk="0" hangingPunct="0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365125" algn="l"/>
              </a:tabLst>
            </a:pPr>
            <a:endParaRPr lang="en-US" sz="2000" baseline="-25000" dirty="0" smtClean="0">
              <a:solidFill>
                <a:srgbClr val="FF0000"/>
              </a:solidFill>
              <a:sym typeface="Symbol"/>
            </a:endParaRPr>
          </a:p>
          <a:p>
            <a:pPr marL="365125" indent="-365125" eaLnBrk="0" hangingPunct="0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365125" algn="l"/>
              </a:tabLst>
            </a:pPr>
            <a:endParaRPr lang="en-US" sz="2000" baseline="-25000" dirty="0" smtClean="0">
              <a:solidFill>
                <a:srgbClr val="FF0000"/>
              </a:solidFill>
              <a:sym typeface="Symbol"/>
            </a:endParaRPr>
          </a:p>
          <a:p>
            <a:pPr marL="365125" indent="-365125" eaLnBrk="0" hangingPunct="0">
              <a:spcBef>
                <a:spcPts val="400"/>
              </a:spcBef>
              <a:spcAft>
                <a:spcPts val="0"/>
              </a:spcAft>
              <a:tabLst>
                <a:tab pos="365125" algn="l"/>
              </a:tabLst>
            </a:pPr>
            <a:endParaRPr lang="en-US" sz="2000" dirty="0" smtClean="0">
              <a:solidFill>
                <a:srgbClr val="FF0000"/>
              </a:solidFill>
              <a:sym typeface="Symbol"/>
            </a:endParaRPr>
          </a:p>
          <a:p>
            <a:pPr marL="365125" lvl="1" indent="-365125" eaLnBrk="0" hangingPunct="0">
              <a:spcBef>
                <a:spcPts val="400"/>
              </a:spcBef>
              <a:spcAft>
                <a:spcPts val="0"/>
              </a:spcAft>
              <a:buFont typeface="Symbol"/>
              <a:buChar char="Þ"/>
              <a:tabLst>
                <a:tab pos="365125" algn="l"/>
              </a:tabLst>
            </a:pPr>
            <a:r>
              <a:rPr lang="en-US" sz="2000" dirty="0" smtClean="0">
                <a:sym typeface="Symbol"/>
              </a:rPr>
              <a:t>sub-main pulse temporal resolution,</a:t>
            </a:r>
          </a:p>
          <a:p>
            <a:pPr marL="365125" lvl="1" indent="-365125" eaLnBrk="0" hangingPunct="0">
              <a:spcBef>
                <a:spcPts val="400"/>
              </a:spcBef>
              <a:spcAft>
                <a:spcPts val="0"/>
              </a:spcAft>
              <a:tabLst>
                <a:tab pos="365125" algn="l"/>
              </a:tabLst>
            </a:pPr>
            <a:r>
              <a:rPr lang="en-US" sz="2000" dirty="0" smtClean="0">
                <a:sym typeface="Symbol"/>
              </a:rPr>
              <a:t>	1.1 µm spatial resolution of optimized imaging system</a:t>
            </a:r>
          </a:p>
        </p:txBody>
      </p:sp>
      <p:sp>
        <p:nvSpPr>
          <p:cNvPr id="16" name="Foliennummernplatzhalter 2"/>
          <p:cNvSpPr txBox="1">
            <a:spLocks/>
          </p:cNvSpPr>
          <p:nvPr/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  <p:grpSp>
        <p:nvGrpSpPr>
          <p:cNvPr id="9" name="Group 18"/>
          <p:cNvGrpSpPr>
            <a:grpSpLocks noChangeAspect="1"/>
          </p:cNvGrpSpPr>
          <p:nvPr/>
        </p:nvGrpSpPr>
        <p:grpSpPr>
          <a:xfrm>
            <a:off x="467544" y="2564904"/>
            <a:ext cx="4176464" cy="2592288"/>
            <a:chOff x="5590812" y="4332468"/>
            <a:chExt cx="3553188" cy="2205427"/>
          </a:xfrm>
        </p:grpSpPr>
        <p:pic>
          <p:nvPicPr>
            <p:cNvPr id="11" name="Picture 10" descr="ne_time.png"/>
            <p:cNvPicPr>
              <a:picLocks noChangeAspect="1"/>
            </p:cNvPicPr>
            <p:nvPr/>
          </p:nvPicPr>
          <p:blipFill>
            <a:blip r:embed="rId4" cstate="print"/>
            <a:srcRect t="7302" b="4879"/>
            <a:stretch>
              <a:fillRect/>
            </a:stretch>
          </p:blipFill>
          <p:spPr>
            <a:xfrm>
              <a:off x="5590812" y="4332468"/>
              <a:ext cx="3553188" cy="2205427"/>
            </a:xfrm>
            <a:prstGeom prst="rect">
              <a:avLst/>
            </a:prstGeom>
          </p:spPr>
        </p:pic>
        <p:cxnSp>
          <p:nvCxnSpPr>
            <p:cNvPr id="18" name="Straight Arrow Connector 12"/>
            <p:cNvCxnSpPr/>
            <p:nvPr/>
          </p:nvCxnSpPr>
          <p:spPr>
            <a:xfrm>
              <a:off x="6994716" y="5373216"/>
              <a:ext cx="428628" cy="158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Straight Arrow Connector 16"/>
            <p:cNvCxnSpPr/>
            <p:nvPr/>
          </p:nvCxnSpPr>
          <p:spPr>
            <a:xfrm rot="10800000" flipV="1">
              <a:off x="7480716" y="5373216"/>
              <a:ext cx="428628" cy="1111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TextBox 17"/>
            <p:cNvSpPr txBox="1"/>
            <p:nvPr/>
          </p:nvSpPr>
          <p:spPr>
            <a:xfrm>
              <a:off x="7520639" y="5006348"/>
              <a:ext cx="1117535" cy="288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ym typeface="Symbol"/>
                </a:rPr>
                <a:t></a:t>
              </a:r>
              <a:r>
                <a:rPr lang="de-DE" baseline="-25000" dirty="0" smtClean="0">
                  <a:solidFill>
                    <a:schemeClr val="accent4"/>
                  </a:solidFill>
                  <a:sym typeface="Symbol"/>
                </a:rPr>
                <a:t>probe </a:t>
              </a:r>
              <a:r>
                <a:rPr lang="de-DE" dirty="0" smtClean="0">
                  <a:solidFill>
                    <a:schemeClr val="accent4"/>
                  </a:solidFill>
                </a:rPr>
                <a:t>= 5.5 fs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951362" y="272261"/>
            <a:ext cx="123335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Outline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103442" name="Text Box 18"/>
          <p:cNvSpPr txBox="1">
            <a:spLocks noChangeArrowheads="1"/>
          </p:cNvSpPr>
          <p:nvPr/>
        </p:nvSpPr>
        <p:spPr bwMode="auto">
          <a:xfrm>
            <a:off x="395288" y="1052736"/>
            <a:ext cx="8208962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30000"/>
              </a:lnSpc>
              <a:spcAft>
                <a:spcPct val="20000"/>
              </a:spcAft>
              <a:buFontTx/>
              <a:buChar char="•"/>
            </a:pPr>
            <a:r>
              <a:rPr lang="en-US" sz="2000" dirty="0" smtClean="0"/>
              <a:t>Conventional particle accelerators vs. laser-plasma accelerators</a:t>
            </a:r>
          </a:p>
          <a:p>
            <a:pPr marL="342900" indent="-342900">
              <a:lnSpc>
                <a:spcPct val="130000"/>
              </a:lnSpc>
              <a:spcAft>
                <a:spcPct val="20000"/>
              </a:spcAft>
              <a:buFontTx/>
              <a:buChar char="•"/>
            </a:pPr>
            <a:r>
              <a:rPr lang="en-US" sz="2000" dirty="0" smtClean="0"/>
              <a:t>Generation of a synchronized optical probe pulse</a:t>
            </a:r>
            <a:br>
              <a:rPr lang="en-US" sz="2000" dirty="0" smtClean="0"/>
            </a:br>
            <a:r>
              <a:rPr lang="en-US" sz="2000" dirty="0" smtClean="0"/>
              <a:t>	“two-color” probing</a:t>
            </a:r>
            <a:br>
              <a:rPr lang="en-US" sz="2000" dirty="0" smtClean="0"/>
            </a:br>
            <a:r>
              <a:rPr lang="en-US" sz="2000" dirty="0" smtClean="0"/>
              <a:t>	shortening of the probe pulse (spectral broadening)</a:t>
            </a:r>
          </a:p>
          <a:p>
            <a:pPr marL="342900" indent="-342900">
              <a:lnSpc>
                <a:spcPct val="130000"/>
              </a:lnSpc>
              <a:spcAft>
                <a:spcPct val="20000"/>
              </a:spcAft>
              <a:buFontTx/>
              <a:buChar char="•"/>
            </a:pPr>
            <a:r>
              <a:rPr lang="en-US" sz="2000" dirty="0" smtClean="0"/>
              <a:t>Probing of underdense plasma interactions – electron acceleration: </a:t>
            </a:r>
            <a:br>
              <a:rPr lang="en-US" sz="2000" dirty="0" smtClean="0"/>
            </a:br>
            <a:r>
              <a:rPr lang="en-US" sz="2000" dirty="0" smtClean="0"/>
              <a:t>	measure field- and plasma distributions </a:t>
            </a:r>
            <a:br>
              <a:rPr lang="en-US" sz="2000" dirty="0" smtClean="0"/>
            </a:br>
            <a:r>
              <a:rPr lang="en-US" sz="2000" dirty="0" smtClean="0"/>
              <a:t>	</a:t>
            </a:r>
            <a:r>
              <a:rPr lang="en-US" sz="2000" dirty="0" smtClean="0">
                <a:sym typeface="Symbol"/>
              </a:rPr>
              <a:t>visualize electron acceleration online </a:t>
            </a:r>
            <a:br>
              <a:rPr lang="en-US" sz="2000" dirty="0" smtClean="0">
                <a:sym typeface="Symbol"/>
              </a:rPr>
            </a:br>
            <a:r>
              <a:rPr lang="en-US" sz="2000" dirty="0" smtClean="0">
                <a:sym typeface="Symbol"/>
              </a:rPr>
              <a:t>	monitor evolution of the “plasma wave“</a:t>
            </a:r>
            <a:br>
              <a:rPr lang="en-US" sz="2000" dirty="0" smtClean="0">
                <a:sym typeface="Symbol"/>
              </a:rPr>
            </a:br>
            <a:r>
              <a:rPr lang="en-US" sz="2000" dirty="0" smtClean="0">
                <a:sym typeface="Symbol"/>
              </a:rPr>
              <a:t>	determine structure of electron bunches</a:t>
            </a:r>
          </a:p>
          <a:p>
            <a:pPr marL="342900" indent="-342900">
              <a:lnSpc>
                <a:spcPct val="130000"/>
              </a:lnSpc>
              <a:spcAft>
                <a:spcPct val="20000"/>
              </a:spcAft>
              <a:buFontTx/>
              <a:buChar char="•"/>
            </a:pPr>
            <a:r>
              <a:rPr lang="en-US" sz="2000" dirty="0" smtClean="0">
                <a:sym typeface="Symbol"/>
              </a:rPr>
              <a:t>Probing of </a:t>
            </a:r>
            <a:r>
              <a:rPr lang="en-US" sz="2000" dirty="0" err="1" smtClean="0">
                <a:sym typeface="Symbol"/>
              </a:rPr>
              <a:t>overdense</a:t>
            </a:r>
            <a:r>
              <a:rPr lang="en-US" sz="2000" dirty="0" smtClean="0">
                <a:sym typeface="Symbol"/>
              </a:rPr>
              <a:t> plasma interactions – ion acceleration:</a:t>
            </a:r>
            <a:br>
              <a:rPr lang="en-US" sz="2000" dirty="0" smtClean="0">
                <a:sym typeface="Symbol"/>
              </a:rPr>
            </a:br>
            <a:r>
              <a:rPr lang="en-US" sz="2000" dirty="0" smtClean="0">
                <a:sym typeface="Symbol"/>
              </a:rPr>
              <a:t>	measure TNSA-electron sheath</a:t>
            </a:r>
            <a:br>
              <a:rPr lang="en-US" sz="2000" dirty="0" smtClean="0">
                <a:sym typeface="Symbol"/>
              </a:rPr>
            </a:br>
            <a:r>
              <a:rPr lang="en-US" sz="2000" dirty="0" smtClean="0">
                <a:sym typeface="Symbol"/>
              </a:rPr>
              <a:t>	measure ion acceleration fields	</a:t>
            </a:r>
            <a:endParaRPr lang="en-US" sz="2000" dirty="0" smtClean="0"/>
          </a:p>
        </p:txBody>
      </p:sp>
      <p:sp>
        <p:nvSpPr>
          <p:cNvPr id="6" name="Foliennummernplatzhalter 2"/>
          <p:cNvSpPr txBox="1">
            <a:spLocks/>
          </p:cNvSpPr>
          <p:nvPr/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4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2609" y="272261"/>
            <a:ext cx="911089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Measurement </a:t>
            </a:r>
            <a:r>
              <a:rPr lang="de-DE" sz="2600" dirty="0" err="1" smtClean="0">
                <a:solidFill>
                  <a:schemeClr val="bg1"/>
                </a:solidFill>
              </a:rPr>
              <a:t>of</a:t>
            </a:r>
            <a:r>
              <a:rPr lang="de-DE" sz="2600" dirty="0" smtClean="0">
                <a:solidFill>
                  <a:schemeClr val="bg1"/>
                </a:solidFill>
              </a:rPr>
              <a:t> </a:t>
            </a:r>
            <a:r>
              <a:rPr lang="de-DE" sz="2600" dirty="0" err="1" smtClean="0">
                <a:solidFill>
                  <a:schemeClr val="bg1"/>
                </a:solidFill>
              </a:rPr>
              <a:t>Electron</a:t>
            </a:r>
            <a:r>
              <a:rPr lang="de-DE" sz="2600" dirty="0" smtClean="0">
                <a:solidFill>
                  <a:schemeClr val="bg1"/>
                </a:solidFill>
              </a:rPr>
              <a:t> Pulse Duration </a:t>
            </a:r>
            <a:r>
              <a:rPr lang="de-DE" sz="2600" dirty="0" err="1" smtClean="0">
                <a:solidFill>
                  <a:schemeClr val="bg1"/>
                </a:solidFill>
              </a:rPr>
              <a:t>with</a:t>
            </a:r>
            <a:r>
              <a:rPr lang="de-DE" sz="2600" dirty="0" smtClean="0">
                <a:solidFill>
                  <a:schemeClr val="bg1"/>
                </a:solidFill>
              </a:rPr>
              <a:t> IR-CTR @ LOA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07504" y="1052736"/>
            <a:ext cx="78488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5125" indent="-365125" eaLnBrk="0" hangingPunct="0">
              <a:spcBef>
                <a:spcPts val="400"/>
              </a:spcBef>
              <a:spcAft>
                <a:spcPts val="0"/>
              </a:spcAft>
              <a:tabLst>
                <a:tab pos="365125" algn="l"/>
              </a:tabLst>
            </a:pPr>
            <a:r>
              <a:rPr lang="en-US" sz="2000" dirty="0" smtClean="0">
                <a:sym typeface="Symbol"/>
              </a:rPr>
              <a:t>Results courtesy of V. </a:t>
            </a:r>
            <a:r>
              <a:rPr lang="en-US" sz="2000" dirty="0" err="1" smtClean="0">
                <a:sym typeface="Symbol"/>
              </a:rPr>
              <a:t>Malka</a:t>
            </a:r>
            <a:r>
              <a:rPr lang="en-US" sz="2000" dirty="0" smtClean="0">
                <a:sym typeface="Symbol"/>
              </a:rPr>
              <a:t>, LOA</a:t>
            </a:r>
          </a:p>
        </p:txBody>
      </p:sp>
      <p:sp>
        <p:nvSpPr>
          <p:cNvPr id="5" name="Rectangle 5"/>
          <p:cNvSpPr>
            <a:spLocks/>
          </p:cNvSpPr>
          <p:nvPr/>
        </p:nvSpPr>
        <p:spPr bwMode="auto">
          <a:xfrm>
            <a:off x="6149670" y="4605376"/>
            <a:ext cx="2238754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000" u="sng" dirty="0">
                <a:solidFill>
                  <a:srgbClr val="003C52"/>
                </a:solidFill>
              </a:rPr>
              <a:t>Spectral features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 smtClean="0"/>
              <a:t>TR p</a:t>
            </a:r>
            <a:r>
              <a:rPr lang="en-US" sz="2000" dirty="0" smtClean="0">
                <a:solidFill>
                  <a:schemeClr val="tx1"/>
                </a:solidFill>
              </a:rPr>
              <a:t>eaked </a:t>
            </a:r>
            <a:r>
              <a:rPr lang="en-US" sz="2000" dirty="0">
                <a:solidFill>
                  <a:schemeClr val="tx1"/>
                </a:solidFill>
              </a:rPr>
              <a:t>at 3 </a:t>
            </a:r>
            <a:r>
              <a:rPr lang="en-US" sz="2000" dirty="0" err="1" smtClean="0">
                <a:solidFill>
                  <a:schemeClr val="tx1"/>
                </a:solidFill>
              </a:rPr>
              <a:t>μm</a:t>
            </a:r>
            <a:r>
              <a:rPr lang="en-US" sz="2000" dirty="0" smtClean="0">
                <a:solidFill>
                  <a:schemeClr val="tx1"/>
                </a:solidFill>
              </a:rPr>
              <a:t>,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coherent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Rectangle 6"/>
          <p:cNvSpPr>
            <a:spLocks/>
          </p:cNvSpPr>
          <p:nvPr/>
        </p:nvSpPr>
        <p:spPr bwMode="auto">
          <a:xfrm>
            <a:off x="6156176" y="1268760"/>
            <a:ext cx="2508700" cy="18466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000" u="sng" dirty="0">
                <a:solidFill>
                  <a:srgbClr val="003C52"/>
                </a:solidFill>
              </a:rPr>
              <a:t>Analytic CTR model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Gaussian pulse </a:t>
            </a:r>
            <a:r>
              <a:rPr lang="en-US" sz="2000" dirty="0" smtClean="0">
                <a:solidFill>
                  <a:schemeClr val="tx1"/>
                </a:solidFill>
              </a:rPr>
              <a:t>shape,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 smtClean="0"/>
              <a:t>m</a:t>
            </a:r>
            <a:r>
              <a:rPr lang="en-US" sz="2000" dirty="0" smtClean="0">
                <a:solidFill>
                  <a:schemeClr val="tx1"/>
                </a:solidFill>
              </a:rPr>
              <a:t>easured e-beam:</a:t>
            </a:r>
            <a:endParaRPr lang="en-US" sz="2000" dirty="0">
              <a:solidFill>
                <a:schemeClr val="tx1"/>
              </a:solidFill>
            </a:endParaRPr>
          </a:p>
          <a:p>
            <a:pPr marL="638175" lvl="1" indent="-180975">
              <a:buFont typeface="Arial" pitchFamily="34" charset="0"/>
              <a:buChar char="•"/>
            </a:pPr>
            <a:r>
              <a:rPr lang="en-US" sz="2000" dirty="0" smtClean="0"/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harge,</a:t>
            </a:r>
            <a:endParaRPr lang="en-US" sz="2000" dirty="0">
              <a:solidFill>
                <a:schemeClr val="tx1"/>
              </a:solidFill>
            </a:endParaRPr>
          </a:p>
          <a:p>
            <a:pPr marL="638175" lvl="1" indent="-180975">
              <a:buFont typeface="Arial" pitchFamily="34" charset="0"/>
              <a:buChar char="•"/>
            </a:pPr>
            <a:r>
              <a:rPr lang="en-US" sz="2000" dirty="0" smtClean="0"/>
              <a:t>e</a:t>
            </a:r>
            <a:r>
              <a:rPr lang="en-US" sz="2000" dirty="0" smtClean="0">
                <a:solidFill>
                  <a:schemeClr val="tx1"/>
                </a:solidFill>
              </a:rPr>
              <a:t>nergy,</a:t>
            </a:r>
            <a:endParaRPr lang="en-US" sz="2000" dirty="0">
              <a:solidFill>
                <a:schemeClr val="tx1"/>
              </a:solidFill>
            </a:endParaRPr>
          </a:p>
          <a:p>
            <a:pPr marL="638175" lvl="1" indent="-180975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divergence.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ectangle 7"/>
          <p:cNvSpPr>
            <a:spLocks/>
          </p:cNvSpPr>
          <p:nvPr/>
        </p:nvSpPr>
        <p:spPr bwMode="auto">
          <a:xfrm>
            <a:off x="6156176" y="3381240"/>
            <a:ext cx="2591543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000" u="sng" dirty="0">
                <a:solidFill>
                  <a:srgbClr val="003C52"/>
                </a:solidFill>
              </a:rPr>
              <a:t>Bunch duration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from peak wavelength,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 smtClean="0"/>
              <a:t>p</a:t>
            </a:r>
            <a:r>
              <a:rPr lang="en-US" sz="2000" dirty="0" smtClean="0">
                <a:solidFill>
                  <a:schemeClr val="tx1"/>
                </a:solidFill>
              </a:rPr>
              <a:t>eak intensity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836364" y="5329407"/>
            <a:ext cx="7912100" cy="59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 anchor="ctr"/>
          <a:lstStyle/>
          <a:p>
            <a:pPr algn="l"/>
            <a:r>
              <a:rPr lang="en-US" sz="2000" dirty="0" smtClean="0">
                <a:solidFill>
                  <a:srgbClr val="FF0000"/>
                </a:solidFill>
                <a:sym typeface="Symbol"/>
              </a:rPr>
              <a:t></a:t>
            </a:r>
            <a:r>
              <a:rPr lang="en-US" sz="2000" baseline="-25000" dirty="0" smtClean="0">
                <a:solidFill>
                  <a:srgbClr val="FF0000"/>
                </a:solidFill>
                <a:sym typeface="Symbol"/>
              </a:rPr>
              <a:t>RMS</a:t>
            </a:r>
            <a:r>
              <a:rPr lang="en-US" sz="2000" dirty="0" smtClean="0">
                <a:solidFill>
                  <a:srgbClr val="FF0000"/>
                </a:solidFill>
                <a:sym typeface="Symbol"/>
              </a:rPr>
              <a:t> = </a:t>
            </a:r>
            <a:r>
              <a:rPr lang="en-US" sz="2000" dirty="0" smtClean="0">
                <a:solidFill>
                  <a:srgbClr val="FF0000"/>
                </a:solidFill>
              </a:rPr>
              <a:t>1.5 </a:t>
            </a:r>
            <a:r>
              <a:rPr lang="en-US" sz="2000" dirty="0" err="1">
                <a:solidFill>
                  <a:srgbClr val="FF0000"/>
                </a:solidFill>
              </a:rPr>
              <a:t>fs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sym typeface="Symbol"/>
              </a:rPr>
              <a:t></a:t>
            </a:r>
            <a:r>
              <a:rPr lang="en-US" sz="2000" dirty="0" smtClean="0">
                <a:solidFill>
                  <a:srgbClr val="FF0000"/>
                </a:solidFill>
              </a:rPr>
              <a:t> peak </a:t>
            </a:r>
            <a:r>
              <a:rPr lang="en-US" sz="2000" dirty="0">
                <a:solidFill>
                  <a:srgbClr val="FF0000"/>
                </a:solidFill>
              </a:rPr>
              <a:t>current </a:t>
            </a:r>
            <a:r>
              <a:rPr lang="en-US" sz="2000" i="1" dirty="0" smtClean="0">
                <a:solidFill>
                  <a:srgbClr val="FF0000"/>
                </a:solidFill>
              </a:rPr>
              <a:t>I</a:t>
            </a:r>
            <a:r>
              <a:rPr lang="en-US" sz="2000" baseline="-25000" dirty="0" smtClean="0">
                <a:solidFill>
                  <a:srgbClr val="FF0000"/>
                </a:solidFill>
              </a:rPr>
              <a:t>max</a:t>
            </a:r>
            <a:r>
              <a:rPr lang="en-US" sz="2000" dirty="0" smtClean="0">
                <a:solidFill>
                  <a:srgbClr val="FF0000"/>
                </a:solidFill>
              </a:rPr>
              <a:t> = 4 </a:t>
            </a:r>
            <a:r>
              <a:rPr lang="en-US" sz="2000" dirty="0">
                <a:solidFill>
                  <a:srgbClr val="FF0000"/>
                </a:solidFill>
              </a:rPr>
              <a:t>kA</a:t>
            </a:r>
          </a:p>
        </p:txBody>
      </p:sp>
      <p:grpSp>
        <p:nvGrpSpPr>
          <p:cNvPr id="11" name="Group 106"/>
          <p:cNvGrpSpPr>
            <a:grpSpLocks/>
          </p:cNvGrpSpPr>
          <p:nvPr/>
        </p:nvGrpSpPr>
        <p:grpSpPr bwMode="auto">
          <a:xfrm>
            <a:off x="467544" y="1556792"/>
            <a:ext cx="4763120" cy="3552428"/>
            <a:chOff x="0" y="0"/>
            <a:chExt cx="5027" cy="3968"/>
          </a:xfrm>
        </p:grpSpPr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027" cy="39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3" name="Group 105"/>
            <p:cNvGrpSpPr>
              <a:grpSpLocks/>
            </p:cNvGrpSpPr>
            <p:nvPr/>
          </p:nvGrpSpPr>
          <p:grpSpPr bwMode="auto">
            <a:xfrm>
              <a:off x="1032" y="1840"/>
              <a:ext cx="1944" cy="1544"/>
              <a:chOff x="0" y="0"/>
              <a:chExt cx="1944" cy="1544"/>
            </a:xfrm>
          </p:grpSpPr>
          <p:grpSp>
            <p:nvGrpSpPr>
              <p:cNvPr id="14" name="Group 18"/>
              <p:cNvGrpSpPr>
                <a:grpSpLocks/>
              </p:cNvGrpSpPr>
              <p:nvPr/>
            </p:nvGrpSpPr>
            <p:grpSpPr bwMode="auto">
              <a:xfrm>
                <a:off x="117" y="893"/>
                <a:ext cx="123" cy="315"/>
                <a:chOff x="0" y="0"/>
                <a:chExt cx="122" cy="314"/>
              </a:xfrm>
            </p:grpSpPr>
            <p:sp>
              <p:nvSpPr>
                <p:cNvPr id="103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58" y="0"/>
                  <a:ext cx="0" cy="31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104" name="Line 16"/>
                <p:cNvSpPr>
                  <a:spLocks noChangeShapeType="1"/>
                </p:cNvSpPr>
                <p:nvPr/>
              </p:nvSpPr>
              <p:spPr bwMode="auto">
                <a:xfrm>
                  <a:off x="0" y="314"/>
                  <a:ext cx="12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105" name="Line 17"/>
                <p:cNvSpPr>
                  <a:spLocks noChangeShapeType="1"/>
                </p:cNvSpPr>
                <p:nvPr/>
              </p:nvSpPr>
              <p:spPr bwMode="auto">
                <a:xfrm>
                  <a:off x="0" y="2"/>
                  <a:ext cx="12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</p:grpSp>
          <p:sp>
            <p:nvSpPr>
              <p:cNvPr id="17" name="Oval 19"/>
              <p:cNvSpPr>
                <a:spLocks/>
              </p:cNvSpPr>
              <p:nvPr/>
            </p:nvSpPr>
            <p:spPr bwMode="auto">
              <a:xfrm>
                <a:off x="80" y="983"/>
                <a:ext cx="168" cy="168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A408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grpSp>
            <p:nvGrpSpPr>
              <p:cNvPr id="18" name="Group 23"/>
              <p:cNvGrpSpPr>
                <a:grpSpLocks/>
              </p:cNvGrpSpPr>
              <p:nvPr/>
            </p:nvGrpSpPr>
            <p:grpSpPr bwMode="auto">
              <a:xfrm>
                <a:off x="901" y="456"/>
                <a:ext cx="152" cy="720"/>
                <a:chOff x="0" y="0"/>
                <a:chExt cx="152" cy="720"/>
              </a:xfrm>
            </p:grpSpPr>
            <p:sp>
              <p:nvSpPr>
                <p:cNvPr id="100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72" y="0"/>
                  <a:ext cx="0" cy="71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101" name="Line 21"/>
                <p:cNvSpPr>
                  <a:spLocks noChangeShapeType="1"/>
                </p:cNvSpPr>
                <p:nvPr/>
              </p:nvSpPr>
              <p:spPr bwMode="auto">
                <a:xfrm>
                  <a:off x="0" y="720"/>
                  <a:ext cx="15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102" name="Line 22"/>
                <p:cNvSpPr>
                  <a:spLocks noChangeShapeType="1"/>
                </p:cNvSpPr>
                <p:nvPr/>
              </p:nvSpPr>
              <p:spPr bwMode="auto">
                <a:xfrm>
                  <a:off x="0" y="6"/>
                  <a:ext cx="15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</p:grpSp>
          <p:grpSp>
            <p:nvGrpSpPr>
              <p:cNvPr id="19" name="Group 27"/>
              <p:cNvGrpSpPr>
                <a:grpSpLocks/>
              </p:cNvGrpSpPr>
              <p:nvPr/>
            </p:nvGrpSpPr>
            <p:grpSpPr bwMode="auto">
              <a:xfrm>
                <a:off x="1125" y="824"/>
                <a:ext cx="112" cy="464"/>
                <a:chOff x="0" y="0"/>
                <a:chExt cx="112" cy="464"/>
              </a:xfrm>
            </p:grpSpPr>
            <p:sp>
              <p:nvSpPr>
                <p:cNvPr id="97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53" y="0"/>
                  <a:ext cx="0" cy="463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98" name="Line 25"/>
                <p:cNvSpPr>
                  <a:spLocks noChangeShapeType="1"/>
                </p:cNvSpPr>
                <p:nvPr/>
              </p:nvSpPr>
              <p:spPr bwMode="auto">
                <a:xfrm>
                  <a:off x="0" y="464"/>
                  <a:ext cx="11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99" name="Line 26"/>
                <p:cNvSpPr>
                  <a:spLocks noChangeShapeType="1"/>
                </p:cNvSpPr>
                <p:nvPr/>
              </p:nvSpPr>
              <p:spPr bwMode="auto">
                <a:xfrm>
                  <a:off x="0" y="3"/>
                  <a:ext cx="112" cy="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</p:grpSp>
          <p:grpSp>
            <p:nvGrpSpPr>
              <p:cNvPr id="20" name="Group 31"/>
              <p:cNvGrpSpPr>
                <a:grpSpLocks/>
              </p:cNvGrpSpPr>
              <p:nvPr/>
            </p:nvGrpSpPr>
            <p:grpSpPr bwMode="auto">
              <a:xfrm>
                <a:off x="1357" y="959"/>
                <a:ext cx="88" cy="457"/>
                <a:chOff x="0" y="0"/>
                <a:chExt cx="88" cy="456"/>
              </a:xfrm>
            </p:grpSpPr>
            <p:sp>
              <p:nvSpPr>
                <p:cNvPr id="94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42" y="0"/>
                  <a:ext cx="0" cy="455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95" name="Line 29"/>
                <p:cNvSpPr>
                  <a:spLocks noChangeShapeType="1"/>
                </p:cNvSpPr>
                <p:nvPr/>
              </p:nvSpPr>
              <p:spPr bwMode="auto">
                <a:xfrm>
                  <a:off x="0" y="455"/>
                  <a:ext cx="88" cy="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96" name="Line 30"/>
                <p:cNvSpPr>
                  <a:spLocks noChangeShapeType="1"/>
                </p:cNvSpPr>
                <p:nvPr/>
              </p:nvSpPr>
              <p:spPr bwMode="auto">
                <a:xfrm>
                  <a:off x="0" y="3"/>
                  <a:ext cx="88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</p:grpSp>
          <p:grpSp>
            <p:nvGrpSpPr>
              <p:cNvPr id="21" name="Group 35"/>
              <p:cNvGrpSpPr>
                <a:grpSpLocks/>
              </p:cNvGrpSpPr>
              <p:nvPr/>
            </p:nvGrpSpPr>
            <p:grpSpPr bwMode="auto">
              <a:xfrm>
                <a:off x="1589" y="1200"/>
                <a:ext cx="88" cy="320"/>
                <a:chOff x="0" y="0"/>
                <a:chExt cx="88" cy="320"/>
              </a:xfrm>
            </p:grpSpPr>
            <p:sp>
              <p:nvSpPr>
                <p:cNvPr id="91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42" y="0"/>
                  <a:ext cx="0" cy="31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92" name="Line 33"/>
                <p:cNvSpPr>
                  <a:spLocks noChangeShapeType="1"/>
                </p:cNvSpPr>
                <p:nvPr/>
              </p:nvSpPr>
              <p:spPr bwMode="auto">
                <a:xfrm>
                  <a:off x="0" y="320"/>
                  <a:ext cx="88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93" name="Line 34"/>
                <p:cNvSpPr>
                  <a:spLocks noChangeShapeType="1"/>
                </p:cNvSpPr>
                <p:nvPr/>
              </p:nvSpPr>
              <p:spPr bwMode="auto">
                <a:xfrm>
                  <a:off x="0" y="2"/>
                  <a:ext cx="88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</p:grpSp>
          <p:grpSp>
            <p:nvGrpSpPr>
              <p:cNvPr id="22" name="Group 39"/>
              <p:cNvGrpSpPr>
                <a:grpSpLocks/>
              </p:cNvGrpSpPr>
              <p:nvPr/>
            </p:nvGrpSpPr>
            <p:grpSpPr bwMode="auto">
              <a:xfrm>
                <a:off x="1813" y="1224"/>
                <a:ext cx="88" cy="320"/>
                <a:chOff x="0" y="0"/>
                <a:chExt cx="88" cy="320"/>
              </a:xfrm>
            </p:grpSpPr>
            <p:sp>
              <p:nvSpPr>
                <p:cNvPr id="88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42" y="0"/>
                  <a:ext cx="0" cy="31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89" name="Line 37"/>
                <p:cNvSpPr>
                  <a:spLocks noChangeShapeType="1"/>
                </p:cNvSpPr>
                <p:nvPr/>
              </p:nvSpPr>
              <p:spPr bwMode="auto">
                <a:xfrm>
                  <a:off x="0" y="320"/>
                  <a:ext cx="88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90" name="Line 38"/>
                <p:cNvSpPr>
                  <a:spLocks noChangeShapeType="1"/>
                </p:cNvSpPr>
                <p:nvPr/>
              </p:nvSpPr>
              <p:spPr bwMode="auto">
                <a:xfrm>
                  <a:off x="0" y="2"/>
                  <a:ext cx="88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</p:grpSp>
          <p:grpSp>
            <p:nvGrpSpPr>
              <p:cNvPr id="23" name="Group 43"/>
              <p:cNvGrpSpPr>
                <a:grpSpLocks/>
              </p:cNvGrpSpPr>
              <p:nvPr/>
            </p:nvGrpSpPr>
            <p:grpSpPr bwMode="auto">
              <a:xfrm>
                <a:off x="437" y="311"/>
                <a:ext cx="152" cy="769"/>
                <a:chOff x="0" y="0"/>
                <a:chExt cx="152" cy="768"/>
              </a:xfrm>
            </p:grpSpPr>
            <p:sp>
              <p:nvSpPr>
                <p:cNvPr id="85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72" y="0"/>
                  <a:ext cx="0" cy="767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86" name="Line 41"/>
                <p:cNvSpPr>
                  <a:spLocks noChangeShapeType="1"/>
                </p:cNvSpPr>
                <p:nvPr/>
              </p:nvSpPr>
              <p:spPr bwMode="auto">
                <a:xfrm>
                  <a:off x="0" y="768"/>
                  <a:ext cx="15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87" name="Line 42"/>
                <p:cNvSpPr>
                  <a:spLocks noChangeShapeType="1"/>
                </p:cNvSpPr>
                <p:nvPr/>
              </p:nvSpPr>
              <p:spPr bwMode="auto">
                <a:xfrm>
                  <a:off x="0" y="6"/>
                  <a:ext cx="15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</p:grpSp>
          <p:sp>
            <p:nvSpPr>
              <p:cNvPr id="24" name="Oval 44"/>
              <p:cNvSpPr>
                <a:spLocks/>
              </p:cNvSpPr>
              <p:nvPr/>
            </p:nvSpPr>
            <p:spPr bwMode="auto">
              <a:xfrm>
                <a:off x="432" y="671"/>
                <a:ext cx="168" cy="168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A408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grpSp>
            <p:nvGrpSpPr>
              <p:cNvPr id="25" name="Group 48"/>
              <p:cNvGrpSpPr>
                <a:grpSpLocks/>
              </p:cNvGrpSpPr>
              <p:nvPr/>
            </p:nvGrpSpPr>
            <p:grpSpPr bwMode="auto">
              <a:xfrm>
                <a:off x="253" y="1175"/>
                <a:ext cx="152" cy="233"/>
                <a:chOff x="0" y="0"/>
                <a:chExt cx="152" cy="232"/>
              </a:xfrm>
            </p:grpSpPr>
            <p:sp>
              <p:nvSpPr>
                <p:cNvPr id="82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72" y="0"/>
                  <a:ext cx="0" cy="23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83" name="Line 46"/>
                <p:cNvSpPr>
                  <a:spLocks noChangeShapeType="1"/>
                </p:cNvSpPr>
                <p:nvPr/>
              </p:nvSpPr>
              <p:spPr bwMode="auto">
                <a:xfrm>
                  <a:off x="0" y="232"/>
                  <a:ext cx="15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84" name="Line 47"/>
                <p:cNvSpPr>
                  <a:spLocks noChangeShapeType="1"/>
                </p:cNvSpPr>
                <p:nvPr/>
              </p:nvSpPr>
              <p:spPr bwMode="auto">
                <a:xfrm>
                  <a:off x="0" y="1"/>
                  <a:ext cx="152" cy="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</p:grpSp>
          <p:sp>
            <p:nvSpPr>
              <p:cNvPr id="26" name="Oval 49"/>
              <p:cNvSpPr>
                <a:spLocks/>
              </p:cNvSpPr>
              <p:nvPr/>
            </p:nvSpPr>
            <p:spPr bwMode="auto">
              <a:xfrm>
                <a:off x="240" y="1207"/>
                <a:ext cx="168" cy="168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A408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grpSp>
            <p:nvGrpSpPr>
              <p:cNvPr id="27" name="Group 53"/>
              <p:cNvGrpSpPr>
                <a:grpSpLocks/>
              </p:cNvGrpSpPr>
              <p:nvPr/>
            </p:nvGrpSpPr>
            <p:grpSpPr bwMode="auto">
              <a:xfrm>
                <a:off x="701" y="0"/>
                <a:ext cx="136" cy="944"/>
                <a:chOff x="0" y="0"/>
                <a:chExt cx="136" cy="944"/>
              </a:xfrm>
            </p:grpSpPr>
            <p:sp>
              <p:nvSpPr>
                <p:cNvPr id="79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65" y="0"/>
                  <a:ext cx="0" cy="943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80" name="Line 51"/>
                <p:cNvSpPr>
                  <a:spLocks noChangeShapeType="1"/>
                </p:cNvSpPr>
                <p:nvPr/>
              </p:nvSpPr>
              <p:spPr bwMode="auto">
                <a:xfrm>
                  <a:off x="0" y="944"/>
                  <a:ext cx="136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81" name="Line 52"/>
                <p:cNvSpPr>
                  <a:spLocks noChangeShapeType="1"/>
                </p:cNvSpPr>
                <p:nvPr/>
              </p:nvSpPr>
              <p:spPr bwMode="auto">
                <a:xfrm>
                  <a:off x="0" y="8"/>
                  <a:ext cx="136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</p:grpSp>
          <p:sp>
            <p:nvSpPr>
              <p:cNvPr id="28" name="Oval 54"/>
              <p:cNvSpPr>
                <a:spLocks/>
              </p:cNvSpPr>
              <p:nvPr/>
            </p:nvSpPr>
            <p:spPr bwMode="auto">
              <a:xfrm>
                <a:off x="680" y="439"/>
                <a:ext cx="168" cy="168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A408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9" name="Oval 55"/>
              <p:cNvSpPr>
                <a:spLocks/>
              </p:cNvSpPr>
              <p:nvPr/>
            </p:nvSpPr>
            <p:spPr bwMode="auto">
              <a:xfrm>
                <a:off x="880" y="775"/>
                <a:ext cx="168" cy="168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A408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0" name="Oval 56"/>
              <p:cNvSpPr>
                <a:spLocks/>
              </p:cNvSpPr>
              <p:nvPr/>
            </p:nvSpPr>
            <p:spPr bwMode="auto">
              <a:xfrm>
                <a:off x="1088" y="1007"/>
                <a:ext cx="168" cy="168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A408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" name="Oval 57"/>
              <p:cNvSpPr>
                <a:spLocks/>
              </p:cNvSpPr>
              <p:nvPr/>
            </p:nvSpPr>
            <p:spPr bwMode="auto">
              <a:xfrm>
                <a:off x="1304" y="1143"/>
                <a:ext cx="168" cy="168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A408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" name="Oval 58"/>
              <p:cNvSpPr>
                <a:spLocks/>
              </p:cNvSpPr>
              <p:nvPr/>
            </p:nvSpPr>
            <p:spPr bwMode="auto">
              <a:xfrm>
                <a:off x="1544" y="1287"/>
                <a:ext cx="168" cy="168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A408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3" name="Oval 59"/>
              <p:cNvSpPr>
                <a:spLocks/>
              </p:cNvSpPr>
              <p:nvPr/>
            </p:nvSpPr>
            <p:spPr bwMode="auto">
              <a:xfrm>
                <a:off x="1768" y="1319"/>
                <a:ext cx="168" cy="168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A408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grpSp>
            <p:nvGrpSpPr>
              <p:cNvPr id="34" name="Group 63"/>
              <p:cNvGrpSpPr>
                <a:grpSpLocks/>
              </p:cNvGrpSpPr>
              <p:nvPr/>
            </p:nvGrpSpPr>
            <p:grpSpPr bwMode="auto">
              <a:xfrm>
                <a:off x="13" y="1143"/>
                <a:ext cx="152" cy="185"/>
                <a:chOff x="0" y="0"/>
                <a:chExt cx="152" cy="184"/>
              </a:xfrm>
            </p:grpSpPr>
            <p:sp>
              <p:nvSpPr>
                <p:cNvPr id="76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72" y="0"/>
                  <a:ext cx="0" cy="183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77" name="Line 61"/>
                <p:cNvSpPr>
                  <a:spLocks noChangeShapeType="1"/>
                </p:cNvSpPr>
                <p:nvPr/>
              </p:nvSpPr>
              <p:spPr bwMode="auto">
                <a:xfrm>
                  <a:off x="0" y="184"/>
                  <a:ext cx="15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78" name="Line 62"/>
                <p:cNvSpPr>
                  <a:spLocks noChangeShapeType="1"/>
                </p:cNvSpPr>
                <p:nvPr/>
              </p:nvSpPr>
              <p:spPr bwMode="auto">
                <a:xfrm>
                  <a:off x="0" y="1"/>
                  <a:ext cx="15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</p:grpSp>
          <p:sp>
            <p:nvSpPr>
              <p:cNvPr id="35" name="Oval 64"/>
              <p:cNvSpPr>
                <a:spLocks/>
              </p:cNvSpPr>
              <p:nvPr/>
            </p:nvSpPr>
            <p:spPr bwMode="auto">
              <a:xfrm>
                <a:off x="0" y="1159"/>
                <a:ext cx="168" cy="168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A408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6" name="Line 65"/>
              <p:cNvSpPr>
                <a:spLocks noChangeShapeType="1"/>
              </p:cNvSpPr>
              <p:nvPr/>
            </p:nvSpPr>
            <p:spPr bwMode="auto">
              <a:xfrm flipH="1">
                <a:off x="176" y="894"/>
                <a:ext cx="0" cy="321"/>
              </a:xfrm>
              <a:prstGeom prst="line">
                <a:avLst/>
              </a:prstGeom>
              <a:noFill/>
              <a:ln w="25400">
                <a:solidFill>
                  <a:srgbClr val="002D99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37" name="Line 66"/>
              <p:cNvSpPr>
                <a:spLocks noChangeShapeType="1"/>
              </p:cNvSpPr>
              <p:nvPr/>
            </p:nvSpPr>
            <p:spPr bwMode="auto">
              <a:xfrm>
                <a:off x="80" y="1207"/>
                <a:ext cx="160" cy="0"/>
              </a:xfrm>
              <a:prstGeom prst="line">
                <a:avLst/>
              </a:prstGeom>
              <a:noFill/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38" name="Oval 67"/>
              <p:cNvSpPr>
                <a:spLocks/>
              </p:cNvSpPr>
              <p:nvPr/>
            </p:nvSpPr>
            <p:spPr bwMode="auto">
              <a:xfrm>
                <a:off x="72" y="975"/>
                <a:ext cx="176" cy="17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9" name="Line 68"/>
              <p:cNvSpPr>
                <a:spLocks noChangeShapeType="1"/>
              </p:cNvSpPr>
              <p:nvPr/>
            </p:nvSpPr>
            <p:spPr bwMode="auto">
              <a:xfrm>
                <a:off x="112" y="895"/>
                <a:ext cx="136" cy="0"/>
              </a:xfrm>
              <a:prstGeom prst="line">
                <a:avLst/>
              </a:prstGeom>
              <a:noFill/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40" name="Line 69"/>
              <p:cNvSpPr>
                <a:spLocks noChangeShapeType="1"/>
              </p:cNvSpPr>
              <p:nvPr/>
            </p:nvSpPr>
            <p:spPr bwMode="auto">
              <a:xfrm>
                <a:off x="432" y="319"/>
                <a:ext cx="152" cy="0"/>
              </a:xfrm>
              <a:prstGeom prst="line">
                <a:avLst/>
              </a:prstGeom>
              <a:noFill/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41" name="Line 70"/>
              <p:cNvSpPr>
                <a:spLocks noChangeShapeType="1"/>
              </p:cNvSpPr>
              <p:nvPr/>
            </p:nvSpPr>
            <p:spPr bwMode="auto">
              <a:xfrm>
                <a:off x="672" y="7"/>
                <a:ext cx="152" cy="0"/>
              </a:xfrm>
              <a:prstGeom prst="line">
                <a:avLst/>
              </a:prstGeom>
              <a:noFill/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42" name="Line 71"/>
              <p:cNvSpPr>
                <a:spLocks noChangeShapeType="1"/>
              </p:cNvSpPr>
              <p:nvPr/>
            </p:nvSpPr>
            <p:spPr bwMode="auto">
              <a:xfrm>
                <a:off x="896" y="463"/>
                <a:ext cx="160" cy="0"/>
              </a:xfrm>
              <a:prstGeom prst="line">
                <a:avLst/>
              </a:prstGeom>
              <a:noFill/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43" name="Line 72"/>
              <p:cNvSpPr>
                <a:spLocks noChangeShapeType="1"/>
              </p:cNvSpPr>
              <p:nvPr/>
            </p:nvSpPr>
            <p:spPr bwMode="auto">
              <a:xfrm>
                <a:off x="1096" y="823"/>
                <a:ext cx="160" cy="0"/>
              </a:xfrm>
              <a:prstGeom prst="line">
                <a:avLst/>
              </a:prstGeom>
              <a:noFill/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44" name="Line 73"/>
              <p:cNvSpPr>
                <a:spLocks noChangeShapeType="1"/>
              </p:cNvSpPr>
              <p:nvPr/>
            </p:nvSpPr>
            <p:spPr bwMode="auto">
              <a:xfrm>
                <a:off x="1336" y="959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45" name="Line 74"/>
              <p:cNvSpPr>
                <a:spLocks noChangeShapeType="1"/>
              </p:cNvSpPr>
              <p:nvPr/>
            </p:nvSpPr>
            <p:spPr bwMode="auto">
              <a:xfrm>
                <a:off x="1559" y="1203"/>
                <a:ext cx="120" cy="1"/>
              </a:xfrm>
              <a:prstGeom prst="line">
                <a:avLst/>
              </a:prstGeom>
              <a:noFill/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46" name="Line 75"/>
              <p:cNvSpPr>
                <a:spLocks noChangeShapeType="1"/>
              </p:cNvSpPr>
              <p:nvPr/>
            </p:nvSpPr>
            <p:spPr bwMode="auto">
              <a:xfrm>
                <a:off x="1792" y="1223"/>
                <a:ext cx="119" cy="2"/>
              </a:xfrm>
              <a:prstGeom prst="line">
                <a:avLst/>
              </a:prstGeom>
              <a:noFill/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47" name="Line 76"/>
              <p:cNvSpPr>
                <a:spLocks noChangeShapeType="1"/>
              </p:cNvSpPr>
              <p:nvPr/>
            </p:nvSpPr>
            <p:spPr bwMode="auto">
              <a:xfrm>
                <a:off x="248" y="1175"/>
                <a:ext cx="152" cy="0"/>
              </a:xfrm>
              <a:prstGeom prst="line">
                <a:avLst/>
              </a:prstGeom>
              <a:noFill/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48" name="Line 77"/>
              <p:cNvSpPr>
                <a:spLocks noChangeShapeType="1"/>
              </p:cNvSpPr>
              <p:nvPr/>
            </p:nvSpPr>
            <p:spPr bwMode="auto">
              <a:xfrm>
                <a:off x="8" y="1143"/>
                <a:ext cx="136" cy="0"/>
              </a:xfrm>
              <a:prstGeom prst="line">
                <a:avLst/>
              </a:prstGeom>
              <a:noFill/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49" name="Line 78"/>
              <p:cNvSpPr>
                <a:spLocks noChangeShapeType="1"/>
              </p:cNvSpPr>
              <p:nvPr/>
            </p:nvSpPr>
            <p:spPr bwMode="auto">
              <a:xfrm>
                <a:off x="264" y="1407"/>
                <a:ext cx="136" cy="0"/>
              </a:xfrm>
              <a:prstGeom prst="line">
                <a:avLst/>
              </a:prstGeom>
              <a:noFill/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50" name="Line 79"/>
              <p:cNvSpPr>
                <a:spLocks noChangeShapeType="1"/>
              </p:cNvSpPr>
              <p:nvPr/>
            </p:nvSpPr>
            <p:spPr bwMode="auto">
              <a:xfrm>
                <a:off x="8" y="1327"/>
                <a:ext cx="160" cy="0"/>
              </a:xfrm>
              <a:prstGeom prst="line">
                <a:avLst/>
              </a:prstGeom>
              <a:noFill/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51" name="Line 80"/>
              <p:cNvSpPr>
                <a:spLocks noChangeShapeType="1"/>
              </p:cNvSpPr>
              <p:nvPr/>
            </p:nvSpPr>
            <p:spPr bwMode="auto">
              <a:xfrm>
                <a:off x="432" y="1079"/>
                <a:ext cx="152" cy="0"/>
              </a:xfrm>
              <a:prstGeom prst="line">
                <a:avLst/>
              </a:prstGeom>
              <a:noFill/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52" name="Line 81"/>
              <p:cNvSpPr>
                <a:spLocks noChangeShapeType="1"/>
              </p:cNvSpPr>
              <p:nvPr/>
            </p:nvSpPr>
            <p:spPr bwMode="auto">
              <a:xfrm>
                <a:off x="688" y="943"/>
                <a:ext cx="152" cy="0"/>
              </a:xfrm>
              <a:prstGeom prst="line">
                <a:avLst/>
              </a:prstGeom>
              <a:noFill/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53" name="Line 82"/>
              <p:cNvSpPr>
                <a:spLocks noChangeShapeType="1"/>
              </p:cNvSpPr>
              <p:nvPr/>
            </p:nvSpPr>
            <p:spPr bwMode="auto">
              <a:xfrm>
                <a:off x="904" y="1175"/>
                <a:ext cx="152" cy="0"/>
              </a:xfrm>
              <a:prstGeom prst="line">
                <a:avLst/>
              </a:prstGeom>
              <a:noFill/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54" name="Line 83"/>
              <p:cNvSpPr>
                <a:spLocks noChangeShapeType="1"/>
              </p:cNvSpPr>
              <p:nvPr/>
            </p:nvSpPr>
            <p:spPr bwMode="auto">
              <a:xfrm>
                <a:off x="1096" y="1287"/>
                <a:ext cx="152" cy="0"/>
              </a:xfrm>
              <a:prstGeom prst="line">
                <a:avLst/>
              </a:prstGeom>
              <a:noFill/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55" name="Line 84"/>
              <p:cNvSpPr>
                <a:spLocks noChangeShapeType="1"/>
              </p:cNvSpPr>
              <p:nvPr/>
            </p:nvSpPr>
            <p:spPr bwMode="auto">
              <a:xfrm>
                <a:off x="1336" y="1415"/>
                <a:ext cx="120" cy="0"/>
              </a:xfrm>
              <a:prstGeom prst="line">
                <a:avLst/>
              </a:prstGeom>
              <a:noFill/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56" name="Line 85"/>
              <p:cNvSpPr>
                <a:spLocks noChangeShapeType="1"/>
              </p:cNvSpPr>
              <p:nvPr/>
            </p:nvSpPr>
            <p:spPr bwMode="auto">
              <a:xfrm>
                <a:off x="72" y="1207"/>
                <a:ext cx="160" cy="0"/>
              </a:xfrm>
              <a:prstGeom prst="line">
                <a:avLst/>
              </a:prstGeom>
              <a:noFill/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57" name="Oval 86"/>
              <p:cNvSpPr>
                <a:spLocks/>
              </p:cNvSpPr>
              <p:nvPr/>
            </p:nvSpPr>
            <p:spPr bwMode="auto">
              <a:xfrm>
                <a:off x="0" y="1151"/>
                <a:ext cx="176" cy="17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8" name="Line 87"/>
              <p:cNvSpPr>
                <a:spLocks noChangeShapeType="1"/>
              </p:cNvSpPr>
              <p:nvPr/>
            </p:nvSpPr>
            <p:spPr bwMode="auto">
              <a:xfrm flipH="1">
                <a:off x="511" y="319"/>
                <a:ext cx="1" cy="760"/>
              </a:xfrm>
              <a:prstGeom prst="line">
                <a:avLst/>
              </a:prstGeom>
              <a:noFill/>
              <a:ln w="25400">
                <a:solidFill>
                  <a:srgbClr val="002D99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59" name="Line 88"/>
              <p:cNvSpPr>
                <a:spLocks noChangeShapeType="1"/>
              </p:cNvSpPr>
              <p:nvPr/>
            </p:nvSpPr>
            <p:spPr bwMode="auto">
              <a:xfrm flipH="1">
                <a:off x="768" y="7"/>
                <a:ext cx="0" cy="936"/>
              </a:xfrm>
              <a:prstGeom prst="line">
                <a:avLst/>
              </a:prstGeom>
              <a:noFill/>
              <a:ln w="25400">
                <a:solidFill>
                  <a:srgbClr val="002D99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60" name="Line 89"/>
              <p:cNvSpPr>
                <a:spLocks noChangeShapeType="1"/>
              </p:cNvSpPr>
              <p:nvPr/>
            </p:nvSpPr>
            <p:spPr bwMode="auto">
              <a:xfrm>
                <a:off x="976" y="463"/>
                <a:ext cx="0" cy="720"/>
              </a:xfrm>
              <a:prstGeom prst="line">
                <a:avLst/>
              </a:prstGeom>
              <a:noFill/>
              <a:ln w="25400">
                <a:solidFill>
                  <a:srgbClr val="002D99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61" name="Oval 90"/>
              <p:cNvSpPr>
                <a:spLocks/>
              </p:cNvSpPr>
              <p:nvPr/>
            </p:nvSpPr>
            <p:spPr bwMode="auto">
              <a:xfrm>
                <a:off x="432" y="663"/>
                <a:ext cx="176" cy="17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62" name="Oval 91"/>
              <p:cNvSpPr>
                <a:spLocks/>
              </p:cNvSpPr>
              <p:nvPr/>
            </p:nvSpPr>
            <p:spPr bwMode="auto">
              <a:xfrm>
                <a:off x="680" y="439"/>
                <a:ext cx="176" cy="17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63" name="Line 92"/>
              <p:cNvSpPr>
                <a:spLocks noChangeShapeType="1"/>
              </p:cNvSpPr>
              <p:nvPr/>
            </p:nvSpPr>
            <p:spPr bwMode="auto">
              <a:xfrm>
                <a:off x="1176" y="823"/>
                <a:ext cx="0" cy="472"/>
              </a:xfrm>
              <a:prstGeom prst="line">
                <a:avLst/>
              </a:prstGeom>
              <a:noFill/>
              <a:ln w="25400">
                <a:solidFill>
                  <a:srgbClr val="002D99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64" name="Line 93"/>
              <p:cNvSpPr>
                <a:spLocks noChangeShapeType="1"/>
              </p:cNvSpPr>
              <p:nvPr/>
            </p:nvSpPr>
            <p:spPr bwMode="auto">
              <a:xfrm>
                <a:off x="1400" y="959"/>
                <a:ext cx="0" cy="464"/>
              </a:xfrm>
              <a:prstGeom prst="line">
                <a:avLst/>
              </a:prstGeom>
              <a:noFill/>
              <a:ln w="25400">
                <a:solidFill>
                  <a:srgbClr val="002D99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65" name="Line 94"/>
              <p:cNvSpPr>
                <a:spLocks noChangeShapeType="1"/>
              </p:cNvSpPr>
              <p:nvPr/>
            </p:nvSpPr>
            <p:spPr bwMode="auto">
              <a:xfrm>
                <a:off x="1632" y="1207"/>
                <a:ext cx="0" cy="312"/>
              </a:xfrm>
              <a:prstGeom prst="line">
                <a:avLst/>
              </a:prstGeom>
              <a:noFill/>
              <a:ln w="25400">
                <a:solidFill>
                  <a:srgbClr val="002D99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66" name="Line 95"/>
              <p:cNvSpPr>
                <a:spLocks noChangeShapeType="1"/>
              </p:cNvSpPr>
              <p:nvPr/>
            </p:nvSpPr>
            <p:spPr bwMode="auto">
              <a:xfrm>
                <a:off x="1856" y="1231"/>
                <a:ext cx="0" cy="312"/>
              </a:xfrm>
              <a:prstGeom prst="line">
                <a:avLst/>
              </a:prstGeom>
              <a:noFill/>
              <a:ln w="25400">
                <a:solidFill>
                  <a:srgbClr val="002D99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67" name="Oval 96"/>
              <p:cNvSpPr>
                <a:spLocks/>
              </p:cNvSpPr>
              <p:nvPr/>
            </p:nvSpPr>
            <p:spPr bwMode="auto">
              <a:xfrm>
                <a:off x="880" y="767"/>
                <a:ext cx="176" cy="17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68" name="Oval 97"/>
              <p:cNvSpPr>
                <a:spLocks/>
              </p:cNvSpPr>
              <p:nvPr/>
            </p:nvSpPr>
            <p:spPr bwMode="auto">
              <a:xfrm>
                <a:off x="1088" y="999"/>
                <a:ext cx="176" cy="17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69" name="Oval 98"/>
              <p:cNvSpPr>
                <a:spLocks/>
              </p:cNvSpPr>
              <p:nvPr/>
            </p:nvSpPr>
            <p:spPr bwMode="auto">
              <a:xfrm>
                <a:off x="1304" y="1143"/>
                <a:ext cx="176" cy="17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70" name="Oval 99"/>
              <p:cNvSpPr>
                <a:spLocks/>
              </p:cNvSpPr>
              <p:nvPr/>
            </p:nvSpPr>
            <p:spPr bwMode="auto">
              <a:xfrm>
                <a:off x="1544" y="1279"/>
                <a:ext cx="176" cy="17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71" name="Oval 100"/>
              <p:cNvSpPr>
                <a:spLocks/>
              </p:cNvSpPr>
              <p:nvPr/>
            </p:nvSpPr>
            <p:spPr bwMode="auto">
              <a:xfrm>
                <a:off x="1768" y="1311"/>
                <a:ext cx="176" cy="17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72" name="Line 101"/>
              <p:cNvSpPr>
                <a:spLocks noChangeShapeType="1"/>
              </p:cNvSpPr>
              <p:nvPr/>
            </p:nvSpPr>
            <p:spPr bwMode="auto">
              <a:xfrm flipH="1">
                <a:off x="328" y="1175"/>
                <a:ext cx="0" cy="232"/>
              </a:xfrm>
              <a:prstGeom prst="line">
                <a:avLst/>
              </a:prstGeom>
              <a:noFill/>
              <a:ln w="25400">
                <a:solidFill>
                  <a:srgbClr val="002D99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73" name="Oval 102"/>
              <p:cNvSpPr>
                <a:spLocks/>
              </p:cNvSpPr>
              <p:nvPr/>
            </p:nvSpPr>
            <p:spPr bwMode="auto">
              <a:xfrm>
                <a:off x="240" y="1199"/>
                <a:ext cx="176" cy="17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74" name="Line 103"/>
              <p:cNvSpPr>
                <a:spLocks noChangeShapeType="1"/>
              </p:cNvSpPr>
              <p:nvPr/>
            </p:nvSpPr>
            <p:spPr bwMode="auto">
              <a:xfrm>
                <a:off x="1568" y="1519"/>
                <a:ext cx="120" cy="0"/>
              </a:xfrm>
              <a:prstGeom prst="line">
                <a:avLst/>
              </a:prstGeom>
              <a:noFill/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75" name="Line 104"/>
              <p:cNvSpPr>
                <a:spLocks noChangeShapeType="1"/>
              </p:cNvSpPr>
              <p:nvPr/>
            </p:nvSpPr>
            <p:spPr bwMode="auto">
              <a:xfrm>
                <a:off x="1800" y="1543"/>
                <a:ext cx="104" cy="0"/>
              </a:xfrm>
              <a:prstGeom prst="line">
                <a:avLst/>
              </a:prstGeom>
              <a:noFill/>
              <a:ln w="25400">
                <a:solidFill>
                  <a:srgbClr val="003DCC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</p:grpSp>
      </p:grpSp>
      <p:sp>
        <p:nvSpPr>
          <p:cNvPr id="106" name="Rechteck 105"/>
          <p:cNvSpPr/>
          <p:nvPr/>
        </p:nvSpPr>
        <p:spPr>
          <a:xfrm>
            <a:off x="5748008" y="6069600"/>
            <a:ext cx="280831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45257"/>
            <a:ext cx="8987780" cy="9520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Rectangle 12"/>
          <p:cNvSpPr>
            <a:spLocks/>
          </p:cNvSpPr>
          <p:nvPr/>
        </p:nvSpPr>
        <p:spPr bwMode="auto">
          <a:xfrm>
            <a:off x="899592" y="5864241"/>
            <a:ext cx="5688632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sz="1600" dirty="0"/>
              <a:t>O. </a:t>
            </a:r>
            <a:r>
              <a:rPr lang="en-US" sz="1600" dirty="0" err="1"/>
              <a:t>Lundh</a:t>
            </a:r>
            <a:r>
              <a:rPr lang="en-US" sz="1600" dirty="0"/>
              <a:t> </a:t>
            </a:r>
            <a:r>
              <a:rPr lang="en-US" sz="1600" i="1" dirty="0"/>
              <a:t>et al.</a:t>
            </a:r>
            <a:r>
              <a:rPr lang="en-US" sz="1600" dirty="0"/>
              <a:t>, Nature </a:t>
            </a:r>
            <a:r>
              <a:rPr lang="en-US" sz="1600" dirty="0" smtClean="0"/>
              <a:t>Physics </a:t>
            </a:r>
            <a:r>
              <a:rPr lang="en-US" sz="1600" b="1" dirty="0" smtClean="0"/>
              <a:t>7, </a:t>
            </a:r>
            <a:r>
              <a:rPr lang="en-US" sz="1600" dirty="0" smtClean="0"/>
              <a:t> 219 (2011)</a:t>
            </a:r>
            <a:endParaRPr lang="en-US" sz="1600" dirty="0"/>
          </a:p>
        </p:txBody>
      </p:sp>
      <p:sp>
        <p:nvSpPr>
          <p:cNvPr id="16" name="Foliennummernplatzhalter 2"/>
          <p:cNvSpPr txBox="1">
            <a:spLocks/>
          </p:cNvSpPr>
          <p:nvPr/>
        </p:nvSpPr>
        <p:spPr>
          <a:xfrm>
            <a:off x="8532440" y="6404304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hteck 106"/>
          <p:cNvSpPr/>
          <p:nvPr/>
        </p:nvSpPr>
        <p:spPr>
          <a:xfrm>
            <a:off x="5748008" y="6069600"/>
            <a:ext cx="280831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45257"/>
            <a:ext cx="8987780" cy="9520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98066" y="272261"/>
            <a:ext cx="793999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Visible-CTR </a:t>
            </a:r>
            <a:r>
              <a:rPr lang="de-DE" sz="2600" dirty="0" err="1" smtClean="0">
                <a:solidFill>
                  <a:schemeClr val="bg1"/>
                </a:solidFill>
              </a:rPr>
              <a:t>Spectra</a:t>
            </a:r>
            <a:r>
              <a:rPr lang="de-DE" sz="2600" dirty="0" smtClean="0">
                <a:solidFill>
                  <a:schemeClr val="bg1"/>
                </a:solidFill>
              </a:rPr>
              <a:t>: Single vs. Multi </a:t>
            </a:r>
            <a:r>
              <a:rPr lang="de-DE" sz="2600" dirty="0" err="1" smtClean="0">
                <a:solidFill>
                  <a:schemeClr val="bg1"/>
                </a:solidFill>
              </a:rPr>
              <a:t>Bunches</a:t>
            </a:r>
            <a:r>
              <a:rPr lang="de-DE" sz="2600" dirty="0" smtClean="0">
                <a:solidFill>
                  <a:schemeClr val="bg1"/>
                </a:solidFill>
              </a:rPr>
              <a:t> @ LOA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07504" y="1052736"/>
            <a:ext cx="78488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5125" indent="-365125" eaLnBrk="0" hangingPunct="0">
              <a:spcBef>
                <a:spcPts val="400"/>
              </a:spcBef>
              <a:spcAft>
                <a:spcPts val="0"/>
              </a:spcAft>
              <a:tabLst>
                <a:tab pos="365125" algn="l"/>
              </a:tabLst>
            </a:pPr>
            <a:r>
              <a:rPr lang="en-US" sz="2000" dirty="0" smtClean="0">
                <a:sym typeface="Symbol"/>
              </a:rPr>
              <a:t>Results courtesy of V. </a:t>
            </a:r>
            <a:r>
              <a:rPr lang="en-US" sz="2000" dirty="0" err="1" smtClean="0">
                <a:sym typeface="Symbol"/>
              </a:rPr>
              <a:t>Malka</a:t>
            </a:r>
            <a:r>
              <a:rPr lang="en-US" sz="2000" dirty="0" smtClean="0">
                <a:sym typeface="Symbol"/>
              </a:rPr>
              <a:t>, LOA</a:t>
            </a:r>
          </a:p>
        </p:txBody>
      </p:sp>
      <p:sp>
        <p:nvSpPr>
          <p:cNvPr id="16" name="Foliennummernplatzhalter 2"/>
          <p:cNvSpPr txBox="1">
            <a:spLocks/>
          </p:cNvSpPr>
          <p:nvPr/>
        </p:nvSpPr>
        <p:spPr>
          <a:xfrm>
            <a:off x="8532440" y="6404120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  <p:pic>
        <p:nvPicPr>
          <p:cNvPr id="14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38" y="1853378"/>
            <a:ext cx="5856614" cy="34059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293" y="2734816"/>
            <a:ext cx="5860800" cy="274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9" name="Rectangle 9"/>
          <p:cNvSpPr>
            <a:spLocks/>
          </p:cNvSpPr>
          <p:nvPr/>
        </p:nvSpPr>
        <p:spPr bwMode="auto">
          <a:xfrm>
            <a:off x="383504" y="1535887"/>
            <a:ext cx="158417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Visible spectra</a:t>
            </a:r>
          </a:p>
        </p:txBody>
      </p:sp>
      <p:sp>
        <p:nvSpPr>
          <p:cNvPr id="150" name="Rectangle 10"/>
          <p:cNvSpPr>
            <a:spLocks/>
          </p:cNvSpPr>
          <p:nvPr/>
        </p:nvSpPr>
        <p:spPr bwMode="auto">
          <a:xfrm>
            <a:off x="3359712" y="1547919"/>
            <a:ext cx="1800200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Fourier </a:t>
            </a:r>
            <a:r>
              <a:rPr lang="en-US" sz="1600" dirty="0" smtClean="0">
                <a:solidFill>
                  <a:srgbClr val="FF0000"/>
                </a:solidFill>
              </a:rPr>
              <a:t>transform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1" name="Rectangle 11"/>
          <p:cNvSpPr>
            <a:spLocks/>
          </p:cNvSpPr>
          <p:nvPr/>
        </p:nvSpPr>
        <p:spPr bwMode="auto">
          <a:xfrm rot="9026">
            <a:off x="4980851" y="1558681"/>
            <a:ext cx="1438972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sz="1600" dirty="0" smtClean="0">
                <a:solidFill>
                  <a:srgbClr val="3F691E"/>
                </a:solidFill>
              </a:rPr>
              <a:t>e-spectra</a:t>
            </a:r>
            <a:endParaRPr lang="en-US" sz="1600" dirty="0">
              <a:solidFill>
                <a:srgbClr val="3F691E"/>
              </a:solidFill>
            </a:endParaRPr>
          </a:p>
        </p:txBody>
      </p:sp>
      <p:sp>
        <p:nvSpPr>
          <p:cNvPr id="152" name="Rectangle 12"/>
          <p:cNvSpPr>
            <a:spLocks/>
          </p:cNvSpPr>
          <p:nvPr/>
        </p:nvSpPr>
        <p:spPr bwMode="auto">
          <a:xfrm rot="9026">
            <a:off x="6048650" y="1475965"/>
            <a:ext cx="2447856" cy="4430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600" dirty="0" smtClean="0">
                <a:solidFill>
                  <a:schemeClr val="tx1"/>
                </a:solidFill>
              </a:rPr>
              <a:t># of </a:t>
            </a:r>
            <a:r>
              <a:rPr lang="en-US" sz="1600" dirty="0">
                <a:solidFill>
                  <a:schemeClr val="tx1"/>
                </a:solidFill>
              </a:rPr>
              <a:t>visible </a:t>
            </a:r>
            <a:r>
              <a:rPr lang="en-US" sz="1600" dirty="0" smtClean="0">
                <a:solidFill>
                  <a:schemeClr val="tx1"/>
                </a:solidFill>
              </a:rPr>
              <a:t>e-bunches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3" name="Rectangle 13"/>
          <p:cNvSpPr>
            <a:spLocks/>
          </p:cNvSpPr>
          <p:nvPr/>
        </p:nvSpPr>
        <p:spPr bwMode="auto">
          <a:xfrm>
            <a:off x="6660232" y="2354779"/>
            <a:ext cx="14285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4" name="Line 14"/>
          <p:cNvSpPr>
            <a:spLocks noChangeShapeType="1"/>
          </p:cNvSpPr>
          <p:nvPr/>
        </p:nvSpPr>
        <p:spPr bwMode="auto">
          <a:xfrm rot="10800000" flipH="1">
            <a:off x="6084168" y="2132856"/>
            <a:ext cx="463422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66" name="Line 14"/>
          <p:cNvSpPr>
            <a:spLocks noChangeShapeType="1"/>
          </p:cNvSpPr>
          <p:nvPr/>
        </p:nvSpPr>
        <p:spPr bwMode="auto">
          <a:xfrm rot="10800000" flipH="1">
            <a:off x="6084168" y="3068960"/>
            <a:ext cx="463422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67" name="Line 14"/>
          <p:cNvSpPr>
            <a:spLocks noChangeShapeType="1"/>
          </p:cNvSpPr>
          <p:nvPr/>
        </p:nvSpPr>
        <p:spPr bwMode="auto">
          <a:xfrm rot="10800000" flipH="1">
            <a:off x="6084168" y="3717032"/>
            <a:ext cx="463422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68" name="Line 14"/>
          <p:cNvSpPr>
            <a:spLocks noChangeShapeType="1"/>
          </p:cNvSpPr>
          <p:nvPr/>
        </p:nvSpPr>
        <p:spPr bwMode="auto">
          <a:xfrm rot="10800000" flipH="1">
            <a:off x="6084168" y="4293095"/>
            <a:ext cx="463422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69" name="Line 14"/>
          <p:cNvSpPr>
            <a:spLocks noChangeShapeType="1"/>
          </p:cNvSpPr>
          <p:nvPr/>
        </p:nvSpPr>
        <p:spPr bwMode="auto">
          <a:xfrm rot="10800000" flipH="1">
            <a:off x="6084168" y="4941167"/>
            <a:ext cx="463422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70" name="Line 14"/>
          <p:cNvSpPr>
            <a:spLocks noChangeShapeType="1"/>
          </p:cNvSpPr>
          <p:nvPr/>
        </p:nvSpPr>
        <p:spPr bwMode="auto">
          <a:xfrm rot="10800000" flipH="1">
            <a:off x="6084168" y="2492896"/>
            <a:ext cx="463422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71" name="Rectangle 13"/>
          <p:cNvSpPr>
            <a:spLocks/>
          </p:cNvSpPr>
          <p:nvPr/>
        </p:nvSpPr>
        <p:spPr bwMode="auto">
          <a:xfrm>
            <a:off x="6660232" y="2942507"/>
            <a:ext cx="14285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3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2" name="Rectangle 13"/>
          <p:cNvSpPr>
            <a:spLocks/>
          </p:cNvSpPr>
          <p:nvPr/>
        </p:nvSpPr>
        <p:spPr bwMode="auto">
          <a:xfrm>
            <a:off x="6660232" y="3609112"/>
            <a:ext cx="14285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4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3" name="Rectangle 13"/>
          <p:cNvSpPr>
            <a:spLocks/>
          </p:cNvSpPr>
          <p:nvPr/>
        </p:nvSpPr>
        <p:spPr bwMode="auto">
          <a:xfrm>
            <a:off x="6660232" y="4166827"/>
            <a:ext cx="14285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4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4" name="Rectangle 13"/>
          <p:cNvSpPr>
            <a:spLocks/>
          </p:cNvSpPr>
          <p:nvPr/>
        </p:nvSpPr>
        <p:spPr bwMode="auto">
          <a:xfrm>
            <a:off x="6660232" y="4827299"/>
            <a:ext cx="14285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6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5" name="Rectangle 13"/>
          <p:cNvSpPr>
            <a:spLocks/>
          </p:cNvSpPr>
          <p:nvPr/>
        </p:nvSpPr>
        <p:spPr bwMode="auto">
          <a:xfrm>
            <a:off x="6660232" y="2000872"/>
            <a:ext cx="14285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6" name="Rectangle 6"/>
          <p:cNvSpPr>
            <a:spLocks/>
          </p:cNvSpPr>
          <p:nvPr/>
        </p:nvSpPr>
        <p:spPr bwMode="auto">
          <a:xfrm>
            <a:off x="899592" y="5560783"/>
            <a:ext cx="6840760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Peaks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in Fourier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transform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always coincide with </a:t>
            </a:r>
            <a:r>
              <a:rPr lang="en-US" sz="2000" i="1" dirty="0" smtClean="0">
                <a:solidFill>
                  <a:srgbClr val="FF0000"/>
                </a:solidFill>
                <a:latin typeface="+mn-lt"/>
              </a:rPr>
              <a:t>m 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sym typeface="Symbol"/>
              </a:rPr>
              <a:t> </a:t>
            </a:r>
            <a:r>
              <a:rPr lang="ja-JP" altLang="en-US" sz="2000" smtClean="0">
                <a:solidFill>
                  <a:srgbClr val="FF0000"/>
                </a:solidFill>
                <a:latin typeface="+mn-lt"/>
              </a:rPr>
              <a:t>𝜆</a:t>
            </a:r>
            <a:r>
              <a:rPr lang="en-US" altLang="ja-JP" sz="2000" baseline="-6000" dirty="0">
                <a:solidFill>
                  <a:srgbClr val="FF0000"/>
                </a:solidFill>
                <a:latin typeface="+mn-lt"/>
              </a:rPr>
              <a:t>p</a:t>
            </a:r>
            <a:endParaRPr lang="en-US" altLang="ja-JP" sz="2000" dirty="0">
              <a:solidFill>
                <a:srgbClr val="FF0000"/>
              </a:solidFill>
              <a:latin typeface="+mn-lt"/>
            </a:endParaRPr>
          </a:p>
          <a:p>
            <a:r>
              <a:rPr lang="en-US" sz="1600" dirty="0">
                <a:latin typeface="+mn-lt"/>
              </a:rPr>
              <a:t>O. </a:t>
            </a:r>
            <a:r>
              <a:rPr lang="en-US" sz="1600" dirty="0" err="1">
                <a:latin typeface="+mn-lt"/>
              </a:rPr>
              <a:t>Lundh</a:t>
            </a:r>
            <a:r>
              <a:rPr lang="en-US" sz="1600" dirty="0">
                <a:latin typeface="+mn-lt"/>
              </a:rPr>
              <a:t> </a:t>
            </a:r>
            <a:r>
              <a:rPr lang="en-US" sz="1600" i="1" dirty="0">
                <a:latin typeface="+mn-lt"/>
              </a:rPr>
              <a:t>et al.,</a:t>
            </a:r>
            <a:r>
              <a:rPr lang="en-US" sz="1600" dirty="0">
                <a:latin typeface="+mn-lt"/>
              </a:rPr>
              <a:t> Phys. Rev. </a:t>
            </a:r>
            <a:r>
              <a:rPr lang="en-US" sz="1600" dirty="0" err="1">
                <a:latin typeface="+mn-lt"/>
              </a:rPr>
              <a:t>Lett</a:t>
            </a:r>
            <a:r>
              <a:rPr lang="en-US" sz="1600" dirty="0" smtClean="0">
                <a:latin typeface="+mn-lt"/>
              </a:rPr>
              <a:t>. </a:t>
            </a:r>
            <a:r>
              <a:rPr lang="en-US" sz="1600" b="1" dirty="0">
                <a:latin typeface="+mn-lt"/>
              </a:rPr>
              <a:t>110</a:t>
            </a:r>
            <a:r>
              <a:rPr lang="en-US" sz="1600" dirty="0">
                <a:latin typeface="+mn-lt"/>
              </a:rPr>
              <a:t>, 065005 (2013</a:t>
            </a:r>
            <a:r>
              <a:rPr lang="en-US" sz="1600" dirty="0" smtClean="0">
                <a:latin typeface="+mn-lt"/>
              </a:rPr>
              <a:t>)</a:t>
            </a:r>
            <a:endParaRPr lang="en-US" sz="1600" dirty="0">
              <a:latin typeface="+mn-lt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6876256" y="3645024"/>
            <a:ext cx="22322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ts val="400"/>
              </a:spcBef>
              <a:spcAft>
                <a:spcPts val="0"/>
              </a:spcAft>
              <a:tabLst>
                <a:tab pos="365125" algn="l"/>
              </a:tabLst>
            </a:pPr>
            <a:r>
              <a:rPr lang="en-US" sz="2000" dirty="0" smtClean="0">
                <a:sym typeface="Symbol"/>
              </a:rPr>
              <a:t>more details: </a:t>
            </a:r>
            <a:br>
              <a:rPr lang="en-US" sz="2000" dirty="0" smtClean="0">
                <a:sym typeface="Symbol"/>
              </a:rPr>
            </a:br>
            <a:r>
              <a:rPr lang="en-US" sz="2000" dirty="0" smtClean="0">
                <a:sym typeface="Symbol"/>
              </a:rPr>
              <a:t>talk by O. </a:t>
            </a:r>
            <a:r>
              <a:rPr lang="en-US" sz="2000" dirty="0" err="1" smtClean="0">
                <a:sym typeface="Symbol"/>
              </a:rPr>
              <a:t>Lundh</a:t>
            </a:r>
            <a:r>
              <a:rPr lang="en-US" sz="2000" dirty="0" smtClean="0">
                <a:sym typeface="Symbol"/>
              </a:rPr>
              <a:t>, </a:t>
            </a:r>
            <a:br>
              <a:rPr lang="en-US" sz="2000" dirty="0" smtClean="0">
                <a:sym typeface="Symbol"/>
              </a:rPr>
            </a:br>
            <a:r>
              <a:rPr lang="en-US" sz="2000" dirty="0" smtClean="0">
                <a:sym typeface="Symbol"/>
              </a:rPr>
              <a:t>WG 5 (Tuesday)</a:t>
            </a:r>
            <a:endParaRPr lang="en-US" sz="1600" dirty="0" smtClean="0">
              <a:sym typeface="Symbo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fld id="{60BA2BA8-2C03-4169-BCDF-D8D3906B1795}" type="slidenum">
              <a:rPr lang="en-US" smtClean="0">
                <a:solidFill>
                  <a:prstClr val="black"/>
                </a:solidFill>
                <a:ea typeface="ＭＳ Ｐゴシック"/>
              </a:rPr>
              <a:pPr defTabSz="457200">
                <a:defRPr/>
              </a:pPr>
              <a:t>22</a:t>
            </a:fld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pic>
        <p:nvPicPr>
          <p:cNvPr id="22" name="Picture 31" descr="TNS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5538"/>
            <a:ext cx="5100638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2" descr="TNSA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125538"/>
            <a:ext cx="5100638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3" descr="TNSA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125538"/>
            <a:ext cx="5100638" cy="527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Picture 34" descr="TNSA4"/>
          <p:cNvSpPr>
            <a:spLocks noChangeAspect="1" noChangeArrowheads="1"/>
          </p:cNvSpPr>
          <p:nvPr/>
        </p:nvSpPr>
        <p:spPr bwMode="auto">
          <a:xfrm>
            <a:off x="0" y="1125538"/>
            <a:ext cx="5099050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6" name="Picture 34" descr="TNSA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128713"/>
            <a:ext cx="5099050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feld 30"/>
          <p:cNvSpPr txBox="1"/>
          <p:nvPr/>
        </p:nvSpPr>
        <p:spPr>
          <a:xfrm>
            <a:off x="142875" y="2500313"/>
            <a:ext cx="1143000" cy="26193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100"/>
              <a:t>laser incidence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071938" y="3429000"/>
            <a:ext cx="1000125" cy="33813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>
              <a:defRPr/>
            </a:pPr>
            <a:r>
              <a:rPr lang="en-US" sz="1100"/>
              <a:t>hot electron cloud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3000375" y="4429125"/>
            <a:ext cx="1285875" cy="33813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>
              <a:defRPr/>
            </a:pPr>
            <a:r>
              <a:rPr lang="en-US" sz="1100"/>
              <a:t>accelerating electric field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1500188" y="3571875"/>
            <a:ext cx="714375" cy="33813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>
              <a:defRPr/>
            </a:pPr>
            <a:r>
              <a:rPr lang="en-US" sz="1100"/>
              <a:t>blow-off plasma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2322513" y="1238250"/>
            <a:ext cx="1500187" cy="33972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>
              <a:defRPr/>
            </a:pPr>
            <a:r>
              <a:rPr lang="en-US" sz="1100"/>
              <a:t>metal foil with contamination layer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3214688" y="5381625"/>
            <a:ext cx="1285875" cy="1682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>
              <a:defRPr/>
            </a:pPr>
            <a:r>
              <a:rPr lang="en-US" sz="1100"/>
              <a:t>ion front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357563" y="3452813"/>
            <a:ext cx="1000125" cy="33813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>
              <a:defRPr/>
            </a:pPr>
            <a:r>
              <a:rPr lang="en-US" sz="1100"/>
              <a:t>hot electron cloud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3286125" y="5429250"/>
            <a:ext cx="1643063" cy="33813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>
              <a:defRPr/>
            </a:pPr>
            <a:r>
              <a:rPr lang="en-US" sz="1100"/>
              <a:t>exponential electron density profile</a:t>
            </a:r>
          </a:p>
        </p:txBody>
      </p:sp>
      <p:sp>
        <p:nvSpPr>
          <p:cNvPr id="39" name="Text Box 35"/>
          <p:cNvSpPr txBox="1">
            <a:spLocks noChangeArrowheads="1"/>
          </p:cNvSpPr>
          <p:nvPr/>
        </p:nvSpPr>
        <p:spPr bwMode="auto">
          <a:xfrm>
            <a:off x="107950" y="3192463"/>
            <a:ext cx="1327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smtClean="0">
                <a:solidFill>
                  <a:srgbClr val="FF0000"/>
                </a:solidFill>
              </a:rPr>
              <a:t>I</a:t>
            </a:r>
            <a:r>
              <a:rPr lang="en-US" sz="1200" baseline="-25000" smtClean="0">
                <a:solidFill>
                  <a:srgbClr val="FF0000"/>
                </a:solidFill>
              </a:rPr>
              <a:t>L</a:t>
            </a:r>
            <a:r>
              <a:rPr lang="en-US" sz="1200" smtClean="0">
                <a:solidFill>
                  <a:srgbClr val="FF0000"/>
                </a:solidFill>
              </a:rPr>
              <a:t> ~ 10</a:t>
            </a:r>
            <a:r>
              <a:rPr lang="en-US" sz="1200" baseline="30000" smtClean="0">
                <a:solidFill>
                  <a:srgbClr val="FF0000"/>
                </a:solidFill>
              </a:rPr>
              <a:t>19</a:t>
            </a:r>
            <a:r>
              <a:rPr lang="en-US" sz="1200" smtClean="0">
                <a:solidFill>
                  <a:srgbClr val="FF0000"/>
                </a:solidFill>
              </a:rPr>
              <a:t> W / cm</a:t>
            </a:r>
            <a:r>
              <a:rPr lang="en-US" sz="1200" baseline="30000" smtClean="0">
                <a:solidFill>
                  <a:srgbClr val="FF0000"/>
                </a:solidFill>
              </a:rPr>
              <a:t>2</a:t>
            </a:r>
            <a:endParaRPr lang="en-US" sz="1200" baseline="30000">
              <a:solidFill>
                <a:srgbClr val="FF0000"/>
              </a:solidFill>
            </a:endParaRP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4685536" y="1377752"/>
            <a:ext cx="4427984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spcBef>
                <a:spcPts val="600"/>
              </a:spcBef>
              <a:buFont typeface="Arial" charset="0"/>
              <a:buChar char="•"/>
              <a:tabLst>
                <a:tab pos="2238375" algn="l"/>
              </a:tabLst>
            </a:pPr>
            <a:r>
              <a:rPr lang="en-US" sz="2000" dirty="0" smtClean="0"/>
              <a:t>laser </a:t>
            </a:r>
            <a:r>
              <a:rPr lang="en-US" sz="2000" dirty="0"/>
              <a:t>pulse generates relativistic electrons,</a:t>
            </a:r>
          </a:p>
          <a:p>
            <a:pPr marL="177800" indent="-177800">
              <a:spcBef>
                <a:spcPts val="600"/>
              </a:spcBef>
              <a:buFont typeface="Arial" charset="0"/>
              <a:buChar char="•"/>
              <a:tabLst>
                <a:tab pos="2238375" algn="l"/>
              </a:tabLst>
            </a:pPr>
            <a:r>
              <a:rPr lang="en-US" sz="2000" dirty="0" smtClean="0"/>
              <a:t>they </a:t>
            </a:r>
            <a:r>
              <a:rPr lang="en-US" sz="2000" dirty="0"/>
              <a:t>propagate through the foil and</a:t>
            </a:r>
            <a:endParaRPr lang="en-US" sz="2000" u="sng" dirty="0"/>
          </a:p>
          <a:p>
            <a:pPr marL="177800" indent="-177800">
              <a:spcBef>
                <a:spcPts val="600"/>
              </a:spcBef>
              <a:buFont typeface="Arial" charset="0"/>
              <a:buChar char="•"/>
              <a:tabLst>
                <a:tab pos="2238375" algn="l"/>
              </a:tabLst>
            </a:pPr>
            <a:r>
              <a:rPr lang="en-US" sz="2000" dirty="0" smtClean="0"/>
              <a:t>form an </a:t>
            </a:r>
            <a:r>
              <a:rPr lang="en-US" sz="2000" dirty="0"/>
              <a:t>electric sheath field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2000" dirty="0" smtClean="0"/>
              <a:t>~ TV/m</a:t>
            </a:r>
            <a:br>
              <a:rPr lang="en-US" sz="2000" dirty="0" smtClean="0"/>
            </a:br>
            <a:endParaRPr lang="en-US" sz="800" dirty="0"/>
          </a:p>
          <a:p>
            <a:pPr marL="177800" indent="-177800">
              <a:spcBef>
                <a:spcPts val="600"/>
              </a:spcBef>
              <a:buFont typeface="Arial" charset="0"/>
              <a:buChar char="•"/>
              <a:tabLst>
                <a:tab pos="2238375" algn="l"/>
              </a:tabLst>
            </a:pPr>
            <a:r>
              <a:rPr lang="en-US" sz="2000" dirty="0" smtClean="0"/>
              <a:t>charge </a:t>
            </a:r>
            <a:r>
              <a:rPr lang="en-US" sz="2000" dirty="0"/>
              <a:t>distribution starts to expand, </a:t>
            </a:r>
          </a:p>
          <a:p>
            <a:pPr marL="177800" indent="-177800">
              <a:spcBef>
                <a:spcPts val="600"/>
              </a:spcBef>
              <a:buFont typeface="Arial" charset="0"/>
              <a:buChar char="•"/>
              <a:tabLst>
                <a:tab pos="2238375" algn="l"/>
              </a:tabLst>
            </a:pPr>
            <a:r>
              <a:rPr lang="en-US" sz="2000" dirty="0" smtClean="0"/>
              <a:t>acceleration </a:t>
            </a:r>
            <a:r>
              <a:rPr lang="en-US" sz="2000" dirty="0"/>
              <a:t>length </a:t>
            </a:r>
            <a:r>
              <a:rPr lang="en-US" sz="2000" dirty="0" smtClean="0"/>
              <a:t>~ µm</a:t>
            </a:r>
            <a:br>
              <a:rPr lang="en-US" sz="2000" dirty="0" smtClean="0"/>
            </a:br>
            <a:r>
              <a:rPr lang="en-US" sz="500" dirty="0" smtClean="0"/>
              <a:t/>
            </a:r>
            <a:br>
              <a:rPr lang="en-US" sz="500" dirty="0" smtClean="0"/>
            </a:br>
            <a:r>
              <a:rPr lang="en-US" sz="2000" dirty="0" smtClean="0"/>
              <a:t>~ Debye-length</a:t>
            </a:r>
            <a:endParaRPr lang="en-US" sz="2000" dirty="0"/>
          </a:p>
          <a:p>
            <a:pPr marL="177800" indent="-177800">
              <a:spcBef>
                <a:spcPts val="600"/>
              </a:spcBef>
              <a:buFont typeface="Arial" charset="0"/>
              <a:buChar char="•"/>
              <a:tabLst>
                <a:tab pos="2238375" algn="l"/>
              </a:tabLst>
            </a:pPr>
            <a:r>
              <a:rPr lang="en-US" sz="2000" dirty="0" smtClean="0"/>
              <a:t>lifetime </a:t>
            </a:r>
            <a:r>
              <a:rPr lang="en-US" sz="2000" dirty="0"/>
              <a:t>of electric field </a:t>
            </a:r>
            <a:r>
              <a:rPr lang="en-US" sz="2000" dirty="0" smtClean="0"/>
              <a:t>~ </a:t>
            </a:r>
            <a:r>
              <a:rPr lang="en-US" sz="2000" i="1" dirty="0"/>
              <a:t>f </a:t>
            </a:r>
            <a:r>
              <a:rPr lang="en-US" sz="2000" dirty="0"/>
              <a:t>(</a:t>
            </a:r>
            <a:r>
              <a:rPr lang="en-US" sz="2000" dirty="0" err="1">
                <a:latin typeface="Symbol" pitchFamily="18" charset="2"/>
              </a:rPr>
              <a:t>t</a:t>
            </a:r>
            <a:r>
              <a:rPr lang="en-US" sz="2000" baseline="-25000" dirty="0" err="1"/>
              <a:t>L</a:t>
            </a:r>
            <a:r>
              <a:rPr lang="en-US" sz="2000" dirty="0"/>
              <a:t>)</a:t>
            </a:r>
            <a:endParaRPr lang="en-US" sz="2000" baseline="-25000" dirty="0"/>
          </a:p>
          <a:p>
            <a:pPr marL="177800" indent="-177800">
              <a:spcBef>
                <a:spcPts val="600"/>
              </a:spcBef>
              <a:buFont typeface="Arial" charset="0"/>
              <a:buChar char="•"/>
              <a:tabLst>
                <a:tab pos="2238375" algn="l"/>
              </a:tabLst>
            </a:pPr>
            <a:r>
              <a:rPr lang="en-US" sz="2000" dirty="0" smtClean="0"/>
              <a:t>max. ion energies</a:t>
            </a:r>
            <a:endParaRPr lang="en-US" sz="2000" dirty="0"/>
          </a:p>
        </p:txBody>
      </p: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4080823" y="1052736"/>
            <a:ext cx="50587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TNSA (</a:t>
            </a:r>
            <a:r>
              <a:rPr lang="en-US" sz="2000" b="1" dirty="0"/>
              <a:t>T</a:t>
            </a:r>
            <a:r>
              <a:rPr lang="en-US" sz="2000" dirty="0"/>
              <a:t>arget </a:t>
            </a:r>
            <a:r>
              <a:rPr lang="en-US" sz="2000" b="1" dirty="0"/>
              <a:t>N</a:t>
            </a:r>
            <a:r>
              <a:rPr lang="en-US" sz="2000" dirty="0"/>
              <a:t>ormal </a:t>
            </a:r>
            <a:r>
              <a:rPr lang="en-US" sz="2000" b="1" dirty="0"/>
              <a:t>S</a:t>
            </a:r>
            <a:r>
              <a:rPr lang="en-US" sz="2000" dirty="0"/>
              <a:t>heath </a:t>
            </a:r>
            <a:r>
              <a:rPr lang="en-US" sz="2000" b="1" dirty="0"/>
              <a:t>A</a:t>
            </a:r>
            <a:r>
              <a:rPr lang="en-US" sz="2000" dirty="0"/>
              <a:t>cceleration)</a:t>
            </a:r>
          </a:p>
        </p:txBody>
      </p:sp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2329002" y="272261"/>
            <a:ext cx="450982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Laser-</a:t>
            </a:r>
            <a:r>
              <a:rPr lang="de-DE" sz="2600" dirty="0" err="1" smtClean="0">
                <a:solidFill>
                  <a:schemeClr val="bg1"/>
                </a:solidFill>
              </a:rPr>
              <a:t>Driven</a:t>
            </a:r>
            <a:r>
              <a:rPr lang="de-DE" sz="2600" dirty="0" smtClean="0">
                <a:solidFill>
                  <a:schemeClr val="bg1"/>
                </a:solidFill>
              </a:rPr>
              <a:t> Ion </a:t>
            </a:r>
            <a:r>
              <a:rPr lang="de-DE" sz="2600" dirty="0" err="1" smtClean="0">
                <a:solidFill>
                  <a:schemeClr val="bg1"/>
                </a:solidFill>
              </a:rPr>
              <a:t>Acceleration</a:t>
            </a:r>
            <a:endParaRPr lang="de-DE" sz="2600" dirty="0">
              <a:solidFill>
                <a:schemeClr val="bg1"/>
              </a:solidFill>
            </a:endParaRPr>
          </a:p>
        </p:txBody>
      </p:sp>
      <p:pic>
        <p:nvPicPr>
          <p:cNvPr id="59" name="Grafik 58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6144512" y="2852935"/>
            <a:ext cx="2660904" cy="608076"/>
          </a:xfrm>
          <a:prstGeom prst="rect">
            <a:avLst/>
          </a:prstGeom>
        </p:spPr>
      </p:pic>
      <p:pic>
        <p:nvPicPr>
          <p:cNvPr id="65" name="Grafik 64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179511" y="4939255"/>
            <a:ext cx="2577084" cy="505968"/>
          </a:xfrm>
          <a:prstGeom prst="rect">
            <a:avLst/>
          </a:prstGeom>
        </p:spPr>
      </p:pic>
      <p:pic>
        <p:nvPicPr>
          <p:cNvPr id="51" name="Grafik 50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7020272" y="4173144"/>
            <a:ext cx="1377696" cy="487680"/>
          </a:xfrm>
          <a:prstGeom prst="rect">
            <a:avLst/>
          </a:prstGeom>
        </p:spPr>
      </p:pic>
      <p:pic>
        <p:nvPicPr>
          <p:cNvPr id="62" name="Grafik 61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4851510" y="5373215"/>
            <a:ext cx="4235196" cy="67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7" grpId="1" animBg="1"/>
      <p:bldP spid="38" grpId="0" animBg="1"/>
      <p:bldP spid="3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fld id="{60BA2BA8-2C03-4169-BCDF-D8D3906B1795}" type="slidenum">
              <a:rPr lang="en-US" smtClean="0">
                <a:solidFill>
                  <a:prstClr val="black"/>
                </a:solidFill>
                <a:ea typeface="ＭＳ Ｐゴシック"/>
              </a:rPr>
              <a:pPr defTabSz="457200">
                <a:defRPr/>
              </a:pPr>
              <a:t>23</a:t>
            </a:fld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pic>
        <p:nvPicPr>
          <p:cNvPr id="22" name="Picture 31" descr="TNS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5100638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2" descr="TNS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5100638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3" descr="TNSA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5538"/>
            <a:ext cx="5100638" cy="527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Picture 34" descr="TNSA4"/>
          <p:cNvSpPr>
            <a:spLocks noChangeAspect="1" noChangeArrowheads="1"/>
          </p:cNvSpPr>
          <p:nvPr/>
        </p:nvSpPr>
        <p:spPr bwMode="auto">
          <a:xfrm>
            <a:off x="0" y="1125538"/>
            <a:ext cx="5099050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feld 30"/>
          <p:cNvSpPr txBox="1"/>
          <p:nvPr/>
        </p:nvSpPr>
        <p:spPr>
          <a:xfrm>
            <a:off x="142875" y="2500313"/>
            <a:ext cx="1143000" cy="26193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100"/>
              <a:t>laser incidence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3000375" y="4429125"/>
            <a:ext cx="1285875" cy="33813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>
              <a:defRPr/>
            </a:pPr>
            <a:r>
              <a:rPr lang="en-US" sz="1100"/>
              <a:t>accelerating electric field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1500188" y="3571875"/>
            <a:ext cx="714375" cy="33813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>
              <a:defRPr/>
            </a:pPr>
            <a:r>
              <a:rPr lang="en-US" sz="1100"/>
              <a:t>blow-off plasma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2322513" y="1238250"/>
            <a:ext cx="1500187" cy="33972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>
              <a:defRPr/>
            </a:pPr>
            <a:r>
              <a:rPr lang="en-US" sz="1100"/>
              <a:t>metal foil with contamination layer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3214688" y="5381625"/>
            <a:ext cx="1285875" cy="1682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>
              <a:defRPr/>
            </a:pPr>
            <a:r>
              <a:rPr lang="en-US" sz="1100"/>
              <a:t>ion front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357563" y="3452813"/>
            <a:ext cx="1000125" cy="33813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>
              <a:defRPr/>
            </a:pPr>
            <a:r>
              <a:rPr lang="en-US" sz="1100"/>
              <a:t>hot electron cloud</a:t>
            </a:r>
          </a:p>
        </p:txBody>
      </p:sp>
      <p:sp>
        <p:nvSpPr>
          <p:cNvPr id="39" name="Text Box 35"/>
          <p:cNvSpPr txBox="1">
            <a:spLocks noChangeArrowheads="1"/>
          </p:cNvSpPr>
          <p:nvPr/>
        </p:nvSpPr>
        <p:spPr bwMode="auto">
          <a:xfrm>
            <a:off x="107950" y="3192463"/>
            <a:ext cx="1327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smtClean="0">
                <a:solidFill>
                  <a:srgbClr val="FF0000"/>
                </a:solidFill>
              </a:rPr>
              <a:t>I</a:t>
            </a:r>
            <a:r>
              <a:rPr lang="en-US" sz="1200" baseline="-25000" smtClean="0">
                <a:solidFill>
                  <a:srgbClr val="FF0000"/>
                </a:solidFill>
              </a:rPr>
              <a:t>L</a:t>
            </a:r>
            <a:r>
              <a:rPr lang="en-US" sz="1200" smtClean="0">
                <a:solidFill>
                  <a:srgbClr val="FF0000"/>
                </a:solidFill>
              </a:rPr>
              <a:t> ~ 10</a:t>
            </a:r>
            <a:r>
              <a:rPr lang="en-US" sz="1200" baseline="30000" smtClean="0">
                <a:solidFill>
                  <a:srgbClr val="FF0000"/>
                </a:solidFill>
              </a:rPr>
              <a:t>19</a:t>
            </a:r>
            <a:r>
              <a:rPr lang="en-US" sz="1200" smtClean="0">
                <a:solidFill>
                  <a:srgbClr val="FF0000"/>
                </a:solidFill>
              </a:rPr>
              <a:t> W / cm</a:t>
            </a:r>
            <a:r>
              <a:rPr lang="en-US" sz="1200" baseline="30000" smtClean="0">
                <a:solidFill>
                  <a:srgbClr val="FF0000"/>
                </a:solidFill>
              </a:rPr>
              <a:t>2</a:t>
            </a:r>
            <a:endParaRPr lang="en-US" sz="1200" baseline="30000">
              <a:solidFill>
                <a:srgbClr val="FF0000"/>
              </a:solidFill>
            </a:endParaRPr>
          </a:p>
        </p:txBody>
      </p:sp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2329002" y="272261"/>
            <a:ext cx="450982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Laser-</a:t>
            </a:r>
            <a:r>
              <a:rPr lang="de-DE" sz="2600" dirty="0" err="1" smtClean="0">
                <a:solidFill>
                  <a:schemeClr val="bg1"/>
                </a:solidFill>
              </a:rPr>
              <a:t>Driven</a:t>
            </a:r>
            <a:r>
              <a:rPr lang="de-DE" sz="2600" dirty="0" smtClean="0">
                <a:solidFill>
                  <a:schemeClr val="bg1"/>
                </a:solidFill>
              </a:rPr>
              <a:t> Ion </a:t>
            </a:r>
            <a:r>
              <a:rPr lang="de-DE" sz="2600" dirty="0" err="1" smtClean="0">
                <a:solidFill>
                  <a:schemeClr val="bg1"/>
                </a:solidFill>
              </a:rPr>
              <a:t>Acceleration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286125" y="5414010"/>
            <a:ext cx="1643063" cy="33813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>
              <a:defRPr/>
            </a:pPr>
            <a:r>
              <a:rPr lang="en-US" sz="1100" dirty="0"/>
              <a:t>exponential electron density profile</a:t>
            </a:r>
          </a:p>
        </p:txBody>
      </p:sp>
      <p:sp>
        <p:nvSpPr>
          <p:cNvPr id="18" name="Pfeil nach rechts 17"/>
          <p:cNvSpPr/>
          <p:nvPr/>
        </p:nvSpPr>
        <p:spPr>
          <a:xfrm rot="16200000">
            <a:off x="2871490" y="-1423218"/>
            <a:ext cx="1568450" cy="1047750"/>
          </a:xfrm>
          <a:prstGeom prst="rightArrow">
            <a:avLst>
              <a:gd name="adj1" fmla="val 37302"/>
              <a:gd name="adj2" fmla="val 67777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fld id="{60BA2BA8-2C03-4169-BCDF-D8D3906B1795}" type="slidenum">
              <a:rPr lang="en-US" smtClean="0">
                <a:solidFill>
                  <a:prstClr val="black"/>
                </a:solidFill>
                <a:ea typeface="ＭＳ Ｐゴシック"/>
              </a:rPr>
              <a:pPr defTabSz="457200">
                <a:defRPr/>
              </a:pPr>
              <a:t>24</a:t>
            </a:fld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pic>
        <p:nvPicPr>
          <p:cNvPr id="22" name="Picture 31" descr="TNS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5100638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2" descr="TNS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5100638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3" descr="TNSA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5538"/>
            <a:ext cx="5100638" cy="527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Picture 34" descr="TNSA4"/>
          <p:cNvSpPr>
            <a:spLocks noChangeAspect="1" noChangeArrowheads="1"/>
          </p:cNvSpPr>
          <p:nvPr/>
        </p:nvSpPr>
        <p:spPr bwMode="auto">
          <a:xfrm>
            <a:off x="0" y="1125538"/>
            <a:ext cx="5099050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feld 30"/>
          <p:cNvSpPr txBox="1"/>
          <p:nvPr/>
        </p:nvSpPr>
        <p:spPr>
          <a:xfrm>
            <a:off x="142875" y="2500313"/>
            <a:ext cx="1143000" cy="26193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100"/>
              <a:t>laser incidence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3000375" y="4429125"/>
            <a:ext cx="1285875" cy="33813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>
              <a:defRPr/>
            </a:pPr>
            <a:r>
              <a:rPr lang="en-US" sz="1100"/>
              <a:t>accelerating electric field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1500188" y="3571875"/>
            <a:ext cx="714375" cy="33813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>
              <a:defRPr/>
            </a:pPr>
            <a:r>
              <a:rPr lang="en-US" sz="1100"/>
              <a:t>blow-off plasma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2322513" y="1238250"/>
            <a:ext cx="1500187" cy="33972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>
              <a:defRPr/>
            </a:pPr>
            <a:r>
              <a:rPr lang="en-US" sz="1100"/>
              <a:t>metal foil with contamination layer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3214688" y="5381625"/>
            <a:ext cx="1285875" cy="1682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>
              <a:defRPr/>
            </a:pPr>
            <a:r>
              <a:rPr lang="en-US" sz="1100"/>
              <a:t>ion front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357563" y="3452813"/>
            <a:ext cx="1000125" cy="33813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>
              <a:defRPr/>
            </a:pPr>
            <a:r>
              <a:rPr lang="en-US" sz="1100"/>
              <a:t>hot electron cloud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3286125" y="5414010"/>
            <a:ext cx="1643063" cy="33813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>
              <a:defRPr/>
            </a:pPr>
            <a:r>
              <a:rPr lang="en-US" sz="1100" dirty="0"/>
              <a:t>exponential electron density profile</a:t>
            </a:r>
          </a:p>
        </p:txBody>
      </p:sp>
      <p:sp>
        <p:nvSpPr>
          <p:cNvPr id="39" name="Text Box 35"/>
          <p:cNvSpPr txBox="1">
            <a:spLocks noChangeArrowheads="1"/>
          </p:cNvSpPr>
          <p:nvPr/>
        </p:nvSpPr>
        <p:spPr bwMode="auto">
          <a:xfrm>
            <a:off x="107950" y="3192463"/>
            <a:ext cx="1327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smtClean="0">
                <a:solidFill>
                  <a:srgbClr val="FF0000"/>
                </a:solidFill>
              </a:rPr>
              <a:t>I</a:t>
            </a:r>
            <a:r>
              <a:rPr lang="en-US" sz="1200" baseline="-25000" smtClean="0">
                <a:solidFill>
                  <a:srgbClr val="FF0000"/>
                </a:solidFill>
              </a:rPr>
              <a:t>L</a:t>
            </a:r>
            <a:r>
              <a:rPr lang="en-US" sz="1200" smtClean="0">
                <a:solidFill>
                  <a:srgbClr val="FF0000"/>
                </a:solidFill>
              </a:rPr>
              <a:t> ~ 10</a:t>
            </a:r>
            <a:r>
              <a:rPr lang="en-US" sz="1200" baseline="30000" smtClean="0">
                <a:solidFill>
                  <a:srgbClr val="FF0000"/>
                </a:solidFill>
              </a:rPr>
              <a:t>19</a:t>
            </a:r>
            <a:r>
              <a:rPr lang="en-US" sz="1200" smtClean="0">
                <a:solidFill>
                  <a:srgbClr val="FF0000"/>
                </a:solidFill>
              </a:rPr>
              <a:t> W / cm</a:t>
            </a:r>
            <a:r>
              <a:rPr lang="en-US" sz="1200" baseline="30000" smtClean="0">
                <a:solidFill>
                  <a:srgbClr val="FF0000"/>
                </a:solidFill>
              </a:rPr>
              <a:t>2</a:t>
            </a:r>
            <a:endParaRPr lang="en-US" sz="1200" baseline="30000">
              <a:solidFill>
                <a:srgbClr val="FF0000"/>
              </a:solidFill>
            </a:endParaRPr>
          </a:p>
        </p:txBody>
      </p:sp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2329002" y="272261"/>
            <a:ext cx="450982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Laser-</a:t>
            </a:r>
            <a:r>
              <a:rPr lang="de-DE" sz="2600" dirty="0" err="1" smtClean="0">
                <a:solidFill>
                  <a:schemeClr val="bg1"/>
                </a:solidFill>
              </a:rPr>
              <a:t>Driven</a:t>
            </a:r>
            <a:r>
              <a:rPr lang="de-DE" sz="2600" dirty="0" smtClean="0">
                <a:solidFill>
                  <a:schemeClr val="bg1"/>
                </a:solidFill>
              </a:rPr>
              <a:t> Ion </a:t>
            </a:r>
            <a:r>
              <a:rPr lang="de-DE" sz="2600" dirty="0" err="1" smtClean="0">
                <a:solidFill>
                  <a:schemeClr val="bg1"/>
                </a:solidFill>
              </a:rPr>
              <a:t>Acceleration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40" name="Pfeil nach rechts 39"/>
          <p:cNvSpPr/>
          <p:nvPr/>
        </p:nvSpPr>
        <p:spPr>
          <a:xfrm rot="8663656">
            <a:off x="2858178" y="2059445"/>
            <a:ext cx="1568450" cy="1047750"/>
          </a:xfrm>
          <a:prstGeom prst="rightArrow">
            <a:avLst>
              <a:gd name="adj1" fmla="val 37302"/>
              <a:gd name="adj2" fmla="val 67777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1" name="Pfeil nach rechts 40"/>
          <p:cNvSpPr/>
          <p:nvPr/>
        </p:nvSpPr>
        <p:spPr>
          <a:xfrm rot="12876334" flipH="1" flipV="1">
            <a:off x="2916781" y="3139565"/>
            <a:ext cx="1568450" cy="1047750"/>
          </a:xfrm>
          <a:prstGeom prst="rightArrow">
            <a:avLst>
              <a:gd name="adj1" fmla="val 37302"/>
              <a:gd name="adj2" fmla="val 67777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0" name="Text Box 20"/>
          <p:cNvSpPr txBox="1">
            <a:spLocks noChangeArrowheads="1"/>
          </p:cNvSpPr>
          <p:nvPr/>
        </p:nvSpPr>
        <p:spPr bwMode="auto">
          <a:xfrm>
            <a:off x="1362263" y="272261"/>
            <a:ext cx="644330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Optical </a:t>
            </a:r>
            <a:r>
              <a:rPr lang="de-DE" sz="2600" dirty="0" err="1" smtClean="0">
                <a:solidFill>
                  <a:schemeClr val="bg1"/>
                </a:solidFill>
              </a:rPr>
              <a:t>Probing</a:t>
            </a:r>
            <a:r>
              <a:rPr lang="de-DE" sz="2600" dirty="0" smtClean="0">
                <a:solidFill>
                  <a:schemeClr val="bg1"/>
                </a:solidFill>
              </a:rPr>
              <a:t> </a:t>
            </a:r>
            <a:r>
              <a:rPr lang="de-DE" sz="2600" dirty="0" err="1" smtClean="0">
                <a:solidFill>
                  <a:schemeClr val="bg1"/>
                </a:solidFill>
              </a:rPr>
              <a:t>of</a:t>
            </a:r>
            <a:r>
              <a:rPr lang="de-DE" sz="2600" dirty="0" smtClean="0">
                <a:solidFill>
                  <a:schemeClr val="bg1"/>
                </a:solidFill>
              </a:rPr>
              <a:t> Ion </a:t>
            </a:r>
            <a:r>
              <a:rPr lang="de-DE" sz="2600" dirty="0" err="1" smtClean="0">
                <a:solidFill>
                  <a:schemeClr val="bg1"/>
                </a:solidFill>
              </a:rPr>
              <a:t>Acceleration</a:t>
            </a:r>
            <a:r>
              <a:rPr lang="de-DE" sz="2600" dirty="0" smtClean="0">
                <a:solidFill>
                  <a:schemeClr val="bg1"/>
                </a:solidFill>
              </a:rPr>
              <a:t> @ JETI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432048" y="6202030"/>
            <a:ext cx="26997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2000" b="0" i="0" dirty="0" err="1" smtClean="0"/>
              <a:t>without</a:t>
            </a:r>
            <a:r>
              <a:rPr lang="de-DE" sz="2000" b="0" i="0" dirty="0" smtClean="0"/>
              <a:t> </a:t>
            </a:r>
            <a:r>
              <a:rPr lang="de-DE" sz="2000" b="0" i="0" dirty="0" err="1"/>
              <a:t>main</a:t>
            </a:r>
            <a:r>
              <a:rPr lang="de-DE" sz="2000" b="0" i="0" dirty="0"/>
              <a:t> pulse</a:t>
            </a:r>
            <a:endParaRPr lang="de-DE" sz="2000" b="0" i="0" baseline="-25000" dirty="0">
              <a:solidFill>
                <a:srgbClr val="FF0000"/>
              </a:solidFill>
            </a:endParaRPr>
          </a:p>
        </p:txBody>
      </p:sp>
      <p:pic>
        <p:nvPicPr>
          <p:cNvPr id="27" name="Picture 12" descr="250_00ps181739 reference_512x512-clip_X=540Y=230_311207_ClipImage"/>
          <p:cNvPicPr>
            <a:picLocks noChangeAspect="1" noChangeArrowheads="1"/>
          </p:cNvPicPr>
          <p:nvPr/>
        </p:nvPicPr>
        <p:blipFill>
          <a:blip r:embed="rId4" cstate="print">
            <a:lum bright="36000" contrast="54000"/>
          </a:blip>
          <a:srcRect/>
          <a:stretch>
            <a:fillRect/>
          </a:stretch>
        </p:blipFill>
        <p:spPr bwMode="auto">
          <a:xfrm>
            <a:off x="395777" y="4034177"/>
            <a:ext cx="2159999" cy="2160000"/>
          </a:xfrm>
          <a:prstGeom prst="rect">
            <a:avLst/>
          </a:prstGeom>
          <a:noFill/>
        </p:spPr>
      </p:pic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2483768" y="6192738"/>
            <a:ext cx="29921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de-DE" sz="2000" b="0" i="0" dirty="0" err="1" smtClean="0"/>
              <a:t>with</a:t>
            </a:r>
            <a:r>
              <a:rPr lang="de-DE" sz="2000" b="0" i="0" dirty="0" smtClean="0"/>
              <a:t> </a:t>
            </a:r>
            <a:r>
              <a:rPr lang="de-DE" sz="2000" b="0" i="0" dirty="0" err="1"/>
              <a:t>main</a:t>
            </a:r>
            <a:r>
              <a:rPr lang="de-DE" sz="2000" b="0" i="0" dirty="0"/>
              <a:t> </a:t>
            </a:r>
            <a:r>
              <a:rPr lang="de-DE" sz="2000" b="0" i="0" dirty="0" smtClean="0"/>
              <a:t>pulse</a:t>
            </a:r>
            <a:endParaRPr lang="de-DE" sz="2000" b="0" i="0" baseline="-25000" dirty="0">
              <a:solidFill>
                <a:srgbClr val="FF0000"/>
              </a:solidFill>
            </a:endParaRPr>
          </a:p>
        </p:txBody>
      </p:sp>
      <p:pic>
        <p:nvPicPr>
          <p:cNvPr id="33" name="Picture 13" descr="250_00ps181803measurement_512x512-clip_X=540Y=230_311207_ClipImage"/>
          <p:cNvPicPr>
            <a:picLocks noChangeAspect="1" noChangeArrowheads="1"/>
          </p:cNvPicPr>
          <p:nvPr/>
        </p:nvPicPr>
        <p:blipFill>
          <a:blip r:embed="rId5" cstate="print">
            <a:lum bright="48000" contrast="60000"/>
          </a:blip>
          <a:srcRect/>
          <a:stretch>
            <a:fillRect/>
          </a:stretch>
        </p:blipFill>
        <p:spPr bwMode="auto">
          <a:xfrm>
            <a:off x="2843808" y="4042030"/>
            <a:ext cx="215999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67"/>
          <p:cNvGrpSpPr/>
          <p:nvPr/>
        </p:nvGrpSpPr>
        <p:grpSpPr>
          <a:xfrm>
            <a:off x="5148064" y="3789040"/>
            <a:ext cx="3888432" cy="2952328"/>
            <a:chOff x="1738360" y="2012132"/>
            <a:chExt cx="5601581" cy="4303925"/>
          </a:xfrm>
        </p:grpSpPr>
        <p:pic>
          <p:nvPicPr>
            <p:cNvPr id="69" name="Picture 15" descr="timingCorrect"/>
            <p:cNvPicPr>
              <a:picLocks noChangeAspect="1" noChangeArrowheads="1"/>
            </p:cNvPicPr>
            <p:nvPr/>
          </p:nvPicPr>
          <p:blipFill>
            <a:blip r:embed="rId6" cstate="print"/>
            <a:srcRect l="4093" t="11160" r="19498" b="5137"/>
            <a:stretch>
              <a:fillRect/>
            </a:stretch>
          </p:blipFill>
          <p:spPr bwMode="auto">
            <a:xfrm>
              <a:off x="1738360" y="2012132"/>
              <a:ext cx="5601581" cy="4303925"/>
            </a:xfrm>
            <a:prstGeom prst="rect">
              <a:avLst/>
            </a:prstGeom>
            <a:noFill/>
          </p:spPr>
        </p:pic>
        <p:sp>
          <p:nvSpPr>
            <p:cNvPr id="70" name="Line 5"/>
            <p:cNvSpPr>
              <a:spLocks noChangeShapeType="1"/>
            </p:cNvSpPr>
            <p:nvPr/>
          </p:nvSpPr>
          <p:spPr bwMode="auto">
            <a:xfrm flipV="1">
              <a:off x="2436813" y="5065713"/>
              <a:ext cx="1730375" cy="1809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71" name="Line 6"/>
            <p:cNvSpPr>
              <a:spLocks noChangeShapeType="1"/>
            </p:cNvSpPr>
            <p:nvPr/>
          </p:nvSpPr>
          <p:spPr bwMode="auto">
            <a:xfrm flipH="1">
              <a:off x="4192588" y="3543300"/>
              <a:ext cx="80962" cy="14509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72" name="Line 7"/>
            <p:cNvSpPr>
              <a:spLocks noChangeShapeType="1"/>
            </p:cNvSpPr>
            <p:nvPr/>
          </p:nvSpPr>
          <p:spPr bwMode="auto">
            <a:xfrm flipV="1">
              <a:off x="4268788" y="2387600"/>
              <a:ext cx="795337" cy="116363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73" name="Line 8"/>
            <p:cNvSpPr>
              <a:spLocks noChangeShapeType="1"/>
            </p:cNvSpPr>
            <p:nvPr/>
          </p:nvSpPr>
          <p:spPr bwMode="auto">
            <a:xfrm flipH="1" flipV="1">
              <a:off x="5230813" y="2782888"/>
              <a:ext cx="1868487" cy="16002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74" name="Text Box 9"/>
            <p:cNvSpPr txBox="1">
              <a:spLocks noChangeArrowheads="1"/>
            </p:cNvSpPr>
            <p:nvPr/>
          </p:nvSpPr>
          <p:spPr bwMode="auto">
            <a:xfrm>
              <a:off x="2411412" y="4279900"/>
              <a:ext cx="1531937" cy="6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de-DE" sz="1600" b="0" i="0" dirty="0" err="1"/>
                <a:t>prepulse</a:t>
              </a:r>
              <a:r>
                <a:rPr lang="de-DE" sz="1600" b="0" i="0" dirty="0"/>
                <a:t> </a:t>
              </a:r>
              <a:br>
                <a:rPr lang="de-DE" sz="1600" b="0" i="0" dirty="0"/>
              </a:br>
              <a:r>
                <a:rPr lang="de-DE" sz="1600" b="0" i="0" dirty="0" err="1"/>
                <a:t>activity</a:t>
              </a:r>
              <a:endParaRPr lang="de-DE" sz="1600" b="0" i="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75" name="Text Box 10"/>
            <p:cNvSpPr txBox="1">
              <a:spLocks noChangeArrowheads="1"/>
            </p:cNvSpPr>
            <p:nvPr/>
          </p:nvSpPr>
          <p:spPr bwMode="auto">
            <a:xfrm>
              <a:off x="2579689" y="3141663"/>
              <a:ext cx="1531937" cy="6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de-DE" sz="1600" b="0" i="0" dirty="0" err="1">
                  <a:solidFill>
                    <a:srgbClr val="FF0000"/>
                  </a:solidFill>
                </a:rPr>
                <a:t>main</a:t>
              </a:r>
              <a:r>
                <a:rPr lang="de-DE" sz="1600" b="0" i="0" dirty="0">
                  <a:solidFill>
                    <a:srgbClr val="FF0000"/>
                  </a:solidFill>
                </a:rPr>
                <a:t> pulse </a:t>
              </a:r>
              <a:r>
                <a:rPr lang="de-DE" sz="1600" b="0" i="0" dirty="0" err="1">
                  <a:solidFill>
                    <a:srgbClr val="FF0000"/>
                  </a:solidFill>
                </a:rPr>
                <a:t>arrival</a:t>
              </a:r>
              <a:endParaRPr lang="de-DE" sz="1600" b="0" i="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76" name="Text Box 11"/>
            <p:cNvSpPr txBox="1">
              <a:spLocks noChangeArrowheads="1"/>
            </p:cNvSpPr>
            <p:nvPr/>
          </p:nvSpPr>
          <p:spPr bwMode="auto">
            <a:xfrm>
              <a:off x="5618163" y="2424112"/>
              <a:ext cx="1531937" cy="6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de-DE" sz="1600" b="0" i="0" dirty="0" err="1">
                  <a:solidFill>
                    <a:schemeClr val="accent2"/>
                  </a:solidFill>
                </a:rPr>
                <a:t>rarefaction</a:t>
              </a:r>
              <a:r>
                <a:rPr lang="de-DE" sz="1600" b="0" i="0" dirty="0">
                  <a:solidFill>
                    <a:schemeClr val="accent2"/>
                  </a:solidFill>
                </a:rPr>
                <a:t/>
              </a:r>
              <a:br>
                <a:rPr lang="de-DE" sz="1600" b="0" i="0" dirty="0">
                  <a:solidFill>
                    <a:schemeClr val="accent2"/>
                  </a:solidFill>
                </a:rPr>
              </a:br>
              <a:r>
                <a:rPr lang="de-DE" sz="1600" b="0" i="0" dirty="0" err="1">
                  <a:solidFill>
                    <a:schemeClr val="accent2"/>
                  </a:solidFill>
                </a:rPr>
                <a:t>of</a:t>
              </a:r>
              <a:r>
                <a:rPr lang="de-DE" sz="1600" b="0" i="0" dirty="0">
                  <a:solidFill>
                    <a:schemeClr val="accent2"/>
                  </a:solidFill>
                </a:rPr>
                <a:t> </a:t>
              </a:r>
              <a:r>
                <a:rPr lang="de-DE" sz="1600" b="0" i="0" dirty="0" err="1">
                  <a:solidFill>
                    <a:schemeClr val="accent2"/>
                  </a:solidFill>
                </a:rPr>
                <a:t>sheath</a:t>
              </a:r>
              <a:endParaRPr lang="de-DE" sz="1600" b="0" i="0" baseline="-25000" dirty="0">
                <a:solidFill>
                  <a:schemeClr val="accent2"/>
                </a:solidFill>
              </a:endParaRPr>
            </a:p>
          </p:txBody>
        </p:sp>
        <p:sp>
          <p:nvSpPr>
            <p:cNvPr id="77" name="Text Box 12"/>
            <p:cNvSpPr txBox="1">
              <a:spLocks noChangeArrowheads="1"/>
            </p:cNvSpPr>
            <p:nvPr/>
          </p:nvSpPr>
          <p:spPr bwMode="auto">
            <a:xfrm>
              <a:off x="3335337" y="2197100"/>
              <a:ext cx="1531937" cy="6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de-DE" sz="1600" b="0" i="0" dirty="0" err="1">
                  <a:solidFill>
                    <a:srgbClr val="FF0000"/>
                  </a:solidFill>
                </a:rPr>
                <a:t>sheath</a:t>
              </a:r>
              <a:r>
                <a:rPr lang="de-DE" sz="1600" b="0" i="0" dirty="0">
                  <a:solidFill>
                    <a:srgbClr val="FF0000"/>
                  </a:solidFill>
                </a:rPr>
                <a:t> </a:t>
              </a:r>
              <a:r>
                <a:rPr lang="de-DE" sz="1600" b="0" i="0" dirty="0" err="1">
                  <a:solidFill>
                    <a:srgbClr val="FF0000"/>
                  </a:solidFill>
                </a:rPr>
                <a:t>build-up</a:t>
              </a:r>
              <a:endParaRPr lang="de-DE" sz="1600" b="0" i="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78" name="Line 13"/>
            <p:cNvSpPr>
              <a:spLocks noChangeShapeType="1"/>
            </p:cNvSpPr>
            <p:nvPr/>
          </p:nvSpPr>
          <p:spPr bwMode="auto">
            <a:xfrm>
              <a:off x="3825875" y="3667125"/>
              <a:ext cx="368300" cy="46831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79" name="Text Box 16"/>
            <p:cNvSpPr txBox="1">
              <a:spLocks noChangeArrowheads="1"/>
            </p:cNvSpPr>
            <p:nvPr/>
          </p:nvSpPr>
          <p:spPr bwMode="auto">
            <a:xfrm>
              <a:off x="3717925" y="4070350"/>
              <a:ext cx="1154113" cy="327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de-DE" sz="1600" b="0" i="0" dirty="0">
                  <a:solidFill>
                    <a:srgbClr val="FF0000"/>
                  </a:solidFill>
                  <a:sym typeface="MT Symbol" pitchFamily="82" charset="2"/>
                </a:rPr>
                <a:t></a:t>
              </a:r>
              <a:r>
                <a:rPr lang="de-DE" sz="1600" b="0" i="0" dirty="0">
                  <a:solidFill>
                    <a:srgbClr val="FF0000"/>
                  </a:solidFill>
                </a:rPr>
                <a:t>t = 0</a:t>
              </a:r>
              <a:endParaRPr lang="de-DE" sz="1600" b="0" i="0" baseline="-25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7" name="Picture 9" descr="probing reflexion 3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875" y="1047395"/>
            <a:ext cx="5256584" cy="2957669"/>
          </a:xfrm>
          <a:prstGeom prst="rect">
            <a:avLst/>
          </a:prstGeom>
          <a:noFill/>
        </p:spPr>
      </p:pic>
      <p:pic>
        <p:nvPicPr>
          <p:cNvPr id="24" name="movie_0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5724128" y="1011208"/>
            <a:ext cx="2808312" cy="2808312"/>
          </a:xfrm>
          <a:prstGeom prst="rect">
            <a:avLst/>
          </a:prstGeom>
        </p:spPr>
      </p:pic>
      <p:sp>
        <p:nvSpPr>
          <p:cNvPr id="25" name="Foliennummernplatzhalter 2"/>
          <p:cNvSpPr txBox="1">
            <a:spLocks/>
          </p:cNvSpPr>
          <p:nvPr/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5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3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0" name="Text Box 20"/>
          <p:cNvSpPr txBox="1">
            <a:spLocks noChangeArrowheads="1"/>
          </p:cNvSpPr>
          <p:nvPr/>
        </p:nvSpPr>
        <p:spPr bwMode="auto">
          <a:xfrm>
            <a:off x="32808" y="272261"/>
            <a:ext cx="910223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Short-Pulse Timing in Dual-Beam Experiments @ ARCTURUS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25" name="Foliennummernplatzhalter 2"/>
          <p:cNvSpPr txBox="1">
            <a:spLocks/>
          </p:cNvSpPr>
          <p:nvPr/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07504" y="1052736"/>
            <a:ext cx="8856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5125" indent="-365125" eaLnBrk="0" hangingPunct="0">
              <a:spcBef>
                <a:spcPts val="400"/>
              </a:spcBef>
              <a:spcAft>
                <a:spcPts val="0"/>
              </a:spcAft>
              <a:tabLst>
                <a:tab pos="365125" algn="l"/>
              </a:tabLst>
            </a:pPr>
            <a:r>
              <a:rPr lang="en-US" sz="2000" dirty="0" smtClean="0">
                <a:sym typeface="Symbol"/>
              </a:rPr>
              <a:t>Results courtesy of M. </a:t>
            </a:r>
            <a:r>
              <a:rPr lang="en-US" sz="2000" dirty="0" err="1" smtClean="0">
                <a:sym typeface="Symbol"/>
              </a:rPr>
              <a:t>Swantusch</a:t>
            </a:r>
            <a:r>
              <a:rPr lang="en-US" sz="2000" dirty="0" smtClean="0">
                <a:sym typeface="Symbol"/>
              </a:rPr>
              <a:t> and O. </a:t>
            </a:r>
            <a:r>
              <a:rPr lang="en-US" sz="2000" dirty="0" err="1" smtClean="0">
                <a:sym typeface="Symbol"/>
              </a:rPr>
              <a:t>Willi</a:t>
            </a:r>
            <a:r>
              <a:rPr lang="en-US" sz="2000" dirty="0" smtClean="0">
                <a:sym typeface="Symbol"/>
              </a:rPr>
              <a:t>, University of Düsseldorf</a:t>
            </a:r>
          </a:p>
        </p:txBody>
      </p:sp>
      <p:sp>
        <p:nvSpPr>
          <p:cNvPr id="26" name="Rechteck 25"/>
          <p:cNvSpPr/>
          <p:nvPr/>
        </p:nvSpPr>
        <p:spPr>
          <a:xfrm>
            <a:off x="5748192" y="6069600"/>
            <a:ext cx="280831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9" name="Gruppieren 28"/>
          <p:cNvGrpSpPr/>
          <p:nvPr/>
        </p:nvGrpSpPr>
        <p:grpSpPr>
          <a:xfrm>
            <a:off x="107504" y="4632421"/>
            <a:ext cx="4787288" cy="1944216"/>
            <a:chOff x="130454" y="3861048"/>
            <a:chExt cx="4539142" cy="1800200"/>
          </a:xfrm>
        </p:grpSpPr>
        <p:sp>
          <p:nvSpPr>
            <p:cNvPr id="30" name="Abgerundetes Rechteck 29"/>
            <p:cNvSpPr/>
            <p:nvPr/>
          </p:nvSpPr>
          <p:spPr>
            <a:xfrm>
              <a:off x="130454" y="3861048"/>
              <a:ext cx="4539142" cy="18002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uppierung 9"/>
            <p:cNvGrpSpPr/>
            <p:nvPr/>
          </p:nvGrpSpPr>
          <p:grpSpPr>
            <a:xfrm>
              <a:off x="327691" y="4171181"/>
              <a:ext cx="3902128" cy="1364758"/>
              <a:chOff x="-124156" y="1498583"/>
              <a:chExt cx="8292758" cy="3169585"/>
            </a:xfrm>
          </p:grpSpPr>
          <p:cxnSp>
            <p:nvCxnSpPr>
              <p:cNvPr id="36" name="Gerade Verbindung mit Pfeil 35"/>
              <p:cNvCxnSpPr/>
              <p:nvPr/>
            </p:nvCxnSpPr>
            <p:spPr>
              <a:xfrm flipV="1">
                <a:off x="502543" y="4517492"/>
                <a:ext cx="7666059" cy="2170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7" name="Textfeld 36"/>
              <p:cNvSpPr txBox="1"/>
              <p:nvPr/>
            </p:nvSpPr>
            <p:spPr>
              <a:xfrm>
                <a:off x="190443" y="3860176"/>
                <a:ext cx="1267968" cy="786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i="1" dirty="0" smtClean="0"/>
                  <a:t>early</a:t>
                </a:r>
                <a:endParaRPr lang="en-GB" sz="1600" i="1" dirty="0"/>
              </a:p>
            </p:txBody>
          </p:sp>
          <p:sp>
            <p:nvSpPr>
              <p:cNvPr id="38" name="Textfeld 37"/>
              <p:cNvSpPr txBox="1"/>
              <p:nvPr/>
            </p:nvSpPr>
            <p:spPr>
              <a:xfrm>
                <a:off x="7072977" y="3875530"/>
                <a:ext cx="1065748" cy="786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i="1" dirty="0" smtClean="0"/>
                  <a:t>late</a:t>
                </a:r>
                <a:endParaRPr lang="en-GB" sz="1600" i="1" dirty="0"/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>
                <a:off x="3735651" y="3872726"/>
                <a:ext cx="613885" cy="786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i="1" dirty="0" smtClean="0"/>
                  <a:t>0</a:t>
                </a:r>
                <a:endParaRPr lang="en-GB" sz="1600" i="1" dirty="0"/>
              </a:p>
            </p:txBody>
          </p:sp>
          <p:sp>
            <p:nvSpPr>
              <p:cNvPr id="40" name="Textfeld 39"/>
              <p:cNvSpPr txBox="1"/>
              <p:nvPr/>
            </p:nvSpPr>
            <p:spPr>
              <a:xfrm>
                <a:off x="5045022" y="3881891"/>
                <a:ext cx="1456970" cy="786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i="1" dirty="0" smtClean="0"/>
                  <a:t>100 </a:t>
                </a:r>
                <a:r>
                  <a:rPr lang="en-GB" sz="1600" i="1" dirty="0" err="1" smtClean="0"/>
                  <a:t>fs</a:t>
                </a:r>
                <a:endParaRPr lang="en-GB" sz="1600" i="1" dirty="0"/>
              </a:p>
            </p:txBody>
          </p:sp>
          <p:sp>
            <p:nvSpPr>
              <p:cNvPr id="41" name="Textfeld 40"/>
              <p:cNvSpPr txBox="1"/>
              <p:nvPr/>
            </p:nvSpPr>
            <p:spPr>
              <a:xfrm>
                <a:off x="1898917" y="3849811"/>
                <a:ext cx="1589831" cy="786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i="1" dirty="0" smtClean="0"/>
                  <a:t>-100 </a:t>
                </a:r>
                <a:r>
                  <a:rPr lang="en-GB" sz="1600" i="1" dirty="0" err="1" smtClean="0"/>
                  <a:t>fs</a:t>
                </a:r>
                <a:endParaRPr lang="en-GB" sz="1600" i="1" dirty="0"/>
              </a:p>
            </p:txBody>
          </p:sp>
          <p:sp>
            <p:nvSpPr>
              <p:cNvPr id="42" name="Freihandform 41"/>
              <p:cNvSpPr/>
              <p:nvPr/>
            </p:nvSpPr>
            <p:spPr>
              <a:xfrm>
                <a:off x="3823089" y="2583362"/>
                <a:ext cx="456856" cy="1423755"/>
              </a:xfrm>
              <a:custGeom>
                <a:avLst/>
                <a:gdLst>
                  <a:gd name="connsiteX0" fmla="*/ 0 w 456857"/>
                  <a:gd name="connsiteY0" fmla="*/ 1423754 h 1423754"/>
                  <a:gd name="connsiteX1" fmla="*/ 219291 w 456857"/>
                  <a:gd name="connsiteY1" fmla="*/ 7614 h 1423754"/>
                  <a:gd name="connsiteX2" fmla="*/ 456857 w 456857"/>
                  <a:gd name="connsiteY2" fmla="*/ 1378072 h 1423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6857" h="1423754">
                    <a:moveTo>
                      <a:pt x="0" y="1423754"/>
                    </a:moveTo>
                    <a:cubicBezTo>
                      <a:pt x="71574" y="719491"/>
                      <a:pt x="143148" y="15228"/>
                      <a:pt x="219291" y="7614"/>
                    </a:cubicBezTo>
                    <a:cubicBezTo>
                      <a:pt x="295434" y="0"/>
                      <a:pt x="389851" y="1079617"/>
                      <a:pt x="456857" y="1378072"/>
                    </a:cubicBezTo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43" name="Textfeld 42"/>
              <p:cNvSpPr txBox="1"/>
              <p:nvPr/>
            </p:nvSpPr>
            <p:spPr>
              <a:xfrm>
                <a:off x="-124156" y="1498583"/>
                <a:ext cx="1806271" cy="694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/>
                  <a:t>beam 1</a:t>
                </a:r>
                <a:endParaRPr lang="en-GB" b="1" dirty="0"/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-117950" y="2868756"/>
                <a:ext cx="1806271" cy="694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/>
                  <a:t>beam 2</a:t>
                </a:r>
                <a:endParaRPr lang="en-GB" b="1" dirty="0"/>
              </a:p>
            </p:txBody>
          </p:sp>
        </p:grpSp>
        <p:sp>
          <p:nvSpPr>
            <p:cNvPr id="34" name="Freihandform 33"/>
            <p:cNvSpPr/>
            <p:nvPr/>
          </p:nvSpPr>
          <p:spPr>
            <a:xfrm>
              <a:off x="2187283" y="3955157"/>
              <a:ext cx="214972" cy="613038"/>
            </a:xfrm>
            <a:custGeom>
              <a:avLst/>
              <a:gdLst>
                <a:gd name="connsiteX0" fmla="*/ 0 w 456857"/>
                <a:gd name="connsiteY0" fmla="*/ 1423754 h 1423754"/>
                <a:gd name="connsiteX1" fmla="*/ 219291 w 456857"/>
                <a:gd name="connsiteY1" fmla="*/ 7614 h 1423754"/>
                <a:gd name="connsiteX2" fmla="*/ 456857 w 456857"/>
                <a:gd name="connsiteY2" fmla="*/ 1378072 h 1423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6857" h="1423754">
                  <a:moveTo>
                    <a:pt x="0" y="1423754"/>
                  </a:moveTo>
                  <a:cubicBezTo>
                    <a:pt x="71574" y="719491"/>
                    <a:pt x="143148" y="15228"/>
                    <a:pt x="219291" y="7614"/>
                  </a:cubicBezTo>
                  <a:cubicBezTo>
                    <a:pt x="295434" y="0"/>
                    <a:pt x="389851" y="1079617"/>
                    <a:pt x="456857" y="1378072"/>
                  </a:cubicBezTo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cxnSp>
          <p:nvCxnSpPr>
            <p:cNvPr id="35" name="Gerade Verbindung mit Pfeil 34"/>
            <p:cNvCxnSpPr/>
            <p:nvPr/>
          </p:nvCxnSpPr>
          <p:spPr>
            <a:xfrm>
              <a:off x="1597988" y="4954973"/>
              <a:ext cx="1292149" cy="1588"/>
            </a:xfrm>
            <a:prstGeom prst="straightConnector1">
              <a:avLst/>
            </a:prstGeom>
            <a:ln w="19050" cap="flat" cmpd="sng" algn="ctr">
              <a:solidFill>
                <a:srgbClr val="FF0000"/>
              </a:solidFill>
              <a:prstDash val="sysDash"/>
              <a:round/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Bild 13" descr="pointing_c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89" y="2520919"/>
            <a:ext cx="4140000" cy="4076433"/>
          </a:xfrm>
          <a:prstGeom prst="rect">
            <a:avLst/>
          </a:prstGeom>
        </p:spPr>
      </p:pic>
      <p:sp>
        <p:nvSpPr>
          <p:cNvPr id="46" name="Textfeld 45"/>
          <p:cNvSpPr txBox="1"/>
          <p:nvPr/>
        </p:nvSpPr>
        <p:spPr>
          <a:xfrm>
            <a:off x="133626" y="1425550"/>
            <a:ext cx="5302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de-DE" b="1" u="sng" dirty="0" err="1" smtClean="0">
                <a:latin typeface="Arial" pitchFamily="34" charset="0"/>
                <a:cs typeface="Arial" pitchFamily="34" charset="0"/>
              </a:rPr>
              <a:t>Issues</a:t>
            </a:r>
            <a:r>
              <a:rPr lang="de-DE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u="sng" dirty="0" err="1" smtClean="0">
                <a:latin typeface="Arial" pitchFamily="34" charset="0"/>
                <a:cs typeface="Arial" pitchFamily="34" charset="0"/>
              </a:rPr>
              <a:t>using</a:t>
            </a:r>
            <a:r>
              <a:rPr lang="de-DE" b="1" u="sng" dirty="0" smtClean="0">
                <a:latin typeface="Arial" pitchFamily="34" charset="0"/>
                <a:cs typeface="Arial" pitchFamily="34" charset="0"/>
              </a:rPr>
              <a:t> multiple </a:t>
            </a:r>
            <a:r>
              <a:rPr lang="de-DE" b="1" u="sng" dirty="0" err="1" smtClean="0">
                <a:latin typeface="Arial" pitchFamily="34" charset="0"/>
                <a:cs typeface="Arial" pitchFamily="34" charset="0"/>
              </a:rPr>
              <a:t>beams</a:t>
            </a:r>
            <a:endParaRPr lang="de-DE" b="1" u="sng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dirty="0">
                <a:latin typeface="Arial" pitchFamily="34" charset="0"/>
                <a:cs typeface="Arial" pitchFamily="34" charset="0"/>
              </a:rPr>
              <a:t>o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nline </a:t>
            </a:r>
            <a:r>
              <a:rPr lang="de-DE" dirty="0">
                <a:latin typeface="Arial" pitchFamily="34" charset="0"/>
                <a:cs typeface="Arial" pitchFamily="34" charset="0"/>
              </a:rPr>
              <a:t>t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emporal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scan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  –  temporal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overlap</a:t>
            </a:r>
            <a:endParaRPr lang="de-DE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>
                <a:latin typeface="Arial" pitchFamily="34" charset="0"/>
                <a:cs typeface="Arial" pitchFamily="34" charset="0"/>
              </a:rPr>
              <a:t>u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nstable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beam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pointing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– 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spatial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overlap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unde Klammer rechts 46"/>
          <p:cNvSpPr/>
          <p:nvPr/>
        </p:nvSpPr>
        <p:spPr>
          <a:xfrm>
            <a:off x="4223808" y="1699720"/>
            <a:ext cx="73152" cy="457200"/>
          </a:xfrm>
          <a:prstGeom prst="righ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feld 47"/>
          <p:cNvSpPr txBox="1"/>
          <p:nvPr/>
        </p:nvSpPr>
        <p:spPr>
          <a:xfrm>
            <a:off x="4582712" y="1765794"/>
            <a:ext cx="16437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 </a:t>
            </a:r>
            <a:r>
              <a:rPr lang="en-US" dirty="0" smtClean="0"/>
              <a:t>interferometry</a:t>
            </a:r>
            <a:endParaRPr lang="en-US" dirty="0"/>
          </a:p>
        </p:txBody>
      </p:sp>
      <p:grpSp>
        <p:nvGrpSpPr>
          <p:cNvPr id="49" name="Gruppieren 48"/>
          <p:cNvGrpSpPr/>
          <p:nvPr/>
        </p:nvGrpSpPr>
        <p:grpSpPr>
          <a:xfrm>
            <a:off x="1226307" y="2321473"/>
            <a:ext cx="3489709" cy="1430668"/>
            <a:chOff x="440863" y="1426667"/>
            <a:chExt cx="3489709" cy="1430668"/>
          </a:xfrm>
        </p:grpSpPr>
        <p:grpSp>
          <p:nvGrpSpPr>
            <p:cNvPr id="50" name="Gruppieren 145"/>
            <p:cNvGrpSpPr/>
            <p:nvPr/>
          </p:nvGrpSpPr>
          <p:grpSpPr>
            <a:xfrm>
              <a:off x="440863" y="1426667"/>
              <a:ext cx="3489709" cy="1430668"/>
              <a:chOff x="1620000" y="3419880"/>
              <a:chExt cx="3485833" cy="1765405"/>
            </a:xfrm>
          </p:grpSpPr>
          <p:grpSp>
            <p:nvGrpSpPr>
              <p:cNvPr id="53" name="Gruppieren 53"/>
              <p:cNvGrpSpPr/>
              <p:nvPr/>
            </p:nvGrpSpPr>
            <p:grpSpPr>
              <a:xfrm>
                <a:off x="1633922" y="3419880"/>
                <a:ext cx="3471911" cy="1765405"/>
                <a:chOff x="2205426" y="4000504"/>
                <a:chExt cx="3471911" cy="1765405"/>
              </a:xfrm>
            </p:grpSpPr>
            <p:grpSp>
              <p:nvGrpSpPr>
                <p:cNvPr id="56" name="Gruppieren 34"/>
                <p:cNvGrpSpPr/>
                <p:nvPr/>
              </p:nvGrpSpPr>
              <p:grpSpPr>
                <a:xfrm>
                  <a:off x="2205426" y="4000504"/>
                  <a:ext cx="3370454" cy="1437880"/>
                  <a:chOff x="2705492" y="1500174"/>
                  <a:chExt cx="3370454" cy="1437880"/>
                </a:xfrm>
              </p:grpSpPr>
              <p:sp>
                <p:nvSpPr>
                  <p:cNvPr id="58" name="Rectangle 3"/>
                  <p:cNvSpPr/>
                  <p:nvPr/>
                </p:nvSpPr>
                <p:spPr>
                  <a:xfrm>
                    <a:off x="3866740" y="1785926"/>
                    <a:ext cx="288032" cy="115212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Striped Right Arrow 11"/>
                  <p:cNvSpPr/>
                  <p:nvPr/>
                </p:nvSpPr>
                <p:spPr>
                  <a:xfrm rot="8572984">
                    <a:off x="4264590" y="1895213"/>
                    <a:ext cx="1086786" cy="149448"/>
                  </a:xfrm>
                  <a:prstGeom prst="stripedRightArrow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Striped Right Arrow 35"/>
                  <p:cNvSpPr/>
                  <p:nvPr/>
                </p:nvSpPr>
                <p:spPr>
                  <a:xfrm rot="1967422">
                    <a:off x="4304780" y="2714454"/>
                    <a:ext cx="1086786" cy="146154"/>
                  </a:xfrm>
                  <a:prstGeom prst="stripedRightArrow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Connector 15"/>
                  <p:cNvSpPr/>
                  <p:nvPr/>
                </p:nvSpPr>
                <p:spPr>
                  <a:xfrm>
                    <a:off x="4070794" y="2001950"/>
                    <a:ext cx="144016" cy="792088"/>
                  </a:xfrm>
                  <a:prstGeom prst="flowChartConnector">
                    <a:avLst/>
                  </a:prstGeom>
                  <a:solidFill>
                    <a:srgbClr val="FFAA4E"/>
                  </a:solidFill>
                  <a:ln cap="rnd"/>
                  <a:effectLst>
                    <a:glow rad="177800">
                      <a:schemeClr val="tx2">
                        <a:lumMod val="60000"/>
                        <a:lumOff val="40000"/>
                        <a:alpha val="34000"/>
                      </a:schemeClr>
                    </a:glow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254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Isosceles Triangle 33"/>
                  <p:cNvSpPr/>
                  <p:nvPr/>
                </p:nvSpPr>
                <p:spPr>
                  <a:xfrm rot="5400000">
                    <a:off x="3029528" y="1821930"/>
                    <a:ext cx="504056" cy="1152128"/>
                  </a:xfrm>
                  <a:prstGeom prst="triangle">
                    <a:avLst/>
                  </a:prstGeom>
                  <a:solidFill>
                    <a:srgbClr val="FF0000"/>
                  </a:solidFill>
                  <a:ln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Connector 15"/>
                  <p:cNvSpPr/>
                  <p:nvPr/>
                </p:nvSpPr>
                <p:spPr>
                  <a:xfrm>
                    <a:off x="3786182" y="2196000"/>
                    <a:ext cx="144016" cy="396000"/>
                  </a:xfrm>
                  <a:prstGeom prst="flowChartConnector">
                    <a:avLst/>
                  </a:prstGeom>
                  <a:ln cap="rnd"/>
                  <a:effectLst>
                    <a:glow rad="177800">
                      <a:schemeClr val="tx2">
                        <a:lumMod val="60000"/>
                        <a:lumOff val="40000"/>
                        <a:alpha val="34000"/>
                      </a:schemeClr>
                    </a:glow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254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Textfeld 51"/>
                  <p:cNvSpPr txBox="1"/>
                  <p:nvPr/>
                </p:nvSpPr>
                <p:spPr>
                  <a:xfrm>
                    <a:off x="5214942" y="1500174"/>
                    <a:ext cx="861004" cy="645639"/>
                  </a:xfrm>
                  <a:prstGeom prst="rect">
                    <a:avLst/>
                  </a:prstGeom>
                  <a:noFill/>
                  <a:ln cap="rnd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400" dirty="0" err="1" smtClean="0"/>
                      <a:t>chirped</a:t>
                    </a:r>
                    <a:r>
                      <a:rPr lang="de-DE" sz="1400" dirty="0" smtClean="0"/>
                      <a:t> probe</a:t>
                    </a:r>
                    <a:endParaRPr lang="de-DE" sz="1400" dirty="0"/>
                  </a:p>
                </p:txBody>
              </p:sp>
            </p:grpSp>
            <p:sp>
              <p:nvSpPr>
                <p:cNvPr id="57" name="Textfeld 52"/>
                <p:cNvSpPr txBox="1"/>
                <p:nvPr/>
              </p:nvSpPr>
              <p:spPr>
                <a:xfrm>
                  <a:off x="4855801" y="5386121"/>
                  <a:ext cx="821536" cy="379788"/>
                </a:xfrm>
                <a:prstGeom prst="rect">
                  <a:avLst/>
                </a:prstGeom>
                <a:noFill/>
                <a:ln cap="rnd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dirty="0" err="1" smtClean="0"/>
                    <a:t>to</a:t>
                  </a:r>
                  <a:r>
                    <a:rPr lang="de-DE" sz="1400" dirty="0" smtClean="0"/>
                    <a:t> </a:t>
                  </a:r>
                  <a:r>
                    <a:rPr lang="de-DE" sz="1400" b="1" dirty="0" smtClean="0"/>
                    <a:t>TASRI</a:t>
                  </a:r>
                  <a:endParaRPr lang="de-DE" sz="1400" b="1" dirty="0"/>
                </a:p>
              </p:txBody>
            </p:sp>
          </p:grpSp>
          <p:cxnSp>
            <p:nvCxnSpPr>
              <p:cNvPr id="54" name="Gerade Verbindung 105"/>
              <p:cNvCxnSpPr/>
              <p:nvPr/>
            </p:nvCxnSpPr>
            <p:spPr>
              <a:xfrm>
                <a:off x="1620000" y="4327200"/>
                <a:ext cx="2628000" cy="1588"/>
              </a:xfrm>
              <a:prstGeom prst="line">
                <a:avLst/>
              </a:prstGeom>
              <a:ln cap="rnd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feld 111"/>
              <p:cNvSpPr txBox="1"/>
              <p:nvPr/>
            </p:nvSpPr>
            <p:spPr>
              <a:xfrm>
                <a:off x="1643041" y="4125108"/>
                <a:ext cx="873383" cy="379788"/>
              </a:xfrm>
              <a:prstGeom prst="rect">
                <a:avLst/>
              </a:prstGeom>
              <a:noFill/>
              <a:ln cap="rnd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 smtClean="0">
                    <a:solidFill>
                      <a:schemeClr val="bg1"/>
                    </a:solidFill>
                  </a:rPr>
                  <a:t>beam 1</a:t>
                </a:r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1" name="Isosceles Triangle 33"/>
            <p:cNvSpPr/>
            <p:nvPr/>
          </p:nvSpPr>
          <p:spPr>
            <a:xfrm rot="3209571">
              <a:off x="896472" y="1991714"/>
              <a:ext cx="408482" cy="1153409"/>
            </a:xfrm>
            <a:prstGeom prst="triangle">
              <a:avLst/>
            </a:prstGeom>
            <a:solidFill>
              <a:srgbClr val="FF0000"/>
            </a:solidFill>
            <a:ln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feld 111"/>
            <p:cNvSpPr txBox="1"/>
            <p:nvPr/>
          </p:nvSpPr>
          <p:spPr>
            <a:xfrm rot="19555720">
              <a:off x="476312" y="2492986"/>
              <a:ext cx="985797" cy="307777"/>
            </a:xfrm>
            <a:prstGeom prst="rect">
              <a:avLst/>
            </a:prstGeom>
            <a:noFill/>
            <a:ln cap="rnd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>
                  <a:solidFill>
                    <a:schemeClr val="bg1"/>
                  </a:solidFill>
                </a:rPr>
                <a:t>beam 2</a:t>
              </a: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5" name="Textfeld 67"/>
          <p:cNvSpPr txBox="1"/>
          <p:nvPr/>
        </p:nvSpPr>
        <p:spPr>
          <a:xfrm>
            <a:off x="5436096" y="5504497"/>
            <a:ext cx="24377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Variation of focus position </a:t>
            </a:r>
          </a:p>
          <a:p>
            <a:r>
              <a:rPr lang="en-US" dirty="0" smtClean="0"/>
              <a:t>over 20 measurements</a:t>
            </a:r>
            <a:endParaRPr lang="en-US" dirty="0"/>
          </a:p>
        </p:txBody>
      </p:sp>
      <p:sp>
        <p:nvSpPr>
          <p:cNvPr id="66" name="Textfeld 67"/>
          <p:cNvSpPr txBox="1"/>
          <p:nvPr/>
        </p:nvSpPr>
        <p:spPr>
          <a:xfrm>
            <a:off x="2771800" y="4712409"/>
            <a:ext cx="19442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Confirm delay between both beams</a:t>
            </a:r>
            <a:endParaRPr lang="en-US" dirty="0"/>
          </a:p>
        </p:txBody>
      </p:sp>
      <p:sp>
        <p:nvSpPr>
          <p:cNvPr id="67" name="Textfeld 67"/>
          <p:cNvSpPr txBox="1"/>
          <p:nvPr/>
        </p:nvSpPr>
        <p:spPr>
          <a:xfrm>
            <a:off x="323528" y="3585048"/>
            <a:ext cx="38164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1: 		25 </a:t>
            </a:r>
            <a:r>
              <a:rPr lang="en-US" dirty="0" err="1" smtClean="0"/>
              <a:t>fs</a:t>
            </a:r>
            <a:endParaRPr lang="en-US" dirty="0" smtClean="0"/>
          </a:p>
          <a:p>
            <a:r>
              <a:rPr lang="en-US" dirty="0" smtClean="0"/>
              <a:t>beam 2 :		35 </a:t>
            </a:r>
            <a:r>
              <a:rPr lang="en-US" dirty="0" err="1" smtClean="0"/>
              <a:t>fs</a:t>
            </a:r>
            <a:endParaRPr lang="en-US" dirty="0" smtClean="0"/>
          </a:p>
          <a:p>
            <a:r>
              <a:rPr lang="en-US" dirty="0" smtClean="0"/>
              <a:t>chirped probe: 	up to 30 </a:t>
            </a:r>
            <a:r>
              <a:rPr lang="en-US" dirty="0" err="1" smtClean="0"/>
              <a:t>ps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hteck 218"/>
          <p:cNvSpPr/>
          <p:nvPr/>
        </p:nvSpPr>
        <p:spPr>
          <a:xfrm>
            <a:off x="5748008" y="6069600"/>
            <a:ext cx="280831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430" name="Text Box 20"/>
          <p:cNvSpPr txBox="1">
            <a:spLocks noChangeArrowheads="1"/>
          </p:cNvSpPr>
          <p:nvPr/>
        </p:nvSpPr>
        <p:spPr bwMode="auto">
          <a:xfrm>
            <a:off x="-96874" y="272261"/>
            <a:ext cx="936160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Short-Pulse Timing </a:t>
            </a:r>
            <a:r>
              <a:rPr lang="de-DE" sz="2600" dirty="0" err="1" smtClean="0">
                <a:solidFill>
                  <a:schemeClr val="bg1"/>
                </a:solidFill>
              </a:rPr>
              <a:t>with</a:t>
            </a:r>
            <a:r>
              <a:rPr lang="de-DE" sz="2600" dirty="0" smtClean="0">
                <a:solidFill>
                  <a:schemeClr val="bg1"/>
                </a:solidFill>
              </a:rPr>
              <a:t> </a:t>
            </a:r>
            <a:r>
              <a:rPr lang="de-DE" sz="2600" dirty="0" err="1" smtClean="0">
                <a:solidFill>
                  <a:schemeClr val="bg1"/>
                </a:solidFill>
              </a:rPr>
              <a:t>Spectral</a:t>
            </a:r>
            <a:r>
              <a:rPr lang="de-DE" sz="2600" dirty="0" smtClean="0">
                <a:solidFill>
                  <a:schemeClr val="bg1"/>
                </a:solidFill>
              </a:rPr>
              <a:t> Interferometry @ ARCTURUS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07504" y="1052736"/>
            <a:ext cx="8856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5125" indent="-365125" eaLnBrk="0" hangingPunct="0">
              <a:spcBef>
                <a:spcPts val="400"/>
              </a:spcBef>
              <a:spcAft>
                <a:spcPts val="0"/>
              </a:spcAft>
              <a:tabLst>
                <a:tab pos="365125" algn="l"/>
              </a:tabLst>
            </a:pPr>
            <a:r>
              <a:rPr lang="en-US" sz="2000" dirty="0" smtClean="0">
                <a:sym typeface="Symbol"/>
              </a:rPr>
              <a:t>Results courtesy of M. </a:t>
            </a:r>
            <a:r>
              <a:rPr lang="en-US" sz="2000" dirty="0" err="1" smtClean="0">
                <a:sym typeface="Symbol"/>
              </a:rPr>
              <a:t>Swantusch</a:t>
            </a:r>
            <a:r>
              <a:rPr lang="en-US" sz="2000" dirty="0" smtClean="0">
                <a:sym typeface="Symbol"/>
              </a:rPr>
              <a:t> and O. </a:t>
            </a:r>
            <a:r>
              <a:rPr lang="en-US" sz="2000" dirty="0" err="1" smtClean="0">
                <a:sym typeface="Symbol"/>
              </a:rPr>
              <a:t>Willi</a:t>
            </a:r>
            <a:r>
              <a:rPr lang="en-US" sz="2000" dirty="0" smtClean="0">
                <a:sym typeface="Symbol"/>
              </a:rPr>
              <a:t>, University of Düsseldorf</a:t>
            </a:r>
          </a:p>
        </p:txBody>
      </p:sp>
      <p:grpSp>
        <p:nvGrpSpPr>
          <p:cNvPr id="141" name="Gruppieren 140"/>
          <p:cNvGrpSpPr/>
          <p:nvPr/>
        </p:nvGrpSpPr>
        <p:grpSpPr>
          <a:xfrm>
            <a:off x="5812169" y="1800200"/>
            <a:ext cx="3175224" cy="4869160"/>
            <a:chOff x="5357818" y="1142984"/>
            <a:chExt cx="3714776" cy="5656518"/>
          </a:xfrm>
        </p:grpSpPr>
        <p:grpSp>
          <p:nvGrpSpPr>
            <p:cNvPr id="142" name="Gruppieren 31"/>
            <p:cNvGrpSpPr/>
            <p:nvPr/>
          </p:nvGrpSpPr>
          <p:grpSpPr>
            <a:xfrm>
              <a:off x="5429256" y="4226984"/>
              <a:ext cx="3600000" cy="2572518"/>
              <a:chOff x="7344000" y="1000108"/>
              <a:chExt cx="3600000" cy="2572518"/>
            </a:xfrm>
          </p:grpSpPr>
          <p:pic>
            <p:nvPicPr>
              <p:cNvPr id="159" name="Picture 6" descr="E:\analyseTasri\SeptOkt2012\oktober2012\tasri\20121024\011\newTry\DiffPhase_shot011_DCT.bm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344000" y="1857363"/>
                <a:ext cx="3600000" cy="868809"/>
              </a:xfrm>
              <a:prstGeom prst="rect">
                <a:avLst/>
              </a:prstGeom>
              <a:noFill/>
            </p:spPr>
          </p:pic>
          <p:pic>
            <p:nvPicPr>
              <p:cNvPr id="160" name="Picture 7" descr="E:\analyseTasri\SeptOkt2012\oktober2012\tasri\20121024\011\newTry\DiffPhase_shot011_Spiral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44000" y="2714619"/>
                <a:ext cx="3600000" cy="858007"/>
              </a:xfrm>
              <a:prstGeom prst="rect">
                <a:avLst/>
              </a:prstGeom>
              <a:noFill/>
            </p:spPr>
          </p:pic>
          <p:pic>
            <p:nvPicPr>
              <p:cNvPr id="161" name="Picture 5" descr="E:\analyseTasri\SeptOkt2012\oktober2012\tasri\20121024\011\newTry\DiffPhase_shot015_Spiral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344000" y="1000108"/>
                <a:ext cx="3600000" cy="861461"/>
              </a:xfrm>
              <a:prstGeom prst="rect">
                <a:avLst/>
              </a:prstGeom>
              <a:noFill/>
            </p:spPr>
          </p:pic>
        </p:grpSp>
        <p:grpSp>
          <p:nvGrpSpPr>
            <p:cNvPr id="143" name="Gruppieren 36"/>
            <p:cNvGrpSpPr/>
            <p:nvPr/>
          </p:nvGrpSpPr>
          <p:grpSpPr>
            <a:xfrm>
              <a:off x="5429256" y="1655216"/>
              <a:ext cx="3600000" cy="2570900"/>
              <a:chOff x="1329190" y="1285860"/>
              <a:chExt cx="3600000" cy="2570900"/>
            </a:xfrm>
          </p:grpSpPr>
          <p:pic>
            <p:nvPicPr>
              <p:cNvPr id="156" name="Picture 9" descr="E:\analyseTasri\SeptOkt2012\oktober2012\tasri\20121024\011\newTry\shot15.bmp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29190" y="1285860"/>
                <a:ext cx="3600000" cy="857467"/>
              </a:xfrm>
              <a:prstGeom prst="rect">
                <a:avLst/>
              </a:prstGeom>
              <a:noFill/>
            </p:spPr>
          </p:pic>
          <p:pic>
            <p:nvPicPr>
              <p:cNvPr id="157" name="Picture 10" descr="E:\analyseTasri\SeptOkt2012\oktober2012\tasri\20121024\011\newTry\shot11.bmp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329190" y="2143116"/>
                <a:ext cx="3600000" cy="858653"/>
              </a:xfrm>
              <a:prstGeom prst="rect">
                <a:avLst/>
              </a:prstGeom>
              <a:noFill/>
            </p:spPr>
          </p:pic>
          <p:pic>
            <p:nvPicPr>
              <p:cNvPr id="158" name="Picture 11" descr="E:\analyseTasri\SeptOkt2012\oktober2012\tasri\20121024\011\newTry\shot08.bmp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329190" y="3000372"/>
                <a:ext cx="3600000" cy="856388"/>
              </a:xfrm>
              <a:prstGeom prst="rect">
                <a:avLst/>
              </a:prstGeom>
              <a:noFill/>
            </p:spPr>
          </p:pic>
        </p:grpSp>
        <p:cxnSp>
          <p:nvCxnSpPr>
            <p:cNvPr id="144" name="Gerade Verbindung mit Pfeil 143"/>
            <p:cNvCxnSpPr/>
            <p:nvPr/>
          </p:nvCxnSpPr>
          <p:spPr>
            <a:xfrm rot="10800000">
              <a:off x="5429256" y="1510726"/>
              <a:ext cx="3571900" cy="158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feld 144"/>
            <p:cNvSpPr txBox="1"/>
            <p:nvPr/>
          </p:nvSpPr>
          <p:spPr>
            <a:xfrm>
              <a:off x="6929454" y="1142984"/>
              <a:ext cx="1285884" cy="375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/>
                <a:t>~</a:t>
              </a:r>
              <a:r>
                <a:rPr lang="de-DE" dirty="0" smtClean="0"/>
                <a:t>30 </a:t>
              </a:r>
              <a:r>
                <a:rPr lang="de-DE" dirty="0" err="1" smtClean="0"/>
                <a:t>ps</a:t>
              </a:r>
              <a:r>
                <a:rPr lang="de-DE" dirty="0" smtClean="0"/>
                <a:t> </a:t>
              </a:r>
              <a:endParaRPr lang="de-DE" dirty="0"/>
            </a:p>
          </p:txBody>
        </p:sp>
        <p:cxnSp>
          <p:nvCxnSpPr>
            <p:cNvPr id="146" name="Gerade Verbindung mit Pfeil 145"/>
            <p:cNvCxnSpPr/>
            <p:nvPr/>
          </p:nvCxnSpPr>
          <p:spPr>
            <a:xfrm rot="10800000">
              <a:off x="5429256" y="5584306"/>
              <a:ext cx="1643073" cy="1"/>
            </a:xfrm>
            <a:prstGeom prst="straightConnector1">
              <a:avLst/>
            </a:prstGeom>
            <a:ln w="3175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feld 146"/>
            <p:cNvSpPr txBox="1"/>
            <p:nvPr/>
          </p:nvSpPr>
          <p:spPr>
            <a:xfrm>
              <a:off x="5357818" y="4357718"/>
              <a:ext cx="128588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solidFill>
                    <a:schemeClr val="bg1"/>
                  </a:solidFill>
                </a:rPr>
                <a:t>~ </a:t>
              </a:r>
              <a:r>
                <a:rPr lang="de-DE" dirty="0" smtClean="0">
                  <a:solidFill>
                    <a:schemeClr val="bg1"/>
                  </a:solidFill>
                </a:rPr>
                <a:t>8 </a:t>
              </a:r>
              <a:r>
                <a:rPr lang="de-DE" dirty="0" err="1" smtClean="0">
                  <a:solidFill>
                    <a:schemeClr val="bg1"/>
                  </a:solidFill>
                </a:rPr>
                <a:t>ps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cxnSp>
          <p:nvCxnSpPr>
            <p:cNvPr id="148" name="Gerade Verbindung 147"/>
            <p:cNvCxnSpPr/>
            <p:nvPr/>
          </p:nvCxnSpPr>
          <p:spPr>
            <a:xfrm rot="5400000" flipH="1" flipV="1">
              <a:off x="4066908" y="4226190"/>
              <a:ext cx="5142742" cy="794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Rechteck 148"/>
            <p:cNvSpPr/>
            <p:nvPr/>
          </p:nvSpPr>
          <p:spPr>
            <a:xfrm>
              <a:off x="5429288" y="1655216"/>
              <a:ext cx="3643306" cy="5143536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50" name="Gerade Verbindung 149"/>
            <p:cNvCxnSpPr/>
            <p:nvPr/>
          </p:nvCxnSpPr>
          <p:spPr>
            <a:xfrm rot="5400000" flipH="1" flipV="1">
              <a:off x="5074908" y="4226190"/>
              <a:ext cx="5142742" cy="794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Gerade Verbindung 150"/>
            <p:cNvCxnSpPr/>
            <p:nvPr/>
          </p:nvCxnSpPr>
          <p:spPr>
            <a:xfrm rot="5400000" flipH="1" flipV="1">
              <a:off x="4572794" y="4226190"/>
              <a:ext cx="5142742" cy="794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Gerade Verbindung mit Pfeil 151"/>
            <p:cNvCxnSpPr/>
            <p:nvPr/>
          </p:nvCxnSpPr>
          <p:spPr>
            <a:xfrm rot="10800000">
              <a:off x="5429260" y="6441562"/>
              <a:ext cx="1143005" cy="1588"/>
            </a:xfrm>
            <a:prstGeom prst="straightConnector1">
              <a:avLst/>
            </a:prstGeom>
            <a:ln w="3175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Gerade Verbindung mit Pfeil 152"/>
            <p:cNvCxnSpPr/>
            <p:nvPr/>
          </p:nvCxnSpPr>
          <p:spPr>
            <a:xfrm rot="10800000" flipV="1">
              <a:off x="5429256" y="4727050"/>
              <a:ext cx="2143139" cy="1"/>
            </a:xfrm>
            <a:prstGeom prst="straightConnector1">
              <a:avLst/>
            </a:prstGeom>
            <a:ln w="3175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feld 153"/>
            <p:cNvSpPr txBox="1"/>
            <p:nvPr/>
          </p:nvSpPr>
          <p:spPr>
            <a:xfrm>
              <a:off x="5357818" y="5214974"/>
              <a:ext cx="128588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solidFill>
                    <a:schemeClr val="bg1"/>
                  </a:solidFill>
                </a:rPr>
                <a:t>~ </a:t>
              </a:r>
              <a:r>
                <a:rPr lang="de-DE" dirty="0" smtClean="0">
                  <a:solidFill>
                    <a:schemeClr val="bg1"/>
                  </a:solidFill>
                </a:rPr>
                <a:t>4 </a:t>
              </a:r>
              <a:r>
                <a:rPr lang="de-DE" dirty="0" err="1" smtClean="0">
                  <a:solidFill>
                    <a:schemeClr val="bg1"/>
                  </a:solidFill>
                </a:rPr>
                <a:t>ps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55" name="Textfeld 154"/>
            <p:cNvSpPr txBox="1"/>
            <p:nvPr/>
          </p:nvSpPr>
          <p:spPr>
            <a:xfrm>
              <a:off x="5357818" y="6084372"/>
              <a:ext cx="128588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solidFill>
                    <a:schemeClr val="bg1"/>
                  </a:solidFill>
                </a:rPr>
                <a:t>~ </a:t>
              </a:r>
              <a:r>
                <a:rPr lang="de-DE" dirty="0" smtClean="0">
                  <a:solidFill>
                    <a:schemeClr val="bg1"/>
                  </a:solidFill>
                </a:rPr>
                <a:t>0 </a:t>
              </a:r>
              <a:r>
                <a:rPr lang="de-DE" dirty="0" err="1" smtClean="0">
                  <a:solidFill>
                    <a:schemeClr val="bg1"/>
                  </a:solidFill>
                </a:rPr>
                <a:t>ps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2" name="Gruppieren 161"/>
          <p:cNvGrpSpPr/>
          <p:nvPr/>
        </p:nvGrpSpPr>
        <p:grpSpPr>
          <a:xfrm>
            <a:off x="17289" y="4065042"/>
            <a:ext cx="4769057" cy="2614032"/>
            <a:chOff x="89255" y="3643314"/>
            <a:chExt cx="4923515" cy="2842697"/>
          </a:xfrm>
        </p:grpSpPr>
        <p:grpSp>
          <p:nvGrpSpPr>
            <p:cNvPr id="163" name="Gruppieren 84"/>
            <p:cNvGrpSpPr/>
            <p:nvPr/>
          </p:nvGrpSpPr>
          <p:grpSpPr>
            <a:xfrm>
              <a:off x="89255" y="3643314"/>
              <a:ext cx="4923515" cy="2842697"/>
              <a:chOff x="-14093" y="1714488"/>
              <a:chExt cx="8515183" cy="4873174"/>
            </a:xfrm>
          </p:grpSpPr>
          <p:cxnSp>
            <p:nvCxnSpPr>
              <p:cNvPr id="165" name="Gerade Verbindung mit Pfeil 164"/>
              <p:cNvCxnSpPr/>
              <p:nvPr/>
            </p:nvCxnSpPr>
            <p:spPr>
              <a:xfrm rot="5400000">
                <a:off x="-1463320" y="3750074"/>
                <a:ext cx="4071172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Textfeld 165"/>
              <p:cNvSpPr txBox="1"/>
              <p:nvPr/>
            </p:nvSpPr>
            <p:spPr>
              <a:xfrm rot="16200000">
                <a:off x="-771635" y="3329281"/>
                <a:ext cx="2092098" cy="57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 smtClean="0"/>
                  <a:t>~</a:t>
                </a:r>
                <a:r>
                  <a:rPr lang="de-DE" dirty="0" smtClean="0"/>
                  <a:t>300 µm</a:t>
                </a:r>
                <a:endParaRPr lang="de-DE" dirty="0"/>
              </a:p>
            </p:txBody>
          </p:sp>
          <p:cxnSp>
            <p:nvCxnSpPr>
              <p:cNvPr id="167" name="Gerade Verbindung mit Pfeil 166"/>
              <p:cNvCxnSpPr/>
              <p:nvPr/>
            </p:nvCxnSpPr>
            <p:spPr>
              <a:xfrm rot="10800000">
                <a:off x="1214414" y="5983620"/>
                <a:ext cx="7286676" cy="158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8" name="Gruppieren 25"/>
              <p:cNvGrpSpPr/>
              <p:nvPr/>
            </p:nvGrpSpPr>
            <p:grpSpPr>
              <a:xfrm>
                <a:off x="1214414" y="1714488"/>
                <a:ext cx="7286676" cy="4493094"/>
                <a:chOff x="1214414" y="1714488"/>
                <a:chExt cx="7286676" cy="4493094"/>
              </a:xfrm>
            </p:grpSpPr>
            <p:pic>
              <p:nvPicPr>
                <p:cNvPr id="172" name="Picture 3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 l="64649" t="20833" r="15429" b="39583"/>
                <a:stretch>
                  <a:fillRect/>
                </a:stretch>
              </p:blipFill>
              <p:spPr bwMode="auto">
                <a:xfrm>
                  <a:off x="1214414" y="1714488"/>
                  <a:ext cx="7286676" cy="40719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cxnSp>
              <p:nvCxnSpPr>
                <p:cNvPr id="173" name="Gerade Verbindung 172"/>
                <p:cNvCxnSpPr/>
                <p:nvPr/>
              </p:nvCxnSpPr>
              <p:spPr>
                <a:xfrm flipV="1">
                  <a:off x="8501090" y="1714488"/>
                  <a:ext cx="0" cy="4493094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9" name="Textfeld 168"/>
              <p:cNvSpPr txBox="1"/>
              <p:nvPr/>
            </p:nvSpPr>
            <p:spPr>
              <a:xfrm>
                <a:off x="4143370" y="5985206"/>
                <a:ext cx="1865688" cy="602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 smtClean="0"/>
                  <a:t>~</a:t>
                </a:r>
                <a:r>
                  <a:rPr lang="de-DE" dirty="0" smtClean="0"/>
                  <a:t>30 </a:t>
                </a:r>
                <a:r>
                  <a:rPr lang="de-DE" dirty="0" err="1" smtClean="0"/>
                  <a:t>ps</a:t>
                </a:r>
                <a:endParaRPr lang="de-DE" dirty="0"/>
              </a:p>
            </p:txBody>
          </p:sp>
          <p:cxnSp>
            <p:nvCxnSpPr>
              <p:cNvPr id="170" name="Gerade Verbindung 169"/>
              <p:cNvCxnSpPr/>
              <p:nvPr/>
            </p:nvCxnSpPr>
            <p:spPr>
              <a:xfrm>
                <a:off x="571472" y="5786454"/>
                <a:ext cx="7929618" cy="1588"/>
              </a:xfrm>
              <a:prstGeom prst="line">
                <a:avLst/>
              </a:prstGeom>
              <a:ln w="508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Gerade Verbindung 170"/>
              <p:cNvCxnSpPr/>
              <p:nvPr/>
            </p:nvCxnSpPr>
            <p:spPr>
              <a:xfrm>
                <a:off x="571472" y="1714488"/>
                <a:ext cx="7929618" cy="1588"/>
              </a:xfrm>
              <a:prstGeom prst="line">
                <a:avLst/>
              </a:prstGeom>
              <a:ln w="508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4" name="Gerade Verbindung 163"/>
            <p:cNvCxnSpPr/>
            <p:nvPr/>
          </p:nvCxnSpPr>
          <p:spPr>
            <a:xfrm flipV="1">
              <a:off x="785786" y="3643314"/>
              <a:ext cx="0" cy="2620982"/>
            </a:xfrm>
            <a:prstGeom prst="line">
              <a:avLst/>
            </a:prstGeom>
            <a:ln w="508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" name="Textfeld 173"/>
          <p:cNvSpPr txBox="1"/>
          <p:nvPr/>
        </p:nvSpPr>
        <p:spPr>
          <a:xfrm>
            <a:off x="899592" y="4065040"/>
            <a:ext cx="3815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chemeClr val="bg1"/>
                </a:solidFill>
              </a:rPr>
              <a:t>Reference </a:t>
            </a:r>
            <a:r>
              <a:rPr lang="de-DE" sz="1800" dirty="0" err="1" smtClean="0">
                <a:solidFill>
                  <a:schemeClr val="bg1"/>
                </a:solidFill>
              </a:rPr>
              <a:t>signal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smtClean="0">
                <a:solidFill>
                  <a:schemeClr val="bg1"/>
                </a:solidFill>
                <a:sym typeface="Symbol"/>
              </a:rPr>
              <a:t>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br>
              <a:rPr lang="de-DE" sz="1800" dirty="0" smtClean="0">
                <a:solidFill>
                  <a:schemeClr val="bg1"/>
                </a:solidFill>
              </a:rPr>
            </a:br>
            <a:r>
              <a:rPr lang="de-DE" sz="1800" dirty="0" smtClean="0">
                <a:solidFill>
                  <a:schemeClr val="bg1"/>
                </a:solidFill>
              </a:rPr>
              <a:t>temporal &amp; </a:t>
            </a:r>
            <a:r>
              <a:rPr lang="de-DE" sz="1800" dirty="0" err="1" smtClean="0">
                <a:solidFill>
                  <a:schemeClr val="bg1"/>
                </a:solidFill>
              </a:rPr>
              <a:t>spatial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resolution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175" name="Textfeld 174"/>
          <p:cNvSpPr txBox="1"/>
          <p:nvPr/>
        </p:nvSpPr>
        <p:spPr>
          <a:xfrm>
            <a:off x="7847297" y="4394119"/>
            <a:ext cx="1078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err="1" smtClean="0">
                <a:solidFill>
                  <a:schemeClr val="bg1"/>
                </a:solidFill>
              </a:rPr>
              <a:t>phase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map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76" name="Textfeld 175"/>
          <p:cNvSpPr txBox="1"/>
          <p:nvPr/>
        </p:nvSpPr>
        <p:spPr>
          <a:xfrm>
            <a:off x="5811815" y="2232248"/>
            <a:ext cx="1447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interferograms</a:t>
            </a: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177" name="Gruppieren 176"/>
          <p:cNvGrpSpPr/>
          <p:nvPr/>
        </p:nvGrpSpPr>
        <p:grpSpPr>
          <a:xfrm>
            <a:off x="360610" y="1431610"/>
            <a:ext cx="4643438" cy="2513577"/>
            <a:chOff x="0" y="0"/>
            <a:chExt cx="4643438" cy="2513577"/>
          </a:xfrm>
        </p:grpSpPr>
        <p:sp>
          <p:nvSpPr>
            <p:cNvPr id="178" name="Diagonal liegende Ecken des Rechtecks schneiden 177"/>
            <p:cNvSpPr/>
            <p:nvPr/>
          </p:nvSpPr>
          <p:spPr>
            <a:xfrm>
              <a:off x="0" y="0"/>
              <a:ext cx="4643438" cy="2357430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79" name="Gruppieren 283"/>
            <p:cNvGrpSpPr/>
            <p:nvPr/>
          </p:nvGrpSpPr>
          <p:grpSpPr>
            <a:xfrm>
              <a:off x="214282" y="214290"/>
              <a:ext cx="4392085" cy="2299287"/>
              <a:chOff x="285720" y="1500174"/>
              <a:chExt cx="4392085" cy="2299287"/>
            </a:xfrm>
          </p:grpSpPr>
          <p:grpSp>
            <p:nvGrpSpPr>
              <p:cNvPr id="181" name="Gruppieren 136"/>
              <p:cNvGrpSpPr/>
              <p:nvPr/>
            </p:nvGrpSpPr>
            <p:grpSpPr>
              <a:xfrm>
                <a:off x="285720" y="1500174"/>
                <a:ext cx="4392085" cy="2299287"/>
                <a:chOff x="4572000" y="4653136"/>
                <a:chExt cx="4392085" cy="2299287"/>
              </a:xfrm>
            </p:grpSpPr>
            <p:grpSp>
              <p:nvGrpSpPr>
                <p:cNvPr id="184" name="Gruppieren 146"/>
                <p:cNvGrpSpPr/>
                <p:nvPr/>
              </p:nvGrpSpPr>
              <p:grpSpPr>
                <a:xfrm>
                  <a:off x="4572000" y="4653136"/>
                  <a:ext cx="4143404" cy="1714512"/>
                  <a:chOff x="4857752" y="4714884"/>
                  <a:chExt cx="4143404" cy="1714512"/>
                </a:xfrm>
              </p:grpSpPr>
              <p:sp>
                <p:nvSpPr>
                  <p:cNvPr id="189" name="Rechteck 112"/>
                  <p:cNvSpPr/>
                  <p:nvPr/>
                </p:nvSpPr>
                <p:spPr>
                  <a:xfrm>
                    <a:off x="6858016" y="5389756"/>
                    <a:ext cx="45719" cy="360000"/>
                  </a:xfrm>
                  <a:prstGeom prst="rect">
                    <a:avLst/>
                  </a:prstGeom>
                  <a:solidFill>
                    <a:schemeClr val="accent1">
                      <a:alpha val="47000"/>
                    </a:schemeClr>
                  </a:solidFill>
                  <a:ln cap="flat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90" name="Rechteck 113"/>
                  <p:cNvSpPr/>
                  <p:nvPr/>
                </p:nvSpPr>
                <p:spPr>
                  <a:xfrm>
                    <a:off x="6858016" y="5867012"/>
                    <a:ext cx="45719" cy="360000"/>
                  </a:xfrm>
                  <a:prstGeom prst="rect">
                    <a:avLst/>
                  </a:prstGeom>
                  <a:solidFill>
                    <a:schemeClr val="accent1">
                      <a:alpha val="47000"/>
                    </a:schemeClr>
                  </a:solidFill>
                  <a:ln cap="flat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191" name="Gruppieren 117"/>
                  <p:cNvGrpSpPr/>
                  <p:nvPr/>
                </p:nvGrpSpPr>
                <p:grpSpPr>
                  <a:xfrm>
                    <a:off x="8572528" y="5572140"/>
                    <a:ext cx="214314" cy="500066"/>
                    <a:chOff x="8643966" y="5572140"/>
                    <a:chExt cx="214314" cy="500066"/>
                  </a:xfrm>
                </p:grpSpPr>
                <p:sp>
                  <p:nvSpPr>
                    <p:cNvPr id="215" name="Rechteck 115"/>
                    <p:cNvSpPr/>
                    <p:nvPr/>
                  </p:nvSpPr>
                  <p:spPr>
                    <a:xfrm>
                      <a:off x="8712594" y="5572140"/>
                      <a:ext cx="145686" cy="500066"/>
                    </a:xfrm>
                    <a:prstGeom prst="rect">
                      <a:avLst/>
                    </a:prstGeom>
                    <a:solidFill>
                      <a:schemeClr val="tx1">
                        <a:alpha val="47000"/>
                      </a:schemeClr>
                    </a:solidFill>
                    <a:ln cap="flat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16" name="Ellipse 116"/>
                    <p:cNvSpPr/>
                    <p:nvPr/>
                  </p:nvSpPr>
                  <p:spPr>
                    <a:xfrm>
                      <a:off x="8643966" y="5572140"/>
                      <a:ext cx="142876" cy="50006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3175" cap="flat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192" name="Gruppieren 118"/>
                  <p:cNvGrpSpPr/>
                  <p:nvPr/>
                </p:nvGrpSpPr>
                <p:grpSpPr>
                  <a:xfrm>
                    <a:off x="4929190" y="4857760"/>
                    <a:ext cx="1288694" cy="1176768"/>
                    <a:chOff x="5072066" y="4824000"/>
                    <a:chExt cx="1288694" cy="1176768"/>
                  </a:xfrm>
                </p:grpSpPr>
                <p:sp>
                  <p:nvSpPr>
                    <p:cNvPr id="204" name="Striped Right Arrow 35"/>
                    <p:cNvSpPr/>
                    <p:nvPr/>
                  </p:nvSpPr>
                  <p:spPr>
                    <a:xfrm>
                      <a:off x="5072066" y="4929198"/>
                      <a:ext cx="357190" cy="142876"/>
                    </a:xfrm>
                    <a:prstGeom prst="stripedRightArrow">
                      <a:avLst/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 cap="flat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5" name="Striped Right Arrow 35"/>
                    <p:cNvSpPr/>
                    <p:nvPr/>
                  </p:nvSpPr>
                  <p:spPr>
                    <a:xfrm>
                      <a:off x="5500694" y="4929198"/>
                      <a:ext cx="571504" cy="142876"/>
                    </a:xfrm>
                    <a:prstGeom prst="stripedRightArrow">
                      <a:avLst/>
                    </a:prstGeom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  <a:ln cap="flat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06" name="Gruppieren 86"/>
                    <p:cNvGrpSpPr/>
                    <p:nvPr/>
                  </p:nvGrpSpPr>
                  <p:grpSpPr>
                    <a:xfrm>
                      <a:off x="5286380" y="4824000"/>
                      <a:ext cx="360000" cy="360000"/>
                      <a:chOff x="5286380" y="5143512"/>
                      <a:chExt cx="357190" cy="357190"/>
                    </a:xfrm>
                  </p:grpSpPr>
                  <p:sp>
                    <p:nvSpPr>
                      <p:cNvPr id="213" name="Rechteck 131"/>
                      <p:cNvSpPr/>
                      <p:nvPr/>
                    </p:nvSpPr>
                    <p:spPr>
                      <a:xfrm>
                        <a:off x="5286380" y="5143512"/>
                        <a:ext cx="357190" cy="357190"/>
                      </a:xfrm>
                      <a:prstGeom prst="rect">
                        <a:avLst/>
                      </a:prstGeom>
                      <a:solidFill>
                        <a:schemeClr val="accent1">
                          <a:alpha val="47000"/>
                        </a:schemeClr>
                      </a:solidFill>
                      <a:ln cap="flat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214" name="Gerade Verbindung 132"/>
                      <p:cNvCxnSpPr/>
                      <p:nvPr/>
                    </p:nvCxnSpPr>
                    <p:spPr>
                      <a:xfrm rot="16200000" flipH="1">
                        <a:off x="5286380" y="5143512"/>
                        <a:ext cx="357190" cy="357190"/>
                      </a:xfrm>
                      <a:prstGeom prst="line">
                        <a:avLst/>
                      </a:prstGeom>
                      <a:ln cap="flat">
                        <a:solidFill>
                          <a:schemeClr val="accent1">
                            <a:shade val="95000"/>
                            <a:satMod val="105000"/>
                            <a:alpha val="3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07" name="Striped Right Arrow 35"/>
                    <p:cNvSpPr/>
                    <p:nvPr/>
                  </p:nvSpPr>
                  <p:spPr>
                    <a:xfrm rot="5400000">
                      <a:off x="5126347" y="5342074"/>
                      <a:ext cx="684000" cy="144000"/>
                    </a:xfrm>
                    <a:prstGeom prst="stripedRightArrow">
                      <a:avLst/>
                    </a:prstGeom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  <a:ln cap="flat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08" name="Gerade Verbindung 123"/>
                    <p:cNvCxnSpPr/>
                    <p:nvPr/>
                  </p:nvCxnSpPr>
                  <p:spPr>
                    <a:xfrm rot="16200000" flipH="1">
                      <a:off x="5286380" y="5640768"/>
                      <a:ext cx="360000" cy="360000"/>
                    </a:xfrm>
                    <a:prstGeom prst="line">
                      <a:avLst/>
                    </a:prstGeom>
                    <a:ln cap="flat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9" name="Gerade Verbindung 124"/>
                    <p:cNvCxnSpPr/>
                    <p:nvPr/>
                  </p:nvCxnSpPr>
                  <p:spPr>
                    <a:xfrm rot="16200000" flipH="1">
                      <a:off x="6000760" y="4857761"/>
                      <a:ext cx="360000" cy="360000"/>
                    </a:xfrm>
                    <a:prstGeom prst="line">
                      <a:avLst/>
                    </a:prstGeom>
                    <a:ln cap="flat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0" name="Striped Right Arrow 35"/>
                    <p:cNvSpPr/>
                    <p:nvPr/>
                  </p:nvSpPr>
                  <p:spPr>
                    <a:xfrm>
                      <a:off x="5500694" y="5715016"/>
                      <a:ext cx="608400" cy="142876"/>
                    </a:xfrm>
                    <a:prstGeom prst="stripedRightArrow">
                      <a:avLst/>
                    </a:prstGeom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  <a:ln cap="flat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1" name="Striped Right Arrow 35"/>
                    <p:cNvSpPr/>
                    <p:nvPr/>
                  </p:nvSpPr>
                  <p:spPr>
                    <a:xfrm rot="5400000">
                      <a:off x="5850000" y="5328000"/>
                      <a:ext cx="648000" cy="144000"/>
                    </a:xfrm>
                    <a:prstGeom prst="stripedRightArrow">
                      <a:avLst/>
                    </a:prstGeom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  <a:ln cap="flat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12" name="Gerade Verbindung 130"/>
                    <p:cNvCxnSpPr/>
                    <p:nvPr/>
                  </p:nvCxnSpPr>
                  <p:spPr>
                    <a:xfrm rot="16200000" flipH="1">
                      <a:off x="5997950" y="5616000"/>
                      <a:ext cx="360000" cy="360000"/>
                    </a:xfrm>
                    <a:prstGeom prst="line">
                      <a:avLst/>
                    </a:prstGeom>
                    <a:ln cap="flat">
                      <a:solidFill>
                        <a:schemeClr val="accent1">
                          <a:shade val="95000"/>
                          <a:satMod val="105000"/>
                          <a:alpha val="3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93" name="Rechteck 133"/>
                  <p:cNvSpPr/>
                  <p:nvPr/>
                </p:nvSpPr>
                <p:spPr>
                  <a:xfrm rot="2207417">
                    <a:off x="7241389" y="5858063"/>
                    <a:ext cx="70457" cy="416405"/>
                  </a:xfrm>
                  <a:prstGeom prst="rect">
                    <a:avLst/>
                  </a:prstGeom>
                  <a:solidFill>
                    <a:schemeClr val="tx1"/>
                  </a:solidFill>
                  <a:ln cap="flat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94" name="Striped Right Arrow 35"/>
                  <p:cNvSpPr/>
                  <p:nvPr/>
                </p:nvSpPr>
                <p:spPr>
                  <a:xfrm rot="10147030" flipV="1">
                    <a:off x="7269422" y="5924380"/>
                    <a:ext cx="1308304" cy="45719"/>
                  </a:xfrm>
                  <a:prstGeom prst="stripedRightArrow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cap="flat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95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/>
                  <a:srcRect/>
                  <a:stretch>
                    <a:fillRect/>
                  </a:stretch>
                </p:blipFill>
                <p:spPr bwMode="auto">
                  <a:xfrm rot="18438863">
                    <a:off x="6967008" y="5928883"/>
                    <a:ext cx="423737" cy="132426"/>
                  </a:xfrm>
                  <a:prstGeom prst="rect">
                    <a:avLst/>
                  </a:prstGeom>
                  <a:noFill/>
                  <a:ln w="9525" cap="flat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196" name="Striped Right Arrow 35"/>
                  <p:cNvSpPr/>
                  <p:nvPr/>
                </p:nvSpPr>
                <p:spPr>
                  <a:xfrm rot="21232800" flipV="1">
                    <a:off x="7283894" y="6001921"/>
                    <a:ext cx="1364216" cy="45719"/>
                  </a:xfrm>
                  <a:prstGeom prst="stripedRightArrow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cap="flat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7" name="Striped Right Arrow 35"/>
                  <p:cNvSpPr/>
                  <p:nvPr/>
                </p:nvSpPr>
                <p:spPr>
                  <a:xfrm rot="12028829" flipV="1">
                    <a:off x="7462273" y="5691646"/>
                    <a:ext cx="1220361" cy="45719"/>
                  </a:xfrm>
                  <a:prstGeom prst="stripedRightArrow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cap="flat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8" name="Rechteck 137"/>
                  <p:cNvSpPr/>
                  <p:nvPr/>
                </p:nvSpPr>
                <p:spPr>
                  <a:xfrm rot="17511696">
                    <a:off x="7164000" y="5184000"/>
                    <a:ext cx="241968" cy="416405"/>
                  </a:xfrm>
                  <a:prstGeom prst="rect">
                    <a:avLst/>
                  </a:prstGeom>
                  <a:solidFill>
                    <a:schemeClr val="tx1"/>
                  </a:solidFill>
                  <a:ln cap="flat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99" name="Textfeld 138"/>
                  <p:cNvSpPr txBox="1"/>
                  <p:nvPr/>
                </p:nvSpPr>
                <p:spPr>
                  <a:xfrm rot="1302286">
                    <a:off x="7037544" y="5256000"/>
                    <a:ext cx="571504" cy="307777"/>
                  </a:xfrm>
                  <a:prstGeom prst="rect">
                    <a:avLst/>
                  </a:prstGeom>
                  <a:noFill/>
                  <a:ln cap="flat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400" b="1" dirty="0" smtClean="0">
                        <a:solidFill>
                          <a:schemeClr val="bg1"/>
                        </a:solidFill>
                      </a:rPr>
                      <a:t>CCD</a:t>
                    </a:r>
                    <a:endParaRPr lang="de-DE" sz="14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0" name="Abgerundetes Rechteck 139"/>
                  <p:cNvSpPr/>
                  <p:nvPr/>
                </p:nvSpPr>
                <p:spPr>
                  <a:xfrm>
                    <a:off x="4857752" y="4714884"/>
                    <a:ext cx="4143404" cy="1714512"/>
                  </a:xfrm>
                  <a:prstGeom prst="roundRect">
                    <a:avLst>
                      <a:gd name="adj" fmla="val 9260"/>
                    </a:avLst>
                  </a:prstGeom>
                  <a:noFill/>
                  <a:ln w="25400" cap="flat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01" name="Textfeld 140"/>
                  <p:cNvSpPr txBox="1"/>
                  <p:nvPr/>
                </p:nvSpPr>
                <p:spPr>
                  <a:xfrm>
                    <a:off x="5072066" y="6072206"/>
                    <a:ext cx="1357322" cy="307777"/>
                  </a:xfrm>
                  <a:prstGeom prst="rect">
                    <a:avLst/>
                  </a:prstGeom>
                  <a:noFill/>
                  <a:ln cap="flat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400" dirty="0" smtClean="0"/>
                      <a:t>Mach-Zehnder</a:t>
                    </a:r>
                    <a:endParaRPr lang="de-DE" sz="1400" dirty="0"/>
                  </a:p>
                </p:txBody>
              </p:sp>
              <p:sp>
                <p:nvSpPr>
                  <p:cNvPr id="202" name="Textfeld 141"/>
                  <p:cNvSpPr txBox="1"/>
                  <p:nvPr/>
                </p:nvSpPr>
                <p:spPr>
                  <a:xfrm>
                    <a:off x="7358082" y="4786322"/>
                    <a:ext cx="1357322" cy="307777"/>
                  </a:xfrm>
                  <a:prstGeom prst="rect">
                    <a:avLst/>
                  </a:prstGeom>
                  <a:noFill/>
                  <a:ln cap="flat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400" dirty="0" smtClean="0"/>
                      <a:t>Czerny-Turner</a:t>
                    </a:r>
                    <a:endParaRPr lang="de-DE" sz="1400" dirty="0"/>
                  </a:p>
                </p:txBody>
              </p:sp>
              <p:cxnSp>
                <p:nvCxnSpPr>
                  <p:cNvPr id="203" name="Gerade Verbindung 143"/>
                  <p:cNvCxnSpPr/>
                  <p:nvPr/>
                </p:nvCxnSpPr>
                <p:spPr>
                  <a:xfrm rot="5400000">
                    <a:off x="5857884" y="5572140"/>
                    <a:ext cx="1571636" cy="1588"/>
                  </a:xfrm>
                  <a:prstGeom prst="line">
                    <a:avLst/>
                  </a:prstGeom>
                  <a:ln w="9525" cap="flat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5" name="TextBox 2"/>
                <p:cNvSpPr txBox="1"/>
                <p:nvPr/>
              </p:nvSpPr>
              <p:spPr>
                <a:xfrm>
                  <a:off x="4584604" y="6367648"/>
                  <a:ext cx="41366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/>
                    <a:t>T</a:t>
                  </a:r>
                  <a:r>
                    <a:rPr lang="en-US" sz="1600" dirty="0" smtClean="0"/>
                    <a:t>ime- </a:t>
                  </a:r>
                  <a:r>
                    <a:rPr lang="en-US" sz="1600" b="1" dirty="0" smtClean="0"/>
                    <a:t>A</a:t>
                  </a:r>
                  <a:r>
                    <a:rPr lang="en-US" sz="1600" dirty="0" smtClean="0"/>
                    <a:t>nd </a:t>
                  </a:r>
                  <a:r>
                    <a:rPr lang="en-US" sz="1600" b="1" dirty="0" smtClean="0"/>
                    <a:t>S</a:t>
                  </a:r>
                  <a:r>
                    <a:rPr lang="en-US" sz="1600" dirty="0" smtClean="0"/>
                    <a:t>pace-</a:t>
                  </a:r>
                  <a:r>
                    <a:rPr lang="en-US" sz="1600" b="1" dirty="0" smtClean="0"/>
                    <a:t>R</a:t>
                  </a:r>
                  <a:r>
                    <a:rPr lang="en-US" sz="1600" dirty="0" smtClean="0"/>
                    <a:t>esolved </a:t>
                  </a:r>
                  <a:r>
                    <a:rPr lang="en-US" sz="1600" b="1" dirty="0" smtClean="0"/>
                    <a:t>I</a:t>
                  </a:r>
                  <a:r>
                    <a:rPr lang="en-US" sz="1600" dirty="0" smtClean="0"/>
                    <a:t>nterferometry,</a:t>
                  </a:r>
                  <a:br>
                    <a:rPr lang="en-US" sz="1600" dirty="0" smtClean="0"/>
                  </a:br>
                  <a:r>
                    <a:rPr lang="en-US" sz="1600" dirty="0" smtClean="0"/>
                    <a:t>P. </a:t>
                  </a:r>
                  <a:r>
                    <a:rPr lang="en-US" sz="1600" dirty="0" err="1" smtClean="0"/>
                    <a:t>Antici</a:t>
                  </a:r>
                  <a:r>
                    <a:rPr lang="en-US" sz="1600" dirty="0" smtClean="0"/>
                    <a:t> </a:t>
                  </a:r>
                  <a:r>
                    <a:rPr lang="en-US" sz="1600" i="1" dirty="0" smtClean="0"/>
                    <a:t>et al., </a:t>
                  </a:r>
                  <a:r>
                    <a:rPr lang="en-US" sz="1600" dirty="0" smtClean="0"/>
                    <a:t>PRL </a:t>
                  </a:r>
                  <a:r>
                    <a:rPr lang="en-US" sz="1600" b="1" dirty="0" smtClean="0"/>
                    <a:t>101, </a:t>
                  </a:r>
                  <a:r>
                    <a:rPr lang="en-US" sz="1600" dirty="0" smtClean="0"/>
                    <a:t>105004 (2008)</a:t>
                  </a:r>
                  <a:endParaRPr lang="en-US" sz="1600" dirty="0"/>
                </a:p>
              </p:txBody>
            </p:sp>
            <p:sp>
              <p:nvSpPr>
                <p:cNvPr id="186" name="Textfeld 140"/>
                <p:cNvSpPr txBox="1"/>
                <p:nvPr/>
              </p:nvSpPr>
              <p:spPr>
                <a:xfrm>
                  <a:off x="6444208" y="4993431"/>
                  <a:ext cx="277202" cy="307777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 smtClean="0"/>
                    <a:t>S</a:t>
                  </a:r>
                  <a:endParaRPr lang="de-DE" sz="1400" dirty="0"/>
                </a:p>
              </p:txBody>
            </p:sp>
            <p:sp>
              <p:nvSpPr>
                <p:cNvPr id="187" name="Textfeld 186"/>
                <p:cNvSpPr txBox="1"/>
                <p:nvPr/>
              </p:nvSpPr>
              <p:spPr>
                <a:xfrm>
                  <a:off x="7103110" y="6021288"/>
                  <a:ext cx="349210" cy="307777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dirty="0"/>
                    <a:t>G</a:t>
                  </a:r>
                </a:p>
              </p:txBody>
            </p:sp>
            <p:sp>
              <p:nvSpPr>
                <p:cNvPr id="188" name="Textfeld 140"/>
                <p:cNvSpPr txBox="1"/>
                <p:nvPr/>
              </p:nvSpPr>
              <p:spPr>
                <a:xfrm>
                  <a:off x="7704609" y="6021288"/>
                  <a:ext cx="1259476" cy="307777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dirty="0" err="1" smtClean="0"/>
                    <a:t>sph</a:t>
                  </a:r>
                  <a:r>
                    <a:rPr lang="de-DE" sz="1400" dirty="0" smtClean="0"/>
                    <a:t>. </a:t>
                  </a:r>
                  <a:r>
                    <a:rPr lang="de-DE" sz="1400" dirty="0" err="1" smtClean="0"/>
                    <a:t>mirror</a:t>
                  </a:r>
                  <a:endParaRPr lang="de-DE" sz="1400" dirty="0"/>
                </a:p>
              </p:txBody>
            </p:sp>
          </p:grpSp>
          <p:sp>
            <p:nvSpPr>
              <p:cNvPr id="182" name="Striped Right Arrow 35"/>
              <p:cNvSpPr/>
              <p:nvPr/>
            </p:nvSpPr>
            <p:spPr>
              <a:xfrm>
                <a:off x="1500166" y="2571744"/>
                <a:ext cx="2571768" cy="45719"/>
              </a:xfrm>
              <a:prstGeom prst="striped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cap="flat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hteck 129"/>
              <p:cNvSpPr/>
              <p:nvPr/>
            </p:nvSpPr>
            <p:spPr>
              <a:xfrm>
                <a:off x="1283042" y="2428868"/>
                <a:ext cx="360000" cy="360000"/>
              </a:xfrm>
              <a:prstGeom prst="rect">
                <a:avLst/>
              </a:prstGeom>
              <a:solidFill>
                <a:schemeClr val="accent1">
                  <a:alpha val="47000"/>
                </a:schemeClr>
              </a:solidFill>
              <a:ln cap="flat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180" name="Gerade Verbindung mit Pfeil 179"/>
            <p:cNvCxnSpPr/>
            <p:nvPr/>
          </p:nvCxnSpPr>
          <p:spPr>
            <a:xfrm rot="5400000">
              <a:off x="1608117" y="1320785"/>
              <a:ext cx="35719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8" name="Textfeld 217"/>
          <p:cNvSpPr txBox="1"/>
          <p:nvPr/>
        </p:nvSpPr>
        <p:spPr>
          <a:xfrm>
            <a:off x="5820850" y="1491779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Timing </a:t>
            </a:r>
            <a:r>
              <a:rPr lang="de-DE" sz="1800" dirty="0" err="1" smtClean="0"/>
              <a:t>of</a:t>
            </a:r>
            <a:r>
              <a:rPr lang="de-DE" sz="1800" dirty="0" smtClean="0"/>
              <a:t> probe </a:t>
            </a:r>
            <a:r>
              <a:rPr lang="de-DE" sz="1800" dirty="0" err="1" smtClean="0"/>
              <a:t>and</a:t>
            </a:r>
            <a:r>
              <a:rPr lang="de-DE" sz="1800" dirty="0" smtClean="0"/>
              <a:t> beam 2:</a:t>
            </a:r>
            <a:endParaRPr lang="de-DE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hteck 218"/>
          <p:cNvSpPr/>
          <p:nvPr/>
        </p:nvSpPr>
        <p:spPr>
          <a:xfrm>
            <a:off x="5748008" y="6069600"/>
            <a:ext cx="280831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430" name="Text Box 20"/>
          <p:cNvSpPr txBox="1">
            <a:spLocks noChangeArrowheads="1"/>
          </p:cNvSpPr>
          <p:nvPr/>
        </p:nvSpPr>
        <p:spPr bwMode="auto">
          <a:xfrm>
            <a:off x="139805" y="272261"/>
            <a:ext cx="888826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Temporal </a:t>
            </a:r>
            <a:r>
              <a:rPr lang="de-DE" sz="2600" dirty="0" err="1" smtClean="0">
                <a:solidFill>
                  <a:schemeClr val="bg1"/>
                </a:solidFill>
              </a:rPr>
              <a:t>and</a:t>
            </a:r>
            <a:r>
              <a:rPr lang="de-DE" sz="2600" dirty="0" smtClean="0">
                <a:solidFill>
                  <a:schemeClr val="bg1"/>
                </a:solidFill>
              </a:rPr>
              <a:t> </a:t>
            </a:r>
            <a:r>
              <a:rPr lang="de-DE" sz="2600" dirty="0" err="1" smtClean="0">
                <a:solidFill>
                  <a:schemeClr val="bg1"/>
                </a:solidFill>
              </a:rPr>
              <a:t>Spatial</a:t>
            </a:r>
            <a:r>
              <a:rPr lang="de-DE" sz="2600" dirty="0" smtClean="0">
                <a:solidFill>
                  <a:schemeClr val="bg1"/>
                </a:solidFill>
              </a:rPr>
              <a:t> </a:t>
            </a:r>
            <a:r>
              <a:rPr lang="de-DE" sz="2600" dirty="0" err="1" smtClean="0">
                <a:solidFill>
                  <a:schemeClr val="bg1"/>
                </a:solidFill>
              </a:rPr>
              <a:t>Overlap</a:t>
            </a:r>
            <a:r>
              <a:rPr lang="de-DE" sz="2600" dirty="0" smtClean="0">
                <a:solidFill>
                  <a:schemeClr val="bg1"/>
                </a:solidFill>
              </a:rPr>
              <a:t> </a:t>
            </a:r>
            <a:r>
              <a:rPr lang="de-DE" sz="2600" dirty="0" err="1" smtClean="0">
                <a:solidFill>
                  <a:schemeClr val="bg1"/>
                </a:solidFill>
              </a:rPr>
              <a:t>of</a:t>
            </a:r>
            <a:r>
              <a:rPr lang="de-DE" sz="2600" dirty="0" smtClean="0">
                <a:solidFill>
                  <a:schemeClr val="bg1"/>
                </a:solidFill>
              </a:rPr>
              <a:t> </a:t>
            </a:r>
            <a:r>
              <a:rPr lang="de-DE" sz="2600" dirty="0" err="1" smtClean="0">
                <a:solidFill>
                  <a:schemeClr val="bg1"/>
                </a:solidFill>
              </a:rPr>
              <a:t>both</a:t>
            </a:r>
            <a:r>
              <a:rPr lang="de-DE" sz="2600" dirty="0" smtClean="0">
                <a:solidFill>
                  <a:schemeClr val="bg1"/>
                </a:solidFill>
              </a:rPr>
              <a:t> </a:t>
            </a:r>
            <a:r>
              <a:rPr lang="de-DE" sz="2600" dirty="0" err="1" smtClean="0">
                <a:solidFill>
                  <a:schemeClr val="bg1"/>
                </a:solidFill>
              </a:rPr>
              <a:t>Beams</a:t>
            </a:r>
            <a:r>
              <a:rPr lang="de-DE" sz="2600" dirty="0" smtClean="0">
                <a:solidFill>
                  <a:schemeClr val="bg1"/>
                </a:solidFill>
              </a:rPr>
              <a:t> @ ARCTURUS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07504" y="1052736"/>
            <a:ext cx="8856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5125" indent="-365125" eaLnBrk="0" hangingPunct="0">
              <a:spcBef>
                <a:spcPts val="400"/>
              </a:spcBef>
              <a:spcAft>
                <a:spcPts val="0"/>
              </a:spcAft>
              <a:tabLst>
                <a:tab pos="365125" algn="l"/>
              </a:tabLst>
            </a:pPr>
            <a:r>
              <a:rPr lang="en-US" sz="2000" dirty="0" smtClean="0">
                <a:sym typeface="Symbol"/>
              </a:rPr>
              <a:t>Results courtesy of M. </a:t>
            </a:r>
            <a:r>
              <a:rPr lang="en-US" sz="2000" dirty="0" err="1" smtClean="0">
                <a:sym typeface="Symbol"/>
              </a:rPr>
              <a:t>Swantusch</a:t>
            </a:r>
            <a:r>
              <a:rPr lang="en-US" sz="2000" dirty="0" smtClean="0">
                <a:sym typeface="Symbol"/>
              </a:rPr>
              <a:t> and O. </a:t>
            </a:r>
            <a:r>
              <a:rPr lang="en-US" sz="2000" dirty="0" err="1" smtClean="0">
                <a:sym typeface="Symbol"/>
              </a:rPr>
              <a:t>Willi</a:t>
            </a:r>
            <a:r>
              <a:rPr lang="en-US" sz="2000" dirty="0" smtClean="0">
                <a:sym typeface="Symbol"/>
              </a:rPr>
              <a:t>, University of Düsseldorf</a:t>
            </a:r>
          </a:p>
        </p:txBody>
      </p:sp>
      <p:grpSp>
        <p:nvGrpSpPr>
          <p:cNvPr id="82" name="Gruppieren 82"/>
          <p:cNvGrpSpPr/>
          <p:nvPr/>
        </p:nvGrpSpPr>
        <p:grpSpPr>
          <a:xfrm>
            <a:off x="4792616" y="2161957"/>
            <a:ext cx="4429124" cy="1471908"/>
            <a:chOff x="0" y="3132007"/>
            <a:chExt cx="4429124" cy="1471908"/>
          </a:xfrm>
        </p:grpSpPr>
        <p:pic>
          <p:nvPicPr>
            <p:cNvPr id="83" name="Picture 2" descr="E:\analyseTasri\SeptOkt2012\oktober2012\tasri\20121031\analysis\067\s67_klein2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132007"/>
              <a:ext cx="4335551" cy="1440000"/>
            </a:xfrm>
            <a:prstGeom prst="rect">
              <a:avLst/>
            </a:prstGeom>
            <a:noFill/>
          </p:spPr>
        </p:pic>
        <p:sp>
          <p:nvSpPr>
            <p:cNvPr id="84" name="Textfeld 83"/>
            <p:cNvSpPr txBox="1"/>
            <p:nvPr/>
          </p:nvSpPr>
          <p:spPr>
            <a:xfrm>
              <a:off x="3190614" y="3132007"/>
              <a:ext cx="1143008" cy="24622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Beam1</a:t>
              </a:r>
              <a:r>
                <a:rPr lang="de-DE" sz="1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+Beam2</a:t>
              </a:r>
              <a:endParaRPr lang="de-DE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5" name="Gerade Verbindung 84"/>
            <p:cNvCxnSpPr/>
            <p:nvPr/>
          </p:nvCxnSpPr>
          <p:spPr>
            <a:xfrm rot="5400000">
              <a:off x="1214017" y="3857231"/>
              <a:ext cx="1428760" cy="794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85"/>
            <p:cNvCxnSpPr/>
            <p:nvPr/>
          </p:nvCxnSpPr>
          <p:spPr>
            <a:xfrm rot="5400000">
              <a:off x="1428331" y="3857231"/>
              <a:ext cx="1428760" cy="794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86"/>
            <p:cNvCxnSpPr/>
            <p:nvPr/>
          </p:nvCxnSpPr>
          <p:spPr>
            <a:xfrm>
              <a:off x="0" y="3996000"/>
              <a:ext cx="4320000" cy="1588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87"/>
            <p:cNvCxnSpPr/>
            <p:nvPr/>
          </p:nvCxnSpPr>
          <p:spPr>
            <a:xfrm>
              <a:off x="0" y="3816000"/>
              <a:ext cx="4320000" cy="1588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feld 88"/>
            <p:cNvSpPr txBox="1"/>
            <p:nvPr/>
          </p:nvSpPr>
          <p:spPr>
            <a:xfrm>
              <a:off x="0" y="4121355"/>
              <a:ext cx="15795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 err="1" smtClean="0">
                  <a:solidFill>
                    <a:schemeClr val="bg1"/>
                  </a:solidFill>
                  <a:latin typeface="Symbol" pitchFamily="18" charset="2"/>
                </a:rPr>
                <a:t>D</a:t>
              </a:r>
              <a:r>
                <a:rPr lang="de-DE" sz="1400" b="1" dirty="0" err="1" smtClean="0">
                  <a:solidFill>
                    <a:schemeClr val="bg1"/>
                  </a:solidFill>
                </a:rPr>
                <a:t>t</a:t>
              </a:r>
              <a:r>
                <a:rPr lang="de-DE" sz="1400" b="1" dirty="0" smtClean="0">
                  <a:solidFill>
                    <a:schemeClr val="bg1"/>
                  </a:solidFill>
                </a:rPr>
                <a:t> = 700 </a:t>
              </a:r>
              <a:r>
                <a:rPr lang="de-DE" sz="1400" b="1" dirty="0" err="1" smtClean="0">
                  <a:solidFill>
                    <a:schemeClr val="bg1"/>
                  </a:solidFill>
                </a:rPr>
                <a:t>fs</a:t>
              </a: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0" y="4286256"/>
              <a:ext cx="16515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 err="1" smtClean="0">
                  <a:solidFill>
                    <a:schemeClr val="bg1"/>
                  </a:solidFill>
                  <a:latin typeface="Symbol" pitchFamily="18" charset="2"/>
                </a:rPr>
                <a:t>D</a:t>
              </a:r>
              <a:r>
                <a:rPr lang="de-DE" sz="1400" b="1" dirty="0" err="1" smtClean="0">
                  <a:solidFill>
                    <a:schemeClr val="bg1"/>
                  </a:solidFill>
                </a:rPr>
                <a:t>x</a:t>
              </a:r>
              <a:r>
                <a:rPr lang="de-DE" sz="1400" b="1" dirty="0" smtClean="0">
                  <a:solidFill>
                    <a:schemeClr val="bg1"/>
                  </a:solidFill>
                </a:rPr>
                <a:t> = 25 µm</a:t>
              </a: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1" name="Textfeld 90"/>
            <p:cNvSpPr txBox="1"/>
            <p:nvPr/>
          </p:nvSpPr>
          <p:spPr>
            <a:xfrm>
              <a:off x="3714744" y="4357694"/>
              <a:ext cx="7143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dirty="0" smtClean="0">
                  <a:solidFill>
                    <a:schemeClr val="bg1"/>
                  </a:solidFill>
                </a:rPr>
                <a:t>31.10#67</a:t>
              </a:r>
              <a:endParaRPr lang="de-DE" sz="1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Gruppieren 69"/>
          <p:cNvGrpSpPr/>
          <p:nvPr/>
        </p:nvGrpSpPr>
        <p:grpSpPr>
          <a:xfrm>
            <a:off x="6302" y="3733593"/>
            <a:ext cx="4391470" cy="1460667"/>
            <a:chOff x="-32" y="1142984"/>
            <a:chExt cx="4391470" cy="1460667"/>
          </a:xfrm>
        </p:grpSpPr>
        <p:pic>
          <p:nvPicPr>
            <p:cNvPr id="93" name="Picture 2" descr="E:\analyseTasri\SeptOkt2012\oktober2012\tasri\20121031\analysis\049\s49_klein2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142984"/>
              <a:ext cx="4320000" cy="1434835"/>
            </a:xfrm>
            <a:prstGeom prst="rect">
              <a:avLst/>
            </a:prstGeom>
            <a:noFill/>
          </p:spPr>
        </p:pic>
        <p:sp>
          <p:nvSpPr>
            <p:cNvPr id="94" name="Textfeld 93"/>
            <p:cNvSpPr txBox="1"/>
            <p:nvPr/>
          </p:nvSpPr>
          <p:spPr>
            <a:xfrm>
              <a:off x="-32" y="2321334"/>
              <a:ext cx="714348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Beam2</a:t>
              </a:r>
              <a:endParaRPr lang="de-DE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Textfeld 94"/>
            <p:cNvSpPr txBox="1"/>
            <p:nvPr/>
          </p:nvSpPr>
          <p:spPr>
            <a:xfrm>
              <a:off x="3677058" y="2357430"/>
              <a:ext cx="7143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dirty="0" smtClean="0">
                  <a:solidFill>
                    <a:schemeClr val="bg1"/>
                  </a:solidFill>
                </a:rPr>
                <a:t>31.10#49</a:t>
              </a:r>
              <a:endParaRPr lang="de-DE" sz="1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96" name="Gerade Verbindung 95"/>
            <p:cNvCxnSpPr/>
            <p:nvPr/>
          </p:nvCxnSpPr>
          <p:spPr>
            <a:xfrm rot="5400000">
              <a:off x="1208477" y="1856967"/>
              <a:ext cx="1428760" cy="794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96"/>
            <p:cNvCxnSpPr/>
            <p:nvPr/>
          </p:nvCxnSpPr>
          <p:spPr>
            <a:xfrm>
              <a:off x="-32" y="1714488"/>
              <a:ext cx="4320000" cy="1588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uppieren 81"/>
          <p:cNvGrpSpPr/>
          <p:nvPr/>
        </p:nvGrpSpPr>
        <p:grpSpPr>
          <a:xfrm>
            <a:off x="6302" y="2161957"/>
            <a:ext cx="4391470" cy="1460667"/>
            <a:chOff x="4824000" y="1142984"/>
            <a:chExt cx="4391470" cy="1460667"/>
          </a:xfrm>
        </p:grpSpPr>
        <p:pic>
          <p:nvPicPr>
            <p:cNvPr id="99" name="Picture 3" descr="E:\analyseTasri\SeptOkt2012\oktober2012\tasri\20121031\analysis\066\s66_klein2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24000" y="1142984"/>
              <a:ext cx="4320000" cy="1434835"/>
            </a:xfrm>
            <a:prstGeom prst="rect">
              <a:avLst/>
            </a:prstGeom>
            <a:noFill/>
          </p:spPr>
        </p:pic>
        <p:sp>
          <p:nvSpPr>
            <p:cNvPr id="100" name="Textfeld 99"/>
            <p:cNvSpPr txBox="1"/>
            <p:nvPr/>
          </p:nvSpPr>
          <p:spPr>
            <a:xfrm>
              <a:off x="8066711" y="1142984"/>
              <a:ext cx="1065257" cy="24622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Beam1</a:t>
              </a:r>
              <a:endParaRPr lang="de-DE" sz="1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Textfeld 100"/>
            <p:cNvSpPr txBox="1"/>
            <p:nvPr/>
          </p:nvSpPr>
          <p:spPr>
            <a:xfrm>
              <a:off x="8501090" y="2357430"/>
              <a:ext cx="7143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dirty="0" smtClean="0">
                  <a:solidFill>
                    <a:schemeClr val="bg1"/>
                  </a:solidFill>
                </a:rPr>
                <a:t>31.10#66</a:t>
              </a:r>
              <a:endParaRPr lang="de-DE" sz="1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02" name="Gerade Verbindung 101"/>
            <p:cNvCxnSpPr/>
            <p:nvPr/>
          </p:nvCxnSpPr>
          <p:spPr>
            <a:xfrm rot="5400000">
              <a:off x="6252331" y="1856967"/>
              <a:ext cx="1428760" cy="794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2"/>
            <p:cNvCxnSpPr/>
            <p:nvPr/>
          </p:nvCxnSpPr>
          <p:spPr>
            <a:xfrm>
              <a:off x="4824000" y="2071678"/>
              <a:ext cx="4320000" cy="1588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uppieren 84"/>
          <p:cNvGrpSpPr/>
          <p:nvPr/>
        </p:nvGrpSpPr>
        <p:grpSpPr>
          <a:xfrm>
            <a:off x="0" y="2233395"/>
            <a:ext cx="792088" cy="928694"/>
            <a:chOff x="136574" y="3500438"/>
            <a:chExt cx="792088" cy="928694"/>
          </a:xfrm>
        </p:grpSpPr>
        <p:cxnSp>
          <p:nvCxnSpPr>
            <p:cNvPr id="105" name="Gerade Verbindung mit Pfeil 104"/>
            <p:cNvCxnSpPr/>
            <p:nvPr/>
          </p:nvCxnSpPr>
          <p:spPr>
            <a:xfrm rot="5400000" flipH="1" flipV="1">
              <a:off x="106331" y="3821909"/>
              <a:ext cx="643736" cy="79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/>
            <p:cNvCxnSpPr/>
            <p:nvPr/>
          </p:nvCxnSpPr>
          <p:spPr>
            <a:xfrm>
              <a:off x="357158" y="4071942"/>
              <a:ext cx="571504" cy="1588"/>
            </a:xfrm>
            <a:prstGeom prst="line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feld 106"/>
            <p:cNvSpPr txBox="1"/>
            <p:nvPr/>
          </p:nvSpPr>
          <p:spPr>
            <a:xfrm>
              <a:off x="136574" y="3631172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x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95322" y="4059800"/>
              <a:ext cx="264816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t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9" name="Gruppieren 105"/>
          <p:cNvGrpSpPr/>
          <p:nvPr/>
        </p:nvGrpSpPr>
        <p:grpSpPr>
          <a:xfrm>
            <a:off x="4792616" y="3773124"/>
            <a:ext cx="4393060" cy="1460667"/>
            <a:chOff x="4822410" y="2786058"/>
            <a:chExt cx="4393060" cy="1460667"/>
          </a:xfrm>
        </p:grpSpPr>
        <p:pic>
          <p:nvPicPr>
            <p:cNvPr id="110" name="Picture 4" descr="E:\analyseTasri\SeptOkt2012\oktober2012\tasri\20121031\analysis\010\s10_klein2.bmp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24032" y="2786058"/>
              <a:ext cx="4320000" cy="1434835"/>
            </a:xfrm>
            <a:prstGeom prst="rect">
              <a:avLst/>
            </a:prstGeom>
            <a:noFill/>
          </p:spPr>
        </p:pic>
        <p:cxnSp>
          <p:nvCxnSpPr>
            <p:cNvPr id="111" name="Gerade Verbindung 110"/>
            <p:cNvCxnSpPr/>
            <p:nvPr/>
          </p:nvCxnSpPr>
          <p:spPr>
            <a:xfrm rot="5400000">
              <a:off x="6180957" y="3500041"/>
              <a:ext cx="1428760" cy="794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111"/>
            <p:cNvCxnSpPr/>
            <p:nvPr/>
          </p:nvCxnSpPr>
          <p:spPr>
            <a:xfrm>
              <a:off x="4824000" y="3528000"/>
              <a:ext cx="4320000" cy="1588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112"/>
            <p:cNvCxnSpPr/>
            <p:nvPr/>
          </p:nvCxnSpPr>
          <p:spPr>
            <a:xfrm rot="5400000">
              <a:off x="6228000" y="3500041"/>
              <a:ext cx="1428760" cy="794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 Verbindung 113"/>
            <p:cNvCxnSpPr/>
            <p:nvPr/>
          </p:nvCxnSpPr>
          <p:spPr>
            <a:xfrm>
              <a:off x="4824000" y="3571876"/>
              <a:ext cx="4320000" cy="1588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feld 114"/>
            <p:cNvSpPr txBox="1"/>
            <p:nvPr/>
          </p:nvSpPr>
          <p:spPr>
            <a:xfrm>
              <a:off x="4822410" y="3964408"/>
              <a:ext cx="1928826" cy="24622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Beam1</a:t>
              </a:r>
              <a:r>
                <a:rPr lang="de-DE" sz="1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+Beam2 </a:t>
              </a:r>
              <a:r>
                <a:rPr lang="de-DE" sz="10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overlapped</a:t>
              </a:r>
              <a:endParaRPr lang="de-DE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" name="Textfeld 115"/>
            <p:cNvSpPr txBox="1"/>
            <p:nvPr/>
          </p:nvSpPr>
          <p:spPr>
            <a:xfrm>
              <a:off x="8501090" y="4000504"/>
              <a:ext cx="7143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dirty="0" smtClean="0">
                  <a:solidFill>
                    <a:schemeClr val="bg1"/>
                  </a:solidFill>
                </a:rPr>
                <a:t>31.10#10</a:t>
              </a:r>
              <a:endParaRPr lang="de-DE" sz="1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7" name="Textfeld 52"/>
          <p:cNvSpPr txBox="1"/>
          <p:nvPr/>
        </p:nvSpPr>
        <p:spPr>
          <a:xfrm>
            <a:off x="827584" y="1722294"/>
            <a:ext cx="2775220" cy="338554"/>
          </a:xfrm>
          <a:prstGeom prst="rect">
            <a:avLst/>
          </a:prstGeom>
          <a:noFill/>
          <a:ln cap="rnd">
            <a:noFill/>
          </a:ln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Single-beam </a:t>
            </a:r>
            <a:r>
              <a:rPr lang="de-DE" sz="1600" b="1" dirty="0" err="1" smtClean="0"/>
              <a:t>interaction</a:t>
            </a:r>
            <a:endParaRPr lang="de-DE" sz="1600" b="1" dirty="0"/>
          </a:p>
        </p:txBody>
      </p:sp>
      <p:sp>
        <p:nvSpPr>
          <p:cNvPr id="118" name="Textfeld 52"/>
          <p:cNvSpPr txBox="1"/>
          <p:nvPr/>
        </p:nvSpPr>
        <p:spPr>
          <a:xfrm>
            <a:off x="5652120" y="1722294"/>
            <a:ext cx="3065500" cy="338554"/>
          </a:xfrm>
          <a:prstGeom prst="rect">
            <a:avLst/>
          </a:prstGeom>
          <a:noFill/>
          <a:ln cap="rnd">
            <a:noFill/>
          </a:ln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Dual-beam </a:t>
            </a:r>
            <a:r>
              <a:rPr lang="de-DE" sz="1600" b="1" dirty="0" err="1" smtClean="0"/>
              <a:t>interaction</a:t>
            </a:r>
            <a:endParaRPr lang="de-DE" sz="1600" b="1" dirty="0"/>
          </a:p>
        </p:txBody>
      </p:sp>
      <p:sp>
        <p:nvSpPr>
          <p:cNvPr id="119" name="Textfeld 118"/>
          <p:cNvSpPr txBox="1"/>
          <p:nvPr/>
        </p:nvSpPr>
        <p:spPr>
          <a:xfrm>
            <a:off x="1331640" y="5590981"/>
            <a:ext cx="6500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z="2000" dirty="0" err="1" smtClean="0">
                <a:latin typeface="+mn-lt"/>
                <a:cs typeface="Arial" pitchFamily="34" charset="0"/>
              </a:rPr>
              <a:t>Increasing</a:t>
            </a:r>
            <a:r>
              <a:rPr lang="de-DE" sz="2000" dirty="0" smtClean="0">
                <a:latin typeface="+mn-lt"/>
                <a:cs typeface="Arial" pitchFamily="34" charset="0"/>
              </a:rPr>
              <a:t> temporal </a:t>
            </a:r>
            <a:r>
              <a:rPr lang="de-DE" sz="2000" dirty="0" err="1" smtClean="0">
                <a:latin typeface="+mn-lt"/>
                <a:cs typeface="Arial" pitchFamily="34" charset="0"/>
              </a:rPr>
              <a:t>resolution</a:t>
            </a:r>
            <a:r>
              <a:rPr lang="de-DE" sz="2000" dirty="0" smtClean="0">
                <a:latin typeface="+mn-lt"/>
                <a:cs typeface="Arial" pitchFamily="34" charset="0"/>
              </a:rPr>
              <a:t> </a:t>
            </a:r>
            <a:r>
              <a:rPr lang="de-DE" sz="2000" dirty="0" err="1" smtClean="0">
                <a:latin typeface="+mn-lt"/>
                <a:cs typeface="Arial" pitchFamily="34" charset="0"/>
              </a:rPr>
              <a:t>possible</a:t>
            </a:r>
            <a:r>
              <a:rPr lang="de-DE" sz="2000" dirty="0" smtClean="0">
                <a:latin typeface="+mn-lt"/>
                <a:cs typeface="Arial" pitchFamily="34" charset="0"/>
              </a:rPr>
              <a:t> </a:t>
            </a:r>
            <a:r>
              <a:rPr lang="de-DE" sz="2000" dirty="0" err="1" smtClean="0">
                <a:latin typeface="+mn-lt"/>
                <a:cs typeface="Arial" pitchFamily="34" charset="0"/>
              </a:rPr>
              <a:t>by</a:t>
            </a:r>
            <a:r>
              <a:rPr lang="de-DE" sz="2000" dirty="0" smtClean="0">
                <a:latin typeface="+mn-lt"/>
                <a:cs typeface="Arial" pitchFamily="34" charset="0"/>
              </a:rPr>
              <a:t> </a:t>
            </a:r>
            <a:r>
              <a:rPr lang="de-DE" sz="2000" dirty="0" err="1" smtClean="0">
                <a:latin typeface="+mn-lt"/>
                <a:cs typeface="Arial" pitchFamily="34" charset="0"/>
              </a:rPr>
              <a:t>using</a:t>
            </a:r>
            <a:r>
              <a:rPr lang="de-DE" sz="2000" dirty="0" smtClean="0">
                <a:latin typeface="+mn-lt"/>
                <a:cs typeface="Arial" pitchFamily="34" charset="0"/>
              </a:rPr>
              <a:t> </a:t>
            </a:r>
            <a:r>
              <a:rPr lang="de-DE" sz="2000" dirty="0" err="1" smtClean="0">
                <a:latin typeface="+mn-lt"/>
                <a:cs typeface="Arial" pitchFamily="34" charset="0"/>
              </a:rPr>
              <a:t>less</a:t>
            </a:r>
            <a:r>
              <a:rPr lang="de-DE" sz="2000" dirty="0" smtClean="0">
                <a:latin typeface="+mn-lt"/>
                <a:cs typeface="Arial" pitchFamily="34" charset="0"/>
              </a:rPr>
              <a:t> </a:t>
            </a:r>
            <a:r>
              <a:rPr lang="de-DE" sz="2000" dirty="0" err="1" smtClean="0">
                <a:latin typeface="+mn-lt"/>
                <a:cs typeface="Arial" pitchFamily="34" charset="0"/>
              </a:rPr>
              <a:t>chirped</a:t>
            </a:r>
            <a:r>
              <a:rPr lang="de-DE" sz="2000" dirty="0" smtClean="0">
                <a:latin typeface="+mn-lt"/>
                <a:cs typeface="Arial" pitchFamily="34" charset="0"/>
              </a:rPr>
              <a:t> probe pulse</a:t>
            </a:r>
            <a:endParaRPr lang="de-DE" sz="2000" dirty="0"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fld id="{60BA2BA8-2C03-4169-BCDF-D8D3906B1795}" type="slidenum">
              <a:rPr lang="en-US" smtClean="0">
                <a:solidFill>
                  <a:prstClr val="black"/>
                </a:solidFill>
                <a:ea typeface="ＭＳ Ｐゴシック"/>
              </a:rPr>
              <a:pPr defTabSz="457200">
                <a:defRPr/>
              </a:pPr>
              <a:t>29</a:t>
            </a:fld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pic>
        <p:nvPicPr>
          <p:cNvPr id="22" name="Picture 16" descr="H:\jaeckel\FSU\090928 Berlin TR18 Treffen\Bilder\OP-setu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1052736"/>
            <a:ext cx="4754562" cy="417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111820" y="6309320"/>
            <a:ext cx="46297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R. </a:t>
            </a:r>
            <a:r>
              <a:rPr lang="en-US" sz="1600" dirty="0" err="1" smtClean="0"/>
              <a:t>Benattar</a:t>
            </a:r>
            <a:r>
              <a:rPr lang="en-US" sz="1600" dirty="0" smtClean="0"/>
              <a:t> </a:t>
            </a:r>
            <a:r>
              <a:rPr lang="en-US" sz="1600" i="1" dirty="0" smtClean="0"/>
              <a:t>et al</a:t>
            </a:r>
            <a:r>
              <a:rPr lang="en-US" sz="1600" dirty="0" smtClean="0"/>
              <a:t>. (1979); G. </a:t>
            </a:r>
            <a:r>
              <a:rPr lang="en-US" sz="1600" dirty="0" err="1" smtClean="0"/>
              <a:t>Pretzler</a:t>
            </a:r>
            <a:r>
              <a:rPr lang="en-US" sz="1600" dirty="0" smtClean="0"/>
              <a:t> </a:t>
            </a:r>
            <a:r>
              <a:rPr lang="en-US" sz="1600" i="1" dirty="0" smtClean="0"/>
              <a:t>et al</a:t>
            </a:r>
            <a:r>
              <a:rPr lang="en-US" sz="1600" dirty="0" smtClean="0"/>
              <a:t>. (1992)</a:t>
            </a:r>
            <a:endParaRPr lang="en-US" sz="1600" dirty="0"/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5357813" y="2780928"/>
            <a:ext cx="17972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Abel inversion</a:t>
            </a: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5357813" y="980728"/>
            <a:ext cx="30332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phase </a:t>
            </a:r>
            <a:r>
              <a:rPr lang="en-US" sz="2000" dirty="0" smtClean="0"/>
              <a:t>shift (measured </a:t>
            </a:r>
            <a:br>
              <a:rPr lang="en-US" sz="2000" dirty="0" smtClean="0"/>
            </a:br>
            <a:r>
              <a:rPr lang="en-US" sz="2000" dirty="0" smtClean="0"/>
              <a:t>tangentially) </a:t>
            </a:r>
            <a:r>
              <a:rPr lang="en-US" sz="2000" dirty="0" smtClean="0">
                <a:sym typeface="Symbol"/>
              </a:rPr>
              <a:t> </a:t>
            </a:r>
            <a:r>
              <a:rPr lang="en-US" sz="2000" dirty="0" smtClean="0"/>
              <a:t>2D </a:t>
            </a:r>
            <a:r>
              <a:rPr lang="en-US" sz="2000" dirty="0"/>
              <a:t>signal</a:t>
            </a: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5357813" y="3820742"/>
            <a:ext cx="36904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3D electron density distribution</a:t>
            </a:r>
          </a:p>
          <a:p>
            <a:r>
              <a:rPr lang="en-US" sz="2000" dirty="0"/>
              <a:t>(cylindrical symmetry)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214313" y="5163791"/>
            <a:ext cx="3347391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u="sng" dirty="0" err="1"/>
              <a:t>Nomarski</a:t>
            </a:r>
            <a:r>
              <a:rPr lang="en-US" sz="2000" u="sng" dirty="0"/>
              <a:t> interferometer:</a:t>
            </a:r>
          </a:p>
          <a:p>
            <a:pPr>
              <a:defRPr/>
            </a:pPr>
            <a:r>
              <a:rPr lang="en-US" sz="2000" dirty="0" smtClean="0"/>
              <a:t>f/2 </a:t>
            </a:r>
            <a:r>
              <a:rPr lang="en-US" sz="2000" dirty="0"/>
              <a:t>imaging onto 12-bit </a:t>
            </a:r>
            <a:r>
              <a:rPr lang="en-US" sz="2000" dirty="0" smtClean="0"/>
              <a:t>CCD</a:t>
            </a:r>
            <a:endParaRPr lang="en-US" sz="2000" dirty="0"/>
          </a:p>
          <a:p>
            <a:pPr marL="177800" indent="-177800">
              <a:tabLst>
                <a:tab pos="2057400" algn="l"/>
              </a:tabLst>
              <a:defRPr/>
            </a:pPr>
            <a:r>
              <a:rPr lang="en-US" sz="2000" dirty="0"/>
              <a:t>Wollaston prism </a:t>
            </a:r>
            <a:r>
              <a:rPr lang="en-US" sz="2000" dirty="0" smtClean="0"/>
              <a:t>+ </a:t>
            </a:r>
            <a:r>
              <a:rPr lang="en-US" sz="2000" dirty="0"/>
              <a:t>polarizer</a:t>
            </a:r>
          </a:p>
        </p:txBody>
      </p:sp>
      <p:sp>
        <p:nvSpPr>
          <p:cNvPr id="44" name="Textfeld 43"/>
          <p:cNvSpPr txBox="1">
            <a:spLocks noChangeArrowheads="1"/>
          </p:cNvSpPr>
          <p:nvPr/>
        </p:nvSpPr>
        <p:spPr bwMode="auto">
          <a:xfrm>
            <a:off x="3779912" y="5229200"/>
            <a:ext cx="535114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7800" indent="-177800">
              <a:buFont typeface="Arial" charset="0"/>
              <a:buChar char="•"/>
              <a:tabLst>
                <a:tab pos="2057400" algn="l"/>
              </a:tabLst>
            </a:pPr>
            <a:r>
              <a:rPr lang="en-US" sz="2000" dirty="0"/>
              <a:t>spatial resolution	</a:t>
            </a:r>
            <a:r>
              <a:rPr lang="en-US" sz="2000" dirty="0" smtClean="0"/>
              <a:t>~ 1.1 </a:t>
            </a:r>
            <a:r>
              <a:rPr lang="en-US" sz="2000" dirty="0"/>
              <a:t>µm</a:t>
            </a:r>
          </a:p>
          <a:p>
            <a:pPr marL="177800" indent="-177800">
              <a:buFont typeface="Arial" charset="0"/>
              <a:buChar char="•"/>
              <a:tabLst>
                <a:tab pos="2057400" algn="l"/>
              </a:tabLst>
            </a:pPr>
            <a:r>
              <a:rPr lang="en-US" sz="2000" dirty="0"/>
              <a:t>temporal resolution	</a:t>
            </a:r>
            <a:r>
              <a:rPr lang="en-US" sz="2000" dirty="0" smtClean="0"/>
              <a:t>~ </a:t>
            </a:r>
            <a:r>
              <a:rPr lang="en-US" sz="2000" dirty="0"/>
              <a:t>100 </a:t>
            </a:r>
            <a:r>
              <a:rPr lang="en-US" sz="2000" dirty="0" err="1"/>
              <a:t>fs</a:t>
            </a:r>
            <a:endParaRPr lang="en-US" sz="2000" dirty="0"/>
          </a:p>
          <a:p>
            <a:pPr marL="177800" indent="-177800">
              <a:tabLst>
                <a:tab pos="2057400" algn="l"/>
              </a:tabLst>
            </a:pPr>
            <a:r>
              <a:rPr lang="en-US" sz="2000" dirty="0">
                <a:sym typeface="Symbol" pitchFamily="18" charset="2"/>
              </a:rPr>
              <a:t></a:t>
            </a:r>
            <a:r>
              <a:rPr lang="en-US" sz="2000" dirty="0">
                <a:sym typeface="Wingdings" pitchFamily="2" charset="2"/>
              </a:rPr>
              <a:t> match dimensions of acceleration process!</a:t>
            </a:r>
            <a:endParaRPr lang="en-US" sz="2000" dirty="0"/>
          </a:p>
        </p:txBody>
      </p:sp>
      <p:sp>
        <p:nvSpPr>
          <p:cNvPr id="45" name="Geschweifte Klammer rechts 44"/>
          <p:cNvSpPr/>
          <p:nvPr/>
        </p:nvSpPr>
        <p:spPr>
          <a:xfrm>
            <a:off x="3482928" y="5235228"/>
            <a:ext cx="214313" cy="8572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Textfeld 46"/>
          <p:cNvSpPr txBox="1"/>
          <p:nvPr/>
        </p:nvSpPr>
        <p:spPr>
          <a:xfrm>
            <a:off x="1713930" y="2679006"/>
            <a:ext cx="1201886" cy="553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0" bIns="0">
            <a:spAutoFit/>
          </a:bodyPr>
          <a:lstStyle/>
          <a:p>
            <a:pPr algn="r">
              <a:defRPr/>
            </a:pPr>
            <a:r>
              <a:rPr lang="en-US" dirty="0"/>
              <a:t>bent thin foil target</a:t>
            </a:r>
          </a:p>
        </p:txBody>
      </p:sp>
      <p:pic>
        <p:nvPicPr>
          <p:cNvPr id="31" name="Grafik 30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5248684" y="1730341"/>
            <a:ext cx="3828288" cy="1027176"/>
          </a:xfrm>
          <a:prstGeom prst="rect">
            <a:avLst/>
          </a:prstGeom>
        </p:spPr>
      </p:pic>
      <p:pic>
        <p:nvPicPr>
          <p:cNvPr id="34" name="Grafik 33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5220072" y="3156370"/>
            <a:ext cx="2615184" cy="551688"/>
          </a:xfrm>
          <a:prstGeom prst="rect">
            <a:avLst/>
          </a:prstGeom>
        </p:spPr>
      </p:pic>
      <p:pic>
        <p:nvPicPr>
          <p:cNvPr id="48" name="Grafik 47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5220072" y="4581128"/>
            <a:ext cx="3329940" cy="502920"/>
          </a:xfrm>
          <a:prstGeom prst="rect">
            <a:avLst/>
          </a:prstGeom>
        </p:spPr>
      </p:pic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853064" y="272579"/>
            <a:ext cx="546168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err="1">
                <a:solidFill>
                  <a:schemeClr val="bg1"/>
                </a:solidFill>
              </a:rPr>
              <a:t>Probing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of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the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smtClean="0">
                <a:solidFill>
                  <a:schemeClr val="bg1"/>
                </a:solidFill>
              </a:rPr>
              <a:t>TNSA-</a:t>
            </a:r>
            <a:r>
              <a:rPr lang="de-DE" sz="2600" dirty="0" err="1" smtClean="0">
                <a:solidFill>
                  <a:schemeClr val="bg1"/>
                </a:solidFill>
              </a:rPr>
              <a:t>Sheath</a:t>
            </a:r>
            <a:r>
              <a:rPr lang="de-DE" sz="2600" dirty="0" smtClean="0">
                <a:solidFill>
                  <a:schemeClr val="bg1"/>
                </a:solidFill>
              </a:rPr>
              <a:t> @ JETI</a:t>
            </a:r>
            <a:endParaRPr lang="de-DE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3" grpId="0"/>
      <p:bldP spid="44" grpId="0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1"/>
          <p:cNvSpPr txBox="1">
            <a:spLocks/>
          </p:cNvSpPr>
          <p:nvPr/>
        </p:nvSpPr>
        <p:spPr>
          <a:xfrm>
            <a:off x="3419872" y="1052736"/>
            <a:ext cx="5724128" cy="33409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</a:rPr>
              <a:t>High-energy particle accelerators</a:t>
            </a:r>
          </a:p>
          <a:p>
            <a:pPr marL="182563" marR="0" lvl="0" indent="-182563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</a:rPr>
              <a:t>for protons, </a:t>
            </a:r>
          </a:p>
          <a:p>
            <a:pPr marL="182563" marR="0" lvl="0" indent="-182563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</a:rPr>
              <a:t>heavy ions,</a:t>
            </a:r>
          </a:p>
          <a:p>
            <a:pPr marL="182563" marR="0" lvl="0" indent="-182563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latin typeface="+mn-lt"/>
                <a:ea typeface="ＭＳ Ｐゴシック" charset="-128"/>
                <a:cs typeface="ＭＳ Ｐゴシック"/>
              </a:rPr>
              <a:t>electron </a:t>
            </a:r>
            <a:r>
              <a:rPr lang="en-US" sz="2000" dirty="0" err="1" smtClean="0">
                <a:latin typeface="+mn-lt"/>
                <a:ea typeface="ＭＳ Ｐゴシック" charset="-128"/>
                <a:cs typeface="ＭＳ Ｐゴシック"/>
              </a:rPr>
              <a:t>linacs</a:t>
            </a:r>
            <a:r>
              <a:rPr lang="en-US" sz="2000" dirty="0" smtClean="0">
                <a:latin typeface="+mn-lt"/>
                <a:ea typeface="ＭＳ Ｐゴシック" charset="-128"/>
                <a:cs typeface="ＭＳ Ｐゴシック"/>
              </a:rPr>
              <a:t>,</a:t>
            </a:r>
          </a:p>
          <a:p>
            <a:pPr marL="182563" marR="0" lvl="0" indent="-182563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</a:rPr>
              <a:t>electron synchrotrons,</a:t>
            </a:r>
          </a:p>
          <a:p>
            <a:pPr marL="182563" marR="0" lvl="0" indent="-182563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000" dirty="0" smtClean="0">
              <a:latin typeface="+mn-lt"/>
              <a:ea typeface="ＭＳ Ｐゴシック" charset="-128"/>
              <a:cs typeface="ＭＳ Ｐゴシック"/>
            </a:endParaRPr>
          </a:p>
          <a:p>
            <a:pPr marL="182563" marR="0" lvl="0" indent="-182563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/>
            </a:endParaRPr>
          </a:p>
          <a:p>
            <a:pPr marL="182563" marR="0" lvl="0" indent="-182563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dirty="0" smtClean="0">
                <a:latin typeface="+mn-lt"/>
                <a:ea typeface="ＭＳ Ｐゴシック" charset="-128"/>
                <a:cs typeface="ＭＳ Ｐゴシック"/>
              </a:rPr>
              <a:t/>
            </a:r>
            <a:br>
              <a:rPr lang="en-US" sz="2000" dirty="0" smtClean="0">
                <a:latin typeface="+mn-lt"/>
                <a:ea typeface="ＭＳ Ｐゴシック" charset="-128"/>
                <a:cs typeface="ＭＳ Ｐゴシック"/>
              </a:rPr>
            </a:b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/>
            </a:endParaRPr>
          </a:p>
          <a:p>
            <a:pPr marR="0" lvl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</a:rPr>
              <a:t>are large because of limited </a:t>
            </a:r>
            <a:b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</a:rPr>
            </a:b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</a:rPr>
              <a:t>acceleration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</a:rPr>
              <a:t>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</a:rPr>
              <a:t>field strength:</a:t>
            </a:r>
          </a:p>
          <a:p>
            <a:pPr marR="0" lvl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dirty="0" smtClean="0">
                <a:latin typeface="+mn-lt"/>
                <a:ea typeface="ＭＳ Ｐゴシック" charset="-128"/>
                <a:cs typeface="ＭＳ Ｐゴシック"/>
              </a:rPr>
              <a:t>avoid break-through or 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/>
              </a:rPr>
              <a:t>ionization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  <a:sym typeface="Symbol"/>
              </a:rPr>
              <a:t> use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  <a:sym typeface="Symbol"/>
              </a:rPr>
              <a:t>laser-generated plasma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  <a:sym typeface="Symbol"/>
              </a:rPr>
              <a:t>as medium, </a:t>
            </a:r>
            <a:b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  <a:sym typeface="Symbol"/>
              </a:rPr>
            </a:b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  <a:sym typeface="Symbol"/>
              </a:rPr>
              <a:t>high-intensity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  <a:sym typeface="Symbol"/>
              </a:rPr>
              <a:t> laser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  <a:sym typeface="Symbol"/>
              </a:rPr>
              <a:t> driver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/>
            </a:endParaRPr>
          </a:p>
          <a:p>
            <a:pPr marL="360363" lvl="0" indent="-36036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2000" baseline="0" dirty="0" smtClean="0">
              <a:latin typeface="+mn-lt"/>
              <a:ea typeface="ＭＳ Ｐゴシック" charset="-128"/>
              <a:cs typeface="ＭＳ Ｐゴシック"/>
            </a:endParaRPr>
          </a:p>
        </p:txBody>
      </p:sp>
      <p:grpSp>
        <p:nvGrpSpPr>
          <p:cNvPr id="5" name="Gruppieren 12"/>
          <p:cNvGrpSpPr/>
          <p:nvPr/>
        </p:nvGrpSpPr>
        <p:grpSpPr>
          <a:xfrm>
            <a:off x="3492320" y="1916832"/>
            <a:ext cx="3960000" cy="2661120"/>
            <a:chOff x="179512" y="1097234"/>
            <a:chExt cx="3960000" cy="2661120"/>
          </a:xfrm>
        </p:grpSpPr>
        <p:pic>
          <p:nvPicPr>
            <p:cNvPr id="114690" name="Picture 2" descr="D:\Physics\Jena\Vorträge\Kolloquium_UniDortmund_2011\CER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1097234"/>
              <a:ext cx="3960000" cy="2661120"/>
            </a:xfrm>
            <a:prstGeom prst="rect">
              <a:avLst/>
            </a:prstGeom>
            <a:noFill/>
          </p:spPr>
        </p:pic>
        <p:sp>
          <p:nvSpPr>
            <p:cNvPr id="7" name="Textfeld 6"/>
            <p:cNvSpPr txBox="1"/>
            <p:nvPr/>
          </p:nvSpPr>
          <p:spPr>
            <a:xfrm>
              <a:off x="179512" y="1124744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smtClean="0">
                  <a:solidFill>
                    <a:schemeClr val="bg1"/>
                  </a:solidFill>
                </a:rPr>
                <a:t>CERN</a:t>
              </a:r>
              <a:endParaRPr lang="de-DE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uppieren 19"/>
          <p:cNvGrpSpPr/>
          <p:nvPr/>
        </p:nvGrpSpPr>
        <p:grpSpPr>
          <a:xfrm>
            <a:off x="3481908" y="2462758"/>
            <a:ext cx="3960000" cy="2360160"/>
            <a:chOff x="3481908" y="2462758"/>
            <a:chExt cx="3960000" cy="2360160"/>
          </a:xfrm>
        </p:grpSpPr>
        <p:pic>
          <p:nvPicPr>
            <p:cNvPr id="4" name="Picture 1" descr="D:\Physics\Jena\Vorträge\Kolloquium_UniDortmund_2011\1_GSI_Luftbild_klein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81908" y="2462758"/>
              <a:ext cx="3960000" cy="2360160"/>
            </a:xfrm>
            <a:prstGeom prst="rect">
              <a:avLst/>
            </a:prstGeom>
            <a:noFill/>
          </p:spPr>
        </p:pic>
        <p:sp>
          <p:nvSpPr>
            <p:cNvPr id="9" name="Textfeld 8"/>
            <p:cNvSpPr txBox="1"/>
            <p:nvPr/>
          </p:nvSpPr>
          <p:spPr>
            <a:xfrm>
              <a:off x="3514745" y="2564904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smtClean="0">
                  <a:solidFill>
                    <a:schemeClr val="bg1"/>
                  </a:solidFill>
                </a:rPr>
                <a:t>GSI</a:t>
              </a:r>
              <a:endParaRPr lang="de-DE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ieren 13"/>
          <p:cNvGrpSpPr/>
          <p:nvPr/>
        </p:nvGrpSpPr>
        <p:grpSpPr>
          <a:xfrm>
            <a:off x="3492320" y="2996952"/>
            <a:ext cx="3960000" cy="2736304"/>
            <a:chOff x="4792960" y="1455051"/>
            <a:chExt cx="3960000" cy="2736304"/>
          </a:xfrm>
        </p:grpSpPr>
        <p:pic>
          <p:nvPicPr>
            <p:cNvPr id="114693" name="Picture 5" descr="D:\Physics\Jena\Vorträge\Kolloquium_UniDortmund_2011\luftbild_slac.jpg"/>
            <p:cNvPicPr>
              <a:picLocks noChangeAspect="1" noChangeArrowheads="1"/>
            </p:cNvPicPr>
            <p:nvPr/>
          </p:nvPicPr>
          <p:blipFill>
            <a:blip r:embed="rId5" cstate="print"/>
            <a:srcRect t="12809"/>
            <a:stretch>
              <a:fillRect/>
            </a:stretch>
          </p:blipFill>
          <p:spPr bwMode="auto">
            <a:xfrm>
              <a:off x="4792960" y="1455051"/>
              <a:ext cx="3960000" cy="2736304"/>
            </a:xfrm>
            <a:prstGeom prst="rect">
              <a:avLst/>
            </a:prstGeom>
            <a:noFill/>
          </p:spPr>
        </p:pic>
        <p:sp>
          <p:nvSpPr>
            <p:cNvPr id="8" name="Textfeld 7"/>
            <p:cNvSpPr txBox="1"/>
            <p:nvPr/>
          </p:nvSpPr>
          <p:spPr>
            <a:xfrm>
              <a:off x="4813429" y="1517767"/>
              <a:ext cx="6994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smtClean="0">
                  <a:solidFill>
                    <a:schemeClr val="bg1"/>
                  </a:solidFill>
                </a:rPr>
                <a:t>SLAC</a:t>
              </a:r>
              <a:endParaRPr lang="de-DE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3492320" y="3573016"/>
            <a:ext cx="3960000" cy="2390943"/>
            <a:chOff x="179512" y="4077072"/>
            <a:chExt cx="3960000" cy="2390943"/>
          </a:xfrm>
        </p:grpSpPr>
        <p:pic>
          <p:nvPicPr>
            <p:cNvPr id="4097" name="Picture 1" descr="D:\Physics\Jena\Vorträge\Kolloquium_UniDortmund_2011\Aerial_July06_04.jpg"/>
            <p:cNvPicPr>
              <a:picLocks noChangeAspect="1" noChangeArrowheads="1"/>
            </p:cNvPicPr>
            <p:nvPr/>
          </p:nvPicPr>
          <p:blipFill>
            <a:blip r:embed="rId6" cstate="print"/>
            <a:srcRect l="16538" t="11264" r="3749" b="16649"/>
            <a:stretch>
              <a:fillRect/>
            </a:stretch>
          </p:blipFill>
          <p:spPr bwMode="auto">
            <a:xfrm>
              <a:off x="179512" y="4077072"/>
              <a:ext cx="3960000" cy="2390943"/>
            </a:xfrm>
            <a:prstGeom prst="rect">
              <a:avLst/>
            </a:prstGeom>
            <a:noFill/>
          </p:spPr>
        </p:pic>
        <p:sp>
          <p:nvSpPr>
            <p:cNvPr id="11" name="Textfeld 10"/>
            <p:cNvSpPr txBox="1"/>
            <p:nvPr/>
          </p:nvSpPr>
          <p:spPr>
            <a:xfrm>
              <a:off x="179512" y="4077072"/>
              <a:ext cx="1091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smtClean="0">
                  <a:solidFill>
                    <a:schemeClr val="bg1"/>
                  </a:solidFill>
                </a:rPr>
                <a:t>Diamond</a:t>
              </a:r>
              <a:endParaRPr lang="de-DE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uppieren 20"/>
          <p:cNvGrpSpPr/>
          <p:nvPr/>
        </p:nvGrpSpPr>
        <p:grpSpPr>
          <a:xfrm>
            <a:off x="3518218" y="1484784"/>
            <a:ext cx="3862094" cy="2729595"/>
            <a:chOff x="5030386" y="3291693"/>
            <a:chExt cx="3862094" cy="2729595"/>
          </a:xfrm>
        </p:grpSpPr>
        <p:pic>
          <p:nvPicPr>
            <p:cNvPr id="114692" name="Picture 4" descr="D:\Physics\Jena\Vorträge\Kolloquium_UniDortmund_2011\DESY.jpe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30386" y="3291693"/>
              <a:ext cx="3862094" cy="2729595"/>
            </a:xfrm>
            <a:prstGeom prst="rect">
              <a:avLst/>
            </a:prstGeom>
            <a:noFill/>
          </p:spPr>
        </p:pic>
        <p:sp>
          <p:nvSpPr>
            <p:cNvPr id="19" name="Textfeld 18"/>
            <p:cNvSpPr txBox="1"/>
            <p:nvPr/>
          </p:nvSpPr>
          <p:spPr>
            <a:xfrm>
              <a:off x="8007429" y="5589240"/>
              <a:ext cx="732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smtClean="0">
                  <a:solidFill>
                    <a:schemeClr val="bg1"/>
                  </a:solidFill>
                </a:rPr>
                <a:t>DESY</a:t>
              </a:r>
              <a:endParaRPr lang="de-DE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uppieren 23"/>
          <p:cNvGrpSpPr/>
          <p:nvPr/>
        </p:nvGrpSpPr>
        <p:grpSpPr>
          <a:xfrm>
            <a:off x="3491880" y="1469286"/>
            <a:ext cx="4941283" cy="3903930"/>
            <a:chOff x="3491880" y="1484784"/>
            <a:chExt cx="4941283" cy="3903930"/>
          </a:xfrm>
        </p:grpSpPr>
        <p:pic>
          <p:nvPicPr>
            <p:cNvPr id="4098" name="Picture 2" descr="D:\Physics\Jena\Vorträge\Kolloquium_UniDortmund_2011\Picture01_KolloquiumDortmund_MalteKaluza_171011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91880" y="1484784"/>
              <a:ext cx="4941283" cy="3903930"/>
            </a:xfrm>
            <a:prstGeom prst="rect">
              <a:avLst/>
            </a:prstGeom>
            <a:noFill/>
          </p:spPr>
        </p:pic>
        <p:sp>
          <p:nvSpPr>
            <p:cNvPr id="23" name="Textfeld 22"/>
            <p:cNvSpPr txBox="1"/>
            <p:nvPr/>
          </p:nvSpPr>
          <p:spPr>
            <a:xfrm>
              <a:off x="7644437" y="4947374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smtClean="0">
                  <a:solidFill>
                    <a:schemeClr val="bg1"/>
                  </a:solidFill>
                </a:rPr>
                <a:t>JETI</a:t>
              </a:r>
              <a:endParaRPr lang="de-DE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996995" y="272261"/>
            <a:ext cx="514211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err="1" smtClean="0">
                <a:solidFill>
                  <a:schemeClr val="bg1"/>
                </a:solidFill>
              </a:rPr>
              <a:t>Conventional</a:t>
            </a:r>
            <a:r>
              <a:rPr lang="de-DE" sz="2600" dirty="0" smtClean="0">
                <a:solidFill>
                  <a:schemeClr val="bg1"/>
                </a:solidFill>
              </a:rPr>
              <a:t> </a:t>
            </a:r>
            <a:r>
              <a:rPr lang="de-DE" sz="2600" dirty="0" err="1" smtClean="0">
                <a:solidFill>
                  <a:schemeClr val="bg1"/>
                </a:solidFill>
              </a:rPr>
              <a:t>Particle</a:t>
            </a:r>
            <a:r>
              <a:rPr lang="de-DE" sz="2600" dirty="0" smtClean="0">
                <a:solidFill>
                  <a:schemeClr val="bg1"/>
                </a:solidFill>
              </a:rPr>
              <a:t> </a:t>
            </a:r>
            <a:r>
              <a:rPr lang="de-DE" sz="2600" dirty="0" err="1" smtClean="0">
                <a:solidFill>
                  <a:schemeClr val="bg1"/>
                </a:solidFill>
              </a:rPr>
              <a:t>Accelerators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24" name="Foliennummernplatzhalter 2"/>
          <p:cNvSpPr txBox="1">
            <a:spLocks/>
          </p:cNvSpPr>
          <p:nvPr/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10012 L -0.42309 -0.1826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" y="-14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4.62428E-6 L -0.42187 -0.03098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" y="-1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8 3.06358E-6 L -0.42205 0.03375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" y="1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6.35838E-7 L -0.42136 0.11121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" y="5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5"/>
          <p:cNvSpPr/>
          <p:nvPr/>
        </p:nvSpPr>
        <p:spPr>
          <a:xfrm>
            <a:off x="4499992" y="1628800"/>
            <a:ext cx="4176464" cy="31683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4499992" y="1628800"/>
            <a:ext cx="4176464" cy="31683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fld id="{60BA2BA8-2C03-4169-BCDF-D8D3906B1795}" type="slidenum">
              <a:rPr lang="en-US" smtClean="0">
                <a:solidFill>
                  <a:prstClr val="black"/>
                </a:solidFill>
                <a:ea typeface="ＭＳ Ｐゴシック"/>
              </a:rPr>
              <a:pPr defTabSz="457200">
                <a:defRPr/>
              </a:pPr>
              <a:t>30</a:t>
            </a:fld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49238" y="1628775"/>
            <a:ext cx="8177212" cy="3419475"/>
            <a:chOff x="157" y="890"/>
            <a:chExt cx="5151" cy="2154"/>
          </a:xfrm>
        </p:grpSpPr>
        <p:pic>
          <p:nvPicPr>
            <p:cNvPr id="18" name="Picture 12" descr="OP-n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" y="890"/>
              <a:ext cx="5150" cy="2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 rot="-5400000">
              <a:off x="2503" y="1587"/>
              <a:ext cx="1007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electron density  / cm</a:t>
              </a:r>
              <a:r>
                <a:rPr lang="en-US" sz="1100" baseline="30000"/>
                <a:t>-3</a:t>
              </a:r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 rot="-5859100">
              <a:off x="-252" y="2041"/>
              <a:ext cx="983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electron density / cm</a:t>
              </a:r>
              <a:r>
                <a:rPr lang="en-US" sz="1100" baseline="30000"/>
                <a:t>-3</a:t>
              </a:r>
            </a:p>
          </p:txBody>
        </p:sp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 rot="1598459">
              <a:off x="599" y="2795"/>
              <a:ext cx="1121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longitudinal distance / µm</a:t>
              </a:r>
            </a:p>
          </p:txBody>
        </p:sp>
        <p:sp>
          <p:nvSpPr>
            <p:cNvPr id="24" name="Text Box 17"/>
            <p:cNvSpPr txBox="1">
              <a:spLocks noChangeArrowheads="1"/>
            </p:cNvSpPr>
            <p:nvPr/>
          </p:nvSpPr>
          <p:spPr bwMode="auto">
            <a:xfrm rot="-2522344">
              <a:off x="2051" y="2614"/>
              <a:ext cx="798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radial extent / µm</a:t>
              </a:r>
            </a:p>
          </p:txBody>
        </p:sp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3606" y="2659"/>
              <a:ext cx="1570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longitudinal distance </a:t>
              </a:r>
              <a:r>
                <a:rPr lang="en-US" sz="1100" smtClean="0"/>
                <a:t>z to </a:t>
              </a:r>
              <a:r>
                <a:rPr lang="en-US" sz="1100"/>
                <a:t>target / µm</a:t>
              </a:r>
            </a:p>
          </p:txBody>
        </p:sp>
      </p:grp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66675" y="5198517"/>
            <a:ext cx="36872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at </a:t>
            </a:r>
            <a:r>
              <a:rPr lang="en-US" sz="2000" i="1" dirty="0"/>
              <a:t>t</a:t>
            </a:r>
            <a:r>
              <a:rPr lang="en-US" sz="2000" dirty="0"/>
              <a:t> = </a:t>
            </a:r>
            <a:r>
              <a:rPr lang="en-US" sz="2000" dirty="0" smtClean="0"/>
              <a:t>0 </a:t>
            </a:r>
            <a:endParaRPr lang="en-US" sz="2000" dirty="0"/>
          </a:p>
          <a:p>
            <a:r>
              <a:rPr lang="en-US" sz="2000" dirty="0" smtClean="0"/>
              <a:t>(onset of </a:t>
            </a:r>
            <a:r>
              <a:rPr lang="en-US" sz="2000" dirty="0"/>
              <a:t>acceleration process)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5112660" y="1628800"/>
            <a:ext cx="35637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J. Crow </a:t>
            </a:r>
            <a:r>
              <a:rPr lang="en-US" sz="1600" i="1" dirty="0" smtClean="0"/>
              <a:t>et al</a:t>
            </a:r>
            <a:r>
              <a:rPr lang="en-US" sz="1600" dirty="0" smtClean="0"/>
              <a:t>., J. Plasma Phys. (1975)</a:t>
            </a:r>
            <a:endParaRPr lang="en-US" sz="1600" dirty="0"/>
          </a:p>
        </p:txBody>
      </p:sp>
      <p:pic>
        <p:nvPicPr>
          <p:cNvPr id="28" name="Picture 1" descr="H:\jaeckel\FSU\090928 Berlin TR18 Treffen\Bilder\OP-Tabelle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794870"/>
            <a:ext cx="4786312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hteck 28"/>
          <p:cNvSpPr/>
          <p:nvPr/>
        </p:nvSpPr>
        <p:spPr>
          <a:xfrm>
            <a:off x="7166297" y="4725144"/>
            <a:ext cx="1903413" cy="14270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322263" y="1052736"/>
            <a:ext cx="8143875" cy="338138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cs typeface="Helvetica" pitchFamily="34" charset="0"/>
              </a:rPr>
              <a:t>First optical measurement of </a:t>
            </a:r>
            <a:r>
              <a:rPr lang="en-US" sz="1600" i="1" dirty="0" smtClean="0">
                <a:cs typeface="Helvetica" pitchFamily="34" charset="0"/>
              </a:rPr>
              <a:t>n</a:t>
            </a:r>
            <a:r>
              <a:rPr lang="en-US" sz="1600" baseline="-25000" dirty="0" smtClean="0">
                <a:cs typeface="Helvetica" pitchFamily="34" charset="0"/>
              </a:rPr>
              <a:t>e</a:t>
            </a:r>
            <a:r>
              <a:rPr lang="en-US" sz="1600" dirty="0" smtClean="0">
                <a:cs typeface="Helvetica" pitchFamily="34" charset="0"/>
              </a:rPr>
              <a:t>-distribution </a:t>
            </a:r>
            <a:r>
              <a:rPr lang="en-US" sz="1600" dirty="0">
                <a:cs typeface="Helvetica" pitchFamily="34" charset="0"/>
              </a:rPr>
              <a:t>driving laser ion acceleration!</a:t>
            </a:r>
          </a:p>
        </p:txBody>
      </p:sp>
      <p:sp>
        <p:nvSpPr>
          <p:cNvPr id="34" name="Text Box 20"/>
          <p:cNvSpPr txBox="1">
            <a:spLocks noChangeArrowheads="1"/>
          </p:cNvSpPr>
          <p:nvPr/>
        </p:nvSpPr>
        <p:spPr bwMode="auto">
          <a:xfrm>
            <a:off x="1853064" y="272579"/>
            <a:ext cx="546168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err="1">
                <a:solidFill>
                  <a:schemeClr val="bg1"/>
                </a:solidFill>
              </a:rPr>
              <a:t>Probing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of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the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smtClean="0">
                <a:solidFill>
                  <a:schemeClr val="bg1"/>
                </a:solidFill>
              </a:rPr>
              <a:t>TNSA-</a:t>
            </a:r>
            <a:r>
              <a:rPr lang="de-DE" sz="2600" dirty="0" err="1" smtClean="0">
                <a:solidFill>
                  <a:schemeClr val="bg1"/>
                </a:solidFill>
              </a:rPr>
              <a:t>Sheath</a:t>
            </a:r>
            <a:r>
              <a:rPr lang="de-DE" sz="2600" dirty="0" smtClean="0">
                <a:solidFill>
                  <a:schemeClr val="bg1"/>
                </a:solidFill>
              </a:rPr>
              <a:t> @ JETI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179511" y="6186790"/>
            <a:ext cx="68407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4175" indent="-384175" eaLnBrk="0" hangingPunct="0">
              <a:spcBef>
                <a:spcPct val="40000"/>
              </a:spcBef>
              <a:spcAft>
                <a:spcPct val="25000"/>
              </a:spcAft>
            </a:pPr>
            <a:r>
              <a:rPr lang="en-US" sz="1600" b="0" i="0" dirty="0" smtClean="0">
                <a:sym typeface="Symbol" pitchFamily="18" charset="2"/>
              </a:rPr>
              <a:t>O. </a:t>
            </a:r>
            <a:r>
              <a:rPr lang="en-US" sz="1600" b="0" i="0" dirty="0" err="1" smtClean="0">
                <a:sym typeface="Symbol" pitchFamily="18" charset="2"/>
              </a:rPr>
              <a:t>Jäckel</a:t>
            </a:r>
            <a:r>
              <a:rPr lang="en-US" sz="1600" dirty="0" smtClean="0">
                <a:sym typeface="Symbol" pitchFamily="18" charset="2"/>
              </a:rPr>
              <a:t> </a:t>
            </a:r>
            <a:r>
              <a:rPr lang="en-US" sz="1600" b="0" i="1" dirty="0" smtClean="0">
                <a:sym typeface="Symbol" pitchFamily="18" charset="2"/>
              </a:rPr>
              <a:t>et </a:t>
            </a:r>
            <a:r>
              <a:rPr lang="en-US" sz="1600" b="0" i="1" dirty="0">
                <a:sym typeface="Symbol" pitchFamily="18" charset="2"/>
              </a:rPr>
              <a:t>al</a:t>
            </a:r>
            <a:r>
              <a:rPr lang="en-US" sz="1600" b="0" i="1" dirty="0" smtClean="0">
                <a:sym typeface="Symbol" pitchFamily="18" charset="2"/>
              </a:rPr>
              <a:t>., </a:t>
            </a:r>
            <a:r>
              <a:rPr lang="en-US" sz="1600" b="0" i="0" dirty="0" smtClean="0">
                <a:sym typeface="Symbol" pitchFamily="18" charset="2"/>
              </a:rPr>
              <a:t>New Journal of Physics </a:t>
            </a:r>
            <a:r>
              <a:rPr lang="en-US" sz="1600" b="1" i="0" dirty="0" smtClean="0">
                <a:sym typeface="Symbol" pitchFamily="18" charset="2"/>
              </a:rPr>
              <a:t>12, </a:t>
            </a:r>
            <a:r>
              <a:rPr lang="en-US" sz="1600" b="0" i="0" dirty="0" smtClean="0">
                <a:sym typeface="Symbol" pitchFamily="18" charset="2"/>
              </a:rPr>
              <a:t>103027 </a:t>
            </a:r>
            <a:r>
              <a:rPr lang="en-US" sz="1600" b="0" i="0" dirty="0">
                <a:sym typeface="Symbol" pitchFamily="18" charset="2"/>
              </a:rPr>
              <a:t>(2010)</a:t>
            </a:r>
          </a:p>
        </p:txBody>
      </p:sp>
      <p:pic>
        <p:nvPicPr>
          <p:cNvPr id="39" name="Grafik 38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5782959" y="2096945"/>
            <a:ext cx="2569369" cy="381381"/>
          </a:xfrm>
          <a:prstGeom prst="rect">
            <a:avLst/>
          </a:prstGeom>
        </p:spPr>
      </p:pic>
      <p:sp>
        <p:nvSpPr>
          <p:cNvPr id="42" name="Rechteck 41"/>
          <p:cNvSpPr/>
          <p:nvPr/>
        </p:nvSpPr>
        <p:spPr>
          <a:xfrm>
            <a:off x="4499992" y="1632992"/>
            <a:ext cx="4176464" cy="31683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1" animBg="1"/>
      <p:bldP spid="26" grpId="0"/>
      <p:bldP spid="29" grpId="0" animBg="1"/>
      <p:bldP spid="29" grpId="1" animBg="1"/>
      <p:bldP spid="37" grpId="0"/>
      <p:bldP spid="42" grpId="0" animBg="1"/>
      <p:bldP spid="4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6"/>
          <p:cNvGrpSpPr>
            <a:grpSpLocks/>
          </p:cNvGrpSpPr>
          <p:nvPr/>
        </p:nvGrpSpPr>
        <p:grpSpPr bwMode="auto">
          <a:xfrm>
            <a:off x="1000125" y="2143125"/>
            <a:ext cx="4286250" cy="3429000"/>
            <a:chOff x="2357422" y="2357430"/>
            <a:chExt cx="4286280" cy="3429024"/>
          </a:xfrm>
        </p:grpSpPr>
        <p:sp>
          <p:nvSpPr>
            <p:cNvPr id="6" name="Rechteck 5"/>
            <p:cNvSpPr/>
            <p:nvPr/>
          </p:nvSpPr>
          <p:spPr>
            <a:xfrm>
              <a:off x="2357422" y="2357430"/>
              <a:ext cx="4286280" cy="3429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pic>
          <p:nvPicPr>
            <p:cNvPr id="28684" name="Picture 2" descr="H:\jaeckel\FSU\090928 Berlin TR18 Treffen\Bilder\OP-ConversionEfficiency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28860" y="2428868"/>
              <a:ext cx="4143404" cy="3280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6072188" y="2165350"/>
            <a:ext cx="30718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Conversion </a:t>
            </a:r>
            <a:r>
              <a:rPr lang="en-US" sz="2000" dirty="0"/>
              <a:t>efficiency </a:t>
            </a:r>
            <a:r>
              <a:rPr lang="en-US" sz="2000" i="1" dirty="0" err="1" smtClean="0"/>
              <a:t>E</a:t>
            </a:r>
            <a:r>
              <a:rPr lang="en-US" sz="2000" baseline="-25000" dirty="0" err="1" smtClean="0"/>
              <a:t>laser</a:t>
            </a:r>
            <a:r>
              <a:rPr lang="en-US" sz="2000" dirty="0" smtClean="0"/>
              <a:t> </a:t>
            </a:r>
            <a:r>
              <a:rPr lang="en-US" sz="2000" dirty="0" smtClean="0">
                <a:sym typeface="Symbol"/>
              </a:rPr>
              <a:t> </a:t>
            </a:r>
            <a:r>
              <a:rPr lang="en-US" sz="2000" dirty="0" smtClean="0"/>
              <a:t>hot </a:t>
            </a:r>
            <a:r>
              <a:rPr lang="en-US" sz="2000" dirty="0"/>
              <a:t>electrons:</a:t>
            </a: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6072188" y="3356992"/>
            <a:ext cx="28923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000" dirty="0" smtClean="0">
              <a:sym typeface="Symbol"/>
            </a:endParaRPr>
          </a:p>
          <a:p>
            <a:endParaRPr lang="en-US" sz="2000" dirty="0" smtClean="0">
              <a:sym typeface="Symbol"/>
            </a:endParaRPr>
          </a:p>
          <a:p>
            <a:endParaRPr lang="en-US" sz="2000" dirty="0"/>
          </a:p>
          <a:p>
            <a:r>
              <a:rPr lang="en-US" sz="2000" dirty="0" smtClean="0"/>
              <a:t>(deduced </a:t>
            </a:r>
            <a:r>
              <a:rPr lang="en-US" sz="2000" dirty="0"/>
              <a:t>from </a:t>
            </a:r>
            <a:r>
              <a:rPr lang="en-US" sz="2000" dirty="0" smtClean="0"/>
              <a:t>sheath’s electron density and radial extent, assuming similar hot-e-density inside the target)</a:t>
            </a:r>
            <a:endParaRPr lang="en-US" sz="2000" dirty="0"/>
          </a:p>
        </p:txBody>
      </p:sp>
      <p:sp>
        <p:nvSpPr>
          <p:cNvPr id="28679" name="Textfeld 10"/>
          <p:cNvSpPr txBox="1">
            <a:spLocks noChangeArrowheads="1"/>
          </p:cNvSpPr>
          <p:nvPr/>
        </p:nvSpPr>
        <p:spPr bwMode="auto">
          <a:xfrm>
            <a:off x="241708" y="1444714"/>
            <a:ext cx="41142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Energy </a:t>
            </a:r>
            <a:r>
              <a:rPr lang="en-US" sz="2000" dirty="0"/>
              <a:t>content of electron sheath</a:t>
            </a:r>
            <a:r>
              <a:rPr lang="en-US" sz="2000" dirty="0" smtClean="0"/>
              <a:t>:</a:t>
            </a:r>
            <a:endParaRPr lang="en-US" sz="2000" baseline="-25000" dirty="0"/>
          </a:p>
        </p:txBody>
      </p:sp>
      <p:sp>
        <p:nvSpPr>
          <p:cNvPr id="28681" name="Text Box 3"/>
          <p:cNvSpPr txBox="1">
            <a:spLocks noChangeArrowheads="1"/>
          </p:cNvSpPr>
          <p:nvPr/>
        </p:nvSpPr>
        <p:spPr bwMode="auto">
          <a:xfrm>
            <a:off x="2546350" y="1163638"/>
            <a:ext cx="4346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en-US" sz="1800" dirty="0">
                <a:solidFill>
                  <a:schemeClr val="bg1"/>
                </a:solidFill>
              </a:rPr>
              <a:t>Energy content and conversion efficiency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853064" y="272579"/>
            <a:ext cx="546168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err="1">
                <a:solidFill>
                  <a:schemeClr val="bg1"/>
                </a:solidFill>
              </a:rPr>
              <a:t>Probing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of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the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smtClean="0">
                <a:solidFill>
                  <a:schemeClr val="bg1"/>
                </a:solidFill>
              </a:rPr>
              <a:t>TNSA-</a:t>
            </a:r>
            <a:r>
              <a:rPr lang="de-DE" sz="2600" dirty="0" err="1" smtClean="0">
                <a:solidFill>
                  <a:schemeClr val="bg1"/>
                </a:solidFill>
              </a:rPr>
              <a:t>Sheath</a:t>
            </a:r>
            <a:r>
              <a:rPr lang="de-DE" sz="2600" dirty="0" smtClean="0">
                <a:solidFill>
                  <a:schemeClr val="bg1"/>
                </a:solidFill>
              </a:rPr>
              <a:t> @ JETI</a:t>
            </a:r>
            <a:endParaRPr lang="de-DE" sz="2600" dirty="0">
              <a:solidFill>
                <a:schemeClr val="bg1"/>
              </a:solidFill>
            </a:endParaRPr>
          </a:p>
        </p:txBody>
      </p:sp>
      <p:pic>
        <p:nvPicPr>
          <p:cNvPr id="25" name="Grafik 24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6167223" y="2955424"/>
            <a:ext cx="2346960" cy="594360"/>
          </a:xfrm>
          <a:prstGeom prst="rect">
            <a:avLst/>
          </a:prstGeom>
        </p:spPr>
      </p:pic>
      <p:pic>
        <p:nvPicPr>
          <p:cNvPr id="24" name="Grafik 23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6228185" y="3649216"/>
            <a:ext cx="2390775" cy="255270"/>
          </a:xfrm>
          <a:prstGeom prst="rect">
            <a:avLst/>
          </a:prstGeom>
        </p:spPr>
      </p:pic>
      <p:pic>
        <p:nvPicPr>
          <p:cNvPr id="23" name="Grafik 22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6228184" y="3970011"/>
            <a:ext cx="1842135" cy="255270"/>
          </a:xfrm>
          <a:prstGeom prst="rect">
            <a:avLst/>
          </a:prstGeom>
        </p:spPr>
      </p:pic>
      <p:pic>
        <p:nvPicPr>
          <p:cNvPr id="27" name="Grafik 26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4415770" y="1561891"/>
            <a:ext cx="1596390" cy="228600"/>
          </a:xfrm>
          <a:prstGeom prst="rect">
            <a:avLst/>
          </a:prstGeom>
        </p:spPr>
      </p:pic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179511" y="6186790"/>
            <a:ext cx="68407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4175" indent="-384175" eaLnBrk="0" hangingPunct="0">
              <a:spcBef>
                <a:spcPct val="40000"/>
              </a:spcBef>
              <a:spcAft>
                <a:spcPct val="25000"/>
              </a:spcAft>
            </a:pPr>
            <a:r>
              <a:rPr lang="en-US" sz="1600" b="0" i="0" dirty="0" smtClean="0">
                <a:sym typeface="Symbol" pitchFamily="18" charset="2"/>
              </a:rPr>
              <a:t>O. </a:t>
            </a:r>
            <a:r>
              <a:rPr lang="en-US" sz="1600" b="0" i="0" dirty="0" err="1" smtClean="0">
                <a:sym typeface="Symbol" pitchFamily="18" charset="2"/>
              </a:rPr>
              <a:t>Jäckel</a:t>
            </a:r>
            <a:r>
              <a:rPr lang="en-US" sz="1600" dirty="0" smtClean="0">
                <a:sym typeface="Symbol" pitchFamily="18" charset="2"/>
              </a:rPr>
              <a:t> </a:t>
            </a:r>
            <a:r>
              <a:rPr lang="en-US" sz="1600" b="0" i="1" dirty="0" smtClean="0">
                <a:sym typeface="Symbol" pitchFamily="18" charset="2"/>
              </a:rPr>
              <a:t>et </a:t>
            </a:r>
            <a:r>
              <a:rPr lang="en-US" sz="1600" b="0" i="1" dirty="0">
                <a:sym typeface="Symbol" pitchFamily="18" charset="2"/>
              </a:rPr>
              <a:t>al</a:t>
            </a:r>
            <a:r>
              <a:rPr lang="en-US" sz="1600" b="0" i="1" dirty="0" smtClean="0">
                <a:sym typeface="Symbol" pitchFamily="18" charset="2"/>
              </a:rPr>
              <a:t>., </a:t>
            </a:r>
            <a:r>
              <a:rPr lang="en-US" sz="1600" b="0" i="0" dirty="0" smtClean="0">
                <a:sym typeface="Symbol" pitchFamily="18" charset="2"/>
              </a:rPr>
              <a:t>New Journal of Physics </a:t>
            </a:r>
            <a:r>
              <a:rPr lang="en-US" sz="1600" b="1" i="0" dirty="0" smtClean="0">
                <a:sym typeface="Symbol" pitchFamily="18" charset="2"/>
              </a:rPr>
              <a:t>12, </a:t>
            </a:r>
            <a:r>
              <a:rPr lang="en-US" sz="1600" b="0" i="0" dirty="0" smtClean="0">
                <a:sym typeface="Symbol" pitchFamily="18" charset="2"/>
              </a:rPr>
              <a:t>103027 </a:t>
            </a:r>
            <a:r>
              <a:rPr lang="en-US" sz="1600" b="0" i="0" dirty="0">
                <a:sym typeface="Symbol" pitchFamily="18" charset="2"/>
              </a:rPr>
              <a:t>(2010)</a:t>
            </a:r>
          </a:p>
        </p:txBody>
      </p:sp>
      <p:sp>
        <p:nvSpPr>
          <p:cNvPr id="29" name="Foliennummernplatzhalter 2"/>
          <p:cNvSpPr txBox="1">
            <a:spLocks/>
          </p:cNvSpPr>
          <p:nvPr/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5" name="Text Box 5"/>
          <p:cNvSpPr txBox="1">
            <a:spLocks noChangeArrowheads="1"/>
          </p:cNvSpPr>
          <p:nvPr/>
        </p:nvSpPr>
        <p:spPr bwMode="auto">
          <a:xfrm>
            <a:off x="179512" y="980728"/>
            <a:ext cx="8496944" cy="46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 defTabSz="984250" eaLnBrk="0" hangingPunct="0">
              <a:spcBef>
                <a:spcPts val="600"/>
              </a:spcBef>
              <a:spcAft>
                <a:spcPts val="0"/>
              </a:spcAft>
              <a:buFontTx/>
              <a:buChar char="•"/>
            </a:pPr>
            <a:r>
              <a:rPr lang="en-US" sz="2000" dirty="0" smtClean="0">
                <a:sym typeface="Symbol" pitchFamily="18" charset="2"/>
              </a:rPr>
              <a:t>Optical probing for high-intensity laser-plasma interactions established as a non-invasive diagnostic with high temporal and spatial resolution.</a:t>
            </a:r>
          </a:p>
          <a:p>
            <a:pPr marL="182563" indent="-182563" defTabSz="984250" eaLnBrk="0" hangingPunct="0">
              <a:spcBef>
                <a:spcPts val="600"/>
              </a:spcBef>
              <a:spcAft>
                <a:spcPts val="0"/>
              </a:spcAft>
              <a:buFontTx/>
              <a:buChar char="•"/>
            </a:pPr>
            <a:r>
              <a:rPr lang="en-US" sz="2000" dirty="0" smtClean="0">
                <a:sym typeface="Symbol" pitchFamily="18" charset="2"/>
              </a:rPr>
              <a:t>Probing of </a:t>
            </a:r>
            <a:r>
              <a:rPr lang="en-US" sz="2000" i="1" dirty="0" smtClean="0">
                <a:sym typeface="Symbol" pitchFamily="18" charset="2"/>
              </a:rPr>
              <a:t>underdense </a:t>
            </a:r>
            <a:r>
              <a:rPr lang="en-US" sz="2000" dirty="0" smtClean="0">
                <a:sym typeface="Symbol" pitchFamily="18" charset="2"/>
              </a:rPr>
              <a:t>plasma interactions: </a:t>
            </a:r>
          </a:p>
          <a:p>
            <a:pPr marL="1096963" lvl="2" indent="-182563" defTabSz="984250" eaLnBrk="0" hangingPunct="0">
              <a:spcBef>
                <a:spcPts val="600"/>
              </a:spcBef>
              <a:spcAft>
                <a:spcPts val="0"/>
              </a:spcAft>
              <a:buFontTx/>
              <a:buChar char="•"/>
            </a:pPr>
            <a:r>
              <a:rPr lang="en-US" sz="2000" dirty="0" smtClean="0">
                <a:sym typeface="Symbol" pitchFamily="18" charset="2"/>
              </a:rPr>
              <a:t>visualize electron acceleration process: </a:t>
            </a:r>
            <a:br>
              <a:rPr lang="en-US" sz="2000" dirty="0" smtClean="0">
                <a:sym typeface="Symbol" pitchFamily="18" charset="2"/>
              </a:rPr>
            </a:br>
            <a:r>
              <a:rPr lang="en-US" sz="2000" dirty="0" smtClean="0">
                <a:sym typeface="Symbol" pitchFamily="18" charset="2"/>
              </a:rPr>
              <a:t>	evolution of B-fields </a:t>
            </a:r>
            <a:br>
              <a:rPr lang="en-US" sz="2000" dirty="0" smtClean="0">
                <a:sym typeface="Symbol" pitchFamily="18" charset="2"/>
              </a:rPr>
            </a:br>
            <a:r>
              <a:rPr lang="en-US" sz="2000" dirty="0" smtClean="0">
                <a:sym typeface="Symbol" pitchFamily="18" charset="2"/>
              </a:rPr>
              <a:t>	non-linear evolution and breaking of plasma wave</a:t>
            </a:r>
            <a:br>
              <a:rPr lang="en-US" sz="2000" dirty="0" smtClean="0">
                <a:sym typeface="Symbol" pitchFamily="18" charset="2"/>
              </a:rPr>
            </a:br>
            <a:r>
              <a:rPr lang="en-US" sz="2000" dirty="0" smtClean="0">
                <a:sym typeface="Symbol" pitchFamily="18" charset="2"/>
              </a:rPr>
              <a:t>	sighting of the “real bubble”</a:t>
            </a:r>
          </a:p>
          <a:p>
            <a:pPr marL="1096963" lvl="2" indent="-182563" defTabSz="984250" eaLnBrk="0" hangingPunct="0">
              <a:spcBef>
                <a:spcPts val="600"/>
              </a:spcBef>
              <a:spcAft>
                <a:spcPts val="0"/>
              </a:spcAft>
              <a:buFontTx/>
              <a:buChar char="•"/>
            </a:pPr>
            <a:r>
              <a:rPr lang="en-US" sz="2000" dirty="0" smtClean="0">
                <a:sym typeface="Symbol" pitchFamily="18" charset="2"/>
              </a:rPr>
              <a:t>measurement of ultra-short electron bunch duration</a:t>
            </a:r>
          </a:p>
          <a:p>
            <a:pPr marL="182563" indent="-182563" defTabSz="984250" eaLnBrk="0" hangingPunct="0">
              <a:spcBef>
                <a:spcPts val="600"/>
              </a:spcBef>
              <a:spcAft>
                <a:spcPts val="0"/>
              </a:spcAft>
              <a:buFontTx/>
              <a:buChar char="•"/>
            </a:pPr>
            <a:r>
              <a:rPr lang="en-US" sz="2000" dirty="0" smtClean="0">
                <a:sym typeface="Symbol" pitchFamily="18" charset="2"/>
              </a:rPr>
              <a:t>Probing of </a:t>
            </a:r>
            <a:r>
              <a:rPr lang="en-US" sz="2000" i="1" dirty="0" err="1" smtClean="0">
                <a:sym typeface="Symbol" pitchFamily="18" charset="2"/>
              </a:rPr>
              <a:t>overdense</a:t>
            </a:r>
            <a:r>
              <a:rPr lang="en-US" sz="2000" i="1" dirty="0" smtClean="0">
                <a:sym typeface="Symbol" pitchFamily="18" charset="2"/>
              </a:rPr>
              <a:t> </a:t>
            </a:r>
            <a:r>
              <a:rPr lang="en-US" sz="2000" dirty="0" smtClean="0">
                <a:sym typeface="Symbol" pitchFamily="18" charset="2"/>
              </a:rPr>
              <a:t>plasma interactions:</a:t>
            </a:r>
          </a:p>
          <a:p>
            <a:pPr marL="1096963" lvl="2" indent="-182563" defTabSz="984250" eaLnBrk="0" hangingPunct="0">
              <a:spcBef>
                <a:spcPts val="600"/>
              </a:spcBef>
              <a:spcAft>
                <a:spcPts val="0"/>
              </a:spcAft>
              <a:buFontTx/>
              <a:buChar char="•"/>
            </a:pPr>
            <a:r>
              <a:rPr lang="en-US" sz="2000" dirty="0" smtClean="0">
                <a:sym typeface="Symbol" pitchFamily="18" charset="2"/>
              </a:rPr>
              <a:t>measure TNSA-sheath evolution, </a:t>
            </a:r>
          </a:p>
          <a:p>
            <a:pPr marL="1096963" lvl="2" indent="-182563" defTabSz="984250" eaLnBrk="0" hangingPunct="0">
              <a:spcBef>
                <a:spcPts val="600"/>
              </a:spcBef>
              <a:spcAft>
                <a:spcPts val="0"/>
              </a:spcAft>
              <a:buFontTx/>
              <a:buChar char="•"/>
            </a:pPr>
            <a:r>
              <a:rPr lang="en-US" sz="2000" dirty="0" smtClean="0">
                <a:sym typeface="Symbol" pitchFamily="18" charset="2"/>
              </a:rPr>
              <a:t>get primary parameters for ion acceleration (</a:t>
            </a:r>
            <a:r>
              <a:rPr lang="en-US" sz="2000" i="1" dirty="0" smtClean="0">
                <a:sym typeface="Symbol" pitchFamily="18" charset="2"/>
              </a:rPr>
              <a:t>n</a:t>
            </a:r>
            <a:r>
              <a:rPr lang="en-US" sz="2000" baseline="-25000" dirty="0" smtClean="0">
                <a:sym typeface="Symbol" pitchFamily="18" charset="2"/>
              </a:rPr>
              <a:t>e</a:t>
            </a:r>
            <a:r>
              <a:rPr lang="en-US" sz="2000" dirty="0" smtClean="0">
                <a:sym typeface="Symbol" pitchFamily="18" charset="2"/>
              </a:rPr>
              <a:t>, </a:t>
            </a:r>
            <a:r>
              <a:rPr lang="en-US" sz="2000" i="1" dirty="0" smtClean="0">
                <a:sym typeface="Symbol" pitchFamily="18" charset="2"/>
              </a:rPr>
              <a:t>T</a:t>
            </a:r>
            <a:r>
              <a:rPr lang="en-US" sz="2000" baseline="-25000" dirty="0" smtClean="0">
                <a:sym typeface="Symbol" pitchFamily="18" charset="2"/>
              </a:rPr>
              <a:t>e</a:t>
            </a:r>
            <a:r>
              <a:rPr lang="en-US" sz="2000" dirty="0" smtClean="0">
                <a:sym typeface="Symbol" pitchFamily="18" charset="2"/>
              </a:rPr>
              <a:t>, </a:t>
            </a:r>
            <a:r>
              <a:rPr lang="en-US" sz="2000" dirty="0" smtClean="0">
                <a:sym typeface="Symbol"/>
              </a:rPr>
              <a:t></a:t>
            </a:r>
            <a:r>
              <a:rPr lang="en-US" sz="2000" baseline="-25000" dirty="0" smtClean="0">
                <a:sym typeface="Symbol"/>
              </a:rPr>
              <a:t>D</a:t>
            </a:r>
            <a:r>
              <a:rPr lang="en-US" sz="2000" dirty="0" smtClean="0">
                <a:sym typeface="Symbol" pitchFamily="18" charset="2"/>
              </a:rPr>
              <a:t>),</a:t>
            </a:r>
          </a:p>
          <a:p>
            <a:pPr marL="182563" indent="-182563" defTabSz="984250" eaLnBrk="0" hangingPunct="0">
              <a:spcBef>
                <a:spcPts val="600"/>
              </a:spcBef>
              <a:spcAft>
                <a:spcPts val="0"/>
              </a:spcAft>
              <a:buFontTx/>
              <a:buChar char="•"/>
            </a:pPr>
            <a:r>
              <a:rPr lang="en-US" sz="2000" dirty="0" smtClean="0">
                <a:sym typeface="Symbol" pitchFamily="18" charset="2"/>
              </a:rPr>
              <a:t>Additional information about the interaction </a:t>
            </a:r>
            <a:br>
              <a:rPr lang="en-US" sz="2000" dirty="0" smtClean="0">
                <a:sym typeface="Symbol" pitchFamily="18" charset="2"/>
              </a:rPr>
            </a:br>
            <a:r>
              <a:rPr lang="en-US" sz="2000" dirty="0" smtClean="0">
                <a:sym typeface="Symbol"/>
              </a:rPr>
              <a:t> </a:t>
            </a:r>
            <a:r>
              <a:rPr lang="en-US" sz="2000" dirty="0" smtClean="0">
                <a:sym typeface="Symbol" pitchFamily="18" charset="2"/>
              </a:rPr>
              <a:t>possibility to improve the acceleration process</a:t>
            </a:r>
            <a:endParaRPr lang="en-US" sz="2000" b="0" i="0" dirty="0" smtClean="0">
              <a:sym typeface="Symbol" pitchFamily="18" charset="2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665925" y="272261"/>
            <a:ext cx="380424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err="1" smtClean="0">
                <a:solidFill>
                  <a:schemeClr val="bg1"/>
                </a:solidFill>
              </a:rPr>
              <a:t>Conclusions</a:t>
            </a:r>
            <a:r>
              <a:rPr lang="de-DE" sz="2600" dirty="0" smtClean="0">
                <a:solidFill>
                  <a:schemeClr val="bg1"/>
                </a:solidFill>
              </a:rPr>
              <a:t> </a:t>
            </a:r>
            <a:r>
              <a:rPr lang="de-DE" sz="2600" dirty="0" err="1" smtClean="0">
                <a:solidFill>
                  <a:schemeClr val="bg1"/>
                </a:solidFill>
              </a:rPr>
              <a:t>and</a:t>
            </a:r>
            <a:r>
              <a:rPr lang="de-DE" sz="2600" dirty="0" smtClean="0">
                <a:solidFill>
                  <a:schemeClr val="bg1"/>
                </a:solidFill>
              </a:rPr>
              <a:t> Outlook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5" name="Foliennummernplatzhalter 2"/>
          <p:cNvSpPr txBox="1">
            <a:spLocks/>
          </p:cNvSpPr>
          <p:nvPr/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511473" y="272261"/>
            <a:ext cx="211314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err="1" smtClean="0">
                <a:solidFill>
                  <a:schemeClr val="bg1"/>
                </a:solidFill>
              </a:rPr>
              <a:t>Collaborators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103442" name="Text Box 18"/>
          <p:cNvSpPr txBox="1">
            <a:spLocks noChangeArrowheads="1"/>
          </p:cNvSpPr>
          <p:nvPr/>
        </p:nvSpPr>
        <p:spPr bwMode="auto">
          <a:xfrm>
            <a:off x="1547664" y="1123801"/>
            <a:ext cx="7524576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20000"/>
              </a:spcAft>
            </a:pPr>
            <a:r>
              <a:rPr lang="de-DE" sz="2000" dirty="0" smtClean="0"/>
              <a:t>A. </a:t>
            </a:r>
            <a:r>
              <a:rPr lang="de-DE" sz="2000" dirty="0" err="1" smtClean="0"/>
              <a:t>Sävert</a:t>
            </a:r>
            <a:r>
              <a:rPr lang="de-DE" sz="2000" dirty="0" smtClean="0"/>
              <a:t>, M. Nicolai, M.B. Schwab, M. Reuter, M. Schnell, A. </a:t>
            </a:r>
            <a:r>
              <a:rPr lang="de-DE" sz="2000" dirty="0" err="1" smtClean="0"/>
              <a:t>Kawshik</a:t>
            </a:r>
            <a:r>
              <a:rPr lang="de-DE" sz="2000" dirty="0" smtClean="0"/>
              <a:t>, H.-P. </a:t>
            </a:r>
            <a:r>
              <a:rPr lang="de-DE" sz="2000" dirty="0" err="1" smtClean="0"/>
              <a:t>Schlenvoigt</a:t>
            </a:r>
            <a:r>
              <a:rPr lang="de-DE" sz="2000" dirty="0" smtClean="0"/>
              <a:t>, O. Jäckel, S. Pfotenhauer, J. </a:t>
            </a:r>
            <a:r>
              <a:rPr lang="de-DE" sz="2000" dirty="0" err="1" smtClean="0"/>
              <a:t>Polz</a:t>
            </a:r>
            <a:r>
              <a:rPr lang="de-DE" sz="2000" dirty="0" smtClean="0"/>
              <a:t>, J. Heymann, S. Weber, F. Ronneberger, B. </a:t>
            </a:r>
            <a:r>
              <a:rPr lang="de-DE" sz="2000" dirty="0" err="1" smtClean="0"/>
              <a:t>Beleites</a:t>
            </a:r>
            <a:r>
              <a:rPr lang="de-DE" sz="2000" dirty="0" smtClean="0"/>
              <a:t>, C. Spielmann, G.G. Paulus</a:t>
            </a:r>
            <a:br>
              <a:rPr lang="de-DE" sz="2000" dirty="0" smtClean="0"/>
            </a:br>
            <a:r>
              <a:rPr lang="de-DE" sz="1400" dirty="0" smtClean="0"/>
              <a:t>Institute </a:t>
            </a:r>
            <a:r>
              <a:rPr lang="de-DE" sz="1400" dirty="0" err="1" smtClean="0"/>
              <a:t>of</a:t>
            </a:r>
            <a:r>
              <a:rPr lang="de-DE" sz="1400" dirty="0" smtClean="0"/>
              <a:t> Optics </a:t>
            </a:r>
            <a:r>
              <a:rPr lang="de-DE" sz="1400" dirty="0" err="1" smtClean="0"/>
              <a:t>and</a:t>
            </a:r>
            <a:r>
              <a:rPr lang="de-DE" sz="1400" dirty="0" smtClean="0"/>
              <a:t> Quantum Electronics, Friedrich-Schiller-University Jena,</a:t>
            </a:r>
            <a:br>
              <a:rPr lang="de-DE" sz="1400" dirty="0" smtClean="0"/>
            </a:br>
            <a:r>
              <a:rPr lang="de-DE" sz="1400" dirty="0" smtClean="0"/>
              <a:t>Helmholtz-Institute Jena</a:t>
            </a:r>
            <a:br>
              <a:rPr lang="de-DE" sz="1400" dirty="0" smtClean="0"/>
            </a:br>
            <a:endParaRPr lang="de-DE" sz="1000" dirty="0" smtClean="0"/>
          </a:p>
          <a:p>
            <a:pPr>
              <a:spcAft>
                <a:spcPct val="20000"/>
              </a:spcAft>
            </a:pPr>
            <a:r>
              <a:rPr lang="de-DE" sz="2000" dirty="0" smtClean="0"/>
              <a:t>A. Buck, K. Schmid, C.M.S. Sears, J.M. </a:t>
            </a:r>
            <a:r>
              <a:rPr lang="de-DE" sz="2000" dirty="0" err="1" smtClean="0"/>
              <a:t>Mikhailowa</a:t>
            </a:r>
            <a:r>
              <a:rPr lang="de-DE" sz="2000" dirty="0" smtClean="0"/>
              <a:t>, F. </a:t>
            </a:r>
            <a:r>
              <a:rPr lang="de-DE" sz="2000" dirty="0" err="1" smtClean="0"/>
              <a:t>Krausz</a:t>
            </a:r>
            <a:r>
              <a:rPr lang="de-DE" sz="2000" dirty="0" smtClean="0"/>
              <a:t>, </a:t>
            </a:r>
            <a:br>
              <a:rPr lang="de-DE" sz="2000" dirty="0" smtClean="0"/>
            </a:br>
            <a:r>
              <a:rPr lang="de-DE" sz="2000" dirty="0" smtClean="0"/>
              <a:t>L. </a:t>
            </a:r>
            <a:r>
              <a:rPr lang="de-DE" sz="2000" dirty="0" err="1" smtClean="0"/>
              <a:t>Veisz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1400" dirty="0" smtClean="0"/>
              <a:t>Max-Planck-Institute </a:t>
            </a:r>
            <a:r>
              <a:rPr lang="de-DE" sz="1400" dirty="0" err="1" smtClean="0"/>
              <a:t>of</a:t>
            </a:r>
            <a:r>
              <a:rPr lang="de-DE" sz="1400" dirty="0" smtClean="0"/>
              <a:t> Quantum Optics, Garching</a:t>
            </a:r>
            <a:br>
              <a:rPr lang="de-DE" sz="1400" dirty="0" smtClean="0"/>
            </a:br>
            <a:r>
              <a:rPr lang="de-DE" sz="1000" dirty="0" smtClean="0"/>
              <a:t/>
            </a:r>
            <a:br>
              <a:rPr lang="de-DE" sz="1000" dirty="0" smtClean="0"/>
            </a:br>
            <a:r>
              <a:rPr lang="de-DE" sz="2000" dirty="0" smtClean="0"/>
              <a:t>S.P.D. </a:t>
            </a:r>
            <a:r>
              <a:rPr lang="de-DE" sz="2000" dirty="0" err="1" smtClean="0"/>
              <a:t>Mangles</a:t>
            </a:r>
            <a:r>
              <a:rPr lang="de-DE" sz="2000" dirty="0" smtClean="0"/>
              <a:t>, K. </a:t>
            </a:r>
            <a:r>
              <a:rPr lang="de-DE" sz="2000" dirty="0" err="1" smtClean="0"/>
              <a:t>Poder</a:t>
            </a:r>
            <a:r>
              <a:rPr lang="de-DE" sz="2000" dirty="0" smtClean="0"/>
              <a:t>, J. Cole, A. E. </a:t>
            </a:r>
            <a:r>
              <a:rPr lang="de-DE" sz="2000" dirty="0" err="1" smtClean="0"/>
              <a:t>Dangor</a:t>
            </a:r>
            <a:r>
              <a:rPr lang="de-DE" sz="2000" dirty="0" smtClean="0"/>
              <a:t>, Z. </a:t>
            </a:r>
            <a:r>
              <a:rPr lang="de-DE" sz="2000" dirty="0" err="1" smtClean="0"/>
              <a:t>Najmudin</a:t>
            </a:r>
            <a:r>
              <a:rPr lang="de-DE" sz="2000" dirty="0" smtClean="0"/>
              <a:t> </a:t>
            </a:r>
            <a:br>
              <a:rPr lang="de-DE" sz="2000" dirty="0" smtClean="0"/>
            </a:br>
            <a:r>
              <a:rPr lang="de-DE" sz="1400" dirty="0" smtClean="0"/>
              <a:t>Imperial College London, UK</a:t>
            </a:r>
            <a:br>
              <a:rPr lang="de-DE" sz="1400" dirty="0" smtClean="0"/>
            </a:br>
            <a:r>
              <a:rPr lang="de-DE" sz="1000" dirty="0" smtClean="0"/>
              <a:t/>
            </a:r>
            <a:br>
              <a:rPr lang="de-DE" sz="1000" dirty="0" smtClean="0"/>
            </a:br>
            <a:r>
              <a:rPr lang="de-DE" sz="2000" dirty="0" smtClean="0"/>
              <a:t>A.G.R. Thomas, K. </a:t>
            </a:r>
            <a:r>
              <a:rPr lang="de-DE" sz="2000" dirty="0" err="1" smtClean="0"/>
              <a:t>Krushelnick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1400" dirty="0" smtClean="0"/>
              <a:t>Center </a:t>
            </a:r>
            <a:r>
              <a:rPr lang="de-DE" sz="1400" dirty="0" err="1" smtClean="0"/>
              <a:t>for</a:t>
            </a:r>
            <a:r>
              <a:rPr lang="de-DE" sz="1400" dirty="0" smtClean="0"/>
              <a:t> Ultrafast Optical Science, Michigan, US</a:t>
            </a:r>
            <a:br>
              <a:rPr lang="de-DE" sz="1400" dirty="0" smtClean="0"/>
            </a:br>
            <a:endParaRPr lang="de-DE" sz="1400" dirty="0" smtClean="0"/>
          </a:p>
          <a:p>
            <a:pPr>
              <a:lnSpc>
                <a:spcPct val="130000"/>
              </a:lnSpc>
              <a:spcAft>
                <a:spcPct val="20000"/>
              </a:spcAft>
            </a:pPr>
            <a:r>
              <a:rPr lang="de-DE" sz="2000" dirty="0" smtClean="0">
                <a:solidFill>
                  <a:srgbClr val="000000"/>
                </a:solidFill>
              </a:rPr>
              <a:t>V. </a:t>
            </a:r>
            <a:r>
              <a:rPr lang="de-DE" sz="2000" dirty="0" err="1" smtClean="0">
                <a:solidFill>
                  <a:srgbClr val="000000"/>
                </a:solidFill>
              </a:rPr>
              <a:t>Malka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and</a:t>
            </a:r>
            <a:r>
              <a:rPr lang="de-DE" sz="2000" dirty="0" smtClean="0">
                <a:solidFill>
                  <a:srgbClr val="000000"/>
                </a:solidFill>
              </a:rPr>
              <a:t> O. Willi </a:t>
            </a:r>
            <a:r>
              <a:rPr lang="de-DE" sz="2000" dirty="0" err="1" smtClean="0">
                <a:solidFill>
                  <a:srgbClr val="000000"/>
                </a:solidFill>
              </a:rPr>
              <a:t>for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slides</a:t>
            </a:r>
            <a:endParaRPr lang="de-DE" sz="1400" dirty="0" smtClean="0"/>
          </a:p>
        </p:txBody>
      </p:sp>
      <p:pic>
        <p:nvPicPr>
          <p:cNvPr id="6" name="Picture 41" descr="IOQ Logo2_2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019592"/>
            <a:ext cx="1224000" cy="39621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4017280"/>
            <a:ext cx="1440160" cy="377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5" cstate="print"/>
          <a:srcRect t="53190" b="14912"/>
          <a:stretch>
            <a:fillRect/>
          </a:stretch>
        </p:blipFill>
        <p:spPr bwMode="auto">
          <a:xfrm>
            <a:off x="252538" y="4658617"/>
            <a:ext cx="827534" cy="61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 descr="D:\scratch\mpq-logo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5895" y="2986103"/>
            <a:ext cx="631825" cy="900113"/>
          </a:xfrm>
          <a:prstGeom prst="rect">
            <a:avLst/>
          </a:prstGeom>
          <a:noFill/>
        </p:spPr>
      </p:pic>
      <p:pic>
        <p:nvPicPr>
          <p:cNvPr id="12" name="Picture 5" descr="uni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3736" y="1450037"/>
            <a:ext cx="731109" cy="857853"/>
          </a:xfrm>
          <a:prstGeom prst="rect">
            <a:avLst/>
          </a:prstGeom>
          <a:noFill/>
        </p:spPr>
      </p:pic>
      <p:sp>
        <p:nvSpPr>
          <p:cNvPr id="13" name="Foliennummernplatzhalter 2"/>
          <p:cNvSpPr txBox="1">
            <a:spLocks/>
          </p:cNvSpPr>
          <p:nvPr/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  <p:pic>
        <p:nvPicPr>
          <p:cNvPr id="14" name="Picture 2" descr="C:\Dokumente und Einstellungen\kaluza\Desktop\HI-Jena_200911\Logos\HG_Institut_Jena_RG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952" y="2348880"/>
            <a:ext cx="1036800" cy="51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0" y="6596063"/>
            <a:ext cx="9144000" cy="280987"/>
          </a:xfrm>
          <a:prstGeom prst="rect">
            <a:avLst/>
          </a:prstGeom>
        </p:spPr>
        <p:txBody>
          <a:bodyPr/>
          <a:lstStyle/>
          <a:p>
            <a:r>
              <a:rPr lang="de-DE"/>
              <a:t>M. </a:t>
            </a:r>
            <a:r>
              <a:rPr lang="en-GB"/>
              <a:t>C. </a:t>
            </a:r>
            <a:r>
              <a:rPr lang="de-DE"/>
              <a:t>Kaluza </a:t>
            </a:r>
            <a:r>
              <a:rPr lang="en-GB">
                <a:cs typeface="Arial" charset="0"/>
              </a:rPr>
              <a:t>•</a:t>
            </a:r>
            <a:r>
              <a:rPr lang="en-GB"/>
              <a:t> </a:t>
            </a:r>
            <a:r>
              <a:rPr lang="de-DE"/>
              <a:t>Particle Acceleration with High-Intensity Lasers </a:t>
            </a:r>
            <a:r>
              <a:rPr lang="en-GB">
                <a:cs typeface="Arial" charset="0"/>
              </a:rPr>
              <a:t>•</a:t>
            </a:r>
            <a:r>
              <a:rPr lang="en-GB"/>
              <a:t> </a:t>
            </a:r>
            <a:r>
              <a:rPr lang="en-GB">
                <a:cs typeface="Arial" charset="0"/>
              </a:rPr>
              <a:t>ANKA-seminar • </a:t>
            </a:r>
            <a:r>
              <a:rPr lang="de-DE"/>
              <a:t>11</a:t>
            </a:r>
            <a:r>
              <a:rPr lang="de-DE" baseline="30000"/>
              <a:t>th</a:t>
            </a:r>
            <a:r>
              <a:rPr lang="de-DE"/>
              <a:t> November 2009      </a:t>
            </a:r>
            <a:fld id="{8F602366-FB7C-4985-88D3-00C8FD7A6F87}" type="slidenum">
              <a:rPr lang="de-DE"/>
              <a:pPr/>
              <a:t>4</a:t>
            </a:fld>
            <a:endParaRPr lang="de-DE"/>
          </a:p>
        </p:txBody>
      </p:sp>
      <p:sp>
        <p:nvSpPr>
          <p:cNvPr id="6430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endParaRPr lang="en-US" b="0" i="0">
              <a:latin typeface="Times New Roman" pitchFamily="18" charset="0"/>
            </a:endParaRPr>
          </a:p>
        </p:txBody>
      </p:sp>
      <p:pic>
        <p:nvPicPr>
          <p:cNvPr id="643075" name="Picture 3" descr="Laser von oben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901700"/>
            <a:ext cx="8328025" cy="55292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43077" name="Text Box 5"/>
          <p:cNvSpPr txBox="1">
            <a:spLocks noChangeArrowheads="1"/>
          </p:cNvSpPr>
          <p:nvPr/>
        </p:nvSpPr>
        <p:spPr bwMode="auto">
          <a:xfrm>
            <a:off x="2070100" y="1890713"/>
            <a:ext cx="4664610" cy="3323987"/>
          </a:xfrm>
          <a:prstGeom prst="rect">
            <a:avLst/>
          </a:prstGeom>
          <a:solidFill>
            <a:srgbClr val="000000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100000"/>
              </a:spcAft>
            </a:pPr>
            <a:r>
              <a:rPr lang="de-DE" sz="2000" b="0" i="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Ultra-Short Pulse 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CPA </a:t>
            </a:r>
            <a:r>
              <a:rPr lang="de-DE" sz="2000" b="0" i="0" dirty="0" err="1">
                <a:solidFill>
                  <a:srgbClr val="FFFF99"/>
                </a:solidFill>
                <a:latin typeface="+mn-lt"/>
                <a:cs typeface="Arial" pitchFamily="34" charset="0"/>
              </a:rPr>
              <a:t>Ti:Sapphire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 Laser</a:t>
            </a:r>
          </a:p>
          <a:p>
            <a:pPr defTabSz="490538">
              <a:spcBef>
                <a:spcPct val="0"/>
              </a:spcBef>
              <a:spcAft>
                <a:spcPct val="25000"/>
              </a:spcAft>
              <a:tabLst>
                <a:tab pos="622300" algn="l"/>
              </a:tabLst>
            </a:pPr>
            <a:r>
              <a:rPr lang="de-DE" sz="2000" b="0" i="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	</a:t>
            </a:r>
            <a:r>
              <a:rPr lang="de-DE" sz="2000" b="0" i="0" dirty="0" err="1" smtClean="0">
                <a:solidFill>
                  <a:srgbClr val="FFFF99"/>
                </a:solidFill>
                <a:latin typeface="+mn-lt"/>
                <a:cs typeface="Arial" pitchFamily="34" charset="0"/>
              </a:rPr>
              <a:t>wavelength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: 		</a:t>
            </a:r>
            <a:r>
              <a:rPr lang="de-DE" sz="2000" b="0" i="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800 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nm</a:t>
            </a:r>
          </a:p>
          <a:p>
            <a:pPr defTabSz="490538">
              <a:spcBef>
                <a:spcPct val="0"/>
              </a:spcBef>
              <a:spcAft>
                <a:spcPct val="25000"/>
              </a:spcAft>
              <a:tabLst>
                <a:tab pos="622300" algn="l"/>
              </a:tabLst>
            </a:pP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	pulse </a:t>
            </a:r>
            <a:r>
              <a:rPr lang="de-DE" sz="2000" b="0" i="0" dirty="0" err="1">
                <a:solidFill>
                  <a:srgbClr val="FFFF99"/>
                </a:solidFill>
                <a:latin typeface="+mn-lt"/>
                <a:cs typeface="Arial" pitchFamily="34" charset="0"/>
              </a:rPr>
              <a:t>duration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: 	 	  </a:t>
            </a:r>
            <a:r>
              <a:rPr lang="de-DE" sz="200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&lt; </a:t>
            </a:r>
            <a:r>
              <a:rPr lang="de-DE" sz="2000" b="0" i="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30 </a:t>
            </a:r>
            <a:r>
              <a:rPr lang="de-DE" sz="2000" b="0" i="0" dirty="0" err="1">
                <a:solidFill>
                  <a:srgbClr val="FFFF99"/>
                </a:solidFill>
                <a:latin typeface="+mn-lt"/>
                <a:cs typeface="Arial" pitchFamily="34" charset="0"/>
              </a:rPr>
              <a:t>fs</a:t>
            </a:r>
            <a:endParaRPr lang="de-DE" sz="2000" b="0" i="0" dirty="0">
              <a:solidFill>
                <a:srgbClr val="FFFF99"/>
              </a:solidFill>
              <a:latin typeface="+mn-lt"/>
              <a:cs typeface="Arial" pitchFamily="34" charset="0"/>
            </a:endParaRPr>
          </a:p>
          <a:p>
            <a:pPr defTabSz="490538">
              <a:spcBef>
                <a:spcPct val="0"/>
              </a:spcBef>
              <a:spcAft>
                <a:spcPct val="25000"/>
              </a:spcAft>
              <a:tabLst>
                <a:tab pos="622300" algn="l"/>
              </a:tabLst>
            </a:pP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	pulse </a:t>
            </a:r>
            <a:r>
              <a:rPr lang="de-DE" sz="2000" b="0" i="0" dirty="0" err="1">
                <a:solidFill>
                  <a:srgbClr val="FFFF99"/>
                </a:solidFill>
                <a:latin typeface="+mn-lt"/>
                <a:cs typeface="Arial" pitchFamily="34" charset="0"/>
              </a:rPr>
              <a:t>energy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: 		</a:t>
            </a:r>
            <a:r>
              <a:rPr lang="de-DE" sz="2000" b="0" i="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&gt; 900 </a:t>
            </a:r>
            <a:r>
              <a:rPr lang="de-DE" sz="2000" b="0" i="0" dirty="0" err="1">
                <a:solidFill>
                  <a:srgbClr val="FFFF99"/>
                </a:solidFill>
                <a:latin typeface="+mn-lt"/>
                <a:cs typeface="Arial" pitchFamily="34" charset="0"/>
              </a:rPr>
              <a:t>mJ</a:t>
            </a:r>
            <a:endParaRPr lang="de-DE" sz="2000" b="0" i="0" dirty="0">
              <a:solidFill>
                <a:srgbClr val="FFFF99"/>
              </a:solidFill>
              <a:latin typeface="+mn-lt"/>
              <a:cs typeface="Arial" pitchFamily="34" charset="0"/>
            </a:endParaRPr>
          </a:p>
          <a:p>
            <a:pPr defTabSz="490538">
              <a:spcBef>
                <a:spcPct val="0"/>
              </a:spcBef>
              <a:spcAft>
                <a:spcPct val="25000"/>
              </a:spcAft>
              <a:tabLst>
                <a:tab pos="622300" algn="l"/>
              </a:tabLst>
            </a:pP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	</a:t>
            </a:r>
            <a:r>
              <a:rPr lang="de-DE" sz="2000" b="0" i="0" dirty="0" err="1" smtClean="0">
                <a:solidFill>
                  <a:srgbClr val="FFFF99"/>
                </a:solidFill>
                <a:latin typeface="+mn-lt"/>
                <a:cs typeface="Arial" pitchFamily="34" charset="0"/>
              </a:rPr>
              <a:t>peak</a:t>
            </a:r>
            <a:r>
              <a:rPr lang="de-DE" sz="2000" b="0" i="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 power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: 	</a:t>
            </a:r>
            <a:r>
              <a:rPr lang="de-DE" sz="2000" b="0" i="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	&gt; 30 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TW</a:t>
            </a:r>
          </a:p>
          <a:p>
            <a:pPr defTabSz="490538">
              <a:spcBef>
                <a:spcPct val="0"/>
              </a:spcBef>
              <a:spcAft>
                <a:spcPct val="25000"/>
              </a:spcAft>
              <a:tabLst>
                <a:tab pos="622300" algn="l"/>
              </a:tabLst>
            </a:pP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	</a:t>
            </a:r>
            <a:r>
              <a:rPr lang="de-DE" sz="2000" b="0" i="0" dirty="0" err="1">
                <a:solidFill>
                  <a:srgbClr val="FFFF99"/>
                </a:solidFill>
                <a:latin typeface="+mn-lt"/>
                <a:cs typeface="Arial" pitchFamily="34" charset="0"/>
              </a:rPr>
              <a:t>focal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 </a:t>
            </a:r>
            <a:r>
              <a:rPr lang="de-DE" sz="2000" b="0" i="0" dirty="0" err="1">
                <a:solidFill>
                  <a:srgbClr val="FFFF99"/>
                </a:solidFill>
                <a:latin typeface="+mn-lt"/>
                <a:cs typeface="Arial" pitchFamily="34" charset="0"/>
              </a:rPr>
              <a:t>spot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 </a:t>
            </a:r>
            <a:r>
              <a:rPr lang="de-DE" sz="2000" b="0" i="0" dirty="0" err="1" smtClean="0">
                <a:solidFill>
                  <a:srgbClr val="FFFF99"/>
                </a:solidFill>
                <a:latin typeface="+mn-lt"/>
                <a:cs typeface="Arial" pitchFamily="34" charset="0"/>
              </a:rPr>
              <a:t>area</a:t>
            </a:r>
            <a:r>
              <a:rPr lang="de-DE" sz="2000" b="0" i="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: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		</a:t>
            </a:r>
            <a:r>
              <a:rPr lang="de-DE" sz="2000" b="0" i="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&lt; 5 µm</a:t>
            </a:r>
            <a:r>
              <a:rPr lang="de-DE" sz="2000" b="0" i="0" baseline="3000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2</a:t>
            </a:r>
            <a:endParaRPr lang="de-DE" sz="2000" b="0" i="0" baseline="30000" dirty="0">
              <a:solidFill>
                <a:srgbClr val="FFFF99"/>
              </a:solidFill>
              <a:latin typeface="+mn-lt"/>
              <a:cs typeface="Arial" pitchFamily="34" charset="0"/>
            </a:endParaRPr>
          </a:p>
          <a:p>
            <a:pPr defTabSz="490538">
              <a:spcBef>
                <a:spcPct val="0"/>
              </a:spcBef>
              <a:spcAft>
                <a:spcPct val="25000"/>
              </a:spcAft>
              <a:tabLst>
                <a:tab pos="622300" algn="l"/>
              </a:tabLst>
            </a:pP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	</a:t>
            </a:r>
            <a:r>
              <a:rPr lang="de-DE" sz="2000" b="0" i="0" dirty="0" err="1">
                <a:solidFill>
                  <a:srgbClr val="FFFF99"/>
                </a:solidFill>
                <a:latin typeface="+mn-lt"/>
                <a:cs typeface="Arial" pitchFamily="34" charset="0"/>
              </a:rPr>
              <a:t>repetition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 rate: 		 10 Hz</a:t>
            </a:r>
          </a:p>
          <a:p>
            <a:pPr defTabSz="490538">
              <a:spcBef>
                <a:spcPct val="0"/>
              </a:spcBef>
              <a:spcAft>
                <a:spcPct val="25000"/>
              </a:spcAft>
              <a:tabLst>
                <a:tab pos="622300" algn="l"/>
              </a:tabLst>
            </a:pP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	max. </a:t>
            </a:r>
            <a:r>
              <a:rPr lang="de-DE" sz="2000" b="0" i="0" dirty="0" err="1">
                <a:solidFill>
                  <a:srgbClr val="FFFF99"/>
                </a:solidFill>
                <a:latin typeface="+mn-lt"/>
                <a:cs typeface="Arial" pitchFamily="34" charset="0"/>
              </a:rPr>
              <a:t>intensity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: 	     </a:t>
            </a:r>
            <a:r>
              <a:rPr lang="de-DE" sz="2000" b="0" i="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&gt; 10</a:t>
            </a:r>
            <a:r>
              <a:rPr lang="de-DE" sz="2000" b="0" i="0" baseline="300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20</a:t>
            </a:r>
            <a:r>
              <a:rPr lang="de-DE" sz="2000" b="0" i="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r>
              <a:rPr lang="de-DE" sz="2000" b="0" i="0" dirty="0">
                <a:solidFill>
                  <a:srgbClr val="FF0000"/>
                </a:solidFill>
                <a:latin typeface="+mn-lt"/>
                <a:cs typeface="Arial" pitchFamily="34" charset="0"/>
              </a:rPr>
              <a:t>W/cm</a:t>
            </a:r>
            <a:r>
              <a:rPr lang="de-DE" sz="2000" b="0" i="0" baseline="30000" dirty="0">
                <a:solidFill>
                  <a:srgbClr val="FF0000"/>
                </a:solidFill>
                <a:latin typeface="+mn-lt"/>
                <a:cs typeface="Arial" pitchFamily="34" charset="0"/>
              </a:rPr>
              <a:t>2</a:t>
            </a:r>
            <a:endParaRPr lang="de-DE" sz="2000" b="0" i="0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-5516" y="195263"/>
            <a:ext cx="9144000" cy="446087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</a:rPr>
              <a:t>JETI </a:t>
            </a:r>
            <a:r>
              <a:rPr kumimoji="0" lang="de-DE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</a:rPr>
              <a:t>– </a:t>
            </a:r>
            <a:r>
              <a:rPr kumimoji="0" lang="de-DE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</a:rPr>
              <a:t>the</a:t>
            </a:r>
            <a:r>
              <a:rPr kumimoji="0" lang="de-DE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</a:rPr>
              <a:t> </a:t>
            </a:r>
            <a:r>
              <a:rPr kumimoji="0" lang="de-DE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</a:rPr>
              <a:t>JE</a:t>
            </a:r>
            <a:r>
              <a:rPr kumimoji="0" lang="de-DE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</a:rPr>
              <a:t>na</a:t>
            </a:r>
            <a:r>
              <a:rPr kumimoji="0" lang="de-DE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</a:rPr>
              <a:t> Multi-TW </a:t>
            </a:r>
            <a:r>
              <a:rPr kumimoji="0" lang="de-DE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</a:rPr>
              <a:t>TI</a:t>
            </a:r>
            <a:r>
              <a:rPr kumimoji="0" lang="de-DE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</a:rPr>
              <a:t>:Sapphire</a:t>
            </a:r>
            <a:r>
              <a:rPr kumimoji="0" lang="de-DE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/>
              </a:rPr>
              <a:t> Laser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0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endParaRPr lang="en-US" b="0" i="0">
              <a:latin typeface="Times New Roman" pitchFamily="18" charset="0"/>
            </a:endParaRPr>
          </a:p>
        </p:txBody>
      </p:sp>
      <p:pic>
        <p:nvPicPr>
          <p:cNvPr id="644107" name="Picture 11" descr="Labor3_vo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027096"/>
            <a:ext cx="3615898" cy="542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9497"/>
            <a:ext cx="9144000" cy="732713"/>
          </a:xfrm>
        </p:spPr>
        <p:txBody>
          <a:bodyPr/>
          <a:lstStyle/>
          <a:p>
            <a:r>
              <a:rPr lang="en-GB" sz="2600" dirty="0" smtClean="0">
                <a:solidFill>
                  <a:srgbClr val="FF0000"/>
                </a:solidFill>
                <a:latin typeface="+mn-lt"/>
              </a:rPr>
              <a:t>POLARIS</a:t>
            </a:r>
            <a:r>
              <a:rPr lang="en-GB" sz="2600" dirty="0" smtClean="0">
                <a:latin typeface="+mn-lt"/>
              </a:rPr>
              <a:t> – </a:t>
            </a:r>
            <a:r>
              <a:rPr lang="en-GB" sz="2600" dirty="0" smtClean="0">
                <a:solidFill>
                  <a:srgbClr val="FF0000"/>
                </a:solidFill>
                <a:latin typeface="+mn-lt"/>
              </a:rPr>
              <a:t>P</a:t>
            </a:r>
            <a:r>
              <a:rPr lang="en-GB" sz="2600" dirty="0" smtClean="0">
                <a:latin typeface="+mn-lt"/>
              </a:rPr>
              <a:t>etawatt </a:t>
            </a:r>
            <a:r>
              <a:rPr lang="en-GB" sz="2600" dirty="0" smtClean="0">
                <a:solidFill>
                  <a:srgbClr val="FF0000"/>
                </a:solidFill>
                <a:latin typeface="+mn-lt"/>
              </a:rPr>
              <a:t>O</a:t>
            </a:r>
            <a:r>
              <a:rPr lang="en-GB" sz="2600" dirty="0" smtClean="0">
                <a:latin typeface="+mn-lt"/>
              </a:rPr>
              <a:t>ptical </a:t>
            </a:r>
            <a:r>
              <a:rPr lang="en-GB" sz="2600" dirty="0" smtClean="0">
                <a:solidFill>
                  <a:srgbClr val="FF0000"/>
                </a:solidFill>
                <a:latin typeface="+mn-lt"/>
              </a:rPr>
              <a:t>L</a:t>
            </a:r>
            <a:r>
              <a:rPr lang="en-GB" sz="2600" dirty="0" smtClean="0">
                <a:latin typeface="+mn-lt"/>
              </a:rPr>
              <a:t>aser </a:t>
            </a:r>
            <a:r>
              <a:rPr lang="en-GB" sz="2600" dirty="0" smtClean="0">
                <a:solidFill>
                  <a:srgbClr val="FF0000"/>
                </a:solidFill>
                <a:latin typeface="+mn-lt"/>
              </a:rPr>
              <a:t>A</a:t>
            </a:r>
            <a:r>
              <a:rPr lang="en-GB" sz="2600" dirty="0" smtClean="0">
                <a:latin typeface="+mn-lt"/>
              </a:rPr>
              <a:t>mplifier for </a:t>
            </a:r>
            <a:r>
              <a:rPr lang="en-GB" sz="2600" dirty="0" smtClean="0">
                <a:solidFill>
                  <a:srgbClr val="FF0000"/>
                </a:solidFill>
                <a:latin typeface="+mn-lt"/>
              </a:rPr>
              <a:t>R</a:t>
            </a:r>
            <a:r>
              <a:rPr lang="en-GB" sz="2600" dirty="0" smtClean="0">
                <a:latin typeface="+mn-lt"/>
              </a:rPr>
              <a:t>adiation </a:t>
            </a:r>
            <a:r>
              <a:rPr lang="en-GB" sz="2600" dirty="0" smtClean="0">
                <a:solidFill>
                  <a:srgbClr val="FF0000"/>
                </a:solidFill>
                <a:latin typeface="+mn-lt"/>
              </a:rPr>
              <a:t>I</a:t>
            </a:r>
            <a:r>
              <a:rPr lang="en-GB" sz="2600" dirty="0" smtClean="0">
                <a:latin typeface="+mn-lt"/>
              </a:rPr>
              <a:t>ntensive </a:t>
            </a:r>
            <a:r>
              <a:rPr lang="en-GB" sz="2600" dirty="0" err="1" smtClean="0">
                <a:latin typeface="+mn-lt"/>
              </a:rPr>
              <a:t>experiment</a:t>
            </a:r>
            <a:r>
              <a:rPr lang="en-GB" sz="2600" dirty="0" err="1" smtClean="0">
                <a:solidFill>
                  <a:srgbClr val="FF0000"/>
                </a:solidFill>
                <a:latin typeface="+mn-lt"/>
              </a:rPr>
              <a:t>S</a:t>
            </a:r>
            <a:endParaRPr lang="en-GB" sz="2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44105" name="Picture 9" descr="POL_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286" y="3336685"/>
            <a:ext cx="4782244" cy="3188659"/>
          </a:xfrm>
          <a:prstGeom prst="rect">
            <a:avLst/>
          </a:prstGeom>
          <a:noFill/>
        </p:spPr>
      </p:pic>
      <p:pic>
        <p:nvPicPr>
          <p:cNvPr id="644110" name="Picture 14" descr="IMG_1545_kle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4094" y="3335744"/>
            <a:ext cx="4780394" cy="3189600"/>
          </a:xfrm>
          <a:prstGeom prst="rect">
            <a:avLst/>
          </a:prstGeom>
          <a:noFill/>
        </p:spPr>
      </p:pic>
      <p:pic>
        <p:nvPicPr>
          <p:cNvPr id="644104" name="Picture 8" descr="A4 II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5424" y="1030847"/>
            <a:ext cx="5249064" cy="3478273"/>
          </a:xfrm>
          <a:prstGeom prst="rect">
            <a:avLst/>
          </a:prstGeom>
          <a:noFill/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289616" y="1916832"/>
            <a:ext cx="4857035" cy="3323987"/>
          </a:xfrm>
          <a:prstGeom prst="rect">
            <a:avLst/>
          </a:prstGeom>
          <a:solidFill>
            <a:srgbClr val="000000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100000"/>
              </a:spcAft>
            </a:pPr>
            <a:r>
              <a:rPr lang="de-DE" sz="2000" b="0" i="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Ultra-Short Pulse 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CPA </a:t>
            </a:r>
            <a:r>
              <a:rPr lang="de-DE" sz="2000" b="0" i="0" dirty="0" err="1" smtClean="0">
                <a:solidFill>
                  <a:srgbClr val="FFFF99"/>
                </a:solidFill>
                <a:latin typeface="+mn-lt"/>
                <a:cs typeface="Arial" pitchFamily="34" charset="0"/>
              </a:rPr>
              <a:t>Yb:Glass</a:t>
            </a:r>
            <a:r>
              <a:rPr lang="de-DE" sz="2000" b="0" i="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 Laser</a:t>
            </a:r>
            <a:endParaRPr lang="de-DE" sz="2000" b="0" i="0" dirty="0">
              <a:solidFill>
                <a:srgbClr val="FFFF99"/>
              </a:solidFill>
              <a:latin typeface="+mn-lt"/>
              <a:cs typeface="Arial" pitchFamily="34" charset="0"/>
            </a:endParaRPr>
          </a:p>
          <a:p>
            <a:pPr defTabSz="542925">
              <a:spcBef>
                <a:spcPct val="0"/>
              </a:spcBef>
              <a:spcAft>
                <a:spcPct val="25000"/>
              </a:spcAft>
            </a:pP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	</a:t>
            </a:r>
            <a:r>
              <a:rPr lang="de-DE" sz="2000" b="0" i="0" dirty="0" err="1">
                <a:solidFill>
                  <a:srgbClr val="FFFF99"/>
                </a:solidFill>
                <a:latin typeface="+mn-lt"/>
                <a:cs typeface="Arial" pitchFamily="34" charset="0"/>
              </a:rPr>
              <a:t>wavelength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: 		</a:t>
            </a:r>
            <a:r>
              <a:rPr lang="de-DE" sz="2000" b="0" i="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      1030 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nm</a:t>
            </a:r>
          </a:p>
          <a:p>
            <a:pPr defTabSz="542925">
              <a:spcBef>
                <a:spcPct val="0"/>
              </a:spcBef>
              <a:spcAft>
                <a:spcPct val="25000"/>
              </a:spcAft>
            </a:pP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	pulse </a:t>
            </a:r>
            <a:r>
              <a:rPr lang="de-DE" sz="2000" b="0" i="0" dirty="0" err="1">
                <a:solidFill>
                  <a:srgbClr val="FFFF99"/>
                </a:solidFill>
                <a:latin typeface="+mn-lt"/>
                <a:cs typeface="Arial" pitchFamily="34" charset="0"/>
              </a:rPr>
              <a:t>duration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: 	 </a:t>
            </a:r>
            <a:r>
              <a:rPr lang="de-DE" sz="2000" b="0" i="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     &lt; 150 </a:t>
            </a:r>
            <a:r>
              <a:rPr lang="de-DE" sz="2000" b="0" i="0" dirty="0" err="1">
                <a:solidFill>
                  <a:srgbClr val="FFFF99"/>
                </a:solidFill>
                <a:latin typeface="+mn-lt"/>
                <a:cs typeface="Arial" pitchFamily="34" charset="0"/>
              </a:rPr>
              <a:t>fs</a:t>
            </a:r>
            <a:endParaRPr lang="de-DE" sz="2000" b="0" i="0" dirty="0">
              <a:solidFill>
                <a:srgbClr val="FFFF99"/>
              </a:solidFill>
              <a:latin typeface="+mn-lt"/>
              <a:cs typeface="Arial" pitchFamily="34" charset="0"/>
            </a:endParaRPr>
          </a:p>
          <a:p>
            <a:pPr defTabSz="542925">
              <a:spcBef>
                <a:spcPct val="0"/>
              </a:spcBef>
              <a:spcAft>
                <a:spcPct val="25000"/>
              </a:spcAft>
            </a:pP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	pulse </a:t>
            </a:r>
            <a:r>
              <a:rPr lang="de-DE" sz="2000" b="0" i="0" dirty="0" err="1">
                <a:solidFill>
                  <a:srgbClr val="FFFF99"/>
                </a:solidFill>
                <a:latin typeface="+mn-lt"/>
                <a:cs typeface="Arial" pitchFamily="34" charset="0"/>
              </a:rPr>
              <a:t>energy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: 		</a:t>
            </a:r>
            <a:r>
              <a:rPr lang="de-DE" sz="200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     </a:t>
            </a:r>
            <a:r>
              <a:rPr lang="de-DE" sz="2000" b="0" i="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10…75 J</a:t>
            </a:r>
            <a:endParaRPr lang="de-DE" sz="2000" b="0" i="0" dirty="0">
              <a:solidFill>
                <a:srgbClr val="FFFF99"/>
              </a:solidFill>
              <a:latin typeface="+mn-lt"/>
              <a:cs typeface="Arial" pitchFamily="34" charset="0"/>
            </a:endParaRPr>
          </a:p>
          <a:p>
            <a:pPr defTabSz="542925">
              <a:spcBef>
                <a:spcPct val="0"/>
              </a:spcBef>
              <a:spcAft>
                <a:spcPct val="25000"/>
              </a:spcAft>
            </a:pP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	power: 		</a:t>
            </a:r>
            <a:r>
              <a:rPr lang="de-DE" sz="2000" b="0" i="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	   50 TW…0.5 PW</a:t>
            </a:r>
            <a:endParaRPr lang="de-DE" sz="2000" b="0" i="0" dirty="0">
              <a:solidFill>
                <a:srgbClr val="FFFF99"/>
              </a:solidFill>
              <a:latin typeface="+mn-lt"/>
              <a:cs typeface="Arial" pitchFamily="34" charset="0"/>
            </a:endParaRPr>
          </a:p>
          <a:p>
            <a:pPr defTabSz="542925">
              <a:spcBef>
                <a:spcPct val="0"/>
              </a:spcBef>
              <a:spcAft>
                <a:spcPct val="25000"/>
              </a:spcAft>
            </a:pP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	</a:t>
            </a:r>
            <a:r>
              <a:rPr lang="de-DE" sz="2000" b="0" i="0" dirty="0" err="1">
                <a:solidFill>
                  <a:srgbClr val="FFFF99"/>
                </a:solidFill>
                <a:latin typeface="+mn-lt"/>
                <a:cs typeface="Arial" pitchFamily="34" charset="0"/>
              </a:rPr>
              <a:t>focal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 </a:t>
            </a:r>
            <a:r>
              <a:rPr lang="de-DE" sz="2000" b="0" i="0" dirty="0" err="1">
                <a:solidFill>
                  <a:srgbClr val="FFFF99"/>
                </a:solidFill>
                <a:latin typeface="+mn-lt"/>
                <a:cs typeface="Arial" pitchFamily="34" charset="0"/>
              </a:rPr>
              <a:t>spot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 </a:t>
            </a:r>
            <a:r>
              <a:rPr lang="de-DE" sz="2000" b="0" i="0" dirty="0" err="1">
                <a:solidFill>
                  <a:srgbClr val="FFFF99"/>
                </a:solidFill>
                <a:latin typeface="+mn-lt"/>
                <a:cs typeface="Arial" pitchFamily="34" charset="0"/>
              </a:rPr>
              <a:t>size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:	</a:t>
            </a:r>
            <a:r>
              <a:rPr lang="de-DE" sz="2000" b="0" i="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      &lt; 10 µm</a:t>
            </a:r>
            <a:r>
              <a:rPr lang="de-DE" sz="2000" b="0" i="0" baseline="3000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2</a:t>
            </a:r>
            <a:endParaRPr lang="de-DE" sz="2000" b="0" i="0" baseline="30000" dirty="0">
              <a:solidFill>
                <a:srgbClr val="FFFF99"/>
              </a:solidFill>
              <a:latin typeface="+mn-lt"/>
              <a:cs typeface="Arial" pitchFamily="34" charset="0"/>
            </a:endParaRPr>
          </a:p>
          <a:p>
            <a:pPr defTabSz="542925">
              <a:spcBef>
                <a:spcPct val="0"/>
              </a:spcBef>
              <a:spcAft>
                <a:spcPct val="25000"/>
              </a:spcAft>
            </a:pP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	</a:t>
            </a:r>
            <a:r>
              <a:rPr lang="de-DE" sz="2000" b="0" i="0" dirty="0" err="1">
                <a:solidFill>
                  <a:srgbClr val="FFFF99"/>
                </a:solidFill>
                <a:latin typeface="+mn-lt"/>
                <a:cs typeface="Arial" pitchFamily="34" charset="0"/>
              </a:rPr>
              <a:t>repetition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 rate: 	</a:t>
            </a:r>
            <a:r>
              <a:rPr lang="de-DE" sz="200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     </a:t>
            </a:r>
            <a:r>
              <a:rPr lang="de-DE" sz="2000" b="0" i="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1/40 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Hz</a:t>
            </a:r>
          </a:p>
          <a:p>
            <a:pPr defTabSz="542925">
              <a:spcBef>
                <a:spcPct val="0"/>
              </a:spcBef>
              <a:spcAft>
                <a:spcPct val="25000"/>
              </a:spcAft>
            </a:pP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	max. </a:t>
            </a:r>
            <a:r>
              <a:rPr lang="de-DE" sz="2000" b="0" i="0" dirty="0" err="1">
                <a:solidFill>
                  <a:srgbClr val="FFFF99"/>
                </a:solidFill>
                <a:latin typeface="+mn-lt"/>
                <a:cs typeface="Arial" pitchFamily="34" charset="0"/>
              </a:rPr>
              <a:t>intensity</a:t>
            </a:r>
            <a:r>
              <a:rPr lang="de-DE" sz="2000" b="0" i="0" dirty="0">
                <a:solidFill>
                  <a:srgbClr val="FFFF99"/>
                </a:solidFill>
                <a:latin typeface="+mn-lt"/>
                <a:cs typeface="Arial" pitchFamily="34" charset="0"/>
              </a:rPr>
              <a:t>: </a:t>
            </a:r>
            <a:r>
              <a:rPr lang="de-DE" sz="200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       </a:t>
            </a:r>
            <a:r>
              <a:rPr lang="de-DE" sz="2000" b="0" i="0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   </a:t>
            </a:r>
            <a:r>
              <a:rPr lang="de-DE" sz="2000" b="0" i="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&gt; 10</a:t>
            </a:r>
            <a:r>
              <a:rPr lang="de-DE" sz="2000" b="0" i="0" baseline="300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21</a:t>
            </a:r>
            <a:r>
              <a:rPr lang="de-DE" sz="2000" b="0" i="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r>
              <a:rPr lang="de-DE" sz="2000" b="0" i="0" dirty="0">
                <a:solidFill>
                  <a:srgbClr val="FF0000"/>
                </a:solidFill>
                <a:latin typeface="+mn-lt"/>
                <a:cs typeface="Arial" pitchFamily="34" charset="0"/>
              </a:rPr>
              <a:t>W/cm</a:t>
            </a:r>
            <a:r>
              <a:rPr lang="de-DE" sz="2000" b="0" i="0" baseline="30000" dirty="0">
                <a:solidFill>
                  <a:srgbClr val="FF0000"/>
                </a:solidFill>
                <a:latin typeface="+mn-lt"/>
                <a:cs typeface="Arial" pitchFamily="34" charset="0"/>
              </a:rPr>
              <a:t>2</a:t>
            </a:r>
            <a:endParaRPr lang="de-DE" sz="2000" b="0" i="0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 descr="D:\Physics\Jena\Vorträge\Heraeus_2010\Ente.jpg"/>
          <p:cNvPicPr>
            <a:picLocks noChangeAspect="1" noChangeArrowheads="1"/>
          </p:cNvPicPr>
          <p:nvPr/>
        </p:nvPicPr>
        <p:blipFill>
          <a:blip r:embed="rId3" cstate="print"/>
          <a:srcRect b="41600"/>
          <a:stretch>
            <a:fillRect/>
          </a:stretch>
        </p:blipFill>
        <p:spPr bwMode="auto">
          <a:xfrm flipH="1">
            <a:off x="1448294" y="1513588"/>
            <a:ext cx="6255962" cy="4005064"/>
          </a:xfrm>
          <a:prstGeom prst="rect">
            <a:avLst/>
          </a:prstGeom>
          <a:noFill/>
        </p:spPr>
      </p:pic>
      <p:pic>
        <p:nvPicPr>
          <p:cNvPr id="20" name="Picture 2" descr="D:\Physics\Jena\Vorträge\Heraeus_2010\takingoff0807mick.jpg"/>
          <p:cNvPicPr>
            <a:picLocks noChangeAspect="1" noChangeArrowheads="1"/>
          </p:cNvPicPr>
          <p:nvPr/>
        </p:nvPicPr>
        <p:blipFill>
          <a:blip r:embed="rId4" cstate="print"/>
          <a:srcRect b="2841"/>
          <a:stretch>
            <a:fillRect/>
          </a:stretch>
        </p:blipFill>
        <p:spPr bwMode="auto">
          <a:xfrm flipH="1">
            <a:off x="1403648" y="1124744"/>
            <a:ext cx="6336704" cy="4925348"/>
          </a:xfrm>
          <a:prstGeom prst="rect">
            <a:avLst/>
          </a:prstGeom>
          <a:noFill/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961658" y="272261"/>
            <a:ext cx="521277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Laser-</a:t>
            </a:r>
            <a:r>
              <a:rPr lang="de-DE" sz="2600" dirty="0" err="1" smtClean="0">
                <a:solidFill>
                  <a:schemeClr val="bg1"/>
                </a:solidFill>
              </a:rPr>
              <a:t>Driven</a:t>
            </a:r>
            <a:r>
              <a:rPr lang="de-DE" sz="2600" dirty="0" smtClean="0">
                <a:solidFill>
                  <a:schemeClr val="bg1"/>
                </a:solidFill>
              </a:rPr>
              <a:t> </a:t>
            </a:r>
            <a:r>
              <a:rPr lang="de-DE" sz="2600" dirty="0" err="1" smtClean="0">
                <a:solidFill>
                  <a:schemeClr val="bg1"/>
                </a:solidFill>
              </a:rPr>
              <a:t>Electron</a:t>
            </a:r>
            <a:r>
              <a:rPr lang="de-DE" sz="2600" dirty="0" smtClean="0">
                <a:solidFill>
                  <a:schemeClr val="bg1"/>
                </a:solidFill>
              </a:rPr>
              <a:t> </a:t>
            </a:r>
            <a:r>
              <a:rPr lang="de-DE" sz="2600" dirty="0" err="1" smtClean="0">
                <a:solidFill>
                  <a:schemeClr val="bg1"/>
                </a:solidFill>
              </a:rPr>
              <a:t>Acceleration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8" name="Foliennummernplatzhalter 2"/>
          <p:cNvSpPr txBox="1">
            <a:spLocks/>
          </p:cNvSpPr>
          <p:nvPr/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0463" y="2276872"/>
            <a:ext cx="6550025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6805" name="Text Box 5"/>
          <p:cNvSpPr txBox="1">
            <a:spLocks noChangeArrowheads="1"/>
          </p:cNvSpPr>
          <p:nvPr/>
        </p:nvSpPr>
        <p:spPr bwMode="auto">
          <a:xfrm>
            <a:off x="4632712" y="5024293"/>
            <a:ext cx="317964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0" i="0" dirty="0"/>
              <a:t>Image </a:t>
            </a:r>
            <a:r>
              <a:rPr lang="de-DE" b="0" i="0" dirty="0" err="1"/>
              <a:t>courtesy</a:t>
            </a:r>
            <a:r>
              <a:rPr lang="de-DE" b="0" i="0" dirty="0"/>
              <a:t> </a:t>
            </a:r>
            <a:r>
              <a:rPr lang="de-DE" b="0" i="0" dirty="0" err="1"/>
              <a:t>of</a:t>
            </a:r>
            <a:r>
              <a:rPr lang="de-DE" b="0" i="0" dirty="0"/>
              <a:t> A.G.R. Thomas</a:t>
            </a:r>
            <a:endParaRPr lang="de-DE" b="0" i="0" dirty="0">
              <a:sym typeface="MT Symbol" pitchFamily="82" charset="2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961658" y="272261"/>
            <a:ext cx="521277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Laser-</a:t>
            </a:r>
            <a:r>
              <a:rPr lang="de-DE" sz="2600" dirty="0" err="1" smtClean="0">
                <a:solidFill>
                  <a:schemeClr val="bg1"/>
                </a:solidFill>
              </a:rPr>
              <a:t>Driven</a:t>
            </a:r>
            <a:r>
              <a:rPr lang="de-DE" sz="2600" dirty="0" smtClean="0">
                <a:solidFill>
                  <a:schemeClr val="bg1"/>
                </a:solidFill>
              </a:rPr>
              <a:t> </a:t>
            </a:r>
            <a:r>
              <a:rPr lang="de-DE" sz="2600" dirty="0" err="1" smtClean="0">
                <a:solidFill>
                  <a:schemeClr val="bg1"/>
                </a:solidFill>
              </a:rPr>
              <a:t>Electron</a:t>
            </a:r>
            <a:r>
              <a:rPr lang="de-DE" sz="2600" dirty="0" smtClean="0">
                <a:solidFill>
                  <a:schemeClr val="bg1"/>
                </a:solidFill>
              </a:rPr>
              <a:t> </a:t>
            </a:r>
            <a:r>
              <a:rPr lang="de-DE" sz="2600" dirty="0" err="1" smtClean="0">
                <a:solidFill>
                  <a:schemeClr val="bg1"/>
                </a:solidFill>
              </a:rPr>
              <a:t>Acceleration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54000" y="1164840"/>
            <a:ext cx="8308975" cy="121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93675" indent="-193675" eaLnBrk="0" hangingPunct="0">
              <a:spcBef>
                <a:spcPct val="40000"/>
              </a:spcBef>
              <a:spcAft>
                <a:spcPct val="25000"/>
              </a:spcAft>
              <a:buFontTx/>
              <a:buChar char="•"/>
            </a:pPr>
            <a:r>
              <a:rPr lang="en-US" sz="2000" b="0" i="0" dirty="0" smtClean="0"/>
              <a:t>Plasma wave generation </a:t>
            </a:r>
            <a:r>
              <a:rPr lang="en-US" sz="2000" b="0" i="0" dirty="0" smtClean="0">
                <a:sym typeface="Symbol"/>
              </a:rPr>
              <a:t>by laser pulse </a:t>
            </a:r>
            <a:br>
              <a:rPr lang="en-US" sz="2000" b="0" i="0" dirty="0" smtClean="0">
                <a:sym typeface="Symbol"/>
              </a:rPr>
            </a:br>
            <a:r>
              <a:rPr lang="en-US" sz="2000" dirty="0" smtClean="0">
                <a:sym typeface="Symbol"/>
              </a:rPr>
              <a:t></a:t>
            </a:r>
            <a:r>
              <a:rPr lang="en-US" sz="2000" dirty="0" smtClean="0"/>
              <a:t> modulation of </a:t>
            </a:r>
            <a:r>
              <a:rPr lang="en-US" sz="2000" i="1" dirty="0" smtClean="0"/>
              <a:t>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against ion background (</a:t>
            </a:r>
            <a:r>
              <a:rPr lang="en-US" sz="2000" i="1" dirty="0" err="1" smtClean="0"/>
              <a:t>v</a:t>
            </a:r>
            <a:r>
              <a:rPr lang="en-US" sz="2000" baseline="-25000" dirty="0" err="1" smtClean="0"/>
              <a:t>ph,plasma</a:t>
            </a:r>
            <a:r>
              <a:rPr lang="en-US" sz="2000" dirty="0" smtClean="0"/>
              <a:t> = </a:t>
            </a:r>
            <a:r>
              <a:rPr lang="en-US" sz="2000" i="1" dirty="0" err="1" smtClean="0"/>
              <a:t>v</a:t>
            </a:r>
            <a:r>
              <a:rPr lang="en-US" sz="2000" baseline="-25000" dirty="0" err="1" smtClean="0"/>
              <a:t>gr,laser</a:t>
            </a:r>
            <a:r>
              <a:rPr lang="en-US" sz="2000" dirty="0" smtClean="0"/>
              <a:t>) </a:t>
            </a:r>
          </a:p>
          <a:p>
            <a:pPr marL="193675" indent="-193675" eaLnBrk="0" hangingPunct="0">
              <a:spcBef>
                <a:spcPct val="40000"/>
              </a:spcBef>
              <a:spcAft>
                <a:spcPct val="25000"/>
              </a:spcAft>
              <a:buFont typeface="Symbol"/>
              <a:buChar char="Þ"/>
            </a:pPr>
            <a:r>
              <a:rPr lang="en-US" sz="2000" dirty="0" smtClean="0"/>
              <a:t> longitudinal E-fields (~ 0.1 TV/m)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51520" y="5373216"/>
            <a:ext cx="8308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93675" indent="-193675" eaLnBrk="0" hangingPunct="0">
              <a:spcBef>
                <a:spcPct val="40000"/>
              </a:spcBef>
              <a:spcAft>
                <a:spcPct val="25000"/>
              </a:spcAft>
              <a:buFontTx/>
              <a:buChar char="•"/>
            </a:pPr>
            <a:r>
              <a:rPr lang="en-US" sz="2000" dirty="0" smtClean="0">
                <a:sym typeface="Symbol"/>
              </a:rPr>
              <a:t>Injection of electrons into the wave </a:t>
            </a:r>
            <a:br>
              <a:rPr lang="en-US" sz="2000" dirty="0" smtClean="0">
                <a:sym typeface="Symbol"/>
              </a:rPr>
            </a:br>
            <a:r>
              <a:rPr lang="en-US" sz="2000" dirty="0" smtClean="0">
                <a:sym typeface="Symbol"/>
              </a:rPr>
              <a:t> </a:t>
            </a:r>
            <a:r>
              <a:rPr lang="en-US" sz="2000" dirty="0" err="1" smtClean="0">
                <a:sym typeface="Symbol"/>
              </a:rPr>
              <a:t>relativsitic</a:t>
            </a:r>
            <a:r>
              <a:rPr lang="en-US" sz="2000" dirty="0" smtClean="0">
                <a:sym typeface="Symbol"/>
              </a:rPr>
              <a:t> electron current  azimuthal B-fields</a:t>
            </a:r>
            <a:endParaRPr lang="en-US" sz="2000" b="0" i="0" dirty="0"/>
          </a:p>
        </p:txBody>
      </p:sp>
      <p:sp>
        <p:nvSpPr>
          <p:cNvPr id="12" name="Ellipse 11"/>
          <p:cNvSpPr/>
          <p:nvPr/>
        </p:nvSpPr>
        <p:spPr>
          <a:xfrm>
            <a:off x="4067944" y="5494015"/>
            <a:ext cx="2376264" cy="79208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241651" y="1388344"/>
            <a:ext cx="2664296" cy="624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oliennummernplatzhalter 2"/>
          <p:cNvSpPr txBox="1">
            <a:spLocks/>
          </p:cNvSpPr>
          <p:nvPr/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69704" y="272261"/>
            <a:ext cx="619669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smtClean="0">
                <a:solidFill>
                  <a:schemeClr val="bg1"/>
                </a:solidFill>
              </a:rPr>
              <a:t>Generation </a:t>
            </a:r>
            <a:r>
              <a:rPr lang="de-DE" sz="2600" dirty="0" err="1" smtClean="0">
                <a:solidFill>
                  <a:schemeClr val="bg1"/>
                </a:solidFill>
              </a:rPr>
              <a:t>of</a:t>
            </a:r>
            <a:r>
              <a:rPr lang="de-DE" sz="2600" dirty="0" smtClean="0">
                <a:solidFill>
                  <a:schemeClr val="bg1"/>
                </a:solidFill>
              </a:rPr>
              <a:t> </a:t>
            </a:r>
            <a:r>
              <a:rPr lang="de-DE" sz="2600" dirty="0" err="1" smtClean="0">
                <a:solidFill>
                  <a:schemeClr val="bg1"/>
                </a:solidFill>
              </a:rPr>
              <a:t>Synchronized</a:t>
            </a:r>
            <a:r>
              <a:rPr lang="de-DE" sz="2600" dirty="0" smtClean="0">
                <a:solidFill>
                  <a:schemeClr val="bg1"/>
                </a:solidFill>
              </a:rPr>
              <a:t> Probe Pulses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79512" y="4647888"/>
            <a:ext cx="8927976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3675" indent="-193675" eaLnBrk="0" hangingPunct="0">
              <a:spcBef>
                <a:spcPts val="0"/>
              </a:spcBef>
              <a:spcAft>
                <a:spcPts val="0"/>
              </a:spcAft>
              <a:buFont typeface="Symbol"/>
              <a:buChar char="Þ"/>
            </a:pPr>
            <a:r>
              <a:rPr lang="en-US" sz="2000" dirty="0" smtClean="0">
                <a:sym typeface="Symbol"/>
              </a:rPr>
              <a:t>1 or 2 pulses (</a:t>
            </a:r>
            <a:r>
              <a:rPr lang="en-US" sz="2000" baseline="-25000" dirty="0" smtClean="0">
                <a:sym typeface="Symbol"/>
              </a:rPr>
              <a:t>pr </a:t>
            </a:r>
            <a:r>
              <a:rPr lang="en-US" sz="2000" dirty="0" smtClean="0">
                <a:sym typeface="Symbol"/>
              </a:rPr>
              <a:t>~ </a:t>
            </a:r>
            <a:r>
              <a:rPr lang="en-US" sz="2000" baseline="-25000" dirty="0" smtClean="0">
                <a:sym typeface="Symbol"/>
              </a:rPr>
              <a:t>L</a:t>
            </a:r>
            <a:r>
              <a:rPr lang="en-US" sz="2000" dirty="0" smtClean="0">
                <a:sym typeface="Symbol"/>
              </a:rPr>
              <a:t>) @ 1 or 2 colors  (e.g. 1 and 2)   @ 2 different times (t ~ </a:t>
            </a:r>
            <a:r>
              <a:rPr lang="en-US" sz="2000" dirty="0" err="1" smtClean="0">
                <a:sym typeface="Symbol"/>
              </a:rPr>
              <a:t>ps</a:t>
            </a:r>
            <a:r>
              <a:rPr lang="en-US" sz="2000" dirty="0" smtClean="0">
                <a:sym typeface="Symbol"/>
              </a:rPr>
              <a:t>) </a:t>
            </a:r>
            <a:r>
              <a:rPr lang="en-US" sz="2000" b="0" i="0" dirty="0" smtClean="0">
                <a:sym typeface="Symbol"/>
              </a:rPr>
              <a:t>1 or 2 snap-shots of same interaction</a:t>
            </a:r>
            <a:br>
              <a:rPr lang="en-US" sz="2000" b="0" i="0" dirty="0" smtClean="0">
                <a:sym typeface="Symbol"/>
              </a:rPr>
            </a:br>
            <a:endParaRPr lang="en-US" sz="2000" b="0" i="0" dirty="0" smtClean="0">
              <a:sym typeface="Symbol"/>
            </a:endParaRPr>
          </a:p>
          <a:p>
            <a:pPr marL="193675" indent="-193675" eaLnBrk="0" hangingPunct="0">
              <a:spcBef>
                <a:spcPts val="0"/>
              </a:spcBef>
              <a:spcAft>
                <a:spcPts val="0"/>
              </a:spcAft>
              <a:buFont typeface="Symbol"/>
              <a:buChar char="Þ"/>
            </a:pPr>
            <a:r>
              <a:rPr lang="en-US" sz="2000" dirty="0" smtClean="0">
                <a:sym typeface="Symbol"/>
              </a:rPr>
              <a:t> spectral broadening (e.g. gas-filled hollow fiber) + chirped mirrors  ultra-short probe pulse with </a:t>
            </a:r>
            <a:r>
              <a:rPr lang="en-US" sz="2000" baseline="-25000" dirty="0" smtClean="0">
                <a:sym typeface="Symbol"/>
              </a:rPr>
              <a:t>pr</a:t>
            </a:r>
            <a:r>
              <a:rPr lang="en-US" sz="2000" dirty="0" smtClean="0">
                <a:sym typeface="Symbol"/>
              </a:rPr>
              <a:t>&lt;</a:t>
            </a:r>
            <a:r>
              <a:rPr lang="en-US" sz="2000" baseline="-25000" dirty="0" smtClean="0">
                <a:sym typeface="Symbol"/>
              </a:rPr>
              <a:t>L</a:t>
            </a:r>
          </a:p>
          <a:p>
            <a:pPr marL="193675" indent="-193675" eaLnBrk="0" hangingPunct="0">
              <a:spcBef>
                <a:spcPts val="0"/>
              </a:spcBef>
              <a:spcAft>
                <a:spcPts val="0"/>
              </a:spcAft>
            </a:pPr>
            <a:endParaRPr lang="en-US" sz="2000" b="0" i="0" baseline="-25000" dirty="0" smtClean="0">
              <a:sym typeface="Symbol"/>
            </a:endParaRPr>
          </a:p>
        </p:txBody>
      </p:sp>
      <p:pic>
        <p:nvPicPr>
          <p:cNvPr id="391170" name="Picture 2" descr="D:\Physics\Jena\Vorträge\Oppurg_2011\2-Color-Prob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6886575" cy="3333750"/>
          </a:xfrm>
          <a:prstGeom prst="rect">
            <a:avLst/>
          </a:prstGeom>
          <a:noFill/>
        </p:spPr>
      </p:pic>
      <p:sp>
        <p:nvSpPr>
          <p:cNvPr id="14" name="Textfeld 13"/>
          <p:cNvSpPr txBox="1"/>
          <p:nvPr/>
        </p:nvSpPr>
        <p:spPr>
          <a:xfrm>
            <a:off x="3602869" y="1276373"/>
            <a:ext cx="1103187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main</a:t>
            </a:r>
            <a:r>
              <a:rPr lang="de-DE" dirty="0" smtClean="0">
                <a:solidFill>
                  <a:srgbClr val="FF0000"/>
                </a:solidFill>
              </a:rPr>
              <a:t> pulse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722051" y="2696041"/>
            <a:ext cx="105928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FF0000"/>
                </a:solidFill>
              </a:rPr>
              <a:t>probe </a:t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pulse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718707" y="3910802"/>
            <a:ext cx="1509477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chamber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2036494" y="2629299"/>
            <a:ext cx="1509477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CCD </a:t>
            </a:r>
            <a:r>
              <a:rPr lang="de-DE" dirty="0" err="1" smtClean="0"/>
              <a:t>camera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2033575" y="4348116"/>
            <a:ext cx="1509477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dirty="0" err="1" smtClean="0"/>
              <a:t>dichroic</a:t>
            </a:r>
            <a:r>
              <a:rPr lang="de-DE" dirty="0" smtClean="0"/>
              <a:t> </a:t>
            </a:r>
            <a:r>
              <a:rPr lang="de-DE" dirty="0" err="1" smtClean="0"/>
              <a:t>mirror</a:t>
            </a:r>
            <a:endParaRPr lang="de-DE" dirty="0"/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4720113" y="5273127"/>
            <a:ext cx="43432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4175" indent="-384175" algn="r" eaLnBrk="0" hangingPunct="0">
              <a:spcBef>
                <a:spcPct val="40000"/>
              </a:spcBef>
              <a:spcAft>
                <a:spcPct val="25000"/>
              </a:spcAft>
            </a:pPr>
            <a:r>
              <a:rPr lang="en-US" sz="1600" b="0" i="0" dirty="0" smtClean="0">
                <a:sym typeface="Symbol" pitchFamily="18" charset="2"/>
              </a:rPr>
              <a:t>MCK </a:t>
            </a:r>
            <a:r>
              <a:rPr lang="en-US" sz="1600" b="0" i="1" dirty="0">
                <a:sym typeface="Symbol" pitchFamily="18" charset="2"/>
              </a:rPr>
              <a:t>et al</a:t>
            </a:r>
            <a:r>
              <a:rPr lang="en-US" sz="1600" b="0" i="1" dirty="0" smtClean="0">
                <a:sym typeface="Symbol" pitchFamily="18" charset="2"/>
              </a:rPr>
              <a:t>., </a:t>
            </a:r>
            <a:r>
              <a:rPr lang="en-US" sz="1600" b="0" i="0" dirty="0" smtClean="0">
                <a:sym typeface="Symbol" pitchFamily="18" charset="2"/>
              </a:rPr>
              <a:t>Applied Physics B </a:t>
            </a:r>
            <a:r>
              <a:rPr lang="en-US" sz="1600" b="1" i="0" dirty="0" smtClean="0">
                <a:sym typeface="Symbol" pitchFamily="18" charset="2"/>
              </a:rPr>
              <a:t>92, </a:t>
            </a:r>
            <a:r>
              <a:rPr lang="en-US" sz="1600" b="0" i="0" dirty="0" smtClean="0">
                <a:sym typeface="Symbol" pitchFamily="18" charset="2"/>
              </a:rPr>
              <a:t>475 </a:t>
            </a:r>
            <a:r>
              <a:rPr lang="en-US" sz="1600" b="0" i="0" dirty="0">
                <a:sym typeface="Symbol" pitchFamily="18" charset="2"/>
              </a:rPr>
              <a:t>(</a:t>
            </a:r>
            <a:r>
              <a:rPr lang="en-US" sz="1600" b="0" i="0" dirty="0" smtClean="0">
                <a:sym typeface="Symbol" pitchFamily="18" charset="2"/>
              </a:rPr>
              <a:t>2008)</a:t>
            </a:r>
            <a:endParaRPr lang="en-US" sz="1600" b="0" i="0" dirty="0">
              <a:sym typeface="Symbol" pitchFamily="18" charset="2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5436096" y="2182025"/>
            <a:ext cx="14401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5049783" y="1290409"/>
            <a:ext cx="1106393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glass</a:t>
            </a:r>
            <a:r>
              <a:rPr lang="de-DE" dirty="0" smtClean="0"/>
              <a:t> block</a:t>
            </a:r>
            <a:endParaRPr lang="de-DE" dirty="0"/>
          </a:p>
        </p:txBody>
      </p:sp>
      <p:cxnSp>
        <p:nvCxnSpPr>
          <p:cNvPr id="21" name="Gerade Verbindung mit Pfeil 20"/>
          <p:cNvCxnSpPr/>
          <p:nvPr/>
        </p:nvCxnSpPr>
        <p:spPr>
          <a:xfrm rot="5400000">
            <a:off x="5329272" y="1818164"/>
            <a:ext cx="504056" cy="9487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5220072" y="5886182"/>
            <a:ext cx="38164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4175" indent="-384175" algn="r" eaLnBrk="0" hangingPunct="0">
              <a:spcBef>
                <a:spcPct val="40000"/>
              </a:spcBef>
              <a:spcAft>
                <a:spcPct val="25000"/>
              </a:spcAft>
            </a:pPr>
            <a:r>
              <a:rPr lang="en-US" sz="1600" b="0" i="0" dirty="0" smtClean="0">
                <a:sym typeface="Symbol" pitchFamily="18" charset="2"/>
              </a:rPr>
              <a:t>M. B. Schwab </a:t>
            </a:r>
            <a:r>
              <a:rPr lang="en-US" sz="1600" b="0" i="1" dirty="0" smtClean="0">
                <a:sym typeface="Symbol" pitchFamily="18" charset="2"/>
              </a:rPr>
              <a:t>et </a:t>
            </a:r>
            <a:r>
              <a:rPr lang="en-US" sz="1600" b="0" i="1" dirty="0">
                <a:sym typeface="Symbol" pitchFamily="18" charset="2"/>
              </a:rPr>
              <a:t>al</a:t>
            </a:r>
            <a:r>
              <a:rPr lang="en-US" sz="1600" b="0" i="1" dirty="0" smtClean="0">
                <a:sym typeface="Symbol" pitchFamily="18" charset="2"/>
              </a:rPr>
              <a:t>., </a:t>
            </a:r>
            <a:r>
              <a:rPr lang="en-US" sz="1600" b="0" i="0" dirty="0" smtClean="0">
                <a:sym typeface="Symbol" pitchFamily="18" charset="2"/>
              </a:rPr>
              <a:t>submitted (2013)</a:t>
            </a:r>
            <a:endParaRPr lang="en-US" sz="1600" b="0" i="0" dirty="0">
              <a:sym typeface="Symbol" pitchFamily="18" charset="2"/>
            </a:endParaRPr>
          </a:p>
        </p:txBody>
      </p:sp>
      <p:sp>
        <p:nvSpPr>
          <p:cNvPr id="22" name="Foliennummernplatzhalter 2"/>
          <p:cNvSpPr txBox="1">
            <a:spLocks/>
          </p:cNvSpPr>
          <p:nvPr/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251520" y="1051680"/>
            <a:ext cx="8308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93675" indent="-193675" eaLnBrk="0" hangingPunct="0">
              <a:spcBef>
                <a:spcPct val="40000"/>
              </a:spcBef>
              <a:spcAft>
                <a:spcPct val="25000"/>
              </a:spcAft>
            </a:pPr>
            <a:r>
              <a:rPr lang="en-US" sz="2000" dirty="0" smtClean="0">
                <a:sym typeface="Symbol"/>
              </a:rPr>
              <a:t>Split off part of the compressed main pulse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uiExpand="1" build="allAtOnce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13" grpId="0" animBg="1"/>
      <p:bldP spid="19" grpId="1" animBg="1"/>
      <p:bldP spid="20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165015" y="272261"/>
            <a:ext cx="680609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600" dirty="0" err="1" smtClean="0">
                <a:solidFill>
                  <a:schemeClr val="bg1"/>
                </a:solidFill>
              </a:rPr>
              <a:t>Frequency</a:t>
            </a:r>
            <a:r>
              <a:rPr lang="de-DE" sz="2600" dirty="0" smtClean="0">
                <a:solidFill>
                  <a:schemeClr val="bg1"/>
                </a:solidFill>
              </a:rPr>
              <a:t>-Domain </a:t>
            </a:r>
            <a:r>
              <a:rPr lang="de-DE" sz="2600" dirty="0" err="1" smtClean="0">
                <a:solidFill>
                  <a:schemeClr val="bg1"/>
                </a:solidFill>
              </a:rPr>
              <a:t>Holography</a:t>
            </a:r>
            <a:r>
              <a:rPr lang="de-DE" sz="2600" dirty="0" smtClean="0">
                <a:solidFill>
                  <a:schemeClr val="bg1"/>
                </a:solidFill>
              </a:rPr>
              <a:t> @ HERCULES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251520" y="1051680"/>
            <a:ext cx="87129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3675" indent="-193675" eaLnBrk="0" hangingPunct="0">
              <a:spcBef>
                <a:spcPct val="40000"/>
              </a:spcBef>
              <a:spcAft>
                <a:spcPct val="25000"/>
              </a:spcAft>
            </a:pPr>
            <a:r>
              <a:rPr lang="en-US" sz="2000" dirty="0" smtClean="0">
                <a:sym typeface="Symbol"/>
              </a:rPr>
              <a:t>Split off part of the compressed main pulse, chirp it and let it co-propagate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5496" y="6258798"/>
            <a:ext cx="45365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4175" indent="-384175" eaLnBrk="0" hangingPunct="0">
              <a:spcBef>
                <a:spcPct val="40000"/>
              </a:spcBef>
              <a:spcAft>
                <a:spcPct val="25000"/>
              </a:spcAft>
            </a:pPr>
            <a:r>
              <a:rPr lang="en-US" sz="1600" b="0" i="0" dirty="0" smtClean="0">
                <a:sym typeface="Symbol" pitchFamily="18" charset="2"/>
              </a:rPr>
              <a:t>N. </a:t>
            </a:r>
            <a:r>
              <a:rPr lang="en-US" sz="1600" b="0" i="0" dirty="0" err="1" smtClean="0">
                <a:sym typeface="Symbol" pitchFamily="18" charset="2"/>
              </a:rPr>
              <a:t>Matlis</a:t>
            </a:r>
            <a:r>
              <a:rPr lang="en-US" sz="1600" b="0" i="0" dirty="0" smtClean="0">
                <a:sym typeface="Symbol" pitchFamily="18" charset="2"/>
              </a:rPr>
              <a:t> </a:t>
            </a:r>
            <a:r>
              <a:rPr lang="en-US" sz="1600" b="0" i="1" dirty="0" smtClean="0">
                <a:sym typeface="Symbol" pitchFamily="18" charset="2"/>
              </a:rPr>
              <a:t>et al., </a:t>
            </a:r>
            <a:r>
              <a:rPr lang="en-US" sz="1600" b="0" i="0" dirty="0" smtClean="0">
                <a:sym typeface="Symbol" pitchFamily="18" charset="2"/>
              </a:rPr>
              <a:t>Nature Physics </a:t>
            </a:r>
            <a:r>
              <a:rPr lang="en-US" sz="1600" b="1" i="0" dirty="0" smtClean="0">
                <a:sym typeface="Symbol" pitchFamily="18" charset="2"/>
              </a:rPr>
              <a:t>2,</a:t>
            </a:r>
            <a:r>
              <a:rPr lang="en-US" sz="1600" b="0" i="0" dirty="0" smtClean="0">
                <a:sym typeface="Symbol" pitchFamily="18" charset="2"/>
              </a:rPr>
              <a:t> 749 (2006)</a:t>
            </a:r>
            <a:endParaRPr lang="en-US" sz="1600" b="0" i="0" dirty="0">
              <a:sym typeface="Symbol" pitchFamily="18" charset="2"/>
            </a:endParaRPr>
          </a:p>
        </p:txBody>
      </p:sp>
      <p:sp>
        <p:nvSpPr>
          <p:cNvPr id="22" name="Foliennummernplatzhalter 2"/>
          <p:cNvSpPr txBox="1">
            <a:spLocks/>
          </p:cNvSpPr>
          <p:nvPr/>
        </p:nvSpPr>
        <p:spPr>
          <a:xfrm>
            <a:off x="8532440" y="6203404"/>
            <a:ext cx="504056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2BA8-2C03-4169-BCDF-D8D3906B1795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415920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9153" y="1412776"/>
            <a:ext cx="338301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533940"/>
            <a:ext cx="2880320" cy="215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t="5556" b="4163"/>
          <a:stretch>
            <a:fillRect/>
          </a:stretch>
        </p:blipFill>
        <p:spPr bwMode="auto">
          <a:xfrm>
            <a:off x="5042733" y="3609296"/>
            <a:ext cx="3417699" cy="204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51520" y="5661248"/>
            <a:ext cx="87129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3675" indent="-193675" eaLnBrk="0" hangingPunct="0">
              <a:spcBef>
                <a:spcPct val="40000"/>
              </a:spcBef>
              <a:spcAft>
                <a:spcPct val="25000"/>
              </a:spcAft>
            </a:pPr>
            <a:r>
              <a:rPr lang="en-US" sz="2000" dirty="0" smtClean="0">
                <a:sym typeface="Symbol"/>
              </a:rPr>
              <a:t>Visualization of (time-integrated) shape of plasma wave</a:t>
            </a:r>
          </a:p>
        </p:txBody>
      </p:sp>
      <p:sp>
        <p:nvSpPr>
          <p:cNvPr id="11" name="Rechteck 10"/>
          <p:cNvSpPr/>
          <p:nvPr/>
        </p:nvSpPr>
        <p:spPr>
          <a:xfrm>
            <a:off x="5748192" y="6069600"/>
            <a:ext cx="280831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eqnarray*}&#10;I_{\rm pol1}=&#10;I_0\left[&#10;1-\beta_1\sin^2(90^\circ-\theta_{\rm pol1}-\phi_{\rm rot})\right]&#10;\end{eqnarray*}&#10;&#10;\end{document}"/>
  <p:tag name="IGUANATEXSIZE" val="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eqnarray*}&#10;h(y)=2\int_y^Rf(y)\frac{r}{\sqrt{r^2-y^2}}{\rm d}r&#10;\end{eqnarray*}&#10;&#10;\end{document}"/>
  <p:tag name="IGUANATEXSIZE" val="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eqnarray*}&#10;n_{\rm e}(r,z,t)\sim\exp\left[-\frac{r(t)^2}{w_0^2}\right]&#10;\exp\left[-\frac{z(t)}{\lambda_{\rm D}}\right]&#10;\end{eqnarray*}&#10;&#10;\end{document}"/>
  <p:tag name="IGUANATEXSIZE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eqnarray*}&#10;n_{\rm e}(z&gt;0)=&#10;\frac{n_{\rm e0}}{e_{\rm N}}&#10;\frac{1}{(1+z/(\sqrt{2e_{\rm N}}\lambda_{\rm D}))^2}&#10;\end{eqnarray*}&#10;&#10;\end{document}"/>
  <p:tag name="IGUANATEXSIZE" val="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eqnarray*}&#10;\eta=\frac{E_{e^-}}{E_{\rm L,eff}}=&#10;\frac{k_{\rm B}T_{\rm e}N_{\rm e}}{E_{\rm L,eff}}&#10;\end{eqnarray*}&#10;&#10;\end{document}"/>
  <p:tag name="IGUANATEXSIZE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eqnarray*}&#10;\eta_{\rm sheath}=(3.7\pm1.2)\%&#10;\end{eqnarray*}&#10;&#10;\end{document}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eqnarray*}&#10;\eta_{\rm total}=(9\pm3)\%&#10;\end{eqnarray*}&#10;&#10;\end{document}"/>
  <p:tag name="IGUANATEXSIZE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eqnarray*}&#10;E_{e^-}=k_{\rm B}T_{\rm e}N_{\rm e}&#10;\end{eqnarray*}&#10;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eqnarray*}&#10;I_{\rm pol2}=&#10;I_0\left[&#10;1-\beta_2\sin^2(90^\circ+\theta_{\rm pol2}-\phi_{\rm rot})\right]&#10;\end{eqnarray*}&#10;&#10;\end{document}"/>
  <p:tag name="IGUANATEXSIZE" val="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eqnarray*}&#10;I_{\rm pol1}(x,y)/I_{\rm pol2}(x,y)&#10;\end{eqnarray*}&#10;&#10;\end{document}"/>
  <p:tag name="IGUANATEXSIZE" val="2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eqnarray*}&#10;\lambda_{\rm p}=v_{\rm ph}T_{\rm p}&#10;\approx\frac{2\pi c}{\omega_{\rm p}}&#10;=2\pi c\sqrt{\frac{\varepsilon_0m_{\rm e}}{n_{\rm e}e^2}}&#10;\end{eqnarray*}&#10;&#10;\end{document}"/>
  <p:tag name="IGUANATEXSIZE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eqnarray*}&#10;\mathcal{E}_{\rm front}(t)\approx2\sqrt{\frac{k_{\rm B}T_{\rm e}n_{\rm e}}&#10;{\varepsilon_0(2e_{\rm N}+\omega_{\rm pi}^2t^2)}}&#10;\end{eqnarray*}&#10;&#10;\end{document}"/>
  <p:tag name="IGUANATEXSIZE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eqnarray*}&#10;\vec{F}_{\rm pond}(\vec{r})=&#10;-\frac{e^2}{4m_{\rm e}\omega_{\rm L}^2\bar{\gamma}}&#10;\vec{\nabla}\vec{\mathcal{E}}_{\rm L}^{\,2}(\vec{r})&#10;\end{eqnarray*}&#10;&#10;\end{document}"/>
  <p:tag name="IGUANATEXSIZE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eqnarray*}&#10;\lambda_{\rm D}=\sqrt{\frac{\varepsilon_0k_{\rm B}T_{\rm e}}&#10;{n_{\rm e}e^2}}&#10;\end{eqnarray*}&#10;&#10;\end{document}"/>
  <p:tag name="IGUANATEXSIZE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eqnarray*}&#10;E_{\rm max}(t)=2Zk_{\rm B}T_{\rm e}&#10;\left[\ln\left(&#10;\frac{\omega_{\rm pi}t}{\sqrt{2e_{\rm N}}}&#10;+\sqrt{\left(\frac{\omega_{\rm pi}t}{\sqrt{2e_{\rm N}}}&#10;\right)^2+1}&#10;\right)\right]^2&#10;\end{eqnarray*}&#10;&#10;\end{document}"/>
  <p:tag name="IGUANATEXSIZE" val="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eqnarray*}&#10;\Delta\phi \!\!\!\!\!&amp;=&amp;\!\!\!\!\!&#10;\frac{\omega}{c}\!\!&#10;\int(\eta-1){\rm d}s\\&#10;\!\!\!\!\!&amp;=&amp; \!\!\!\!\!&#10;\frac{\omega}{c}\!\!&#10;\int\!\!\left(\sqrt{1-\frac{n_{\rm e}}{n_{\rm c}}}-1\right){\rm d}s&#10;\approx\frac{\omega}{2cn_{\rm c}}\!\!\int n_{\rm e}{\rm d}s&#10;\end{eqnarray*}&#10;&#10;\end{document}"/>
  <p:tag name="IGUANATEXSIZE" val="16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Humanst521 BT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1364</Words>
  <Application>Microsoft Office PowerPoint</Application>
  <PresentationFormat>Bildschirmpräsentation (4:3)</PresentationFormat>
  <Paragraphs>368</Paragraphs>
  <Slides>33</Slides>
  <Notes>24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4" baseType="lpstr">
      <vt:lpstr>Standarddesign</vt:lpstr>
      <vt:lpstr>Folie 1</vt:lpstr>
      <vt:lpstr>Folie 2</vt:lpstr>
      <vt:lpstr>Folie 3</vt:lpstr>
      <vt:lpstr>Folie 4</vt:lpstr>
      <vt:lpstr>POLARIS – Petawatt Optical Laser Amplifier for Radiation Intensive experimentS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</vt:vector>
  </TitlesOfParts>
  <Company>IOQ PAF FSU Jena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Malte Kaluza</dc:creator>
  <cp:lastModifiedBy>kaluza</cp:lastModifiedBy>
  <cp:revision>417</cp:revision>
  <dcterms:created xsi:type="dcterms:W3CDTF">2008-02-07T23:46:52Z</dcterms:created>
  <dcterms:modified xsi:type="dcterms:W3CDTF">2013-06-04T14:55:38Z</dcterms:modified>
</cp:coreProperties>
</file>