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63" r:id="rId5"/>
    <p:sldId id="265" r:id="rId6"/>
    <p:sldId id="260" r:id="rId7"/>
    <p:sldId id="264" r:id="rId8"/>
    <p:sldId id="266" r:id="rId9"/>
    <p:sldId id="268" r:id="rId10"/>
    <p:sldId id="269" r:id="rId11"/>
    <p:sldId id="270" r:id="rId12"/>
    <p:sldId id="271" r:id="rId13"/>
    <p:sldId id="267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79" r:id="rId25"/>
    <p:sldId id="283" r:id="rId26"/>
    <p:sldId id="284" r:id="rId27"/>
    <p:sldId id="289" r:id="rId28"/>
    <p:sldId id="288" r:id="rId29"/>
    <p:sldId id="261" r:id="rId30"/>
    <p:sldId id="286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FF"/>
    <a:srgbClr val="A7CAFF"/>
    <a:srgbClr val="1BB1EF"/>
    <a:srgbClr val="000006"/>
    <a:srgbClr val="00A200"/>
    <a:srgbClr val="00F000"/>
    <a:srgbClr val="FB1F6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1EB14-2811-C845-8618-BCDBEB3117CB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0D334-C8DD-9D4B-B2F5-151FCC7CB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4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0C611-3617-B442-BB42-A0D7D117B918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21DFB-3C50-DF41-B91C-2EF3A3961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18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21DFB-3C50-DF41-B91C-2EF3A396116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4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sp>
          <p:nvSpPr>
            <p:cNvPr id="15" name="Snip Single Corner Rectangle 14"/>
            <p:cNvSpPr/>
            <p:nvPr/>
          </p:nvSpPr>
          <p:spPr>
            <a:xfrm flipV="1">
              <a:off x="-1" y="3393141"/>
              <a:ext cx="7543800" cy="2590800"/>
            </a:xfrm>
            <a:prstGeom prst="snip1Rect">
              <a:avLst>
                <a:gd name="adj" fmla="val 73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3379694"/>
              <a:ext cx="7543800" cy="2377"/>
            </a:xfrm>
            <a:prstGeom prst="line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EAAC2013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936281"/>
            <a:ext cx="8686800" cy="5822171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34880"/>
            <a:ext cx="8686800" cy="783022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0593"/>
            <a:ext cx="7583488" cy="7050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83824"/>
            <a:ext cx="2133600" cy="365125"/>
          </a:xfrm>
        </p:spPr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377544"/>
            <a:ext cx="2895600" cy="365125"/>
          </a:xfrm>
        </p:spPr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pic>
        <p:nvPicPr>
          <p:cNvPr id="11" name="Picture 10" descr="AWAKE_white_background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6349528"/>
            <a:ext cx="761026" cy="383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4/06/2013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552100"/>
            <a:ext cx="5867400" cy="1470025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3200" dirty="0" smtClean="0"/>
              <a:t>Primary Beam Lines for the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 Project at CERN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390" y="5338498"/>
            <a:ext cx="7029262" cy="573741"/>
          </a:xfrm>
        </p:spPr>
        <p:txBody>
          <a:bodyPr>
            <a:normAutofit/>
          </a:bodyPr>
          <a:lstStyle/>
          <a:p>
            <a:r>
              <a:rPr lang="en-US" dirty="0" err="1" smtClean="0"/>
              <a:t>C.Bracco</a:t>
            </a:r>
            <a:r>
              <a:rPr lang="en-US" dirty="0"/>
              <a:t>, F.M. </a:t>
            </a:r>
            <a:r>
              <a:rPr lang="en-US" dirty="0" err="1" smtClean="0"/>
              <a:t>Velotti</a:t>
            </a:r>
            <a:r>
              <a:rPr lang="en-US" dirty="0" smtClean="0"/>
              <a:t>,  J. </a:t>
            </a:r>
            <a:r>
              <a:rPr lang="en-US" dirty="0" err="1" smtClean="0"/>
              <a:t>Bauche</a:t>
            </a:r>
            <a:r>
              <a:rPr lang="en-US" dirty="0" smtClean="0"/>
              <a:t>, A. Caldwell, B. Goddard, E. </a:t>
            </a:r>
            <a:r>
              <a:rPr lang="en-US" dirty="0" err="1" smtClean="0"/>
              <a:t>Gschwendtner</a:t>
            </a:r>
            <a:r>
              <a:rPr lang="en-US" dirty="0" smtClean="0"/>
              <a:t>, G. Le </a:t>
            </a:r>
            <a:r>
              <a:rPr lang="en-US" dirty="0" err="1" smtClean="0"/>
              <a:t>Godec</a:t>
            </a:r>
            <a:r>
              <a:rPr lang="en-US" dirty="0" smtClean="0"/>
              <a:t>,   L.K. Jensen, M. </a:t>
            </a:r>
            <a:r>
              <a:rPr lang="en-US" dirty="0" err="1" smtClean="0"/>
              <a:t>Meddahi</a:t>
            </a:r>
            <a:r>
              <a:rPr lang="en-US" dirty="0" smtClean="0"/>
              <a:t>, P. </a:t>
            </a:r>
            <a:r>
              <a:rPr lang="en-US" dirty="0" err="1" smtClean="0"/>
              <a:t>Muggli</a:t>
            </a:r>
            <a:r>
              <a:rPr lang="en-US" dirty="0" smtClean="0"/>
              <a:t>, J.A. Osborne, A. Pardons,  A. </a:t>
            </a:r>
            <a:r>
              <a:rPr lang="en-US" dirty="0" err="1" smtClean="0"/>
              <a:t>Petrenko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AWAKE_white_backgroun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40" y="4320172"/>
            <a:ext cx="1930574" cy="9717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0" y="3435590"/>
            <a:ext cx="950105" cy="9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6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norma-db.web.cern.ch/media/uploads/design_photos/SPQTG__TW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2876"/>
            <a:ext cx="1988625" cy="29388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Modifications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239169"/>
            <a:ext cx="6734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18014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FODO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8014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Final Focusing</a:t>
            </a:r>
            <a:endParaRPr lang="en-US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1340768"/>
            <a:ext cx="433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Present Layout </a:t>
            </a:r>
            <a:r>
              <a:rPr lang="en-US" dirty="0" smtClean="0">
                <a:latin typeface="+mj-lt"/>
              </a:rPr>
              <a:t>(end of the line)</a:t>
            </a:r>
            <a:endParaRPr lang="en-US" dirty="0">
              <a:latin typeface="+mj-lt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83824"/>
            <a:ext cx="2133600" cy="365125"/>
          </a:xfrm>
        </p:spPr>
        <p:txBody>
          <a:bodyPr/>
          <a:lstStyle/>
          <a:p>
            <a:r>
              <a:rPr lang="en-US" dirty="0" smtClean="0"/>
              <a:t>4/06/2013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377544"/>
            <a:ext cx="2895600" cy="365125"/>
          </a:xfrm>
        </p:spPr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0180" y="3322876"/>
            <a:ext cx="216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QTG </a:t>
            </a:r>
            <a:r>
              <a:rPr lang="en-US" dirty="0" err="1" smtClean="0">
                <a:latin typeface="+mj-lt"/>
              </a:rPr>
              <a:t>quadrupoles</a:t>
            </a:r>
            <a:r>
              <a:rPr lang="en-US" dirty="0" smtClean="0">
                <a:latin typeface="+mj-lt"/>
              </a:rPr>
              <a:t>:</a:t>
            </a:r>
          </a:p>
        </p:txBody>
      </p:sp>
      <p:sp>
        <p:nvSpPr>
          <p:cNvPr id="21" name="Oval 20"/>
          <p:cNvSpPr/>
          <p:nvPr/>
        </p:nvSpPr>
        <p:spPr>
          <a:xfrm>
            <a:off x="930307" y="2484416"/>
            <a:ext cx="333952" cy="500932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78600" y="3888188"/>
          <a:ext cx="316783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79154"/>
                <a:gridCol w="788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Length [m]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2.2 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Aperture Width [mm]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45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Aperture Height [mm]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45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Max.Magnetic</a:t>
                      </a:r>
                      <a:r>
                        <a:rPr lang="en-US" sz="1600" b="0" dirty="0" smtClean="0"/>
                        <a:t> Field [T/m]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34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2504664" y="2501649"/>
            <a:ext cx="333952" cy="500932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17768" y="2251183"/>
            <a:ext cx="333952" cy="500932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48542" y="2251183"/>
            <a:ext cx="333952" cy="500932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77730" y="2251183"/>
            <a:ext cx="333952" cy="500932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Modifications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239169"/>
            <a:ext cx="6734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18014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FODO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8014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Final Focusing</a:t>
            </a:r>
            <a:endParaRPr lang="en-US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1340768"/>
            <a:ext cx="433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Present Layout </a:t>
            </a:r>
            <a:r>
              <a:rPr lang="en-US" dirty="0" smtClean="0">
                <a:latin typeface="+mj-lt"/>
              </a:rPr>
              <a:t>(end of the line)</a:t>
            </a:r>
            <a:endParaRPr lang="en-US" dirty="0">
              <a:latin typeface="+mj-lt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83824"/>
            <a:ext cx="2133600" cy="365125"/>
          </a:xfrm>
        </p:spPr>
        <p:txBody>
          <a:bodyPr/>
          <a:lstStyle/>
          <a:p>
            <a:r>
              <a:rPr lang="en-US" dirty="0" smtClean="0"/>
              <a:t>4/06/2013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377544"/>
            <a:ext cx="2895600" cy="365125"/>
          </a:xfrm>
        </p:spPr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0180" y="3322876"/>
            <a:ext cx="216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QTS </a:t>
            </a:r>
            <a:r>
              <a:rPr lang="en-US" dirty="0" err="1" smtClean="0">
                <a:latin typeface="+mj-lt"/>
              </a:rPr>
              <a:t>quadrupoles</a:t>
            </a:r>
            <a:r>
              <a:rPr lang="en-US" dirty="0" smtClean="0">
                <a:latin typeface="+mj-lt"/>
              </a:rPr>
              <a:t>: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78600" y="3888188"/>
          <a:ext cx="316783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79154"/>
                <a:gridCol w="788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Length [m]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1.5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Aperture Width [mm]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80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Aperture Height [mm]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80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Max.Magnetic</a:t>
                      </a:r>
                      <a:r>
                        <a:rPr lang="en-US" sz="1600" b="0" dirty="0" smtClean="0"/>
                        <a:t> Field [T/m]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24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5072931" y="2501649"/>
            <a:ext cx="222637" cy="500932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62260" y="2501649"/>
            <a:ext cx="222637" cy="500932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 descr="http://norma-db.web.cern.ch/media/uploads/design_photos/SPQTS__8W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801" y="3416356"/>
            <a:ext cx="4492731" cy="2213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Modifications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239169"/>
            <a:ext cx="6734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18014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FODO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8014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Final Focusing</a:t>
            </a:r>
            <a:endParaRPr lang="en-US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1340768"/>
            <a:ext cx="433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Present Layout </a:t>
            </a:r>
            <a:r>
              <a:rPr lang="en-US" dirty="0" smtClean="0">
                <a:latin typeface="+mj-lt"/>
              </a:rPr>
              <a:t>(end of the line)</a:t>
            </a:r>
            <a:endParaRPr lang="en-US" dirty="0">
              <a:latin typeface="+mj-lt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83824"/>
            <a:ext cx="2133600" cy="365125"/>
          </a:xfrm>
        </p:spPr>
        <p:txBody>
          <a:bodyPr/>
          <a:lstStyle/>
          <a:p>
            <a:r>
              <a:rPr lang="en-US" dirty="0" smtClean="0"/>
              <a:t>4/06/2013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377544"/>
            <a:ext cx="2895600" cy="365125"/>
          </a:xfrm>
        </p:spPr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0180" y="3322876"/>
            <a:ext cx="216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QTL </a:t>
            </a:r>
            <a:r>
              <a:rPr lang="en-US" dirty="0" err="1" smtClean="0">
                <a:latin typeface="+mj-lt"/>
              </a:rPr>
              <a:t>quadrupoles</a:t>
            </a:r>
            <a:r>
              <a:rPr lang="en-US" dirty="0" smtClean="0">
                <a:latin typeface="+mj-lt"/>
              </a:rPr>
              <a:t>: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20986"/>
              </p:ext>
            </p:extLst>
          </p:nvPr>
        </p:nvGraphicFramePr>
        <p:xfrm>
          <a:off x="378600" y="3888188"/>
          <a:ext cx="316783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79154"/>
                <a:gridCol w="788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Length [m]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3.0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Aperture Width [mm]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80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Aperture Height [mm]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80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Max.Magnetic</a:t>
                      </a:r>
                      <a:r>
                        <a:rPr lang="en-US" sz="1600" b="0" dirty="0" smtClean="0"/>
                        <a:t> Field [T/m]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24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5184249" y="2501649"/>
            <a:ext cx="222637" cy="500932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73578" y="2501649"/>
            <a:ext cx="405518" cy="500932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67400" y="2251183"/>
            <a:ext cx="405518" cy="500932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 descr="http://norma-db.web.cern.ch/media/uploads/design_photos/SPQTL__8W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0983" y="3426243"/>
            <a:ext cx="4230757" cy="2442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5544" y="4636459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+mj-lt"/>
              </a:rPr>
              <a:t> quads (</a:t>
            </a:r>
            <a:r>
              <a:rPr lang="en-US" dirty="0" smtClean="0">
                <a:latin typeface="Calibri" pitchFamily="34" charset="0"/>
              </a:rPr>
              <a:t>1</a:t>
            </a:r>
            <a:r>
              <a:rPr lang="en-US" dirty="0" smtClean="0">
                <a:latin typeface="+mj-lt"/>
              </a:rPr>
              <a:t> QTG + </a:t>
            </a:r>
            <a:r>
              <a:rPr lang="en-US" dirty="0" smtClean="0">
                <a:latin typeface="Calibri" pitchFamily="34" charset="0"/>
              </a:rPr>
              <a:t>1</a:t>
            </a:r>
            <a:r>
              <a:rPr lang="en-US" dirty="0" smtClean="0">
                <a:latin typeface="+mj-lt"/>
              </a:rPr>
              <a:t> QTS) are removed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Modifications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239169"/>
            <a:ext cx="6734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18014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FODO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8014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Final Focusing</a:t>
            </a:r>
            <a:endParaRPr lang="en-US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1340768"/>
            <a:ext cx="433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Present Layout </a:t>
            </a:r>
            <a:r>
              <a:rPr lang="en-US" dirty="0" smtClean="0">
                <a:latin typeface="+mj-lt"/>
              </a:rPr>
              <a:t>(end of the line)</a:t>
            </a:r>
            <a:endParaRPr lang="en-US" dirty="0">
              <a:latin typeface="+mj-lt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83824"/>
            <a:ext cx="2133600" cy="365125"/>
          </a:xfrm>
        </p:spPr>
        <p:txBody>
          <a:bodyPr/>
          <a:lstStyle/>
          <a:p>
            <a:r>
              <a:rPr lang="en-US" dirty="0" smtClean="0"/>
              <a:t>4/06/2013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377544"/>
            <a:ext cx="2895600" cy="365125"/>
          </a:xfrm>
        </p:spPr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53209" y="3152308"/>
            <a:ext cx="6979975" cy="1088963"/>
            <a:chOff x="553209" y="3522713"/>
            <a:chExt cx="6979975" cy="1088963"/>
          </a:xfrm>
        </p:grpSpPr>
        <p:sp>
          <p:nvSpPr>
            <p:cNvPr id="12" name="TextBox 11"/>
            <p:cNvSpPr txBox="1"/>
            <p:nvPr/>
          </p:nvSpPr>
          <p:spPr>
            <a:xfrm>
              <a:off x="553209" y="3522713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Future Layout</a:t>
              </a:r>
              <a:endParaRPr lang="en-US" b="1" dirty="0">
                <a:latin typeface="+mj-lt"/>
              </a:endParaRPr>
            </a:p>
          </p:txBody>
        </p:sp>
        <p:grpSp>
          <p:nvGrpSpPr>
            <p:cNvPr id="3" name="Group 18"/>
            <p:cNvGrpSpPr/>
            <p:nvPr/>
          </p:nvGrpSpPr>
          <p:grpSpPr>
            <a:xfrm>
              <a:off x="837109" y="3878251"/>
              <a:ext cx="6696075" cy="733425"/>
              <a:chOff x="837109" y="5359871"/>
              <a:chExt cx="6696075" cy="733425"/>
            </a:xfrm>
          </p:grpSpPr>
          <p:pic>
            <p:nvPicPr>
              <p:cNvPr id="3277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7109" y="5359871"/>
                <a:ext cx="6696075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5915106" y="5566729"/>
                <a:ext cx="397036" cy="4320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4010056" y="2242272"/>
            <a:ext cx="31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0201" y="2480926"/>
            <a:ext cx="31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18623" y="33231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Plasma cell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5544" y="4636459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+mj-lt"/>
              </a:rPr>
              <a:t> quads (</a:t>
            </a:r>
            <a:r>
              <a:rPr lang="en-US" dirty="0" smtClean="0">
                <a:latin typeface="Calibri" pitchFamily="34" charset="0"/>
              </a:rPr>
              <a:t>1</a:t>
            </a:r>
            <a:r>
              <a:rPr lang="en-US" dirty="0" smtClean="0">
                <a:latin typeface="+mj-lt"/>
              </a:rPr>
              <a:t> QTG + </a:t>
            </a:r>
            <a:r>
              <a:rPr lang="en-US" dirty="0" smtClean="0">
                <a:latin typeface="Calibri" pitchFamily="34" charset="0"/>
              </a:rPr>
              <a:t>1</a:t>
            </a:r>
            <a:r>
              <a:rPr lang="en-US" dirty="0" smtClean="0">
                <a:latin typeface="+mj-lt"/>
              </a:rPr>
              <a:t> QTS) are removed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Calibri" pitchFamily="34" charset="0"/>
              </a:rPr>
              <a:t>7</a:t>
            </a:r>
            <a:r>
              <a:rPr lang="en-US" dirty="0" smtClean="0">
                <a:latin typeface="+mj-lt"/>
              </a:rPr>
              <a:t> left quads are displaced and reshuffled for the new final focusing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Modifications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239169"/>
            <a:ext cx="6734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18014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FODO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8014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Final Focusing</a:t>
            </a:r>
            <a:endParaRPr lang="en-US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1340768"/>
            <a:ext cx="433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Present Layout </a:t>
            </a:r>
            <a:r>
              <a:rPr lang="en-US" dirty="0" smtClean="0">
                <a:latin typeface="+mj-lt"/>
              </a:rPr>
              <a:t>(end of the line)</a:t>
            </a:r>
            <a:endParaRPr lang="en-US" dirty="0">
              <a:latin typeface="+mj-lt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83824"/>
            <a:ext cx="2133600" cy="365125"/>
          </a:xfrm>
        </p:spPr>
        <p:txBody>
          <a:bodyPr/>
          <a:lstStyle/>
          <a:p>
            <a:r>
              <a:rPr lang="en-US" dirty="0" smtClean="0"/>
              <a:t>4/06/2013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377544"/>
            <a:ext cx="2895600" cy="365125"/>
          </a:xfrm>
        </p:spPr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53209" y="3152308"/>
            <a:ext cx="6979975" cy="1088963"/>
            <a:chOff x="553209" y="3522713"/>
            <a:chExt cx="6979975" cy="1088963"/>
          </a:xfrm>
        </p:grpSpPr>
        <p:sp>
          <p:nvSpPr>
            <p:cNvPr id="12" name="TextBox 11"/>
            <p:cNvSpPr txBox="1"/>
            <p:nvPr/>
          </p:nvSpPr>
          <p:spPr>
            <a:xfrm>
              <a:off x="553209" y="3522713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Future Layout</a:t>
              </a:r>
              <a:endParaRPr lang="en-US" b="1" dirty="0">
                <a:latin typeface="+mj-lt"/>
              </a:endParaRPr>
            </a:p>
          </p:txBody>
        </p:sp>
        <p:grpSp>
          <p:nvGrpSpPr>
            <p:cNvPr id="3" name="Group 18"/>
            <p:cNvGrpSpPr/>
            <p:nvPr/>
          </p:nvGrpSpPr>
          <p:grpSpPr>
            <a:xfrm>
              <a:off x="837109" y="3878251"/>
              <a:ext cx="6696075" cy="733425"/>
              <a:chOff x="837109" y="5359871"/>
              <a:chExt cx="6696075" cy="733425"/>
            </a:xfrm>
          </p:grpSpPr>
          <p:pic>
            <p:nvPicPr>
              <p:cNvPr id="3277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7109" y="5359871"/>
                <a:ext cx="6696075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5915106" y="5566729"/>
                <a:ext cx="397036" cy="4320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Oval 13"/>
          <p:cNvSpPr/>
          <p:nvPr/>
        </p:nvSpPr>
        <p:spPr>
          <a:xfrm>
            <a:off x="5144641" y="2434167"/>
            <a:ext cx="344370" cy="51937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46234" y="2224458"/>
            <a:ext cx="444742" cy="519377"/>
          </a:xfrm>
          <a:prstGeom prst="ellipse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80393" y="2529418"/>
            <a:ext cx="365941" cy="442356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44641" y="3766978"/>
            <a:ext cx="344370" cy="51937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37182" y="3507289"/>
            <a:ext cx="444742" cy="519377"/>
          </a:xfrm>
          <a:prstGeom prst="ellipse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977460" y="3843999"/>
            <a:ext cx="365941" cy="442356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818623" y="33231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Plasma cell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271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5544" y="4636459"/>
            <a:ext cx="52565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+mj-lt"/>
              </a:rPr>
              <a:t> quads (</a:t>
            </a:r>
            <a:r>
              <a:rPr lang="en-US" dirty="0" smtClean="0">
                <a:latin typeface="Calibri" pitchFamily="34" charset="0"/>
              </a:rPr>
              <a:t>1</a:t>
            </a:r>
            <a:r>
              <a:rPr lang="en-US" dirty="0" smtClean="0">
                <a:latin typeface="+mj-lt"/>
              </a:rPr>
              <a:t> QTG + </a:t>
            </a:r>
            <a:r>
              <a:rPr lang="en-US" dirty="0" smtClean="0">
                <a:latin typeface="Calibri" pitchFamily="34" charset="0"/>
              </a:rPr>
              <a:t>1</a:t>
            </a:r>
            <a:r>
              <a:rPr lang="en-US" dirty="0" smtClean="0">
                <a:latin typeface="+mj-lt"/>
              </a:rPr>
              <a:t> QTS) are removed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Calibri" pitchFamily="34" charset="0"/>
              </a:rPr>
              <a:t>7</a:t>
            </a:r>
            <a:r>
              <a:rPr lang="en-US" dirty="0" smtClean="0">
                <a:latin typeface="+mj-lt"/>
              </a:rPr>
              <a:t> left quads are displaced and reshuffled for the new final focusing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Calibri" pitchFamily="34" charset="0"/>
              </a:rPr>
              <a:t>1</a:t>
            </a:r>
            <a:r>
              <a:rPr lang="en-US" dirty="0" smtClean="0">
                <a:latin typeface="+mj-lt"/>
              </a:rPr>
              <a:t> MBG is displaced + </a:t>
            </a:r>
            <a:r>
              <a:rPr lang="en-US" dirty="0" smtClean="0">
                <a:latin typeface="Calibri" pitchFamily="34" charset="0"/>
              </a:rPr>
              <a:t>4</a:t>
            </a:r>
            <a:r>
              <a:rPr lang="en-US" dirty="0" smtClean="0">
                <a:latin typeface="+mj-lt"/>
              </a:rPr>
              <a:t> B</a:t>
            </a:r>
            <a:r>
              <a:rPr lang="en-US" dirty="0" smtClean="0">
                <a:latin typeface="Calibri" pitchFamily="34" charset="0"/>
              </a:rPr>
              <a:t>190</a:t>
            </a:r>
            <a:r>
              <a:rPr lang="en-US" dirty="0" smtClean="0">
                <a:latin typeface="+mj-lt"/>
              </a:rPr>
              <a:t> are added to create the chicane for laser integration (</a:t>
            </a:r>
            <a:r>
              <a:rPr lang="en-US" dirty="0" smtClean="0">
                <a:latin typeface="Calibri"/>
                <a:cs typeface="Calibri"/>
              </a:rPr>
              <a:t>1.9</a:t>
            </a:r>
            <a:r>
              <a:rPr lang="en-US" dirty="0" smtClean="0">
                <a:latin typeface="+mj-lt"/>
              </a:rPr>
              <a:t> m long, </a:t>
            </a:r>
            <a:r>
              <a:rPr lang="en-US" dirty="0" smtClean="0">
                <a:latin typeface="Calibri"/>
                <a:cs typeface="Calibri"/>
              </a:rPr>
              <a:t>1.6</a:t>
            </a:r>
            <a:r>
              <a:rPr lang="en-US" dirty="0" smtClean="0">
                <a:latin typeface="+mj-lt"/>
              </a:rPr>
              <a:t> T max. magnetic field)</a:t>
            </a:r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Modifications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239169"/>
            <a:ext cx="6734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18014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FODO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8014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Final Focusing</a:t>
            </a:r>
            <a:endParaRPr lang="en-US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1340768"/>
            <a:ext cx="433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Present Layout </a:t>
            </a:r>
            <a:r>
              <a:rPr lang="en-US" dirty="0" smtClean="0">
                <a:latin typeface="+mj-lt"/>
              </a:rPr>
              <a:t>(end of the line)</a:t>
            </a:r>
            <a:endParaRPr lang="en-US" dirty="0">
              <a:latin typeface="+mj-lt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83824"/>
            <a:ext cx="2133600" cy="365125"/>
          </a:xfrm>
        </p:spPr>
        <p:txBody>
          <a:bodyPr/>
          <a:lstStyle/>
          <a:p>
            <a:r>
              <a:rPr lang="en-US" dirty="0" smtClean="0"/>
              <a:t>4/06/2013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377544"/>
            <a:ext cx="2895600" cy="365125"/>
          </a:xfrm>
        </p:spPr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53209" y="3152308"/>
            <a:ext cx="6979975" cy="1088963"/>
            <a:chOff x="553209" y="3522713"/>
            <a:chExt cx="6979975" cy="1088963"/>
          </a:xfrm>
        </p:grpSpPr>
        <p:sp>
          <p:nvSpPr>
            <p:cNvPr id="12" name="TextBox 11"/>
            <p:cNvSpPr txBox="1"/>
            <p:nvPr/>
          </p:nvSpPr>
          <p:spPr>
            <a:xfrm>
              <a:off x="553209" y="3522713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Future Layout</a:t>
              </a:r>
              <a:endParaRPr lang="en-US" b="1" dirty="0">
                <a:latin typeface="+mj-lt"/>
              </a:endParaRPr>
            </a:p>
          </p:txBody>
        </p:sp>
        <p:grpSp>
          <p:nvGrpSpPr>
            <p:cNvPr id="3" name="Group 18"/>
            <p:cNvGrpSpPr/>
            <p:nvPr/>
          </p:nvGrpSpPr>
          <p:grpSpPr>
            <a:xfrm>
              <a:off x="837109" y="3878251"/>
              <a:ext cx="6696075" cy="733425"/>
              <a:chOff x="837109" y="5359871"/>
              <a:chExt cx="6696075" cy="733425"/>
            </a:xfrm>
          </p:grpSpPr>
          <p:pic>
            <p:nvPicPr>
              <p:cNvPr id="3277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7109" y="5359871"/>
                <a:ext cx="6696075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5915106" y="5566729"/>
                <a:ext cx="397036" cy="4320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Oval 26"/>
          <p:cNvSpPr/>
          <p:nvPr/>
        </p:nvSpPr>
        <p:spPr>
          <a:xfrm>
            <a:off x="5565362" y="3659124"/>
            <a:ext cx="344370" cy="51937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95750" y="2804583"/>
            <a:ext cx="264583" cy="962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469750" y="3682955"/>
            <a:ext cx="344370" cy="51937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506" y="4349750"/>
            <a:ext cx="2850445" cy="213783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818623" y="33231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Plasma cell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74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Chicane for Laser Integration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6042" y="1440904"/>
            <a:ext cx="69190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944972">
            <a:off x="3538749" y="3246328"/>
            <a:ext cx="2183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Present Beam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 rot="2868792">
            <a:off x="4800373" y="3148199"/>
            <a:ext cx="217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CNGS Tunnel wall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 rot="2944972">
            <a:off x="3500072" y="345446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66FF"/>
                </a:solidFill>
                <a:latin typeface="Times New Roman"/>
                <a:cs typeface="Times New Roman"/>
              </a:rPr>
              <a:t>New Beam</a:t>
            </a:r>
          </a:p>
          <a:p>
            <a:r>
              <a:rPr lang="en-US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0066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4184" y="1356466"/>
            <a:ext cx="7086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1970070" y="5716342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4213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2917422" y="5716342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4214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3858594" y="5716342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4215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797708" y="5716342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4216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5753298" y="5716342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4217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6686232" y="5716342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4218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936222" y="1917667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-2980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936222" y="2459305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-3000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936222" y="3044191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-3020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936222" y="3585829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-3040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936222" y="4143943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-3060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936222" y="4712353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-3080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936222" y="5278705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-3100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5" name="TextBox 23"/>
          <p:cNvSpPr txBox="1"/>
          <p:nvPr/>
        </p:nvSpPr>
        <p:spPr>
          <a:xfrm rot="16200000">
            <a:off x="623184" y="326970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y [m]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4356984" y="588830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x [m]</a:t>
            </a:r>
          </a:p>
        </p:txBody>
      </p:sp>
      <p:sp>
        <p:nvSpPr>
          <p:cNvPr id="27" name="Rectangle 26"/>
          <p:cNvSpPr/>
          <p:nvPr/>
        </p:nvSpPr>
        <p:spPr>
          <a:xfrm rot="2820000">
            <a:off x="5292673" y="4494836"/>
            <a:ext cx="36576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8" name="TextBox 29"/>
          <p:cNvSpPr txBox="1"/>
          <p:nvPr/>
        </p:nvSpPr>
        <p:spPr>
          <a:xfrm rot="2944972">
            <a:off x="4834148" y="4577000"/>
            <a:ext cx="2183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Plasma cell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71800" y="27809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 × B190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4008" y="365605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 × B190</a:t>
            </a:r>
          </a:p>
        </p:txBody>
      </p:sp>
      <p:sp>
        <p:nvSpPr>
          <p:cNvPr id="31" name="Oval 30"/>
          <p:cNvSpPr/>
          <p:nvPr/>
        </p:nvSpPr>
        <p:spPr>
          <a:xfrm rot="2998253">
            <a:off x="3870842" y="3010169"/>
            <a:ext cx="460450" cy="263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2" name="Oval 31"/>
          <p:cNvSpPr/>
          <p:nvPr/>
        </p:nvSpPr>
        <p:spPr>
          <a:xfrm rot="2998253">
            <a:off x="4734938" y="3918228"/>
            <a:ext cx="460450" cy="263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 rot="2868792">
            <a:off x="3293559" y="4252521"/>
            <a:ext cx="217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CNGS Tunnel wall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5170" y="6254751"/>
            <a:ext cx="369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MAD-X conversion of CERN Coordinate System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246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Chicane for Laser Integration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6042" y="1440904"/>
            <a:ext cx="69190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944972">
            <a:off x="3538749" y="3246328"/>
            <a:ext cx="2183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Present Beam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 rot="2868792">
            <a:off x="4800373" y="3148199"/>
            <a:ext cx="217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CNGS Tunnel wall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 rot="2944972">
            <a:off x="3500072" y="345446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66FF"/>
                </a:solidFill>
                <a:latin typeface="Times New Roman"/>
                <a:cs typeface="Times New Roman"/>
              </a:rPr>
              <a:t>New Beam</a:t>
            </a:r>
          </a:p>
          <a:p>
            <a:r>
              <a:rPr lang="en-US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0066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4184" y="1356466"/>
            <a:ext cx="7086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1970070" y="5716342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4213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2917422" y="5716342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4214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3858594" y="5716342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4215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797708" y="5716342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4216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5753298" y="5716342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4217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6686232" y="5716342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4218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936222" y="1917667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-2980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936222" y="2459305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-3000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936222" y="3044191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-3020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936222" y="3585829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-3040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936222" y="4143943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-3060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936222" y="4712353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-3080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936222" y="5278705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-3100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5" name="TextBox 23"/>
          <p:cNvSpPr txBox="1"/>
          <p:nvPr/>
        </p:nvSpPr>
        <p:spPr>
          <a:xfrm rot="16200000">
            <a:off x="623184" y="326970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y [m]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4356984" y="588830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x [m]</a:t>
            </a:r>
          </a:p>
        </p:txBody>
      </p:sp>
      <p:sp>
        <p:nvSpPr>
          <p:cNvPr id="27" name="Rectangle 26"/>
          <p:cNvSpPr/>
          <p:nvPr/>
        </p:nvSpPr>
        <p:spPr>
          <a:xfrm rot="2820000">
            <a:off x="5292673" y="4494836"/>
            <a:ext cx="36576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8" name="TextBox 29"/>
          <p:cNvSpPr txBox="1"/>
          <p:nvPr/>
        </p:nvSpPr>
        <p:spPr>
          <a:xfrm rot="2944972">
            <a:off x="4834148" y="4577000"/>
            <a:ext cx="2183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Plasma cell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71800" y="27809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 × B190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4008" y="365605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 × B190</a:t>
            </a:r>
          </a:p>
        </p:txBody>
      </p:sp>
      <p:sp>
        <p:nvSpPr>
          <p:cNvPr id="31" name="Oval 30"/>
          <p:cNvSpPr/>
          <p:nvPr/>
        </p:nvSpPr>
        <p:spPr>
          <a:xfrm rot="2998253">
            <a:off x="3870842" y="3010169"/>
            <a:ext cx="460450" cy="263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2" name="Oval 31"/>
          <p:cNvSpPr/>
          <p:nvPr/>
        </p:nvSpPr>
        <p:spPr>
          <a:xfrm rot="2998253">
            <a:off x="4734938" y="3918228"/>
            <a:ext cx="460450" cy="263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 rot="2868792">
            <a:off x="3293559" y="4252521"/>
            <a:ext cx="217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CNGS Tunnel wall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5496" y="1124744"/>
            <a:ext cx="5544616" cy="2232248"/>
            <a:chOff x="179512" y="4509120"/>
            <a:chExt cx="5544616" cy="2232248"/>
          </a:xfrm>
        </p:grpSpPr>
        <p:grpSp>
          <p:nvGrpSpPr>
            <p:cNvPr id="36" name="Group 35"/>
            <p:cNvGrpSpPr/>
            <p:nvPr/>
          </p:nvGrpSpPr>
          <p:grpSpPr>
            <a:xfrm>
              <a:off x="179512" y="4509120"/>
              <a:ext cx="5544616" cy="2232248"/>
              <a:chOff x="467544" y="1988840"/>
              <a:chExt cx="5544616" cy="2232248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67544" y="1988840"/>
                <a:ext cx="5544616" cy="2232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1"/>
              <p:cNvGrpSpPr/>
              <p:nvPr/>
            </p:nvGrpSpPr>
            <p:grpSpPr>
              <a:xfrm>
                <a:off x="671991" y="2346909"/>
                <a:ext cx="4836113" cy="1367406"/>
                <a:chOff x="671991" y="2332035"/>
                <a:chExt cx="7342761" cy="1745037"/>
              </a:xfrm>
            </p:grpSpPr>
            <p:grpSp>
              <p:nvGrpSpPr>
                <p:cNvPr id="41" name="Group 5"/>
                <p:cNvGrpSpPr/>
                <p:nvPr/>
              </p:nvGrpSpPr>
              <p:grpSpPr>
                <a:xfrm>
                  <a:off x="5004048" y="2838078"/>
                  <a:ext cx="1224136" cy="1152128"/>
                  <a:chOff x="2123728" y="2780928"/>
                  <a:chExt cx="1440160" cy="1152128"/>
                </a:xfrm>
              </p:grpSpPr>
              <p:sp>
                <p:nvSpPr>
                  <p:cNvPr id="55" name="Rectangle 3"/>
                  <p:cNvSpPr/>
                  <p:nvPr/>
                </p:nvSpPr>
                <p:spPr>
                  <a:xfrm>
                    <a:off x="2123728" y="2780928"/>
                    <a:ext cx="1440160" cy="288032"/>
                  </a:xfrm>
                  <a:prstGeom prst="rect">
                    <a:avLst/>
                  </a:prstGeom>
                  <a:no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6" name="Rectangle 4"/>
                  <p:cNvSpPr/>
                  <p:nvPr/>
                </p:nvSpPr>
                <p:spPr>
                  <a:xfrm>
                    <a:off x="2123728" y="3645024"/>
                    <a:ext cx="1440160" cy="288032"/>
                  </a:xfrm>
                  <a:prstGeom prst="rect">
                    <a:avLst/>
                  </a:prstGeom>
                  <a:no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grpSp>
              <p:nvGrpSpPr>
                <p:cNvPr id="42" name="Group 6"/>
                <p:cNvGrpSpPr/>
                <p:nvPr/>
              </p:nvGrpSpPr>
              <p:grpSpPr>
                <a:xfrm>
                  <a:off x="6588224" y="2833886"/>
                  <a:ext cx="1224136" cy="1152128"/>
                  <a:chOff x="2123728" y="2780928"/>
                  <a:chExt cx="1440160" cy="1152128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2123728" y="2780928"/>
                    <a:ext cx="1440160" cy="288032"/>
                  </a:xfrm>
                  <a:prstGeom prst="rect">
                    <a:avLst/>
                  </a:prstGeom>
                  <a:no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2123728" y="3645024"/>
                    <a:ext cx="1440160" cy="288032"/>
                  </a:xfrm>
                  <a:prstGeom prst="rect">
                    <a:avLst/>
                  </a:prstGeom>
                  <a:no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979712" y="3371850"/>
                  <a:ext cx="6035040" cy="0"/>
                </a:xfrm>
                <a:prstGeom prst="line">
                  <a:avLst/>
                </a:prstGeom>
                <a:ln w="1905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5593829" y="3376042"/>
                  <a:ext cx="1584176" cy="72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043608" y="3448050"/>
                  <a:ext cx="4546030" cy="3409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887513" y="3275459"/>
                  <a:ext cx="202307" cy="201166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Rectangle 46"/>
                <p:cNvSpPr/>
                <p:nvPr/>
              </p:nvSpPr>
              <p:spPr>
                <a:xfrm>
                  <a:off x="1763688" y="2564904"/>
                  <a:ext cx="401191" cy="1512168"/>
                </a:xfrm>
                <a:prstGeom prst="rect">
                  <a:avLst/>
                </a:prstGeom>
                <a:noFill/>
                <a:ln w="28575">
                  <a:solidFill>
                    <a:schemeClr val="accent5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7145238" y="3376042"/>
                  <a:ext cx="8640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2339752" y="3035049"/>
                  <a:ext cx="936104" cy="3534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9900"/>
                      </a:solidFill>
                    </a:rPr>
                    <a:t>Laser</a:t>
                  </a:r>
                  <a:endParaRPr lang="en-US" sz="1200" dirty="0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 rot="21340255">
                  <a:off x="671991" y="3719111"/>
                  <a:ext cx="1656184" cy="3534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p+ beam </a:t>
                  </a:r>
                  <a:endParaRPr lang="en-US" sz="1200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4862370" y="2334536"/>
                  <a:ext cx="1621747" cy="5106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latin typeface="+mj-lt"/>
                    </a:rPr>
                    <a:t>B</a:t>
                  </a:r>
                  <a:r>
                    <a:rPr lang="en-US" sz="1000" dirty="0" smtClean="0">
                      <a:latin typeface="Calibri"/>
                      <a:cs typeface="Calibri"/>
                    </a:rPr>
                    <a:t>190</a:t>
                  </a:r>
                </a:p>
                <a:p>
                  <a:pPr algn="ctr"/>
                  <a:r>
                    <a:rPr lang="en-US" sz="1000" dirty="0" smtClean="0">
                      <a:latin typeface="+mj-lt"/>
                    </a:rPr>
                    <a:t>1 </a:t>
                  </a:r>
                  <a:r>
                    <a:rPr lang="en-US" sz="1000" dirty="0" err="1" smtClean="0">
                      <a:latin typeface="+mj-lt"/>
                    </a:rPr>
                    <a:t>mrad</a:t>
                  </a:r>
                  <a:r>
                    <a:rPr lang="en-US" sz="1000" dirty="0" smtClean="0">
                      <a:latin typeface="+mj-lt"/>
                    </a:rPr>
                    <a:t> kick</a:t>
                  </a:r>
                  <a:endParaRPr lang="en-US" sz="1000" dirty="0">
                    <a:latin typeface="+mj-lt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6395614" y="2332035"/>
                  <a:ext cx="1546906" cy="5106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latin typeface="+mj-lt"/>
                    </a:rPr>
                    <a:t>B</a:t>
                  </a:r>
                  <a:r>
                    <a:rPr lang="en-US" sz="1000" dirty="0" smtClean="0">
                      <a:latin typeface="Calibri"/>
                      <a:cs typeface="Calibri"/>
                    </a:rPr>
                    <a:t>190</a:t>
                  </a:r>
                </a:p>
                <a:p>
                  <a:pPr algn="ctr"/>
                  <a:r>
                    <a:rPr lang="en-US" sz="1000" dirty="0" smtClean="0">
                      <a:latin typeface="+mj-lt"/>
                    </a:rPr>
                    <a:t>1 </a:t>
                  </a:r>
                  <a:r>
                    <a:rPr lang="en-US" sz="1000" dirty="0" err="1" smtClean="0">
                      <a:latin typeface="+mj-lt"/>
                    </a:rPr>
                    <a:t>mrad</a:t>
                  </a:r>
                  <a:r>
                    <a:rPr lang="en-US" sz="1000" dirty="0" smtClean="0">
                      <a:latin typeface="+mj-lt"/>
                    </a:rPr>
                    <a:t> kick</a:t>
                  </a:r>
                  <a:endParaRPr lang="en-US" sz="1000" dirty="0">
                    <a:latin typeface="+mj-lt"/>
                  </a:endParaRPr>
                </a:p>
              </p:txBody>
            </p:sp>
          </p:grpSp>
        </p:grpSp>
        <p:cxnSp>
          <p:nvCxnSpPr>
            <p:cNvPr id="37" name="Straight Arrow Connector 36"/>
            <p:cNvCxnSpPr/>
            <p:nvPr/>
          </p:nvCxnSpPr>
          <p:spPr>
            <a:xfrm flipH="1">
              <a:off x="1259632" y="4782294"/>
              <a:ext cx="338437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542059" y="4566270"/>
              <a:ext cx="1068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12 m</a:t>
              </a:r>
              <a:endParaRPr lang="en-US" sz="1000" dirty="0">
                <a:latin typeface="+mj-lt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4966583" y="3403351"/>
            <a:ext cx="0" cy="4594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3528" y="4149080"/>
            <a:ext cx="54006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13500000" sx="105000" sy="105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Offset between proton beam and laser axis = </a:t>
            </a:r>
            <a:r>
              <a:rPr lang="en-GB" sz="1400" b="1" dirty="0" smtClean="0">
                <a:latin typeface="+mj-lt"/>
              </a:rPr>
              <a:t>24 mm</a:t>
            </a:r>
          </a:p>
          <a:p>
            <a:r>
              <a:rPr lang="en-GB" sz="1400" dirty="0" smtClean="0">
                <a:latin typeface="+mj-lt"/>
              </a:rPr>
              <a:t>@ Mirror: </a:t>
            </a:r>
            <a:endParaRPr lang="en-US" sz="1400" dirty="0" smtClean="0">
              <a:latin typeface="+mj-lt"/>
            </a:endParaRPr>
          </a:p>
          <a:p>
            <a:r>
              <a:rPr lang="en-GB" sz="1400" dirty="0" smtClean="0">
                <a:latin typeface="+mj-lt"/>
              </a:rPr>
              <a:t>Beam size ~ 5 mm (6 sigma envelope + 3.5 mm </a:t>
            </a:r>
            <a:r>
              <a:rPr lang="en-GB" sz="1400" dirty="0" err="1" smtClean="0">
                <a:latin typeface="+mj-lt"/>
              </a:rPr>
              <a:t>mrad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emittance</a:t>
            </a:r>
            <a:r>
              <a:rPr lang="en-GB" sz="1400" dirty="0" smtClean="0">
                <a:latin typeface="+mj-lt"/>
              </a:rPr>
              <a:t> + 1 mm orbit + 1 mm mechanical misalignment )</a:t>
            </a:r>
            <a:endParaRPr lang="en-US" sz="1400" dirty="0" smtClean="0">
              <a:latin typeface="+mj-lt"/>
            </a:endParaRPr>
          </a:p>
          <a:p>
            <a:r>
              <a:rPr lang="en-GB" sz="1400" dirty="0" smtClean="0">
                <a:latin typeface="+mj-lt"/>
              </a:rPr>
              <a:t>Laser spot size ~ 4.3 mm (1 sigma)</a:t>
            </a:r>
            <a:endParaRPr lang="en-US" sz="1400" dirty="0" smtClean="0">
              <a:latin typeface="+mj-lt"/>
            </a:endParaRPr>
          </a:p>
          <a:p>
            <a:r>
              <a:rPr lang="en-GB" sz="1400" dirty="0" smtClean="0">
                <a:latin typeface="+mj-lt"/>
              </a:rPr>
              <a:t>Mirror radius= 13.0mm (3 sigma, 0 angle, 9.2 mm for 45° angle)</a:t>
            </a:r>
          </a:p>
          <a:p>
            <a:r>
              <a:rPr lang="en-GB" sz="1400" dirty="0" smtClean="0">
                <a:latin typeface="+mj-lt"/>
              </a:rPr>
              <a:t>Mirror thickness= 6 mm (4.2 mm for 45° angle)</a:t>
            </a:r>
            <a:endParaRPr lang="en-US" sz="1400" dirty="0" smtClean="0">
              <a:latin typeface="+mj-lt"/>
            </a:endParaRPr>
          </a:p>
          <a:p>
            <a:endParaRPr lang="en-GB" sz="1400" dirty="0" smtClean="0"/>
          </a:p>
          <a:p>
            <a:r>
              <a:rPr lang="en-GB" sz="1400" dirty="0" smtClean="0">
                <a:latin typeface="+mj-lt"/>
              </a:rPr>
              <a:t>Total needed offset ~ </a:t>
            </a:r>
            <a:r>
              <a:rPr lang="en-GB" sz="1400" b="1" dirty="0" smtClean="0">
                <a:latin typeface="+mj-lt"/>
              </a:rPr>
              <a:t>18.4 mm</a:t>
            </a:r>
            <a:endParaRPr lang="en-GB" sz="1400" dirty="0" smtClean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5170" y="6254751"/>
            <a:ext cx="3958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MAD-X conversion of CERN Coordinate System</a:t>
            </a:r>
            <a:endParaRPr lang="en-US" sz="12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1126042" y="1124744"/>
            <a:ext cx="0" cy="1185947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44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Focusing and Dispersion Matching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62684" y="2642850"/>
            <a:ext cx="4299399" cy="3116535"/>
            <a:chOff x="526182" y="2039619"/>
            <a:chExt cx="4299399" cy="3116535"/>
          </a:xfrm>
        </p:grpSpPr>
        <p:grpSp>
          <p:nvGrpSpPr>
            <p:cNvPr id="6" name="Group 5"/>
            <p:cNvGrpSpPr/>
            <p:nvPr/>
          </p:nvGrpSpPr>
          <p:grpSpPr>
            <a:xfrm>
              <a:off x="526182" y="2039619"/>
              <a:ext cx="3943190" cy="3116535"/>
              <a:chOff x="179512" y="1268760"/>
              <a:chExt cx="4396383" cy="347472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9512" y="1268760"/>
                <a:ext cx="4396383" cy="3474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564265" y="4241279"/>
                <a:ext cx="137160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3616846" y="3356992"/>
                <a:ext cx="0" cy="864096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059832" y="2905780"/>
                <a:ext cx="1080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+mj-lt"/>
                  </a:rPr>
                  <a:t>Plasma cell</a:t>
                </a:r>
                <a:endParaRPr lang="en-US" sz="1400" dirty="0">
                  <a:latin typeface="+mj-lt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737349" y="2548759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pitchFamily="18" charset="2"/>
                </a:rPr>
                <a:t>b</a:t>
              </a:r>
              <a:r>
                <a:rPr lang="en-US" baseline="-25000" dirty="0" err="1" smtClean="0">
                  <a:latin typeface="+mj-lt"/>
                </a:rPr>
                <a:t>x</a:t>
              </a:r>
              <a:r>
                <a:rPr lang="en-US" dirty="0" smtClean="0"/>
                <a:t> </a:t>
              </a:r>
              <a:r>
                <a:rPr lang="en-US" dirty="0" smtClean="0">
                  <a:latin typeface="+mj-lt"/>
                </a:rPr>
                <a:t>=</a:t>
              </a:r>
              <a:r>
                <a:rPr lang="en-US" dirty="0" smtClean="0">
                  <a:latin typeface="Symbol" pitchFamily="18" charset="2"/>
                </a:rPr>
                <a:t>b</a:t>
              </a:r>
              <a:r>
                <a:rPr lang="en-US" baseline="-25000" dirty="0" smtClean="0">
                  <a:latin typeface="+mj-lt"/>
                </a:rPr>
                <a:t>y</a:t>
              </a:r>
              <a:r>
                <a:rPr lang="en-US" dirty="0" smtClean="0"/>
                <a:t> </a:t>
              </a:r>
              <a:r>
                <a:rPr lang="en-US" dirty="0" smtClean="0">
                  <a:latin typeface="+mj-lt"/>
                </a:rPr>
                <a:t>= </a:t>
              </a:r>
              <a:r>
                <a:rPr lang="en-US" dirty="0" smtClean="0">
                  <a:latin typeface="Calibri"/>
                  <a:cs typeface="Calibri"/>
                </a:rPr>
                <a:t>4.9</a:t>
              </a:r>
              <a:r>
                <a:rPr lang="en-US" dirty="0" smtClean="0">
                  <a:latin typeface="+mj-lt"/>
                </a:rPr>
                <a:t> m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00044" y="2552543"/>
            <a:ext cx="4081961" cy="3241602"/>
            <a:chOff x="4469372" y="1811733"/>
            <a:chExt cx="4081961" cy="3241602"/>
          </a:xfrm>
        </p:grpSpPr>
        <p:grpSp>
          <p:nvGrpSpPr>
            <p:cNvPr id="11" name="Group 10"/>
            <p:cNvGrpSpPr/>
            <p:nvPr/>
          </p:nvGrpSpPr>
          <p:grpSpPr>
            <a:xfrm>
              <a:off x="4469372" y="1811733"/>
              <a:ext cx="4081961" cy="3241602"/>
              <a:chOff x="4061707" y="1168177"/>
              <a:chExt cx="4711140" cy="3657600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61707" y="1168177"/>
                <a:ext cx="4711140" cy="3657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7148224" y="1893295"/>
                <a:ext cx="1080120" cy="1243300"/>
                <a:chOff x="7380312" y="3779401"/>
                <a:chExt cx="1080120" cy="124330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7884368" y="4878685"/>
                  <a:ext cx="137160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7956376" y="4229080"/>
                  <a:ext cx="0" cy="64008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7380312" y="3779401"/>
                  <a:ext cx="108012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+mj-lt"/>
                    </a:rPr>
                    <a:t>Plasma cell</a:t>
                  </a:r>
                  <a:endParaRPr lang="en-US" sz="1400" dirty="0">
                    <a:latin typeface="+mj-lt"/>
                  </a:endParaRPr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>
              <a:off x="6274719" y="3748200"/>
              <a:ext cx="20882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Calibri"/>
                  <a:cs typeface="Calibri"/>
                </a:rPr>
                <a:t>D</a:t>
              </a:r>
              <a:r>
                <a:rPr lang="en-US" baseline="-25000" dirty="0" err="1" smtClean="0">
                  <a:latin typeface="Calibri"/>
                  <a:cs typeface="Calibri"/>
                </a:rPr>
                <a:t>x</a:t>
              </a:r>
              <a:r>
                <a:rPr lang="en-US" dirty="0" smtClean="0">
                  <a:latin typeface="Calibri"/>
                  <a:cs typeface="Calibri"/>
                </a:rPr>
                <a:t>= 0.029 </a:t>
              </a:r>
              <a:r>
                <a:rPr lang="en-US" dirty="0" smtClean="0">
                  <a:latin typeface="+mj-lt"/>
                </a:rPr>
                <a:t>m </a:t>
              </a:r>
            </a:p>
            <a:p>
              <a:r>
                <a:rPr lang="en-US" dirty="0" err="1" smtClean="0">
                  <a:latin typeface="+mj-lt"/>
                </a:rPr>
                <a:t>D</a:t>
              </a:r>
              <a:r>
                <a:rPr lang="en-US" baseline="-25000" dirty="0" err="1" smtClean="0"/>
                <a:t>y</a:t>
              </a:r>
              <a:r>
                <a:rPr lang="en-US" dirty="0" smtClean="0"/>
                <a:t> </a:t>
              </a:r>
              <a:r>
                <a:rPr lang="en-US" dirty="0" smtClean="0">
                  <a:latin typeface="+mj-lt"/>
                </a:rPr>
                <a:t>= </a:t>
              </a:r>
              <a:r>
                <a:rPr lang="en-US" dirty="0" smtClean="0">
                  <a:latin typeface="Calibri"/>
                  <a:cs typeface="Calibri"/>
                </a:rPr>
                <a:t>0.029</a:t>
              </a:r>
              <a:r>
                <a:rPr lang="en-US" dirty="0" smtClean="0">
                  <a:latin typeface="+mj-lt"/>
                </a:rPr>
                <a:t> m</a:t>
              </a:r>
            </a:p>
            <a:p>
              <a:endParaRPr lang="en-US" dirty="0">
                <a:latin typeface="+mj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47864" y="5752131"/>
            <a:ext cx="2304256" cy="369332"/>
          </a:xfrm>
          <a:prstGeom prst="rect">
            <a:avLst/>
          </a:prstGeom>
          <a:solidFill>
            <a:srgbClr val="CCEAFF"/>
          </a:solidFill>
          <a:effectLst>
            <a:outerShdw blurRad="50800" dist="38100" dir="2700000" sx="103000" sy="103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ymbol" pitchFamily="18" charset="2"/>
              </a:rPr>
              <a:t>s</a:t>
            </a:r>
            <a:r>
              <a:rPr lang="en-US" b="1" baseline="-25000" dirty="0" err="1" smtClean="0"/>
              <a:t>x</a:t>
            </a:r>
            <a:r>
              <a:rPr lang="en-US" b="1" dirty="0" smtClean="0"/>
              <a:t> =</a:t>
            </a:r>
            <a:r>
              <a:rPr lang="en-US" b="1" dirty="0" err="1" smtClean="0">
                <a:latin typeface="Symbol" pitchFamily="18" charset="2"/>
              </a:rPr>
              <a:t>s</a:t>
            </a:r>
            <a:r>
              <a:rPr lang="en-US" b="1" baseline="-25000" dirty="0" err="1" smtClean="0"/>
              <a:t>y</a:t>
            </a:r>
            <a:r>
              <a:rPr lang="en-US" b="1" dirty="0" smtClean="0"/>
              <a:t> </a:t>
            </a:r>
            <a:r>
              <a:rPr lang="en-US" b="1" dirty="0" smtClean="0">
                <a:latin typeface="+mj-lt"/>
              </a:rPr>
              <a:t>=</a:t>
            </a:r>
            <a:r>
              <a:rPr lang="en-US" b="1" dirty="0" smtClean="0">
                <a:latin typeface="Calibri"/>
                <a:cs typeface="Calibri"/>
              </a:rPr>
              <a:t> 224 </a:t>
            </a:r>
            <a:r>
              <a:rPr lang="en-US" b="1" dirty="0" smtClean="0">
                <a:latin typeface="Symbol" charset="2"/>
                <a:cs typeface="Symbol" charset="2"/>
              </a:rPr>
              <a:t>m</a:t>
            </a:r>
            <a:r>
              <a:rPr lang="en-US" b="1" dirty="0" smtClean="0">
                <a:latin typeface="+mj-lt"/>
              </a:rPr>
              <a:t>m </a:t>
            </a:r>
            <a:endParaRPr lang="en-US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28601" y="1121838"/>
            <a:ext cx="8322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requirements: </a:t>
            </a:r>
          </a:p>
          <a:p>
            <a:r>
              <a:rPr lang="en-US" dirty="0" smtClean="0"/>
              <a:t>round beam, beam size @ plasma cell entrance </a:t>
            </a:r>
            <a:r>
              <a:rPr lang="en-US" dirty="0" smtClean="0">
                <a:latin typeface="Calibri"/>
                <a:cs typeface="Calibri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  <a:cs typeface="Calibri"/>
              </a:rPr>
              <a:t>200</a:t>
            </a:r>
            <a:r>
              <a:rPr lang="en-US" dirty="0" smtClean="0"/>
              <a:t> ± </a:t>
            </a:r>
            <a:r>
              <a:rPr lang="en-US" dirty="0" smtClean="0">
                <a:latin typeface="Calibri"/>
                <a:cs typeface="Calibri"/>
              </a:rPr>
              <a:t>20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x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latin typeface="Calibri"/>
                <a:cs typeface="Calibri"/>
              </a:rPr>
              <a:t>4.9</a:t>
            </a:r>
            <a:r>
              <a:rPr lang="en-US" dirty="0"/>
              <a:t> </a:t>
            </a:r>
            <a:r>
              <a:rPr lang="en-US" dirty="0" smtClean="0"/>
              <a:t>m &amp;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x</a:t>
            </a:r>
            <a:r>
              <a:rPr lang="en-US" dirty="0" smtClean="0"/>
              <a:t> =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y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  <a:cs typeface="Calibri"/>
              </a:rPr>
              <a:t>0</a:t>
            </a:r>
            <a:r>
              <a:rPr lang="en-US" dirty="0" smtClean="0"/>
              <a:t> (</a:t>
            </a:r>
            <a:r>
              <a:rPr lang="en-US" dirty="0" smtClean="0">
                <a:latin typeface="Calibri"/>
                <a:cs typeface="Calibri"/>
              </a:rPr>
              <a:t>400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  <a:cs typeface="Calibri"/>
              </a:rPr>
              <a:t>3.5</a:t>
            </a:r>
            <a:r>
              <a:rPr lang="en-US" dirty="0" smtClean="0"/>
              <a:t> mm </a:t>
            </a:r>
            <a:r>
              <a:rPr lang="en-US" dirty="0" err="1" smtClean="0"/>
              <a:t>mrad</a:t>
            </a:r>
            <a:r>
              <a:rPr lang="en-US" dirty="0" smtClean="0"/>
              <a:t> </a:t>
            </a:r>
            <a:r>
              <a:rPr lang="en-US" dirty="0" err="1" smtClean="0"/>
              <a:t>normalised</a:t>
            </a:r>
            <a:r>
              <a:rPr lang="en-US" dirty="0" smtClean="0"/>
              <a:t> </a:t>
            </a:r>
            <a:r>
              <a:rPr lang="en-US" dirty="0" err="1" smtClean="0"/>
              <a:t>emittance</a:t>
            </a:r>
            <a:r>
              <a:rPr lang="en-US" dirty="0" smtClean="0"/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 =1 ‰)</a:t>
            </a:r>
            <a:endParaRPr lang="en-US" dirty="0"/>
          </a:p>
          <a:p>
            <a:r>
              <a:rPr lang="en-US" dirty="0" smtClean="0">
                <a:sym typeface="Wingdings"/>
              </a:rPr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10020" y="2162109"/>
            <a:ext cx="213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Achieved: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738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93865"/>
            <a:ext cx="8318500" cy="51181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>
              <a:latin typeface="+mj-lt"/>
              <a:cs typeface="Calibri"/>
            </a:endParaRPr>
          </a:p>
          <a:p>
            <a:pPr marL="0" indent="0">
              <a:buNone/>
            </a:pPr>
            <a:endParaRPr lang="en-US" dirty="0">
              <a:latin typeface="+mj-lt"/>
              <a:cs typeface="Calibri"/>
            </a:endParaRPr>
          </a:p>
          <a:p>
            <a:pPr marL="0" indent="0">
              <a:buNone/>
            </a:pPr>
            <a:endParaRPr lang="en-US" dirty="0" smtClean="0">
              <a:latin typeface="+mj-lt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cs typeface="Calibri"/>
              </a:rPr>
              <a:t>Existing CNGS beam instrumentation + suitable modifications due to different intensity and bunch structure: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+mj-lt"/>
                <a:cs typeface="Calibri"/>
              </a:rPr>
              <a:t>Beam Position Monitors (BPM): </a:t>
            </a:r>
          </a:p>
          <a:p>
            <a:pPr lvl="1">
              <a:buFont typeface="Wingdings" charset="2"/>
              <a:buChar char="ü"/>
            </a:pPr>
            <a:r>
              <a:rPr lang="en-US" dirty="0">
                <a:latin typeface="+mj-lt"/>
                <a:cs typeface="Calibri"/>
              </a:rPr>
              <a:t>E</a:t>
            </a:r>
            <a:r>
              <a:rPr lang="en-US" dirty="0" smtClean="0">
                <a:latin typeface="+mj-lt"/>
                <a:cs typeface="Calibri"/>
              </a:rPr>
              <a:t>xchange electronics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+mj-lt"/>
                <a:cs typeface="Calibri"/>
              </a:rPr>
              <a:t>Add two high  precision BPM (</a:t>
            </a:r>
            <a:r>
              <a:rPr lang="en-US" dirty="0" smtClean="0">
                <a:latin typeface="Calibri"/>
                <a:cs typeface="Calibri"/>
              </a:rPr>
              <a:t>50</a:t>
            </a:r>
            <a:r>
              <a:rPr lang="en-US" dirty="0" smtClean="0">
                <a:latin typeface="+mj-lt"/>
                <a:cs typeface="Calibri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+mj-lt"/>
                <a:cs typeface="Calibri"/>
              </a:rPr>
              <a:t>m) around the plasma cell to check the pointing precision (±</a:t>
            </a:r>
            <a:r>
              <a:rPr lang="en-US" dirty="0" smtClean="0">
                <a:latin typeface="Calibri"/>
                <a:cs typeface="Calibri"/>
              </a:rPr>
              <a:t>100</a:t>
            </a:r>
            <a:r>
              <a:rPr lang="en-US" sz="1800" dirty="0" smtClean="0">
                <a:cs typeface="Calibri"/>
              </a:rPr>
              <a:t>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>
                <a:latin typeface="+mj-lt"/>
                <a:cs typeface="Calibri"/>
              </a:rPr>
              <a:t>m </a:t>
            </a:r>
            <a:r>
              <a:rPr lang="en-US" dirty="0" smtClean="0">
                <a:latin typeface="+mj-lt"/>
                <a:cs typeface="Calibri"/>
              </a:rPr>
              <a:t>and </a:t>
            </a:r>
            <a:r>
              <a:rPr lang="en-US" sz="1800" dirty="0" smtClean="0">
                <a:cs typeface="Calibri"/>
              </a:rPr>
              <a:t>±</a:t>
            </a:r>
            <a:r>
              <a:rPr lang="en-US" dirty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0</a:t>
            </a:r>
            <a:r>
              <a:rPr lang="en-US" sz="1600" dirty="0" smtClean="0">
                <a:cs typeface="Calibri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latin typeface="+mj-lt"/>
                <a:cs typeface="Calibri"/>
              </a:rPr>
              <a:t>rad</a:t>
            </a:r>
            <a:r>
              <a:rPr lang="en-US" dirty="0" smtClean="0">
                <a:latin typeface="+mj-lt"/>
                <a:cs typeface="Calibri"/>
              </a:rPr>
              <a:t>, plasma and proton beam coaxial over the full length of the plasma cell) </a:t>
            </a:r>
            <a:r>
              <a:rPr lang="en-US" dirty="0" smtClean="0">
                <a:latin typeface="+mj-lt"/>
                <a:cs typeface="Calibri"/>
                <a:sym typeface="Wingdings"/>
              </a:rPr>
              <a:t> interlock</a:t>
            </a:r>
            <a:r>
              <a:rPr lang="en-US" dirty="0" smtClean="0">
                <a:latin typeface="+mj-lt"/>
                <a:cs typeface="Calibri"/>
              </a:rPr>
              <a:t> to stop extraction from the SPS if beyond tolerances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+mj-lt"/>
                <a:cs typeface="Calibri"/>
              </a:rPr>
              <a:t> Optical Transition Radiation (OTR) screens around plasma cell for p+ beam setup (out when TW laser on!)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+mj-lt"/>
                <a:cs typeface="Calibri"/>
              </a:rPr>
              <a:t>Cable lengths and signal filtering </a:t>
            </a:r>
            <a:r>
              <a:rPr lang="en-US" dirty="0" err="1" smtClean="0">
                <a:latin typeface="+mj-lt"/>
                <a:cs typeface="Calibri"/>
              </a:rPr>
              <a:t>optimisation</a:t>
            </a:r>
            <a:r>
              <a:rPr lang="en-US" dirty="0" smtClean="0">
                <a:latin typeface="+mj-lt"/>
                <a:cs typeface="Calibri"/>
              </a:rPr>
              <a:t> for Beam Current Transformers (BCT)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+mj-lt"/>
                <a:cs typeface="Calibri"/>
              </a:rPr>
              <a:t>Present Beam Loss Monitors (BLMs) Ok.</a:t>
            </a: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2"/>
              <a:buChar char="ü"/>
            </a:pPr>
            <a:endParaRPr lang="en-US" dirty="0">
              <a:latin typeface="+mj-lt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434059"/>
              </p:ext>
            </p:extLst>
          </p:nvPr>
        </p:nvGraphicFramePr>
        <p:xfrm>
          <a:off x="973671" y="1172247"/>
          <a:ext cx="7044943" cy="1320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19200"/>
                <a:gridCol w="1219200"/>
                <a:gridCol w="1652595"/>
                <a:gridCol w="1734748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bunches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p+ per bunch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Repetition</a:t>
                      </a:r>
                      <a:r>
                        <a:rPr lang="en-US" sz="1600" baseline="0" dirty="0" smtClean="0"/>
                        <a:t> Rate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[s]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Energy </a:t>
                      </a:r>
                    </a:p>
                    <a:p>
                      <a:pPr algn="ctr"/>
                      <a:r>
                        <a:rPr lang="en-US" sz="1600" dirty="0" smtClean="0"/>
                        <a:t>[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CNGS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2100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1.05 × 10</a:t>
                      </a:r>
                      <a:r>
                        <a:rPr lang="en-US" sz="1600" baseline="30000" dirty="0" smtClean="0">
                          <a:latin typeface="Calibri"/>
                          <a:cs typeface="Calibri"/>
                        </a:rPr>
                        <a:t>10 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6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400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AWAKE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3.00 × 10</a:t>
                      </a:r>
                      <a:r>
                        <a:rPr lang="en-US" sz="1600" baseline="30000" dirty="0" smtClean="0">
                          <a:latin typeface="Calibri"/>
                          <a:cs typeface="Calibri"/>
                        </a:rPr>
                        <a:t>11 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30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400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04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787948"/>
            <a:ext cx="7583488" cy="4007224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AWAKE p+ beam line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Present CNGS layout 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Needed lattice modifications for AWAKE beam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Optics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Beam instrumentation </a:t>
            </a:r>
          </a:p>
          <a:p>
            <a:pPr marL="349250" lvl="1" indent="0"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AWAKE e- beam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Geometric layout and optics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Preliminary results on space charge effects</a:t>
            </a:r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2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lectron_li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 t="19108" r="6667" b="13322"/>
          <a:stretch/>
        </p:blipFill>
        <p:spPr>
          <a:xfrm>
            <a:off x="4209322" y="2275695"/>
            <a:ext cx="4774734" cy="418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1" y="2130524"/>
            <a:ext cx="4118978" cy="2889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Beam Line: Geometry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4587" y="6233585"/>
            <a:ext cx="3645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MAD-X conversion of CERN Coordinate System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 rot="1047940">
            <a:off x="2176443" y="3613291"/>
            <a:ext cx="138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A200"/>
                </a:solidFill>
              </a:rPr>
              <a:t>e</a:t>
            </a:r>
            <a:r>
              <a:rPr lang="en-US" sz="1400" b="1" dirty="0" smtClean="0">
                <a:solidFill>
                  <a:srgbClr val="00A200"/>
                </a:solidFill>
              </a:rPr>
              <a:t>- beam</a:t>
            </a:r>
            <a:endParaRPr lang="en-US" sz="1400" b="1" dirty="0">
              <a:solidFill>
                <a:srgbClr val="00A200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7582050" y="4355813"/>
            <a:ext cx="420130" cy="126578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0491" y="4109012"/>
            <a:ext cx="1076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7.16 %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5-Point Star 42"/>
          <p:cNvSpPr/>
          <p:nvPr/>
        </p:nvSpPr>
        <p:spPr>
          <a:xfrm>
            <a:off x="1643585" y="3038314"/>
            <a:ext cx="336188" cy="336207"/>
          </a:xfrm>
          <a:prstGeom prst="star5">
            <a:avLst/>
          </a:prstGeom>
          <a:solidFill>
            <a:srgbClr val="00F000"/>
          </a:solidFill>
          <a:ln>
            <a:solidFill>
              <a:srgbClr val="00A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4373775" y="5081994"/>
            <a:ext cx="336188" cy="336207"/>
          </a:xfrm>
          <a:prstGeom prst="star5">
            <a:avLst/>
          </a:prstGeom>
          <a:solidFill>
            <a:srgbClr val="00F000"/>
          </a:solidFill>
          <a:ln>
            <a:solidFill>
              <a:srgbClr val="00A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850939" y="2727013"/>
            <a:ext cx="1037797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3000" sy="103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RF Gun</a:t>
            </a:r>
          </a:p>
        </p:txBody>
      </p:sp>
      <p:sp>
        <p:nvSpPr>
          <p:cNvPr id="46" name="5-Point Star 45"/>
          <p:cNvSpPr/>
          <p:nvPr/>
        </p:nvSpPr>
        <p:spPr>
          <a:xfrm>
            <a:off x="4112301" y="3452661"/>
            <a:ext cx="336188" cy="336207"/>
          </a:xfrm>
          <a:prstGeom prst="star5">
            <a:avLst/>
          </a:prstGeom>
          <a:solidFill>
            <a:srgbClr val="FF0000"/>
          </a:solidFill>
          <a:ln>
            <a:solidFill>
              <a:srgbClr val="00A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087408" y="3096345"/>
            <a:ext cx="1453467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3000" sy="103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Plasma Cell</a:t>
            </a:r>
            <a:endParaRPr lang="en-US" dirty="0"/>
          </a:p>
        </p:txBody>
      </p:sp>
      <p:sp>
        <p:nvSpPr>
          <p:cNvPr id="48" name="5-Point Star 47"/>
          <p:cNvSpPr/>
          <p:nvPr/>
        </p:nvSpPr>
        <p:spPr>
          <a:xfrm>
            <a:off x="7834086" y="4500174"/>
            <a:ext cx="336188" cy="336207"/>
          </a:xfrm>
          <a:prstGeom prst="star5">
            <a:avLst/>
          </a:prstGeom>
          <a:solidFill>
            <a:srgbClr val="FF0000"/>
          </a:solidFill>
          <a:ln>
            <a:solidFill>
              <a:srgbClr val="00A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39752" y="1047752"/>
            <a:ext cx="774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12.2 m long e- beam line from RF gun to plasma cell (tunnel for e-beam)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e- beam impinging perpendicularly </a:t>
            </a:r>
            <a:r>
              <a:rPr lang="en-US" dirty="0" err="1" smtClean="0"/>
              <a:t>w.r.t</a:t>
            </a:r>
            <a:r>
              <a:rPr lang="en-US" dirty="0"/>
              <a:t>.</a:t>
            </a:r>
            <a:r>
              <a:rPr lang="en-US" dirty="0" smtClean="0"/>
              <a:t> plasma cell window 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73542" y="5454026"/>
            <a:ext cx="28015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Line design based on </a:t>
            </a:r>
            <a:r>
              <a:rPr lang="en-US" sz="1600" dirty="0" err="1" smtClean="0"/>
              <a:t>Fermi@ELTTRA</a:t>
            </a:r>
            <a:r>
              <a:rPr lang="en-US" sz="1600" dirty="0" smtClean="0"/>
              <a:t> magnets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129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lectron_li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 t="19108" r="6667" b="13322"/>
          <a:stretch/>
        </p:blipFill>
        <p:spPr>
          <a:xfrm>
            <a:off x="4209322" y="2275695"/>
            <a:ext cx="4774734" cy="4189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1" y="2130524"/>
            <a:ext cx="4118978" cy="2889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Beam Line: Geometry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4587" y="6233585"/>
            <a:ext cx="3533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MAD-X conversion of CERN Coordinate System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39752" y="1047752"/>
            <a:ext cx="774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12.2 m long e- beam line from RF gun to plasma cell (tunnel for e-beam)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e- beam impinging perpendicularly </a:t>
            </a:r>
            <a:r>
              <a:rPr lang="en-US" dirty="0" err="1" smtClean="0"/>
              <a:t>w.r.t</a:t>
            </a:r>
            <a:r>
              <a:rPr lang="en-US" dirty="0"/>
              <a:t>.</a:t>
            </a:r>
            <a:r>
              <a:rPr lang="en-US" dirty="0" smtClean="0"/>
              <a:t> plasma cell window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047940">
            <a:off x="2176443" y="3613291"/>
            <a:ext cx="138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A200"/>
                </a:solidFill>
              </a:rPr>
              <a:t>e</a:t>
            </a:r>
            <a:r>
              <a:rPr lang="en-US" sz="1400" b="1" dirty="0" smtClean="0">
                <a:solidFill>
                  <a:srgbClr val="00A200"/>
                </a:solidFill>
              </a:rPr>
              <a:t>- beam</a:t>
            </a:r>
            <a:endParaRPr lang="en-US" sz="1400" b="1" dirty="0">
              <a:solidFill>
                <a:srgbClr val="00A200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7582050" y="4355813"/>
            <a:ext cx="420130" cy="126578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0491" y="4109012"/>
            <a:ext cx="10765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7.16 %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77844" y="3476774"/>
            <a:ext cx="10459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 bends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8676" y="5153492"/>
            <a:ext cx="1045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</a:t>
            </a:r>
            <a:r>
              <a:rPr lang="en-US" sz="1400" dirty="0" smtClean="0">
                <a:solidFill>
                  <a:srgbClr val="FF0000"/>
                </a:solidFill>
              </a:rPr>
              <a:t> bends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993013" y="5335290"/>
            <a:ext cx="161868" cy="15608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38170" y="4528866"/>
            <a:ext cx="178055" cy="15608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12336" y="4556746"/>
            <a:ext cx="178055" cy="15608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154881" y="3784551"/>
            <a:ext cx="883289" cy="15507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38171" y="3784551"/>
            <a:ext cx="87920" cy="6978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038171" y="3784551"/>
            <a:ext cx="1062085" cy="7441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38075" y="3374974"/>
            <a:ext cx="161868" cy="15608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5302" y="3743356"/>
            <a:ext cx="161868" cy="15608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22552" y="3665313"/>
            <a:ext cx="161868" cy="15608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73542" y="5454026"/>
            <a:ext cx="28015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Line design based on </a:t>
            </a:r>
            <a:r>
              <a:rPr lang="en-US" sz="1600" dirty="0" err="1" smtClean="0"/>
              <a:t>Fermi@ELTTRA</a:t>
            </a:r>
            <a:r>
              <a:rPr lang="en-US" sz="1600" dirty="0" smtClean="0"/>
              <a:t> magnets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775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lectron_li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 t="19108" r="6667" b="13322"/>
          <a:stretch/>
        </p:blipFill>
        <p:spPr>
          <a:xfrm>
            <a:off x="4209322" y="2275695"/>
            <a:ext cx="4774734" cy="4189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1" y="2130524"/>
            <a:ext cx="4118978" cy="2889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Beam Line: Geometry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4587" y="6233585"/>
            <a:ext cx="3769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MAD-X conversion of CERN Coordinate System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39752" y="1047752"/>
            <a:ext cx="774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12.2 m long e- beam line from RF gun to plasma cell (tunnel for e-beam)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e- beam impinging perpendicularly </a:t>
            </a:r>
            <a:r>
              <a:rPr lang="en-US" dirty="0" err="1" smtClean="0"/>
              <a:t>w.r.t</a:t>
            </a:r>
            <a:r>
              <a:rPr lang="en-US" dirty="0"/>
              <a:t>.</a:t>
            </a:r>
            <a:r>
              <a:rPr lang="en-US" dirty="0" smtClean="0"/>
              <a:t> plasma cell window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047940">
            <a:off x="2176443" y="3613291"/>
            <a:ext cx="138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A200"/>
                </a:solidFill>
              </a:rPr>
              <a:t>e</a:t>
            </a:r>
            <a:r>
              <a:rPr lang="en-US" sz="1400" b="1" dirty="0" smtClean="0">
                <a:solidFill>
                  <a:srgbClr val="00A200"/>
                </a:solidFill>
              </a:rPr>
              <a:t>- beam</a:t>
            </a:r>
            <a:endParaRPr lang="en-US" sz="1400" b="1" dirty="0">
              <a:solidFill>
                <a:srgbClr val="00A200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7582050" y="4355813"/>
            <a:ext cx="420130" cy="126578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0491" y="4109012"/>
            <a:ext cx="10765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7.16 %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03132" y="3412330"/>
            <a:ext cx="1045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H</a:t>
            </a:r>
            <a:r>
              <a:rPr lang="en-US" sz="1400" dirty="0" smtClean="0">
                <a:solidFill>
                  <a:srgbClr val="0000FF"/>
                </a:solidFill>
              </a:rPr>
              <a:t> bends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340736" y="4600616"/>
            <a:ext cx="161868" cy="156086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50400" y="3743356"/>
            <a:ext cx="161868" cy="156086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62649" y="3964161"/>
            <a:ext cx="161868" cy="156086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841764" y="4616044"/>
            <a:ext cx="161868" cy="156086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038171" y="3784551"/>
            <a:ext cx="302565" cy="81606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38171" y="3784551"/>
            <a:ext cx="803593" cy="74413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3542" y="5454026"/>
            <a:ext cx="28015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Line design based on </a:t>
            </a:r>
            <a:r>
              <a:rPr lang="en-US" sz="1600" dirty="0" err="1" smtClean="0"/>
              <a:t>Fermi@ELTTRA</a:t>
            </a:r>
            <a:r>
              <a:rPr lang="en-US" sz="1600" dirty="0" smtClean="0"/>
              <a:t> magnets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559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Electrons  Merging </a:t>
            </a:r>
            <a:r>
              <a:rPr lang="en-US" dirty="0"/>
              <a:t>P</a:t>
            </a:r>
            <a:r>
              <a:rPr lang="en-US" dirty="0" smtClean="0"/>
              <a:t>oint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78" y="2773509"/>
            <a:ext cx="6026486" cy="301324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pic>
        <p:nvPicPr>
          <p:cNvPr id="7" name="Picture 6" descr="Screen Shot 2013-05-30 at 4.13.26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5" y="914594"/>
            <a:ext cx="4158761" cy="169639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660685" y="3025863"/>
            <a:ext cx="1805475" cy="2378353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722966" y="2440613"/>
            <a:ext cx="485603" cy="647510"/>
          </a:xfrm>
          <a:prstGeom prst="straightConnector1">
            <a:avLst/>
          </a:prstGeom>
          <a:noFill/>
          <a:ln w="38100" cmpd="sng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6263052" y="3723186"/>
            <a:ext cx="1506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Plasma cell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7670064" y="3748090"/>
            <a:ext cx="809346" cy="1083332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161877">
            <a:off x="7441544" y="3900490"/>
            <a:ext cx="1506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Diagnostics</a:t>
            </a:r>
            <a:endParaRPr lang="en-US" sz="14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294407"/>
              </p:ext>
            </p:extLst>
          </p:nvPr>
        </p:nvGraphicFramePr>
        <p:xfrm>
          <a:off x="4529341" y="1110086"/>
          <a:ext cx="418221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39388"/>
                <a:gridCol w="11428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Energy [MeV]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10-20* 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Bunch population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1.25 ×</a:t>
                      </a:r>
                      <a:r>
                        <a:rPr lang="en-US" sz="1600" b="0" baseline="0" dirty="0" smtClean="0">
                          <a:latin typeface="Calibri" pitchFamily="34" charset="0"/>
                        </a:rPr>
                        <a:t> 10</a:t>
                      </a:r>
                      <a:r>
                        <a:rPr lang="en-US" sz="1600" b="0" baseline="30000" dirty="0" smtClean="0">
                          <a:latin typeface="Calibri" pitchFamily="34" charset="0"/>
                        </a:rPr>
                        <a:t>9</a:t>
                      </a:r>
                      <a:endParaRPr lang="en-US" sz="1600" b="0" baseline="30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Normalised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emittance</a:t>
                      </a:r>
                      <a:r>
                        <a:rPr lang="en-US" sz="1600" b="0" dirty="0" smtClean="0"/>
                        <a:t> [mm </a:t>
                      </a:r>
                      <a:r>
                        <a:rPr lang="en-US" sz="1600" b="0" dirty="0" err="1" smtClean="0"/>
                        <a:t>mrad</a:t>
                      </a:r>
                      <a:r>
                        <a:rPr lang="en-US" sz="1600" b="0" dirty="0" smtClean="0"/>
                        <a:t>]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0.5**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Bunch</a:t>
                      </a:r>
                      <a:r>
                        <a:rPr lang="en-US" sz="1600" b="0" baseline="0" dirty="0" smtClean="0"/>
                        <a:t> length [</a:t>
                      </a:r>
                      <a:r>
                        <a:rPr lang="en-US" sz="1600" b="0" baseline="0" dirty="0" err="1" smtClean="0"/>
                        <a:t>ps</a:t>
                      </a:r>
                      <a:r>
                        <a:rPr lang="en-US" sz="1600" b="0" baseline="0" dirty="0" smtClean="0"/>
                        <a:t>]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0.3</a:t>
                      </a:r>
                      <a:r>
                        <a:rPr lang="en-US" sz="1600" b="0" baseline="0" dirty="0" smtClean="0">
                          <a:latin typeface="Calibri" pitchFamily="34" charset="0"/>
                        </a:rPr>
                        <a:t> – 10***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3541" y="5740423"/>
            <a:ext cx="52171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* Studies shown in the following refer to</a:t>
            </a:r>
            <a:r>
              <a:rPr lang="en-US" sz="1400" b="1" dirty="0" smtClean="0">
                <a:latin typeface="Calibri"/>
                <a:cs typeface="Calibri"/>
              </a:rPr>
              <a:t> 16 </a:t>
            </a:r>
            <a:r>
              <a:rPr lang="en-US" sz="1400" b="1" dirty="0" smtClean="0"/>
              <a:t>MeV</a:t>
            </a:r>
          </a:p>
          <a:p>
            <a:r>
              <a:rPr lang="en-US" sz="1200" dirty="0" smtClean="0"/>
              <a:t>** </a:t>
            </a:r>
            <a:r>
              <a:rPr lang="en-US" sz="1200" dirty="0" err="1" smtClean="0"/>
              <a:t>Emittance</a:t>
            </a:r>
            <a:r>
              <a:rPr lang="en-US" sz="1200" dirty="0" smtClean="0"/>
              <a:t> blowup in plasma</a:t>
            </a:r>
            <a:r>
              <a:rPr lang="en-US" sz="1200" dirty="0" smtClean="0">
                <a:sym typeface="Wingdings"/>
              </a:rPr>
              <a:t> 2 mm </a:t>
            </a:r>
            <a:r>
              <a:rPr lang="en-US" sz="1200" dirty="0" err="1" smtClean="0">
                <a:sym typeface="Wingdings"/>
              </a:rPr>
              <a:t>mrad</a:t>
            </a:r>
            <a:r>
              <a:rPr lang="en-US" sz="1200" dirty="0" smtClean="0">
                <a:sym typeface="Wingdings"/>
              </a:rPr>
              <a:t> @ merging point</a:t>
            </a:r>
          </a:p>
          <a:p>
            <a:r>
              <a:rPr lang="en-US" sz="1200" dirty="0" smtClean="0">
                <a:sym typeface="Wingdings"/>
              </a:rPr>
              <a:t>*** Bunch compression option to be studied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48642" y="3162836"/>
            <a:ext cx="2988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Ideally possible to move merging point (</a:t>
            </a:r>
            <a:r>
              <a:rPr lang="en-US" dirty="0" smtClean="0">
                <a:latin typeface="Calibri"/>
                <a:cs typeface="Calibri"/>
              </a:rPr>
              <a:t>2-5</a:t>
            </a:r>
            <a:r>
              <a:rPr lang="en-US" dirty="0" smtClean="0"/>
              <a:t> m) and angle (</a:t>
            </a:r>
            <a:r>
              <a:rPr lang="en-US" dirty="0" smtClean="0">
                <a:latin typeface="Calibri"/>
                <a:cs typeface="Calibri"/>
              </a:rPr>
              <a:t>5-20</a:t>
            </a:r>
            <a:r>
              <a:rPr lang="en-US" dirty="0" smtClean="0"/>
              <a:t> </a:t>
            </a:r>
            <a:r>
              <a:rPr lang="en-US" dirty="0" err="1" smtClean="0"/>
              <a:t>mrad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 movable dipoles 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  <a:sym typeface="Wingdings"/>
              </a:rPr>
              <a:t>30</a:t>
            </a:r>
            <a:r>
              <a:rPr lang="en-US" dirty="0" smtClean="0">
                <a:sym typeface="Wingdings"/>
              </a:rPr>
              <a:t> cm max. aperture !!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  <a:sym typeface="Wingdings"/>
              </a:rPr>
              <a:t>~13</a:t>
            </a:r>
            <a:r>
              <a:rPr lang="en-US" dirty="0" smtClean="0">
                <a:sym typeface="Wingdings"/>
              </a:rPr>
              <a:t> G m (1 m long dipoles, for 20 </a:t>
            </a:r>
            <a:r>
              <a:rPr lang="en-US" dirty="0" err="1" smtClean="0">
                <a:sym typeface="Wingdings"/>
              </a:rPr>
              <a:t>mrad</a:t>
            </a:r>
            <a:r>
              <a:rPr lang="en-US" dirty="0" smtClean="0">
                <a:sym typeface="Wingdings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>
              <a:sym typeface="Wingdings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sym typeface="Wingdings"/>
              </a:rPr>
              <a:t>To be studied!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1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lattice_fu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10" y="1282764"/>
            <a:ext cx="5082726" cy="3923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Beam Optics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1287" y="1556514"/>
            <a:ext cx="410112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requirements: </a:t>
            </a:r>
          </a:p>
          <a:p>
            <a:endParaRPr lang="en-US" dirty="0" smtClean="0"/>
          </a:p>
          <a:p>
            <a:r>
              <a:rPr lang="en-US" dirty="0" smtClean="0"/>
              <a:t>Round beam, </a:t>
            </a:r>
            <a:r>
              <a:rPr lang="en-US" dirty="0"/>
              <a:t>Beam size </a:t>
            </a:r>
            <a:r>
              <a:rPr lang="en-US" dirty="0">
                <a:latin typeface="Calibri"/>
                <a:cs typeface="Calibri"/>
              </a:rPr>
              <a:t>1</a:t>
            </a:r>
            <a:r>
              <a:rPr lang="en-US" dirty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&lt; </a:t>
            </a:r>
            <a:r>
              <a:rPr lang="en-US" dirty="0">
                <a:latin typeface="Calibri"/>
                <a:cs typeface="Calibri"/>
              </a:rPr>
              <a:t>250</a:t>
            </a:r>
            <a:r>
              <a:rPr lang="en-US" dirty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m,</a:t>
            </a:r>
          </a:p>
          <a:p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 &lt; </a:t>
            </a:r>
            <a:r>
              <a:rPr lang="en-US" dirty="0" smtClean="0">
                <a:latin typeface="Calibri"/>
                <a:cs typeface="Calibri"/>
              </a:rPr>
              <a:t>1</a:t>
            </a:r>
            <a:r>
              <a:rPr lang="en-US" dirty="0" smtClean="0"/>
              <a:t>%</a:t>
            </a:r>
          </a:p>
          <a:p>
            <a:endParaRPr lang="en-US" dirty="0"/>
          </a:p>
          <a:p>
            <a:endParaRPr lang="en-US" dirty="0">
              <a:sym typeface="Wingdings"/>
            </a:endParaRPr>
          </a:p>
          <a:p>
            <a:r>
              <a:rPr lang="en-US" b="1" dirty="0" smtClean="0">
                <a:sym typeface="Wingdings"/>
              </a:rPr>
              <a:t>Achieved</a:t>
            </a:r>
            <a:r>
              <a:rPr lang="en-US" dirty="0" smtClean="0">
                <a:sym typeface="Wingdings"/>
              </a:rPr>
              <a:t> @ merging point*:</a:t>
            </a:r>
          </a:p>
          <a:p>
            <a:endParaRPr lang="en-US" dirty="0" smtClean="0">
              <a:latin typeface="Symbol" charset="2"/>
              <a:cs typeface="Symbol" charset="2"/>
              <a:sym typeface="Wingdings"/>
            </a:endParaRPr>
          </a:p>
          <a:p>
            <a:pPr algn="ctr"/>
            <a:r>
              <a:rPr lang="en-US" b="1" dirty="0" err="1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b="1" baseline="-25000" dirty="0" err="1" smtClean="0">
                <a:latin typeface="Calibri"/>
                <a:cs typeface="Calibri"/>
                <a:sym typeface="Wingdings"/>
              </a:rPr>
              <a:t>x</a:t>
            </a:r>
            <a:r>
              <a:rPr lang="en-US" b="1" dirty="0" smtClean="0">
                <a:latin typeface="Calibri"/>
                <a:cs typeface="Calibri"/>
                <a:sym typeface="Wingdings"/>
              </a:rPr>
              <a:t> = 126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b="1" dirty="0" smtClean="0">
                <a:sym typeface="Wingdings"/>
              </a:rPr>
              <a:t>m   </a:t>
            </a:r>
            <a:r>
              <a:rPr lang="en-US" b="1" dirty="0" smtClean="0"/>
              <a:t>  </a:t>
            </a:r>
            <a:r>
              <a:rPr lang="en-US" b="1" dirty="0" err="1" smtClean="0">
                <a:latin typeface="Symbol" charset="2"/>
                <a:cs typeface="Symbol" charset="2"/>
              </a:rPr>
              <a:t>s</a:t>
            </a:r>
            <a:r>
              <a:rPr lang="en-US" b="1" baseline="-25000" dirty="0" err="1" smtClean="0"/>
              <a:t>y</a:t>
            </a:r>
            <a:r>
              <a:rPr lang="en-US" b="1" dirty="0" smtClean="0"/>
              <a:t> = </a:t>
            </a:r>
            <a:r>
              <a:rPr lang="en-US" b="1" dirty="0" smtClean="0">
                <a:latin typeface="Calibri"/>
                <a:cs typeface="Calibri"/>
              </a:rPr>
              <a:t>126</a:t>
            </a:r>
            <a:r>
              <a:rPr lang="en-US" b="1" dirty="0" smtClean="0"/>
              <a:t> </a:t>
            </a:r>
            <a:r>
              <a:rPr lang="en-US" b="1" dirty="0" smtClean="0">
                <a:latin typeface="Symbol" charset="2"/>
                <a:cs typeface="Symbol" charset="2"/>
              </a:rPr>
              <a:t>m</a:t>
            </a:r>
            <a:r>
              <a:rPr lang="en-US" b="1" dirty="0" smtClean="0"/>
              <a:t>m</a:t>
            </a:r>
          </a:p>
          <a:p>
            <a:pPr algn="ctr"/>
            <a:r>
              <a:rPr lang="en-US" dirty="0" smtClean="0">
                <a:sym typeface="Wingdings"/>
              </a:rPr>
              <a:t>(</a:t>
            </a:r>
            <a:r>
              <a:rPr lang="en-US" dirty="0" smtClean="0">
                <a:latin typeface="Calibri"/>
                <a:cs typeface="Calibri"/>
                <a:sym typeface="Wingdings"/>
              </a:rPr>
              <a:t>0.5</a:t>
            </a:r>
            <a:r>
              <a:rPr lang="en-US" dirty="0" smtClean="0">
                <a:sym typeface="Wingdings"/>
              </a:rPr>
              <a:t> mm </a:t>
            </a:r>
            <a:r>
              <a:rPr lang="en-US" dirty="0" err="1" smtClean="0">
                <a:sym typeface="Wingdings"/>
              </a:rPr>
              <a:t>mrad</a:t>
            </a:r>
            <a:r>
              <a:rPr lang="en-US" dirty="0" smtClean="0">
                <a:sym typeface="Wingdings"/>
              </a:rPr>
              <a:t> norm. </a:t>
            </a:r>
            <a:r>
              <a:rPr lang="en-US" dirty="0" err="1" smtClean="0">
                <a:sym typeface="Wingdings"/>
              </a:rPr>
              <a:t>emittance</a:t>
            </a:r>
            <a:r>
              <a:rPr lang="en-US" dirty="0" smtClean="0">
                <a:sym typeface="Wingdings"/>
              </a:rPr>
              <a:t>)</a:t>
            </a:r>
          </a:p>
          <a:p>
            <a:endParaRPr lang="en-US" dirty="0" smtClean="0"/>
          </a:p>
          <a:p>
            <a:pPr algn="ctr"/>
            <a:r>
              <a:rPr lang="en-US" b="1" dirty="0" err="1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b="1" baseline="-25000" dirty="0" err="1">
                <a:latin typeface="Calibri"/>
                <a:cs typeface="Calibri"/>
                <a:sym typeface="Wingdings"/>
              </a:rPr>
              <a:t>x</a:t>
            </a:r>
            <a:r>
              <a:rPr lang="en-US" b="1" dirty="0">
                <a:latin typeface="Calibri"/>
                <a:cs typeface="Calibri"/>
                <a:sym typeface="Wingdings"/>
              </a:rPr>
              <a:t> = 251</a:t>
            </a:r>
            <a:r>
              <a:rPr lang="en-US" b="1" dirty="0">
                <a:sym typeface="Wingdings"/>
              </a:rPr>
              <a:t> </a:t>
            </a:r>
            <a:r>
              <a:rPr lang="en-US" b="1" dirty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b="1" dirty="0">
                <a:sym typeface="Wingdings"/>
              </a:rPr>
              <a:t>m   </a:t>
            </a:r>
            <a:r>
              <a:rPr lang="en-US" b="1" dirty="0"/>
              <a:t>  </a:t>
            </a:r>
            <a:r>
              <a:rPr lang="en-US" b="1" dirty="0" err="1">
                <a:latin typeface="Symbol" charset="2"/>
                <a:cs typeface="Symbol" charset="2"/>
              </a:rPr>
              <a:t>s</a:t>
            </a:r>
            <a:r>
              <a:rPr lang="en-US" b="1" baseline="-25000" dirty="0" err="1"/>
              <a:t>y</a:t>
            </a:r>
            <a:r>
              <a:rPr lang="en-US" b="1" dirty="0"/>
              <a:t> = </a:t>
            </a:r>
            <a:r>
              <a:rPr lang="en-US" b="1" dirty="0">
                <a:latin typeface="Calibri"/>
                <a:cs typeface="Calibri"/>
              </a:rPr>
              <a:t>253</a:t>
            </a:r>
            <a:r>
              <a:rPr lang="en-US" b="1" dirty="0"/>
              <a:t> </a:t>
            </a:r>
            <a:r>
              <a:rPr lang="en-US" b="1" dirty="0">
                <a:latin typeface="Symbol" charset="2"/>
                <a:cs typeface="Symbol" charset="2"/>
              </a:rPr>
              <a:t>m</a:t>
            </a:r>
            <a:r>
              <a:rPr lang="en-US" b="1" dirty="0"/>
              <a:t>m</a:t>
            </a:r>
          </a:p>
          <a:p>
            <a:pPr algn="ctr"/>
            <a:r>
              <a:rPr lang="en-US" dirty="0" smtClean="0">
                <a:sym typeface="Wingdings"/>
              </a:rPr>
              <a:t>(</a:t>
            </a:r>
            <a:r>
              <a:rPr lang="en-US" dirty="0" smtClean="0">
                <a:latin typeface="Calibri"/>
                <a:cs typeface="Calibri"/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mm </a:t>
            </a:r>
            <a:r>
              <a:rPr lang="en-US" dirty="0" err="1">
                <a:sym typeface="Wingdings"/>
              </a:rPr>
              <a:t>mrad</a:t>
            </a:r>
            <a:r>
              <a:rPr lang="en-US" dirty="0">
                <a:sym typeface="Wingdings"/>
              </a:rPr>
              <a:t> norm. </a:t>
            </a:r>
            <a:r>
              <a:rPr lang="en-US" dirty="0" err="1">
                <a:sym typeface="Wingdings"/>
              </a:rPr>
              <a:t>emittance</a:t>
            </a:r>
            <a:r>
              <a:rPr lang="en-US" dirty="0">
                <a:sym typeface="Wingdings"/>
              </a:rPr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55" y="1332572"/>
            <a:ext cx="4500000" cy="41274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38292" y="1457346"/>
            <a:ext cx="63500" cy="25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02427" y="1457346"/>
            <a:ext cx="63500" cy="25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3900" y="1457346"/>
            <a:ext cx="63500" cy="25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92180" y="1460322"/>
            <a:ext cx="63500" cy="254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06443" y="1463298"/>
            <a:ext cx="63500" cy="254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90299" y="1041965"/>
            <a:ext cx="1045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 bends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H bends</a:t>
            </a:r>
          </a:p>
          <a:p>
            <a:r>
              <a:rPr lang="en-US" sz="1400" dirty="0" smtClean="0">
                <a:solidFill>
                  <a:srgbClr val="000006"/>
                </a:solidFill>
              </a:rPr>
              <a:t>Quads</a:t>
            </a:r>
            <a:endParaRPr lang="en-US" sz="1400" dirty="0">
              <a:solidFill>
                <a:srgbClr val="00000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540" y="5852491"/>
            <a:ext cx="6661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en-US" sz="1400" dirty="0" smtClean="0">
                <a:latin typeface="Calibri"/>
                <a:cs typeface="Calibri"/>
              </a:rPr>
              <a:t>5 </a:t>
            </a:r>
            <a:r>
              <a:rPr lang="en-US" sz="1400" dirty="0" smtClean="0"/>
              <a:t>m from plasma cell entrance, no merging dipole (several optics to be studied)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99171" y="4806515"/>
            <a:ext cx="1563780" cy="299050"/>
          </a:xfrm>
          <a:prstGeom prst="rect">
            <a:avLst/>
          </a:prstGeom>
          <a:noFill/>
          <a:ln w="1905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97698" y="5080456"/>
            <a:ext cx="138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Plasma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3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Studies: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59" y="981266"/>
            <a:ext cx="7583488" cy="545879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Tracking simulations: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Code: PTC-ORBIT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Initial distribution:</a:t>
            </a:r>
            <a:endParaRPr lang="en-US" dirty="0"/>
          </a:p>
          <a:p>
            <a:pPr lvl="2">
              <a:buFont typeface="Wingdings" charset="2"/>
              <a:buChar char="ü"/>
            </a:pPr>
            <a:r>
              <a:rPr lang="en-US" dirty="0" smtClean="0"/>
              <a:t>Transverse plane: Gaussian (1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cut) </a:t>
            </a:r>
            <a:r>
              <a:rPr lang="en-US" dirty="0"/>
              <a:t>x-x’, y-</a:t>
            </a:r>
            <a:r>
              <a:rPr lang="en-US" dirty="0" smtClean="0"/>
              <a:t>y’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 Longitudinal plane: uniform in </a:t>
            </a:r>
            <a:r>
              <a:rPr lang="en-US" i="1" dirty="0" err="1" smtClean="0">
                <a:latin typeface="Symbol" charset="2"/>
                <a:cs typeface="Symbol" charset="2"/>
              </a:rPr>
              <a:t>Df</a:t>
            </a:r>
            <a:r>
              <a:rPr lang="en-US" dirty="0" smtClean="0"/>
              <a:t> and Gaussian in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Calibri"/>
                <a:cs typeface="Calibri"/>
              </a:rPr>
              <a:t>200 000 </a:t>
            </a:r>
            <a:r>
              <a:rPr lang="en-US" dirty="0" err="1" smtClean="0"/>
              <a:t>Macroparticles</a:t>
            </a:r>
            <a:r>
              <a:rPr lang="en-US" dirty="0" smtClean="0"/>
              <a:t>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Assumed RF frequency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/>
              <a:t>RF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latin typeface="Calibri"/>
                <a:cs typeface="Calibri"/>
              </a:rPr>
              <a:t>3</a:t>
            </a:r>
            <a:r>
              <a:rPr lang="en-US" dirty="0" smtClean="0"/>
              <a:t> GHz:</a:t>
            </a:r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Calibri"/>
                <a:cs typeface="Calibri"/>
                <a:sym typeface="Wingdings"/>
              </a:rPr>
              <a:t>10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ps</a:t>
            </a:r>
            <a:r>
              <a:rPr lang="en-US" dirty="0" smtClean="0">
                <a:sym typeface="Wingdings"/>
              </a:rPr>
              <a:t> ~ </a:t>
            </a:r>
            <a:r>
              <a:rPr lang="en-US" i="1" dirty="0" err="1" smtClean="0">
                <a:latin typeface="Symbol" charset="2"/>
                <a:cs typeface="Symbol" charset="2"/>
                <a:sym typeface="Wingdings"/>
              </a:rPr>
              <a:t>Df</a:t>
            </a:r>
            <a:r>
              <a:rPr lang="en-US" i="1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latin typeface="Calibri"/>
                <a:cs typeface="Calibri"/>
                <a:sym typeface="Wingdings"/>
              </a:rPr>
              <a:t>= 188.5</a:t>
            </a:r>
            <a:r>
              <a:rPr lang="en-US" dirty="0" smtClean="0">
                <a:latin typeface="+mj-lt"/>
                <a:cs typeface="Calibri"/>
                <a:sym typeface="Wingdings"/>
              </a:rPr>
              <a:t> </a:t>
            </a:r>
            <a:r>
              <a:rPr lang="en-US" dirty="0" err="1" smtClean="0">
                <a:latin typeface="+mj-lt"/>
                <a:cs typeface="Calibri"/>
                <a:sym typeface="Wingdings"/>
              </a:rPr>
              <a:t>mrad</a:t>
            </a:r>
            <a:r>
              <a:rPr lang="en-US" dirty="0" smtClean="0">
                <a:latin typeface="Calibri"/>
                <a:cs typeface="Calibri"/>
                <a:sym typeface="Wingdings"/>
              </a:rPr>
              <a:t> 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Calibri"/>
                <a:cs typeface="Calibri"/>
                <a:sym typeface="Wingdings"/>
              </a:rPr>
              <a:t>0.3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ps</a:t>
            </a:r>
            <a:r>
              <a:rPr lang="en-US" dirty="0">
                <a:sym typeface="Wingdings"/>
              </a:rPr>
              <a:t> ~ </a:t>
            </a:r>
            <a:r>
              <a:rPr lang="en-US" i="1" dirty="0" err="1">
                <a:latin typeface="Symbol" charset="2"/>
                <a:cs typeface="Symbol" charset="2"/>
                <a:sym typeface="Wingdings"/>
              </a:rPr>
              <a:t>Df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>
                <a:latin typeface="Calibri"/>
                <a:cs typeface="Calibri"/>
                <a:sym typeface="Wingdings"/>
              </a:rPr>
              <a:t>= </a:t>
            </a:r>
            <a:r>
              <a:rPr lang="en-US" dirty="0" smtClean="0">
                <a:latin typeface="Calibri"/>
                <a:cs typeface="Calibri"/>
                <a:sym typeface="Wingdings"/>
              </a:rPr>
              <a:t>5.7</a:t>
            </a:r>
            <a:r>
              <a:rPr lang="en-US" dirty="0" smtClean="0">
                <a:cs typeface="Calibri"/>
                <a:sym typeface="Wingdings"/>
              </a:rPr>
              <a:t> </a:t>
            </a:r>
            <a:r>
              <a:rPr lang="en-US" dirty="0" err="1">
                <a:cs typeface="Calibri"/>
                <a:sym typeface="Wingdings"/>
              </a:rPr>
              <a:t>mrad</a:t>
            </a:r>
            <a:r>
              <a:rPr lang="en-US" dirty="0">
                <a:latin typeface="Calibri"/>
                <a:cs typeface="Calibri"/>
                <a:sym typeface="Wingdings"/>
              </a:rPr>
              <a:t> </a:t>
            </a:r>
            <a:endParaRPr lang="en-US" dirty="0" smtClean="0">
              <a:latin typeface="Calibri"/>
              <a:cs typeface="Calibri"/>
              <a:sym typeface="Wingdings"/>
            </a:endParaRP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+mj-lt"/>
                <a:cs typeface="Symbol" charset="2"/>
              </a:rPr>
              <a:t>Filled bucket </a:t>
            </a:r>
            <a:r>
              <a:rPr lang="en-US" dirty="0">
                <a:latin typeface="+mj-lt"/>
                <a:cs typeface="Symbol" charset="2"/>
              </a:rPr>
              <a:t>a</a:t>
            </a:r>
            <a:r>
              <a:rPr lang="en-US" dirty="0" smtClean="0">
                <a:latin typeface="+mj-lt"/>
                <a:cs typeface="Symbol" charset="2"/>
              </a:rPr>
              <a:t>rea </a:t>
            </a:r>
            <a:r>
              <a:rPr lang="en-US" i="1" dirty="0" err="1" smtClean="0">
                <a:latin typeface="Symbol" charset="2"/>
                <a:cs typeface="Symbol" charset="2"/>
              </a:rPr>
              <a:t>Df</a:t>
            </a:r>
            <a:r>
              <a:rPr lang="en-US" i="1" dirty="0" err="1">
                <a:latin typeface="Symbol" charset="2"/>
                <a:cs typeface="Symbol" charset="2"/>
              </a:rPr>
              <a:t>×D</a:t>
            </a:r>
            <a:r>
              <a:rPr lang="en-US" i="1" dirty="0" err="1"/>
              <a:t>p</a:t>
            </a:r>
            <a:r>
              <a:rPr lang="en-US" i="1" dirty="0"/>
              <a:t>/p</a:t>
            </a:r>
            <a:r>
              <a:rPr lang="en-US" dirty="0"/>
              <a:t> = </a:t>
            </a:r>
            <a:r>
              <a:rPr lang="en-US" dirty="0" smtClean="0"/>
              <a:t>constant </a:t>
            </a:r>
          </a:p>
          <a:p>
            <a:pPr marL="349250" lvl="1" indent="0">
              <a:buNone/>
            </a:pPr>
            <a:r>
              <a:rPr lang="en-US" dirty="0" smtClean="0"/>
              <a:t>      (</a:t>
            </a:r>
            <a:r>
              <a:rPr lang="en-US" i="1" dirty="0" err="1">
                <a:latin typeface="Symbol" charset="2"/>
                <a:cs typeface="Symbol" charset="2"/>
              </a:rPr>
              <a:t>D</a:t>
            </a:r>
            <a:r>
              <a:rPr lang="en-US" i="1" dirty="0" err="1"/>
              <a:t>p</a:t>
            </a:r>
            <a:r>
              <a:rPr lang="en-US" i="1" dirty="0"/>
              <a:t>/</a:t>
            </a:r>
            <a:r>
              <a:rPr lang="en-US" i="1" dirty="0" smtClean="0"/>
              <a:t>p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  <a:cs typeface="Calibri"/>
              </a:rPr>
              <a:t>1</a:t>
            </a:r>
            <a:r>
              <a:rPr lang="en-US" dirty="0" smtClean="0"/>
              <a:t>%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@ 0.3 </a:t>
            </a:r>
            <a:r>
              <a:rPr lang="en-US" dirty="0" err="1" smtClean="0">
                <a:latin typeface="Calibri"/>
                <a:cs typeface="Calibri"/>
              </a:rPr>
              <a:t>ps</a:t>
            </a:r>
            <a:r>
              <a:rPr lang="en-US" dirty="0" smtClean="0">
                <a:latin typeface="Calibri"/>
                <a:cs typeface="Calibri"/>
              </a:rPr>
              <a:t>)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4" y="3732578"/>
            <a:ext cx="1369859" cy="54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5521" y="3784793"/>
            <a:ext cx="404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Symbol" charset="2"/>
                <a:cs typeface="Symbol" charset="2"/>
              </a:rPr>
              <a:t>Df</a:t>
            </a:r>
            <a:r>
              <a:rPr lang="en-US" dirty="0" smtClean="0"/>
              <a:t> = </a:t>
            </a:r>
            <a:r>
              <a:rPr lang="en-US" i="1" dirty="0" smtClean="0">
                <a:latin typeface="Symbol" charset="2"/>
                <a:cs typeface="Symbol" charset="2"/>
              </a:rPr>
              <a:t>2p</a:t>
            </a:r>
            <a:r>
              <a:rPr lang="en-US" dirty="0" smtClean="0"/>
              <a:t> for full bucket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dirty="0" err="1" smtClean="0">
                <a:latin typeface="+mj-lt"/>
                <a:cs typeface="Symbol" charset="2"/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 ~ </a:t>
            </a:r>
            <a:r>
              <a:rPr lang="en-US" dirty="0" smtClean="0">
                <a:latin typeface="Calibri"/>
                <a:cs typeface="Calibri"/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 ns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74190" y="4265357"/>
            <a:ext cx="3458538" cy="2400333"/>
            <a:chOff x="1292146" y="1377095"/>
            <a:chExt cx="3581603" cy="2400333"/>
          </a:xfrm>
        </p:grpSpPr>
        <p:grpSp>
          <p:nvGrpSpPr>
            <p:cNvPr id="11" name="Group 10"/>
            <p:cNvGrpSpPr/>
            <p:nvPr/>
          </p:nvGrpSpPr>
          <p:grpSpPr>
            <a:xfrm>
              <a:off x="1864774" y="2082484"/>
              <a:ext cx="2818156" cy="1033322"/>
              <a:chOff x="1864774" y="2082484"/>
              <a:chExt cx="2818156" cy="1033322"/>
            </a:xfrm>
          </p:grpSpPr>
          <p:cxnSp>
            <p:nvCxnSpPr>
              <p:cNvPr id="30" name="Curved Connector 29"/>
              <p:cNvCxnSpPr/>
              <p:nvPr/>
            </p:nvCxnSpPr>
            <p:spPr>
              <a:xfrm>
                <a:off x="1864774" y="2082484"/>
                <a:ext cx="1418714" cy="1029665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urved Connector 30"/>
              <p:cNvCxnSpPr/>
              <p:nvPr/>
            </p:nvCxnSpPr>
            <p:spPr>
              <a:xfrm flipV="1">
                <a:off x="3264216" y="2086141"/>
                <a:ext cx="1418714" cy="1029665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 flipV="1">
              <a:off x="1857006" y="1994603"/>
              <a:ext cx="2818156" cy="1033322"/>
              <a:chOff x="1864774" y="2082484"/>
              <a:chExt cx="2818156" cy="1033322"/>
            </a:xfrm>
          </p:grpSpPr>
          <p:cxnSp>
            <p:nvCxnSpPr>
              <p:cNvPr id="28" name="Curved Connector 27"/>
              <p:cNvCxnSpPr/>
              <p:nvPr/>
            </p:nvCxnSpPr>
            <p:spPr>
              <a:xfrm>
                <a:off x="1864774" y="2082484"/>
                <a:ext cx="1418714" cy="1029665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/>
              <p:nvPr/>
            </p:nvCxnSpPr>
            <p:spPr>
              <a:xfrm flipV="1">
                <a:off x="3264216" y="2086141"/>
                <a:ext cx="1418714" cy="1029665"/>
              </a:xfrm>
              <a:prstGeom prst="curved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2757214" y="2139638"/>
              <a:ext cx="1006784" cy="838862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905943" y="2265500"/>
              <a:ext cx="732204" cy="598580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05943" y="2410584"/>
              <a:ext cx="732204" cy="369333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59000"/>
              </a:schemeClr>
            </a:solidFill>
            <a:ln>
              <a:solidFill>
                <a:srgbClr val="008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2539842" y="1384472"/>
              <a:ext cx="45763" cy="22082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3315903" y="1210923"/>
              <a:ext cx="45763" cy="270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491876" y="2494748"/>
              <a:ext cx="381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Symbol" charset="2"/>
                  <a:cs typeface="Symbol" charset="2"/>
                </a:rPr>
                <a:t>f</a:t>
              </a:r>
              <a:endParaRPr lang="en-US" i="1" dirty="0">
                <a:latin typeface="Symbol" charset="2"/>
                <a:cs typeface="Symbol" charset="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92293" y="1377095"/>
              <a:ext cx="372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+mj-lt"/>
                  <a:cs typeface="Symbol" charset="2"/>
                </a:rPr>
                <a:t>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92146" y="2353375"/>
              <a:ext cx="685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latin typeface="Symbol" charset="2"/>
                  <a:cs typeface="Symbol" charset="2"/>
                </a:rPr>
                <a:t>D</a:t>
              </a:r>
              <a:r>
                <a:rPr lang="en-US" i="1" dirty="0" err="1">
                  <a:latin typeface="+mj-lt"/>
                  <a:cs typeface="Symbol" charset="2"/>
                </a:rPr>
                <a:t>p</a:t>
              </a:r>
              <a:endParaRPr lang="en-US" i="1" dirty="0">
                <a:latin typeface="+mj-lt"/>
                <a:cs typeface="Symbol" charset="2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1774067" y="2414246"/>
              <a:ext cx="1192928" cy="0"/>
            </a:xfrm>
            <a:prstGeom prst="line">
              <a:avLst/>
            </a:prstGeom>
            <a:ln w="12700" cmpd="sng">
              <a:solidFill>
                <a:srgbClr val="103154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836161" y="2761160"/>
              <a:ext cx="1081085" cy="0"/>
            </a:xfrm>
            <a:prstGeom prst="line">
              <a:avLst/>
            </a:prstGeom>
            <a:ln w="12700" cmpd="sng">
              <a:solidFill>
                <a:srgbClr val="103154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824314" y="2391363"/>
              <a:ext cx="0" cy="395998"/>
            </a:xfrm>
            <a:prstGeom prst="straightConnector1">
              <a:avLst/>
            </a:prstGeom>
            <a:ln>
              <a:solidFill>
                <a:srgbClr val="103154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>
              <a:off x="2501737" y="3005096"/>
              <a:ext cx="820123" cy="0"/>
            </a:xfrm>
            <a:prstGeom prst="line">
              <a:avLst/>
            </a:prstGeom>
            <a:ln w="12700" cmpd="sng">
              <a:solidFill>
                <a:srgbClr val="103154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>
              <a:off x="3221344" y="3008750"/>
              <a:ext cx="820123" cy="0"/>
            </a:xfrm>
            <a:prstGeom prst="line">
              <a:avLst/>
            </a:prstGeom>
            <a:ln w="12700" cmpd="sng">
              <a:solidFill>
                <a:srgbClr val="103154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2890396" y="3357682"/>
              <a:ext cx="743866" cy="0"/>
            </a:xfrm>
            <a:prstGeom prst="straightConnector1">
              <a:avLst/>
            </a:prstGeom>
            <a:ln>
              <a:solidFill>
                <a:srgbClr val="103154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952950" y="3408096"/>
              <a:ext cx="685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latin typeface="Symbol" charset="2"/>
                  <a:cs typeface="Symbol" charset="2"/>
                </a:rPr>
                <a:t>D</a:t>
              </a:r>
              <a:r>
                <a:rPr lang="en-US" i="1" dirty="0" err="1">
                  <a:latin typeface="Symbol" charset="2"/>
                  <a:cs typeface="Symbol" charset="2"/>
                </a:rPr>
                <a:t>f</a:t>
              </a:r>
              <a:endParaRPr lang="en-US" i="1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 rot="5400000">
            <a:off x="6631598" y="5350869"/>
            <a:ext cx="1115998" cy="180000"/>
          </a:xfrm>
          <a:prstGeom prst="rect">
            <a:avLst/>
          </a:prstGeom>
          <a:solidFill>
            <a:schemeClr val="tx1">
              <a:lumMod val="75000"/>
              <a:lumOff val="25000"/>
              <a:alpha val="59000"/>
            </a:schemeClr>
          </a:solidFill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 flipH="1">
            <a:off x="6683498" y="5839802"/>
            <a:ext cx="820123" cy="0"/>
          </a:xfrm>
          <a:prstGeom prst="line">
            <a:avLst/>
          </a:prstGeom>
          <a:ln w="12700" cmpd="sng">
            <a:solidFill>
              <a:srgbClr val="103154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>
            <a:off x="6858780" y="5832014"/>
            <a:ext cx="820123" cy="0"/>
          </a:xfrm>
          <a:prstGeom prst="line">
            <a:avLst/>
          </a:prstGeom>
          <a:ln w="12700" cmpd="sng">
            <a:solidFill>
              <a:srgbClr val="103154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906147" y="5996336"/>
            <a:ext cx="1367937" cy="0"/>
          </a:xfrm>
          <a:prstGeom prst="line">
            <a:avLst/>
          </a:prstGeom>
          <a:ln w="12700" cmpd="sng">
            <a:solidFill>
              <a:srgbClr val="103154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932696" y="4878674"/>
            <a:ext cx="1367937" cy="0"/>
          </a:xfrm>
          <a:prstGeom prst="line">
            <a:avLst/>
          </a:prstGeom>
          <a:ln w="12700" cmpd="sng">
            <a:solidFill>
              <a:srgbClr val="103154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986237" y="4859922"/>
            <a:ext cx="0" cy="1151992"/>
          </a:xfrm>
          <a:prstGeom prst="straightConnector1">
            <a:avLst/>
          </a:prstGeom>
          <a:ln>
            <a:solidFill>
              <a:srgbClr val="10315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061454" y="6135178"/>
            <a:ext cx="250303" cy="0"/>
          </a:xfrm>
          <a:prstGeom prst="straightConnector1">
            <a:avLst/>
          </a:prstGeom>
          <a:ln>
            <a:solidFill>
              <a:srgbClr val="10315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17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Effects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06" y="1689550"/>
            <a:ext cx="3883142" cy="3883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470" y="1687126"/>
            <a:ext cx="3887991" cy="3887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1134" y="5569371"/>
            <a:ext cx="191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</a:t>
            </a:r>
            <a:r>
              <a:rPr lang="en-US" dirty="0" smtClean="0"/>
              <a:t> </a:t>
            </a:r>
            <a:r>
              <a:rPr lang="en-US" dirty="0" err="1" smtClean="0"/>
              <a:t>ps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  <a:cs typeface="Calibri"/>
              </a:rPr>
              <a:t>0.3</a:t>
            </a:r>
            <a:r>
              <a:rPr lang="en-US" dirty="0" smtClean="0"/>
              <a:t>‰ 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43081" y="5594275"/>
            <a:ext cx="164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0.3</a:t>
            </a:r>
            <a:r>
              <a:rPr lang="en-US" dirty="0" smtClean="0"/>
              <a:t> </a:t>
            </a:r>
            <a:r>
              <a:rPr lang="en-US" dirty="0" err="1" smtClean="0"/>
              <a:t>ps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  <a:cs typeface="Calibri"/>
              </a:rPr>
              <a:t>1</a:t>
            </a:r>
            <a:r>
              <a:rPr lang="en-US" dirty="0" smtClean="0"/>
              <a:t>%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1406" y="1186443"/>
            <a:ext cx="725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distribution @ merging point (5 m from  beginning of plasma cell)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100038">
            <a:off x="1618688" y="2860141"/>
            <a:ext cx="6163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Preliminary results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58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Effects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06" y="1689550"/>
            <a:ext cx="3883142" cy="3883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470" y="1687126"/>
            <a:ext cx="3887991" cy="3887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1134" y="5569371"/>
            <a:ext cx="191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</a:t>
            </a:r>
            <a:r>
              <a:rPr lang="en-US" dirty="0" smtClean="0"/>
              <a:t> </a:t>
            </a:r>
            <a:r>
              <a:rPr lang="en-US" dirty="0" err="1" smtClean="0"/>
              <a:t>ps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  <a:cs typeface="Calibri"/>
              </a:rPr>
              <a:t>0.3</a:t>
            </a:r>
            <a:r>
              <a:rPr lang="en-US" dirty="0" smtClean="0"/>
              <a:t>‰ 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43081" y="5594275"/>
            <a:ext cx="164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0.3</a:t>
            </a:r>
            <a:r>
              <a:rPr lang="en-US" dirty="0" smtClean="0"/>
              <a:t> </a:t>
            </a:r>
            <a:r>
              <a:rPr lang="en-US" dirty="0" err="1" smtClean="0"/>
              <a:t>ps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  <a:cs typeface="Calibri"/>
              </a:rPr>
              <a:t>1</a:t>
            </a:r>
            <a:r>
              <a:rPr lang="en-US" dirty="0" smtClean="0"/>
              <a:t>%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1406" y="1186443"/>
            <a:ext cx="725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distribution @ merging point (5 m from  beginning of plasma cell)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100038">
            <a:off x="1618688" y="2860141"/>
            <a:ext cx="6163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Preliminary results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5639" y="1843296"/>
            <a:ext cx="1909218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 this physical?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2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Effects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06" y="1689550"/>
            <a:ext cx="3883142" cy="3883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470" y="1687126"/>
            <a:ext cx="3887991" cy="3887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1134" y="5569371"/>
            <a:ext cx="191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</a:t>
            </a:r>
            <a:r>
              <a:rPr lang="en-US" dirty="0" smtClean="0"/>
              <a:t> </a:t>
            </a:r>
            <a:r>
              <a:rPr lang="en-US" dirty="0" err="1" smtClean="0"/>
              <a:t>ps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  <a:cs typeface="Calibri"/>
              </a:rPr>
              <a:t>0.3</a:t>
            </a:r>
            <a:r>
              <a:rPr lang="en-US" dirty="0" smtClean="0"/>
              <a:t>‰ 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43081" y="5594275"/>
            <a:ext cx="164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0.3</a:t>
            </a:r>
            <a:r>
              <a:rPr lang="en-US" dirty="0" smtClean="0"/>
              <a:t> </a:t>
            </a:r>
            <a:r>
              <a:rPr lang="en-US" dirty="0" err="1" smtClean="0"/>
              <a:t>ps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  <a:cs typeface="Calibri"/>
              </a:rPr>
              <a:t>1</a:t>
            </a:r>
            <a:r>
              <a:rPr lang="en-US" dirty="0" smtClean="0"/>
              <a:t>%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1406" y="1186443"/>
            <a:ext cx="725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distribution @ merging point (5 m from  beginning of plasma cell)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100038">
            <a:off x="1618688" y="2860141"/>
            <a:ext cx="6163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Preliminary results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035" y="2587891"/>
            <a:ext cx="3943965" cy="3943965"/>
          </a:xfrm>
          <a:prstGeom prst="rect">
            <a:avLst/>
          </a:prstGeom>
          <a:effectLst>
            <a:outerShdw blurRad="50800" dist="38100" dir="13500000" sx="102000" sy="102000" algn="b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465639" y="1843296"/>
            <a:ext cx="1909218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 this physical?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77990" y="2796629"/>
            <a:ext cx="2642807" cy="923330"/>
          </a:xfrm>
          <a:prstGeom prst="rect">
            <a:avLst/>
          </a:prstGeom>
          <a:solidFill>
            <a:srgbClr val="008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Expected </a:t>
            </a:r>
            <a:r>
              <a:rPr lang="en-US" dirty="0" err="1" smtClean="0"/>
              <a:t>emittance</a:t>
            </a:r>
            <a:r>
              <a:rPr lang="en-US" dirty="0" smtClean="0"/>
              <a:t> growth when increasing e- beam  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8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136053"/>
            <a:ext cx="7583488" cy="5416667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AWAKE p+ beam line: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Experiment at the end of CNGS beam line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Minor modifications of existing lattice to fit plasma cell and fulfill geometric and optics requirements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Existing magnet hardware and beam instrumentation can be used (suitable changes  due to different intensity and bunch structure)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AWAKE e- beam line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Geometric layout defined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Optics requirements fulfilled (matching for different optics needed)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New hardware needed + dedicated studies for magnets around plasma cell (feasible changing merging point and angle? precision</a:t>
            </a:r>
            <a:r>
              <a:rPr lang="en-US" dirty="0"/>
              <a:t>?</a:t>
            </a:r>
            <a:r>
              <a:rPr lang="en-US" dirty="0" smtClean="0"/>
              <a:t>)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Very preliminary studies for space charge effects </a:t>
            </a:r>
            <a:r>
              <a:rPr lang="en-US" dirty="0" smtClean="0">
                <a:sym typeface="Wingdings"/>
              </a:rPr>
              <a:t> need experts input for next steps:</a:t>
            </a:r>
          </a:p>
          <a:p>
            <a:pPr lvl="2">
              <a:buFont typeface="Wingdings" charset="2"/>
              <a:buChar char="ü"/>
            </a:pPr>
            <a:r>
              <a:rPr lang="en-US" dirty="0" smtClean="0">
                <a:sym typeface="Wingdings"/>
              </a:rPr>
              <a:t>Other codes for benchmarking (TRACE-</a:t>
            </a:r>
            <a:r>
              <a:rPr lang="en-US" dirty="0" smtClean="0">
                <a:latin typeface="Calibri"/>
                <a:cs typeface="Calibri"/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D?)</a:t>
            </a:r>
          </a:p>
          <a:p>
            <a:pPr lvl="2">
              <a:buFont typeface="Wingdings" charset="2"/>
              <a:buChar char="ü"/>
            </a:pPr>
            <a:r>
              <a:rPr lang="en-US" dirty="0" smtClean="0">
                <a:sym typeface="Wingdings"/>
              </a:rPr>
              <a:t>Bunch compression....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AWAKE in the CERN Accelerator Complex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991" y="1015385"/>
            <a:ext cx="6062006" cy="39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WAKE_white_backgroun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82" y="3573756"/>
            <a:ext cx="6716040" cy="2300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5" y="4369958"/>
            <a:ext cx="6118405" cy="652167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>
              <a:lnSpc>
                <a:spcPct val="60000"/>
              </a:lnSpc>
            </a:pPr>
            <a:r>
              <a:rPr lang="en-US" sz="2400" i="1" dirty="0" smtClean="0">
                <a:solidFill>
                  <a:srgbClr val="1BB1EF"/>
                </a:solidFill>
                <a:latin typeface="Century Schoolbook"/>
                <a:cs typeface="Century Schoolbook"/>
              </a:rPr>
              <a:t>THANK YOU FOR YOUR ATTENTION  </a:t>
            </a:r>
            <a:endParaRPr lang="en-US" sz="2400" i="1" dirty="0">
              <a:solidFill>
                <a:srgbClr val="1BB1EF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89232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FFT Method for SC Calculations in Orbit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pic>
        <p:nvPicPr>
          <p:cNvPr id="8" name="Picture 7" descr="Screen Shot 2013-06-03 at 12.4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032000"/>
            <a:ext cx="8128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AWAKE in the CERN Accelerator Complex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991" y="1015385"/>
            <a:ext cx="6062006" cy="3947882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5581366" y="2295223"/>
            <a:ext cx="337911" cy="360000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74645" y="5184346"/>
            <a:ext cx="268481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AWAKE experiment will be installed @ the end of the CNGS beam line</a:t>
            </a:r>
            <a:endParaRPr lang="en-US" dirty="0"/>
          </a:p>
        </p:txBody>
      </p:sp>
      <p:grpSp>
        <p:nvGrpSpPr>
          <p:cNvPr id="6" name="Group 17"/>
          <p:cNvGrpSpPr/>
          <p:nvPr/>
        </p:nvGrpSpPr>
        <p:grpSpPr>
          <a:xfrm>
            <a:off x="4794422" y="3426941"/>
            <a:ext cx="3968578" cy="2726724"/>
            <a:chOff x="3809272" y="962688"/>
            <a:chExt cx="1098675" cy="822960"/>
          </a:xfrm>
        </p:grpSpPr>
        <p:pic>
          <p:nvPicPr>
            <p:cNvPr id="19" name="Picture 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272" y="962688"/>
              <a:ext cx="1083987" cy="8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571259" y="1381879"/>
              <a:ext cx="336688" cy="8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</a:rPr>
                <a:t>CNGS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5867400" y="2655223"/>
            <a:ext cx="1044146" cy="15872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5-Point Star 23"/>
          <p:cNvSpPr/>
          <p:nvPr/>
        </p:nvSpPr>
        <p:spPr>
          <a:xfrm>
            <a:off x="6808493" y="4168344"/>
            <a:ext cx="457200" cy="365760"/>
          </a:xfrm>
          <a:prstGeom prst="star5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8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5858" y="1088255"/>
            <a:ext cx="6030844" cy="3773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+mj-lt"/>
            </a:endParaRPr>
          </a:p>
        </p:txBody>
      </p:sp>
      <p:grpSp>
        <p:nvGrpSpPr>
          <p:cNvPr id="8" name="Group 28"/>
          <p:cNvGrpSpPr/>
          <p:nvPr/>
        </p:nvGrpSpPr>
        <p:grpSpPr>
          <a:xfrm>
            <a:off x="1829647" y="1074262"/>
            <a:ext cx="6030844" cy="2977018"/>
            <a:chOff x="1791483" y="4934868"/>
            <a:chExt cx="1960906" cy="1072675"/>
          </a:xfrm>
        </p:grpSpPr>
        <p:pic>
          <p:nvPicPr>
            <p:cNvPr id="9" name="Picture 4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483" y="5346183"/>
              <a:ext cx="1960906" cy="66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4131" y="5073161"/>
              <a:ext cx="687042" cy="28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196112" y="4934868"/>
              <a:ext cx="1079079" cy="1219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+mj-lt"/>
                </a:rPr>
                <a:t>Self-modulation instability  (SMI)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1575" y="4273912"/>
            <a:ext cx="8026179" cy="206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Comic Sans MS" pitchFamily="66" charset="0"/>
              <a:buChar char="◊"/>
            </a:pPr>
            <a:r>
              <a:rPr lang="en-US" sz="1600" dirty="0" smtClean="0">
                <a:latin typeface="+mj-lt"/>
              </a:rPr>
              <a:t> p+ bunches produced by the CERN SPS enters the plasma cell </a:t>
            </a:r>
            <a:r>
              <a:rPr lang="en-US" sz="1600" dirty="0" smtClean="0">
                <a:latin typeface="+mj-lt"/>
                <a:sym typeface="Wingdings" pitchFamily="2" charset="2"/>
              </a:rPr>
              <a:t> </a:t>
            </a:r>
            <a:r>
              <a:rPr lang="en-US" sz="1600" dirty="0" smtClean="0">
                <a:latin typeface="+mj-lt"/>
              </a:rPr>
              <a:t>self-modulation instability (SMI) </a:t>
            </a:r>
            <a:r>
              <a:rPr lang="en-US" sz="1600" dirty="0" smtClean="0">
                <a:latin typeface="+mj-lt"/>
                <a:sym typeface="Wingdings" pitchFamily="2" charset="2"/>
              </a:rPr>
              <a:t> </a:t>
            </a:r>
            <a:r>
              <a:rPr lang="en-US" sz="1600" dirty="0" err="1" smtClean="0">
                <a:latin typeface="+mj-lt"/>
              </a:rPr>
              <a:t>microbunches</a:t>
            </a:r>
            <a:r>
              <a:rPr lang="en-US" sz="1600" dirty="0" smtClean="0">
                <a:latin typeface="+mj-lt"/>
              </a:rPr>
              <a:t> spaced at the plasma wavelength (~ </a:t>
            </a:r>
            <a:r>
              <a:rPr lang="en-US" sz="1600" dirty="0" smtClean="0">
                <a:latin typeface="Calibri" pitchFamily="34" charset="0"/>
              </a:rPr>
              <a:t>1</a:t>
            </a:r>
            <a:r>
              <a:rPr lang="en-US" sz="1600" dirty="0" smtClean="0">
                <a:latin typeface="+mj-lt"/>
              </a:rPr>
              <a:t> mm) .</a:t>
            </a:r>
          </a:p>
          <a:p>
            <a:endParaRPr lang="en-US" sz="1600" dirty="0" smtClean="0">
              <a:latin typeface="+mj-lt"/>
            </a:endParaRPr>
          </a:p>
          <a:p>
            <a:pPr>
              <a:buFont typeface="Comic Sans MS" pitchFamily="66" charset="0"/>
              <a:buChar char="◊"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+mj-lt"/>
              </a:rPr>
              <a:t> TW laser pulse, co-propagating and co-axial with the p+ beam </a:t>
            </a:r>
            <a:r>
              <a:rPr lang="en-US" sz="1600" dirty="0" smtClean="0">
                <a:latin typeface="+mj-lt"/>
                <a:sym typeface="Wingdings" pitchFamily="2" charset="2"/>
              </a:rPr>
              <a:t> </a:t>
            </a:r>
            <a:r>
              <a:rPr lang="en-US" sz="1600" dirty="0" smtClean="0">
                <a:latin typeface="+mj-lt"/>
              </a:rPr>
              <a:t>plasma </a:t>
            </a:r>
            <a:r>
              <a:rPr lang="en-US" sz="1600" dirty="0" err="1" smtClean="0">
                <a:latin typeface="+mj-lt"/>
              </a:rPr>
              <a:t>ionisation</a:t>
            </a:r>
            <a:r>
              <a:rPr lang="en-US" sz="1600" dirty="0" smtClean="0">
                <a:latin typeface="+mj-lt"/>
              </a:rPr>
              <a:t> + controlled SMI.</a:t>
            </a:r>
          </a:p>
          <a:p>
            <a:endParaRPr lang="en-US" sz="1600" dirty="0" smtClean="0">
              <a:latin typeface="+mj-lt"/>
            </a:endParaRPr>
          </a:p>
          <a:p>
            <a:pPr>
              <a:buFont typeface="Comic Sans MS" pitchFamily="66" charset="0"/>
              <a:buChar char="◊"/>
            </a:pPr>
            <a:r>
              <a:rPr lang="en-US" sz="1600" dirty="0" smtClean="0">
                <a:latin typeface="+mj-lt"/>
              </a:rPr>
              <a:t> Witness bunch of </a:t>
            </a:r>
            <a:r>
              <a:rPr lang="en-US" sz="1600" dirty="0" smtClean="0">
                <a:latin typeface="Calibri" pitchFamily="34" charset="0"/>
              </a:rPr>
              <a:t>1.25·10</a:t>
            </a:r>
            <a:r>
              <a:rPr lang="en-US" sz="1600" baseline="30000" dirty="0" smtClean="0">
                <a:latin typeface="Calibri" pitchFamily="34" charset="0"/>
              </a:rPr>
              <a:t>9</a:t>
            </a:r>
            <a:r>
              <a:rPr lang="en-US" sz="1600" baseline="300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e- injected downstream of the SMI saturation </a:t>
            </a:r>
            <a:r>
              <a:rPr lang="en-US" sz="1600" dirty="0" smtClean="0">
                <a:latin typeface="+mj-lt"/>
                <a:sym typeface="Wingdings" pitchFamily="2" charset="2"/>
              </a:rPr>
              <a:t> </a:t>
            </a:r>
            <a:r>
              <a:rPr lang="en-US" sz="1600" dirty="0" smtClean="0">
                <a:latin typeface="+mj-lt"/>
              </a:rPr>
              <a:t>up to </a:t>
            </a:r>
            <a:r>
              <a:rPr lang="en-US" sz="1600" dirty="0" smtClean="0">
                <a:latin typeface="Calibri" pitchFamily="34" charset="0"/>
              </a:rPr>
              <a:t>40%</a:t>
            </a:r>
            <a:r>
              <a:rPr lang="en-US" sz="1600" dirty="0" smtClean="0">
                <a:latin typeface="+mj-lt"/>
              </a:rPr>
              <a:t> e trapped and accelerated from </a:t>
            </a:r>
            <a:r>
              <a:rPr lang="en-US" sz="1600" dirty="0" smtClean="0">
                <a:latin typeface="Calibri" pitchFamily="34" charset="0"/>
              </a:rPr>
              <a:t>20</a:t>
            </a:r>
            <a:r>
              <a:rPr lang="en-US" sz="1600" dirty="0" smtClean="0">
                <a:latin typeface="+mj-lt"/>
              </a:rPr>
              <a:t> MeV up to </a:t>
            </a:r>
            <a:r>
              <a:rPr lang="en-US" sz="1600" dirty="0" smtClean="0">
                <a:latin typeface="Calibri" pitchFamily="34" charset="0"/>
              </a:rPr>
              <a:t>2.1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GeV</a:t>
            </a:r>
            <a:r>
              <a:rPr lang="en-US" sz="1600" dirty="0" smtClean="0">
                <a:latin typeface="+mj-lt"/>
              </a:rPr>
              <a:t> over a </a:t>
            </a:r>
            <a:r>
              <a:rPr lang="en-US" sz="1600" dirty="0" smtClean="0">
                <a:latin typeface="Calibri" pitchFamily="34" charset="0"/>
              </a:rPr>
              <a:t>10</a:t>
            </a:r>
            <a:r>
              <a:rPr lang="en-US" sz="1600" dirty="0" smtClean="0">
                <a:latin typeface="+mj-lt"/>
              </a:rPr>
              <a:t> m plasma cell.  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CNGS Proton Beam 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9958" y="1276858"/>
            <a:ext cx="8571129" cy="4410264"/>
            <a:chOff x="319958" y="1614616"/>
            <a:chExt cx="8571129" cy="44102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9958" y="1614616"/>
              <a:ext cx="8443042" cy="441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19958" y="5131715"/>
              <a:ext cx="3213044" cy="89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60" y="4477947"/>
              <a:ext cx="19410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p+ Beam from SPS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19958" y="4489622"/>
              <a:ext cx="7382420" cy="642093"/>
            </a:xfrm>
            <a:prstGeom prst="ellipse">
              <a:avLst/>
            </a:prstGeom>
            <a:noFill/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49156" y="5250631"/>
              <a:ext cx="378734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66FF"/>
                  </a:solidFill>
                </a:rPr>
                <a:t>Final focusing </a:t>
              </a:r>
              <a:r>
                <a:rPr lang="en-US" sz="1600" b="1" dirty="0" err="1" smtClean="0">
                  <a:solidFill>
                    <a:srgbClr val="0066FF"/>
                  </a:solidFill>
                </a:rPr>
                <a:t>quadrupoles</a:t>
              </a:r>
              <a:r>
                <a:rPr lang="en-US" sz="1600" b="1" dirty="0" smtClean="0">
                  <a:solidFill>
                    <a:srgbClr val="0066FF"/>
                  </a:solidFill>
                </a:rPr>
                <a:t> +  trajectory correctors + Beam instrumentation  </a:t>
              </a:r>
              <a:endParaRPr lang="en-US" sz="1600" b="1" dirty="0">
                <a:solidFill>
                  <a:srgbClr val="0066FF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530178" y="4843849"/>
              <a:ext cx="125833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>
              <a:off x="7993533" y="4641621"/>
              <a:ext cx="145655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TARGET area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CNGS Proton Beam 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319958" y="1276858"/>
            <a:ext cx="8571129" cy="4410264"/>
            <a:chOff x="319958" y="1614616"/>
            <a:chExt cx="8571129" cy="44102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9958" y="1614616"/>
              <a:ext cx="8443042" cy="441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19958" y="5131715"/>
              <a:ext cx="3213044" cy="89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60" y="4477947"/>
              <a:ext cx="19410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p+ Beam from SPS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19958" y="4489622"/>
              <a:ext cx="7382420" cy="642093"/>
            </a:xfrm>
            <a:prstGeom prst="ellipse">
              <a:avLst/>
            </a:prstGeom>
            <a:noFill/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49156" y="5250631"/>
              <a:ext cx="378734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66FF"/>
                  </a:solidFill>
                </a:rPr>
                <a:t>Final focusing </a:t>
              </a:r>
              <a:r>
                <a:rPr lang="en-US" sz="1600" b="1" dirty="0" err="1" smtClean="0">
                  <a:solidFill>
                    <a:srgbClr val="0066FF"/>
                  </a:solidFill>
                </a:rPr>
                <a:t>quadrupoles</a:t>
              </a:r>
              <a:r>
                <a:rPr lang="en-US" sz="1600" b="1" dirty="0" smtClean="0">
                  <a:solidFill>
                    <a:srgbClr val="0066FF"/>
                  </a:solidFill>
                </a:rPr>
                <a:t> +  trajectory correctors + Beam instrumentation  </a:t>
              </a:r>
              <a:endParaRPr lang="en-US" sz="1600" b="1" dirty="0">
                <a:solidFill>
                  <a:srgbClr val="0066FF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530178" y="4843849"/>
              <a:ext cx="125833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>
              <a:off x="7993533" y="4641621"/>
              <a:ext cx="145655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TARGET area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68410" y="5621218"/>
            <a:ext cx="733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end of the present CNGS line has to be modified to </a:t>
            </a:r>
            <a:r>
              <a:rPr lang="en-US" b="1" dirty="0" smtClean="0"/>
              <a:t>install the AWAKE plasma cell</a:t>
            </a:r>
            <a:r>
              <a:rPr lang="en-US" dirty="0" smtClean="0"/>
              <a:t>: new </a:t>
            </a:r>
            <a:r>
              <a:rPr lang="en-US" b="1" dirty="0" smtClean="0"/>
              <a:t>final focusing system </a:t>
            </a:r>
            <a:r>
              <a:rPr lang="en-US" dirty="0" smtClean="0"/>
              <a:t>+ </a:t>
            </a:r>
            <a:r>
              <a:rPr lang="en-US" b="1" dirty="0" smtClean="0"/>
              <a:t>laser integration 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4209535" y="4420227"/>
            <a:ext cx="1748484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Plasma cell</a:t>
            </a:r>
            <a:endParaRPr lang="en-US" sz="1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438120" y="3895932"/>
            <a:ext cx="1076578" cy="490738"/>
            <a:chOff x="4438120" y="3633549"/>
            <a:chExt cx="1076578" cy="490738"/>
          </a:xfrm>
        </p:grpSpPr>
        <p:sp>
          <p:nvSpPr>
            <p:cNvPr id="23" name="Rectangle 22"/>
            <p:cNvSpPr/>
            <p:nvPr/>
          </p:nvSpPr>
          <p:spPr>
            <a:xfrm>
              <a:off x="4438120" y="3633549"/>
              <a:ext cx="690471" cy="490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438120" y="3649451"/>
              <a:ext cx="1076578" cy="362796"/>
              <a:chOff x="6238625" y="5134852"/>
              <a:chExt cx="1076578" cy="362796"/>
            </a:xfrm>
          </p:grpSpPr>
          <p:sp>
            <p:nvSpPr>
              <p:cNvPr id="17" name="Right Triangle 16"/>
              <p:cNvSpPr/>
              <p:nvPr/>
            </p:nvSpPr>
            <p:spPr>
              <a:xfrm>
                <a:off x="6310184" y="5371070"/>
                <a:ext cx="420130" cy="126578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l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38625" y="5134852"/>
                <a:ext cx="10765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7.16 %</a:t>
                </a:r>
                <a:endParaRPr lang="en-US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Modifications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239169"/>
            <a:ext cx="6734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18014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FODO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8014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Final Focusing</a:t>
            </a:r>
            <a:endParaRPr lang="en-US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1340768"/>
            <a:ext cx="433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Present Layout </a:t>
            </a:r>
            <a:r>
              <a:rPr lang="en-US" dirty="0" smtClean="0">
                <a:latin typeface="+mj-lt"/>
              </a:rPr>
              <a:t>(end of the line)</a:t>
            </a:r>
            <a:endParaRPr lang="en-US" dirty="0">
              <a:latin typeface="+mj-lt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83824"/>
            <a:ext cx="2133600" cy="365125"/>
          </a:xfrm>
        </p:spPr>
        <p:txBody>
          <a:bodyPr/>
          <a:lstStyle/>
          <a:p>
            <a:r>
              <a:rPr lang="en-US" dirty="0" smtClean="0"/>
              <a:t>4/06/2013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377544"/>
            <a:ext cx="2895600" cy="365125"/>
          </a:xfrm>
        </p:spPr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79463" y="2215315"/>
            <a:ext cx="3792537" cy="822083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24401" y="2239169"/>
            <a:ext cx="2799928" cy="798229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Modifications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239169"/>
            <a:ext cx="6734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18014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FODO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8014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Final Focusing</a:t>
            </a:r>
            <a:endParaRPr lang="en-US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1340768"/>
            <a:ext cx="433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Present Layout </a:t>
            </a:r>
            <a:r>
              <a:rPr lang="en-US" dirty="0" smtClean="0">
                <a:latin typeface="+mj-lt"/>
              </a:rPr>
              <a:t>(end of the line)</a:t>
            </a:r>
            <a:endParaRPr lang="en-US" dirty="0">
              <a:latin typeface="+mj-lt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83824"/>
            <a:ext cx="2133600" cy="365125"/>
          </a:xfrm>
        </p:spPr>
        <p:txBody>
          <a:bodyPr/>
          <a:lstStyle/>
          <a:p>
            <a:r>
              <a:rPr lang="en-US" dirty="0" smtClean="0"/>
              <a:t>4/06/2013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377544"/>
            <a:ext cx="2895600" cy="365125"/>
          </a:xfrm>
        </p:spPr>
        <p:txBody>
          <a:bodyPr/>
          <a:lstStyle/>
          <a:p>
            <a:r>
              <a:rPr lang="en-US" smtClean="0"/>
              <a:t>EAAC2013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0180" y="3322876"/>
            <a:ext cx="181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MBG dipoles:</a:t>
            </a:r>
          </a:p>
        </p:txBody>
      </p:sp>
      <p:sp>
        <p:nvSpPr>
          <p:cNvPr id="21" name="Oval 20"/>
          <p:cNvSpPr/>
          <p:nvPr/>
        </p:nvSpPr>
        <p:spPr>
          <a:xfrm>
            <a:off x="1097283" y="2361537"/>
            <a:ext cx="794316" cy="500932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869861" y="2362868"/>
            <a:ext cx="794316" cy="500932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650390" y="2356248"/>
            <a:ext cx="794316" cy="500932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46821" y="2357579"/>
            <a:ext cx="794316" cy="500932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norma-db.web.cern.ch/media/uploads/design_photos/SPMBG__HW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2876"/>
            <a:ext cx="1880868" cy="2938856"/>
          </a:xfrm>
          <a:prstGeom prst="rect">
            <a:avLst/>
          </a:prstGeom>
          <a:noFill/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29669" y="3888188"/>
          <a:ext cx="2915037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26361"/>
                <a:gridCol w="788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Length [m]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6.3 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Aperture Width [mm]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140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Aperture Height [mm]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37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Max.Magnetic</a:t>
                      </a:r>
                      <a:r>
                        <a:rPr lang="en-US" sz="1600" b="0" dirty="0" smtClean="0"/>
                        <a:t> Field [T]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1.91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7107</TotalTime>
  <Words>1993</Words>
  <Application>Microsoft Macintosh PowerPoint</Application>
  <PresentationFormat>On-screen Show (4:3)</PresentationFormat>
  <Paragraphs>402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Pixel</vt:lpstr>
      <vt:lpstr>Primary Beam Lines for the    Project at CERN</vt:lpstr>
      <vt:lpstr>Outlines</vt:lpstr>
      <vt:lpstr>AWAKE in the CERN Accelerator Complex</vt:lpstr>
      <vt:lpstr>AWAKE in the CERN Accelerator Complex</vt:lpstr>
      <vt:lpstr>Experimental Layout</vt:lpstr>
      <vt:lpstr>End of CNGS Proton Beam Line</vt:lpstr>
      <vt:lpstr>End of CNGS Proton Beam Line</vt:lpstr>
      <vt:lpstr>Lattice Modifications</vt:lpstr>
      <vt:lpstr>Lattice Modifications</vt:lpstr>
      <vt:lpstr>Lattice Modifications</vt:lpstr>
      <vt:lpstr>Lattice Modifications</vt:lpstr>
      <vt:lpstr>Lattice Modifications</vt:lpstr>
      <vt:lpstr>Lattice Modifications</vt:lpstr>
      <vt:lpstr>Lattice Modifications</vt:lpstr>
      <vt:lpstr>Lattice Modifications</vt:lpstr>
      <vt:lpstr>Chicane for Laser Integration</vt:lpstr>
      <vt:lpstr>Chicane for Laser Integration</vt:lpstr>
      <vt:lpstr>Final Focusing and Dispersion Matching</vt:lpstr>
      <vt:lpstr>Beam Instrumentation</vt:lpstr>
      <vt:lpstr>Electron Beam Line: Geometry</vt:lpstr>
      <vt:lpstr>Electron Beam Line: Geometry</vt:lpstr>
      <vt:lpstr>Electron Beam Line: Geometry</vt:lpstr>
      <vt:lpstr>Electrons  Merging Point</vt:lpstr>
      <vt:lpstr>Electron Beam Optics</vt:lpstr>
      <vt:lpstr>Space Charge Studies: Assumptions</vt:lpstr>
      <vt:lpstr>Space Charge Effects</vt:lpstr>
      <vt:lpstr>Space Charge Effects</vt:lpstr>
      <vt:lpstr>Space Charge Effects</vt:lpstr>
      <vt:lpstr>Conclusions</vt:lpstr>
      <vt:lpstr>THANK YOU FOR YOUR ATTENTION  </vt:lpstr>
      <vt:lpstr>FFT Method for SC Calculations in Orbit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Beam Lines for the AWAKE Project at CERN</dc:title>
  <dc:creator>Chiara BRACCO</dc:creator>
  <cp:lastModifiedBy>Chiara BRACCO</cp:lastModifiedBy>
  <cp:revision>352</cp:revision>
  <cp:lastPrinted>2013-05-31T13:36:41Z</cp:lastPrinted>
  <dcterms:created xsi:type="dcterms:W3CDTF">2013-05-29T13:14:38Z</dcterms:created>
  <dcterms:modified xsi:type="dcterms:W3CDTF">2013-06-04T06:43:01Z</dcterms:modified>
</cp:coreProperties>
</file>