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68" r:id="rId3"/>
    <p:sldId id="271" r:id="rId4"/>
    <p:sldId id="348" r:id="rId5"/>
    <p:sldId id="347" r:id="rId6"/>
    <p:sldId id="345" r:id="rId7"/>
    <p:sldId id="346" r:id="rId8"/>
    <p:sldId id="350" r:id="rId9"/>
    <p:sldId id="334" r:id="rId10"/>
    <p:sldId id="335" r:id="rId11"/>
    <p:sldId id="336" r:id="rId12"/>
    <p:sldId id="337" r:id="rId13"/>
    <p:sldId id="339" r:id="rId14"/>
    <p:sldId id="340" r:id="rId15"/>
    <p:sldId id="341" r:id="rId16"/>
    <p:sldId id="301" r:id="rId17"/>
    <p:sldId id="302" r:id="rId18"/>
    <p:sldId id="287" r:id="rId19"/>
    <p:sldId id="310" r:id="rId20"/>
    <p:sldId id="311" r:id="rId21"/>
    <p:sldId id="351" r:id="rId22"/>
    <p:sldId id="353" r:id="rId23"/>
    <p:sldId id="329" r:id="rId24"/>
    <p:sldId id="355" r:id="rId25"/>
    <p:sldId id="356" r:id="rId26"/>
    <p:sldId id="330" r:id="rId27"/>
    <p:sldId id="331" r:id="rId28"/>
    <p:sldId id="332" r:id="rId29"/>
    <p:sldId id="306" r:id="rId30"/>
    <p:sldId id="300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2941" autoAdjust="0"/>
  </p:normalViewPr>
  <p:slideViewPr>
    <p:cSldViewPr>
      <p:cViewPr>
        <p:scale>
          <a:sx n="62" d="100"/>
          <a:sy n="62" d="100"/>
        </p:scale>
        <p:origin x="-835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E8194E-6E3E-49BA-ABCC-FA6A036EBA14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8E9FAF-E617-4621-95AB-1E427EF88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6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77E99E-8AAD-4C37-820F-04D632AD5A22}" type="slidenum">
              <a:rPr lang="en-US"/>
              <a:pPr/>
              <a:t>1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219441" y="720090"/>
            <a:ext cx="4877119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pPr>
              <a:buNone/>
            </a:pPr>
            <a:r>
              <a:rPr lang="en"/>
              <a:t>With this beam, we could generate a soft x-ray FEL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9FAF-E617-4621-95AB-1E427EF88FC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9FAF-E617-4621-95AB-1E427EF88FC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CF69-3542-4893-B731-6D063FBFBA9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4C305-CC79-4050-AC16-B69C172F1952}" type="slidenum">
              <a:rPr lang="en-US"/>
              <a:pPr/>
              <a:t>4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9FAF-E617-4621-95AB-1E427EF88FC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pPr>
              <a:buNone/>
            </a:pPr>
            <a:r>
              <a:rPr lang="en" b="1">
                <a:solidFill>
                  <a:srgbClr val="CC0000"/>
                </a:solidFill>
              </a:rPr>
              <a:t>old but not forgotten note vs has a niche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CF69-3542-4893-B731-6D063FBFBA9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35C8-099D-4325-A814-24A61B7744E7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F1D9-35C1-477B-8BA9-B1A4A459F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35C8-099D-4325-A814-24A61B7744E7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F1D9-35C1-477B-8BA9-B1A4A459F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35C8-099D-4325-A814-24A61B7744E7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F1D9-35C1-477B-8BA9-B1A4A459F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930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35C8-099D-4325-A814-24A61B7744E7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F1D9-35C1-477B-8BA9-B1A4A459F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35C8-099D-4325-A814-24A61B7744E7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F1D9-35C1-477B-8BA9-B1A4A459F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35C8-099D-4325-A814-24A61B7744E7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F1D9-35C1-477B-8BA9-B1A4A459F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35C8-099D-4325-A814-24A61B7744E7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F1D9-35C1-477B-8BA9-B1A4A459F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35C8-099D-4325-A814-24A61B7744E7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F1D9-35C1-477B-8BA9-B1A4A459F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35C8-099D-4325-A814-24A61B7744E7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F1D9-35C1-477B-8BA9-B1A4A459F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35C8-099D-4325-A814-24A61B7744E7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F1D9-35C1-477B-8BA9-B1A4A459F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35C8-099D-4325-A814-24A61B7744E7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F1D9-35C1-477B-8BA9-B1A4A459F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35C8-099D-4325-A814-24A61B7744E7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F1D9-35C1-477B-8BA9-B1A4A459F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wmf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www.google.com/imgres?imgurl=http://www.dpmsllc.com/images/clients/logo_dtra.gif&amp;imgrefurl=http://www.dpmsllc.com/capabilities/clients.htm&amp;h=185&amp;w=185&amp;sz=22&amp;tbnid=k1xT78kYiiiCgM:&amp;tbnh=102&amp;tbnw=102&amp;prev=/images?q=DTRA+logo&amp;usg=__gWRzmv8jF_zZM7-Z1sICxv2gkog=&amp;sa=X&amp;ei=35oaTIOEHcTflgfF9dymCw&amp;ved=0CBYQ9QEwAA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hyperlink" Target="http://www.google.com/imgres?imgurl=http://earth2tech.files.wordpress.com/2009/07/doe-logo1.jpg&amp;imgrefurl=http://earth2tech.com/2009/07/28/doe-close-to-awarding-stimulus-bucks-for-batteries-possibly-this-week/&amp;h=300&amp;w=300&amp;sz=34&amp;tbnid=KhIkgIgnmzAchM:&amp;tbnh=116&amp;tbnw=116&amp;prev=/images?q=DOE+logo&amp;usg=__zMYlrJUgBr06SppO6eMnYFPkr1k=&amp;sa=X&amp;ei=kJsaTPQWwvuXB7m3rdkK&amp;ved=0CBYQ9QEwA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Word_97_-_2003_Document1.doc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Inverse </a:t>
            </a:r>
            <a:r>
              <a:rPr lang="en-US" dirty="0"/>
              <a:t>Free Electron </a:t>
            </a:r>
            <a:r>
              <a:rPr lang="en-US" dirty="0" smtClean="0"/>
              <a:t>Lasers</a:t>
            </a:r>
            <a:br>
              <a:rPr lang="en-US" dirty="0" smtClean="0"/>
            </a:br>
            <a:r>
              <a:rPr lang="en-US" dirty="0" smtClean="0"/>
              <a:t>for advanced light sources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49352" y="3784937"/>
            <a:ext cx="47610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/>
              <a:t>P. </a:t>
            </a:r>
            <a:r>
              <a:rPr lang="en-US" sz="2000" i="1" dirty="0" err="1" smtClean="0"/>
              <a:t>Musumeci</a:t>
            </a:r>
            <a:r>
              <a:rPr lang="en-US" sz="2000" i="1" dirty="0" smtClean="0"/>
              <a:t>,</a:t>
            </a:r>
            <a:endParaRPr lang="en-US" sz="2000" i="1" dirty="0"/>
          </a:p>
          <a:p>
            <a:pPr algn="ctr"/>
            <a:r>
              <a:rPr lang="en-US" sz="2000" i="1" dirty="0" smtClean="0"/>
              <a:t> Joe </a:t>
            </a:r>
            <a:r>
              <a:rPr lang="en-US" sz="2000" i="1" dirty="0" err="1" smtClean="0"/>
              <a:t>Duris</a:t>
            </a:r>
            <a:r>
              <a:rPr lang="en-US" sz="2000" i="1" dirty="0" smtClean="0"/>
              <a:t> and Josh Moody</a:t>
            </a:r>
            <a:endParaRPr lang="en-US" sz="2000" i="1" dirty="0" smtClean="0"/>
          </a:p>
          <a:p>
            <a:pPr algn="ctr"/>
            <a:r>
              <a:rPr lang="en-US" sz="2000" i="1" dirty="0" smtClean="0"/>
              <a:t>UCLA Department of Physics and Astronomy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019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European Advanced Accelerator Concepts, </a:t>
            </a:r>
          </a:p>
          <a:p>
            <a:pPr algn="ctr"/>
            <a:r>
              <a:rPr lang="en-US" dirty="0" smtClean="0"/>
              <a:t>La </a:t>
            </a:r>
            <a:r>
              <a:rPr lang="en-US" dirty="0" err="1" smtClean="0"/>
              <a:t>Biodola</a:t>
            </a:r>
            <a:r>
              <a:rPr lang="en-US" dirty="0" smtClean="0"/>
              <a:t>, Elba, Italy, June 2-6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Helical undulator</a:t>
            </a:r>
          </a:p>
        </p:txBody>
      </p:sp>
      <p:sp>
        <p:nvSpPr>
          <p:cNvPr id="106" name="Shape 106"/>
          <p:cNvSpPr/>
          <p:nvPr/>
        </p:nvSpPr>
        <p:spPr>
          <a:xfrm>
            <a:off x="5048537" y="5433239"/>
            <a:ext cx="2750504" cy="58849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grpSp>
        <p:nvGrpSpPr>
          <p:cNvPr id="107" name="Shape 107"/>
          <p:cNvGrpSpPr/>
          <p:nvPr/>
        </p:nvGrpSpPr>
        <p:grpSpPr>
          <a:xfrm>
            <a:off x="5808619" y="444891"/>
            <a:ext cx="2654430" cy="1772616"/>
            <a:chOff x="4066594" y="-1203987"/>
            <a:chExt cx="2654430" cy="1772616"/>
          </a:xfrm>
        </p:grpSpPr>
        <p:sp>
          <p:nvSpPr>
            <p:cNvPr id="108" name="Shape 108"/>
            <p:cNvSpPr/>
            <p:nvPr/>
          </p:nvSpPr>
          <p:spPr>
            <a:xfrm>
              <a:off x="4066594" y="-1203987"/>
              <a:ext cx="2654430" cy="177261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</p:sp>
        <p:sp>
          <p:nvSpPr>
            <p:cNvPr id="109" name="Shape 109"/>
            <p:cNvSpPr/>
            <p:nvPr/>
          </p:nvSpPr>
          <p:spPr>
            <a:xfrm>
              <a:off x="5174325" y="-981334"/>
              <a:ext cx="1314851" cy="464294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2101" y="2209800"/>
            <a:ext cx="4805699" cy="251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/>
              <a:t>Electrons always moving in helix so always transferring energy.</a:t>
            </a:r>
          </a:p>
          <a:p>
            <a:endParaRPr lang="en" sz="2400" dirty="0"/>
          </a:p>
          <a:p>
            <a:pPr lvl="0" rtl="0">
              <a:buNone/>
            </a:pPr>
            <a:r>
              <a:rPr lang="en" sz="2400" dirty="0"/>
              <a:t>Helical yields at least factor of 2 higher gradient.</a:t>
            </a:r>
          </a:p>
          <a:p>
            <a:pPr marL="0" indent="0">
              <a:buNone/>
            </a:pPr>
            <a:endParaRPr lang="en" sz="2400" dirty="0"/>
          </a:p>
        </p:txBody>
      </p:sp>
      <p:sp>
        <p:nvSpPr>
          <p:cNvPr id="111" name="Shape 111"/>
          <p:cNvSpPr/>
          <p:nvPr/>
        </p:nvSpPr>
        <p:spPr>
          <a:xfrm>
            <a:off x="968918" y="5426737"/>
            <a:ext cx="3091360" cy="60150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112" name="Shape 112"/>
          <p:cNvSpPr/>
          <p:nvPr/>
        </p:nvSpPr>
        <p:spPr>
          <a:xfrm>
            <a:off x="4328800" y="5566988"/>
            <a:ext cx="437699" cy="32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C78D8"/>
          </a:solidFill>
          <a:ln w="19050" cap="flat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5363869" y="2523675"/>
            <a:ext cx="3265341" cy="250783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56123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548712" y="4278900"/>
            <a:ext cx="3426214" cy="22379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4667399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Helical undulator design</a:t>
            </a:r>
          </a:p>
        </p:txBody>
      </p:sp>
      <p:sp>
        <p:nvSpPr>
          <p:cNvPr id="120" name="Shape 120"/>
          <p:cNvSpPr/>
          <p:nvPr/>
        </p:nvSpPr>
        <p:spPr>
          <a:xfrm>
            <a:off x="5328557" y="274637"/>
            <a:ext cx="3261092" cy="236856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21" name="Shape 121"/>
          <p:cNvSpPr/>
          <p:nvPr/>
        </p:nvSpPr>
        <p:spPr>
          <a:xfrm>
            <a:off x="4103226" y="4394895"/>
            <a:ext cx="3014647" cy="212197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22" name="Shape 122"/>
          <p:cNvSpPr/>
          <p:nvPr/>
        </p:nvSpPr>
        <p:spPr>
          <a:xfrm>
            <a:off x="6532271" y="2375643"/>
            <a:ext cx="2611728" cy="280555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441115"/>
            <a:ext cx="4567500" cy="283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buClr>
                <a:srgbClr val="000000"/>
              </a:buClr>
              <a:buSzPct val="101851"/>
              <a:buFont typeface="Arial"/>
              <a:buChar char="•"/>
            </a:pPr>
            <a:r>
              <a:rPr lang="en" sz="1800" dirty="0">
                <a:solidFill>
                  <a:srgbClr val="000000"/>
                </a:solidFill>
              </a:rPr>
              <a:t>First strongly tapered high field helical undulator</a:t>
            </a:r>
          </a:p>
          <a:p>
            <a:pPr marL="457200" lvl="0" indent="-298450" rtl="0">
              <a:spcBef>
                <a:spcPts val="0"/>
              </a:spcBef>
              <a:buClr>
                <a:srgbClr val="000000"/>
              </a:buClr>
              <a:buSzPct val="101851"/>
              <a:buFont typeface="Arial"/>
              <a:buChar char="•"/>
            </a:pPr>
            <a:r>
              <a:rPr lang="en" sz="1800" dirty="0"/>
              <a:t>2 orthogonal Halbach undulators with varying period and field strength</a:t>
            </a:r>
          </a:p>
          <a:p>
            <a:pPr marL="457200" lvl="0" indent="-298450" rtl="0">
              <a:spcBef>
                <a:spcPts val="0"/>
              </a:spcBef>
              <a:buClr>
                <a:srgbClr val="000000"/>
              </a:buClr>
              <a:buSzPct val="101851"/>
              <a:buFont typeface="Arial"/>
              <a:buChar char="•"/>
            </a:pPr>
            <a:r>
              <a:rPr lang="en" sz="1800" dirty="0"/>
              <a:t>NdFeB magnets B</a:t>
            </a:r>
            <a:r>
              <a:rPr lang="en" sz="1800" baseline="-25000" dirty="0"/>
              <a:t>r</a:t>
            </a:r>
            <a:r>
              <a:rPr lang="en" sz="1800" dirty="0"/>
              <a:t> = 1.22T</a:t>
            </a:r>
          </a:p>
          <a:p>
            <a:pPr marL="457200" lvl="0" indent="-298450" rtl="0">
              <a:spcBef>
                <a:spcPts val="0"/>
              </a:spcBef>
              <a:buClr>
                <a:srgbClr val="000000"/>
              </a:buClr>
              <a:buSzPct val="101851"/>
              <a:buFont typeface="Arial"/>
              <a:buChar char="•"/>
            </a:pPr>
            <a:r>
              <a:rPr lang="en" sz="1800" dirty="0"/>
              <a:t>Entrance/exit periods keep particle oscillation about axis</a:t>
            </a: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851"/>
              <a:buFont typeface="Arial"/>
              <a:buChar char="•"/>
            </a:pPr>
            <a:r>
              <a:rPr lang="en" sz="1800" dirty="0">
                <a:solidFill>
                  <a:srgbClr val="000000"/>
                </a:solidFill>
              </a:rPr>
              <a:t>Pipe of 14 mm diameter maintains high vacuum and low laser loses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1944215" y="5664892"/>
            <a:ext cx="1132800" cy="4010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Laser waist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042619" y="4031919"/>
            <a:ext cx="2707499" cy="5585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Estimated particle trajectories</a:t>
            </a:r>
          </a:p>
        </p:txBody>
      </p:sp>
      <p:sp>
        <p:nvSpPr>
          <p:cNvPr id="126" name="Shape 126"/>
          <p:cNvSpPr/>
          <p:nvPr/>
        </p:nvSpPr>
        <p:spPr>
          <a:xfrm>
            <a:off x="773519" y="6516869"/>
            <a:ext cx="2976600" cy="681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2196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198437"/>
            <a:ext cx="8229600" cy="7921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Beamline layout</a:t>
            </a:r>
          </a:p>
        </p:txBody>
      </p:sp>
      <p:sp>
        <p:nvSpPr>
          <p:cNvPr id="132" name="Shape 132"/>
          <p:cNvSpPr>
            <a:spLocks noChangeAspect="1"/>
          </p:cNvSpPr>
          <p:nvPr/>
        </p:nvSpPr>
        <p:spPr>
          <a:xfrm>
            <a:off x="0" y="1066800"/>
            <a:ext cx="9144000" cy="2735493"/>
          </a:xfrm>
          <a:prstGeom prst="rect">
            <a:avLst/>
          </a:prstGeom>
          <a:blipFill>
            <a:blip r:embed="rId3"/>
            <a:srcRect/>
            <a:stretch>
              <a:fillRect l="-1666" r="-2922"/>
            </a:stretch>
          </a:blipFill>
          <a:ln>
            <a:noFill/>
          </a:ln>
        </p:spPr>
      </p:sp>
      <p:sp>
        <p:nvSpPr>
          <p:cNvPr id="133" name="Shape 133"/>
          <p:cNvSpPr/>
          <p:nvPr/>
        </p:nvSpPr>
        <p:spPr>
          <a:xfrm>
            <a:off x="4815016" y="3647618"/>
            <a:ext cx="2723246" cy="181375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cxnSp>
        <p:nvCxnSpPr>
          <p:cNvPr id="134" name="Shape 134"/>
          <p:cNvCxnSpPr/>
          <p:nvPr/>
        </p:nvCxnSpPr>
        <p:spPr>
          <a:xfrm flipH="1" flipV="1">
            <a:off x="6477000" y="2895601"/>
            <a:ext cx="380999" cy="149167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" name="Shape 348"/>
          <p:cNvSpPr/>
          <p:nvPr/>
        </p:nvSpPr>
        <p:spPr>
          <a:xfrm>
            <a:off x="929041" y="4198774"/>
            <a:ext cx="3642958" cy="2438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</p:sp>
      <p:cxnSp>
        <p:nvCxnSpPr>
          <p:cNvPr id="7" name="Shape 351"/>
          <p:cNvCxnSpPr/>
          <p:nvPr/>
        </p:nvCxnSpPr>
        <p:spPr>
          <a:xfrm flipH="1" flipV="1">
            <a:off x="1143000" y="2895601"/>
            <a:ext cx="762000" cy="1912774"/>
          </a:xfrm>
          <a:prstGeom prst="straightConnector1">
            <a:avLst/>
          </a:prstGeom>
          <a:noFill/>
          <a:ln w="19050" cap="flat">
            <a:solidFill>
              <a:srgbClr val="F1C232"/>
            </a:solidFill>
            <a:prstDash val="solid"/>
            <a:round/>
            <a:headEnd type="stealth" w="lg" len="lg"/>
            <a:tailEnd type="none" w="lg" len="lg"/>
          </a:ln>
        </p:spPr>
      </p:cxnSp>
      <p:cxnSp>
        <p:nvCxnSpPr>
          <p:cNvPr id="8" name="Shape 352"/>
          <p:cNvCxnSpPr/>
          <p:nvPr/>
        </p:nvCxnSpPr>
        <p:spPr>
          <a:xfrm flipV="1">
            <a:off x="3505200" y="2819400"/>
            <a:ext cx="1295400" cy="2819401"/>
          </a:xfrm>
          <a:prstGeom prst="straightConnector1">
            <a:avLst/>
          </a:prstGeom>
          <a:noFill/>
          <a:ln w="19050" cap="flat">
            <a:solidFill>
              <a:srgbClr val="C27BA0"/>
            </a:solidFill>
            <a:prstDash val="solid"/>
            <a:round/>
            <a:headEnd type="stealth" w="lg" len="lg"/>
            <a:tailEnd type="none" w="lg" len="lg"/>
          </a:ln>
        </p:spPr>
      </p:cxnSp>
      <p:sp>
        <p:nvSpPr>
          <p:cNvPr id="17" name="Shape 412"/>
          <p:cNvSpPr/>
          <p:nvPr/>
        </p:nvSpPr>
        <p:spPr>
          <a:xfrm>
            <a:off x="6862119" y="5334000"/>
            <a:ext cx="2286000" cy="152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</p:sp>
      <p:sp>
        <p:nvSpPr>
          <p:cNvPr id="18" name="TextBox 17"/>
          <p:cNvSpPr txBox="1"/>
          <p:nvPr/>
        </p:nvSpPr>
        <p:spPr>
          <a:xfrm>
            <a:off x="5343975" y="5561111"/>
            <a:ext cx="1665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Laser image at focus</a:t>
            </a:r>
            <a:endParaRPr lang="en-US" sz="1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71025" y="1600200"/>
            <a:ext cx="50391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81000" y="2819400"/>
            <a:ext cx="8153400" cy="37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0999" y="1676400"/>
            <a:ext cx="1" cy="12192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67000" y="2856472"/>
            <a:ext cx="1905000" cy="9458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788243" y="2895601"/>
            <a:ext cx="3429000" cy="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217243" y="2857505"/>
            <a:ext cx="317157" cy="761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38800" y="1367481"/>
            <a:ext cx="1143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CO2 laser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13111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04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Polarization study </a:t>
            </a:r>
            <a:endParaRPr lang="en" dirty="0"/>
          </a:p>
        </p:txBody>
      </p:sp>
      <p:sp>
        <p:nvSpPr>
          <p:cNvPr id="184" name="Shape 184"/>
          <p:cNvSpPr txBox="1"/>
          <p:nvPr/>
        </p:nvSpPr>
        <p:spPr>
          <a:xfrm>
            <a:off x="784500" y="5505184"/>
            <a:ext cx="2333699" cy="5634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All shots have delay 1854 and 800 pC charge</a:t>
            </a:r>
          </a:p>
        </p:txBody>
      </p:sp>
      <p:sp>
        <p:nvSpPr>
          <p:cNvPr id="185" name="Shape 185"/>
          <p:cNvSpPr/>
          <p:nvPr/>
        </p:nvSpPr>
        <p:spPr>
          <a:xfrm>
            <a:off x="954166" y="1514831"/>
            <a:ext cx="2952748" cy="7845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6" name="Shape 186"/>
          <p:cNvSpPr/>
          <p:nvPr/>
        </p:nvSpPr>
        <p:spPr>
          <a:xfrm>
            <a:off x="954166" y="2307400"/>
            <a:ext cx="2952748" cy="7845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87" name="Shape 187"/>
          <p:cNvSpPr/>
          <p:nvPr/>
        </p:nvSpPr>
        <p:spPr>
          <a:xfrm>
            <a:off x="955892" y="3091975"/>
            <a:ext cx="2952748" cy="7845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88" name="Shape 188"/>
          <p:cNvSpPr/>
          <p:nvPr/>
        </p:nvSpPr>
        <p:spPr>
          <a:xfrm>
            <a:off x="955892" y="3876550"/>
            <a:ext cx="2952748" cy="78457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89" name="Shape 189"/>
          <p:cNvSpPr/>
          <p:nvPr/>
        </p:nvSpPr>
        <p:spPr>
          <a:xfrm>
            <a:off x="955892" y="4661125"/>
            <a:ext cx="2952748" cy="78457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90" name="Shape 190"/>
          <p:cNvSpPr/>
          <p:nvPr/>
        </p:nvSpPr>
        <p:spPr>
          <a:xfrm>
            <a:off x="4751916" y="3106150"/>
            <a:ext cx="3429000" cy="222885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cxnSp>
        <p:nvCxnSpPr>
          <p:cNvPr id="191" name="Shape 191"/>
          <p:cNvCxnSpPr/>
          <p:nvPr/>
        </p:nvCxnSpPr>
        <p:spPr>
          <a:xfrm rot="10800000" flipH="1">
            <a:off x="5058200" y="5151450"/>
            <a:ext cx="316799" cy="309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192" name="Shape 192"/>
          <p:cNvGrpSpPr/>
          <p:nvPr/>
        </p:nvGrpSpPr>
        <p:grpSpPr>
          <a:xfrm>
            <a:off x="6680150" y="3535625"/>
            <a:ext cx="737100" cy="705600"/>
            <a:chOff x="-1282200" y="398325"/>
            <a:chExt cx="737100" cy="705600"/>
          </a:xfrm>
        </p:grpSpPr>
        <p:sp>
          <p:nvSpPr>
            <p:cNvPr id="193" name="Shape 193"/>
            <p:cNvSpPr/>
            <p:nvPr/>
          </p:nvSpPr>
          <p:spPr>
            <a:xfrm>
              <a:off x="-1282200" y="871075"/>
              <a:ext cx="93299" cy="956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-1282200" y="530474"/>
              <a:ext cx="93299" cy="9569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-1282200" y="702783"/>
              <a:ext cx="93299" cy="9569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-1163400" y="398325"/>
              <a:ext cx="618300" cy="7056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sz="1200"/>
                <a:t>&gt; 5 J</a:t>
              </a:r>
            </a:p>
            <a:p>
              <a:pPr lvl="0" rtl="0">
                <a:buNone/>
              </a:pPr>
              <a:r>
                <a:rPr lang="en" sz="1200"/>
                <a:t>&gt; 4 J</a:t>
              </a:r>
            </a:p>
            <a:p>
              <a:pPr>
                <a:buNone/>
              </a:pPr>
              <a:r>
                <a:rPr lang="en" sz="1200"/>
                <a:t>&lt; 4 J</a:t>
              </a:r>
            </a:p>
          </p:txBody>
        </p:sp>
      </p:grpSp>
      <p:sp>
        <p:nvSpPr>
          <p:cNvPr id="197" name="Shape 197"/>
          <p:cNvSpPr txBox="1"/>
          <p:nvPr/>
        </p:nvSpPr>
        <p:spPr>
          <a:xfrm>
            <a:off x="4194850" y="5418356"/>
            <a:ext cx="1213500" cy="478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600" dirty="0"/>
              <a:t>circular</a:t>
            </a:r>
          </a:p>
          <a:p>
            <a:pPr algn="ctr">
              <a:buNone/>
            </a:pPr>
            <a:r>
              <a:rPr lang="en" sz="1600" dirty="0"/>
              <a:t>polarization</a:t>
            </a:r>
          </a:p>
        </p:txBody>
      </p:sp>
      <p:cxnSp>
        <p:nvCxnSpPr>
          <p:cNvPr id="198" name="Shape 198"/>
          <p:cNvCxnSpPr/>
          <p:nvPr/>
        </p:nvCxnSpPr>
        <p:spPr>
          <a:xfrm rot="10800000" flipH="1">
            <a:off x="5746325" y="5099800"/>
            <a:ext cx="268200" cy="373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9" name="Shape 199"/>
          <p:cNvSpPr txBox="1"/>
          <p:nvPr/>
        </p:nvSpPr>
        <p:spPr>
          <a:xfrm>
            <a:off x="5374900" y="5418356"/>
            <a:ext cx="1213500" cy="478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600" dirty="0"/>
              <a:t>linear</a:t>
            </a:r>
          </a:p>
          <a:p>
            <a:pPr lvl="0" algn="ctr" rtl="0">
              <a:buNone/>
            </a:pPr>
            <a:r>
              <a:rPr lang="en" sz="1600" dirty="0"/>
              <a:t>polarization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6507000" y="5418356"/>
            <a:ext cx="1423500" cy="478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600" dirty="0"/>
              <a:t>circular (opposite handedness)</a:t>
            </a:r>
            <a:endParaRPr lang="en" dirty="0"/>
          </a:p>
        </p:txBody>
      </p:sp>
      <p:cxnSp>
        <p:nvCxnSpPr>
          <p:cNvPr id="201" name="Shape 201"/>
          <p:cNvCxnSpPr/>
          <p:nvPr/>
        </p:nvCxnSpPr>
        <p:spPr>
          <a:xfrm rot="10800000">
            <a:off x="6725950" y="5053075"/>
            <a:ext cx="221699" cy="489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2" name="Shape 202"/>
          <p:cNvSpPr txBox="1"/>
          <p:nvPr/>
        </p:nvSpPr>
        <p:spPr>
          <a:xfrm>
            <a:off x="7930500" y="5473000"/>
            <a:ext cx="1213500" cy="478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600" dirty="0"/>
              <a:t>circular</a:t>
            </a:r>
          </a:p>
          <a:p>
            <a:pPr lvl="0" algn="ctr" rtl="0">
              <a:buNone/>
            </a:pPr>
            <a:r>
              <a:rPr lang="en" sz="1600" dirty="0"/>
              <a:t>polarization</a:t>
            </a:r>
          </a:p>
        </p:txBody>
      </p:sp>
      <p:cxnSp>
        <p:nvCxnSpPr>
          <p:cNvPr id="203" name="Shape 203"/>
          <p:cNvCxnSpPr/>
          <p:nvPr/>
        </p:nvCxnSpPr>
        <p:spPr>
          <a:xfrm rot="10800000">
            <a:off x="8055549" y="5076299"/>
            <a:ext cx="128400" cy="431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4" name="Shape 204"/>
          <p:cNvSpPr/>
          <p:nvPr/>
        </p:nvSpPr>
        <p:spPr>
          <a:xfrm>
            <a:off x="402091" y="1669018"/>
            <a:ext cx="1145700" cy="3731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0°, 4.6 J</a:t>
            </a:r>
          </a:p>
        </p:txBody>
      </p:sp>
      <p:sp>
        <p:nvSpPr>
          <p:cNvPr id="205" name="Shape 205"/>
          <p:cNvSpPr/>
          <p:nvPr/>
        </p:nvSpPr>
        <p:spPr>
          <a:xfrm>
            <a:off x="411274" y="2466137"/>
            <a:ext cx="1145700" cy="3731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30°, 4.4 J</a:t>
            </a:r>
          </a:p>
        </p:txBody>
      </p:sp>
      <p:sp>
        <p:nvSpPr>
          <p:cNvPr id="206" name="Shape 206"/>
          <p:cNvSpPr/>
          <p:nvPr/>
        </p:nvSpPr>
        <p:spPr>
          <a:xfrm>
            <a:off x="402091" y="3243937"/>
            <a:ext cx="1154700" cy="3731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60°, 5.52 J</a:t>
            </a:r>
          </a:p>
        </p:txBody>
      </p:sp>
      <p:sp>
        <p:nvSpPr>
          <p:cNvPr id="207" name="Shape 207"/>
          <p:cNvSpPr/>
          <p:nvPr/>
        </p:nvSpPr>
        <p:spPr>
          <a:xfrm>
            <a:off x="402091" y="4026137"/>
            <a:ext cx="1154700" cy="3731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90°, 6.11 J</a:t>
            </a:r>
          </a:p>
        </p:txBody>
      </p:sp>
      <p:sp>
        <p:nvSpPr>
          <p:cNvPr id="208" name="Shape 208"/>
          <p:cNvSpPr/>
          <p:nvPr/>
        </p:nvSpPr>
        <p:spPr>
          <a:xfrm>
            <a:off x="402091" y="4785037"/>
            <a:ext cx="1154700" cy="3731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180°, 4.5 J</a:t>
            </a:r>
          </a:p>
        </p:txBody>
      </p:sp>
      <p:sp>
        <p:nvSpPr>
          <p:cNvPr id="209" name="Shape 209"/>
          <p:cNvSpPr/>
          <p:nvPr/>
        </p:nvSpPr>
        <p:spPr>
          <a:xfrm>
            <a:off x="1723300" y="2228825"/>
            <a:ext cx="1998000" cy="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1723300" y="2135950"/>
            <a:ext cx="1998000" cy="5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1828050" y="2929525"/>
            <a:ext cx="1998000" cy="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1807324" y="4593925"/>
            <a:ext cx="1998000" cy="67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1807324" y="4498675"/>
            <a:ext cx="1998000" cy="5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1647749" y="5378500"/>
            <a:ext cx="1998000" cy="67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1647749" y="5283250"/>
            <a:ext cx="1998000" cy="5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1908700" y="3797450"/>
            <a:ext cx="1998000" cy="76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1908700" y="3716475"/>
            <a:ext cx="1967100" cy="59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1893250" y="3024775"/>
            <a:ext cx="1998000" cy="67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1893250" y="2941981"/>
            <a:ext cx="1998000" cy="5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0" name="Shape 220"/>
          <p:cNvSpPr txBox="1"/>
          <p:nvPr/>
        </p:nvSpPr>
        <p:spPr>
          <a:xfrm>
            <a:off x="6324350" y="6248400"/>
            <a:ext cx="1988400" cy="408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*</a:t>
            </a:r>
            <a:r>
              <a:rPr lang="en" dirty="0" smtClean="0"/>
              <a:t>Preliminary data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4333175" y="1373324"/>
            <a:ext cx="4094399" cy="1236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/>
              <a:t>Quarter wave plate polarizes CO2 elliptically before amplification</a:t>
            </a:r>
          </a:p>
          <a:p>
            <a:endParaRPr lang="en" sz="1800"/>
          </a:p>
          <a:p>
            <a:pPr>
              <a:buNone/>
            </a:pPr>
            <a:r>
              <a:rPr lang="en" sz="1800"/>
              <a:t>One handedness matches undulator</a:t>
            </a:r>
          </a:p>
        </p:txBody>
      </p:sp>
    </p:spTree>
    <p:extLst>
      <p:ext uri="{BB962C8B-B14F-4D97-AF65-F5344CB8AC3E}">
        <p14:creationId xmlns:p14="http://schemas.microsoft.com/office/powerpoint/2010/main" val="23264736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532748" y="1661510"/>
            <a:ext cx="4191652" cy="4655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 smtClean="0"/>
              <a:t>Timing is initially found using e-beam controlled CO2 transmission through Ge</a:t>
            </a:r>
          </a:p>
          <a:p>
            <a:pPr lvl="0" rtl="0">
              <a:buNone/>
            </a:pPr>
            <a:endParaRPr lang="en" dirty="0"/>
          </a:p>
          <a:p>
            <a:pPr lvl="0" rtl="0">
              <a:buNone/>
            </a:pPr>
            <a:r>
              <a:rPr lang="en" sz="1800" dirty="0" smtClean="0"/>
              <a:t>Cross </a:t>
            </a:r>
            <a:r>
              <a:rPr lang="en" sz="1800" dirty="0"/>
              <a:t>correlation measurement of laser and 1 ps long e-beam using IFEL acceleration as a benchmark</a:t>
            </a:r>
          </a:p>
          <a:p>
            <a:endParaRPr lang="en" sz="1800" dirty="0"/>
          </a:p>
          <a:p>
            <a:pPr lvl="0" rtl="0">
              <a:buNone/>
            </a:pPr>
            <a:r>
              <a:rPr lang="en" sz="1800" dirty="0"/>
              <a:t>Gradient scales proportional to the square root of the laser power so scale momenta</a:t>
            </a:r>
          </a:p>
          <a:p>
            <a:endParaRPr lang="en" sz="1800" dirty="0"/>
          </a:p>
          <a:p>
            <a:endParaRPr lang="en" sz="1800" dirty="0"/>
          </a:p>
          <a:p>
            <a:endParaRPr lang="en" sz="1800" dirty="0"/>
          </a:p>
          <a:p>
            <a:endParaRPr lang="en" sz="1800" dirty="0"/>
          </a:p>
          <a:p>
            <a:pPr lvl="0" rtl="0">
              <a:buNone/>
            </a:pPr>
            <a:r>
              <a:rPr lang="en" sz="1800" dirty="0"/>
              <a:t>Estimated rms pulse width &lt; 4.5 </a:t>
            </a:r>
            <a:r>
              <a:rPr lang="en" sz="1800" dirty="0" smtClean="0"/>
              <a:t>ps</a:t>
            </a:r>
          </a:p>
          <a:p>
            <a:pPr lvl="0" rtl="0">
              <a:buNone/>
            </a:pPr>
            <a:endParaRPr lang="en" dirty="0"/>
          </a:p>
          <a:p>
            <a:pPr lvl="0" rtl="0">
              <a:buNone/>
            </a:pPr>
            <a:r>
              <a:rPr lang="en" sz="1800" dirty="0" smtClean="0"/>
              <a:t>Convolution of e-beam bunch length, CO2 laser pulse leng</a:t>
            </a:r>
            <a:r>
              <a:rPr lang="en-US" sz="1800" dirty="0" err="1" smtClean="0"/>
              <a:t>th</a:t>
            </a:r>
            <a:r>
              <a:rPr lang="en" sz="1800" dirty="0" smtClean="0"/>
              <a:t> and relative jitter.</a:t>
            </a:r>
            <a:endParaRPr lang="en" sz="1800" dirty="0"/>
          </a:p>
        </p:txBody>
      </p:sp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381000" y="182563"/>
            <a:ext cx="8229600" cy="80803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Laser-ebeam cross correlation</a:t>
            </a:r>
          </a:p>
        </p:txBody>
      </p:sp>
      <p:sp>
        <p:nvSpPr>
          <p:cNvPr id="229" name="Shape 229"/>
          <p:cNvSpPr/>
          <p:nvPr/>
        </p:nvSpPr>
        <p:spPr>
          <a:xfrm>
            <a:off x="1507912" y="4505151"/>
            <a:ext cx="1641226" cy="598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pSp>
        <p:nvGrpSpPr>
          <p:cNvPr id="230" name="Shape 230"/>
          <p:cNvGrpSpPr/>
          <p:nvPr/>
        </p:nvGrpSpPr>
        <p:grpSpPr>
          <a:xfrm>
            <a:off x="5301090" y="4251935"/>
            <a:ext cx="4169010" cy="2070498"/>
            <a:chOff x="5010062" y="3115651"/>
            <a:chExt cx="4169010" cy="2070498"/>
          </a:xfrm>
        </p:grpSpPr>
        <p:sp>
          <p:nvSpPr>
            <p:cNvPr id="231" name="Shape 231"/>
            <p:cNvSpPr/>
            <p:nvPr/>
          </p:nvSpPr>
          <p:spPr>
            <a:xfrm>
              <a:off x="5091142" y="3115651"/>
              <a:ext cx="3068876" cy="1991381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2" name="Shape 232"/>
            <p:cNvSpPr txBox="1"/>
            <p:nvPr/>
          </p:nvSpPr>
          <p:spPr>
            <a:xfrm>
              <a:off x="7405172" y="3283316"/>
              <a:ext cx="1773900" cy="482999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sz="1800" dirty="0"/>
                <a:t>sigma = 4.5 ps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6260900" y="4930250"/>
              <a:ext cx="1228199" cy="255899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None/>
              </a:pPr>
              <a:r>
                <a:rPr lang="en"/>
                <a:t>Delay (ps)</a:t>
              </a:r>
            </a:p>
          </p:txBody>
        </p:sp>
        <p:sp>
          <p:nvSpPr>
            <p:cNvPr id="234" name="Shape 234"/>
            <p:cNvSpPr/>
            <p:nvPr/>
          </p:nvSpPr>
          <p:spPr>
            <a:xfrm rot="-5400191">
              <a:off x="4443324" y="3759585"/>
              <a:ext cx="1476375" cy="3429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0" name="Group 9"/>
          <p:cNvGrpSpPr/>
          <p:nvPr/>
        </p:nvGrpSpPr>
        <p:grpSpPr>
          <a:xfrm>
            <a:off x="5233763" y="1217553"/>
            <a:ext cx="3309888" cy="2264009"/>
            <a:chOff x="4511051" y="986005"/>
            <a:chExt cx="4138499" cy="2875232"/>
          </a:xfrm>
        </p:grpSpPr>
        <p:grpSp>
          <p:nvGrpSpPr>
            <p:cNvPr id="11" name="Shape 140"/>
            <p:cNvGrpSpPr/>
            <p:nvPr/>
          </p:nvGrpSpPr>
          <p:grpSpPr>
            <a:xfrm>
              <a:off x="4511051" y="1314062"/>
              <a:ext cx="4138499" cy="2547175"/>
              <a:chOff x="4452375" y="976425"/>
              <a:chExt cx="4138499" cy="2547175"/>
            </a:xfrm>
          </p:grpSpPr>
          <p:sp>
            <p:nvSpPr>
              <p:cNvPr id="18" name="Shape 141"/>
              <p:cNvSpPr/>
              <p:nvPr/>
            </p:nvSpPr>
            <p:spPr>
              <a:xfrm>
                <a:off x="4703375" y="1361425"/>
                <a:ext cx="3429000" cy="21621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</p:sp>
          <p:sp>
            <p:nvSpPr>
              <p:cNvPr id="19" name="Shape 142"/>
              <p:cNvSpPr txBox="1"/>
              <p:nvPr/>
            </p:nvSpPr>
            <p:spPr>
              <a:xfrm>
                <a:off x="8187375" y="3199750"/>
                <a:ext cx="403499" cy="265800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buNone/>
                </a:pPr>
                <a:r>
                  <a:rPr lang="en" sz="1200" dirty="0"/>
                  <a:t>Δt</a:t>
                </a:r>
              </a:p>
            </p:txBody>
          </p:sp>
          <p:sp>
            <p:nvSpPr>
              <p:cNvPr id="20" name="Shape 143"/>
              <p:cNvSpPr txBox="1"/>
              <p:nvPr/>
            </p:nvSpPr>
            <p:spPr>
              <a:xfrm>
                <a:off x="4452375" y="976425"/>
                <a:ext cx="935400" cy="348299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buClr>
                    <a:srgbClr val="000000"/>
                  </a:buClr>
                  <a:buSzPct val="78571"/>
                  <a:buFont typeface="Arial"/>
                  <a:buNone/>
                </a:pPr>
                <a:r>
                  <a:rPr lang="en" sz="1600" dirty="0"/>
                  <a:t>S</a:t>
                </a:r>
                <a:r>
                  <a:rPr lang="en" sz="900" dirty="0"/>
                  <a:t>0</a:t>
                </a:r>
                <a:r>
                  <a:rPr lang="en" sz="1600" dirty="0"/>
                  <a:t>/S</a:t>
                </a:r>
                <a:r>
                  <a:rPr lang="en" sz="900" dirty="0"/>
                  <a:t>ref</a:t>
                </a:r>
                <a:endParaRPr lang="en" sz="1000" dirty="0"/>
              </a:p>
            </p:txBody>
          </p:sp>
        </p:grpSp>
        <p:cxnSp>
          <p:nvCxnSpPr>
            <p:cNvPr id="12" name="Shape 144"/>
            <p:cNvCxnSpPr/>
            <p:nvPr/>
          </p:nvCxnSpPr>
          <p:spPr>
            <a:xfrm flipH="1">
              <a:off x="6239874" y="2950637"/>
              <a:ext cx="460800" cy="11699"/>
            </a:xfrm>
            <a:prstGeom prst="straightConnector1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sp>
          <p:nvSpPr>
            <p:cNvPr id="13" name="Shape 145"/>
            <p:cNvSpPr txBox="1"/>
            <p:nvPr/>
          </p:nvSpPr>
          <p:spPr>
            <a:xfrm>
              <a:off x="6782324" y="2809788"/>
              <a:ext cx="1867226" cy="293399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sz="1400" dirty="0" smtClean="0"/>
                <a:t>FWHM</a:t>
              </a:r>
              <a:r>
                <a:rPr lang="en" sz="1400" dirty="0" smtClean="0"/>
                <a:t>=13 </a:t>
              </a:r>
              <a:r>
                <a:rPr lang="en" sz="1400" dirty="0"/>
                <a:t>ps</a:t>
              </a:r>
            </a:p>
          </p:txBody>
        </p:sp>
        <p:sp>
          <p:nvSpPr>
            <p:cNvPr id="14" name="Shape 174"/>
            <p:cNvSpPr/>
            <p:nvPr/>
          </p:nvSpPr>
          <p:spPr>
            <a:xfrm>
              <a:off x="4767575" y="986005"/>
              <a:ext cx="645251" cy="165304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</p:sp>
        <p:sp>
          <p:nvSpPr>
            <p:cNvPr id="15" name="Shape 175"/>
            <p:cNvSpPr/>
            <p:nvPr/>
          </p:nvSpPr>
          <p:spPr>
            <a:xfrm>
              <a:off x="5509675" y="1006257"/>
              <a:ext cx="432899" cy="124800"/>
            </a:xfrm>
            <a:prstGeom prst="ellipse">
              <a:avLst/>
            </a:prstGeom>
            <a:solidFill>
              <a:srgbClr val="F6B26B"/>
            </a:solidFill>
            <a:ln w="19050" cap="flat">
              <a:solidFill>
                <a:srgbClr val="FFF2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176"/>
            <p:cNvSpPr/>
            <p:nvPr/>
          </p:nvSpPr>
          <p:spPr>
            <a:xfrm>
              <a:off x="7541675" y="986005"/>
              <a:ext cx="645251" cy="165304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</p:sp>
        <p:sp>
          <p:nvSpPr>
            <p:cNvPr id="17" name="Shape 177"/>
            <p:cNvSpPr/>
            <p:nvPr/>
          </p:nvSpPr>
          <p:spPr>
            <a:xfrm>
              <a:off x="7032010" y="1006257"/>
              <a:ext cx="432899" cy="124800"/>
            </a:xfrm>
            <a:prstGeom prst="ellipse">
              <a:avLst/>
            </a:prstGeom>
            <a:solidFill>
              <a:srgbClr val="F6B26B"/>
            </a:solidFill>
            <a:ln w="19050" cap="flat">
              <a:solidFill>
                <a:srgbClr val="FFF2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24433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277678" y="304800"/>
            <a:ext cx="8229600" cy="76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IFEL acceleration</a:t>
            </a:r>
          </a:p>
        </p:txBody>
      </p:sp>
      <p:sp>
        <p:nvSpPr>
          <p:cNvPr id="240" name="Shape 240"/>
          <p:cNvSpPr/>
          <p:nvPr/>
        </p:nvSpPr>
        <p:spPr>
          <a:xfrm>
            <a:off x="152400" y="4808073"/>
            <a:ext cx="5564049" cy="170765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1" name="Shape 241"/>
          <p:cNvSpPr/>
          <p:nvPr/>
        </p:nvSpPr>
        <p:spPr>
          <a:xfrm>
            <a:off x="152400" y="1859564"/>
            <a:ext cx="4863638" cy="294850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42" name="Shape 242"/>
          <p:cNvSpPr/>
          <p:nvPr/>
        </p:nvSpPr>
        <p:spPr>
          <a:xfrm>
            <a:off x="2481780" y="1604797"/>
            <a:ext cx="3591748" cy="226739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cxnSp>
        <p:nvCxnSpPr>
          <p:cNvPr id="243" name="Shape 243"/>
          <p:cNvCxnSpPr/>
          <p:nvPr/>
        </p:nvCxnSpPr>
        <p:spPr>
          <a:xfrm>
            <a:off x="5398659" y="2362384"/>
            <a:ext cx="299" cy="466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4" name="Shape 244"/>
          <p:cNvSpPr txBox="1"/>
          <p:nvPr/>
        </p:nvSpPr>
        <p:spPr>
          <a:xfrm>
            <a:off x="4806109" y="1749184"/>
            <a:ext cx="1079099" cy="613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100% energy gain</a:t>
            </a:r>
          </a:p>
        </p:txBody>
      </p:sp>
      <p:cxnSp>
        <p:nvCxnSpPr>
          <p:cNvPr id="245" name="Shape 245"/>
          <p:cNvCxnSpPr/>
          <p:nvPr/>
        </p:nvCxnSpPr>
        <p:spPr>
          <a:xfrm rot="10800000" flipH="1">
            <a:off x="3066314" y="3616433"/>
            <a:ext cx="105000" cy="571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6" name="Shape 246"/>
          <p:cNvCxnSpPr/>
          <p:nvPr/>
        </p:nvCxnSpPr>
        <p:spPr>
          <a:xfrm rot="10800000" flipH="1">
            <a:off x="4804139" y="3627933"/>
            <a:ext cx="1119599" cy="618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" name="Shape 220"/>
          <p:cNvSpPr txBox="1"/>
          <p:nvPr/>
        </p:nvSpPr>
        <p:spPr>
          <a:xfrm>
            <a:off x="5696564" y="6297301"/>
            <a:ext cx="1988400" cy="408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*</a:t>
            </a:r>
            <a:r>
              <a:rPr lang="en" dirty="0" smtClean="0"/>
              <a:t>Preliminary</a:t>
            </a:r>
            <a:endParaRPr lang="en" dirty="0"/>
          </a:p>
        </p:txBody>
      </p:sp>
      <p:sp>
        <p:nvSpPr>
          <p:cNvPr id="11" name="Shape 254"/>
          <p:cNvSpPr/>
          <p:nvPr/>
        </p:nvSpPr>
        <p:spPr>
          <a:xfrm>
            <a:off x="5885208" y="3616433"/>
            <a:ext cx="2989608" cy="190001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" name="TextBox 1"/>
          <p:cNvSpPr txBox="1"/>
          <p:nvPr/>
        </p:nvSpPr>
        <p:spPr>
          <a:xfrm>
            <a:off x="6238103" y="175364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using experimental parameters in good agreement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35949" y="5650970"/>
            <a:ext cx="2679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Readapted GENESIS</a:t>
            </a:r>
          </a:p>
          <a:p>
            <a:r>
              <a:rPr lang="en-US" dirty="0" smtClean="0"/>
              <a:t>Fully self-consistent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5103" y="524470"/>
            <a:ext cx="2285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105 MeV final energy. </a:t>
            </a:r>
          </a:p>
          <a:p>
            <a:r>
              <a:rPr lang="en-US" dirty="0" smtClean="0"/>
              <a:t>&gt; energy doubling</a:t>
            </a:r>
          </a:p>
          <a:p>
            <a:r>
              <a:rPr lang="en-US" dirty="0" smtClean="0"/>
              <a:t>100 MV/m gradient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925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5595"/>
            <a:ext cx="8305800" cy="625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9600" y="76200"/>
            <a:ext cx="8019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LLNL – IFEL experiment : first IFEL driven by </a:t>
            </a:r>
            <a:r>
              <a:rPr lang="en-US" sz="2800" dirty="0" err="1" smtClean="0"/>
              <a:t>Ti:Sa</a:t>
            </a:r>
            <a:r>
              <a:rPr lang="en-US" sz="2800" dirty="0" smtClean="0"/>
              <a:t> laser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30" y="152400"/>
            <a:ext cx="8675370" cy="659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5720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LLNL -IFEL</a:t>
            </a:r>
            <a:endParaRPr 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282" y="209550"/>
            <a:ext cx="8560118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Compact, short-pulse laser driven IFEL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800600" cy="472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Gradient profile of </a:t>
            </a:r>
            <a:r>
              <a:rPr lang="en-US" sz="2000" dirty="0" err="1" smtClean="0"/>
              <a:t>undulator</a:t>
            </a:r>
            <a:r>
              <a:rPr lang="en-US" sz="2000" dirty="0" smtClean="0"/>
              <a:t> + 800 nm light requires &gt; 3TW laser (4-5 TW preferred)</a:t>
            </a:r>
          </a:p>
          <a:p>
            <a:r>
              <a:rPr lang="en-US" sz="2000" dirty="0" smtClean="0"/>
              <a:t>Laser system is CPA, </a:t>
            </a:r>
            <a:r>
              <a:rPr lang="en-US" sz="2000" dirty="0" err="1" smtClean="0"/>
              <a:t>flashlamp</a:t>
            </a:r>
            <a:r>
              <a:rPr lang="en-US" sz="2000" dirty="0" smtClean="0"/>
              <a:t> pumped, </a:t>
            </a:r>
            <a:r>
              <a:rPr lang="en-US" sz="2000" dirty="0" err="1" smtClean="0"/>
              <a:t>Ti:Sapphire</a:t>
            </a:r>
            <a:endParaRPr lang="en-US" sz="2000" dirty="0" smtClean="0"/>
          </a:p>
          <a:p>
            <a:pPr lvl="1"/>
            <a:r>
              <a:rPr lang="en-US" sz="2000" dirty="0" smtClean="0"/>
              <a:t>100 </a:t>
            </a:r>
            <a:r>
              <a:rPr lang="en-US" sz="2000" dirty="0" err="1" smtClean="0"/>
              <a:t>fs</a:t>
            </a:r>
            <a:r>
              <a:rPr lang="en-US" sz="2000" dirty="0" smtClean="0"/>
              <a:t> fiber oscillator</a:t>
            </a:r>
          </a:p>
          <a:p>
            <a:pPr lvl="1"/>
            <a:r>
              <a:rPr lang="en-US" sz="2000" dirty="0" smtClean="0"/>
              <a:t>&gt;500 </a:t>
            </a:r>
            <a:r>
              <a:rPr lang="en-US" sz="2000" dirty="0" err="1" smtClean="0"/>
              <a:t>mJ</a:t>
            </a:r>
            <a:r>
              <a:rPr lang="en-US" sz="2000" dirty="0" smtClean="0"/>
              <a:t>, &lt;120 </a:t>
            </a:r>
            <a:r>
              <a:rPr lang="en-US" sz="2000" dirty="0" err="1" smtClean="0"/>
              <a:t>fs</a:t>
            </a:r>
            <a:r>
              <a:rPr lang="en-US" sz="2000" dirty="0" smtClean="0"/>
              <a:t>, 10 Hz</a:t>
            </a:r>
          </a:p>
          <a:p>
            <a:pPr lvl="1"/>
            <a:r>
              <a:rPr lang="en-US" sz="2000" dirty="0" smtClean="0"/>
              <a:t>100 </a:t>
            </a:r>
            <a:r>
              <a:rPr lang="en-US" sz="2000" dirty="0" err="1" smtClean="0">
                <a:latin typeface="Symbol" charset="2"/>
                <a:cs typeface="Symbol" charset="2"/>
              </a:rPr>
              <a:t>m</a:t>
            </a:r>
            <a:r>
              <a:rPr lang="en-US" sz="2000" dirty="0" err="1" smtClean="0"/>
              <a:t>J</a:t>
            </a:r>
            <a:r>
              <a:rPr lang="en-US" sz="2000" dirty="0" smtClean="0"/>
              <a:t> UV arm for photo-cathode</a:t>
            </a:r>
          </a:p>
          <a:p>
            <a:r>
              <a:rPr lang="en-US" sz="2000" dirty="0" err="1" smtClean="0"/>
              <a:t>Undulator</a:t>
            </a:r>
            <a:r>
              <a:rPr lang="en-US" sz="2000" dirty="0" smtClean="0"/>
              <a:t> has 19 periods; requires ~50 </a:t>
            </a:r>
            <a:r>
              <a:rPr lang="en-US" sz="2000" dirty="0" err="1" smtClean="0"/>
              <a:t>fs</a:t>
            </a:r>
            <a:r>
              <a:rPr lang="en-US" sz="2000" dirty="0" smtClean="0"/>
              <a:t> slippage of on-resonance particles</a:t>
            </a:r>
          </a:p>
          <a:p>
            <a:pPr lvl="1"/>
            <a:r>
              <a:rPr lang="en-US" sz="2000" dirty="0" smtClean="0"/>
              <a:t>Significant laser intensity variation over interaction length!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7419650" y="1905000"/>
            <a:ext cx="901252" cy="152400"/>
          </a:xfrm>
          <a:prstGeom prst="straightConnector1">
            <a:avLst/>
          </a:prstGeom>
          <a:ln>
            <a:solidFill>
              <a:srgbClr val="1705D4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92102" y="153715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+mn-lt"/>
              </a:rPr>
              <a:t>Laser Electric Field </a:t>
            </a:r>
            <a:endParaRPr lang="en-US" sz="1100" b="1" dirty="0"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863702" y="1447800"/>
            <a:ext cx="3810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11302" y="11430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+mn-lt"/>
              </a:rPr>
              <a:t>100 </a:t>
            </a:r>
            <a:r>
              <a:rPr lang="en-US" sz="1100" b="1" dirty="0" err="1" smtClean="0">
                <a:solidFill>
                  <a:schemeClr val="tx1"/>
                </a:solidFill>
                <a:latin typeface="+mn-lt"/>
              </a:rPr>
              <a:t>fs</a:t>
            </a:r>
            <a:endParaRPr lang="en-US" sz="11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6204" y="4038600"/>
            <a:ext cx="2586892" cy="2402114"/>
          </a:xfrm>
          <a:prstGeom prst="rect">
            <a:avLst/>
          </a:prstGeom>
        </p:spPr>
      </p:pic>
      <p:pic>
        <p:nvPicPr>
          <p:cNvPr id="12" name="Picture 11" descr="Low Emit IFEL p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3804" y="1371600"/>
            <a:ext cx="2715397" cy="27432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505" t="21417" r="2199" b="46472"/>
          <a:stretch/>
        </p:blipFill>
        <p:spPr bwMode="auto">
          <a:xfrm>
            <a:off x="27122" y="5354732"/>
            <a:ext cx="5871161" cy="145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IFEL scheme: mature</a:t>
            </a:r>
            <a:r>
              <a:rPr lang="en-US" dirty="0"/>
              <a:t>, compact, high gradient acceleration scheme</a:t>
            </a:r>
          </a:p>
          <a:p>
            <a:endParaRPr lang="en-US" dirty="0" smtClean="0"/>
          </a:p>
          <a:p>
            <a:r>
              <a:rPr lang="en-US" dirty="0" smtClean="0"/>
              <a:t>Recent experimental results !</a:t>
            </a:r>
          </a:p>
          <a:p>
            <a:pPr lvl="1"/>
            <a:r>
              <a:rPr lang="en-US" dirty="0" err="1" smtClean="0"/>
              <a:t>Radiabeam</a:t>
            </a:r>
            <a:r>
              <a:rPr lang="en-US" dirty="0" smtClean="0"/>
              <a:t>-UCLA-BNL IFEL </a:t>
            </a:r>
            <a:r>
              <a:rPr lang="en-US" dirty="0" err="1" smtClean="0"/>
              <a:t>COllaboratioN</a:t>
            </a:r>
            <a:r>
              <a:rPr lang="en-US" dirty="0" smtClean="0"/>
              <a:t> (RUBICON) experiment. Helical geometry</a:t>
            </a:r>
          </a:p>
          <a:p>
            <a:pPr lvl="1"/>
            <a:r>
              <a:rPr lang="en-US" dirty="0" smtClean="0"/>
              <a:t>LLNL IFEL experiment. Short pulse.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“green-field” 1 </a:t>
            </a:r>
            <a:r>
              <a:rPr lang="en-US" dirty="0" err="1" smtClean="0"/>
              <a:t>GeV</a:t>
            </a:r>
            <a:r>
              <a:rPr lang="en-US" dirty="0" smtClean="0"/>
              <a:t> IFEL accelerator</a:t>
            </a:r>
          </a:p>
          <a:p>
            <a:pPr lvl="1"/>
            <a:r>
              <a:rPr lang="en-US" dirty="0" smtClean="0"/>
              <a:t>Advanced bunching schemes</a:t>
            </a:r>
          </a:p>
          <a:p>
            <a:pPr lvl="1"/>
            <a:r>
              <a:rPr lang="en-US" dirty="0" smtClean="0"/>
              <a:t>Longitudinal </a:t>
            </a:r>
            <a:r>
              <a:rPr lang="en-US" dirty="0" err="1" smtClean="0"/>
              <a:t>emittance</a:t>
            </a:r>
            <a:r>
              <a:rPr lang="en-US" dirty="0" smtClean="0"/>
              <a:t> control</a:t>
            </a:r>
          </a:p>
          <a:p>
            <a:pPr lvl="1"/>
            <a:r>
              <a:rPr lang="en-US" dirty="0" smtClean="0"/>
              <a:t>Efficiency considerations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Light source integration: IFEL driven </a:t>
            </a:r>
            <a:r>
              <a:rPr lang="en-US" dirty="0" err="1" smtClean="0"/>
              <a:t>modelocked</a:t>
            </a:r>
            <a:r>
              <a:rPr lang="en-US" dirty="0" smtClean="0"/>
              <a:t> FELs</a:t>
            </a:r>
          </a:p>
          <a:p>
            <a:r>
              <a:rPr lang="en-US" dirty="0" smtClean="0"/>
              <a:t>Conclusions and future plans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Beamline</a:t>
            </a:r>
            <a:r>
              <a:rPr lang="en-US" dirty="0" smtClean="0"/>
              <a:t> experimental setup</a:t>
            </a:r>
            <a:endParaRPr lang="en-US" dirty="0"/>
          </a:p>
        </p:txBody>
      </p:sp>
      <p:pic>
        <p:nvPicPr>
          <p:cNvPr id="6" name="Picture 5" descr="Snapshot 2010-06-17 15-09-1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524000"/>
            <a:ext cx="7772400" cy="4120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5562600"/>
            <a:ext cx="2209800" cy="58477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50 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</a:rPr>
              <a:t>MeV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 beam from LLNL photo-gun/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</a:rPr>
              <a:t>linac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1752600"/>
            <a:ext cx="2438400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Chicane couples in IFEL drive laser and allows compression of blow-out mode electron bunch.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 bwMode="auto">
          <a:xfrm rot="5400000" flipH="1" flipV="1">
            <a:off x="7296150" y="4705350"/>
            <a:ext cx="1143000" cy="571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 bwMode="auto">
          <a:xfrm rot="5400000">
            <a:off x="6787009" y="2519809"/>
            <a:ext cx="599182" cy="1219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4495800"/>
            <a:ext cx="2057400" cy="58477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Quad triplets match into 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</a:rPr>
              <a:t>undulator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 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 bwMode="auto">
          <a:xfrm rot="5400000" flipH="1" flipV="1">
            <a:off x="2609850" y="3371850"/>
            <a:ext cx="1371600" cy="8763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0"/>
          </p:cNvCxnSpPr>
          <p:nvPr/>
        </p:nvCxnSpPr>
        <p:spPr bwMode="auto">
          <a:xfrm rot="5400000" flipH="1" flipV="1">
            <a:off x="3371850" y="2990850"/>
            <a:ext cx="990600" cy="20193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52800" y="1752600"/>
            <a:ext cx="2438400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50 cm UCLA 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</a:rPr>
              <a:t>undulator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 bwMode="auto">
          <a:xfrm rot="5400000">
            <a:off x="3864977" y="1807577"/>
            <a:ext cx="423446" cy="990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000" y="3505200"/>
            <a:ext cx="2057400" cy="58477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Spectrometer and diagnostic 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</a:rPr>
              <a:t>beamline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 bwMode="auto">
          <a:xfrm rot="5400000" flipH="1" flipV="1">
            <a:off x="1390650" y="2609850"/>
            <a:ext cx="914400" cy="8763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62400" y="4800600"/>
            <a:ext cx="22860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Laser entrance port; not shown is vacuum transport line from compressor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30" name="Straight Arrow Connector 29"/>
          <p:cNvCxnSpPr>
            <a:stCxn id="29" idx="0"/>
          </p:cNvCxnSpPr>
          <p:nvPr/>
        </p:nvCxnSpPr>
        <p:spPr bwMode="auto">
          <a:xfrm rot="5400000" flipH="1" flipV="1">
            <a:off x="5105400" y="3810000"/>
            <a:ext cx="990600" cy="990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Laser accelerator subsystems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4114800" cy="438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95400"/>
            <a:ext cx="4437062" cy="2494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838200"/>
            <a:ext cx="310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acceptance spectrometer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343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Possibility of extracting accelerated electrons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05077" y="914400"/>
            <a:ext cx="286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diagnostics: </a:t>
            </a:r>
            <a:r>
              <a:rPr lang="en-US" dirty="0" err="1" smtClean="0"/>
              <a:t>Grenouille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90667" y="3886200"/>
            <a:ext cx="217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Focus measurements</a:t>
            </a:r>
            <a:endParaRPr lang="en-US" dirty="0"/>
          </a:p>
        </p:txBody>
      </p:sp>
      <p:pic>
        <p:nvPicPr>
          <p:cNvPr id="9" name="Content Placeholder 3" descr="CoreOnlyRMSRayleigh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4155121"/>
            <a:ext cx="3630488" cy="2805377"/>
          </a:xfrm>
          <a:prstGeom prst="rect">
            <a:avLst/>
          </a:prstGeom>
        </p:spPr>
      </p:pic>
      <p:pic>
        <p:nvPicPr>
          <p:cNvPr id="28" name="Content Placeholder 3" descr="IALayout.bmp"/>
          <p:cNvPicPr>
            <a:picLocks noChangeAspect="1"/>
          </p:cNvPicPr>
          <p:nvPr/>
        </p:nvPicPr>
        <p:blipFill rotWithShape="1">
          <a:blip r:embed="rId5" cstate="print"/>
          <a:srcRect l="-1" t="23402" r="163" b="28109"/>
          <a:stretch/>
        </p:blipFill>
        <p:spPr>
          <a:xfrm>
            <a:off x="990600" y="5029200"/>
            <a:ext cx="4785360" cy="179451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1779634" y="6629400"/>
            <a:ext cx="134456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447800" y="6510528"/>
            <a:ext cx="381000" cy="228600"/>
            <a:chOff x="3581400" y="5562600"/>
            <a:chExt cx="381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3581400" y="5562600"/>
              <a:ext cx="304800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86200" y="563880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3196208" y="6134436"/>
            <a:ext cx="0" cy="4680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124200" y="6553200"/>
            <a:ext cx="1524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8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868362"/>
          </a:xfrm>
        </p:spPr>
        <p:txBody>
          <a:bodyPr/>
          <a:lstStyle/>
          <a:p>
            <a:r>
              <a:rPr lang="en-US" dirty="0" smtClean="0"/>
              <a:t>IFEL acceleration shots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3" y="747869"/>
            <a:ext cx="3627467" cy="272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100947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 MeV injection energy</a:t>
            </a:r>
          </a:p>
          <a:p>
            <a:r>
              <a:rPr lang="en-US" dirty="0" smtClean="0"/>
              <a:t>Issues to be solved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Gun modulator stability problems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strong astigmatism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" y="4061279"/>
            <a:ext cx="4169000" cy="2644321"/>
            <a:chOff x="13991" y="3048000"/>
            <a:chExt cx="4821088" cy="36911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1" y="3048000"/>
              <a:ext cx="4821088" cy="3691146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974048" y="4929691"/>
              <a:ext cx="3734955" cy="1194108"/>
              <a:chOff x="974048" y="4929691"/>
              <a:chExt cx="3734955" cy="119410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980778" y="5232715"/>
                <a:ext cx="1728225" cy="553998"/>
                <a:chOff x="1538005" y="2456728"/>
                <a:chExt cx="1728225" cy="553998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2007761" y="2456728"/>
                  <a:ext cx="1258469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/>
                    <a:t>Injection Energy</a:t>
                  </a:r>
                </a:p>
                <a:p>
                  <a:r>
                    <a:rPr lang="en-US" sz="1000" dirty="0" smtClean="0"/>
                    <a:t>End of Acceleration</a:t>
                  </a:r>
                </a:p>
                <a:p>
                  <a:endParaRPr lang="en-US" sz="1000" dirty="0"/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538005" y="2584090"/>
                  <a:ext cx="4697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538005" y="2744853"/>
                  <a:ext cx="469756" cy="0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974048" y="5656490"/>
                <a:ext cx="133205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2306105" y="5656490"/>
                <a:ext cx="2" cy="4673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974048" y="4929691"/>
                <a:ext cx="1634993" cy="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609041" y="4941332"/>
                <a:ext cx="0" cy="1182467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57884"/>
            <a:ext cx="2574775" cy="193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223222"/>
            <a:ext cx="2993342" cy="2253778"/>
          </a:xfrm>
        </p:spPr>
      </p:pic>
      <p:sp>
        <p:nvSpPr>
          <p:cNvPr id="19" name="TextBox 18"/>
          <p:cNvSpPr txBox="1"/>
          <p:nvPr/>
        </p:nvSpPr>
        <p:spPr>
          <a:xfrm>
            <a:off x="6811183" y="6519446"/>
            <a:ext cx="1418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Energy (MeV)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8583010" y="5278345"/>
            <a:ext cx="787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 (mm)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3468469"/>
            <a:ext cx="4709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Quick estimate of interaction length says  &gt;220MV/m gradient !!!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86200" y="4191000"/>
            <a:ext cx="21877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</a:t>
            </a:r>
            <a:r>
              <a:rPr lang="en-US" dirty="0" err="1" smtClean="0"/>
              <a:t>cbeam</a:t>
            </a:r>
            <a:r>
              <a:rPr lang="en-US" dirty="0"/>
              <a:t> </a:t>
            </a:r>
            <a:r>
              <a:rPr lang="en-US" dirty="0" smtClean="0"/>
              <a:t>model.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Higher order laser modes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/>
              <a:t>full </a:t>
            </a:r>
            <a:r>
              <a:rPr lang="en-US" sz="1600" dirty="0" err="1"/>
              <a:t>undulator</a:t>
            </a:r>
            <a:r>
              <a:rPr lang="en-US" sz="1600" dirty="0"/>
              <a:t> magnetic field map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Not self consistent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21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75613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Advanced bunching schemes</a:t>
            </a:r>
            <a:endParaRPr lang="en" dirty="0"/>
          </a:p>
        </p:txBody>
      </p:sp>
      <p:sp>
        <p:nvSpPr>
          <p:cNvPr id="325" name="Shape 325"/>
          <p:cNvSpPr txBox="1"/>
          <p:nvPr/>
        </p:nvSpPr>
        <p:spPr>
          <a:xfrm>
            <a:off x="199200" y="1355334"/>
            <a:ext cx="1858200" cy="930666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b="1" dirty="0"/>
              <a:t>Harmonic </a:t>
            </a:r>
          </a:p>
          <a:p>
            <a:pPr lvl="0" rtl="0">
              <a:buNone/>
            </a:pPr>
            <a:r>
              <a:rPr lang="en" sz="2400" b="1" dirty="0"/>
              <a:t>prebuncher</a:t>
            </a:r>
            <a:r>
              <a:rPr lang="en" sz="1800" b="1" dirty="0"/>
              <a:t> </a:t>
            </a:r>
          </a:p>
        </p:txBody>
      </p:sp>
      <p:sp>
        <p:nvSpPr>
          <p:cNvPr id="326" name="Shape 326"/>
          <p:cNvSpPr/>
          <p:nvPr/>
        </p:nvSpPr>
        <p:spPr>
          <a:xfrm>
            <a:off x="2786661" y="1224484"/>
            <a:ext cx="3761719" cy="182351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27" name="Shape 327"/>
          <p:cNvSpPr txBox="1"/>
          <p:nvPr/>
        </p:nvSpPr>
        <p:spPr>
          <a:xfrm>
            <a:off x="6738749" y="1371600"/>
            <a:ext cx="2181471" cy="4694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B = 0.95 @ </a:t>
            </a:r>
            <a:r>
              <a:rPr lang="en" dirty="0" smtClean="0"/>
              <a:t>800 nm </a:t>
            </a:r>
            <a:r>
              <a:rPr lang="en" dirty="0"/>
              <a:t>nm</a:t>
            </a:r>
          </a:p>
        </p:txBody>
      </p:sp>
      <p:cxnSp>
        <p:nvCxnSpPr>
          <p:cNvPr id="330" name="Shape 330"/>
          <p:cNvCxnSpPr/>
          <p:nvPr/>
        </p:nvCxnSpPr>
        <p:spPr>
          <a:xfrm rot="10800000" flipH="1">
            <a:off x="5306211" y="2993532"/>
            <a:ext cx="770999" cy="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331" name="Shape 331"/>
          <p:cNvSpPr txBox="1"/>
          <p:nvPr/>
        </p:nvSpPr>
        <p:spPr>
          <a:xfrm>
            <a:off x="5337111" y="2980061"/>
            <a:ext cx="709199" cy="329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40 cm</a:t>
            </a:r>
          </a:p>
        </p:txBody>
      </p:sp>
      <p:sp>
        <p:nvSpPr>
          <p:cNvPr id="347" name="Shape 347"/>
          <p:cNvSpPr/>
          <p:nvPr/>
        </p:nvSpPr>
        <p:spPr>
          <a:xfrm>
            <a:off x="6629400" y="1864444"/>
            <a:ext cx="1982698" cy="131706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7" name="Shape 325"/>
          <p:cNvSpPr txBox="1"/>
          <p:nvPr/>
        </p:nvSpPr>
        <p:spPr>
          <a:xfrm>
            <a:off x="152400" y="4114800"/>
            <a:ext cx="1815149" cy="838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b="1" dirty="0" smtClean="0"/>
              <a:t>Adiabatic</a:t>
            </a:r>
            <a:endParaRPr lang="en" sz="2400" b="1" dirty="0"/>
          </a:p>
          <a:p>
            <a:pPr lvl="0" rtl="0">
              <a:buNone/>
            </a:pPr>
            <a:r>
              <a:rPr lang="en" sz="2400" b="1" dirty="0" smtClean="0"/>
              <a:t>prebuncher</a:t>
            </a:r>
            <a:endParaRPr lang="en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60405" y="5248870"/>
            <a:ext cx="351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Ramp up the field to capture all of the input phase space and preserve longitudinal </a:t>
            </a:r>
            <a:r>
              <a:rPr lang="en-US" dirty="0" err="1" smtClean="0"/>
              <a:t>emittance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514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Linearize </a:t>
            </a:r>
            <a:r>
              <a:rPr lang="en-US" dirty="0" err="1" smtClean="0"/>
              <a:t>ponderomotive</a:t>
            </a:r>
            <a:r>
              <a:rPr lang="en-US" dirty="0" smtClean="0"/>
              <a:t> bucket using harmonics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6096000"/>
            <a:ext cx="3790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Put laser focus at the end of long </a:t>
            </a:r>
            <a:r>
              <a:rPr lang="en-US" sz="1600" dirty="0" err="1" smtClean="0"/>
              <a:t>undulator</a:t>
            </a:r>
            <a:endParaRPr lang="en-US" sz="1600" dirty="0"/>
          </a:p>
        </p:txBody>
      </p:sp>
      <p:pic>
        <p:nvPicPr>
          <p:cNvPr id="12391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50" y="3733800"/>
            <a:ext cx="2764670" cy="21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1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336" y="3733800"/>
            <a:ext cx="2915884" cy="22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0758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smtClean="0"/>
              <a:t>The next step: 1 </a:t>
            </a:r>
            <a:r>
              <a:rPr lang="en-US" dirty="0" err="1" smtClean="0"/>
              <a:t>GeV</a:t>
            </a:r>
            <a:r>
              <a:rPr lang="en-US" dirty="0" smtClean="0"/>
              <a:t> IFEL module</a:t>
            </a:r>
            <a:endParaRPr lang="en-US" dirty="0"/>
          </a:p>
        </p:txBody>
      </p:sp>
      <p:sp>
        <p:nvSpPr>
          <p:cNvPr id="4" name="Shape 328"/>
          <p:cNvSpPr/>
          <p:nvPr/>
        </p:nvSpPr>
        <p:spPr>
          <a:xfrm>
            <a:off x="5368703" y="4648200"/>
            <a:ext cx="2878961" cy="127199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5" name="Shape 329"/>
          <p:cNvSpPr/>
          <p:nvPr/>
        </p:nvSpPr>
        <p:spPr>
          <a:xfrm>
            <a:off x="5638800" y="2811054"/>
            <a:ext cx="2141261" cy="139703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6" name="Shape 332"/>
          <p:cNvCxnSpPr/>
          <p:nvPr/>
        </p:nvCxnSpPr>
        <p:spPr>
          <a:xfrm>
            <a:off x="6146930" y="6033930"/>
            <a:ext cx="1509419" cy="13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7" name="Shape 333"/>
          <p:cNvSpPr txBox="1"/>
          <p:nvPr/>
        </p:nvSpPr>
        <p:spPr>
          <a:xfrm>
            <a:off x="6557945" y="5986771"/>
            <a:ext cx="687389" cy="407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1 m</a:t>
            </a:r>
          </a:p>
        </p:txBody>
      </p:sp>
      <p:sp>
        <p:nvSpPr>
          <p:cNvPr id="8" name="Shape 334"/>
          <p:cNvSpPr txBox="1"/>
          <p:nvPr/>
        </p:nvSpPr>
        <p:spPr>
          <a:xfrm>
            <a:off x="5054535" y="5841571"/>
            <a:ext cx="1330560" cy="6930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100 MeV</a:t>
            </a:r>
          </a:p>
          <a:p>
            <a:pPr>
              <a:buNone/>
            </a:pPr>
            <a:r>
              <a:rPr lang="en" dirty="0"/>
              <a:t>20 TW Ti:Sa</a:t>
            </a:r>
          </a:p>
        </p:txBody>
      </p:sp>
      <p:sp>
        <p:nvSpPr>
          <p:cNvPr id="9" name="Shape 335"/>
          <p:cNvSpPr txBox="1"/>
          <p:nvPr/>
        </p:nvSpPr>
        <p:spPr>
          <a:xfrm>
            <a:off x="7755331" y="5902172"/>
            <a:ext cx="1464869" cy="6251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954 MeV</a:t>
            </a:r>
          </a:p>
          <a:p>
            <a:pPr lvl="0" rtl="0">
              <a:buNone/>
            </a:pPr>
            <a:r>
              <a:rPr lang="en" dirty="0"/>
              <a:t>98% capture</a:t>
            </a:r>
          </a:p>
        </p:txBody>
      </p:sp>
      <p:cxnSp>
        <p:nvCxnSpPr>
          <p:cNvPr id="10" name="Shape 336"/>
          <p:cNvCxnSpPr/>
          <p:nvPr/>
        </p:nvCxnSpPr>
        <p:spPr>
          <a:xfrm>
            <a:off x="6893742" y="2815072"/>
            <a:ext cx="0" cy="1086900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1" name="Shape 337"/>
          <p:cNvCxnSpPr/>
          <p:nvPr/>
        </p:nvCxnSpPr>
        <p:spPr>
          <a:xfrm>
            <a:off x="7168417" y="2815072"/>
            <a:ext cx="0" cy="1086900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2" name="Shape 338"/>
          <p:cNvCxnSpPr/>
          <p:nvPr/>
        </p:nvCxnSpPr>
        <p:spPr>
          <a:xfrm>
            <a:off x="6725371" y="3111057"/>
            <a:ext cx="237000" cy="9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" name="Shape 339"/>
          <p:cNvCxnSpPr/>
          <p:nvPr/>
        </p:nvCxnSpPr>
        <p:spPr>
          <a:xfrm rot="10800000">
            <a:off x="7168417" y="3124200"/>
            <a:ext cx="2013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" name="Shape 341"/>
          <p:cNvCxnSpPr/>
          <p:nvPr/>
        </p:nvCxnSpPr>
        <p:spPr>
          <a:xfrm>
            <a:off x="6007242" y="3181070"/>
            <a:ext cx="1719000" cy="0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5" name="Shape 342"/>
          <p:cNvCxnSpPr/>
          <p:nvPr/>
        </p:nvCxnSpPr>
        <p:spPr>
          <a:xfrm>
            <a:off x="6007242" y="3296895"/>
            <a:ext cx="1719000" cy="0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6" name="Shape 343"/>
          <p:cNvCxnSpPr/>
          <p:nvPr/>
        </p:nvCxnSpPr>
        <p:spPr>
          <a:xfrm>
            <a:off x="7890917" y="2943320"/>
            <a:ext cx="9300" cy="2286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344"/>
          <p:cNvCxnSpPr/>
          <p:nvPr/>
        </p:nvCxnSpPr>
        <p:spPr>
          <a:xfrm rot="10800000">
            <a:off x="7894217" y="3329267"/>
            <a:ext cx="2699" cy="2406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" name="Shape 345"/>
          <p:cNvSpPr txBox="1"/>
          <p:nvPr/>
        </p:nvSpPr>
        <p:spPr>
          <a:xfrm>
            <a:off x="8000642" y="3144495"/>
            <a:ext cx="722399" cy="5669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0.18%</a:t>
            </a:r>
          </a:p>
          <a:p>
            <a:pPr>
              <a:buNone/>
            </a:pPr>
            <a:r>
              <a:rPr lang="en"/>
              <a:t>rms</a:t>
            </a:r>
          </a:p>
        </p:txBody>
      </p:sp>
      <p:sp>
        <p:nvSpPr>
          <p:cNvPr id="30" name="Shape 340"/>
          <p:cNvSpPr txBox="1"/>
          <p:nvPr/>
        </p:nvSpPr>
        <p:spPr>
          <a:xfrm>
            <a:off x="6400800" y="2438400"/>
            <a:ext cx="1517999" cy="2924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18 nm rms</a:t>
            </a:r>
          </a:p>
        </p:txBody>
      </p:sp>
      <p:pic>
        <p:nvPicPr>
          <p:cNvPr id="12085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06333"/>
            <a:ext cx="4544919" cy="264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376999" y="4191000"/>
            <a:ext cx="269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p to 13 </a:t>
            </a:r>
            <a:r>
              <a:rPr lang="en-US" dirty="0" smtClean="0"/>
              <a:t>kA output current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397588" y="5791200"/>
            <a:ext cx="1751793" cy="561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820710" y="2209800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Long phase space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60916" y="933271"/>
            <a:ext cx="8121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000" dirty="0" smtClean="0"/>
              <a:t>Combine helical geometry with high power </a:t>
            </a:r>
            <a:r>
              <a:rPr lang="en-US" sz="2000" dirty="0" err="1" smtClean="0"/>
              <a:t>Ti:Sa</a:t>
            </a:r>
            <a:r>
              <a:rPr lang="en-US" sz="2000" dirty="0" smtClean="0"/>
              <a:t> laser systems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smtClean="0"/>
              <a:t>Need </a:t>
            </a:r>
            <a:r>
              <a:rPr lang="en-US" sz="2000" dirty="0" smtClean="0"/>
              <a:t>5</a:t>
            </a:r>
            <a:r>
              <a:rPr lang="en-US" sz="2000" dirty="0" smtClean="0"/>
              <a:t>0(100) </a:t>
            </a:r>
            <a:r>
              <a:rPr lang="en-US" sz="2000" dirty="0" smtClean="0"/>
              <a:t>MeV high brightness </a:t>
            </a:r>
            <a:r>
              <a:rPr lang="en-US" sz="2000" dirty="0" err="1" smtClean="0"/>
              <a:t>linac</a:t>
            </a:r>
            <a:r>
              <a:rPr lang="en-US" sz="2000" dirty="0" smtClean="0"/>
              <a:t> + high power laser system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smtClean="0"/>
              <a:t>Demonstrate 1 GV/m gradient and 1 </a:t>
            </a:r>
            <a:r>
              <a:rPr lang="en-US" sz="2000" dirty="0" err="1" smtClean="0"/>
              <a:t>GeV</a:t>
            </a:r>
            <a:r>
              <a:rPr lang="en-US" sz="2000" dirty="0" smtClean="0"/>
              <a:t> output energy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smtClean="0"/>
              <a:t>With </a:t>
            </a:r>
            <a:r>
              <a:rPr lang="en-US" sz="2000" dirty="0" err="1" smtClean="0"/>
              <a:t>prebunching</a:t>
            </a:r>
            <a:r>
              <a:rPr lang="en-US" sz="2000" dirty="0" smtClean="0"/>
              <a:t> high phase space density possible </a:t>
            </a:r>
            <a:endParaRPr lang="en-US" sz="2000" dirty="0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5" cstate="print"/>
          <a:srcRect l="-1" t="81911" r="54099" b="1129"/>
          <a:stretch/>
        </p:blipFill>
        <p:spPr bwMode="auto">
          <a:xfrm>
            <a:off x="2516869" y="5101317"/>
            <a:ext cx="25603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5" cstate="print"/>
          <a:srcRect l="-1" r="54099" b="15194"/>
          <a:stretch/>
        </p:blipFill>
        <p:spPr bwMode="auto">
          <a:xfrm>
            <a:off x="260916" y="4908541"/>
            <a:ext cx="256032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26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r>
              <a:rPr lang="en-US" dirty="0" smtClean="0"/>
              <a:t>Efficiency of IFEL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3429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medium or stored energy</a:t>
            </a:r>
          </a:p>
          <a:p>
            <a:r>
              <a:rPr lang="en-US" sz="2400" dirty="0" smtClean="0"/>
              <a:t>Self consistent beam loading modeled thru GENESIS</a:t>
            </a:r>
          </a:p>
          <a:p>
            <a:r>
              <a:rPr lang="en-US" sz="2400" dirty="0" smtClean="0"/>
              <a:t>Adapt tapering to compensate for pump depletion</a:t>
            </a:r>
          </a:p>
          <a:p>
            <a:endParaRPr lang="en-US" sz="2400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57583"/>
            <a:ext cx="6248400" cy="202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703" y="1371599"/>
            <a:ext cx="4710113" cy="275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3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Soft x-ray FEL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454399" cy="456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 dirty="0"/>
              <a:t>5 nm SASE FEL saturates in 10 m with constant current beam</a:t>
            </a:r>
          </a:p>
          <a:p>
            <a:endParaRPr lang="en" sz="2000" dirty="0"/>
          </a:p>
          <a:p>
            <a:pPr lvl="0" rtl="0">
              <a:buNone/>
            </a:pPr>
            <a:r>
              <a:rPr lang="en" sz="2000" dirty="0"/>
              <a:t>But IFEL beam is microbunched</a:t>
            </a:r>
          </a:p>
          <a:p>
            <a:endParaRPr lang="en" sz="2000" dirty="0"/>
          </a:p>
          <a:p>
            <a:endParaRPr lang="en" sz="2000" dirty="0"/>
          </a:p>
          <a:p>
            <a:endParaRPr lang="en" sz="2000" dirty="0"/>
          </a:p>
          <a:p>
            <a:pPr lvl="0" rtl="0">
              <a:buNone/>
            </a:pPr>
            <a:r>
              <a:rPr lang="en" sz="2000" dirty="0" smtClean="0"/>
              <a:t>Gain medium is short. Slippage dominated regime.</a:t>
            </a:r>
            <a:endParaRPr lang="en" sz="2000" dirty="0" smtClean="0"/>
          </a:p>
          <a:p>
            <a:pPr lvl="0" rtl="0">
              <a:buNone/>
            </a:pPr>
            <a:endParaRPr lang="en" sz="2000" dirty="0"/>
          </a:p>
          <a:p>
            <a:pPr lvl="0" rtl="0">
              <a:buNone/>
            </a:pPr>
            <a:r>
              <a:rPr lang="en" sz="2000" dirty="0" smtClean="0"/>
              <a:t>Some dielectric accelerators have similar bunch trains</a:t>
            </a:r>
            <a:endParaRPr lang="en" sz="2000" dirty="0"/>
          </a:p>
          <a:p>
            <a:endParaRPr lang="en" sz="2000" dirty="0"/>
          </a:p>
        </p:txBody>
      </p:sp>
      <p:sp>
        <p:nvSpPr>
          <p:cNvPr id="354" name="Shape 354"/>
          <p:cNvSpPr/>
          <p:nvPr/>
        </p:nvSpPr>
        <p:spPr>
          <a:xfrm>
            <a:off x="4887839" y="1348837"/>
            <a:ext cx="3878619" cy="26788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55" name="Shape 355"/>
          <p:cNvSpPr/>
          <p:nvPr/>
        </p:nvSpPr>
        <p:spPr>
          <a:xfrm>
            <a:off x="5290150" y="4212175"/>
            <a:ext cx="2936398" cy="187757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56" name="Shape 356"/>
          <p:cNvSpPr/>
          <p:nvPr/>
        </p:nvSpPr>
        <p:spPr>
          <a:xfrm>
            <a:off x="6877300" y="1710250"/>
            <a:ext cx="1237121" cy="168410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57" name="Shape 357"/>
          <p:cNvSpPr/>
          <p:nvPr/>
        </p:nvSpPr>
        <p:spPr>
          <a:xfrm>
            <a:off x="1219200" y="3341555"/>
            <a:ext cx="2897515" cy="62084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507245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042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Mode locked FEL </a:t>
            </a:r>
          </a:p>
        </p:txBody>
      </p:sp>
      <p:sp>
        <p:nvSpPr>
          <p:cNvPr id="363" name="Shape 363"/>
          <p:cNvSpPr/>
          <p:nvPr/>
        </p:nvSpPr>
        <p:spPr>
          <a:xfrm>
            <a:off x="1892098" y="5262344"/>
            <a:ext cx="6794701" cy="93110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64" name="Shape 364"/>
          <p:cNvSpPr txBox="1"/>
          <p:nvPr/>
        </p:nvSpPr>
        <p:spPr>
          <a:xfrm>
            <a:off x="2005775" y="6292975"/>
            <a:ext cx="6675900" cy="4133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600"/>
              <a:t>* Thompson and McNeil, Phys. Rev. Lett., 100, 203901(2008)</a:t>
            </a:r>
          </a:p>
        </p:txBody>
      </p:sp>
      <p:sp>
        <p:nvSpPr>
          <p:cNvPr id="365" name="Shape 365"/>
          <p:cNvSpPr/>
          <p:nvPr/>
        </p:nvSpPr>
        <p:spPr>
          <a:xfrm>
            <a:off x="6451396" y="2483328"/>
            <a:ext cx="228299" cy="253199"/>
          </a:xfrm>
          <a:prstGeom prst="ellipse">
            <a:avLst/>
          </a:prstGeom>
          <a:solidFill>
            <a:srgbClr val="FFD966"/>
          </a:solidFill>
          <a:ln w="1905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7098750" y="2483328"/>
            <a:ext cx="228299" cy="253199"/>
          </a:xfrm>
          <a:prstGeom prst="ellipse">
            <a:avLst/>
          </a:prstGeom>
          <a:solidFill>
            <a:srgbClr val="FFD966"/>
          </a:solidFill>
          <a:ln w="1905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7739403" y="2483328"/>
            <a:ext cx="228299" cy="253199"/>
          </a:xfrm>
          <a:prstGeom prst="ellipse">
            <a:avLst/>
          </a:prstGeom>
          <a:solidFill>
            <a:srgbClr val="FFD966"/>
          </a:solidFill>
          <a:ln w="1905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8366616" y="2483328"/>
            <a:ext cx="228299" cy="253199"/>
          </a:xfrm>
          <a:prstGeom prst="ellipse">
            <a:avLst/>
          </a:prstGeom>
          <a:solidFill>
            <a:srgbClr val="FFD966"/>
          </a:solidFill>
          <a:ln w="1905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6451396" y="2222751"/>
            <a:ext cx="356399" cy="3909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19050" cap="flat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7098750" y="2222751"/>
            <a:ext cx="356399" cy="3909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19050" cap="flat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6565606" y="1674965"/>
            <a:ext cx="228299" cy="253199"/>
          </a:xfrm>
          <a:prstGeom prst="ellipse">
            <a:avLst/>
          </a:prstGeom>
          <a:solidFill>
            <a:srgbClr val="FFD966"/>
          </a:solidFill>
          <a:ln w="1905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7212960" y="1674965"/>
            <a:ext cx="228299" cy="253199"/>
          </a:xfrm>
          <a:prstGeom prst="ellipse">
            <a:avLst/>
          </a:prstGeom>
          <a:solidFill>
            <a:srgbClr val="FFD966"/>
          </a:solidFill>
          <a:ln w="1905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7853611" y="1674965"/>
            <a:ext cx="228299" cy="253199"/>
          </a:xfrm>
          <a:prstGeom prst="ellipse">
            <a:avLst/>
          </a:prstGeom>
          <a:solidFill>
            <a:srgbClr val="FFD966"/>
          </a:solidFill>
          <a:ln w="1905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8480825" y="1674965"/>
            <a:ext cx="228299" cy="253199"/>
          </a:xfrm>
          <a:prstGeom prst="ellipse">
            <a:avLst/>
          </a:prstGeom>
          <a:solidFill>
            <a:srgbClr val="FFD966"/>
          </a:solidFill>
          <a:ln w="1905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7739403" y="2222751"/>
            <a:ext cx="356399" cy="3909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19050" cap="flat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8366616" y="2222751"/>
            <a:ext cx="356399" cy="3909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19050" cap="flat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5931673" y="3236082"/>
            <a:ext cx="228299" cy="253199"/>
          </a:xfrm>
          <a:prstGeom prst="ellipse">
            <a:avLst/>
          </a:prstGeom>
          <a:solidFill>
            <a:srgbClr val="FFD966"/>
          </a:solidFill>
          <a:ln w="1905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6579027" y="3236082"/>
            <a:ext cx="228299" cy="253199"/>
          </a:xfrm>
          <a:prstGeom prst="ellipse">
            <a:avLst/>
          </a:prstGeom>
          <a:solidFill>
            <a:srgbClr val="FFD966"/>
          </a:solidFill>
          <a:ln w="1905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7219679" y="3236082"/>
            <a:ext cx="228299" cy="253199"/>
          </a:xfrm>
          <a:prstGeom prst="ellipse">
            <a:avLst/>
          </a:prstGeom>
          <a:solidFill>
            <a:srgbClr val="FFD966"/>
          </a:solidFill>
          <a:ln w="1905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7846892" y="3236082"/>
            <a:ext cx="228299" cy="253199"/>
          </a:xfrm>
          <a:prstGeom prst="ellipse">
            <a:avLst/>
          </a:prstGeom>
          <a:solidFill>
            <a:srgbClr val="FFD966"/>
          </a:solidFill>
          <a:ln w="1905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6451396" y="2977723"/>
            <a:ext cx="356399" cy="3909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19050" cap="flat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7092048" y="2977723"/>
            <a:ext cx="356399" cy="3909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19050" cap="flat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7719262" y="2977723"/>
            <a:ext cx="356399" cy="3909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19050" cap="flat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5817464" y="4208182"/>
            <a:ext cx="228299" cy="253199"/>
          </a:xfrm>
          <a:prstGeom prst="ellipse">
            <a:avLst/>
          </a:prstGeom>
          <a:solidFill>
            <a:srgbClr val="FFD966"/>
          </a:solidFill>
          <a:ln w="1905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6464818" y="4208182"/>
            <a:ext cx="228299" cy="253199"/>
          </a:xfrm>
          <a:prstGeom prst="ellipse">
            <a:avLst/>
          </a:prstGeom>
          <a:solidFill>
            <a:srgbClr val="FFD966"/>
          </a:solidFill>
          <a:ln w="1905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7105470" y="4208182"/>
            <a:ext cx="228299" cy="253199"/>
          </a:xfrm>
          <a:prstGeom prst="ellipse">
            <a:avLst/>
          </a:prstGeom>
          <a:solidFill>
            <a:srgbClr val="FFD966"/>
          </a:solidFill>
          <a:ln w="1905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7732683" y="4208182"/>
            <a:ext cx="228299" cy="253199"/>
          </a:xfrm>
          <a:prstGeom prst="ellipse">
            <a:avLst/>
          </a:prstGeom>
          <a:solidFill>
            <a:srgbClr val="FFD966"/>
          </a:solidFill>
          <a:ln w="1905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6464818" y="3718810"/>
            <a:ext cx="356399" cy="6189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19050" cap="flat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7105470" y="3718810"/>
            <a:ext cx="356399" cy="6189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19050" cap="flat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7732683" y="3718810"/>
            <a:ext cx="356399" cy="6189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19050" cap="flat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1" name="Shape 391"/>
          <p:cNvSpPr txBox="1"/>
          <p:nvPr/>
        </p:nvSpPr>
        <p:spPr>
          <a:xfrm>
            <a:off x="4513382" y="1537675"/>
            <a:ext cx="930899" cy="296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 dirty="0"/>
              <a:t>Micro bunches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4515032" y="2206092"/>
            <a:ext cx="1042200" cy="679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 dirty="0"/>
              <a:t>Radiation after one undulator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4572000" y="3073675"/>
            <a:ext cx="1052099" cy="5201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 dirty="0"/>
              <a:t>Slippage in chicane</a:t>
            </a:r>
          </a:p>
        </p:txBody>
      </p:sp>
      <p:sp>
        <p:nvSpPr>
          <p:cNvPr id="394" name="Shape 394"/>
          <p:cNvSpPr/>
          <p:nvPr/>
        </p:nvSpPr>
        <p:spPr>
          <a:xfrm>
            <a:off x="8366616" y="2977723"/>
            <a:ext cx="356399" cy="3909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19050" cap="flat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8380038" y="3946775"/>
            <a:ext cx="356399" cy="3909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19050" cap="flat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5817464" y="3946775"/>
            <a:ext cx="356399" cy="3909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19050" cap="flat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7" name="Shape 397"/>
          <p:cNvSpPr txBox="1"/>
          <p:nvPr/>
        </p:nvSpPr>
        <p:spPr>
          <a:xfrm>
            <a:off x="4515032" y="3816519"/>
            <a:ext cx="1131600" cy="7890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 dirty="0"/>
              <a:t>Radiation after next undulator</a:t>
            </a:r>
          </a:p>
        </p:txBody>
      </p:sp>
      <p:cxnSp>
        <p:nvCxnSpPr>
          <p:cNvPr id="398" name="Shape 398"/>
          <p:cNvCxnSpPr/>
          <p:nvPr/>
        </p:nvCxnSpPr>
        <p:spPr>
          <a:xfrm>
            <a:off x="6552184" y="1498993"/>
            <a:ext cx="26999" cy="3242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399" name="Shape 399"/>
          <p:cNvCxnSpPr/>
          <p:nvPr/>
        </p:nvCxnSpPr>
        <p:spPr>
          <a:xfrm>
            <a:off x="6451396" y="1498993"/>
            <a:ext cx="26999" cy="3242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400" name="Shape 400"/>
          <p:cNvCxnSpPr/>
          <p:nvPr/>
        </p:nvCxnSpPr>
        <p:spPr>
          <a:xfrm>
            <a:off x="5918251" y="1498993"/>
            <a:ext cx="26999" cy="3242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401" name="Shape 401"/>
          <p:cNvCxnSpPr/>
          <p:nvPr/>
        </p:nvCxnSpPr>
        <p:spPr>
          <a:xfrm rot="10800000">
            <a:off x="6565714" y="1426623"/>
            <a:ext cx="154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02" name="Shape 402"/>
          <p:cNvCxnSpPr/>
          <p:nvPr/>
        </p:nvCxnSpPr>
        <p:spPr>
          <a:xfrm>
            <a:off x="6296821" y="1426623"/>
            <a:ext cx="154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03" name="Shape 403"/>
          <p:cNvSpPr txBox="1"/>
          <p:nvPr/>
        </p:nvSpPr>
        <p:spPr>
          <a:xfrm>
            <a:off x="5819555" y="806237"/>
            <a:ext cx="1398900" cy="510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600" dirty="0"/>
              <a:t>slippage in </a:t>
            </a:r>
          </a:p>
          <a:p>
            <a:pPr lvl="0" algn="ctr" rtl="0">
              <a:buNone/>
            </a:pPr>
            <a:r>
              <a:rPr lang="en" sz="1600" dirty="0"/>
              <a:t>one undulator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5286170" y="4681668"/>
            <a:ext cx="1986300" cy="520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600" dirty="0"/>
              <a:t>slippage in </a:t>
            </a:r>
          </a:p>
          <a:p>
            <a:pPr lvl="0" algn="ctr" rtl="0">
              <a:buNone/>
            </a:pPr>
            <a:r>
              <a:rPr lang="en" sz="1600" dirty="0"/>
              <a:t>one chicane</a:t>
            </a:r>
          </a:p>
        </p:txBody>
      </p:sp>
      <p:cxnSp>
        <p:nvCxnSpPr>
          <p:cNvPr id="405" name="Shape 405"/>
          <p:cNvCxnSpPr/>
          <p:nvPr/>
        </p:nvCxnSpPr>
        <p:spPr>
          <a:xfrm>
            <a:off x="6000992" y="4741534"/>
            <a:ext cx="4370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406" name="Shape 406"/>
          <p:cNvSpPr txBox="1"/>
          <p:nvPr/>
        </p:nvSpPr>
        <p:spPr>
          <a:xfrm>
            <a:off x="228600" y="1333200"/>
            <a:ext cx="3889799" cy="4153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buClr>
                <a:srgbClr val="000000"/>
              </a:buClr>
              <a:buSzPct val="145833"/>
              <a:buFont typeface="Arial"/>
              <a:buChar char="•"/>
            </a:pPr>
            <a:r>
              <a:rPr lang="en" sz="1600" dirty="0"/>
              <a:t>Mode locked FEL's produce short pulses with controllable bandwidth</a:t>
            </a:r>
            <a:r>
              <a:rPr lang="en" sz="1600" baseline="30000" dirty="0"/>
              <a:t>*</a:t>
            </a:r>
          </a:p>
          <a:p>
            <a:pPr marL="457200" lvl="0" indent="-317500" rtl="0">
              <a:lnSpc>
                <a:spcPct val="115000"/>
              </a:lnSpc>
              <a:buClr>
                <a:srgbClr val="000000"/>
              </a:buClr>
              <a:buSzPct val="145833"/>
              <a:buFont typeface="Arial"/>
              <a:buChar char="•"/>
            </a:pPr>
            <a:r>
              <a:rPr lang="en" sz="1600" dirty="0"/>
              <a:t>Microbunched beam acts as a periodic lasing medium similar to a ring resonator</a:t>
            </a:r>
          </a:p>
          <a:p>
            <a:pPr marL="457200" lvl="0" indent="-317500" rtl="0">
              <a:lnSpc>
                <a:spcPct val="115000"/>
              </a:lnSpc>
              <a:buClr>
                <a:srgbClr val="000000"/>
              </a:buClr>
              <a:buSzPct val="145833"/>
              <a:buFont typeface="Arial"/>
              <a:buChar char="•"/>
            </a:pPr>
            <a:r>
              <a:rPr lang="en" sz="1600" dirty="0"/>
              <a:t>Can enhance slippage by using chicanes so that pulses always see gain medium</a:t>
            </a:r>
          </a:p>
          <a:p>
            <a:pPr marL="457200" lvl="0" indent="-317500" rtl="0">
              <a:lnSpc>
                <a:spcPct val="115000"/>
              </a:lnSpc>
              <a:buClr>
                <a:srgbClr val="000000"/>
              </a:buClr>
              <a:buSzPct val="145833"/>
              <a:buFont typeface="Arial"/>
              <a:buChar char="•"/>
            </a:pPr>
            <a:r>
              <a:rPr lang="en" sz="1600" dirty="0"/>
              <a:t>Slippage provided by chicanes between gain sections introduces mode coupling</a:t>
            </a:r>
          </a:p>
          <a:p>
            <a:pPr marL="457200" lvl="0" indent="-317500" rtl="0">
              <a:lnSpc>
                <a:spcPct val="115000"/>
              </a:lnSpc>
              <a:buClr>
                <a:srgbClr val="000000"/>
              </a:buClr>
              <a:buSzPct val="145833"/>
              <a:buFont typeface="Arial"/>
              <a:buChar char="•"/>
            </a:pPr>
            <a:r>
              <a:rPr lang="en" sz="1600" dirty="0"/>
              <a:t>Periodic resonance condition controlled by energy or current modulation</a:t>
            </a:r>
          </a:p>
        </p:txBody>
      </p:sp>
    </p:spTree>
    <p:extLst>
      <p:ext uri="{BB962C8B-B14F-4D97-AF65-F5344CB8AC3E}">
        <p14:creationId xmlns:p14="http://schemas.microsoft.com/office/powerpoint/2010/main" val="2798090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/>
        </p:nvSpPr>
        <p:spPr>
          <a:xfrm>
            <a:off x="3719842" y="3729048"/>
            <a:ext cx="2345294" cy="14921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12" name="Shape 412"/>
          <p:cNvSpPr/>
          <p:nvPr/>
        </p:nvSpPr>
        <p:spPr>
          <a:xfrm>
            <a:off x="3638873" y="1886544"/>
            <a:ext cx="2571863" cy="16642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IFEL driven mode-locked </a:t>
            </a:r>
            <a:r>
              <a:rPr lang="en" dirty="0" smtClean="0"/>
              <a:t>FEL</a:t>
            </a:r>
            <a:br>
              <a:rPr lang="en" dirty="0" smtClean="0"/>
            </a:br>
            <a:r>
              <a:rPr lang="en" dirty="0" smtClean="0"/>
              <a:t>A 5</a:t>
            </a:r>
            <a:r>
              <a:rPr lang="en" baseline="30000" dirty="0" smtClean="0"/>
              <a:t>TH</a:t>
            </a:r>
            <a:r>
              <a:rPr lang="en" dirty="0" smtClean="0"/>
              <a:t> Generation light source</a:t>
            </a:r>
            <a:endParaRPr lang="en" dirty="0"/>
          </a:p>
        </p:txBody>
      </p:sp>
      <p:cxnSp>
        <p:nvCxnSpPr>
          <p:cNvPr id="414" name="Shape 414"/>
          <p:cNvCxnSpPr/>
          <p:nvPr/>
        </p:nvCxnSpPr>
        <p:spPr>
          <a:xfrm flipH="1">
            <a:off x="4233720" y="3297418"/>
            <a:ext cx="770399" cy="437999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415" name="Shape 415"/>
          <p:cNvCxnSpPr/>
          <p:nvPr/>
        </p:nvCxnSpPr>
        <p:spPr>
          <a:xfrm>
            <a:off x="5081741" y="3307548"/>
            <a:ext cx="889800" cy="427799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dash"/>
            <a:round/>
            <a:headEnd type="none" w="lg" len="lg"/>
            <a:tailEnd type="none" w="lg" len="lg"/>
          </a:ln>
        </p:spPr>
      </p:cxnSp>
      <p:graphicFrame>
        <p:nvGraphicFramePr>
          <p:cNvPr id="416" name="Shape 416"/>
          <p:cNvGraphicFramePr/>
          <p:nvPr>
            <p:extLst>
              <p:ext uri="{D42A27DB-BD31-4B8C-83A1-F6EECF244321}">
                <p14:modId xmlns:p14="http://schemas.microsoft.com/office/powerpoint/2010/main" val="626248011"/>
              </p:ext>
            </p:extLst>
          </p:nvPr>
        </p:nvGraphicFramePr>
        <p:xfrm>
          <a:off x="349675" y="1295400"/>
          <a:ext cx="2698325" cy="50248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0675"/>
                <a:gridCol w="897650"/>
              </a:tblGrid>
              <a:tr h="380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 dirty="0"/>
                        <a:t>Energy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954 MeV</a:t>
                      </a:r>
                    </a:p>
                  </a:txBody>
                  <a:tcPr marL="91425" marR="91425" marT="91425" marB="91425"/>
                </a:tc>
              </a:tr>
              <a:tr h="380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Relative energy spread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0.18 %</a:t>
                      </a:r>
                    </a:p>
                  </a:txBody>
                  <a:tcPr marL="91425" marR="91425" marT="91425" marB="91425"/>
                </a:tc>
              </a:tr>
              <a:tr h="380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Bunching period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800 nm</a:t>
                      </a:r>
                    </a:p>
                  </a:txBody>
                  <a:tcPr marL="91425" marR="91425" marT="91425" marB="91425"/>
                </a:tc>
              </a:tr>
              <a:tr h="380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 dirty="0"/>
                        <a:t>Peak current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13 kA</a:t>
                      </a:r>
                    </a:p>
                  </a:txBody>
                  <a:tcPr marL="91425" marR="91425" marT="91425" marB="91425"/>
                </a:tc>
              </a:tr>
              <a:tr h="380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Microbunch length (rms)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18 nm</a:t>
                      </a:r>
                    </a:p>
                  </a:txBody>
                  <a:tcPr marL="91425" marR="91425" marT="91425" marB="91425"/>
                </a:tc>
              </a:tr>
              <a:tr h="380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FEL wavelength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/>
                        <a:t>5 nm</a:t>
                      </a:r>
                    </a:p>
                  </a:txBody>
                  <a:tcPr marL="91425" marR="91425" marT="91425" marB="91425"/>
                </a:tc>
              </a:tr>
              <a:tr h="380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Undulator period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16 mm</a:t>
                      </a:r>
                    </a:p>
                  </a:txBody>
                  <a:tcPr marL="91425" marR="91425" marT="91425" marB="91425"/>
                </a:tc>
              </a:tr>
              <a:tr h="380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Periods per undulator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16</a:t>
                      </a:r>
                    </a:p>
                  </a:txBody>
                  <a:tcPr marL="91425" marR="91425" marT="91425" marB="91425"/>
                </a:tc>
              </a:tr>
              <a:tr h="5180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Periods slipped per chicane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144</a:t>
                      </a:r>
                    </a:p>
                  </a:txBody>
                  <a:tcPr marL="91425" marR="91425" marT="91425" marB="91425"/>
                </a:tc>
              </a:tr>
              <a:tr h="354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Total slippage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 dirty="0"/>
                        <a:t>160</a:t>
                      </a:r>
                    </a:p>
                  </a:txBody>
                  <a:tcPr marL="91425" marR="91425" marT="91425" marB="91425"/>
                </a:tc>
              </a:tr>
              <a:tr h="5180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Slippage enhancement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10</a:t>
                      </a:r>
                    </a:p>
                  </a:txBody>
                  <a:tcPr marL="91425" marR="91425" marT="91425" marB="91425"/>
                </a:tc>
              </a:tr>
              <a:tr h="5180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/>
                        <a:t>Undulator + chicane segments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200" dirty="0"/>
                        <a:t>54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417" name="Shape 417"/>
          <p:cNvSpPr txBox="1"/>
          <p:nvPr/>
        </p:nvSpPr>
        <p:spPr>
          <a:xfrm>
            <a:off x="4317001" y="3804105"/>
            <a:ext cx="758999" cy="7040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600" dirty="0"/>
              <a:t>266 as FWHM</a:t>
            </a:r>
          </a:p>
        </p:txBody>
      </p:sp>
      <p:cxnSp>
        <p:nvCxnSpPr>
          <p:cNvPr id="418" name="Shape 418"/>
          <p:cNvCxnSpPr/>
          <p:nvPr/>
        </p:nvCxnSpPr>
        <p:spPr>
          <a:xfrm>
            <a:off x="4853436" y="4415430"/>
            <a:ext cx="219600" cy="9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9" name="Shape 419"/>
          <p:cNvCxnSpPr/>
          <p:nvPr/>
        </p:nvCxnSpPr>
        <p:spPr>
          <a:xfrm rot="10800000">
            <a:off x="5290306" y="4418730"/>
            <a:ext cx="249900" cy="2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20" name="Shape 420"/>
          <p:cNvSpPr/>
          <p:nvPr/>
        </p:nvSpPr>
        <p:spPr>
          <a:xfrm>
            <a:off x="6293441" y="1952369"/>
            <a:ext cx="2393359" cy="15326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22" name="Shape 422"/>
          <p:cNvSpPr txBox="1"/>
          <p:nvPr/>
        </p:nvSpPr>
        <p:spPr>
          <a:xfrm>
            <a:off x="7170305" y="1472818"/>
            <a:ext cx="1253699" cy="2915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Spectra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4545305" y="1472818"/>
            <a:ext cx="1253699" cy="2915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Temporal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4013141" y="5314087"/>
            <a:ext cx="2280300" cy="78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Pulse width controlled with number of periods per undulator</a:t>
            </a:r>
          </a:p>
        </p:txBody>
      </p:sp>
      <p:sp>
        <p:nvSpPr>
          <p:cNvPr id="425" name="Shape 425"/>
          <p:cNvSpPr/>
          <p:nvPr/>
        </p:nvSpPr>
        <p:spPr>
          <a:xfrm>
            <a:off x="6762693" y="4011760"/>
            <a:ext cx="1268203" cy="39495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426" name="Shape 426"/>
          <p:cNvSpPr txBox="1"/>
          <p:nvPr/>
        </p:nvSpPr>
        <p:spPr>
          <a:xfrm>
            <a:off x="6615420" y="3627560"/>
            <a:ext cx="1865999" cy="244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mode separation</a:t>
            </a:r>
          </a:p>
        </p:txBody>
      </p:sp>
      <p:sp>
        <p:nvSpPr>
          <p:cNvPr id="427" name="Shape 427"/>
          <p:cNvSpPr/>
          <p:nvPr/>
        </p:nvSpPr>
        <p:spPr>
          <a:xfrm>
            <a:off x="1905000" y="4028376"/>
            <a:ext cx="79886" cy="23882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428" name="Shape 428"/>
          <p:cNvSpPr/>
          <p:nvPr/>
        </p:nvSpPr>
        <p:spPr>
          <a:xfrm>
            <a:off x="1412613" y="4984848"/>
            <a:ext cx="720987" cy="19675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429" name="Shape 429"/>
          <p:cNvSpPr/>
          <p:nvPr/>
        </p:nvSpPr>
        <p:spPr>
          <a:xfrm>
            <a:off x="1736272" y="4593319"/>
            <a:ext cx="168728" cy="207281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430" name="Shape 430"/>
          <p:cNvSpPr/>
          <p:nvPr/>
        </p:nvSpPr>
        <p:spPr>
          <a:xfrm>
            <a:off x="779873" y="5509660"/>
            <a:ext cx="667927" cy="20534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431" name="Shape 431"/>
          <p:cNvSpPr txBox="1"/>
          <p:nvPr/>
        </p:nvSpPr>
        <p:spPr>
          <a:xfrm>
            <a:off x="6615420" y="4597457"/>
            <a:ext cx="2000100" cy="244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number of sidebands</a:t>
            </a:r>
          </a:p>
        </p:txBody>
      </p:sp>
      <p:sp>
        <p:nvSpPr>
          <p:cNvPr id="432" name="Shape 432"/>
          <p:cNvSpPr/>
          <p:nvPr/>
        </p:nvSpPr>
        <p:spPr>
          <a:xfrm>
            <a:off x="7924800" y="5002674"/>
            <a:ext cx="698816" cy="255126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433" name="Shape 433"/>
          <p:cNvSpPr txBox="1"/>
          <p:nvPr/>
        </p:nvSpPr>
        <p:spPr>
          <a:xfrm>
            <a:off x="6556515" y="5352326"/>
            <a:ext cx="2280300" cy="8514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Spectral width controlled by number periods per undulator</a:t>
            </a:r>
          </a:p>
        </p:txBody>
      </p:sp>
    </p:spTree>
    <p:extLst>
      <p:ext uri="{BB962C8B-B14F-4D97-AF65-F5344CB8AC3E}">
        <p14:creationId xmlns:p14="http://schemas.microsoft.com/office/powerpoint/2010/main" val="6185070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07855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Collaborators:</a:t>
            </a:r>
          </a:p>
          <a:p>
            <a:r>
              <a:rPr lang="en-US" sz="2000" i="1" dirty="0" smtClean="0"/>
              <a:t>S. Anderson</a:t>
            </a:r>
            <a:r>
              <a:rPr lang="en-US" sz="2000" i="1" dirty="0" smtClean="0"/>
              <a:t>, A. </a:t>
            </a:r>
            <a:r>
              <a:rPr lang="en-US" sz="2000" i="1" dirty="0" err="1" smtClean="0"/>
              <a:t>Tremaine</a:t>
            </a:r>
            <a:r>
              <a:rPr lang="en-US" sz="2000" i="1" dirty="0" smtClean="0"/>
              <a:t>, S. Fisher, G. Anderson </a:t>
            </a:r>
            <a:r>
              <a:rPr lang="en-US" sz="2000" i="1" dirty="0" smtClean="0"/>
              <a:t>LLNL</a:t>
            </a:r>
          </a:p>
          <a:p>
            <a:endParaRPr lang="en-US" sz="2000" i="1" dirty="0" smtClean="0"/>
          </a:p>
          <a:p>
            <a:pPr marL="400050" indent="-400050"/>
            <a:r>
              <a:rPr lang="en-US" sz="2000" i="1" dirty="0" smtClean="0"/>
              <a:t>I. </a:t>
            </a:r>
            <a:r>
              <a:rPr lang="en-US" sz="2000" i="1" dirty="0" err="1" smtClean="0"/>
              <a:t>Pogorelsky</a:t>
            </a:r>
            <a:r>
              <a:rPr lang="en-US" sz="2000" i="1" dirty="0" smtClean="0"/>
              <a:t>, V. </a:t>
            </a:r>
            <a:r>
              <a:rPr lang="en-US" sz="2000" i="1" dirty="0" err="1" smtClean="0"/>
              <a:t>Yakimenko</a:t>
            </a:r>
            <a:r>
              <a:rPr lang="en-US" sz="2000" i="1" dirty="0" smtClean="0"/>
              <a:t>, </a:t>
            </a:r>
            <a:r>
              <a:rPr lang="en-US" sz="2000" i="1" dirty="0" smtClean="0"/>
              <a:t>M. </a:t>
            </a:r>
            <a:r>
              <a:rPr lang="en-US" sz="2000" i="1" dirty="0" err="1" smtClean="0"/>
              <a:t>Fedurin</a:t>
            </a:r>
            <a:r>
              <a:rPr lang="en-US" sz="2000" i="1" dirty="0" smtClean="0"/>
              <a:t>, K. </a:t>
            </a:r>
            <a:r>
              <a:rPr lang="en-US" sz="2000" i="1" dirty="0" err="1" smtClean="0"/>
              <a:t>Kusche</a:t>
            </a:r>
            <a:r>
              <a:rPr lang="en-US" sz="2000" i="1" dirty="0" smtClean="0"/>
              <a:t>, M. </a:t>
            </a:r>
            <a:r>
              <a:rPr lang="en-US" sz="2000" i="1" dirty="0" err="1" smtClean="0"/>
              <a:t>Polyansky</a:t>
            </a:r>
            <a:r>
              <a:rPr lang="en-US" sz="2000" i="1" dirty="0" smtClean="0"/>
              <a:t>, M. </a:t>
            </a:r>
            <a:r>
              <a:rPr lang="en-US" sz="2000" i="1" dirty="0" err="1" smtClean="0"/>
              <a:t>Babzien</a:t>
            </a:r>
            <a:r>
              <a:rPr lang="en-US" sz="2000" i="1" dirty="0" smtClean="0"/>
              <a:t> BNL</a:t>
            </a:r>
            <a:endParaRPr lang="en-US" sz="2000" i="1" dirty="0" smtClean="0"/>
          </a:p>
          <a:p>
            <a:pPr marL="400050" indent="-400050"/>
            <a:endParaRPr lang="en-US" sz="2000" i="1" dirty="0" smtClean="0"/>
          </a:p>
          <a:p>
            <a:pPr marL="400050" indent="-400050"/>
            <a:r>
              <a:rPr lang="en-US" sz="2000" i="1" dirty="0" smtClean="0"/>
              <a:t>A. </a:t>
            </a:r>
            <a:r>
              <a:rPr lang="en-US" sz="2000" i="1" dirty="0" err="1" smtClean="0"/>
              <a:t>Murokh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Radiabeam</a:t>
            </a:r>
            <a:r>
              <a:rPr lang="en-US" sz="2000" i="1" dirty="0" smtClean="0"/>
              <a:t> Technologies</a:t>
            </a:r>
          </a:p>
          <a:p>
            <a:pPr marL="400050" indent="-400050"/>
            <a:endParaRPr lang="en-US" sz="2000" i="1" dirty="0" smtClean="0"/>
          </a:p>
          <a:p>
            <a:pPr marL="400050" indent="-400050"/>
            <a:r>
              <a:rPr lang="en-US" sz="2000" i="1" dirty="0" smtClean="0"/>
              <a:t>E. </a:t>
            </a:r>
            <a:r>
              <a:rPr lang="en-US" sz="2000" i="1" dirty="0" err="1" smtClean="0"/>
              <a:t>Threkheld</a:t>
            </a:r>
            <a:r>
              <a:rPr lang="en-US" sz="2000" i="1" dirty="0" smtClean="0"/>
              <a:t>, O. B. Williams, Y. Sakai, R. Li, M. Westfall, J. B. </a:t>
            </a:r>
            <a:r>
              <a:rPr lang="en-US" sz="2000" i="1" dirty="0" err="1" smtClean="0"/>
              <a:t>Rosenzweig</a:t>
            </a:r>
            <a:r>
              <a:rPr lang="en-US" sz="2000" i="1" dirty="0" smtClean="0"/>
              <a:t>, UCLA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343400"/>
            <a:ext cx="4953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Funding agencies:</a:t>
            </a:r>
          </a:p>
          <a:p>
            <a:endParaRPr lang="en-US" sz="2000" dirty="0" smtClean="0"/>
          </a:p>
          <a:p>
            <a:pPr lvl="1"/>
            <a:r>
              <a:rPr lang="en-US" i="1" dirty="0" smtClean="0"/>
              <a:t>DTRA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DOE-HEP / DOE-BES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University of California Office of the President</a:t>
            </a:r>
          </a:p>
          <a:p>
            <a:pPr lvl="1"/>
            <a:endParaRPr lang="en-US" i="1" dirty="0" smtClean="0"/>
          </a:p>
        </p:txBody>
      </p:sp>
      <p:sp>
        <p:nvSpPr>
          <p:cNvPr id="102402" name="AutoShape 2" descr="data:image/jpg;base64,/9j/4AAQSkZJRgABAQAAAQABAAD/2wBDAAkGBwgHBgkIBwgKCgkLDRYPDQwMDRsUFRAWIB0iIiAdHx8kKDQsJCYxJx8fLT0tMTU3Ojo6Iys/RD84QzQ5Ojf/2wBDAQoKCg0MDRoPDxo3JR8lNzc3Nzc3Nzc3Nzc3Nzc3Nzc3Nzc3Nzc3Nzc3Nzc3Nzc3Nzc3Nzc3Nzc3Nzc3Nzc3Nzf/wAARCABeAF4DASIAAhEBAxEB/8QAHAAAAQQDAQAAAAAAAAAAAAAABQMEBgcAAQII/8QAOhAAAgECBAQDBwEHAwUAAAAAAQIDBBEABRIhBhMxQQdRYRQiMkJxgZGhFSMkUmLB0TNy8DSisbLh/8QAGgEAAgMBAQAAAAAAAAAAAAAAAwUBAgQABv/EADARAAEDAgMECQUBAQAAAAAAAAEAAgMEERIxUSEiQWEFEyMycYGxweEUQqHR8PGR/9oADAMBAAIRAxEAPwC8caJsL4y488Ms1zKmyyjkqaqVI40UsSzWAA74o94aLldmnM0qRJqkYAYg3EfiXlOVc6KlL1c8YuywDWE/3Hov5xCeI+J804udo6FmpcrYmKJmYIaiXYpG5uDEHBIXuTbe1yAipBWyz0OQZfNULPAvOp1UKsLgkhmc3CsATG2wJtqvc7UDHyDHIcLfz56Li4N2DNHq/wAQuIasz6VpsvWOn9p0yapZGi2OpdNl+b/ta+4tgfRZtxJmWX01d+2pVaapSFo4qSM6AZeWW6XNtjc7XIFxtfk5TZQ2cZ+EVdca0+WrzOWGAVkEjdiBuN+9upuk2V5DTrZcuzOYqhYc6vMZt52Vdrn7+nU4kU9O4bsJdztf1VDPbN4CdUWd8TCpKQ5w7MalaWETUikOxVmJJWxAGm1+3fpgrlfibndKYEzGhjqg8cUn8KxLqJBdRoO5Nt7A9LYBNlmSuksZTN6Nfhfk1YmUbb6gwBIt9rd8Yclr0kWTKMyhzENAYRGbU9QU5fLGknZiqGwNzbp3xzoKdvejLPK35HupbNi2B11bvDnG2UZ7+7gm5dQB70EilZF+qnfEmRgygqQR6HHmSijjUrTVXNhqYZGeSScFJKCBFtcEWLMSRZRcbKo3Y4sPg3jmsy+rTKuJbIS4iScsvx9QkmkkJJbqNvXfEPa+EYgcTNeI/asCD4q2u+N4ShmSWNXRrgjvhS+CNcCMQyKkpKaVYomd+gHYYorj/iCt4kqqoZeySZdl0wEi3BEr/wBQvfQOgPRmIt1tiwfFTPJMsyP2ekYLVVbCGElgtmbvc27X3xVC00q1NJkuXvAtdLeISIH5tOl/e1SX0kadVwgsbsWubYpGA95kd3Wevx6qDsGEZlc5RQVGfNNUVhejpgOTmU8dj7S6t7qovQP1uRsNz3tiQT1EdNSJQ5dTLT0wP7unjYgNb5mPVvU/bHNcqU8MdJlzcqhpF0RqR183uPmNrm9/0wxgqOVO5qN3I2cdAo7emNEckYlBqtl9rb5D5WZ7JZWEwbQM9f8AEo8IhJqGc8/u6gb+QC+XT1wlMk8dJNzVjdmUlnViN/KxB2HTDonmToFIKourbuT8P+fxjVd/0M3loP22w7sM0queKTn9pVzUKEj0X12OolfPoNx1x0kHJYzU5LSN8YJ2kHff5fS2HTfGe9jv+cNopFgVo2O0baVv/L2/uPtiHlrQS/Jc3E42ZtKXqUoc/pFizRSXQEQVi/6sBHYn5gO4wAq0aklq8uz9aeNhFNUJKw/dTOwAWXbd2NzYdrH1OH5lkednj9xNgQfnN7D6eV8PaugkzjKmpGKNX04M1C+gWBG5i36ggd++EfWR4jJB3BnoOY902a18Qa2bM5ao74TcaCpeTJq2Z3kiBMEs1g0kY2Gr+oDr5jfscWyCCMeap8wkSLK83pzUQyUy3gHLVYQVvrVnFryNoJIAsAVGPQHDmZxZtk9NWQn3JEBFt7XHTAHNEUuEd120eK0g4hzVW+Ic0mZcZrSxUy1aUlOzPCZChOs6diAd9Knsdm6YC8MRJG+aVqQS0/s0aUFPFMQWjZrtJ0AAI3GwHXffGcS+y1XGObCvhp5Yw0KI09VySGKXAUlWuxJ7iw7kYUyOUJwykjo4NRmE7kKrORaw7A/83xanaHU8Q4OIJ89qFOcOM6JWoAblxjYO4BHmBuf/AAB98NKkcusW4+IWHkRbGqqvijmic67aSN0K2uVBO9uwxzVzCeBJ41YWs1iDt9yBf7Y19MsbJTm2bbLP0VJgnDdbrdPI4mCBtN20n3b322/xg/lNDBmDw0tRIXnnYoUiUqtiCAbi526/TfACmmhjdpZSFRVaUvYnYLuQB9DiR8H8W8P0UzNHFXVlfJdYuXS2VFsTYXPUgXP0xhopiaO2Mgg8PQrZWwj6u+EEELri3J3yTMjFDIhgaLmIXS7D+YbEDra398RYymSW77lV1Enue34vgrm3FuWZzmkUnPmDzaY9DQN8xGken/2+A87WL6bEkBBbue+K9K1DnQsbfPNE6OgDZXutlkU8pI0qKdg4urLY/Q9cPKKolQR1AY85GuSOupT1/I/XDWCSOCEo2u636RsR+QMaoqtGDkJIAZCRZC1we3ug7/5w46PgYylbGfuCU10jpJ3P0Kb5hHJQcS1lHl0dNHJVulTStNHchZQSwUgEqAbm69lN9sT3wbrw2UVdDzEkWjqHjR0BClbhltfe1m2vvYDEE4mrFpKzLa2xJOVyIY3LIJAHYBWI3AN+m17Wvg74avMmZZyJYpYpHSmmMTFgU1Kdhrs1tha+EtXIY6ITcW/4mUW11tUD4xTOIOOqykyVWaaoEcoRIY2JKqV21A2+E4V4WkeXheRZDaanzGQOLWI1qG3+4P4wX8ZKaryrO6DOstmmgmIaDmxGzXNyB/7D74jvB8ctHmVTlFbNAZ8xjJESyh2imS7KHt0Zrtsd/wC5IC5sLHG1mEDnsNvTaqTNxXAzK1xGNcKXFwVIvc3Bw3yWtRqERTLc3AIB7k2+nQXwXzKDnU28ZbR72gGxPmPxfACky1FklqtDyRxSLqgB0hlN7nV6fT8YZVj+rd1hF2kJPAHufhYd7gicVIZ43SNl5EySR7i5BIIsP+d8KcGQNBRaUkIY1ysW02b/AEJBa+FmihaAfs+p12kDCMJYxg72Yn5gdrYJ5ZRNEqzIvuzVgfTY+6eVIGtt0uRv64RVADIndW0hh1yXraB8UjME5GPgo1mdH7Vn+WOzBWFLSMdKAA6EBufxh5FTsk0ckwAFzsBawAJ/tb74eVVG8ZjlG870MEekixVdA1HfubW+l8NKippIqVuW71FSsRjWBlsAzEAkMDuB/ffBosO6+ZpIA2aFDrnxizKUgH7kxq6lqk6wRoAOhOu1/Lre18EsqhaGnOrSHZjfT0Fvdt+mOIKeKmhL6RLURqARqDWbsPQ32vgnl9KJZYqcOAtvfk7ADdm+nU/fDyElkZqJNL+C89O4OIiYEI4pXNJM4y6nyP2oVVJlvMdqZ9LRh2JO4sRtb84N+DsU2YNm1U4Us7Rqx021MBckjpc6t8RLM6nOauvr+I8r50NFMHjWaKVVIiX3dJ3v0W9sWv4OZSaDheOaVCslSTKQe2q1v0C4R1cT3UwhcO9/3U3TNlg644I5x7kQz/IJ6YHTKF1RuOqON1P5tijqCN5KeWndpIszjqYkjUqA6zBmZ2WNbXICAEsduYbkDHpVlDAgi4OxxUvibwZULJPm+SiYCVdFdDA2kzxbEj1Ow27gDysTNeIZDi7js+R+VxFxzQdZhnNMa6IrG6HTXU8TA6JOmoMNuW3UEbdd7DDeBRTnkquiM35fYf7cDcvrJP4SryrlpUyyCCjp0BcGHf3J2OzXsWN91G/w7A1TVNDnn7mn0QVrAM9FK/x36NE/Rgeo7/rjfDOKfs5RdvA525H9rDPAXHGzNNY4Y6fMzUSajBMypMi7N9b9PT74kysZ6uGoBAjRgUaK4URqQSo9NIP1sfLEZqEqoWanqo2SIXBkeP3j9vL+r9MainlpoJpYayZZgjWkWTaRSNJbbY7WB8rD0xrlibOAWG4QYJjCd4KZ8XNQyZc0VXqWdNSJILargkMPPt9bFWsbm1cw5bUiSNmQaGI96+6i+wPlb08hgnVBuc4FRIFDWczMZNTDooPU7AX64cUVNVZk5Hs7pGBdrbKR6v8AKPTrgZhijZ2rsld08jzuBI8tayVZflW4jZdiW8x6Dy+pxmdVLUFGcnWaFa+rUe0TSPy1ghO4Qt0Rn6XOw9L4VmzWKklhpclaOprpZBCK51PstM9rhVa1mfy7b4ExVclLqpqEGtnzAMrU1Ql5xPcB+YOhAI31e70K2IOM0031NuEY8r/HqiwQFu87NJ0mSftPiI5NCJ2EsyzVImpeQ1NGvykXI1WKi42tbchseiMvpUo6SKCNAqItgo7eQxEPDjg5eHqAS1IR66bS0rgfgDyUdh53OJyBtjCHGd/W8Mh7nzW3IWWY4mjSSMq6gg+eFMYcFLQQQVF1VfGPh3Jz6jMeHmWGonR0niJskyt8QNuhPmLX9OuKxqtdLVVh4io1p6haYRUkD05CJp+HRY2ItcXvfcte+PUBwLzfIsuzWAw1tJFKh7MoIHqMDa6WAWbvN0/R0Ulod4qjoswzWip6haWuZoqOmWWaCstUxk6Q7ol/esobfe23XcDHVVmTBaiWoyvJpjTokkrQtPCbOrMLgbXIU+flibZl4TZU+t8tqKiiupXTFKQtjsRpIIse4FsAqnw8rkM2niF257KH5tMHJ0gqu9x0ubbd8BkqqJp7QFp/tF3VvPNAmzetpa6algynKoHhp2qHlVHqGMY/kLEahuCLGxFzfDHimorKrKWlrM2lqm1oOUDy4gjxrKhEYAAupYG+4ZLDriXUnhlUVk8c02fzcyJdCGGER6BckgddiSx9bnEoynwsyKklE9Uj1kwNy9Qxcn7Hb9MWjqqQ2MLcR/tVGB2RVZ5PDmWazleGaJ4udGsVRMDop2sBZtNvi+IEAFTe9r74tXgrgWmyT+Lq2eqzGRQJKiYXY7AAbk2Gw26m2/liW0dDTUcapTwoiqLKAOn08sOh0wRwknPa5aD3PFSLNC0ALY6xmMwZQv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27038"/>
            <a:ext cx="895350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4419600"/>
            <a:ext cx="895350" cy="895350"/>
          </a:xfrm>
          <a:prstGeom prst="rect">
            <a:avLst/>
          </a:prstGeom>
        </p:spPr>
      </p:pic>
      <p:sp>
        <p:nvSpPr>
          <p:cNvPr id="102404" name="AutoShape 4" descr="data:image/jpg;base64,/9j/4AAQSkZJRgABAQAAAQABAAD/2wBDAAkGBwgHBgkIBwgKCgkLDRYPDQwMDRsUFRAWIB0iIiAdHx8kKDQsJCYxJx8fLT0tMTU3Ojo6Iys/RD84QzQ5Ojf/2wBDAQoKCg0MDRoPDxo3JR8lNzc3Nzc3Nzc3Nzc3Nzc3Nzc3Nzc3Nzc3Nzc3Nzc3Nzc3Nzc3Nzc3Nzc3Nzc3Nzc3Nzf/wAARCABeAF4DASIAAhEBAxEB/8QAHAAAAgIDAQEAAAAAAAAAAAAABgcEBQABAwII/8QAPRAAAgEDAwIEBAMFBAsAAAAAAQIDBAURABIhBjETIkFRBxRhcTKBkSNCUqHwFRY0wSQzQ1NicnOSsdHx/8QAGQEAAgMBAAAAAAAAAAAAAAAAAgMBBAUA/8QAJREAAgIBBAICAgMAAAAAAAAAAQIAAxESITFBBCJRcRMjMmGh/9oADAMBAAIRAxEAPwB460eO+szrjV1UNJTvPUSLHEgJZmOABqCQBkzp1JAHJA0NXvrW02qQwCQ1NVkDwYeTn2J7DQT1X1hXXaGoa3s1Na4yFLrkST5JA7cqhII3e/HPbVAYbbFSTRrUH5au2mMSRnxY2CsVPA86k5Q49TggEarPYx42i2sHUL6jre91dVJS0VPR0kqhiI55NzkggbfYNyODqBH1PeppmjluksLrC8xjSkUYCKxZTlgQcoR9/wCdRcCWCS3QwUbNCEK1820klArssSAv5iN3Pc86im729ZVkmvVRUyrTmDett3fsznIy7gnhiM47Y0KozDYZg/sMu6frK/ItRMK5GpYWVS8sPJLZwMDPPB/TV5Q9e3GGV46+2CdIwhaakOcq4yp2nvkf/NAUFVZjBJAl6URSsrGOro5I1yM7SHjLY4J/U6l1z1JtcksIhq42lDS1VMyzRqqptj248ybecZHrnPvLKynsSM2LzG/ZOo7XeUzQ1Ks4/FG3DD8j6auNfPYjW3UNPMjOK9yJUeFmDIGGI1UjytkgkjPGQByTphdJdcN81HaeoWjWqKoYp1/DJuUEA+xwdGtvzDWzPMYes1oMD21vVjMZPLEKMnsNJrr7q+C6XkWwyutrgciXwsEyuMjtkZAPpnnH20efES9PaLA4p2C1VUfAhPszev5DJ/LSsEj2+2MtuleSkOcyq61EbScAZQgbS4yNrDggEZ51VtfJwIuxsbCbFOkVfFNQvG2+nJkyoFG0OMO5JYsqZzlSM7s4weNUFZ1JHRkwdPl49oKtXsNsr57iMf7JOeAPMfU+muXVlyenZ7RCyhhJvuDxDAeb/dgdtkfYDtuB9hoZDcc/bVrxfFBXU8OusDcyb4pdyzEl2PmJOSf103vhxerJeL01vt9iNuaNfFSWCZh4yqMYlII3fizzkaTwpKwBf9EqORuB8JvMPft200PhjcLR0vbqmqrRVPcp3RXRKdsxqX2iPkDJySzY4HAznvbsxp2hma+Nlngt1xoLjSQJBHVK0c3hrtBccg8epBOT9BpbUtfUUNStTRTywTr2kjcqR+Y01fije7b1HZY6O3ColrIZmlRjAwVgjMmO37wLFfcKfcZUU9PUwoHmp5o0JABeMqCSM4BI9udRXgphv9nLxvCy13yK7Yp5zFSXJsiKbAWCZm45HaOQ+jjAPY4zqxYRNGWqw0EccSQNSmQLJLNDEBhjg+Gq4JGeTnjOchck8c8++fXRpZrs9xtsjzhaiuoYh4yysxWrgHCswBG5oyVznupHsdUvJ8cJ7rxFW1jGoRq/DXqlq+D+y66RnnjUtTTOu01EQJGfuCMHR8NIOsr6ukr6SvpDGWgfxoWeoQS1EYULlYuNkbBSQoHZuONPK1Vkdwt1PWQNujmjDqfoRnSqWPBnI2YsPibcFl6qo6WWREp6OnaSQyuyqpby5yo3Z5GAOcn2zoYlnpKaSS4Uy7kpIWrBlgyM6BY4gDtVvxsMhhnPvnJm9Y1cw+IddElVBTJMUheWpjV0VMA8hgRjIHp6aG7xWGTp25/4YHx6amDU0YRHUPK5YAYHJRfQemlqmpwPmLzmzEDizOSzMWYnJY9ye+dW/S1upbrdTTVzTCAU80r+ARvOxC2OQRzjVOftoh6DIHUOCcBqOqXn/oPrYuJWo4+JbPG0P6C71kls30df1Q1JSoqAg0xwoBxyUyeOPX0z245Q9TyTs0cV76lLFeQZaYY7D1Tv27c555Oq6x9YT2qytb1gSTcrbHYnjI9v6/8AdNbq0UlQZHUtkg8Y75/XGM8fb2GsdTac5MotedsGFdR1RLTSBZL31OD3B303mGe/4Pcdj/nqfb6B+trbLT1l2v7UHiL/AIkwEOwbPGEzxn+QHpxRWa2v1PcVDkw0FPjxZMgFvTaCeckBe5OO5yTkkv8AeWA9SWqyWXYlvhnVZZEGFcKCdq/8PbJ9fyOVvbYCFQ79/wBRqO38m46iPlUJK6KSVViAT7Z1MsNwFrvFLVuA0KPtnQ9nibhx+ak6hSHdIze5J15IyMe/Gt7TqTB7loxjmiWCpZatqWNqWoaNqh5w0sqxrtVViOMkrtIOcds+xZXwnqy3T81C4YNQ1DRBWPKoeVB/XSvVTU3ikqjQQ18b2+mmnjllEceWgVcsxIA5Gfro4+DcRpJ7rSCohmULG5MDbkViWBXPrjGsTgynXs5EGviGRQdZXBv2aSTRo0ckkYcL2z3z37Zx7++h67CoqbBXPUMZGCwVAbwTGCqSMhwMDOPEBzjTC+LVC8FzoLjFJNEkw+WmeAZcqT2H1PI/TQnJE0k7SVsVRTUkqfLFKjCmOncbchSSxwxDFiBk86JTob6MLiyLbn97vq96Iw3U9HGePEWWMH080Tj/AD1UVdJNQ1U1LVKVnhcpIPqOOPprvaK3+zbpSVoGfl5lkI/iAIJH6a2H96zjuWoS2+Dfbq2QKMJEnJ7jB9PyB1xpKaarqoqanjLyyHaqg4yfv7fXV3Maa1y19B4khhncsjCMndEy5jb0zwwP0xqR0/Uw2K3S108CSVVV5aZMncyfxH+FCfzODrHLkDI56mcK1LAE/ctK29U1lp4rRbBH8yo2OykMkZxk8keZiff8/bVH09Aq9RQ1DThioeRlc4fhGJPbH9dtVdTHKlXHJVxpF4uHwi7UC5/dA4H251OlnWnpb7ejKjFoTTwEDG6WbynHHcLuP6ahKsDA5MarmywA9Rer+Bf+Uf8AjWz2P21tvpwNWvS9EKu7xvOhNNSj5icY7qhB2j3LNtUD662nYImZcJhPVUVQaxoaGneSqpo4KdfDzvTZGoYqAeTu4PfGORzpifCSndJbrJIEDDwY2CYwGCAsMjgkEkE6CFD/ACks0szOqs0tUqRpUKWblt0b7THg8biedNL4Z0TUvTaTyxrHLWO07KowBuPAx9BgaxVyxxK6DLEyx6vsq3yxVNGf9YVJjbHZh20kII/DqniFHPVXKRnSqEx8iZJDdsA5GSGY4H89fRZHHbS4+IfSkxaW72uIOzIVqYDnEi9+w78gH7gabavYnOuoZ7i06hsrXGMzUrLNXUkZDgZ3VMSDBYZA3OnY+6gEdtByp2xg+xGmBbUVfBMb+I0riSqrZGKml254XnIYcnPOeAARnMOtt1Jd4vmqhUt1U+CZ9uIJ89mYDJjJx3xtPPA76d4/khBpbiSlmdjNWNkvlnjpCqvcbchMUbZBqafOdv1ZP5rxrtQSCqqZpKx4/FK5WWRyChxgYA7Dt6cY4GqaW1XazSxVTRSwhGDw1UJ3Jkdirrx/PRBDJRdSftPGpaC6d5Y5GEcFR7sp7I3clTwfT21FlYzqXcQLq9XsvMmS0tPXrHR07CtqCdkARmwuR3JIB7k/9vP0F+rqyHMFot8glpaMkyTL2nmP4m+w/CPpn31ZXO601to5bdZJPEkmGypr8bTIv8EQPKr7nu30Gqqm6ar6lBNLEKSlPPj1R8NT9h3b7KDrqKwnu5+oxFCjJ5lBDTy1NQkFNE8s8jbUjQbmYn0wNG9po1t0LW6ikpqitXE1SHbyTyA4ESnI4UMT38zZx2GvVNDTWWdKOjWUSzHw56tiEnAPBVFyfCByO/mIPOAcalbpJYo6Kllpri0qmGBPl1EqDGCG44UAnDKxBx6+g+R5Bs2XiC1mdlmrPaI79eaajpqWaAkg1KSpgwxqMbd3Bbd3yeeB9Tp900KQQJFGoCIAqj2GhzojplbDQs858SuqPPPK3JJ9s6Jxoal21QlXAm9eZFDLtPY9x769azTjJi96w+HsVc7Vtp2x1GctEfwyaCmiqaa50NJV+JQLASjyyOFOwknYGwAcAsB6+YjsdPbGoldbaOvjMdXTpKp77hpDVHlYLIGiXpZZ0FTWxytbpdgmENKwiLRmVQSV7EYbA4wcc+mZkc/zNZQ0svgSyViRuWqLfTybA+TjO0EkDb+ujWr6AtztJ8jPPSeIpV1jbysDzgj2+mq9ugaxK2OqiuyeNEFEbPAp2hRgcYxwO3HoPbS8lTvANTjgwUpamrd5IaSogpZdq7YoIqeF3LKT5WA8xB28BgTnjVdFNPJDHWiWKonEjCrWsZXJXjbkvyUIyDjGDn6YPqb4eyq+XuYRcKAsMCKBt7YAGAR6Ec6tLb0BZKJleSI1Dr2Mpz/X5a7dthO/E3Zi5W113UzwwW6GoMULsoml4QxhsIxyMltm0EnuFHtpndL9KU9kBnkdqmulO6WeQ5JJ76IIKeKnjEcKBEHYKMDXTGmrV20NUCnI5mAY1vWazToU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427038"/>
            <a:ext cx="895350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logo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5029200"/>
            <a:ext cx="895350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IFEL Interaction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6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04800" y="3717925"/>
            <a:ext cx="708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>
                <a:latin typeface="Comic Sans MS" pitchFamily="66" charset="0"/>
              </a:rPr>
              <a:t>Undulator</a:t>
            </a:r>
            <a:r>
              <a:rPr lang="en-US" sz="2000" i="1" dirty="0">
                <a:latin typeface="Comic Sans MS" pitchFamily="66" charset="0"/>
              </a:rPr>
              <a:t> magnetic field to couple high power radiation with relativistic electrons</a:t>
            </a:r>
          </a:p>
        </p:txBody>
      </p:sp>
      <p:graphicFrame>
        <p:nvGraphicFramePr>
          <p:cNvPr id="44071" name="Object 39"/>
          <p:cNvGraphicFramePr>
            <a:graphicFrameLocks noChangeAspect="1"/>
          </p:cNvGraphicFramePr>
          <p:nvPr/>
        </p:nvGraphicFramePr>
        <p:xfrm>
          <a:off x="6184900" y="4318000"/>
          <a:ext cx="1282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5" name="Equation" r:id="rId4" imgW="1282680" imgH="787320" progId="">
                  <p:embed/>
                </p:oleObj>
              </mc:Choice>
              <mc:Fallback>
                <p:oleObj name="Equation" r:id="rId4" imgW="1282680" imgH="7873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4318000"/>
                        <a:ext cx="12827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72" name="Object 40"/>
          <p:cNvGraphicFramePr>
            <a:graphicFrameLocks noChangeAspect="1"/>
          </p:cNvGraphicFramePr>
          <p:nvPr/>
        </p:nvGraphicFramePr>
        <p:xfrm>
          <a:off x="4038600" y="4305300"/>
          <a:ext cx="134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6" name="Equation" r:id="rId6" imgW="1346040" imgH="723600" progId="Equation.3">
                  <p:embed/>
                </p:oleObj>
              </mc:Choice>
              <mc:Fallback>
                <p:oleObj name="Equation" r:id="rId6" imgW="1346040" imgH="723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305300"/>
                        <a:ext cx="13462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76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609600" y="5032375"/>
          <a:ext cx="25908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7" name="Equation" r:id="rId8" imgW="2489040" imgH="939600" progId="">
                  <p:embed/>
                </p:oleObj>
              </mc:Choice>
              <mc:Fallback>
                <p:oleObj name="Equation" r:id="rId8" imgW="2489040" imgH="939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674" r="-3674"/>
                      <a:stretch>
                        <a:fillRect/>
                      </a:stretch>
                    </p:blipFill>
                    <p:spPr bwMode="auto">
                      <a:xfrm>
                        <a:off x="609600" y="5032375"/>
                        <a:ext cx="2590800" cy="911225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3505200" y="5318125"/>
            <a:ext cx="533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i="1" dirty="0">
                <a:latin typeface="Comic Sans MS" pitchFamily="66" charset="0"/>
              </a:rPr>
              <a:t>Significant energy exchange between the particles and the wave happens when the resonance condition is satisfied.</a:t>
            </a:r>
          </a:p>
        </p:txBody>
      </p:sp>
      <p:grpSp>
        <p:nvGrpSpPr>
          <p:cNvPr id="127" name="Group 203"/>
          <p:cNvGrpSpPr>
            <a:grpSpLocks/>
          </p:cNvGrpSpPr>
          <p:nvPr/>
        </p:nvGrpSpPr>
        <p:grpSpPr bwMode="auto">
          <a:xfrm>
            <a:off x="5969000" y="2301875"/>
            <a:ext cx="2298700" cy="533400"/>
            <a:chOff x="3760" y="1288"/>
            <a:chExt cx="1448" cy="336"/>
          </a:xfrm>
        </p:grpSpPr>
        <p:grpSp>
          <p:nvGrpSpPr>
            <p:cNvPr id="201" name="Group 204"/>
            <p:cNvGrpSpPr>
              <a:grpSpLocks/>
            </p:cNvGrpSpPr>
            <p:nvPr/>
          </p:nvGrpSpPr>
          <p:grpSpPr bwMode="auto">
            <a:xfrm>
              <a:off x="3760" y="1288"/>
              <a:ext cx="768" cy="336"/>
              <a:chOff x="3728" y="1288"/>
              <a:chExt cx="768" cy="336"/>
            </a:xfrm>
          </p:grpSpPr>
          <p:sp>
            <p:nvSpPr>
              <p:cNvPr id="205" name="AutoShape 205"/>
              <p:cNvSpPr>
                <a:spLocks noChangeArrowheads="1"/>
              </p:cNvSpPr>
              <p:nvPr/>
            </p:nvSpPr>
            <p:spPr bwMode="auto">
              <a:xfrm>
                <a:off x="3728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AutoShape 206"/>
              <p:cNvSpPr>
                <a:spLocks noChangeArrowheads="1"/>
              </p:cNvSpPr>
              <p:nvPr/>
            </p:nvSpPr>
            <p:spPr bwMode="auto">
              <a:xfrm>
                <a:off x="3824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AutoShape 207"/>
              <p:cNvSpPr>
                <a:spLocks noChangeArrowheads="1"/>
              </p:cNvSpPr>
              <p:nvPr/>
            </p:nvSpPr>
            <p:spPr bwMode="auto">
              <a:xfrm>
                <a:off x="3920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AutoShape 208"/>
              <p:cNvSpPr>
                <a:spLocks noChangeArrowheads="1"/>
              </p:cNvSpPr>
              <p:nvPr/>
            </p:nvSpPr>
            <p:spPr bwMode="auto">
              <a:xfrm>
                <a:off x="4016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AutoShape 209"/>
              <p:cNvSpPr>
                <a:spLocks noChangeArrowheads="1"/>
              </p:cNvSpPr>
              <p:nvPr/>
            </p:nvSpPr>
            <p:spPr bwMode="auto">
              <a:xfrm>
                <a:off x="4112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2" name="AutoShape 210"/>
            <p:cNvSpPr>
              <a:spLocks noChangeArrowheads="1"/>
            </p:cNvSpPr>
            <p:nvPr/>
          </p:nvSpPr>
          <p:spPr bwMode="auto">
            <a:xfrm>
              <a:off x="4264" y="1288"/>
              <a:ext cx="432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AutoShape 211"/>
            <p:cNvSpPr>
              <a:spLocks noChangeArrowheads="1"/>
            </p:cNvSpPr>
            <p:nvPr/>
          </p:nvSpPr>
          <p:spPr bwMode="auto">
            <a:xfrm>
              <a:off x="4432" y="1288"/>
              <a:ext cx="488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212"/>
            <p:cNvSpPr>
              <a:spLocks noChangeArrowheads="1"/>
            </p:cNvSpPr>
            <p:nvPr/>
          </p:nvSpPr>
          <p:spPr bwMode="auto">
            <a:xfrm>
              <a:off x="4656" y="1288"/>
              <a:ext cx="552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479425" y="850900"/>
            <a:ext cx="396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 dirty="0"/>
              <a:t>In an FEL energy in the e-beam is transferred to a radiation field</a:t>
            </a:r>
          </a:p>
        </p:txBody>
      </p:sp>
      <p:sp>
        <p:nvSpPr>
          <p:cNvPr id="129" name="Text Box 60"/>
          <p:cNvSpPr txBox="1">
            <a:spLocks noChangeArrowheads="1"/>
          </p:cNvSpPr>
          <p:nvPr/>
        </p:nvSpPr>
        <p:spPr bwMode="auto">
          <a:xfrm>
            <a:off x="4781550" y="762000"/>
            <a:ext cx="4048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In an </a:t>
            </a:r>
            <a:r>
              <a:rPr lang="en-US" sz="1800"/>
              <a:t>I</a:t>
            </a:r>
            <a:r>
              <a:rPr lang="en-US" sz="1800" b="0"/>
              <a:t>FEL the electron beam absorbs energy from a radiation field.</a:t>
            </a:r>
          </a:p>
        </p:txBody>
      </p:sp>
      <p:grpSp>
        <p:nvGrpSpPr>
          <p:cNvPr id="131" name="Group 112"/>
          <p:cNvGrpSpPr>
            <a:grpSpLocks/>
          </p:cNvGrpSpPr>
          <p:nvPr/>
        </p:nvGrpSpPr>
        <p:grpSpPr bwMode="auto">
          <a:xfrm>
            <a:off x="660400" y="2390775"/>
            <a:ext cx="2286000" cy="533400"/>
            <a:chOff x="432" y="2016"/>
            <a:chExt cx="1440" cy="336"/>
          </a:xfrm>
        </p:grpSpPr>
        <p:sp>
          <p:nvSpPr>
            <p:cNvPr id="189" name="AutoShape 113"/>
            <p:cNvSpPr>
              <a:spLocks noChangeArrowheads="1"/>
            </p:cNvSpPr>
            <p:nvPr/>
          </p:nvSpPr>
          <p:spPr bwMode="auto">
            <a:xfrm>
              <a:off x="432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AutoShape 114"/>
            <p:cNvSpPr>
              <a:spLocks noChangeArrowheads="1"/>
            </p:cNvSpPr>
            <p:nvPr/>
          </p:nvSpPr>
          <p:spPr bwMode="auto">
            <a:xfrm>
              <a:off x="528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AutoShape 115"/>
            <p:cNvSpPr>
              <a:spLocks noChangeArrowheads="1"/>
            </p:cNvSpPr>
            <p:nvPr/>
          </p:nvSpPr>
          <p:spPr bwMode="auto">
            <a:xfrm>
              <a:off x="624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AutoShape 116"/>
            <p:cNvSpPr>
              <a:spLocks noChangeArrowheads="1"/>
            </p:cNvSpPr>
            <p:nvPr/>
          </p:nvSpPr>
          <p:spPr bwMode="auto">
            <a:xfrm>
              <a:off x="720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AutoShape 117"/>
            <p:cNvSpPr>
              <a:spLocks noChangeArrowheads="1"/>
            </p:cNvSpPr>
            <p:nvPr/>
          </p:nvSpPr>
          <p:spPr bwMode="auto">
            <a:xfrm>
              <a:off x="816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AutoShape 118"/>
            <p:cNvSpPr>
              <a:spLocks noChangeArrowheads="1"/>
            </p:cNvSpPr>
            <p:nvPr/>
          </p:nvSpPr>
          <p:spPr bwMode="auto">
            <a:xfrm>
              <a:off x="912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AutoShape 119"/>
            <p:cNvSpPr>
              <a:spLocks noChangeArrowheads="1"/>
            </p:cNvSpPr>
            <p:nvPr/>
          </p:nvSpPr>
          <p:spPr bwMode="auto">
            <a:xfrm>
              <a:off x="1008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AutoShape 120"/>
            <p:cNvSpPr>
              <a:spLocks noChangeArrowheads="1"/>
            </p:cNvSpPr>
            <p:nvPr/>
          </p:nvSpPr>
          <p:spPr bwMode="auto">
            <a:xfrm>
              <a:off x="1104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AutoShape 121"/>
            <p:cNvSpPr>
              <a:spLocks noChangeArrowheads="1"/>
            </p:cNvSpPr>
            <p:nvPr/>
          </p:nvSpPr>
          <p:spPr bwMode="auto">
            <a:xfrm>
              <a:off x="1200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AutoShape 122"/>
            <p:cNvSpPr>
              <a:spLocks noChangeArrowheads="1"/>
            </p:cNvSpPr>
            <p:nvPr/>
          </p:nvSpPr>
          <p:spPr bwMode="auto">
            <a:xfrm>
              <a:off x="1296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AutoShape 123"/>
            <p:cNvSpPr>
              <a:spLocks noChangeArrowheads="1"/>
            </p:cNvSpPr>
            <p:nvPr/>
          </p:nvSpPr>
          <p:spPr bwMode="auto">
            <a:xfrm>
              <a:off x="1392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AutoShape 124"/>
            <p:cNvSpPr>
              <a:spLocks noChangeArrowheads="1"/>
            </p:cNvSpPr>
            <p:nvPr/>
          </p:nvSpPr>
          <p:spPr bwMode="auto">
            <a:xfrm>
              <a:off x="1488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2" name="Group 125"/>
          <p:cNvGrpSpPr>
            <a:grpSpLocks/>
          </p:cNvGrpSpPr>
          <p:nvPr/>
        </p:nvGrpSpPr>
        <p:grpSpPr bwMode="auto">
          <a:xfrm>
            <a:off x="787400" y="1577975"/>
            <a:ext cx="2286000" cy="533400"/>
            <a:chOff x="432" y="2016"/>
            <a:chExt cx="1440" cy="336"/>
          </a:xfrm>
        </p:grpSpPr>
        <p:sp>
          <p:nvSpPr>
            <p:cNvPr id="177" name="AutoShape 126"/>
            <p:cNvSpPr>
              <a:spLocks noChangeArrowheads="1"/>
            </p:cNvSpPr>
            <p:nvPr/>
          </p:nvSpPr>
          <p:spPr bwMode="auto">
            <a:xfrm>
              <a:off x="432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AutoShape 127"/>
            <p:cNvSpPr>
              <a:spLocks noChangeArrowheads="1"/>
            </p:cNvSpPr>
            <p:nvPr/>
          </p:nvSpPr>
          <p:spPr bwMode="auto">
            <a:xfrm>
              <a:off x="528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AutoShape 128"/>
            <p:cNvSpPr>
              <a:spLocks noChangeArrowheads="1"/>
            </p:cNvSpPr>
            <p:nvPr/>
          </p:nvSpPr>
          <p:spPr bwMode="auto">
            <a:xfrm>
              <a:off x="624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AutoShape 129"/>
            <p:cNvSpPr>
              <a:spLocks noChangeArrowheads="1"/>
            </p:cNvSpPr>
            <p:nvPr/>
          </p:nvSpPr>
          <p:spPr bwMode="auto">
            <a:xfrm>
              <a:off x="720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AutoShape 130"/>
            <p:cNvSpPr>
              <a:spLocks noChangeArrowheads="1"/>
            </p:cNvSpPr>
            <p:nvPr/>
          </p:nvSpPr>
          <p:spPr bwMode="auto">
            <a:xfrm>
              <a:off x="816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AutoShape 131"/>
            <p:cNvSpPr>
              <a:spLocks noChangeArrowheads="1"/>
            </p:cNvSpPr>
            <p:nvPr/>
          </p:nvSpPr>
          <p:spPr bwMode="auto">
            <a:xfrm>
              <a:off x="912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AutoShape 132"/>
            <p:cNvSpPr>
              <a:spLocks noChangeArrowheads="1"/>
            </p:cNvSpPr>
            <p:nvPr/>
          </p:nvSpPr>
          <p:spPr bwMode="auto">
            <a:xfrm>
              <a:off x="1008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AutoShape 133"/>
            <p:cNvSpPr>
              <a:spLocks noChangeArrowheads="1"/>
            </p:cNvSpPr>
            <p:nvPr/>
          </p:nvSpPr>
          <p:spPr bwMode="auto">
            <a:xfrm>
              <a:off x="1104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AutoShape 134"/>
            <p:cNvSpPr>
              <a:spLocks noChangeArrowheads="1"/>
            </p:cNvSpPr>
            <p:nvPr/>
          </p:nvSpPr>
          <p:spPr bwMode="auto">
            <a:xfrm>
              <a:off x="1200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AutoShape 135"/>
            <p:cNvSpPr>
              <a:spLocks noChangeArrowheads="1"/>
            </p:cNvSpPr>
            <p:nvPr/>
          </p:nvSpPr>
          <p:spPr bwMode="auto">
            <a:xfrm>
              <a:off x="1296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AutoShape 136"/>
            <p:cNvSpPr>
              <a:spLocks noChangeArrowheads="1"/>
            </p:cNvSpPr>
            <p:nvPr/>
          </p:nvSpPr>
          <p:spPr bwMode="auto">
            <a:xfrm>
              <a:off x="1392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AutoShape 137"/>
            <p:cNvSpPr>
              <a:spLocks noChangeArrowheads="1"/>
            </p:cNvSpPr>
            <p:nvPr/>
          </p:nvSpPr>
          <p:spPr bwMode="auto">
            <a:xfrm>
              <a:off x="1488" y="2016"/>
              <a:ext cx="384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" name="Oval 138"/>
          <p:cNvSpPr>
            <a:spLocks noChangeArrowheads="1"/>
          </p:cNvSpPr>
          <p:nvPr/>
        </p:nvSpPr>
        <p:spPr bwMode="auto">
          <a:xfrm>
            <a:off x="381000" y="2251075"/>
            <a:ext cx="292100" cy="88900"/>
          </a:xfrm>
          <a:prstGeom prst="ellipse">
            <a:avLst/>
          </a:prstGeom>
          <a:solidFill>
            <a:srgbClr val="B31E1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Freeform 139"/>
          <p:cNvSpPr>
            <a:spLocks/>
          </p:cNvSpPr>
          <p:nvPr/>
        </p:nvSpPr>
        <p:spPr bwMode="auto">
          <a:xfrm rot="16633476">
            <a:off x="1556544" y="1312069"/>
            <a:ext cx="584200" cy="1890712"/>
          </a:xfrm>
          <a:custGeom>
            <a:avLst/>
            <a:gdLst/>
            <a:ahLst/>
            <a:cxnLst>
              <a:cxn ang="0">
                <a:pos x="10" y="2428"/>
              </a:cxn>
              <a:cxn ang="0">
                <a:pos x="419" y="2246"/>
              </a:cxn>
              <a:cxn ang="0">
                <a:pos x="9" y="2078"/>
              </a:cxn>
              <a:cxn ang="0">
                <a:pos x="433" y="1859"/>
              </a:cxn>
              <a:cxn ang="0">
                <a:pos x="2" y="1677"/>
              </a:cxn>
              <a:cxn ang="0">
                <a:pos x="433" y="1475"/>
              </a:cxn>
              <a:cxn ang="0">
                <a:pos x="1" y="1283"/>
              </a:cxn>
              <a:cxn ang="0">
                <a:pos x="433" y="1091"/>
              </a:cxn>
              <a:cxn ang="0">
                <a:pos x="1" y="899"/>
              </a:cxn>
              <a:cxn ang="0">
                <a:pos x="433" y="707"/>
              </a:cxn>
              <a:cxn ang="0">
                <a:pos x="16" y="488"/>
              </a:cxn>
              <a:cxn ang="0">
                <a:pos x="432" y="328"/>
              </a:cxn>
              <a:cxn ang="0">
                <a:pos x="3" y="153"/>
              </a:cxn>
              <a:cxn ang="0">
                <a:pos x="448" y="0"/>
              </a:cxn>
            </a:cxnLst>
            <a:rect l="0" t="0" r="r" b="b"/>
            <a:pathLst>
              <a:path w="448" h="2428">
                <a:moveTo>
                  <a:pt x="10" y="2428"/>
                </a:moveTo>
                <a:cubicBezTo>
                  <a:pt x="79" y="2398"/>
                  <a:pt x="419" y="2304"/>
                  <a:pt x="419" y="2246"/>
                </a:cubicBezTo>
                <a:cubicBezTo>
                  <a:pt x="419" y="2188"/>
                  <a:pt x="7" y="2142"/>
                  <a:pt x="9" y="2078"/>
                </a:cubicBezTo>
                <a:cubicBezTo>
                  <a:pt x="11" y="2014"/>
                  <a:pt x="434" y="1926"/>
                  <a:pt x="433" y="1859"/>
                </a:cubicBezTo>
                <a:cubicBezTo>
                  <a:pt x="432" y="1792"/>
                  <a:pt x="2" y="1741"/>
                  <a:pt x="2" y="1677"/>
                </a:cubicBezTo>
                <a:cubicBezTo>
                  <a:pt x="2" y="1613"/>
                  <a:pt x="433" y="1541"/>
                  <a:pt x="433" y="1475"/>
                </a:cubicBezTo>
                <a:cubicBezTo>
                  <a:pt x="433" y="1409"/>
                  <a:pt x="1" y="1347"/>
                  <a:pt x="1" y="1283"/>
                </a:cubicBezTo>
                <a:cubicBezTo>
                  <a:pt x="1" y="1219"/>
                  <a:pt x="433" y="1155"/>
                  <a:pt x="433" y="1091"/>
                </a:cubicBezTo>
                <a:cubicBezTo>
                  <a:pt x="433" y="1027"/>
                  <a:pt x="1" y="963"/>
                  <a:pt x="1" y="899"/>
                </a:cubicBezTo>
                <a:cubicBezTo>
                  <a:pt x="1" y="835"/>
                  <a:pt x="431" y="775"/>
                  <a:pt x="433" y="707"/>
                </a:cubicBezTo>
                <a:cubicBezTo>
                  <a:pt x="435" y="639"/>
                  <a:pt x="16" y="551"/>
                  <a:pt x="16" y="488"/>
                </a:cubicBezTo>
                <a:cubicBezTo>
                  <a:pt x="16" y="425"/>
                  <a:pt x="434" y="384"/>
                  <a:pt x="432" y="328"/>
                </a:cubicBezTo>
                <a:cubicBezTo>
                  <a:pt x="430" y="272"/>
                  <a:pt x="0" y="208"/>
                  <a:pt x="3" y="153"/>
                </a:cubicBezTo>
                <a:cubicBezTo>
                  <a:pt x="6" y="98"/>
                  <a:pt x="355" y="32"/>
                  <a:pt x="448" y="0"/>
                </a:cubicBezTo>
              </a:path>
            </a:pathLst>
          </a:custGeom>
          <a:noFill/>
          <a:ln w="25400" cap="flat" cmpd="sng">
            <a:solidFill>
              <a:srgbClr val="333300"/>
            </a:solidFill>
            <a:prstDash val="solid"/>
            <a:round/>
            <a:headEnd/>
            <a:tailEnd/>
          </a:ln>
          <a:effectLst/>
          <a:scene3d>
            <a:camera prst="legacyObliqueTopRight">
              <a:rot lat="4800000" lon="0" rev="0"/>
            </a:camera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333300"/>
            </a:extrusionClr>
          </a:sp3d>
        </p:spPr>
        <p:txBody>
          <a:bodyPr lIns="274320" bIns="502920">
            <a:spAutoFit/>
            <a:flatTx/>
          </a:bodyPr>
          <a:lstStyle/>
          <a:p>
            <a:endParaRPr lang="en-US"/>
          </a:p>
        </p:txBody>
      </p:sp>
      <p:grpSp>
        <p:nvGrpSpPr>
          <p:cNvPr id="135" name="Group 140"/>
          <p:cNvGrpSpPr>
            <a:grpSpLocks/>
          </p:cNvGrpSpPr>
          <p:nvPr/>
        </p:nvGrpSpPr>
        <p:grpSpPr bwMode="auto">
          <a:xfrm>
            <a:off x="2946400" y="2136775"/>
            <a:ext cx="330200" cy="165100"/>
            <a:chOff x="1248" y="2880"/>
            <a:chExt cx="480" cy="288"/>
          </a:xfrm>
        </p:grpSpPr>
        <p:grpSp>
          <p:nvGrpSpPr>
            <p:cNvPr id="165" name="Group 141"/>
            <p:cNvGrpSpPr>
              <a:grpSpLocks/>
            </p:cNvGrpSpPr>
            <p:nvPr/>
          </p:nvGrpSpPr>
          <p:grpSpPr bwMode="auto">
            <a:xfrm>
              <a:off x="1488" y="2880"/>
              <a:ext cx="240" cy="288"/>
              <a:chOff x="1488" y="2880"/>
              <a:chExt cx="240" cy="288"/>
            </a:xfrm>
          </p:grpSpPr>
          <p:sp>
            <p:nvSpPr>
              <p:cNvPr id="172" name="Oval 142"/>
              <p:cNvSpPr>
                <a:spLocks noChangeArrowheads="1"/>
              </p:cNvSpPr>
              <p:nvPr/>
            </p:nvSpPr>
            <p:spPr bwMode="auto">
              <a:xfrm>
                <a:off x="1584" y="2928"/>
                <a:ext cx="48" cy="192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Oval 143"/>
              <p:cNvSpPr>
                <a:spLocks noChangeArrowheads="1"/>
              </p:cNvSpPr>
              <p:nvPr/>
            </p:nvSpPr>
            <p:spPr bwMode="auto">
              <a:xfrm>
                <a:off x="1680" y="3000"/>
                <a:ext cx="48" cy="4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Oval 144"/>
              <p:cNvSpPr>
                <a:spLocks noChangeArrowheads="1"/>
              </p:cNvSpPr>
              <p:nvPr/>
            </p:nvSpPr>
            <p:spPr bwMode="auto">
              <a:xfrm>
                <a:off x="1632" y="2952"/>
                <a:ext cx="48" cy="144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Oval 145"/>
              <p:cNvSpPr>
                <a:spLocks noChangeArrowheads="1"/>
              </p:cNvSpPr>
              <p:nvPr/>
            </p:nvSpPr>
            <p:spPr bwMode="auto">
              <a:xfrm>
                <a:off x="1536" y="2904"/>
                <a:ext cx="48" cy="240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Oval 146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48" cy="28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6" name="Group 147"/>
            <p:cNvGrpSpPr>
              <a:grpSpLocks/>
            </p:cNvGrpSpPr>
            <p:nvPr/>
          </p:nvGrpSpPr>
          <p:grpSpPr bwMode="auto">
            <a:xfrm rot="10800000">
              <a:off x="1248" y="2880"/>
              <a:ext cx="240" cy="288"/>
              <a:chOff x="1488" y="2880"/>
              <a:chExt cx="240" cy="288"/>
            </a:xfrm>
          </p:grpSpPr>
          <p:sp>
            <p:nvSpPr>
              <p:cNvPr id="167" name="Oval 148"/>
              <p:cNvSpPr>
                <a:spLocks noChangeArrowheads="1"/>
              </p:cNvSpPr>
              <p:nvPr/>
            </p:nvSpPr>
            <p:spPr bwMode="auto">
              <a:xfrm>
                <a:off x="1584" y="2928"/>
                <a:ext cx="48" cy="192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Oval 149"/>
              <p:cNvSpPr>
                <a:spLocks noChangeArrowheads="1"/>
              </p:cNvSpPr>
              <p:nvPr/>
            </p:nvSpPr>
            <p:spPr bwMode="auto">
              <a:xfrm>
                <a:off x="1680" y="3000"/>
                <a:ext cx="48" cy="4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Oval 150"/>
              <p:cNvSpPr>
                <a:spLocks noChangeArrowheads="1"/>
              </p:cNvSpPr>
              <p:nvPr/>
            </p:nvSpPr>
            <p:spPr bwMode="auto">
              <a:xfrm>
                <a:off x="1632" y="2952"/>
                <a:ext cx="48" cy="144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Oval 151"/>
              <p:cNvSpPr>
                <a:spLocks noChangeArrowheads="1"/>
              </p:cNvSpPr>
              <p:nvPr/>
            </p:nvSpPr>
            <p:spPr bwMode="auto">
              <a:xfrm>
                <a:off x="1536" y="2904"/>
                <a:ext cx="48" cy="240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Oval 152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48" cy="28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6" name="Freeform 153"/>
          <p:cNvSpPr>
            <a:spLocks/>
          </p:cNvSpPr>
          <p:nvPr/>
        </p:nvSpPr>
        <p:spPr bwMode="auto">
          <a:xfrm rot="16633476">
            <a:off x="2252663" y="1874838"/>
            <a:ext cx="2284412" cy="652462"/>
          </a:xfrm>
          <a:custGeom>
            <a:avLst/>
            <a:gdLst/>
            <a:ahLst/>
            <a:cxnLst>
              <a:cxn ang="0">
                <a:pos x="10" y="2428"/>
              </a:cxn>
              <a:cxn ang="0">
                <a:pos x="419" y="2246"/>
              </a:cxn>
              <a:cxn ang="0">
                <a:pos x="9" y="2078"/>
              </a:cxn>
              <a:cxn ang="0">
                <a:pos x="433" y="1859"/>
              </a:cxn>
              <a:cxn ang="0">
                <a:pos x="2" y="1677"/>
              </a:cxn>
              <a:cxn ang="0">
                <a:pos x="433" y="1475"/>
              </a:cxn>
              <a:cxn ang="0">
                <a:pos x="1" y="1283"/>
              </a:cxn>
              <a:cxn ang="0">
                <a:pos x="433" y="1091"/>
              </a:cxn>
              <a:cxn ang="0">
                <a:pos x="1" y="899"/>
              </a:cxn>
              <a:cxn ang="0">
                <a:pos x="433" y="707"/>
              </a:cxn>
              <a:cxn ang="0">
                <a:pos x="16" y="488"/>
              </a:cxn>
              <a:cxn ang="0">
                <a:pos x="432" y="328"/>
              </a:cxn>
              <a:cxn ang="0">
                <a:pos x="3" y="153"/>
              </a:cxn>
              <a:cxn ang="0">
                <a:pos x="448" y="0"/>
              </a:cxn>
            </a:cxnLst>
            <a:rect l="0" t="0" r="r" b="b"/>
            <a:pathLst>
              <a:path w="448" h="2428">
                <a:moveTo>
                  <a:pt x="10" y="2428"/>
                </a:moveTo>
                <a:cubicBezTo>
                  <a:pt x="79" y="2398"/>
                  <a:pt x="419" y="2304"/>
                  <a:pt x="419" y="2246"/>
                </a:cubicBezTo>
                <a:cubicBezTo>
                  <a:pt x="419" y="2188"/>
                  <a:pt x="7" y="2142"/>
                  <a:pt x="9" y="2078"/>
                </a:cubicBezTo>
                <a:cubicBezTo>
                  <a:pt x="11" y="2014"/>
                  <a:pt x="434" y="1926"/>
                  <a:pt x="433" y="1859"/>
                </a:cubicBezTo>
                <a:cubicBezTo>
                  <a:pt x="432" y="1792"/>
                  <a:pt x="2" y="1741"/>
                  <a:pt x="2" y="1677"/>
                </a:cubicBezTo>
                <a:cubicBezTo>
                  <a:pt x="2" y="1613"/>
                  <a:pt x="433" y="1541"/>
                  <a:pt x="433" y="1475"/>
                </a:cubicBezTo>
                <a:cubicBezTo>
                  <a:pt x="433" y="1409"/>
                  <a:pt x="1" y="1347"/>
                  <a:pt x="1" y="1283"/>
                </a:cubicBezTo>
                <a:cubicBezTo>
                  <a:pt x="1" y="1219"/>
                  <a:pt x="433" y="1155"/>
                  <a:pt x="433" y="1091"/>
                </a:cubicBezTo>
                <a:cubicBezTo>
                  <a:pt x="433" y="1027"/>
                  <a:pt x="1" y="963"/>
                  <a:pt x="1" y="899"/>
                </a:cubicBezTo>
                <a:cubicBezTo>
                  <a:pt x="1" y="835"/>
                  <a:pt x="431" y="775"/>
                  <a:pt x="433" y="707"/>
                </a:cubicBezTo>
                <a:cubicBezTo>
                  <a:pt x="435" y="639"/>
                  <a:pt x="16" y="551"/>
                  <a:pt x="16" y="488"/>
                </a:cubicBezTo>
                <a:cubicBezTo>
                  <a:pt x="16" y="425"/>
                  <a:pt x="434" y="384"/>
                  <a:pt x="432" y="328"/>
                </a:cubicBezTo>
                <a:cubicBezTo>
                  <a:pt x="430" y="272"/>
                  <a:pt x="0" y="208"/>
                  <a:pt x="3" y="153"/>
                </a:cubicBezTo>
                <a:cubicBezTo>
                  <a:pt x="6" y="98"/>
                  <a:pt x="355" y="32"/>
                  <a:pt x="448" y="0"/>
                </a:cubicBezTo>
              </a:path>
            </a:pathLst>
          </a:custGeom>
          <a:noFill/>
          <a:ln w="15875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  <a:scene3d>
            <a:camera prst="legacyObliqueTopRight">
              <a:rot lat="4800000" lon="0" rev="0"/>
            </a:camera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lIns="274320" bIns="502920">
            <a:spAutoFit/>
            <a:flatTx/>
          </a:bodyPr>
          <a:lstStyle/>
          <a:p>
            <a:endParaRPr lang="en-US"/>
          </a:p>
        </p:txBody>
      </p:sp>
      <p:grpSp>
        <p:nvGrpSpPr>
          <p:cNvPr id="137" name="Group 202"/>
          <p:cNvGrpSpPr>
            <a:grpSpLocks/>
          </p:cNvGrpSpPr>
          <p:nvPr/>
        </p:nvGrpSpPr>
        <p:grpSpPr bwMode="auto">
          <a:xfrm>
            <a:off x="6210300" y="1577975"/>
            <a:ext cx="2298700" cy="533400"/>
            <a:chOff x="3760" y="1288"/>
            <a:chExt cx="1448" cy="336"/>
          </a:xfrm>
        </p:grpSpPr>
        <p:grpSp>
          <p:nvGrpSpPr>
            <p:cNvPr id="156" name="Group 201"/>
            <p:cNvGrpSpPr>
              <a:grpSpLocks/>
            </p:cNvGrpSpPr>
            <p:nvPr/>
          </p:nvGrpSpPr>
          <p:grpSpPr bwMode="auto">
            <a:xfrm>
              <a:off x="3760" y="1288"/>
              <a:ext cx="768" cy="336"/>
              <a:chOff x="3728" y="1288"/>
              <a:chExt cx="768" cy="336"/>
            </a:xfrm>
          </p:grpSpPr>
          <p:sp>
            <p:nvSpPr>
              <p:cNvPr id="160" name="AutoShape 168"/>
              <p:cNvSpPr>
                <a:spLocks noChangeArrowheads="1"/>
              </p:cNvSpPr>
              <p:nvPr/>
            </p:nvSpPr>
            <p:spPr bwMode="auto">
              <a:xfrm>
                <a:off x="3728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AutoShape 169"/>
              <p:cNvSpPr>
                <a:spLocks noChangeArrowheads="1"/>
              </p:cNvSpPr>
              <p:nvPr/>
            </p:nvSpPr>
            <p:spPr bwMode="auto">
              <a:xfrm>
                <a:off x="3824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AutoShape 170"/>
              <p:cNvSpPr>
                <a:spLocks noChangeArrowheads="1"/>
              </p:cNvSpPr>
              <p:nvPr/>
            </p:nvSpPr>
            <p:spPr bwMode="auto">
              <a:xfrm>
                <a:off x="3920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AutoShape 171"/>
              <p:cNvSpPr>
                <a:spLocks noChangeArrowheads="1"/>
              </p:cNvSpPr>
              <p:nvPr/>
            </p:nvSpPr>
            <p:spPr bwMode="auto">
              <a:xfrm>
                <a:off x="4016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AutoShape 172"/>
              <p:cNvSpPr>
                <a:spLocks noChangeArrowheads="1"/>
              </p:cNvSpPr>
              <p:nvPr/>
            </p:nvSpPr>
            <p:spPr bwMode="auto">
              <a:xfrm>
                <a:off x="4112" y="1288"/>
                <a:ext cx="384" cy="336"/>
              </a:xfrm>
              <a:prstGeom prst="cube">
                <a:avLst>
                  <a:gd name="adj" fmla="val 79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7" name="AutoShape 198"/>
            <p:cNvSpPr>
              <a:spLocks noChangeArrowheads="1"/>
            </p:cNvSpPr>
            <p:nvPr/>
          </p:nvSpPr>
          <p:spPr bwMode="auto">
            <a:xfrm>
              <a:off x="4264" y="1288"/>
              <a:ext cx="432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AutoShape 178"/>
            <p:cNvSpPr>
              <a:spLocks noChangeArrowheads="1"/>
            </p:cNvSpPr>
            <p:nvPr/>
          </p:nvSpPr>
          <p:spPr bwMode="auto">
            <a:xfrm>
              <a:off x="4432" y="1288"/>
              <a:ext cx="488" cy="336"/>
            </a:xfrm>
            <a:prstGeom prst="cube">
              <a:avLst>
                <a:gd name="adj" fmla="val 79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AutoShape 179"/>
            <p:cNvSpPr>
              <a:spLocks noChangeArrowheads="1"/>
            </p:cNvSpPr>
            <p:nvPr/>
          </p:nvSpPr>
          <p:spPr bwMode="auto">
            <a:xfrm>
              <a:off x="4656" y="1288"/>
              <a:ext cx="552" cy="336"/>
            </a:xfrm>
            <a:prstGeom prst="cube">
              <a:avLst>
                <a:gd name="adj" fmla="val 79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" name="Line 180"/>
          <p:cNvSpPr>
            <a:spLocks noChangeShapeType="1"/>
          </p:cNvSpPr>
          <p:nvPr/>
        </p:nvSpPr>
        <p:spPr bwMode="auto">
          <a:xfrm>
            <a:off x="4495800" y="917575"/>
            <a:ext cx="0" cy="20193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9" name="Object 195"/>
          <p:cNvGraphicFramePr>
            <a:graphicFrameLocks noChangeAspect="1"/>
          </p:cNvGraphicFramePr>
          <p:nvPr/>
        </p:nvGraphicFramePr>
        <p:xfrm>
          <a:off x="2743200" y="2455863"/>
          <a:ext cx="170021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8" name="Equation" r:id="rId10" imgW="1193800" imgH="469900" progId="">
                  <p:embed/>
                </p:oleObj>
              </mc:Choice>
              <mc:Fallback>
                <p:oleObj name="Equation" r:id="rId10" imgW="1193800" imgH="4699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455863"/>
                        <a:ext cx="1700213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Freeform 181"/>
          <p:cNvSpPr>
            <a:spLocks/>
          </p:cNvSpPr>
          <p:nvPr/>
        </p:nvSpPr>
        <p:spPr bwMode="auto">
          <a:xfrm rot="16633476">
            <a:off x="5249863" y="2027238"/>
            <a:ext cx="2284412" cy="652462"/>
          </a:xfrm>
          <a:custGeom>
            <a:avLst/>
            <a:gdLst/>
            <a:ahLst/>
            <a:cxnLst>
              <a:cxn ang="0">
                <a:pos x="10" y="2428"/>
              </a:cxn>
              <a:cxn ang="0">
                <a:pos x="419" y="2246"/>
              </a:cxn>
              <a:cxn ang="0">
                <a:pos x="9" y="2078"/>
              </a:cxn>
              <a:cxn ang="0">
                <a:pos x="433" y="1859"/>
              </a:cxn>
              <a:cxn ang="0">
                <a:pos x="2" y="1677"/>
              </a:cxn>
              <a:cxn ang="0">
                <a:pos x="433" y="1475"/>
              </a:cxn>
              <a:cxn ang="0">
                <a:pos x="1" y="1283"/>
              </a:cxn>
              <a:cxn ang="0">
                <a:pos x="433" y="1091"/>
              </a:cxn>
              <a:cxn ang="0">
                <a:pos x="1" y="899"/>
              </a:cxn>
              <a:cxn ang="0">
                <a:pos x="433" y="707"/>
              </a:cxn>
              <a:cxn ang="0">
                <a:pos x="16" y="488"/>
              </a:cxn>
              <a:cxn ang="0">
                <a:pos x="432" y="328"/>
              </a:cxn>
              <a:cxn ang="0">
                <a:pos x="3" y="153"/>
              </a:cxn>
              <a:cxn ang="0">
                <a:pos x="448" y="0"/>
              </a:cxn>
            </a:cxnLst>
            <a:rect l="0" t="0" r="r" b="b"/>
            <a:pathLst>
              <a:path w="448" h="2428">
                <a:moveTo>
                  <a:pt x="10" y="2428"/>
                </a:moveTo>
                <a:cubicBezTo>
                  <a:pt x="79" y="2398"/>
                  <a:pt x="419" y="2304"/>
                  <a:pt x="419" y="2246"/>
                </a:cubicBezTo>
                <a:cubicBezTo>
                  <a:pt x="419" y="2188"/>
                  <a:pt x="7" y="2142"/>
                  <a:pt x="9" y="2078"/>
                </a:cubicBezTo>
                <a:cubicBezTo>
                  <a:pt x="11" y="2014"/>
                  <a:pt x="434" y="1926"/>
                  <a:pt x="433" y="1859"/>
                </a:cubicBezTo>
                <a:cubicBezTo>
                  <a:pt x="432" y="1792"/>
                  <a:pt x="2" y="1741"/>
                  <a:pt x="2" y="1677"/>
                </a:cubicBezTo>
                <a:cubicBezTo>
                  <a:pt x="2" y="1613"/>
                  <a:pt x="433" y="1541"/>
                  <a:pt x="433" y="1475"/>
                </a:cubicBezTo>
                <a:cubicBezTo>
                  <a:pt x="433" y="1409"/>
                  <a:pt x="1" y="1347"/>
                  <a:pt x="1" y="1283"/>
                </a:cubicBezTo>
                <a:cubicBezTo>
                  <a:pt x="1" y="1219"/>
                  <a:pt x="433" y="1155"/>
                  <a:pt x="433" y="1091"/>
                </a:cubicBezTo>
                <a:cubicBezTo>
                  <a:pt x="433" y="1027"/>
                  <a:pt x="1" y="963"/>
                  <a:pt x="1" y="899"/>
                </a:cubicBezTo>
                <a:cubicBezTo>
                  <a:pt x="1" y="835"/>
                  <a:pt x="431" y="775"/>
                  <a:pt x="433" y="707"/>
                </a:cubicBezTo>
                <a:cubicBezTo>
                  <a:pt x="435" y="639"/>
                  <a:pt x="16" y="551"/>
                  <a:pt x="16" y="488"/>
                </a:cubicBezTo>
                <a:cubicBezTo>
                  <a:pt x="16" y="425"/>
                  <a:pt x="434" y="384"/>
                  <a:pt x="432" y="328"/>
                </a:cubicBezTo>
                <a:cubicBezTo>
                  <a:pt x="430" y="272"/>
                  <a:pt x="0" y="208"/>
                  <a:pt x="3" y="153"/>
                </a:cubicBezTo>
                <a:cubicBezTo>
                  <a:pt x="6" y="98"/>
                  <a:pt x="355" y="32"/>
                  <a:pt x="448" y="0"/>
                </a:cubicBezTo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  <a:scene3d>
            <a:camera prst="legacyObliqueTopRight">
              <a:rot lat="4800000" lon="0" rev="0"/>
            </a:camera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lIns="274320" bIns="502920">
            <a:spAutoFit/>
            <a:flatTx/>
          </a:bodyPr>
          <a:lstStyle/>
          <a:p>
            <a:endParaRPr lang="en-US"/>
          </a:p>
        </p:txBody>
      </p:sp>
      <p:sp>
        <p:nvSpPr>
          <p:cNvPr id="141" name="Text Box 196"/>
          <p:cNvSpPr txBox="1">
            <a:spLocks noChangeArrowheads="1"/>
          </p:cNvSpPr>
          <p:nvPr/>
        </p:nvSpPr>
        <p:spPr bwMode="auto">
          <a:xfrm>
            <a:off x="4495800" y="1676400"/>
            <a:ext cx="17686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High power</a:t>
            </a:r>
            <a:r>
              <a:rPr lang="en-US" b="0" dirty="0" smtClean="0"/>
              <a:t> </a:t>
            </a:r>
            <a:r>
              <a:rPr lang="en-US" b="0" dirty="0"/>
              <a:t>laser</a:t>
            </a:r>
          </a:p>
        </p:txBody>
      </p:sp>
      <p:sp>
        <p:nvSpPr>
          <p:cNvPr id="142" name="Line 197"/>
          <p:cNvSpPr>
            <a:spLocks noChangeShapeType="1"/>
          </p:cNvSpPr>
          <p:nvPr/>
        </p:nvSpPr>
        <p:spPr bwMode="auto">
          <a:xfrm>
            <a:off x="5676900" y="1971675"/>
            <a:ext cx="5207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" name="Group 182"/>
          <p:cNvGrpSpPr>
            <a:grpSpLocks/>
          </p:cNvGrpSpPr>
          <p:nvPr/>
        </p:nvGrpSpPr>
        <p:grpSpPr bwMode="auto">
          <a:xfrm>
            <a:off x="6273800" y="2238375"/>
            <a:ext cx="330200" cy="165100"/>
            <a:chOff x="1248" y="2880"/>
            <a:chExt cx="480" cy="288"/>
          </a:xfrm>
        </p:grpSpPr>
        <p:grpSp>
          <p:nvGrpSpPr>
            <p:cNvPr id="144" name="Group 183"/>
            <p:cNvGrpSpPr>
              <a:grpSpLocks/>
            </p:cNvGrpSpPr>
            <p:nvPr/>
          </p:nvGrpSpPr>
          <p:grpSpPr bwMode="auto">
            <a:xfrm>
              <a:off x="1488" y="2880"/>
              <a:ext cx="240" cy="288"/>
              <a:chOff x="1488" y="2880"/>
              <a:chExt cx="240" cy="288"/>
            </a:xfrm>
          </p:grpSpPr>
          <p:sp>
            <p:nvSpPr>
              <p:cNvPr id="151" name="Oval 184"/>
              <p:cNvSpPr>
                <a:spLocks noChangeArrowheads="1"/>
              </p:cNvSpPr>
              <p:nvPr/>
            </p:nvSpPr>
            <p:spPr bwMode="auto">
              <a:xfrm>
                <a:off x="1584" y="2928"/>
                <a:ext cx="48" cy="192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Oval 185"/>
              <p:cNvSpPr>
                <a:spLocks noChangeArrowheads="1"/>
              </p:cNvSpPr>
              <p:nvPr/>
            </p:nvSpPr>
            <p:spPr bwMode="auto">
              <a:xfrm>
                <a:off x="1680" y="3000"/>
                <a:ext cx="48" cy="4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Oval 186"/>
              <p:cNvSpPr>
                <a:spLocks noChangeArrowheads="1"/>
              </p:cNvSpPr>
              <p:nvPr/>
            </p:nvSpPr>
            <p:spPr bwMode="auto">
              <a:xfrm>
                <a:off x="1632" y="2952"/>
                <a:ext cx="48" cy="144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Oval 187"/>
              <p:cNvSpPr>
                <a:spLocks noChangeArrowheads="1"/>
              </p:cNvSpPr>
              <p:nvPr/>
            </p:nvSpPr>
            <p:spPr bwMode="auto">
              <a:xfrm>
                <a:off x="1536" y="2904"/>
                <a:ext cx="48" cy="240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Oval 188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48" cy="28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5" name="Group 189"/>
            <p:cNvGrpSpPr>
              <a:grpSpLocks/>
            </p:cNvGrpSpPr>
            <p:nvPr/>
          </p:nvGrpSpPr>
          <p:grpSpPr bwMode="auto">
            <a:xfrm rot="10800000">
              <a:off x="1248" y="2880"/>
              <a:ext cx="240" cy="288"/>
              <a:chOff x="1488" y="2880"/>
              <a:chExt cx="240" cy="288"/>
            </a:xfrm>
          </p:grpSpPr>
          <p:sp>
            <p:nvSpPr>
              <p:cNvPr id="146" name="Oval 190"/>
              <p:cNvSpPr>
                <a:spLocks noChangeArrowheads="1"/>
              </p:cNvSpPr>
              <p:nvPr/>
            </p:nvSpPr>
            <p:spPr bwMode="auto">
              <a:xfrm>
                <a:off x="1584" y="2928"/>
                <a:ext cx="48" cy="192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Oval 191"/>
              <p:cNvSpPr>
                <a:spLocks noChangeArrowheads="1"/>
              </p:cNvSpPr>
              <p:nvPr/>
            </p:nvSpPr>
            <p:spPr bwMode="auto">
              <a:xfrm>
                <a:off x="1680" y="3000"/>
                <a:ext cx="48" cy="4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Oval 192"/>
              <p:cNvSpPr>
                <a:spLocks noChangeArrowheads="1"/>
              </p:cNvSpPr>
              <p:nvPr/>
            </p:nvSpPr>
            <p:spPr bwMode="auto">
              <a:xfrm>
                <a:off x="1632" y="2952"/>
                <a:ext cx="48" cy="144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Oval 193"/>
              <p:cNvSpPr>
                <a:spLocks noChangeArrowheads="1"/>
              </p:cNvSpPr>
              <p:nvPr/>
            </p:nvSpPr>
            <p:spPr bwMode="auto">
              <a:xfrm>
                <a:off x="1536" y="2904"/>
                <a:ext cx="48" cy="240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Oval 194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48" cy="288"/>
              </a:xfrm>
              <a:prstGeom prst="ellipse">
                <a:avLst/>
              </a:prstGeom>
              <a:solidFill>
                <a:srgbClr val="B31E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 and Future plans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890111"/>
            <a:ext cx="8458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The RUBICON and LLNL high gain IFEL experiments constitute a critical step, reaching gradient and gain significantly larger than what achievable with conventional RF technology suggesting IFEL as a </a:t>
            </a:r>
            <a:r>
              <a:rPr lang="en-US" b="1" i="1" dirty="0" smtClean="0"/>
              <a:t>competitive advanced accelerator technique </a:t>
            </a:r>
            <a:r>
              <a:rPr lang="en-US" dirty="0" smtClean="0"/>
              <a:t>for the mid-high energy range.</a:t>
            </a:r>
          </a:p>
          <a:p>
            <a:pPr marL="342900" indent="-342900"/>
            <a:endParaRPr lang="en-US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/>
              <a:t>RUBICON second </a:t>
            </a:r>
            <a:r>
              <a:rPr lang="en-US" sz="2000" dirty="0" smtClean="0"/>
              <a:t>run under design. </a:t>
            </a:r>
            <a:r>
              <a:rPr lang="en" sz="2000" dirty="0"/>
              <a:t>Doubled electron energy, now increase </a:t>
            </a:r>
            <a:r>
              <a:rPr lang="en" sz="2000" dirty="0" smtClean="0"/>
              <a:t>efficiency.</a:t>
            </a:r>
            <a:endParaRPr lang="en" sz="2000" dirty="0"/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Retune undulator for higher efficiency capture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Measure transverse emittance</a:t>
            </a:r>
          </a:p>
          <a:p>
            <a:endParaRPr lang="en-US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LLNL IFEL experiment to run until end of summer.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Beyond longitudinal diagnostics (energy spectrometer, </a:t>
            </a:r>
            <a:r>
              <a:rPr lang="en-US" dirty="0" err="1" smtClean="0"/>
              <a:t>microbunching</a:t>
            </a:r>
            <a:r>
              <a:rPr lang="en-US" dirty="0" smtClean="0"/>
              <a:t>). Need a measurement of transverse beam quality.</a:t>
            </a:r>
          </a:p>
          <a:p>
            <a:endParaRPr lang="en-US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dirty="0" err="1" smtClean="0"/>
              <a:t>Prebunching</a:t>
            </a:r>
            <a:r>
              <a:rPr lang="en-US" dirty="0" smtClean="0"/>
              <a:t> and longitudinal beam quality preservation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Design pre-</a:t>
            </a:r>
            <a:r>
              <a:rPr lang="en-US" dirty="0" err="1" smtClean="0"/>
              <a:t>buncher</a:t>
            </a:r>
            <a:r>
              <a:rPr lang="en-US" dirty="0" smtClean="0"/>
              <a:t> to improve the capture efficiency and the output beam quality.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Fully exploit the progress in laser and magnet technology to build &gt; 1 </a:t>
            </a:r>
            <a:r>
              <a:rPr lang="en-US" dirty="0" err="1" smtClean="0"/>
              <a:t>GeV</a:t>
            </a:r>
            <a:r>
              <a:rPr lang="en-US" dirty="0" smtClean="0"/>
              <a:t> IFEL accelerator</a:t>
            </a:r>
            <a:r>
              <a:rPr lang="en-US" dirty="0"/>
              <a:t> </a:t>
            </a:r>
            <a:r>
              <a:rPr lang="en-US" dirty="0" smtClean="0"/>
              <a:t>for a 5</a:t>
            </a:r>
            <a:r>
              <a:rPr lang="en-US" baseline="30000" dirty="0" smtClean="0"/>
              <a:t>th</a:t>
            </a:r>
            <a:r>
              <a:rPr lang="en-US" dirty="0" smtClean="0"/>
              <a:t> generation light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you should know about IFELs ? </a:t>
            </a:r>
            <a:endParaRPr 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229600" cy="541020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+mj-lt"/>
              </a:rPr>
              <a:t>IFEL scales </a:t>
            </a:r>
            <a:r>
              <a:rPr lang="en-US" sz="1800" b="1" i="1" dirty="0" smtClean="0">
                <a:solidFill>
                  <a:srgbClr val="00B050"/>
                </a:solidFill>
                <a:latin typeface="+mj-lt"/>
              </a:rPr>
              <a:t>ideally well </a:t>
            </a:r>
            <a:r>
              <a:rPr lang="en-US" sz="1800" dirty="0" smtClean="0">
                <a:latin typeface="+mj-lt"/>
              </a:rPr>
              <a:t>for mid-high energy range (50 MeV – </a:t>
            </a:r>
            <a:r>
              <a:rPr lang="en-US" sz="1800" b="1" i="1" dirty="0" smtClean="0">
                <a:solidFill>
                  <a:srgbClr val="00B050"/>
                </a:solidFill>
                <a:latin typeface="+mj-lt"/>
              </a:rPr>
              <a:t>up to few </a:t>
            </a:r>
            <a:r>
              <a:rPr lang="en-US" sz="1800" b="1" i="1" dirty="0" err="1" smtClean="0">
                <a:solidFill>
                  <a:srgbClr val="00B050"/>
                </a:solidFill>
                <a:latin typeface="+mj-lt"/>
              </a:rPr>
              <a:t>GeV</a:t>
            </a:r>
            <a:r>
              <a:rPr lang="en-US" sz="1800" dirty="0" smtClean="0">
                <a:latin typeface="+mj-lt"/>
              </a:rPr>
              <a:t>) due to </a:t>
            </a:r>
          </a:p>
          <a:p>
            <a:pPr lvl="1"/>
            <a:r>
              <a:rPr lang="en-US" sz="1800" dirty="0" smtClean="0">
                <a:latin typeface="+mj-lt"/>
              </a:rPr>
              <a:t>high power laser wavelengths available (10 um, 1 um, 800 nm) </a:t>
            </a:r>
          </a:p>
          <a:p>
            <a:pPr lvl="1"/>
            <a:r>
              <a:rPr lang="en-US" sz="1800" dirty="0" smtClean="0">
                <a:latin typeface="+mj-lt"/>
              </a:rPr>
              <a:t>permanent magnet </a:t>
            </a:r>
            <a:r>
              <a:rPr lang="en-US" sz="1800" dirty="0" err="1" smtClean="0">
                <a:latin typeface="+mj-lt"/>
              </a:rPr>
              <a:t>undulator</a:t>
            </a:r>
            <a:r>
              <a:rPr lang="en-US" sz="1800" dirty="0" smtClean="0">
                <a:latin typeface="+mj-lt"/>
              </a:rPr>
              <a:t> technology (cm periods)</a:t>
            </a:r>
          </a:p>
          <a:p>
            <a:pPr lvl="1"/>
            <a:endParaRPr lang="en-US" sz="1800" dirty="0" smtClean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Simulations show high energy/ high quality beams with gradients &gt;500 </a:t>
            </a:r>
            <a:r>
              <a:rPr lang="en-US" sz="1800" dirty="0" err="1" smtClean="0">
                <a:latin typeface="+mj-lt"/>
              </a:rPr>
              <a:t>MeV</a:t>
            </a:r>
            <a:r>
              <a:rPr lang="en-US" sz="1800" dirty="0" smtClean="0">
                <a:latin typeface="+mj-lt"/>
              </a:rPr>
              <a:t>/m achievable with current technology!</a:t>
            </a:r>
          </a:p>
          <a:p>
            <a:pPr lvl="1"/>
            <a:r>
              <a:rPr lang="en-US" sz="1800" dirty="0" smtClean="0">
                <a:latin typeface="+mj-lt"/>
              </a:rPr>
              <a:t>70 </a:t>
            </a:r>
            <a:r>
              <a:rPr lang="en-US" sz="1800" dirty="0" err="1" smtClean="0">
                <a:latin typeface="+mj-lt"/>
              </a:rPr>
              <a:t>MeV</a:t>
            </a:r>
            <a:r>
              <a:rPr lang="en-US" sz="1800" dirty="0" smtClean="0">
                <a:latin typeface="+mj-lt"/>
              </a:rPr>
              <a:t>/m gradient already demonstrated at UCLA</a:t>
            </a:r>
          </a:p>
          <a:p>
            <a:pPr lvl="1"/>
            <a:r>
              <a:rPr lang="en-US" sz="1800" dirty="0" smtClean="0">
                <a:latin typeface="+mj-lt"/>
              </a:rPr>
              <a:t>70 % trapping already demonstrated at BNL.</a:t>
            </a:r>
          </a:p>
          <a:p>
            <a:pPr lvl="1"/>
            <a:r>
              <a:rPr lang="en-US" sz="1800" b="1" i="1" dirty="0" smtClean="0">
                <a:solidFill>
                  <a:srgbClr val="00B050"/>
                </a:solidFill>
                <a:latin typeface="+mj-lt"/>
              </a:rPr>
              <a:t>Preservation of e-beam quality/emittance </a:t>
            </a:r>
            <a:r>
              <a:rPr lang="en-US" sz="1800" dirty="0" smtClean="0">
                <a:latin typeface="+mj-lt"/>
              </a:rPr>
              <a:t>and high </a:t>
            </a:r>
            <a:r>
              <a:rPr lang="en-US" sz="1800" dirty="0" smtClean="0">
                <a:latin typeface="+mj-lt"/>
              </a:rPr>
              <a:t>capture.</a:t>
            </a:r>
            <a:endParaRPr lang="en-US" sz="1800" dirty="0" smtClean="0">
              <a:latin typeface="+mj-lt"/>
            </a:endParaRPr>
          </a:p>
          <a:p>
            <a:pPr lvl="1">
              <a:buNone/>
            </a:pPr>
            <a:endParaRPr lang="en-US" sz="1800" dirty="0" smtClean="0">
              <a:latin typeface="+mj-lt"/>
            </a:endParaRPr>
          </a:p>
          <a:p>
            <a:r>
              <a:rPr lang="en-US" sz="1800" b="1" i="1" dirty="0" err="1" smtClean="0">
                <a:solidFill>
                  <a:srgbClr val="00B050"/>
                </a:solidFill>
                <a:latin typeface="+mj-lt"/>
              </a:rPr>
              <a:t>Microbunching</a:t>
            </a:r>
            <a:r>
              <a:rPr lang="en-US" sz="1800" b="1" i="1" dirty="0" smtClean="0">
                <a:solidFill>
                  <a:srgbClr val="00B050"/>
                </a:solidFill>
                <a:latin typeface="+mj-lt"/>
              </a:rPr>
              <a:t>: </a:t>
            </a:r>
            <a:r>
              <a:rPr lang="en-US" sz="1800" dirty="0" smtClean="0">
                <a:latin typeface="+mj-lt"/>
              </a:rPr>
              <a:t>still the preferred interaction for longitudinal phase space manipulation at optical scale</a:t>
            </a:r>
          </a:p>
          <a:p>
            <a:endParaRPr lang="en-US" sz="1800" dirty="0" smtClean="0">
              <a:solidFill>
                <a:srgbClr val="3366FF"/>
              </a:solidFill>
              <a:latin typeface="+mj-lt"/>
            </a:endParaRPr>
          </a:p>
          <a:p>
            <a:r>
              <a:rPr lang="en-US" sz="1800" b="1" i="1" dirty="0" smtClean="0">
                <a:solidFill>
                  <a:srgbClr val="00B050"/>
                </a:solidFill>
                <a:latin typeface="+mj-lt"/>
              </a:rPr>
              <a:t>Efficient</a:t>
            </a:r>
            <a:r>
              <a:rPr lang="en-US" sz="1800" dirty="0" smtClean="0">
                <a:latin typeface="+mj-lt"/>
              </a:rPr>
              <a:t> mechanism to transfer energy from laser to electrons</a:t>
            </a:r>
          </a:p>
          <a:p>
            <a:endParaRPr lang="en-US" sz="1800" dirty="0" smtClean="0">
              <a:latin typeface="+mj-lt"/>
            </a:endParaRPr>
          </a:p>
          <a:p>
            <a:r>
              <a:rPr lang="en-US" sz="1800" b="1" i="1" dirty="0" smtClean="0">
                <a:solidFill>
                  <a:srgbClr val="00B050"/>
                </a:solidFill>
                <a:latin typeface="+mj-lt"/>
              </a:rPr>
              <a:t>Plane wave </a:t>
            </a:r>
            <a:r>
              <a:rPr lang="en-US" sz="1800" b="1" i="1" dirty="0" smtClean="0">
                <a:solidFill>
                  <a:srgbClr val="00B050"/>
                </a:solidFill>
                <a:latin typeface="+mj-lt"/>
              </a:rPr>
              <a:t>or far field </a:t>
            </a:r>
            <a:r>
              <a:rPr lang="en-US" sz="1800" dirty="0" smtClean="0">
                <a:latin typeface="+mj-lt"/>
              </a:rPr>
              <a:t>accelerator </a:t>
            </a:r>
            <a:r>
              <a:rPr lang="en-US" sz="1800" dirty="0" smtClean="0">
                <a:latin typeface="+mj-lt"/>
              </a:rPr>
              <a:t>:  minimal 3D effects. </a:t>
            </a:r>
          </a:p>
          <a:p>
            <a:pPr lvl="1"/>
            <a:r>
              <a:rPr lang="en-US" sz="1800" dirty="0" smtClean="0">
                <a:latin typeface="+mj-lt"/>
              </a:rPr>
              <a:t>Transverse beam </a:t>
            </a:r>
            <a:r>
              <a:rPr lang="en-US" sz="1800" dirty="0" smtClean="0">
                <a:latin typeface="+mj-lt"/>
              </a:rPr>
              <a:t>sizes can be mm for um accelerating wavelength!</a:t>
            </a:r>
          </a:p>
        </p:txBody>
      </p:sp>
    </p:spTree>
    <p:extLst>
      <p:ext uri="{BB962C8B-B14F-4D97-AF65-F5344CB8AC3E}">
        <p14:creationId xmlns:p14="http://schemas.microsoft.com/office/powerpoint/2010/main" val="23242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you should know about IFELs?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718602"/>
            <a:ext cx="891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Complicate experiment.  Difficult requirements on laser and magnet technology.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Synchrotron losses at high energy. NOT feasible for HEP multi-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TeV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machines.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Gradient is energy dependent.  Ion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linac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-like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dynamics.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Dwarfed by successes of laser/plasma and beam/plasma schemes.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363" y="4032409"/>
            <a:ext cx="8363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Anybody interested in a compact 1-2 </a:t>
            </a:r>
            <a:r>
              <a:rPr lang="en-US" sz="2400" dirty="0" err="1">
                <a:solidFill>
                  <a:srgbClr val="002060"/>
                </a:solidFill>
              </a:rPr>
              <a:t>GeV</a:t>
            </a:r>
            <a:r>
              <a:rPr lang="en-US" sz="2400" dirty="0">
                <a:solidFill>
                  <a:srgbClr val="002060"/>
                </a:solidFill>
              </a:rPr>
              <a:t> injector?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Injector + (phase-locking) </a:t>
            </a:r>
            <a:r>
              <a:rPr lang="en-US" dirty="0" err="1">
                <a:solidFill>
                  <a:srgbClr val="002060"/>
                </a:solidFill>
              </a:rPr>
              <a:t>microbuncher</a:t>
            </a:r>
            <a:r>
              <a:rPr lang="en-US" dirty="0">
                <a:solidFill>
                  <a:srgbClr val="002060"/>
                </a:solidFill>
              </a:rPr>
              <a:t> for other kinds of advanced accelerators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Injector for advanced light sources (ICS or FELs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Laser-plasma </a:t>
            </a:r>
            <a:r>
              <a:rPr lang="en-US" dirty="0">
                <a:solidFill>
                  <a:srgbClr val="002060"/>
                </a:solidFill>
              </a:rPr>
              <a:t>accelerators.  Main competitors. </a:t>
            </a:r>
          </a:p>
          <a:p>
            <a:pPr lvl="2"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002060"/>
                </a:solidFill>
              </a:rPr>
              <a:t> Need </a:t>
            </a:r>
            <a:r>
              <a:rPr lang="en-US" sz="1600" dirty="0">
                <a:solidFill>
                  <a:srgbClr val="002060"/>
                </a:solidFill>
              </a:rPr>
              <a:t>&gt; 40-50 TW laser power to accelerate beams to 1 </a:t>
            </a:r>
            <a:r>
              <a:rPr lang="en-US" sz="1600" dirty="0" err="1">
                <a:solidFill>
                  <a:srgbClr val="002060"/>
                </a:solidFill>
              </a:rPr>
              <a:t>GeV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</a:p>
          <a:p>
            <a:pPr lvl="2"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002060"/>
                </a:solidFill>
              </a:rPr>
              <a:t> Strongly </a:t>
            </a:r>
            <a:r>
              <a:rPr lang="en-US" sz="1600" dirty="0">
                <a:solidFill>
                  <a:srgbClr val="002060"/>
                </a:solidFill>
              </a:rPr>
              <a:t>non-linear injection mechanism. Controlled injection still an open issue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  <a:endParaRPr lang="en-US" sz="1600" dirty="0">
              <a:solidFill>
                <a:srgbClr val="002060"/>
              </a:solidFill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002060"/>
                </a:solidFill>
              </a:rPr>
              <a:t> Beam quality and reproducibility ?</a:t>
            </a:r>
            <a:endParaRPr lang="en-US" sz="16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7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106363"/>
            <a:ext cx="8229600" cy="80803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IFEL experiments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81000" y="1143000"/>
            <a:ext cx="5126099" cy="401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000000"/>
                </a:solidFill>
              </a:rPr>
              <a:t>STELLA2 at Brookhaven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000000"/>
                </a:solidFill>
              </a:rPr>
              <a:t>	- Gap tapered undulator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</a:rPr>
              <a:t>	- 30 GW CO2 laser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000000"/>
                </a:solidFill>
              </a:rPr>
              <a:t>	- 80% of electrons accelerated</a:t>
            </a:r>
          </a:p>
          <a:p>
            <a:endParaRPr lang="en" sz="1800" dirty="0">
              <a:solidFill>
                <a:srgbClr val="000000"/>
              </a:solidFill>
            </a:endParaRPr>
          </a:p>
          <a:p>
            <a:endParaRPr lang="en" sz="1800" dirty="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</a:rPr>
              <a:t>UCLA Neptune IFEL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</a:rPr>
              <a:t>- Strongly tapered period and amplitude planar undulator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</a:rPr>
              <a:t>	- 400 GW CO2 laser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</a:rPr>
              <a:t>- 15 MeV -&gt; 35 MeV in ~25 cm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</a:rPr>
              <a:t>- Accelerating gradient ~70 MeV/m</a:t>
            </a:r>
          </a:p>
        </p:txBody>
      </p:sp>
      <p:sp>
        <p:nvSpPr>
          <p:cNvPr id="81" name="Shape 81"/>
          <p:cNvSpPr/>
          <p:nvPr/>
        </p:nvSpPr>
        <p:spPr>
          <a:xfrm>
            <a:off x="5609623" y="762000"/>
            <a:ext cx="2657475" cy="21812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2" name="Shape 82"/>
          <p:cNvSpPr/>
          <p:nvPr/>
        </p:nvSpPr>
        <p:spPr>
          <a:xfrm>
            <a:off x="5474700" y="3447325"/>
            <a:ext cx="3070494" cy="22485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83" name="Shape 83"/>
          <p:cNvSpPr txBox="1"/>
          <p:nvPr/>
        </p:nvSpPr>
        <p:spPr>
          <a:xfrm>
            <a:off x="5609623" y="2943225"/>
            <a:ext cx="2985000" cy="2993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200"/>
              <a:t>W. Kimura et al. PRL</a:t>
            </a:r>
            <a:r>
              <a:rPr lang="en" sz="1200" b="1"/>
              <a:t>, </a:t>
            </a:r>
            <a:r>
              <a:rPr lang="en" sz="1200"/>
              <a:t>92, 054801 (2004)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5517447" y="5747725"/>
            <a:ext cx="3212100" cy="3323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/>
              <a:t>P. Musumeci  et al. PRL</a:t>
            </a:r>
            <a:r>
              <a:rPr lang="en" sz="1200" b="1"/>
              <a:t>, </a:t>
            </a:r>
            <a:r>
              <a:rPr lang="en" sz="1200"/>
              <a:t>94, 154801 (2005)</a:t>
            </a:r>
          </a:p>
        </p:txBody>
      </p:sp>
    </p:spTree>
    <p:extLst>
      <p:ext uri="{BB962C8B-B14F-4D97-AF65-F5344CB8AC3E}">
        <p14:creationId xmlns:p14="http://schemas.microsoft.com/office/powerpoint/2010/main" val="33381794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From proof-of-principle to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next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generation IFEL experiments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2578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Comic Sans MS" pitchFamily="66" charset="0"/>
              </a:rPr>
              <a:t>Proof-of-principle experiments successful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mic Sans MS" pitchFamily="66" charset="0"/>
              </a:rPr>
              <a:t>Upgrade to significant gradient and energy gain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omic Sans MS" pitchFamily="66" charset="0"/>
              </a:rPr>
              <a:t>Technical challenges: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staging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very </a:t>
            </a:r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high power radiation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strong </a:t>
            </a:r>
            <a:r>
              <a:rPr lang="en-US" sz="2000" dirty="0" err="1">
                <a:solidFill>
                  <a:srgbClr val="FF0000"/>
                </a:solidFill>
                <a:latin typeface="Comic Sans MS" pitchFamily="66" charset="0"/>
              </a:rPr>
              <a:t>undulator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tapering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Physics </a:t>
            </a:r>
            <a:r>
              <a:rPr lang="en-US" sz="2000" dirty="0">
                <a:latin typeface="Comic Sans MS" pitchFamily="66" charset="0"/>
              </a:rPr>
              <a:t>problems:</a:t>
            </a:r>
          </a:p>
          <a:p>
            <a:pPr lvl="2">
              <a:lnSpc>
                <a:spcPct val="90000"/>
              </a:lnSpc>
            </a:pPr>
            <a:r>
              <a:rPr lang="en-US" sz="2000" dirty="0" err="1" smtClean="0">
                <a:solidFill>
                  <a:srgbClr val="7030A0"/>
                </a:solidFill>
                <a:latin typeface="Comic Sans MS" pitchFamily="66" charset="0"/>
              </a:rPr>
              <a:t>microbunching</a:t>
            </a:r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 preservation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include </a:t>
            </a:r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diffraction effects in the theory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beyond validity of period-averaged classical FEL equation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solidFill>
                <a:srgbClr val="00CC00"/>
              </a:solidFill>
              <a:latin typeface="Comic Sans MS" pitchFamily="66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84435"/>
            <a:ext cx="4876800" cy="367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8875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019800" y="2057400"/>
            <a:ext cx="2895600" cy="464820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24200" y="2057400"/>
            <a:ext cx="2895600" cy="4648200"/>
          </a:xfrm>
          <a:prstGeom prst="rect">
            <a:avLst/>
          </a:prstGeom>
          <a:solidFill>
            <a:schemeClr val="accent6">
              <a:lumMod val="40000"/>
              <a:lumOff val="6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2057400"/>
            <a:ext cx="2895600" cy="4648200"/>
          </a:xfrm>
          <a:prstGeom prst="rect">
            <a:avLst/>
          </a:prstGeom>
          <a:solidFill>
            <a:srgbClr val="92D05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 Gradient High Energy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G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ain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endParaRPr lang="en-US" sz="28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Inverse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Free Electron Laser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496" y="1066800"/>
            <a:ext cx="8440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Renovated interest in IFEL acceleration scheme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Applications as compact scheme to obtain 1-2 </a:t>
            </a:r>
            <a:r>
              <a:rPr lang="en-US" dirty="0" err="1" smtClean="0"/>
              <a:t>GeV</a:t>
            </a:r>
            <a:r>
              <a:rPr lang="en-US" dirty="0" smtClean="0"/>
              <a:t> electron beam for gamma ray (ICS) or soft x-ray (FEL) </a:t>
            </a:r>
            <a:r>
              <a:rPr lang="en-US" dirty="0" smtClean="0"/>
              <a:t>generation.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09663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2057400"/>
            <a:ext cx="259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Radiabeam</a:t>
            </a:r>
            <a:r>
              <a:rPr lang="en-US" sz="1600" b="1" dirty="0" smtClean="0"/>
              <a:t> UCLA BNL IFEL Collaboration </a:t>
            </a:r>
          </a:p>
          <a:p>
            <a:endParaRPr lang="en-US" dirty="0" smtClean="0"/>
          </a:p>
          <a:p>
            <a:r>
              <a:rPr lang="en-US" sz="1400" dirty="0" smtClean="0"/>
              <a:t>Strongly tapered optimized helical permanent magnet </a:t>
            </a:r>
            <a:r>
              <a:rPr lang="en-US" sz="1400" dirty="0" err="1" smtClean="0"/>
              <a:t>undulator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ATF @ BNL</a:t>
            </a:r>
          </a:p>
          <a:p>
            <a:r>
              <a:rPr lang="en-US" sz="1400" dirty="0" smtClean="0"/>
              <a:t>0.5 TW CO2 laser</a:t>
            </a:r>
          </a:p>
          <a:p>
            <a:r>
              <a:rPr lang="en-US" sz="1400" dirty="0" smtClean="0"/>
              <a:t>50 </a:t>
            </a:r>
            <a:r>
              <a:rPr lang="en-US" sz="1400" dirty="0" err="1" smtClean="0"/>
              <a:t>MeV</a:t>
            </a:r>
            <a:r>
              <a:rPr lang="en-US" sz="1400" dirty="0" smtClean="0"/>
              <a:t> -&gt; 180 </a:t>
            </a:r>
            <a:r>
              <a:rPr lang="en-US" sz="1400" dirty="0" err="1" smtClean="0"/>
              <a:t>MeV</a:t>
            </a:r>
            <a:r>
              <a:rPr lang="en-US" sz="1400" dirty="0" smtClean="0"/>
              <a:t> in 60 cm</a:t>
            </a:r>
          </a:p>
          <a:p>
            <a:r>
              <a:rPr lang="en-US" sz="1400" dirty="0" smtClean="0"/>
              <a:t>130 </a:t>
            </a:r>
            <a:r>
              <a:rPr lang="en-US" sz="1400" dirty="0" err="1" smtClean="0"/>
              <a:t>MeV</a:t>
            </a:r>
            <a:r>
              <a:rPr lang="en-US" sz="1400" dirty="0" smtClean="0"/>
              <a:t> energy gain</a:t>
            </a:r>
          </a:p>
          <a:p>
            <a:r>
              <a:rPr lang="en-US" sz="1400" dirty="0" smtClean="0"/>
              <a:t>220 MV/m gradient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2057400"/>
            <a:ext cx="2514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LLNL-UCLA IFEL experiment</a:t>
            </a:r>
          </a:p>
          <a:p>
            <a:endParaRPr lang="en-US" dirty="0" smtClean="0"/>
          </a:p>
          <a:p>
            <a:r>
              <a:rPr lang="en-US" sz="1400" dirty="0" smtClean="0"/>
              <a:t>Reuse UCLA- </a:t>
            </a:r>
            <a:r>
              <a:rPr lang="en-US" sz="1400" dirty="0" err="1" smtClean="0"/>
              <a:t>Kurchatov</a:t>
            </a:r>
            <a:r>
              <a:rPr lang="en-US" sz="1400" dirty="0" smtClean="0"/>
              <a:t> </a:t>
            </a:r>
            <a:r>
              <a:rPr lang="en-US" sz="1400" dirty="0" err="1" smtClean="0"/>
              <a:t>undulator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Use 5 TW 10 Hz </a:t>
            </a:r>
            <a:r>
              <a:rPr lang="en-US" sz="1400" dirty="0" err="1" smtClean="0"/>
              <a:t>Ti:Sa</a:t>
            </a:r>
            <a:endParaRPr lang="en-US" sz="1400" dirty="0" smtClean="0"/>
          </a:p>
          <a:p>
            <a:r>
              <a:rPr lang="en-US" sz="1400" dirty="0" smtClean="0"/>
              <a:t>50 </a:t>
            </a:r>
            <a:r>
              <a:rPr lang="en-US" sz="1400" dirty="0" err="1" smtClean="0"/>
              <a:t>MeV</a:t>
            </a:r>
            <a:r>
              <a:rPr lang="en-US" sz="1400" dirty="0" smtClean="0"/>
              <a:t> -&gt; 150 </a:t>
            </a:r>
            <a:r>
              <a:rPr lang="en-US" sz="1400" dirty="0" err="1" smtClean="0"/>
              <a:t>MeV</a:t>
            </a:r>
            <a:r>
              <a:rPr lang="en-US" sz="1400" dirty="0" smtClean="0"/>
              <a:t> in 50 cm</a:t>
            </a:r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High rep rate allows beam quality measurement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2057400"/>
            <a:ext cx="2743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GeV</a:t>
            </a:r>
            <a:r>
              <a:rPr lang="en-US" sz="1600" b="1" dirty="0" smtClean="0"/>
              <a:t> IFEL experiment </a:t>
            </a:r>
          </a:p>
          <a:p>
            <a:endParaRPr lang="en-US" dirty="0" smtClean="0"/>
          </a:p>
          <a:p>
            <a:r>
              <a:rPr lang="en-US" sz="1400" dirty="0" smtClean="0"/>
              <a:t>If current experiments </a:t>
            </a:r>
            <a:r>
              <a:rPr lang="en-US" sz="1400" dirty="0" err="1" smtClean="0"/>
              <a:t>succesfull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Looking for access to facility with 50 </a:t>
            </a:r>
            <a:r>
              <a:rPr lang="en-US" sz="1400" dirty="0" err="1" smtClean="0"/>
              <a:t>MeV</a:t>
            </a:r>
            <a:r>
              <a:rPr lang="en-US" sz="1400" dirty="0" smtClean="0"/>
              <a:t> beam+20 TW laser</a:t>
            </a:r>
          </a:p>
          <a:p>
            <a:r>
              <a:rPr lang="en-US" sz="1400" dirty="0" smtClean="0"/>
              <a:t>(BNL, LLNL, LNF-Italy)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Praesodymium</a:t>
            </a:r>
            <a:r>
              <a:rPr lang="en-US" sz="1400" dirty="0" smtClean="0"/>
              <a:t> based cryogenic </a:t>
            </a:r>
            <a:r>
              <a:rPr lang="en-US" sz="1400" dirty="0" err="1" smtClean="0"/>
              <a:t>undulator</a:t>
            </a:r>
            <a:endParaRPr lang="en-US" sz="1400" dirty="0" smtClean="0"/>
          </a:p>
        </p:txBody>
      </p:sp>
      <p:pic>
        <p:nvPicPr>
          <p:cNvPr id="11" name="Picture 5" descr="und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76600" y="4659561"/>
            <a:ext cx="2518964" cy="1893639"/>
          </a:xfrm>
          <a:prstGeom prst="rect">
            <a:avLst/>
          </a:prstGeom>
          <a:noFill/>
          <a:ln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47592"/>
          <a:stretch>
            <a:fillRect/>
          </a:stretch>
        </p:blipFill>
        <p:spPr bwMode="auto">
          <a:xfrm>
            <a:off x="304800" y="4745355"/>
            <a:ext cx="2995617" cy="228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5802382" y="4381500"/>
          <a:ext cx="3417818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6" name="Document" r:id="rId6" imgW="6251433" imgH="4402797" progId="Word.Document.8">
                  <p:embed/>
                </p:oleObj>
              </mc:Choice>
              <mc:Fallback>
                <p:oleObj name="Document" r:id="rId6" imgW="6251433" imgH="44027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82" y="4381500"/>
                        <a:ext cx="3417818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 rot="1010131">
            <a:off x="6044223" y="419144"/>
            <a:ext cx="3031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From AAC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899975">
            <a:off x="-90091" y="3230595"/>
            <a:ext cx="38059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New results!</a:t>
            </a: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J.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Duris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3418577">
            <a:off x="2648345" y="3230596"/>
            <a:ext cx="38059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New results!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J. Moody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98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Shape 96"/>
          <p:cNvGraphicFramePr/>
          <p:nvPr>
            <p:extLst>
              <p:ext uri="{D42A27DB-BD31-4B8C-83A1-F6EECF244321}">
                <p14:modId xmlns:p14="http://schemas.microsoft.com/office/powerpoint/2010/main" val="2123765477"/>
              </p:ext>
            </p:extLst>
          </p:nvPr>
        </p:nvGraphicFramePr>
        <p:xfrm>
          <a:off x="5638800" y="2722245"/>
          <a:ext cx="3457832" cy="39912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00243"/>
                <a:gridCol w="1057589"/>
              </a:tblGrid>
              <a:tr h="284117"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Input e-beam energy</a:t>
                      </a:r>
                      <a:r>
                        <a:rPr lang="en" sz="1600" dirty="0">
                          <a:sym typeface="Times"/>
                        </a:rPr>
                        <a:t> </a:t>
                      </a:r>
                      <a:endParaRPr lang="en" sz="16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50 Mev</a:t>
                      </a:r>
                      <a:r>
                        <a:rPr lang="en" sz="1600" dirty="0">
                          <a:sym typeface="'Times New Roman'"/>
                        </a:rPr>
                        <a:t> </a:t>
                      </a:r>
                      <a:endParaRPr lang="en" sz="1600" dirty="0">
                        <a:latin typeface="'Times New Roman'"/>
                        <a:ea typeface="'Times New Roman'"/>
                        <a:cs typeface="'Times New Roman'"/>
                        <a:sym typeface="'Times New Roman'"/>
                      </a:endParaRPr>
                    </a:p>
                  </a:txBody>
                  <a:tcPr marL="28575" marR="28575" marT="28575" marB="28575"/>
                </a:tc>
              </a:tr>
              <a:tr h="284117"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Final beam energy</a:t>
                      </a:r>
                      <a:r>
                        <a:rPr lang="en" sz="1600" dirty="0">
                          <a:sym typeface="Times"/>
                        </a:rPr>
                        <a:t> </a:t>
                      </a:r>
                      <a:endParaRPr lang="en" sz="16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>
                          <a:sym typeface="Calibri"/>
                        </a:rPr>
                        <a:t>117 MeV</a:t>
                      </a:r>
                      <a:r>
                        <a:rPr lang="en" sz="1600">
                          <a:sym typeface="'Times New Roman'"/>
                        </a:rPr>
                        <a:t> </a:t>
                      </a:r>
                      <a:endParaRPr lang="en" sz="1600">
                        <a:latin typeface="'Times New Roman'"/>
                        <a:ea typeface="'Times New Roman'"/>
                        <a:cs typeface="'Times New Roman'"/>
                        <a:sym typeface="'Times New Roman'"/>
                      </a:endParaRPr>
                    </a:p>
                  </a:txBody>
                  <a:tcPr marL="28575" marR="28575" marT="28575" marB="28575"/>
                </a:tc>
              </a:tr>
              <a:tr h="519249"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Final beam energy spread</a:t>
                      </a:r>
                      <a:endParaRPr lang="en"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>
                          <a:sym typeface="Calibri"/>
                        </a:rPr>
                        <a:t>2%</a:t>
                      </a:r>
                      <a:r>
                        <a:rPr lang="en" sz="1600">
                          <a:sym typeface="'Times New Roman'"/>
                        </a:rPr>
                        <a:t> rms</a:t>
                      </a:r>
                      <a:endParaRPr lang="en" sz="1600">
                        <a:latin typeface="'Times New Roman'"/>
                        <a:ea typeface="'Times New Roman'"/>
                        <a:cs typeface="'Times New Roman'"/>
                        <a:sym typeface="'Times New Roman'"/>
                      </a:endParaRPr>
                    </a:p>
                  </a:txBody>
                  <a:tcPr marL="28575" marR="28575" marT="28575" marB="28575"/>
                </a:tc>
              </a:tr>
              <a:tr h="519249"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Average accelerating gradient</a:t>
                      </a:r>
                      <a:r>
                        <a:rPr lang="en" sz="1600" dirty="0">
                          <a:sym typeface="Times"/>
                        </a:rPr>
                        <a:t> </a:t>
                      </a:r>
                      <a:endParaRPr lang="en" sz="16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>
                          <a:sym typeface="Calibri"/>
                        </a:rPr>
                        <a:t>124 MV/m</a:t>
                      </a:r>
                      <a:r>
                        <a:rPr lang="en" sz="1600">
                          <a:sym typeface="'Times New Roman'"/>
                        </a:rPr>
                        <a:t> </a:t>
                      </a:r>
                      <a:endParaRPr lang="en" sz="1600" b="1">
                        <a:latin typeface="'Times New Roman'"/>
                        <a:ea typeface="'Times New Roman'"/>
                        <a:cs typeface="'Times New Roman'"/>
                        <a:sym typeface="'Times New Roman'"/>
                      </a:endParaRPr>
                    </a:p>
                  </a:txBody>
                  <a:tcPr marL="28575" marR="28575" marT="28575" marB="28575"/>
                </a:tc>
              </a:tr>
              <a:tr h="284117"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Laser wavelength</a:t>
                      </a:r>
                      <a:r>
                        <a:rPr lang="en" sz="1600" dirty="0">
                          <a:sym typeface="Times"/>
                        </a:rPr>
                        <a:t> </a:t>
                      </a:r>
                      <a:endParaRPr lang="en" sz="16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10.3 μm</a:t>
                      </a:r>
                      <a:r>
                        <a:rPr lang="en" sz="1600" dirty="0">
                          <a:sym typeface="'Times New Roman'"/>
                        </a:rPr>
                        <a:t> </a:t>
                      </a:r>
                      <a:endParaRPr lang="en" sz="1600" dirty="0">
                        <a:latin typeface="'Times New Roman'"/>
                        <a:ea typeface="'Times New Roman'"/>
                        <a:cs typeface="'Times New Roman'"/>
                        <a:sym typeface="'Times New Roman'"/>
                      </a:endParaRPr>
                    </a:p>
                  </a:txBody>
                  <a:tcPr marL="28575" marR="28575" marT="28575" marB="28575"/>
                </a:tc>
              </a:tr>
              <a:tr h="284117"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Laser power</a:t>
                      </a:r>
                      <a:r>
                        <a:rPr lang="en" sz="1600" dirty="0">
                          <a:sym typeface="Times"/>
                        </a:rPr>
                        <a:t> </a:t>
                      </a:r>
                      <a:endParaRPr lang="en" sz="16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500 GW</a:t>
                      </a:r>
                      <a:r>
                        <a:rPr lang="en" sz="1600" dirty="0">
                          <a:sym typeface="'Times New Roman'"/>
                        </a:rPr>
                        <a:t> </a:t>
                      </a:r>
                      <a:r>
                        <a:rPr lang="en" sz="1600" dirty="0">
                          <a:sym typeface="Times"/>
                        </a:rPr>
                        <a:t> </a:t>
                      </a:r>
                      <a:endParaRPr lang="en" sz="16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28575" marR="28575" marT="28575" marB="28575"/>
                </a:tc>
              </a:tr>
              <a:tr h="284117"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>
                          <a:sym typeface="Calibri"/>
                        </a:rPr>
                        <a:t>Laser focal spot size</a:t>
                      </a:r>
                      <a:r>
                        <a:rPr lang="en" sz="1600">
                          <a:sym typeface="Times"/>
                        </a:rPr>
                        <a:t> (w)</a:t>
                      </a:r>
                      <a:endParaRPr lang="en" sz="16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980 μm</a:t>
                      </a:r>
                      <a:r>
                        <a:rPr lang="en" sz="1600" dirty="0">
                          <a:sym typeface="'Times New Roman'"/>
                        </a:rPr>
                        <a:t> </a:t>
                      </a:r>
                      <a:endParaRPr lang="en" sz="1600" dirty="0">
                        <a:latin typeface="'Times New Roman'"/>
                        <a:ea typeface="'Times New Roman'"/>
                        <a:cs typeface="'Times New Roman'"/>
                        <a:sym typeface="'Times New Roman'"/>
                      </a:endParaRPr>
                    </a:p>
                  </a:txBody>
                  <a:tcPr marL="28575" marR="28575" marT="28575" marB="28575"/>
                </a:tc>
              </a:tr>
              <a:tr h="284117"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Laser Rayleigh range</a:t>
                      </a:r>
                      <a:r>
                        <a:rPr lang="en" sz="1600" dirty="0">
                          <a:sym typeface="Times"/>
                        </a:rPr>
                        <a:t> </a:t>
                      </a:r>
                      <a:endParaRPr lang="en" sz="16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25 cm</a:t>
                      </a:r>
                      <a:r>
                        <a:rPr lang="en" sz="1600" dirty="0">
                          <a:sym typeface="'Times New Roman'"/>
                        </a:rPr>
                        <a:t> </a:t>
                      </a:r>
                      <a:endParaRPr lang="en" sz="1600" dirty="0">
                        <a:latin typeface="'Times New Roman'"/>
                        <a:ea typeface="'Times New Roman'"/>
                        <a:cs typeface="'Times New Roman'"/>
                        <a:sym typeface="'Times New Roman'"/>
                      </a:endParaRPr>
                    </a:p>
                  </a:txBody>
                  <a:tcPr marL="28575" marR="28575" marT="28575" marB="28575"/>
                </a:tc>
              </a:tr>
              <a:tr h="284117"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Undulator length</a:t>
                      </a:r>
                      <a:r>
                        <a:rPr lang="en" sz="1600" dirty="0">
                          <a:sym typeface="Times"/>
                        </a:rPr>
                        <a:t> </a:t>
                      </a:r>
                      <a:endParaRPr lang="en" sz="16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54 cm</a:t>
                      </a:r>
                      <a:r>
                        <a:rPr lang="en" sz="1600" dirty="0">
                          <a:sym typeface="'Times New Roman'"/>
                        </a:rPr>
                        <a:t> </a:t>
                      </a:r>
                      <a:endParaRPr lang="en" sz="1600" dirty="0">
                        <a:latin typeface="'Times New Roman'"/>
                        <a:ea typeface="'Times New Roman'"/>
                        <a:cs typeface="'Times New Roman'"/>
                        <a:sym typeface="'Times New Roman'"/>
                      </a:endParaRPr>
                    </a:p>
                  </a:txBody>
                  <a:tcPr marL="28575" marR="28575" marT="28575" marB="28575"/>
                </a:tc>
              </a:tr>
              <a:tr h="284117"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Undulator period</a:t>
                      </a:r>
                      <a:r>
                        <a:rPr lang="en" sz="1600" dirty="0">
                          <a:sym typeface="Times"/>
                        </a:rPr>
                        <a:t> </a:t>
                      </a:r>
                      <a:endParaRPr lang="en" sz="16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4 – 6 cm</a:t>
                      </a:r>
                      <a:r>
                        <a:rPr lang="en" sz="1600" dirty="0">
                          <a:sym typeface="'Times New Roman'"/>
                        </a:rPr>
                        <a:t> </a:t>
                      </a:r>
                      <a:endParaRPr lang="en" sz="1600" dirty="0">
                        <a:latin typeface="'Times New Roman'"/>
                        <a:ea typeface="'Times New Roman'"/>
                        <a:cs typeface="'Times New Roman'"/>
                        <a:sym typeface="'Times New Roman'"/>
                      </a:endParaRPr>
                    </a:p>
                  </a:txBody>
                  <a:tcPr marL="28575" marR="28575" marT="28575" marB="28575"/>
                </a:tc>
              </a:tr>
              <a:tr h="519249"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>
                          <a:sym typeface="Calibri"/>
                        </a:rPr>
                        <a:t>Magnetic field amplitude</a:t>
                      </a:r>
                      <a:r>
                        <a:rPr lang="en" sz="1600">
                          <a:sym typeface="Times"/>
                        </a:rPr>
                        <a:t> </a:t>
                      </a:r>
                      <a:endParaRPr lang="en" sz="16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ym typeface="Calibri"/>
                        </a:rPr>
                        <a:t>5.2 – 7.7 kG</a:t>
                      </a:r>
                      <a:endParaRPr lang="en"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97" name="Shape 97"/>
          <p:cNvSpPr txBox="1"/>
          <p:nvPr/>
        </p:nvSpPr>
        <p:spPr>
          <a:xfrm>
            <a:off x="5791200" y="2409061"/>
            <a:ext cx="3276600" cy="363478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200" dirty="0"/>
              <a:t>   Parameters for the RUBICON IFEL experiment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" r="52903"/>
          <a:stretch/>
        </p:blipFill>
        <p:spPr bwMode="auto">
          <a:xfrm>
            <a:off x="57167" y="2346960"/>
            <a:ext cx="2533633" cy="21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7499" t="-1" r="2994" b="15471"/>
          <a:stretch/>
        </p:blipFill>
        <p:spPr bwMode="auto">
          <a:xfrm>
            <a:off x="0" y="4763118"/>
            <a:ext cx="2663338" cy="181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t="15000" r="64416" b="5000"/>
          <a:stretch/>
        </p:blipFill>
        <p:spPr bwMode="auto">
          <a:xfrm>
            <a:off x="2362200" y="4953000"/>
            <a:ext cx="2769120" cy="18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71800" y="5334000"/>
            <a:ext cx="149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Simulated LPS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1876" y="4440191"/>
            <a:ext cx="175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Resonant energy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152400"/>
            <a:ext cx="8382000" cy="868362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rmAutofit fontScale="75000" lnSpcReduction="20000"/>
          </a:bodyPr>
          <a:lstStyle>
            <a:lvl1pPr algn="l" defTabSz="914400" rtl="0" eaLnBrk="1" latinLnBrk="0" hangingPunct="1">
              <a:spcBef>
                <a:spcPts val="0"/>
              </a:spcBef>
              <a:buSzPct val="100000"/>
              <a:buFont typeface="Arial"/>
              <a:buNone/>
              <a:defRPr sz="3600" b="1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/>
              <a:t>Radiabeam</a:t>
            </a:r>
            <a:r>
              <a:rPr lang="en-US" dirty="0" smtClean="0"/>
              <a:t> </a:t>
            </a:r>
            <a:r>
              <a:rPr lang="en-US" dirty="0" err="1" smtClean="0"/>
              <a:t>Ucla</a:t>
            </a:r>
            <a:r>
              <a:rPr lang="en-US" dirty="0" smtClean="0"/>
              <a:t> </a:t>
            </a:r>
            <a:r>
              <a:rPr lang="en-US" dirty="0" err="1" smtClean="0"/>
              <a:t>Bnl</a:t>
            </a:r>
            <a:r>
              <a:rPr lang="en-US" dirty="0" smtClean="0"/>
              <a:t> IFEL </a:t>
            </a:r>
            <a:r>
              <a:rPr lang="en-US" dirty="0" err="1" smtClean="0"/>
              <a:t>COllaboratioN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RUBICON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1000" y="9906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experiment main goal is to achieve energy gain and gradient significantly larger than what possible with conventional RF accelerators to propose IFEL as a viable technology for mid-high energy range accelerators.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05100" y="2108299"/>
            <a:ext cx="28575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Combine ATF </a:t>
            </a:r>
            <a:r>
              <a:rPr lang="en-US" dirty="0"/>
              <a:t>e-beam and high power CO2 laser system</a:t>
            </a:r>
          </a:p>
          <a:p>
            <a:endParaRPr lang="en-US" dirty="0"/>
          </a:p>
          <a:p>
            <a:r>
              <a:rPr lang="en-US" i="1" dirty="0"/>
              <a:t>TOGETHER WITH</a:t>
            </a:r>
          </a:p>
          <a:p>
            <a:endParaRPr lang="en-US" i="1" dirty="0"/>
          </a:p>
          <a:p>
            <a:r>
              <a:rPr lang="en-US" dirty="0"/>
              <a:t>Helical geometry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Permanent magnet double tapered </a:t>
            </a:r>
            <a:r>
              <a:rPr lang="en-US" dirty="0" err="1"/>
              <a:t>undulator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31895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7176</TotalTime>
  <Words>1830</Words>
  <Application>Microsoft Office PowerPoint</Application>
  <PresentationFormat>On-screen Show (4:3)</PresentationFormat>
  <Paragraphs>371</Paragraphs>
  <Slides>30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Equation</vt:lpstr>
      <vt:lpstr>Document</vt:lpstr>
      <vt:lpstr>Inverse Free Electron Lasers for advanced light sources </vt:lpstr>
      <vt:lpstr>Outline</vt:lpstr>
      <vt:lpstr>IFEL Interaction</vt:lpstr>
      <vt:lpstr>What you should know about IFELs ? </vt:lpstr>
      <vt:lpstr>What you should know about IFELs?</vt:lpstr>
      <vt:lpstr>IFEL experiments</vt:lpstr>
      <vt:lpstr>From proof-of-principle to next generation IFEL experiments</vt:lpstr>
      <vt:lpstr>PowerPoint Presentation</vt:lpstr>
      <vt:lpstr>PowerPoint Presentation</vt:lpstr>
      <vt:lpstr>Helical undulator</vt:lpstr>
      <vt:lpstr>Helical undulator design</vt:lpstr>
      <vt:lpstr>Beamline layout</vt:lpstr>
      <vt:lpstr>Polarization study </vt:lpstr>
      <vt:lpstr>Laser-ebeam cross correlation</vt:lpstr>
      <vt:lpstr>IFEL acceleration</vt:lpstr>
      <vt:lpstr>PowerPoint Presentation</vt:lpstr>
      <vt:lpstr>PowerPoint Presentation</vt:lpstr>
      <vt:lpstr>PowerPoint Presentation</vt:lpstr>
      <vt:lpstr>Compact, short-pulse laser driven IFEL</vt:lpstr>
      <vt:lpstr>Beamline experimental setup</vt:lpstr>
      <vt:lpstr>Laser accelerator subsystems</vt:lpstr>
      <vt:lpstr>IFEL acceleration shots</vt:lpstr>
      <vt:lpstr>Advanced bunching schemes</vt:lpstr>
      <vt:lpstr>The next step: 1 GeV IFEL module</vt:lpstr>
      <vt:lpstr>Efficiency of IFEL scheme</vt:lpstr>
      <vt:lpstr>Soft x-ray FEL</vt:lpstr>
      <vt:lpstr>Mode locked FEL </vt:lpstr>
      <vt:lpstr>IFEL driven mode-locked FEL A 5TH Generation light source</vt:lpstr>
      <vt:lpstr>Acknowledgements</vt:lpstr>
      <vt:lpstr>Conclusions and Future plans</vt:lpstr>
    </vt:vector>
  </TitlesOfParts>
  <Company>INFN-Roma1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Gradient Inverse Free Electron Laser (IFEL) Accelerator</dc:title>
  <dc:creator>Pietro Musumeci</dc:creator>
  <cp:lastModifiedBy>pietro</cp:lastModifiedBy>
  <cp:revision>295</cp:revision>
  <dcterms:created xsi:type="dcterms:W3CDTF">2009-03-30T19:51:16Z</dcterms:created>
  <dcterms:modified xsi:type="dcterms:W3CDTF">2013-06-05T08:37:07Z</dcterms:modified>
</cp:coreProperties>
</file>