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7" r:id="rId3"/>
    <p:sldId id="257" r:id="rId4"/>
    <p:sldId id="258" r:id="rId5"/>
    <p:sldId id="259" r:id="rId6"/>
    <p:sldId id="276" r:id="rId7"/>
    <p:sldId id="260" r:id="rId8"/>
    <p:sldId id="261" r:id="rId9"/>
    <p:sldId id="262" r:id="rId10"/>
    <p:sldId id="291" r:id="rId11"/>
    <p:sldId id="286" r:id="rId12"/>
    <p:sldId id="279" r:id="rId13"/>
    <p:sldId id="287" r:id="rId14"/>
    <p:sldId id="281" r:id="rId15"/>
    <p:sldId id="285" r:id="rId16"/>
    <p:sldId id="294" r:id="rId17"/>
    <p:sldId id="282" r:id="rId18"/>
    <p:sldId id="288" r:id="rId19"/>
    <p:sldId id="292" r:id="rId20"/>
    <p:sldId id="266" r:id="rId21"/>
    <p:sldId id="264" r:id="rId22"/>
    <p:sldId id="267" r:id="rId23"/>
    <p:sldId id="268" r:id="rId24"/>
    <p:sldId id="293" r:id="rId25"/>
    <p:sldId id="269" r:id="rId26"/>
    <p:sldId id="278" r:id="rId27"/>
    <p:sldId id="270" r:id="rId28"/>
    <p:sldId id="290" r:id="rId2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8" autoAdjust="0"/>
    <p:restoredTop sz="94660"/>
  </p:normalViewPr>
  <p:slideViewPr>
    <p:cSldViewPr>
      <p:cViewPr>
        <p:scale>
          <a:sx n="66" d="100"/>
          <a:sy n="66" d="100"/>
        </p:scale>
        <p:origin x="-437" y="8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315E6-FDFF-4AB6-9ED0-4CBAAB95EE12}" type="datetimeFigureOut">
              <a:rPr lang="fr-FR" smtClean="0"/>
              <a:t>04/06/2013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E29B4-EC65-445D-83B3-7429248965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40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Eric Voutier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XXVth International Workshop on Nuclear Theory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8DAEE-58F6-4E14-BEEB-8BC717AB1B9C}" type="slidenum">
              <a:rPr lang="en-US"/>
              <a:pPr/>
              <a:t>18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296F8-6EF4-4B7C-B2CB-DB7F53CA78F2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3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Alessandro Variola, LAL ORSAY, In2p3-CNRS</a:t>
            </a:r>
          </a:p>
          <a:p>
            <a:r>
              <a:rPr lang="en-US" smtClean="0"/>
              <a:t>European Advanced Accelerator Concepts Workshop</a:t>
            </a:r>
          </a:p>
          <a:p>
            <a:r>
              <a:rPr lang="en-US" smtClean="0"/>
              <a:t>Isola d’Elba 2-7 June 2013</a:t>
            </a:r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29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79EE-4AB3-422F-AB83-A7A7F0B08CE6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64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C3DCA-7279-4782-B84C-A6D00B805374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2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C9E3-54C6-4F11-871B-7FDC30A4D2FE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4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82508-B532-4980-873E-178D9058331B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5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5D2E3-736E-48B4-9ED7-C09ED3562654}" type="datetime1">
              <a:rPr lang="fr-FR" smtClean="0"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95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BF007-C5BF-49FB-B0A8-8559A02B0C7F}" type="datetime1">
              <a:rPr lang="fr-FR" smtClean="0"/>
              <a:t>04/06/2013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5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3FA8E-2D4B-48E2-A76B-5466F3950655}" type="datetime1">
              <a:rPr lang="fr-FR" smtClean="0"/>
              <a:t>04/06/2013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7B8D-BFA8-4C9E-A89E-EFD7589F8F68}" type="datetime1">
              <a:rPr lang="fr-FR" smtClean="0"/>
              <a:t>04/06/2013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9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E67D-83BE-4174-A7EC-6016C72E1C5A}" type="datetime1">
              <a:rPr lang="fr-FR" smtClean="0"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11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46BD-AE3A-4F93-B31B-8A15A3579B2A}" type="datetime1">
              <a:rPr lang="fr-FR" smtClean="0"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0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FF00E-6977-468F-8E4F-71C6149530B2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Comic Sans MS" pitchFamily="66" charset="0"/>
              </a:defRPr>
            </a:lvl1pPr>
          </a:lstStyle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40B1-9D68-4219-AD1B-1A3AAF157C08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Picture 7" descr="l-coul-30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447800" cy="84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6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Advanced Positron Sources</a:t>
            </a:r>
            <a:br>
              <a:rPr lang="fr-FR" dirty="0" smtClean="0">
                <a:latin typeface="Comic Sans MS" pitchFamily="66" charset="0"/>
              </a:rPr>
            </a:br>
            <a:r>
              <a:rPr lang="fr-FR" sz="1400" dirty="0" smtClean="0">
                <a:latin typeface="Comic Sans MS" pitchFamily="66" charset="0"/>
              </a:rPr>
              <a:t>Alessandro </a:t>
            </a:r>
            <a:r>
              <a:rPr lang="fr-FR" sz="1400" dirty="0" err="1" smtClean="0">
                <a:latin typeface="Comic Sans MS" pitchFamily="66" charset="0"/>
              </a:rPr>
              <a:t>Variola</a:t>
            </a:r>
            <a:r>
              <a:rPr lang="fr-FR" sz="1400" dirty="0" smtClean="0">
                <a:latin typeface="Comic Sans MS" pitchFamily="66" charset="0"/>
              </a:rPr>
              <a:t>, LAL Orsay in2p3 - CNRS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0DBF-65CC-4E6D-9B44-4D8575CDFF50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</a:t>
            </a:r>
          </a:p>
          <a:p>
            <a:r>
              <a:rPr lang="en-US" smtClean="0"/>
              <a:t>European Advanced Accelerator Concepts Workshop</a:t>
            </a:r>
          </a:p>
          <a:p>
            <a:r>
              <a:rPr lang="en-US" smtClean="0"/>
              <a:t>Isola d’Elba 2-7 June 2013</a:t>
            </a:r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Sources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C9E3-54C6-4F11-871B-7FDC30A4D2FE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1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C9E3-54C6-4F11-871B-7FDC30A4D2FE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4557"/>
            <a:ext cx="7696200" cy="447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Gamma separation: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ILC Positron source schematic. </a:t>
            </a:r>
            <a:r>
              <a:rPr lang="en-US" sz="2400" dirty="0" err="1" smtClean="0">
                <a:latin typeface="Comic Sans MS" pitchFamily="66" charset="0"/>
              </a:rPr>
              <a:t>Undulator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err="1" smtClean="0">
                <a:latin typeface="Comic Sans MS" pitchFamily="66" charset="0"/>
              </a:rPr>
              <a:t>Undulator</a:t>
            </a:r>
            <a:r>
              <a:rPr lang="en-US" sz="2400" dirty="0" smtClean="0">
                <a:latin typeface="Comic Sans MS" pitchFamily="66" charset="0"/>
              </a:rPr>
              <a:t> and laser =&gt; Polarization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1000" y="5965166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latin typeface="Comic Sans MS" pitchFamily="66" charset="0"/>
              </a:rPr>
              <a:t>Balakin</a:t>
            </a:r>
            <a:r>
              <a:rPr lang="fr-FR" sz="1200" dirty="0" smtClean="0">
                <a:latin typeface="Comic Sans MS" pitchFamily="66" charset="0"/>
              </a:rPr>
              <a:t>, </a:t>
            </a:r>
            <a:r>
              <a:rPr lang="fr-FR" sz="1200" dirty="0" err="1" smtClean="0">
                <a:latin typeface="Comic Sans MS" pitchFamily="66" charset="0"/>
              </a:rPr>
              <a:t>Mikhailichenko</a:t>
            </a:r>
            <a:endParaRPr lang="fr-FR" sz="1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9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V="1">
            <a:off x="3125165" y="3149769"/>
            <a:ext cx="684835" cy="176321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229600" cy="715963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Gamma separation: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ILC Positron source schematic. </a:t>
            </a:r>
            <a:r>
              <a:rPr lang="en-US" sz="2400" dirty="0" err="1" smtClean="0">
                <a:latin typeface="Comic Sans MS" pitchFamily="66" charset="0"/>
              </a:rPr>
              <a:t>Undulator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10245" name="Rectangle 22"/>
          <p:cNvSpPr>
            <a:spLocks noChangeArrowheads="1"/>
          </p:cNvSpPr>
          <p:nvPr/>
        </p:nvSpPr>
        <p:spPr bwMode="auto">
          <a:xfrm>
            <a:off x="949325" y="2824332"/>
            <a:ext cx="762000" cy="29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246" name="Rectangle 72"/>
          <p:cNvSpPr>
            <a:spLocks noChangeArrowheads="1"/>
          </p:cNvSpPr>
          <p:nvPr/>
        </p:nvSpPr>
        <p:spPr bwMode="auto">
          <a:xfrm>
            <a:off x="5949950" y="2808457"/>
            <a:ext cx="841375" cy="3746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grpSp>
        <p:nvGrpSpPr>
          <p:cNvPr id="10247" name="Group 56"/>
          <p:cNvGrpSpPr>
            <a:grpSpLocks/>
          </p:cNvGrpSpPr>
          <p:nvPr/>
        </p:nvGrpSpPr>
        <p:grpSpPr bwMode="auto">
          <a:xfrm>
            <a:off x="3038475" y="2773532"/>
            <a:ext cx="527050" cy="400050"/>
            <a:chOff x="1892" y="2944"/>
            <a:chExt cx="332" cy="252"/>
          </a:xfrm>
        </p:grpSpPr>
        <p:sp>
          <p:nvSpPr>
            <p:cNvPr id="10248" name="Rectangle 38"/>
            <p:cNvSpPr>
              <a:spLocks noChangeArrowheads="1"/>
            </p:cNvSpPr>
            <p:nvPr/>
          </p:nvSpPr>
          <p:spPr bwMode="auto">
            <a:xfrm>
              <a:off x="1892" y="2944"/>
              <a:ext cx="320" cy="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900" smtClean="0">
                <a:solidFill>
                  <a:srgbClr val="7F7F7F"/>
                </a:solidFill>
                <a:latin typeface="Comic Sans MS" pitchFamily="66" charset="0"/>
              </a:endParaRPr>
            </a:p>
          </p:txBody>
        </p:sp>
        <p:grpSp>
          <p:nvGrpSpPr>
            <p:cNvPr id="10249" name="Group 42"/>
            <p:cNvGrpSpPr>
              <a:grpSpLocks/>
            </p:cNvGrpSpPr>
            <p:nvPr/>
          </p:nvGrpSpPr>
          <p:grpSpPr bwMode="auto">
            <a:xfrm>
              <a:off x="1892" y="2948"/>
              <a:ext cx="328" cy="84"/>
              <a:chOff x="1176" y="3592"/>
              <a:chExt cx="328" cy="84"/>
            </a:xfrm>
          </p:grpSpPr>
          <p:sp>
            <p:nvSpPr>
              <p:cNvPr id="10250" name="Rectangle 39"/>
              <p:cNvSpPr>
                <a:spLocks noChangeArrowheads="1"/>
              </p:cNvSpPr>
              <p:nvPr/>
            </p:nvSpPr>
            <p:spPr bwMode="auto">
              <a:xfrm>
                <a:off x="1176" y="3592"/>
                <a:ext cx="316" cy="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 smtClean="0">
                  <a:solidFill>
                    <a:srgbClr val="7F7F7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51" name="Line 40"/>
              <p:cNvSpPr>
                <a:spLocks noChangeShapeType="1"/>
              </p:cNvSpPr>
              <p:nvPr/>
            </p:nvSpPr>
            <p:spPr bwMode="auto">
              <a:xfrm>
                <a:off x="1184" y="3596"/>
                <a:ext cx="32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 smtClean="0">
                  <a:solidFill>
                    <a:srgbClr val="7F7F7F"/>
                  </a:solidFill>
                  <a:latin typeface="Comic Sans MS" pitchFamily="66" charset="0"/>
                  <a:ea typeface="ＭＳ Ｐゴシック"/>
                </a:endParaRPr>
              </a:p>
            </p:txBody>
          </p:sp>
          <p:sp>
            <p:nvSpPr>
              <p:cNvPr id="10252" name="Line 41"/>
              <p:cNvSpPr>
                <a:spLocks noChangeShapeType="1"/>
              </p:cNvSpPr>
              <p:nvPr/>
            </p:nvSpPr>
            <p:spPr bwMode="auto">
              <a:xfrm flipV="1">
                <a:off x="1188" y="3600"/>
                <a:ext cx="304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 smtClean="0">
                  <a:solidFill>
                    <a:srgbClr val="7F7F7F"/>
                  </a:solidFill>
                  <a:latin typeface="Comic Sans MS" pitchFamily="66" charset="0"/>
                  <a:ea typeface="ＭＳ Ｐゴシック"/>
                </a:endParaRPr>
              </a:p>
            </p:txBody>
          </p:sp>
        </p:grpSp>
        <p:grpSp>
          <p:nvGrpSpPr>
            <p:cNvPr id="10253" name="Group 43"/>
            <p:cNvGrpSpPr>
              <a:grpSpLocks/>
            </p:cNvGrpSpPr>
            <p:nvPr/>
          </p:nvGrpSpPr>
          <p:grpSpPr bwMode="auto">
            <a:xfrm>
              <a:off x="1896" y="3112"/>
              <a:ext cx="328" cy="84"/>
              <a:chOff x="1176" y="3592"/>
              <a:chExt cx="328" cy="84"/>
            </a:xfrm>
          </p:grpSpPr>
          <p:sp>
            <p:nvSpPr>
              <p:cNvPr id="10254" name="Rectangle 44"/>
              <p:cNvSpPr>
                <a:spLocks noChangeArrowheads="1"/>
              </p:cNvSpPr>
              <p:nvPr/>
            </p:nvSpPr>
            <p:spPr bwMode="auto">
              <a:xfrm>
                <a:off x="1176" y="3592"/>
                <a:ext cx="316" cy="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900" smtClean="0">
                  <a:solidFill>
                    <a:srgbClr val="7F7F7F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255" name="Line 45"/>
              <p:cNvSpPr>
                <a:spLocks noChangeShapeType="1"/>
              </p:cNvSpPr>
              <p:nvPr/>
            </p:nvSpPr>
            <p:spPr bwMode="auto">
              <a:xfrm>
                <a:off x="1184" y="3596"/>
                <a:ext cx="320" cy="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 smtClean="0">
                  <a:solidFill>
                    <a:srgbClr val="7F7F7F"/>
                  </a:solidFill>
                  <a:latin typeface="Comic Sans MS" pitchFamily="66" charset="0"/>
                  <a:ea typeface="ＭＳ Ｐゴシック"/>
                </a:endParaRPr>
              </a:p>
            </p:txBody>
          </p:sp>
          <p:sp>
            <p:nvSpPr>
              <p:cNvPr id="10256" name="Line 46"/>
              <p:cNvSpPr>
                <a:spLocks noChangeShapeType="1"/>
              </p:cNvSpPr>
              <p:nvPr/>
            </p:nvSpPr>
            <p:spPr bwMode="auto">
              <a:xfrm flipV="1">
                <a:off x="1188" y="3600"/>
                <a:ext cx="304" cy="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900" smtClean="0">
                  <a:solidFill>
                    <a:srgbClr val="7F7F7F"/>
                  </a:solidFill>
                  <a:latin typeface="Comic Sans MS" pitchFamily="66" charset="0"/>
                  <a:ea typeface="ＭＳ Ｐゴシック"/>
                </a:endParaRPr>
              </a:p>
            </p:txBody>
          </p:sp>
        </p:grpSp>
      </p:grpSp>
      <p:graphicFrame>
        <p:nvGraphicFramePr>
          <p:cNvPr id="1025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757220"/>
              </p:ext>
            </p:extLst>
          </p:nvPr>
        </p:nvGraphicFramePr>
        <p:xfrm>
          <a:off x="1025525" y="2876719"/>
          <a:ext cx="6858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Bitmap Image" r:id="rId3" imgW="6819048" imgH="1200318" progId="PBrush">
                  <p:embed/>
                </p:oleObj>
              </mc:Choice>
              <mc:Fallback>
                <p:oleObj name="Bitmap Image" r:id="rId3" imgW="6819048" imgH="120031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2876719"/>
                        <a:ext cx="6858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8" name="Line 19"/>
          <p:cNvSpPr>
            <a:spLocks noChangeShapeType="1"/>
          </p:cNvSpPr>
          <p:nvPr/>
        </p:nvSpPr>
        <p:spPr bwMode="auto">
          <a:xfrm flipV="1">
            <a:off x="152400" y="2997369"/>
            <a:ext cx="914400" cy="0"/>
          </a:xfrm>
          <a:prstGeom prst="line">
            <a:avLst/>
          </a:prstGeom>
          <a:noFill/>
          <a:ln w="28575">
            <a:solidFill>
              <a:srgbClr val="0202D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60" name="AutoShape 23"/>
          <p:cNvSpPr>
            <a:spLocks noChangeArrowheads="1"/>
          </p:cNvSpPr>
          <p:nvPr/>
        </p:nvSpPr>
        <p:spPr bwMode="auto">
          <a:xfrm rot="10686353" flipV="1">
            <a:off x="1676400" y="2921169"/>
            <a:ext cx="292100" cy="18415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930 w 21600"/>
              <a:gd name="T13" fmla="*/ 4985 h 21600"/>
              <a:gd name="T14" fmla="*/ 16670 w 21600"/>
              <a:gd name="T15" fmla="*/ 1661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0" y="21600"/>
                </a:lnTo>
                <a:lnTo>
                  <a:pt x="153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61" name="Line 25"/>
          <p:cNvSpPr>
            <a:spLocks noChangeShapeType="1"/>
          </p:cNvSpPr>
          <p:nvPr/>
        </p:nvSpPr>
        <p:spPr bwMode="auto">
          <a:xfrm flipV="1">
            <a:off x="1144588" y="2976732"/>
            <a:ext cx="1679575" cy="111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62" name="Line 26"/>
          <p:cNvSpPr>
            <a:spLocks noChangeShapeType="1"/>
          </p:cNvSpPr>
          <p:nvPr/>
        </p:nvSpPr>
        <p:spPr bwMode="auto">
          <a:xfrm>
            <a:off x="1095375" y="2964032"/>
            <a:ext cx="1208088" cy="33337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63" name="Line 27"/>
          <p:cNvSpPr>
            <a:spLocks noChangeShapeType="1"/>
          </p:cNvSpPr>
          <p:nvPr/>
        </p:nvSpPr>
        <p:spPr bwMode="auto">
          <a:xfrm flipV="1">
            <a:off x="1038225" y="2948157"/>
            <a:ext cx="1233488" cy="365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64" name="Rectangle 28"/>
          <p:cNvSpPr>
            <a:spLocks noChangeArrowheads="1"/>
          </p:cNvSpPr>
          <p:nvPr/>
        </p:nvSpPr>
        <p:spPr bwMode="auto">
          <a:xfrm>
            <a:off x="2314575" y="2803694"/>
            <a:ext cx="419100" cy="153988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265" name="Rectangle 29"/>
          <p:cNvSpPr>
            <a:spLocks noChangeArrowheads="1"/>
          </p:cNvSpPr>
          <p:nvPr/>
        </p:nvSpPr>
        <p:spPr bwMode="auto">
          <a:xfrm>
            <a:off x="2314575" y="3000544"/>
            <a:ext cx="430213" cy="153988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266" name="Line 30"/>
          <p:cNvSpPr>
            <a:spLocks noChangeShapeType="1"/>
          </p:cNvSpPr>
          <p:nvPr/>
        </p:nvSpPr>
        <p:spPr bwMode="auto">
          <a:xfrm flipV="1">
            <a:off x="1143000" y="2997369"/>
            <a:ext cx="1641475" cy="222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67" name="Rectangle 31"/>
          <p:cNvSpPr>
            <a:spLocks noChangeArrowheads="1"/>
          </p:cNvSpPr>
          <p:nvPr/>
        </p:nvSpPr>
        <p:spPr bwMode="auto">
          <a:xfrm>
            <a:off x="2778125" y="2594144"/>
            <a:ext cx="42863" cy="474663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268" name="AutoShape 32"/>
          <p:cNvSpPr>
            <a:spLocks noChangeArrowheads="1"/>
          </p:cNvSpPr>
          <p:nvPr/>
        </p:nvSpPr>
        <p:spPr bwMode="auto">
          <a:xfrm>
            <a:off x="2843213" y="3002132"/>
            <a:ext cx="165100" cy="119062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269" name="AutoShape 33"/>
          <p:cNvSpPr>
            <a:spLocks noChangeArrowheads="1"/>
          </p:cNvSpPr>
          <p:nvPr/>
        </p:nvSpPr>
        <p:spPr bwMode="auto">
          <a:xfrm flipV="1">
            <a:off x="2840038" y="2851319"/>
            <a:ext cx="165100" cy="119063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270" name="Line 34"/>
          <p:cNvSpPr>
            <a:spLocks noChangeShapeType="1"/>
          </p:cNvSpPr>
          <p:nvPr/>
        </p:nvSpPr>
        <p:spPr bwMode="auto">
          <a:xfrm flipV="1">
            <a:off x="2786063" y="2959269"/>
            <a:ext cx="858837" cy="47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71" name="Line 36"/>
          <p:cNvSpPr>
            <a:spLocks noChangeShapeType="1"/>
          </p:cNvSpPr>
          <p:nvPr/>
        </p:nvSpPr>
        <p:spPr bwMode="auto">
          <a:xfrm flipV="1">
            <a:off x="2732088" y="2975144"/>
            <a:ext cx="1371600" cy="1587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72" name="Line 37"/>
          <p:cNvSpPr>
            <a:spLocks noChangeShapeType="1"/>
          </p:cNvSpPr>
          <p:nvPr/>
        </p:nvSpPr>
        <p:spPr bwMode="auto">
          <a:xfrm>
            <a:off x="2814638" y="2979907"/>
            <a:ext cx="781050" cy="635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73" name="AutoShape 47"/>
          <p:cNvSpPr>
            <a:spLocks noChangeArrowheads="1"/>
          </p:cNvSpPr>
          <p:nvPr/>
        </p:nvSpPr>
        <p:spPr bwMode="auto">
          <a:xfrm rot="21428085" flipV="1">
            <a:off x="3570288" y="2876719"/>
            <a:ext cx="203200" cy="201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894 w 21600"/>
              <a:gd name="T13" fmla="*/ 4932 h 21600"/>
              <a:gd name="T14" fmla="*/ 16706 w 21600"/>
              <a:gd name="T15" fmla="*/ 166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0" y="21600"/>
                </a:lnTo>
                <a:lnTo>
                  <a:pt x="153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74" name="Rectangle 48"/>
          <p:cNvSpPr>
            <a:spLocks noChangeArrowheads="1"/>
          </p:cNvSpPr>
          <p:nvPr/>
        </p:nvSpPr>
        <p:spPr bwMode="auto">
          <a:xfrm>
            <a:off x="4098925" y="2906882"/>
            <a:ext cx="288925" cy="15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275" name="Line 49"/>
          <p:cNvSpPr>
            <a:spLocks noChangeShapeType="1"/>
          </p:cNvSpPr>
          <p:nvPr/>
        </p:nvSpPr>
        <p:spPr bwMode="auto">
          <a:xfrm flipV="1">
            <a:off x="2828925" y="2951332"/>
            <a:ext cx="165100" cy="1905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76" name="Line 50"/>
          <p:cNvSpPr>
            <a:spLocks noChangeShapeType="1"/>
          </p:cNvSpPr>
          <p:nvPr/>
        </p:nvSpPr>
        <p:spPr bwMode="auto">
          <a:xfrm>
            <a:off x="2822575" y="2989432"/>
            <a:ext cx="139700" cy="1905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77" name="Line 51"/>
          <p:cNvSpPr>
            <a:spLocks noChangeShapeType="1"/>
          </p:cNvSpPr>
          <p:nvPr/>
        </p:nvSpPr>
        <p:spPr bwMode="auto">
          <a:xfrm>
            <a:off x="2784475" y="2964032"/>
            <a:ext cx="1225550" cy="25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78" name="Line 52"/>
          <p:cNvSpPr>
            <a:spLocks noChangeShapeType="1"/>
          </p:cNvSpPr>
          <p:nvPr/>
        </p:nvSpPr>
        <p:spPr bwMode="auto">
          <a:xfrm>
            <a:off x="3717925" y="3021182"/>
            <a:ext cx="203200" cy="101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79" name="Rectangle 53"/>
          <p:cNvSpPr>
            <a:spLocks noChangeArrowheads="1"/>
          </p:cNvSpPr>
          <p:nvPr/>
        </p:nvSpPr>
        <p:spPr bwMode="auto">
          <a:xfrm rot="1155976">
            <a:off x="3921125" y="3059282"/>
            <a:ext cx="107950" cy="203200"/>
          </a:xfrm>
          <a:prstGeom prst="rec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280" name="Line 54"/>
          <p:cNvSpPr>
            <a:spLocks noChangeShapeType="1"/>
          </p:cNvSpPr>
          <p:nvPr/>
        </p:nvSpPr>
        <p:spPr bwMode="auto">
          <a:xfrm flipV="1">
            <a:off x="3705225" y="2729082"/>
            <a:ext cx="203200" cy="20320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81" name="AutoShape 55"/>
          <p:cNvSpPr>
            <a:spLocks noChangeArrowheads="1"/>
          </p:cNvSpPr>
          <p:nvPr/>
        </p:nvSpPr>
        <p:spPr bwMode="auto">
          <a:xfrm rot="21020186">
            <a:off x="3906838" y="2603669"/>
            <a:ext cx="203200" cy="20161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894 w 21600"/>
              <a:gd name="T13" fmla="*/ 4932 h 21600"/>
              <a:gd name="T14" fmla="*/ 16706 w 21600"/>
              <a:gd name="T15" fmla="*/ 166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00" y="21600"/>
                </a:lnTo>
                <a:lnTo>
                  <a:pt x="153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82" name="Rectangle 58"/>
          <p:cNvSpPr>
            <a:spLocks noChangeArrowheads="1"/>
          </p:cNvSpPr>
          <p:nvPr/>
        </p:nvSpPr>
        <p:spPr bwMode="auto">
          <a:xfrm>
            <a:off x="4994275" y="2878307"/>
            <a:ext cx="508000" cy="238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grpSp>
        <p:nvGrpSpPr>
          <p:cNvPr id="10283" name="Group 59"/>
          <p:cNvGrpSpPr>
            <a:grpSpLocks/>
          </p:cNvGrpSpPr>
          <p:nvPr/>
        </p:nvGrpSpPr>
        <p:grpSpPr bwMode="auto">
          <a:xfrm>
            <a:off x="5000625" y="2871957"/>
            <a:ext cx="520700" cy="63500"/>
            <a:chOff x="1176" y="3592"/>
            <a:chExt cx="328" cy="84"/>
          </a:xfrm>
        </p:grpSpPr>
        <p:sp>
          <p:nvSpPr>
            <p:cNvPr id="10284" name="Rectangle 60"/>
            <p:cNvSpPr>
              <a:spLocks noChangeArrowheads="1"/>
            </p:cNvSpPr>
            <p:nvPr/>
          </p:nvSpPr>
          <p:spPr bwMode="auto">
            <a:xfrm>
              <a:off x="1176" y="3592"/>
              <a:ext cx="316" cy="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900" smtClean="0">
                <a:solidFill>
                  <a:srgbClr val="7F7F7F"/>
                </a:solidFill>
                <a:latin typeface="Comic Sans MS" pitchFamily="66" charset="0"/>
              </a:endParaRPr>
            </a:p>
          </p:txBody>
        </p:sp>
        <p:sp>
          <p:nvSpPr>
            <p:cNvPr id="10285" name="Line 61"/>
            <p:cNvSpPr>
              <a:spLocks noChangeShapeType="1"/>
            </p:cNvSpPr>
            <p:nvPr/>
          </p:nvSpPr>
          <p:spPr bwMode="auto">
            <a:xfrm>
              <a:off x="1184" y="3596"/>
              <a:ext cx="32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 smtClean="0">
                <a:solidFill>
                  <a:srgbClr val="7F7F7F"/>
                </a:solidFill>
                <a:latin typeface="Comic Sans MS" pitchFamily="66" charset="0"/>
                <a:ea typeface="ＭＳ Ｐゴシック"/>
              </a:endParaRPr>
            </a:p>
          </p:txBody>
        </p:sp>
        <p:sp>
          <p:nvSpPr>
            <p:cNvPr id="10286" name="Line 62"/>
            <p:cNvSpPr>
              <a:spLocks noChangeShapeType="1"/>
            </p:cNvSpPr>
            <p:nvPr/>
          </p:nvSpPr>
          <p:spPr bwMode="auto">
            <a:xfrm flipV="1">
              <a:off x="1188" y="3600"/>
              <a:ext cx="30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 smtClean="0">
                <a:solidFill>
                  <a:srgbClr val="7F7F7F"/>
                </a:solidFill>
                <a:latin typeface="Comic Sans MS" pitchFamily="66" charset="0"/>
                <a:ea typeface="ＭＳ Ｐゴシック"/>
              </a:endParaRPr>
            </a:p>
          </p:txBody>
        </p:sp>
      </p:grpSp>
      <p:grpSp>
        <p:nvGrpSpPr>
          <p:cNvPr id="10287" name="Group 63"/>
          <p:cNvGrpSpPr>
            <a:grpSpLocks/>
          </p:cNvGrpSpPr>
          <p:nvPr/>
        </p:nvGrpSpPr>
        <p:grpSpPr bwMode="auto">
          <a:xfrm>
            <a:off x="5000625" y="3062457"/>
            <a:ext cx="520700" cy="63500"/>
            <a:chOff x="1176" y="3592"/>
            <a:chExt cx="328" cy="84"/>
          </a:xfrm>
        </p:grpSpPr>
        <p:sp>
          <p:nvSpPr>
            <p:cNvPr id="10288" name="Rectangle 64"/>
            <p:cNvSpPr>
              <a:spLocks noChangeArrowheads="1"/>
            </p:cNvSpPr>
            <p:nvPr/>
          </p:nvSpPr>
          <p:spPr bwMode="auto">
            <a:xfrm>
              <a:off x="1176" y="3592"/>
              <a:ext cx="316" cy="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900" smtClean="0">
                <a:solidFill>
                  <a:srgbClr val="7F7F7F"/>
                </a:solidFill>
                <a:latin typeface="Comic Sans MS" pitchFamily="66" charset="0"/>
              </a:endParaRPr>
            </a:p>
          </p:txBody>
        </p:sp>
        <p:sp>
          <p:nvSpPr>
            <p:cNvPr id="10289" name="Line 65"/>
            <p:cNvSpPr>
              <a:spLocks noChangeShapeType="1"/>
            </p:cNvSpPr>
            <p:nvPr/>
          </p:nvSpPr>
          <p:spPr bwMode="auto">
            <a:xfrm>
              <a:off x="1184" y="3596"/>
              <a:ext cx="320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 smtClean="0">
                <a:solidFill>
                  <a:srgbClr val="7F7F7F"/>
                </a:solidFill>
                <a:latin typeface="Comic Sans MS" pitchFamily="66" charset="0"/>
                <a:ea typeface="ＭＳ Ｐゴシック"/>
              </a:endParaRPr>
            </a:p>
          </p:txBody>
        </p:sp>
        <p:sp>
          <p:nvSpPr>
            <p:cNvPr id="10290" name="Line 66"/>
            <p:cNvSpPr>
              <a:spLocks noChangeShapeType="1"/>
            </p:cNvSpPr>
            <p:nvPr/>
          </p:nvSpPr>
          <p:spPr bwMode="auto">
            <a:xfrm flipV="1">
              <a:off x="1188" y="3600"/>
              <a:ext cx="304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900" smtClean="0">
                <a:solidFill>
                  <a:srgbClr val="7F7F7F"/>
                </a:solidFill>
                <a:latin typeface="Comic Sans MS" pitchFamily="66" charset="0"/>
                <a:ea typeface="ＭＳ Ｐゴシック"/>
              </a:endParaRPr>
            </a:p>
          </p:txBody>
        </p:sp>
      </p:grpSp>
      <p:sp>
        <p:nvSpPr>
          <p:cNvPr id="10291" name="Line 67"/>
          <p:cNvSpPr>
            <a:spLocks noChangeShapeType="1"/>
          </p:cNvSpPr>
          <p:nvPr/>
        </p:nvSpPr>
        <p:spPr bwMode="auto">
          <a:xfrm>
            <a:off x="4073525" y="2671932"/>
            <a:ext cx="342900" cy="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92" name="AutoShape 68"/>
          <p:cNvSpPr>
            <a:spLocks noChangeArrowheads="1"/>
          </p:cNvSpPr>
          <p:nvPr/>
        </p:nvSpPr>
        <p:spPr bwMode="auto">
          <a:xfrm rot="1370697">
            <a:off x="4376738" y="2611607"/>
            <a:ext cx="255587" cy="1873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903 w 21600"/>
              <a:gd name="T13" fmla="*/ 6041 h 21600"/>
              <a:gd name="T14" fmla="*/ 15697 w 21600"/>
              <a:gd name="T15" fmla="*/ 155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318" y="21600"/>
                </a:lnTo>
                <a:lnTo>
                  <a:pt x="1328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93" name="AutoShape 69"/>
          <p:cNvSpPr>
            <a:spLocks noChangeArrowheads="1"/>
          </p:cNvSpPr>
          <p:nvPr/>
        </p:nvSpPr>
        <p:spPr bwMode="auto">
          <a:xfrm rot="1369648" flipV="1">
            <a:off x="4637088" y="2837032"/>
            <a:ext cx="204787" cy="236537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028 w 21600"/>
              <a:gd name="T13" fmla="*/ 5944 h 21600"/>
              <a:gd name="T14" fmla="*/ 15572 w 21600"/>
              <a:gd name="T15" fmla="*/ 1565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8318" y="21600"/>
                </a:lnTo>
                <a:lnTo>
                  <a:pt x="1328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>
              <a:alpha val="4784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94" name="Line 70"/>
          <p:cNvSpPr>
            <a:spLocks noChangeShapeType="1"/>
          </p:cNvSpPr>
          <p:nvPr/>
        </p:nvSpPr>
        <p:spPr bwMode="auto">
          <a:xfrm>
            <a:off x="4572000" y="2767182"/>
            <a:ext cx="139700" cy="15875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95" name="Line 71"/>
          <p:cNvSpPr>
            <a:spLocks noChangeShapeType="1"/>
          </p:cNvSpPr>
          <p:nvPr/>
        </p:nvSpPr>
        <p:spPr bwMode="auto">
          <a:xfrm flipV="1">
            <a:off x="4781550" y="2997369"/>
            <a:ext cx="2609850" cy="11113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96" name="Oval 74"/>
          <p:cNvSpPr>
            <a:spLocks noChangeArrowheads="1"/>
          </p:cNvSpPr>
          <p:nvPr/>
        </p:nvSpPr>
        <p:spPr bwMode="auto">
          <a:xfrm>
            <a:off x="7828344" y="2478533"/>
            <a:ext cx="657225" cy="457200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297" name="Text Box 75"/>
          <p:cNvSpPr txBox="1">
            <a:spLocks noChangeArrowheads="1"/>
          </p:cNvSpPr>
          <p:nvPr/>
        </p:nvSpPr>
        <p:spPr bwMode="auto">
          <a:xfrm>
            <a:off x="1219200" y="2159169"/>
            <a:ext cx="152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900" b="1" smtClean="0">
                <a:solidFill>
                  <a:srgbClr val="010195"/>
                </a:solidFill>
                <a:latin typeface="Comic Sans MS" pitchFamily="66" charset="0"/>
              </a:rPr>
              <a:t>Photon collimator for pol. upgrade</a:t>
            </a:r>
          </a:p>
        </p:txBody>
      </p:sp>
      <p:sp>
        <p:nvSpPr>
          <p:cNvPr id="10298" name="Line 76"/>
          <p:cNvSpPr>
            <a:spLocks noChangeShapeType="1"/>
          </p:cNvSpPr>
          <p:nvPr/>
        </p:nvSpPr>
        <p:spPr bwMode="auto">
          <a:xfrm>
            <a:off x="2133600" y="2540169"/>
            <a:ext cx="228600" cy="2286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299" name="Text Box 77"/>
          <p:cNvSpPr txBox="1">
            <a:spLocks noChangeArrowheads="1"/>
          </p:cNvSpPr>
          <p:nvPr/>
        </p:nvSpPr>
        <p:spPr bwMode="auto">
          <a:xfrm>
            <a:off x="3352800" y="1729770"/>
            <a:ext cx="213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900" b="1" dirty="0" smtClean="0">
                <a:solidFill>
                  <a:srgbClr val="5C0426"/>
                </a:solidFill>
                <a:latin typeface="Comic Sans MS" pitchFamily="66" charset="0"/>
              </a:rPr>
              <a:t>Optical Matching Device for e+ capture enhancement</a:t>
            </a:r>
          </a:p>
        </p:txBody>
      </p:sp>
      <p:sp>
        <p:nvSpPr>
          <p:cNvPr id="10300" name="Line 78"/>
          <p:cNvSpPr>
            <a:spLocks noChangeShapeType="1"/>
          </p:cNvSpPr>
          <p:nvPr/>
        </p:nvSpPr>
        <p:spPr bwMode="auto">
          <a:xfrm flipH="1">
            <a:off x="2895600" y="2082969"/>
            <a:ext cx="914400" cy="7620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01" name="Text Box 79"/>
          <p:cNvSpPr txBox="1">
            <a:spLocks noChangeArrowheads="1"/>
          </p:cNvSpPr>
          <p:nvPr/>
        </p:nvSpPr>
        <p:spPr bwMode="auto">
          <a:xfrm>
            <a:off x="0" y="3073569"/>
            <a:ext cx="144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900" b="1" smtClean="0">
                <a:solidFill>
                  <a:srgbClr val="010195"/>
                </a:solidFill>
                <a:latin typeface="Comic Sans MS" pitchFamily="66" charset="0"/>
              </a:rPr>
              <a:t>Main e- beam from electron main linac</a:t>
            </a:r>
          </a:p>
        </p:txBody>
      </p:sp>
      <p:sp>
        <p:nvSpPr>
          <p:cNvPr id="10302" name="Text Box 80"/>
          <p:cNvSpPr txBox="1">
            <a:spLocks noChangeArrowheads="1"/>
          </p:cNvSpPr>
          <p:nvPr/>
        </p:nvSpPr>
        <p:spPr bwMode="auto">
          <a:xfrm>
            <a:off x="1489075" y="2336969"/>
            <a:ext cx="1847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zh-CN" sz="900" b="1" smtClean="0">
              <a:solidFill>
                <a:srgbClr val="7F7F7F"/>
              </a:solidFill>
              <a:latin typeface="Comic Sans MS" pitchFamily="66" charset="0"/>
            </a:endParaRPr>
          </a:p>
        </p:txBody>
      </p:sp>
      <p:sp>
        <p:nvSpPr>
          <p:cNvPr id="10303" name="Text Box 81"/>
          <p:cNvSpPr txBox="1">
            <a:spLocks noChangeArrowheads="1"/>
          </p:cNvSpPr>
          <p:nvPr/>
        </p:nvSpPr>
        <p:spPr bwMode="auto">
          <a:xfrm>
            <a:off x="2209800" y="1625769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900" b="1" dirty="0" smtClean="0">
                <a:solidFill>
                  <a:srgbClr val="9A0D02"/>
                </a:solidFill>
                <a:latin typeface="Comic Sans MS" pitchFamily="66" charset="0"/>
              </a:rPr>
              <a:t>Target for e+ production</a:t>
            </a:r>
          </a:p>
        </p:txBody>
      </p:sp>
      <p:sp>
        <p:nvSpPr>
          <p:cNvPr id="10304" name="Line 82"/>
          <p:cNvSpPr>
            <a:spLocks noChangeShapeType="1"/>
          </p:cNvSpPr>
          <p:nvPr/>
        </p:nvSpPr>
        <p:spPr bwMode="auto">
          <a:xfrm flipH="1">
            <a:off x="2819400" y="2006769"/>
            <a:ext cx="0" cy="5334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05" name="Text Box 83"/>
          <p:cNvSpPr txBox="1">
            <a:spLocks noChangeArrowheads="1"/>
          </p:cNvSpPr>
          <p:nvPr/>
        </p:nvSpPr>
        <p:spPr bwMode="auto">
          <a:xfrm>
            <a:off x="228600" y="4064169"/>
            <a:ext cx="5715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900" b="1" smtClean="0">
                <a:solidFill>
                  <a:srgbClr val="5C0426"/>
                </a:solidFill>
                <a:latin typeface="Comic Sans MS" pitchFamily="66" charset="0"/>
              </a:rPr>
              <a:t>Positron Target Area Pre-Accelerator (PTAPA ): L-band normal conducting RF accelerator to accelerate e+ beam up to ~125MeV</a:t>
            </a:r>
          </a:p>
        </p:txBody>
      </p:sp>
      <p:sp>
        <p:nvSpPr>
          <p:cNvPr id="10306" name="Line 84"/>
          <p:cNvSpPr>
            <a:spLocks noChangeShapeType="1"/>
          </p:cNvSpPr>
          <p:nvPr/>
        </p:nvSpPr>
        <p:spPr bwMode="auto">
          <a:xfrm flipV="1">
            <a:off x="2226780" y="3073569"/>
            <a:ext cx="973620" cy="992832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07" name="Text Box 85"/>
          <p:cNvSpPr txBox="1">
            <a:spLocks noChangeArrowheads="1"/>
          </p:cNvSpPr>
          <p:nvPr/>
        </p:nvSpPr>
        <p:spPr bwMode="auto">
          <a:xfrm>
            <a:off x="4572000" y="4597569"/>
            <a:ext cx="3810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900" b="1" smtClean="0">
                <a:solidFill>
                  <a:srgbClr val="9A0D02"/>
                </a:solidFill>
                <a:latin typeface="Comic Sans MS" pitchFamily="66" charset="0"/>
              </a:rPr>
              <a:t>Positron Pre-Accelerator (PPA): Normal conducting L-band RF accelerator to accelerate e+ beam from 125MeV up to 400MeV</a:t>
            </a:r>
          </a:p>
        </p:txBody>
      </p:sp>
      <p:sp>
        <p:nvSpPr>
          <p:cNvPr id="10308" name="Line 86"/>
          <p:cNvSpPr>
            <a:spLocks noChangeShapeType="1"/>
          </p:cNvSpPr>
          <p:nvPr/>
        </p:nvSpPr>
        <p:spPr bwMode="auto">
          <a:xfrm flipH="1" flipV="1">
            <a:off x="5257800" y="3149769"/>
            <a:ext cx="1295400" cy="1283732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09" name="Text Box 87"/>
          <p:cNvSpPr txBox="1">
            <a:spLocks noChangeArrowheads="1"/>
          </p:cNvSpPr>
          <p:nvPr/>
        </p:nvSpPr>
        <p:spPr bwMode="auto">
          <a:xfrm>
            <a:off x="4980008" y="2272987"/>
            <a:ext cx="4114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900" b="1" dirty="0" smtClean="0">
                <a:solidFill>
                  <a:srgbClr val="9A0D02"/>
                </a:solidFill>
                <a:latin typeface="Comic Sans MS" pitchFamily="66" charset="0"/>
              </a:rPr>
              <a:t>Positron Energy Booster (PBSTR): </a:t>
            </a:r>
            <a:r>
              <a:rPr lang="en-US" altLang="zh-CN" sz="900" b="1" dirty="0" err="1" smtClean="0">
                <a:solidFill>
                  <a:srgbClr val="9A0D02"/>
                </a:solidFill>
                <a:latin typeface="Comic Sans MS" pitchFamily="66" charset="0"/>
              </a:rPr>
              <a:t>Cryo</a:t>
            </a:r>
            <a:r>
              <a:rPr lang="en-US" altLang="zh-CN" sz="900" b="1" dirty="0" smtClean="0">
                <a:solidFill>
                  <a:srgbClr val="9A0D02"/>
                </a:solidFill>
                <a:latin typeface="Comic Sans MS" pitchFamily="66" charset="0"/>
              </a:rPr>
              <a:t>-modules to boost e+ energy from 400MeV up to 5GeV</a:t>
            </a:r>
          </a:p>
        </p:txBody>
      </p:sp>
      <p:sp>
        <p:nvSpPr>
          <p:cNvPr id="10310" name="Line 88"/>
          <p:cNvSpPr>
            <a:spLocks noChangeShapeType="1"/>
          </p:cNvSpPr>
          <p:nvPr/>
        </p:nvSpPr>
        <p:spPr bwMode="auto">
          <a:xfrm flipH="1">
            <a:off x="6280150" y="2486990"/>
            <a:ext cx="98425" cy="274638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11" name="Text Box 89"/>
          <p:cNvSpPr txBox="1">
            <a:spLocks noChangeArrowheads="1"/>
          </p:cNvSpPr>
          <p:nvPr/>
        </p:nvSpPr>
        <p:spPr bwMode="auto">
          <a:xfrm>
            <a:off x="4229100" y="3140244"/>
            <a:ext cx="57259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900" b="1" dirty="0" smtClean="0">
                <a:solidFill>
                  <a:srgbClr val="9A0D02"/>
                </a:solidFill>
                <a:latin typeface="Symbol" pitchFamily="18" charset="2"/>
              </a:rPr>
              <a:t>g</a:t>
            </a:r>
            <a:r>
              <a:rPr lang="en-US" altLang="zh-CN" sz="900" b="1" dirty="0" smtClean="0">
                <a:solidFill>
                  <a:srgbClr val="9A0D02"/>
                </a:solidFill>
                <a:latin typeface="Comic Sans MS" pitchFamily="66" charset="0"/>
              </a:rPr>
              <a:t> dump</a:t>
            </a:r>
          </a:p>
        </p:txBody>
      </p:sp>
      <p:sp>
        <p:nvSpPr>
          <p:cNvPr id="10312" name="Line 90"/>
          <p:cNvSpPr>
            <a:spLocks noChangeShapeType="1"/>
          </p:cNvSpPr>
          <p:nvPr/>
        </p:nvSpPr>
        <p:spPr bwMode="auto">
          <a:xfrm flipH="1" flipV="1">
            <a:off x="4264025" y="3091032"/>
            <a:ext cx="114300" cy="11430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13" name="Text Box 91"/>
          <p:cNvSpPr txBox="1">
            <a:spLocks noChangeArrowheads="1"/>
          </p:cNvSpPr>
          <p:nvPr/>
        </p:nvSpPr>
        <p:spPr bwMode="auto">
          <a:xfrm>
            <a:off x="3914775" y="3321219"/>
            <a:ext cx="64633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900" b="1" smtClean="0">
                <a:solidFill>
                  <a:srgbClr val="9A0D02"/>
                </a:solidFill>
                <a:latin typeface="Comic Sans MS" pitchFamily="66" charset="0"/>
              </a:rPr>
              <a:t>e- dump</a:t>
            </a:r>
          </a:p>
        </p:txBody>
      </p:sp>
      <p:sp>
        <p:nvSpPr>
          <p:cNvPr id="10314" name="Line 92"/>
          <p:cNvSpPr>
            <a:spLocks noChangeShapeType="1"/>
          </p:cNvSpPr>
          <p:nvPr/>
        </p:nvSpPr>
        <p:spPr bwMode="auto">
          <a:xfrm flipH="1" flipV="1">
            <a:off x="4044950" y="3252957"/>
            <a:ext cx="47625" cy="142875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15" name="Text Box 93"/>
          <p:cNvSpPr txBox="1">
            <a:spLocks noChangeArrowheads="1"/>
          </p:cNvSpPr>
          <p:nvPr/>
        </p:nvSpPr>
        <p:spPr bwMode="auto">
          <a:xfrm>
            <a:off x="7828344" y="2968432"/>
            <a:ext cx="8963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900" b="1" dirty="0" smtClean="0">
                <a:solidFill>
                  <a:srgbClr val="7F7F7F"/>
                </a:solidFill>
                <a:latin typeface="Comic Sans MS" pitchFamily="66" charset="0"/>
              </a:rPr>
              <a:t>Damping ring</a:t>
            </a:r>
          </a:p>
        </p:txBody>
      </p:sp>
      <p:sp>
        <p:nvSpPr>
          <p:cNvPr id="10316" name="Text Box 95"/>
          <p:cNvSpPr txBox="1">
            <a:spLocks noChangeArrowheads="1"/>
          </p:cNvSpPr>
          <p:nvPr/>
        </p:nvSpPr>
        <p:spPr bwMode="auto">
          <a:xfrm>
            <a:off x="134937" y="1805970"/>
            <a:ext cx="1828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900" b="1" dirty="0" smtClean="0">
                <a:solidFill>
                  <a:srgbClr val="1B1545"/>
                </a:solidFill>
                <a:latin typeface="Comic Sans MS" pitchFamily="66" charset="0"/>
              </a:rPr>
              <a:t>147 m helical </a:t>
            </a:r>
            <a:r>
              <a:rPr lang="en-US" altLang="zh-CN" sz="900" b="1" dirty="0" err="1" smtClean="0">
                <a:solidFill>
                  <a:srgbClr val="1B1545"/>
                </a:solidFill>
                <a:latin typeface="Comic Sans MS" pitchFamily="66" charset="0"/>
              </a:rPr>
              <a:t>undulator</a:t>
            </a:r>
            <a:r>
              <a:rPr lang="en-US" altLang="zh-CN" sz="900" b="1" dirty="0" smtClean="0">
                <a:solidFill>
                  <a:srgbClr val="1B1545"/>
                </a:solidFill>
                <a:latin typeface="Comic Sans MS" pitchFamily="66" charset="0"/>
              </a:rPr>
              <a:t> for photon production</a:t>
            </a:r>
          </a:p>
        </p:txBody>
      </p:sp>
      <p:sp>
        <p:nvSpPr>
          <p:cNvPr id="10317" name="Text Box 97"/>
          <p:cNvSpPr txBox="1">
            <a:spLocks noChangeArrowheads="1"/>
          </p:cNvSpPr>
          <p:nvPr/>
        </p:nvSpPr>
        <p:spPr bwMode="auto">
          <a:xfrm>
            <a:off x="1981200" y="2768769"/>
            <a:ext cx="2455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900" b="1" smtClean="0">
                <a:solidFill>
                  <a:srgbClr val="FF6600"/>
                </a:solidFill>
                <a:latin typeface="Comic Sans MS" pitchFamily="66" charset="0"/>
              </a:rPr>
              <a:t>g</a:t>
            </a:r>
          </a:p>
        </p:txBody>
      </p:sp>
      <p:sp>
        <p:nvSpPr>
          <p:cNvPr id="10318" name="Text Box 83"/>
          <p:cNvSpPr txBox="1">
            <a:spLocks noChangeArrowheads="1"/>
          </p:cNvSpPr>
          <p:nvPr/>
        </p:nvSpPr>
        <p:spPr bwMode="auto">
          <a:xfrm>
            <a:off x="685800" y="4826169"/>
            <a:ext cx="46656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900" b="1" dirty="0" smtClean="0">
                <a:solidFill>
                  <a:srgbClr val="9A0D02"/>
                </a:solidFill>
                <a:latin typeface="Comic Sans MS" pitchFamily="66" charset="0"/>
              </a:rPr>
              <a:t>Positron separation and capture section:</a:t>
            </a:r>
          </a:p>
          <a:p>
            <a:r>
              <a:rPr lang="en-US" altLang="zh-CN" sz="900" b="1" dirty="0" smtClean="0">
                <a:solidFill>
                  <a:srgbClr val="9A0D02"/>
                </a:solidFill>
                <a:latin typeface="Comic Sans MS" pitchFamily="66" charset="0"/>
              </a:rPr>
              <a:t>      To separate e+ from e- and </a:t>
            </a:r>
            <a:r>
              <a:rPr lang="en-US" altLang="zh-CN" sz="900" b="1" dirty="0" smtClean="0">
                <a:solidFill>
                  <a:srgbClr val="9A0D02"/>
                </a:solidFill>
                <a:latin typeface="Symbol" pitchFamily="18" charset="2"/>
              </a:rPr>
              <a:t>g</a:t>
            </a:r>
          </a:p>
          <a:p>
            <a:r>
              <a:rPr lang="en-US" altLang="zh-CN" sz="900" b="1" dirty="0" smtClean="0">
                <a:solidFill>
                  <a:srgbClr val="9A0D02"/>
                </a:solidFill>
                <a:latin typeface="Comic Sans MS" pitchFamily="66" charset="0"/>
              </a:rPr>
              <a:t>      To clean up e+ which will not be accepted by damping</a:t>
            </a:r>
          </a:p>
        </p:txBody>
      </p:sp>
      <p:sp>
        <p:nvSpPr>
          <p:cNvPr id="10319" name="Line 96"/>
          <p:cNvSpPr>
            <a:spLocks noChangeShapeType="1"/>
          </p:cNvSpPr>
          <p:nvPr/>
        </p:nvSpPr>
        <p:spPr bwMode="auto">
          <a:xfrm flipV="1">
            <a:off x="7391400" y="2792582"/>
            <a:ext cx="436944" cy="204787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20" name="Line 90"/>
          <p:cNvSpPr>
            <a:spLocks noChangeShapeType="1"/>
          </p:cNvSpPr>
          <p:nvPr/>
        </p:nvSpPr>
        <p:spPr bwMode="auto">
          <a:xfrm flipH="1" flipV="1">
            <a:off x="7467600" y="2997369"/>
            <a:ext cx="76200" cy="4572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21" name="Text Box 83"/>
          <p:cNvSpPr txBox="1">
            <a:spLocks noChangeArrowheads="1"/>
          </p:cNvSpPr>
          <p:nvPr/>
        </p:nvSpPr>
        <p:spPr bwMode="auto">
          <a:xfrm>
            <a:off x="6400800" y="3454569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900" b="1" dirty="0" smtClean="0">
                <a:solidFill>
                  <a:srgbClr val="9A0D02"/>
                </a:solidFill>
                <a:latin typeface="Comic Sans MS" pitchFamily="66" charset="0"/>
              </a:rPr>
              <a:t>Positron </a:t>
            </a:r>
            <a:r>
              <a:rPr lang="en-US" altLang="zh-CN" sz="900" b="1" dirty="0" err="1" smtClean="0">
                <a:solidFill>
                  <a:srgbClr val="9A0D02"/>
                </a:solidFill>
                <a:latin typeface="Comic Sans MS" pitchFamily="66" charset="0"/>
              </a:rPr>
              <a:t>Linac</a:t>
            </a:r>
            <a:r>
              <a:rPr lang="en-US" altLang="zh-CN" sz="900" b="1" dirty="0" smtClean="0">
                <a:solidFill>
                  <a:srgbClr val="9A0D02"/>
                </a:solidFill>
                <a:latin typeface="Comic Sans MS" pitchFamily="66" charset="0"/>
              </a:rPr>
              <a:t> to damping Ring (PLTR): Energy compression and spin rotation</a:t>
            </a:r>
          </a:p>
        </p:txBody>
      </p:sp>
      <p:sp>
        <p:nvSpPr>
          <p:cNvPr id="10322" name="Line 82"/>
          <p:cNvSpPr>
            <a:spLocks noChangeShapeType="1"/>
          </p:cNvSpPr>
          <p:nvPr/>
        </p:nvSpPr>
        <p:spPr bwMode="auto">
          <a:xfrm>
            <a:off x="990600" y="2159169"/>
            <a:ext cx="76200" cy="609600"/>
          </a:xfrm>
          <a:prstGeom prst="line">
            <a:avLst/>
          </a:prstGeom>
          <a:noFill/>
          <a:ln w="38100">
            <a:solidFill>
              <a:srgbClr val="9966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23" name="Line 83"/>
          <p:cNvSpPr>
            <a:spLocks noChangeShapeType="1"/>
          </p:cNvSpPr>
          <p:nvPr/>
        </p:nvSpPr>
        <p:spPr bwMode="auto">
          <a:xfrm>
            <a:off x="2743200" y="3759369"/>
            <a:ext cx="1905000" cy="0"/>
          </a:xfrm>
          <a:prstGeom prst="line">
            <a:avLst/>
          </a:prstGeom>
          <a:noFill/>
          <a:ln w="28575">
            <a:solidFill>
              <a:srgbClr val="0202D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24" name="Text Box 79"/>
          <p:cNvSpPr txBox="1">
            <a:spLocks noChangeArrowheads="1"/>
          </p:cNvSpPr>
          <p:nvPr/>
        </p:nvSpPr>
        <p:spPr bwMode="auto">
          <a:xfrm>
            <a:off x="3852750" y="3530769"/>
            <a:ext cx="130356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zh-CN" sz="900" b="1" smtClean="0">
                <a:solidFill>
                  <a:srgbClr val="010195"/>
                </a:solidFill>
                <a:latin typeface="Comic Sans MS" pitchFamily="66" charset="0"/>
              </a:rPr>
              <a:t>Main e- beam to IP</a:t>
            </a:r>
          </a:p>
        </p:txBody>
      </p:sp>
      <p:sp>
        <p:nvSpPr>
          <p:cNvPr id="10325" name="Oval 85"/>
          <p:cNvSpPr>
            <a:spLocks noChangeArrowheads="1"/>
          </p:cNvSpPr>
          <p:nvPr/>
        </p:nvSpPr>
        <p:spPr bwMode="auto">
          <a:xfrm>
            <a:off x="3505200" y="2463969"/>
            <a:ext cx="1447800" cy="685800"/>
          </a:xfrm>
          <a:prstGeom prst="ellipse">
            <a:avLst/>
          </a:prstGeom>
          <a:solidFill>
            <a:schemeClr val="accent1">
              <a:alpha val="14999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30" name="Text Box 90"/>
          <p:cNvSpPr txBox="1">
            <a:spLocks noChangeArrowheads="1"/>
          </p:cNvSpPr>
          <p:nvPr/>
        </p:nvSpPr>
        <p:spPr bwMode="auto">
          <a:xfrm>
            <a:off x="3768524" y="3835569"/>
            <a:ext cx="199605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4049F6"/>
                </a:solidFill>
                <a:latin typeface="Comic Sans MS" pitchFamily="66" charset="0"/>
                <a:ea typeface="ＭＳ Ｐゴシック"/>
              </a:rPr>
              <a:t>Used e+ production beam to dump</a:t>
            </a:r>
          </a:p>
        </p:txBody>
      </p:sp>
      <p:sp>
        <p:nvSpPr>
          <p:cNvPr id="10331" name="Line 91"/>
          <p:cNvSpPr>
            <a:spLocks noChangeShapeType="1"/>
          </p:cNvSpPr>
          <p:nvPr/>
        </p:nvSpPr>
        <p:spPr bwMode="auto">
          <a:xfrm>
            <a:off x="1828800" y="2997369"/>
            <a:ext cx="914400" cy="762000"/>
          </a:xfrm>
          <a:prstGeom prst="line">
            <a:avLst/>
          </a:prstGeom>
          <a:noFill/>
          <a:ln w="28575">
            <a:solidFill>
              <a:srgbClr val="4049F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32" name="Line 92"/>
          <p:cNvSpPr>
            <a:spLocks noChangeShapeType="1"/>
          </p:cNvSpPr>
          <p:nvPr/>
        </p:nvSpPr>
        <p:spPr bwMode="auto">
          <a:xfrm>
            <a:off x="1828800" y="2997369"/>
            <a:ext cx="91440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10333" name="Line 93"/>
          <p:cNvSpPr>
            <a:spLocks noChangeShapeType="1"/>
          </p:cNvSpPr>
          <p:nvPr/>
        </p:nvSpPr>
        <p:spPr bwMode="auto">
          <a:xfrm>
            <a:off x="2743200" y="4064169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900" smtClean="0">
              <a:solidFill>
                <a:srgbClr val="7F7F7F"/>
              </a:solidFill>
              <a:latin typeface="Comic Sans MS" pitchFamily="66" charset="0"/>
              <a:ea typeface="ＭＳ Ｐゴシック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73602-E6BB-4D57-8E2C-D4C2758DA2C4}" type="datetime1">
              <a:rPr lang="fr-FR" smtClean="0"/>
              <a:t>04/06/2013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9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" y="282850"/>
            <a:ext cx="8915400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E166 – </a:t>
            </a:r>
            <a:r>
              <a:rPr lang="en-US" sz="2800" dirty="0" smtClean="0">
                <a:latin typeface="Comic Sans MS" pitchFamily="66" charset="0"/>
              </a:rPr>
              <a:t>results</a:t>
            </a:r>
            <a:r>
              <a:rPr lang="fr-FR" sz="2800" dirty="0" smtClean="0">
                <a:latin typeface="Comic Sans MS" pitchFamily="66" charset="0"/>
              </a:rPr>
              <a:t>!!!</a:t>
            </a:r>
            <a:br>
              <a:rPr lang="fr-FR" sz="2800" dirty="0" smtClean="0">
                <a:latin typeface="Comic Sans MS" pitchFamily="66" charset="0"/>
              </a:rPr>
            </a:br>
            <a:r>
              <a:rPr lang="en-US" sz="1000" dirty="0">
                <a:latin typeface="Comic Sans MS" pitchFamily="66" charset="0"/>
              </a:rPr>
              <a:t>Observation of Polarized Positrons from an </a:t>
            </a:r>
            <a:r>
              <a:rPr lang="en-US" sz="1000" dirty="0" err="1">
                <a:latin typeface="Comic Sans MS" pitchFamily="66" charset="0"/>
              </a:rPr>
              <a:t>Undulator</a:t>
            </a:r>
            <a:r>
              <a:rPr lang="en-US" sz="1000" dirty="0">
                <a:latin typeface="Comic Sans MS" pitchFamily="66" charset="0"/>
              </a:rPr>
              <a:t>-Based </a:t>
            </a:r>
            <a:r>
              <a:rPr lang="en-US" sz="1000" dirty="0" smtClean="0">
                <a:latin typeface="Comic Sans MS" pitchFamily="66" charset="0"/>
              </a:rPr>
              <a:t>Source, </a:t>
            </a:r>
            <a:r>
              <a:rPr lang="en-US" sz="1000" dirty="0" err="1" smtClean="0">
                <a:latin typeface="Comic Sans MS" pitchFamily="66" charset="0"/>
              </a:rPr>
              <a:t>G.Alexander</a:t>
            </a:r>
            <a:r>
              <a:rPr lang="en-US" sz="1000" dirty="0" smtClean="0">
                <a:latin typeface="Comic Sans MS" pitchFamily="66" charset="0"/>
              </a:rPr>
              <a:t> et al.</a:t>
            </a:r>
            <a:r>
              <a:rPr lang="fr-FR" sz="1000" dirty="0">
                <a:latin typeface="Comic Sans MS" pitchFamily="66" charset="0"/>
              </a:rPr>
              <a:t> PRL 100, 210801 (2008</a:t>
            </a:r>
            <a:r>
              <a:rPr lang="fr-FR" sz="1300" dirty="0">
                <a:latin typeface="Comic Sans MS" pitchFamily="66" charset="0"/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46.6 </a:t>
            </a:r>
            <a:r>
              <a:rPr lang="en-US" sz="1400" dirty="0" err="1" smtClean="0">
                <a:latin typeface="Comic Sans MS" pitchFamily="66" charset="0"/>
              </a:rPr>
              <a:t>GeV</a:t>
            </a:r>
            <a:r>
              <a:rPr lang="en-US" sz="1400" dirty="0" smtClean="0">
                <a:latin typeface="Comic Sans MS" pitchFamily="66" charset="0"/>
              </a:rPr>
              <a:t> drive beam</a:t>
            </a:r>
          </a:p>
          <a:p>
            <a:r>
              <a:rPr lang="en-US" sz="1400" dirty="0" smtClean="0">
                <a:latin typeface="Comic Sans MS" pitchFamily="66" charset="0"/>
              </a:rPr>
              <a:t>10 Hz</a:t>
            </a:r>
          </a:p>
          <a:p>
            <a:r>
              <a:rPr lang="en-US" sz="1400" dirty="0" smtClean="0">
                <a:latin typeface="Comic Sans MS" pitchFamily="66" charset="0"/>
              </a:rPr>
              <a:t>109 e- pulse</a:t>
            </a:r>
          </a:p>
          <a:p>
            <a:r>
              <a:rPr lang="en-US" sz="1400" dirty="0" smtClean="0">
                <a:latin typeface="Comic Sans MS" pitchFamily="66" charset="0"/>
              </a:rPr>
              <a:t>Normalized </a:t>
            </a:r>
            <a:r>
              <a:rPr lang="en-US" sz="1400" dirty="0" err="1" smtClean="0">
                <a:latin typeface="Comic Sans MS" pitchFamily="66" charset="0"/>
              </a:rPr>
              <a:t>emittance</a:t>
            </a:r>
            <a:r>
              <a:rPr lang="en-US" sz="1400" dirty="0" smtClean="0">
                <a:latin typeface="Comic Sans MS" pitchFamily="66" charset="0"/>
              </a:rPr>
              <a:t> ~ 2 10</a:t>
            </a:r>
            <a:r>
              <a:rPr lang="en-US" sz="1400" baseline="30000" dirty="0" smtClean="0">
                <a:latin typeface="Comic Sans MS" pitchFamily="66" charset="0"/>
              </a:rPr>
              <a:t>-5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>
                <a:latin typeface="Comic Sans MS" pitchFamily="66" charset="0"/>
              </a:rPr>
              <a:t>m</a:t>
            </a:r>
          </a:p>
          <a:p>
            <a:r>
              <a:rPr lang="en-US" sz="1400" dirty="0" smtClean="0">
                <a:latin typeface="Comic Sans MS" pitchFamily="66" charset="0"/>
              </a:rPr>
              <a:t>Spot 35 </a:t>
            </a:r>
            <a:r>
              <a:rPr lang="en-US" sz="1400" dirty="0" smtClean="0">
                <a:latin typeface="Symbol" pitchFamily="18" charset="2"/>
              </a:rPr>
              <a:t>m</a:t>
            </a:r>
            <a:r>
              <a:rPr lang="en-US" sz="1400" dirty="0" smtClean="0">
                <a:latin typeface="Comic Sans MS" pitchFamily="66" charset="0"/>
              </a:rPr>
              <a:t>m</a:t>
            </a:r>
          </a:p>
          <a:p>
            <a:r>
              <a:rPr lang="en-US" sz="1400" dirty="0" err="1" smtClean="0">
                <a:latin typeface="Comic Sans MS" pitchFamily="66" charset="0"/>
              </a:rPr>
              <a:t>Undulator</a:t>
            </a:r>
            <a:r>
              <a:rPr lang="en-US" sz="1400" dirty="0" smtClean="0">
                <a:latin typeface="Comic Sans MS" pitchFamily="66" charset="0"/>
              </a:rPr>
              <a:t> 0.9 m, aperture 0.9 mm</a:t>
            </a:r>
          </a:p>
          <a:p>
            <a:endParaRPr lang="en-US" sz="18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C9E3-54C6-4F11-871B-7FDC30A4D2FE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Alessandro </a:t>
            </a:r>
            <a:r>
              <a:rPr lang="fr-FR" dirty="0" err="1" smtClean="0"/>
              <a:t>Variola</a:t>
            </a:r>
            <a:r>
              <a:rPr lang="fr-FR" dirty="0" smtClean="0"/>
              <a:t>, LAL ORSAY, In2p3-CNRS </a:t>
            </a:r>
            <a:r>
              <a:rPr lang="fr-FR" dirty="0" err="1" smtClean="0"/>
              <a:t>European</a:t>
            </a:r>
            <a:r>
              <a:rPr lang="fr-FR" dirty="0" smtClean="0"/>
              <a:t> Advanced Accelerator Concepts Workshop Isola d’</a:t>
            </a:r>
            <a:r>
              <a:rPr lang="fr-FR" dirty="0" err="1" smtClean="0"/>
              <a:t>Elba</a:t>
            </a:r>
            <a:r>
              <a:rPr lang="fr-FR" dirty="0" smtClean="0"/>
              <a:t> 2-7 </a:t>
            </a:r>
            <a:r>
              <a:rPr lang="fr-FR" dirty="0" err="1" smtClean="0"/>
              <a:t>June</a:t>
            </a:r>
            <a:r>
              <a:rPr lang="fr-FR" dirty="0" smtClean="0"/>
              <a:t> 2013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13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6800"/>
            <a:ext cx="5105400" cy="245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753" y="3733800"/>
            <a:ext cx="357358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43050"/>
            <a:ext cx="3462338" cy="183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1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 Gamma separation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CLIC Hybrid Source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1) Channeling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B34-68C7-4E63-864F-A72F54878BEF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00225"/>
            <a:ext cx="4792027" cy="246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1" y="2277787"/>
            <a:ext cx="3343275" cy="12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47053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8600" y="4881562"/>
            <a:ext cx="762000" cy="147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3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2200" y="0"/>
            <a:ext cx="64008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CLIC Positron source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FBA7-22A2-4C23-8161-DE3E82EFDE39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15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36230"/>
            <a:ext cx="6781799" cy="36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760561" y="5730946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mic Sans MS" pitchFamily="66" charset="0"/>
              </a:rPr>
              <a:t>L.Rinolfi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97487" y="2057400"/>
            <a:ext cx="3648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Much more complex than the electron source !!!!!</a:t>
            </a:r>
            <a:endParaRPr lang="en-US" sz="12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6" y="891762"/>
            <a:ext cx="3823504" cy="148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8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Comic Sans MS" pitchFamily="66" charset="0"/>
              </a:rPr>
              <a:t>ILC-CLIC, Compton </a:t>
            </a:r>
            <a:r>
              <a:rPr lang="en-US" sz="2400" dirty="0" smtClean="0">
                <a:latin typeface="Comic Sans MS" pitchFamily="66" charset="0"/>
              </a:rPr>
              <a:t>backscattering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1100" dirty="0" smtClean="0">
                <a:latin typeface="Comic Sans MS" pitchFamily="66" charset="0"/>
              </a:rPr>
              <a:t>T. Omori et al., </a:t>
            </a:r>
            <a:r>
              <a:rPr lang="en-US" sz="1100" dirty="0" err="1" smtClean="0">
                <a:latin typeface="Comic Sans MS" pitchFamily="66" charset="0"/>
              </a:rPr>
              <a:t>Nucl</a:t>
            </a:r>
            <a:r>
              <a:rPr lang="en-US" sz="1100" dirty="0" smtClean="0">
                <a:latin typeface="Comic Sans MS" pitchFamily="66" charset="0"/>
              </a:rPr>
              <a:t>. Inst. Meth. A500 (2003) 232. =&gt; CO2 lasers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err="1" smtClean="0">
                <a:latin typeface="Comic Sans MS" pitchFamily="66" charset="0"/>
              </a:rPr>
              <a:t>S.Araki</a:t>
            </a:r>
            <a:r>
              <a:rPr lang="en-US" sz="1100" dirty="0" smtClean="0">
                <a:latin typeface="Comic Sans MS" pitchFamily="66" charset="0"/>
              </a:rPr>
              <a:t> et al. </a:t>
            </a:r>
            <a:r>
              <a:rPr lang="en-US" sz="1100" dirty="0" err="1" smtClean="0">
                <a:latin typeface="Comic Sans MS" pitchFamily="66" charset="0"/>
              </a:rPr>
              <a:t>arXiv:physics</a:t>
            </a:r>
            <a:r>
              <a:rPr lang="en-US" sz="1100" dirty="0" smtClean="0">
                <a:latin typeface="Comic Sans MS" pitchFamily="66" charset="0"/>
              </a:rPr>
              <a:t>/0509016v2 [</a:t>
            </a:r>
            <a:r>
              <a:rPr lang="en-US" sz="1100" dirty="0" err="1" smtClean="0">
                <a:latin typeface="Comic Sans MS" pitchFamily="66" charset="0"/>
              </a:rPr>
              <a:t>physics.acc-ph</a:t>
            </a:r>
            <a:r>
              <a:rPr lang="en-US" sz="1100" dirty="0" smtClean="0">
                <a:latin typeface="Comic Sans MS" pitchFamily="66" charset="0"/>
              </a:rPr>
              <a:t>] 15 Sep 2005 =&gt; FP cavities</a:t>
            </a:r>
            <a:br>
              <a:rPr lang="en-US" sz="1100" dirty="0" smtClean="0">
                <a:latin typeface="Comic Sans MS" pitchFamily="66" charset="0"/>
              </a:rPr>
            </a:br>
            <a:r>
              <a:rPr lang="en-US" sz="1100" dirty="0" smtClean="0">
                <a:latin typeface="Comic Sans MS" pitchFamily="66" charset="0"/>
              </a:rPr>
              <a:t>I </a:t>
            </a:r>
            <a:r>
              <a:rPr lang="en-US" sz="1100" dirty="0" err="1" smtClean="0">
                <a:latin typeface="Comic Sans MS" pitchFamily="66" charset="0"/>
              </a:rPr>
              <a:t>Pogorelski</a:t>
            </a:r>
            <a:r>
              <a:rPr lang="en-US" sz="1100" dirty="0" smtClean="0">
                <a:latin typeface="Comic Sans MS" pitchFamily="66" charset="0"/>
              </a:rPr>
              <a:t>, V </a:t>
            </a:r>
            <a:r>
              <a:rPr lang="en-US" sz="1100" dirty="0" err="1" smtClean="0">
                <a:latin typeface="Comic Sans MS" pitchFamily="66" charset="0"/>
              </a:rPr>
              <a:t>Yakimenko</a:t>
            </a:r>
            <a:r>
              <a:rPr lang="en-US" sz="1100" dirty="0" smtClean="0">
                <a:latin typeface="Comic Sans MS" pitchFamily="66" charset="0"/>
              </a:rPr>
              <a:t>, PAC 2007 proceedings, Albuquerque</a:t>
            </a:r>
            <a:r>
              <a:rPr lang="en-US" sz="1100" dirty="0" smtClean="0">
                <a:latin typeface="Comic Sans MS" pitchFamily="66" charset="0"/>
              </a:rPr>
              <a:t/>
            </a:r>
            <a:br>
              <a:rPr lang="en-US" sz="1100" dirty="0" smtClean="0">
                <a:latin typeface="Comic Sans MS" pitchFamily="66" charset="0"/>
              </a:rPr>
            </a:br>
            <a:r>
              <a:rPr lang="en-US" sz="1100" dirty="0" smtClean="0">
                <a:latin typeface="Comic Sans MS" pitchFamily="66" charset="0"/>
              </a:rPr>
              <a:t>I </a:t>
            </a:r>
            <a:r>
              <a:rPr lang="en-US" sz="1100" dirty="0" err="1" smtClean="0">
                <a:latin typeface="Comic Sans MS" pitchFamily="66" charset="0"/>
              </a:rPr>
              <a:t>Chaikovska</a:t>
            </a:r>
            <a:r>
              <a:rPr lang="en-US" sz="1100" dirty="0" smtClean="0">
                <a:latin typeface="Comic Sans MS" pitchFamily="66" charset="0"/>
              </a:rPr>
              <a:t> PhD Thesis </a:t>
            </a:r>
            <a:r>
              <a:rPr lang="en-US" sz="1000" dirty="0" smtClean="0">
                <a:latin typeface="Comic Sans MS" pitchFamily="66" charset="0"/>
              </a:rPr>
              <a:t/>
            </a:r>
            <a:br>
              <a:rPr lang="en-US" sz="1000" dirty="0" smtClean="0">
                <a:latin typeface="Comic Sans MS" pitchFamily="66" charset="0"/>
              </a:rPr>
            </a:br>
            <a:endParaRPr lang="en-US" sz="10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C9E3-54C6-4F11-871B-7FDC30A4D2FE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16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2" y="3611450"/>
            <a:ext cx="4810125" cy="323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ig6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3415406" cy="233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6424" y="1676399"/>
            <a:ext cx="88280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A laser can be seen, by the particle, as a ‘light’ </a:t>
            </a:r>
            <a:r>
              <a:rPr lang="en-US" sz="1400" dirty="0" err="1" smtClean="0">
                <a:latin typeface="Comic Sans MS" pitchFamily="66" charset="0"/>
              </a:rPr>
              <a:t>undulator</a:t>
            </a:r>
            <a:r>
              <a:rPr lang="en-US" sz="1400" dirty="0" smtClean="0">
                <a:latin typeface="Comic Sans MS" pitchFamily="66" charset="0"/>
              </a:rPr>
              <a:t>. The equation of motion is</a:t>
            </a:r>
          </a:p>
          <a:p>
            <a:r>
              <a:rPr lang="en-US" sz="1400" dirty="0" smtClean="0">
                <a:latin typeface="Comic Sans MS" pitchFamily="66" charset="0"/>
              </a:rPr>
              <a:t>the same as that of a helical </a:t>
            </a:r>
            <a:r>
              <a:rPr lang="en-US" sz="1400" dirty="0" err="1" smtClean="0">
                <a:latin typeface="Comic Sans MS" pitchFamily="66" charset="0"/>
              </a:rPr>
              <a:t>undulator</a:t>
            </a:r>
            <a:r>
              <a:rPr lang="en-US" sz="1400" dirty="0" smtClean="0">
                <a:latin typeface="Comic Sans MS" pitchFamily="66" charset="0"/>
              </a:rPr>
              <a:t>… so is the radiation field…linear and non </a:t>
            </a:r>
            <a:r>
              <a:rPr lang="en-US" sz="1400" dirty="0" smtClean="0">
                <a:latin typeface="Comic Sans MS" pitchFamily="66" charset="0"/>
              </a:rPr>
              <a:t>linear</a:t>
            </a:r>
          </a:p>
          <a:p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Pro : independent source (main beam few </a:t>
            </a:r>
            <a:r>
              <a:rPr lang="en-US" sz="1400" dirty="0" err="1">
                <a:solidFill>
                  <a:srgbClr val="0070C0"/>
                </a:solidFill>
                <a:latin typeface="Comic Sans MS" pitchFamily="66" charset="0"/>
              </a:rPr>
              <a:t>GeV</a:t>
            </a:r>
            <a:r>
              <a:rPr lang="en-US" sz="1400" dirty="0">
                <a:solidFill>
                  <a:srgbClr val="0070C0"/>
                </a:solidFill>
                <a:latin typeface="Comic Sans MS" pitchFamily="66" charset="0"/>
              </a:rPr>
              <a:t>), less thermal stress danger, easy in polarization </a:t>
            </a:r>
            <a:r>
              <a:rPr lang="en-US" sz="1400" dirty="0" smtClean="0">
                <a:solidFill>
                  <a:srgbClr val="0070C0"/>
                </a:solidFill>
                <a:latin typeface="Comic Sans MS" pitchFamily="66" charset="0"/>
              </a:rPr>
              <a:t>handling</a:t>
            </a:r>
            <a:endParaRPr lang="en-US" sz="1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Main problem: for these applications the Compton cross section is extremely low….</a:t>
            </a:r>
          </a:p>
          <a:p>
            <a:r>
              <a:rPr lang="en-US" sz="1400" dirty="0" smtClean="0">
                <a:latin typeface="Comic Sans MS" pitchFamily="66" charset="0"/>
              </a:rPr>
              <a:t>Schemes </a:t>
            </a:r>
            <a:r>
              <a:rPr lang="en-US" sz="1400" dirty="0" smtClean="0">
                <a:latin typeface="Comic Sans MS" pitchFamily="66" charset="0"/>
              </a:rPr>
              <a:t>: </a:t>
            </a:r>
          </a:p>
          <a:p>
            <a:r>
              <a:rPr lang="en-US" sz="1400" dirty="0" smtClean="0">
                <a:latin typeface="Comic Sans MS" pitchFamily="66" charset="0"/>
              </a:rPr>
              <a:t>CW =&gt; Compton </a:t>
            </a:r>
            <a:r>
              <a:rPr lang="en-US" sz="1400" dirty="0" smtClean="0">
                <a:latin typeface="Comic Sans MS" pitchFamily="66" charset="0"/>
              </a:rPr>
              <a:t>Ring – ERL (FP cavities, high average power laser /</a:t>
            </a:r>
            <a:r>
              <a:rPr lang="en-US" sz="1400" dirty="0" smtClean="0">
                <a:latin typeface="Comic Sans MS" pitchFamily="66" charset="0"/>
              </a:rPr>
              <a:t>stacking, multiple IPs) </a:t>
            </a:r>
            <a:endParaRPr lang="en-US" sz="1400" dirty="0" smtClean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Pulsed =&gt; Compton </a:t>
            </a:r>
            <a:r>
              <a:rPr lang="en-US" sz="1400" dirty="0" smtClean="0">
                <a:latin typeface="Comic Sans MS" pitchFamily="66" charset="0"/>
              </a:rPr>
              <a:t>LINAC CO2 laser, regenerative, </a:t>
            </a:r>
            <a:r>
              <a:rPr lang="en-US" sz="1400" dirty="0" err="1" smtClean="0">
                <a:latin typeface="Comic Sans MS" pitchFamily="66" charset="0"/>
              </a:rPr>
              <a:t>recirculator</a:t>
            </a:r>
            <a:r>
              <a:rPr lang="en-US" sz="1400" dirty="0" smtClean="0">
                <a:latin typeface="Comic Sans MS" pitchFamily="66" charset="0"/>
              </a:rPr>
              <a:t> cavity – single shot</a:t>
            </a:r>
          </a:p>
          <a:p>
            <a:r>
              <a:rPr lang="en-US" sz="1400" dirty="0" smtClean="0">
                <a:latin typeface="Comic Sans MS" pitchFamily="66" charset="0"/>
              </a:rPr>
              <a:t>Alternative </a:t>
            </a:r>
            <a:r>
              <a:rPr lang="en-US" sz="1400" dirty="0" smtClean="0">
                <a:latin typeface="Comic Sans MS" pitchFamily="66" charset="0"/>
              </a:rPr>
              <a:t>solutions for ILC and CLIC. A lot of R&amp;D is needed….</a:t>
            </a:r>
            <a:endParaRPr lang="en-US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0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146050" y="741363"/>
            <a:ext cx="8856663" cy="0"/>
          </a:xfrm>
          <a:prstGeom prst="line">
            <a:avLst/>
          </a:prstGeom>
          <a:noFill/>
          <a:ln w="50800" cmpd="dbl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14308" y="251508"/>
            <a:ext cx="5904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1800" dirty="0" smtClean="0">
                <a:solidFill>
                  <a:srgbClr val="0000FF"/>
                </a:solidFill>
                <a:latin typeface="Comic Sans MS" pitchFamily="66" charset="0"/>
              </a:rPr>
              <a:t>JLAB. </a:t>
            </a:r>
            <a:r>
              <a:rPr lang="fr-FR" sz="1800" dirty="0" err="1" smtClean="0">
                <a:solidFill>
                  <a:srgbClr val="0000FF"/>
                </a:solidFill>
                <a:latin typeface="Comic Sans MS" pitchFamily="66" charset="0"/>
              </a:rPr>
              <a:t>Continuous</a:t>
            </a:r>
            <a:r>
              <a:rPr lang="fr-FR" sz="1800" dirty="0" smtClean="0">
                <a:solidFill>
                  <a:srgbClr val="0000FF"/>
                </a:solidFill>
                <a:latin typeface="Comic Sans MS" pitchFamily="66" charset="0"/>
              </a:rPr>
              <a:t> Electron </a:t>
            </a:r>
            <a:r>
              <a:rPr lang="fr-FR" sz="1800" dirty="0" err="1" smtClean="0">
                <a:solidFill>
                  <a:srgbClr val="0000FF"/>
                </a:solidFill>
                <a:latin typeface="Comic Sans MS" pitchFamily="66" charset="0"/>
              </a:rPr>
              <a:t>Beam</a:t>
            </a:r>
            <a:r>
              <a:rPr lang="fr-FR" sz="1800" dirty="0" smtClean="0">
                <a:solidFill>
                  <a:srgbClr val="0000FF"/>
                </a:solidFill>
                <a:latin typeface="Comic Sans MS" pitchFamily="66" charset="0"/>
              </a:rPr>
              <a:t> Accelerator </a:t>
            </a:r>
            <a:r>
              <a:rPr lang="fr-FR" sz="1800" dirty="0" err="1" smtClean="0">
                <a:solidFill>
                  <a:srgbClr val="0000FF"/>
                </a:solidFill>
                <a:latin typeface="Comic Sans MS" pitchFamily="66" charset="0"/>
              </a:rPr>
              <a:t>Facility</a:t>
            </a:r>
            <a:endParaRPr lang="fr-FR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848898" name="Picture 2" descr="M:\inj_group\Archive\Conferences\2012-POSIPOL\images\12GeV_overview_n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836712"/>
            <a:ext cx="4860032" cy="28503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354619" y="1447800"/>
            <a:ext cx="45720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  <a:latin typeface="Comic Sans MS" pitchFamily="66" charset="0"/>
              </a:rPr>
              <a:t>CW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Electron beam in all Halls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Polarization: 85-90%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Max Energy: 11GeV(ABC) / 12GeV(D)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Max Current: 200 </a:t>
            </a:r>
            <a:r>
              <a:rPr lang="en-US" sz="2000" dirty="0" err="1" smtClean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A</a:t>
            </a:r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63209" y="3859203"/>
            <a:ext cx="3873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3 existing end stations for nuclear physics experiments would benefit from a beam of polarized positrons: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latin typeface="Comic Sans MS" pitchFamily="66" charset="0"/>
              </a:rPr>
              <a:t> Parton Imaging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latin typeface="Comic Sans MS" pitchFamily="66" charset="0"/>
              </a:rPr>
              <a:t> Deeply Virtual Compton Scattering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latin typeface="Comic Sans MS" pitchFamily="66" charset="0"/>
              </a:rPr>
              <a:t> Two Photon Exchange</a:t>
            </a:r>
          </a:p>
          <a:p>
            <a:endParaRPr lang="en-U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Comic Sans MS" pitchFamily="66" charset="0"/>
              </a:rPr>
              <a:t>Other efforts may also benefit: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00FF"/>
                </a:solidFill>
                <a:latin typeface="Comic Sans MS" pitchFamily="66" charset="0"/>
              </a:rPr>
              <a:t> Electron Ion Collider</a:t>
            </a:r>
          </a:p>
          <a:p>
            <a:pPr lvl="1">
              <a:buFont typeface="Wingdings" pitchFamily="2" charset="2"/>
              <a:buChar char="q"/>
            </a:pPr>
            <a:r>
              <a:rPr lang="en-US" sz="1400" dirty="0" smtClean="0">
                <a:solidFill>
                  <a:srgbClr val="0000FF"/>
                </a:solidFill>
                <a:latin typeface="Comic Sans MS" pitchFamily="66" charset="0"/>
              </a:rPr>
              <a:t> Materials Science Collaborations</a:t>
            </a:r>
            <a:endParaRPr lang="en-US" sz="1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4187421" y="2971800"/>
            <a:ext cx="508985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0000FF"/>
                </a:solidFill>
                <a:latin typeface="Comic Sans MS" pitchFamily="66" charset="0"/>
              </a:rPr>
              <a:t>So =&gt;Polarized Bremsstrahlung &amp; Pair Creation</a:t>
            </a:r>
          </a:p>
          <a:p>
            <a:pPr eaLnBrk="0" hangingPunct="0"/>
            <a:r>
              <a:rPr lang="en-US" sz="1400" dirty="0" err="1" smtClean="0">
                <a:latin typeface="Comic Sans MS" pitchFamily="66" charset="0"/>
              </a:rPr>
              <a:t>Polarised</a:t>
            </a:r>
            <a:r>
              <a:rPr lang="en-US" sz="1400" dirty="0" smtClean="0">
                <a:latin typeface="Comic Sans MS" pitchFamily="66" charset="0"/>
              </a:rPr>
              <a:t> bremsstrahlung. Polarization transfer in the high</a:t>
            </a:r>
          </a:p>
          <a:p>
            <a:pPr eaLnBrk="0" hangingPunct="0"/>
            <a:r>
              <a:rPr lang="en-US" sz="1400" dirty="0" smtClean="0">
                <a:latin typeface="Comic Sans MS" pitchFamily="66" charset="0"/>
              </a:rPr>
              <a:t>energy tail. Good for capture but …low efficiency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pPr eaLnBrk="0" hangingPunct="0"/>
            <a:r>
              <a:rPr lang="en-US" sz="1200" dirty="0" smtClean="0">
                <a:solidFill>
                  <a:srgbClr val="5F5F5F"/>
                </a:solidFill>
                <a:latin typeface="Comic Sans MS" pitchFamily="66" charset="0"/>
              </a:rPr>
              <a:t>E.G. </a:t>
            </a:r>
            <a:r>
              <a:rPr lang="en-US" sz="1200" dirty="0" err="1" smtClean="0">
                <a:solidFill>
                  <a:srgbClr val="5F5F5F"/>
                </a:solidFill>
                <a:latin typeface="Comic Sans MS" pitchFamily="66" charset="0"/>
              </a:rPr>
              <a:t>Bessonov</a:t>
            </a:r>
            <a:r>
              <a:rPr lang="en-US" sz="1200" dirty="0" smtClean="0">
                <a:solidFill>
                  <a:srgbClr val="5F5F5F"/>
                </a:solidFill>
                <a:latin typeface="Comic Sans MS" pitchFamily="66" charset="0"/>
              </a:rPr>
              <a:t>, A.A. </a:t>
            </a:r>
            <a:r>
              <a:rPr lang="en-US" sz="1200" dirty="0" err="1" smtClean="0">
                <a:solidFill>
                  <a:srgbClr val="5F5F5F"/>
                </a:solidFill>
                <a:latin typeface="Comic Sans MS" pitchFamily="66" charset="0"/>
              </a:rPr>
              <a:t>Mikhailichenko</a:t>
            </a:r>
            <a:r>
              <a:rPr lang="en-US" sz="1200" dirty="0" smtClean="0">
                <a:solidFill>
                  <a:srgbClr val="5F5F5F"/>
                </a:solidFill>
                <a:latin typeface="Comic Sans MS" pitchFamily="66" charset="0"/>
              </a:rPr>
              <a:t>, EPAC (1996) </a:t>
            </a:r>
          </a:p>
          <a:p>
            <a:pPr eaLnBrk="0" hangingPunct="0"/>
            <a:r>
              <a:rPr lang="en-US" sz="1200" dirty="0" smtClean="0">
                <a:solidFill>
                  <a:srgbClr val="5F5F5F"/>
                </a:solidFill>
                <a:latin typeface="Comic Sans MS" pitchFamily="66" charset="0"/>
              </a:rPr>
              <a:t>      A.P. </a:t>
            </a:r>
            <a:r>
              <a:rPr lang="en-US" sz="1200" dirty="0" err="1" smtClean="0">
                <a:solidFill>
                  <a:srgbClr val="5F5F5F"/>
                </a:solidFill>
                <a:latin typeface="Comic Sans MS" pitchFamily="66" charset="0"/>
              </a:rPr>
              <a:t>Potylitsin</a:t>
            </a:r>
            <a:r>
              <a:rPr lang="en-US" sz="1200" dirty="0" smtClean="0">
                <a:solidFill>
                  <a:srgbClr val="5F5F5F"/>
                </a:solidFill>
                <a:latin typeface="Comic Sans MS" pitchFamily="66" charset="0"/>
              </a:rPr>
              <a:t>, NIM A398 (1997) 395</a:t>
            </a:r>
          </a:p>
          <a:p>
            <a:pPr eaLnBrk="0" hangingPunct="0"/>
            <a:endParaRPr lang="en-US" sz="1800" i="1" dirty="0" smtClean="0">
              <a:solidFill>
                <a:srgbClr val="0000FF"/>
              </a:solidFill>
            </a:endParaRPr>
          </a:p>
          <a:p>
            <a:pPr eaLnBrk="0" hangingPunct="0"/>
            <a:endParaRPr lang="en-US" sz="1800" i="1" dirty="0">
              <a:solidFill>
                <a:srgbClr val="0000FF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260" y="4114800"/>
            <a:ext cx="1974263" cy="222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327" y="4191000"/>
            <a:ext cx="1825618" cy="216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8164972" y="741363"/>
            <a:ext cx="862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mic Sans MS" pitchFamily="66" charset="0"/>
              </a:rPr>
              <a:t>J.Grames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AED4-9459-4B76-B150-7F932F73DA5C}" type="datetime1">
              <a:rPr lang="fr-FR" smtClean="0"/>
              <a:t>04/06/2013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4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8" name="Oval 8"/>
          <p:cNvSpPr>
            <a:spLocks noChangeArrowheads="1"/>
          </p:cNvSpPr>
          <p:nvPr/>
        </p:nvSpPr>
        <p:spPr bwMode="auto">
          <a:xfrm>
            <a:off x="2565400" y="2236564"/>
            <a:ext cx="1439863" cy="1439863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483" name="Text Box 7"/>
          <p:cNvSpPr txBox="1">
            <a:spLocks noChangeArrowheads="1"/>
          </p:cNvSpPr>
          <p:nvPr/>
        </p:nvSpPr>
        <p:spPr bwMode="auto">
          <a:xfrm>
            <a:off x="2696011" y="381000"/>
            <a:ext cx="3533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 dirty="0" smtClean="0">
                <a:solidFill>
                  <a:srgbClr val="0000FF"/>
                </a:solidFill>
                <a:latin typeface="Comic Sans MS" pitchFamily="66" charset="0"/>
              </a:rPr>
              <a:t>PEPPo  Concept @ </a:t>
            </a:r>
            <a:r>
              <a:rPr lang="fr-FR" sz="2400" dirty="0">
                <a:solidFill>
                  <a:srgbClr val="0000FF"/>
                </a:solidFill>
                <a:latin typeface="Comic Sans MS" pitchFamily="66" charset="0"/>
              </a:rPr>
              <a:t>JLab</a:t>
            </a:r>
          </a:p>
        </p:txBody>
      </p:sp>
      <p:sp>
        <p:nvSpPr>
          <p:cNvPr id="660489" name="Rectangle 9"/>
          <p:cNvSpPr>
            <a:spLocks noChangeArrowheads="1"/>
          </p:cNvSpPr>
          <p:nvPr/>
        </p:nvSpPr>
        <p:spPr bwMode="auto">
          <a:xfrm>
            <a:off x="2495550" y="2192114"/>
            <a:ext cx="785813" cy="1512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490" name="Rectangle 10"/>
          <p:cNvSpPr>
            <a:spLocks noChangeArrowheads="1"/>
          </p:cNvSpPr>
          <p:nvPr/>
        </p:nvSpPr>
        <p:spPr bwMode="auto">
          <a:xfrm>
            <a:off x="3071813" y="2960464"/>
            <a:ext cx="10795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491" name="Line 11"/>
          <p:cNvSpPr>
            <a:spLocks noChangeShapeType="1"/>
          </p:cNvSpPr>
          <p:nvPr/>
        </p:nvSpPr>
        <p:spPr bwMode="auto">
          <a:xfrm>
            <a:off x="3287713" y="2234977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492" name="Line 12"/>
          <p:cNvSpPr>
            <a:spLocks noChangeShapeType="1"/>
          </p:cNvSpPr>
          <p:nvPr/>
        </p:nvSpPr>
        <p:spPr bwMode="auto">
          <a:xfrm>
            <a:off x="3287713" y="2955702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494" name="Oval 14"/>
          <p:cNvSpPr>
            <a:spLocks noChangeArrowheads="1"/>
          </p:cNvSpPr>
          <p:nvPr/>
        </p:nvSpPr>
        <p:spPr bwMode="auto">
          <a:xfrm rot="10800000">
            <a:off x="3287713" y="3268439"/>
            <a:ext cx="1439862" cy="1439863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495" name="Rectangle 15"/>
          <p:cNvSpPr>
            <a:spLocks noChangeArrowheads="1"/>
          </p:cNvSpPr>
          <p:nvPr/>
        </p:nvSpPr>
        <p:spPr bwMode="auto">
          <a:xfrm rot="10800000">
            <a:off x="4011613" y="3239864"/>
            <a:ext cx="785812" cy="1512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496" name="Rectangle 16"/>
          <p:cNvSpPr>
            <a:spLocks noChangeArrowheads="1"/>
          </p:cNvSpPr>
          <p:nvPr/>
        </p:nvSpPr>
        <p:spPr bwMode="auto">
          <a:xfrm rot="10800000">
            <a:off x="3143250" y="3198589"/>
            <a:ext cx="10795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00" name="Rectangle 20"/>
          <p:cNvSpPr>
            <a:spLocks noChangeArrowheads="1"/>
          </p:cNvSpPr>
          <p:nvPr/>
        </p:nvSpPr>
        <p:spPr bwMode="auto">
          <a:xfrm>
            <a:off x="3348038" y="3444652"/>
            <a:ext cx="2159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01" name="Rectangle 21"/>
          <p:cNvSpPr>
            <a:spLocks noChangeArrowheads="1"/>
          </p:cNvSpPr>
          <p:nvPr/>
        </p:nvSpPr>
        <p:spPr bwMode="auto">
          <a:xfrm>
            <a:off x="3738563" y="3447827"/>
            <a:ext cx="2159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02" name="Rectangle 22"/>
          <p:cNvSpPr>
            <a:spLocks noChangeArrowheads="1"/>
          </p:cNvSpPr>
          <p:nvPr/>
        </p:nvSpPr>
        <p:spPr bwMode="auto">
          <a:xfrm>
            <a:off x="5980113" y="3976464"/>
            <a:ext cx="1308100" cy="720725"/>
          </a:xfrm>
          <a:prstGeom prst="rect">
            <a:avLst/>
          </a:prstGeom>
          <a:solidFill>
            <a:srgbClr val="99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10" name="Line 30"/>
          <p:cNvSpPr>
            <a:spLocks noChangeShapeType="1"/>
          </p:cNvSpPr>
          <p:nvPr/>
        </p:nvSpPr>
        <p:spPr bwMode="auto">
          <a:xfrm>
            <a:off x="1074738" y="2590577"/>
            <a:ext cx="130016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13" name="Line 33"/>
          <p:cNvSpPr>
            <a:spLocks noChangeShapeType="1"/>
          </p:cNvSpPr>
          <p:nvPr/>
        </p:nvSpPr>
        <p:spPr bwMode="auto">
          <a:xfrm>
            <a:off x="2854325" y="2298477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14" name="Line 34"/>
          <p:cNvSpPr>
            <a:spLocks noChangeShapeType="1"/>
          </p:cNvSpPr>
          <p:nvPr/>
        </p:nvSpPr>
        <p:spPr bwMode="auto">
          <a:xfrm>
            <a:off x="2852738" y="288426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15" name="Line 35"/>
          <p:cNvSpPr>
            <a:spLocks noChangeShapeType="1"/>
          </p:cNvSpPr>
          <p:nvPr/>
        </p:nvSpPr>
        <p:spPr bwMode="auto">
          <a:xfrm>
            <a:off x="4011613" y="4289202"/>
            <a:ext cx="5429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16" name="Line 36"/>
          <p:cNvSpPr>
            <a:spLocks noChangeShapeType="1"/>
          </p:cNvSpPr>
          <p:nvPr/>
        </p:nvSpPr>
        <p:spPr bwMode="auto">
          <a:xfrm>
            <a:off x="4014788" y="4432077"/>
            <a:ext cx="5429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18" name="Line 38"/>
          <p:cNvSpPr>
            <a:spLocks noChangeShapeType="1"/>
          </p:cNvSpPr>
          <p:nvPr/>
        </p:nvSpPr>
        <p:spPr bwMode="auto">
          <a:xfrm>
            <a:off x="4668838" y="4287614"/>
            <a:ext cx="576262" cy="71438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19" name="Line 39"/>
          <p:cNvSpPr>
            <a:spLocks noChangeShapeType="1"/>
          </p:cNvSpPr>
          <p:nvPr/>
        </p:nvSpPr>
        <p:spPr bwMode="auto">
          <a:xfrm rot="3000000" flipV="1">
            <a:off x="4796632" y="4151883"/>
            <a:ext cx="315912" cy="48895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21" name="Line 41"/>
          <p:cNvSpPr>
            <a:spLocks noChangeShapeType="1"/>
          </p:cNvSpPr>
          <p:nvPr/>
        </p:nvSpPr>
        <p:spPr bwMode="auto">
          <a:xfrm flipH="1">
            <a:off x="3562350" y="2952527"/>
            <a:ext cx="147638" cy="1039812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22" name="Line 42"/>
          <p:cNvSpPr>
            <a:spLocks noChangeShapeType="1"/>
          </p:cNvSpPr>
          <p:nvPr/>
        </p:nvSpPr>
        <p:spPr bwMode="auto">
          <a:xfrm>
            <a:off x="3560763" y="2952527"/>
            <a:ext cx="149225" cy="1039812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23" name="Text Box 43"/>
          <p:cNvSpPr txBox="1">
            <a:spLocks noChangeArrowheads="1"/>
          </p:cNvSpPr>
          <p:nvPr/>
        </p:nvSpPr>
        <p:spPr bwMode="auto">
          <a:xfrm>
            <a:off x="2160588" y="2723927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Comic Sans MS" pitchFamily="66" charset="0"/>
              </a:rPr>
              <a:t>T</a:t>
            </a:r>
            <a:r>
              <a:rPr lang="en-US" sz="1200" b="1" baseline="-25000">
                <a:latin typeface="Comic Sans MS" pitchFamily="66" charset="0"/>
              </a:rPr>
              <a:t>1</a:t>
            </a:r>
            <a:endParaRPr lang="en-US" sz="1200" b="1">
              <a:latin typeface="Comic Sans MS" pitchFamily="66" charset="0"/>
            </a:endParaRPr>
          </a:p>
        </p:txBody>
      </p:sp>
      <p:sp>
        <p:nvSpPr>
          <p:cNvPr id="660524" name="Text Box 44"/>
          <p:cNvSpPr txBox="1">
            <a:spLocks noChangeArrowheads="1"/>
          </p:cNvSpPr>
          <p:nvPr/>
        </p:nvSpPr>
        <p:spPr bwMode="auto">
          <a:xfrm>
            <a:off x="5033963" y="4501927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Comic Sans MS" pitchFamily="66" charset="0"/>
              </a:rPr>
              <a:t>T</a:t>
            </a:r>
            <a:r>
              <a:rPr lang="en-US" sz="1200" b="1" baseline="-25000">
                <a:latin typeface="Comic Sans MS" pitchFamily="66" charset="0"/>
              </a:rPr>
              <a:t>2</a:t>
            </a:r>
            <a:endParaRPr lang="en-US" sz="1200" b="1">
              <a:latin typeface="Comic Sans MS" pitchFamily="66" charset="0"/>
            </a:endParaRPr>
          </a:p>
        </p:txBody>
      </p:sp>
      <p:sp>
        <p:nvSpPr>
          <p:cNvPr id="660525" name="Text Box 45"/>
          <p:cNvSpPr txBox="1">
            <a:spLocks noChangeArrowheads="1"/>
          </p:cNvSpPr>
          <p:nvPr/>
        </p:nvSpPr>
        <p:spPr bwMode="auto">
          <a:xfrm>
            <a:off x="2635250" y="1958752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1200" b="1" baseline="-25000">
                <a:solidFill>
                  <a:schemeClr val="tx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60526" name="Text Box 46"/>
          <p:cNvSpPr txBox="1">
            <a:spLocks noChangeArrowheads="1"/>
          </p:cNvSpPr>
          <p:nvPr/>
        </p:nvSpPr>
        <p:spPr bwMode="auto">
          <a:xfrm>
            <a:off x="4416425" y="3709764"/>
            <a:ext cx="3545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Comic Sans MS" pitchFamily="66" charset="0"/>
              </a:rPr>
              <a:t>S</a:t>
            </a:r>
            <a:r>
              <a:rPr lang="en-US" sz="1200" b="1" baseline="-25000">
                <a:solidFill>
                  <a:schemeClr val="tx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660527" name="Text Box 47"/>
          <p:cNvSpPr txBox="1">
            <a:spLocks noChangeArrowheads="1"/>
          </p:cNvSpPr>
          <p:nvPr/>
        </p:nvSpPr>
        <p:spPr bwMode="auto">
          <a:xfrm>
            <a:off x="3475038" y="2501677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660528" name="Text Box 48"/>
          <p:cNvSpPr txBox="1">
            <a:spLocks noChangeArrowheads="1"/>
          </p:cNvSpPr>
          <p:nvPr/>
        </p:nvSpPr>
        <p:spPr bwMode="auto">
          <a:xfrm>
            <a:off x="3475038" y="4125689"/>
            <a:ext cx="2952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660529" name="Line 49"/>
          <p:cNvSpPr>
            <a:spLocks noChangeShapeType="1"/>
          </p:cNvSpPr>
          <p:nvPr/>
        </p:nvSpPr>
        <p:spPr bwMode="auto">
          <a:xfrm>
            <a:off x="3563938" y="4181252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30" name="Rectangle 50"/>
          <p:cNvSpPr>
            <a:spLocks noChangeArrowheads="1"/>
          </p:cNvSpPr>
          <p:nvPr/>
        </p:nvSpPr>
        <p:spPr bwMode="auto">
          <a:xfrm>
            <a:off x="5356225" y="4289202"/>
            <a:ext cx="487363" cy="144462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31" name="Line 51"/>
          <p:cNvSpPr>
            <a:spLocks noChangeShapeType="1"/>
          </p:cNvSpPr>
          <p:nvPr/>
        </p:nvSpPr>
        <p:spPr bwMode="auto">
          <a:xfrm>
            <a:off x="5459413" y="419236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32" name="Line 52"/>
          <p:cNvSpPr>
            <a:spLocks noChangeShapeType="1"/>
          </p:cNvSpPr>
          <p:nvPr/>
        </p:nvSpPr>
        <p:spPr bwMode="auto">
          <a:xfrm rot="10800000">
            <a:off x="5435600" y="4119339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33" name="Text Box 53"/>
          <p:cNvSpPr txBox="1">
            <a:spLocks noChangeArrowheads="1"/>
          </p:cNvSpPr>
          <p:nvPr/>
        </p:nvSpPr>
        <p:spPr bwMode="auto">
          <a:xfrm>
            <a:off x="5422900" y="3798664"/>
            <a:ext cx="3129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en-US" sz="1200" baseline="-25000">
                <a:solidFill>
                  <a:schemeClr val="tx1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660534" name="Line 54"/>
          <p:cNvSpPr>
            <a:spLocks noChangeShapeType="1"/>
          </p:cNvSpPr>
          <p:nvPr/>
        </p:nvSpPr>
        <p:spPr bwMode="auto">
          <a:xfrm>
            <a:off x="1441450" y="2479452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35" name="Line 55"/>
          <p:cNvSpPr>
            <a:spLocks noChangeShapeType="1"/>
          </p:cNvSpPr>
          <p:nvPr/>
        </p:nvSpPr>
        <p:spPr bwMode="auto">
          <a:xfrm rot="10800000">
            <a:off x="1417638" y="2406427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36" name="Text Box 56"/>
          <p:cNvSpPr txBox="1">
            <a:spLocks noChangeArrowheads="1"/>
          </p:cNvSpPr>
          <p:nvPr/>
        </p:nvSpPr>
        <p:spPr bwMode="auto">
          <a:xfrm>
            <a:off x="1404938" y="2085752"/>
            <a:ext cx="3642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en-US" sz="1200" baseline="-25000">
                <a:solidFill>
                  <a:schemeClr val="tx1"/>
                </a:solidFill>
                <a:latin typeface="Comic Sans MS" pitchFamily="66" charset="0"/>
              </a:rPr>
              <a:t>e-</a:t>
            </a:r>
          </a:p>
        </p:txBody>
      </p:sp>
      <p:sp>
        <p:nvSpPr>
          <p:cNvPr id="660538" name="Text Box 58"/>
          <p:cNvSpPr txBox="1">
            <a:spLocks noChangeArrowheads="1"/>
          </p:cNvSpPr>
          <p:nvPr/>
        </p:nvSpPr>
        <p:spPr bwMode="auto">
          <a:xfrm>
            <a:off x="6069013" y="4703539"/>
            <a:ext cx="10310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Calorimeter</a:t>
            </a:r>
          </a:p>
        </p:txBody>
      </p:sp>
      <p:sp>
        <p:nvSpPr>
          <p:cNvPr id="660539" name="Line 59"/>
          <p:cNvSpPr>
            <a:spLocks noChangeShapeType="1"/>
          </p:cNvSpPr>
          <p:nvPr/>
        </p:nvSpPr>
        <p:spPr bwMode="auto">
          <a:xfrm>
            <a:off x="5978525" y="4463827"/>
            <a:ext cx="1312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41" name="Line 61"/>
          <p:cNvSpPr>
            <a:spLocks noChangeShapeType="1"/>
          </p:cNvSpPr>
          <p:nvPr/>
        </p:nvSpPr>
        <p:spPr bwMode="auto">
          <a:xfrm>
            <a:off x="5978525" y="4227289"/>
            <a:ext cx="1312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61" name="Line 81"/>
          <p:cNvSpPr>
            <a:spLocks noChangeShapeType="1"/>
          </p:cNvSpPr>
          <p:nvPr/>
        </p:nvSpPr>
        <p:spPr bwMode="auto">
          <a:xfrm>
            <a:off x="2854325" y="2306414"/>
            <a:ext cx="2873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3155950" y="2214339"/>
            <a:ext cx="0" cy="287338"/>
          </a:xfrm>
          <a:prstGeom prst="line">
            <a:avLst/>
          </a:prstGeom>
          <a:noFill/>
          <a:ln w="38100" algn="ctr">
            <a:solidFill>
              <a:srgbClr val="00CC66"/>
            </a:solidFill>
            <a:round/>
            <a:headEnd/>
            <a:tailEnd/>
          </a:ln>
        </p:spPr>
      </p:cxnSp>
      <p:sp>
        <p:nvSpPr>
          <p:cNvPr id="660562" name="Line 82"/>
          <p:cNvSpPr>
            <a:spLocks noChangeShapeType="1"/>
          </p:cNvSpPr>
          <p:nvPr/>
        </p:nvSpPr>
        <p:spPr bwMode="auto">
          <a:xfrm>
            <a:off x="2857500" y="2876327"/>
            <a:ext cx="287338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>
            <a:off x="3159125" y="2725514"/>
            <a:ext cx="0" cy="288925"/>
          </a:xfrm>
          <a:prstGeom prst="line">
            <a:avLst/>
          </a:prstGeom>
          <a:noFill/>
          <a:ln w="38100" algn="ctr">
            <a:solidFill>
              <a:srgbClr val="00CC66"/>
            </a:solidFill>
            <a:round/>
            <a:headEnd/>
            <a:tailEnd/>
          </a:ln>
        </p:spPr>
      </p:cxnSp>
      <p:sp>
        <p:nvSpPr>
          <p:cNvPr id="660511" name="Line 31"/>
          <p:cNvSpPr>
            <a:spLocks noChangeShapeType="1"/>
          </p:cNvSpPr>
          <p:nvPr/>
        </p:nvSpPr>
        <p:spPr bwMode="auto">
          <a:xfrm flipV="1">
            <a:off x="2424113" y="2298477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64" name="Line 84"/>
          <p:cNvSpPr>
            <a:spLocks noChangeShapeType="1"/>
          </p:cNvSpPr>
          <p:nvPr/>
        </p:nvSpPr>
        <p:spPr bwMode="auto">
          <a:xfrm flipV="1">
            <a:off x="2427288" y="2308002"/>
            <a:ext cx="360362" cy="288925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06" name="Rectangle 26"/>
          <p:cNvSpPr>
            <a:spLocks noChangeArrowheads="1"/>
          </p:cNvSpPr>
          <p:nvPr/>
        </p:nvSpPr>
        <p:spPr bwMode="auto">
          <a:xfrm>
            <a:off x="2381250" y="2419127"/>
            <a:ext cx="36513" cy="36036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12" name="Line 32"/>
          <p:cNvSpPr>
            <a:spLocks noChangeShapeType="1"/>
          </p:cNvSpPr>
          <p:nvPr/>
        </p:nvSpPr>
        <p:spPr bwMode="auto">
          <a:xfrm>
            <a:off x="2422525" y="2596927"/>
            <a:ext cx="3603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65" name="Line 85"/>
          <p:cNvSpPr>
            <a:spLocks noChangeShapeType="1"/>
          </p:cNvSpPr>
          <p:nvPr/>
        </p:nvSpPr>
        <p:spPr bwMode="auto">
          <a:xfrm>
            <a:off x="2428875" y="2590577"/>
            <a:ext cx="360363" cy="287337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03" name="Oval 23"/>
          <p:cNvSpPr>
            <a:spLocks noChangeArrowheads="1"/>
          </p:cNvSpPr>
          <p:nvPr/>
        </p:nvSpPr>
        <p:spPr bwMode="auto">
          <a:xfrm>
            <a:off x="2767013" y="2234977"/>
            <a:ext cx="107950" cy="719137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498" name="Line 18"/>
          <p:cNvSpPr>
            <a:spLocks noChangeShapeType="1"/>
          </p:cNvSpPr>
          <p:nvPr/>
        </p:nvSpPr>
        <p:spPr bwMode="auto">
          <a:xfrm rot="10800000">
            <a:off x="3286125" y="3998689"/>
            <a:ext cx="719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497" name="Line 17"/>
          <p:cNvSpPr>
            <a:spLocks noChangeShapeType="1"/>
          </p:cNvSpPr>
          <p:nvPr/>
        </p:nvSpPr>
        <p:spPr bwMode="auto">
          <a:xfrm rot="10800000">
            <a:off x="4006850" y="3998689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04" name="Oval 24"/>
          <p:cNvSpPr>
            <a:spLocks noChangeArrowheads="1"/>
          </p:cNvSpPr>
          <p:nvPr/>
        </p:nvSpPr>
        <p:spPr bwMode="auto">
          <a:xfrm>
            <a:off x="4557713" y="3981227"/>
            <a:ext cx="107950" cy="719137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07" name="Rectangle 27"/>
          <p:cNvSpPr>
            <a:spLocks noChangeArrowheads="1"/>
          </p:cNvSpPr>
          <p:nvPr/>
        </p:nvSpPr>
        <p:spPr bwMode="auto">
          <a:xfrm>
            <a:off x="5246688" y="4187602"/>
            <a:ext cx="36512" cy="360362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52" name="Line 33"/>
          <p:cNvSpPr>
            <a:spLocks noChangeShapeType="1"/>
          </p:cNvSpPr>
          <p:nvPr/>
        </p:nvSpPr>
        <p:spPr bwMode="auto">
          <a:xfrm>
            <a:off x="3143250" y="2501677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53" name="Line 34"/>
          <p:cNvSpPr>
            <a:spLocks noChangeShapeType="1"/>
          </p:cNvSpPr>
          <p:nvPr/>
        </p:nvSpPr>
        <p:spPr bwMode="auto">
          <a:xfrm>
            <a:off x="3146425" y="272710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66" name="Line 33"/>
          <p:cNvSpPr>
            <a:spLocks noChangeShapeType="1"/>
          </p:cNvSpPr>
          <p:nvPr/>
        </p:nvSpPr>
        <p:spPr bwMode="auto">
          <a:xfrm>
            <a:off x="3143250" y="2506439"/>
            <a:ext cx="144463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67" name="Line 33"/>
          <p:cNvSpPr>
            <a:spLocks noChangeShapeType="1"/>
          </p:cNvSpPr>
          <p:nvPr/>
        </p:nvSpPr>
        <p:spPr bwMode="auto">
          <a:xfrm>
            <a:off x="3146425" y="2720752"/>
            <a:ext cx="144463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51" name="Line 11"/>
          <p:cNvSpPr>
            <a:spLocks noChangeShapeType="1"/>
          </p:cNvSpPr>
          <p:nvPr/>
        </p:nvSpPr>
        <p:spPr bwMode="auto">
          <a:xfrm>
            <a:off x="3287713" y="2234977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68" name="Text Box 88"/>
          <p:cNvSpPr txBox="1">
            <a:spLocks noChangeArrowheads="1"/>
          </p:cNvSpPr>
          <p:nvPr/>
        </p:nvSpPr>
        <p:spPr bwMode="auto">
          <a:xfrm>
            <a:off x="4805363" y="4051077"/>
            <a:ext cx="333746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CC"/>
                </a:solidFill>
                <a:latin typeface="Comic Sans MS" pitchFamily="66" charset="0"/>
              </a:rPr>
              <a:t>e</a:t>
            </a:r>
            <a:r>
              <a:rPr lang="en-US" sz="1200" b="1" baseline="30000">
                <a:solidFill>
                  <a:srgbClr val="0000CC"/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660569" name="Text Box 89"/>
          <p:cNvSpPr txBox="1">
            <a:spLocks noChangeArrowheads="1"/>
          </p:cNvSpPr>
          <p:nvPr/>
        </p:nvSpPr>
        <p:spPr bwMode="auto">
          <a:xfrm>
            <a:off x="1411288" y="2582639"/>
            <a:ext cx="312906" cy="2769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e</a:t>
            </a:r>
            <a:r>
              <a:rPr lang="en-US" sz="1200" baseline="30000">
                <a:solidFill>
                  <a:schemeClr val="tx1"/>
                </a:solidFill>
                <a:latin typeface="Comic Sans MS" pitchFamily="66" charset="0"/>
              </a:rPr>
              <a:t>-</a:t>
            </a:r>
          </a:p>
        </p:txBody>
      </p:sp>
      <p:grpSp>
        <p:nvGrpSpPr>
          <p:cNvPr id="660573" name="Group 93"/>
          <p:cNvGrpSpPr>
            <a:grpSpLocks/>
          </p:cNvGrpSpPr>
          <p:nvPr/>
        </p:nvGrpSpPr>
        <p:grpSpPr bwMode="auto">
          <a:xfrm>
            <a:off x="5010150" y="1166590"/>
            <a:ext cx="3860800" cy="2744787"/>
            <a:chOff x="3198" y="980"/>
            <a:chExt cx="2432" cy="1729"/>
          </a:xfrm>
        </p:grpSpPr>
        <p:pic>
          <p:nvPicPr>
            <p:cNvPr id="660547" name="Picture 67" descr="IvsP5pourc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7" y="1006"/>
              <a:ext cx="2403" cy="1593"/>
            </a:xfrm>
            <a:prstGeom prst="rect">
              <a:avLst/>
            </a:prstGeom>
            <a:noFill/>
          </p:spPr>
        </p:pic>
        <p:sp>
          <p:nvSpPr>
            <p:cNvPr id="660549" name="Line 69"/>
            <p:cNvSpPr>
              <a:spLocks noChangeShapeType="1"/>
            </p:cNvSpPr>
            <p:nvPr/>
          </p:nvSpPr>
          <p:spPr bwMode="auto">
            <a:xfrm flipH="1" flipV="1">
              <a:off x="3858" y="1157"/>
              <a:ext cx="0" cy="128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660550" name="Line 70"/>
            <p:cNvSpPr>
              <a:spLocks noChangeShapeType="1"/>
            </p:cNvSpPr>
            <p:nvPr/>
          </p:nvSpPr>
          <p:spPr bwMode="auto">
            <a:xfrm flipH="1" flipV="1">
              <a:off x="4548" y="1167"/>
              <a:ext cx="0" cy="127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660558" name="Line 78"/>
            <p:cNvSpPr>
              <a:spLocks noChangeShapeType="1"/>
            </p:cNvSpPr>
            <p:nvPr/>
          </p:nvSpPr>
          <p:spPr bwMode="auto">
            <a:xfrm>
              <a:off x="3853" y="2160"/>
              <a:ext cx="700" cy="0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>
              <a:spAutoFit/>
            </a:bodyPr>
            <a:lstStyle/>
            <a:p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660559" name="Text Box 79"/>
            <p:cNvSpPr txBox="1">
              <a:spLocks noChangeArrowheads="1"/>
            </p:cNvSpPr>
            <p:nvPr/>
          </p:nvSpPr>
          <p:spPr bwMode="auto">
            <a:xfrm>
              <a:off x="3999" y="1976"/>
              <a:ext cx="379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8000"/>
                  </a:solidFill>
                  <a:latin typeface="Comic Sans MS" pitchFamily="66" charset="0"/>
                </a:rPr>
                <a:t>PEPPo</a:t>
              </a:r>
            </a:p>
          </p:txBody>
        </p:sp>
        <p:sp>
          <p:nvSpPr>
            <p:cNvPr id="660560" name="Rectangle 80"/>
            <p:cNvSpPr>
              <a:spLocks noChangeArrowheads="1"/>
            </p:cNvSpPr>
            <p:nvPr/>
          </p:nvSpPr>
          <p:spPr bwMode="auto">
            <a:xfrm>
              <a:off x="3198" y="980"/>
              <a:ext cx="1769" cy="174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200">
                <a:latin typeface="Comic Sans MS" pitchFamily="66" charset="0"/>
              </a:endParaRPr>
            </a:p>
          </p:txBody>
        </p:sp>
        <p:sp>
          <p:nvSpPr>
            <p:cNvPr id="660572" name="Rectangle 92"/>
            <p:cNvSpPr>
              <a:spLocks noChangeArrowheads="1"/>
            </p:cNvSpPr>
            <p:nvPr/>
          </p:nvSpPr>
          <p:spPr bwMode="auto">
            <a:xfrm>
              <a:off x="4373" y="2535"/>
              <a:ext cx="45" cy="174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 sz="1200">
                <a:latin typeface="Comic Sans MS" pitchFamily="66" charset="0"/>
              </a:endParaRPr>
            </a:p>
          </p:txBody>
        </p:sp>
      </p:grpSp>
      <p:sp>
        <p:nvSpPr>
          <p:cNvPr id="660578" name="Oval 98"/>
          <p:cNvSpPr>
            <a:spLocks noChangeArrowheads="1"/>
          </p:cNvSpPr>
          <p:nvPr/>
        </p:nvSpPr>
        <p:spPr bwMode="auto">
          <a:xfrm>
            <a:off x="2390775" y="2550602"/>
            <a:ext cx="144463" cy="389513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79" name="Oval 99"/>
          <p:cNvSpPr>
            <a:spLocks noChangeArrowheads="1"/>
          </p:cNvSpPr>
          <p:nvPr/>
        </p:nvSpPr>
        <p:spPr bwMode="auto">
          <a:xfrm>
            <a:off x="3078163" y="2426777"/>
            <a:ext cx="144462" cy="389513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80" name="Oval 100"/>
          <p:cNvSpPr>
            <a:spLocks noChangeArrowheads="1"/>
          </p:cNvSpPr>
          <p:nvPr/>
        </p:nvSpPr>
        <p:spPr bwMode="auto">
          <a:xfrm>
            <a:off x="3254375" y="3285614"/>
            <a:ext cx="144463" cy="389513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81" name="Oval 101"/>
          <p:cNvSpPr>
            <a:spLocks noChangeArrowheads="1"/>
          </p:cNvSpPr>
          <p:nvPr/>
        </p:nvSpPr>
        <p:spPr bwMode="auto">
          <a:xfrm>
            <a:off x="3925888" y="4166677"/>
            <a:ext cx="144462" cy="389513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82" name="Oval 102"/>
          <p:cNvSpPr>
            <a:spLocks noChangeArrowheads="1"/>
          </p:cNvSpPr>
          <p:nvPr/>
        </p:nvSpPr>
        <p:spPr bwMode="auto">
          <a:xfrm>
            <a:off x="5116513" y="4168264"/>
            <a:ext cx="144462" cy="389513"/>
          </a:xfrm>
          <a:prstGeom prst="ellipse">
            <a:avLst/>
          </a:prstGeom>
          <a:noFill/>
          <a:ln w="127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660593" name="Text Box 113"/>
          <p:cNvSpPr txBox="1">
            <a:spLocks noChangeArrowheads="1"/>
          </p:cNvSpPr>
          <p:nvPr/>
        </p:nvSpPr>
        <p:spPr bwMode="auto">
          <a:xfrm>
            <a:off x="92075" y="3200177"/>
            <a:ext cx="2976563" cy="13849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  <a:buFontTx/>
              <a:buChar char="o"/>
            </a:pP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 Longitudinal </a:t>
            </a:r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e</a:t>
            </a:r>
            <a:r>
              <a:rPr lang="en-US" sz="1200" b="1" baseline="30000" dirty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1200" b="1" dirty="0" err="1">
                <a:solidFill>
                  <a:srgbClr val="0000CC"/>
                </a:solidFill>
                <a:latin typeface="Comic Sans MS" pitchFamily="66" charset="0"/>
              </a:rPr>
              <a:t>P</a:t>
            </a:r>
            <a:r>
              <a:rPr lang="en-US" sz="1200" b="1" baseline="-25000" dirty="0" err="1">
                <a:solidFill>
                  <a:srgbClr val="0000CC"/>
                </a:solidFill>
                <a:latin typeface="Comic Sans MS" pitchFamily="66" charset="0"/>
              </a:rPr>
              <a:t>e</a:t>
            </a:r>
            <a:r>
              <a:rPr lang="en-US" sz="1200" b="1" baseline="-25000" dirty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) produce elliptical </a:t>
            </a:r>
            <a:r>
              <a:rPr lang="en-US" sz="1200" b="1" dirty="0">
                <a:solidFill>
                  <a:srgbClr val="008000"/>
                </a:solidFill>
                <a:latin typeface="Symbol" pitchFamily="18" charset="2"/>
              </a:rPr>
              <a:t>g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 whose circular (</a:t>
            </a:r>
            <a:r>
              <a:rPr lang="en-US" sz="1200" b="1" dirty="0" err="1">
                <a:solidFill>
                  <a:srgbClr val="008000"/>
                </a:solidFill>
                <a:latin typeface="Comic Sans MS" pitchFamily="66" charset="0"/>
              </a:rPr>
              <a:t>P</a:t>
            </a:r>
            <a:r>
              <a:rPr lang="en-US" sz="1200" b="1" baseline="-25000" dirty="0" err="1">
                <a:solidFill>
                  <a:srgbClr val="008000"/>
                </a:solidFill>
                <a:latin typeface="Comic Sans MS" pitchFamily="66" charset="0"/>
              </a:rPr>
              <a:t>g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) component is </a:t>
            </a:r>
            <a:r>
              <a:rPr lang="en-US" sz="1200" b="1" dirty="0">
                <a:solidFill>
                  <a:srgbClr val="008000"/>
                </a:solidFill>
                <a:latin typeface="Comic Sans MS" pitchFamily="66" charset="0"/>
              </a:rPr>
              <a:t>proportional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 to </a:t>
            </a:r>
            <a:r>
              <a:rPr lang="en-US" sz="1200" b="1" dirty="0" err="1">
                <a:solidFill>
                  <a:srgbClr val="0000CC"/>
                </a:solidFill>
                <a:latin typeface="Comic Sans MS" pitchFamily="66" charset="0"/>
              </a:rPr>
              <a:t>P</a:t>
            </a:r>
            <a:r>
              <a:rPr lang="en-US" sz="1200" b="1" baseline="-25000" dirty="0" err="1">
                <a:solidFill>
                  <a:srgbClr val="0000CC"/>
                </a:solidFill>
                <a:latin typeface="Comic Sans MS" pitchFamily="66" charset="0"/>
              </a:rPr>
              <a:t>e</a:t>
            </a:r>
            <a:r>
              <a:rPr lang="en-US" sz="1200" b="1" baseline="-25000" dirty="0">
                <a:solidFill>
                  <a:srgbClr val="0000CC"/>
                </a:solidFill>
                <a:latin typeface="Comic Sans MS" pitchFamily="66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buClr>
                <a:srgbClr val="FF0000"/>
              </a:buClr>
              <a:buFontTx/>
              <a:buChar char="o"/>
            </a:pP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rgbClr val="008000"/>
                </a:solidFill>
                <a:latin typeface="Comic Sans MS" pitchFamily="66" charset="0"/>
              </a:rPr>
              <a:t>P</a:t>
            </a:r>
            <a:r>
              <a:rPr lang="en-US" sz="1200" b="1" baseline="-25000" dirty="0" err="1">
                <a:solidFill>
                  <a:srgbClr val="008000"/>
                </a:solidFill>
                <a:latin typeface="Comic Sans MS" pitchFamily="66" charset="0"/>
              </a:rPr>
              <a:t>g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 transfers to </a:t>
            </a:r>
            <a:r>
              <a:rPr lang="en-US" sz="1200" b="1" dirty="0">
                <a:latin typeface="Comic Sans MS" pitchFamily="66" charset="0"/>
              </a:rPr>
              <a:t>e</a:t>
            </a:r>
            <a:r>
              <a:rPr lang="en-US" sz="1200" b="1" baseline="30000" dirty="0">
                <a:latin typeface="Comic Sans MS" pitchFamily="66" charset="0"/>
              </a:rPr>
              <a:t>+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 into longitudinal (</a:t>
            </a:r>
            <a:r>
              <a:rPr lang="en-US" sz="1200" b="1" dirty="0" err="1">
                <a:latin typeface="Comic Sans MS" pitchFamily="66" charset="0"/>
              </a:rPr>
              <a:t>P</a:t>
            </a:r>
            <a:r>
              <a:rPr lang="en-US" sz="1200" b="1" baseline="-25000" dirty="0" err="1">
                <a:latin typeface="Comic Sans MS" pitchFamily="66" charset="0"/>
              </a:rPr>
              <a:t>e</a:t>
            </a:r>
            <a:r>
              <a:rPr lang="en-US" sz="1200" b="1" baseline="-25000" dirty="0">
                <a:latin typeface="Comic Sans MS" pitchFamily="66" charset="0"/>
              </a:rPr>
              <a:t>+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) and transverse (</a:t>
            </a:r>
            <a:r>
              <a:rPr lang="en-US" sz="1200" b="1" dirty="0" err="1">
                <a:solidFill>
                  <a:srgbClr val="0000CC"/>
                </a:solidFill>
                <a:latin typeface="Comic Sans MS" pitchFamily="66" charset="0"/>
              </a:rPr>
              <a:t>P</a:t>
            </a:r>
            <a:r>
              <a:rPr lang="en-US" sz="1200" b="1" baseline="-25000" dirty="0" err="1">
                <a:solidFill>
                  <a:srgbClr val="0000CC"/>
                </a:solidFill>
                <a:latin typeface="Comic Sans MS" pitchFamily="66" charset="0"/>
              </a:rPr>
              <a:t>t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) polarization components. On the average </a:t>
            </a:r>
            <a:r>
              <a:rPr lang="en-US" sz="1200" b="1" dirty="0" err="1">
                <a:solidFill>
                  <a:srgbClr val="0000CC"/>
                </a:solidFill>
                <a:latin typeface="Comic Sans MS" pitchFamily="66" charset="0"/>
              </a:rPr>
              <a:t>P</a:t>
            </a:r>
            <a:r>
              <a:rPr lang="en-US" sz="1200" b="1" baseline="-25000" dirty="0" err="1">
                <a:solidFill>
                  <a:srgbClr val="0000CC"/>
                </a:solidFill>
                <a:latin typeface="Comic Sans MS" pitchFamily="66" charset="0"/>
              </a:rPr>
              <a:t>t</a:t>
            </a:r>
            <a:r>
              <a:rPr lang="en-US" sz="1200" b="1" dirty="0">
                <a:solidFill>
                  <a:srgbClr val="0000CC"/>
                </a:solidFill>
                <a:latin typeface="Comic Sans MS" pitchFamily="66" charset="0"/>
              </a:rPr>
              <a:t>=0</a:t>
            </a:r>
            <a:r>
              <a:rPr lang="en-US" sz="12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60594" name="Text Box 114"/>
          <p:cNvSpPr txBox="1">
            <a:spLocks noChangeArrowheads="1"/>
          </p:cNvSpPr>
          <p:nvPr/>
        </p:nvSpPr>
        <p:spPr bwMode="auto">
          <a:xfrm>
            <a:off x="7348538" y="2209577"/>
            <a:ext cx="1111250" cy="4616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1200" baseline="-25000">
                <a:solidFill>
                  <a:schemeClr val="tx1"/>
                </a:solidFill>
                <a:latin typeface="Comic Sans MS" pitchFamily="66" charset="0"/>
              </a:rPr>
              <a:t>e</a:t>
            </a:r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 = 1 µA</a:t>
            </a:r>
          </a:p>
          <a:p>
            <a:pPr algn="ctr"/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en-US" sz="1200" baseline="-2500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sz="1200">
                <a:solidFill>
                  <a:schemeClr val="tx1"/>
                </a:solidFill>
                <a:latin typeface="Comic Sans MS" pitchFamily="66" charset="0"/>
              </a:rPr>
              <a:t> = 1 mm</a:t>
            </a:r>
          </a:p>
        </p:txBody>
      </p:sp>
    </p:spTree>
    <p:extLst>
      <p:ext uri="{BB962C8B-B14F-4D97-AF65-F5344CB8AC3E}">
        <p14:creationId xmlns:p14="http://schemas.microsoft.com/office/powerpoint/2010/main" val="36092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0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0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94" grpId="0"/>
      <p:bldP spid="66059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Techniques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C9E3-54C6-4F11-871B-7FDC30A4D2FE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r>
              <a:rPr lang="fr-FR" sz="4000" dirty="0" smtClean="0">
                <a:latin typeface="Comic Sans MS" pitchFamily="66" charset="0"/>
              </a:rPr>
              <a:t>Outlook</a:t>
            </a:r>
            <a:endParaRPr lang="fr-FR" sz="4000" dirty="0"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2286000"/>
            <a:ext cx="7467600" cy="33528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>
                <a:latin typeface="Comic Sans MS" pitchFamily="66" charset="0"/>
              </a:rPr>
              <a:t>Why positron sources are so important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omic Sans MS" pitchFamily="66" charset="0"/>
              </a:rPr>
              <a:t>Critical parameters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omic Sans MS" pitchFamily="66" charset="0"/>
              </a:rPr>
              <a:t>Classical sources. Schemes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omic Sans MS" pitchFamily="66" charset="0"/>
              </a:rPr>
              <a:t>Future colliders sources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omic Sans MS" pitchFamily="66" charset="0"/>
              </a:rPr>
              <a:t>Technology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omic Sans MS" pitchFamily="66" charset="0"/>
              </a:rPr>
              <a:t>What’s next?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omic Sans MS" pitchFamily="66" charset="0"/>
              </a:rPr>
              <a:t>Conclusions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5A35-640F-449D-955E-128DCA57EAD0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</a:t>
            </a:r>
          </a:p>
          <a:p>
            <a:r>
              <a:rPr lang="en-US" smtClean="0"/>
              <a:t>European Advanced Accelerator Concepts Workshop</a:t>
            </a:r>
          </a:p>
          <a:p>
            <a:r>
              <a:rPr lang="en-US" smtClean="0"/>
              <a:t>Isola d’Elba 2-7 June 2013</a:t>
            </a:r>
            <a:endParaRPr lang="fr-FR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://t0.gstatic.com/images?q=tbn:ANd9GcSSzS86srb5acOcA3E8CEucCDyPtJFhuMmz7P4fgfrdp4qWKy-r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66" y="381000"/>
            <a:ext cx="1954115" cy="146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12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Target technology, some examples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D8250-6066-497E-AA21-E50325795E0C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57" y="1219200"/>
            <a:ext cx="3347044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:\Users\chehab\Documents\Nouveau dossier\r1mm-3-layers-xz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70637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3429001" y="1905000"/>
            <a:ext cx="23679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ILC: Rotating wheel</a:t>
            </a:r>
          </a:p>
          <a:p>
            <a:r>
              <a:rPr lang="en-US" sz="1200" dirty="0" err="1" smtClean="0">
                <a:latin typeface="Comic Sans MS" pitchFamily="66" charset="0"/>
              </a:rPr>
              <a:t>Daresbury</a:t>
            </a:r>
            <a:r>
              <a:rPr lang="en-US" sz="1200" dirty="0" smtClean="0">
                <a:latin typeface="Comic Sans MS" pitchFamily="66" charset="0"/>
              </a:rPr>
              <a:t> prototype</a:t>
            </a:r>
          </a:p>
          <a:p>
            <a:r>
              <a:rPr lang="en-US" sz="1000" dirty="0" smtClean="0">
                <a:latin typeface="Comic Sans MS" pitchFamily="66" charset="0"/>
              </a:rPr>
              <a:t>I.R </a:t>
            </a:r>
            <a:r>
              <a:rPr lang="en-US" sz="1000" dirty="0" err="1" smtClean="0">
                <a:latin typeface="Comic Sans MS" pitchFamily="66" charset="0"/>
              </a:rPr>
              <a:t>Baley</a:t>
            </a:r>
            <a:r>
              <a:rPr lang="en-US" sz="1000" dirty="0" smtClean="0">
                <a:latin typeface="Comic Sans MS" pitchFamily="66" charset="0"/>
              </a:rPr>
              <a:t> et al. EPAC 08 Proceedings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3514725"/>
            <a:ext cx="273023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Granular Target</a:t>
            </a:r>
          </a:p>
          <a:p>
            <a:r>
              <a:rPr lang="en-US" sz="1200" dirty="0" smtClean="0">
                <a:latin typeface="Comic Sans MS" pitchFamily="66" charset="0"/>
              </a:rPr>
              <a:t>small </a:t>
            </a:r>
            <a:r>
              <a:rPr lang="en-US" sz="1200" dirty="0">
                <a:latin typeface="Comic Sans MS" pitchFamily="66" charset="0"/>
              </a:rPr>
              <a:t>spheres of W, 2 mm </a:t>
            </a:r>
            <a:r>
              <a:rPr lang="en-US" sz="1200" dirty="0" smtClean="0">
                <a:latin typeface="Comic Sans MS" pitchFamily="66" charset="0"/>
              </a:rPr>
              <a:t>diameter</a:t>
            </a:r>
          </a:p>
          <a:p>
            <a:r>
              <a:rPr lang="en-US" sz="1000" dirty="0" err="1" smtClean="0">
                <a:latin typeface="Comic Sans MS" pitchFamily="66" charset="0"/>
              </a:rPr>
              <a:t>P.Sievers</a:t>
            </a:r>
            <a:r>
              <a:rPr lang="en-US" sz="1000" dirty="0" smtClean="0">
                <a:latin typeface="Comic Sans MS" pitchFamily="66" charset="0"/>
              </a:rPr>
              <a:t>, </a:t>
            </a:r>
            <a:r>
              <a:rPr lang="en-US" sz="1000" dirty="0" err="1" smtClean="0">
                <a:latin typeface="Comic Sans MS" pitchFamily="66" charset="0"/>
              </a:rPr>
              <a:t>R.Chehab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010400" y="4343400"/>
            <a:ext cx="1394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Pendulum Target</a:t>
            </a:r>
          </a:p>
          <a:p>
            <a:r>
              <a:rPr lang="en-US" sz="1000" dirty="0" smtClean="0">
                <a:latin typeface="Comic Sans MS" pitchFamily="66" charset="0"/>
              </a:rPr>
              <a:t> </a:t>
            </a:r>
            <a:r>
              <a:rPr lang="en-US" sz="1000" dirty="0" err="1" smtClean="0">
                <a:latin typeface="Comic Sans MS" pitchFamily="66" charset="0"/>
              </a:rPr>
              <a:t>R.Chehab</a:t>
            </a:r>
            <a:r>
              <a:rPr lang="en-US" sz="1000" dirty="0" smtClean="0">
                <a:latin typeface="Comic Sans MS" pitchFamily="66" charset="0"/>
              </a:rPr>
              <a:t>, </a:t>
            </a:r>
            <a:r>
              <a:rPr lang="en-US" sz="1000" dirty="0" err="1" smtClean="0">
                <a:latin typeface="Comic Sans MS" pitchFamily="66" charset="0"/>
              </a:rPr>
              <a:t>P.Sievers</a:t>
            </a:r>
            <a:endParaRPr lang="en-US" sz="1000" dirty="0" smtClean="0">
              <a:latin typeface="Comic Sans MS" pitchFamily="66" charset="0"/>
            </a:endParaRPr>
          </a:p>
          <a:p>
            <a:r>
              <a:rPr lang="en-US" sz="1000" dirty="0" smtClean="0">
                <a:latin typeface="Comic Sans MS" pitchFamily="66" charset="0"/>
              </a:rPr>
              <a:t>ILC Grenada</a:t>
            </a:r>
            <a:endParaRPr lang="fr-FR" sz="1000" dirty="0">
              <a:latin typeface="Comic Sans MS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3152" y="4552353"/>
            <a:ext cx="40511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Main problems to be solved (again R&amp;D):</a:t>
            </a:r>
          </a:p>
          <a:p>
            <a:r>
              <a:rPr lang="en-US" sz="1600" dirty="0" smtClean="0">
                <a:latin typeface="Comic Sans MS" pitchFamily="66" charset="0"/>
              </a:rPr>
              <a:t>Vacuum transition</a:t>
            </a:r>
          </a:p>
          <a:p>
            <a:r>
              <a:rPr lang="en-US" sz="1600" dirty="0" smtClean="0">
                <a:latin typeface="Comic Sans MS" pitchFamily="66" charset="0"/>
              </a:rPr>
              <a:t>Rotation (oscillation) speed</a:t>
            </a:r>
          </a:p>
          <a:p>
            <a:r>
              <a:rPr lang="en-US" sz="1600" dirty="0" smtClean="0">
                <a:latin typeface="Comic Sans MS" pitchFamily="66" charset="0"/>
              </a:rPr>
              <a:t>Cooling integration</a:t>
            </a:r>
          </a:p>
          <a:p>
            <a:r>
              <a:rPr lang="en-US" sz="1600" dirty="0" smtClean="0">
                <a:latin typeface="Comic Sans MS" pitchFamily="66" charset="0"/>
              </a:rPr>
              <a:t>Eddy current (Rotating Wheel)….</a:t>
            </a:r>
          </a:p>
          <a:p>
            <a:endParaRPr lang="en-US" sz="16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45319"/>
            <a:ext cx="2590800" cy="194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64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550" y="1905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DR stacking and cooling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sz="2000" smtClean="0">
                <a:latin typeface="Comic Sans MS" pitchFamily="66" charset="0"/>
              </a:rPr>
              <a:t>To increase the single bunch current it is possible to envisage a high frep production at low charge and stacking in the damping ring (or pre-damping ring) </a:t>
            </a:r>
          </a:p>
          <a:p>
            <a:pPr marL="0" indent="0">
              <a:buNone/>
            </a:pPr>
            <a:r>
              <a:rPr lang="en-US" sz="1200" smtClean="0">
                <a:latin typeface="Comic Sans MS" pitchFamily="66" charset="0"/>
              </a:rPr>
              <a:t>K.Moenig</a:t>
            </a:r>
          </a:p>
          <a:p>
            <a:pPr marL="0" indent="0">
              <a:buNone/>
            </a:pPr>
            <a:endParaRPr lang="en-US" sz="1200" smtClean="0">
              <a:latin typeface="Comic Sans MS" pitchFamily="66" charset="0"/>
            </a:endParaRPr>
          </a:p>
          <a:p>
            <a:r>
              <a:rPr lang="en-US" sz="1800" smtClean="0">
                <a:latin typeface="Comic Sans MS" pitchFamily="66" charset="0"/>
              </a:rPr>
              <a:t>Simulation in the frame of the ILC-CLIC. For CLIC the pre damping ring is taken into account. For ILC different Compton sources are considered, Storage ring or ERL  </a:t>
            </a:r>
            <a:r>
              <a:rPr lang="en-US" sz="1200" smtClean="0">
                <a:latin typeface="Comic Sans MS" pitchFamily="66" charset="0"/>
              </a:rPr>
              <a:t>(Proceedings of PAC09, Vancouver, BC, Canada, F Zimmermann et al.)</a:t>
            </a: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endParaRPr lang="en-US" sz="1300" smtClean="0">
              <a:latin typeface="Comic Sans MS" pitchFamily="66" charset="0"/>
            </a:endParaRPr>
          </a:p>
          <a:p>
            <a:r>
              <a:rPr lang="en-US" sz="1600" smtClean="0">
                <a:latin typeface="Comic Sans MS" pitchFamily="66" charset="0"/>
              </a:rPr>
              <a:t>Injection in Damping ring, ILC/CLIC – Superconductive DR. 95 % efficiency in simulations with a pre DR and a storage ring </a:t>
            </a:r>
            <a:r>
              <a:rPr lang="en-US" sz="1200" smtClean="0">
                <a:latin typeface="Comic Sans MS" pitchFamily="66" charset="0"/>
              </a:rPr>
              <a:t>(see for example L.Rinolfi et al IPAC 11)</a:t>
            </a:r>
          </a:p>
          <a:p>
            <a:endParaRPr lang="en-US" sz="1200" smtClean="0">
              <a:latin typeface="Comic Sans MS" pitchFamily="66" charset="0"/>
            </a:endParaRPr>
          </a:p>
          <a:p>
            <a:endParaRPr lang="en-US" sz="1200" smtClean="0">
              <a:latin typeface="Comic Sans MS" pitchFamily="66" charset="0"/>
            </a:endParaRPr>
          </a:p>
          <a:p>
            <a:endParaRPr lang="en-US" sz="1200" smtClean="0">
              <a:latin typeface="Comic Sans MS" pitchFamily="66" charset="0"/>
            </a:endParaRPr>
          </a:p>
          <a:p>
            <a:endParaRPr lang="en-US" sz="1200" smtClean="0">
              <a:latin typeface="Comic Sans MS" pitchFamily="66" charset="0"/>
            </a:endParaRPr>
          </a:p>
          <a:p>
            <a:endParaRPr lang="en-US" sz="1200" smtClean="0">
              <a:latin typeface="Comic Sans MS" pitchFamily="66" charset="0"/>
            </a:endParaRPr>
          </a:p>
          <a:p>
            <a:endParaRPr lang="en-US" sz="1200" smtClean="0">
              <a:latin typeface="Comic Sans MS" pitchFamily="66" charset="0"/>
            </a:endParaRPr>
          </a:p>
          <a:p>
            <a:endParaRPr lang="en-US" sz="1200" smtClean="0">
              <a:latin typeface="Comic Sans MS" pitchFamily="66" charset="0"/>
            </a:endParaRPr>
          </a:p>
          <a:p>
            <a:endParaRPr lang="en-US" sz="120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9842F-832C-49D5-B161-EEA62C9A27B7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21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043821"/>
            <a:ext cx="2971800" cy="181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586038" cy="19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09061"/>
            <a:ext cx="2343150" cy="21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464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Comic Sans MS" pitchFamily="66" charset="0"/>
              </a:rPr>
              <a:t>Capture and shaping</a:t>
            </a:r>
            <a:endParaRPr lang="en-US" sz="280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6A2C9-05BD-4767-B31B-3270726DA829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22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5532"/>
            <a:ext cx="1981200" cy="185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34" y="1579715"/>
            <a:ext cx="1833241" cy="171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23" y="1534032"/>
            <a:ext cx="1976291" cy="183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1574919"/>
            <a:ext cx="1795972" cy="172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929" y="1581914"/>
            <a:ext cx="1728071" cy="174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3657600" y="2423898"/>
            <a:ext cx="403440" cy="168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57198" y="914400"/>
            <a:ext cx="84401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omic Sans MS" pitchFamily="66" charset="0"/>
              </a:rPr>
              <a:t>Deceleration strategy. Reduce bunch lentgh -&gt; at the end reduces En spread.</a:t>
            </a:r>
          </a:p>
          <a:p>
            <a:r>
              <a:rPr lang="en-US" sz="1000" smtClean="0">
                <a:latin typeface="Comic Sans MS" pitchFamily="66" charset="0"/>
              </a:rPr>
              <a:t>B. Aune and R. H. Miller, “New Method for positron production at SLAC”, LINAC1979, SLAC-PUB-2393. </a:t>
            </a:r>
          </a:p>
          <a:p>
            <a:endParaRPr lang="en-US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3652594"/>
            <a:ext cx="192552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latin typeface="Comic Sans MS" pitchFamily="66" charset="0"/>
              </a:rPr>
              <a:t>High harmonics cavities </a:t>
            </a:r>
          </a:p>
          <a:p>
            <a:r>
              <a:rPr lang="en-US" sz="900" smtClean="0">
                <a:latin typeface="Comic Sans MS" pitchFamily="66" charset="0"/>
              </a:rPr>
              <a:t>A.Variola et al. To be published</a:t>
            </a:r>
            <a:endParaRPr lang="en-US" sz="90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848687" y="3452539"/>
            <a:ext cx="63850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Studied for </a:t>
            </a:r>
            <a:r>
              <a:rPr lang="en-US" sz="1400" dirty="0" err="1" smtClean="0">
                <a:latin typeface="Comic Sans MS" pitchFamily="66" charset="0"/>
              </a:rPr>
              <a:t>SuperB</a:t>
            </a:r>
            <a:r>
              <a:rPr lang="en-US" sz="1400" dirty="0" smtClean="0">
                <a:latin typeface="Comic Sans MS" pitchFamily="66" charset="0"/>
              </a:rPr>
              <a:t> :</a:t>
            </a:r>
          </a:p>
          <a:p>
            <a:r>
              <a:rPr lang="en-US" sz="1400" dirty="0" smtClean="0">
                <a:latin typeface="Comic Sans MS" pitchFamily="66" charset="0"/>
              </a:rPr>
              <a:t>- Capture in L Band cavity in high order mode (or S band large iris)</a:t>
            </a:r>
          </a:p>
          <a:p>
            <a:r>
              <a:rPr lang="en-US" sz="1400" dirty="0" smtClean="0">
                <a:latin typeface="Comic Sans MS" pitchFamily="66" charset="0"/>
              </a:rPr>
              <a:t>Bunching effect increase with QWT and the reduction of En spread.</a:t>
            </a:r>
          </a:p>
          <a:p>
            <a:r>
              <a:rPr lang="en-US" sz="1400" dirty="0" smtClean="0">
                <a:latin typeface="Comic Sans MS" pitchFamily="66" charset="0"/>
              </a:rPr>
              <a:t>TM 020 preserves the transverse acceptance </a:t>
            </a:r>
          </a:p>
          <a:p>
            <a:r>
              <a:rPr lang="en-US" sz="1400" dirty="0" smtClean="0">
                <a:latin typeface="Comic Sans MS" pitchFamily="66" charset="0"/>
              </a:rPr>
              <a:t>-High order mode cavities can be used for linearization after L band </a:t>
            </a:r>
            <a:r>
              <a:rPr lang="en-US" sz="1400" dirty="0" err="1">
                <a:latin typeface="Comic Sans MS" pitchFamily="66" charset="0"/>
              </a:rPr>
              <a:t>L</a:t>
            </a:r>
            <a:r>
              <a:rPr lang="en-US" sz="1400" dirty="0" err="1" smtClean="0">
                <a:latin typeface="Comic Sans MS" pitchFamily="66" charset="0"/>
              </a:rPr>
              <a:t>inac</a:t>
            </a:r>
            <a:endParaRPr lang="en-US" sz="1400" dirty="0" smtClean="0">
              <a:latin typeface="Comic Sans MS" pitchFamily="66" charset="0"/>
            </a:endParaRPr>
          </a:p>
          <a:p>
            <a:r>
              <a:rPr lang="en-US" sz="1000" dirty="0" err="1" smtClean="0">
                <a:latin typeface="Comic Sans MS" pitchFamily="66" charset="0"/>
              </a:rPr>
              <a:t>T.Xenophonots</a:t>
            </a:r>
            <a:r>
              <a:rPr lang="en-US" sz="1000" dirty="0" smtClean="0">
                <a:latin typeface="Comic Sans MS" pitchFamily="66" charset="0"/>
              </a:rPr>
              <a:t> stage report</a:t>
            </a:r>
            <a:endParaRPr lang="en-US" sz="1000" dirty="0">
              <a:latin typeface="Comic Sans MS" pitchFamily="66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65" y="4343400"/>
            <a:ext cx="2153681" cy="197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1634791" y="6315017"/>
            <a:ext cx="692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>
                <a:latin typeface="Comic Sans MS" pitchFamily="66" charset="0"/>
              </a:rPr>
              <a:t>F.Poirier</a:t>
            </a:r>
            <a:endParaRPr lang="fr-FR" sz="1000" dirty="0">
              <a:latin typeface="Comic Sans MS" pitchFamily="66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65688"/>
            <a:ext cx="1676218" cy="144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418" y="4756163"/>
            <a:ext cx="1836870" cy="145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9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Possible R&amp;D…. A lot</a:t>
            </a:r>
            <a:endParaRPr lang="fr-FR" sz="28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Target and insertions (pendulum, granular, rotating wheel…)</a:t>
            </a:r>
          </a:p>
          <a:p>
            <a:r>
              <a:rPr lang="en-US" dirty="0" smtClean="0">
                <a:latin typeface="Comic Sans MS" pitchFamily="66" charset="0"/>
              </a:rPr>
              <a:t>AMD B Field. Peaked but also solenoid in RF sections!!! </a:t>
            </a:r>
          </a:p>
          <a:p>
            <a:r>
              <a:rPr lang="en-US" dirty="0" smtClean="0">
                <a:latin typeface="Comic Sans MS" pitchFamily="66" charset="0"/>
              </a:rPr>
              <a:t>RF Capture in AMD, bunching</a:t>
            </a:r>
          </a:p>
          <a:p>
            <a:r>
              <a:rPr lang="en-US" dirty="0" smtClean="0">
                <a:latin typeface="Comic Sans MS" pitchFamily="66" charset="0"/>
              </a:rPr>
              <a:t>Pulsed B Field, immersed target</a:t>
            </a:r>
          </a:p>
          <a:p>
            <a:r>
              <a:rPr lang="en-US" dirty="0" err="1" smtClean="0">
                <a:latin typeface="Comic Sans MS" pitchFamily="66" charset="0"/>
              </a:rPr>
              <a:t>Undulators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Warm and cold capture</a:t>
            </a:r>
          </a:p>
          <a:p>
            <a:r>
              <a:rPr lang="en-US" dirty="0" smtClean="0">
                <a:latin typeface="Comic Sans MS" pitchFamily="66" charset="0"/>
              </a:rPr>
              <a:t>Laser and optical cavities for CBS</a:t>
            </a:r>
          </a:p>
          <a:p>
            <a:r>
              <a:rPr lang="en-US" dirty="0" smtClean="0">
                <a:latin typeface="Comic Sans MS" pitchFamily="66" charset="0"/>
              </a:rPr>
              <a:t>Higher harmonic cavities for beam shaping</a:t>
            </a:r>
          </a:p>
          <a:p>
            <a:r>
              <a:rPr lang="en-US" dirty="0" smtClean="0">
                <a:latin typeface="Comic Sans MS" pitchFamily="66" charset="0"/>
              </a:rPr>
              <a:t>Lithium lenses / transitions windows and transverse electron flux</a:t>
            </a:r>
          </a:p>
          <a:p>
            <a:r>
              <a:rPr lang="en-US" dirty="0" smtClean="0">
                <a:latin typeface="Comic Sans MS" pitchFamily="66" charset="0"/>
              </a:rPr>
              <a:t>Etc….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53F60-183E-498E-B2E2-C0E8FD2C4FD0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6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Comic Sans MS" pitchFamily="66" charset="0"/>
              </a:rPr>
              <a:t>Future…dreams?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C9E3-54C6-4F11-871B-7FDC30A4D2FE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6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5825" y="361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Comic Sans MS" pitchFamily="66" charset="0"/>
              </a:rPr>
              <a:t>Ultimate idea. Schwinger limit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/>
            </a:r>
            <a:br>
              <a:rPr lang="en-US" sz="3200" dirty="0" smtClean="0">
                <a:latin typeface="Comic Sans MS" pitchFamily="66" charset="0"/>
              </a:rPr>
            </a:b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Coherent pairs production in vacuum….laser = target. High </a:t>
            </a:r>
            <a:r>
              <a:rPr lang="en-US" sz="1800" dirty="0" smtClean="0">
                <a:latin typeface="Symbol" pitchFamily="18" charset="2"/>
              </a:rPr>
              <a:t>h</a:t>
            </a:r>
            <a:r>
              <a:rPr lang="en-US" sz="1800" dirty="0" smtClean="0">
                <a:latin typeface="Comic Sans MS" pitchFamily="66" charset="0"/>
              </a:rPr>
              <a:t> parameter (coherence) in QED regime </a:t>
            </a:r>
            <a:r>
              <a:rPr lang="en-US" sz="1800" dirty="0">
                <a:latin typeface="Comic Sans MS" pitchFamily="66" charset="0"/>
              </a:rPr>
              <a:t>(</a:t>
            </a:r>
            <a:r>
              <a:rPr lang="en-US" sz="1800" dirty="0" smtClean="0">
                <a:latin typeface="Comic Sans MS" pitchFamily="66" charset="0"/>
              </a:rPr>
              <a:t>large </a:t>
            </a:r>
            <a:r>
              <a:rPr lang="en-US" sz="1800" dirty="0" smtClean="0">
                <a:latin typeface="Symbol" pitchFamily="18" charset="2"/>
              </a:rPr>
              <a:t>G</a:t>
            </a:r>
            <a:r>
              <a:rPr lang="en-US" sz="1800" dirty="0" smtClean="0">
                <a:latin typeface="Comic Sans MS" pitchFamily="66" charset="0"/>
              </a:rPr>
              <a:t> parameter, </a:t>
            </a:r>
            <a:r>
              <a:rPr lang="en-US" sz="1800" dirty="0" err="1" smtClean="0">
                <a:latin typeface="Comic Sans MS" pitchFamily="66" charset="0"/>
              </a:rPr>
              <a:t>h</a:t>
            </a:r>
            <a:r>
              <a:rPr lang="en-US" sz="1800" dirty="0" err="1" smtClean="0">
                <a:latin typeface="Symbol" pitchFamily="18" charset="2"/>
              </a:rPr>
              <a:t>w</a:t>
            </a:r>
            <a:r>
              <a:rPr lang="en-US" sz="1800" dirty="0" smtClean="0">
                <a:latin typeface="Comic Sans MS" pitchFamily="66" charset="0"/>
              </a:rPr>
              <a:t>&gt; mc</a:t>
            </a:r>
            <a:r>
              <a:rPr lang="en-US" sz="1800" baseline="30000" dirty="0" smtClean="0">
                <a:latin typeface="Comic Sans MS" pitchFamily="66" charset="0"/>
              </a:rPr>
              <a:t>2</a:t>
            </a:r>
            <a:r>
              <a:rPr lang="en-US" sz="1800" dirty="0" smtClean="0">
                <a:latin typeface="Comic Sans MS" pitchFamily="66" charset="0"/>
              </a:rPr>
              <a:t>) for pairs production.</a:t>
            </a:r>
          </a:p>
          <a:p>
            <a:r>
              <a:rPr lang="en-US" sz="1800" dirty="0" smtClean="0">
                <a:latin typeface="Comic Sans MS" pitchFamily="66" charset="0"/>
              </a:rPr>
              <a:t>Primary gammas created in the laser field by CBS </a:t>
            </a:r>
            <a:r>
              <a:rPr lang="en-US" sz="1000" dirty="0" smtClean="0">
                <a:latin typeface="Comic Sans MS" pitchFamily="66" charset="0"/>
              </a:rPr>
              <a:t>(SLAC E144 PRL 79,1626,1997)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A7E27-D486-4E1B-92B6-7BD4FE12D962}" type="datetime1">
              <a:rPr lang="fr-FR" smtClean="0"/>
              <a:t>04/06/2013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25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598018" cy="31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00100"/>
            <a:ext cx="4876800" cy="27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7200" y="56504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Need of a high pulse peak power X FEL coupled with high energy e beam</a:t>
            </a: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8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Comic Sans MS" pitchFamily="66" charset="0"/>
              </a:rPr>
              <a:t>Positron sources and Plasma accelerators</a:t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A point of view</a:t>
            </a:r>
            <a:br>
              <a:rPr lang="en-US" sz="2400" dirty="0" smtClean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000" dirty="0" smtClean="0">
                <a:latin typeface="Comic Sans MS" pitchFamily="66" charset="0"/>
              </a:rPr>
              <a:t>At present the plasma channels acceptance does not allows for ‘colliders’ positrons beam.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Positrons can be created by plasma focusing (</a:t>
            </a:r>
            <a:r>
              <a:rPr lang="en-US" sz="2000" dirty="0" err="1" smtClean="0">
                <a:latin typeface="Comic Sans MS" pitchFamily="66" charset="0"/>
              </a:rPr>
              <a:t>undulator</a:t>
            </a:r>
            <a:r>
              <a:rPr lang="en-US" sz="2000" dirty="0" smtClean="0">
                <a:latin typeface="Comic Sans MS" pitchFamily="66" charset="0"/>
              </a:rPr>
              <a:t> K=173!!) gamma emission and conversion (principle of gamma separation..), E167 SLAC. Focusing field 90 T on 28.5 </a:t>
            </a:r>
            <a:r>
              <a:rPr lang="en-US" sz="2000" dirty="0" err="1" smtClean="0">
                <a:latin typeface="Comic Sans MS" pitchFamily="66" charset="0"/>
              </a:rPr>
              <a:t>GeV</a:t>
            </a:r>
            <a:r>
              <a:rPr lang="en-US" sz="2000" dirty="0" smtClean="0">
                <a:latin typeface="Comic Sans MS" pitchFamily="66" charset="0"/>
              </a:rPr>
              <a:t> beam. Gamma @ 50 MeV cut. Ti target 4 X</a:t>
            </a:r>
            <a:r>
              <a:rPr lang="en-US" sz="2000" baseline="-25000" dirty="0" smtClean="0">
                <a:latin typeface="Comic Sans MS" pitchFamily="66" charset="0"/>
              </a:rPr>
              <a:t>0</a:t>
            </a:r>
            <a:r>
              <a:rPr lang="en-US" sz="2000" dirty="0" smtClean="0">
                <a:latin typeface="Comic Sans MS" pitchFamily="66" charset="0"/>
              </a:rPr>
              <a:t> 2.5 10</a:t>
            </a:r>
            <a:r>
              <a:rPr lang="en-US" sz="2000" baseline="30000" dirty="0" smtClean="0">
                <a:latin typeface="Comic Sans MS" pitchFamily="66" charset="0"/>
              </a:rPr>
              <a:t>6</a:t>
            </a:r>
            <a:r>
              <a:rPr lang="en-US" sz="2000" dirty="0" smtClean="0">
                <a:latin typeface="Comic Sans MS" pitchFamily="66" charset="0"/>
              </a:rPr>
              <a:t> – 10</a:t>
            </a:r>
            <a:r>
              <a:rPr lang="en-US" sz="2000" baseline="30000" dirty="0" smtClean="0">
                <a:latin typeface="Comic Sans MS" pitchFamily="66" charset="0"/>
              </a:rPr>
              <a:t>7</a:t>
            </a:r>
            <a:r>
              <a:rPr lang="en-US" sz="2000" dirty="0" smtClean="0">
                <a:latin typeface="Comic Sans MS" pitchFamily="66" charset="0"/>
              </a:rPr>
              <a:t> positrons with 1-3 10</a:t>
            </a:r>
            <a:r>
              <a:rPr lang="en-US" sz="2000" baseline="30000" dirty="0" smtClean="0">
                <a:latin typeface="Comic Sans MS" pitchFamily="66" charset="0"/>
              </a:rPr>
              <a:t>17</a:t>
            </a:r>
            <a:r>
              <a:rPr lang="en-US" sz="2000" dirty="0" smtClean="0">
                <a:latin typeface="Comic Sans MS" pitchFamily="66" charset="0"/>
              </a:rPr>
              <a:t> cm</a:t>
            </a:r>
            <a:r>
              <a:rPr lang="en-US" sz="2000" baseline="30000" dirty="0" smtClean="0">
                <a:latin typeface="Comic Sans MS" pitchFamily="66" charset="0"/>
              </a:rPr>
              <a:t>-3</a:t>
            </a:r>
            <a:r>
              <a:rPr lang="en-US" sz="2000" dirty="0" smtClean="0">
                <a:latin typeface="Comic Sans MS" pitchFamily="66" charset="0"/>
              </a:rPr>
              <a:t> plasma </a:t>
            </a:r>
            <a:r>
              <a:rPr lang="en-US" sz="1400" dirty="0" smtClean="0">
                <a:latin typeface="Comic Sans MS" pitchFamily="66" charset="0"/>
              </a:rPr>
              <a:t>(D.K Johnson et al PAC proceedings, 2005 Knoxville)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Simulations of e</a:t>
            </a:r>
            <a:r>
              <a:rPr lang="en-US" sz="2000" baseline="30000" dirty="0" smtClean="0">
                <a:latin typeface="Comic Sans MS" pitchFamily="66" charset="0"/>
              </a:rPr>
              <a:t>-</a:t>
            </a:r>
            <a:r>
              <a:rPr lang="en-US" sz="2000" dirty="0" smtClean="0">
                <a:latin typeface="Comic Sans MS" pitchFamily="66" charset="0"/>
              </a:rPr>
              <a:t> driven capture and acceleration 1.75 </a:t>
            </a:r>
            <a:r>
              <a:rPr lang="en-US" sz="2000" dirty="0" err="1" smtClean="0">
                <a:latin typeface="Comic Sans MS" pitchFamily="66" charset="0"/>
              </a:rPr>
              <a:t>GeV</a:t>
            </a:r>
            <a:r>
              <a:rPr lang="en-US" sz="2000" dirty="0" smtClean="0">
                <a:latin typeface="Comic Sans MS" pitchFamily="66" charset="0"/>
              </a:rPr>
              <a:t> in 5 cm 10</a:t>
            </a:r>
            <a:r>
              <a:rPr lang="en-US" sz="2000" baseline="30000" dirty="0" smtClean="0">
                <a:latin typeface="Comic Sans MS" pitchFamily="66" charset="0"/>
              </a:rPr>
              <a:t>17</a:t>
            </a:r>
            <a:r>
              <a:rPr lang="en-US" sz="2000" dirty="0" smtClean="0">
                <a:latin typeface="Comic Sans MS" pitchFamily="66" charset="0"/>
              </a:rPr>
              <a:t> cm</a:t>
            </a:r>
            <a:r>
              <a:rPr lang="en-US" sz="2000" baseline="30000" dirty="0" smtClean="0">
                <a:latin typeface="Comic Sans MS" pitchFamily="66" charset="0"/>
              </a:rPr>
              <a:t>-3</a:t>
            </a:r>
            <a:r>
              <a:rPr lang="en-US" sz="2000" dirty="0" smtClean="0">
                <a:latin typeface="Comic Sans MS" pitchFamily="66" charset="0"/>
              </a:rPr>
              <a:t> plasma (with reasonable fluxes, 4 10</a:t>
            </a:r>
            <a:r>
              <a:rPr lang="en-US" sz="2000" baseline="30000" dirty="0" smtClean="0">
                <a:latin typeface="Comic Sans MS" pitchFamily="66" charset="0"/>
              </a:rPr>
              <a:t>6</a:t>
            </a:r>
            <a:r>
              <a:rPr lang="en-US" sz="2000" dirty="0" smtClean="0">
                <a:latin typeface="Comic Sans MS" pitchFamily="66" charset="0"/>
              </a:rPr>
              <a:t> captured, 0.05% efficiency. </a:t>
            </a:r>
            <a:r>
              <a:rPr lang="en-US" sz="1400" dirty="0" smtClean="0">
                <a:latin typeface="Comic Sans MS" pitchFamily="66" charset="0"/>
              </a:rPr>
              <a:t>SLAC Pub 13102 X Wang et al</a:t>
            </a:r>
            <a:r>
              <a:rPr lang="en-US" sz="2000" dirty="0" smtClean="0">
                <a:latin typeface="Comic Sans MS" pitchFamily="66" charset="0"/>
              </a:rPr>
              <a:t>…).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Experiment made in positron wake, capture and plasma acceleration (less efficient than electron drive).  58 MeV/m in ~1.5 m lithium plasma (</a:t>
            </a:r>
            <a:r>
              <a:rPr lang="en-US" sz="2000" dirty="0" err="1" smtClean="0">
                <a:latin typeface="Comic Sans MS" pitchFamily="66" charset="0"/>
              </a:rPr>
              <a:t>excimer</a:t>
            </a:r>
            <a:r>
              <a:rPr lang="en-US" sz="2000" dirty="0" smtClean="0">
                <a:latin typeface="Comic Sans MS" pitchFamily="66" charset="0"/>
              </a:rPr>
              <a:t> laser excited). Efficiency ~5 %. (SLAC) </a:t>
            </a:r>
            <a:r>
              <a:rPr lang="en-US" sz="1400" dirty="0" smtClean="0">
                <a:latin typeface="Comic Sans MS" pitchFamily="66" charset="0"/>
              </a:rPr>
              <a:t>(</a:t>
            </a:r>
            <a:r>
              <a:rPr lang="en-US" sz="1400" dirty="0" err="1" smtClean="0">
                <a:latin typeface="Comic Sans MS" pitchFamily="66" charset="0"/>
              </a:rPr>
              <a:t>B.E.Blue</a:t>
            </a:r>
            <a:r>
              <a:rPr lang="en-US" sz="1400" dirty="0" smtClean="0">
                <a:latin typeface="Comic Sans MS" pitchFamily="66" charset="0"/>
              </a:rPr>
              <a:t> et al–PRL 90-21, 30/05/03)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Theoretical considerations on high direct pairs production in a plasma by trident process. </a:t>
            </a:r>
            <a:r>
              <a:rPr lang="en-US" sz="2000" dirty="0" err="1" smtClean="0">
                <a:latin typeface="Comic Sans MS" pitchFamily="66" charset="0"/>
              </a:rPr>
              <a:t>Ponderomotrice</a:t>
            </a:r>
            <a:r>
              <a:rPr lang="en-US" sz="2000" dirty="0" smtClean="0">
                <a:latin typeface="Comic Sans MS" pitchFamily="66" charset="0"/>
              </a:rPr>
              <a:t> force -&gt; 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omic Sans MS" pitchFamily="66" charset="0"/>
              </a:rPr>
              <a:t> laser (&gt;5). For lower intensity lasers -&gt;plasma </a:t>
            </a:r>
            <a:r>
              <a:rPr lang="en-US" sz="2000" dirty="0" err="1" smtClean="0">
                <a:latin typeface="Comic Sans MS" pitchFamily="66" charset="0"/>
              </a:rPr>
              <a:t>wakefield</a:t>
            </a:r>
            <a:r>
              <a:rPr lang="en-US" sz="2000" dirty="0" smtClean="0">
                <a:latin typeface="Comic Sans MS" pitchFamily="66" charset="0"/>
              </a:rPr>
              <a:t> acceleration but with a threshold on beam energy (</a:t>
            </a:r>
            <a:r>
              <a:rPr lang="en-US" sz="2000" dirty="0" smtClean="0">
                <a:latin typeface="Symbol" pitchFamily="18" charset="2"/>
              </a:rPr>
              <a:t>h</a:t>
            </a:r>
            <a:r>
              <a:rPr lang="en-US" sz="2000" dirty="0" smtClean="0">
                <a:latin typeface="Comic Sans MS" pitchFamily="66" charset="0"/>
              </a:rPr>
              <a:t>=0 E&gt;3mc</a:t>
            </a:r>
            <a:r>
              <a:rPr lang="en-US" sz="2000" baseline="30000" dirty="0" smtClean="0">
                <a:latin typeface="Comic Sans MS" pitchFamily="66" charset="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) (</a:t>
            </a:r>
            <a:r>
              <a:rPr lang="en-US" sz="1400" dirty="0" err="1" smtClean="0">
                <a:latin typeface="Comic Sans MS" pitchFamily="66" charset="0"/>
              </a:rPr>
              <a:t>K.T.McDonald</a:t>
            </a:r>
            <a:r>
              <a:rPr lang="en-US" sz="1400" dirty="0" smtClean="0">
                <a:latin typeface="Comic Sans MS" pitchFamily="66" charset="0"/>
              </a:rPr>
              <a:t>, Princeton U. October29, 1996, http:// puhep1. princeton.edu / ̃</a:t>
            </a:r>
            <a:r>
              <a:rPr lang="en-US" sz="1400" dirty="0" err="1" smtClean="0">
                <a:latin typeface="Comic Sans MS" pitchFamily="66" charset="0"/>
              </a:rPr>
              <a:t>mcdonald</a:t>
            </a:r>
            <a:r>
              <a:rPr lang="en-US" sz="1400" dirty="0" smtClean="0">
                <a:latin typeface="Comic Sans MS" pitchFamily="66" charset="0"/>
              </a:rPr>
              <a:t>/ </a:t>
            </a:r>
            <a:r>
              <a:rPr lang="en-US" sz="1400" dirty="0" err="1" smtClean="0">
                <a:latin typeface="Comic Sans MS" pitchFamily="66" charset="0"/>
              </a:rPr>
              <a:t>accel</a:t>
            </a:r>
            <a:r>
              <a:rPr lang="en-US" sz="1400" dirty="0" smtClean="0">
                <a:latin typeface="Comic Sans MS" pitchFamily="66" charset="0"/>
              </a:rPr>
              <a:t>/positron.pdf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So at present no ‘total plasma collider’ configuration is a reality…. A lot of R&amp;D is needed. 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R&amp;D =&gt; Maybe </a:t>
            </a:r>
            <a:r>
              <a:rPr lang="en-US" sz="2000" dirty="0" smtClean="0">
                <a:latin typeface="Comic Sans MS" pitchFamily="66" charset="0"/>
              </a:rPr>
              <a:t>external injection from a classical positron source has to be evaluated.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If R&amp;D on external injection has to be carried out the cost is too high!!! My (?) suggestion is to implement a positron accumulator as in a non neutral plasma physics experiment (Na radioactive sources): few meters and ‘moderate cost’. Applying the rotating wall technique the ‘at rest’ bunch sizes can be drastically reduced. After this, an extraction and small post acceleration system can deliver a positron bunch for the external injection.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Cons =&gt; </a:t>
            </a:r>
            <a:r>
              <a:rPr lang="en-US" sz="2000" dirty="0" err="1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r>
              <a:rPr lang="en-US" sz="2000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rep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 ……few minutes</a:t>
            </a:r>
            <a:endParaRPr lang="en-U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F896-1222-4168-BFFA-3C02177EB413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26</a:t>
            </a:fld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6172200" y="3124200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Comic Sans MS" pitchFamily="66" charset="0"/>
              </a:rPr>
              <a:t>Conclusions</a:t>
            </a:r>
            <a:endParaRPr lang="fr-FR" sz="36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Positron sources are a KEY element of past, present and future colliders.</a:t>
            </a:r>
          </a:p>
          <a:p>
            <a:r>
              <a:rPr lang="en-US" dirty="0" smtClean="0">
                <a:latin typeface="Comic Sans MS" pitchFamily="66" charset="0"/>
              </a:rPr>
              <a:t>The requirements for the future accelerators (especially for linear colliders) represent an incredible design and technological challenge. At present the constraints are imposed by the required current and the polarization. </a:t>
            </a:r>
          </a:p>
          <a:p>
            <a:r>
              <a:rPr lang="en-US" dirty="0" smtClean="0">
                <a:latin typeface="Comic Sans MS" pitchFamily="66" charset="0"/>
              </a:rPr>
              <a:t>Different ideas have been suggested and some of them have been successfully preliminary tested (</a:t>
            </a:r>
            <a:r>
              <a:rPr lang="en-US" dirty="0" err="1" smtClean="0">
                <a:latin typeface="Comic Sans MS" pitchFamily="66" charset="0"/>
              </a:rPr>
              <a:t>undulator</a:t>
            </a:r>
            <a:r>
              <a:rPr lang="en-US" dirty="0" smtClean="0">
                <a:latin typeface="Comic Sans MS" pitchFamily="66" charset="0"/>
              </a:rPr>
              <a:t> E166, Hybrid, Compton CO2, </a:t>
            </a:r>
            <a:r>
              <a:rPr lang="en-US" dirty="0" err="1" smtClean="0">
                <a:latin typeface="Comic Sans MS" pitchFamily="66" charset="0"/>
              </a:rPr>
              <a:t>Mightylaser</a:t>
            </a:r>
            <a:r>
              <a:rPr lang="en-US" dirty="0" smtClean="0">
                <a:latin typeface="Comic Sans MS" pitchFamily="66" charset="0"/>
              </a:rPr>
              <a:t> ).</a:t>
            </a:r>
          </a:p>
          <a:p>
            <a:r>
              <a:rPr lang="en-US" dirty="0" smtClean="0">
                <a:latin typeface="Comic Sans MS" pitchFamily="66" charset="0"/>
              </a:rPr>
              <a:t>The physics is amazing, the R&amp;D needs are impressive but unfortunately little attention is devoted to this problem (difficult to find other applications). Only a prioritization policy on budget and manpower can improve the situation. 90 % is Technological R&amp;D ($$).</a:t>
            </a:r>
          </a:p>
          <a:p>
            <a:r>
              <a:rPr lang="en-US" dirty="0" smtClean="0">
                <a:latin typeface="Comic Sans MS" pitchFamily="66" charset="0"/>
              </a:rPr>
              <a:t>Very appealing fundamental research can be associated (coherent pairs)</a:t>
            </a:r>
          </a:p>
          <a:p>
            <a:r>
              <a:rPr lang="en-US" dirty="0" smtClean="0">
                <a:latin typeface="Comic Sans MS" pitchFamily="66" charset="0"/>
              </a:rPr>
              <a:t>New acceleration techniques are far from an ‘all plasma collider’…</a:t>
            </a:r>
            <a:r>
              <a:rPr lang="en-US" dirty="0">
                <a:latin typeface="Comic Sans MS" pitchFamily="66" charset="0"/>
              </a:rPr>
              <a:t>W</a:t>
            </a:r>
            <a:r>
              <a:rPr lang="en-US" dirty="0" smtClean="0">
                <a:latin typeface="Comic Sans MS" pitchFamily="66" charset="0"/>
              </a:rPr>
              <a:t>ill it be possible in future…??? At present only an external injection can be envisaged -&gt; my suggestion for R&amp;D is to implement positrons accumulator line with rotating wall.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20-9DEB-4EE3-8C90-FA292AE92913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4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Thanks for your attention</a:t>
            </a:r>
          </a:p>
          <a:p>
            <a:r>
              <a:rPr lang="en-US" dirty="0" smtClean="0">
                <a:latin typeface="Comic Sans MS" pitchFamily="66" charset="0"/>
              </a:rPr>
              <a:t>Thanks to all the colleagues for the slides (borrowed or stolen…)</a:t>
            </a:r>
          </a:p>
          <a:p>
            <a:r>
              <a:rPr lang="en-US" dirty="0" smtClean="0">
                <a:latin typeface="Comic Sans MS" pitchFamily="66" charset="0"/>
              </a:rPr>
              <a:t>Special Thanks to </a:t>
            </a:r>
            <a:r>
              <a:rPr lang="en-US" dirty="0" err="1" smtClean="0">
                <a:latin typeface="Comic Sans MS" pitchFamily="66" charset="0"/>
              </a:rPr>
              <a:t>R.Chehab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C9E3-54C6-4F11-871B-7FDC30A4D2FE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4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67200" y="838200"/>
            <a:ext cx="2590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2975" y="-9525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Why positron sources are so important for colliders?</a:t>
            </a:r>
            <a:endParaRPr lang="en-US" sz="2000" dirty="0"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7924800" cy="5562600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US" sz="2900" dirty="0" smtClean="0">
                    <a:latin typeface="Comic Sans MS" pitchFamily="66" charset="0"/>
                  </a:rPr>
                  <a:t>Luminosity formula 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latin typeface="Cambria Math"/>
                      </a:rPr>
                      <m:t>                        </m:t>
                    </m:r>
                    <m:r>
                      <a:rPr lang="en-US" sz="42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                    </m:t>
                    </m:r>
                    <m:r>
                      <a:rPr lang="en-US" sz="4200" b="0" i="1" smtClean="0">
                        <a:solidFill>
                          <a:schemeClr val="bg1"/>
                        </a:solidFill>
                        <a:latin typeface="Cambria Math"/>
                      </a:rPr>
                      <m:t>𝐿</m:t>
                    </m:r>
                    <m:r>
                      <a:rPr lang="en-US" sz="420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4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4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sz="4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sub>
                        </m:sSub>
                      </m:num>
                      <m:den>
                        <m:r>
                          <a:rPr lang="en-US" sz="4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4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sz="42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42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4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den>
                    </m:f>
                  </m:oMath>
                </a14:m>
                <a:endParaRPr lang="en-US" sz="4200" dirty="0" smtClean="0">
                  <a:latin typeface="Comic Sans MS" pitchFamily="66" charset="0"/>
                </a:endParaRPr>
              </a:p>
              <a:p>
                <a:r>
                  <a:rPr lang="en-US" sz="2900" dirty="0" smtClean="0">
                    <a:latin typeface="Comic Sans MS" pitchFamily="66" charset="0"/>
                  </a:rPr>
                  <a:t>Dependence:  I ( N</a:t>
                </a:r>
                <a:r>
                  <a:rPr lang="en-US" sz="2900" baseline="-25000" dirty="0">
                    <a:latin typeface="Comic Sans MS" pitchFamily="66" charset="0"/>
                  </a:rPr>
                  <a:t>1</a:t>
                </a:r>
                <a:r>
                  <a:rPr lang="en-US" sz="2900" dirty="0" smtClean="0">
                    <a:latin typeface="Comic Sans MS" pitchFamily="66" charset="0"/>
                  </a:rPr>
                  <a:t>, N</a:t>
                </a:r>
                <a:r>
                  <a:rPr lang="en-US" sz="2900" baseline="-25000" dirty="0">
                    <a:latin typeface="Comic Sans MS" pitchFamily="66" charset="0"/>
                  </a:rPr>
                  <a:t>2</a:t>
                </a:r>
                <a:r>
                  <a:rPr lang="en-US" sz="2900" dirty="0" smtClean="0">
                    <a:latin typeface="Comic Sans MS" pitchFamily="66" charset="0"/>
                  </a:rPr>
                  <a:t>, f </a:t>
                </a:r>
                <a:r>
                  <a:rPr lang="en-US" sz="2900" dirty="0" err="1" smtClean="0">
                    <a:latin typeface="Comic Sans MS" pitchFamily="66" charset="0"/>
                  </a:rPr>
                  <a:t>n</a:t>
                </a:r>
                <a:r>
                  <a:rPr lang="en-US" sz="2900" baseline="-25000" dirty="0" err="1">
                    <a:latin typeface="Comic Sans MS" pitchFamily="66" charset="0"/>
                  </a:rPr>
                  <a:t>b</a:t>
                </a:r>
                <a:r>
                  <a:rPr lang="en-US" sz="2900" dirty="0" smtClean="0">
                    <a:latin typeface="Comic Sans MS" pitchFamily="66" charset="0"/>
                  </a:rPr>
                  <a:t>)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9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900" b="0" i="1" smtClean="0">
                            <a:latin typeface="Cambria Math"/>
                          </a:rPr>
                          <m:t>𝑒𝑚𝑖𝑡𝑡</m:t>
                        </m:r>
                      </m:e>
                      <m:sub/>
                      <m:sup>
                        <m:r>
                          <a:rPr lang="en-US" sz="29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900" b="0" i="1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sz="29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900" dirty="0" smtClean="0">
                    <a:latin typeface="Comic Sans MS" pitchFamily="66" charset="0"/>
                  </a:rPr>
                  <a:t>(</a:t>
                </a:r>
                <a:r>
                  <a:rPr lang="en-US" sz="2900" dirty="0" err="1" smtClean="0">
                    <a:latin typeface="Symbol" pitchFamily="18" charset="2"/>
                  </a:rPr>
                  <a:t>s</a:t>
                </a:r>
                <a:r>
                  <a:rPr lang="en-US" sz="2900" baseline="-25000" dirty="0" err="1" smtClean="0">
                    <a:latin typeface="Comic Sans MS" pitchFamily="66" charset="0"/>
                  </a:rPr>
                  <a:t>x</a:t>
                </a:r>
                <a:r>
                  <a:rPr lang="en-US" sz="2900" dirty="0" smtClean="0">
                    <a:latin typeface="Comic Sans MS" pitchFamily="66" charset="0"/>
                  </a:rPr>
                  <a:t>, </a:t>
                </a:r>
                <a:r>
                  <a:rPr lang="en-US" sz="2900" dirty="0" err="1">
                    <a:latin typeface="Symbol" pitchFamily="18" charset="2"/>
                  </a:rPr>
                  <a:t>s</a:t>
                </a:r>
                <a:r>
                  <a:rPr lang="en-US" sz="2900" baseline="-25000" dirty="0" err="1">
                    <a:latin typeface="Comic Sans MS" pitchFamily="66" charset="0"/>
                  </a:rPr>
                  <a:t>y</a:t>
                </a:r>
                <a:r>
                  <a:rPr lang="en-US" sz="2900" dirty="0" smtClean="0">
                    <a:latin typeface="Comic Sans MS" pitchFamily="66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2900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900" dirty="0" smtClean="0">
                    <a:latin typeface="Comic Sans MS" pitchFamily="66" charset="0"/>
                  </a:rPr>
                  <a:t>Both are mainly e</a:t>
                </a:r>
                <a:r>
                  <a:rPr lang="en-US" sz="2900" baseline="30000" dirty="0" smtClean="0">
                    <a:latin typeface="Comic Sans MS" pitchFamily="66" charset="0"/>
                  </a:rPr>
                  <a:t>+</a:t>
                </a:r>
                <a:r>
                  <a:rPr lang="en-US" sz="2900" dirty="0" smtClean="0">
                    <a:latin typeface="Comic Sans MS" pitchFamily="66" charset="0"/>
                  </a:rPr>
                  <a:t> source-dependent !!!! :</a:t>
                </a:r>
              </a:p>
              <a:p>
                <a:pPr marL="0" indent="0">
                  <a:buNone/>
                </a:pPr>
                <a:r>
                  <a:rPr lang="en-US" sz="2900" dirty="0" smtClean="0">
                    <a:latin typeface="Comic Sans MS" pitchFamily="66" charset="0"/>
                  </a:rPr>
                  <a:t>Positrons are anti-particles, need energy (at least 1 MeV) and conversion in a nuclear potential:</a:t>
                </a:r>
              </a:p>
              <a:p>
                <a:pPr marL="0" indent="0">
                  <a:buNone/>
                </a:pPr>
                <a:r>
                  <a:rPr lang="en-US" sz="2900" b="1" dirty="0" smtClean="0">
                    <a:latin typeface="Comic Sans MS" pitchFamily="66" charset="0"/>
                  </a:rPr>
                  <a:t>Production in a target</a:t>
                </a:r>
                <a:r>
                  <a:rPr lang="en-US" sz="2900" dirty="0" smtClean="0">
                    <a:latin typeface="Comic Sans MS" pitchFamily="66" charset="0"/>
                  </a:rPr>
                  <a:t>, so </a:t>
                </a:r>
                <a:r>
                  <a:rPr lang="en-US" sz="2900" dirty="0">
                    <a:latin typeface="Comic Sans MS" pitchFamily="66" charset="0"/>
                  </a:rPr>
                  <a:t>the particle – matter interactions </a:t>
                </a:r>
                <a:r>
                  <a:rPr lang="en-US" sz="2900" dirty="0" smtClean="0">
                    <a:latin typeface="Comic Sans MS" pitchFamily="66" charset="0"/>
                  </a:rPr>
                  <a:t>dominate……… They need a primary electron beam and in good approximation they have no memory (owing to the target). </a:t>
                </a:r>
              </a:p>
              <a:p>
                <a:pPr marL="0" indent="0">
                  <a:buNone/>
                </a:pPr>
                <a:endParaRPr lang="en-US" sz="2900" dirty="0" smtClean="0">
                  <a:latin typeface="Comic Sans MS" pitchFamily="66" charset="0"/>
                </a:endParaRPr>
              </a:p>
              <a:p>
                <a:pPr>
                  <a:buFont typeface="Symbol"/>
                  <a:buChar char="Þ"/>
                </a:pPr>
                <a:r>
                  <a:rPr lang="en-US" sz="2900" dirty="0" smtClean="0">
                    <a:latin typeface="Comic Sans MS" pitchFamily="66" charset="0"/>
                  </a:rPr>
                  <a:t>1) Current =&gt; limited by the target characteristics (less dramatic for circular colliders)</a:t>
                </a:r>
              </a:p>
              <a:p>
                <a:pPr>
                  <a:buFont typeface="Symbol"/>
                  <a:buChar char="Þ"/>
                </a:pPr>
                <a:r>
                  <a:rPr lang="en-US" sz="2900" dirty="0" smtClean="0">
                    <a:latin typeface="Comic Sans MS" pitchFamily="66" charset="0"/>
                  </a:rPr>
                  <a:t>2 ) </a:t>
                </a:r>
                <a:r>
                  <a:rPr lang="en-US" sz="2900" dirty="0" err="1">
                    <a:latin typeface="Comic Sans MS" pitchFamily="66" charset="0"/>
                  </a:rPr>
                  <a:t>E</a:t>
                </a:r>
                <a:r>
                  <a:rPr lang="en-US" sz="2900" dirty="0" err="1" smtClean="0">
                    <a:latin typeface="Comic Sans MS" pitchFamily="66" charset="0"/>
                  </a:rPr>
                  <a:t>mittance</a:t>
                </a:r>
                <a:r>
                  <a:rPr lang="en-US" sz="2900" dirty="0" smtClean="0">
                    <a:latin typeface="Comic Sans MS" pitchFamily="66" charset="0"/>
                  </a:rPr>
                  <a:t> =&gt; At the production 6D phase space is huge:</a:t>
                </a:r>
              </a:p>
              <a:p>
                <a:pPr>
                  <a:buFont typeface="Symbol"/>
                  <a:buChar char="Þ"/>
                </a:pPr>
                <a:endParaRPr lang="en-US" sz="2900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itchFamily="66" charset="0"/>
                  </a:rPr>
                  <a:t>Longitudinal</a:t>
                </a:r>
              </a:p>
              <a:p>
                <a:pPr marL="0" indent="0" algn="r">
                  <a:buNone/>
                </a:pPr>
                <a:r>
                  <a:rPr lang="en-US" sz="16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itchFamily="66" charset="0"/>
                  </a:rPr>
                  <a:t>Longitudinal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mic Sans MS" pitchFamily="66" charset="0"/>
                  </a:rPr>
                  <a:t>In bremsstrahlung sources the energy spectrum is wide, with a cut-off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mic Sans MS" pitchFamily="66" charset="0"/>
                  </a:rPr>
                  <a:t>Close to ~ electron beam energy</a:t>
                </a:r>
                <a:r>
                  <a:rPr lang="en-US" sz="2100" dirty="0" smtClean="0">
                    <a:latin typeface="Comic Sans MS" pitchFamily="66" charset="0"/>
                  </a:rPr>
                  <a:t>. </a:t>
                </a:r>
                <a:r>
                  <a:rPr lang="en-US" sz="2100" dirty="0" smtClean="0">
                    <a:latin typeface="Comic Sans MS" pitchFamily="66" charset="0"/>
                  </a:rPr>
                  <a:t>The captured positrons spectra are given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mic Sans MS" pitchFamily="66" charset="0"/>
                  </a:rPr>
                  <a:t>by the characteristics of the capture section. </a:t>
                </a:r>
                <a:r>
                  <a:rPr lang="en-US" sz="2100" dirty="0" smtClean="0">
                    <a:latin typeface="Comic Sans MS" pitchFamily="66" charset="0"/>
                  </a:rPr>
                  <a:t>The </a:t>
                </a:r>
                <a:r>
                  <a:rPr lang="en-US" sz="2100" dirty="0" smtClean="0">
                    <a:latin typeface="Comic Sans MS" pitchFamily="66" charset="0"/>
                  </a:rPr>
                  <a:t>flux captured depends on 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mic Sans MS" pitchFamily="66" charset="0"/>
                  </a:rPr>
                  <a:t>the capture, the primary electron beam energy and density and....the </a:t>
                </a:r>
                <a:r>
                  <a:rPr lang="en-US" sz="2100" dirty="0" err="1" smtClean="0">
                    <a:latin typeface="Comic Sans MS" pitchFamily="66" charset="0"/>
                  </a:rPr>
                  <a:t>emittance</a:t>
                </a:r>
                <a:r>
                  <a:rPr lang="en-US" sz="2100" dirty="0" smtClean="0">
                    <a:latin typeface="Comic Sans MS" pitchFamily="66" charset="0"/>
                  </a:rPr>
                  <a:t> (not so much).</a:t>
                </a:r>
              </a:p>
              <a:p>
                <a:pPr marL="0" indent="0">
                  <a:buNone/>
                </a:pPr>
                <a:endParaRPr lang="en-US" sz="2100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1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Comic Sans MS" pitchFamily="66" charset="0"/>
                  </a:rPr>
                  <a:t>Transverse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mic Sans MS" pitchFamily="66" charset="0"/>
                  </a:rPr>
                  <a:t>The angular spread is given by the emission angle and the scattering that for the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mic Sans MS" pitchFamily="66" charset="0"/>
                  </a:rPr>
                  <a:t> Moliere theory is proportional to the √ of the target thickness and inversely 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mic Sans MS" pitchFamily="66" charset="0"/>
                  </a:rPr>
                  <a:t>proportional to the momentum. So only the low density high</a:t>
                </a:r>
              </a:p>
              <a:p>
                <a:pPr marL="0" indent="0">
                  <a:buNone/>
                </a:pPr>
                <a:r>
                  <a:rPr lang="en-US" sz="2100" dirty="0" smtClean="0">
                    <a:latin typeface="Comic Sans MS" pitchFamily="66" charset="0"/>
                  </a:rPr>
                  <a:t> energy tail has a low production </a:t>
                </a:r>
                <a:r>
                  <a:rPr lang="en-US" sz="2100" dirty="0" err="1" smtClean="0">
                    <a:latin typeface="Comic Sans MS" pitchFamily="66" charset="0"/>
                  </a:rPr>
                  <a:t>emittance</a:t>
                </a:r>
                <a:r>
                  <a:rPr lang="en-US" sz="2100" dirty="0" smtClean="0">
                    <a:latin typeface="Comic Sans MS" pitchFamily="66" charset="0"/>
                  </a:rPr>
                  <a:t> (or very thin target)……the total distribution has a huge </a:t>
                </a:r>
                <a:r>
                  <a:rPr lang="en-US" sz="2100" dirty="0" err="1" smtClean="0">
                    <a:latin typeface="Comic Sans MS" pitchFamily="66" charset="0"/>
                  </a:rPr>
                  <a:t>emittance</a:t>
                </a:r>
                <a:r>
                  <a:rPr lang="en-US" sz="2100" dirty="0" smtClean="0">
                    <a:latin typeface="Comic Sans MS" pitchFamily="66" charset="0"/>
                  </a:rPr>
                  <a:t> &gt; acceptance</a:t>
                </a:r>
              </a:p>
              <a:p>
                <a:pPr marL="0" indent="0">
                  <a:buNone/>
                </a:pPr>
                <a:endParaRPr lang="en-US" sz="2100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r>
                  <a:rPr lang="en-US" sz="2100" dirty="0" smtClean="0">
                    <a:latin typeface="Comic Sans MS" pitchFamily="66" charset="0"/>
                  </a:rPr>
                  <a:t>Summarizing positron sources 6D </a:t>
                </a:r>
                <a:r>
                  <a:rPr lang="en-US" sz="2100" dirty="0" err="1" smtClean="0">
                    <a:latin typeface="Comic Sans MS" pitchFamily="66" charset="0"/>
                  </a:rPr>
                  <a:t>emittance</a:t>
                </a:r>
                <a:r>
                  <a:rPr lang="en-US" sz="2100" dirty="0" smtClean="0">
                    <a:latin typeface="Comic Sans MS" pitchFamily="66" charset="0"/>
                  </a:rPr>
                  <a:t> is defined by the capture system acceptance (very different from electron sources…!!) . Accepted flux is a function of target and primary beam characteristics</a:t>
                </a:r>
              </a:p>
              <a:p>
                <a:pPr marL="0" indent="0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7924800" cy="5562600"/>
              </a:xfrm>
              <a:blipFill rotWithShape="1">
                <a:blip r:embed="rId2"/>
                <a:stretch>
                  <a:fillRect l="-154" t="-110" r="-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CC6D-9B00-410C-B69F-1D5F18C36E77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fr-FR" dirty="0" smtClean="0"/>
              <a:t>Alessandro </a:t>
            </a:r>
            <a:r>
              <a:rPr lang="fr-FR" dirty="0" err="1" smtClean="0"/>
              <a:t>Variola</a:t>
            </a:r>
            <a:r>
              <a:rPr lang="fr-FR" dirty="0" smtClean="0"/>
              <a:t>, LAL ORSAY, In2p3-CNRS </a:t>
            </a:r>
            <a:r>
              <a:rPr lang="fr-FR" dirty="0" err="1" smtClean="0"/>
              <a:t>European</a:t>
            </a:r>
            <a:r>
              <a:rPr lang="fr-FR" dirty="0" smtClean="0"/>
              <a:t> Advanced Accelerator Concepts Workshop Isola d’</a:t>
            </a:r>
            <a:r>
              <a:rPr lang="fr-FR" dirty="0" err="1" smtClean="0"/>
              <a:t>Elba</a:t>
            </a:r>
            <a:r>
              <a:rPr lang="fr-FR" dirty="0" smtClean="0"/>
              <a:t> 2-7 </a:t>
            </a:r>
            <a:r>
              <a:rPr lang="fr-FR" dirty="0" err="1" smtClean="0"/>
              <a:t>June</a:t>
            </a:r>
            <a:r>
              <a:rPr lang="fr-FR" dirty="0" smtClean="0"/>
              <a:t> 2013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3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05279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03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What are the main constraints?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3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Conversion target technology. High Z allows high conversion efficiency. </a:t>
            </a:r>
            <a:r>
              <a:rPr lang="en-US" dirty="0" smtClean="0">
                <a:latin typeface="Comic Sans MS" pitchFamily="66" charset="0"/>
              </a:rPr>
              <a:t>Thermal, mechanical and </a:t>
            </a:r>
            <a:r>
              <a:rPr lang="en-US" dirty="0" err="1" smtClean="0">
                <a:latin typeface="Comic Sans MS" pitchFamily="66" charset="0"/>
              </a:rPr>
              <a:t>Bfield</a:t>
            </a:r>
            <a:r>
              <a:rPr lang="en-US" dirty="0" smtClean="0">
                <a:latin typeface="Comic Sans MS" pitchFamily="66" charset="0"/>
              </a:rPr>
              <a:t> characteristics</a:t>
            </a:r>
            <a:r>
              <a:rPr lang="en-US" dirty="0" smtClean="0">
                <a:latin typeface="Comic Sans MS" pitchFamily="66" charset="0"/>
              </a:rPr>
              <a:t>. 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1) Melting point. AVERAGE EFFECT </a:t>
            </a:r>
          </a:p>
          <a:p>
            <a:r>
              <a:rPr lang="en-US" dirty="0" smtClean="0">
                <a:latin typeface="Comic Sans MS" pitchFamily="66" charset="0"/>
              </a:rPr>
              <a:t> Examples: 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2) PEDD, Peak energy deposition. INSTANTANEOUS EFFECT</a:t>
            </a:r>
          </a:p>
          <a:p>
            <a:r>
              <a:rPr lang="en-US" dirty="0" smtClean="0">
                <a:latin typeface="Comic Sans MS" pitchFamily="66" charset="0"/>
              </a:rPr>
              <a:t>Thermo mechanical stress due to temperature gradient</a:t>
            </a:r>
          </a:p>
          <a:p>
            <a:r>
              <a:rPr lang="en-US" dirty="0" smtClean="0">
                <a:latin typeface="Comic Sans MS" pitchFamily="66" charset="0"/>
              </a:rPr>
              <a:t>Phonon velocity propagation</a:t>
            </a:r>
          </a:p>
          <a:p>
            <a:r>
              <a:rPr lang="en-US" dirty="0" smtClean="0">
                <a:latin typeface="Comic Sans MS" pitchFamily="66" charset="0"/>
              </a:rPr>
              <a:t>Experimental limits, SLAC (W 26Re) 6 X0, (~35J/g)</a:t>
            </a:r>
          </a:p>
          <a:p>
            <a:r>
              <a:rPr lang="en-US" dirty="0" smtClean="0">
                <a:latin typeface="Comic Sans MS" pitchFamily="66" charset="0"/>
              </a:rPr>
              <a:t>Moreover, electromagnetic shower =&gt; Hardness variation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err="1" smtClean="0">
                <a:latin typeface="Comic Sans MS" pitchFamily="66" charset="0"/>
              </a:rPr>
              <a:t>Emitt</a:t>
            </a:r>
            <a:r>
              <a:rPr lang="en-US" dirty="0" smtClean="0">
                <a:latin typeface="Comic Sans MS" pitchFamily="66" charset="0"/>
              </a:rPr>
              <a:t> =&gt; Capture constraints AMD (</a:t>
            </a:r>
            <a:r>
              <a:rPr lang="en-US" dirty="0" err="1" smtClean="0">
                <a:latin typeface="Comic Sans MS" pitchFamily="66" charset="0"/>
              </a:rPr>
              <a:t>R.Helm</a:t>
            </a:r>
            <a:r>
              <a:rPr lang="en-US" dirty="0" smtClean="0">
                <a:latin typeface="Comic Sans MS" pitchFamily="66" charset="0"/>
              </a:rPr>
              <a:t> 1960), QWT, lithium lenses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    Acceptance is proportional to B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n-US" dirty="0" err="1" smtClean="0">
                <a:latin typeface="Comic Sans MS" pitchFamily="66" charset="0"/>
              </a:rPr>
              <a:t>B</a:t>
            </a:r>
            <a:r>
              <a:rPr lang="en-US" baseline="-25000" dirty="0" err="1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 and the smallness parameter a (dB/</a:t>
            </a:r>
            <a:r>
              <a:rPr lang="en-US" dirty="0" err="1" smtClean="0">
                <a:latin typeface="Comic Sans MS" pitchFamily="66" charset="0"/>
              </a:rPr>
              <a:t>dz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    Constraints: Pulsed Magnetic field B</a:t>
            </a:r>
            <a:r>
              <a:rPr lang="en-US" baseline="-25000" dirty="0" smtClean="0">
                <a:latin typeface="Comic Sans MS" pitchFamily="66" charset="0"/>
              </a:rPr>
              <a:t>0</a:t>
            </a:r>
            <a:r>
              <a:rPr lang="en-US" dirty="0" smtClean="0">
                <a:latin typeface="Comic Sans MS" pitchFamily="66" charset="0"/>
              </a:rPr>
              <a:t> and power supply. Immersed target (rotation?),   </a:t>
            </a:r>
          </a:p>
          <a:p>
            <a:pPr marL="0" indent="0">
              <a:buNone/>
            </a:pPr>
            <a:r>
              <a:rPr lang="en-US" dirty="0" smtClean="0">
                <a:latin typeface="Comic Sans MS" pitchFamily="66" charset="0"/>
              </a:rPr>
              <a:t>     </a:t>
            </a:r>
            <a:r>
              <a:rPr lang="en-US" dirty="0" err="1" smtClean="0">
                <a:latin typeface="Comic Sans MS" pitchFamily="66" charset="0"/>
              </a:rPr>
              <a:t>Bs</a:t>
            </a:r>
            <a:r>
              <a:rPr lang="en-US" dirty="0" smtClean="0">
                <a:latin typeface="Comic Sans MS" pitchFamily="66" charset="0"/>
              </a:rPr>
              <a:t> on the sections (L/S band dependent)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Summarizing : Captured flux is a function of the target constraints (multiple scattering, production..), the transverse and longitudinal production and capture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7D837-9313-40BC-B802-46590BFCE891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60885"/>
              </p:ext>
            </p:extLst>
          </p:nvPr>
        </p:nvGraphicFramePr>
        <p:xfrm>
          <a:off x="3962400" y="1752600"/>
          <a:ext cx="487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Tungsten</a:t>
                      </a:r>
                      <a:r>
                        <a:rPr lang="en-US" sz="1400" baseline="0" dirty="0" smtClean="0">
                          <a:latin typeface="Comic Sans MS" pitchFamily="66" charset="0"/>
                        </a:rPr>
                        <a:t> </a:t>
                      </a:r>
                      <a:endParaRPr lang="fr-FR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Carbon</a:t>
                      </a:r>
                      <a:endParaRPr lang="fr-FR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Titanium</a:t>
                      </a:r>
                      <a:endParaRPr lang="fr-FR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Renhium</a:t>
                      </a:r>
                      <a:endParaRPr lang="fr-FR" sz="14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Comic Sans MS" pitchFamily="66" charset="0"/>
                        </a:rPr>
                        <a:t>3695</a:t>
                      </a:r>
                      <a:endParaRPr lang="fr-FR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3800</a:t>
                      </a:r>
                      <a:endParaRPr lang="fr-FR" sz="1400" kern="1200" baseline="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1940</a:t>
                      </a:r>
                      <a:endParaRPr lang="fr-FR" sz="1400" kern="1200" baseline="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3460</a:t>
                      </a:r>
                      <a:endParaRPr lang="fr-FR" sz="1400" kern="1200" baseline="0" dirty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0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Classical</a:t>
            </a:r>
            <a:r>
              <a:rPr lang="fr-FR" sz="3200" dirty="0" smtClean="0">
                <a:latin typeface="Comic Sans MS" pitchFamily="66" charset="0"/>
              </a:rPr>
              <a:t> sources, </a:t>
            </a:r>
            <a:r>
              <a:rPr lang="fr-FR" sz="3200" dirty="0" err="1" smtClean="0">
                <a:latin typeface="Comic Sans MS" pitchFamily="66" charset="0"/>
              </a:rPr>
              <a:t>scheme</a:t>
            </a:r>
            <a:endParaRPr lang="fr-FR" sz="32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AD7C-C2DC-46D4-B849-8C9130C8899C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5</a:t>
            </a:fld>
            <a:endParaRPr lang="fr-FR"/>
          </a:p>
        </p:txBody>
      </p:sp>
      <p:sp>
        <p:nvSpPr>
          <p:cNvPr id="9" name="Rectangle avec flèche vers la droite 8"/>
          <p:cNvSpPr/>
          <p:nvPr/>
        </p:nvSpPr>
        <p:spPr>
          <a:xfrm>
            <a:off x="228600" y="2643690"/>
            <a:ext cx="533071" cy="4572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8299" y="2133600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Electron primary </a:t>
            </a:r>
          </a:p>
          <a:p>
            <a:r>
              <a:rPr lang="en-US" sz="1200" dirty="0" smtClean="0">
                <a:latin typeface="Comic Sans MS" pitchFamily="66" charset="0"/>
              </a:rPr>
              <a:t>beam source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61671" y="2618675"/>
            <a:ext cx="2059988" cy="52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96740" y="3124200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Electron primary </a:t>
            </a:r>
          </a:p>
          <a:p>
            <a:r>
              <a:rPr lang="en-US" sz="1200" dirty="0" smtClean="0">
                <a:latin typeface="Comic Sans MS" pitchFamily="66" charset="0"/>
              </a:rPr>
              <a:t>beam accelerator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13" name="Organigramme : Stockage à accès direct 12"/>
          <p:cNvSpPr/>
          <p:nvPr/>
        </p:nvSpPr>
        <p:spPr>
          <a:xfrm>
            <a:off x="3176083" y="2625207"/>
            <a:ext cx="228600" cy="492460"/>
          </a:xfrm>
          <a:prstGeom prst="flowChartMagneticDrum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4100226" y="2313801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Capture </a:t>
            </a:r>
            <a:r>
              <a:rPr lang="en-US" sz="1200" dirty="0" err="1" smtClean="0">
                <a:latin typeface="Comic Sans MS" pitchFamily="66" charset="0"/>
              </a:rPr>
              <a:t>sectio</a:t>
            </a:r>
            <a:r>
              <a:rPr lang="fr-FR" sz="1200" dirty="0" smtClean="0">
                <a:latin typeface="Comic Sans MS" pitchFamily="66" charset="0"/>
              </a:rPr>
              <a:t>n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376914" y="324590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AMD/QWT</a:t>
            </a:r>
          </a:p>
          <a:p>
            <a:r>
              <a:rPr lang="en-US" sz="1200" dirty="0" smtClean="0">
                <a:latin typeface="Comic Sans MS" pitchFamily="66" charset="0"/>
              </a:rPr>
              <a:t>Lens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907189" y="2052935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Converter</a:t>
            </a:r>
          </a:p>
          <a:p>
            <a:r>
              <a:rPr lang="en-US" sz="1200" dirty="0" smtClean="0">
                <a:latin typeface="Comic Sans MS" pitchFamily="66" charset="0"/>
              </a:rPr>
              <a:t>Target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18" name="Trapèze 17"/>
          <p:cNvSpPr/>
          <p:nvPr/>
        </p:nvSpPr>
        <p:spPr>
          <a:xfrm rot="16200000">
            <a:off x="3539217" y="2739320"/>
            <a:ext cx="502705" cy="265938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3964713" y="2596480"/>
            <a:ext cx="1512425" cy="5277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5638801" y="2582123"/>
            <a:ext cx="457200" cy="52772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233987" y="3247861"/>
            <a:ext cx="1257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e</a:t>
            </a:r>
            <a:r>
              <a:rPr lang="en-US" sz="1200" baseline="30000" dirty="0" smtClean="0">
                <a:latin typeface="Comic Sans MS" pitchFamily="66" charset="0"/>
              </a:rPr>
              <a:t>+</a:t>
            </a:r>
            <a:r>
              <a:rPr lang="en-US" sz="1200" dirty="0" smtClean="0">
                <a:latin typeface="Comic Sans MS" pitchFamily="66" charset="0"/>
              </a:rPr>
              <a:t>-e</a:t>
            </a:r>
            <a:r>
              <a:rPr lang="en-US" sz="1200" baseline="30000" dirty="0" smtClean="0">
                <a:latin typeface="Comic Sans MS" pitchFamily="66" charset="0"/>
              </a:rPr>
              <a:t>-</a:t>
            </a:r>
            <a:r>
              <a:rPr lang="en-US" sz="1200" dirty="0" smtClean="0">
                <a:latin typeface="Comic Sans MS" pitchFamily="66" charset="0"/>
              </a:rPr>
              <a:t> separator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2895600" y="2771075"/>
            <a:ext cx="228600" cy="20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 rot="18714146">
            <a:off x="6036660" y="2336679"/>
            <a:ext cx="250936" cy="182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6172200" y="2743200"/>
            <a:ext cx="228600" cy="2007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6171744" y="2999601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e</a:t>
            </a:r>
            <a:r>
              <a:rPr lang="en-US" sz="1200" baseline="30000" dirty="0" smtClean="0">
                <a:latin typeface="Comic Sans MS" pitchFamily="66" charset="0"/>
              </a:rPr>
              <a:t>+</a:t>
            </a:r>
            <a:endParaRPr lang="fr-FR" sz="12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828430" y="2154184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e</a:t>
            </a:r>
            <a:r>
              <a:rPr lang="en-US" sz="1200" baseline="30000" dirty="0" smtClean="0">
                <a:latin typeface="Comic Sans MS" pitchFamily="66" charset="0"/>
              </a:rPr>
              <a:t>-</a:t>
            </a:r>
            <a:endParaRPr lang="fr-FR" sz="1200" dirty="0"/>
          </a:p>
        </p:txBody>
      </p:sp>
      <p:sp>
        <p:nvSpPr>
          <p:cNvPr id="30" name="Cube 29"/>
          <p:cNvSpPr/>
          <p:nvPr/>
        </p:nvSpPr>
        <p:spPr>
          <a:xfrm>
            <a:off x="6162128" y="1876546"/>
            <a:ext cx="772072" cy="3782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omic Sans MS" pitchFamily="66" charset="0"/>
              </a:rPr>
              <a:t>DUMP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548164" y="2596480"/>
            <a:ext cx="1512425" cy="5277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471927" y="414521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Injection Line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4" name="Demi-tour 33"/>
          <p:cNvSpPr/>
          <p:nvPr/>
        </p:nvSpPr>
        <p:spPr>
          <a:xfrm rot="5400000">
            <a:off x="7334906" y="3621007"/>
            <a:ext cx="1864054" cy="22706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81800" y="4325073"/>
            <a:ext cx="13716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657029" y="3124200"/>
            <a:ext cx="1414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Post acceleration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7" name="Flèche gauche 36"/>
          <p:cNvSpPr/>
          <p:nvPr/>
        </p:nvSpPr>
        <p:spPr>
          <a:xfrm>
            <a:off x="5411408" y="4472650"/>
            <a:ext cx="1270507" cy="266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6858000" y="3990201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Beam shaping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2048440" y="3821105"/>
            <a:ext cx="3284839" cy="1569789"/>
          </a:xfrm>
          <a:prstGeom prst="ellipse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3124200" y="4422210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Damping ring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1640619" y="5585577"/>
            <a:ext cx="6138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Can the DR be considered as a part of the positron source?</a:t>
            </a:r>
          </a:p>
          <a:p>
            <a:r>
              <a:rPr lang="en-US" sz="1200" dirty="0" smtClean="0">
                <a:latin typeface="Comic Sans MS" pitchFamily="66" charset="0"/>
              </a:rPr>
              <a:t> In my opinion it can. Its parameters result from the positron source and vice versa</a:t>
            </a:r>
            <a:endParaRPr lang="fr-FR" sz="1200" dirty="0">
              <a:latin typeface="Comic Sans MS" pitchFamily="66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358594" y="2632575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e</a:t>
            </a:r>
            <a:r>
              <a:rPr lang="en-US" sz="1200" baseline="30000" dirty="0" smtClean="0">
                <a:latin typeface="Comic Sans MS" pitchFamily="66" charset="0"/>
              </a:rPr>
              <a:t>-</a:t>
            </a:r>
            <a:endParaRPr lang="fr-FR" sz="1200" dirty="0"/>
          </a:p>
        </p:txBody>
      </p:sp>
      <p:sp>
        <p:nvSpPr>
          <p:cNvPr id="43" name="ZoneTexte 42"/>
          <p:cNvSpPr txBox="1"/>
          <p:nvPr/>
        </p:nvSpPr>
        <p:spPr>
          <a:xfrm>
            <a:off x="3358594" y="2843562"/>
            <a:ext cx="319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e</a:t>
            </a:r>
            <a:r>
              <a:rPr lang="en-US" sz="1200" baseline="30000" dirty="0" smtClean="0">
                <a:latin typeface="Comic Sans MS" pitchFamily="66" charset="0"/>
              </a:rPr>
              <a:t>+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9940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723" y="35689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Classical</a:t>
            </a:r>
            <a:r>
              <a:rPr lang="fr-FR" sz="2400" dirty="0" smtClean="0">
                <a:latin typeface="Comic Sans MS" pitchFamily="66" charset="0"/>
              </a:rPr>
              <a:t> sources, Capture</a:t>
            </a:r>
            <a:endParaRPr lang="fr-FR" sz="2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105" y="1600200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1400" dirty="0" smtClean="0">
                    <a:latin typeface="Comic Sans MS" pitchFamily="66" charset="0"/>
                  </a:rPr>
                  <a:t>At the production the angular distribution is extremely large. A fast phase space </a:t>
                </a:r>
                <a:r>
                  <a:rPr lang="en-US" sz="1400" dirty="0">
                    <a:latin typeface="Comic Sans MS" pitchFamily="66" charset="0"/>
                  </a:rPr>
                  <a:t>r</a:t>
                </a:r>
                <a:r>
                  <a:rPr lang="en-US" sz="1400" dirty="0" smtClean="0">
                    <a:latin typeface="Comic Sans MS" pitchFamily="66" charset="0"/>
                  </a:rPr>
                  <a:t>otation is necessary to transform the high divergence in big sizes/low divergence</a:t>
                </a:r>
                <a:endParaRPr lang="fr-FR" sz="1400" dirty="0" smtClean="0">
                  <a:latin typeface="Comic Sans MS" pitchFamily="66" charset="0"/>
                </a:endParaRPr>
              </a:p>
              <a:p>
                <a:endParaRPr lang="fr-FR" sz="1200" dirty="0">
                  <a:latin typeface="Comic Sans MS" pitchFamily="66" charset="0"/>
                </a:endParaRPr>
              </a:p>
              <a:p>
                <a:r>
                  <a:rPr lang="fr-FR" sz="1200" dirty="0" smtClean="0">
                    <a:latin typeface="Comic Sans MS" pitchFamily="66" charset="0"/>
                  </a:rPr>
                  <a:t>AMD </a:t>
                </a:r>
                <a:r>
                  <a:rPr lang="fr-FR" sz="1200" dirty="0" err="1" smtClean="0">
                    <a:latin typeface="Comic Sans MS" pitchFamily="66" charset="0"/>
                  </a:rPr>
                  <a:t>Adiabatic</a:t>
                </a:r>
                <a:r>
                  <a:rPr lang="fr-FR" sz="1200" dirty="0" smtClean="0">
                    <a:latin typeface="Comic Sans MS" pitchFamily="66" charset="0"/>
                  </a:rPr>
                  <a:t> </a:t>
                </a:r>
                <a:r>
                  <a:rPr lang="fr-FR" sz="1200" dirty="0" err="1" smtClean="0">
                    <a:latin typeface="Comic Sans MS" pitchFamily="66" charset="0"/>
                  </a:rPr>
                  <a:t>Matching</a:t>
                </a:r>
                <a:r>
                  <a:rPr lang="fr-FR" sz="1200" dirty="0" smtClean="0">
                    <a:latin typeface="Comic Sans MS" pitchFamily="66" charset="0"/>
                  </a:rPr>
                  <a:t> </a:t>
                </a:r>
                <a:r>
                  <a:rPr lang="fr-FR" sz="1200" dirty="0" err="1" smtClean="0">
                    <a:latin typeface="Comic Sans MS" pitchFamily="66" charset="0"/>
                  </a:rPr>
                  <a:t>Device</a:t>
                </a:r>
                <a:r>
                  <a:rPr lang="fr-FR" sz="1200" dirty="0" smtClean="0">
                    <a:latin typeface="Comic Sans MS" pitchFamily="66" charset="0"/>
                  </a:rPr>
                  <a:t>. R = radius</a:t>
                </a:r>
              </a:p>
              <a:p>
                <a:r>
                  <a:rPr lang="en-US" sz="1200" dirty="0" smtClean="0">
                    <a:latin typeface="Comic Sans MS" pitchFamily="66" charset="0"/>
                  </a:rPr>
                  <a:t>High B Field on the target, then decreasing adiabatically</a:t>
                </a:r>
              </a:p>
              <a:p>
                <a:r>
                  <a:rPr lang="en-US" sz="1200" dirty="0" smtClean="0">
                    <a:latin typeface="Comic Sans MS" pitchFamily="66" charset="0"/>
                  </a:rPr>
                  <a:t>Radial acceptance r </a:t>
                </a:r>
                <a:r>
                  <a:rPr lang="en-US" sz="1200" dirty="0">
                    <a:solidFill>
                      <a:prstClr val="black"/>
                    </a:solidFill>
                    <a:latin typeface="Comic Sans MS" pitchFamily="66" charset="0"/>
                  </a:rPr>
                  <a:t>√</a:t>
                </a:r>
                <a:r>
                  <a:rPr lang="en-US" sz="1200" dirty="0" smtClean="0">
                    <a:latin typeface="Comic Sans MS" pitchFamily="66" charset="0"/>
                  </a:rPr>
                  <a:t> </a:t>
                </a:r>
                <a:r>
                  <a:rPr lang="en-US" sz="1200" dirty="0">
                    <a:latin typeface="Comic Sans MS" pitchFamily="66" charset="0"/>
                  </a:rPr>
                  <a:t>(</a:t>
                </a:r>
                <a:r>
                  <a:rPr lang="en-US" sz="1200" dirty="0" err="1" smtClean="0">
                    <a:latin typeface="Comic Sans MS" pitchFamily="66" charset="0"/>
                  </a:rPr>
                  <a:t>B</a:t>
                </a:r>
                <a:r>
                  <a:rPr lang="en-US" sz="1200" baseline="-25000" dirty="0" err="1" smtClean="0">
                    <a:latin typeface="Comic Sans MS" pitchFamily="66" charset="0"/>
                  </a:rPr>
                  <a:t>sol</a:t>
                </a:r>
                <a:r>
                  <a:rPr lang="en-US" sz="1200" dirty="0" smtClean="0">
                    <a:latin typeface="Comic Sans MS" pitchFamily="66" charset="0"/>
                  </a:rPr>
                  <a:t>/B</a:t>
                </a:r>
                <a:r>
                  <a:rPr lang="en-US" sz="1200" baseline="-25000" dirty="0" smtClean="0">
                    <a:latin typeface="Comic Sans MS" pitchFamily="66" charset="0"/>
                  </a:rPr>
                  <a:t>QWT</a:t>
                </a:r>
                <a:r>
                  <a:rPr lang="en-US" sz="1200" dirty="0" smtClean="0">
                    <a:latin typeface="Comic Sans MS" pitchFamily="66" charset="0"/>
                  </a:rPr>
                  <a:t>)…bigger than QWT</a:t>
                </a:r>
              </a:p>
              <a:p>
                <a:r>
                  <a:rPr lang="en-US" sz="1200" dirty="0" smtClean="0">
                    <a:latin typeface="Comic Sans MS" pitchFamily="66" charset="0"/>
                  </a:rPr>
                  <a:t>Angular acceptance q </a:t>
                </a:r>
                <a:r>
                  <a:rPr lang="en-US" sz="1200" dirty="0">
                    <a:latin typeface="Comic Sans MS" pitchFamily="66" charset="0"/>
                  </a:rPr>
                  <a:t>√(</a:t>
                </a:r>
                <a:r>
                  <a:rPr lang="en-US" sz="1200" dirty="0" err="1" smtClean="0">
                    <a:latin typeface="Comic Sans MS" pitchFamily="66" charset="0"/>
                  </a:rPr>
                  <a:t>B</a:t>
                </a:r>
                <a:r>
                  <a:rPr lang="en-US" sz="1200" baseline="-25000" dirty="0" err="1" smtClean="0">
                    <a:latin typeface="Comic Sans MS" pitchFamily="66" charset="0"/>
                  </a:rPr>
                  <a:t>sol</a:t>
                </a:r>
                <a:r>
                  <a:rPr lang="en-US" sz="1200" dirty="0" smtClean="0">
                    <a:latin typeface="Comic Sans MS" pitchFamily="66" charset="0"/>
                  </a:rPr>
                  <a:t> B</a:t>
                </a:r>
                <a:r>
                  <a:rPr lang="en-US" sz="1200" baseline="-25000" dirty="0" smtClean="0">
                    <a:latin typeface="Comic Sans MS" pitchFamily="66" charset="0"/>
                  </a:rPr>
                  <a:t>QWT</a:t>
                </a:r>
                <a:r>
                  <a:rPr lang="en-US" sz="1200" dirty="0" smtClean="0">
                    <a:latin typeface="Comic Sans MS" pitchFamily="66" charset="0"/>
                  </a:rPr>
                  <a:t>) r / P….smaller than QWT</a:t>
                </a:r>
                <a:endParaRPr lang="en-US" sz="1200" dirty="0">
                  <a:latin typeface="Comic Sans MS" pitchFamily="66" charset="0"/>
                </a:endParaRPr>
              </a:p>
              <a:p>
                <a:pPr marL="0" indent="0">
                  <a:buNone/>
                </a:pPr>
                <a:endParaRPr lang="fr-FR" sz="1200" dirty="0" smtClean="0">
                  <a:latin typeface="Comic Sans MS" pitchFamily="66" charset="0"/>
                </a:endParaRPr>
              </a:p>
              <a:p>
                <a:r>
                  <a:rPr lang="fr-FR" sz="1200" dirty="0" smtClean="0">
                    <a:latin typeface="Comic Sans MS" pitchFamily="66" charset="0"/>
                  </a:rPr>
                  <a:t>QWT</a:t>
                </a:r>
              </a:p>
              <a:p>
                <a:r>
                  <a:rPr lang="en-US" sz="1200" dirty="0" smtClean="0">
                    <a:latin typeface="Comic Sans MS" pitchFamily="66" charset="0"/>
                  </a:rPr>
                  <a:t>Sharp B field decay</a:t>
                </a:r>
                <a:endParaRPr lang="en-US" sz="1200" baseline="30000" dirty="0" smtClean="0">
                  <a:latin typeface="Comic Sans MS" pitchFamily="66" charset="0"/>
                </a:endParaRPr>
              </a:p>
              <a:p>
                <a:r>
                  <a:rPr lang="en-US" sz="1200" dirty="0" smtClean="0">
                    <a:latin typeface="Comic Sans MS" pitchFamily="66" charset="0"/>
                  </a:rPr>
                  <a:t>Radial acceptance  r </a:t>
                </a:r>
                <a:r>
                  <a:rPr lang="en-US" sz="1200" dirty="0" err="1" smtClean="0">
                    <a:latin typeface="Comic Sans MS" pitchFamily="66" charset="0"/>
                  </a:rPr>
                  <a:t>B</a:t>
                </a:r>
                <a:r>
                  <a:rPr lang="en-US" sz="1200" baseline="-25000" dirty="0" err="1" smtClean="0">
                    <a:latin typeface="Comic Sans MS" pitchFamily="66" charset="0"/>
                  </a:rPr>
                  <a:t>sol</a:t>
                </a:r>
                <a:r>
                  <a:rPr lang="en-US" sz="1200" dirty="0" smtClean="0">
                    <a:latin typeface="Comic Sans MS" pitchFamily="66" charset="0"/>
                  </a:rPr>
                  <a:t>/B</a:t>
                </a:r>
                <a:r>
                  <a:rPr lang="en-US" sz="1200" baseline="-25000" dirty="0" smtClean="0">
                    <a:latin typeface="Comic Sans MS" pitchFamily="66" charset="0"/>
                  </a:rPr>
                  <a:t>QWT</a:t>
                </a:r>
              </a:p>
              <a:p>
                <a:r>
                  <a:rPr lang="en-US" sz="1200" dirty="0">
                    <a:latin typeface="Comic Sans MS" pitchFamily="66" charset="0"/>
                  </a:rPr>
                  <a:t>Angular </a:t>
                </a:r>
                <a:r>
                  <a:rPr lang="en-US" sz="1200" dirty="0" smtClean="0">
                    <a:latin typeface="Comic Sans MS" pitchFamily="66" charset="0"/>
                  </a:rPr>
                  <a:t>Acceptance  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</a:rPr>
                      <m:t>𝐴</m:t>
                    </m:r>
                    <m:r>
                      <a:rPr lang="en-US" sz="1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1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200" b="0" i="1" smtClean="0">
                            <a:latin typeface="Cambria Math"/>
                          </a:rPr>
                          <m:t>𝐵𝑄𝑊𝑇</m:t>
                        </m:r>
                        <m:r>
                          <a:rPr lang="en-US" sz="1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2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2</m:t>
                        </m:r>
                        <m:r>
                          <a:rPr lang="en-US" sz="1200" b="0" i="1" smtClean="0">
                            <a:latin typeface="Cambria Math"/>
                          </a:rPr>
                          <m:t> </m:t>
                        </m:r>
                        <m:r>
                          <a:rPr lang="en-US" sz="1200" b="0" i="1" smtClean="0">
                            <a:latin typeface="Cambria Math"/>
                          </a:rPr>
                          <m:t>𝑃</m:t>
                        </m:r>
                      </m:den>
                    </m:f>
                    <m:r>
                      <a:rPr lang="en-US" sz="1200" b="0" i="1" smtClean="0">
                        <a:latin typeface="Cambria Math"/>
                      </a:rPr>
                      <m:t>(</m:t>
                    </m:r>
                    <m:r>
                      <a:rPr lang="en-US" sz="1200" b="0" i="1" smtClean="0">
                        <a:latin typeface="Cambria Math"/>
                      </a:rPr>
                      <m:t>1</m:t>
                    </m:r>
                    <m:r>
                      <a:rPr lang="en-US" sz="12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1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/>
                          </a:rPr>
                          <m:t>𝐵𝑠𝑜𝑙</m:t>
                        </m:r>
                      </m:num>
                      <m:den>
                        <m:r>
                          <a:rPr lang="en-US" sz="1200" b="0" i="1" smtClean="0">
                            <a:latin typeface="Cambria Math"/>
                          </a:rPr>
                          <m:t>𝐵𝑄𝑊𝑇</m:t>
                        </m:r>
                      </m:den>
                    </m:f>
                    <m:r>
                      <a:rPr lang="en-US" sz="12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1200" baseline="-25000" dirty="0" smtClean="0">
                  <a:latin typeface="Comic Sans MS" pitchFamily="66" charset="0"/>
                </a:endParaRPr>
              </a:p>
              <a:p>
                <a:endParaRPr lang="en-US" sz="1200" baseline="-25000" dirty="0">
                  <a:latin typeface="Comic Sans MS" pitchFamily="66" charset="0"/>
                </a:endParaRPr>
              </a:p>
              <a:p>
                <a:r>
                  <a:rPr lang="en-US" sz="1200" dirty="0">
                    <a:latin typeface="Comic Sans MS" pitchFamily="66" charset="0"/>
                  </a:rPr>
                  <a:t>Energy acceptance  much better in AMD than in QWT, BUT asymptotic transport has </a:t>
                </a:r>
              </a:p>
              <a:p>
                <a:pPr marL="0" indent="0">
                  <a:buNone/>
                </a:pPr>
                <a:r>
                  <a:rPr lang="en-US" sz="1200" dirty="0" smtClean="0">
                    <a:latin typeface="Comic Sans MS" pitchFamily="66" charset="0"/>
                  </a:rPr>
                  <a:t>to </a:t>
                </a:r>
                <a:r>
                  <a:rPr lang="en-US" sz="1200" dirty="0">
                    <a:latin typeface="Comic Sans MS" pitchFamily="66" charset="0"/>
                  </a:rPr>
                  <a:t>be taken into account</a:t>
                </a:r>
                <a:endParaRPr lang="fr-FR" sz="1200" dirty="0">
                  <a:latin typeface="Comic Sans MS" pitchFamily="66" charset="0"/>
                </a:endParaRPr>
              </a:p>
              <a:p>
                <a:endParaRPr lang="fr-FR" sz="1200" baseline="-25000" dirty="0" smtClean="0">
                  <a:latin typeface="Comic Sans MS" pitchFamily="66" charset="0"/>
                </a:endParaRPr>
              </a:p>
              <a:p>
                <a:r>
                  <a:rPr lang="fr-FR" sz="1200" dirty="0" smtClean="0">
                    <a:latin typeface="Comic Sans MS" pitchFamily="66" charset="0"/>
                  </a:rPr>
                  <a:t>Lithium </a:t>
                </a:r>
                <a:r>
                  <a:rPr lang="en-US" sz="1200" dirty="0" smtClean="0">
                    <a:latin typeface="Comic Sans MS" pitchFamily="66" charset="0"/>
                  </a:rPr>
                  <a:t>lenses</a:t>
                </a:r>
              </a:p>
              <a:p>
                <a:r>
                  <a:rPr lang="en-US" sz="1200" dirty="0" smtClean="0">
                    <a:latin typeface="Comic Sans MS" pitchFamily="66" charset="0"/>
                  </a:rPr>
                  <a:t>Strong azimuthal B field</a:t>
                </a:r>
              </a:p>
              <a:p>
                <a:r>
                  <a:rPr lang="en-US" sz="1200" dirty="0" smtClean="0">
                    <a:latin typeface="Comic Sans MS" pitchFamily="66" charset="0"/>
                  </a:rPr>
                  <a:t>It works like a focusing lens</a:t>
                </a:r>
              </a:p>
              <a:p>
                <a:r>
                  <a:rPr lang="en-US" sz="1200" dirty="0" smtClean="0">
                    <a:latin typeface="Comic Sans MS" pitchFamily="66" charset="0"/>
                  </a:rPr>
                  <a:t>Angular acceptance  A= r √K Sin (L </a:t>
                </a:r>
                <a:r>
                  <a:rPr lang="en-US" sz="1200" dirty="0">
                    <a:latin typeface="Comic Sans MS" pitchFamily="66" charset="0"/>
                  </a:rPr>
                  <a:t>√ </a:t>
                </a:r>
                <a:r>
                  <a:rPr lang="en-US" sz="1200" dirty="0" smtClean="0">
                    <a:latin typeface="Comic Sans MS" pitchFamily="66" charset="0"/>
                  </a:rPr>
                  <a:t>K)</a:t>
                </a:r>
              </a:p>
              <a:p>
                <a:r>
                  <a:rPr lang="en-US" sz="1200" dirty="0">
                    <a:latin typeface="Comic Sans MS" pitchFamily="66" charset="0"/>
                  </a:rPr>
                  <a:t>√ </a:t>
                </a:r>
                <a:r>
                  <a:rPr lang="en-US" sz="1200" dirty="0" smtClean="0">
                    <a:latin typeface="Comic Sans MS" pitchFamily="66" charset="0"/>
                  </a:rPr>
                  <a:t>K = focusing strength</a:t>
                </a:r>
              </a:p>
              <a:p>
                <a:r>
                  <a:rPr lang="en-US" sz="1200" dirty="0" smtClean="0">
                    <a:latin typeface="Comic Sans MS" pitchFamily="66" charset="0"/>
                  </a:rPr>
                  <a:t>Focal = 5 r</a:t>
                </a:r>
                <a:r>
                  <a:rPr lang="en-US" sz="1200" baseline="30000" dirty="0" smtClean="0">
                    <a:latin typeface="Comic Sans MS" pitchFamily="66" charset="0"/>
                  </a:rPr>
                  <a:t>2</a:t>
                </a:r>
                <a:r>
                  <a:rPr lang="en-US" sz="1200" dirty="0" smtClean="0">
                    <a:latin typeface="Symbol" pitchFamily="18" charset="2"/>
                  </a:rPr>
                  <a:t> r </a:t>
                </a:r>
                <a:r>
                  <a:rPr lang="en-US" sz="1200" dirty="0" smtClean="0">
                    <a:latin typeface="Comic Sans MS" pitchFamily="66" charset="0"/>
                  </a:rPr>
                  <a:t>/ ( I L)  with </a:t>
                </a:r>
                <a:r>
                  <a:rPr lang="en-US" sz="1200" dirty="0">
                    <a:latin typeface="Symbol" pitchFamily="18" charset="2"/>
                  </a:rPr>
                  <a:t>r</a:t>
                </a:r>
                <a:r>
                  <a:rPr lang="en-US" sz="1200" dirty="0" smtClean="0">
                    <a:latin typeface="Comic Sans MS" pitchFamily="66" charset="0"/>
                  </a:rPr>
                  <a:t> = magnetic rigidity, I = current, L = lens length</a:t>
                </a:r>
                <a:endParaRPr lang="fr-FR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105" y="1600200"/>
                <a:ext cx="8229600" cy="4525963"/>
              </a:xfrm>
              <a:blipFill rotWithShape="1">
                <a:blip r:embed="rId2"/>
                <a:stretch>
                  <a:fillRect l="-148" t="-674" r="-1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4D66-F87E-493B-99A7-86EF4275D3C6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6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97112"/>
            <a:ext cx="1402896" cy="125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379" y="1961269"/>
            <a:ext cx="1246045" cy="119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23" y="3629"/>
            <a:ext cx="1898116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225" y="3067487"/>
            <a:ext cx="1022398" cy="116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39" y="3347590"/>
            <a:ext cx="1219200" cy="1195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48" y="4800600"/>
            <a:ext cx="2315376" cy="14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6553200" y="5867400"/>
            <a:ext cx="2530539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54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7796" y="14151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Classical</a:t>
            </a:r>
            <a:r>
              <a:rPr lang="fr-FR" sz="2400" dirty="0" smtClean="0">
                <a:latin typeface="Comic Sans MS" pitchFamily="66" charset="0"/>
              </a:rPr>
              <a:t> sources / performances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F15C7-FC54-4BAB-B158-0D3CC4C4A030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7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696198" cy="5105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e 19"/>
          <p:cNvGrpSpPr/>
          <p:nvPr/>
        </p:nvGrpSpPr>
        <p:grpSpPr>
          <a:xfrm>
            <a:off x="2743200" y="5867400"/>
            <a:ext cx="5867398" cy="304799"/>
            <a:chOff x="2743200" y="5867400"/>
            <a:chExt cx="5867398" cy="304799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2743200" y="586740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2743200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>
              <a:off x="8610598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2743200" y="616857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2743200" y="3124200"/>
            <a:ext cx="5867398" cy="304799"/>
            <a:chOff x="2743200" y="5867400"/>
            <a:chExt cx="5867398" cy="304799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2743200" y="586740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2743200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8610598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2743200" y="616857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2743200" y="3467099"/>
            <a:ext cx="5867398" cy="304799"/>
            <a:chOff x="2743200" y="5867400"/>
            <a:chExt cx="5867398" cy="304799"/>
          </a:xfrm>
        </p:grpSpPr>
        <p:cxnSp>
          <p:nvCxnSpPr>
            <p:cNvPr id="23" name="Connecteur droit 22"/>
            <p:cNvCxnSpPr/>
            <p:nvPr/>
          </p:nvCxnSpPr>
          <p:spPr>
            <a:xfrm>
              <a:off x="2743200" y="586740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2743200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8610598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>
              <a:off x="2743200" y="616857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2714625" y="4343400"/>
            <a:ext cx="5867398" cy="457199"/>
            <a:chOff x="2743200" y="5867400"/>
            <a:chExt cx="5867398" cy="304799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2743200" y="586740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2743200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/>
            <p:cNvCxnSpPr/>
            <p:nvPr/>
          </p:nvCxnSpPr>
          <p:spPr>
            <a:xfrm>
              <a:off x="8610598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2743200" y="616857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05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14468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Comic Sans MS" pitchFamily="66" charset="0"/>
              </a:rPr>
              <a:t>New colliders projects: challenges.</a:t>
            </a:r>
            <a:br>
              <a:rPr lang="en-US" sz="2400" smtClean="0">
                <a:latin typeface="Comic Sans MS" pitchFamily="66" charset="0"/>
              </a:rPr>
            </a:br>
            <a:r>
              <a:rPr lang="en-US" sz="2400" smtClean="0">
                <a:latin typeface="Comic Sans MS" pitchFamily="66" charset="0"/>
              </a:rPr>
              <a:t>The Current and the Polarization</a:t>
            </a:r>
            <a:endParaRPr lang="en-US" sz="240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0350" y="1634924"/>
            <a:ext cx="8229600" cy="4525963"/>
          </a:xfrm>
        </p:spPr>
        <p:txBody>
          <a:bodyPr>
            <a:normAutofit/>
          </a:bodyPr>
          <a:lstStyle/>
          <a:p>
            <a:endParaRPr lang="en-US" sz="1800" smtClean="0">
              <a:latin typeface="Comic Sans MS" pitchFamily="66" charset="0"/>
            </a:endParaRPr>
          </a:p>
          <a:p>
            <a:r>
              <a:rPr lang="en-US" sz="1600" smtClean="0">
                <a:latin typeface="Comic Sans MS" pitchFamily="66" charset="0"/>
              </a:rPr>
              <a:t>Linear Colliders</a:t>
            </a:r>
          </a:p>
          <a:p>
            <a:r>
              <a:rPr lang="en-US" sz="1600" smtClean="0">
                <a:latin typeface="Comic Sans MS" pitchFamily="66" charset="0"/>
              </a:rPr>
              <a:t>ILC ~30 % polarization</a:t>
            </a:r>
          </a:p>
          <a:p>
            <a:endParaRPr lang="en-US" sz="1800" smtClean="0">
              <a:latin typeface="Comic Sans MS" pitchFamily="66" charset="0"/>
            </a:endParaRPr>
          </a:p>
          <a:p>
            <a:endParaRPr lang="en-US" sz="1800" smtClean="0">
              <a:latin typeface="Comic Sans MS" pitchFamily="66" charset="0"/>
            </a:endParaRPr>
          </a:p>
          <a:p>
            <a:r>
              <a:rPr lang="en-US" sz="1800" smtClean="0">
                <a:latin typeface="Comic Sans MS" pitchFamily="66" charset="0"/>
              </a:rPr>
              <a:t>At least 2 orders of </a:t>
            </a:r>
          </a:p>
          <a:p>
            <a:pPr marL="0" indent="0">
              <a:buNone/>
            </a:pPr>
            <a:r>
              <a:rPr lang="en-US" sz="1800" smtClean="0">
                <a:latin typeface="Comic Sans MS" pitchFamily="66" charset="0"/>
              </a:rPr>
              <a:t>magnitude…!!!</a:t>
            </a:r>
          </a:p>
          <a:p>
            <a:pPr marL="0" indent="0">
              <a:buNone/>
            </a:pPr>
            <a:endParaRPr lang="en-US" sz="1800" smtClean="0">
              <a:latin typeface="Comic Sans MS" pitchFamily="66" charset="0"/>
            </a:endParaRPr>
          </a:p>
          <a:p>
            <a:r>
              <a:rPr lang="en-US" sz="1600" smtClean="0">
                <a:latin typeface="Comic Sans MS" pitchFamily="66" charset="0"/>
              </a:rPr>
              <a:t>Circular colliders =&gt;</a:t>
            </a:r>
          </a:p>
          <a:p>
            <a:r>
              <a:rPr lang="en-US" sz="1600" smtClean="0">
                <a:latin typeface="Comic Sans MS" pitchFamily="66" charset="0"/>
              </a:rPr>
              <a:t>SuperKEKb, 1-4 nC / 2 bunches @50 Hz,En 3.5-4 GeV. Emittance 2100-&gt;10</a:t>
            </a:r>
            <a:r>
              <a:rPr lang="en-US" sz="1600" smtClean="0">
                <a:latin typeface="Symbol" pitchFamily="18" charset="2"/>
              </a:rPr>
              <a:t> m</a:t>
            </a:r>
            <a:r>
              <a:rPr lang="en-US" sz="1600" smtClean="0">
                <a:latin typeface="Comic Sans MS" pitchFamily="66" charset="0"/>
              </a:rPr>
              <a:t>m</a:t>
            </a:r>
          </a:p>
          <a:p>
            <a:r>
              <a:rPr lang="en-US" sz="1600" smtClean="0">
                <a:latin typeface="Comic Sans MS" pitchFamily="66" charset="0"/>
              </a:rPr>
              <a:t>TLEP 2 10</a:t>
            </a:r>
            <a:r>
              <a:rPr lang="en-US" sz="1600" baseline="30000" smtClean="0">
                <a:latin typeface="Comic Sans MS" pitchFamily="66" charset="0"/>
              </a:rPr>
              <a:t>10</a:t>
            </a:r>
            <a:r>
              <a:rPr lang="en-US" sz="1600" smtClean="0">
                <a:latin typeface="Comic Sans MS" pitchFamily="66" charset="0"/>
              </a:rPr>
              <a:t> e</a:t>
            </a:r>
            <a:r>
              <a:rPr lang="en-US" sz="1600" baseline="30000" smtClean="0">
                <a:latin typeface="Comic Sans MS" pitchFamily="66" charset="0"/>
              </a:rPr>
              <a:t>+</a:t>
            </a:r>
            <a:r>
              <a:rPr lang="en-US" sz="1600" smtClean="0">
                <a:latin typeface="Comic Sans MS" pitchFamily="66" charset="0"/>
              </a:rPr>
              <a:t> sec. Top up injection</a:t>
            </a:r>
          </a:p>
          <a:p>
            <a:pPr marL="0" indent="0">
              <a:buNone/>
            </a:pPr>
            <a:endParaRPr lang="en-US" sz="1800" smtClean="0">
              <a:latin typeface="Comic Sans MS" pitchFamily="66" charset="0"/>
            </a:endParaRPr>
          </a:p>
          <a:p>
            <a:r>
              <a:rPr lang="en-US" sz="1800" smtClean="0">
                <a:latin typeface="Comic Sans MS" pitchFamily="66" charset="0"/>
              </a:rPr>
              <a:t>Polarized bremsstrahlung. JLAB CEBAF. PEPPo experiment as a demonstrator</a:t>
            </a:r>
          </a:p>
          <a:p>
            <a:endParaRPr lang="en-US" sz="180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180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64" y="1295400"/>
            <a:ext cx="506329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3D36-E2C3-4D18-9B2B-24CC68007666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8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3788964" y="3352800"/>
            <a:ext cx="5063290" cy="152400"/>
            <a:chOff x="2743200" y="5867400"/>
            <a:chExt cx="5867398" cy="304799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2743200" y="586740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2743200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>
              <a:off x="8610598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2743200" y="616857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lèche gauche 6"/>
          <p:cNvSpPr/>
          <p:nvPr/>
        </p:nvSpPr>
        <p:spPr>
          <a:xfrm>
            <a:off x="3276600" y="3390900"/>
            <a:ext cx="381000" cy="1143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3775910" y="1928148"/>
            <a:ext cx="5063290" cy="205451"/>
            <a:chOff x="2743200" y="5867400"/>
            <a:chExt cx="5867398" cy="304799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2743200" y="586740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2743200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8610598" y="5867400"/>
              <a:ext cx="0" cy="3047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2743200" y="6168570"/>
              <a:ext cx="58673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577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Comic Sans MS" pitchFamily="66" charset="0"/>
              </a:rPr>
              <a:t>‘New’ </a:t>
            </a:r>
            <a:r>
              <a:rPr lang="en-US" sz="2800" dirty="0" smtClean="0">
                <a:latin typeface="Comic Sans MS" pitchFamily="66" charset="0"/>
              </a:rPr>
              <a:t>schemes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How can the constraints be reduced during the design phase?</a:t>
            </a:r>
          </a:p>
          <a:p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PEDD and melting =&gt; Separate the gamma production and the pair </a:t>
            </a:r>
            <a:r>
              <a:rPr lang="en-US" sz="1800" dirty="0" smtClean="0">
                <a:latin typeface="Comic Sans MS" pitchFamily="66" charset="0"/>
              </a:rPr>
              <a:t>production, reduction of the ionization losses :                                       ILC </a:t>
            </a:r>
            <a:r>
              <a:rPr lang="en-US" sz="1800" dirty="0" smtClean="0">
                <a:latin typeface="Comic Sans MS" pitchFamily="66" charset="0"/>
              </a:rPr>
              <a:t>=&gt; </a:t>
            </a:r>
            <a:r>
              <a:rPr lang="en-US" sz="1800" dirty="0" err="1" smtClean="0">
                <a:latin typeface="Comic Sans MS" pitchFamily="66" charset="0"/>
              </a:rPr>
              <a:t>Undulator</a:t>
            </a:r>
            <a:r>
              <a:rPr lang="en-US" sz="1800" dirty="0" smtClean="0">
                <a:latin typeface="Comic Sans MS" pitchFamily="66" charset="0"/>
              </a:rPr>
              <a:t>, CLIC=&gt; Hybrid. Alternative Compton sources</a:t>
            </a:r>
          </a:p>
          <a:p>
            <a:pPr marL="0" indent="0">
              <a:buNone/>
            </a:pP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Injection in damping rings. Stacking and consequently beam shaping</a:t>
            </a:r>
          </a:p>
          <a:p>
            <a:pPr marL="0" indent="0">
              <a:buNone/>
            </a:pPr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Polarized bremsstrahlung for low polarized intensity sources</a:t>
            </a:r>
          </a:p>
          <a:p>
            <a:endParaRPr lang="en-US" sz="1800" dirty="0" smtClean="0">
              <a:latin typeface="Comic Sans MS" pitchFamily="66" charset="0"/>
            </a:endParaRPr>
          </a:p>
          <a:p>
            <a:r>
              <a:rPr lang="en-US" sz="1800" dirty="0" smtClean="0">
                <a:latin typeface="Comic Sans MS" pitchFamily="66" charset="0"/>
              </a:rPr>
              <a:t>Beam shaping before DR injection</a:t>
            </a:r>
          </a:p>
          <a:p>
            <a:endParaRPr lang="en-US" sz="1800" dirty="0">
              <a:latin typeface="Comic Sans MS" pitchFamily="66" charset="0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270C-7186-4D01-A90C-7A95B73B62D0}" type="datetime1">
              <a:rPr lang="fr-FR" smtClean="0"/>
              <a:t>04/06/2013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Alessandro Variola, LAL ORSAY, In2p3-CNRS European Advanced Accelerator Concepts Workshop Isola d’Elba 2-7 June 2013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40B1-9D68-4219-AD1B-1A3AAF157C0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8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2871</Words>
  <Application>Microsoft Office PowerPoint</Application>
  <PresentationFormat>Affichage à l'écran (4:3)</PresentationFormat>
  <Paragraphs>400</Paragraphs>
  <Slides>28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Bitmap Image</vt:lpstr>
      <vt:lpstr>Advanced Positron Sources Alessandro Variola, LAL Orsay in2p3 - CNRS</vt:lpstr>
      <vt:lpstr>Outlook</vt:lpstr>
      <vt:lpstr>Why positron sources are so important for colliders?</vt:lpstr>
      <vt:lpstr>What are the main constraints?</vt:lpstr>
      <vt:lpstr>Classical sources, scheme</vt:lpstr>
      <vt:lpstr>Classical sources, Capture</vt:lpstr>
      <vt:lpstr>Classical sources / performances</vt:lpstr>
      <vt:lpstr>New colliders projects: challenges. The Current and the Polarization</vt:lpstr>
      <vt:lpstr>‘New’ schemes</vt:lpstr>
      <vt:lpstr>Présentation PowerPoint</vt:lpstr>
      <vt:lpstr> Gamma separation: ILC Positron source schematic. Undulator Undulator and laser =&gt; Polarization </vt:lpstr>
      <vt:lpstr> Gamma separation: ILC Positron source schematic. Undulator </vt:lpstr>
      <vt:lpstr>E166 – results!!! Observation of Polarized Positrons from an Undulator-Based Source, G.Alexander et al. PRL 100, 210801 (2008)</vt:lpstr>
      <vt:lpstr> Gamma separation CLIC Hybrid Source</vt:lpstr>
      <vt:lpstr>CLIC Positron source</vt:lpstr>
      <vt:lpstr>ILC-CLIC, Compton backscattering T. Omori et al., Nucl. Inst. Meth. A500 (2003) 232. =&gt; CO2 lasers S.Araki et al. arXiv:physics/0509016v2 [physics.acc-ph] 15 Sep 2005 =&gt; FP cavities I Pogorelski, V Yakimenko, PAC 2007 proceedings, Albuquerque I Chaikovska PhD Thesis  </vt:lpstr>
      <vt:lpstr>Présentation PowerPoint</vt:lpstr>
      <vt:lpstr>Présentation PowerPoint</vt:lpstr>
      <vt:lpstr>Présentation PowerPoint</vt:lpstr>
      <vt:lpstr>Target technology, some examples</vt:lpstr>
      <vt:lpstr>DR stacking and cooling</vt:lpstr>
      <vt:lpstr>Capture and shaping</vt:lpstr>
      <vt:lpstr>Possible R&amp;D…. A lot</vt:lpstr>
      <vt:lpstr>Présentation PowerPoint</vt:lpstr>
      <vt:lpstr>Ultimate idea. Schwinger limit  </vt:lpstr>
      <vt:lpstr>Positron sources and Plasma accelerators A point of view </vt:lpstr>
      <vt:lpstr>Conclusions</vt:lpstr>
      <vt:lpstr>Présentation PowerPoint</vt:lpstr>
    </vt:vector>
  </TitlesOfParts>
  <Company>LAL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Alessandro Variola</dc:creator>
  <cp:lastModifiedBy>Alessandro Variola</cp:lastModifiedBy>
  <cp:revision>119</cp:revision>
  <cp:lastPrinted>2013-05-27T13:59:49Z</cp:lastPrinted>
  <dcterms:created xsi:type="dcterms:W3CDTF">2013-05-10T15:24:09Z</dcterms:created>
  <dcterms:modified xsi:type="dcterms:W3CDTF">2013-06-04T08:31:45Z</dcterms:modified>
</cp:coreProperties>
</file>