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67" r:id="rId3"/>
  </p:sldMasterIdLst>
  <p:notesMasterIdLst>
    <p:notesMasterId r:id="rId39"/>
  </p:notesMasterIdLst>
  <p:handoutMasterIdLst>
    <p:handoutMasterId r:id="rId40"/>
  </p:handoutMasterIdLst>
  <p:sldIdLst>
    <p:sldId id="256" r:id="rId4"/>
    <p:sldId id="321" r:id="rId5"/>
    <p:sldId id="333" r:id="rId6"/>
    <p:sldId id="335" r:id="rId7"/>
    <p:sldId id="322" r:id="rId8"/>
    <p:sldId id="339" r:id="rId9"/>
    <p:sldId id="324" r:id="rId10"/>
    <p:sldId id="325" r:id="rId11"/>
    <p:sldId id="327" r:id="rId12"/>
    <p:sldId id="328" r:id="rId13"/>
    <p:sldId id="307" r:id="rId14"/>
    <p:sldId id="336" r:id="rId15"/>
    <p:sldId id="326" r:id="rId16"/>
    <p:sldId id="286" r:id="rId17"/>
    <p:sldId id="289" r:id="rId18"/>
    <p:sldId id="329" r:id="rId19"/>
    <p:sldId id="332" r:id="rId20"/>
    <p:sldId id="340" r:id="rId21"/>
    <p:sldId id="338" r:id="rId22"/>
    <p:sldId id="341" r:id="rId23"/>
    <p:sldId id="314" r:id="rId24"/>
    <p:sldId id="316" r:id="rId25"/>
    <p:sldId id="317" r:id="rId26"/>
    <p:sldId id="319" r:id="rId27"/>
    <p:sldId id="318" r:id="rId28"/>
    <p:sldId id="337" r:id="rId29"/>
    <p:sldId id="303" r:id="rId30"/>
    <p:sldId id="299" r:id="rId31"/>
    <p:sldId id="334" r:id="rId32"/>
    <p:sldId id="300" r:id="rId33"/>
    <p:sldId id="302" r:id="rId34"/>
    <p:sldId id="304" r:id="rId35"/>
    <p:sldId id="288" r:id="rId36"/>
    <p:sldId id="309" r:id="rId37"/>
    <p:sldId id="263" r:id="rId38"/>
  </p:sldIdLst>
  <p:sldSz cx="9144000" cy="6858000" type="screen4x3"/>
  <p:notesSz cx="9942513" cy="6810375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0504D"/>
    <a:srgbClr val="FF3300"/>
    <a:srgbClr val="3333CC"/>
    <a:srgbClr val="66FFFF"/>
    <a:srgbClr val="008000"/>
    <a:srgbClr val="92D050"/>
    <a:srgbClr val="66FF66"/>
    <a:srgbClr val="00CC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072" autoAdjust="0"/>
  </p:normalViewPr>
  <p:slideViewPr>
    <p:cSldViewPr>
      <p:cViewPr varScale="1">
        <p:scale>
          <a:sx n="101" d="100"/>
          <a:sy n="101" d="100"/>
        </p:scale>
        <p:origin x="-57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8422" cy="3405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631790" y="0"/>
            <a:ext cx="4308422" cy="3405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DC0155-8053-4E08-84BD-E575EC05E1BF}" type="datetimeFigureOut">
              <a:rPr lang="en-US" smtClean="0"/>
              <a:t>6/2/2013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6468674"/>
            <a:ext cx="4308422" cy="3405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631790" y="6468674"/>
            <a:ext cx="4308422" cy="3405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272422-B10E-4BAC-AF19-B81FD8E48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1810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84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632450" y="0"/>
            <a:ext cx="43084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54A1F4-DEAF-49DB-A2C6-693D514D3182}" type="datetimeFigureOut">
              <a:rPr lang="en-US" smtClean="0"/>
              <a:t>6/2/2013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5187" cy="25542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93775" y="3235325"/>
            <a:ext cx="7954963" cy="30638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469063"/>
            <a:ext cx="430847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632450" y="6469063"/>
            <a:ext cx="430847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56ECC8-66F7-4C43-B515-631A249A5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356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6ECC8-66F7-4C43-B515-631A249A567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8524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6ECC8-66F7-4C43-B515-631A249A567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852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6ECC8-66F7-4C43-B515-631A249A567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852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6ECC8-66F7-4C43-B515-631A249A567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852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 txBox="1">
            <a:spLocks noGrp="1" noChangeArrowheads="1"/>
          </p:cNvSpPr>
          <p:nvPr/>
        </p:nvSpPr>
        <p:spPr bwMode="auto">
          <a:xfrm>
            <a:off x="5632778" y="6468932"/>
            <a:ext cx="4307417" cy="340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9868A9EF-9286-4F56-98B7-646B10CB17BB}" type="slidenum">
              <a:rPr lang="de-DE" sz="1200"/>
              <a:pPr algn="r" eaLnBrk="1" hangingPunct="1"/>
              <a:t>11</a:t>
            </a:fld>
            <a:endParaRPr lang="de-DE" sz="120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6ECC8-66F7-4C43-B515-631A249A567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8524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 txBox="1">
            <a:spLocks noGrp="1" noChangeArrowheads="1"/>
          </p:cNvSpPr>
          <p:nvPr/>
        </p:nvSpPr>
        <p:spPr bwMode="auto">
          <a:xfrm>
            <a:off x="5632778" y="6468932"/>
            <a:ext cx="4307417" cy="340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9868A9EF-9286-4F56-98B7-646B10CB17BB}" type="slidenum">
              <a:rPr lang="de-DE" sz="1200"/>
              <a:pPr algn="r" eaLnBrk="1" hangingPunct="1"/>
              <a:t>13</a:t>
            </a:fld>
            <a:endParaRPr lang="de-DE" sz="120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600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6ECC8-66F7-4C43-B515-631A249A567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1617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6ECC8-66F7-4C43-B515-631A249A567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1617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6ECC8-66F7-4C43-B515-631A249A567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161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900113" y="692150"/>
            <a:ext cx="6767512" cy="5046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900113" y="1268413"/>
            <a:ext cx="6767512" cy="576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52266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539552" y="332656"/>
            <a:ext cx="8207375" cy="9353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aseline="0">
                <a:solidFill>
                  <a:srgbClr val="003E89"/>
                </a:solidFill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468313" y="1557338"/>
            <a:ext cx="8207375" cy="4392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58552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468313" y="1557338"/>
            <a:ext cx="8207375" cy="439261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03E89"/>
              </a:buClr>
              <a:buFont typeface="Wingdings" pitchFamily="2" charset="2"/>
              <a:buChar char="§"/>
              <a:defRPr sz="1800" baseline="0"/>
            </a:lvl1pPr>
            <a:lvl2pPr marL="742950" indent="-285750">
              <a:buClr>
                <a:srgbClr val="003E89"/>
              </a:buClr>
              <a:buFont typeface="Wingdings" pitchFamily="2" charset="2"/>
              <a:buChar char="§"/>
              <a:defRPr sz="1600" baseline="0"/>
            </a:lvl2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sp>
        <p:nvSpPr>
          <p:cNvPr id="4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539552" y="332656"/>
            <a:ext cx="8207375" cy="9353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aseline="0">
                <a:solidFill>
                  <a:srgbClr val="003E89"/>
                </a:solidFill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02355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986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539552" y="332656"/>
            <a:ext cx="8207375" cy="9353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aseline="0">
                <a:solidFill>
                  <a:srgbClr val="003E89"/>
                </a:solidFill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468313" y="1557338"/>
            <a:ext cx="8207375" cy="4392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58301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468313" y="1557338"/>
            <a:ext cx="8207375" cy="439261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03E89"/>
              </a:buClr>
              <a:buFont typeface="Wingdings" pitchFamily="2" charset="2"/>
              <a:buChar char="§"/>
              <a:defRPr sz="1800" baseline="0"/>
            </a:lvl1pPr>
            <a:lvl2pPr marL="742950" indent="-285750">
              <a:buClr>
                <a:srgbClr val="003E89"/>
              </a:buClr>
              <a:buFont typeface="Wingdings" pitchFamily="2" charset="2"/>
              <a:buChar char="§"/>
              <a:defRPr sz="1600" baseline="0"/>
            </a:lvl2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sp>
        <p:nvSpPr>
          <p:cNvPr id="4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539552" y="332656"/>
            <a:ext cx="8207375" cy="9353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aseline="0">
                <a:solidFill>
                  <a:srgbClr val="003E89"/>
                </a:solidFill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809713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5264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175" y="-7938"/>
            <a:ext cx="9140825" cy="6856413"/>
          </a:xfrm>
          <a:prstGeom prst="rect">
            <a:avLst/>
          </a:prstGeom>
          <a:solidFill>
            <a:srgbClr val="00589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1027" name="Gruppieren 18"/>
          <p:cNvGrpSpPr>
            <a:grpSpLocks/>
          </p:cNvGrpSpPr>
          <p:nvPr/>
        </p:nvGrpSpPr>
        <p:grpSpPr bwMode="auto">
          <a:xfrm>
            <a:off x="-3175" y="0"/>
            <a:ext cx="9144000" cy="6858000"/>
            <a:chOff x="-3175" y="-19275"/>
            <a:chExt cx="9144000" cy="6858000"/>
          </a:xfrm>
        </p:grpSpPr>
        <p:grpSp>
          <p:nvGrpSpPr>
            <p:cNvPr id="1030" name="Gruppieren 14"/>
            <p:cNvGrpSpPr>
              <a:grpSpLocks/>
            </p:cNvGrpSpPr>
            <p:nvPr/>
          </p:nvGrpSpPr>
          <p:grpSpPr bwMode="auto">
            <a:xfrm>
              <a:off x="-3175" y="-19275"/>
              <a:ext cx="9144000" cy="6858000"/>
              <a:chOff x="0" y="0"/>
              <a:chExt cx="9144000" cy="6858000"/>
            </a:xfrm>
          </p:grpSpPr>
          <p:sp>
            <p:nvSpPr>
              <p:cNvPr id="1034" name="Rectangle 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87338" cy="287338"/>
              </a:xfrm>
              <a:prstGeom prst="rect">
                <a:avLst/>
              </a:prstGeom>
              <a:solidFill>
                <a:srgbClr val="CF68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mpd="dbl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35" name="Rectangle 6"/>
              <p:cNvSpPr>
                <a:spLocks noChangeArrowheads="1"/>
              </p:cNvSpPr>
              <p:nvPr/>
            </p:nvSpPr>
            <p:spPr bwMode="auto">
              <a:xfrm>
                <a:off x="6350" y="6426140"/>
                <a:ext cx="3059113" cy="144463"/>
              </a:xfrm>
              <a:prstGeom prst="rect">
                <a:avLst/>
              </a:prstGeom>
              <a:solidFill>
                <a:srgbClr val="CF68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36" name="Rectangle 7"/>
              <p:cNvSpPr>
                <a:spLocks noChangeArrowheads="1"/>
              </p:cNvSpPr>
              <p:nvPr/>
            </p:nvSpPr>
            <p:spPr bwMode="auto">
              <a:xfrm>
                <a:off x="0" y="6713538"/>
                <a:ext cx="3059113" cy="144462"/>
              </a:xfrm>
              <a:prstGeom prst="rect">
                <a:avLst/>
              </a:prstGeom>
              <a:solidFill>
                <a:srgbClr val="9C9C9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37" name="Rectangle 8"/>
              <p:cNvSpPr>
                <a:spLocks noChangeArrowheads="1"/>
              </p:cNvSpPr>
              <p:nvPr/>
            </p:nvSpPr>
            <p:spPr bwMode="auto">
              <a:xfrm>
                <a:off x="3057525" y="6567488"/>
                <a:ext cx="3059113" cy="144462"/>
              </a:xfrm>
              <a:prstGeom prst="rect">
                <a:avLst/>
              </a:pr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38" name="Rectangle 9"/>
              <p:cNvSpPr>
                <a:spLocks noChangeArrowheads="1"/>
              </p:cNvSpPr>
              <p:nvPr/>
            </p:nvSpPr>
            <p:spPr bwMode="auto">
              <a:xfrm>
                <a:off x="3174" y="6570603"/>
                <a:ext cx="3059113" cy="144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39" name="Rectangle 10"/>
              <p:cNvSpPr>
                <a:spLocks noChangeArrowheads="1"/>
              </p:cNvSpPr>
              <p:nvPr/>
            </p:nvSpPr>
            <p:spPr bwMode="auto">
              <a:xfrm>
                <a:off x="3062287" y="6711950"/>
                <a:ext cx="6081713" cy="1444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1031" name="Gruppieren 15"/>
            <p:cNvGrpSpPr>
              <a:grpSpLocks/>
            </p:cNvGrpSpPr>
            <p:nvPr/>
          </p:nvGrpSpPr>
          <p:grpSpPr bwMode="auto">
            <a:xfrm>
              <a:off x="6011863" y="5157788"/>
              <a:ext cx="2808287" cy="1228725"/>
              <a:chOff x="6011863" y="5157788"/>
              <a:chExt cx="2808287" cy="1228725"/>
            </a:xfrm>
          </p:grpSpPr>
          <p:pic>
            <p:nvPicPr>
              <p:cNvPr id="1032" name="Grafik 1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0276"/>
              <a:stretch>
                <a:fillRect/>
              </a:stretch>
            </p:blipFill>
            <p:spPr bwMode="auto">
              <a:xfrm>
                <a:off x="7077075" y="5157788"/>
                <a:ext cx="1743075" cy="1228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3" name="Bild 4" descr="DDC_Sticker_groß_Schatten_RGB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11863" y="5229225"/>
                <a:ext cx="1008062" cy="1008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287338" cy="287338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/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/>
          </a:p>
        </p:txBody>
      </p:sp>
      <p:grpSp>
        <p:nvGrpSpPr>
          <p:cNvPr id="2064" name="Group 16"/>
          <p:cNvGrpSpPr>
            <a:grpSpLocks/>
          </p:cNvGrpSpPr>
          <p:nvPr/>
        </p:nvGrpSpPr>
        <p:grpSpPr bwMode="auto">
          <a:xfrm>
            <a:off x="0" y="6575425"/>
            <a:ext cx="9144001" cy="290513"/>
            <a:chOff x="0" y="4142"/>
            <a:chExt cx="5760" cy="183"/>
          </a:xfrm>
        </p:grpSpPr>
        <p:sp>
          <p:nvSpPr>
            <p:cNvPr id="9" name="Rectangle 6"/>
            <p:cNvSpPr>
              <a:spLocks noChangeArrowheads="1"/>
            </p:cNvSpPr>
            <p:nvPr userDrawn="1"/>
          </p:nvSpPr>
          <p:spPr bwMode="auto">
            <a:xfrm>
              <a:off x="0" y="4142"/>
              <a:ext cx="1927" cy="91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10" name="Rectangle 7"/>
            <p:cNvSpPr>
              <a:spLocks noChangeArrowheads="1"/>
            </p:cNvSpPr>
            <p:nvPr userDrawn="1"/>
          </p:nvSpPr>
          <p:spPr bwMode="auto">
            <a:xfrm>
              <a:off x="1926" y="4142"/>
              <a:ext cx="3834" cy="91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 dirty="0"/>
            </a:p>
          </p:txBody>
        </p:sp>
        <p:sp>
          <p:nvSpPr>
            <p:cNvPr id="12" name="Rectangle 15"/>
            <p:cNvSpPr>
              <a:spLocks noChangeArrowheads="1"/>
            </p:cNvSpPr>
            <p:nvPr userDrawn="1"/>
          </p:nvSpPr>
          <p:spPr bwMode="auto">
            <a:xfrm>
              <a:off x="0" y="4232"/>
              <a:ext cx="1927" cy="93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</p:grp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7055769" y="6532219"/>
            <a:ext cx="2088232" cy="2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de-DE" sz="800" dirty="0" smtClean="0">
                <a:solidFill>
                  <a:schemeClr val="bg1"/>
                </a:solidFill>
                <a:latin typeface="Arial" pitchFamily="34" charset="0"/>
              </a:rPr>
              <a:t>Member </a:t>
            </a:r>
            <a:r>
              <a:rPr lang="de-DE" sz="800" dirty="0" err="1" smtClean="0">
                <a:solidFill>
                  <a:schemeClr val="bg1"/>
                </a:solidFill>
                <a:latin typeface="Arial" pitchFamily="34" charset="0"/>
              </a:rPr>
              <a:t>of</a:t>
            </a:r>
            <a:r>
              <a:rPr lang="de-DE" sz="800" dirty="0" smtClean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de-DE" sz="800" dirty="0" err="1" smtClean="0">
                <a:solidFill>
                  <a:schemeClr val="bg1"/>
                </a:solidFill>
                <a:latin typeface="Arial" pitchFamily="34" charset="0"/>
              </a:rPr>
              <a:t>the</a:t>
            </a:r>
            <a:r>
              <a:rPr lang="de-DE" sz="800" dirty="0" smtClean="0">
                <a:solidFill>
                  <a:schemeClr val="bg1"/>
                </a:solidFill>
                <a:latin typeface="Arial" pitchFamily="34" charset="0"/>
              </a:rPr>
              <a:t> Helmholtz</a:t>
            </a:r>
            <a:r>
              <a:rPr lang="de-DE" sz="800" baseline="0" dirty="0" smtClean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de-DE" sz="800" dirty="0" err="1" smtClean="0">
                <a:solidFill>
                  <a:schemeClr val="bg1"/>
                </a:solidFill>
                <a:latin typeface="Arial" pitchFamily="34" charset="0"/>
              </a:rPr>
              <a:t>Association</a:t>
            </a:r>
            <a:endParaRPr lang="de-DE" sz="800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053" name="Grafik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010" y="6149975"/>
            <a:ext cx="1189038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410" y="6149975"/>
            <a:ext cx="792163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Textfeld 16"/>
          <p:cNvSpPr txBox="1">
            <a:spLocks noChangeArrowheads="1"/>
          </p:cNvSpPr>
          <p:nvPr/>
        </p:nvSpPr>
        <p:spPr bwMode="auto">
          <a:xfrm>
            <a:off x="144463" y="6524625"/>
            <a:ext cx="9715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de-DE" sz="10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Page </a:t>
            </a:r>
            <a:fld id="{80E3A880-8025-4CA3-80DB-7E02AD1002EC}" type="slidenum">
              <a:rPr lang="de-DE" sz="1000" smtClean="0">
                <a:solidFill>
                  <a:schemeClr val="bg1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de-DE" sz="1000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2066" name="Text Box 18"/>
          <p:cNvSpPr txBox="1">
            <a:spLocks noChangeArrowheads="1"/>
          </p:cNvSpPr>
          <p:nvPr/>
        </p:nvSpPr>
        <p:spPr bwMode="auto">
          <a:xfrm>
            <a:off x="3057525" y="6677819"/>
            <a:ext cx="1226443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k.steiniger@hzdr.de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 Box 21"/>
          <p:cNvSpPr txBox="1">
            <a:spLocks noChangeArrowheads="1"/>
          </p:cNvSpPr>
          <p:nvPr userDrawn="1"/>
        </p:nvSpPr>
        <p:spPr bwMode="auto">
          <a:xfrm>
            <a:off x="3057525" y="6524625"/>
            <a:ext cx="3816425" cy="233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de-DE" sz="900" dirty="0" smtClean="0">
                <a:solidFill>
                  <a:schemeClr val="bg1"/>
                </a:solidFill>
                <a:latin typeface="Arial" pitchFamily="34" charset="0"/>
              </a:rPr>
              <a:t>Klaus Steiniger ·</a:t>
            </a:r>
            <a:r>
              <a:rPr lang="de-DE" sz="900" baseline="0" dirty="0" smtClean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de-DE" sz="900" dirty="0" smtClean="0">
                <a:solidFill>
                  <a:schemeClr val="bg1"/>
                </a:solidFill>
                <a:latin typeface="Arial" pitchFamily="34" charset="0"/>
              </a:rPr>
              <a:t>Laser</a:t>
            </a:r>
            <a:r>
              <a:rPr lang="de-DE" sz="900" baseline="0" dirty="0" smtClean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de-DE" sz="900" dirty="0" err="1" smtClean="0">
                <a:solidFill>
                  <a:schemeClr val="bg1"/>
                </a:solidFill>
                <a:latin typeface="Arial" pitchFamily="34" charset="0"/>
              </a:rPr>
              <a:t>Particle</a:t>
            </a:r>
            <a:r>
              <a:rPr lang="de-DE" sz="900" dirty="0" smtClean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de-DE" sz="900" dirty="0" err="1" smtClean="0">
                <a:solidFill>
                  <a:schemeClr val="bg1"/>
                </a:solidFill>
                <a:latin typeface="Arial" pitchFamily="34" charset="0"/>
              </a:rPr>
              <a:t>Acceleration</a:t>
            </a:r>
            <a:r>
              <a:rPr lang="de-DE" sz="900" dirty="0" smtClean="0">
                <a:solidFill>
                  <a:schemeClr val="bg1"/>
                </a:solidFill>
                <a:latin typeface="Arial" pitchFamily="34" charset="0"/>
              </a:rPr>
              <a:t> Division · www.hzdr.de/fwt</a:t>
            </a:r>
            <a:endParaRPr lang="de-DE" sz="900" dirty="0">
              <a:solidFill>
                <a:schemeClr val="bg1"/>
              </a:solidFill>
              <a:latin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4" r:id="rId2"/>
    <p:sldLayoutId id="2147483666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287338" cy="287338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/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>
              <a:solidFill>
                <a:prstClr val="black"/>
              </a:solidFill>
            </a:endParaRPr>
          </a:p>
        </p:txBody>
      </p:sp>
      <p:grpSp>
        <p:nvGrpSpPr>
          <p:cNvPr id="2064" name="Group 16"/>
          <p:cNvGrpSpPr>
            <a:grpSpLocks/>
          </p:cNvGrpSpPr>
          <p:nvPr/>
        </p:nvGrpSpPr>
        <p:grpSpPr bwMode="auto">
          <a:xfrm>
            <a:off x="0" y="6575425"/>
            <a:ext cx="9144001" cy="290513"/>
            <a:chOff x="0" y="4142"/>
            <a:chExt cx="5760" cy="183"/>
          </a:xfrm>
        </p:grpSpPr>
        <p:sp>
          <p:nvSpPr>
            <p:cNvPr id="9" name="Rectangle 6"/>
            <p:cNvSpPr>
              <a:spLocks noChangeArrowheads="1"/>
            </p:cNvSpPr>
            <p:nvPr userDrawn="1"/>
          </p:nvSpPr>
          <p:spPr bwMode="auto">
            <a:xfrm>
              <a:off x="0" y="4142"/>
              <a:ext cx="1927" cy="91"/>
            </a:xfrm>
            <a:prstGeom prst="rect">
              <a:avLst/>
            </a:prstGeom>
            <a:solidFill>
              <a:srgbClr val="9C9C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0" name="Rectangle 7"/>
            <p:cNvSpPr>
              <a:spLocks noChangeArrowheads="1"/>
            </p:cNvSpPr>
            <p:nvPr userDrawn="1"/>
          </p:nvSpPr>
          <p:spPr bwMode="auto">
            <a:xfrm>
              <a:off x="1926" y="4142"/>
              <a:ext cx="3834" cy="91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2" name="Rectangle 15"/>
            <p:cNvSpPr>
              <a:spLocks noChangeArrowheads="1"/>
            </p:cNvSpPr>
            <p:nvPr userDrawn="1"/>
          </p:nvSpPr>
          <p:spPr bwMode="auto">
            <a:xfrm>
              <a:off x="0" y="4232"/>
              <a:ext cx="1927" cy="93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solidFill>
                  <a:prstClr val="black"/>
                </a:solidFill>
              </a:endParaRPr>
            </a:p>
          </p:txBody>
        </p:sp>
      </p:grp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7055769" y="6532219"/>
            <a:ext cx="2088232" cy="2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de-DE" sz="800" dirty="0" smtClean="0">
                <a:solidFill>
                  <a:prstClr val="white"/>
                </a:solidFill>
                <a:latin typeface="Arial" pitchFamily="34" charset="0"/>
              </a:rPr>
              <a:t>Mitglied </a:t>
            </a:r>
            <a:r>
              <a:rPr lang="de-DE" sz="800" dirty="0">
                <a:solidFill>
                  <a:prstClr val="white"/>
                </a:solidFill>
                <a:latin typeface="Arial" pitchFamily="34" charset="0"/>
              </a:rPr>
              <a:t>der Helmholtz-Gemeinschaft</a:t>
            </a:r>
          </a:p>
        </p:txBody>
      </p:sp>
      <p:pic>
        <p:nvPicPr>
          <p:cNvPr id="2053" name="Grafik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010" y="6149975"/>
            <a:ext cx="1189038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410" y="6149975"/>
            <a:ext cx="792163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Textfeld 16"/>
          <p:cNvSpPr txBox="1">
            <a:spLocks noChangeArrowheads="1"/>
          </p:cNvSpPr>
          <p:nvPr/>
        </p:nvSpPr>
        <p:spPr bwMode="auto">
          <a:xfrm>
            <a:off x="144463" y="6524625"/>
            <a:ext cx="9715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de-DE" sz="1000" smtClean="0">
                <a:solidFill>
                  <a:prstClr val="white"/>
                </a:solidFill>
                <a:latin typeface="Arial" charset="0"/>
                <a:cs typeface="Arial" charset="0"/>
              </a:rPr>
              <a:t>Seite </a:t>
            </a:r>
            <a:fld id="{80E3A880-8025-4CA3-80DB-7E02AD1002EC}" type="slidenum">
              <a:rPr lang="de-DE" sz="1000" smtClean="0">
                <a:solidFill>
                  <a:prstClr val="white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de-DE" sz="1000" smtClean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2066" name="Text Box 18"/>
          <p:cNvSpPr txBox="1">
            <a:spLocks noChangeArrowheads="1"/>
          </p:cNvSpPr>
          <p:nvPr/>
        </p:nvSpPr>
        <p:spPr bwMode="auto">
          <a:xfrm>
            <a:off x="3057525" y="6677819"/>
            <a:ext cx="1226443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900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</a:rPr>
              <a:t>k.steiniger@hzdr.de</a:t>
            </a:r>
            <a:endParaRPr lang="de-DE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Text Box 21"/>
          <p:cNvSpPr txBox="1">
            <a:spLocks noChangeArrowheads="1"/>
          </p:cNvSpPr>
          <p:nvPr userDrawn="1"/>
        </p:nvSpPr>
        <p:spPr bwMode="auto">
          <a:xfrm>
            <a:off x="3057525" y="6524625"/>
            <a:ext cx="3816425" cy="233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de-DE" sz="900" dirty="0" smtClean="0">
                <a:solidFill>
                  <a:prstClr val="white"/>
                </a:solidFill>
                <a:latin typeface="Arial" pitchFamily="34" charset="0"/>
              </a:rPr>
              <a:t>Klaus Steiniger · Laser </a:t>
            </a:r>
            <a:r>
              <a:rPr lang="de-DE" sz="900" dirty="0" err="1" smtClean="0">
                <a:solidFill>
                  <a:prstClr val="white"/>
                </a:solidFill>
                <a:latin typeface="Arial" pitchFamily="34" charset="0"/>
              </a:rPr>
              <a:t>Particle</a:t>
            </a:r>
            <a:r>
              <a:rPr lang="de-DE" sz="900" dirty="0" smtClean="0">
                <a:solidFill>
                  <a:prstClr val="white"/>
                </a:solidFill>
                <a:latin typeface="Arial" pitchFamily="34" charset="0"/>
              </a:rPr>
              <a:t> </a:t>
            </a:r>
            <a:r>
              <a:rPr lang="de-DE" sz="900" dirty="0" err="1" smtClean="0">
                <a:solidFill>
                  <a:prstClr val="white"/>
                </a:solidFill>
                <a:latin typeface="Arial" pitchFamily="34" charset="0"/>
              </a:rPr>
              <a:t>Acceleration</a:t>
            </a:r>
            <a:r>
              <a:rPr lang="de-DE" sz="900" dirty="0" smtClean="0">
                <a:solidFill>
                  <a:prstClr val="white"/>
                </a:solidFill>
                <a:latin typeface="Arial" pitchFamily="34" charset="0"/>
              </a:rPr>
              <a:t> Division · www.hzdr.de/fwt</a:t>
            </a:r>
            <a:endParaRPr lang="de-DE" sz="900" dirty="0">
              <a:solidFill>
                <a:prstClr val="white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48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0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8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png"/><Relationship Id="rId4" Type="http://schemas.openxmlformats.org/officeDocument/2006/relationships/image" Target="../media/image37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44.png"/><Relationship Id="rId9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platzhalter 1"/>
          <p:cNvSpPr>
            <a:spLocks noGrp="1"/>
          </p:cNvSpPr>
          <p:nvPr>
            <p:ph type="body" sz="quarter" idx="10"/>
          </p:nvPr>
        </p:nvSpPr>
        <p:spPr bwMode="auto">
          <a:xfrm>
            <a:off x="468311" y="620713"/>
            <a:ext cx="8136137" cy="792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b="0" dirty="0" err="1" smtClean="0"/>
              <a:t>Traveling</a:t>
            </a:r>
            <a:r>
              <a:rPr lang="de-DE" b="0" dirty="0" smtClean="0"/>
              <a:t>-Wave Thomson-</a:t>
            </a:r>
            <a:r>
              <a:rPr lang="de-DE" b="0" dirty="0" err="1" smtClean="0"/>
              <a:t>Scattering</a:t>
            </a:r>
            <a:r>
              <a:rPr lang="de-DE" b="0" dirty="0" smtClean="0"/>
              <a:t> </a:t>
            </a:r>
            <a:r>
              <a:rPr lang="de-DE" b="0" dirty="0" err="1" smtClean="0"/>
              <a:t>and</a:t>
            </a:r>
            <a:r>
              <a:rPr lang="de-DE" b="0" dirty="0" smtClean="0"/>
              <a:t> </a:t>
            </a:r>
            <a:r>
              <a:rPr lang="de-DE" b="0" dirty="0" err="1" smtClean="0"/>
              <a:t>optical</a:t>
            </a:r>
            <a:r>
              <a:rPr lang="de-DE" b="0" dirty="0" smtClean="0"/>
              <a:t> FELs</a:t>
            </a: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468312" y="2278063"/>
            <a:ext cx="828015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u="sng" dirty="0" smtClean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Arial" pitchFamily="34" charset="0"/>
              </a:rPr>
              <a:t>K. Steiniger</a:t>
            </a:r>
            <a:r>
              <a:rPr lang="de-DE" sz="1400" b="1" u="sng" baseline="30000" dirty="0" smtClean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Arial" pitchFamily="34" charset="0"/>
              </a:rPr>
              <a:t>1,2</a:t>
            </a:r>
            <a:r>
              <a:rPr lang="de-DE" sz="1400" b="1" dirty="0" smtClean="0">
                <a:solidFill>
                  <a:schemeClr val="bg1"/>
                </a:solidFill>
                <a:latin typeface="Arial" pitchFamily="34" charset="0"/>
              </a:rPr>
              <a:t>, R. Pausch</a:t>
            </a:r>
            <a:r>
              <a:rPr lang="de-DE" sz="1400" b="1" baseline="30000" dirty="0">
                <a:solidFill>
                  <a:schemeClr val="bg1"/>
                </a:solidFill>
                <a:latin typeface="Arial" pitchFamily="34" charset="0"/>
              </a:rPr>
              <a:t>1,2</a:t>
            </a:r>
            <a:r>
              <a:rPr lang="de-DE" sz="1400" b="1" dirty="0" smtClean="0">
                <a:solidFill>
                  <a:schemeClr val="bg1"/>
                </a:solidFill>
                <a:latin typeface="Arial" pitchFamily="34" charset="0"/>
              </a:rPr>
              <a:t>, R. Widera</a:t>
            </a:r>
            <a:r>
              <a:rPr lang="de-DE" sz="1400" b="1" baseline="30000" dirty="0" smtClean="0">
                <a:solidFill>
                  <a:schemeClr val="bg1"/>
                </a:solidFill>
                <a:latin typeface="Arial" pitchFamily="34" charset="0"/>
              </a:rPr>
              <a:t>2</a:t>
            </a:r>
            <a:r>
              <a:rPr lang="de-DE" sz="1400" b="1" dirty="0" smtClean="0">
                <a:solidFill>
                  <a:schemeClr val="bg1"/>
                </a:solidFill>
                <a:latin typeface="Arial" pitchFamily="34" charset="0"/>
              </a:rPr>
              <a:t>, A. Debus</a:t>
            </a:r>
            <a:r>
              <a:rPr lang="de-DE" sz="1400" b="1" baseline="30000" dirty="0" smtClean="0">
                <a:solidFill>
                  <a:schemeClr val="bg1"/>
                </a:solidFill>
                <a:latin typeface="Arial" pitchFamily="34" charset="0"/>
              </a:rPr>
              <a:t>2</a:t>
            </a:r>
            <a:r>
              <a:rPr lang="de-DE" sz="1400" b="1" dirty="0">
                <a:solidFill>
                  <a:schemeClr val="bg1"/>
                </a:solidFill>
                <a:latin typeface="Arial" pitchFamily="34" charset="0"/>
              </a:rPr>
              <a:t>, </a:t>
            </a:r>
            <a:r>
              <a:rPr lang="de-DE" sz="1400" b="1" dirty="0" smtClean="0">
                <a:solidFill>
                  <a:schemeClr val="bg1"/>
                </a:solidFill>
                <a:latin typeface="Arial" pitchFamily="34" charset="0"/>
              </a:rPr>
              <a:t>T. Kluge</a:t>
            </a:r>
            <a:r>
              <a:rPr lang="de-DE" sz="1400" b="1" baseline="30000" dirty="0" smtClean="0">
                <a:solidFill>
                  <a:schemeClr val="bg1"/>
                </a:solidFill>
                <a:latin typeface="Arial" pitchFamily="34" charset="0"/>
              </a:rPr>
              <a:t>2</a:t>
            </a:r>
            <a:r>
              <a:rPr lang="de-DE" sz="1400" b="1" dirty="0" smtClean="0">
                <a:solidFill>
                  <a:schemeClr val="bg1"/>
                </a:solidFill>
                <a:latin typeface="Arial" pitchFamily="34" charset="0"/>
              </a:rPr>
              <a:t>, M. Bussmann</a:t>
            </a:r>
            <a:r>
              <a:rPr lang="de-DE" sz="1400" b="1" baseline="30000" dirty="0">
                <a:solidFill>
                  <a:schemeClr val="bg1"/>
                </a:solidFill>
                <a:latin typeface="Arial" pitchFamily="34" charset="0"/>
              </a:rPr>
              <a:t>2</a:t>
            </a:r>
            <a:r>
              <a:rPr lang="de-DE" sz="1400" b="1" dirty="0" smtClean="0">
                <a:solidFill>
                  <a:schemeClr val="bg1"/>
                </a:solidFill>
                <a:latin typeface="Arial" pitchFamily="34" charset="0"/>
              </a:rPr>
              <a:t>, T. Cowan</a:t>
            </a:r>
            <a:r>
              <a:rPr lang="de-DE" sz="1400" b="1" baseline="30000" dirty="0">
                <a:solidFill>
                  <a:schemeClr val="bg1"/>
                </a:solidFill>
                <a:latin typeface="Arial" pitchFamily="34" charset="0"/>
              </a:rPr>
              <a:t>2</a:t>
            </a:r>
            <a:r>
              <a:rPr lang="de-DE" sz="1400" b="1" dirty="0" smtClean="0">
                <a:solidFill>
                  <a:schemeClr val="bg1"/>
                </a:solidFill>
                <a:latin typeface="Arial" pitchFamily="34" charset="0"/>
              </a:rPr>
              <a:t>, U. Schramm</a:t>
            </a:r>
            <a:r>
              <a:rPr lang="de-DE" sz="1400" b="1" baseline="30000" dirty="0" smtClean="0">
                <a:solidFill>
                  <a:schemeClr val="bg1"/>
                </a:solidFill>
                <a:latin typeface="Arial" pitchFamily="34" charset="0"/>
              </a:rPr>
              <a:t>2 </a:t>
            </a:r>
            <a:r>
              <a:rPr lang="de-DE" sz="1400" b="1" dirty="0" err="1" smtClean="0">
                <a:solidFill>
                  <a:schemeClr val="bg1"/>
                </a:solidFill>
                <a:latin typeface="Arial" pitchFamily="34" charset="0"/>
              </a:rPr>
              <a:t>and</a:t>
            </a:r>
            <a:r>
              <a:rPr lang="de-DE" sz="1400" b="1" dirty="0" smtClean="0">
                <a:solidFill>
                  <a:schemeClr val="bg1"/>
                </a:solidFill>
                <a:latin typeface="Arial" pitchFamily="34" charset="0"/>
              </a:rPr>
              <a:t> R. Sauerbrey</a:t>
            </a:r>
            <a:r>
              <a:rPr lang="de-DE" sz="1400" b="1" baseline="30000" dirty="0">
                <a:solidFill>
                  <a:schemeClr val="bg1"/>
                </a:solidFill>
                <a:latin typeface="Arial" pitchFamily="34" charset="0"/>
              </a:rPr>
              <a:t>2</a:t>
            </a:r>
            <a:endParaRPr lang="de-DE" sz="14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68311" y="2852936"/>
            <a:ext cx="3047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aseline="30000" dirty="0" smtClean="0">
                <a:solidFill>
                  <a:schemeClr val="bg1"/>
                </a:solidFill>
                <a:latin typeface="Arial" pitchFamily="34" charset="0"/>
              </a:rPr>
              <a:t>1</a:t>
            </a:r>
            <a:r>
              <a:rPr lang="de-DE" sz="1200" dirty="0" smtClean="0">
                <a:solidFill>
                  <a:schemeClr val="bg1"/>
                </a:solidFill>
                <a:latin typeface="Arial" pitchFamily="34" charset="0"/>
              </a:rPr>
              <a:t> TU Dresden</a:t>
            </a:r>
          </a:p>
          <a:p>
            <a:r>
              <a:rPr lang="de-DE" sz="1200" baseline="30000" dirty="0" smtClean="0">
                <a:solidFill>
                  <a:schemeClr val="bg1"/>
                </a:solidFill>
                <a:latin typeface="Arial" pitchFamily="34" charset="0"/>
              </a:rPr>
              <a:t>2</a:t>
            </a:r>
            <a:r>
              <a:rPr lang="de-DE" sz="1200" dirty="0" smtClean="0">
                <a:solidFill>
                  <a:schemeClr val="bg1"/>
                </a:solidFill>
                <a:latin typeface="Arial" pitchFamily="34" charset="0"/>
              </a:rPr>
              <a:t> Helmholtz-Zentrum Dresden-</a:t>
            </a:r>
            <a:r>
              <a:rPr lang="de-DE" sz="1200" dirty="0" err="1" smtClean="0">
                <a:solidFill>
                  <a:schemeClr val="bg1"/>
                </a:solidFill>
                <a:latin typeface="Arial" pitchFamily="34" charset="0"/>
              </a:rPr>
              <a:t>Rossendorf</a:t>
            </a:r>
            <a:endParaRPr lang="de-DE" sz="1200" dirty="0">
              <a:solidFill>
                <a:schemeClr val="bg1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platzhalter 1"/>
          <p:cNvSpPr>
            <a:spLocks noGrp="1"/>
          </p:cNvSpPr>
          <p:nvPr>
            <p:ph type="body" sz="quarter" idx="4294967295"/>
          </p:nvPr>
        </p:nvSpPr>
        <p:spPr bwMode="auto">
          <a:xfrm>
            <a:off x="309934" y="333375"/>
            <a:ext cx="8207375" cy="43132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de-DE" sz="2200" dirty="0" smtClean="0">
                <a:solidFill>
                  <a:srgbClr val="003E89"/>
                </a:solidFill>
                <a:latin typeface="Arial" pitchFamily="34" charset="0"/>
              </a:rPr>
              <a:t>TWTS </a:t>
            </a:r>
            <a:r>
              <a:rPr lang="de-DE" sz="2200" dirty="0" err="1" smtClean="0">
                <a:solidFill>
                  <a:srgbClr val="003E89"/>
                </a:solidFill>
                <a:latin typeface="Arial" pitchFamily="34" charset="0"/>
              </a:rPr>
              <a:t>is</a:t>
            </a:r>
            <a:r>
              <a:rPr lang="de-DE" sz="2200" dirty="0" smtClean="0">
                <a:solidFill>
                  <a:srgbClr val="003E89"/>
                </a:solidFill>
                <a:latin typeface="Arial" pitchFamily="34" charset="0"/>
              </a:rPr>
              <a:t> a flexible light </a:t>
            </a:r>
            <a:r>
              <a:rPr lang="de-DE" sz="2200" dirty="0" err="1" smtClean="0">
                <a:solidFill>
                  <a:srgbClr val="003E89"/>
                </a:solidFill>
                <a:latin typeface="Arial" pitchFamily="34" charset="0"/>
              </a:rPr>
              <a:t>source</a:t>
            </a:r>
            <a:endParaRPr lang="de-DE" sz="2200" dirty="0" smtClean="0">
              <a:solidFill>
                <a:srgbClr val="003E89"/>
              </a:solidFill>
              <a:latin typeface="Arial" pitchFamily="34" charset="0"/>
            </a:endParaRPr>
          </a:p>
        </p:txBody>
      </p:sp>
      <p:pic>
        <p:nvPicPr>
          <p:cNvPr id="20" name="Grafik 26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152" y="3578352"/>
            <a:ext cx="2954338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Grafik 4" descr="UndulatorScatterEnergie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68297"/>
            <a:ext cx="4536504" cy="3872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Gerade Verbindung mit Pfeil 25"/>
          <p:cNvCxnSpPr/>
          <p:nvPr/>
        </p:nvCxnSpPr>
        <p:spPr>
          <a:xfrm>
            <a:off x="2016088" y="4047046"/>
            <a:ext cx="1295400" cy="1081087"/>
          </a:xfrm>
          <a:prstGeom prst="straightConnector1">
            <a:avLst/>
          </a:prstGeom>
          <a:ln w="41275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36"/>
          <p:cNvSpPr txBox="1">
            <a:spLocks noChangeArrowheads="1"/>
          </p:cNvSpPr>
          <p:nvPr/>
        </p:nvSpPr>
        <p:spPr bwMode="auto">
          <a:xfrm>
            <a:off x="2651088" y="4047046"/>
            <a:ext cx="3952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de-DE" sz="2800" b="1" dirty="0">
                <a:sym typeface="Symbol" pitchFamily="18" charset="2"/>
              </a:rPr>
              <a:t></a:t>
            </a:r>
            <a:endParaRPr lang="de-DE" sz="28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6228184" y="2956302"/>
            <a:ext cx="1583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chemeClr val="accent1"/>
                </a:solidFill>
              </a:rPr>
              <a:t>photon</a:t>
            </a:r>
            <a:r>
              <a:rPr lang="de-DE" b="1" dirty="0" smtClean="0">
                <a:solidFill>
                  <a:schemeClr val="accent1"/>
                </a:solidFill>
              </a:rPr>
              <a:t> </a:t>
            </a:r>
            <a:r>
              <a:rPr lang="de-DE" b="1" dirty="0" err="1" smtClean="0">
                <a:solidFill>
                  <a:schemeClr val="accent1"/>
                </a:solidFill>
              </a:rPr>
              <a:t>energy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553399" y="1052736"/>
            <a:ext cx="5785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err="1" smtClean="0"/>
              <a:t>Variing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scattered</a:t>
            </a:r>
            <a:r>
              <a:rPr lang="de-DE" dirty="0" smtClean="0"/>
              <a:t> </a:t>
            </a:r>
            <a:r>
              <a:rPr lang="de-DE" dirty="0" err="1" smtClean="0"/>
              <a:t>wavelength</a:t>
            </a:r>
            <a:r>
              <a:rPr lang="de-DE" dirty="0" smtClean="0"/>
              <a:t> </a:t>
            </a:r>
            <a:r>
              <a:rPr lang="de-DE" dirty="0" err="1" smtClean="0"/>
              <a:t>over</a:t>
            </a:r>
            <a:r>
              <a:rPr lang="de-DE" dirty="0" smtClean="0"/>
              <a:t> </a:t>
            </a:r>
            <a:r>
              <a:rPr lang="de-DE" dirty="0" err="1" smtClean="0"/>
              <a:t>orders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magnitudes</a:t>
            </a:r>
            <a:endParaRPr lang="de-DE" dirty="0"/>
          </a:p>
          <a:p>
            <a:pPr algn="ctr"/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changing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interaction</a:t>
            </a:r>
            <a:r>
              <a:rPr lang="de-DE" dirty="0" smtClean="0"/>
              <a:t> angle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54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mGraphTWT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908050"/>
            <a:ext cx="4322763" cy="545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7349" name="Gerade Verbindung 6"/>
          <p:cNvCxnSpPr>
            <a:cxnSpLocks noChangeShapeType="1"/>
          </p:cNvCxnSpPr>
          <p:nvPr/>
        </p:nvCxnSpPr>
        <p:spPr bwMode="auto">
          <a:xfrm rot="16200000" flipV="1">
            <a:off x="5615781" y="3032920"/>
            <a:ext cx="2663825" cy="144462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grpSp>
        <p:nvGrpSpPr>
          <p:cNvPr id="2" name="Gruppieren 30"/>
          <p:cNvGrpSpPr>
            <a:grpSpLocks/>
          </p:cNvGrpSpPr>
          <p:nvPr/>
        </p:nvGrpSpPr>
        <p:grpSpPr bwMode="auto">
          <a:xfrm>
            <a:off x="6184153" y="4005260"/>
            <a:ext cx="2782447" cy="304800"/>
            <a:chOff x="8128247" y="4004736"/>
            <a:chExt cx="2782101" cy="304806"/>
          </a:xfrm>
        </p:grpSpPr>
        <p:cxnSp>
          <p:nvCxnSpPr>
            <p:cNvPr id="57352" name="Gerade Verbindung mit Pfeil 26"/>
            <p:cNvCxnSpPr>
              <a:cxnSpLocks noChangeShapeType="1"/>
            </p:cNvCxnSpPr>
            <p:nvPr/>
          </p:nvCxnSpPr>
          <p:spPr bwMode="auto">
            <a:xfrm rot="10800000">
              <a:off x="8128247" y="4155551"/>
              <a:ext cx="647979" cy="1588"/>
            </a:xfrm>
            <a:prstGeom prst="straightConnector1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7353" name="Textfeld 29"/>
            <p:cNvSpPr txBox="1">
              <a:spLocks noChangeArrowheads="1"/>
            </p:cNvSpPr>
            <p:nvPr/>
          </p:nvSpPr>
          <p:spPr bwMode="auto">
            <a:xfrm>
              <a:off x="8845268" y="4004736"/>
              <a:ext cx="2065080" cy="304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sz="1400" dirty="0" err="1">
                  <a:solidFill>
                    <a:srgbClr val="FF0000"/>
                  </a:solidFill>
                </a:rPr>
                <a:t>nonlinear</a:t>
              </a:r>
              <a:r>
                <a:rPr lang="de-DE" sz="1400" dirty="0">
                  <a:solidFill>
                    <a:srgbClr val="FF0000"/>
                  </a:solidFill>
                </a:rPr>
                <a:t> Thomson </a:t>
              </a:r>
              <a:r>
                <a:rPr lang="de-DE" sz="1400" dirty="0" err="1">
                  <a:solidFill>
                    <a:srgbClr val="FF0000"/>
                  </a:solidFill>
                </a:rPr>
                <a:t>limit</a:t>
              </a:r>
              <a:endParaRPr lang="de-DE" sz="1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0" name="Textplatzhalter 1"/>
          <p:cNvSpPr txBox="1">
            <a:spLocks/>
          </p:cNvSpPr>
          <p:nvPr/>
        </p:nvSpPr>
        <p:spPr bwMode="auto">
          <a:xfrm>
            <a:off x="468313" y="333375"/>
            <a:ext cx="8207375" cy="43133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de-DE" sz="2200" dirty="0" smtClean="0">
                <a:solidFill>
                  <a:srgbClr val="003E89"/>
                </a:solidFill>
                <a:latin typeface="Arial" pitchFamily="34" charset="0"/>
              </a:rPr>
              <a:t>TWTS </a:t>
            </a:r>
            <a:r>
              <a:rPr lang="de-DE" sz="2200" dirty="0" err="1" smtClean="0">
                <a:solidFill>
                  <a:srgbClr val="003E89"/>
                </a:solidFill>
                <a:latin typeface="Arial" pitchFamily="34" charset="0"/>
              </a:rPr>
              <a:t>is</a:t>
            </a:r>
            <a:r>
              <a:rPr lang="de-DE" sz="2200" dirty="0" smtClean="0">
                <a:solidFill>
                  <a:srgbClr val="003E89"/>
                </a:solidFill>
                <a:latin typeface="Arial" pitchFamily="34" charset="0"/>
              </a:rPr>
              <a:t> a </a:t>
            </a:r>
            <a:r>
              <a:rPr lang="de-DE" sz="2200" dirty="0" err="1" smtClean="0">
                <a:solidFill>
                  <a:srgbClr val="003E89"/>
                </a:solidFill>
                <a:latin typeface="Arial" pitchFamily="34" charset="0"/>
              </a:rPr>
              <a:t>brilliant</a:t>
            </a:r>
            <a:r>
              <a:rPr lang="de-DE" sz="2200" dirty="0" smtClean="0">
                <a:solidFill>
                  <a:srgbClr val="003E89"/>
                </a:solidFill>
                <a:latin typeface="Arial" pitchFamily="34" charset="0"/>
              </a:rPr>
              <a:t> </a:t>
            </a:r>
            <a:r>
              <a:rPr lang="de-DE" sz="2200" dirty="0" err="1" smtClean="0">
                <a:solidFill>
                  <a:srgbClr val="003E89"/>
                </a:solidFill>
                <a:latin typeface="Arial" pitchFamily="34" charset="0"/>
              </a:rPr>
              <a:t>source</a:t>
            </a:r>
            <a:r>
              <a:rPr lang="de-DE" sz="2200" dirty="0" smtClean="0">
                <a:solidFill>
                  <a:srgbClr val="003E89"/>
                </a:solidFill>
                <a:latin typeface="Arial" pitchFamily="34" charset="0"/>
              </a:rPr>
              <a:t> </a:t>
            </a:r>
            <a:r>
              <a:rPr lang="de-DE" sz="2200" dirty="0" err="1" smtClean="0">
                <a:solidFill>
                  <a:srgbClr val="003E89"/>
                </a:solidFill>
                <a:latin typeface="Arial" pitchFamily="34" charset="0"/>
              </a:rPr>
              <a:t>for</a:t>
            </a:r>
            <a:r>
              <a:rPr lang="de-DE" sz="2200" dirty="0" smtClean="0">
                <a:solidFill>
                  <a:srgbClr val="003E89"/>
                </a:solidFill>
                <a:latin typeface="Arial" pitchFamily="34" charset="0"/>
              </a:rPr>
              <a:t> </a:t>
            </a:r>
            <a:r>
              <a:rPr lang="de-DE" sz="2200" dirty="0" err="1" smtClean="0">
                <a:solidFill>
                  <a:srgbClr val="003E89"/>
                </a:solidFill>
                <a:latin typeface="Arial" pitchFamily="34" charset="0"/>
              </a:rPr>
              <a:t>MeV</a:t>
            </a:r>
            <a:r>
              <a:rPr lang="de-DE" sz="2200" dirty="0" smtClean="0">
                <a:solidFill>
                  <a:srgbClr val="003E89"/>
                </a:solidFill>
                <a:latin typeface="Arial" pitchFamily="34" charset="0"/>
              </a:rPr>
              <a:t> </a:t>
            </a:r>
            <a:r>
              <a:rPr lang="de-DE" sz="2200" dirty="0" err="1" smtClean="0">
                <a:solidFill>
                  <a:srgbClr val="003E89"/>
                </a:solidFill>
                <a:latin typeface="Arial" pitchFamily="34" charset="0"/>
              </a:rPr>
              <a:t>photons</a:t>
            </a:r>
            <a:endParaRPr lang="de-DE" sz="2200" dirty="0" smtClean="0">
              <a:solidFill>
                <a:srgbClr val="003E89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73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5319" y="2551837"/>
            <a:ext cx="853336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tx2"/>
                </a:solidFill>
                <a:latin typeface="Arial" pitchFamily="34" charset="0"/>
              </a:rPr>
              <a:t>How can we realize </a:t>
            </a:r>
          </a:p>
          <a:p>
            <a:pPr algn="ctr"/>
            <a:r>
              <a:rPr lang="en-US" sz="5400" dirty="0" smtClean="0">
                <a:solidFill>
                  <a:schemeClr val="tx2"/>
                </a:solidFill>
                <a:latin typeface="Arial" pitchFamily="34" charset="0"/>
              </a:rPr>
              <a:t>an optical FEL with TWTS?</a:t>
            </a:r>
            <a:endParaRPr lang="de-CH" sz="5400" dirty="0" smtClean="0">
              <a:solidFill>
                <a:schemeClr val="tx2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90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349" name="Gerade Verbindung 6"/>
          <p:cNvCxnSpPr>
            <a:cxnSpLocks noChangeShapeType="1"/>
          </p:cNvCxnSpPr>
          <p:nvPr/>
        </p:nvCxnSpPr>
        <p:spPr bwMode="auto">
          <a:xfrm rot="16200000" flipV="1">
            <a:off x="5615781" y="3032920"/>
            <a:ext cx="2663825" cy="144462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sp>
        <p:nvSpPr>
          <p:cNvPr id="10" name="Textplatzhalter 1"/>
          <p:cNvSpPr txBox="1">
            <a:spLocks/>
          </p:cNvSpPr>
          <p:nvPr/>
        </p:nvSpPr>
        <p:spPr bwMode="auto">
          <a:xfrm>
            <a:off x="468313" y="333375"/>
            <a:ext cx="8207375" cy="43133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de-DE" sz="2200" dirty="0" smtClean="0">
                <a:solidFill>
                  <a:srgbClr val="003E89"/>
                </a:solidFill>
                <a:latin typeface="Arial" pitchFamily="34" charset="0"/>
              </a:rPr>
              <a:t>Making an optical TWTS-FEL</a:t>
            </a:r>
            <a:endParaRPr lang="de-DE" sz="2200" dirty="0" smtClean="0">
              <a:solidFill>
                <a:srgbClr val="003E89"/>
              </a:solidFill>
              <a:latin typeface="Arial" pitchFamily="34" charset="0"/>
            </a:endParaRPr>
          </a:p>
        </p:txBody>
      </p:sp>
      <p:sp>
        <p:nvSpPr>
          <p:cNvPr id="11" name="Textfeld 1"/>
          <p:cNvSpPr txBox="1"/>
          <p:nvPr/>
        </p:nvSpPr>
        <p:spPr>
          <a:xfrm>
            <a:off x="395222" y="1052736"/>
            <a:ext cx="83535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Font typeface="Wingdings" pitchFamily="2" charset="2"/>
              <a:buChar char="§"/>
            </a:pPr>
            <a:r>
              <a:rPr lang="de-DE" dirty="0" smtClean="0"/>
              <a:t>Laser beam must appear to the electrons as a monochromatic plane wave</a:t>
            </a:r>
            <a:r>
              <a:rPr lang="de-DE" dirty="0"/>
              <a:t> </a:t>
            </a:r>
            <a:endParaRPr lang="de-DE" dirty="0" smtClean="0"/>
          </a:p>
          <a:p>
            <a:pPr marL="285750" indent="-285750">
              <a:buClr>
                <a:schemeClr val="tx2"/>
              </a:buClr>
              <a:buFont typeface="Wingdings" pitchFamily="2" charset="2"/>
              <a:buChar char="§"/>
            </a:pPr>
            <a:endParaRPr lang="de-DE" dirty="0"/>
          </a:p>
          <a:p>
            <a:pPr marL="285750" indent="-285750">
              <a:buClr>
                <a:schemeClr val="tx2"/>
              </a:buClr>
              <a:buFont typeface="Wingdings" pitchFamily="2" charset="2"/>
              <a:buChar char="§"/>
            </a:pPr>
            <a:r>
              <a:rPr lang="de-DE" dirty="0" smtClean="0"/>
              <a:t>until saturation in scattered radiation occurs</a:t>
            </a:r>
          </a:p>
          <a:p>
            <a:pPr marL="285750" indent="-285750">
              <a:buClr>
                <a:schemeClr val="tx2"/>
              </a:buClr>
              <a:buFont typeface="Wingdings" pitchFamily="2" charset="2"/>
              <a:buChar char="§"/>
            </a:pPr>
            <a:endParaRPr lang="de-DE" dirty="0"/>
          </a:p>
          <a:p>
            <a:pPr marL="285750" indent="-285750">
              <a:buClr>
                <a:schemeClr val="tx2"/>
              </a:buClr>
              <a:buFont typeface="Wingdings" pitchFamily="2" charset="2"/>
              <a:buChar char="§"/>
            </a:pPr>
            <a:r>
              <a:rPr lang="de-DE" dirty="0" smtClean="0"/>
              <a:t>challenging since a pulse front tilt is connected to angular dispersion</a:t>
            </a:r>
          </a:p>
        </p:txBody>
      </p:sp>
      <p:grpSp>
        <p:nvGrpSpPr>
          <p:cNvPr id="57344" name="Group 57343"/>
          <p:cNvGrpSpPr/>
          <p:nvPr/>
        </p:nvGrpSpPr>
        <p:grpSpPr>
          <a:xfrm>
            <a:off x="2267744" y="2885453"/>
            <a:ext cx="4441704" cy="1963835"/>
            <a:chOff x="2267744" y="2885453"/>
            <a:chExt cx="4441704" cy="1963835"/>
          </a:xfrm>
        </p:grpSpPr>
        <p:pic>
          <p:nvPicPr>
            <p:cNvPr id="12" name="Grafik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4552" y="2885453"/>
              <a:ext cx="4274896" cy="1945958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2409489" y="4803569"/>
              <a:ext cx="3952172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267744" y="4437064"/>
              <a:ext cx="967140" cy="412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542358" y="4767807"/>
            <a:ext cx="3952172" cy="45719"/>
            <a:chOff x="2398780" y="4796124"/>
            <a:chExt cx="3952172" cy="71605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7" name="Freeform 6"/>
            <p:cNvSpPr/>
            <p:nvPr/>
          </p:nvSpPr>
          <p:spPr>
            <a:xfrm>
              <a:off x="4092568" y="4796643"/>
              <a:ext cx="141149" cy="70575"/>
            </a:xfrm>
            <a:custGeom>
              <a:avLst/>
              <a:gdLst>
                <a:gd name="connsiteX0" fmla="*/ 0 w 141149"/>
                <a:gd name="connsiteY0" fmla="*/ 70575 h 70575"/>
                <a:gd name="connsiteX1" fmla="*/ 141149 w 141149"/>
                <a:gd name="connsiteY1" fmla="*/ 0 h 70575"/>
                <a:gd name="connsiteX2" fmla="*/ 141149 w 141149"/>
                <a:gd name="connsiteY2" fmla="*/ 0 h 70575"/>
                <a:gd name="connsiteX3" fmla="*/ 141149 w 141149"/>
                <a:gd name="connsiteY3" fmla="*/ 70575 h 7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149" h="70575">
                  <a:moveTo>
                    <a:pt x="0" y="70575"/>
                  </a:moveTo>
                  <a:lnTo>
                    <a:pt x="141149" y="0"/>
                  </a:lnTo>
                  <a:lnTo>
                    <a:pt x="141149" y="0"/>
                  </a:lnTo>
                  <a:lnTo>
                    <a:pt x="141149" y="70575"/>
                  </a:lnTo>
                </a:path>
              </a:pathLst>
            </a:cu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4233717" y="4797154"/>
              <a:ext cx="141149" cy="70575"/>
            </a:xfrm>
            <a:custGeom>
              <a:avLst/>
              <a:gdLst>
                <a:gd name="connsiteX0" fmla="*/ 0 w 141149"/>
                <a:gd name="connsiteY0" fmla="*/ 70575 h 70575"/>
                <a:gd name="connsiteX1" fmla="*/ 141149 w 141149"/>
                <a:gd name="connsiteY1" fmla="*/ 0 h 70575"/>
                <a:gd name="connsiteX2" fmla="*/ 141149 w 141149"/>
                <a:gd name="connsiteY2" fmla="*/ 0 h 70575"/>
                <a:gd name="connsiteX3" fmla="*/ 141149 w 141149"/>
                <a:gd name="connsiteY3" fmla="*/ 70575 h 7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149" h="70575">
                  <a:moveTo>
                    <a:pt x="0" y="70575"/>
                  </a:moveTo>
                  <a:lnTo>
                    <a:pt x="141149" y="0"/>
                  </a:lnTo>
                  <a:lnTo>
                    <a:pt x="141149" y="0"/>
                  </a:lnTo>
                  <a:lnTo>
                    <a:pt x="141149" y="70575"/>
                  </a:lnTo>
                </a:path>
              </a:pathLst>
            </a:cu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4374866" y="4797154"/>
              <a:ext cx="141149" cy="70575"/>
            </a:xfrm>
            <a:custGeom>
              <a:avLst/>
              <a:gdLst>
                <a:gd name="connsiteX0" fmla="*/ 0 w 141149"/>
                <a:gd name="connsiteY0" fmla="*/ 70575 h 70575"/>
                <a:gd name="connsiteX1" fmla="*/ 141149 w 141149"/>
                <a:gd name="connsiteY1" fmla="*/ 0 h 70575"/>
                <a:gd name="connsiteX2" fmla="*/ 141149 w 141149"/>
                <a:gd name="connsiteY2" fmla="*/ 0 h 70575"/>
                <a:gd name="connsiteX3" fmla="*/ 141149 w 141149"/>
                <a:gd name="connsiteY3" fmla="*/ 70575 h 7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149" h="70575">
                  <a:moveTo>
                    <a:pt x="0" y="70575"/>
                  </a:moveTo>
                  <a:lnTo>
                    <a:pt x="141149" y="0"/>
                  </a:lnTo>
                  <a:lnTo>
                    <a:pt x="141149" y="0"/>
                  </a:lnTo>
                  <a:lnTo>
                    <a:pt x="141149" y="70575"/>
                  </a:lnTo>
                </a:path>
              </a:pathLst>
            </a:cu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4516015" y="4796642"/>
              <a:ext cx="141149" cy="70575"/>
            </a:xfrm>
            <a:custGeom>
              <a:avLst/>
              <a:gdLst>
                <a:gd name="connsiteX0" fmla="*/ 0 w 141149"/>
                <a:gd name="connsiteY0" fmla="*/ 70575 h 70575"/>
                <a:gd name="connsiteX1" fmla="*/ 141149 w 141149"/>
                <a:gd name="connsiteY1" fmla="*/ 0 h 70575"/>
                <a:gd name="connsiteX2" fmla="*/ 141149 w 141149"/>
                <a:gd name="connsiteY2" fmla="*/ 0 h 70575"/>
                <a:gd name="connsiteX3" fmla="*/ 141149 w 141149"/>
                <a:gd name="connsiteY3" fmla="*/ 70575 h 7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149" h="70575">
                  <a:moveTo>
                    <a:pt x="0" y="70575"/>
                  </a:moveTo>
                  <a:lnTo>
                    <a:pt x="141149" y="0"/>
                  </a:lnTo>
                  <a:lnTo>
                    <a:pt x="141149" y="0"/>
                  </a:lnTo>
                  <a:lnTo>
                    <a:pt x="141149" y="70575"/>
                  </a:lnTo>
                </a:path>
              </a:pathLst>
            </a:cu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4657164" y="4797153"/>
              <a:ext cx="141149" cy="70575"/>
            </a:xfrm>
            <a:custGeom>
              <a:avLst/>
              <a:gdLst>
                <a:gd name="connsiteX0" fmla="*/ 0 w 141149"/>
                <a:gd name="connsiteY0" fmla="*/ 70575 h 70575"/>
                <a:gd name="connsiteX1" fmla="*/ 141149 w 141149"/>
                <a:gd name="connsiteY1" fmla="*/ 0 h 70575"/>
                <a:gd name="connsiteX2" fmla="*/ 141149 w 141149"/>
                <a:gd name="connsiteY2" fmla="*/ 0 h 70575"/>
                <a:gd name="connsiteX3" fmla="*/ 141149 w 141149"/>
                <a:gd name="connsiteY3" fmla="*/ 70575 h 7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149" h="70575">
                  <a:moveTo>
                    <a:pt x="0" y="70575"/>
                  </a:moveTo>
                  <a:lnTo>
                    <a:pt x="141149" y="0"/>
                  </a:lnTo>
                  <a:lnTo>
                    <a:pt x="141149" y="0"/>
                  </a:lnTo>
                  <a:lnTo>
                    <a:pt x="141149" y="70575"/>
                  </a:lnTo>
                </a:path>
              </a:pathLst>
            </a:cu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4798313" y="4797153"/>
              <a:ext cx="141149" cy="70575"/>
            </a:xfrm>
            <a:custGeom>
              <a:avLst/>
              <a:gdLst>
                <a:gd name="connsiteX0" fmla="*/ 0 w 141149"/>
                <a:gd name="connsiteY0" fmla="*/ 70575 h 70575"/>
                <a:gd name="connsiteX1" fmla="*/ 141149 w 141149"/>
                <a:gd name="connsiteY1" fmla="*/ 0 h 70575"/>
                <a:gd name="connsiteX2" fmla="*/ 141149 w 141149"/>
                <a:gd name="connsiteY2" fmla="*/ 0 h 70575"/>
                <a:gd name="connsiteX3" fmla="*/ 141149 w 141149"/>
                <a:gd name="connsiteY3" fmla="*/ 70575 h 7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149" h="70575">
                  <a:moveTo>
                    <a:pt x="0" y="70575"/>
                  </a:moveTo>
                  <a:lnTo>
                    <a:pt x="141149" y="0"/>
                  </a:lnTo>
                  <a:lnTo>
                    <a:pt x="141149" y="0"/>
                  </a:lnTo>
                  <a:lnTo>
                    <a:pt x="141149" y="70575"/>
                  </a:lnTo>
                </a:path>
              </a:pathLst>
            </a:cu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4939462" y="4796641"/>
              <a:ext cx="141149" cy="70575"/>
            </a:xfrm>
            <a:custGeom>
              <a:avLst/>
              <a:gdLst>
                <a:gd name="connsiteX0" fmla="*/ 0 w 141149"/>
                <a:gd name="connsiteY0" fmla="*/ 70575 h 70575"/>
                <a:gd name="connsiteX1" fmla="*/ 141149 w 141149"/>
                <a:gd name="connsiteY1" fmla="*/ 0 h 70575"/>
                <a:gd name="connsiteX2" fmla="*/ 141149 w 141149"/>
                <a:gd name="connsiteY2" fmla="*/ 0 h 70575"/>
                <a:gd name="connsiteX3" fmla="*/ 141149 w 141149"/>
                <a:gd name="connsiteY3" fmla="*/ 70575 h 7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149" h="70575">
                  <a:moveTo>
                    <a:pt x="0" y="70575"/>
                  </a:moveTo>
                  <a:lnTo>
                    <a:pt x="141149" y="0"/>
                  </a:lnTo>
                  <a:lnTo>
                    <a:pt x="141149" y="0"/>
                  </a:lnTo>
                  <a:lnTo>
                    <a:pt x="141149" y="70575"/>
                  </a:lnTo>
                </a:path>
              </a:pathLst>
            </a:cu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5080611" y="4797152"/>
              <a:ext cx="141149" cy="70575"/>
            </a:xfrm>
            <a:custGeom>
              <a:avLst/>
              <a:gdLst>
                <a:gd name="connsiteX0" fmla="*/ 0 w 141149"/>
                <a:gd name="connsiteY0" fmla="*/ 70575 h 70575"/>
                <a:gd name="connsiteX1" fmla="*/ 141149 w 141149"/>
                <a:gd name="connsiteY1" fmla="*/ 0 h 70575"/>
                <a:gd name="connsiteX2" fmla="*/ 141149 w 141149"/>
                <a:gd name="connsiteY2" fmla="*/ 0 h 70575"/>
                <a:gd name="connsiteX3" fmla="*/ 141149 w 141149"/>
                <a:gd name="connsiteY3" fmla="*/ 70575 h 7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149" h="70575">
                  <a:moveTo>
                    <a:pt x="0" y="70575"/>
                  </a:moveTo>
                  <a:lnTo>
                    <a:pt x="141149" y="0"/>
                  </a:lnTo>
                  <a:lnTo>
                    <a:pt x="141149" y="0"/>
                  </a:lnTo>
                  <a:lnTo>
                    <a:pt x="141149" y="70575"/>
                  </a:lnTo>
                </a:path>
              </a:pathLst>
            </a:cu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5221760" y="4797152"/>
              <a:ext cx="141149" cy="70575"/>
            </a:xfrm>
            <a:custGeom>
              <a:avLst/>
              <a:gdLst>
                <a:gd name="connsiteX0" fmla="*/ 0 w 141149"/>
                <a:gd name="connsiteY0" fmla="*/ 70575 h 70575"/>
                <a:gd name="connsiteX1" fmla="*/ 141149 w 141149"/>
                <a:gd name="connsiteY1" fmla="*/ 0 h 70575"/>
                <a:gd name="connsiteX2" fmla="*/ 141149 w 141149"/>
                <a:gd name="connsiteY2" fmla="*/ 0 h 70575"/>
                <a:gd name="connsiteX3" fmla="*/ 141149 w 141149"/>
                <a:gd name="connsiteY3" fmla="*/ 70575 h 7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149" h="70575">
                  <a:moveTo>
                    <a:pt x="0" y="70575"/>
                  </a:moveTo>
                  <a:lnTo>
                    <a:pt x="141149" y="0"/>
                  </a:lnTo>
                  <a:lnTo>
                    <a:pt x="141149" y="0"/>
                  </a:lnTo>
                  <a:lnTo>
                    <a:pt x="141149" y="70575"/>
                  </a:lnTo>
                </a:path>
              </a:pathLst>
            </a:cu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5362909" y="4796640"/>
              <a:ext cx="141149" cy="70575"/>
            </a:xfrm>
            <a:custGeom>
              <a:avLst/>
              <a:gdLst>
                <a:gd name="connsiteX0" fmla="*/ 0 w 141149"/>
                <a:gd name="connsiteY0" fmla="*/ 70575 h 70575"/>
                <a:gd name="connsiteX1" fmla="*/ 141149 w 141149"/>
                <a:gd name="connsiteY1" fmla="*/ 0 h 70575"/>
                <a:gd name="connsiteX2" fmla="*/ 141149 w 141149"/>
                <a:gd name="connsiteY2" fmla="*/ 0 h 70575"/>
                <a:gd name="connsiteX3" fmla="*/ 141149 w 141149"/>
                <a:gd name="connsiteY3" fmla="*/ 70575 h 7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149" h="70575">
                  <a:moveTo>
                    <a:pt x="0" y="70575"/>
                  </a:moveTo>
                  <a:lnTo>
                    <a:pt x="141149" y="0"/>
                  </a:lnTo>
                  <a:lnTo>
                    <a:pt x="141149" y="0"/>
                  </a:lnTo>
                  <a:lnTo>
                    <a:pt x="141149" y="70575"/>
                  </a:lnTo>
                </a:path>
              </a:pathLst>
            </a:cu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39" name="Freeform 38"/>
            <p:cNvSpPr/>
            <p:nvPr/>
          </p:nvSpPr>
          <p:spPr>
            <a:xfrm>
              <a:off x="5504058" y="4797151"/>
              <a:ext cx="141149" cy="70575"/>
            </a:xfrm>
            <a:custGeom>
              <a:avLst/>
              <a:gdLst>
                <a:gd name="connsiteX0" fmla="*/ 0 w 141149"/>
                <a:gd name="connsiteY0" fmla="*/ 70575 h 70575"/>
                <a:gd name="connsiteX1" fmla="*/ 141149 w 141149"/>
                <a:gd name="connsiteY1" fmla="*/ 0 h 70575"/>
                <a:gd name="connsiteX2" fmla="*/ 141149 w 141149"/>
                <a:gd name="connsiteY2" fmla="*/ 0 h 70575"/>
                <a:gd name="connsiteX3" fmla="*/ 141149 w 141149"/>
                <a:gd name="connsiteY3" fmla="*/ 70575 h 7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149" h="70575">
                  <a:moveTo>
                    <a:pt x="0" y="70575"/>
                  </a:moveTo>
                  <a:lnTo>
                    <a:pt x="141149" y="0"/>
                  </a:lnTo>
                  <a:lnTo>
                    <a:pt x="141149" y="0"/>
                  </a:lnTo>
                  <a:lnTo>
                    <a:pt x="141149" y="70575"/>
                  </a:lnTo>
                </a:path>
              </a:pathLst>
            </a:cu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5645207" y="4797151"/>
              <a:ext cx="141149" cy="70575"/>
            </a:xfrm>
            <a:custGeom>
              <a:avLst/>
              <a:gdLst>
                <a:gd name="connsiteX0" fmla="*/ 0 w 141149"/>
                <a:gd name="connsiteY0" fmla="*/ 70575 h 70575"/>
                <a:gd name="connsiteX1" fmla="*/ 141149 w 141149"/>
                <a:gd name="connsiteY1" fmla="*/ 0 h 70575"/>
                <a:gd name="connsiteX2" fmla="*/ 141149 w 141149"/>
                <a:gd name="connsiteY2" fmla="*/ 0 h 70575"/>
                <a:gd name="connsiteX3" fmla="*/ 141149 w 141149"/>
                <a:gd name="connsiteY3" fmla="*/ 70575 h 7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149" h="70575">
                  <a:moveTo>
                    <a:pt x="0" y="70575"/>
                  </a:moveTo>
                  <a:lnTo>
                    <a:pt x="141149" y="0"/>
                  </a:lnTo>
                  <a:lnTo>
                    <a:pt x="141149" y="0"/>
                  </a:lnTo>
                  <a:lnTo>
                    <a:pt x="141149" y="70575"/>
                  </a:lnTo>
                </a:path>
              </a:pathLst>
            </a:cu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1" name="Freeform 40"/>
            <p:cNvSpPr/>
            <p:nvPr/>
          </p:nvSpPr>
          <p:spPr>
            <a:xfrm>
              <a:off x="2398780" y="4796127"/>
              <a:ext cx="141149" cy="70575"/>
            </a:xfrm>
            <a:custGeom>
              <a:avLst/>
              <a:gdLst>
                <a:gd name="connsiteX0" fmla="*/ 0 w 141149"/>
                <a:gd name="connsiteY0" fmla="*/ 70575 h 70575"/>
                <a:gd name="connsiteX1" fmla="*/ 141149 w 141149"/>
                <a:gd name="connsiteY1" fmla="*/ 0 h 70575"/>
                <a:gd name="connsiteX2" fmla="*/ 141149 w 141149"/>
                <a:gd name="connsiteY2" fmla="*/ 0 h 70575"/>
                <a:gd name="connsiteX3" fmla="*/ 141149 w 141149"/>
                <a:gd name="connsiteY3" fmla="*/ 70575 h 7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149" h="70575">
                  <a:moveTo>
                    <a:pt x="0" y="70575"/>
                  </a:moveTo>
                  <a:lnTo>
                    <a:pt x="141149" y="0"/>
                  </a:lnTo>
                  <a:lnTo>
                    <a:pt x="141149" y="0"/>
                  </a:lnTo>
                  <a:lnTo>
                    <a:pt x="141149" y="70575"/>
                  </a:lnTo>
                </a:path>
              </a:pathLst>
            </a:cu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2539929" y="4796638"/>
              <a:ext cx="141149" cy="70575"/>
            </a:xfrm>
            <a:custGeom>
              <a:avLst/>
              <a:gdLst>
                <a:gd name="connsiteX0" fmla="*/ 0 w 141149"/>
                <a:gd name="connsiteY0" fmla="*/ 70575 h 70575"/>
                <a:gd name="connsiteX1" fmla="*/ 141149 w 141149"/>
                <a:gd name="connsiteY1" fmla="*/ 0 h 70575"/>
                <a:gd name="connsiteX2" fmla="*/ 141149 w 141149"/>
                <a:gd name="connsiteY2" fmla="*/ 0 h 70575"/>
                <a:gd name="connsiteX3" fmla="*/ 141149 w 141149"/>
                <a:gd name="connsiteY3" fmla="*/ 70575 h 7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149" h="70575">
                  <a:moveTo>
                    <a:pt x="0" y="70575"/>
                  </a:moveTo>
                  <a:lnTo>
                    <a:pt x="141149" y="0"/>
                  </a:lnTo>
                  <a:lnTo>
                    <a:pt x="141149" y="0"/>
                  </a:lnTo>
                  <a:lnTo>
                    <a:pt x="141149" y="70575"/>
                  </a:lnTo>
                </a:path>
              </a:pathLst>
            </a:cu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2681078" y="4796638"/>
              <a:ext cx="141149" cy="70575"/>
            </a:xfrm>
            <a:custGeom>
              <a:avLst/>
              <a:gdLst>
                <a:gd name="connsiteX0" fmla="*/ 0 w 141149"/>
                <a:gd name="connsiteY0" fmla="*/ 70575 h 70575"/>
                <a:gd name="connsiteX1" fmla="*/ 141149 w 141149"/>
                <a:gd name="connsiteY1" fmla="*/ 0 h 70575"/>
                <a:gd name="connsiteX2" fmla="*/ 141149 w 141149"/>
                <a:gd name="connsiteY2" fmla="*/ 0 h 70575"/>
                <a:gd name="connsiteX3" fmla="*/ 141149 w 141149"/>
                <a:gd name="connsiteY3" fmla="*/ 70575 h 7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149" h="70575">
                  <a:moveTo>
                    <a:pt x="0" y="70575"/>
                  </a:moveTo>
                  <a:lnTo>
                    <a:pt x="141149" y="0"/>
                  </a:lnTo>
                  <a:lnTo>
                    <a:pt x="141149" y="0"/>
                  </a:lnTo>
                  <a:lnTo>
                    <a:pt x="141149" y="70575"/>
                  </a:lnTo>
                </a:path>
              </a:pathLst>
            </a:cu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4" name="Freeform 43"/>
            <p:cNvSpPr/>
            <p:nvPr/>
          </p:nvSpPr>
          <p:spPr>
            <a:xfrm>
              <a:off x="2822227" y="4796126"/>
              <a:ext cx="141149" cy="70575"/>
            </a:xfrm>
            <a:custGeom>
              <a:avLst/>
              <a:gdLst>
                <a:gd name="connsiteX0" fmla="*/ 0 w 141149"/>
                <a:gd name="connsiteY0" fmla="*/ 70575 h 70575"/>
                <a:gd name="connsiteX1" fmla="*/ 141149 w 141149"/>
                <a:gd name="connsiteY1" fmla="*/ 0 h 70575"/>
                <a:gd name="connsiteX2" fmla="*/ 141149 w 141149"/>
                <a:gd name="connsiteY2" fmla="*/ 0 h 70575"/>
                <a:gd name="connsiteX3" fmla="*/ 141149 w 141149"/>
                <a:gd name="connsiteY3" fmla="*/ 70575 h 7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149" h="70575">
                  <a:moveTo>
                    <a:pt x="0" y="70575"/>
                  </a:moveTo>
                  <a:lnTo>
                    <a:pt x="141149" y="0"/>
                  </a:lnTo>
                  <a:lnTo>
                    <a:pt x="141149" y="0"/>
                  </a:lnTo>
                  <a:lnTo>
                    <a:pt x="141149" y="70575"/>
                  </a:lnTo>
                </a:path>
              </a:pathLst>
            </a:cu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2963376" y="4796637"/>
              <a:ext cx="141149" cy="70575"/>
            </a:xfrm>
            <a:custGeom>
              <a:avLst/>
              <a:gdLst>
                <a:gd name="connsiteX0" fmla="*/ 0 w 141149"/>
                <a:gd name="connsiteY0" fmla="*/ 70575 h 70575"/>
                <a:gd name="connsiteX1" fmla="*/ 141149 w 141149"/>
                <a:gd name="connsiteY1" fmla="*/ 0 h 70575"/>
                <a:gd name="connsiteX2" fmla="*/ 141149 w 141149"/>
                <a:gd name="connsiteY2" fmla="*/ 0 h 70575"/>
                <a:gd name="connsiteX3" fmla="*/ 141149 w 141149"/>
                <a:gd name="connsiteY3" fmla="*/ 70575 h 7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149" h="70575">
                  <a:moveTo>
                    <a:pt x="0" y="70575"/>
                  </a:moveTo>
                  <a:lnTo>
                    <a:pt x="141149" y="0"/>
                  </a:lnTo>
                  <a:lnTo>
                    <a:pt x="141149" y="0"/>
                  </a:lnTo>
                  <a:lnTo>
                    <a:pt x="141149" y="70575"/>
                  </a:lnTo>
                </a:path>
              </a:pathLst>
            </a:cu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3104525" y="4796637"/>
              <a:ext cx="141149" cy="70575"/>
            </a:xfrm>
            <a:custGeom>
              <a:avLst/>
              <a:gdLst>
                <a:gd name="connsiteX0" fmla="*/ 0 w 141149"/>
                <a:gd name="connsiteY0" fmla="*/ 70575 h 70575"/>
                <a:gd name="connsiteX1" fmla="*/ 141149 w 141149"/>
                <a:gd name="connsiteY1" fmla="*/ 0 h 70575"/>
                <a:gd name="connsiteX2" fmla="*/ 141149 w 141149"/>
                <a:gd name="connsiteY2" fmla="*/ 0 h 70575"/>
                <a:gd name="connsiteX3" fmla="*/ 141149 w 141149"/>
                <a:gd name="connsiteY3" fmla="*/ 70575 h 7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149" h="70575">
                  <a:moveTo>
                    <a:pt x="0" y="70575"/>
                  </a:moveTo>
                  <a:lnTo>
                    <a:pt x="141149" y="0"/>
                  </a:lnTo>
                  <a:lnTo>
                    <a:pt x="141149" y="0"/>
                  </a:lnTo>
                  <a:lnTo>
                    <a:pt x="141149" y="70575"/>
                  </a:lnTo>
                </a:path>
              </a:pathLst>
            </a:cu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3245674" y="4796125"/>
              <a:ext cx="141149" cy="70575"/>
            </a:xfrm>
            <a:custGeom>
              <a:avLst/>
              <a:gdLst>
                <a:gd name="connsiteX0" fmla="*/ 0 w 141149"/>
                <a:gd name="connsiteY0" fmla="*/ 70575 h 70575"/>
                <a:gd name="connsiteX1" fmla="*/ 141149 w 141149"/>
                <a:gd name="connsiteY1" fmla="*/ 0 h 70575"/>
                <a:gd name="connsiteX2" fmla="*/ 141149 w 141149"/>
                <a:gd name="connsiteY2" fmla="*/ 0 h 70575"/>
                <a:gd name="connsiteX3" fmla="*/ 141149 w 141149"/>
                <a:gd name="connsiteY3" fmla="*/ 70575 h 7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149" h="70575">
                  <a:moveTo>
                    <a:pt x="0" y="70575"/>
                  </a:moveTo>
                  <a:lnTo>
                    <a:pt x="141149" y="0"/>
                  </a:lnTo>
                  <a:lnTo>
                    <a:pt x="141149" y="0"/>
                  </a:lnTo>
                  <a:lnTo>
                    <a:pt x="141149" y="70575"/>
                  </a:lnTo>
                </a:path>
              </a:pathLst>
            </a:cu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3386823" y="4796636"/>
              <a:ext cx="141149" cy="70575"/>
            </a:xfrm>
            <a:custGeom>
              <a:avLst/>
              <a:gdLst>
                <a:gd name="connsiteX0" fmla="*/ 0 w 141149"/>
                <a:gd name="connsiteY0" fmla="*/ 70575 h 70575"/>
                <a:gd name="connsiteX1" fmla="*/ 141149 w 141149"/>
                <a:gd name="connsiteY1" fmla="*/ 0 h 70575"/>
                <a:gd name="connsiteX2" fmla="*/ 141149 w 141149"/>
                <a:gd name="connsiteY2" fmla="*/ 0 h 70575"/>
                <a:gd name="connsiteX3" fmla="*/ 141149 w 141149"/>
                <a:gd name="connsiteY3" fmla="*/ 70575 h 7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149" h="70575">
                  <a:moveTo>
                    <a:pt x="0" y="70575"/>
                  </a:moveTo>
                  <a:lnTo>
                    <a:pt x="141149" y="0"/>
                  </a:lnTo>
                  <a:lnTo>
                    <a:pt x="141149" y="0"/>
                  </a:lnTo>
                  <a:lnTo>
                    <a:pt x="141149" y="70575"/>
                  </a:lnTo>
                </a:path>
              </a:pathLst>
            </a:cu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3527972" y="4796636"/>
              <a:ext cx="141149" cy="70575"/>
            </a:xfrm>
            <a:custGeom>
              <a:avLst/>
              <a:gdLst>
                <a:gd name="connsiteX0" fmla="*/ 0 w 141149"/>
                <a:gd name="connsiteY0" fmla="*/ 70575 h 70575"/>
                <a:gd name="connsiteX1" fmla="*/ 141149 w 141149"/>
                <a:gd name="connsiteY1" fmla="*/ 0 h 70575"/>
                <a:gd name="connsiteX2" fmla="*/ 141149 w 141149"/>
                <a:gd name="connsiteY2" fmla="*/ 0 h 70575"/>
                <a:gd name="connsiteX3" fmla="*/ 141149 w 141149"/>
                <a:gd name="connsiteY3" fmla="*/ 70575 h 7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149" h="70575">
                  <a:moveTo>
                    <a:pt x="0" y="70575"/>
                  </a:moveTo>
                  <a:lnTo>
                    <a:pt x="141149" y="0"/>
                  </a:lnTo>
                  <a:lnTo>
                    <a:pt x="141149" y="0"/>
                  </a:lnTo>
                  <a:lnTo>
                    <a:pt x="141149" y="70575"/>
                  </a:lnTo>
                </a:path>
              </a:pathLst>
            </a:cu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3669121" y="4796124"/>
              <a:ext cx="141149" cy="70575"/>
            </a:xfrm>
            <a:custGeom>
              <a:avLst/>
              <a:gdLst>
                <a:gd name="connsiteX0" fmla="*/ 0 w 141149"/>
                <a:gd name="connsiteY0" fmla="*/ 70575 h 70575"/>
                <a:gd name="connsiteX1" fmla="*/ 141149 w 141149"/>
                <a:gd name="connsiteY1" fmla="*/ 0 h 70575"/>
                <a:gd name="connsiteX2" fmla="*/ 141149 w 141149"/>
                <a:gd name="connsiteY2" fmla="*/ 0 h 70575"/>
                <a:gd name="connsiteX3" fmla="*/ 141149 w 141149"/>
                <a:gd name="connsiteY3" fmla="*/ 70575 h 7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149" h="70575">
                  <a:moveTo>
                    <a:pt x="0" y="70575"/>
                  </a:moveTo>
                  <a:lnTo>
                    <a:pt x="141149" y="0"/>
                  </a:lnTo>
                  <a:lnTo>
                    <a:pt x="141149" y="0"/>
                  </a:lnTo>
                  <a:lnTo>
                    <a:pt x="141149" y="70575"/>
                  </a:lnTo>
                </a:path>
              </a:pathLst>
            </a:cu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3810270" y="4796635"/>
              <a:ext cx="141149" cy="70575"/>
            </a:xfrm>
            <a:custGeom>
              <a:avLst/>
              <a:gdLst>
                <a:gd name="connsiteX0" fmla="*/ 0 w 141149"/>
                <a:gd name="connsiteY0" fmla="*/ 70575 h 70575"/>
                <a:gd name="connsiteX1" fmla="*/ 141149 w 141149"/>
                <a:gd name="connsiteY1" fmla="*/ 0 h 70575"/>
                <a:gd name="connsiteX2" fmla="*/ 141149 w 141149"/>
                <a:gd name="connsiteY2" fmla="*/ 0 h 70575"/>
                <a:gd name="connsiteX3" fmla="*/ 141149 w 141149"/>
                <a:gd name="connsiteY3" fmla="*/ 70575 h 7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149" h="70575">
                  <a:moveTo>
                    <a:pt x="0" y="70575"/>
                  </a:moveTo>
                  <a:lnTo>
                    <a:pt x="141149" y="0"/>
                  </a:lnTo>
                  <a:lnTo>
                    <a:pt x="141149" y="0"/>
                  </a:lnTo>
                  <a:lnTo>
                    <a:pt x="141149" y="70575"/>
                  </a:lnTo>
                </a:path>
              </a:pathLst>
            </a:cu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3951419" y="4796635"/>
              <a:ext cx="141149" cy="70575"/>
            </a:xfrm>
            <a:custGeom>
              <a:avLst/>
              <a:gdLst>
                <a:gd name="connsiteX0" fmla="*/ 0 w 141149"/>
                <a:gd name="connsiteY0" fmla="*/ 70575 h 70575"/>
                <a:gd name="connsiteX1" fmla="*/ 141149 w 141149"/>
                <a:gd name="connsiteY1" fmla="*/ 0 h 70575"/>
                <a:gd name="connsiteX2" fmla="*/ 141149 w 141149"/>
                <a:gd name="connsiteY2" fmla="*/ 0 h 70575"/>
                <a:gd name="connsiteX3" fmla="*/ 141149 w 141149"/>
                <a:gd name="connsiteY3" fmla="*/ 70575 h 7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149" h="70575">
                  <a:moveTo>
                    <a:pt x="0" y="70575"/>
                  </a:moveTo>
                  <a:lnTo>
                    <a:pt x="141149" y="0"/>
                  </a:lnTo>
                  <a:lnTo>
                    <a:pt x="141149" y="0"/>
                  </a:lnTo>
                  <a:lnTo>
                    <a:pt x="141149" y="70575"/>
                  </a:lnTo>
                </a:path>
              </a:pathLst>
            </a:cu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53" name="Freeform 52"/>
            <p:cNvSpPr/>
            <p:nvPr/>
          </p:nvSpPr>
          <p:spPr>
            <a:xfrm>
              <a:off x="5786356" y="4796639"/>
              <a:ext cx="141149" cy="70575"/>
            </a:xfrm>
            <a:custGeom>
              <a:avLst/>
              <a:gdLst>
                <a:gd name="connsiteX0" fmla="*/ 0 w 141149"/>
                <a:gd name="connsiteY0" fmla="*/ 70575 h 70575"/>
                <a:gd name="connsiteX1" fmla="*/ 141149 w 141149"/>
                <a:gd name="connsiteY1" fmla="*/ 0 h 70575"/>
                <a:gd name="connsiteX2" fmla="*/ 141149 w 141149"/>
                <a:gd name="connsiteY2" fmla="*/ 0 h 70575"/>
                <a:gd name="connsiteX3" fmla="*/ 141149 w 141149"/>
                <a:gd name="connsiteY3" fmla="*/ 70575 h 7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149" h="70575">
                  <a:moveTo>
                    <a:pt x="0" y="70575"/>
                  </a:moveTo>
                  <a:lnTo>
                    <a:pt x="141149" y="0"/>
                  </a:lnTo>
                  <a:lnTo>
                    <a:pt x="141149" y="0"/>
                  </a:lnTo>
                  <a:lnTo>
                    <a:pt x="141149" y="70575"/>
                  </a:lnTo>
                </a:path>
              </a:pathLst>
            </a:cu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54" name="Freeform 53"/>
            <p:cNvSpPr/>
            <p:nvPr/>
          </p:nvSpPr>
          <p:spPr>
            <a:xfrm>
              <a:off x="5927505" y="4797150"/>
              <a:ext cx="141149" cy="70575"/>
            </a:xfrm>
            <a:custGeom>
              <a:avLst/>
              <a:gdLst>
                <a:gd name="connsiteX0" fmla="*/ 0 w 141149"/>
                <a:gd name="connsiteY0" fmla="*/ 70575 h 70575"/>
                <a:gd name="connsiteX1" fmla="*/ 141149 w 141149"/>
                <a:gd name="connsiteY1" fmla="*/ 0 h 70575"/>
                <a:gd name="connsiteX2" fmla="*/ 141149 w 141149"/>
                <a:gd name="connsiteY2" fmla="*/ 0 h 70575"/>
                <a:gd name="connsiteX3" fmla="*/ 141149 w 141149"/>
                <a:gd name="connsiteY3" fmla="*/ 70575 h 7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149" h="70575">
                  <a:moveTo>
                    <a:pt x="0" y="70575"/>
                  </a:moveTo>
                  <a:lnTo>
                    <a:pt x="141149" y="0"/>
                  </a:lnTo>
                  <a:lnTo>
                    <a:pt x="141149" y="0"/>
                  </a:lnTo>
                  <a:lnTo>
                    <a:pt x="141149" y="70575"/>
                  </a:lnTo>
                </a:path>
              </a:pathLst>
            </a:cu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55" name="Freeform 54"/>
            <p:cNvSpPr/>
            <p:nvPr/>
          </p:nvSpPr>
          <p:spPr>
            <a:xfrm>
              <a:off x="6068654" y="4797150"/>
              <a:ext cx="141149" cy="70575"/>
            </a:xfrm>
            <a:custGeom>
              <a:avLst/>
              <a:gdLst>
                <a:gd name="connsiteX0" fmla="*/ 0 w 141149"/>
                <a:gd name="connsiteY0" fmla="*/ 70575 h 70575"/>
                <a:gd name="connsiteX1" fmla="*/ 141149 w 141149"/>
                <a:gd name="connsiteY1" fmla="*/ 0 h 70575"/>
                <a:gd name="connsiteX2" fmla="*/ 141149 w 141149"/>
                <a:gd name="connsiteY2" fmla="*/ 0 h 70575"/>
                <a:gd name="connsiteX3" fmla="*/ 141149 w 141149"/>
                <a:gd name="connsiteY3" fmla="*/ 70575 h 7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149" h="70575">
                  <a:moveTo>
                    <a:pt x="0" y="70575"/>
                  </a:moveTo>
                  <a:lnTo>
                    <a:pt x="141149" y="0"/>
                  </a:lnTo>
                  <a:lnTo>
                    <a:pt x="141149" y="0"/>
                  </a:lnTo>
                  <a:lnTo>
                    <a:pt x="141149" y="70575"/>
                  </a:lnTo>
                </a:path>
              </a:pathLst>
            </a:cu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6209803" y="4796638"/>
              <a:ext cx="141149" cy="70575"/>
            </a:xfrm>
            <a:custGeom>
              <a:avLst/>
              <a:gdLst>
                <a:gd name="connsiteX0" fmla="*/ 0 w 141149"/>
                <a:gd name="connsiteY0" fmla="*/ 70575 h 70575"/>
                <a:gd name="connsiteX1" fmla="*/ 141149 w 141149"/>
                <a:gd name="connsiteY1" fmla="*/ 0 h 70575"/>
                <a:gd name="connsiteX2" fmla="*/ 141149 w 141149"/>
                <a:gd name="connsiteY2" fmla="*/ 0 h 70575"/>
                <a:gd name="connsiteX3" fmla="*/ 141149 w 141149"/>
                <a:gd name="connsiteY3" fmla="*/ 70575 h 7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149" h="70575">
                  <a:moveTo>
                    <a:pt x="0" y="70575"/>
                  </a:moveTo>
                  <a:lnTo>
                    <a:pt x="141149" y="0"/>
                  </a:lnTo>
                  <a:lnTo>
                    <a:pt x="141149" y="0"/>
                  </a:lnTo>
                  <a:lnTo>
                    <a:pt x="141149" y="70575"/>
                  </a:lnTo>
                </a:path>
              </a:pathLst>
            </a:cu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sp>
        <p:nvSpPr>
          <p:cNvPr id="57346" name="Freeform 57345"/>
          <p:cNvSpPr/>
          <p:nvPr/>
        </p:nvSpPr>
        <p:spPr>
          <a:xfrm>
            <a:off x="2555577" y="4808865"/>
            <a:ext cx="3938953" cy="258449"/>
          </a:xfrm>
          <a:custGeom>
            <a:avLst/>
            <a:gdLst>
              <a:gd name="connsiteX0" fmla="*/ 0 w 3938953"/>
              <a:gd name="connsiteY0" fmla="*/ 4138 h 161365"/>
              <a:gd name="connsiteX1" fmla="*/ 0 w 3938953"/>
              <a:gd name="connsiteY1" fmla="*/ 161365 h 161365"/>
              <a:gd name="connsiteX2" fmla="*/ 0 w 3938953"/>
              <a:gd name="connsiteY2" fmla="*/ 161365 h 161365"/>
              <a:gd name="connsiteX3" fmla="*/ 3934816 w 3938953"/>
              <a:gd name="connsiteY3" fmla="*/ 161365 h 161365"/>
              <a:gd name="connsiteX4" fmla="*/ 3934816 w 3938953"/>
              <a:gd name="connsiteY4" fmla="*/ 161365 h 161365"/>
              <a:gd name="connsiteX5" fmla="*/ 3938953 w 3938953"/>
              <a:gd name="connsiteY5" fmla="*/ 0 h 161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38953" h="161365">
                <a:moveTo>
                  <a:pt x="0" y="4138"/>
                </a:moveTo>
                <a:lnTo>
                  <a:pt x="0" y="161365"/>
                </a:lnTo>
                <a:lnTo>
                  <a:pt x="0" y="161365"/>
                </a:lnTo>
                <a:lnTo>
                  <a:pt x="3934816" y="161365"/>
                </a:lnTo>
                <a:lnTo>
                  <a:pt x="3934816" y="161365"/>
                </a:lnTo>
                <a:cubicBezTo>
                  <a:pt x="3935505" y="134471"/>
                  <a:pt x="3937574" y="27583"/>
                  <a:pt x="3938953" y="0"/>
                </a:cubicBezTo>
              </a:path>
            </a:pathLst>
          </a:custGeom>
          <a:solidFill>
            <a:schemeClr val="bg1">
              <a:lumMod val="9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CH" dirty="0" smtClean="0"/>
              <a:t>grating</a:t>
            </a:r>
            <a:endParaRPr lang="de-CH" dirty="0"/>
          </a:p>
        </p:txBody>
      </p:sp>
      <p:sp>
        <p:nvSpPr>
          <p:cNvPr id="57348" name="Rectangle 57347"/>
          <p:cNvSpPr/>
          <p:nvPr/>
        </p:nvSpPr>
        <p:spPr>
          <a:xfrm>
            <a:off x="395222" y="5413866"/>
            <a:ext cx="83535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2"/>
              </a:buClr>
              <a:buFont typeface="Wingdings" pitchFamily="2" charset="2"/>
              <a:buChar char="§"/>
            </a:pPr>
            <a:r>
              <a:rPr lang="de-DE" dirty="0" smtClean="0"/>
              <a:t>need to quantify and supress dispersion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039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platzhalter 1"/>
          <p:cNvSpPr>
            <a:spLocks noGrp="1"/>
          </p:cNvSpPr>
          <p:nvPr>
            <p:ph type="body" sz="quarter" idx="4294967295"/>
          </p:nvPr>
        </p:nvSpPr>
        <p:spPr bwMode="auto">
          <a:xfrm>
            <a:off x="468313" y="333375"/>
            <a:ext cx="8207375" cy="43132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de-DE" sz="2200" dirty="0" smtClean="0">
                <a:solidFill>
                  <a:srgbClr val="003E89"/>
                </a:solidFill>
                <a:latin typeface="Arial" pitchFamily="34" charset="0"/>
              </a:rPr>
              <a:t>Full 3D wave-optical description of TWTS field</a:t>
            </a:r>
          </a:p>
        </p:txBody>
      </p:sp>
      <p:sp>
        <p:nvSpPr>
          <p:cNvPr id="15" name="Geschweifte Klammer rechts 14"/>
          <p:cNvSpPr/>
          <p:nvPr/>
        </p:nvSpPr>
        <p:spPr>
          <a:xfrm rot="5400000">
            <a:off x="6965752" y="2018032"/>
            <a:ext cx="312416" cy="1951850"/>
          </a:xfrm>
          <a:prstGeom prst="rightBrace">
            <a:avLst>
              <a:gd name="adj1" fmla="val 15472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b="1" dirty="0"/>
          </a:p>
        </p:txBody>
      </p:sp>
      <p:sp>
        <p:nvSpPr>
          <p:cNvPr id="16" name="Textfeld 15"/>
          <p:cNvSpPr txBox="1"/>
          <p:nvPr/>
        </p:nvSpPr>
        <p:spPr>
          <a:xfrm>
            <a:off x="6130035" y="3150165"/>
            <a:ext cx="2226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 smtClean="0">
                <a:solidFill>
                  <a:schemeClr val="accent1"/>
                </a:solidFill>
              </a:rPr>
              <a:t>outgoing</a:t>
            </a:r>
            <a:r>
              <a:rPr lang="de-DE" sz="1400" dirty="0" smtClean="0">
                <a:solidFill>
                  <a:schemeClr val="accent1"/>
                </a:solidFill>
              </a:rPr>
              <a:t> </a:t>
            </a:r>
            <a:r>
              <a:rPr lang="de-DE" sz="1400" dirty="0" err="1" smtClean="0">
                <a:solidFill>
                  <a:schemeClr val="accent1"/>
                </a:solidFill>
              </a:rPr>
              <a:t>cylindrical</a:t>
            </a:r>
            <a:r>
              <a:rPr lang="de-DE" sz="1400" dirty="0" smtClean="0">
                <a:solidFill>
                  <a:schemeClr val="accent1"/>
                </a:solidFill>
              </a:rPr>
              <a:t> </a:t>
            </a:r>
            <a:r>
              <a:rPr lang="de-DE" sz="1400" dirty="0" err="1" smtClean="0">
                <a:solidFill>
                  <a:schemeClr val="accent1"/>
                </a:solidFill>
              </a:rPr>
              <a:t>wave</a:t>
            </a:r>
            <a:endParaRPr lang="de-DE" sz="1400" dirty="0">
              <a:solidFill>
                <a:schemeClr val="accent1"/>
              </a:solidFill>
            </a:endParaRPr>
          </a:p>
        </p:txBody>
      </p:sp>
      <p:sp>
        <p:nvSpPr>
          <p:cNvPr id="18" name="Geschweifte Klammer rechts 17"/>
          <p:cNvSpPr/>
          <p:nvPr/>
        </p:nvSpPr>
        <p:spPr>
          <a:xfrm rot="5400000">
            <a:off x="5496611" y="2370621"/>
            <a:ext cx="312416" cy="969761"/>
          </a:xfrm>
          <a:prstGeom prst="rightBrace">
            <a:avLst>
              <a:gd name="adj1" fmla="val 15472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015341" y="3024725"/>
            <a:ext cx="1122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Input </a:t>
            </a:r>
            <a:r>
              <a:rPr lang="de-DE" sz="1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field</a:t>
            </a:r>
            <a:r>
              <a:rPr lang="de-DE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at</a:t>
            </a:r>
            <a:endParaRPr lang="de-DE" sz="14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de-DE" sz="1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slit</a:t>
            </a:r>
            <a:r>
              <a:rPr lang="de-DE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position</a:t>
            </a:r>
            <a:endParaRPr lang="de-DE" sz="1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17" y="3165596"/>
            <a:ext cx="3285383" cy="291824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98" y="2147703"/>
            <a:ext cx="7854005" cy="707798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155008" y="1124744"/>
            <a:ext cx="8403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chemeClr val="tx2"/>
              </a:buClr>
            </a:pPr>
            <a:r>
              <a:rPr lang="de-DE" dirty="0" smtClean="0"/>
              <a:t>The laser field at the position of an electron is described as a superposition of all waves </a:t>
            </a:r>
          </a:p>
          <a:p>
            <a:pPr algn="ctr">
              <a:buClr>
                <a:schemeClr val="tx2"/>
              </a:buClr>
            </a:pPr>
            <a:r>
              <a:rPr lang="de-DE" dirty="0" smtClean="0"/>
              <a:t>originating from a single slit of the grating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introduces</a:t>
            </a:r>
            <a:r>
              <a:rPr lang="de-DE" dirty="0" smtClean="0"/>
              <a:t> the pulse front tilt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7601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platzhalter 1"/>
          <p:cNvSpPr>
            <a:spLocks noGrp="1"/>
          </p:cNvSpPr>
          <p:nvPr>
            <p:ph type="body" sz="quarter" idx="4294967295"/>
          </p:nvPr>
        </p:nvSpPr>
        <p:spPr bwMode="auto">
          <a:xfrm>
            <a:off x="614227" y="333375"/>
            <a:ext cx="8278253" cy="43132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None/>
            </a:pPr>
            <a:r>
              <a:rPr lang="de-DE" sz="1900" dirty="0" smtClean="0">
                <a:solidFill>
                  <a:srgbClr val="003E89"/>
                </a:solidFill>
                <a:latin typeface="Arial" pitchFamily="34" charset="0"/>
                <a:cs typeface="Arial" pitchFamily="34" charset="0"/>
              </a:rPr>
              <a:t>Small-angle </a:t>
            </a:r>
            <a:r>
              <a:rPr lang="de-DE" sz="1900" dirty="0">
                <a:solidFill>
                  <a:srgbClr val="003E89"/>
                </a:solidFill>
                <a:latin typeface="Arial" pitchFamily="34" charset="0"/>
                <a:cs typeface="Arial" pitchFamily="34" charset="0"/>
              </a:rPr>
              <a:t>TWTS </a:t>
            </a:r>
            <a:r>
              <a:rPr lang="de-DE" sz="1900" dirty="0" smtClean="0">
                <a:solidFill>
                  <a:srgbClr val="003E89"/>
                </a:solidFill>
                <a:latin typeface="Arial" pitchFamily="34" charset="0"/>
                <a:cs typeface="Arial" pitchFamily="34" charset="0"/>
              </a:rPr>
              <a:t>example for EUV-lithography</a:t>
            </a:r>
            <a:endParaRPr lang="de-DE" sz="1600" dirty="0">
              <a:solidFill>
                <a:srgbClr val="003E89"/>
              </a:solidFill>
              <a:latin typeface="Arial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772" y="6307928"/>
            <a:ext cx="24336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i="1" dirty="0" err="1" smtClean="0"/>
              <a:t>image</a:t>
            </a:r>
            <a:r>
              <a:rPr lang="de-DE" sz="1000" i="1" dirty="0" smtClean="0"/>
              <a:t> </a:t>
            </a:r>
            <a:r>
              <a:rPr lang="de-DE" sz="1000" i="1" dirty="0" err="1" smtClean="0"/>
              <a:t>from</a:t>
            </a:r>
            <a:r>
              <a:rPr lang="de-DE" sz="1000" i="1" dirty="0"/>
              <a:t> http://commons.wikimedia.org</a:t>
            </a:r>
            <a:endParaRPr lang="en-US" sz="10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elle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39920143"/>
                  </p:ext>
                </p:extLst>
              </p:nvPr>
            </p:nvGraphicFramePr>
            <p:xfrm>
              <a:off x="3491880" y="908720"/>
              <a:ext cx="4833479" cy="670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59903"/>
                    <a:gridCol w="936104"/>
                    <a:gridCol w="475959"/>
                    <a:gridCol w="797823"/>
                    <a:gridCol w="742442"/>
                    <a:gridCol w="573176"/>
                    <a:gridCol w="648072"/>
                  </a:tblGrid>
                  <a:tr h="26562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𝝀</m:t>
                                    </m:r>
                                  </m:e>
                                  <m:sub>
                                    <m:r>
                                      <a:rPr lang="de-DE" sz="1600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𝒔𝒄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e-</a:t>
                          </a:r>
                          <a:r>
                            <a:rPr lang="de-DE" sz="1600" dirty="0" err="1" smtClean="0">
                              <a:solidFill>
                                <a:schemeClr val="tx1"/>
                              </a:solidFill>
                            </a:rPr>
                            <a:t>energy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1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𝝓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𝒘</m:t>
                                    </m:r>
                                  </m:e>
                                  <m:sub>
                                    <m:r>
                                      <a:rPr lang="de-DE" sz="1600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1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𝝀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𝒂</m:t>
                                    </m:r>
                                  </m:e>
                                  <m:sub>
                                    <m:r>
                                      <a:rPr lang="de-DE" sz="1600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1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𝝉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2656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10nm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100MeV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3°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1cm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1µm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0.35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120fs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elle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39920143"/>
                  </p:ext>
                </p:extLst>
              </p:nvPr>
            </p:nvGraphicFramePr>
            <p:xfrm>
              <a:off x="3491880" y="908720"/>
              <a:ext cx="4833479" cy="670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59903"/>
                    <a:gridCol w="936104"/>
                    <a:gridCol w="475959"/>
                    <a:gridCol w="797823"/>
                    <a:gridCol w="742442"/>
                    <a:gridCol w="573176"/>
                    <a:gridCol w="648072"/>
                  </a:tblGrid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926" t="-5455" r="-634259" b="-1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e-</a:t>
                          </a:r>
                          <a:r>
                            <a:rPr lang="de-DE" sz="1600" dirty="0" err="1" smtClean="0">
                              <a:solidFill>
                                <a:schemeClr val="tx1"/>
                              </a:solidFill>
                            </a:rPr>
                            <a:t>energy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37179" t="-5455" r="-580769" b="-1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60305" t="-5455" r="-245802" b="-1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86885" t="-5455" r="-163934" b="-1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31915" t="-5455" r="-112766" b="-1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49057" t="-5455" b="-123636"/>
                          </a:stretch>
                        </a:blipFill>
                      </a:tcPr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10nm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100MeV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3°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1cm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1µm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0.35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120fs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5" name="Textfeld 14"/>
          <p:cNvSpPr txBox="1"/>
          <p:nvPr/>
        </p:nvSpPr>
        <p:spPr>
          <a:xfrm>
            <a:off x="1494316" y="1059334"/>
            <a:ext cx="1617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Example</a:t>
            </a:r>
            <a:r>
              <a:rPr lang="de-DE" dirty="0" smtClean="0"/>
              <a:t> </a:t>
            </a:r>
            <a:r>
              <a:rPr lang="de-DE" dirty="0" err="1" smtClean="0"/>
              <a:t>setup</a:t>
            </a:r>
            <a:r>
              <a:rPr lang="de-DE" dirty="0" smtClean="0"/>
              <a:t>:</a:t>
            </a:r>
            <a:endParaRPr lang="de-D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844824"/>
            <a:ext cx="3386311" cy="415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070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platzhalter 1"/>
          <p:cNvSpPr>
            <a:spLocks noGrp="1"/>
          </p:cNvSpPr>
          <p:nvPr>
            <p:ph type="body" sz="quarter" idx="4294967295"/>
          </p:nvPr>
        </p:nvSpPr>
        <p:spPr bwMode="auto">
          <a:xfrm>
            <a:off x="614227" y="333375"/>
            <a:ext cx="8278253" cy="43132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None/>
            </a:pPr>
            <a:r>
              <a:rPr lang="de-DE" sz="1900" dirty="0" smtClean="0">
                <a:solidFill>
                  <a:srgbClr val="003E89"/>
                </a:solidFill>
                <a:latin typeface="Arial" pitchFamily="34" charset="0"/>
                <a:cs typeface="Arial" pitchFamily="34" charset="0"/>
              </a:rPr>
              <a:t>Small-angle TWTS provides monochromatic optical undulators</a:t>
            </a:r>
            <a:endParaRPr lang="de-DE" sz="1600" dirty="0">
              <a:solidFill>
                <a:srgbClr val="003E89"/>
              </a:solidFill>
              <a:latin typeface="Arial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9" y="2388652"/>
            <a:ext cx="4199449" cy="349247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331640" y="2023212"/>
            <a:ext cx="2007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solidFill>
                  <a:schemeClr val="accent1"/>
                </a:solidFill>
              </a:rPr>
              <a:t>p</a:t>
            </a:r>
            <a:r>
              <a:rPr lang="de-DE" sz="1400" dirty="0" err="1" smtClean="0">
                <a:solidFill>
                  <a:schemeClr val="accent1"/>
                </a:solidFill>
              </a:rPr>
              <a:t>lot</a:t>
            </a:r>
            <a:r>
              <a:rPr lang="de-DE" sz="1400" dirty="0" smtClean="0">
                <a:solidFill>
                  <a:schemeClr val="accent1"/>
                </a:solidFill>
              </a:rPr>
              <a:t> </a:t>
            </a:r>
            <a:r>
              <a:rPr lang="de-DE" sz="1400" dirty="0" err="1" smtClean="0">
                <a:solidFill>
                  <a:schemeClr val="accent1"/>
                </a:solidFill>
              </a:rPr>
              <a:t>of</a:t>
            </a:r>
            <a:r>
              <a:rPr lang="de-DE" sz="1400" dirty="0" smtClean="0">
                <a:solidFill>
                  <a:schemeClr val="accent1"/>
                </a:solidFill>
              </a:rPr>
              <a:t> </a:t>
            </a:r>
            <a:r>
              <a:rPr lang="de-DE" sz="1400" dirty="0" err="1" smtClean="0">
                <a:solidFill>
                  <a:schemeClr val="accent1"/>
                </a:solidFill>
              </a:rPr>
              <a:t>interaction</a:t>
            </a:r>
            <a:r>
              <a:rPr lang="de-DE" sz="1400" dirty="0" smtClean="0">
                <a:solidFill>
                  <a:schemeClr val="accent1"/>
                </a:solidFill>
              </a:rPr>
              <a:t> </a:t>
            </a:r>
            <a:r>
              <a:rPr lang="de-DE" sz="1400" dirty="0" err="1" smtClean="0">
                <a:solidFill>
                  <a:schemeClr val="accent1"/>
                </a:solidFill>
              </a:rPr>
              <a:t>region</a:t>
            </a:r>
            <a:endParaRPr lang="de-DE" sz="1400" dirty="0">
              <a:solidFill>
                <a:schemeClr val="accent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940152" y="2023213"/>
            <a:ext cx="28723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>
                <a:solidFill>
                  <a:schemeClr val="accent1"/>
                </a:solidFill>
              </a:rPr>
              <a:t>bandwidth</a:t>
            </a:r>
            <a:r>
              <a:rPr lang="de-DE" sz="1400" dirty="0" smtClean="0">
                <a:solidFill>
                  <a:schemeClr val="accent1"/>
                </a:solidFill>
              </a:rPr>
              <a:t> </a:t>
            </a:r>
            <a:r>
              <a:rPr lang="de-DE" sz="1400" dirty="0" err="1" smtClean="0">
                <a:solidFill>
                  <a:schemeClr val="accent1"/>
                </a:solidFill>
              </a:rPr>
              <a:t>of</a:t>
            </a:r>
            <a:r>
              <a:rPr lang="de-DE" sz="1400" dirty="0" smtClean="0">
                <a:solidFill>
                  <a:schemeClr val="accent1"/>
                </a:solidFill>
              </a:rPr>
              <a:t> </a:t>
            </a:r>
            <a:r>
              <a:rPr lang="de-DE" sz="1400" dirty="0" err="1" smtClean="0">
                <a:solidFill>
                  <a:schemeClr val="accent1"/>
                </a:solidFill>
              </a:rPr>
              <a:t>laser</a:t>
            </a:r>
            <a:r>
              <a:rPr lang="de-DE" sz="1400" dirty="0" smtClean="0">
                <a:solidFill>
                  <a:schemeClr val="accent1"/>
                </a:solidFill>
              </a:rPr>
              <a:t> </a:t>
            </a:r>
            <a:r>
              <a:rPr lang="de-DE" sz="1400" dirty="0" err="1" smtClean="0">
                <a:solidFill>
                  <a:schemeClr val="accent1"/>
                </a:solidFill>
              </a:rPr>
              <a:t>seen</a:t>
            </a:r>
            <a:r>
              <a:rPr lang="de-DE" sz="1400" dirty="0" smtClean="0">
                <a:solidFill>
                  <a:schemeClr val="accent1"/>
                </a:solidFill>
              </a:rPr>
              <a:t> </a:t>
            </a:r>
            <a:r>
              <a:rPr lang="de-DE" sz="1400" dirty="0" err="1" smtClean="0">
                <a:solidFill>
                  <a:schemeClr val="accent1"/>
                </a:solidFill>
              </a:rPr>
              <a:t>by</a:t>
            </a:r>
            <a:r>
              <a:rPr lang="de-DE" sz="1400" dirty="0" smtClean="0">
                <a:solidFill>
                  <a:schemeClr val="accent1"/>
                </a:solidFill>
              </a:rPr>
              <a:t> </a:t>
            </a:r>
            <a:r>
              <a:rPr lang="de-DE" sz="1400" dirty="0" err="1" smtClean="0">
                <a:solidFill>
                  <a:schemeClr val="accent1"/>
                </a:solidFill>
              </a:rPr>
              <a:t>electrons</a:t>
            </a:r>
            <a:endParaRPr lang="de-DE" sz="140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el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7993684"/>
                  </p:ext>
                </p:extLst>
              </p:nvPr>
            </p:nvGraphicFramePr>
            <p:xfrm>
              <a:off x="3491880" y="908720"/>
              <a:ext cx="4824536" cy="670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59903"/>
                    <a:gridCol w="936104"/>
                    <a:gridCol w="475959"/>
                    <a:gridCol w="797823"/>
                    <a:gridCol w="742442"/>
                    <a:gridCol w="573176"/>
                    <a:gridCol w="639129"/>
                  </a:tblGrid>
                  <a:tr h="26562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𝝀</m:t>
                                    </m:r>
                                  </m:e>
                                  <m:sub>
                                    <m:r>
                                      <a:rPr lang="de-DE" sz="1600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𝒔𝒄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e-</a:t>
                          </a:r>
                          <a:r>
                            <a:rPr lang="de-DE" sz="1600" dirty="0" err="1" smtClean="0">
                              <a:solidFill>
                                <a:schemeClr val="tx1"/>
                              </a:solidFill>
                            </a:rPr>
                            <a:t>energy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1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𝝓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𝒘</m:t>
                                    </m:r>
                                  </m:e>
                                  <m:sub>
                                    <m:r>
                                      <a:rPr lang="de-DE" sz="1600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1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𝝀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𝒂</m:t>
                                    </m:r>
                                  </m:e>
                                  <m:sub>
                                    <m:r>
                                      <a:rPr lang="de-DE" sz="1600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1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𝝉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2656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10nm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100MeV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3°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1cm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1µm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0.35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120fs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el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7993684"/>
                  </p:ext>
                </p:extLst>
              </p:nvPr>
            </p:nvGraphicFramePr>
            <p:xfrm>
              <a:off x="3491880" y="908720"/>
              <a:ext cx="4824536" cy="670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59903"/>
                    <a:gridCol w="936104"/>
                    <a:gridCol w="475959"/>
                    <a:gridCol w="797823"/>
                    <a:gridCol w="742442"/>
                    <a:gridCol w="573176"/>
                    <a:gridCol w="639129"/>
                  </a:tblGrid>
                  <a:tr h="33528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926" t="-5455" r="-633333" b="-1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e-</a:t>
                          </a:r>
                          <a:r>
                            <a:rPr lang="de-DE" sz="1600" dirty="0" err="1" smtClean="0">
                              <a:solidFill>
                                <a:schemeClr val="tx1"/>
                              </a:solidFill>
                            </a:rPr>
                            <a:t>energy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337179" t="-5455" r="-579487" b="-1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260305" t="-5455" r="-245038" b="-1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390083" t="-5455" r="-165289" b="-1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630851" t="-5455" r="-112766" b="-1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654286" t="-5455" r="-952" b="-123636"/>
                          </a:stretch>
                        </a:blipFill>
                      </a:tcPr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10nm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100MeV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3°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1cm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1µm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0.35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120fs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4" name="Textfeld 13"/>
          <p:cNvSpPr txBox="1"/>
          <p:nvPr/>
        </p:nvSpPr>
        <p:spPr>
          <a:xfrm>
            <a:off x="1494316" y="1059334"/>
            <a:ext cx="1617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Example</a:t>
            </a:r>
            <a:r>
              <a:rPr lang="de-DE" dirty="0" smtClean="0"/>
              <a:t> </a:t>
            </a:r>
            <a:r>
              <a:rPr lang="de-DE" dirty="0" err="1" smtClean="0"/>
              <a:t>setup</a:t>
            </a:r>
            <a:r>
              <a:rPr lang="de-DE" dirty="0" smtClean="0"/>
              <a:t>:</a:t>
            </a:r>
            <a:endParaRPr lang="de-DE" dirty="0"/>
          </a:p>
        </p:txBody>
      </p:sp>
      <p:cxnSp>
        <p:nvCxnSpPr>
          <p:cNvPr id="16" name="Gerade Verbindung 15"/>
          <p:cNvCxnSpPr/>
          <p:nvPr/>
        </p:nvCxnSpPr>
        <p:spPr>
          <a:xfrm>
            <a:off x="7221905" y="3011537"/>
            <a:ext cx="0" cy="1213795"/>
          </a:xfrm>
          <a:prstGeom prst="line">
            <a:avLst/>
          </a:prstGeom>
          <a:ln w="12700">
            <a:solidFill>
              <a:schemeClr val="accent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6012160" y="2861815"/>
            <a:ext cx="7008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>
                <a:solidFill>
                  <a:srgbClr val="00B050"/>
                </a:solidFill>
              </a:rPr>
              <a:t>FWHM</a:t>
            </a:r>
          </a:p>
          <a:p>
            <a:r>
              <a:rPr lang="de-DE" sz="1400" b="1" dirty="0" smtClean="0">
                <a:solidFill>
                  <a:srgbClr val="00B050"/>
                </a:solidFill>
              </a:rPr>
              <a:t>1.4µm</a:t>
            </a:r>
            <a:endParaRPr lang="en-US" sz="1400" b="1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feld 29"/>
              <p:cNvSpPr txBox="1"/>
              <p:nvPr/>
            </p:nvSpPr>
            <p:spPr>
              <a:xfrm>
                <a:off x="7626938" y="3048488"/>
                <a:ext cx="1117485" cy="5020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b="1" i="1" smtClean="0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1400" b="1" i="0" smtClean="0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𝚫</m:t>
                          </m:r>
                          <m:r>
                            <a:rPr lang="de-DE" sz="1400" b="1" i="1" smtClean="0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𝝀</m:t>
                          </m:r>
                        </m:num>
                        <m:den>
                          <m:r>
                            <a:rPr lang="de-DE" sz="1400" b="1" i="1" smtClean="0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𝝀</m:t>
                          </m:r>
                        </m:den>
                      </m:f>
                      <m:r>
                        <a:rPr lang="de-DE" sz="1400" b="1" i="1" smtClean="0">
                          <a:solidFill>
                            <a:schemeClr val="accent2"/>
                          </a:solidFill>
                          <a:latin typeface="Cambria Math"/>
                        </a:rPr>
                        <m:t>=</m:t>
                      </m:r>
                      <m:r>
                        <a:rPr lang="de-DE" sz="1400" b="1" i="1" smtClean="0">
                          <a:solidFill>
                            <a:schemeClr val="accent2"/>
                          </a:solidFill>
                          <a:latin typeface="Cambria Math"/>
                        </a:rPr>
                        <m:t>𝟎</m:t>
                      </m:r>
                      <m:r>
                        <a:rPr lang="de-DE" sz="1400" b="1" i="1" smtClean="0">
                          <a:solidFill>
                            <a:schemeClr val="accent2"/>
                          </a:solidFill>
                          <a:latin typeface="Cambria Math"/>
                        </a:rPr>
                        <m:t>.</m:t>
                      </m:r>
                      <m:r>
                        <a:rPr lang="de-DE" sz="1400" b="1" i="1" smtClean="0">
                          <a:solidFill>
                            <a:schemeClr val="accent2"/>
                          </a:solidFill>
                          <a:latin typeface="Cambria Math"/>
                        </a:rPr>
                        <m:t>𝟐</m:t>
                      </m:r>
                      <m:r>
                        <a:rPr lang="de-DE" sz="1400" b="1" i="1" smtClean="0">
                          <a:solidFill>
                            <a:schemeClr val="accent2"/>
                          </a:solidFill>
                          <a:latin typeface="Cambria Math"/>
                        </a:rPr>
                        <m:t>%</m:t>
                      </m:r>
                    </m:oMath>
                  </m:oMathPara>
                </a14:m>
                <a:endParaRPr lang="en-US" sz="1400" b="1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30" name="Textfeld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6938" y="3048488"/>
                <a:ext cx="1117485" cy="502061"/>
              </a:xfrm>
              <a:prstGeom prst="rect">
                <a:avLst/>
              </a:prstGeom>
              <a:blipFill rotWithShape="1">
                <a:blip r:embed="rId5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feld 30"/>
              <p:cNvSpPr txBox="1"/>
              <p:nvPr/>
            </p:nvSpPr>
            <p:spPr>
              <a:xfrm>
                <a:off x="6594932" y="4226057"/>
                <a:ext cx="1318118" cy="6674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accent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/>
                            </a:rPr>
                            <m:t>1−</m:t>
                          </m:r>
                          <m:func>
                            <m:func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solidFill>
                                    <a:schemeClr val="accent1"/>
                                  </a:solidFill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/>
                                    </a:rPr>
                                    <m:t>𝜙</m:t>
                                  </m:r>
                                </m:e>
                              </m:d>
                            </m:e>
                          </m:func>
                        </m:den>
                      </m:f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1" name="Textfeld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4932" y="4226057"/>
                <a:ext cx="1318118" cy="66749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Gerade Verbindung 34"/>
          <p:cNvCxnSpPr/>
          <p:nvPr/>
        </p:nvCxnSpPr>
        <p:spPr>
          <a:xfrm>
            <a:off x="7221905" y="4893547"/>
            <a:ext cx="0" cy="153300"/>
          </a:xfrm>
          <a:prstGeom prst="line">
            <a:avLst/>
          </a:prstGeom>
          <a:ln w="12700">
            <a:solidFill>
              <a:schemeClr val="accent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4448219" y="2218043"/>
            <a:ext cx="4695779" cy="3521834"/>
            <a:chOff x="4448219" y="2218043"/>
            <a:chExt cx="4695779" cy="3521834"/>
          </a:xfrm>
        </p:grpSpPr>
        <p:cxnSp>
          <p:nvCxnSpPr>
            <p:cNvPr id="9" name="Gerade Verbindung 8"/>
            <p:cNvCxnSpPr/>
            <p:nvPr/>
          </p:nvCxnSpPr>
          <p:spPr>
            <a:xfrm>
              <a:off x="7377797" y="3002034"/>
              <a:ext cx="0" cy="242777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/>
          </p:nvCxnSpPr>
          <p:spPr>
            <a:xfrm flipH="1">
              <a:off x="7058967" y="3123423"/>
              <a:ext cx="316523" cy="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>
              <a:off x="7057925" y="2993661"/>
              <a:ext cx="0" cy="242777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/>
          </p:nvCxnSpPr>
          <p:spPr>
            <a:xfrm rot="5400000">
              <a:off x="7496878" y="3002036"/>
              <a:ext cx="0" cy="242777"/>
            </a:xfrm>
            <a:prstGeom prst="line">
              <a:avLst/>
            </a:prstGeom>
            <a:ln w="25400">
              <a:solidFill>
                <a:srgbClr val="00B05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/>
          </p:nvCxnSpPr>
          <p:spPr>
            <a:xfrm rot="5400000">
              <a:off x="6937578" y="3002035"/>
              <a:ext cx="0" cy="242777"/>
            </a:xfrm>
            <a:prstGeom prst="line">
              <a:avLst/>
            </a:prstGeom>
            <a:ln w="25400">
              <a:solidFill>
                <a:srgbClr val="00B050"/>
              </a:solidFill>
              <a:head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" name="Grafik 3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8219" y="2218043"/>
              <a:ext cx="4695779" cy="352183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704057" y="2564904"/>
              <a:ext cx="45719" cy="14401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594932" y="2494194"/>
              <a:ext cx="27394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100" dirty="0" smtClean="0">
                  <a:latin typeface="Arial" pitchFamily="34" charset="0"/>
                </a:rPr>
                <a:t>c</a:t>
              </a:r>
              <a:endParaRPr lang="de-CH" sz="1100" dirty="0">
                <a:latin typeface="Arial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095132" y="2758780"/>
              <a:ext cx="45719" cy="14401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986007" y="2688070"/>
              <a:ext cx="27394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100" dirty="0" smtClean="0">
                  <a:latin typeface="Arial" pitchFamily="34" charset="0"/>
                </a:rPr>
                <a:t>c</a:t>
              </a:r>
              <a:endParaRPr lang="de-CH" sz="1100" dirty="0"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800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12" y="1917663"/>
            <a:ext cx="4376580" cy="3282435"/>
          </a:xfrm>
          <a:prstGeom prst="rect">
            <a:avLst/>
          </a:prstGeom>
        </p:spPr>
      </p:pic>
      <p:sp>
        <p:nvSpPr>
          <p:cNvPr id="6146" name="Textplatzhalter 1"/>
          <p:cNvSpPr>
            <a:spLocks noGrp="1"/>
          </p:cNvSpPr>
          <p:nvPr>
            <p:ph type="body" sz="quarter" idx="4294967295"/>
          </p:nvPr>
        </p:nvSpPr>
        <p:spPr bwMode="auto">
          <a:xfrm>
            <a:off x="614227" y="333375"/>
            <a:ext cx="8278253" cy="43132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None/>
            </a:pPr>
            <a:r>
              <a:rPr lang="de-DE" sz="1900" dirty="0" smtClean="0">
                <a:solidFill>
                  <a:srgbClr val="003E89"/>
                </a:solidFill>
                <a:latin typeface="Arial" pitchFamily="34" charset="0"/>
                <a:cs typeface="Arial" pitchFamily="34" charset="0"/>
              </a:rPr>
              <a:t>Small-angle TWTS provides </a:t>
            </a:r>
            <a:r>
              <a:rPr lang="de-DE" sz="1900" dirty="0" smtClean="0">
                <a:solidFill>
                  <a:srgbClr val="003E89"/>
                </a:solidFill>
                <a:latin typeface="Arial" pitchFamily="34" charset="0"/>
                <a:cs typeface="Arial" pitchFamily="34" charset="0"/>
              </a:rPr>
              <a:t>long optical undulators</a:t>
            </a:r>
            <a:endParaRPr lang="de-DE" sz="1600" dirty="0" smtClean="0">
              <a:solidFill>
                <a:srgbClr val="003E89"/>
              </a:solidFill>
              <a:latin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el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11107999"/>
                  </p:ext>
                </p:extLst>
              </p:nvPr>
            </p:nvGraphicFramePr>
            <p:xfrm>
              <a:off x="3491880" y="908720"/>
              <a:ext cx="4824536" cy="670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59903"/>
                    <a:gridCol w="936104"/>
                    <a:gridCol w="475959"/>
                    <a:gridCol w="797823"/>
                    <a:gridCol w="742442"/>
                    <a:gridCol w="573176"/>
                    <a:gridCol w="639129"/>
                  </a:tblGrid>
                  <a:tr h="26562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𝝀</m:t>
                                    </m:r>
                                  </m:e>
                                  <m:sub>
                                    <m:r>
                                      <a:rPr lang="de-DE" sz="1600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𝒔𝒄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e-</a:t>
                          </a:r>
                          <a:r>
                            <a:rPr lang="de-DE" sz="1600" dirty="0" err="1" smtClean="0">
                              <a:solidFill>
                                <a:schemeClr val="tx1"/>
                              </a:solidFill>
                            </a:rPr>
                            <a:t>energy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1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𝝓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𝒘</m:t>
                                    </m:r>
                                  </m:e>
                                  <m:sub>
                                    <m:r>
                                      <a:rPr lang="de-DE" sz="1600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1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𝝀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600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𝒂</m:t>
                                    </m:r>
                                  </m:e>
                                  <m:sub>
                                    <m:r>
                                      <a:rPr lang="de-DE" sz="1600" b="1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1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𝝉</m:t>
                                </m:r>
                              </m:oMath>
                            </m:oMathPara>
                          </a14:m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</a:tr>
                  <a:tr h="2656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10nm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100MeV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3°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1cm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1µm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0.35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120fs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el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11107999"/>
                  </p:ext>
                </p:extLst>
              </p:nvPr>
            </p:nvGraphicFramePr>
            <p:xfrm>
              <a:off x="3491880" y="908720"/>
              <a:ext cx="4824536" cy="670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59903"/>
                    <a:gridCol w="936104"/>
                    <a:gridCol w="475959"/>
                    <a:gridCol w="797823"/>
                    <a:gridCol w="742442"/>
                    <a:gridCol w="573176"/>
                    <a:gridCol w="639129"/>
                  </a:tblGrid>
                  <a:tr h="33528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926" t="-5455" r="-633333" b="-1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e-</a:t>
                          </a:r>
                          <a:r>
                            <a:rPr lang="de-DE" sz="1600" dirty="0" err="1" smtClean="0">
                              <a:solidFill>
                                <a:schemeClr val="tx1"/>
                              </a:solidFill>
                            </a:rPr>
                            <a:t>energy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337179" t="-5455" r="-579487" b="-1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260305" t="-5455" r="-245038" b="-1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390083" t="-5455" r="-165289" b="-1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630851" t="-5455" r="-112766" b="-1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654286" t="-5455" r="-952" b="-123636"/>
                          </a:stretch>
                        </a:blipFill>
                      </a:tcPr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10nm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100MeV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3°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1cm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1µm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0.35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120fs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4" name="Textfeld 13"/>
          <p:cNvSpPr txBox="1"/>
          <p:nvPr/>
        </p:nvSpPr>
        <p:spPr>
          <a:xfrm>
            <a:off x="1494316" y="1059334"/>
            <a:ext cx="1617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Example</a:t>
            </a:r>
            <a:r>
              <a:rPr lang="de-DE" dirty="0" smtClean="0"/>
              <a:t> </a:t>
            </a:r>
            <a:r>
              <a:rPr lang="de-DE" dirty="0" err="1" smtClean="0"/>
              <a:t>setup</a:t>
            </a:r>
            <a:r>
              <a:rPr lang="de-DE" dirty="0" smtClean="0"/>
              <a:t>: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1043608" y="1887637"/>
            <a:ext cx="28211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>
                <a:solidFill>
                  <a:schemeClr val="accent1"/>
                </a:solidFill>
              </a:rPr>
              <a:t>field</a:t>
            </a:r>
            <a:r>
              <a:rPr lang="de-DE" sz="1400" dirty="0" smtClean="0">
                <a:solidFill>
                  <a:schemeClr val="accent1"/>
                </a:solidFill>
              </a:rPr>
              <a:t> </a:t>
            </a:r>
            <a:r>
              <a:rPr lang="de-DE" sz="1400" dirty="0" err="1" smtClean="0">
                <a:solidFill>
                  <a:schemeClr val="accent1"/>
                </a:solidFill>
              </a:rPr>
              <a:t>envelope</a:t>
            </a:r>
            <a:r>
              <a:rPr lang="de-DE" sz="1400" dirty="0" smtClean="0">
                <a:solidFill>
                  <a:schemeClr val="accent1"/>
                </a:solidFill>
              </a:rPr>
              <a:t> </a:t>
            </a:r>
            <a:r>
              <a:rPr lang="de-DE" sz="1400" dirty="0" err="1" smtClean="0">
                <a:solidFill>
                  <a:schemeClr val="accent1"/>
                </a:solidFill>
              </a:rPr>
              <a:t>seen</a:t>
            </a:r>
            <a:r>
              <a:rPr lang="de-DE" sz="1400" dirty="0" smtClean="0">
                <a:solidFill>
                  <a:schemeClr val="accent1"/>
                </a:solidFill>
              </a:rPr>
              <a:t> </a:t>
            </a:r>
            <a:r>
              <a:rPr lang="de-DE" sz="1400" dirty="0" err="1" smtClean="0">
                <a:solidFill>
                  <a:schemeClr val="accent1"/>
                </a:solidFill>
              </a:rPr>
              <a:t>by</a:t>
            </a:r>
            <a:r>
              <a:rPr lang="de-DE" sz="1400" dirty="0" smtClean="0">
                <a:solidFill>
                  <a:schemeClr val="accent1"/>
                </a:solidFill>
              </a:rPr>
              <a:t> </a:t>
            </a:r>
            <a:r>
              <a:rPr lang="de-DE" sz="1400" dirty="0" err="1" smtClean="0">
                <a:solidFill>
                  <a:schemeClr val="accent1"/>
                </a:solidFill>
              </a:rPr>
              <a:t>the</a:t>
            </a:r>
            <a:r>
              <a:rPr lang="de-DE" sz="1400" dirty="0" smtClean="0">
                <a:solidFill>
                  <a:schemeClr val="accent1"/>
                </a:solidFill>
              </a:rPr>
              <a:t> </a:t>
            </a:r>
            <a:r>
              <a:rPr lang="de-DE" sz="1400" dirty="0" err="1" smtClean="0">
                <a:solidFill>
                  <a:schemeClr val="accent1"/>
                </a:solidFill>
              </a:rPr>
              <a:t>electrons</a:t>
            </a:r>
            <a:endParaRPr lang="de-DE" sz="140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917834" y="4005064"/>
                <a:ext cx="2832763" cy="536942"/>
              </a:xfrm>
              <a:prstGeom prst="rect">
                <a:avLst/>
              </a:prstGeom>
              <a:solidFill>
                <a:srgbClr val="FFFFFF">
                  <a:alpha val="54902"/>
                </a:srgb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de-DE" sz="2000" dirty="0" smtClean="0">
                    <a:solidFill>
                      <a:schemeClr val="accent6"/>
                    </a:solidFill>
                    <a:sym typeface="Wingdings" pitchFamily="2" charset="2"/>
                  </a:rPr>
                  <a:t>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sz="2000" b="1" i="1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de-DE" sz="2000" b="1" i="1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de-DE" sz="2000" b="1" i="1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  <m:t>𝑵</m:t>
                        </m:r>
                      </m:e>
                      <m:sub>
                        <m:r>
                          <a:rPr lang="de-DE" sz="2000" b="1" i="1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  <m:t>𝒐𝒔𝒄</m:t>
                        </m:r>
                      </m:sub>
                      <m:sup/>
                    </m:sSubSup>
                    <m:r>
                      <a:rPr lang="de-DE" sz="2000" b="1" i="1" smtClean="0">
                        <a:solidFill>
                          <a:schemeClr val="accent6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de-DE" sz="2000" b="1" i="1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de-DE" sz="2000" b="1" i="1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  <m:t>𝟑𝟐</m:t>
                        </m:r>
                        <m:r>
                          <a:rPr lang="de-DE" sz="2000" b="1" i="1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  <m:t>𝒄𝒎</m:t>
                        </m:r>
                      </m:num>
                      <m:den>
                        <m:r>
                          <a:rPr lang="de-DE" sz="2000" b="1" i="1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  <m:t>𝟎</m:t>
                        </m:r>
                        <m:r>
                          <a:rPr lang="de-DE" sz="2000" b="1" i="1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de-CH" sz="2000" b="1" i="1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  <m:t>𝟎</m:t>
                        </m:r>
                        <m:r>
                          <a:rPr lang="de-DE" sz="2000" b="1" i="1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  <m:t>𝟕𝟑</m:t>
                        </m:r>
                        <m:r>
                          <a:rPr lang="de-DE" sz="2000" b="1" i="1" smtClean="0">
                            <a:solidFill>
                              <a:schemeClr val="accent6"/>
                            </a:solidFill>
                            <a:latin typeface="Cambria Math"/>
                          </a:rPr>
                          <m:t>𝒄𝒎</m:t>
                        </m:r>
                      </m:den>
                    </m:f>
                    <m:r>
                      <a:rPr lang="de-DE" sz="2000" b="1" i="1" smtClean="0">
                        <a:solidFill>
                          <a:schemeClr val="accent6"/>
                        </a:solidFill>
                        <a:latin typeface="Cambria Math"/>
                      </a:rPr>
                      <m:t>=</m:t>
                    </m:r>
                    <m:r>
                      <a:rPr lang="de-DE" sz="2000" b="1" i="1" smtClean="0">
                        <a:solidFill>
                          <a:schemeClr val="accent6"/>
                        </a:solidFill>
                        <a:latin typeface="Cambria Math"/>
                      </a:rPr>
                      <m:t>𝟒𝟑𝟖</m:t>
                    </m:r>
                  </m:oMath>
                </a14:m>
                <a:endParaRPr lang="de-DE" sz="2000" dirty="0"/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834" y="4005064"/>
                <a:ext cx="2832763" cy="536942"/>
              </a:xfrm>
              <a:prstGeom prst="rect">
                <a:avLst/>
              </a:prstGeom>
              <a:blipFill rotWithShape="1">
                <a:blip r:embed="rId5"/>
                <a:stretch>
                  <a:fillRect l="-2371" b="-6818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feld 15"/>
          <p:cNvSpPr txBox="1"/>
          <p:nvPr/>
        </p:nvSpPr>
        <p:spPr>
          <a:xfrm>
            <a:off x="6012160" y="1887636"/>
            <a:ext cx="2401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>
                <a:solidFill>
                  <a:schemeClr val="accent1"/>
                </a:solidFill>
              </a:rPr>
              <a:t>electric</a:t>
            </a:r>
            <a:r>
              <a:rPr lang="de-DE" sz="1400" dirty="0" smtClean="0">
                <a:solidFill>
                  <a:schemeClr val="accent1"/>
                </a:solidFill>
              </a:rPr>
              <a:t> </a:t>
            </a:r>
            <a:r>
              <a:rPr lang="de-DE" sz="1400" dirty="0" err="1" smtClean="0">
                <a:solidFill>
                  <a:schemeClr val="accent1"/>
                </a:solidFill>
              </a:rPr>
              <a:t>field</a:t>
            </a:r>
            <a:r>
              <a:rPr lang="de-DE" sz="1400" dirty="0" smtClean="0">
                <a:solidFill>
                  <a:schemeClr val="accent1"/>
                </a:solidFill>
              </a:rPr>
              <a:t> </a:t>
            </a:r>
            <a:r>
              <a:rPr lang="de-DE" sz="1400" dirty="0" err="1" smtClean="0">
                <a:solidFill>
                  <a:schemeClr val="accent1"/>
                </a:solidFill>
              </a:rPr>
              <a:t>seen</a:t>
            </a:r>
            <a:r>
              <a:rPr lang="de-DE" sz="1400" dirty="0" smtClean="0">
                <a:solidFill>
                  <a:schemeClr val="accent1"/>
                </a:solidFill>
              </a:rPr>
              <a:t> </a:t>
            </a:r>
            <a:r>
              <a:rPr lang="de-DE" sz="1400" dirty="0" err="1" smtClean="0">
                <a:solidFill>
                  <a:schemeClr val="accent1"/>
                </a:solidFill>
              </a:rPr>
              <a:t>by</a:t>
            </a:r>
            <a:r>
              <a:rPr lang="de-DE" sz="1400" dirty="0" smtClean="0">
                <a:solidFill>
                  <a:schemeClr val="accent1"/>
                </a:solidFill>
              </a:rPr>
              <a:t> </a:t>
            </a:r>
            <a:r>
              <a:rPr lang="de-DE" sz="1400" dirty="0" err="1" smtClean="0">
                <a:solidFill>
                  <a:schemeClr val="accent1"/>
                </a:solidFill>
              </a:rPr>
              <a:t>electrons</a:t>
            </a:r>
            <a:endParaRPr lang="de-DE" sz="1400" dirty="0">
              <a:solidFill>
                <a:schemeClr val="accent1"/>
              </a:solidFill>
            </a:endParaRPr>
          </a:p>
        </p:txBody>
      </p:sp>
      <p:cxnSp>
        <p:nvCxnSpPr>
          <p:cNvPr id="6" name="Gerade Verbindung mit Pfeil 5"/>
          <p:cNvCxnSpPr/>
          <p:nvPr/>
        </p:nvCxnSpPr>
        <p:spPr>
          <a:xfrm>
            <a:off x="1824466" y="3718271"/>
            <a:ext cx="1079079" cy="0"/>
          </a:xfrm>
          <a:prstGeom prst="straightConnector1">
            <a:avLst/>
          </a:prstGeom>
          <a:ln w="25400">
            <a:solidFill>
              <a:schemeClr val="accent6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1094261" y="3068960"/>
            <a:ext cx="2366353" cy="52322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accent6"/>
                </a:solidFill>
              </a:rPr>
              <a:t>FWHM = 32cm</a:t>
            </a:r>
            <a:endParaRPr lang="en-US" sz="2800" b="1" dirty="0">
              <a:solidFill>
                <a:schemeClr val="accent6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644008" y="1988840"/>
            <a:ext cx="4658340" cy="3818212"/>
            <a:chOff x="4644008" y="1988840"/>
            <a:chExt cx="4658340" cy="3818212"/>
          </a:xfrm>
        </p:grpSpPr>
        <p:pic>
          <p:nvPicPr>
            <p:cNvPr id="18" name="Grafik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4008" y="1988840"/>
              <a:ext cx="4658340" cy="3818212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6879789" y="2368323"/>
              <a:ext cx="45719" cy="14401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770664" y="2297613"/>
              <a:ext cx="27394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100" dirty="0" smtClean="0">
                  <a:latin typeface="Arial" pitchFamily="34" charset="0"/>
                </a:rPr>
                <a:t>c</a:t>
              </a:r>
              <a:endParaRPr lang="de-CH" sz="1100" dirty="0">
                <a:latin typeface="Arial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270434" y="2586497"/>
              <a:ext cx="45719" cy="14401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161309" y="2515787"/>
              <a:ext cx="27394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100" dirty="0" smtClean="0">
                  <a:latin typeface="Arial" pitchFamily="34" charset="0"/>
                </a:rPr>
                <a:t>c</a:t>
              </a:r>
              <a:endParaRPr lang="de-CH" sz="1100" dirty="0"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053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platzhalter 1"/>
          <p:cNvSpPr>
            <a:spLocks noGrp="1"/>
          </p:cNvSpPr>
          <p:nvPr>
            <p:ph type="body" sz="quarter" idx="4294967295"/>
          </p:nvPr>
        </p:nvSpPr>
        <p:spPr bwMode="auto">
          <a:xfrm>
            <a:off x="468313" y="333375"/>
            <a:ext cx="8207375" cy="43133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de-DE" sz="2200" dirty="0" smtClean="0">
                <a:solidFill>
                  <a:srgbClr val="003E89"/>
                </a:solidFill>
                <a:latin typeface="Arial" pitchFamily="34" charset="0"/>
              </a:rPr>
              <a:t>Small-angle TWTS provides optical undulators for a SASE-FEL</a:t>
            </a:r>
            <a:endParaRPr lang="de-DE" sz="2200" dirty="0" smtClean="0">
              <a:solidFill>
                <a:srgbClr val="003E89"/>
              </a:solidFill>
              <a:latin typeface="Arial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82804" y="2132856"/>
            <a:ext cx="79312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2"/>
              </a:buClr>
              <a:buFont typeface="Wingdings" pitchFamily="2" charset="2"/>
              <a:buChar char="§"/>
            </a:pPr>
            <a:r>
              <a:rPr lang="de-DE" sz="2400" dirty="0" smtClean="0">
                <a:solidFill>
                  <a:schemeClr val="accent1"/>
                </a:solidFill>
                <a:latin typeface="Arial" pitchFamily="34" charset="0"/>
              </a:rPr>
              <a:t>monochromatic and long optical undulators with TWTS</a:t>
            </a:r>
            <a:endParaRPr lang="de-DE" sz="2400" dirty="0" smtClean="0">
              <a:solidFill>
                <a:schemeClr val="accent1"/>
              </a:solidFill>
              <a:latin typeface="Arial" pitchFamily="34" charset="0"/>
            </a:endParaRPr>
          </a:p>
          <a:p>
            <a:pPr>
              <a:buClr>
                <a:schemeClr val="tx2"/>
              </a:buClr>
            </a:pPr>
            <a:endParaRPr lang="de-DE" sz="2400" dirty="0">
              <a:solidFill>
                <a:schemeClr val="accent1"/>
              </a:solidFill>
              <a:latin typeface="Arial" pitchFamily="34" charset="0"/>
            </a:endParaRPr>
          </a:p>
          <a:p>
            <a:pPr marL="285750" indent="-285750">
              <a:buClr>
                <a:schemeClr val="tx2"/>
              </a:buClr>
              <a:buFont typeface="Wingdings" pitchFamily="2" charset="2"/>
              <a:buChar char="§"/>
            </a:pPr>
            <a:r>
              <a:rPr lang="de-DE" sz="2400" dirty="0" smtClean="0">
                <a:solidFill>
                  <a:schemeClr val="accent1"/>
                </a:solidFill>
                <a:latin typeface="Arial" pitchFamily="34" charset="0"/>
              </a:rPr>
              <a:t>dispersion is under control</a:t>
            </a:r>
            <a:endParaRPr lang="de-DE" sz="2400" dirty="0">
              <a:solidFill>
                <a:schemeClr val="accent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33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8999" y="2551837"/>
            <a:ext cx="904600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tx2"/>
                </a:solidFill>
                <a:latin typeface="Arial" pitchFamily="34" charset="0"/>
              </a:rPr>
              <a:t>Can we describe the </a:t>
            </a:r>
          </a:p>
          <a:p>
            <a:pPr algn="ctr"/>
            <a:r>
              <a:rPr lang="en-US" sz="5400" dirty="0" smtClean="0">
                <a:solidFill>
                  <a:schemeClr val="tx2"/>
                </a:solidFill>
                <a:latin typeface="Arial" pitchFamily="34" charset="0"/>
              </a:rPr>
              <a:t>TWTS-FEL</a:t>
            </a:r>
            <a:r>
              <a:rPr lang="en-US" sz="5400" dirty="0">
                <a:solidFill>
                  <a:schemeClr val="tx2"/>
                </a:solidFill>
                <a:latin typeface="Arial" pitchFamily="34" charset="0"/>
              </a:rPr>
              <a:t> </a:t>
            </a:r>
            <a:r>
              <a:rPr lang="en-US" sz="5400" dirty="0" smtClean="0">
                <a:solidFill>
                  <a:schemeClr val="tx2"/>
                </a:solidFill>
                <a:latin typeface="Arial" pitchFamily="34" charset="0"/>
              </a:rPr>
              <a:t>using 1D theory?</a:t>
            </a:r>
            <a:endParaRPr lang="de-CH" sz="5400" dirty="0" smtClean="0">
              <a:solidFill>
                <a:schemeClr val="tx2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38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platzhalter 1"/>
          <p:cNvSpPr>
            <a:spLocks noGrp="1"/>
          </p:cNvSpPr>
          <p:nvPr>
            <p:ph type="body" sz="quarter" idx="4294967295"/>
          </p:nvPr>
        </p:nvSpPr>
        <p:spPr bwMode="auto">
          <a:xfrm>
            <a:off x="242612" y="378644"/>
            <a:ext cx="8207375" cy="43132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Clr>
                <a:schemeClr val="tx2"/>
              </a:buClr>
              <a:buNone/>
            </a:pPr>
            <a:r>
              <a:rPr lang="de-DE" sz="2200" dirty="0" smtClean="0">
                <a:solidFill>
                  <a:srgbClr val="003E89"/>
                </a:solidFill>
                <a:latin typeface="Arial" pitchFamily="34" charset="0"/>
              </a:rPr>
              <a:t>Lasers as compact sources of radiation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80752" y="1000221"/>
            <a:ext cx="8766218" cy="2868107"/>
            <a:chOff x="119441" y="1145285"/>
            <a:chExt cx="8766218" cy="2868107"/>
          </a:xfrm>
        </p:grpSpPr>
        <p:grpSp>
          <p:nvGrpSpPr>
            <p:cNvPr id="26" name="Group 25"/>
            <p:cNvGrpSpPr/>
            <p:nvPr/>
          </p:nvGrpSpPr>
          <p:grpSpPr>
            <a:xfrm>
              <a:off x="136057" y="2875309"/>
              <a:ext cx="4836471" cy="4608"/>
              <a:chOff x="239585" y="1971629"/>
              <a:chExt cx="4836471" cy="4608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>
                <a:off x="239585" y="1971629"/>
                <a:ext cx="4836471" cy="4608"/>
              </a:xfrm>
              <a:prstGeom prst="line">
                <a:avLst/>
              </a:prstGeom>
              <a:ln w="190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>
                <a:off x="346140" y="1976237"/>
                <a:ext cx="337606" cy="0"/>
              </a:xfrm>
              <a:prstGeom prst="straightConnector1">
                <a:avLst/>
              </a:prstGeom>
              <a:solidFill>
                <a:srgbClr val="33CC33">
                  <a:alpha val="80000"/>
                </a:srgbClr>
              </a:solidFill>
              <a:ln w="19050">
                <a:solidFill>
                  <a:srgbClr val="008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" name="Grafik 2" descr="waveform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9356333" flipH="1">
              <a:off x="325180" y="1797777"/>
              <a:ext cx="4674767" cy="882733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769990" y="2587278"/>
              <a:ext cx="864096" cy="576064"/>
            </a:xfrm>
            <a:prstGeom prst="ellipse">
              <a:avLst/>
            </a:prstGeom>
            <a:solidFill>
              <a:srgbClr val="92D050">
                <a:alpha val="80000"/>
              </a:srgbClr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9441" y="1918751"/>
              <a:ext cx="151464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CH" dirty="0" smtClean="0">
                  <a:solidFill>
                    <a:srgbClr val="008000"/>
                  </a:solidFill>
                </a:rPr>
                <a:t>electron pulse</a:t>
              </a:r>
            </a:p>
            <a:p>
              <a:pPr algn="ctr"/>
              <a:r>
                <a:rPr lang="de-CH" dirty="0" smtClean="0">
                  <a:solidFill>
                    <a:srgbClr val="008000"/>
                  </a:solidFill>
                </a:rPr>
                <a:t>(energy </a:t>
              </a:r>
              <a:r>
                <a:rPr lang="el-GR" i="1" dirty="0" smtClean="0">
                  <a:solidFill>
                    <a:srgbClr val="008000"/>
                  </a:solidFill>
                </a:rPr>
                <a:t>γ</a:t>
              </a:r>
              <a:r>
                <a:rPr lang="de-CH" dirty="0" smtClean="0">
                  <a:solidFill>
                    <a:srgbClr val="008000"/>
                  </a:solidFill>
                </a:rPr>
                <a:t>)</a:t>
              </a:r>
              <a:endParaRPr lang="de-DE" dirty="0">
                <a:solidFill>
                  <a:srgbClr val="008000"/>
                </a:solidFill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1182501" y="2777678"/>
              <a:ext cx="1924931" cy="195263"/>
              <a:chOff x="1286029" y="1873998"/>
              <a:chExt cx="1924931" cy="195263"/>
            </a:xfrm>
          </p:grpSpPr>
          <p:sp>
            <p:nvSpPr>
              <p:cNvPr id="13" name="Line 24"/>
              <p:cNvSpPr>
                <a:spLocks noChangeShapeType="1"/>
              </p:cNvSpPr>
              <p:nvPr/>
            </p:nvSpPr>
            <p:spPr bwMode="auto">
              <a:xfrm>
                <a:off x="2874497" y="1971630"/>
                <a:ext cx="336463" cy="1"/>
              </a:xfrm>
              <a:prstGeom prst="line">
                <a:avLst/>
              </a:prstGeom>
              <a:noFill/>
              <a:ln w="25400">
                <a:solidFill>
                  <a:srgbClr val="7030A0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17" name="Group 16"/>
              <p:cNvGrpSpPr/>
              <p:nvPr/>
            </p:nvGrpSpPr>
            <p:grpSpPr>
              <a:xfrm>
                <a:off x="1286029" y="1873998"/>
                <a:ext cx="1590243" cy="195263"/>
                <a:chOff x="1935313" y="1903180"/>
                <a:chExt cx="2036879" cy="195263"/>
              </a:xfrm>
            </p:grpSpPr>
            <p:sp>
              <p:nvSpPr>
                <p:cNvPr id="18" name="Freeform 25"/>
                <p:cNvSpPr>
                  <a:spLocks/>
                </p:cNvSpPr>
                <p:nvPr/>
              </p:nvSpPr>
              <p:spPr bwMode="auto">
                <a:xfrm flipH="1" flipV="1">
                  <a:off x="1935313" y="1903180"/>
                  <a:ext cx="1046387" cy="186047"/>
                </a:xfrm>
                <a:custGeom>
                  <a:avLst/>
                  <a:gdLst>
                    <a:gd name="T0" fmla="*/ 0 w 1800"/>
                    <a:gd name="T1" fmla="*/ 133601 h 570"/>
                    <a:gd name="T2" fmla="*/ 68580 w 1800"/>
                    <a:gd name="T3" fmla="*/ 10277 h 570"/>
                    <a:gd name="T4" fmla="*/ 137160 w 1800"/>
                    <a:gd name="T5" fmla="*/ 195263 h 570"/>
                    <a:gd name="T6" fmla="*/ 205740 w 1800"/>
                    <a:gd name="T7" fmla="*/ 10277 h 570"/>
                    <a:gd name="T8" fmla="*/ 274320 w 1800"/>
                    <a:gd name="T9" fmla="*/ 195263 h 570"/>
                    <a:gd name="T10" fmla="*/ 342900 w 1800"/>
                    <a:gd name="T11" fmla="*/ 10277 h 570"/>
                    <a:gd name="T12" fmla="*/ 411480 w 1800"/>
                    <a:gd name="T13" fmla="*/ 195263 h 570"/>
                    <a:gd name="T14" fmla="*/ 480060 w 1800"/>
                    <a:gd name="T15" fmla="*/ 10277 h 570"/>
                    <a:gd name="T16" fmla="*/ 548640 w 1800"/>
                    <a:gd name="T17" fmla="*/ 195263 h 570"/>
                    <a:gd name="T18" fmla="*/ 617220 w 1800"/>
                    <a:gd name="T19" fmla="*/ 10277 h 570"/>
                    <a:gd name="T20" fmla="*/ 685800 w 1800"/>
                    <a:gd name="T21" fmla="*/ 195263 h 57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800"/>
                    <a:gd name="T34" fmla="*/ 0 h 570"/>
                    <a:gd name="T35" fmla="*/ 1800 w 1800"/>
                    <a:gd name="T36" fmla="*/ 570 h 570"/>
                    <a:gd name="connsiteX0" fmla="*/ 0 w 10000"/>
                    <a:gd name="connsiteY0" fmla="*/ 6370 h 9528"/>
                    <a:gd name="connsiteX1" fmla="*/ 1000 w 10000"/>
                    <a:gd name="connsiteY1" fmla="*/ 54 h 9528"/>
                    <a:gd name="connsiteX2" fmla="*/ 2000 w 10000"/>
                    <a:gd name="connsiteY2" fmla="*/ 9528 h 9528"/>
                    <a:gd name="connsiteX3" fmla="*/ 3000 w 10000"/>
                    <a:gd name="connsiteY3" fmla="*/ 54 h 9528"/>
                    <a:gd name="connsiteX4" fmla="*/ 4000 w 10000"/>
                    <a:gd name="connsiteY4" fmla="*/ 9528 h 9528"/>
                    <a:gd name="connsiteX5" fmla="*/ 5000 w 10000"/>
                    <a:gd name="connsiteY5" fmla="*/ 54 h 9528"/>
                    <a:gd name="connsiteX6" fmla="*/ 6000 w 10000"/>
                    <a:gd name="connsiteY6" fmla="*/ 9528 h 9528"/>
                    <a:gd name="connsiteX7" fmla="*/ 7000 w 10000"/>
                    <a:gd name="connsiteY7" fmla="*/ 54 h 9528"/>
                    <a:gd name="connsiteX8" fmla="*/ 8000 w 10000"/>
                    <a:gd name="connsiteY8" fmla="*/ 9528 h 9528"/>
                    <a:gd name="connsiteX9" fmla="*/ 9000 w 10000"/>
                    <a:gd name="connsiteY9" fmla="*/ 54 h 9528"/>
                    <a:gd name="connsiteX10" fmla="*/ 10000 w 10000"/>
                    <a:gd name="connsiteY10" fmla="*/ 9257 h 9528"/>
                    <a:gd name="connsiteX0" fmla="*/ 0 w 9687"/>
                    <a:gd name="connsiteY0" fmla="*/ 6686 h 10000"/>
                    <a:gd name="connsiteX1" fmla="*/ 1000 w 9687"/>
                    <a:gd name="connsiteY1" fmla="*/ 57 h 10000"/>
                    <a:gd name="connsiteX2" fmla="*/ 2000 w 9687"/>
                    <a:gd name="connsiteY2" fmla="*/ 10000 h 10000"/>
                    <a:gd name="connsiteX3" fmla="*/ 3000 w 9687"/>
                    <a:gd name="connsiteY3" fmla="*/ 57 h 10000"/>
                    <a:gd name="connsiteX4" fmla="*/ 4000 w 9687"/>
                    <a:gd name="connsiteY4" fmla="*/ 10000 h 10000"/>
                    <a:gd name="connsiteX5" fmla="*/ 5000 w 9687"/>
                    <a:gd name="connsiteY5" fmla="*/ 57 h 10000"/>
                    <a:gd name="connsiteX6" fmla="*/ 6000 w 9687"/>
                    <a:gd name="connsiteY6" fmla="*/ 10000 h 10000"/>
                    <a:gd name="connsiteX7" fmla="*/ 7000 w 9687"/>
                    <a:gd name="connsiteY7" fmla="*/ 57 h 10000"/>
                    <a:gd name="connsiteX8" fmla="*/ 8000 w 9687"/>
                    <a:gd name="connsiteY8" fmla="*/ 10000 h 10000"/>
                    <a:gd name="connsiteX9" fmla="*/ 9000 w 9687"/>
                    <a:gd name="connsiteY9" fmla="*/ 57 h 10000"/>
                    <a:gd name="connsiteX10" fmla="*/ 9687 w 9687"/>
                    <a:gd name="connsiteY10" fmla="*/ 4602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687" h="10000">
                      <a:moveTo>
                        <a:pt x="0" y="6686"/>
                      </a:moveTo>
                      <a:cubicBezTo>
                        <a:pt x="333" y="3095"/>
                        <a:pt x="667" y="-495"/>
                        <a:pt x="1000" y="57"/>
                      </a:cubicBezTo>
                      <a:cubicBezTo>
                        <a:pt x="1333" y="610"/>
                        <a:pt x="1667" y="10000"/>
                        <a:pt x="2000" y="10000"/>
                      </a:cubicBezTo>
                      <a:cubicBezTo>
                        <a:pt x="2333" y="10000"/>
                        <a:pt x="2667" y="57"/>
                        <a:pt x="3000" y="57"/>
                      </a:cubicBezTo>
                      <a:cubicBezTo>
                        <a:pt x="3333" y="57"/>
                        <a:pt x="3667" y="10000"/>
                        <a:pt x="4000" y="10000"/>
                      </a:cubicBezTo>
                      <a:cubicBezTo>
                        <a:pt x="4333" y="10000"/>
                        <a:pt x="4667" y="57"/>
                        <a:pt x="5000" y="57"/>
                      </a:cubicBezTo>
                      <a:cubicBezTo>
                        <a:pt x="5333" y="57"/>
                        <a:pt x="5667" y="10000"/>
                        <a:pt x="6000" y="10000"/>
                      </a:cubicBezTo>
                      <a:cubicBezTo>
                        <a:pt x="6333" y="10000"/>
                        <a:pt x="6667" y="57"/>
                        <a:pt x="7000" y="57"/>
                      </a:cubicBezTo>
                      <a:cubicBezTo>
                        <a:pt x="7333" y="57"/>
                        <a:pt x="7667" y="10000"/>
                        <a:pt x="8000" y="10000"/>
                      </a:cubicBezTo>
                      <a:cubicBezTo>
                        <a:pt x="8333" y="10000"/>
                        <a:pt x="8667" y="57"/>
                        <a:pt x="9000" y="57"/>
                      </a:cubicBezTo>
                      <a:cubicBezTo>
                        <a:pt x="9333" y="57"/>
                        <a:pt x="9354" y="-370"/>
                        <a:pt x="9687" y="4602"/>
                      </a:cubicBezTo>
                    </a:path>
                  </a:pathLst>
                </a:custGeom>
                <a:noFill/>
                <a:ln w="28575" cmpd="sng">
                  <a:solidFill>
                    <a:srgbClr val="7030A0"/>
                  </a:solidFill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9" name="Freeform 25"/>
                <p:cNvSpPr>
                  <a:spLocks/>
                </p:cNvSpPr>
                <p:nvPr/>
              </p:nvSpPr>
              <p:spPr bwMode="auto">
                <a:xfrm>
                  <a:off x="2939415" y="1912396"/>
                  <a:ext cx="1032777" cy="186047"/>
                </a:xfrm>
                <a:custGeom>
                  <a:avLst/>
                  <a:gdLst>
                    <a:gd name="T0" fmla="*/ 0 w 1800"/>
                    <a:gd name="T1" fmla="*/ 133601 h 570"/>
                    <a:gd name="T2" fmla="*/ 68580 w 1800"/>
                    <a:gd name="T3" fmla="*/ 10277 h 570"/>
                    <a:gd name="T4" fmla="*/ 137160 w 1800"/>
                    <a:gd name="T5" fmla="*/ 195263 h 570"/>
                    <a:gd name="T6" fmla="*/ 205740 w 1800"/>
                    <a:gd name="T7" fmla="*/ 10277 h 570"/>
                    <a:gd name="T8" fmla="*/ 274320 w 1800"/>
                    <a:gd name="T9" fmla="*/ 195263 h 570"/>
                    <a:gd name="T10" fmla="*/ 342900 w 1800"/>
                    <a:gd name="T11" fmla="*/ 10277 h 570"/>
                    <a:gd name="T12" fmla="*/ 411480 w 1800"/>
                    <a:gd name="T13" fmla="*/ 195263 h 570"/>
                    <a:gd name="T14" fmla="*/ 480060 w 1800"/>
                    <a:gd name="T15" fmla="*/ 10277 h 570"/>
                    <a:gd name="T16" fmla="*/ 548640 w 1800"/>
                    <a:gd name="T17" fmla="*/ 195263 h 570"/>
                    <a:gd name="T18" fmla="*/ 617220 w 1800"/>
                    <a:gd name="T19" fmla="*/ 10277 h 570"/>
                    <a:gd name="T20" fmla="*/ 685800 w 1800"/>
                    <a:gd name="T21" fmla="*/ 195263 h 57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800"/>
                    <a:gd name="T34" fmla="*/ 0 h 570"/>
                    <a:gd name="T35" fmla="*/ 1800 w 1800"/>
                    <a:gd name="T36" fmla="*/ 570 h 570"/>
                    <a:gd name="connsiteX0" fmla="*/ 0 w 9561"/>
                    <a:gd name="connsiteY0" fmla="*/ 6370 h 9528"/>
                    <a:gd name="connsiteX1" fmla="*/ 1000 w 9561"/>
                    <a:gd name="connsiteY1" fmla="*/ 54 h 9528"/>
                    <a:gd name="connsiteX2" fmla="*/ 2000 w 9561"/>
                    <a:gd name="connsiteY2" fmla="*/ 9528 h 9528"/>
                    <a:gd name="connsiteX3" fmla="*/ 3000 w 9561"/>
                    <a:gd name="connsiteY3" fmla="*/ 54 h 9528"/>
                    <a:gd name="connsiteX4" fmla="*/ 4000 w 9561"/>
                    <a:gd name="connsiteY4" fmla="*/ 9528 h 9528"/>
                    <a:gd name="connsiteX5" fmla="*/ 5000 w 9561"/>
                    <a:gd name="connsiteY5" fmla="*/ 54 h 9528"/>
                    <a:gd name="connsiteX6" fmla="*/ 6000 w 9561"/>
                    <a:gd name="connsiteY6" fmla="*/ 9528 h 9528"/>
                    <a:gd name="connsiteX7" fmla="*/ 7000 w 9561"/>
                    <a:gd name="connsiteY7" fmla="*/ 54 h 9528"/>
                    <a:gd name="connsiteX8" fmla="*/ 8000 w 9561"/>
                    <a:gd name="connsiteY8" fmla="*/ 9528 h 9528"/>
                    <a:gd name="connsiteX9" fmla="*/ 9000 w 9561"/>
                    <a:gd name="connsiteY9" fmla="*/ 54 h 9528"/>
                    <a:gd name="connsiteX10" fmla="*/ 9561 w 9561"/>
                    <a:gd name="connsiteY10" fmla="*/ 4385 h 95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561" h="9528">
                      <a:moveTo>
                        <a:pt x="0" y="6370"/>
                      </a:moveTo>
                      <a:cubicBezTo>
                        <a:pt x="333" y="2949"/>
                        <a:pt x="667" y="-472"/>
                        <a:pt x="1000" y="54"/>
                      </a:cubicBezTo>
                      <a:cubicBezTo>
                        <a:pt x="1333" y="581"/>
                        <a:pt x="1667" y="9528"/>
                        <a:pt x="2000" y="9528"/>
                      </a:cubicBezTo>
                      <a:cubicBezTo>
                        <a:pt x="2333" y="9528"/>
                        <a:pt x="2667" y="54"/>
                        <a:pt x="3000" y="54"/>
                      </a:cubicBezTo>
                      <a:cubicBezTo>
                        <a:pt x="3333" y="54"/>
                        <a:pt x="3667" y="9528"/>
                        <a:pt x="4000" y="9528"/>
                      </a:cubicBezTo>
                      <a:cubicBezTo>
                        <a:pt x="4333" y="9528"/>
                        <a:pt x="4667" y="54"/>
                        <a:pt x="5000" y="54"/>
                      </a:cubicBezTo>
                      <a:cubicBezTo>
                        <a:pt x="5333" y="54"/>
                        <a:pt x="5667" y="9528"/>
                        <a:pt x="6000" y="9528"/>
                      </a:cubicBezTo>
                      <a:cubicBezTo>
                        <a:pt x="6333" y="9528"/>
                        <a:pt x="6667" y="54"/>
                        <a:pt x="7000" y="54"/>
                      </a:cubicBezTo>
                      <a:cubicBezTo>
                        <a:pt x="7333" y="54"/>
                        <a:pt x="7667" y="9528"/>
                        <a:pt x="8000" y="9528"/>
                      </a:cubicBezTo>
                      <a:cubicBezTo>
                        <a:pt x="8333" y="9528"/>
                        <a:pt x="8667" y="54"/>
                        <a:pt x="9000" y="54"/>
                      </a:cubicBezTo>
                      <a:cubicBezTo>
                        <a:pt x="9333" y="54"/>
                        <a:pt x="9228" y="-352"/>
                        <a:pt x="9561" y="4385"/>
                      </a:cubicBezTo>
                    </a:path>
                  </a:pathLst>
                </a:custGeom>
                <a:noFill/>
                <a:ln w="28575" cmpd="sng">
                  <a:solidFill>
                    <a:srgbClr val="7030A0"/>
                  </a:solidFill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</p:grpSp>
        <p:sp>
          <p:nvSpPr>
            <p:cNvPr id="21" name="TextBox 20"/>
            <p:cNvSpPr txBox="1"/>
            <p:nvPr/>
          </p:nvSpPr>
          <p:spPr>
            <a:xfrm>
              <a:off x="1851318" y="1145285"/>
              <a:ext cx="2512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CH" dirty="0" smtClean="0">
                  <a:solidFill>
                    <a:srgbClr val="FF0000"/>
                  </a:solidFill>
                </a:rPr>
                <a:t>laser pulse (amplitude </a:t>
              </a:r>
              <a:r>
                <a:rPr lang="de-CH" i="1" dirty="0" smtClean="0">
                  <a:solidFill>
                    <a:srgbClr val="FF0000"/>
                  </a:solidFill>
                </a:rPr>
                <a:t>a</a:t>
              </a:r>
              <a:r>
                <a:rPr lang="de-CH" dirty="0" smtClean="0">
                  <a:solidFill>
                    <a:srgbClr val="FF0000"/>
                  </a:solidFill>
                </a:rPr>
                <a:t>)</a:t>
              </a:r>
              <a:endParaRPr lang="de-DE" dirty="0">
                <a:solidFill>
                  <a:srgbClr val="FF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86871" y="3213780"/>
              <a:ext cx="19523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dirty="0" smtClean="0">
                  <a:solidFill>
                    <a:srgbClr val="7030A0"/>
                  </a:solidFill>
                </a:rPr>
                <a:t>scattered radiation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2939200" y="3049793"/>
                  <a:ext cx="1957780" cy="69730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CH" b="0" i="1" smtClean="0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CH" b="0" i="1" smtClean="0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  <m:t>𝜔</m:t>
                            </m:r>
                          </m:e>
                          <m:sub>
                            <m:r>
                              <a:rPr lang="de-CH" b="0" i="1" smtClean="0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  <m:t>𝑠𝑐</m:t>
                            </m:r>
                          </m:sub>
                        </m:sSub>
                        <m:r>
                          <a:rPr lang="de-CH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de-CH" b="0" i="1" smtClean="0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de-CH" i="1">
                                    <a:solidFill>
                                      <a:srgbClr val="7030A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de-CH" i="1">
                                    <a:solidFill>
                                      <a:srgbClr val="7030A0"/>
                                    </a:solidFill>
                                    <a:latin typeface="Cambria Math"/>
                                  </a:rPr>
                                  <m:t>4</m:t>
                                </m:r>
                                <m:sSup>
                                  <m:sSupPr>
                                    <m:ctrlPr>
                                      <a:rPr lang="de-CH" i="1">
                                        <a:solidFill>
                                          <a:srgbClr val="7030A0"/>
                                        </a:solidFill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CH" i="1">
                                        <a:solidFill>
                                          <a:srgbClr val="7030A0"/>
                                        </a:solidFill>
                                        <a:latin typeface="Cambria Math"/>
                                      </a:rPr>
                                      <m:t>𝛾</m:t>
                                    </m:r>
                                  </m:e>
                                  <m:sup>
                                    <m:r>
                                      <a:rPr lang="de-CH" i="1">
                                        <a:solidFill>
                                          <a:srgbClr val="7030A0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de-CH" i="1">
                                    <a:solidFill>
                                      <a:srgbClr val="7030A0"/>
                                    </a:solidFill>
                                    <a:latin typeface="Cambria Math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de-CH" i="1">
                                    <a:solidFill>
                                      <a:srgbClr val="7030A0"/>
                                    </a:solidFill>
                                    <a:latin typeface="Cambria Math"/>
                                  </a:rPr>
                                  <m:t>𝑙𝑎𝑠𝑒𝑟</m:t>
                                </m:r>
                              </m:sub>
                            </m:sSub>
                          </m:num>
                          <m:den>
                            <m:r>
                              <a:rPr lang="de-CH" b="0" i="1" smtClean="0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  <m:t>(1+</m:t>
                            </m:r>
                            <m:sSup>
                              <m:sSupPr>
                                <m:ctrlPr>
                                  <a:rPr lang="de-CH" b="0" i="1" smtClean="0">
                                    <a:solidFill>
                                      <a:srgbClr val="7030A0"/>
                                    </a:solidFill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de-CH" b="0" i="1" smtClean="0">
                                    <a:solidFill>
                                      <a:srgbClr val="7030A0"/>
                                    </a:solidFill>
                                    <a:latin typeface="Cambria Math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de-CH" b="0" i="1" smtClean="0">
                                    <a:solidFill>
                                      <a:srgbClr val="7030A0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de-CH" b="0" i="1" smtClean="0">
                                <a:solidFill>
                                  <a:srgbClr val="7030A0"/>
                                </a:solidFill>
                                <a:latin typeface="Cambria Math"/>
                              </a:rPr>
                              <m:t>/2)</m:t>
                            </m:r>
                          </m:den>
                        </m:f>
                      </m:oMath>
                    </m:oMathPara>
                  </a14:m>
                  <a:endParaRPr lang="de-DE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39200" y="3049793"/>
                  <a:ext cx="1957780" cy="697307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4709" y="1746442"/>
              <a:ext cx="3790950" cy="226695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804248" y="1797533"/>
              <a:ext cx="199926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CH" dirty="0" smtClean="0"/>
                <a:t>Thomson spectrum</a:t>
              </a:r>
              <a:endParaRPr lang="de-DE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502811" y="2486174"/>
              <a:ext cx="22907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dirty="0" smtClean="0">
                  <a:solidFill>
                    <a:srgbClr val="7030A0"/>
                  </a:solidFill>
                </a:rPr>
                <a:t>10</a:t>
              </a:r>
              <a:r>
                <a:rPr lang="de-DE" baseline="30000" dirty="0">
                  <a:solidFill>
                    <a:srgbClr val="7030A0"/>
                  </a:solidFill>
                </a:rPr>
                <a:t>7 </a:t>
              </a:r>
              <a:r>
                <a:rPr lang="de-DE" dirty="0">
                  <a:solidFill>
                    <a:srgbClr val="7030A0"/>
                  </a:solidFill>
                </a:rPr>
                <a:t>- 10</a:t>
              </a:r>
              <a:r>
                <a:rPr lang="de-DE" baseline="30000" dirty="0">
                  <a:solidFill>
                    <a:srgbClr val="7030A0"/>
                  </a:solidFill>
                </a:rPr>
                <a:t>8</a:t>
              </a:r>
              <a:r>
                <a:rPr lang="de-DE" dirty="0">
                  <a:solidFill>
                    <a:srgbClr val="7030A0"/>
                  </a:solidFill>
                </a:rPr>
                <a:t> </a:t>
              </a:r>
              <a:r>
                <a:rPr lang="de-DE" dirty="0" smtClean="0">
                  <a:solidFill>
                    <a:srgbClr val="7030A0"/>
                  </a:solidFill>
                </a:rPr>
                <a:t>photons/shot</a:t>
              </a:r>
              <a:endParaRPr lang="de-DE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827557" y="4047807"/>
            <a:ext cx="5703601" cy="1348244"/>
            <a:chOff x="1827557" y="4232473"/>
            <a:chExt cx="5703601" cy="1348244"/>
          </a:xfrm>
        </p:grpSpPr>
        <p:sp>
          <p:nvSpPr>
            <p:cNvPr id="30" name="TextBox 29"/>
            <p:cNvSpPr txBox="1"/>
            <p:nvPr/>
          </p:nvSpPr>
          <p:spPr>
            <a:xfrm>
              <a:off x="2202217" y="4232473"/>
              <a:ext cx="47395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dirty="0" smtClean="0"/>
                <a:t>Existing Thomson sources, e.g. PLEIADES provide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1827557" y="4565054"/>
                  <a:ext cx="1134991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CH" b="1" dirty="0" smtClean="0"/>
                    <a:t>ultrashort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/>
                            <a:ea typeface="Cambria Math"/>
                          </a:rPr>
                          <m:t>~</m:t>
                        </m:r>
                        <m:r>
                          <a:rPr lang="de-CH" b="0" i="1" smtClean="0">
                            <a:latin typeface="Cambria Math"/>
                            <a:ea typeface="Cambria Math"/>
                          </a:rPr>
                          <m:t>𝑓𝑠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7557" y="4565054"/>
                  <a:ext cx="1134991" cy="646331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l="-4839" t="-4717" r="-4301" b="-6604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3690626" y="4565054"/>
                  <a:ext cx="1781257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CH" b="1" dirty="0" smtClean="0"/>
                    <a:t>small bandwidth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/>
                            <a:ea typeface="Cambria Math"/>
                          </a:rPr>
                          <m:t>~</m:t>
                        </m:r>
                        <m:sSup>
                          <m:sSupPr>
                            <m:ctrlPr>
                              <a:rPr lang="de-CH" b="0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de-CH" b="0" i="1" smtClean="0">
                                <a:latin typeface="Cambria Math"/>
                                <a:ea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de-CH" b="0" i="1" smtClean="0">
                                <a:latin typeface="Cambria Math"/>
                                <a:ea typeface="Cambria Math"/>
                              </a:rPr>
                              <m:t>−2</m:t>
                            </m:r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90626" y="4565054"/>
                  <a:ext cx="1781257" cy="646331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l="-2730" t="-4717" r="-2048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6199960" y="4601805"/>
                  <a:ext cx="1331198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CH" b="1" dirty="0" smtClean="0"/>
                    <a:t>X-ray pulses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/>
                            <a:ea typeface="Cambria Math"/>
                          </a:rPr>
                          <m:t>~</m:t>
                        </m:r>
                        <m:r>
                          <a:rPr lang="de-CH" b="0" i="1" smtClean="0">
                            <a:latin typeface="Cambria Math"/>
                            <a:ea typeface="Cambria Math"/>
                          </a:rPr>
                          <m:t>𝑘𝑒𝑉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99960" y="4601805"/>
                  <a:ext cx="1331198" cy="646331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l="-3670" t="-4717" r="-367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TextBox 34"/>
            <p:cNvSpPr txBox="1"/>
            <p:nvPr/>
          </p:nvSpPr>
          <p:spPr>
            <a:xfrm>
              <a:off x="2689626" y="5211385"/>
              <a:ext cx="37647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dirty="0"/>
                <a:t>w</a:t>
              </a:r>
              <a:r>
                <a:rPr lang="de-CH" dirty="0" smtClean="0"/>
                <a:t>ith few tens of MeV electron energy.</a:t>
              </a:r>
            </a:p>
          </p:txBody>
        </p:sp>
      </p:grpSp>
      <p:sp>
        <p:nvSpPr>
          <p:cNvPr id="37" name="TextBox 34"/>
          <p:cNvSpPr txBox="1"/>
          <p:nvPr/>
        </p:nvSpPr>
        <p:spPr>
          <a:xfrm>
            <a:off x="544744" y="5733256"/>
            <a:ext cx="8054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smtClean="0"/>
              <a:t>High </a:t>
            </a:r>
            <a:r>
              <a:rPr lang="de-CH" dirty="0" err="1" smtClean="0"/>
              <a:t>average</a:t>
            </a:r>
            <a:r>
              <a:rPr lang="de-CH" dirty="0" smtClean="0"/>
              <a:t> </a:t>
            </a:r>
            <a:r>
              <a:rPr lang="de-CH" dirty="0" err="1" smtClean="0"/>
              <a:t>photon</a:t>
            </a:r>
            <a:r>
              <a:rPr lang="de-CH" dirty="0" smtClean="0"/>
              <a:t> </a:t>
            </a:r>
            <a:r>
              <a:rPr lang="de-CH" dirty="0" err="1" smtClean="0"/>
              <a:t>flux</a:t>
            </a:r>
            <a:r>
              <a:rPr lang="de-CH" dirty="0" smtClean="0"/>
              <a:t> </a:t>
            </a:r>
            <a:r>
              <a:rPr lang="de-CH" dirty="0" err="1" smtClean="0"/>
              <a:t>through</a:t>
            </a:r>
            <a:r>
              <a:rPr lang="de-CH" dirty="0" smtClean="0"/>
              <a:t> high </a:t>
            </a:r>
            <a:r>
              <a:rPr lang="de-CH" dirty="0" err="1" smtClean="0"/>
              <a:t>repetition</a:t>
            </a:r>
            <a:r>
              <a:rPr lang="de-CH" dirty="0" smtClean="0"/>
              <a:t> </a:t>
            </a:r>
            <a:r>
              <a:rPr lang="de-CH" dirty="0" err="1" smtClean="0"/>
              <a:t>rates</a:t>
            </a:r>
            <a:r>
              <a:rPr lang="de-CH" dirty="0" smtClean="0"/>
              <a:t> in </a:t>
            </a:r>
            <a:r>
              <a:rPr lang="de-CH" dirty="0" err="1" smtClean="0"/>
              <a:t>laser</a:t>
            </a:r>
            <a:r>
              <a:rPr lang="de-CH" dirty="0" smtClean="0"/>
              <a:t> </a:t>
            </a:r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 err="1" smtClean="0"/>
              <a:t>electron</a:t>
            </a:r>
            <a:r>
              <a:rPr lang="de-CH" dirty="0" smtClean="0"/>
              <a:t> </a:t>
            </a:r>
            <a:r>
              <a:rPr lang="de-CH" dirty="0" err="1" smtClean="0"/>
              <a:t>systems</a:t>
            </a:r>
            <a:endParaRPr lang="de-CH" dirty="0" smtClean="0"/>
          </a:p>
        </p:txBody>
      </p:sp>
    </p:spTree>
    <p:extLst>
      <p:ext uri="{BB962C8B-B14F-4D97-AF65-F5344CB8AC3E}">
        <p14:creationId xmlns:p14="http://schemas.microsoft.com/office/powerpoint/2010/main" val="28190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platzhalter 1"/>
          <p:cNvSpPr>
            <a:spLocks noGrp="1"/>
          </p:cNvSpPr>
          <p:nvPr>
            <p:ph type="body" sz="quarter" idx="4294967295"/>
          </p:nvPr>
        </p:nvSpPr>
        <p:spPr bwMode="auto">
          <a:xfrm>
            <a:off x="468313" y="333375"/>
            <a:ext cx="8207375" cy="43133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de-DE" sz="2200" dirty="0" smtClean="0">
                <a:solidFill>
                  <a:srgbClr val="003E89"/>
                </a:solidFill>
                <a:latin typeface="Arial" pitchFamily="34" charset="0"/>
              </a:rPr>
              <a:t>We need a 1.5D-theory to describe the TWTS-FEL</a:t>
            </a:r>
            <a:endParaRPr lang="de-DE" sz="2200" dirty="0" smtClean="0">
              <a:solidFill>
                <a:srgbClr val="003E89"/>
              </a:solidFill>
              <a:latin typeface="Arial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82804" y="2132856"/>
            <a:ext cx="80129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2"/>
              </a:buClr>
              <a:buFont typeface="Wingdings" pitchFamily="2" charset="2"/>
              <a:buChar char="§"/>
            </a:pPr>
            <a:r>
              <a:rPr lang="de-DE" sz="2400" dirty="0" smtClean="0">
                <a:solidFill>
                  <a:schemeClr val="accent1"/>
                </a:solidFill>
                <a:latin typeface="Arial" pitchFamily="34" charset="0"/>
              </a:rPr>
              <a:t>side scattering causes effects not taken into account in </a:t>
            </a:r>
          </a:p>
          <a:p>
            <a:pPr>
              <a:buClr>
                <a:schemeClr val="tx2"/>
              </a:buClr>
            </a:pPr>
            <a:r>
              <a:rPr lang="de-DE" sz="2400" dirty="0" smtClean="0">
                <a:solidFill>
                  <a:schemeClr val="accent1"/>
                </a:solidFill>
                <a:latin typeface="Arial" pitchFamily="34" charset="0"/>
              </a:rPr>
              <a:t>   standard 1D theory</a:t>
            </a:r>
            <a:endParaRPr lang="de-DE" sz="2400" dirty="0" smtClean="0">
              <a:solidFill>
                <a:schemeClr val="accent1"/>
              </a:solidFill>
              <a:latin typeface="Arial" pitchFamily="34" charset="0"/>
            </a:endParaRPr>
          </a:p>
          <a:p>
            <a:pPr>
              <a:buClr>
                <a:schemeClr val="tx2"/>
              </a:buClr>
            </a:pPr>
            <a:endParaRPr lang="de-DE" sz="2400" dirty="0">
              <a:solidFill>
                <a:schemeClr val="accent1"/>
              </a:solidFill>
              <a:latin typeface="Arial" pitchFamily="34" charset="0"/>
            </a:endParaRPr>
          </a:p>
          <a:p>
            <a:pPr marL="285750" indent="-285750">
              <a:buClr>
                <a:schemeClr val="tx2"/>
              </a:buClr>
              <a:buFont typeface="Wingdings" pitchFamily="2" charset="2"/>
              <a:buChar char="§"/>
            </a:pPr>
            <a:r>
              <a:rPr lang="de-DE" sz="2400" dirty="0" smtClean="0">
                <a:solidFill>
                  <a:schemeClr val="accent1"/>
                </a:solidFill>
                <a:latin typeface="Arial" pitchFamily="34" charset="0"/>
              </a:rPr>
              <a:t>need a 1.5D theory</a:t>
            </a:r>
            <a:endParaRPr lang="de-DE" sz="2400" dirty="0">
              <a:solidFill>
                <a:schemeClr val="accent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19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platzhalter 1"/>
          <p:cNvSpPr>
            <a:spLocks noGrp="1"/>
          </p:cNvSpPr>
          <p:nvPr>
            <p:ph type="body" sz="quarter" idx="4294967295"/>
          </p:nvPr>
        </p:nvSpPr>
        <p:spPr bwMode="auto">
          <a:xfrm>
            <a:off x="468313" y="333375"/>
            <a:ext cx="8207375" cy="43133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de-DE" sz="2200" dirty="0" smtClean="0">
                <a:solidFill>
                  <a:srgbClr val="003E89"/>
                </a:solidFill>
                <a:latin typeface="Arial" pitchFamily="34" charset="0"/>
              </a:rPr>
              <a:t>1.5D-FEL theory: Coherent amplification under an angle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94905" y="915081"/>
            <a:ext cx="8353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Font typeface="Wingdings" pitchFamily="2" charset="2"/>
              <a:buChar char="§"/>
            </a:pPr>
            <a:r>
              <a:rPr lang="de-DE" dirty="0" smtClean="0"/>
              <a:t>Side scattering causes phase difference over electrons in transverse direction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412776"/>
            <a:ext cx="3600400" cy="28293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"/>
              <p:cNvSpPr txBox="1"/>
              <p:nvPr/>
            </p:nvSpPr>
            <p:spPr>
              <a:xfrm>
                <a:off x="392055" y="4620822"/>
                <a:ext cx="83535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chemeClr val="tx2"/>
                  </a:buClr>
                  <a:buFont typeface="Wingdings" pitchFamily="2" charset="2"/>
                  <a:buChar char="§"/>
                </a:pPr>
                <a:r>
                  <a:rPr lang="de-CH" dirty="0" smtClean="0"/>
                  <a:t>Coherent amplification of scattered radiation under the angle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CH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CH" b="0" i="1" smtClean="0">
                            <a:latin typeface="Cambria Math"/>
                          </a:rPr>
                          <m:t>𝜙</m:t>
                        </m:r>
                      </m:e>
                      <m:sub>
                        <m:r>
                          <a:rPr lang="de-CH" b="0" i="1" smtClean="0">
                            <a:latin typeface="Cambria Math"/>
                          </a:rPr>
                          <m:t>𝑠𝑐</m:t>
                        </m:r>
                      </m:sub>
                    </m:sSub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1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055" y="4620822"/>
                <a:ext cx="8353557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438" t="-8197" b="-24590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491880" y="5157192"/>
                <a:ext cx="2840329" cy="6594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CH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CH" b="0" i="1" smtClean="0">
                              <a:latin typeface="Cambria Math"/>
                            </a:rPr>
                            <m:t>𝜙</m:t>
                          </m:r>
                        </m:e>
                        <m:sub>
                          <m:r>
                            <a:rPr lang="de-CH" b="0" i="1" smtClean="0">
                              <a:latin typeface="Cambria Math"/>
                            </a:rPr>
                            <m:t>𝑠𝑐</m:t>
                          </m:r>
                        </m:sub>
                      </m:sSub>
                      <m:r>
                        <a:rPr lang="de-CH" b="0" i="1" smtClean="0">
                          <a:latin typeface="Cambria Math"/>
                          <a:ea typeface="Cambria Math"/>
                        </a:rPr>
                        <m:t>≈ </m:t>
                      </m:r>
                      <m:f>
                        <m:fPr>
                          <m:ctrlPr>
                            <a:rPr lang="de-CH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CH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de-CH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CH" b="0" i="1" smtClean="0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de-CH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CH" b="0" i="1" smtClean="0">
                              <a:latin typeface="Cambria Math"/>
                              <a:ea typeface="Cambria Math"/>
                            </a:rPr>
                            <m:t>𝜙</m:t>
                          </m:r>
                        </m:den>
                      </m:f>
                      <m:r>
                        <a:rPr lang="de-CH" b="0" i="1" smtClean="0">
                          <a:latin typeface="Cambria Math"/>
                          <a:ea typeface="Cambria Math"/>
                        </a:rPr>
                        <m:t>=0.03° (</m:t>
                      </m:r>
                      <m:r>
                        <a:rPr lang="de-CH" b="0" i="1" smtClean="0">
                          <a:latin typeface="Cambria Math"/>
                          <a:ea typeface="Cambria Math"/>
                        </a:rPr>
                        <m:t>𝐸𝑈𝑉</m:t>
                      </m:r>
                      <m:r>
                        <a:rPr lang="de-CH" b="0" i="1" smtClean="0"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880" y="5157192"/>
                <a:ext cx="2840329" cy="65941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hteck 3"/>
          <p:cNvSpPr/>
          <p:nvPr/>
        </p:nvSpPr>
        <p:spPr>
          <a:xfrm>
            <a:off x="5292080" y="2204864"/>
            <a:ext cx="144016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45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Straight Connector 50"/>
          <p:cNvCxnSpPr/>
          <p:nvPr/>
        </p:nvCxnSpPr>
        <p:spPr>
          <a:xfrm>
            <a:off x="270993" y="2047656"/>
            <a:ext cx="864096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6" name="Textplatzhalter 1"/>
          <p:cNvSpPr>
            <a:spLocks noGrp="1"/>
          </p:cNvSpPr>
          <p:nvPr>
            <p:ph type="body" sz="quarter" idx="4294967295"/>
          </p:nvPr>
        </p:nvSpPr>
        <p:spPr bwMode="auto">
          <a:xfrm>
            <a:off x="468313" y="333375"/>
            <a:ext cx="8207375" cy="43133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de-DE" sz="2200" dirty="0" smtClean="0">
                <a:solidFill>
                  <a:srgbClr val="003E89"/>
                </a:solidFill>
                <a:latin typeface="Arial" pitchFamily="34" charset="0"/>
              </a:rPr>
              <a:t>1.5D-FEL theory: Power loss due to amplification under angle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94905" y="915081"/>
            <a:ext cx="8353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Font typeface="Wingdings" pitchFamily="2" charset="2"/>
              <a:buChar char="§"/>
            </a:pPr>
            <a:r>
              <a:rPr lang="de-DE" dirty="0" smtClean="0"/>
              <a:t>coherent amplification under angle causes notable radiation power </a:t>
            </a:r>
            <a:r>
              <a:rPr lang="de-DE" dirty="0" err="1" smtClean="0"/>
              <a:t>loss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"/>
              <p:cNvSpPr txBox="1"/>
              <p:nvPr/>
            </p:nvSpPr>
            <p:spPr>
              <a:xfrm>
                <a:off x="394905" y="3284984"/>
                <a:ext cx="835355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chemeClr val="tx2"/>
                  </a:buClr>
                  <a:buFont typeface="Wingdings" pitchFamily="2" charset="2"/>
                  <a:buChar char="§"/>
                </a:pPr>
                <a:r>
                  <a:rPr lang="de-CH" dirty="0" smtClean="0"/>
                  <a:t>the loss can be taken into account by defining a critical angle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CH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CH" b="0" i="1" smtClean="0">
                            <a:latin typeface="Cambria Math"/>
                          </a:rPr>
                          <m:t>𝜙</m:t>
                        </m:r>
                      </m:e>
                      <m:sub>
                        <m:r>
                          <a:rPr lang="de-CH" b="0" i="1" smtClean="0">
                            <a:latin typeface="Cambria Math"/>
                          </a:rPr>
                          <m:t>𝑐𝑟𝑖𝑡</m:t>
                        </m:r>
                      </m:sub>
                    </m:sSub>
                  </m:oMath>
                </a14:m>
                <a:r>
                  <a:rPr lang="de-DE" dirty="0" smtClean="0"/>
                  <a:t> into the power gain length</a:t>
                </a:r>
                <a:endParaRPr lang="de-DE" dirty="0"/>
              </a:p>
            </p:txBody>
          </p:sp>
        </mc:Choice>
        <mc:Fallback xmlns="">
          <p:sp>
            <p:nvSpPr>
              <p:cNvPr id="1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905" y="3284984"/>
                <a:ext cx="8353557" cy="646331"/>
              </a:xfrm>
              <a:prstGeom prst="rect">
                <a:avLst/>
              </a:prstGeom>
              <a:blipFill rotWithShape="1">
                <a:blip r:embed="rId2"/>
                <a:stretch>
                  <a:fillRect l="-511" t="-4717" b="-14151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521997" y="4077072"/>
                <a:ext cx="2772426" cy="14950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CH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de-CH" b="0" i="1" smtClean="0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de-CH" b="0" i="1" smtClean="0">
                              <a:latin typeface="Cambria Math"/>
                            </a:rPr>
                            <m:t>𝐺</m:t>
                          </m:r>
                        </m:sub>
                        <m:sup>
                          <m:r>
                            <a:rPr lang="de-CH" b="0" i="1" smtClean="0">
                              <a:latin typeface="Cambria Math"/>
                            </a:rPr>
                            <m:t>′</m:t>
                          </m:r>
                        </m:sup>
                      </m:sSubSup>
                      <m:r>
                        <a:rPr lang="de-CH" b="0" i="1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de-CH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CH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CH" b="0" i="1" smtClean="0"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de-CH" b="0" i="1" smtClean="0">
                                  <a:latin typeface="Cambria Math"/>
                                </a:rPr>
                                <m:t>𝐺</m:t>
                              </m:r>
                            </m:sub>
                          </m:sSub>
                        </m:num>
                        <m:den>
                          <m:r>
                            <a:rPr lang="de-CH" b="0" i="1" smtClean="0">
                              <a:latin typeface="Cambria Math"/>
                            </a:rPr>
                            <m:t>1 − </m:t>
                          </m:r>
                          <m:f>
                            <m:fPr>
                              <m:type m:val="skw"/>
                              <m:ctrlPr>
                                <a:rPr lang="de-CH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de-CH" b="0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de-CH" b="0" i="1" smtClean="0">
                                      <a:latin typeface="Cambria Math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de-CH" b="0" i="1" smtClean="0">
                                      <a:latin typeface="Cambria Math"/>
                                    </a:rPr>
                                    <m:t>𝑠𝑐</m:t>
                                  </m:r>
                                </m:sub>
                                <m:sup>
                                  <m:r>
                                    <a:rPr lang="de-CH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de-CH" b="0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de-CH" b="0" i="1" smtClean="0">
                                      <a:latin typeface="Cambria Math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de-CH" b="0" i="1" smtClean="0">
                                      <a:latin typeface="Cambria Math"/>
                                    </a:rPr>
                                    <m:t>𝑐𝑟𝑖𝑡</m:t>
                                  </m:r>
                                </m:sub>
                                <m:sup>
                                  <m:r>
                                    <a:rPr lang="de-CH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den>
                      </m:f>
                    </m:oMath>
                  </m:oMathPara>
                </a14:m>
                <a:endParaRPr lang="de-CH" b="0" dirty="0" smtClean="0"/>
              </a:p>
              <a:p>
                <a:endParaRPr lang="de-CH" b="0" i="1" dirty="0" smtClean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CH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de-CH" b="0" i="1" smtClean="0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de-CH" b="0" i="1" smtClean="0">
                              <a:latin typeface="Cambria Math"/>
                            </a:rPr>
                            <m:t>𝐺</m:t>
                          </m:r>
                        </m:sub>
                        <m:sup>
                          <m:r>
                            <a:rPr lang="de-CH" b="0" i="1" smtClean="0">
                              <a:latin typeface="Cambria Math"/>
                            </a:rPr>
                            <m:t>′</m:t>
                          </m:r>
                        </m:sup>
                      </m:sSubSup>
                      <m:r>
                        <a:rPr lang="de-CH" b="0" i="1" smtClean="0">
                          <a:latin typeface="Cambria Math"/>
                        </a:rPr>
                        <m:t>=1.43×</m:t>
                      </m:r>
                      <m:sSub>
                        <m:sSubPr>
                          <m:ctrlPr>
                            <a:rPr lang="de-CH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CH" b="0" i="1" smtClean="0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de-CH" b="0" i="1" smtClean="0">
                              <a:latin typeface="Cambria Math"/>
                            </a:rPr>
                            <m:t>𝐺</m:t>
                          </m:r>
                        </m:sub>
                      </m:sSub>
                      <m:r>
                        <a:rPr lang="de-CH" b="0" i="1" smtClean="0">
                          <a:latin typeface="Cambria Math"/>
                        </a:rPr>
                        <m:t> (</m:t>
                      </m:r>
                      <m:r>
                        <a:rPr lang="de-CH" b="0" i="1" smtClean="0">
                          <a:latin typeface="Cambria Math"/>
                        </a:rPr>
                        <m:t>𝐸𝑈𝑉</m:t>
                      </m:r>
                      <m:r>
                        <a:rPr lang="de-CH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de-DE" dirty="0" smtClean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1997" y="4077072"/>
                <a:ext cx="2772426" cy="1495025"/>
              </a:xfrm>
              <a:prstGeom prst="rect">
                <a:avLst/>
              </a:prstGeom>
              <a:blipFill rotWithShape="1">
                <a:blip r:embed="rId3"/>
                <a:stretch>
                  <a:fillRect b="-2449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" name="Group 48"/>
          <p:cNvGrpSpPr/>
          <p:nvPr/>
        </p:nvGrpSpPr>
        <p:grpSpPr>
          <a:xfrm>
            <a:off x="557705" y="1759624"/>
            <a:ext cx="1201702" cy="576064"/>
            <a:chOff x="539552" y="1709555"/>
            <a:chExt cx="1201702" cy="576064"/>
          </a:xfrm>
        </p:grpSpPr>
        <p:sp>
          <p:nvSpPr>
            <p:cNvPr id="4" name="Oval 3"/>
            <p:cNvSpPr/>
            <p:nvPr/>
          </p:nvSpPr>
          <p:spPr>
            <a:xfrm>
              <a:off x="539552" y="1709555"/>
              <a:ext cx="864096" cy="576064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7" name="Straight Arrow Connector 6"/>
            <p:cNvCxnSpPr>
              <a:stCxn id="4" idx="6"/>
            </p:cNvCxnSpPr>
            <p:nvPr/>
          </p:nvCxnSpPr>
          <p:spPr>
            <a:xfrm>
              <a:off x="1403648" y="1997587"/>
              <a:ext cx="337606" cy="0"/>
            </a:xfrm>
            <a:prstGeom prst="straightConnector1">
              <a:avLst/>
            </a:prstGeom>
            <a:ln w="44450">
              <a:solidFill>
                <a:srgbClr val="00800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463262" y="2396520"/>
            <a:ext cx="1052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smtClean="0">
                <a:solidFill>
                  <a:srgbClr val="008000"/>
                </a:solidFill>
              </a:rPr>
              <a:t>electrons</a:t>
            </a:r>
            <a:endParaRPr lang="de-DE" dirty="0">
              <a:solidFill>
                <a:srgbClr val="008000"/>
              </a:solidFill>
            </a:endParaRPr>
          </a:p>
        </p:txBody>
      </p:sp>
      <p:sp>
        <p:nvSpPr>
          <p:cNvPr id="54" name="Arc 53"/>
          <p:cNvSpPr/>
          <p:nvPr/>
        </p:nvSpPr>
        <p:spPr>
          <a:xfrm>
            <a:off x="7419902" y="1427073"/>
            <a:ext cx="914400" cy="914400"/>
          </a:xfrm>
          <a:prstGeom prst="arc">
            <a:avLst>
              <a:gd name="adj1" fmla="val 20398700"/>
              <a:gd name="adj2" fmla="val 948828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7747880" y="1651518"/>
                <a:ext cx="593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CH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CH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𝝓</m:t>
                          </m:r>
                        </m:e>
                        <m:sub>
                          <m:r>
                            <a:rPr lang="de-CH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𝒔𝒄</m:t>
                          </m:r>
                        </m:sub>
                      </m:sSub>
                    </m:oMath>
                  </m:oMathPara>
                </a14:m>
                <a:endParaRPr lang="de-DE" b="1" dirty="0"/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7880" y="1651518"/>
                <a:ext cx="593368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/>
              <p:cNvSpPr/>
              <p:nvPr/>
            </p:nvSpPr>
            <p:spPr>
              <a:xfrm>
                <a:off x="4896490" y="4214866"/>
                <a:ext cx="1319656" cy="6654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CH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de-CH" i="1">
                              <a:latin typeface="Cambria Math"/>
                            </a:rPr>
                            <m:t>𝜙</m:t>
                          </m:r>
                        </m:e>
                        <m:sub>
                          <m:r>
                            <a:rPr lang="de-CH" i="1">
                              <a:latin typeface="Cambria Math"/>
                            </a:rPr>
                            <m:t>𝑐𝑟𝑖𝑡</m:t>
                          </m:r>
                        </m:sub>
                        <m:sup>
                          <m:r>
                            <a:rPr lang="de-CH" i="1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de-CH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CH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CH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CH" i="1">
                                  <a:latin typeface="Cambria Math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de-CH" i="1">
                                  <a:latin typeface="Cambria Math"/>
                                </a:rPr>
                                <m:t>𝑠𝑐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CH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CH" b="0" i="1" smtClean="0"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de-CH" b="0" i="1" smtClean="0">
                                  <a:latin typeface="Cambria Math"/>
                                </a:rPr>
                                <m:t>𝐺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8" name="Rectangle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6490" y="4214866"/>
                <a:ext cx="1319656" cy="66543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Rectangle 58"/>
          <p:cNvSpPr/>
          <p:nvPr/>
        </p:nvSpPr>
        <p:spPr>
          <a:xfrm>
            <a:off x="394905" y="6237312"/>
            <a:ext cx="64657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2"/>
              </a:buClr>
            </a:pPr>
            <a:r>
              <a:rPr lang="de-DE" sz="1400" dirty="0"/>
              <a:t>[T. Tanaka et al, Nucl. Instr.  &amp; Meth. Phys. Res., Sec. A 528, 172 (2004)]</a:t>
            </a:r>
            <a:endParaRPr lang="de-DE" sz="1400" i="1" dirty="0">
              <a:latin typeface="Cambria Math"/>
            </a:endParaRPr>
          </a:p>
        </p:txBody>
      </p:sp>
      <p:grpSp>
        <p:nvGrpSpPr>
          <p:cNvPr id="33" name="Group 32"/>
          <p:cNvGrpSpPr/>
          <p:nvPr/>
        </p:nvGrpSpPr>
        <p:grpSpPr>
          <a:xfrm rot="21413882">
            <a:off x="991563" y="1803538"/>
            <a:ext cx="7725700" cy="113620"/>
            <a:chOff x="228600" y="1902294"/>
            <a:chExt cx="11572875" cy="158554"/>
          </a:xfrm>
        </p:grpSpPr>
        <p:grpSp>
          <p:nvGrpSpPr>
            <p:cNvPr id="25" name="Group 24"/>
            <p:cNvGrpSpPr/>
            <p:nvPr/>
          </p:nvGrpSpPr>
          <p:grpSpPr>
            <a:xfrm>
              <a:off x="228600" y="1905371"/>
              <a:ext cx="5786437" cy="155477"/>
              <a:chOff x="2400300" y="1905371"/>
              <a:chExt cx="5786437" cy="155477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2400300" y="1905371"/>
                <a:ext cx="2893218" cy="155477"/>
                <a:chOff x="2400300" y="1905371"/>
                <a:chExt cx="2893218" cy="155477"/>
              </a:xfrm>
            </p:grpSpPr>
            <p:grpSp>
              <p:nvGrpSpPr>
                <p:cNvPr id="19" name="Group 18"/>
                <p:cNvGrpSpPr/>
                <p:nvPr/>
              </p:nvGrpSpPr>
              <p:grpSpPr>
                <a:xfrm>
                  <a:off x="2400300" y="1905371"/>
                  <a:ext cx="1443037" cy="155477"/>
                  <a:chOff x="2400300" y="1257299"/>
                  <a:chExt cx="5772150" cy="1438276"/>
                </a:xfrm>
              </p:grpSpPr>
              <p:sp>
                <p:nvSpPr>
                  <p:cNvPr id="18" name="Freeform 17"/>
                  <p:cNvSpPr/>
                  <p:nvPr/>
                </p:nvSpPr>
                <p:spPr>
                  <a:xfrm>
                    <a:off x="2400300" y="1257300"/>
                    <a:ext cx="2886075" cy="1438275"/>
                  </a:xfrm>
                  <a:custGeom>
                    <a:avLst/>
                    <a:gdLst>
                      <a:gd name="connsiteX0" fmla="*/ 0 w 2886075"/>
                      <a:gd name="connsiteY0" fmla="*/ 723900 h 1438275"/>
                      <a:gd name="connsiteX1" fmla="*/ 352425 w 2886075"/>
                      <a:gd name="connsiteY1" fmla="*/ 1438275 h 1438275"/>
                      <a:gd name="connsiteX2" fmla="*/ 723900 w 2886075"/>
                      <a:gd name="connsiteY2" fmla="*/ 723900 h 1438275"/>
                      <a:gd name="connsiteX3" fmla="*/ 1095375 w 2886075"/>
                      <a:gd name="connsiteY3" fmla="*/ 0 h 1438275"/>
                      <a:gd name="connsiteX4" fmla="*/ 1438275 w 2886075"/>
                      <a:gd name="connsiteY4" fmla="*/ 723900 h 1438275"/>
                      <a:gd name="connsiteX5" fmla="*/ 1800225 w 2886075"/>
                      <a:gd name="connsiteY5" fmla="*/ 1438275 h 1438275"/>
                      <a:gd name="connsiteX6" fmla="*/ 2162175 w 2886075"/>
                      <a:gd name="connsiteY6" fmla="*/ 723900 h 1438275"/>
                      <a:gd name="connsiteX7" fmla="*/ 2533650 w 2886075"/>
                      <a:gd name="connsiteY7" fmla="*/ 0 h 1438275"/>
                      <a:gd name="connsiteX8" fmla="*/ 2886075 w 2886075"/>
                      <a:gd name="connsiteY8" fmla="*/ 723900 h 1438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886075" h="1438275">
                        <a:moveTo>
                          <a:pt x="0" y="723900"/>
                        </a:moveTo>
                        <a:cubicBezTo>
                          <a:pt x="115887" y="1081087"/>
                          <a:pt x="231775" y="1438275"/>
                          <a:pt x="352425" y="1438275"/>
                        </a:cubicBezTo>
                        <a:cubicBezTo>
                          <a:pt x="473075" y="1438275"/>
                          <a:pt x="600075" y="963612"/>
                          <a:pt x="723900" y="723900"/>
                        </a:cubicBezTo>
                        <a:cubicBezTo>
                          <a:pt x="847725" y="484188"/>
                          <a:pt x="976313" y="0"/>
                          <a:pt x="1095375" y="0"/>
                        </a:cubicBezTo>
                        <a:cubicBezTo>
                          <a:pt x="1214437" y="0"/>
                          <a:pt x="1320800" y="484188"/>
                          <a:pt x="1438275" y="723900"/>
                        </a:cubicBezTo>
                        <a:cubicBezTo>
                          <a:pt x="1555750" y="963612"/>
                          <a:pt x="1679575" y="1438275"/>
                          <a:pt x="1800225" y="1438275"/>
                        </a:cubicBezTo>
                        <a:cubicBezTo>
                          <a:pt x="1920875" y="1438275"/>
                          <a:pt x="2039938" y="963612"/>
                          <a:pt x="2162175" y="723900"/>
                        </a:cubicBezTo>
                        <a:cubicBezTo>
                          <a:pt x="2284412" y="484188"/>
                          <a:pt x="2413000" y="0"/>
                          <a:pt x="2533650" y="0"/>
                        </a:cubicBezTo>
                        <a:cubicBezTo>
                          <a:pt x="2654300" y="0"/>
                          <a:pt x="2770187" y="361950"/>
                          <a:pt x="2886075" y="723900"/>
                        </a:cubicBezTo>
                      </a:path>
                    </a:pathLst>
                  </a:custGeom>
                  <a:ln w="381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20" name="Freeform 19"/>
                  <p:cNvSpPr/>
                  <p:nvPr/>
                </p:nvSpPr>
                <p:spPr>
                  <a:xfrm>
                    <a:off x="5286375" y="1257299"/>
                    <a:ext cx="2886075" cy="1438275"/>
                  </a:xfrm>
                  <a:custGeom>
                    <a:avLst/>
                    <a:gdLst>
                      <a:gd name="connsiteX0" fmla="*/ 0 w 2886075"/>
                      <a:gd name="connsiteY0" fmla="*/ 723900 h 1438275"/>
                      <a:gd name="connsiteX1" fmla="*/ 352425 w 2886075"/>
                      <a:gd name="connsiteY1" fmla="*/ 1438275 h 1438275"/>
                      <a:gd name="connsiteX2" fmla="*/ 723900 w 2886075"/>
                      <a:gd name="connsiteY2" fmla="*/ 723900 h 1438275"/>
                      <a:gd name="connsiteX3" fmla="*/ 1095375 w 2886075"/>
                      <a:gd name="connsiteY3" fmla="*/ 0 h 1438275"/>
                      <a:gd name="connsiteX4" fmla="*/ 1438275 w 2886075"/>
                      <a:gd name="connsiteY4" fmla="*/ 723900 h 1438275"/>
                      <a:gd name="connsiteX5" fmla="*/ 1800225 w 2886075"/>
                      <a:gd name="connsiteY5" fmla="*/ 1438275 h 1438275"/>
                      <a:gd name="connsiteX6" fmla="*/ 2162175 w 2886075"/>
                      <a:gd name="connsiteY6" fmla="*/ 723900 h 1438275"/>
                      <a:gd name="connsiteX7" fmla="*/ 2533650 w 2886075"/>
                      <a:gd name="connsiteY7" fmla="*/ 0 h 1438275"/>
                      <a:gd name="connsiteX8" fmla="*/ 2886075 w 2886075"/>
                      <a:gd name="connsiteY8" fmla="*/ 723900 h 1438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886075" h="1438275">
                        <a:moveTo>
                          <a:pt x="0" y="723900"/>
                        </a:moveTo>
                        <a:cubicBezTo>
                          <a:pt x="115887" y="1081087"/>
                          <a:pt x="231775" y="1438275"/>
                          <a:pt x="352425" y="1438275"/>
                        </a:cubicBezTo>
                        <a:cubicBezTo>
                          <a:pt x="473075" y="1438275"/>
                          <a:pt x="600075" y="963612"/>
                          <a:pt x="723900" y="723900"/>
                        </a:cubicBezTo>
                        <a:cubicBezTo>
                          <a:pt x="847725" y="484188"/>
                          <a:pt x="976313" y="0"/>
                          <a:pt x="1095375" y="0"/>
                        </a:cubicBezTo>
                        <a:cubicBezTo>
                          <a:pt x="1214437" y="0"/>
                          <a:pt x="1320800" y="484188"/>
                          <a:pt x="1438275" y="723900"/>
                        </a:cubicBezTo>
                        <a:cubicBezTo>
                          <a:pt x="1555750" y="963612"/>
                          <a:pt x="1679575" y="1438275"/>
                          <a:pt x="1800225" y="1438275"/>
                        </a:cubicBezTo>
                        <a:cubicBezTo>
                          <a:pt x="1920875" y="1438275"/>
                          <a:pt x="2039938" y="963612"/>
                          <a:pt x="2162175" y="723900"/>
                        </a:cubicBezTo>
                        <a:cubicBezTo>
                          <a:pt x="2284412" y="484188"/>
                          <a:pt x="2413000" y="0"/>
                          <a:pt x="2533650" y="0"/>
                        </a:cubicBezTo>
                        <a:cubicBezTo>
                          <a:pt x="2654300" y="0"/>
                          <a:pt x="2770187" y="361950"/>
                          <a:pt x="2886075" y="723900"/>
                        </a:cubicBezTo>
                      </a:path>
                    </a:pathLst>
                  </a:custGeom>
                  <a:ln w="381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grpSp>
              <p:nvGrpSpPr>
                <p:cNvPr id="22" name="Group 21"/>
                <p:cNvGrpSpPr/>
                <p:nvPr/>
              </p:nvGrpSpPr>
              <p:grpSpPr>
                <a:xfrm>
                  <a:off x="3850481" y="1905371"/>
                  <a:ext cx="1443037" cy="155477"/>
                  <a:chOff x="2400300" y="1257299"/>
                  <a:chExt cx="5772150" cy="1438276"/>
                </a:xfrm>
              </p:grpSpPr>
              <p:sp>
                <p:nvSpPr>
                  <p:cNvPr id="23" name="Freeform 22"/>
                  <p:cNvSpPr/>
                  <p:nvPr/>
                </p:nvSpPr>
                <p:spPr>
                  <a:xfrm>
                    <a:off x="2400300" y="1257300"/>
                    <a:ext cx="2886075" cy="1438275"/>
                  </a:xfrm>
                  <a:custGeom>
                    <a:avLst/>
                    <a:gdLst>
                      <a:gd name="connsiteX0" fmla="*/ 0 w 2886075"/>
                      <a:gd name="connsiteY0" fmla="*/ 723900 h 1438275"/>
                      <a:gd name="connsiteX1" fmla="*/ 352425 w 2886075"/>
                      <a:gd name="connsiteY1" fmla="*/ 1438275 h 1438275"/>
                      <a:gd name="connsiteX2" fmla="*/ 723900 w 2886075"/>
                      <a:gd name="connsiteY2" fmla="*/ 723900 h 1438275"/>
                      <a:gd name="connsiteX3" fmla="*/ 1095375 w 2886075"/>
                      <a:gd name="connsiteY3" fmla="*/ 0 h 1438275"/>
                      <a:gd name="connsiteX4" fmla="*/ 1438275 w 2886075"/>
                      <a:gd name="connsiteY4" fmla="*/ 723900 h 1438275"/>
                      <a:gd name="connsiteX5" fmla="*/ 1800225 w 2886075"/>
                      <a:gd name="connsiteY5" fmla="*/ 1438275 h 1438275"/>
                      <a:gd name="connsiteX6" fmla="*/ 2162175 w 2886075"/>
                      <a:gd name="connsiteY6" fmla="*/ 723900 h 1438275"/>
                      <a:gd name="connsiteX7" fmla="*/ 2533650 w 2886075"/>
                      <a:gd name="connsiteY7" fmla="*/ 0 h 1438275"/>
                      <a:gd name="connsiteX8" fmla="*/ 2886075 w 2886075"/>
                      <a:gd name="connsiteY8" fmla="*/ 723900 h 1438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886075" h="1438275">
                        <a:moveTo>
                          <a:pt x="0" y="723900"/>
                        </a:moveTo>
                        <a:cubicBezTo>
                          <a:pt x="115887" y="1081087"/>
                          <a:pt x="231775" y="1438275"/>
                          <a:pt x="352425" y="1438275"/>
                        </a:cubicBezTo>
                        <a:cubicBezTo>
                          <a:pt x="473075" y="1438275"/>
                          <a:pt x="600075" y="963612"/>
                          <a:pt x="723900" y="723900"/>
                        </a:cubicBezTo>
                        <a:cubicBezTo>
                          <a:pt x="847725" y="484188"/>
                          <a:pt x="976313" y="0"/>
                          <a:pt x="1095375" y="0"/>
                        </a:cubicBezTo>
                        <a:cubicBezTo>
                          <a:pt x="1214437" y="0"/>
                          <a:pt x="1320800" y="484188"/>
                          <a:pt x="1438275" y="723900"/>
                        </a:cubicBezTo>
                        <a:cubicBezTo>
                          <a:pt x="1555750" y="963612"/>
                          <a:pt x="1679575" y="1438275"/>
                          <a:pt x="1800225" y="1438275"/>
                        </a:cubicBezTo>
                        <a:cubicBezTo>
                          <a:pt x="1920875" y="1438275"/>
                          <a:pt x="2039938" y="963612"/>
                          <a:pt x="2162175" y="723900"/>
                        </a:cubicBezTo>
                        <a:cubicBezTo>
                          <a:pt x="2284412" y="484188"/>
                          <a:pt x="2413000" y="0"/>
                          <a:pt x="2533650" y="0"/>
                        </a:cubicBezTo>
                        <a:cubicBezTo>
                          <a:pt x="2654300" y="0"/>
                          <a:pt x="2770187" y="361950"/>
                          <a:pt x="2886075" y="723900"/>
                        </a:cubicBezTo>
                      </a:path>
                    </a:pathLst>
                  </a:custGeom>
                  <a:ln w="381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24" name="Freeform 23"/>
                  <p:cNvSpPr/>
                  <p:nvPr/>
                </p:nvSpPr>
                <p:spPr>
                  <a:xfrm>
                    <a:off x="5286375" y="1257299"/>
                    <a:ext cx="2886075" cy="1438275"/>
                  </a:xfrm>
                  <a:custGeom>
                    <a:avLst/>
                    <a:gdLst>
                      <a:gd name="connsiteX0" fmla="*/ 0 w 2886075"/>
                      <a:gd name="connsiteY0" fmla="*/ 723900 h 1438275"/>
                      <a:gd name="connsiteX1" fmla="*/ 352425 w 2886075"/>
                      <a:gd name="connsiteY1" fmla="*/ 1438275 h 1438275"/>
                      <a:gd name="connsiteX2" fmla="*/ 723900 w 2886075"/>
                      <a:gd name="connsiteY2" fmla="*/ 723900 h 1438275"/>
                      <a:gd name="connsiteX3" fmla="*/ 1095375 w 2886075"/>
                      <a:gd name="connsiteY3" fmla="*/ 0 h 1438275"/>
                      <a:gd name="connsiteX4" fmla="*/ 1438275 w 2886075"/>
                      <a:gd name="connsiteY4" fmla="*/ 723900 h 1438275"/>
                      <a:gd name="connsiteX5" fmla="*/ 1800225 w 2886075"/>
                      <a:gd name="connsiteY5" fmla="*/ 1438275 h 1438275"/>
                      <a:gd name="connsiteX6" fmla="*/ 2162175 w 2886075"/>
                      <a:gd name="connsiteY6" fmla="*/ 723900 h 1438275"/>
                      <a:gd name="connsiteX7" fmla="*/ 2533650 w 2886075"/>
                      <a:gd name="connsiteY7" fmla="*/ 0 h 1438275"/>
                      <a:gd name="connsiteX8" fmla="*/ 2886075 w 2886075"/>
                      <a:gd name="connsiteY8" fmla="*/ 723900 h 1438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886075" h="1438275">
                        <a:moveTo>
                          <a:pt x="0" y="723900"/>
                        </a:moveTo>
                        <a:cubicBezTo>
                          <a:pt x="115887" y="1081087"/>
                          <a:pt x="231775" y="1438275"/>
                          <a:pt x="352425" y="1438275"/>
                        </a:cubicBezTo>
                        <a:cubicBezTo>
                          <a:pt x="473075" y="1438275"/>
                          <a:pt x="600075" y="963612"/>
                          <a:pt x="723900" y="723900"/>
                        </a:cubicBezTo>
                        <a:cubicBezTo>
                          <a:pt x="847725" y="484188"/>
                          <a:pt x="976313" y="0"/>
                          <a:pt x="1095375" y="0"/>
                        </a:cubicBezTo>
                        <a:cubicBezTo>
                          <a:pt x="1214437" y="0"/>
                          <a:pt x="1320800" y="484188"/>
                          <a:pt x="1438275" y="723900"/>
                        </a:cubicBezTo>
                        <a:cubicBezTo>
                          <a:pt x="1555750" y="963612"/>
                          <a:pt x="1679575" y="1438275"/>
                          <a:pt x="1800225" y="1438275"/>
                        </a:cubicBezTo>
                        <a:cubicBezTo>
                          <a:pt x="1920875" y="1438275"/>
                          <a:pt x="2039938" y="963612"/>
                          <a:pt x="2162175" y="723900"/>
                        </a:cubicBezTo>
                        <a:cubicBezTo>
                          <a:pt x="2284412" y="484188"/>
                          <a:pt x="2413000" y="0"/>
                          <a:pt x="2533650" y="0"/>
                        </a:cubicBezTo>
                        <a:cubicBezTo>
                          <a:pt x="2654300" y="0"/>
                          <a:pt x="2770187" y="361950"/>
                          <a:pt x="2886075" y="723900"/>
                        </a:cubicBezTo>
                      </a:path>
                    </a:pathLst>
                  </a:custGeom>
                  <a:ln w="381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</p:grpSp>
          <p:grpSp>
            <p:nvGrpSpPr>
              <p:cNvPr id="26" name="Group 25"/>
              <p:cNvGrpSpPr/>
              <p:nvPr/>
            </p:nvGrpSpPr>
            <p:grpSpPr>
              <a:xfrm>
                <a:off x="5293519" y="1905371"/>
                <a:ext cx="2893218" cy="155477"/>
                <a:chOff x="2400300" y="1905371"/>
                <a:chExt cx="2893218" cy="155477"/>
              </a:xfrm>
            </p:grpSpPr>
            <p:grpSp>
              <p:nvGrpSpPr>
                <p:cNvPr id="27" name="Group 26"/>
                <p:cNvGrpSpPr/>
                <p:nvPr/>
              </p:nvGrpSpPr>
              <p:grpSpPr>
                <a:xfrm>
                  <a:off x="2400300" y="1905371"/>
                  <a:ext cx="1443037" cy="155477"/>
                  <a:chOff x="2400300" y="1257299"/>
                  <a:chExt cx="5772150" cy="1438276"/>
                </a:xfrm>
              </p:grpSpPr>
              <p:sp>
                <p:nvSpPr>
                  <p:cNvPr id="31" name="Freeform 30"/>
                  <p:cNvSpPr/>
                  <p:nvPr/>
                </p:nvSpPr>
                <p:spPr>
                  <a:xfrm>
                    <a:off x="2400300" y="1257300"/>
                    <a:ext cx="2886075" cy="1438275"/>
                  </a:xfrm>
                  <a:custGeom>
                    <a:avLst/>
                    <a:gdLst>
                      <a:gd name="connsiteX0" fmla="*/ 0 w 2886075"/>
                      <a:gd name="connsiteY0" fmla="*/ 723900 h 1438275"/>
                      <a:gd name="connsiteX1" fmla="*/ 352425 w 2886075"/>
                      <a:gd name="connsiteY1" fmla="*/ 1438275 h 1438275"/>
                      <a:gd name="connsiteX2" fmla="*/ 723900 w 2886075"/>
                      <a:gd name="connsiteY2" fmla="*/ 723900 h 1438275"/>
                      <a:gd name="connsiteX3" fmla="*/ 1095375 w 2886075"/>
                      <a:gd name="connsiteY3" fmla="*/ 0 h 1438275"/>
                      <a:gd name="connsiteX4" fmla="*/ 1438275 w 2886075"/>
                      <a:gd name="connsiteY4" fmla="*/ 723900 h 1438275"/>
                      <a:gd name="connsiteX5" fmla="*/ 1800225 w 2886075"/>
                      <a:gd name="connsiteY5" fmla="*/ 1438275 h 1438275"/>
                      <a:gd name="connsiteX6" fmla="*/ 2162175 w 2886075"/>
                      <a:gd name="connsiteY6" fmla="*/ 723900 h 1438275"/>
                      <a:gd name="connsiteX7" fmla="*/ 2533650 w 2886075"/>
                      <a:gd name="connsiteY7" fmla="*/ 0 h 1438275"/>
                      <a:gd name="connsiteX8" fmla="*/ 2886075 w 2886075"/>
                      <a:gd name="connsiteY8" fmla="*/ 723900 h 1438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886075" h="1438275">
                        <a:moveTo>
                          <a:pt x="0" y="723900"/>
                        </a:moveTo>
                        <a:cubicBezTo>
                          <a:pt x="115887" y="1081087"/>
                          <a:pt x="231775" y="1438275"/>
                          <a:pt x="352425" y="1438275"/>
                        </a:cubicBezTo>
                        <a:cubicBezTo>
                          <a:pt x="473075" y="1438275"/>
                          <a:pt x="600075" y="963612"/>
                          <a:pt x="723900" y="723900"/>
                        </a:cubicBezTo>
                        <a:cubicBezTo>
                          <a:pt x="847725" y="484188"/>
                          <a:pt x="976313" y="0"/>
                          <a:pt x="1095375" y="0"/>
                        </a:cubicBezTo>
                        <a:cubicBezTo>
                          <a:pt x="1214437" y="0"/>
                          <a:pt x="1320800" y="484188"/>
                          <a:pt x="1438275" y="723900"/>
                        </a:cubicBezTo>
                        <a:cubicBezTo>
                          <a:pt x="1555750" y="963612"/>
                          <a:pt x="1679575" y="1438275"/>
                          <a:pt x="1800225" y="1438275"/>
                        </a:cubicBezTo>
                        <a:cubicBezTo>
                          <a:pt x="1920875" y="1438275"/>
                          <a:pt x="2039938" y="963612"/>
                          <a:pt x="2162175" y="723900"/>
                        </a:cubicBezTo>
                        <a:cubicBezTo>
                          <a:pt x="2284412" y="484188"/>
                          <a:pt x="2413000" y="0"/>
                          <a:pt x="2533650" y="0"/>
                        </a:cubicBezTo>
                        <a:cubicBezTo>
                          <a:pt x="2654300" y="0"/>
                          <a:pt x="2770187" y="361950"/>
                          <a:pt x="2886075" y="723900"/>
                        </a:cubicBezTo>
                      </a:path>
                    </a:pathLst>
                  </a:custGeom>
                  <a:ln w="381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32" name="Freeform 31"/>
                  <p:cNvSpPr/>
                  <p:nvPr/>
                </p:nvSpPr>
                <p:spPr>
                  <a:xfrm>
                    <a:off x="5286375" y="1257299"/>
                    <a:ext cx="2886075" cy="1438275"/>
                  </a:xfrm>
                  <a:custGeom>
                    <a:avLst/>
                    <a:gdLst>
                      <a:gd name="connsiteX0" fmla="*/ 0 w 2886075"/>
                      <a:gd name="connsiteY0" fmla="*/ 723900 h 1438275"/>
                      <a:gd name="connsiteX1" fmla="*/ 352425 w 2886075"/>
                      <a:gd name="connsiteY1" fmla="*/ 1438275 h 1438275"/>
                      <a:gd name="connsiteX2" fmla="*/ 723900 w 2886075"/>
                      <a:gd name="connsiteY2" fmla="*/ 723900 h 1438275"/>
                      <a:gd name="connsiteX3" fmla="*/ 1095375 w 2886075"/>
                      <a:gd name="connsiteY3" fmla="*/ 0 h 1438275"/>
                      <a:gd name="connsiteX4" fmla="*/ 1438275 w 2886075"/>
                      <a:gd name="connsiteY4" fmla="*/ 723900 h 1438275"/>
                      <a:gd name="connsiteX5" fmla="*/ 1800225 w 2886075"/>
                      <a:gd name="connsiteY5" fmla="*/ 1438275 h 1438275"/>
                      <a:gd name="connsiteX6" fmla="*/ 2162175 w 2886075"/>
                      <a:gd name="connsiteY6" fmla="*/ 723900 h 1438275"/>
                      <a:gd name="connsiteX7" fmla="*/ 2533650 w 2886075"/>
                      <a:gd name="connsiteY7" fmla="*/ 0 h 1438275"/>
                      <a:gd name="connsiteX8" fmla="*/ 2886075 w 2886075"/>
                      <a:gd name="connsiteY8" fmla="*/ 723900 h 1438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886075" h="1438275">
                        <a:moveTo>
                          <a:pt x="0" y="723900"/>
                        </a:moveTo>
                        <a:cubicBezTo>
                          <a:pt x="115887" y="1081087"/>
                          <a:pt x="231775" y="1438275"/>
                          <a:pt x="352425" y="1438275"/>
                        </a:cubicBezTo>
                        <a:cubicBezTo>
                          <a:pt x="473075" y="1438275"/>
                          <a:pt x="600075" y="963612"/>
                          <a:pt x="723900" y="723900"/>
                        </a:cubicBezTo>
                        <a:cubicBezTo>
                          <a:pt x="847725" y="484188"/>
                          <a:pt x="976313" y="0"/>
                          <a:pt x="1095375" y="0"/>
                        </a:cubicBezTo>
                        <a:cubicBezTo>
                          <a:pt x="1214437" y="0"/>
                          <a:pt x="1320800" y="484188"/>
                          <a:pt x="1438275" y="723900"/>
                        </a:cubicBezTo>
                        <a:cubicBezTo>
                          <a:pt x="1555750" y="963612"/>
                          <a:pt x="1679575" y="1438275"/>
                          <a:pt x="1800225" y="1438275"/>
                        </a:cubicBezTo>
                        <a:cubicBezTo>
                          <a:pt x="1920875" y="1438275"/>
                          <a:pt x="2039938" y="963612"/>
                          <a:pt x="2162175" y="723900"/>
                        </a:cubicBezTo>
                        <a:cubicBezTo>
                          <a:pt x="2284412" y="484188"/>
                          <a:pt x="2413000" y="0"/>
                          <a:pt x="2533650" y="0"/>
                        </a:cubicBezTo>
                        <a:cubicBezTo>
                          <a:pt x="2654300" y="0"/>
                          <a:pt x="2770187" y="361950"/>
                          <a:pt x="2886075" y="723900"/>
                        </a:cubicBezTo>
                      </a:path>
                    </a:pathLst>
                  </a:custGeom>
                  <a:ln w="381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grpSp>
              <p:nvGrpSpPr>
                <p:cNvPr id="28" name="Group 27"/>
                <p:cNvGrpSpPr/>
                <p:nvPr/>
              </p:nvGrpSpPr>
              <p:grpSpPr>
                <a:xfrm>
                  <a:off x="3850481" y="1905371"/>
                  <a:ext cx="1443037" cy="155477"/>
                  <a:chOff x="2400300" y="1257299"/>
                  <a:chExt cx="5772150" cy="1438276"/>
                </a:xfrm>
              </p:grpSpPr>
              <p:sp>
                <p:nvSpPr>
                  <p:cNvPr id="29" name="Freeform 28"/>
                  <p:cNvSpPr/>
                  <p:nvPr/>
                </p:nvSpPr>
                <p:spPr>
                  <a:xfrm>
                    <a:off x="2400300" y="1257300"/>
                    <a:ext cx="2886075" cy="1438275"/>
                  </a:xfrm>
                  <a:custGeom>
                    <a:avLst/>
                    <a:gdLst>
                      <a:gd name="connsiteX0" fmla="*/ 0 w 2886075"/>
                      <a:gd name="connsiteY0" fmla="*/ 723900 h 1438275"/>
                      <a:gd name="connsiteX1" fmla="*/ 352425 w 2886075"/>
                      <a:gd name="connsiteY1" fmla="*/ 1438275 h 1438275"/>
                      <a:gd name="connsiteX2" fmla="*/ 723900 w 2886075"/>
                      <a:gd name="connsiteY2" fmla="*/ 723900 h 1438275"/>
                      <a:gd name="connsiteX3" fmla="*/ 1095375 w 2886075"/>
                      <a:gd name="connsiteY3" fmla="*/ 0 h 1438275"/>
                      <a:gd name="connsiteX4" fmla="*/ 1438275 w 2886075"/>
                      <a:gd name="connsiteY4" fmla="*/ 723900 h 1438275"/>
                      <a:gd name="connsiteX5" fmla="*/ 1800225 w 2886075"/>
                      <a:gd name="connsiteY5" fmla="*/ 1438275 h 1438275"/>
                      <a:gd name="connsiteX6" fmla="*/ 2162175 w 2886075"/>
                      <a:gd name="connsiteY6" fmla="*/ 723900 h 1438275"/>
                      <a:gd name="connsiteX7" fmla="*/ 2533650 w 2886075"/>
                      <a:gd name="connsiteY7" fmla="*/ 0 h 1438275"/>
                      <a:gd name="connsiteX8" fmla="*/ 2886075 w 2886075"/>
                      <a:gd name="connsiteY8" fmla="*/ 723900 h 1438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886075" h="1438275">
                        <a:moveTo>
                          <a:pt x="0" y="723900"/>
                        </a:moveTo>
                        <a:cubicBezTo>
                          <a:pt x="115887" y="1081087"/>
                          <a:pt x="231775" y="1438275"/>
                          <a:pt x="352425" y="1438275"/>
                        </a:cubicBezTo>
                        <a:cubicBezTo>
                          <a:pt x="473075" y="1438275"/>
                          <a:pt x="600075" y="963612"/>
                          <a:pt x="723900" y="723900"/>
                        </a:cubicBezTo>
                        <a:cubicBezTo>
                          <a:pt x="847725" y="484188"/>
                          <a:pt x="976313" y="0"/>
                          <a:pt x="1095375" y="0"/>
                        </a:cubicBezTo>
                        <a:cubicBezTo>
                          <a:pt x="1214437" y="0"/>
                          <a:pt x="1320800" y="484188"/>
                          <a:pt x="1438275" y="723900"/>
                        </a:cubicBezTo>
                        <a:cubicBezTo>
                          <a:pt x="1555750" y="963612"/>
                          <a:pt x="1679575" y="1438275"/>
                          <a:pt x="1800225" y="1438275"/>
                        </a:cubicBezTo>
                        <a:cubicBezTo>
                          <a:pt x="1920875" y="1438275"/>
                          <a:pt x="2039938" y="963612"/>
                          <a:pt x="2162175" y="723900"/>
                        </a:cubicBezTo>
                        <a:cubicBezTo>
                          <a:pt x="2284412" y="484188"/>
                          <a:pt x="2413000" y="0"/>
                          <a:pt x="2533650" y="0"/>
                        </a:cubicBezTo>
                        <a:cubicBezTo>
                          <a:pt x="2654300" y="0"/>
                          <a:pt x="2770187" y="361950"/>
                          <a:pt x="2886075" y="723900"/>
                        </a:cubicBezTo>
                      </a:path>
                    </a:pathLst>
                  </a:custGeom>
                  <a:ln w="381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30" name="Freeform 29"/>
                  <p:cNvSpPr/>
                  <p:nvPr/>
                </p:nvSpPr>
                <p:spPr>
                  <a:xfrm>
                    <a:off x="5286375" y="1257299"/>
                    <a:ext cx="2886075" cy="1438275"/>
                  </a:xfrm>
                  <a:custGeom>
                    <a:avLst/>
                    <a:gdLst>
                      <a:gd name="connsiteX0" fmla="*/ 0 w 2886075"/>
                      <a:gd name="connsiteY0" fmla="*/ 723900 h 1438275"/>
                      <a:gd name="connsiteX1" fmla="*/ 352425 w 2886075"/>
                      <a:gd name="connsiteY1" fmla="*/ 1438275 h 1438275"/>
                      <a:gd name="connsiteX2" fmla="*/ 723900 w 2886075"/>
                      <a:gd name="connsiteY2" fmla="*/ 723900 h 1438275"/>
                      <a:gd name="connsiteX3" fmla="*/ 1095375 w 2886075"/>
                      <a:gd name="connsiteY3" fmla="*/ 0 h 1438275"/>
                      <a:gd name="connsiteX4" fmla="*/ 1438275 w 2886075"/>
                      <a:gd name="connsiteY4" fmla="*/ 723900 h 1438275"/>
                      <a:gd name="connsiteX5" fmla="*/ 1800225 w 2886075"/>
                      <a:gd name="connsiteY5" fmla="*/ 1438275 h 1438275"/>
                      <a:gd name="connsiteX6" fmla="*/ 2162175 w 2886075"/>
                      <a:gd name="connsiteY6" fmla="*/ 723900 h 1438275"/>
                      <a:gd name="connsiteX7" fmla="*/ 2533650 w 2886075"/>
                      <a:gd name="connsiteY7" fmla="*/ 0 h 1438275"/>
                      <a:gd name="connsiteX8" fmla="*/ 2886075 w 2886075"/>
                      <a:gd name="connsiteY8" fmla="*/ 723900 h 1438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886075" h="1438275">
                        <a:moveTo>
                          <a:pt x="0" y="723900"/>
                        </a:moveTo>
                        <a:cubicBezTo>
                          <a:pt x="115887" y="1081087"/>
                          <a:pt x="231775" y="1438275"/>
                          <a:pt x="352425" y="1438275"/>
                        </a:cubicBezTo>
                        <a:cubicBezTo>
                          <a:pt x="473075" y="1438275"/>
                          <a:pt x="600075" y="963612"/>
                          <a:pt x="723900" y="723900"/>
                        </a:cubicBezTo>
                        <a:cubicBezTo>
                          <a:pt x="847725" y="484188"/>
                          <a:pt x="976313" y="0"/>
                          <a:pt x="1095375" y="0"/>
                        </a:cubicBezTo>
                        <a:cubicBezTo>
                          <a:pt x="1214437" y="0"/>
                          <a:pt x="1320800" y="484188"/>
                          <a:pt x="1438275" y="723900"/>
                        </a:cubicBezTo>
                        <a:cubicBezTo>
                          <a:pt x="1555750" y="963612"/>
                          <a:pt x="1679575" y="1438275"/>
                          <a:pt x="1800225" y="1438275"/>
                        </a:cubicBezTo>
                        <a:cubicBezTo>
                          <a:pt x="1920875" y="1438275"/>
                          <a:pt x="2039938" y="963612"/>
                          <a:pt x="2162175" y="723900"/>
                        </a:cubicBezTo>
                        <a:cubicBezTo>
                          <a:pt x="2284412" y="484188"/>
                          <a:pt x="2413000" y="0"/>
                          <a:pt x="2533650" y="0"/>
                        </a:cubicBezTo>
                        <a:cubicBezTo>
                          <a:pt x="2654300" y="0"/>
                          <a:pt x="2770187" y="361950"/>
                          <a:pt x="2886075" y="723900"/>
                        </a:cubicBezTo>
                      </a:path>
                    </a:pathLst>
                  </a:custGeom>
                  <a:ln w="381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</p:grpSp>
        </p:grpSp>
        <p:grpSp>
          <p:nvGrpSpPr>
            <p:cNvPr id="34" name="Group 33"/>
            <p:cNvGrpSpPr/>
            <p:nvPr/>
          </p:nvGrpSpPr>
          <p:grpSpPr>
            <a:xfrm>
              <a:off x="6015038" y="1902294"/>
              <a:ext cx="5786437" cy="155477"/>
              <a:chOff x="2400300" y="1905371"/>
              <a:chExt cx="5786437" cy="155477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2400300" y="1905371"/>
                <a:ext cx="2893218" cy="155477"/>
                <a:chOff x="2400300" y="1905371"/>
                <a:chExt cx="2893218" cy="155477"/>
              </a:xfrm>
            </p:grpSpPr>
            <p:grpSp>
              <p:nvGrpSpPr>
                <p:cNvPr id="43" name="Group 42"/>
                <p:cNvGrpSpPr/>
                <p:nvPr/>
              </p:nvGrpSpPr>
              <p:grpSpPr>
                <a:xfrm>
                  <a:off x="2400300" y="1905371"/>
                  <a:ext cx="1443037" cy="155477"/>
                  <a:chOff x="2400300" y="1257299"/>
                  <a:chExt cx="5772150" cy="1438276"/>
                </a:xfrm>
              </p:grpSpPr>
              <p:sp>
                <p:nvSpPr>
                  <p:cNvPr id="47" name="Freeform 46"/>
                  <p:cNvSpPr/>
                  <p:nvPr/>
                </p:nvSpPr>
                <p:spPr>
                  <a:xfrm>
                    <a:off x="2400300" y="1257300"/>
                    <a:ext cx="2886075" cy="1438275"/>
                  </a:xfrm>
                  <a:custGeom>
                    <a:avLst/>
                    <a:gdLst>
                      <a:gd name="connsiteX0" fmla="*/ 0 w 2886075"/>
                      <a:gd name="connsiteY0" fmla="*/ 723900 h 1438275"/>
                      <a:gd name="connsiteX1" fmla="*/ 352425 w 2886075"/>
                      <a:gd name="connsiteY1" fmla="*/ 1438275 h 1438275"/>
                      <a:gd name="connsiteX2" fmla="*/ 723900 w 2886075"/>
                      <a:gd name="connsiteY2" fmla="*/ 723900 h 1438275"/>
                      <a:gd name="connsiteX3" fmla="*/ 1095375 w 2886075"/>
                      <a:gd name="connsiteY3" fmla="*/ 0 h 1438275"/>
                      <a:gd name="connsiteX4" fmla="*/ 1438275 w 2886075"/>
                      <a:gd name="connsiteY4" fmla="*/ 723900 h 1438275"/>
                      <a:gd name="connsiteX5" fmla="*/ 1800225 w 2886075"/>
                      <a:gd name="connsiteY5" fmla="*/ 1438275 h 1438275"/>
                      <a:gd name="connsiteX6" fmla="*/ 2162175 w 2886075"/>
                      <a:gd name="connsiteY6" fmla="*/ 723900 h 1438275"/>
                      <a:gd name="connsiteX7" fmla="*/ 2533650 w 2886075"/>
                      <a:gd name="connsiteY7" fmla="*/ 0 h 1438275"/>
                      <a:gd name="connsiteX8" fmla="*/ 2886075 w 2886075"/>
                      <a:gd name="connsiteY8" fmla="*/ 723900 h 1438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886075" h="1438275">
                        <a:moveTo>
                          <a:pt x="0" y="723900"/>
                        </a:moveTo>
                        <a:cubicBezTo>
                          <a:pt x="115887" y="1081087"/>
                          <a:pt x="231775" y="1438275"/>
                          <a:pt x="352425" y="1438275"/>
                        </a:cubicBezTo>
                        <a:cubicBezTo>
                          <a:pt x="473075" y="1438275"/>
                          <a:pt x="600075" y="963612"/>
                          <a:pt x="723900" y="723900"/>
                        </a:cubicBezTo>
                        <a:cubicBezTo>
                          <a:pt x="847725" y="484188"/>
                          <a:pt x="976313" y="0"/>
                          <a:pt x="1095375" y="0"/>
                        </a:cubicBezTo>
                        <a:cubicBezTo>
                          <a:pt x="1214437" y="0"/>
                          <a:pt x="1320800" y="484188"/>
                          <a:pt x="1438275" y="723900"/>
                        </a:cubicBezTo>
                        <a:cubicBezTo>
                          <a:pt x="1555750" y="963612"/>
                          <a:pt x="1679575" y="1438275"/>
                          <a:pt x="1800225" y="1438275"/>
                        </a:cubicBezTo>
                        <a:cubicBezTo>
                          <a:pt x="1920875" y="1438275"/>
                          <a:pt x="2039938" y="963612"/>
                          <a:pt x="2162175" y="723900"/>
                        </a:cubicBezTo>
                        <a:cubicBezTo>
                          <a:pt x="2284412" y="484188"/>
                          <a:pt x="2413000" y="0"/>
                          <a:pt x="2533650" y="0"/>
                        </a:cubicBezTo>
                        <a:cubicBezTo>
                          <a:pt x="2654300" y="0"/>
                          <a:pt x="2770187" y="361950"/>
                          <a:pt x="2886075" y="723900"/>
                        </a:cubicBezTo>
                      </a:path>
                    </a:pathLst>
                  </a:custGeom>
                  <a:ln w="381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48" name="Freeform 47"/>
                  <p:cNvSpPr/>
                  <p:nvPr/>
                </p:nvSpPr>
                <p:spPr>
                  <a:xfrm>
                    <a:off x="5286375" y="1257299"/>
                    <a:ext cx="2886075" cy="1438275"/>
                  </a:xfrm>
                  <a:custGeom>
                    <a:avLst/>
                    <a:gdLst>
                      <a:gd name="connsiteX0" fmla="*/ 0 w 2886075"/>
                      <a:gd name="connsiteY0" fmla="*/ 723900 h 1438275"/>
                      <a:gd name="connsiteX1" fmla="*/ 352425 w 2886075"/>
                      <a:gd name="connsiteY1" fmla="*/ 1438275 h 1438275"/>
                      <a:gd name="connsiteX2" fmla="*/ 723900 w 2886075"/>
                      <a:gd name="connsiteY2" fmla="*/ 723900 h 1438275"/>
                      <a:gd name="connsiteX3" fmla="*/ 1095375 w 2886075"/>
                      <a:gd name="connsiteY3" fmla="*/ 0 h 1438275"/>
                      <a:gd name="connsiteX4" fmla="*/ 1438275 w 2886075"/>
                      <a:gd name="connsiteY4" fmla="*/ 723900 h 1438275"/>
                      <a:gd name="connsiteX5" fmla="*/ 1800225 w 2886075"/>
                      <a:gd name="connsiteY5" fmla="*/ 1438275 h 1438275"/>
                      <a:gd name="connsiteX6" fmla="*/ 2162175 w 2886075"/>
                      <a:gd name="connsiteY6" fmla="*/ 723900 h 1438275"/>
                      <a:gd name="connsiteX7" fmla="*/ 2533650 w 2886075"/>
                      <a:gd name="connsiteY7" fmla="*/ 0 h 1438275"/>
                      <a:gd name="connsiteX8" fmla="*/ 2886075 w 2886075"/>
                      <a:gd name="connsiteY8" fmla="*/ 723900 h 1438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886075" h="1438275">
                        <a:moveTo>
                          <a:pt x="0" y="723900"/>
                        </a:moveTo>
                        <a:cubicBezTo>
                          <a:pt x="115887" y="1081087"/>
                          <a:pt x="231775" y="1438275"/>
                          <a:pt x="352425" y="1438275"/>
                        </a:cubicBezTo>
                        <a:cubicBezTo>
                          <a:pt x="473075" y="1438275"/>
                          <a:pt x="600075" y="963612"/>
                          <a:pt x="723900" y="723900"/>
                        </a:cubicBezTo>
                        <a:cubicBezTo>
                          <a:pt x="847725" y="484188"/>
                          <a:pt x="976313" y="0"/>
                          <a:pt x="1095375" y="0"/>
                        </a:cubicBezTo>
                        <a:cubicBezTo>
                          <a:pt x="1214437" y="0"/>
                          <a:pt x="1320800" y="484188"/>
                          <a:pt x="1438275" y="723900"/>
                        </a:cubicBezTo>
                        <a:cubicBezTo>
                          <a:pt x="1555750" y="963612"/>
                          <a:pt x="1679575" y="1438275"/>
                          <a:pt x="1800225" y="1438275"/>
                        </a:cubicBezTo>
                        <a:cubicBezTo>
                          <a:pt x="1920875" y="1438275"/>
                          <a:pt x="2039938" y="963612"/>
                          <a:pt x="2162175" y="723900"/>
                        </a:cubicBezTo>
                        <a:cubicBezTo>
                          <a:pt x="2284412" y="484188"/>
                          <a:pt x="2413000" y="0"/>
                          <a:pt x="2533650" y="0"/>
                        </a:cubicBezTo>
                        <a:cubicBezTo>
                          <a:pt x="2654300" y="0"/>
                          <a:pt x="2770187" y="361950"/>
                          <a:pt x="2886075" y="723900"/>
                        </a:cubicBezTo>
                      </a:path>
                    </a:pathLst>
                  </a:custGeom>
                  <a:ln w="381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grpSp>
              <p:nvGrpSpPr>
                <p:cNvPr id="44" name="Group 43"/>
                <p:cNvGrpSpPr/>
                <p:nvPr/>
              </p:nvGrpSpPr>
              <p:grpSpPr>
                <a:xfrm>
                  <a:off x="3850481" y="1905371"/>
                  <a:ext cx="1443037" cy="155477"/>
                  <a:chOff x="2400300" y="1257299"/>
                  <a:chExt cx="5772150" cy="1438276"/>
                </a:xfrm>
              </p:grpSpPr>
              <p:sp>
                <p:nvSpPr>
                  <p:cNvPr id="45" name="Freeform 44"/>
                  <p:cNvSpPr/>
                  <p:nvPr/>
                </p:nvSpPr>
                <p:spPr>
                  <a:xfrm>
                    <a:off x="2400300" y="1257300"/>
                    <a:ext cx="2886075" cy="1438275"/>
                  </a:xfrm>
                  <a:custGeom>
                    <a:avLst/>
                    <a:gdLst>
                      <a:gd name="connsiteX0" fmla="*/ 0 w 2886075"/>
                      <a:gd name="connsiteY0" fmla="*/ 723900 h 1438275"/>
                      <a:gd name="connsiteX1" fmla="*/ 352425 w 2886075"/>
                      <a:gd name="connsiteY1" fmla="*/ 1438275 h 1438275"/>
                      <a:gd name="connsiteX2" fmla="*/ 723900 w 2886075"/>
                      <a:gd name="connsiteY2" fmla="*/ 723900 h 1438275"/>
                      <a:gd name="connsiteX3" fmla="*/ 1095375 w 2886075"/>
                      <a:gd name="connsiteY3" fmla="*/ 0 h 1438275"/>
                      <a:gd name="connsiteX4" fmla="*/ 1438275 w 2886075"/>
                      <a:gd name="connsiteY4" fmla="*/ 723900 h 1438275"/>
                      <a:gd name="connsiteX5" fmla="*/ 1800225 w 2886075"/>
                      <a:gd name="connsiteY5" fmla="*/ 1438275 h 1438275"/>
                      <a:gd name="connsiteX6" fmla="*/ 2162175 w 2886075"/>
                      <a:gd name="connsiteY6" fmla="*/ 723900 h 1438275"/>
                      <a:gd name="connsiteX7" fmla="*/ 2533650 w 2886075"/>
                      <a:gd name="connsiteY7" fmla="*/ 0 h 1438275"/>
                      <a:gd name="connsiteX8" fmla="*/ 2886075 w 2886075"/>
                      <a:gd name="connsiteY8" fmla="*/ 723900 h 1438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886075" h="1438275">
                        <a:moveTo>
                          <a:pt x="0" y="723900"/>
                        </a:moveTo>
                        <a:cubicBezTo>
                          <a:pt x="115887" y="1081087"/>
                          <a:pt x="231775" y="1438275"/>
                          <a:pt x="352425" y="1438275"/>
                        </a:cubicBezTo>
                        <a:cubicBezTo>
                          <a:pt x="473075" y="1438275"/>
                          <a:pt x="600075" y="963612"/>
                          <a:pt x="723900" y="723900"/>
                        </a:cubicBezTo>
                        <a:cubicBezTo>
                          <a:pt x="847725" y="484188"/>
                          <a:pt x="976313" y="0"/>
                          <a:pt x="1095375" y="0"/>
                        </a:cubicBezTo>
                        <a:cubicBezTo>
                          <a:pt x="1214437" y="0"/>
                          <a:pt x="1320800" y="484188"/>
                          <a:pt x="1438275" y="723900"/>
                        </a:cubicBezTo>
                        <a:cubicBezTo>
                          <a:pt x="1555750" y="963612"/>
                          <a:pt x="1679575" y="1438275"/>
                          <a:pt x="1800225" y="1438275"/>
                        </a:cubicBezTo>
                        <a:cubicBezTo>
                          <a:pt x="1920875" y="1438275"/>
                          <a:pt x="2039938" y="963612"/>
                          <a:pt x="2162175" y="723900"/>
                        </a:cubicBezTo>
                        <a:cubicBezTo>
                          <a:pt x="2284412" y="484188"/>
                          <a:pt x="2413000" y="0"/>
                          <a:pt x="2533650" y="0"/>
                        </a:cubicBezTo>
                        <a:cubicBezTo>
                          <a:pt x="2654300" y="0"/>
                          <a:pt x="2770187" y="361950"/>
                          <a:pt x="2886075" y="723900"/>
                        </a:cubicBezTo>
                      </a:path>
                    </a:pathLst>
                  </a:custGeom>
                  <a:ln w="381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46" name="Freeform 45"/>
                  <p:cNvSpPr/>
                  <p:nvPr/>
                </p:nvSpPr>
                <p:spPr>
                  <a:xfrm>
                    <a:off x="5286375" y="1257299"/>
                    <a:ext cx="2886075" cy="1438275"/>
                  </a:xfrm>
                  <a:custGeom>
                    <a:avLst/>
                    <a:gdLst>
                      <a:gd name="connsiteX0" fmla="*/ 0 w 2886075"/>
                      <a:gd name="connsiteY0" fmla="*/ 723900 h 1438275"/>
                      <a:gd name="connsiteX1" fmla="*/ 352425 w 2886075"/>
                      <a:gd name="connsiteY1" fmla="*/ 1438275 h 1438275"/>
                      <a:gd name="connsiteX2" fmla="*/ 723900 w 2886075"/>
                      <a:gd name="connsiteY2" fmla="*/ 723900 h 1438275"/>
                      <a:gd name="connsiteX3" fmla="*/ 1095375 w 2886075"/>
                      <a:gd name="connsiteY3" fmla="*/ 0 h 1438275"/>
                      <a:gd name="connsiteX4" fmla="*/ 1438275 w 2886075"/>
                      <a:gd name="connsiteY4" fmla="*/ 723900 h 1438275"/>
                      <a:gd name="connsiteX5" fmla="*/ 1800225 w 2886075"/>
                      <a:gd name="connsiteY5" fmla="*/ 1438275 h 1438275"/>
                      <a:gd name="connsiteX6" fmla="*/ 2162175 w 2886075"/>
                      <a:gd name="connsiteY6" fmla="*/ 723900 h 1438275"/>
                      <a:gd name="connsiteX7" fmla="*/ 2533650 w 2886075"/>
                      <a:gd name="connsiteY7" fmla="*/ 0 h 1438275"/>
                      <a:gd name="connsiteX8" fmla="*/ 2886075 w 2886075"/>
                      <a:gd name="connsiteY8" fmla="*/ 723900 h 1438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886075" h="1438275">
                        <a:moveTo>
                          <a:pt x="0" y="723900"/>
                        </a:moveTo>
                        <a:cubicBezTo>
                          <a:pt x="115887" y="1081087"/>
                          <a:pt x="231775" y="1438275"/>
                          <a:pt x="352425" y="1438275"/>
                        </a:cubicBezTo>
                        <a:cubicBezTo>
                          <a:pt x="473075" y="1438275"/>
                          <a:pt x="600075" y="963612"/>
                          <a:pt x="723900" y="723900"/>
                        </a:cubicBezTo>
                        <a:cubicBezTo>
                          <a:pt x="847725" y="484188"/>
                          <a:pt x="976313" y="0"/>
                          <a:pt x="1095375" y="0"/>
                        </a:cubicBezTo>
                        <a:cubicBezTo>
                          <a:pt x="1214437" y="0"/>
                          <a:pt x="1320800" y="484188"/>
                          <a:pt x="1438275" y="723900"/>
                        </a:cubicBezTo>
                        <a:cubicBezTo>
                          <a:pt x="1555750" y="963612"/>
                          <a:pt x="1679575" y="1438275"/>
                          <a:pt x="1800225" y="1438275"/>
                        </a:cubicBezTo>
                        <a:cubicBezTo>
                          <a:pt x="1920875" y="1438275"/>
                          <a:pt x="2039938" y="963612"/>
                          <a:pt x="2162175" y="723900"/>
                        </a:cubicBezTo>
                        <a:cubicBezTo>
                          <a:pt x="2284412" y="484188"/>
                          <a:pt x="2413000" y="0"/>
                          <a:pt x="2533650" y="0"/>
                        </a:cubicBezTo>
                        <a:cubicBezTo>
                          <a:pt x="2654300" y="0"/>
                          <a:pt x="2770187" y="361950"/>
                          <a:pt x="2886075" y="723900"/>
                        </a:cubicBezTo>
                      </a:path>
                    </a:pathLst>
                  </a:custGeom>
                  <a:ln w="381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</p:grpSp>
          <p:grpSp>
            <p:nvGrpSpPr>
              <p:cNvPr id="36" name="Group 35"/>
              <p:cNvGrpSpPr/>
              <p:nvPr/>
            </p:nvGrpSpPr>
            <p:grpSpPr>
              <a:xfrm>
                <a:off x="5293519" y="1905371"/>
                <a:ext cx="2893218" cy="155477"/>
                <a:chOff x="2400300" y="1905371"/>
                <a:chExt cx="2893218" cy="155477"/>
              </a:xfrm>
            </p:grpSpPr>
            <p:grpSp>
              <p:nvGrpSpPr>
                <p:cNvPr id="37" name="Group 36"/>
                <p:cNvGrpSpPr/>
                <p:nvPr/>
              </p:nvGrpSpPr>
              <p:grpSpPr>
                <a:xfrm>
                  <a:off x="2400300" y="1905371"/>
                  <a:ext cx="1443037" cy="155477"/>
                  <a:chOff x="2400300" y="1257299"/>
                  <a:chExt cx="5772150" cy="1438276"/>
                </a:xfrm>
              </p:grpSpPr>
              <p:sp>
                <p:nvSpPr>
                  <p:cNvPr id="41" name="Freeform 40"/>
                  <p:cNvSpPr/>
                  <p:nvPr/>
                </p:nvSpPr>
                <p:spPr>
                  <a:xfrm>
                    <a:off x="2400300" y="1257300"/>
                    <a:ext cx="2886075" cy="1438275"/>
                  </a:xfrm>
                  <a:custGeom>
                    <a:avLst/>
                    <a:gdLst>
                      <a:gd name="connsiteX0" fmla="*/ 0 w 2886075"/>
                      <a:gd name="connsiteY0" fmla="*/ 723900 h 1438275"/>
                      <a:gd name="connsiteX1" fmla="*/ 352425 w 2886075"/>
                      <a:gd name="connsiteY1" fmla="*/ 1438275 h 1438275"/>
                      <a:gd name="connsiteX2" fmla="*/ 723900 w 2886075"/>
                      <a:gd name="connsiteY2" fmla="*/ 723900 h 1438275"/>
                      <a:gd name="connsiteX3" fmla="*/ 1095375 w 2886075"/>
                      <a:gd name="connsiteY3" fmla="*/ 0 h 1438275"/>
                      <a:gd name="connsiteX4" fmla="*/ 1438275 w 2886075"/>
                      <a:gd name="connsiteY4" fmla="*/ 723900 h 1438275"/>
                      <a:gd name="connsiteX5" fmla="*/ 1800225 w 2886075"/>
                      <a:gd name="connsiteY5" fmla="*/ 1438275 h 1438275"/>
                      <a:gd name="connsiteX6" fmla="*/ 2162175 w 2886075"/>
                      <a:gd name="connsiteY6" fmla="*/ 723900 h 1438275"/>
                      <a:gd name="connsiteX7" fmla="*/ 2533650 w 2886075"/>
                      <a:gd name="connsiteY7" fmla="*/ 0 h 1438275"/>
                      <a:gd name="connsiteX8" fmla="*/ 2886075 w 2886075"/>
                      <a:gd name="connsiteY8" fmla="*/ 723900 h 1438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886075" h="1438275">
                        <a:moveTo>
                          <a:pt x="0" y="723900"/>
                        </a:moveTo>
                        <a:cubicBezTo>
                          <a:pt x="115887" y="1081087"/>
                          <a:pt x="231775" y="1438275"/>
                          <a:pt x="352425" y="1438275"/>
                        </a:cubicBezTo>
                        <a:cubicBezTo>
                          <a:pt x="473075" y="1438275"/>
                          <a:pt x="600075" y="963612"/>
                          <a:pt x="723900" y="723900"/>
                        </a:cubicBezTo>
                        <a:cubicBezTo>
                          <a:pt x="847725" y="484188"/>
                          <a:pt x="976313" y="0"/>
                          <a:pt x="1095375" y="0"/>
                        </a:cubicBezTo>
                        <a:cubicBezTo>
                          <a:pt x="1214437" y="0"/>
                          <a:pt x="1320800" y="484188"/>
                          <a:pt x="1438275" y="723900"/>
                        </a:cubicBezTo>
                        <a:cubicBezTo>
                          <a:pt x="1555750" y="963612"/>
                          <a:pt x="1679575" y="1438275"/>
                          <a:pt x="1800225" y="1438275"/>
                        </a:cubicBezTo>
                        <a:cubicBezTo>
                          <a:pt x="1920875" y="1438275"/>
                          <a:pt x="2039938" y="963612"/>
                          <a:pt x="2162175" y="723900"/>
                        </a:cubicBezTo>
                        <a:cubicBezTo>
                          <a:pt x="2284412" y="484188"/>
                          <a:pt x="2413000" y="0"/>
                          <a:pt x="2533650" y="0"/>
                        </a:cubicBezTo>
                        <a:cubicBezTo>
                          <a:pt x="2654300" y="0"/>
                          <a:pt x="2770187" y="361950"/>
                          <a:pt x="2886075" y="723900"/>
                        </a:cubicBezTo>
                      </a:path>
                    </a:pathLst>
                  </a:custGeom>
                  <a:ln w="381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42" name="Freeform 41"/>
                  <p:cNvSpPr/>
                  <p:nvPr/>
                </p:nvSpPr>
                <p:spPr>
                  <a:xfrm>
                    <a:off x="5286375" y="1257299"/>
                    <a:ext cx="2886075" cy="1438275"/>
                  </a:xfrm>
                  <a:custGeom>
                    <a:avLst/>
                    <a:gdLst>
                      <a:gd name="connsiteX0" fmla="*/ 0 w 2886075"/>
                      <a:gd name="connsiteY0" fmla="*/ 723900 h 1438275"/>
                      <a:gd name="connsiteX1" fmla="*/ 352425 w 2886075"/>
                      <a:gd name="connsiteY1" fmla="*/ 1438275 h 1438275"/>
                      <a:gd name="connsiteX2" fmla="*/ 723900 w 2886075"/>
                      <a:gd name="connsiteY2" fmla="*/ 723900 h 1438275"/>
                      <a:gd name="connsiteX3" fmla="*/ 1095375 w 2886075"/>
                      <a:gd name="connsiteY3" fmla="*/ 0 h 1438275"/>
                      <a:gd name="connsiteX4" fmla="*/ 1438275 w 2886075"/>
                      <a:gd name="connsiteY4" fmla="*/ 723900 h 1438275"/>
                      <a:gd name="connsiteX5" fmla="*/ 1800225 w 2886075"/>
                      <a:gd name="connsiteY5" fmla="*/ 1438275 h 1438275"/>
                      <a:gd name="connsiteX6" fmla="*/ 2162175 w 2886075"/>
                      <a:gd name="connsiteY6" fmla="*/ 723900 h 1438275"/>
                      <a:gd name="connsiteX7" fmla="*/ 2533650 w 2886075"/>
                      <a:gd name="connsiteY7" fmla="*/ 0 h 1438275"/>
                      <a:gd name="connsiteX8" fmla="*/ 2886075 w 2886075"/>
                      <a:gd name="connsiteY8" fmla="*/ 723900 h 1438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886075" h="1438275">
                        <a:moveTo>
                          <a:pt x="0" y="723900"/>
                        </a:moveTo>
                        <a:cubicBezTo>
                          <a:pt x="115887" y="1081087"/>
                          <a:pt x="231775" y="1438275"/>
                          <a:pt x="352425" y="1438275"/>
                        </a:cubicBezTo>
                        <a:cubicBezTo>
                          <a:pt x="473075" y="1438275"/>
                          <a:pt x="600075" y="963612"/>
                          <a:pt x="723900" y="723900"/>
                        </a:cubicBezTo>
                        <a:cubicBezTo>
                          <a:pt x="847725" y="484188"/>
                          <a:pt x="976313" y="0"/>
                          <a:pt x="1095375" y="0"/>
                        </a:cubicBezTo>
                        <a:cubicBezTo>
                          <a:pt x="1214437" y="0"/>
                          <a:pt x="1320800" y="484188"/>
                          <a:pt x="1438275" y="723900"/>
                        </a:cubicBezTo>
                        <a:cubicBezTo>
                          <a:pt x="1555750" y="963612"/>
                          <a:pt x="1679575" y="1438275"/>
                          <a:pt x="1800225" y="1438275"/>
                        </a:cubicBezTo>
                        <a:cubicBezTo>
                          <a:pt x="1920875" y="1438275"/>
                          <a:pt x="2039938" y="963612"/>
                          <a:pt x="2162175" y="723900"/>
                        </a:cubicBezTo>
                        <a:cubicBezTo>
                          <a:pt x="2284412" y="484188"/>
                          <a:pt x="2413000" y="0"/>
                          <a:pt x="2533650" y="0"/>
                        </a:cubicBezTo>
                        <a:cubicBezTo>
                          <a:pt x="2654300" y="0"/>
                          <a:pt x="2770187" y="361950"/>
                          <a:pt x="2886075" y="723900"/>
                        </a:cubicBezTo>
                      </a:path>
                    </a:pathLst>
                  </a:custGeom>
                  <a:ln w="381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grpSp>
              <p:nvGrpSpPr>
                <p:cNvPr id="38" name="Group 37"/>
                <p:cNvGrpSpPr/>
                <p:nvPr/>
              </p:nvGrpSpPr>
              <p:grpSpPr>
                <a:xfrm>
                  <a:off x="3850481" y="1905371"/>
                  <a:ext cx="1443037" cy="155477"/>
                  <a:chOff x="2400300" y="1257299"/>
                  <a:chExt cx="5772150" cy="1438276"/>
                </a:xfrm>
              </p:grpSpPr>
              <p:sp>
                <p:nvSpPr>
                  <p:cNvPr id="39" name="Freeform 38"/>
                  <p:cNvSpPr/>
                  <p:nvPr/>
                </p:nvSpPr>
                <p:spPr>
                  <a:xfrm>
                    <a:off x="2400300" y="1257300"/>
                    <a:ext cx="2886075" cy="1438275"/>
                  </a:xfrm>
                  <a:custGeom>
                    <a:avLst/>
                    <a:gdLst>
                      <a:gd name="connsiteX0" fmla="*/ 0 w 2886075"/>
                      <a:gd name="connsiteY0" fmla="*/ 723900 h 1438275"/>
                      <a:gd name="connsiteX1" fmla="*/ 352425 w 2886075"/>
                      <a:gd name="connsiteY1" fmla="*/ 1438275 h 1438275"/>
                      <a:gd name="connsiteX2" fmla="*/ 723900 w 2886075"/>
                      <a:gd name="connsiteY2" fmla="*/ 723900 h 1438275"/>
                      <a:gd name="connsiteX3" fmla="*/ 1095375 w 2886075"/>
                      <a:gd name="connsiteY3" fmla="*/ 0 h 1438275"/>
                      <a:gd name="connsiteX4" fmla="*/ 1438275 w 2886075"/>
                      <a:gd name="connsiteY4" fmla="*/ 723900 h 1438275"/>
                      <a:gd name="connsiteX5" fmla="*/ 1800225 w 2886075"/>
                      <a:gd name="connsiteY5" fmla="*/ 1438275 h 1438275"/>
                      <a:gd name="connsiteX6" fmla="*/ 2162175 w 2886075"/>
                      <a:gd name="connsiteY6" fmla="*/ 723900 h 1438275"/>
                      <a:gd name="connsiteX7" fmla="*/ 2533650 w 2886075"/>
                      <a:gd name="connsiteY7" fmla="*/ 0 h 1438275"/>
                      <a:gd name="connsiteX8" fmla="*/ 2886075 w 2886075"/>
                      <a:gd name="connsiteY8" fmla="*/ 723900 h 1438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886075" h="1438275">
                        <a:moveTo>
                          <a:pt x="0" y="723900"/>
                        </a:moveTo>
                        <a:cubicBezTo>
                          <a:pt x="115887" y="1081087"/>
                          <a:pt x="231775" y="1438275"/>
                          <a:pt x="352425" y="1438275"/>
                        </a:cubicBezTo>
                        <a:cubicBezTo>
                          <a:pt x="473075" y="1438275"/>
                          <a:pt x="600075" y="963612"/>
                          <a:pt x="723900" y="723900"/>
                        </a:cubicBezTo>
                        <a:cubicBezTo>
                          <a:pt x="847725" y="484188"/>
                          <a:pt x="976313" y="0"/>
                          <a:pt x="1095375" y="0"/>
                        </a:cubicBezTo>
                        <a:cubicBezTo>
                          <a:pt x="1214437" y="0"/>
                          <a:pt x="1320800" y="484188"/>
                          <a:pt x="1438275" y="723900"/>
                        </a:cubicBezTo>
                        <a:cubicBezTo>
                          <a:pt x="1555750" y="963612"/>
                          <a:pt x="1679575" y="1438275"/>
                          <a:pt x="1800225" y="1438275"/>
                        </a:cubicBezTo>
                        <a:cubicBezTo>
                          <a:pt x="1920875" y="1438275"/>
                          <a:pt x="2039938" y="963612"/>
                          <a:pt x="2162175" y="723900"/>
                        </a:cubicBezTo>
                        <a:cubicBezTo>
                          <a:pt x="2284412" y="484188"/>
                          <a:pt x="2413000" y="0"/>
                          <a:pt x="2533650" y="0"/>
                        </a:cubicBezTo>
                        <a:cubicBezTo>
                          <a:pt x="2654300" y="0"/>
                          <a:pt x="2770187" y="361950"/>
                          <a:pt x="2886075" y="723900"/>
                        </a:cubicBezTo>
                      </a:path>
                    </a:pathLst>
                  </a:custGeom>
                  <a:ln w="381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40" name="Freeform 39"/>
                  <p:cNvSpPr/>
                  <p:nvPr/>
                </p:nvSpPr>
                <p:spPr>
                  <a:xfrm>
                    <a:off x="5286375" y="1257299"/>
                    <a:ext cx="2886075" cy="1438275"/>
                  </a:xfrm>
                  <a:custGeom>
                    <a:avLst/>
                    <a:gdLst>
                      <a:gd name="connsiteX0" fmla="*/ 0 w 2886075"/>
                      <a:gd name="connsiteY0" fmla="*/ 723900 h 1438275"/>
                      <a:gd name="connsiteX1" fmla="*/ 352425 w 2886075"/>
                      <a:gd name="connsiteY1" fmla="*/ 1438275 h 1438275"/>
                      <a:gd name="connsiteX2" fmla="*/ 723900 w 2886075"/>
                      <a:gd name="connsiteY2" fmla="*/ 723900 h 1438275"/>
                      <a:gd name="connsiteX3" fmla="*/ 1095375 w 2886075"/>
                      <a:gd name="connsiteY3" fmla="*/ 0 h 1438275"/>
                      <a:gd name="connsiteX4" fmla="*/ 1438275 w 2886075"/>
                      <a:gd name="connsiteY4" fmla="*/ 723900 h 1438275"/>
                      <a:gd name="connsiteX5" fmla="*/ 1800225 w 2886075"/>
                      <a:gd name="connsiteY5" fmla="*/ 1438275 h 1438275"/>
                      <a:gd name="connsiteX6" fmla="*/ 2162175 w 2886075"/>
                      <a:gd name="connsiteY6" fmla="*/ 723900 h 1438275"/>
                      <a:gd name="connsiteX7" fmla="*/ 2533650 w 2886075"/>
                      <a:gd name="connsiteY7" fmla="*/ 0 h 1438275"/>
                      <a:gd name="connsiteX8" fmla="*/ 2886075 w 2886075"/>
                      <a:gd name="connsiteY8" fmla="*/ 723900 h 1438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886075" h="1438275">
                        <a:moveTo>
                          <a:pt x="0" y="723900"/>
                        </a:moveTo>
                        <a:cubicBezTo>
                          <a:pt x="115887" y="1081087"/>
                          <a:pt x="231775" y="1438275"/>
                          <a:pt x="352425" y="1438275"/>
                        </a:cubicBezTo>
                        <a:cubicBezTo>
                          <a:pt x="473075" y="1438275"/>
                          <a:pt x="600075" y="963612"/>
                          <a:pt x="723900" y="723900"/>
                        </a:cubicBezTo>
                        <a:cubicBezTo>
                          <a:pt x="847725" y="484188"/>
                          <a:pt x="976313" y="0"/>
                          <a:pt x="1095375" y="0"/>
                        </a:cubicBezTo>
                        <a:cubicBezTo>
                          <a:pt x="1214437" y="0"/>
                          <a:pt x="1320800" y="484188"/>
                          <a:pt x="1438275" y="723900"/>
                        </a:cubicBezTo>
                        <a:cubicBezTo>
                          <a:pt x="1555750" y="963612"/>
                          <a:pt x="1679575" y="1438275"/>
                          <a:pt x="1800225" y="1438275"/>
                        </a:cubicBezTo>
                        <a:cubicBezTo>
                          <a:pt x="1920875" y="1438275"/>
                          <a:pt x="2039938" y="963612"/>
                          <a:pt x="2162175" y="723900"/>
                        </a:cubicBezTo>
                        <a:cubicBezTo>
                          <a:pt x="2284412" y="484188"/>
                          <a:pt x="2413000" y="0"/>
                          <a:pt x="2533650" y="0"/>
                        </a:cubicBezTo>
                        <a:cubicBezTo>
                          <a:pt x="2654300" y="0"/>
                          <a:pt x="2770187" y="361950"/>
                          <a:pt x="2886075" y="723900"/>
                        </a:cubicBezTo>
                      </a:path>
                    </a:pathLst>
                  </a:custGeom>
                  <a:ln w="381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</p:grpSp>
        </p:grpSp>
      </p:grpSp>
      <p:grpSp>
        <p:nvGrpSpPr>
          <p:cNvPr id="50" name="Group 49"/>
          <p:cNvGrpSpPr/>
          <p:nvPr/>
        </p:nvGrpSpPr>
        <p:grpSpPr>
          <a:xfrm>
            <a:off x="1001316" y="1995526"/>
            <a:ext cx="7725700" cy="113620"/>
            <a:chOff x="228600" y="1902294"/>
            <a:chExt cx="11572875" cy="158554"/>
          </a:xfrm>
        </p:grpSpPr>
        <p:grpSp>
          <p:nvGrpSpPr>
            <p:cNvPr id="52" name="Group 51"/>
            <p:cNvGrpSpPr/>
            <p:nvPr/>
          </p:nvGrpSpPr>
          <p:grpSpPr>
            <a:xfrm>
              <a:off x="228600" y="1905371"/>
              <a:ext cx="5786437" cy="155477"/>
              <a:chOff x="2400300" y="1905371"/>
              <a:chExt cx="5786437" cy="155477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2400300" y="1905371"/>
                <a:ext cx="2893218" cy="155477"/>
                <a:chOff x="2400300" y="1905371"/>
                <a:chExt cx="2893218" cy="155477"/>
              </a:xfrm>
            </p:grpSpPr>
            <p:grpSp>
              <p:nvGrpSpPr>
                <p:cNvPr id="80" name="Group 79"/>
                <p:cNvGrpSpPr/>
                <p:nvPr/>
              </p:nvGrpSpPr>
              <p:grpSpPr>
                <a:xfrm>
                  <a:off x="2400300" y="1905371"/>
                  <a:ext cx="1443037" cy="155477"/>
                  <a:chOff x="2400300" y="1257299"/>
                  <a:chExt cx="5772150" cy="1438276"/>
                </a:xfrm>
              </p:grpSpPr>
              <p:sp>
                <p:nvSpPr>
                  <p:cNvPr id="84" name="Freeform 83"/>
                  <p:cNvSpPr/>
                  <p:nvPr/>
                </p:nvSpPr>
                <p:spPr>
                  <a:xfrm>
                    <a:off x="2400300" y="1257300"/>
                    <a:ext cx="2886075" cy="1438275"/>
                  </a:xfrm>
                  <a:custGeom>
                    <a:avLst/>
                    <a:gdLst>
                      <a:gd name="connsiteX0" fmla="*/ 0 w 2886075"/>
                      <a:gd name="connsiteY0" fmla="*/ 723900 h 1438275"/>
                      <a:gd name="connsiteX1" fmla="*/ 352425 w 2886075"/>
                      <a:gd name="connsiteY1" fmla="*/ 1438275 h 1438275"/>
                      <a:gd name="connsiteX2" fmla="*/ 723900 w 2886075"/>
                      <a:gd name="connsiteY2" fmla="*/ 723900 h 1438275"/>
                      <a:gd name="connsiteX3" fmla="*/ 1095375 w 2886075"/>
                      <a:gd name="connsiteY3" fmla="*/ 0 h 1438275"/>
                      <a:gd name="connsiteX4" fmla="*/ 1438275 w 2886075"/>
                      <a:gd name="connsiteY4" fmla="*/ 723900 h 1438275"/>
                      <a:gd name="connsiteX5" fmla="*/ 1800225 w 2886075"/>
                      <a:gd name="connsiteY5" fmla="*/ 1438275 h 1438275"/>
                      <a:gd name="connsiteX6" fmla="*/ 2162175 w 2886075"/>
                      <a:gd name="connsiteY6" fmla="*/ 723900 h 1438275"/>
                      <a:gd name="connsiteX7" fmla="*/ 2533650 w 2886075"/>
                      <a:gd name="connsiteY7" fmla="*/ 0 h 1438275"/>
                      <a:gd name="connsiteX8" fmla="*/ 2886075 w 2886075"/>
                      <a:gd name="connsiteY8" fmla="*/ 723900 h 1438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886075" h="1438275">
                        <a:moveTo>
                          <a:pt x="0" y="723900"/>
                        </a:moveTo>
                        <a:cubicBezTo>
                          <a:pt x="115887" y="1081087"/>
                          <a:pt x="231775" y="1438275"/>
                          <a:pt x="352425" y="1438275"/>
                        </a:cubicBezTo>
                        <a:cubicBezTo>
                          <a:pt x="473075" y="1438275"/>
                          <a:pt x="600075" y="963612"/>
                          <a:pt x="723900" y="723900"/>
                        </a:cubicBezTo>
                        <a:cubicBezTo>
                          <a:pt x="847725" y="484188"/>
                          <a:pt x="976313" y="0"/>
                          <a:pt x="1095375" y="0"/>
                        </a:cubicBezTo>
                        <a:cubicBezTo>
                          <a:pt x="1214437" y="0"/>
                          <a:pt x="1320800" y="484188"/>
                          <a:pt x="1438275" y="723900"/>
                        </a:cubicBezTo>
                        <a:cubicBezTo>
                          <a:pt x="1555750" y="963612"/>
                          <a:pt x="1679575" y="1438275"/>
                          <a:pt x="1800225" y="1438275"/>
                        </a:cubicBezTo>
                        <a:cubicBezTo>
                          <a:pt x="1920875" y="1438275"/>
                          <a:pt x="2039938" y="963612"/>
                          <a:pt x="2162175" y="723900"/>
                        </a:cubicBezTo>
                        <a:cubicBezTo>
                          <a:pt x="2284412" y="484188"/>
                          <a:pt x="2413000" y="0"/>
                          <a:pt x="2533650" y="0"/>
                        </a:cubicBezTo>
                        <a:cubicBezTo>
                          <a:pt x="2654300" y="0"/>
                          <a:pt x="2770187" y="361950"/>
                          <a:pt x="2886075" y="723900"/>
                        </a:cubicBezTo>
                      </a:path>
                    </a:pathLst>
                  </a:custGeom>
                  <a:ln w="38100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85" name="Freeform 84"/>
                  <p:cNvSpPr/>
                  <p:nvPr/>
                </p:nvSpPr>
                <p:spPr>
                  <a:xfrm>
                    <a:off x="5286375" y="1257299"/>
                    <a:ext cx="2886075" cy="1438275"/>
                  </a:xfrm>
                  <a:custGeom>
                    <a:avLst/>
                    <a:gdLst>
                      <a:gd name="connsiteX0" fmla="*/ 0 w 2886075"/>
                      <a:gd name="connsiteY0" fmla="*/ 723900 h 1438275"/>
                      <a:gd name="connsiteX1" fmla="*/ 352425 w 2886075"/>
                      <a:gd name="connsiteY1" fmla="*/ 1438275 h 1438275"/>
                      <a:gd name="connsiteX2" fmla="*/ 723900 w 2886075"/>
                      <a:gd name="connsiteY2" fmla="*/ 723900 h 1438275"/>
                      <a:gd name="connsiteX3" fmla="*/ 1095375 w 2886075"/>
                      <a:gd name="connsiteY3" fmla="*/ 0 h 1438275"/>
                      <a:gd name="connsiteX4" fmla="*/ 1438275 w 2886075"/>
                      <a:gd name="connsiteY4" fmla="*/ 723900 h 1438275"/>
                      <a:gd name="connsiteX5" fmla="*/ 1800225 w 2886075"/>
                      <a:gd name="connsiteY5" fmla="*/ 1438275 h 1438275"/>
                      <a:gd name="connsiteX6" fmla="*/ 2162175 w 2886075"/>
                      <a:gd name="connsiteY6" fmla="*/ 723900 h 1438275"/>
                      <a:gd name="connsiteX7" fmla="*/ 2533650 w 2886075"/>
                      <a:gd name="connsiteY7" fmla="*/ 0 h 1438275"/>
                      <a:gd name="connsiteX8" fmla="*/ 2886075 w 2886075"/>
                      <a:gd name="connsiteY8" fmla="*/ 723900 h 1438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886075" h="1438275">
                        <a:moveTo>
                          <a:pt x="0" y="723900"/>
                        </a:moveTo>
                        <a:cubicBezTo>
                          <a:pt x="115887" y="1081087"/>
                          <a:pt x="231775" y="1438275"/>
                          <a:pt x="352425" y="1438275"/>
                        </a:cubicBezTo>
                        <a:cubicBezTo>
                          <a:pt x="473075" y="1438275"/>
                          <a:pt x="600075" y="963612"/>
                          <a:pt x="723900" y="723900"/>
                        </a:cubicBezTo>
                        <a:cubicBezTo>
                          <a:pt x="847725" y="484188"/>
                          <a:pt x="976313" y="0"/>
                          <a:pt x="1095375" y="0"/>
                        </a:cubicBezTo>
                        <a:cubicBezTo>
                          <a:pt x="1214437" y="0"/>
                          <a:pt x="1320800" y="484188"/>
                          <a:pt x="1438275" y="723900"/>
                        </a:cubicBezTo>
                        <a:cubicBezTo>
                          <a:pt x="1555750" y="963612"/>
                          <a:pt x="1679575" y="1438275"/>
                          <a:pt x="1800225" y="1438275"/>
                        </a:cubicBezTo>
                        <a:cubicBezTo>
                          <a:pt x="1920875" y="1438275"/>
                          <a:pt x="2039938" y="963612"/>
                          <a:pt x="2162175" y="723900"/>
                        </a:cubicBezTo>
                        <a:cubicBezTo>
                          <a:pt x="2284412" y="484188"/>
                          <a:pt x="2413000" y="0"/>
                          <a:pt x="2533650" y="0"/>
                        </a:cubicBezTo>
                        <a:cubicBezTo>
                          <a:pt x="2654300" y="0"/>
                          <a:pt x="2770187" y="361950"/>
                          <a:pt x="2886075" y="723900"/>
                        </a:cubicBezTo>
                      </a:path>
                    </a:pathLst>
                  </a:custGeom>
                  <a:ln w="38100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grpSp>
              <p:nvGrpSpPr>
                <p:cNvPr id="81" name="Group 80"/>
                <p:cNvGrpSpPr/>
                <p:nvPr/>
              </p:nvGrpSpPr>
              <p:grpSpPr>
                <a:xfrm>
                  <a:off x="3850481" y="1905371"/>
                  <a:ext cx="1443037" cy="155477"/>
                  <a:chOff x="2400300" y="1257299"/>
                  <a:chExt cx="5772150" cy="1438276"/>
                </a:xfrm>
              </p:grpSpPr>
              <p:sp>
                <p:nvSpPr>
                  <p:cNvPr id="82" name="Freeform 81"/>
                  <p:cNvSpPr/>
                  <p:nvPr/>
                </p:nvSpPr>
                <p:spPr>
                  <a:xfrm>
                    <a:off x="2400300" y="1257300"/>
                    <a:ext cx="2886075" cy="1438275"/>
                  </a:xfrm>
                  <a:custGeom>
                    <a:avLst/>
                    <a:gdLst>
                      <a:gd name="connsiteX0" fmla="*/ 0 w 2886075"/>
                      <a:gd name="connsiteY0" fmla="*/ 723900 h 1438275"/>
                      <a:gd name="connsiteX1" fmla="*/ 352425 w 2886075"/>
                      <a:gd name="connsiteY1" fmla="*/ 1438275 h 1438275"/>
                      <a:gd name="connsiteX2" fmla="*/ 723900 w 2886075"/>
                      <a:gd name="connsiteY2" fmla="*/ 723900 h 1438275"/>
                      <a:gd name="connsiteX3" fmla="*/ 1095375 w 2886075"/>
                      <a:gd name="connsiteY3" fmla="*/ 0 h 1438275"/>
                      <a:gd name="connsiteX4" fmla="*/ 1438275 w 2886075"/>
                      <a:gd name="connsiteY4" fmla="*/ 723900 h 1438275"/>
                      <a:gd name="connsiteX5" fmla="*/ 1800225 w 2886075"/>
                      <a:gd name="connsiteY5" fmla="*/ 1438275 h 1438275"/>
                      <a:gd name="connsiteX6" fmla="*/ 2162175 w 2886075"/>
                      <a:gd name="connsiteY6" fmla="*/ 723900 h 1438275"/>
                      <a:gd name="connsiteX7" fmla="*/ 2533650 w 2886075"/>
                      <a:gd name="connsiteY7" fmla="*/ 0 h 1438275"/>
                      <a:gd name="connsiteX8" fmla="*/ 2886075 w 2886075"/>
                      <a:gd name="connsiteY8" fmla="*/ 723900 h 1438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886075" h="1438275">
                        <a:moveTo>
                          <a:pt x="0" y="723900"/>
                        </a:moveTo>
                        <a:cubicBezTo>
                          <a:pt x="115887" y="1081087"/>
                          <a:pt x="231775" y="1438275"/>
                          <a:pt x="352425" y="1438275"/>
                        </a:cubicBezTo>
                        <a:cubicBezTo>
                          <a:pt x="473075" y="1438275"/>
                          <a:pt x="600075" y="963612"/>
                          <a:pt x="723900" y="723900"/>
                        </a:cubicBezTo>
                        <a:cubicBezTo>
                          <a:pt x="847725" y="484188"/>
                          <a:pt x="976313" y="0"/>
                          <a:pt x="1095375" y="0"/>
                        </a:cubicBezTo>
                        <a:cubicBezTo>
                          <a:pt x="1214437" y="0"/>
                          <a:pt x="1320800" y="484188"/>
                          <a:pt x="1438275" y="723900"/>
                        </a:cubicBezTo>
                        <a:cubicBezTo>
                          <a:pt x="1555750" y="963612"/>
                          <a:pt x="1679575" y="1438275"/>
                          <a:pt x="1800225" y="1438275"/>
                        </a:cubicBezTo>
                        <a:cubicBezTo>
                          <a:pt x="1920875" y="1438275"/>
                          <a:pt x="2039938" y="963612"/>
                          <a:pt x="2162175" y="723900"/>
                        </a:cubicBezTo>
                        <a:cubicBezTo>
                          <a:pt x="2284412" y="484188"/>
                          <a:pt x="2413000" y="0"/>
                          <a:pt x="2533650" y="0"/>
                        </a:cubicBezTo>
                        <a:cubicBezTo>
                          <a:pt x="2654300" y="0"/>
                          <a:pt x="2770187" y="361950"/>
                          <a:pt x="2886075" y="723900"/>
                        </a:cubicBezTo>
                      </a:path>
                    </a:pathLst>
                  </a:custGeom>
                  <a:ln w="38100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83" name="Freeform 82"/>
                  <p:cNvSpPr/>
                  <p:nvPr/>
                </p:nvSpPr>
                <p:spPr>
                  <a:xfrm>
                    <a:off x="5286375" y="1257299"/>
                    <a:ext cx="2886075" cy="1438275"/>
                  </a:xfrm>
                  <a:custGeom>
                    <a:avLst/>
                    <a:gdLst>
                      <a:gd name="connsiteX0" fmla="*/ 0 w 2886075"/>
                      <a:gd name="connsiteY0" fmla="*/ 723900 h 1438275"/>
                      <a:gd name="connsiteX1" fmla="*/ 352425 w 2886075"/>
                      <a:gd name="connsiteY1" fmla="*/ 1438275 h 1438275"/>
                      <a:gd name="connsiteX2" fmla="*/ 723900 w 2886075"/>
                      <a:gd name="connsiteY2" fmla="*/ 723900 h 1438275"/>
                      <a:gd name="connsiteX3" fmla="*/ 1095375 w 2886075"/>
                      <a:gd name="connsiteY3" fmla="*/ 0 h 1438275"/>
                      <a:gd name="connsiteX4" fmla="*/ 1438275 w 2886075"/>
                      <a:gd name="connsiteY4" fmla="*/ 723900 h 1438275"/>
                      <a:gd name="connsiteX5" fmla="*/ 1800225 w 2886075"/>
                      <a:gd name="connsiteY5" fmla="*/ 1438275 h 1438275"/>
                      <a:gd name="connsiteX6" fmla="*/ 2162175 w 2886075"/>
                      <a:gd name="connsiteY6" fmla="*/ 723900 h 1438275"/>
                      <a:gd name="connsiteX7" fmla="*/ 2533650 w 2886075"/>
                      <a:gd name="connsiteY7" fmla="*/ 0 h 1438275"/>
                      <a:gd name="connsiteX8" fmla="*/ 2886075 w 2886075"/>
                      <a:gd name="connsiteY8" fmla="*/ 723900 h 1438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886075" h="1438275">
                        <a:moveTo>
                          <a:pt x="0" y="723900"/>
                        </a:moveTo>
                        <a:cubicBezTo>
                          <a:pt x="115887" y="1081087"/>
                          <a:pt x="231775" y="1438275"/>
                          <a:pt x="352425" y="1438275"/>
                        </a:cubicBezTo>
                        <a:cubicBezTo>
                          <a:pt x="473075" y="1438275"/>
                          <a:pt x="600075" y="963612"/>
                          <a:pt x="723900" y="723900"/>
                        </a:cubicBezTo>
                        <a:cubicBezTo>
                          <a:pt x="847725" y="484188"/>
                          <a:pt x="976313" y="0"/>
                          <a:pt x="1095375" y="0"/>
                        </a:cubicBezTo>
                        <a:cubicBezTo>
                          <a:pt x="1214437" y="0"/>
                          <a:pt x="1320800" y="484188"/>
                          <a:pt x="1438275" y="723900"/>
                        </a:cubicBezTo>
                        <a:cubicBezTo>
                          <a:pt x="1555750" y="963612"/>
                          <a:pt x="1679575" y="1438275"/>
                          <a:pt x="1800225" y="1438275"/>
                        </a:cubicBezTo>
                        <a:cubicBezTo>
                          <a:pt x="1920875" y="1438275"/>
                          <a:pt x="2039938" y="963612"/>
                          <a:pt x="2162175" y="723900"/>
                        </a:cubicBezTo>
                        <a:cubicBezTo>
                          <a:pt x="2284412" y="484188"/>
                          <a:pt x="2413000" y="0"/>
                          <a:pt x="2533650" y="0"/>
                        </a:cubicBezTo>
                        <a:cubicBezTo>
                          <a:pt x="2654300" y="0"/>
                          <a:pt x="2770187" y="361950"/>
                          <a:pt x="2886075" y="723900"/>
                        </a:cubicBezTo>
                      </a:path>
                    </a:pathLst>
                  </a:custGeom>
                  <a:ln w="38100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</p:grpSp>
          <p:grpSp>
            <p:nvGrpSpPr>
              <p:cNvPr id="73" name="Group 72"/>
              <p:cNvGrpSpPr/>
              <p:nvPr/>
            </p:nvGrpSpPr>
            <p:grpSpPr>
              <a:xfrm>
                <a:off x="5293519" y="1905371"/>
                <a:ext cx="2893218" cy="155477"/>
                <a:chOff x="2400300" y="1905371"/>
                <a:chExt cx="2893218" cy="155477"/>
              </a:xfrm>
            </p:grpSpPr>
            <p:grpSp>
              <p:nvGrpSpPr>
                <p:cNvPr id="74" name="Group 73"/>
                <p:cNvGrpSpPr/>
                <p:nvPr/>
              </p:nvGrpSpPr>
              <p:grpSpPr>
                <a:xfrm>
                  <a:off x="2400300" y="1905371"/>
                  <a:ext cx="1443037" cy="155477"/>
                  <a:chOff x="2400300" y="1257299"/>
                  <a:chExt cx="5772150" cy="1438276"/>
                </a:xfrm>
              </p:grpSpPr>
              <p:sp>
                <p:nvSpPr>
                  <p:cNvPr id="78" name="Freeform 77"/>
                  <p:cNvSpPr/>
                  <p:nvPr/>
                </p:nvSpPr>
                <p:spPr>
                  <a:xfrm>
                    <a:off x="2400300" y="1257300"/>
                    <a:ext cx="2886075" cy="1438275"/>
                  </a:xfrm>
                  <a:custGeom>
                    <a:avLst/>
                    <a:gdLst>
                      <a:gd name="connsiteX0" fmla="*/ 0 w 2886075"/>
                      <a:gd name="connsiteY0" fmla="*/ 723900 h 1438275"/>
                      <a:gd name="connsiteX1" fmla="*/ 352425 w 2886075"/>
                      <a:gd name="connsiteY1" fmla="*/ 1438275 h 1438275"/>
                      <a:gd name="connsiteX2" fmla="*/ 723900 w 2886075"/>
                      <a:gd name="connsiteY2" fmla="*/ 723900 h 1438275"/>
                      <a:gd name="connsiteX3" fmla="*/ 1095375 w 2886075"/>
                      <a:gd name="connsiteY3" fmla="*/ 0 h 1438275"/>
                      <a:gd name="connsiteX4" fmla="*/ 1438275 w 2886075"/>
                      <a:gd name="connsiteY4" fmla="*/ 723900 h 1438275"/>
                      <a:gd name="connsiteX5" fmla="*/ 1800225 w 2886075"/>
                      <a:gd name="connsiteY5" fmla="*/ 1438275 h 1438275"/>
                      <a:gd name="connsiteX6" fmla="*/ 2162175 w 2886075"/>
                      <a:gd name="connsiteY6" fmla="*/ 723900 h 1438275"/>
                      <a:gd name="connsiteX7" fmla="*/ 2533650 w 2886075"/>
                      <a:gd name="connsiteY7" fmla="*/ 0 h 1438275"/>
                      <a:gd name="connsiteX8" fmla="*/ 2886075 w 2886075"/>
                      <a:gd name="connsiteY8" fmla="*/ 723900 h 1438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886075" h="1438275">
                        <a:moveTo>
                          <a:pt x="0" y="723900"/>
                        </a:moveTo>
                        <a:cubicBezTo>
                          <a:pt x="115887" y="1081087"/>
                          <a:pt x="231775" y="1438275"/>
                          <a:pt x="352425" y="1438275"/>
                        </a:cubicBezTo>
                        <a:cubicBezTo>
                          <a:pt x="473075" y="1438275"/>
                          <a:pt x="600075" y="963612"/>
                          <a:pt x="723900" y="723900"/>
                        </a:cubicBezTo>
                        <a:cubicBezTo>
                          <a:pt x="847725" y="484188"/>
                          <a:pt x="976313" y="0"/>
                          <a:pt x="1095375" y="0"/>
                        </a:cubicBezTo>
                        <a:cubicBezTo>
                          <a:pt x="1214437" y="0"/>
                          <a:pt x="1320800" y="484188"/>
                          <a:pt x="1438275" y="723900"/>
                        </a:cubicBezTo>
                        <a:cubicBezTo>
                          <a:pt x="1555750" y="963612"/>
                          <a:pt x="1679575" y="1438275"/>
                          <a:pt x="1800225" y="1438275"/>
                        </a:cubicBezTo>
                        <a:cubicBezTo>
                          <a:pt x="1920875" y="1438275"/>
                          <a:pt x="2039938" y="963612"/>
                          <a:pt x="2162175" y="723900"/>
                        </a:cubicBezTo>
                        <a:cubicBezTo>
                          <a:pt x="2284412" y="484188"/>
                          <a:pt x="2413000" y="0"/>
                          <a:pt x="2533650" y="0"/>
                        </a:cubicBezTo>
                        <a:cubicBezTo>
                          <a:pt x="2654300" y="0"/>
                          <a:pt x="2770187" y="361950"/>
                          <a:pt x="2886075" y="723900"/>
                        </a:cubicBezTo>
                      </a:path>
                    </a:pathLst>
                  </a:custGeom>
                  <a:ln w="38100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79" name="Freeform 78"/>
                  <p:cNvSpPr/>
                  <p:nvPr/>
                </p:nvSpPr>
                <p:spPr>
                  <a:xfrm>
                    <a:off x="5286375" y="1257299"/>
                    <a:ext cx="2886075" cy="1438275"/>
                  </a:xfrm>
                  <a:custGeom>
                    <a:avLst/>
                    <a:gdLst>
                      <a:gd name="connsiteX0" fmla="*/ 0 w 2886075"/>
                      <a:gd name="connsiteY0" fmla="*/ 723900 h 1438275"/>
                      <a:gd name="connsiteX1" fmla="*/ 352425 w 2886075"/>
                      <a:gd name="connsiteY1" fmla="*/ 1438275 h 1438275"/>
                      <a:gd name="connsiteX2" fmla="*/ 723900 w 2886075"/>
                      <a:gd name="connsiteY2" fmla="*/ 723900 h 1438275"/>
                      <a:gd name="connsiteX3" fmla="*/ 1095375 w 2886075"/>
                      <a:gd name="connsiteY3" fmla="*/ 0 h 1438275"/>
                      <a:gd name="connsiteX4" fmla="*/ 1438275 w 2886075"/>
                      <a:gd name="connsiteY4" fmla="*/ 723900 h 1438275"/>
                      <a:gd name="connsiteX5" fmla="*/ 1800225 w 2886075"/>
                      <a:gd name="connsiteY5" fmla="*/ 1438275 h 1438275"/>
                      <a:gd name="connsiteX6" fmla="*/ 2162175 w 2886075"/>
                      <a:gd name="connsiteY6" fmla="*/ 723900 h 1438275"/>
                      <a:gd name="connsiteX7" fmla="*/ 2533650 w 2886075"/>
                      <a:gd name="connsiteY7" fmla="*/ 0 h 1438275"/>
                      <a:gd name="connsiteX8" fmla="*/ 2886075 w 2886075"/>
                      <a:gd name="connsiteY8" fmla="*/ 723900 h 1438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886075" h="1438275">
                        <a:moveTo>
                          <a:pt x="0" y="723900"/>
                        </a:moveTo>
                        <a:cubicBezTo>
                          <a:pt x="115887" y="1081087"/>
                          <a:pt x="231775" y="1438275"/>
                          <a:pt x="352425" y="1438275"/>
                        </a:cubicBezTo>
                        <a:cubicBezTo>
                          <a:pt x="473075" y="1438275"/>
                          <a:pt x="600075" y="963612"/>
                          <a:pt x="723900" y="723900"/>
                        </a:cubicBezTo>
                        <a:cubicBezTo>
                          <a:pt x="847725" y="484188"/>
                          <a:pt x="976313" y="0"/>
                          <a:pt x="1095375" y="0"/>
                        </a:cubicBezTo>
                        <a:cubicBezTo>
                          <a:pt x="1214437" y="0"/>
                          <a:pt x="1320800" y="484188"/>
                          <a:pt x="1438275" y="723900"/>
                        </a:cubicBezTo>
                        <a:cubicBezTo>
                          <a:pt x="1555750" y="963612"/>
                          <a:pt x="1679575" y="1438275"/>
                          <a:pt x="1800225" y="1438275"/>
                        </a:cubicBezTo>
                        <a:cubicBezTo>
                          <a:pt x="1920875" y="1438275"/>
                          <a:pt x="2039938" y="963612"/>
                          <a:pt x="2162175" y="723900"/>
                        </a:cubicBezTo>
                        <a:cubicBezTo>
                          <a:pt x="2284412" y="484188"/>
                          <a:pt x="2413000" y="0"/>
                          <a:pt x="2533650" y="0"/>
                        </a:cubicBezTo>
                        <a:cubicBezTo>
                          <a:pt x="2654300" y="0"/>
                          <a:pt x="2770187" y="361950"/>
                          <a:pt x="2886075" y="723900"/>
                        </a:cubicBezTo>
                      </a:path>
                    </a:pathLst>
                  </a:custGeom>
                  <a:ln w="38100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grpSp>
              <p:nvGrpSpPr>
                <p:cNvPr id="75" name="Group 74"/>
                <p:cNvGrpSpPr/>
                <p:nvPr/>
              </p:nvGrpSpPr>
              <p:grpSpPr>
                <a:xfrm>
                  <a:off x="3850481" y="1905371"/>
                  <a:ext cx="1443037" cy="155477"/>
                  <a:chOff x="2400300" y="1257299"/>
                  <a:chExt cx="5772150" cy="1438276"/>
                </a:xfrm>
              </p:grpSpPr>
              <p:sp>
                <p:nvSpPr>
                  <p:cNvPr id="76" name="Freeform 75"/>
                  <p:cNvSpPr/>
                  <p:nvPr/>
                </p:nvSpPr>
                <p:spPr>
                  <a:xfrm>
                    <a:off x="2400300" y="1257300"/>
                    <a:ext cx="2886075" cy="1438275"/>
                  </a:xfrm>
                  <a:custGeom>
                    <a:avLst/>
                    <a:gdLst>
                      <a:gd name="connsiteX0" fmla="*/ 0 w 2886075"/>
                      <a:gd name="connsiteY0" fmla="*/ 723900 h 1438275"/>
                      <a:gd name="connsiteX1" fmla="*/ 352425 w 2886075"/>
                      <a:gd name="connsiteY1" fmla="*/ 1438275 h 1438275"/>
                      <a:gd name="connsiteX2" fmla="*/ 723900 w 2886075"/>
                      <a:gd name="connsiteY2" fmla="*/ 723900 h 1438275"/>
                      <a:gd name="connsiteX3" fmla="*/ 1095375 w 2886075"/>
                      <a:gd name="connsiteY3" fmla="*/ 0 h 1438275"/>
                      <a:gd name="connsiteX4" fmla="*/ 1438275 w 2886075"/>
                      <a:gd name="connsiteY4" fmla="*/ 723900 h 1438275"/>
                      <a:gd name="connsiteX5" fmla="*/ 1800225 w 2886075"/>
                      <a:gd name="connsiteY5" fmla="*/ 1438275 h 1438275"/>
                      <a:gd name="connsiteX6" fmla="*/ 2162175 w 2886075"/>
                      <a:gd name="connsiteY6" fmla="*/ 723900 h 1438275"/>
                      <a:gd name="connsiteX7" fmla="*/ 2533650 w 2886075"/>
                      <a:gd name="connsiteY7" fmla="*/ 0 h 1438275"/>
                      <a:gd name="connsiteX8" fmla="*/ 2886075 w 2886075"/>
                      <a:gd name="connsiteY8" fmla="*/ 723900 h 1438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886075" h="1438275">
                        <a:moveTo>
                          <a:pt x="0" y="723900"/>
                        </a:moveTo>
                        <a:cubicBezTo>
                          <a:pt x="115887" y="1081087"/>
                          <a:pt x="231775" y="1438275"/>
                          <a:pt x="352425" y="1438275"/>
                        </a:cubicBezTo>
                        <a:cubicBezTo>
                          <a:pt x="473075" y="1438275"/>
                          <a:pt x="600075" y="963612"/>
                          <a:pt x="723900" y="723900"/>
                        </a:cubicBezTo>
                        <a:cubicBezTo>
                          <a:pt x="847725" y="484188"/>
                          <a:pt x="976313" y="0"/>
                          <a:pt x="1095375" y="0"/>
                        </a:cubicBezTo>
                        <a:cubicBezTo>
                          <a:pt x="1214437" y="0"/>
                          <a:pt x="1320800" y="484188"/>
                          <a:pt x="1438275" y="723900"/>
                        </a:cubicBezTo>
                        <a:cubicBezTo>
                          <a:pt x="1555750" y="963612"/>
                          <a:pt x="1679575" y="1438275"/>
                          <a:pt x="1800225" y="1438275"/>
                        </a:cubicBezTo>
                        <a:cubicBezTo>
                          <a:pt x="1920875" y="1438275"/>
                          <a:pt x="2039938" y="963612"/>
                          <a:pt x="2162175" y="723900"/>
                        </a:cubicBezTo>
                        <a:cubicBezTo>
                          <a:pt x="2284412" y="484188"/>
                          <a:pt x="2413000" y="0"/>
                          <a:pt x="2533650" y="0"/>
                        </a:cubicBezTo>
                        <a:cubicBezTo>
                          <a:pt x="2654300" y="0"/>
                          <a:pt x="2770187" y="361950"/>
                          <a:pt x="2886075" y="723900"/>
                        </a:cubicBezTo>
                      </a:path>
                    </a:pathLst>
                  </a:custGeom>
                  <a:ln w="38100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77" name="Freeform 76"/>
                  <p:cNvSpPr/>
                  <p:nvPr/>
                </p:nvSpPr>
                <p:spPr>
                  <a:xfrm>
                    <a:off x="5286375" y="1257299"/>
                    <a:ext cx="2886075" cy="1438275"/>
                  </a:xfrm>
                  <a:custGeom>
                    <a:avLst/>
                    <a:gdLst>
                      <a:gd name="connsiteX0" fmla="*/ 0 w 2886075"/>
                      <a:gd name="connsiteY0" fmla="*/ 723900 h 1438275"/>
                      <a:gd name="connsiteX1" fmla="*/ 352425 w 2886075"/>
                      <a:gd name="connsiteY1" fmla="*/ 1438275 h 1438275"/>
                      <a:gd name="connsiteX2" fmla="*/ 723900 w 2886075"/>
                      <a:gd name="connsiteY2" fmla="*/ 723900 h 1438275"/>
                      <a:gd name="connsiteX3" fmla="*/ 1095375 w 2886075"/>
                      <a:gd name="connsiteY3" fmla="*/ 0 h 1438275"/>
                      <a:gd name="connsiteX4" fmla="*/ 1438275 w 2886075"/>
                      <a:gd name="connsiteY4" fmla="*/ 723900 h 1438275"/>
                      <a:gd name="connsiteX5" fmla="*/ 1800225 w 2886075"/>
                      <a:gd name="connsiteY5" fmla="*/ 1438275 h 1438275"/>
                      <a:gd name="connsiteX6" fmla="*/ 2162175 w 2886075"/>
                      <a:gd name="connsiteY6" fmla="*/ 723900 h 1438275"/>
                      <a:gd name="connsiteX7" fmla="*/ 2533650 w 2886075"/>
                      <a:gd name="connsiteY7" fmla="*/ 0 h 1438275"/>
                      <a:gd name="connsiteX8" fmla="*/ 2886075 w 2886075"/>
                      <a:gd name="connsiteY8" fmla="*/ 723900 h 1438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886075" h="1438275">
                        <a:moveTo>
                          <a:pt x="0" y="723900"/>
                        </a:moveTo>
                        <a:cubicBezTo>
                          <a:pt x="115887" y="1081087"/>
                          <a:pt x="231775" y="1438275"/>
                          <a:pt x="352425" y="1438275"/>
                        </a:cubicBezTo>
                        <a:cubicBezTo>
                          <a:pt x="473075" y="1438275"/>
                          <a:pt x="600075" y="963612"/>
                          <a:pt x="723900" y="723900"/>
                        </a:cubicBezTo>
                        <a:cubicBezTo>
                          <a:pt x="847725" y="484188"/>
                          <a:pt x="976313" y="0"/>
                          <a:pt x="1095375" y="0"/>
                        </a:cubicBezTo>
                        <a:cubicBezTo>
                          <a:pt x="1214437" y="0"/>
                          <a:pt x="1320800" y="484188"/>
                          <a:pt x="1438275" y="723900"/>
                        </a:cubicBezTo>
                        <a:cubicBezTo>
                          <a:pt x="1555750" y="963612"/>
                          <a:pt x="1679575" y="1438275"/>
                          <a:pt x="1800225" y="1438275"/>
                        </a:cubicBezTo>
                        <a:cubicBezTo>
                          <a:pt x="1920875" y="1438275"/>
                          <a:pt x="2039938" y="963612"/>
                          <a:pt x="2162175" y="723900"/>
                        </a:cubicBezTo>
                        <a:cubicBezTo>
                          <a:pt x="2284412" y="484188"/>
                          <a:pt x="2413000" y="0"/>
                          <a:pt x="2533650" y="0"/>
                        </a:cubicBezTo>
                        <a:cubicBezTo>
                          <a:pt x="2654300" y="0"/>
                          <a:pt x="2770187" y="361950"/>
                          <a:pt x="2886075" y="723900"/>
                        </a:cubicBezTo>
                      </a:path>
                    </a:pathLst>
                  </a:custGeom>
                  <a:ln w="38100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</p:grpSp>
        </p:grpSp>
        <p:grpSp>
          <p:nvGrpSpPr>
            <p:cNvPr id="53" name="Group 52"/>
            <p:cNvGrpSpPr/>
            <p:nvPr/>
          </p:nvGrpSpPr>
          <p:grpSpPr>
            <a:xfrm>
              <a:off x="6015038" y="1902294"/>
              <a:ext cx="5786437" cy="155477"/>
              <a:chOff x="2400300" y="1905371"/>
              <a:chExt cx="5786437" cy="155477"/>
            </a:xfrm>
          </p:grpSpPr>
          <p:grpSp>
            <p:nvGrpSpPr>
              <p:cNvPr id="56" name="Group 55"/>
              <p:cNvGrpSpPr/>
              <p:nvPr/>
            </p:nvGrpSpPr>
            <p:grpSpPr>
              <a:xfrm>
                <a:off x="2400300" y="1905371"/>
                <a:ext cx="2893218" cy="155477"/>
                <a:chOff x="2400300" y="1905371"/>
                <a:chExt cx="2893218" cy="155477"/>
              </a:xfrm>
            </p:grpSpPr>
            <p:grpSp>
              <p:nvGrpSpPr>
                <p:cNvPr id="66" name="Group 65"/>
                <p:cNvGrpSpPr/>
                <p:nvPr/>
              </p:nvGrpSpPr>
              <p:grpSpPr>
                <a:xfrm>
                  <a:off x="2400300" y="1905371"/>
                  <a:ext cx="1443037" cy="155477"/>
                  <a:chOff x="2400300" y="1257299"/>
                  <a:chExt cx="5772150" cy="1438276"/>
                </a:xfrm>
              </p:grpSpPr>
              <p:sp>
                <p:nvSpPr>
                  <p:cNvPr id="70" name="Freeform 69"/>
                  <p:cNvSpPr/>
                  <p:nvPr/>
                </p:nvSpPr>
                <p:spPr>
                  <a:xfrm>
                    <a:off x="2400300" y="1257300"/>
                    <a:ext cx="2886075" cy="1438275"/>
                  </a:xfrm>
                  <a:custGeom>
                    <a:avLst/>
                    <a:gdLst>
                      <a:gd name="connsiteX0" fmla="*/ 0 w 2886075"/>
                      <a:gd name="connsiteY0" fmla="*/ 723900 h 1438275"/>
                      <a:gd name="connsiteX1" fmla="*/ 352425 w 2886075"/>
                      <a:gd name="connsiteY1" fmla="*/ 1438275 h 1438275"/>
                      <a:gd name="connsiteX2" fmla="*/ 723900 w 2886075"/>
                      <a:gd name="connsiteY2" fmla="*/ 723900 h 1438275"/>
                      <a:gd name="connsiteX3" fmla="*/ 1095375 w 2886075"/>
                      <a:gd name="connsiteY3" fmla="*/ 0 h 1438275"/>
                      <a:gd name="connsiteX4" fmla="*/ 1438275 w 2886075"/>
                      <a:gd name="connsiteY4" fmla="*/ 723900 h 1438275"/>
                      <a:gd name="connsiteX5" fmla="*/ 1800225 w 2886075"/>
                      <a:gd name="connsiteY5" fmla="*/ 1438275 h 1438275"/>
                      <a:gd name="connsiteX6" fmla="*/ 2162175 w 2886075"/>
                      <a:gd name="connsiteY6" fmla="*/ 723900 h 1438275"/>
                      <a:gd name="connsiteX7" fmla="*/ 2533650 w 2886075"/>
                      <a:gd name="connsiteY7" fmla="*/ 0 h 1438275"/>
                      <a:gd name="connsiteX8" fmla="*/ 2886075 w 2886075"/>
                      <a:gd name="connsiteY8" fmla="*/ 723900 h 1438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886075" h="1438275">
                        <a:moveTo>
                          <a:pt x="0" y="723900"/>
                        </a:moveTo>
                        <a:cubicBezTo>
                          <a:pt x="115887" y="1081087"/>
                          <a:pt x="231775" y="1438275"/>
                          <a:pt x="352425" y="1438275"/>
                        </a:cubicBezTo>
                        <a:cubicBezTo>
                          <a:pt x="473075" y="1438275"/>
                          <a:pt x="600075" y="963612"/>
                          <a:pt x="723900" y="723900"/>
                        </a:cubicBezTo>
                        <a:cubicBezTo>
                          <a:pt x="847725" y="484188"/>
                          <a:pt x="976313" y="0"/>
                          <a:pt x="1095375" y="0"/>
                        </a:cubicBezTo>
                        <a:cubicBezTo>
                          <a:pt x="1214437" y="0"/>
                          <a:pt x="1320800" y="484188"/>
                          <a:pt x="1438275" y="723900"/>
                        </a:cubicBezTo>
                        <a:cubicBezTo>
                          <a:pt x="1555750" y="963612"/>
                          <a:pt x="1679575" y="1438275"/>
                          <a:pt x="1800225" y="1438275"/>
                        </a:cubicBezTo>
                        <a:cubicBezTo>
                          <a:pt x="1920875" y="1438275"/>
                          <a:pt x="2039938" y="963612"/>
                          <a:pt x="2162175" y="723900"/>
                        </a:cubicBezTo>
                        <a:cubicBezTo>
                          <a:pt x="2284412" y="484188"/>
                          <a:pt x="2413000" y="0"/>
                          <a:pt x="2533650" y="0"/>
                        </a:cubicBezTo>
                        <a:cubicBezTo>
                          <a:pt x="2654300" y="0"/>
                          <a:pt x="2770187" y="361950"/>
                          <a:pt x="2886075" y="723900"/>
                        </a:cubicBezTo>
                      </a:path>
                    </a:pathLst>
                  </a:custGeom>
                  <a:ln w="38100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71" name="Freeform 70"/>
                  <p:cNvSpPr/>
                  <p:nvPr/>
                </p:nvSpPr>
                <p:spPr>
                  <a:xfrm>
                    <a:off x="5286375" y="1257299"/>
                    <a:ext cx="2886075" cy="1438275"/>
                  </a:xfrm>
                  <a:custGeom>
                    <a:avLst/>
                    <a:gdLst>
                      <a:gd name="connsiteX0" fmla="*/ 0 w 2886075"/>
                      <a:gd name="connsiteY0" fmla="*/ 723900 h 1438275"/>
                      <a:gd name="connsiteX1" fmla="*/ 352425 w 2886075"/>
                      <a:gd name="connsiteY1" fmla="*/ 1438275 h 1438275"/>
                      <a:gd name="connsiteX2" fmla="*/ 723900 w 2886075"/>
                      <a:gd name="connsiteY2" fmla="*/ 723900 h 1438275"/>
                      <a:gd name="connsiteX3" fmla="*/ 1095375 w 2886075"/>
                      <a:gd name="connsiteY3" fmla="*/ 0 h 1438275"/>
                      <a:gd name="connsiteX4" fmla="*/ 1438275 w 2886075"/>
                      <a:gd name="connsiteY4" fmla="*/ 723900 h 1438275"/>
                      <a:gd name="connsiteX5" fmla="*/ 1800225 w 2886075"/>
                      <a:gd name="connsiteY5" fmla="*/ 1438275 h 1438275"/>
                      <a:gd name="connsiteX6" fmla="*/ 2162175 w 2886075"/>
                      <a:gd name="connsiteY6" fmla="*/ 723900 h 1438275"/>
                      <a:gd name="connsiteX7" fmla="*/ 2533650 w 2886075"/>
                      <a:gd name="connsiteY7" fmla="*/ 0 h 1438275"/>
                      <a:gd name="connsiteX8" fmla="*/ 2886075 w 2886075"/>
                      <a:gd name="connsiteY8" fmla="*/ 723900 h 1438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886075" h="1438275">
                        <a:moveTo>
                          <a:pt x="0" y="723900"/>
                        </a:moveTo>
                        <a:cubicBezTo>
                          <a:pt x="115887" y="1081087"/>
                          <a:pt x="231775" y="1438275"/>
                          <a:pt x="352425" y="1438275"/>
                        </a:cubicBezTo>
                        <a:cubicBezTo>
                          <a:pt x="473075" y="1438275"/>
                          <a:pt x="600075" y="963612"/>
                          <a:pt x="723900" y="723900"/>
                        </a:cubicBezTo>
                        <a:cubicBezTo>
                          <a:pt x="847725" y="484188"/>
                          <a:pt x="976313" y="0"/>
                          <a:pt x="1095375" y="0"/>
                        </a:cubicBezTo>
                        <a:cubicBezTo>
                          <a:pt x="1214437" y="0"/>
                          <a:pt x="1320800" y="484188"/>
                          <a:pt x="1438275" y="723900"/>
                        </a:cubicBezTo>
                        <a:cubicBezTo>
                          <a:pt x="1555750" y="963612"/>
                          <a:pt x="1679575" y="1438275"/>
                          <a:pt x="1800225" y="1438275"/>
                        </a:cubicBezTo>
                        <a:cubicBezTo>
                          <a:pt x="1920875" y="1438275"/>
                          <a:pt x="2039938" y="963612"/>
                          <a:pt x="2162175" y="723900"/>
                        </a:cubicBezTo>
                        <a:cubicBezTo>
                          <a:pt x="2284412" y="484188"/>
                          <a:pt x="2413000" y="0"/>
                          <a:pt x="2533650" y="0"/>
                        </a:cubicBezTo>
                        <a:cubicBezTo>
                          <a:pt x="2654300" y="0"/>
                          <a:pt x="2770187" y="361950"/>
                          <a:pt x="2886075" y="723900"/>
                        </a:cubicBezTo>
                      </a:path>
                    </a:pathLst>
                  </a:custGeom>
                  <a:ln w="38100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grpSp>
              <p:nvGrpSpPr>
                <p:cNvPr id="67" name="Group 66"/>
                <p:cNvGrpSpPr/>
                <p:nvPr/>
              </p:nvGrpSpPr>
              <p:grpSpPr>
                <a:xfrm>
                  <a:off x="3850481" y="1905371"/>
                  <a:ext cx="1443037" cy="155477"/>
                  <a:chOff x="2400300" y="1257299"/>
                  <a:chExt cx="5772150" cy="1438276"/>
                </a:xfrm>
              </p:grpSpPr>
              <p:sp>
                <p:nvSpPr>
                  <p:cNvPr id="68" name="Freeform 67"/>
                  <p:cNvSpPr/>
                  <p:nvPr/>
                </p:nvSpPr>
                <p:spPr>
                  <a:xfrm>
                    <a:off x="2400300" y="1257300"/>
                    <a:ext cx="2886075" cy="1438275"/>
                  </a:xfrm>
                  <a:custGeom>
                    <a:avLst/>
                    <a:gdLst>
                      <a:gd name="connsiteX0" fmla="*/ 0 w 2886075"/>
                      <a:gd name="connsiteY0" fmla="*/ 723900 h 1438275"/>
                      <a:gd name="connsiteX1" fmla="*/ 352425 w 2886075"/>
                      <a:gd name="connsiteY1" fmla="*/ 1438275 h 1438275"/>
                      <a:gd name="connsiteX2" fmla="*/ 723900 w 2886075"/>
                      <a:gd name="connsiteY2" fmla="*/ 723900 h 1438275"/>
                      <a:gd name="connsiteX3" fmla="*/ 1095375 w 2886075"/>
                      <a:gd name="connsiteY3" fmla="*/ 0 h 1438275"/>
                      <a:gd name="connsiteX4" fmla="*/ 1438275 w 2886075"/>
                      <a:gd name="connsiteY4" fmla="*/ 723900 h 1438275"/>
                      <a:gd name="connsiteX5" fmla="*/ 1800225 w 2886075"/>
                      <a:gd name="connsiteY5" fmla="*/ 1438275 h 1438275"/>
                      <a:gd name="connsiteX6" fmla="*/ 2162175 w 2886075"/>
                      <a:gd name="connsiteY6" fmla="*/ 723900 h 1438275"/>
                      <a:gd name="connsiteX7" fmla="*/ 2533650 w 2886075"/>
                      <a:gd name="connsiteY7" fmla="*/ 0 h 1438275"/>
                      <a:gd name="connsiteX8" fmla="*/ 2886075 w 2886075"/>
                      <a:gd name="connsiteY8" fmla="*/ 723900 h 1438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886075" h="1438275">
                        <a:moveTo>
                          <a:pt x="0" y="723900"/>
                        </a:moveTo>
                        <a:cubicBezTo>
                          <a:pt x="115887" y="1081087"/>
                          <a:pt x="231775" y="1438275"/>
                          <a:pt x="352425" y="1438275"/>
                        </a:cubicBezTo>
                        <a:cubicBezTo>
                          <a:pt x="473075" y="1438275"/>
                          <a:pt x="600075" y="963612"/>
                          <a:pt x="723900" y="723900"/>
                        </a:cubicBezTo>
                        <a:cubicBezTo>
                          <a:pt x="847725" y="484188"/>
                          <a:pt x="976313" y="0"/>
                          <a:pt x="1095375" y="0"/>
                        </a:cubicBezTo>
                        <a:cubicBezTo>
                          <a:pt x="1214437" y="0"/>
                          <a:pt x="1320800" y="484188"/>
                          <a:pt x="1438275" y="723900"/>
                        </a:cubicBezTo>
                        <a:cubicBezTo>
                          <a:pt x="1555750" y="963612"/>
                          <a:pt x="1679575" y="1438275"/>
                          <a:pt x="1800225" y="1438275"/>
                        </a:cubicBezTo>
                        <a:cubicBezTo>
                          <a:pt x="1920875" y="1438275"/>
                          <a:pt x="2039938" y="963612"/>
                          <a:pt x="2162175" y="723900"/>
                        </a:cubicBezTo>
                        <a:cubicBezTo>
                          <a:pt x="2284412" y="484188"/>
                          <a:pt x="2413000" y="0"/>
                          <a:pt x="2533650" y="0"/>
                        </a:cubicBezTo>
                        <a:cubicBezTo>
                          <a:pt x="2654300" y="0"/>
                          <a:pt x="2770187" y="361950"/>
                          <a:pt x="2886075" y="723900"/>
                        </a:cubicBezTo>
                      </a:path>
                    </a:pathLst>
                  </a:custGeom>
                  <a:ln w="38100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69" name="Freeform 68"/>
                  <p:cNvSpPr/>
                  <p:nvPr/>
                </p:nvSpPr>
                <p:spPr>
                  <a:xfrm>
                    <a:off x="5286375" y="1257299"/>
                    <a:ext cx="2886075" cy="1438275"/>
                  </a:xfrm>
                  <a:custGeom>
                    <a:avLst/>
                    <a:gdLst>
                      <a:gd name="connsiteX0" fmla="*/ 0 w 2886075"/>
                      <a:gd name="connsiteY0" fmla="*/ 723900 h 1438275"/>
                      <a:gd name="connsiteX1" fmla="*/ 352425 w 2886075"/>
                      <a:gd name="connsiteY1" fmla="*/ 1438275 h 1438275"/>
                      <a:gd name="connsiteX2" fmla="*/ 723900 w 2886075"/>
                      <a:gd name="connsiteY2" fmla="*/ 723900 h 1438275"/>
                      <a:gd name="connsiteX3" fmla="*/ 1095375 w 2886075"/>
                      <a:gd name="connsiteY3" fmla="*/ 0 h 1438275"/>
                      <a:gd name="connsiteX4" fmla="*/ 1438275 w 2886075"/>
                      <a:gd name="connsiteY4" fmla="*/ 723900 h 1438275"/>
                      <a:gd name="connsiteX5" fmla="*/ 1800225 w 2886075"/>
                      <a:gd name="connsiteY5" fmla="*/ 1438275 h 1438275"/>
                      <a:gd name="connsiteX6" fmla="*/ 2162175 w 2886075"/>
                      <a:gd name="connsiteY6" fmla="*/ 723900 h 1438275"/>
                      <a:gd name="connsiteX7" fmla="*/ 2533650 w 2886075"/>
                      <a:gd name="connsiteY7" fmla="*/ 0 h 1438275"/>
                      <a:gd name="connsiteX8" fmla="*/ 2886075 w 2886075"/>
                      <a:gd name="connsiteY8" fmla="*/ 723900 h 1438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886075" h="1438275">
                        <a:moveTo>
                          <a:pt x="0" y="723900"/>
                        </a:moveTo>
                        <a:cubicBezTo>
                          <a:pt x="115887" y="1081087"/>
                          <a:pt x="231775" y="1438275"/>
                          <a:pt x="352425" y="1438275"/>
                        </a:cubicBezTo>
                        <a:cubicBezTo>
                          <a:pt x="473075" y="1438275"/>
                          <a:pt x="600075" y="963612"/>
                          <a:pt x="723900" y="723900"/>
                        </a:cubicBezTo>
                        <a:cubicBezTo>
                          <a:pt x="847725" y="484188"/>
                          <a:pt x="976313" y="0"/>
                          <a:pt x="1095375" y="0"/>
                        </a:cubicBezTo>
                        <a:cubicBezTo>
                          <a:pt x="1214437" y="0"/>
                          <a:pt x="1320800" y="484188"/>
                          <a:pt x="1438275" y="723900"/>
                        </a:cubicBezTo>
                        <a:cubicBezTo>
                          <a:pt x="1555750" y="963612"/>
                          <a:pt x="1679575" y="1438275"/>
                          <a:pt x="1800225" y="1438275"/>
                        </a:cubicBezTo>
                        <a:cubicBezTo>
                          <a:pt x="1920875" y="1438275"/>
                          <a:pt x="2039938" y="963612"/>
                          <a:pt x="2162175" y="723900"/>
                        </a:cubicBezTo>
                        <a:cubicBezTo>
                          <a:pt x="2284412" y="484188"/>
                          <a:pt x="2413000" y="0"/>
                          <a:pt x="2533650" y="0"/>
                        </a:cubicBezTo>
                        <a:cubicBezTo>
                          <a:pt x="2654300" y="0"/>
                          <a:pt x="2770187" y="361950"/>
                          <a:pt x="2886075" y="723900"/>
                        </a:cubicBezTo>
                      </a:path>
                    </a:pathLst>
                  </a:custGeom>
                  <a:ln w="38100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</p:grpSp>
          <p:grpSp>
            <p:nvGrpSpPr>
              <p:cNvPr id="57" name="Group 56"/>
              <p:cNvGrpSpPr/>
              <p:nvPr/>
            </p:nvGrpSpPr>
            <p:grpSpPr>
              <a:xfrm>
                <a:off x="5293519" y="1905371"/>
                <a:ext cx="2893218" cy="155477"/>
                <a:chOff x="2400300" y="1905371"/>
                <a:chExt cx="2893218" cy="155477"/>
              </a:xfrm>
            </p:grpSpPr>
            <p:grpSp>
              <p:nvGrpSpPr>
                <p:cNvPr id="60" name="Group 59"/>
                <p:cNvGrpSpPr/>
                <p:nvPr/>
              </p:nvGrpSpPr>
              <p:grpSpPr>
                <a:xfrm>
                  <a:off x="2400300" y="1905371"/>
                  <a:ext cx="1443037" cy="155477"/>
                  <a:chOff x="2400300" y="1257299"/>
                  <a:chExt cx="5772150" cy="1438276"/>
                </a:xfrm>
              </p:grpSpPr>
              <p:sp>
                <p:nvSpPr>
                  <p:cNvPr id="64" name="Freeform 63"/>
                  <p:cNvSpPr/>
                  <p:nvPr/>
                </p:nvSpPr>
                <p:spPr>
                  <a:xfrm>
                    <a:off x="2400300" y="1257300"/>
                    <a:ext cx="2886075" cy="1438275"/>
                  </a:xfrm>
                  <a:custGeom>
                    <a:avLst/>
                    <a:gdLst>
                      <a:gd name="connsiteX0" fmla="*/ 0 w 2886075"/>
                      <a:gd name="connsiteY0" fmla="*/ 723900 h 1438275"/>
                      <a:gd name="connsiteX1" fmla="*/ 352425 w 2886075"/>
                      <a:gd name="connsiteY1" fmla="*/ 1438275 h 1438275"/>
                      <a:gd name="connsiteX2" fmla="*/ 723900 w 2886075"/>
                      <a:gd name="connsiteY2" fmla="*/ 723900 h 1438275"/>
                      <a:gd name="connsiteX3" fmla="*/ 1095375 w 2886075"/>
                      <a:gd name="connsiteY3" fmla="*/ 0 h 1438275"/>
                      <a:gd name="connsiteX4" fmla="*/ 1438275 w 2886075"/>
                      <a:gd name="connsiteY4" fmla="*/ 723900 h 1438275"/>
                      <a:gd name="connsiteX5" fmla="*/ 1800225 w 2886075"/>
                      <a:gd name="connsiteY5" fmla="*/ 1438275 h 1438275"/>
                      <a:gd name="connsiteX6" fmla="*/ 2162175 w 2886075"/>
                      <a:gd name="connsiteY6" fmla="*/ 723900 h 1438275"/>
                      <a:gd name="connsiteX7" fmla="*/ 2533650 w 2886075"/>
                      <a:gd name="connsiteY7" fmla="*/ 0 h 1438275"/>
                      <a:gd name="connsiteX8" fmla="*/ 2886075 w 2886075"/>
                      <a:gd name="connsiteY8" fmla="*/ 723900 h 1438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886075" h="1438275">
                        <a:moveTo>
                          <a:pt x="0" y="723900"/>
                        </a:moveTo>
                        <a:cubicBezTo>
                          <a:pt x="115887" y="1081087"/>
                          <a:pt x="231775" y="1438275"/>
                          <a:pt x="352425" y="1438275"/>
                        </a:cubicBezTo>
                        <a:cubicBezTo>
                          <a:pt x="473075" y="1438275"/>
                          <a:pt x="600075" y="963612"/>
                          <a:pt x="723900" y="723900"/>
                        </a:cubicBezTo>
                        <a:cubicBezTo>
                          <a:pt x="847725" y="484188"/>
                          <a:pt x="976313" y="0"/>
                          <a:pt x="1095375" y="0"/>
                        </a:cubicBezTo>
                        <a:cubicBezTo>
                          <a:pt x="1214437" y="0"/>
                          <a:pt x="1320800" y="484188"/>
                          <a:pt x="1438275" y="723900"/>
                        </a:cubicBezTo>
                        <a:cubicBezTo>
                          <a:pt x="1555750" y="963612"/>
                          <a:pt x="1679575" y="1438275"/>
                          <a:pt x="1800225" y="1438275"/>
                        </a:cubicBezTo>
                        <a:cubicBezTo>
                          <a:pt x="1920875" y="1438275"/>
                          <a:pt x="2039938" y="963612"/>
                          <a:pt x="2162175" y="723900"/>
                        </a:cubicBezTo>
                        <a:cubicBezTo>
                          <a:pt x="2284412" y="484188"/>
                          <a:pt x="2413000" y="0"/>
                          <a:pt x="2533650" y="0"/>
                        </a:cubicBezTo>
                        <a:cubicBezTo>
                          <a:pt x="2654300" y="0"/>
                          <a:pt x="2770187" y="361950"/>
                          <a:pt x="2886075" y="723900"/>
                        </a:cubicBezTo>
                      </a:path>
                    </a:pathLst>
                  </a:custGeom>
                  <a:ln w="38100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65" name="Freeform 64"/>
                  <p:cNvSpPr/>
                  <p:nvPr/>
                </p:nvSpPr>
                <p:spPr>
                  <a:xfrm>
                    <a:off x="5286375" y="1257299"/>
                    <a:ext cx="2886075" cy="1438275"/>
                  </a:xfrm>
                  <a:custGeom>
                    <a:avLst/>
                    <a:gdLst>
                      <a:gd name="connsiteX0" fmla="*/ 0 w 2886075"/>
                      <a:gd name="connsiteY0" fmla="*/ 723900 h 1438275"/>
                      <a:gd name="connsiteX1" fmla="*/ 352425 w 2886075"/>
                      <a:gd name="connsiteY1" fmla="*/ 1438275 h 1438275"/>
                      <a:gd name="connsiteX2" fmla="*/ 723900 w 2886075"/>
                      <a:gd name="connsiteY2" fmla="*/ 723900 h 1438275"/>
                      <a:gd name="connsiteX3" fmla="*/ 1095375 w 2886075"/>
                      <a:gd name="connsiteY3" fmla="*/ 0 h 1438275"/>
                      <a:gd name="connsiteX4" fmla="*/ 1438275 w 2886075"/>
                      <a:gd name="connsiteY4" fmla="*/ 723900 h 1438275"/>
                      <a:gd name="connsiteX5" fmla="*/ 1800225 w 2886075"/>
                      <a:gd name="connsiteY5" fmla="*/ 1438275 h 1438275"/>
                      <a:gd name="connsiteX6" fmla="*/ 2162175 w 2886075"/>
                      <a:gd name="connsiteY6" fmla="*/ 723900 h 1438275"/>
                      <a:gd name="connsiteX7" fmla="*/ 2533650 w 2886075"/>
                      <a:gd name="connsiteY7" fmla="*/ 0 h 1438275"/>
                      <a:gd name="connsiteX8" fmla="*/ 2886075 w 2886075"/>
                      <a:gd name="connsiteY8" fmla="*/ 723900 h 1438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886075" h="1438275">
                        <a:moveTo>
                          <a:pt x="0" y="723900"/>
                        </a:moveTo>
                        <a:cubicBezTo>
                          <a:pt x="115887" y="1081087"/>
                          <a:pt x="231775" y="1438275"/>
                          <a:pt x="352425" y="1438275"/>
                        </a:cubicBezTo>
                        <a:cubicBezTo>
                          <a:pt x="473075" y="1438275"/>
                          <a:pt x="600075" y="963612"/>
                          <a:pt x="723900" y="723900"/>
                        </a:cubicBezTo>
                        <a:cubicBezTo>
                          <a:pt x="847725" y="484188"/>
                          <a:pt x="976313" y="0"/>
                          <a:pt x="1095375" y="0"/>
                        </a:cubicBezTo>
                        <a:cubicBezTo>
                          <a:pt x="1214437" y="0"/>
                          <a:pt x="1320800" y="484188"/>
                          <a:pt x="1438275" y="723900"/>
                        </a:cubicBezTo>
                        <a:cubicBezTo>
                          <a:pt x="1555750" y="963612"/>
                          <a:pt x="1679575" y="1438275"/>
                          <a:pt x="1800225" y="1438275"/>
                        </a:cubicBezTo>
                        <a:cubicBezTo>
                          <a:pt x="1920875" y="1438275"/>
                          <a:pt x="2039938" y="963612"/>
                          <a:pt x="2162175" y="723900"/>
                        </a:cubicBezTo>
                        <a:cubicBezTo>
                          <a:pt x="2284412" y="484188"/>
                          <a:pt x="2413000" y="0"/>
                          <a:pt x="2533650" y="0"/>
                        </a:cubicBezTo>
                        <a:cubicBezTo>
                          <a:pt x="2654300" y="0"/>
                          <a:pt x="2770187" y="361950"/>
                          <a:pt x="2886075" y="723900"/>
                        </a:cubicBezTo>
                      </a:path>
                    </a:pathLst>
                  </a:custGeom>
                  <a:ln w="38100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grpSp>
              <p:nvGrpSpPr>
                <p:cNvPr id="61" name="Group 60"/>
                <p:cNvGrpSpPr/>
                <p:nvPr/>
              </p:nvGrpSpPr>
              <p:grpSpPr>
                <a:xfrm>
                  <a:off x="3850481" y="1905371"/>
                  <a:ext cx="1443037" cy="155477"/>
                  <a:chOff x="2400300" y="1257299"/>
                  <a:chExt cx="5772150" cy="1438276"/>
                </a:xfrm>
              </p:grpSpPr>
              <p:sp>
                <p:nvSpPr>
                  <p:cNvPr id="62" name="Freeform 61"/>
                  <p:cNvSpPr/>
                  <p:nvPr/>
                </p:nvSpPr>
                <p:spPr>
                  <a:xfrm>
                    <a:off x="2400300" y="1257300"/>
                    <a:ext cx="2886075" cy="1438275"/>
                  </a:xfrm>
                  <a:custGeom>
                    <a:avLst/>
                    <a:gdLst>
                      <a:gd name="connsiteX0" fmla="*/ 0 w 2886075"/>
                      <a:gd name="connsiteY0" fmla="*/ 723900 h 1438275"/>
                      <a:gd name="connsiteX1" fmla="*/ 352425 w 2886075"/>
                      <a:gd name="connsiteY1" fmla="*/ 1438275 h 1438275"/>
                      <a:gd name="connsiteX2" fmla="*/ 723900 w 2886075"/>
                      <a:gd name="connsiteY2" fmla="*/ 723900 h 1438275"/>
                      <a:gd name="connsiteX3" fmla="*/ 1095375 w 2886075"/>
                      <a:gd name="connsiteY3" fmla="*/ 0 h 1438275"/>
                      <a:gd name="connsiteX4" fmla="*/ 1438275 w 2886075"/>
                      <a:gd name="connsiteY4" fmla="*/ 723900 h 1438275"/>
                      <a:gd name="connsiteX5" fmla="*/ 1800225 w 2886075"/>
                      <a:gd name="connsiteY5" fmla="*/ 1438275 h 1438275"/>
                      <a:gd name="connsiteX6" fmla="*/ 2162175 w 2886075"/>
                      <a:gd name="connsiteY6" fmla="*/ 723900 h 1438275"/>
                      <a:gd name="connsiteX7" fmla="*/ 2533650 w 2886075"/>
                      <a:gd name="connsiteY7" fmla="*/ 0 h 1438275"/>
                      <a:gd name="connsiteX8" fmla="*/ 2886075 w 2886075"/>
                      <a:gd name="connsiteY8" fmla="*/ 723900 h 1438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886075" h="1438275">
                        <a:moveTo>
                          <a:pt x="0" y="723900"/>
                        </a:moveTo>
                        <a:cubicBezTo>
                          <a:pt x="115887" y="1081087"/>
                          <a:pt x="231775" y="1438275"/>
                          <a:pt x="352425" y="1438275"/>
                        </a:cubicBezTo>
                        <a:cubicBezTo>
                          <a:pt x="473075" y="1438275"/>
                          <a:pt x="600075" y="963612"/>
                          <a:pt x="723900" y="723900"/>
                        </a:cubicBezTo>
                        <a:cubicBezTo>
                          <a:pt x="847725" y="484188"/>
                          <a:pt x="976313" y="0"/>
                          <a:pt x="1095375" y="0"/>
                        </a:cubicBezTo>
                        <a:cubicBezTo>
                          <a:pt x="1214437" y="0"/>
                          <a:pt x="1320800" y="484188"/>
                          <a:pt x="1438275" y="723900"/>
                        </a:cubicBezTo>
                        <a:cubicBezTo>
                          <a:pt x="1555750" y="963612"/>
                          <a:pt x="1679575" y="1438275"/>
                          <a:pt x="1800225" y="1438275"/>
                        </a:cubicBezTo>
                        <a:cubicBezTo>
                          <a:pt x="1920875" y="1438275"/>
                          <a:pt x="2039938" y="963612"/>
                          <a:pt x="2162175" y="723900"/>
                        </a:cubicBezTo>
                        <a:cubicBezTo>
                          <a:pt x="2284412" y="484188"/>
                          <a:pt x="2413000" y="0"/>
                          <a:pt x="2533650" y="0"/>
                        </a:cubicBezTo>
                        <a:cubicBezTo>
                          <a:pt x="2654300" y="0"/>
                          <a:pt x="2770187" y="361950"/>
                          <a:pt x="2886075" y="723900"/>
                        </a:cubicBezTo>
                      </a:path>
                    </a:pathLst>
                  </a:custGeom>
                  <a:ln w="38100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63" name="Freeform 62"/>
                  <p:cNvSpPr/>
                  <p:nvPr/>
                </p:nvSpPr>
                <p:spPr>
                  <a:xfrm>
                    <a:off x="5286375" y="1257299"/>
                    <a:ext cx="2886075" cy="1438275"/>
                  </a:xfrm>
                  <a:custGeom>
                    <a:avLst/>
                    <a:gdLst>
                      <a:gd name="connsiteX0" fmla="*/ 0 w 2886075"/>
                      <a:gd name="connsiteY0" fmla="*/ 723900 h 1438275"/>
                      <a:gd name="connsiteX1" fmla="*/ 352425 w 2886075"/>
                      <a:gd name="connsiteY1" fmla="*/ 1438275 h 1438275"/>
                      <a:gd name="connsiteX2" fmla="*/ 723900 w 2886075"/>
                      <a:gd name="connsiteY2" fmla="*/ 723900 h 1438275"/>
                      <a:gd name="connsiteX3" fmla="*/ 1095375 w 2886075"/>
                      <a:gd name="connsiteY3" fmla="*/ 0 h 1438275"/>
                      <a:gd name="connsiteX4" fmla="*/ 1438275 w 2886075"/>
                      <a:gd name="connsiteY4" fmla="*/ 723900 h 1438275"/>
                      <a:gd name="connsiteX5" fmla="*/ 1800225 w 2886075"/>
                      <a:gd name="connsiteY5" fmla="*/ 1438275 h 1438275"/>
                      <a:gd name="connsiteX6" fmla="*/ 2162175 w 2886075"/>
                      <a:gd name="connsiteY6" fmla="*/ 723900 h 1438275"/>
                      <a:gd name="connsiteX7" fmla="*/ 2533650 w 2886075"/>
                      <a:gd name="connsiteY7" fmla="*/ 0 h 1438275"/>
                      <a:gd name="connsiteX8" fmla="*/ 2886075 w 2886075"/>
                      <a:gd name="connsiteY8" fmla="*/ 723900 h 1438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886075" h="1438275">
                        <a:moveTo>
                          <a:pt x="0" y="723900"/>
                        </a:moveTo>
                        <a:cubicBezTo>
                          <a:pt x="115887" y="1081087"/>
                          <a:pt x="231775" y="1438275"/>
                          <a:pt x="352425" y="1438275"/>
                        </a:cubicBezTo>
                        <a:cubicBezTo>
                          <a:pt x="473075" y="1438275"/>
                          <a:pt x="600075" y="963612"/>
                          <a:pt x="723900" y="723900"/>
                        </a:cubicBezTo>
                        <a:cubicBezTo>
                          <a:pt x="847725" y="484188"/>
                          <a:pt x="976313" y="0"/>
                          <a:pt x="1095375" y="0"/>
                        </a:cubicBezTo>
                        <a:cubicBezTo>
                          <a:pt x="1214437" y="0"/>
                          <a:pt x="1320800" y="484188"/>
                          <a:pt x="1438275" y="723900"/>
                        </a:cubicBezTo>
                        <a:cubicBezTo>
                          <a:pt x="1555750" y="963612"/>
                          <a:pt x="1679575" y="1438275"/>
                          <a:pt x="1800225" y="1438275"/>
                        </a:cubicBezTo>
                        <a:cubicBezTo>
                          <a:pt x="1920875" y="1438275"/>
                          <a:pt x="2039938" y="963612"/>
                          <a:pt x="2162175" y="723900"/>
                        </a:cubicBezTo>
                        <a:cubicBezTo>
                          <a:pt x="2284412" y="484188"/>
                          <a:pt x="2413000" y="0"/>
                          <a:pt x="2533650" y="0"/>
                        </a:cubicBezTo>
                        <a:cubicBezTo>
                          <a:pt x="2654300" y="0"/>
                          <a:pt x="2770187" y="361950"/>
                          <a:pt x="2886075" y="723900"/>
                        </a:cubicBezTo>
                      </a:path>
                    </a:pathLst>
                  </a:custGeom>
                  <a:ln w="38100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213664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platzhalter 1"/>
          <p:cNvSpPr>
            <a:spLocks noGrp="1"/>
          </p:cNvSpPr>
          <p:nvPr>
            <p:ph type="body" sz="quarter" idx="4294967295"/>
          </p:nvPr>
        </p:nvSpPr>
        <p:spPr bwMode="auto">
          <a:xfrm>
            <a:off x="468313" y="333375"/>
            <a:ext cx="8207375" cy="43133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de-DE" sz="2200" dirty="0" smtClean="0">
                <a:solidFill>
                  <a:srgbClr val="003E89"/>
                </a:solidFill>
                <a:latin typeface="Arial" pitchFamily="34" charset="0"/>
              </a:rPr>
              <a:t>1.5D-FEL theory: Electron motion in effective Undulator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94905" y="915081"/>
            <a:ext cx="8353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Font typeface="Wingdings" pitchFamily="2" charset="2"/>
              <a:buChar char="§"/>
            </a:pPr>
            <a:r>
              <a:rPr lang="de-DE" dirty="0" smtClean="0"/>
              <a:t>Electron moves in the </a:t>
            </a:r>
            <a:r>
              <a:rPr lang="de-DE" dirty="0" err="1" smtClean="0"/>
              <a:t>combined</a:t>
            </a:r>
            <a:r>
              <a:rPr lang="de-DE" dirty="0" smtClean="0"/>
              <a:t> </a:t>
            </a:r>
            <a:r>
              <a:rPr lang="de-DE" dirty="0" err="1" smtClean="0"/>
              <a:t>fields</a:t>
            </a:r>
            <a:r>
              <a:rPr lang="de-DE" dirty="0" smtClean="0"/>
              <a:t> of laser and radiation</a:t>
            </a:r>
            <a:endParaRPr lang="de-DE" dirty="0"/>
          </a:p>
        </p:txBody>
      </p:sp>
      <p:sp>
        <p:nvSpPr>
          <p:cNvPr id="12" name="Textfeld 1"/>
          <p:cNvSpPr txBox="1"/>
          <p:nvPr/>
        </p:nvSpPr>
        <p:spPr>
          <a:xfrm>
            <a:off x="394904" y="2276872"/>
            <a:ext cx="8353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Font typeface="Wingdings" pitchFamily="2" charset="2"/>
              <a:buChar char="§"/>
            </a:pPr>
            <a:r>
              <a:rPr lang="de-CH" dirty="0" smtClean="0"/>
              <a:t>Effective wiggle frequency is the combination of both frequencies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212268" y="1484784"/>
                <a:ext cx="2616229" cy="6481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CH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de-CH" b="0" i="1" smtClean="0">
                              <a:latin typeface="Cambria Math"/>
                            </a:rPr>
                            <m:t> </m:t>
                          </m:r>
                          <m:r>
                            <a:rPr lang="de-CH" b="0" i="1" smtClean="0">
                              <a:latin typeface="Cambria Math"/>
                            </a:rPr>
                            <m:t>𝛾</m:t>
                          </m:r>
                        </m:num>
                        <m:den>
                          <m:r>
                            <a:rPr lang="de-CH" b="0" i="1" smtClean="0">
                              <a:latin typeface="Cambria Math"/>
                            </a:rPr>
                            <m:t>𝑑</m:t>
                          </m:r>
                          <m:r>
                            <a:rPr lang="de-CH" b="0" i="1" smtClean="0">
                              <a:latin typeface="Cambria Math"/>
                            </a:rPr>
                            <m:t> </m:t>
                          </m:r>
                          <m:r>
                            <a:rPr lang="de-CH" b="0" i="1" smtClean="0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de-CH" b="0" i="1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de-CH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CH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de-CH" b="0" i="1" smtClean="0">
                                  <a:latin typeface="Cambria Math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de-CH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CH" b="0" i="1" smtClean="0"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de-CH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de-CH" b="0" i="1" smtClean="0">
                                  <a:latin typeface="Cambria Math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de-CH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de-CH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CH" i="1"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de-CH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de-CH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CH" i="1">
                                  <a:latin typeface="Cambria Math"/>
                                </a:rPr>
                                <m:t>𝐿</m:t>
                              </m:r>
                            </m:sub>
                          </m:sSub>
                          <m:r>
                            <a:rPr lang="de-CH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de-CH" i="1"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de-CH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de-CH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CH" i="1">
                                  <a:latin typeface="Cambria Math"/>
                                </a:rPr>
                                <m:t>𝑠𝑐</m:t>
                              </m:r>
                            </m:sub>
                          </m:sSub>
                        </m:e>
                      </m:d>
                      <m:acc>
                        <m:accPr>
                          <m:chr m:val="⃗"/>
                          <m:ctrlPr>
                            <a:rPr lang="de-CH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CH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2268" y="1484784"/>
                <a:ext cx="2616229" cy="64819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1851715" y="3530684"/>
            <a:ext cx="4890986" cy="2539670"/>
            <a:chOff x="2205919" y="3786580"/>
            <a:chExt cx="4890986" cy="2539670"/>
          </a:xfrm>
        </p:grpSpPr>
        <p:sp>
          <p:nvSpPr>
            <p:cNvPr id="77" name="Arc 76"/>
            <p:cNvSpPr/>
            <p:nvPr/>
          </p:nvSpPr>
          <p:spPr>
            <a:xfrm>
              <a:off x="4571683" y="4653136"/>
              <a:ext cx="598791" cy="632084"/>
            </a:xfrm>
            <a:prstGeom prst="arc">
              <a:avLst>
                <a:gd name="adj1" fmla="val 19555389"/>
                <a:gd name="adj2" fmla="val 134671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grpSp>
          <p:nvGrpSpPr>
            <p:cNvPr id="70" name="Group 69"/>
            <p:cNvGrpSpPr/>
            <p:nvPr/>
          </p:nvGrpSpPr>
          <p:grpSpPr>
            <a:xfrm>
              <a:off x="3120123" y="4002604"/>
              <a:ext cx="3976782" cy="2160240"/>
              <a:chOff x="1691680" y="4149080"/>
              <a:chExt cx="3976782" cy="2160240"/>
            </a:xfrm>
          </p:grpSpPr>
          <p:cxnSp>
            <p:nvCxnSpPr>
              <p:cNvPr id="57" name="Straight Connector 56"/>
              <p:cNvCxnSpPr/>
              <p:nvPr/>
            </p:nvCxnSpPr>
            <p:spPr>
              <a:xfrm>
                <a:off x="1691680" y="4149080"/>
                <a:ext cx="0" cy="2160240"/>
              </a:xfrm>
              <a:prstGeom prst="line">
                <a:avLst/>
              </a:prstGeom>
              <a:ln w="158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2411760" y="4149080"/>
                <a:ext cx="0" cy="2160240"/>
              </a:xfrm>
              <a:prstGeom prst="line">
                <a:avLst/>
              </a:prstGeom>
              <a:ln w="158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3131840" y="4149080"/>
                <a:ext cx="0" cy="2160240"/>
              </a:xfrm>
              <a:prstGeom prst="line">
                <a:avLst/>
              </a:prstGeom>
              <a:ln w="158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3851920" y="4149080"/>
                <a:ext cx="0" cy="2160240"/>
              </a:xfrm>
              <a:prstGeom prst="line">
                <a:avLst/>
              </a:prstGeom>
              <a:ln w="158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4571682" y="4149080"/>
                <a:ext cx="0" cy="2160240"/>
              </a:xfrm>
              <a:prstGeom prst="line">
                <a:avLst/>
              </a:prstGeom>
              <a:ln w="158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/>
              <p:cNvCxnSpPr/>
              <p:nvPr/>
            </p:nvCxnSpPr>
            <p:spPr>
              <a:xfrm>
                <a:off x="3131840" y="5229200"/>
                <a:ext cx="2160240" cy="0"/>
              </a:xfrm>
              <a:prstGeom prst="straightConnector1">
                <a:avLst/>
              </a:prstGeom>
              <a:ln w="15875">
                <a:solidFill>
                  <a:schemeClr val="accent5">
                    <a:lumMod val="75000"/>
                  </a:schemeClr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1" name="Rectangle 70"/>
                  <p:cNvSpPr/>
                  <p:nvPr/>
                </p:nvSpPr>
                <p:spPr>
                  <a:xfrm>
                    <a:off x="5297527" y="5044534"/>
                    <a:ext cx="370935" cy="410305"/>
                  </a:xfrm>
                  <a:prstGeom prst="rect">
                    <a:avLst/>
                  </a:prstGeom>
                  <a:ln>
                    <a:solidFill>
                      <a:schemeClr val="accent5">
                        <a:lumMod val="75000"/>
                      </a:schemeClr>
                    </a:solidFill>
                  </a:ln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de-CH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de-CH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𝑘</m:t>
                              </m:r>
                            </m:e>
                          </m:acc>
                        </m:oMath>
                      </m:oMathPara>
                    </a14:m>
                    <a:endParaRPr lang="de-DE" dirty="0">
                      <a:solidFill>
                        <a:srgbClr val="008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1" name="Rectangle 7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97527" y="5044534"/>
                    <a:ext cx="370935" cy="410305"/>
                  </a:xfrm>
                  <a:prstGeom prst="rect">
                    <a:avLst/>
                  </a:prstGeom>
                  <a:blipFill rotWithShape="1">
                    <a:blip r:embed="rId2"/>
                    <a:stretch>
                      <a:fillRect/>
                    </a:stretch>
                  </a:blipFill>
                  <a:ln>
                    <a:solidFill>
                      <a:schemeClr val="accent5">
                        <a:lumMod val="75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6" name="Straight Connector 15"/>
            <p:cNvCxnSpPr/>
            <p:nvPr/>
          </p:nvCxnSpPr>
          <p:spPr>
            <a:xfrm flipV="1">
              <a:off x="2400043" y="4002604"/>
              <a:ext cx="4320480" cy="2160240"/>
            </a:xfrm>
            <a:prstGeom prst="line">
              <a:avLst/>
            </a:prstGeom>
            <a:ln w="15875">
              <a:solidFill>
                <a:srgbClr val="008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Oval 64"/>
            <p:cNvSpPr/>
            <p:nvPr/>
          </p:nvSpPr>
          <p:spPr>
            <a:xfrm rot="19998118">
              <a:off x="2205919" y="5750186"/>
              <a:ext cx="864096" cy="576064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/>
                <p:cNvSpPr txBox="1"/>
                <p:nvPr/>
              </p:nvSpPr>
              <p:spPr>
                <a:xfrm>
                  <a:off x="2390399" y="5853552"/>
                  <a:ext cx="49513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CH" b="1" i="1" smtClean="0">
                                <a:solidFill>
                                  <a:srgbClr val="008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de-CH" b="1" i="1" smtClean="0">
                                <a:solidFill>
                                  <a:srgbClr val="008000"/>
                                </a:solidFill>
                                <a:latin typeface="Cambria Math"/>
                              </a:rPr>
                              <m:t>𝒆</m:t>
                            </m:r>
                          </m:e>
                          <m:sup>
                            <m:r>
                              <a:rPr lang="de-CH" b="1" i="1" smtClean="0">
                                <a:solidFill>
                                  <a:srgbClr val="008000"/>
                                </a:solidFill>
                                <a:latin typeface="Cambria Math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de-DE" b="1" dirty="0">
                    <a:solidFill>
                      <a:srgbClr val="008000"/>
                    </a:solidFill>
                  </a:endParaRPr>
                </a:p>
              </p:txBody>
            </p:sp>
          </mc:Choice>
          <mc:Fallback xmlns="">
            <p:sp>
              <p:nvSpPr>
                <p:cNvPr id="64" name="TextBox 6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0399" y="5853552"/>
                  <a:ext cx="495136" cy="369332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/>
                <p:cNvSpPr/>
                <p:nvPr/>
              </p:nvSpPr>
              <p:spPr>
                <a:xfrm>
                  <a:off x="6659553" y="3786580"/>
                  <a:ext cx="36933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de-CH" i="1">
                                <a:solidFill>
                                  <a:srgbClr val="008000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de-CH" i="1">
                                <a:solidFill>
                                  <a:srgbClr val="008000"/>
                                </a:solidFill>
                                <a:latin typeface="Cambria Math"/>
                              </a:rPr>
                              <m:t>𝑣</m:t>
                            </m:r>
                          </m:e>
                        </m:acc>
                      </m:oMath>
                    </m:oMathPara>
                  </a14:m>
                  <a:endParaRPr lang="de-DE" dirty="0">
                    <a:solidFill>
                      <a:srgbClr val="008000"/>
                    </a:solidFill>
                  </a:endParaRPr>
                </a:p>
              </p:txBody>
            </p:sp>
          </mc:Choice>
          <mc:Fallback xmlns="">
            <p:sp>
              <p:nvSpPr>
                <p:cNvPr id="66" name="Rectangle 6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59553" y="3786580"/>
                  <a:ext cx="369332" cy="369332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t="-22951" r="-27869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Box 74"/>
                <p:cNvSpPr txBox="1"/>
                <p:nvPr/>
              </p:nvSpPr>
              <p:spPr>
                <a:xfrm>
                  <a:off x="5414027" y="5481369"/>
                  <a:ext cx="46512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CH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CH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𝜆</m:t>
                            </m:r>
                          </m:e>
                          <m:sub>
                            <m:r>
                              <a:rPr lang="de-CH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75" name="TextBox 7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4027" y="5481369"/>
                  <a:ext cx="465127" cy="369332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Rectangle 77"/>
                <p:cNvSpPr/>
                <p:nvPr/>
              </p:nvSpPr>
              <p:spPr>
                <a:xfrm>
                  <a:off x="4854758" y="4746629"/>
                  <a:ext cx="39959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CH" b="0" i="1" smtClean="0">
                            <a:solidFill>
                              <a:prstClr val="black"/>
                            </a:solidFill>
                            <a:latin typeface="Cambria Math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78" name="Rectangle 7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54758" y="4746629"/>
                  <a:ext cx="399597" cy="369332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049530" y="2824665"/>
                <a:ext cx="70449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CH" b="0" i="1" smtClean="0">
                          <a:latin typeface="Cambria Math"/>
                        </a:rPr>
                        <m:t>𝜔</m:t>
                      </m:r>
                      <m:r>
                        <a:rPr lang="de-CH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CH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CH" b="0" i="1" smtClean="0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de-CH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de-CH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CH" b="0" i="1" smtClean="0">
                              <a:latin typeface="Cambria Math"/>
                            </a:rPr>
                            <m:t>1−</m:t>
                          </m:r>
                          <m:func>
                            <m:funcPr>
                              <m:ctrlPr>
                                <a:rPr lang="de-CH" b="0" i="1" smtClean="0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CH" b="0" i="0" smtClean="0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de-CH" b="0" i="1" smtClean="0">
                                  <a:latin typeface="Cambria Math"/>
                                </a:rPr>
                                <m:t>𝜙</m:t>
                              </m:r>
                            </m:e>
                          </m:func>
                        </m:e>
                      </m:d>
                      <m:r>
                        <a:rPr lang="de-CH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de-CH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CH" b="0" i="1" smtClean="0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de-CH" b="0" i="1" smtClean="0">
                              <a:latin typeface="Cambria Math"/>
                            </a:rPr>
                            <m:t>𝑠𝑐</m:t>
                          </m:r>
                        </m:sub>
                      </m:sSub>
                      <m:d>
                        <m:dPr>
                          <m:ctrlPr>
                            <a:rPr lang="de-CH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CH" b="0" i="1" smtClean="0">
                              <a:latin typeface="Cambria Math"/>
                            </a:rPr>
                            <m:t>1−</m:t>
                          </m:r>
                          <m:func>
                            <m:funcPr>
                              <m:ctrlPr>
                                <a:rPr lang="de-CH" b="0" i="1" smtClean="0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CH" b="0" i="0" smtClean="0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de-CH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CH" b="0" i="1" smtClean="0">
                                      <a:latin typeface="Cambria Math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de-CH" b="0" i="1" smtClean="0">
                                      <a:latin typeface="Cambria Math"/>
                                    </a:rPr>
                                    <m:t>𝑠𝑐</m:t>
                                  </m:r>
                                </m:sub>
                              </m:sSub>
                            </m:e>
                          </m:func>
                        </m:e>
                      </m:d>
                      <m:r>
                        <a:rPr lang="de-CH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CH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CH" b="0" i="1" smtClean="0">
                              <a:latin typeface="Cambria Math"/>
                            </a:rPr>
                            <m:t>0.99×</m:t>
                          </m:r>
                          <m:r>
                            <a:rPr lang="de-CH" i="1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de-CH" i="1">
                              <a:latin typeface="Cambria Math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de-CH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CH" i="1">
                              <a:latin typeface="Cambria Math"/>
                            </a:rPr>
                            <m:t>1−</m:t>
                          </m:r>
                          <m:func>
                            <m:funcPr>
                              <m:ctrlPr>
                                <a:rPr lang="de-CH" i="1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CH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de-CH" i="1">
                                  <a:latin typeface="Cambria Math"/>
                                </a:rPr>
                                <m:t>𝜙</m:t>
                              </m:r>
                            </m:e>
                          </m:func>
                        </m:e>
                      </m:d>
                      <m:r>
                        <a:rPr lang="de-CH" b="0" i="1" smtClean="0">
                          <a:latin typeface="Cambria Math"/>
                        </a:rPr>
                        <m:t> (</m:t>
                      </m:r>
                      <m:r>
                        <a:rPr lang="de-CH" b="0" i="1" smtClean="0">
                          <a:latin typeface="Cambria Math"/>
                        </a:rPr>
                        <m:t>𝐸𝑈𝑉</m:t>
                      </m:r>
                      <m:r>
                        <a:rPr lang="de-CH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530" y="2824665"/>
                <a:ext cx="7044941" cy="369332"/>
              </a:xfrm>
              <a:prstGeom prst="rect">
                <a:avLst/>
              </a:prstGeom>
              <a:blipFill rotWithShape="1">
                <a:blip r:embed="rId10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10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platzhalter 1"/>
          <p:cNvSpPr>
            <a:spLocks noGrp="1"/>
          </p:cNvSpPr>
          <p:nvPr>
            <p:ph type="body" sz="quarter" idx="4294967295"/>
          </p:nvPr>
        </p:nvSpPr>
        <p:spPr bwMode="auto">
          <a:xfrm>
            <a:off x="468313" y="333375"/>
            <a:ext cx="8207375" cy="43133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de-DE" sz="2200" dirty="0" smtClean="0">
                <a:solidFill>
                  <a:srgbClr val="003E89"/>
                </a:solidFill>
                <a:latin typeface="Arial" pitchFamily="34" charset="0"/>
              </a:rPr>
              <a:t>Finding experimental parameters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712657" y="1812040"/>
                <a:ext cx="1512168" cy="6634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tx2"/>
                  </a:buClr>
                </a:pPr>
                <a:r>
                  <a:rPr lang="de-DE" dirty="0"/>
                  <a:t>Gain Length</a:t>
                </a:r>
                <a:endParaRPr lang="de-DE" dirty="0" smtClean="0"/>
              </a:p>
              <a:p>
                <a:pPr>
                  <a:buClr>
                    <a:schemeClr val="tx2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CH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CH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de-CH" i="1">
                              <a:latin typeface="Cambria Math"/>
                            </a:rPr>
                            <m:t>𝐺</m:t>
                          </m:r>
                        </m:sub>
                      </m:sSub>
                      <m:r>
                        <a:rPr lang="de-CH" i="1">
                          <a:latin typeface="Cambria Math"/>
                          <a:ea typeface="Cambria Math"/>
                        </a:rPr>
                        <m:t>∝</m:t>
                      </m:r>
                      <m:r>
                        <a:rPr lang="de-CH" i="1">
                          <a:latin typeface="Cambria Math"/>
                          <a:ea typeface="Cambria Math"/>
                        </a:rPr>
                        <m:t>𝛾</m:t>
                      </m:r>
                      <m:sSup>
                        <m:sSupPr>
                          <m:ctrlPr>
                            <a:rPr lang="de-CH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CH" i="1">
                              <a:latin typeface="Cambria Math"/>
                              <a:ea typeface="Cambria Math"/>
                            </a:rPr>
                            <m:t>𝜙</m:t>
                          </m:r>
                        </m:e>
                        <m:sup>
                          <m:f>
                            <m:fPr>
                              <m:type m:val="lin"/>
                              <m:ctrlPr>
                                <a:rPr lang="de-CH" i="1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de-CH" i="1">
                                  <a:latin typeface="Cambria Math"/>
                                  <a:ea typeface="Cambria Math"/>
                                </a:rPr>
                                <m:t>−2</m:t>
                              </m:r>
                            </m:num>
                            <m:den>
                              <m:r>
                                <a:rPr lang="de-CH" i="1"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2657" y="1812040"/>
                <a:ext cx="1512168" cy="663451"/>
              </a:xfrm>
              <a:prstGeom prst="rect">
                <a:avLst/>
              </a:prstGeom>
              <a:blipFill rotWithShape="1">
                <a:blip r:embed="rId2"/>
                <a:stretch>
                  <a:fillRect t="-5505" r="-21371" b="-55963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5629047" y="1664725"/>
                <a:ext cx="3234385" cy="9580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tx2"/>
                  </a:buClr>
                </a:pPr>
                <a:r>
                  <a:rPr lang="de-DE" dirty="0" smtClean="0"/>
                  <a:t>Elongation </a:t>
                </a:r>
                <a:r>
                  <a:rPr lang="de-DE" dirty="0" err="1" smtClean="0"/>
                  <a:t>of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the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gain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length</a:t>
                </a:r>
                <a:endParaRPr lang="de-DE" dirty="0"/>
              </a:p>
              <a:p>
                <a:pPr algn="ctr">
                  <a:buClr>
                    <a:schemeClr val="tx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>
                              <a:latin typeface="Cambria Math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𝐺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/>
                                </a:rPr>
                                <m:t>′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𝐺</m:t>
                              </m:r>
                            </m:sub>
                          </m:sSub>
                        </m:den>
                      </m:f>
                      <m:r>
                        <a:rPr lang="de-DE" i="1">
                          <a:latin typeface="Cambria Math"/>
                          <a:ea typeface="Cambria Math"/>
                        </a:rPr>
                        <m:t>∝</m:t>
                      </m:r>
                      <m:sSup>
                        <m:sSupPr>
                          <m:ctrlPr>
                            <a:rPr lang="de-CH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CH" i="1">
                              <a:latin typeface="Cambria Math"/>
                              <a:ea typeface="Cambria Math"/>
                            </a:rPr>
                            <m:t>𝛾</m:t>
                          </m:r>
                        </m:e>
                        <m:sup>
                          <m:r>
                            <a:rPr lang="de-CH" i="1">
                              <a:latin typeface="Cambria Math"/>
                              <a:ea typeface="Cambria Math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de-CH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CH" i="1">
                              <a:latin typeface="Cambria Math"/>
                              <a:ea typeface="Cambria Math"/>
                            </a:rPr>
                            <m:t>𝜙</m:t>
                          </m:r>
                        </m:e>
                        <m:sup>
                          <m:r>
                            <a:rPr lang="de-CH" i="1">
                              <a:latin typeface="Cambria Math"/>
                              <a:ea typeface="Cambria Math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lang="de-CH" i="1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de-CH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de-CH" i="1"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047" y="1664725"/>
                <a:ext cx="3234385" cy="958083"/>
              </a:xfrm>
              <a:prstGeom prst="rect">
                <a:avLst/>
              </a:prstGeom>
              <a:blipFill rotWithShape="1">
                <a:blip r:embed="rId3"/>
                <a:stretch>
                  <a:fillRect t="-3185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005222" y="1043444"/>
            <a:ext cx="7133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dirty="0" smtClean="0">
                <a:solidFill>
                  <a:schemeClr val="accent1"/>
                </a:solidFill>
              </a:rPr>
              <a:t>Optimizing the gain length by using larger angles for given electron energy</a:t>
            </a:r>
            <a:endParaRPr lang="de-CH" dirty="0">
              <a:solidFill>
                <a:schemeClr val="accent1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87" y="2521210"/>
            <a:ext cx="4339709" cy="303779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301" y="2521210"/>
            <a:ext cx="4366263" cy="30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6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1" y="1937646"/>
            <a:ext cx="4536504" cy="3175553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905705"/>
            <a:ext cx="4536504" cy="3175553"/>
          </a:xfrm>
          <a:prstGeom prst="rect">
            <a:avLst/>
          </a:prstGeom>
        </p:spPr>
      </p:pic>
      <p:sp>
        <p:nvSpPr>
          <p:cNvPr id="6146" name="Textplatzhalter 1"/>
          <p:cNvSpPr>
            <a:spLocks noGrp="1"/>
          </p:cNvSpPr>
          <p:nvPr>
            <p:ph type="body" sz="quarter" idx="4294967295"/>
          </p:nvPr>
        </p:nvSpPr>
        <p:spPr bwMode="auto">
          <a:xfrm>
            <a:off x="468313" y="333375"/>
            <a:ext cx="8207375" cy="43133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de-DE" sz="2200" dirty="0" smtClean="0">
                <a:solidFill>
                  <a:srgbClr val="003E89"/>
                </a:solidFill>
                <a:latin typeface="Arial" pitchFamily="34" charset="0"/>
              </a:rPr>
              <a:t>Finding experimental parameters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76272" y="1089662"/>
            <a:ext cx="8353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2"/>
              </a:buClr>
            </a:pPr>
            <a:r>
              <a:rPr lang="de-DE" dirty="0" smtClean="0">
                <a:solidFill>
                  <a:schemeClr val="accent1"/>
                </a:solidFill>
              </a:rPr>
              <a:t>Weaker limits on </a:t>
            </a:r>
            <a:r>
              <a:rPr lang="de-DE" dirty="0" err="1" smtClean="0">
                <a:solidFill>
                  <a:schemeClr val="accent1"/>
                </a:solidFill>
              </a:rPr>
              <a:t>energy</a:t>
            </a:r>
            <a:r>
              <a:rPr lang="de-DE" dirty="0" smtClean="0">
                <a:solidFill>
                  <a:schemeClr val="accent1"/>
                </a:solidFill>
              </a:rPr>
              <a:t> </a:t>
            </a:r>
            <a:r>
              <a:rPr lang="de-DE" dirty="0" err="1" smtClean="0">
                <a:solidFill>
                  <a:schemeClr val="accent1"/>
                </a:solidFill>
              </a:rPr>
              <a:t>spread</a:t>
            </a:r>
            <a:r>
              <a:rPr lang="de-DE" dirty="0" smtClean="0">
                <a:solidFill>
                  <a:schemeClr val="accent1"/>
                </a:solidFill>
              </a:rPr>
              <a:t> </a:t>
            </a:r>
            <a:r>
              <a:rPr lang="de-DE" dirty="0" err="1" smtClean="0">
                <a:solidFill>
                  <a:schemeClr val="accent1"/>
                </a:solidFill>
              </a:rPr>
              <a:t>and</a:t>
            </a:r>
            <a:r>
              <a:rPr lang="de-DE" dirty="0" smtClean="0">
                <a:solidFill>
                  <a:schemeClr val="accent1"/>
                </a:solidFill>
              </a:rPr>
              <a:t> </a:t>
            </a:r>
            <a:r>
              <a:rPr lang="de-DE" dirty="0" err="1" smtClean="0">
                <a:solidFill>
                  <a:schemeClr val="accent1"/>
                </a:solidFill>
              </a:rPr>
              <a:t>emittance</a:t>
            </a:r>
            <a:r>
              <a:rPr lang="de-DE" dirty="0" smtClean="0">
                <a:solidFill>
                  <a:schemeClr val="accent1"/>
                </a:solidFill>
              </a:rPr>
              <a:t> </a:t>
            </a:r>
            <a:r>
              <a:rPr lang="de-DE" dirty="0" err="1" smtClean="0">
                <a:solidFill>
                  <a:schemeClr val="accent1"/>
                </a:solidFill>
              </a:rPr>
              <a:t>with</a:t>
            </a:r>
            <a:r>
              <a:rPr lang="de-DE" dirty="0" smtClean="0">
                <a:solidFill>
                  <a:schemeClr val="accent1"/>
                </a:solidFill>
              </a:rPr>
              <a:t> small angles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294909" y="1727004"/>
                <a:ext cx="1576072" cy="3796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/>
                            </a:rPr>
                            <m:t>𝜖</m:t>
                          </m:r>
                        </m:e>
                        <m:sub>
                          <m:r>
                            <a:rPr lang="de-DE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de-DE" i="1">
                          <a:latin typeface="Cambria Math"/>
                          <a:ea typeface="Cambria Math"/>
                        </a:rPr>
                        <m:t>∝</m:t>
                      </m:r>
                      <m:sSup>
                        <m:sSupPr>
                          <m:ctrlPr>
                            <a:rPr lang="de-DE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/>
                              <a:ea typeface="Cambria Math"/>
                            </a:rPr>
                            <m:t>𝛾</m:t>
                          </m:r>
                        </m:e>
                        <m:sup>
                          <m:r>
                            <a:rPr lang="de-DE" i="1">
                              <a:latin typeface="Cambria Math"/>
                              <a:ea typeface="Cambria Math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de-DE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/>
                              <a:ea typeface="Cambria Math"/>
                            </a:rPr>
                            <m:t>𝜙</m:t>
                          </m:r>
                        </m:e>
                        <m:sup>
                          <m:r>
                            <a:rPr lang="de-DE" i="1">
                              <a:latin typeface="Cambria Math"/>
                              <a:ea typeface="Cambria Math"/>
                            </a:rPr>
                            <m:t>−1/3</m:t>
                          </m:r>
                        </m:sup>
                      </m:sSup>
                    </m:oMath>
                  </m:oMathPara>
                </a14:m>
                <a:endParaRPr lang="de-CH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4909" y="1727004"/>
                <a:ext cx="1576072" cy="379656"/>
              </a:xfrm>
              <a:prstGeom prst="rect">
                <a:avLst/>
              </a:prstGeom>
              <a:blipFill rotWithShape="1">
                <a:blip r:embed="rId4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595051" y="1566487"/>
                <a:ext cx="2173095" cy="562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1">
                  <a:buClr>
                    <a:schemeClr val="tx2"/>
                  </a:buCl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𝐸</m:t>
                          </m:r>
                        </m:den>
                      </m:f>
                      <m:r>
                        <a:rPr lang="de-DE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∝</m:t>
                      </m:r>
                      <m:sSup>
                        <m:sSupPr>
                          <m:ctrlPr>
                            <a:rPr lang="de-DE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𝛾</m:t>
                          </m:r>
                        </m:e>
                        <m:sup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de-DE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𝜙</m:t>
                          </m:r>
                        </m:e>
                        <m:sup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−4/3</m:t>
                          </m:r>
                        </m:sup>
                      </m:sSup>
                    </m:oMath>
                  </m:oMathPara>
                </a14:m>
                <a:endParaRPr lang="de-DE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5051" y="1566487"/>
                <a:ext cx="2173095" cy="56297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093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platzhalter 1"/>
          <p:cNvSpPr>
            <a:spLocks noGrp="1"/>
          </p:cNvSpPr>
          <p:nvPr>
            <p:ph type="body" sz="quarter" idx="4294967295"/>
          </p:nvPr>
        </p:nvSpPr>
        <p:spPr bwMode="auto">
          <a:xfrm>
            <a:off x="468313" y="333375"/>
            <a:ext cx="8207375" cy="43133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de-DE" sz="2200" dirty="0">
                <a:solidFill>
                  <a:srgbClr val="003E89"/>
                </a:solidFill>
                <a:latin typeface="Arial" pitchFamily="34" charset="0"/>
              </a:rPr>
              <a:t>F</a:t>
            </a:r>
            <a:r>
              <a:rPr lang="de-DE" sz="2200" dirty="0" smtClean="0">
                <a:solidFill>
                  <a:srgbClr val="003E89"/>
                </a:solidFill>
                <a:latin typeface="Arial" pitchFamily="34" charset="0"/>
              </a:rPr>
              <a:t>inding experimental parameters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481778" y="1905506"/>
            <a:ext cx="845135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2"/>
              </a:buClr>
              <a:buFont typeface="Wingdings" pitchFamily="2" charset="2"/>
              <a:buChar char="§"/>
            </a:pPr>
            <a:r>
              <a:rPr lang="de-DE" sz="2400" dirty="0" smtClean="0">
                <a:solidFill>
                  <a:schemeClr val="accent1"/>
                </a:solidFill>
                <a:latin typeface="Arial" pitchFamily="34" charset="0"/>
              </a:rPr>
              <a:t>smaller gain length with larger angles</a:t>
            </a:r>
          </a:p>
          <a:p>
            <a:pPr marL="285750" indent="-285750">
              <a:buClr>
                <a:schemeClr val="tx2"/>
              </a:buClr>
              <a:buFont typeface="Wingdings" pitchFamily="2" charset="2"/>
              <a:buChar char="§"/>
            </a:pPr>
            <a:endParaRPr lang="de-DE" sz="2400" dirty="0">
              <a:solidFill>
                <a:schemeClr val="accent1"/>
              </a:solidFill>
              <a:latin typeface="Arial" pitchFamily="34" charset="0"/>
            </a:endParaRPr>
          </a:p>
          <a:p>
            <a:pPr marL="285750" indent="-285750">
              <a:buClr>
                <a:schemeClr val="tx2"/>
              </a:buClr>
              <a:buFont typeface="Wingdings" pitchFamily="2" charset="2"/>
              <a:buChar char="§"/>
            </a:pPr>
            <a:r>
              <a:rPr lang="de-DE" sz="2400" dirty="0" smtClean="0">
                <a:solidFill>
                  <a:schemeClr val="accent1"/>
                </a:solidFill>
                <a:latin typeface="Arial" pitchFamily="34" charset="0"/>
              </a:rPr>
              <a:t>electron bunch requirements less strict with smaller angles</a:t>
            </a:r>
          </a:p>
          <a:p>
            <a:pPr marL="285750" indent="-285750">
              <a:buClr>
                <a:schemeClr val="tx2"/>
              </a:buClr>
              <a:buFont typeface="Wingdings" pitchFamily="2" charset="2"/>
              <a:buChar char="§"/>
            </a:pPr>
            <a:endParaRPr lang="de-DE" sz="2400" dirty="0">
              <a:solidFill>
                <a:schemeClr val="accent1"/>
              </a:solidFill>
              <a:latin typeface="Arial" pitchFamily="34" charset="0"/>
            </a:endParaRPr>
          </a:p>
          <a:p>
            <a:pPr marL="285750" indent="-285750">
              <a:buClr>
                <a:schemeClr val="tx2"/>
              </a:buClr>
              <a:buFont typeface="Wingdings" pitchFamily="2" charset="2"/>
              <a:buChar char="§"/>
            </a:pPr>
            <a:r>
              <a:rPr lang="de-DE" sz="2400" dirty="0" smtClean="0">
                <a:solidFill>
                  <a:schemeClr val="accent1"/>
                </a:solidFill>
                <a:latin typeface="Arial" pitchFamily="34" charset="0"/>
              </a:rPr>
              <a:t>in practice: take </a:t>
            </a:r>
            <a:r>
              <a:rPr lang="de-DE" sz="2400" dirty="0">
                <a:solidFill>
                  <a:schemeClr val="accent1"/>
                </a:solidFill>
                <a:latin typeface="Arial" pitchFamily="34" charset="0"/>
              </a:rPr>
              <a:t>smaller interaction angles </a:t>
            </a:r>
            <a:endParaRPr lang="de-DE" sz="2400" dirty="0" smtClean="0">
              <a:solidFill>
                <a:schemeClr val="accent1"/>
              </a:solidFill>
              <a:latin typeface="Arial" pitchFamily="34" charset="0"/>
            </a:endParaRPr>
          </a:p>
          <a:p>
            <a:pPr>
              <a:buClr>
                <a:schemeClr val="tx2"/>
              </a:buClr>
            </a:pPr>
            <a:r>
              <a:rPr lang="de-DE" sz="2400" dirty="0" smtClean="0">
                <a:solidFill>
                  <a:schemeClr val="accent1"/>
                </a:solidFill>
                <a:latin typeface="Arial" pitchFamily="34" charset="0"/>
              </a:rPr>
              <a:t>		for </a:t>
            </a:r>
            <a:r>
              <a:rPr lang="de-DE" sz="2400" dirty="0">
                <a:solidFill>
                  <a:schemeClr val="accent1"/>
                </a:solidFill>
                <a:latin typeface="Arial" pitchFamily="34" charset="0"/>
              </a:rPr>
              <a:t>given electron </a:t>
            </a:r>
            <a:r>
              <a:rPr lang="de-DE" sz="2400" dirty="0" smtClean="0">
                <a:solidFill>
                  <a:schemeClr val="accent1"/>
                </a:solidFill>
                <a:latin typeface="Arial" pitchFamily="34" charset="0"/>
              </a:rPr>
              <a:t>energy</a:t>
            </a:r>
          </a:p>
          <a:p>
            <a:pPr>
              <a:buClr>
                <a:schemeClr val="tx2"/>
              </a:buClr>
            </a:pPr>
            <a:endParaRPr lang="de-DE" sz="2400" dirty="0">
              <a:solidFill>
                <a:schemeClr val="accent1"/>
              </a:solidFill>
              <a:latin typeface="Arial" pitchFamily="34" charset="0"/>
            </a:endParaRPr>
          </a:p>
          <a:p>
            <a:pPr marL="285750" indent="-285750">
              <a:buClr>
                <a:schemeClr val="tx2"/>
              </a:buClr>
              <a:buFont typeface="Wingdings" pitchFamily="2" charset="2"/>
              <a:buChar char="§"/>
            </a:pPr>
            <a:r>
              <a:rPr lang="de-DE" sz="2400" dirty="0" smtClean="0">
                <a:solidFill>
                  <a:schemeClr val="accent1"/>
                </a:solidFill>
                <a:latin typeface="Arial" pitchFamily="34" charset="0"/>
              </a:rPr>
              <a:t>gain </a:t>
            </a:r>
            <a:r>
              <a:rPr lang="de-DE" sz="2400" dirty="0">
                <a:solidFill>
                  <a:schemeClr val="accent1"/>
                </a:solidFill>
                <a:latin typeface="Arial" pitchFamily="34" charset="0"/>
              </a:rPr>
              <a:t>length increase is usually </a:t>
            </a:r>
            <a:r>
              <a:rPr lang="de-DE" sz="2400" dirty="0" smtClean="0">
                <a:solidFill>
                  <a:schemeClr val="accent1"/>
                </a:solidFill>
                <a:latin typeface="Arial" pitchFamily="34" charset="0"/>
              </a:rPr>
              <a:t>affordable</a:t>
            </a:r>
            <a:endParaRPr lang="de-DE" sz="2400" dirty="0">
              <a:solidFill>
                <a:schemeClr val="accent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20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platzhalter 1"/>
          <p:cNvSpPr>
            <a:spLocks noGrp="1"/>
          </p:cNvSpPr>
          <p:nvPr>
            <p:ph type="body" sz="quarter" idx="4294967295"/>
          </p:nvPr>
        </p:nvSpPr>
        <p:spPr bwMode="auto">
          <a:xfrm>
            <a:off x="468313" y="333375"/>
            <a:ext cx="8207375" cy="43133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de-DE" sz="2200" dirty="0" smtClean="0">
                <a:solidFill>
                  <a:srgbClr val="003E89"/>
                </a:solidFill>
                <a:latin typeface="Arial" pitchFamily="34" charset="0"/>
              </a:rPr>
              <a:t>TWTS-FEL </a:t>
            </a:r>
            <a:r>
              <a:rPr lang="de-DE" sz="2200" dirty="0" err="1" smtClean="0">
                <a:solidFill>
                  <a:srgbClr val="003E89"/>
                </a:solidFill>
                <a:latin typeface="Arial" pitchFamily="34" charset="0"/>
              </a:rPr>
              <a:t>using</a:t>
            </a:r>
            <a:r>
              <a:rPr lang="de-DE" sz="2200" dirty="0" smtClean="0">
                <a:solidFill>
                  <a:srgbClr val="003E89"/>
                </a:solidFill>
                <a:latin typeface="Arial" pitchFamily="34" charset="0"/>
              </a:rPr>
              <a:t> LWFA </a:t>
            </a:r>
            <a:r>
              <a:rPr lang="de-DE" sz="2200" dirty="0" err="1" smtClean="0">
                <a:solidFill>
                  <a:srgbClr val="003E89"/>
                </a:solidFill>
                <a:latin typeface="Arial" pitchFamily="34" charset="0"/>
              </a:rPr>
              <a:t>electrons</a:t>
            </a:r>
            <a:endParaRPr lang="de-DE" sz="2200" dirty="0" smtClean="0">
              <a:solidFill>
                <a:srgbClr val="003E89"/>
              </a:solidFill>
              <a:latin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el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29413216"/>
                  </p:ext>
                </p:extLst>
              </p:nvPr>
            </p:nvGraphicFramePr>
            <p:xfrm>
              <a:off x="971600" y="1340768"/>
              <a:ext cx="6912769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47968"/>
                    <a:gridCol w="1265745"/>
                    <a:gridCol w="1449528"/>
                    <a:gridCol w="1449528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dirty="0" smtClean="0"/>
                            <a:t>Parameter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EUV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X-</a:t>
                          </a:r>
                          <a:r>
                            <a:rPr lang="de-DE" dirty="0" err="1" smtClean="0"/>
                            <a:t>ray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LCLS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dirty="0" err="1" smtClean="0"/>
                            <a:t>scattered</a:t>
                          </a:r>
                          <a:r>
                            <a:rPr lang="de-DE" dirty="0" smtClean="0"/>
                            <a:t> </a:t>
                          </a:r>
                          <a:r>
                            <a:rPr lang="de-DE" dirty="0" err="1" smtClean="0"/>
                            <a:t>wavelength</a:t>
                          </a:r>
                          <a:r>
                            <a:rPr lang="de-DE" dirty="0" smtClean="0"/>
                            <a:t> [</a:t>
                          </a:r>
                          <a:r>
                            <a:rPr lang="de-DE" dirty="0" err="1" smtClean="0"/>
                            <a:t>nm</a:t>
                          </a:r>
                          <a:r>
                            <a:rPr lang="de-DE" dirty="0" smtClean="0"/>
                            <a:t>]</a:t>
                          </a:r>
                          <a:endParaRPr lang="en-US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10</a:t>
                          </a:r>
                          <a:endParaRPr lang="en-US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0.1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0.1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dirty="0" err="1" smtClean="0"/>
                            <a:t>electron</a:t>
                          </a:r>
                          <a:r>
                            <a:rPr lang="de-DE" dirty="0" smtClean="0"/>
                            <a:t> </a:t>
                          </a:r>
                          <a:r>
                            <a:rPr lang="de-DE" dirty="0" err="1" smtClean="0"/>
                            <a:t>energy</a:t>
                          </a:r>
                          <a:r>
                            <a:rPr lang="de-DE" dirty="0" smtClean="0"/>
                            <a:t> [</a:t>
                          </a:r>
                          <a:r>
                            <a:rPr lang="de-DE" dirty="0" err="1" smtClean="0"/>
                            <a:t>MeV</a:t>
                          </a:r>
                          <a:r>
                            <a:rPr lang="de-DE" dirty="0" smtClean="0"/>
                            <a:t>]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100</a:t>
                          </a:r>
                          <a:endParaRPr lang="en-US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590</a:t>
                          </a:r>
                          <a:endParaRPr lang="en-US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13800</a:t>
                          </a:r>
                          <a:endParaRPr lang="en-US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dirty="0" err="1" smtClean="0"/>
                            <a:t>peak</a:t>
                          </a:r>
                          <a:r>
                            <a:rPr lang="de-DE" dirty="0" smtClean="0"/>
                            <a:t> </a:t>
                          </a:r>
                          <a:r>
                            <a:rPr lang="de-DE" dirty="0" err="1" smtClean="0"/>
                            <a:t>current</a:t>
                          </a:r>
                          <a:r>
                            <a:rPr lang="de-DE" baseline="0" dirty="0" smtClean="0"/>
                            <a:t> [</a:t>
                          </a:r>
                          <a:r>
                            <a:rPr lang="de-DE" baseline="0" dirty="0" err="1" smtClean="0"/>
                            <a:t>kA</a:t>
                          </a:r>
                          <a:r>
                            <a:rPr lang="de-DE" baseline="0" dirty="0" smtClean="0"/>
                            <a:t>]</a:t>
                          </a:r>
                          <a:endParaRPr lang="en-US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10</a:t>
                          </a:r>
                          <a:endParaRPr lang="en-US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10</a:t>
                          </a:r>
                          <a:endParaRPr lang="en-US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3</a:t>
                          </a:r>
                          <a:endParaRPr lang="en-US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0.35</a:t>
                          </a:r>
                          <a:endParaRPr lang="en-US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0.3</a:t>
                          </a:r>
                          <a:endParaRPr lang="en-US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3.5</a:t>
                          </a:r>
                          <a:endParaRPr lang="en-US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dirty="0" err="1" smtClean="0"/>
                            <a:t>laser</a:t>
                          </a:r>
                          <a:r>
                            <a:rPr lang="de-DE" dirty="0" smtClean="0"/>
                            <a:t> power [TW]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450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1200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-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dirty="0" err="1" smtClean="0"/>
                            <a:t>interaction</a:t>
                          </a:r>
                          <a:r>
                            <a:rPr lang="de-DE" dirty="0" smtClean="0"/>
                            <a:t> angle [</a:t>
                          </a:r>
                          <a:r>
                            <a:rPr lang="de-DE" dirty="0" err="1" smtClean="0"/>
                            <a:t>deg</a:t>
                          </a:r>
                          <a:r>
                            <a:rPr lang="de-DE" dirty="0" smtClean="0"/>
                            <a:t>]</a:t>
                          </a:r>
                          <a:endParaRPr lang="en-US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3</a:t>
                          </a:r>
                          <a:endParaRPr lang="en-US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5</a:t>
                          </a:r>
                          <a:endParaRPr lang="en-US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-</a:t>
                          </a:r>
                          <a:endParaRPr lang="en-US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dirty="0" err="1" smtClean="0"/>
                            <a:t>gain</a:t>
                          </a:r>
                          <a:r>
                            <a:rPr lang="de-DE" dirty="0" smtClean="0"/>
                            <a:t> </a:t>
                          </a:r>
                          <a:r>
                            <a:rPr lang="de-DE" dirty="0" err="1" smtClean="0"/>
                            <a:t>length</a:t>
                          </a:r>
                          <a:r>
                            <a:rPr lang="en-US" baseline="0" dirty="0" smtClean="0"/>
                            <a:t> [cm]</a:t>
                          </a:r>
                          <a:endParaRPr lang="de-DE" dirty="0" smtClean="0"/>
                        </a:p>
                      </a:txBody>
                      <a:tcPr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1.8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6</a:t>
                          </a:r>
                          <a:endParaRPr lang="en-US" dirty="0"/>
                        </a:p>
                      </a:txBody>
                      <a:tcPr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/>
                                  </a:rPr>
                                  <m:t>3.5×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dirty="0" err="1" smtClean="0"/>
                            <a:t>interaction</a:t>
                          </a:r>
                          <a:r>
                            <a:rPr lang="de-DE" dirty="0" smtClean="0"/>
                            <a:t> </a:t>
                          </a:r>
                          <a:r>
                            <a:rPr lang="de-DE" dirty="0" err="1" smtClean="0"/>
                            <a:t>length</a:t>
                          </a:r>
                          <a:r>
                            <a:rPr lang="de-DE" dirty="0" smtClean="0"/>
                            <a:t> [cm]</a:t>
                          </a:r>
                          <a:endParaRPr lang="en-US" dirty="0"/>
                        </a:p>
                      </a:txBody>
                      <a:tcPr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39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131</a:t>
                          </a:r>
                          <a:endParaRPr lang="en-US" dirty="0"/>
                        </a:p>
                      </a:txBody>
                      <a:tcPr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/>
                                  </a:rPr>
                                  <m:t>60×</m:t>
                                </m:r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dirty="0" err="1" smtClean="0"/>
                            <a:t>peak</a:t>
                          </a:r>
                          <a:r>
                            <a:rPr lang="de-DE" baseline="0" dirty="0" smtClean="0"/>
                            <a:t> power [GW]</a:t>
                          </a:r>
                          <a:endParaRPr lang="en-US" dirty="0"/>
                        </a:p>
                      </a:txBody>
                      <a:tcPr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2.7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1.2</a:t>
                          </a:r>
                          <a:endParaRPr lang="en-US" dirty="0"/>
                        </a:p>
                      </a:txBody>
                      <a:tcPr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40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el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29413216"/>
                  </p:ext>
                </p:extLst>
              </p:nvPr>
            </p:nvGraphicFramePr>
            <p:xfrm>
              <a:off x="971600" y="1340768"/>
              <a:ext cx="6912769" cy="3708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47968"/>
                    <a:gridCol w="1265745"/>
                    <a:gridCol w="1449528"/>
                    <a:gridCol w="1449528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dirty="0" smtClean="0"/>
                            <a:t>Parameter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EUV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X-</a:t>
                          </a:r>
                          <a:r>
                            <a:rPr lang="de-DE" dirty="0" err="1" smtClean="0"/>
                            <a:t>ray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LCLS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dirty="0" err="1" smtClean="0"/>
                            <a:t>scattered</a:t>
                          </a:r>
                          <a:r>
                            <a:rPr lang="de-DE" dirty="0" smtClean="0"/>
                            <a:t> </a:t>
                          </a:r>
                          <a:r>
                            <a:rPr lang="de-DE" dirty="0" err="1" smtClean="0"/>
                            <a:t>wavelength</a:t>
                          </a:r>
                          <a:r>
                            <a:rPr lang="de-DE" dirty="0" smtClean="0"/>
                            <a:t> [</a:t>
                          </a:r>
                          <a:r>
                            <a:rPr lang="de-DE" dirty="0" err="1" smtClean="0"/>
                            <a:t>nm</a:t>
                          </a:r>
                          <a:r>
                            <a:rPr lang="de-DE" dirty="0" smtClean="0"/>
                            <a:t>]</a:t>
                          </a:r>
                          <a:endParaRPr lang="en-US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10</a:t>
                          </a:r>
                          <a:endParaRPr lang="en-US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0.1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0.1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dirty="0" err="1" smtClean="0"/>
                            <a:t>electron</a:t>
                          </a:r>
                          <a:r>
                            <a:rPr lang="de-DE" dirty="0" smtClean="0"/>
                            <a:t> </a:t>
                          </a:r>
                          <a:r>
                            <a:rPr lang="de-DE" dirty="0" err="1" smtClean="0"/>
                            <a:t>energy</a:t>
                          </a:r>
                          <a:r>
                            <a:rPr lang="de-DE" dirty="0" smtClean="0"/>
                            <a:t> [</a:t>
                          </a:r>
                          <a:r>
                            <a:rPr lang="de-DE" dirty="0" err="1" smtClean="0"/>
                            <a:t>MeV</a:t>
                          </a:r>
                          <a:r>
                            <a:rPr lang="de-DE" dirty="0" smtClean="0"/>
                            <a:t>]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100</a:t>
                          </a:r>
                          <a:endParaRPr lang="en-US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590</a:t>
                          </a:r>
                          <a:endParaRPr lang="en-US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13800</a:t>
                          </a:r>
                          <a:endParaRPr lang="en-US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dirty="0" err="1" smtClean="0"/>
                            <a:t>peak</a:t>
                          </a:r>
                          <a:r>
                            <a:rPr lang="de-DE" dirty="0" smtClean="0"/>
                            <a:t> </a:t>
                          </a:r>
                          <a:r>
                            <a:rPr lang="de-DE" dirty="0" err="1" smtClean="0"/>
                            <a:t>current</a:t>
                          </a:r>
                          <a:r>
                            <a:rPr lang="de-DE" baseline="0" dirty="0" smtClean="0"/>
                            <a:t> [</a:t>
                          </a:r>
                          <a:r>
                            <a:rPr lang="de-DE" baseline="0" dirty="0" err="1" smtClean="0"/>
                            <a:t>kA</a:t>
                          </a:r>
                          <a:r>
                            <a:rPr lang="de-DE" baseline="0" dirty="0" smtClean="0"/>
                            <a:t>]</a:t>
                          </a:r>
                          <a:endParaRPr lang="en-US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10</a:t>
                          </a:r>
                          <a:endParaRPr lang="en-US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10</a:t>
                          </a:r>
                          <a:endParaRPr lang="en-US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3</a:t>
                          </a:r>
                          <a:endParaRPr lang="en-US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 rotWithShape="1">
                          <a:blip r:embed="rId2"/>
                          <a:stretch>
                            <a:fillRect t="-406557" r="-151663" b="-5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0.35</a:t>
                          </a:r>
                          <a:endParaRPr lang="en-US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0.3</a:t>
                          </a:r>
                          <a:endParaRPr lang="en-US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3.5</a:t>
                          </a:r>
                          <a:endParaRPr lang="en-US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dirty="0" err="1" smtClean="0"/>
                            <a:t>laser</a:t>
                          </a:r>
                          <a:r>
                            <a:rPr lang="de-DE" dirty="0" smtClean="0"/>
                            <a:t> power [TW]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450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1200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-</a:t>
                          </a:r>
                          <a:endParaRPr lang="en-US" dirty="0"/>
                        </a:p>
                      </a:txBody>
                      <a:tcP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dirty="0" err="1" smtClean="0"/>
                            <a:t>interaction</a:t>
                          </a:r>
                          <a:r>
                            <a:rPr lang="de-DE" dirty="0" smtClean="0"/>
                            <a:t> angle [</a:t>
                          </a:r>
                          <a:r>
                            <a:rPr lang="de-DE" dirty="0" err="1" smtClean="0"/>
                            <a:t>deg</a:t>
                          </a:r>
                          <a:r>
                            <a:rPr lang="de-DE" dirty="0" smtClean="0"/>
                            <a:t>]</a:t>
                          </a:r>
                          <a:endParaRPr lang="en-US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3</a:t>
                          </a:r>
                          <a:endParaRPr lang="en-US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5</a:t>
                          </a:r>
                          <a:endParaRPr lang="en-US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-</a:t>
                          </a:r>
                          <a:endParaRPr lang="en-US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dirty="0" err="1" smtClean="0"/>
                            <a:t>gain</a:t>
                          </a:r>
                          <a:r>
                            <a:rPr lang="de-DE" dirty="0" smtClean="0"/>
                            <a:t> </a:t>
                          </a:r>
                          <a:r>
                            <a:rPr lang="de-DE" dirty="0" err="1" smtClean="0"/>
                            <a:t>length</a:t>
                          </a:r>
                          <a:r>
                            <a:rPr lang="en-US" baseline="0" dirty="0" smtClean="0"/>
                            <a:t> [cm]</a:t>
                          </a:r>
                          <a:endParaRPr lang="de-DE" dirty="0" smtClean="0"/>
                        </a:p>
                      </a:txBody>
                      <a:tcPr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1.8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6</a:t>
                          </a:r>
                          <a:endParaRPr lang="en-US" dirty="0"/>
                        </a:p>
                      </a:txBody>
                      <a:tcPr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 rotWithShape="1">
                          <a:blip r:embed="rId2"/>
                          <a:stretch>
                            <a:fillRect l="-376471" t="-718333" r="-420" b="-228333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dirty="0" err="1" smtClean="0"/>
                            <a:t>interaction</a:t>
                          </a:r>
                          <a:r>
                            <a:rPr lang="de-DE" dirty="0" smtClean="0"/>
                            <a:t> </a:t>
                          </a:r>
                          <a:r>
                            <a:rPr lang="de-DE" dirty="0" err="1" smtClean="0"/>
                            <a:t>length</a:t>
                          </a:r>
                          <a:r>
                            <a:rPr lang="de-DE" dirty="0" smtClean="0"/>
                            <a:t> [cm]</a:t>
                          </a:r>
                          <a:endParaRPr lang="en-US" dirty="0"/>
                        </a:p>
                      </a:txBody>
                      <a:tcPr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39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131</a:t>
                          </a:r>
                          <a:endParaRPr lang="en-US" dirty="0"/>
                        </a:p>
                      </a:txBody>
                      <a:tcPr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 rotWithShape="1">
                          <a:blip r:embed="rId2"/>
                          <a:stretch>
                            <a:fillRect l="-376471" t="-804918" r="-420" b="-12459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dirty="0" err="1" smtClean="0"/>
                            <a:t>peak</a:t>
                          </a:r>
                          <a:r>
                            <a:rPr lang="de-DE" baseline="0" dirty="0" smtClean="0"/>
                            <a:t> power [GW]</a:t>
                          </a:r>
                          <a:endParaRPr lang="en-US" dirty="0"/>
                        </a:p>
                      </a:txBody>
                      <a:tcPr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2.7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1.2</a:t>
                          </a:r>
                          <a:endParaRPr lang="en-US" dirty="0"/>
                        </a:p>
                      </a:txBody>
                      <a:tcPr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40</a:t>
                          </a:r>
                          <a:endParaRPr 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539552" y="6165304"/>
                <a:ext cx="343074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1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sz="1400" b="0" i="1" smtClean="0">
                            <a:latin typeface="Cambria Math"/>
                          </a:rPr>
                          <m:t>𝜖</m:t>
                        </m:r>
                      </m:e>
                      <m:sub>
                        <m:r>
                          <a:rPr lang="de-DE" sz="1400" b="0" i="1" smtClean="0"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de-DE" sz="1400" b="0" i="1" smtClean="0">
                        <a:latin typeface="Cambria Math"/>
                      </a:rPr>
                      <m:t>=0.1</m:t>
                    </m:r>
                    <m:r>
                      <a:rPr lang="de-DE" sz="1400" b="0" i="1" smtClean="0">
                        <a:latin typeface="Cambria Math"/>
                      </a:rPr>
                      <m:t>𝜋</m:t>
                    </m:r>
                    <m:r>
                      <a:rPr lang="de-DE" sz="1400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1400" dirty="0" smtClean="0"/>
                  <a:t>mm </a:t>
                </a:r>
                <a:r>
                  <a:rPr lang="en-US" sz="1400" dirty="0" err="1" smtClean="0"/>
                  <a:t>mrad</a:t>
                </a:r>
                <a:r>
                  <a:rPr lang="en-US" sz="1400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sz="1400" b="0" i="1" smtClean="0"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de-DE" sz="1400" b="0" i="1" smtClean="0"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de-DE" sz="1400" b="0" i="1" smtClean="0">
                        <a:latin typeface="Cambria Math"/>
                      </a:rPr>
                      <m:t>=20</m:t>
                    </m:r>
                  </m:oMath>
                </a14:m>
                <a:r>
                  <a:rPr lang="en-US" sz="1400" dirty="0" smtClean="0"/>
                  <a:t>µm,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>
                            <a:latin typeface="Cambria Math"/>
                          </a:rPr>
                        </m:ctrlPr>
                      </m:sSubPr>
                      <m:e>
                        <m:r>
                          <a:rPr lang="de-DE" sz="1400" b="0" i="1" smtClean="0">
                            <a:latin typeface="Cambria Math"/>
                          </a:rPr>
                          <m:t>𝜏</m:t>
                        </m:r>
                      </m:e>
                      <m:sub>
                        <m:r>
                          <a:rPr lang="de-DE" sz="1400" i="1"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de-DE" sz="1400" i="1">
                        <a:latin typeface="Cambria Math"/>
                      </a:rPr>
                      <m:t>=</m:t>
                    </m:r>
                    <m:r>
                      <a:rPr lang="de-DE" sz="1400" b="0" i="1" smtClean="0">
                        <a:latin typeface="Cambria Math"/>
                      </a:rPr>
                      <m:t>10</m:t>
                    </m:r>
                  </m:oMath>
                </a14:m>
                <a:r>
                  <a:rPr lang="en-US" sz="1400" dirty="0" smtClean="0"/>
                  <a:t>fs</a:t>
                </a:r>
                <a:endParaRPr lang="en-US" sz="1400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6165304"/>
                <a:ext cx="3430747" cy="307777"/>
              </a:xfrm>
              <a:prstGeom prst="rect">
                <a:avLst/>
              </a:prstGeom>
              <a:blipFill rotWithShape="1">
                <a:blip r:embed="rId3"/>
                <a:stretch>
                  <a:fillRect t="-1961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/>
          <p:cNvSpPr txBox="1"/>
          <p:nvPr/>
        </p:nvSpPr>
        <p:spPr>
          <a:xfrm>
            <a:off x="3563888" y="5229200"/>
            <a:ext cx="3019737" cy="369332"/>
          </a:xfrm>
          <a:prstGeom prst="rect">
            <a:avLst/>
          </a:prstGeom>
          <a:noFill/>
          <a:ln w="22225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C00000"/>
                </a:solidFill>
              </a:rPr>
              <a:t>A </a:t>
            </a:r>
            <a:r>
              <a:rPr lang="de-DE" dirty="0" err="1" smtClean="0">
                <a:solidFill>
                  <a:srgbClr val="C00000"/>
                </a:solidFill>
              </a:rPr>
              <a:t>compact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de-DE" dirty="0" err="1" smtClean="0">
                <a:solidFill>
                  <a:srgbClr val="C00000"/>
                </a:solidFill>
              </a:rPr>
              <a:t>free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de-DE" dirty="0" err="1" smtClean="0">
                <a:solidFill>
                  <a:srgbClr val="C00000"/>
                </a:solidFill>
              </a:rPr>
              <a:t>electron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de-DE" dirty="0" err="1" smtClean="0">
                <a:solidFill>
                  <a:srgbClr val="C00000"/>
                </a:solidFill>
              </a:rPr>
              <a:t>laser</a:t>
            </a:r>
            <a:r>
              <a:rPr lang="de-DE" dirty="0" smtClean="0">
                <a:solidFill>
                  <a:srgbClr val="C00000"/>
                </a:solidFill>
              </a:rPr>
              <a:t>!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07904" y="2089129"/>
            <a:ext cx="2736304" cy="360040"/>
          </a:xfrm>
          <a:prstGeom prst="rect">
            <a:avLst/>
          </a:prstGeom>
          <a:solidFill>
            <a:srgbClr val="C0504D">
              <a:alpha val="25098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07904" y="3212976"/>
            <a:ext cx="2736304" cy="360040"/>
          </a:xfrm>
          <a:prstGeom prst="rect">
            <a:avLst/>
          </a:prstGeom>
          <a:solidFill>
            <a:srgbClr val="C0504D">
              <a:alpha val="25098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07904" y="4321376"/>
            <a:ext cx="2736304" cy="360040"/>
          </a:xfrm>
          <a:prstGeom prst="rect">
            <a:avLst/>
          </a:prstGeom>
          <a:solidFill>
            <a:srgbClr val="C0504D">
              <a:alpha val="25098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21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1" animBg="1"/>
      <p:bldP spid="2" grpId="2" animBg="1"/>
      <p:bldP spid="9" grpId="0" animBg="1"/>
      <p:bldP spid="9" grpId="1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2" y="685794"/>
            <a:ext cx="7315215" cy="5486411"/>
          </a:xfrm>
          <a:prstGeom prst="rect">
            <a:avLst/>
          </a:prstGeom>
        </p:spPr>
      </p:pic>
      <p:sp>
        <p:nvSpPr>
          <p:cNvPr id="6146" name="Textplatzhalter 1"/>
          <p:cNvSpPr>
            <a:spLocks noGrp="1"/>
          </p:cNvSpPr>
          <p:nvPr>
            <p:ph type="body" sz="quarter" idx="4294967295"/>
          </p:nvPr>
        </p:nvSpPr>
        <p:spPr bwMode="auto">
          <a:xfrm>
            <a:off x="468313" y="333375"/>
            <a:ext cx="8207375" cy="43133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None/>
            </a:pPr>
            <a:r>
              <a:rPr lang="de-DE" sz="2200" dirty="0" smtClean="0">
                <a:solidFill>
                  <a:srgbClr val="003E89"/>
                </a:solidFill>
                <a:latin typeface="Arial" pitchFamily="34" charset="0"/>
              </a:rPr>
              <a:t>It‘s an FEL!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6815" y="6174198"/>
            <a:ext cx="3880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accent1"/>
                </a:solidFill>
              </a:rPr>
              <a:t>Taking</a:t>
            </a:r>
            <a:r>
              <a:rPr lang="de-DE" dirty="0" smtClean="0">
                <a:solidFill>
                  <a:schemeClr val="accent1"/>
                </a:solidFill>
              </a:rPr>
              <a:t> laser field envelope </a:t>
            </a:r>
            <a:r>
              <a:rPr lang="de-DE" dirty="0" err="1" smtClean="0">
                <a:solidFill>
                  <a:schemeClr val="accent1"/>
                </a:solidFill>
              </a:rPr>
              <a:t>into</a:t>
            </a:r>
            <a:r>
              <a:rPr lang="de-DE" dirty="0" smtClean="0">
                <a:solidFill>
                  <a:schemeClr val="accent1"/>
                </a:solidFill>
              </a:rPr>
              <a:t> </a:t>
            </a:r>
            <a:r>
              <a:rPr lang="de-DE" dirty="0" err="1" smtClean="0">
                <a:solidFill>
                  <a:schemeClr val="accent1"/>
                </a:solidFill>
              </a:rPr>
              <a:t>account</a:t>
            </a:r>
            <a:endParaRPr lang="de-DE" dirty="0" smtClean="0">
              <a:solidFill>
                <a:schemeClr val="accent1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461208" y="740066"/>
            <a:ext cx="2902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chemeClr val="accent6"/>
                </a:solidFill>
              </a:rPr>
              <a:t>Saturation after 38cm</a:t>
            </a:r>
            <a:endParaRPr lang="en-US" sz="2400" dirty="0">
              <a:solidFill>
                <a:schemeClr val="accent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6170704" y="1942389"/>
                <a:ext cx="2647392" cy="830997"/>
              </a:xfrm>
              <a:prstGeom prst="rect">
                <a:avLst/>
              </a:prstGeom>
              <a:solidFill>
                <a:srgbClr val="FFFFFF">
                  <a:alpha val="69804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2400" dirty="0" smtClean="0">
                    <a:solidFill>
                      <a:srgbClr val="FF0000"/>
                    </a:solidFill>
                  </a:rPr>
                  <a:t>435 MW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de-DE" sz="2400" i="1" dirty="0">
                        <a:solidFill>
                          <a:srgbClr val="FF0000"/>
                        </a:solidFill>
                        <a:latin typeface="Cambria Math"/>
                      </a:rPr>
                      <m:t>2.2</m:t>
                    </m:r>
                    <m:r>
                      <a:rPr lang="de-DE" sz="2400" i="1">
                        <a:solidFill>
                          <a:srgbClr val="FF0000"/>
                        </a:solidFill>
                        <a:latin typeface="Cambria Math"/>
                      </a:rPr>
                      <m:t>×</m:t>
                    </m:r>
                    <m:sSup>
                      <m:sSupPr>
                        <m:ctrlPr>
                          <a:rPr lang="de-DE" sz="24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e-DE" sz="2400">
                            <a:solidFill>
                              <a:srgbClr val="FF0000"/>
                            </a:solidFill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de-DE" sz="2400">
                            <a:solidFill>
                              <a:srgbClr val="FF0000"/>
                            </a:solidFill>
                            <a:latin typeface="Cambria Math"/>
                          </a:rPr>
                          <m:t>11</m:t>
                        </m:r>
                      </m:sup>
                    </m:sSup>
                  </m:oMath>
                </a14:m>
                <a:r>
                  <a:rPr lang="de-DE" sz="2400" dirty="0">
                    <a:solidFill>
                      <a:srgbClr val="FF0000"/>
                    </a:solidFill>
                  </a:rPr>
                  <a:t> </a:t>
                </a:r>
                <a:r>
                  <a:rPr lang="de-DE" sz="2400" dirty="0" smtClean="0">
                    <a:solidFill>
                      <a:srgbClr val="FF0000"/>
                    </a:solidFill>
                  </a:rPr>
                  <a:t>photons</a:t>
                </a:r>
                <a:endParaRPr lang="de-DE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0704" y="1942389"/>
                <a:ext cx="2647392" cy="830997"/>
              </a:xfrm>
              <a:prstGeom prst="rect">
                <a:avLst/>
              </a:prstGeom>
              <a:blipFill rotWithShape="1">
                <a:blip r:embed="rId3"/>
                <a:stretch>
                  <a:fillRect t="-5882" r="-2989" b="-16176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/>
          <p:cNvCxnSpPr/>
          <p:nvPr/>
        </p:nvCxnSpPr>
        <p:spPr>
          <a:xfrm>
            <a:off x="1835696" y="1268760"/>
            <a:ext cx="4209790" cy="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181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67544" y="3013502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</a:pPr>
            <a:r>
              <a:rPr lang="de-DE" sz="4800" dirty="0" err="1" smtClean="0">
                <a:solidFill>
                  <a:schemeClr val="tx2"/>
                </a:solidFill>
                <a:latin typeface="Arial" pitchFamily="34" charset="0"/>
              </a:rPr>
              <a:t>Thank</a:t>
            </a:r>
            <a:r>
              <a:rPr lang="de-DE" sz="4800" dirty="0" smtClean="0">
                <a:solidFill>
                  <a:schemeClr val="tx2"/>
                </a:solidFill>
                <a:latin typeface="Arial" pitchFamily="34" charset="0"/>
              </a:rPr>
              <a:t> </a:t>
            </a:r>
            <a:r>
              <a:rPr lang="de-DE" sz="4800" dirty="0" err="1" smtClean="0">
                <a:solidFill>
                  <a:schemeClr val="tx2"/>
                </a:solidFill>
                <a:latin typeface="Arial" pitchFamily="34" charset="0"/>
              </a:rPr>
              <a:t>you</a:t>
            </a:r>
            <a:r>
              <a:rPr lang="de-DE" sz="4800" dirty="0" smtClean="0">
                <a:solidFill>
                  <a:schemeClr val="tx2"/>
                </a:solidFill>
                <a:latin typeface="Arial" pitchFamily="34" charset="0"/>
              </a:rPr>
              <a:t> </a:t>
            </a:r>
            <a:r>
              <a:rPr lang="de-DE" sz="4800" dirty="0" err="1" smtClean="0">
                <a:solidFill>
                  <a:schemeClr val="tx2"/>
                </a:solidFill>
                <a:latin typeface="Arial" pitchFamily="34" charset="0"/>
              </a:rPr>
              <a:t>for</a:t>
            </a:r>
            <a:r>
              <a:rPr lang="de-DE" sz="4800" dirty="0" smtClean="0">
                <a:solidFill>
                  <a:schemeClr val="tx2"/>
                </a:solidFill>
                <a:latin typeface="Arial" pitchFamily="34" charset="0"/>
              </a:rPr>
              <a:t> </a:t>
            </a:r>
            <a:r>
              <a:rPr lang="de-DE" sz="4800" dirty="0" err="1" smtClean="0">
                <a:solidFill>
                  <a:schemeClr val="tx2"/>
                </a:solidFill>
                <a:latin typeface="Arial" pitchFamily="34" charset="0"/>
              </a:rPr>
              <a:t>your</a:t>
            </a:r>
            <a:r>
              <a:rPr lang="de-DE" sz="4800" dirty="0" smtClean="0">
                <a:solidFill>
                  <a:schemeClr val="tx2"/>
                </a:solidFill>
                <a:latin typeface="Arial" pitchFamily="34" charset="0"/>
              </a:rPr>
              <a:t> </a:t>
            </a:r>
            <a:r>
              <a:rPr lang="de-DE" sz="4800" dirty="0" err="1" smtClean="0">
                <a:solidFill>
                  <a:schemeClr val="tx2"/>
                </a:solidFill>
                <a:latin typeface="Arial" pitchFamily="34" charset="0"/>
              </a:rPr>
              <a:t>attention</a:t>
            </a:r>
            <a:r>
              <a:rPr lang="de-DE" sz="4800" dirty="0" smtClean="0">
                <a:solidFill>
                  <a:schemeClr val="tx2"/>
                </a:solidFill>
                <a:latin typeface="Arial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8609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platzhalter 1"/>
          <p:cNvSpPr>
            <a:spLocks noGrp="1"/>
          </p:cNvSpPr>
          <p:nvPr>
            <p:ph type="body" sz="quarter" idx="4294967295"/>
          </p:nvPr>
        </p:nvSpPr>
        <p:spPr bwMode="auto">
          <a:xfrm>
            <a:off x="242612" y="378644"/>
            <a:ext cx="8207375" cy="43132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Clr>
                <a:schemeClr val="tx2"/>
              </a:buClr>
              <a:buNone/>
            </a:pPr>
            <a:r>
              <a:rPr lang="de-DE" sz="2200" dirty="0" smtClean="0">
                <a:solidFill>
                  <a:srgbClr val="003E89"/>
                </a:solidFill>
                <a:latin typeface="Arial" pitchFamily="34" charset="0"/>
              </a:rPr>
              <a:t>Some applications require high per shot yields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847264" y="1268760"/>
            <a:ext cx="74494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dirty="0" smtClean="0">
                <a:solidFill>
                  <a:schemeClr val="accent1"/>
                </a:solidFill>
                <a:latin typeface="Arial" pitchFamily="34" charset="0"/>
              </a:rPr>
              <a:t>Imaging ultrafast </a:t>
            </a:r>
            <a:r>
              <a:rPr lang="de-DE" sz="2000" dirty="0" err="1" smtClean="0">
                <a:solidFill>
                  <a:schemeClr val="accent1"/>
                </a:solidFill>
                <a:latin typeface="Arial" pitchFamily="34" charset="0"/>
              </a:rPr>
              <a:t>dynamical</a:t>
            </a:r>
            <a:r>
              <a:rPr lang="de-DE" sz="2000" dirty="0" smtClean="0">
                <a:solidFill>
                  <a:schemeClr val="accent1"/>
                </a:solidFill>
                <a:latin typeface="Arial" pitchFamily="34" charset="0"/>
              </a:rPr>
              <a:t> </a:t>
            </a:r>
            <a:r>
              <a:rPr lang="de-DE" sz="2000" dirty="0" err="1" smtClean="0">
                <a:solidFill>
                  <a:schemeClr val="accent1"/>
                </a:solidFill>
                <a:latin typeface="Arial" pitchFamily="34" charset="0"/>
              </a:rPr>
              <a:t>processes</a:t>
            </a:r>
            <a:r>
              <a:rPr lang="de-DE" sz="2000" dirty="0" smtClean="0">
                <a:solidFill>
                  <a:schemeClr val="accent1"/>
                </a:solidFill>
                <a:latin typeface="Arial" pitchFamily="34" charset="0"/>
              </a:rPr>
              <a:t> </a:t>
            </a:r>
            <a:r>
              <a:rPr lang="de-DE" sz="2000" dirty="0" err="1" smtClean="0">
                <a:solidFill>
                  <a:schemeClr val="accent1"/>
                </a:solidFill>
                <a:latin typeface="Arial" pitchFamily="34" charset="0"/>
              </a:rPr>
              <a:t>or</a:t>
            </a:r>
            <a:r>
              <a:rPr lang="de-DE" sz="2000" dirty="0" smtClean="0">
                <a:solidFill>
                  <a:schemeClr val="accent1"/>
                </a:solidFill>
                <a:latin typeface="Arial" pitchFamily="34" charset="0"/>
              </a:rPr>
              <a:t> </a:t>
            </a:r>
            <a:r>
              <a:rPr lang="de-DE" sz="2000" dirty="0" err="1" smtClean="0">
                <a:solidFill>
                  <a:schemeClr val="accent1"/>
                </a:solidFill>
                <a:latin typeface="Arial" pitchFamily="34" charset="0"/>
              </a:rPr>
              <a:t>producing</a:t>
            </a:r>
            <a:r>
              <a:rPr lang="de-DE" sz="2000" dirty="0" smtClean="0">
                <a:solidFill>
                  <a:schemeClr val="accent1"/>
                </a:solidFill>
                <a:latin typeface="Arial" pitchFamily="34" charset="0"/>
              </a:rPr>
              <a:t> </a:t>
            </a:r>
            <a:r>
              <a:rPr lang="de-DE" sz="2000" dirty="0" err="1" smtClean="0">
                <a:solidFill>
                  <a:schemeClr val="accent1"/>
                </a:solidFill>
                <a:latin typeface="Arial" pitchFamily="34" charset="0"/>
              </a:rPr>
              <a:t>small</a:t>
            </a:r>
            <a:r>
              <a:rPr lang="de-DE" sz="2000" dirty="0" smtClean="0">
                <a:solidFill>
                  <a:schemeClr val="accent1"/>
                </a:solidFill>
                <a:latin typeface="Arial" pitchFamily="34" charset="0"/>
              </a:rPr>
              <a:t> </a:t>
            </a:r>
            <a:r>
              <a:rPr lang="de-DE" sz="2000" dirty="0" err="1" smtClean="0">
                <a:solidFill>
                  <a:schemeClr val="accent1"/>
                </a:solidFill>
                <a:latin typeface="Arial" pitchFamily="34" charset="0"/>
              </a:rPr>
              <a:t>scale</a:t>
            </a:r>
            <a:r>
              <a:rPr lang="de-DE" sz="2000" dirty="0" smtClean="0">
                <a:solidFill>
                  <a:schemeClr val="accent1"/>
                </a:solidFill>
                <a:latin typeface="Arial" pitchFamily="34" charset="0"/>
              </a:rPr>
              <a:t> </a:t>
            </a:r>
          </a:p>
          <a:p>
            <a:pPr algn="ctr"/>
            <a:r>
              <a:rPr lang="de-DE" sz="2000" dirty="0" err="1" smtClean="0">
                <a:solidFill>
                  <a:schemeClr val="accent1"/>
                </a:solidFill>
                <a:latin typeface="Arial" pitchFamily="34" charset="0"/>
              </a:rPr>
              <a:t>structures</a:t>
            </a:r>
            <a:r>
              <a:rPr lang="de-DE" sz="2000" dirty="0" smtClean="0">
                <a:solidFill>
                  <a:schemeClr val="accent1"/>
                </a:solidFill>
                <a:latin typeface="Arial" pitchFamily="34" charset="0"/>
              </a:rPr>
              <a:t> </a:t>
            </a:r>
            <a:r>
              <a:rPr lang="de-DE" sz="2000" dirty="0" err="1" smtClean="0">
                <a:solidFill>
                  <a:schemeClr val="accent1"/>
                </a:solidFill>
                <a:latin typeface="Arial" pitchFamily="34" charset="0"/>
              </a:rPr>
              <a:t>requires</a:t>
            </a:r>
            <a:r>
              <a:rPr lang="de-DE" sz="2000" dirty="0" smtClean="0">
                <a:solidFill>
                  <a:schemeClr val="accent1"/>
                </a:solidFill>
                <a:latin typeface="Arial" pitchFamily="34" charset="0"/>
              </a:rPr>
              <a:t> high </a:t>
            </a:r>
            <a:r>
              <a:rPr lang="de-DE" sz="2000" dirty="0" err="1" smtClean="0">
                <a:solidFill>
                  <a:schemeClr val="accent1"/>
                </a:solidFill>
                <a:latin typeface="Arial" pitchFamily="34" charset="0"/>
              </a:rPr>
              <a:t>photon</a:t>
            </a:r>
            <a:r>
              <a:rPr lang="de-DE" sz="2000" dirty="0" smtClean="0">
                <a:solidFill>
                  <a:schemeClr val="accent1"/>
                </a:solidFill>
                <a:latin typeface="Arial" pitchFamily="34" charset="0"/>
              </a:rPr>
              <a:t> </a:t>
            </a:r>
            <a:r>
              <a:rPr lang="de-DE" sz="2000" dirty="0" err="1" smtClean="0">
                <a:solidFill>
                  <a:schemeClr val="accent1"/>
                </a:solidFill>
                <a:latin typeface="Arial" pitchFamily="34" charset="0"/>
              </a:rPr>
              <a:t>fluxes</a:t>
            </a:r>
            <a:r>
              <a:rPr lang="de-DE" sz="2000" dirty="0" smtClean="0">
                <a:solidFill>
                  <a:schemeClr val="accent1"/>
                </a:solidFill>
                <a:latin typeface="Arial" pitchFamily="34" charset="0"/>
              </a:rPr>
              <a:t> per </a:t>
            </a:r>
            <a:r>
              <a:rPr lang="de-DE" sz="2000" dirty="0" err="1" smtClean="0">
                <a:solidFill>
                  <a:schemeClr val="accent1"/>
                </a:solidFill>
                <a:latin typeface="Arial" pitchFamily="34" charset="0"/>
              </a:rPr>
              <a:t>shot</a:t>
            </a:r>
            <a:endParaRPr lang="en-US" sz="2000" dirty="0">
              <a:solidFill>
                <a:schemeClr val="accent1"/>
              </a:solidFill>
              <a:latin typeface="Arial" pitchFamily="34" charset="0"/>
            </a:endParaRPr>
          </a:p>
        </p:txBody>
      </p:sp>
      <p:pic>
        <p:nvPicPr>
          <p:cNvPr id="37" name="Picture 4" descr="M:\fwt\members\kluget\Simulationen &amp; Projekte\filamentation\a10_n100\dns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426" y="3103513"/>
            <a:ext cx="2715840" cy="188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"/>
          <p:cNvSpPr txBox="1"/>
          <p:nvPr/>
        </p:nvSpPr>
        <p:spPr>
          <a:xfrm>
            <a:off x="5397426" y="2795736"/>
            <a:ext cx="2715053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400" b="1" dirty="0" err="1" smtClean="0"/>
              <a:t>electron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energy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density</a:t>
            </a:r>
            <a:endParaRPr lang="en-US" sz="14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feld 2"/>
              <p:cNvSpPr txBox="1"/>
              <p:nvPr/>
            </p:nvSpPr>
            <p:spPr>
              <a:xfrm>
                <a:off x="1043608" y="3118906"/>
                <a:ext cx="3418500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600" i="1" dirty="0"/>
                  <a:t>U</a:t>
                </a:r>
                <a:r>
                  <a:rPr lang="de-DE" sz="1600" i="1" dirty="0" smtClean="0"/>
                  <a:t>nderstanding </a:t>
                </a:r>
                <a:r>
                  <a:rPr lang="de-DE" sz="1600" i="1" dirty="0" err="1" smtClean="0"/>
                  <a:t>laser</a:t>
                </a:r>
                <a:r>
                  <a:rPr lang="de-DE" sz="1600" i="1" dirty="0" smtClean="0"/>
                  <a:t> </a:t>
                </a:r>
                <a:r>
                  <a:rPr lang="de-DE" sz="1600" i="1" dirty="0" err="1" smtClean="0"/>
                  <a:t>ion</a:t>
                </a:r>
                <a:r>
                  <a:rPr lang="de-DE" sz="1600" i="1" dirty="0" smtClean="0"/>
                  <a:t> </a:t>
                </a:r>
                <a:r>
                  <a:rPr lang="de-DE" sz="1600" i="1" dirty="0" err="1" smtClean="0"/>
                  <a:t>accelaration</a:t>
                </a:r>
                <a:r>
                  <a:rPr lang="de-DE" sz="1600" i="1" dirty="0" smtClean="0"/>
                  <a:t> </a:t>
                </a:r>
              </a:p>
              <a:p>
                <a:pPr algn="ctr"/>
                <a:r>
                  <a:rPr lang="de-DE" sz="1600" i="1" dirty="0" err="1" smtClean="0"/>
                  <a:t>from</a:t>
                </a:r>
                <a:r>
                  <a:rPr lang="de-DE" sz="1600" i="1" dirty="0" smtClean="0"/>
                  <a:t> </a:t>
                </a:r>
                <a:r>
                  <a:rPr lang="de-DE" sz="1600" i="1" dirty="0" err="1" smtClean="0"/>
                  <a:t>solids</a:t>
                </a:r>
                <a:r>
                  <a:rPr lang="de-DE" sz="1600" i="1" dirty="0" smtClean="0"/>
                  <a:t> </a:t>
                </a:r>
                <a:r>
                  <a:rPr lang="de-DE" sz="1600" i="1" dirty="0" err="1" smtClean="0"/>
                  <a:t>by</a:t>
                </a:r>
                <a:r>
                  <a:rPr lang="de-DE" sz="1600" i="1" dirty="0" smtClean="0"/>
                  <a:t> </a:t>
                </a:r>
                <a:r>
                  <a:rPr lang="de-DE" sz="1600" i="1" dirty="0" err="1" smtClean="0"/>
                  <a:t>probing</a:t>
                </a:r>
                <a:r>
                  <a:rPr lang="de-DE" sz="1600" i="1" dirty="0" smtClean="0"/>
                  <a:t> </a:t>
                </a:r>
                <a:r>
                  <a:rPr lang="de-DE" sz="1600" i="1" dirty="0" err="1" smtClean="0"/>
                  <a:t>electron</a:t>
                </a:r>
                <a:r>
                  <a:rPr lang="de-DE" sz="1600" i="1" dirty="0" smtClean="0"/>
                  <a:t> </a:t>
                </a:r>
                <a:r>
                  <a:rPr lang="de-DE" sz="1600" i="1" dirty="0" err="1" smtClean="0"/>
                  <a:t>energy</a:t>
                </a:r>
                <a:r>
                  <a:rPr lang="de-DE" sz="1600" i="1" dirty="0" smtClean="0"/>
                  <a:t> </a:t>
                </a:r>
              </a:p>
              <a:p>
                <a:pPr algn="ctr"/>
                <a:r>
                  <a:rPr lang="de-DE" sz="1600" i="1" dirty="0" err="1" smtClean="0"/>
                  <a:t>density</a:t>
                </a:r>
                <a:r>
                  <a:rPr lang="de-DE" sz="1600" i="1" dirty="0" smtClean="0"/>
                  <a:t> in </a:t>
                </a:r>
                <a:r>
                  <a:rPr lang="de-DE" sz="1600" i="1" dirty="0" err="1" smtClean="0"/>
                  <a:t>the</a:t>
                </a:r>
                <a:r>
                  <a:rPr lang="de-DE" sz="1600" i="1" dirty="0" smtClean="0"/>
                  <a:t> </a:t>
                </a:r>
                <a:r>
                  <a:rPr lang="de-DE" sz="1600" i="1" dirty="0" err="1" smtClean="0"/>
                  <a:t>target</a:t>
                </a:r>
                <a:r>
                  <a:rPr lang="de-DE" sz="1600" i="1" dirty="0" smtClean="0"/>
                  <a:t>.</a:t>
                </a:r>
              </a:p>
              <a:p>
                <a:pPr algn="ctr"/>
                <a:r>
                  <a:rPr lang="en-US" sz="1600" i="1" dirty="0" smtClean="0">
                    <a:ea typeface="Cambria Math"/>
                  </a:rPr>
                  <a:t>Timescale for oscillations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/>
                        <a:ea typeface="Cambria Math"/>
                      </a:rPr>
                      <m:t>~</m:t>
                    </m:r>
                    <m:r>
                      <a:rPr lang="de-DE" sz="1600" b="0" i="1" smtClean="0">
                        <a:latin typeface="Cambria Math"/>
                        <a:ea typeface="Cambria Math"/>
                      </a:rPr>
                      <m:t>30</m:t>
                    </m:r>
                    <m:r>
                      <a:rPr lang="de-DE" sz="1600" b="0" i="1" smtClean="0">
                        <a:latin typeface="Cambria Math"/>
                        <a:ea typeface="Cambria Math"/>
                      </a:rPr>
                      <m:t>𝑓𝑠</m:t>
                    </m:r>
                  </m:oMath>
                </a14:m>
                <a:endParaRPr lang="en-US" sz="1600" i="1" dirty="0"/>
              </a:p>
            </p:txBody>
          </p:sp>
        </mc:Choice>
        <mc:Fallback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3118906"/>
                <a:ext cx="3418500" cy="1077218"/>
              </a:xfrm>
              <a:prstGeom prst="rect">
                <a:avLst/>
              </a:prstGeom>
              <a:blipFill rotWithShape="1">
                <a:blip r:embed="rId4"/>
                <a:stretch>
                  <a:fillRect l="-357" t="-1705" b="-6818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643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platzhalter 1"/>
          <p:cNvSpPr>
            <a:spLocks noGrp="1"/>
          </p:cNvSpPr>
          <p:nvPr>
            <p:ph type="body" sz="quarter" idx="4294967295"/>
          </p:nvPr>
        </p:nvSpPr>
        <p:spPr bwMode="auto">
          <a:xfrm>
            <a:off x="468313" y="333375"/>
            <a:ext cx="8207375" cy="43132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de-DE" sz="2200" dirty="0" smtClean="0">
                <a:solidFill>
                  <a:srgbClr val="003E89"/>
                </a:solidFill>
                <a:latin typeface="Arial" pitchFamily="34" charset="0"/>
              </a:rPr>
              <a:t>Analytical </a:t>
            </a:r>
            <a:r>
              <a:rPr lang="de-DE" sz="2200" dirty="0" err="1" smtClean="0">
                <a:solidFill>
                  <a:srgbClr val="003E89"/>
                </a:solidFill>
                <a:latin typeface="Arial" pitchFamily="34" charset="0"/>
              </a:rPr>
              <a:t>result</a:t>
            </a:r>
            <a:r>
              <a:rPr lang="de-DE" sz="2200" dirty="0" smtClean="0">
                <a:solidFill>
                  <a:srgbClr val="003E89"/>
                </a:solidFill>
                <a:latin typeface="Arial" pitchFamily="34" charset="0"/>
              </a:rPr>
              <a:t> </a:t>
            </a:r>
            <a:r>
              <a:rPr lang="de-DE" sz="2200" dirty="0" err="1" smtClean="0">
                <a:solidFill>
                  <a:srgbClr val="003E89"/>
                </a:solidFill>
                <a:latin typeface="Arial" pitchFamily="34" charset="0"/>
              </a:rPr>
              <a:t>of</a:t>
            </a:r>
            <a:r>
              <a:rPr lang="de-DE" sz="2200" dirty="0" smtClean="0">
                <a:solidFill>
                  <a:srgbClr val="003E89"/>
                </a:solidFill>
                <a:latin typeface="Arial" pitchFamily="34" charset="0"/>
              </a:rPr>
              <a:t> </a:t>
            </a:r>
            <a:r>
              <a:rPr lang="de-DE" sz="2200" dirty="0" err="1" smtClean="0">
                <a:solidFill>
                  <a:srgbClr val="003E89"/>
                </a:solidFill>
                <a:latin typeface="Arial" pitchFamily="34" charset="0"/>
              </a:rPr>
              <a:t>diffraction</a:t>
            </a:r>
            <a:r>
              <a:rPr lang="de-DE" sz="2200" dirty="0" smtClean="0">
                <a:solidFill>
                  <a:srgbClr val="003E89"/>
                </a:solidFill>
                <a:latin typeface="Arial" pitchFamily="34" charset="0"/>
              </a:rPr>
              <a:t> </a:t>
            </a:r>
            <a:r>
              <a:rPr lang="de-DE" sz="2200" dirty="0" err="1" smtClean="0">
                <a:solidFill>
                  <a:srgbClr val="003E89"/>
                </a:solidFill>
                <a:latin typeface="Arial" pitchFamily="34" charset="0"/>
              </a:rPr>
              <a:t>at</a:t>
            </a:r>
            <a:r>
              <a:rPr lang="de-DE" sz="2200" dirty="0" smtClean="0">
                <a:solidFill>
                  <a:srgbClr val="003E89"/>
                </a:solidFill>
                <a:latin typeface="Arial" pitchFamily="34" charset="0"/>
              </a:rPr>
              <a:t> </a:t>
            </a:r>
            <a:r>
              <a:rPr lang="de-DE" sz="2200" dirty="0" err="1" smtClean="0">
                <a:solidFill>
                  <a:srgbClr val="003E89"/>
                </a:solidFill>
                <a:latin typeface="Arial" pitchFamily="34" charset="0"/>
              </a:rPr>
              <a:t>arbitrarily</a:t>
            </a:r>
            <a:r>
              <a:rPr lang="de-DE" sz="2200" dirty="0" smtClean="0">
                <a:solidFill>
                  <a:srgbClr val="003E89"/>
                </a:solidFill>
                <a:latin typeface="Arial" pitchFamily="34" charset="0"/>
              </a:rPr>
              <a:t> </a:t>
            </a:r>
            <a:r>
              <a:rPr lang="de-DE" sz="2200" dirty="0" err="1" smtClean="0">
                <a:solidFill>
                  <a:srgbClr val="003E89"/>
                </a:solidFill>
                <a:latin typeface="Arial" pitchFamily="34" charset="0"/>
              </a:rPr>
              <a:t>spaced</a:t>
            </a:r>
            <a:r>
              <a:rPr lang="de-DE" sz="2200" dirty="0" smtClean="0">
                <a:solidFill>
                  <a:srgbClr val="003E89"/>
                </a:solidFill>
                <a:latin typeface="Arial" pitchFamily="34" charset="0"/>
              </a:rPr>
              <a:t> </a:t>
            </a:r>
            <a:r>
              <a:rPr lang="de-DE" sz="2200" dirty="0" err="1" smtClean="0">
                <a:solidFill>
                  <a:srgbClr val="003E89"/>
                </a:solidFill>
                <a:latin typeface="Arial" pitchFamily="34" charset="0"/>
              </a:rPr>
              <a:t>line</a:t>
            </a:r>
            <a:r>
              <a:rPr lang="de-DE" sz="2200" dirty="0" smtClean="0">
                <a:solidFill>
                  <a:srgbClr val="003E89"/>
                </a:solidFill>
                <a:latin typeface="Arial" pitchFamily="34" charset="0"/>
              </a:rPr>
              <a:t> </a:t>
            </a:r>
            <a:r>
              <a:rPr lang="de-DE" sz="2200" dirty="0" err="1" smtClean="0">
                <a:solidFill>
                  <a:srgbClr val="003E89"/>
                </a:solidFill>
                <a:latin typeface="Arial" pitchFamily="34" charset="0"/>
              </a:rPr>
              <a:t>gratings</a:t>
            </a:r>
            <a:endParaRPr lang="de-DE" sz="2200" dirty="0" smtClean="0">
              <a:solidFill>
                <a:srgbClr val="003E89"/>
              </a:solidFill>
              <a:latin typeface="Arial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40768"/>
            <a:ext cx="6444208" cy="2956326"/>
          </a:xfrm>
          <a:prstGeom prst="rect">
            <a:avLst/>
          </a:prstGeom>
        </p:spPr>
      </p:pic>
      <p:sp>
        <p:nvSpPr>
          <p:cNvPr id="4" name="Geschweifte Klammer rechts 3"/>
          <p:cNvSpPr/>
          <p:nvPr/>
        </p:nvSpPr>
        <p:spPr>
          <a:xfrm>
            <a:off x="6588224" y="1916831"/>
            <a:ext cx="216024" cy="902100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7020272" y="2106271"/>
            <a:ext cx="1530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 smtClean="0"/>
              <a:t>starting</a:t>
            </a:r>
            <a:r>
              <a:rPr lang="de-DE" sz="1400" dirty="0" smtClean="0"/>
              <a:t> </a:t>
            </a:r>
            <a:r>
              <a:rPr lang="de-DE" sz="1400" dirty="0" err="1" smtClean="0"/>
              <a:t>amplitude</a:t>
            </a:r>
            <a:endParaRPr lang="de-DE" sz="1400" dirty="0"/>
          </a:p>
          <a:p>
            <a:pPr algn="ctr"/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phase</a:t>
            </a:r>
            <a:endParaRPr lang="de-DE" sz="1400" dirty="0"/>
          </a:p>
        </p:txBody>
      </p:sp>
      <p:sp>
        <p:nvSpPr>
          <p:cNvPr id="6" name="Geschweifte Klammer rechts 5"/>
          <p:cNvSpPr/>
          <p:nvPr/>
        </p:nvSpPr>
        <p:spPr>
          <a:xfrm>
            <a:off x="6588224" y="2924943"/>
            <a:ext cx="216024" cy="1440160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6977631" y="3383413"/>
            <a:ext cx="1615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 smtClean="0">
                <a:solidFill>
                  <a:schemeClr val="accent1"/>
                </a:solidFill>
              </a:rPr>
              <a:t>evolving</a:t>
            </a:r>
            <a:r>
              <a:rPr lang="de-DE" sz="1400" dirty="0" smtClean="0">
                <a:solidFill>
                  <a:schemeClr val="accent1"/>
                </a:solidFill>
              </a:rPr>
              <a:t> pulse </a:t>
            </a:r>
            <a:r>
              <a:rPr lang="de-DE" sz="1400" dirty="0" err="1" smtClean="0">
                <a:solidFill>
                  <a:schemeClr val="accent1"/>
                </a:solidFill>
              </a:rPr>
              <a:t>from</a:t>
            </a:r>
            <a:endParaRPr lang="de-DE" sz="1400" dirty="0" smtClean="0">
              <a:solidFill>
                <a:schemeClr val="accent1"/>
              </a:solidFill>
            </a:endParaRPr>
          </a:p>
          <a:p>
            <a:pPr algn="ctr"/>
            <a:r>
              <a:rPr lang="de-DE" sz="1400" dirty="0" smtClean="0">
                <a:solidFill>
                  <a:schemeClr val="accent1"/>
                </a:solidFill>
              </a:rPr>
              <a:t> a </a:t>
            </a:r>
            <a:r>
              <a:rPr lang="de-DE" sz="1400" dirty="0" err="1" smtClean="0">
                <a:solidFill>
                  <a:schemeClr val="accent1"/>
                </a:solidFill>
              </a:rPr>
              <a:t>single</a:t>
            </a:r>
            <a:r>
              <a:rPr lang="de-DE" sz="1400" dirty="0" smtClean="0">
                <a:solidFill>
                  <a:schemeClr val="accent1"/>
                </a:solidFill>
              </a:rPr>
              <a:t> </a:t>
            </a:r>
            <a:r>
              <a:rPr lang="de-DE" sz="1400" dirty="0" err="1" smtClean="0">
                <a:solidFill>
                  <a:schemeClr val="accent1"/>
                </a:solidFill>
              </a:rPr>
              <a:t>slit</a:t>
            </a:r>
            <a:endParaRPr lang="de-DE" sz="140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468313" y="4869160"/>
                <a:ext cx="650479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Clr>
                    <a:schemeClr val="tx2"/>
                  </a:buClr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de-DE" dirty="0" smtClean="0"/>
                  <a:t> </a:t>
                </a:r>
                <a:r>
                  <a:rPr lang="de-DE" dirty="0" err="1" smtClean="0"/>
                  <a:t>complex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constant</a:t>
                </a:r>
                <a:r>
                  <a:rPr lang="de-DE" dirty="0" smtClean="0"/>
                  <a:t>, </a:t>
                </a:r>
                <a:r>
                  <a:rPr lang="de-DE" dirty="0" err="1" smtClean="0"/>
                  <a:t>where</a:t>
                </a:r>
                <a:r>
                  <a:rPr lang="de-DE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i="1" smtClean="0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de-DE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de-DE" dirty="0" smtClean="0"/>
                  <a:t> </a:t>
                </a:r>
                <a:r>
                  <a:rPr lang="de-DE" dirty="0" err="1" smtClean="0"/>
                  <a:t>represents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the</a:t>
                </a:r>
                <a:r>
                  <a:rPr lang="de-DE" dirty="0" smtClean="0"/>
                  <a:t> pulse </a:t>
                </a:r>
                <a:r>
                  <a:rPr lang="de-DE" dirty="0" err="1" smtClean="0"/>
                  <a:t>duration</a:t>
                </a:r>
                <a:endParaRPr lang="de-DE" dirty="0" smtClean="0"/>
              </a:p>
              <a:p>
                <a:pPr marL="285750" indent="-285750">
                  <a:buClr>
                    <a:schemeClr val="tx2"/>
                  </a:buClr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</a:rPr>
                          <m:t>𝑘</m:t>
                        </m:r>
                      </m:sub>
                    </m:sSub>
                    <m:r>
                      <a:rPr lang="de-DE" b="0" i="1" smtClean="0">
                        <a:latin typeface="Cambria Math"/>
                      </a:rPr>
                      <m:t>(</m:t>
                    </m:r>
                    <m:r>
                      <a:rPr lang="de-DE" b="0" i="1" smtClean="0">
                        <a:latin typeface="Cambria Math"/>
                      </a:rPr>
                      <m:t>𝑥</m:t>
                    </m:r>
                    <m:r>
                      <a:rPr lang="de-DE" b="0" i="1" smtClean="0">
                        <a:latin typeface="Cambria Math"/>
                      </a:rPr>
                      <m:t>,</m:t>
                    </m:r>
                    <m:r>
                      <a:rPr lang="de-DE" b="0" i="1" smtClean="0">
                        <a:latin typeface="Cambria Math"/>
                      </a:rPr>
                      <m:t>𝑧</m:t>
                    </m:r>
                    <m:r>
                      <a:rPr lang="de-DE" b="0" i="1" smtClean="0">
                        <a:latin typeface="Cambria Math"/>
                      </a:rPr>
                      <m:t>,</m:t>
                    </m:r>
                    <m:r>
                      <a:rPr lang="de-DE" b="0" i="1" smtClean="0">
                        <a:latin typeface="Cambria Math"/>
                      </a:rPr>
                      <m:t>𝑡</m:t>
                    </m:r>
                    <m:r>
                      <a:rPr lang="de-DE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de-DE" dirty="0" smtClean="0"/>
                  <a:t> </a:t>
                </a:r>
                <a:r>
                  <a:rPr lang="de-DE" dirty="0" err="1" smtClean="0"/>
                  <a:t>propagation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of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envelope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and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phase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evolution</a:t>
                </a:r>
                <a:endParaRPr lang="de-DE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313" y="4869160"/>
                <a:ext cx="6504794" cy="646331"/>
              </a:xfrm>
              <a:prstGeom prst="rect">
                <a:avLst/>
              </a:prstGeom>
              <a:blipFill rotWithShape="1">
                <a:blip r:embed="rId3"/>
                <a:stretch>
                  <a:fillRect l="-656" t="-4717" b="-1415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027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platzhalter 1"/>
          <p:cNvSpPr>
            <a:spLocks noGrp="1"/>
          </p:cNvSpPr>
          <p:nvPr>
            <p:ph type="body" sz="quarter" idx="4294967295"/>
          </p:nvPr>
        </p:nvSpPr>
        <p:spPr bwMode="auto">
          <a:xfrm>
            <a:off x="468313" y="333375"/>
            <a:ext cx="8207375" cy="43133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de-DE" sz="2200" dirty="0" err="1">
                <a:solidFill>
                  <a:srgbClr val="003E89"/>
                </a:solidFill>
                <a:latin typeface="Arial" pitchFamily="34" charset="0"/>
              </a:rPr>
              <a:t>S</a:t>
            </a:r>
            <a:r>
              <a:rPr lang="de-DE" sz="2200" dirty="0" err="1" smtClean="0">
                <a:solidFill>
                  <a:srgbClr val="003E89"/>
                </a:solidFill>
                <a:latin typeface="Arial" pitchFamily="34" charset="0"/>
              </a:rPr>
              <a:t>caling</a:t>
            </a:r>
            <a:r>
              <a:rPr lang="de-DE" sz="2200" dirty="0" smtClean="0">
                <a:solidFill>
                  <a:srgbClr val="003E89"/>
                </a:solidFill>
                <a:latin typeface="Arial" pitchFamily="34" charset="0"/>
              </a:rPr>
              <a:t> </a:t>
            </a:r>
            <a:r>
              <a:rPr lang="de-DE" sz="2200" dirty="0" err="1" smtClean="0">
                <a:solidFill>
                  <a:srgbClr val="003E89"/>
                </a:solidFill>
                <a:latin typeface="Arial" pitchFamily="34" charset="0"/>
              </a:rPr>
              <a:t>of</a:t>
            </a:r>
            <a:r>
              <a:rPr lang="de-DE" sz="2200" dirty="0" smtClean="0">
                <a:solidFill>
                  <a:srgbClr val="003E89"/>
                </a:solidFill>
                <a:latin typeface="Arial" pitchFamily="34" charset="0"/>
              </a:rPr>
              <a:t> experimental </a:t>
            </a:r>
            <a:r>
              <a:rPr lang="de-DE" sz="2200" dirty="0" err="1" smtClean="0">
                <a:solidFill>
                  <a:srgbClr val="003E89"/>
                </a:solidFill>
                <a:latin typeface="Arial" pitchFamily="34" charset="0"/>
              </a:rPr>
              <a:t>parameters</a:t>
            </a:r>
            <a:endParaRPr lang="de-DE" sz="2200" dirty="0" smtClean="0">
              <a:solidFill>
                <a:srgbClr val="003E89"/>
              </a:solidFill>
              <a:latin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/>
              <p:cNvSpPr txBox="1"/>
              <p:nvPr/>
            </p:nvSpPr>
            <p:spPr>
              <a:xfrm>
                <a:off x="398994" y="908720"/>
                <a:ext cx="8353557" cy="5249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chemeClr val="tx2"/>
                  </a:buClr>
                  <a:buFont typeface="Wingdings" pitchFamily="2" charset="2"/>
                  <a:buChar char="§"/>
                </a:pPr>
                <a:r>
                  <a:rPr lang="de-DE" dirty="0" smtClean="0"/>
                  <a:t>efficient </a:t>
                </a:r>
                <a:r>
                  <a:rPr lang="de-DE" dirty="0" err="1" smtClean="0"/>
                  <a:t>amplification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of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coherent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radiation</a:t>
                </a:r>
                <a:endParaRPr lang="de-DE" dirty="0"/>
              </a:p>
              <a:p>
                <a:pPr>
                  <a:buClr>
                    <a:schemeClr val="tx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/>
                            </a:rPr>
                            <m:t>10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b="0" i="1" smtClean="0">
                              <a:latin typeface="Cambria Math"/>
                            </a:rPr>
                            <m:t>𝜌</m:t>
                          </m:r>
                        </m:den>
                      </m:f>
                      <m:r>
                        <a:rPr lang="de-DE" i="1" smtClean="0">
                          <a:latin typeface="Cambria Math"/>
                          <a:ea typeface="Cambria Math"/>
                        </a:rPr>
                        <m:t>≪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1</m:t>
                      </m:r>
                    </m:oMath>
                  </m:oMathPara>
                </a14:m>
                <a:endParaRPr lang="de-DE" dirty="0" smtClean="0"/>
              </a:p>
              <a:p>
                <a:pPr>
                  <a:buClr>
                    <a:schemeClr val="tx2"/>
                  </a:buClr>
                </a:pPr>
                <a:endParaRPr lang="de-DE" dirty="0" smtClean="0"/>
              </a:p>
              <a:p>
                <a:pPr>
                  <a:buClr>
                    <a:schemeClr val="tx2"/>
                  </a:buClr>
                </a:pPr>
                <a:endParaRPr lang="de-DE" dirty="0" smtClean="0"/>
              </a:p>
              <a:p>
                <a:pPr marL="285750" indent="-285750">
                  <a:buClr>
                    <a:schemeClr val="tx2"/>
                  </a:buClr>
                  <a:buFont typeface="Wingdings" pitchFamily="2" charset="2"/>
                  <a:buChar char="§"/>
                </a:pPr>
                <a:r>
                  <a:rPr lang="de-DE" dirty="0" err="1" smtClean="0"/>
                  <a:t>electron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energy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spread</a:t>
                </a:r>
                <a:endParaRPr lang="de-DE" dirty="0" smtClean="0"/>
              </a:p>
              <a:p>
                <a:pPr>
                  <a:buClr>
                    <a:schemeClr val="tx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de-DE" b="0" i="1" smtClean="0">
                              <a:latin typeface="Cambria Math"/>
                            </a:rPr>
                            <m:t>𝐸</m:t>
                          </m:r>
                        </m:den>
                      </m:f>
                      <m:r>
                        <a:rPr lang="de-DE" i="1" smtClean="0">
                          <a:latin typeface="Cambria Math"/>
                          <a:ea typeface="Cambria Math"/>
                        </a:rPr>
                        <m:t>≤</m:t>
                      </m:r>
                      <m:f>
                        <m:fPr>
                          <m:ctrlPr>
                            <a:rPr lang="de-DE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𝑒𝑓𝑓</m:t>
                              </m:r>
                            </m:sup>
                          </m:sSup>
                        </m:num>
                        <m:den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de-DE" i="1" smtClean="0">
                          <a:latin typeface="Cambria Math"/>
                          <a:ea typeface="Cambria Math"/>
                        </a:rPr>
                        <m:t>∝</m:t>
                      </m:r>
                      <m:sSup>
                        <m:sSup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𝜙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−4/3</m:t>
                          </m:r>
                        </m:sup>
                      </m:sSup>
                    </m:oMath>
                  </m:oMathPara>
                </a14:m>
                <a:endParaRPr lang="de-DE" dirty="0"/>
              </a:p>
              <a:p>
                <a:pPr marL="285750" indent="-285750">
                  <a:buClr>
                    <a:schemeClr val="tx2"/>
                  </a:buClr>
                  <a:buFont typeface="Wingdings" pitchFamily="2" charset="2"/>
                  <a:buChar char="§"/>
                </a:pPr>
                <a:endParaRPr lang="de-DE" dirty="0" smtClean="0"/>
              </a:p>
              <a:p>
                <a:pPr marL="285750" indent="-285750">
                  <a:buClr>
                    <a:schemeClr val="tx2"/>
                  </a:buClr>
                  <a:buFont typeface="Wingdings" pitchFamily="2" charset="2"/>
                  <a:buChar char="§"/>
                </a:pPr>
                <a:endParaRPr lang="de-DE" dirty="0" smtClean="0"/>
              </a:p>
              <a:p>
                <a:pPr marL="285750" indent="-285750">
                  <a:buClr>
                    <a:schemeClr val="tx2"/>
                  </a:buClr>
                  <a:buFont typeface="Wingdings" pitchFamily="2" charset="2"/>
                  <a:buChar char="§"/>
                </a:pPr>
                <a:r>
                  <a:rPr lang="de-DE" dirty="0" err="1" smtClean="0"/>
                  <a:t>transverse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normalized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emittance</a:t>
                </a:r>
                <a:endParaRPr lang="de-DE" dirty="0" smtClean="0"/>
              </a:p>
              <a:p>
                <a:pPr>
                  <a:buClr>
                    <a:schemeClr val="tx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𝜖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≤</m:t>
                      </m:r>
                      <m:sSup>
                        <m:sSupPr>
                          <m:ctrlPr>
                            <a:rPr lang="de-DE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/>
                              <a:ea typeface="Cambria Math"/>
                            </a:rPr>
                            <m:t>𝜌</m:t>
                          </m:r>
                        </m:e>
                        <m:sup>
                          <m:r>
                            <a:rPr lang="de-DE" i="1">
                              <a:latin typeface="Cambria Math"/>
                              <a:ea typeface="Cambria Math"/>
                            </a:rPr>
                            <m:t>𝑒𝑓𝑓</m:t>
                          </m:r>
                        </m:sup>
                      </m:sSup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de-DE" i="1">
                          <a:latin typeface="Cambria Math"/>
                          <a:ea typeface="Cambria Math"/>
                        </a:rPr>
                        <m:t>𝜙</m:t>
                      </m:r>
                      <m:sSub>
                        <m:sSub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sub>
                      </m:sSub>
                      <m:f>
                        <m:f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(1+</m:t>
                          </m:r>
                          <m:sSubSup>
                            <m:sSubSupPr>
                              <m:ctrlP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/2)</m:t>
                          </m:r>
                        </m:num>
                        <m:den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4+</m:t>
                          </m:r>
                          <m:sSubSup>
                            <m:sSubSupPr>
                              <m:ctrlP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de-DE" i="1">
                          <a:latin typeface="Cambria Math"/>
                          <a:ea typeface="Cambria Math"/>
                        </a:rPr>
                        <m:t>∝</m:t>
                      </m:r>
                      <m:sSup>
                        <m:sSupPr>
                          <m:ctrlPr>
                            <a:rPr lang="de-DE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/>
                              <a:ea typeface="Cambria Math"/>
                            </a:rPr>
                            <m:t>𝛾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de-DE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/>
                              <a:ea typeface="Cambria Math"/>
                            </a:rPr>
                            <m:t>𝜙</m:t>
                          </m:r>
                        </m:e>
                        <m:sup>
                          <m:r>
                            <a:rPr lang="de-DE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  <m:r>
                            <a:rPr lang="de-DE" i="1">
                              <a:latin typeface="Cambria Math"/>
                              <a:ea typeface="Cambria Math"/>
                            </a:rPr>
                            <m:t>/3</m:t>
                          </m:r>
                        </m:sup>
                      </m:sSup>
                    </m:oMath>
                  </m:oMathPara>
                </a14:m>
                <a:endParaRPr lang="de-DE" dirty="0" smtClean="0"/>
              </a:p>
              <a:p>
                <a:pPr marL="285750" indent="-285750">
                  <a:buClr>
                    <a:schemeClr val="tx2"/>
                  </a:buClr>
                  <a:buFont typeface="Wingdings" pitchFamily="2" charset="2"/>
                  <a:buChar char="§"/>
                </a:pPr>
                <a:endParaRPr lang="de-DE" dirty="0" smtClean="0"/>
              </a:p>
              <a:p>
                <a:pPr marL="285750" indent="-285750">
                  <a:buClr>
                    <a:schemeClr val="tx2"/>
                  </a:buClr>
                  <a:buFont typeface="Wingdings" pitchFamily="2" charset="2"/>
                  <a:buChar char="§"/>
                </a:pPr>
                <a:endParaRPr lang="de-DE" dirty="0"/>
              </a:p>
              <a:p>
                <a:pPr marL="285750" indent="-285750">
                  <a:buClr>
                    <a:schemeClr val="tx2"/>
                  </a:buClr>
                  <a:buFont typeface="Wingdings" pitchFamily="2" charset="2"/>
                  <a:buChar char="§"/>
                </a:pPr>
                <a:r>
                  <a:rPr lang="de-DE" dirty="0" err="1" smtClean="0"/>
                  <a:t>transverse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laser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profile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variation</a:t>
                </a:r>
                <a:endParaRPr lang="de-DE" dirty="0"/>
              </a:p>
              <a:p>
                <a:pPr>
                  <a:buClr>
                    <a:schemeClr val="tx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>
                              <a:latin typeface="Cambria Math"/>
                              <a:ea typeface="Cambria Math"/>
                            </a:rPr>
                            <m:t>Δ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i="1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≤</m:t>
                      </m:r>
                      <m:sSup>
                        <m:sSup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𝜌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𝑒𝑓𝑓</m:t>
                          </m:r>
                        </m:sup>
                      </m:sSup>
                      <m:f>
                        <m:f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lang="de-DE" i="1">
                              <a:latin typeface="Cambria Math"/>
                              <a:ea typeface="Cambria Math"/>
                            </a:rPr>
                            <m:t>1+</m:t>
                          </m:r>
                          <m:f>
                            <m:fPr>
                              <m:type m:val="lin"/>
                              <m:ctrlPr>
                                <a:rPr lang="de-DE" i="1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de-DE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de-DE" i="1">
                                      <a:latin typeface="Cambria Math"/>
                                      <a:ea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/>
                                      <a:ea typeface="Cambria Math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de-DE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de-DE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)</m:t>
                          </m:r>
                        </m:num>
                        <m:den>
                          <m:sSubSup>
                            <m:sSubSupPr>
                              <m:ctrlPr>
                                <a:rPr lang="de-DE" i="1">
                                  <a:latin typeface="Cambria Math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i="1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de-DE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∝</m:t>
                      </m:r>
                      <m:sSup>
                        <m:sSup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𝜙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−4/3</m:t>
                          </m:r>
                        </m:sup>
                      </m:sSup>
                    </m:oMath>
                  </m:oMathPara>
                </a14:m>
                <a:endParaRPr lang="de-DE" dirty="0" smtClean="0"/>
              </a:p>
            </p:txBody>
          </p:sp>
        </mc:Choice>
        <mc:Fallback xmlns="">
          <p:sp>
            <p:nvSpPr>
              <p:cNvPr id="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994" y="908720"/>
                <a:ext cx="8353557" cy="5249066"/>
              </a:xfrm>
              <a:prstGeom prst="rect">
                <a:avLst/>
              </a:prstGeom>
              <a:blipFill rotWithShape="1">
                <a:blip r:embed="rId2"/>
                <a:stretch>
                  <a:fillRect l="-438" t="-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920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platzhalter 1"/>
          <p:cNvSpPr>
            <a:spLocks noGrp="1"/>
          </p:cNvSpPr>
          <p:nvPr>
            <p:ph type="body" sz="quarter" idx="4294967295"/>
          </p:nvPr>
        </p:nvSpPr>
        <p:spPr bwMode="auto">
          <a:xfrm>
            <a:off x="468313" y="333375"/>
            <a:ext cx="8207375" cy="43133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de-DE" sz="2200" dirty="0" err="1" smtClean="0">
                <a:solidFill>
                  <a:srgbClr val="003E89"/>
                </a:solidFill>
                <a:latin typeface="Arial" pitchFamily="34" charset="0"/>
              </a:rPr>
              <a:t>Efficient</a:t>
            </a:r>
            <a:r>
              <a:rPr lang="de-DE" sz="2200" dirty="0" smtClean="0">
                <a:solidFill>
                  <a:srgbClr val="003E89"/>
                </a:solidFill>
                <a:latin typeface="Arial" pitchFamily="34" charset="0"/>
              </a:rPr>
              <a:t> </a:t>
            </a:r>
            <a:r>
              <a:rPr lang="de-DE" sz="2200" dirty="0" err="1" smtClean="0">
                <a:solidFill>
                  <a:srgbClr val="003E89"/>
                </a:solidFill>
                <a:latin typeface="Arial" pitchFamily="34" charset="0"/>
              </a:rPr>
              <a:t>amplification</a:t>
            </a:r>
            <a:r>
              <a:rPr lang="de-DE" sz="2200" dirty="0" smtClean="0">
                <a:solidFill>
                  <a:srgbClr val="003E89"/>
                </a:solidFill>
                <a:latin typeface="Arial" pitchFamily="34" charset="0"/>
              </a:rPr>
              <a:t> </a:t>
            </a:r>
            <a:r>
              <a:rPr lang="de-DE" sz="2200" dirty="0" err="1" smtClean="0">
                <a:solidFill>
                  <a:srgbClr val="003E89"/>
                </a:solidFill>
                <a:latin typeface="Arial" pitchFamily="34" charset="0"/>
              </a:rPr>
              <a:t>of</a:t>
            </a:r>
            <a:r>
              <a:rPr lang="de-DE" sz="2200" dirty="0" smtClean="0">
                <a:solidFill>
                  <a:srgbClr val="003E89"/>
                </a:solidFill>
                <a:latin typeface="Arial" pitchFamily="34" charset="0"/>
              </a:rPr>
              <a:t> </a:t>
            </a:r>
            <a:r>
              <a:rPr lang="de-DE" sz="2200" dirty="0" err="1" smtClean="0">
                <a:solidFill>
                  <a:srgbClr val="003E89"/>
                </a:solidFill>
                <a:latin typeface="Arial" pitchFamily="34" charset="0"/>
              </a:rPr>
              <a:t>radiation</a:t>
            </a:r>
            <a:r>
              <a:rPr lang="de-DE" sz="2200" dirty="0" smtClean="0">
                <a:solidFill>
                  <a:srgbClr val="003E89"/>
                </a:solidFill>
                <a:latin typeface="Arial" pitchFamily="34" charset="0"/>
              </a:rPr>
              <a:t> </a:t>
            </a:r>
            <a:r>
              <a:rPr lang="de-DE" sz="2200" dirty="0" err="1" smtClean="0">
                <a:solidFill>
                  <a:srgbClr val="003E89"/>
                </a:solidFill>
                <a:latin typeface="Arial" pitchFamily="34" charset="0"/>
              </a:rPr>
              <a:t>under</a:t>
            </a:r>
            <a:r>
              <a:rPr lang="de-DE" sz="2200" dirty="0" smtClean="0">
                <a:solidFill>
                  <a:srgbClr val="003E89"/>
                </a:solidFill>
                <a:latin typeface="Arial" pitchFamily="34" charset="0"/>
              </a:rPr>
              <a:t> </a:t>
            </a:r>
            <a:r>
              <a:rPr lang="de-DE" sz="2200" dirty="0" err="1" smtClean="0">
                <a:solidFill>
                  <a:srgbClr val="003E89"/>
                </a:solidFill>
                <a:latin typeface="Arial" pitchFamily="34" charset="0"/>
              </a:rPr>
              <a:t>conditions</a:t>
            </a:r>
            <a:endParaRPr lang="de-DE" sz="2200" dirty="0" smtClean="0">
              <a:solidFill>
                <a:srgbClr val="003E89"/>
              </a:solidFill>
              <a:latin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/>
              <p:cNvSpPr txBox="1"/>
              <p:nvPr/>
            </p:nvSpPr>
            <p:spPr>
              <a:xfrm>
                <a:off x="394907" y="867116"/>
                <a:ext cx="3888432" cy="55884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chemeClr val="tx2"/>
                  </a:buClr>
                  <a:buFont typeface="Wingdings" pitchFamily="2" charset="2"/>
                  <a:buChar char="§"/>
                </a:pPr>
                <a:r>
                  <a:rPr lang="de-DE" dirty="0" smtClean="0"/>
                  <a:t>C</a:t>
                </a:r>
                <a:r>
                  <a:rPr lang="de-DE" dirty="0" err="1"/>
                  <a:t>oherent</a:t>
                </a:r>
                <a:r>
                  <a:rPr lang="de-DE" dirty="0"/>
                  <a:t> </a:t>
                </a:r>
                <a:r>
                  <a:rPr lang="de-DE" dirty="0" err="1"/>
                  <a:t>amplification</a:t>
                </a:r>
                <a:r>
                  <a:rPr lang="de-DE" dirty="0"/>
                  <a:t> </a:t>
                </a:r>
                <a:r>
                  <a:rPr lang="de-DE" dirty="0" err="1"/>
                  <a:t>under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angle</a:t>
                </a:r>
              </a:p>
              <a:p>
                <a:pPr>
                  <a:buClr>
                    <a:schemeClr val="tx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/>
                            </a:rPr>
                            <m:t>𝜙</m:t>
                          </m:r>
                        </m:e>
                        <m:sub>
                          <m:r>
                            <a:rPr lang="de-DE" i="1">
                              <a:latin typeface="Cambria Math"/>
                            </a:rPr>
                            <m:t>𝑠𝑐</m:t>
                          </m:r>
                        </m:sub>
                      </m:sSub>
                      <m:r>
                        <a:rPr lang="de-DE" i="1">
                          <a:latin typeface="Cambria Math"/>
                        </a:rPr>
                        <m:t>≈ </m:t>
                      </m:r>
                      <m:f>
                        <m:fPr>
                          <m:ctrlPr>
                            <a:rPr lang="de-DE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de-DE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/>
                                </a:rPr>
                                <m:t>𝑖𝑛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de-DE" dirty="0"/>
              </a:p>
              <a:p>
                <a:pPr>
                  <a:buClr>
                    <a:schemeClr val="tx2"/>
                  </a:buClr>
                </a:pPr>
                <a:endParaRPr lang="de-DE" dirty="0">
                  <a:sym typeface="Wingdings" pitchFamily="2" charset="2"/>
                </a:endParaRPr>
              </a:p>
              <a:p>
                <a:pPr marL="285750" indent="-285750">
                  <a:buClr>
                    <a:schemeClr val="tx2"/>
                  </a:buClr>
                  <a:buFont typeface="Wingdings" pitchFamily="2" charset="2"/>
                  <a:buChar char="Ø"/>
                </a:pPr>
                <a:r>
                  <a:rPr lang="de-DE" dirty="0" err="1" smtClean="0">
                    <a:sym typeface="Wingdings" pitchFamily="2" charset="2"/>
                  </a:rPr>
                  <a:t>Leakage</a:t>
                </a:r>
                <a:r>
                  <a:rPr lang="de-DE" dirty="0" smtClean="0">
                    <a:sym typeface="Wingdings" pitchFamily="2" charset="2"/>
                  </a:rPr>
                  <a:t> </a:t>
                </a:r>
                <a:r>
                  <a:rPr lang="de-DE" dirty="0" err="1">
                    <a:sym typeface="Wingdings" pitchFamily="2" charset="2"/>
                  </a:rPr>
                  <a:t>of</a:t>
                </a:r>
                <a:r>
                  <a:rPr lang="de-DE" dirty="0">
                    <a:sym typeface="Wingdings" pitchFamily="2" charset="2"/>
                  </a:rPr>
                  <a:t> </a:t>
                </a:r>
                <a:r>
                  <a:rPr lang="de-DE" dirty="0" err="1">
                    <a:sym typeface="Wingdings" pitchFamily="2" charset="2"/>
                  </a:rPr>
                  <a:t>radiation</a:t>
                </a:r>
                <a:r>
                  <a:rPr lang="de-DE" dirty="0">
                    <a:sym typeface="Wingdings" pitchFamily="2" charset="2"/>
                  </a:rPr>
                  <a:t> out </a:t>
                </a:r>
                <a:r>
                  <a:rPr lang="de-DE" dirty="0" err="1">
                    <a:sym typeface="Wingdings" pitchFamily="2" charset="2"/>
                  </a:rPr>
                  <a:t>of</a:t>
                </a:r>
                <a:r>
                  <a:rPr lang="de-DE" dirty="0">
                    <a:sym typeface="Wingdings" pitchFamily="2" charset="2"/>
                  </a:rPr>
                  <a:t> </a:t>
                </a:r>
                <a:r>
                  <a:rPr lang="de-DE" dirty="0" err="1">
                    <a:sym typeface="Wingdings" pitchFamily="2" charset="2"/>
                  </a:rPr>
                  <a:t>interaction</a:t>
                </a:r>
                <a:r>
                  <a:rPr lang="de-DE" dirty="0">
                    <a:sym typeface="Wingdings" pitchFamily="2" charset="2"/>
                  </a:rPr>
                  <a:t> </a:t>
                </a:r>
                <a:r>
                  <a:rPr lang="de-DE" dirty="0" err="1">
                    <a:sym typeface="Wingdings" pitchFamily="2" charset="2"/>
                  </a:rPr>
                  <a:t>area</a:t>
                </a:r>
                <a:r>
                  <a:rPr lang="de-DE" dirty="0">
                    <a:sym typeface="Wingdings" pitchFamily="2" charset="2"/>
                  </a:rPr>
                  <a:t> </a:t>
                </a:r>
                <a:r>
                  <a:rPr lang="de-DE" dirty="0" err="1">
                    <a:sym typeface="Wingdings" pitchFamily="2" charset="2"/>
                  </a:rPr>
                  <a:t>if</a:t>
                </a:r>
                <a:r>
                  <a:rPr lang="de-DE" dirty="0">
                    <a:sym typeface="Wingdings" pitchFamily="2" charset="2"/>
                  </a:rPr>
                  <a:t> not</a:t>
                </a:r>
                <a:endParaRPr lang="de-DE" i="1" dirty="0">
                  <a:latin typeface="Cambria Math"/>
                </a:endParaRPr>
              </a:p>
              <a:p>
                <a:pPr>
                  <a:buClr>
                    <a:schemeClr val="tx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de-DE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de-DE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latin typeface="Cambria Math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/>
                                </a:rPr>
                                <m:t>𝑖𝑛</m:t>
                              </m:r>
                            </m:sub>
                            <m:sup>
                              <m:r>
                                <a:rPr lang="de-DE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de-DE" i="1">
                          <a:latin typeface="Cambria Math"/>
                        </a:rPr>
                        <m:t>≪</m:t>
                      </m:r>
                      <m:sSub>
                        <m:sSubPr>
                          <m:ctrlPr>
                            <a:rPr lang="de-D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de-DE" i="1">
                              <a:latin typeface="Cambria Math"/>
                            </a:rPr>
                            <m:t>𝑏𝑒𝑎𝑚</m:t>
                          </m:r>
                        </m:sub>
                      </m:sSub>
                    </m:oMath>
                  </m:oMathPara>
                </a14:m>
                <a:endParaRPr lang="de-DE" dirty="0">
                  <a:sym typeface="Wingdings" pitchFamily="2" charset="2"/>
                </a:endParaRPr>
              </a:p>
              <a:p>
                <a:pPr marL="1657350" lvl="3" indent="-285750">
                  <a:buClr>
                    <a:schemeClr val="tx2"/>
                  </a:buClr>
                  <a:buFont typeface="Wingdings" pitchFamily="2" charset="2"/>
                  <a:buChar char="Ø"/>
                </a:pPr>
                <a:endParaRPr lang="de-DE" sz="1400" b="0" i="1" dirty="0" smtClean="0">
                  <a:latin typeface="Cambria Math"/>
                </a:endParaRPr>
              </a:p>
              <a:p>
                <a:pPr lvl="3">
                  <a:buClr>
                    <a:schemeClr val="tx2"/>
                  </a:buCl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sz="1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sz="1400" b="0" i="1" smtClean="0">
                            <a:latin typeface="Cambria Math"/>
                          </a:rPr>
                          <m:t>𝑤</m:t>
                        </m:r>
                      </m:e>
                      <m:sub>
                        <m:r>
                          <a:rPr lang="de-DE" sz="1400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de-DE" sz="1400" dirty="0" smtClean="0"/>
                  <a:t>…</a:t>
                </a:r>
                <a:r>
                  <a:rPr lang="de-DE" sz="1400" dirty="0" err="1" smtClean="0"/>
                  <a:t>laser</a:t>
                </a:r>
                <a:r>
                  <a:rPr lang="de-DE" sz="1400" dirty="0" smtClean="0"/>
                  <a:t> beam </a:t>
                </a:r>
                <a:r>
                  <a:rPr lang="de-DE" sz="1400" dirty="0" err="1" smtClean="0"/>
                  <a:t>width</a:t>
                </a:r>
                <a:endParaRPr lang="de-DE" sz="1400" dirty="0" smtClean="0"/>
              </a:p>
              <a:p>
                <a:pPr marL="285750" indent="-285750">
                  <a:buClr>
                    <a:schemeClr val="tx2"/>
                  </a:buClr>
                  <a:buFont typeface="Wingdings" pitchFamily="2" charset="2"/>
                  <a:buChar char="Ø"/>
                </a:pPr>
                <a:endParaRPr lang="de-DE" dirty="0" smtClean="0"/>
              </a:p>
              <a:p>
                <a:pPr marL="285750" indent="-285750">
                  <a:buClr>
                    <a:schemeClr val="tx2"/>
                  </a:buClr>
                  <a:buFont typeface="Wingdings" pitchFamily="2" charset="2"/>
                  <a:buChar char="Ø"/>
                </a:pPr>
                <a:r>
                  <a:rPr lang="de-DE" dirty="0" err="1" smtClean="0">
                    <a:sym typeface="Wingdings" pitchFamily="2" charset="2"/>
                  </a:rPr>
                  <a:t>Microbunching</a:t>
                </a:r>
                <a:r>
                  <a:rPr lang="de-DE" dirty="0" smtClean="0">
                    <a:sym typeface="Wingdings" pitchFamily="2" charset="2"/>
                  </a:rPr>
                  <a:t> </a:t>
                </a:r>
                <a:r>
                  <a:rPr lang="de-DE" dirty="0" err="1" smtClean="0">
                    <a:sym typeface="Wingdings" pitchFamily="2" charset="2"/>
                  </a:rPr>
                  <a:t>develops</a:t>
                </a:r>
                <a:r>
                  <a:rPr lang="de-DE" dirty="0" smtClean="0">
                    <a:sym typeface="Wingdings" pitchFamily="2" charset="2"/>
                  </a:rPr>
                  <a:t> </a:t>
                </a:r>
                <a:r>
                  <a:rPr lang="de-DE" dirty="0" err="1" smtClean="0">
                    <a:sym typeface="Wingdings" pitchFamily="2" charset="2"/>
                  </a:rPr>
                  <a:t>under</a:t>
                </a:r>
                <a:r>
                  <a:rPr lang="de-DE" dirty="0" smtClean="0">
                    <a:sym typeface="Wingdings" pitchFamily="2" charset="2"/>
                  </a:rPr>
                  <a:t> same</a:t>
                </a:r>
                <a:r>
                  <a:rPr lang="de-DE" dirty="0">
                    <a:sym typeface="Wingdings" pitchFamily="2" charset="2"/>
                  </a:rPr>
                  <a:t> </a:t>
                </a:r>
                <a:r>
                  <a:rPr lang="de-DE" dirty="0" smtClean="0">
                    <a:sym typeface="Wingdings" pitchFamily="2" charset="2"/>
                  </a:rPr>
                  <a:t>angle</a:t>
                </a:r>
              </a:p>
              <a:p>
                <a:pPr>
                  <a:buClr>
                    <a:schemeClr val="tx2"/>
                  </a:buClr>
                </a:pPr>
                <a:endParaRPr lang="de-DE" dirty="0">
                  <a:sym typeface="Wingdings" pitchFamily="2" charset="2"/>
                </a:endParaRPr>
              </a:p>
              <a:p>
                <a:pPr marL="285750" indent="-285750">
                  <a:buClr>
                    <a:schemeClr val="tx2"/>
                  </a:buClr>
                  <a:buFont typeface="Wingdings" pitchFamily="2" charset="2"/>
                  <a:buChar char="§"/>
                </a:pPr>
                <a:r>
                  <a:rPr lang="de-DE" dirty="0" err="1" smtClean="0"/>
                  <a:t>Spatial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and</a:t>
                </a:r>
                <a:r>
                  <a:rPr lang="de-DE" dirty="0" smtClean="0"/>
                  <a:t> temporal </a:t>
                </a:r>
                <a:r>
                  <a:rPr lang="de-DE" dirty="0" err="1" smtClean="0"/>
                  <a:t>intensity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variation</a:t>
                </a:r>
                <a:r>
                  <a:rPr lang="de-DE" dirty="0" smtClean="0"/>
                  <a:t>                                              </a:t>
                </a:r>
                <a:r>
                  <a:rPr lang="de-DE" dirty="0" smtClean="0">
                    <a:sym typeface="Wingdings" pitchFamily="2" charset="2"/>
                  </a:rPr>
                  <a:t> </a:t>
                </a:r>
                <a:r>
                  <a:rPr lang="de-DE" dirty="0" err="1">
                    <a:sym typeface="Wingdings" pitchFamily="2" charset="2"/>
                  </a:rPr>
                  <a:t>intensity</a:t>
                </a:r>
                <a:r>
                  <a:rPr lang="de-DE" dirty="0">
                    <a:sym typeface="Wingdings" pitchFamily="2" charset="2"/>
                  </a:rPr>
                  <a:t> </a:t>
                </a:r>
                <a:r>
                  <a:rPr lang="de-DE" dirty="0" err="1">
                    <a:sym typeface="Wingdings" pitchFamily="2" charset="2"/>
                  </a:rPr>
                  <a:t>condition</a:t>
                </a:r>
                <a:r>
                  <a:rPr lang="de-DE" dirty="0">
                    <a:sym typeface="Wingdings" pitchFamily="2" charset="2"/>
                  </a:rPr>
                  <a:t>:</a:t>
                </a:r>
                <a:endParaRPr lang="de-DE" dirty="0"/>
              </a:p>
              <a:p>
                <a:pPr>
                  <a:buClr>
                    <a:schemeClr val="tx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>
                              <a:latin typeface="Cambria Math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i="1">
                                  <a:latin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de-DE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de-DE" i="1">
                              <a:latin typeface="Cambria Math"/>
                            </a:rPr>
                            <m:t>/2</m:t>
                          </m:r>
                        </m:num>
                        <m:den>
                          <m:r>
                            <a:rPr lang="de-DE" i="1">
                              <a:latin typeface="Cambria Math"/>
                            </a:rPr>
                            <m:t>1+</m:t>
                          </m:r>
                          <m:sSubSup>
                            <m:sSubSup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i="1">
                                  <a:latin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de-DE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de-DE" i="1">
                              <a:latin typeface="Cambria Math"/>
                            </a:rPr>
                            <m:t>/2</m:t>
                          </m:r>
                        </m:den>
                      </m:f>
                      <m:r>
                        <a:rPr lang="de-DE" i="1">
                          <a:latin typeface="Cambria Math"/>
                          <a:ea typeface="Cambria Math"/>
                        </a:rPr>
                        <m:t>≤</m:t>
                      </m:r>
                      <m:r>
                        <a:rPr lang="de-DE" i="1"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de-DE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de-DE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de-DE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de-DE" i="1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 i="1">
                              <a:latin typeface="Cambria Math"/>
                            </a:rPr>
                            <m:t>tan</m:t>
                          </m:r>
                          <m:d>
                            <m:d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/>
                                    </a:rPr>
                                    <m:t>𝑖𝑛</m:t>
                                  </m:r>
                                </m:sub>
                              </m:sSub>
                              <m:r>
                                <a:rPr lang="de-DE" i="1">
                                  <a:latin typeface="Cambria Math"/>
                                </a:rPr>
                                <m:t>/2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de-DE" dirty="0" smtClean="0"/>
              </a:p>
            </p:txBody>
          </p:sp>
        </mc:Choice>
        <mc:Fallback xmlns="">
          <p:sp>
            <p:nvSpPr>
              <p:cNvPr id="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907" y="867116"/>
                <a:ext cx="3888432" cy="5588453"/>
              </a:xfrm>
              <a:prstGeom prst="rect">
                <a:avLst/>
              </a:prstGeom>
              <a:blipFill rotWithShape="1">
                <a:blip r:embed="rId2"/>
                <a:stretch>
                  <a:fillRect l="-1097" t="-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Gerade Verbindung 3"/>
          <p:cNvCxnSpPr/>
          <p:nvPr/>
        </p:nvCxnSpPr>
        <p:spPr>
          <a:xfrm>
            <a:off x="4156481" y="2528389"/>
            <a:ext cx="0" cy="2088232"/>
          </a:xfrm>
          <a:prstGeom prst="line">
            <a:avLst/>
          </a:prstGeom>
          <a:ln w="25400">
            <a:headEnd type="none"/>
            <a:tailEnd type="non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3936823" y="2159057"/>
                <a:ext cx="8383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𝑏𝑒𝑎𝑚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6823" y="2159057"/>
                <a:ext cx="838306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Gerade Verbindung 4"/>
          <p:cNvCxnSpPr/>
          <p:nvPr/>
        </p:nvCxnSpPr>
        <p:spPr>
          <a:xfrm>
            <a:off x="4084473" y="4616621"/>
            <a:ext cx="144016" cy="0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>
            <a:off x="4084473" y="2528389"/>
            <a:ext cx="144016" cy="0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481" y="1556792"/>
            <a:ext cx="4661465" cy="366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86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29192"/>
            <a:ext cx="4182232" cy="315212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729192"/>
            <a:ext cx="4182232" cy="3152126"/>
          </a:xfrm>
          <a:prstGeom prst="rect">
            <a:avLst/>
          </a:prstGeom>
        </p:spPr>
      </p:pic>
      <p:sp>
        <p:nvSpPr>
          <p:cNvPr id="6146" name="Textplatzhalter 1"/>
          <p:cNvSpPr>
            <a:spLocks noGrp="1"/>
          </p:cNvSpPr>
          <p:nvPr>
            <p:ph type="body" sz="quarter" idx="4294967295"/>
          </p:nvPr>
        </p:nvSpPr>
        <p:spPr bwMode="auto">
          <a:xfrm>
            <a:off x="468313" y="333375"/>
            <a:ext cx="8207375" cy="43132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de-DE" sz="2200" dirty="0" smtClean="0">
                <a:solidFill>
                  <a:srgbClr val="003E89"/>
                </a:solidFill>
                <a:latin typeface="Arial" pitchFamily="34" charset="0"/>
              </a:rPr>
              <a:t>1.5D-FEL </a:t>
            </a:r>
            <a:r>
              <a:rPr lang="de-DE" sz="2200" dirty="0" err="1" smtClean="0">
                <a:solidFill>
                  <a:srgbClr val="003E89"/>
                </a:solidFill>
                <a:latin typeface="Arial" pitchFamily="34" charset="0"/>
              </a:rPr>
              <a:t>theory</a:t>
            </a:r>
            <a:r>
              <a:rPr lang="de-DE" sz="2200" dirty="0" smtClean="0">
                <a:solidFill>
                  <a:srgbClr val="003E89"/>
                </a:solidFill>
                <a:latin typeface="Arial" pitchFamily="34" charset="0"/>
              </a:rPr>
              <a:t> </a:t>
            </a:r>
            <a:r>
              <a:rPr lang="de-DE" sz="2200" dirty="0" err="1" smtClean="0">
                <a:solidFill>
                  <a:srgbClr val="003E89"/>
                </a:solidFill>
                <a:latin typeface="Arial" pitchFamily="34" charset="0"/>
              </a:rPr>
              <a:t>with</a:t>
            </a:r>
            <a:r>
              <a:rPr lang="de-DE" sz="2200" dirty="0" smtClean="0">
                <a:solidFill>
                  <a:srgbClr val="003E89"/>
                </a:solidFill>
                <a:latin typeface="Arial" pitchFamily="34" charset="0"/>
              </a:rPr>
              <a:t> TWTS </a:t>
            </a:r>
            <a:r>
              <a:rPr lang="de-DE" sz="2200" dirty="0" err="1" smtClean="0">
                <a:solidFill>
                  <a:srgbClr val="003E89"/>
                </a:solidFill>
                <a:latin typeface="Arial" pitchFamily="34" charset="0"/>
              </a:rPr>
              <a:t>geometry</a:t>
            </a:r>
            <a:endParaRPr lang="de-DE" sz="2200" dirty="0" smtClean="0">
              <a:solidFill>
                <a:srgbClr val="003E89"/>
              </a:solidFill>
              <a:latin typeface="Arial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51520" y="917907"/>
            <a:ext cx="26447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2"/>
              </a:buClr>
              <a:buFont typeface="Wingdings" pitchFamily="2" charset="2"/>
              <a:buChar char="§"/>
            </a:pPr>
            <a:r>
              <a:rPr lang="de-DE" sz="1600" dirty="0" smtClean="0"/>
              <a:t>Ansatz </a:t>
            </a:r>
            <a:r>
              <a:rPr lang="de-DE" sz="1600" dirty="0" err="1" smtClean="0"/>
              <a:t>for</a:t>
            </a:r>
            <a:r>
              <a:rPr lang="de-DE" sz="1600" dirty="0" smtClean="0"/>
              <a:t> </a:t>
            </a:r>
            <a:r>
              <a:rPr lang="de-DE" sz="1600" dirty="0" err="1" smtClean="0"/>
              <a:t>undulator</a:t>
            </a:r>
            <a:r>
              <a:rPr lang="de-DE" sz="1600" dirty="0" smtClean="0"/>
              <a:t> </a:t>
            </a:r>
            <a:r>
              <a:rPr lang="de-DE" sz="1600" dirty="0" err="1" smtClean="0"/>
              <a:t>field</a:t>
            </a:r>
            <a:r>
              <a:rPr lang="de-DE" sz="1600" dirty="0" smtClean="0"/>
              <a:t>:</a:t>
            </a:r>
            <a:endParaRPr lang="de-DE" sz="1600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1482" y="1256461"/>
            <a:ext cx="5904656" cy="293296"/>
          </a:xfrm>
          <a:prstGeom prst="rect">
            <a:avLst/>
          </a:prstGeom>
        </p:spPr>
      </p:pic>
      <p:sp>
        <p:nvSpPr>
          <p:cNvPr id="16" name="Geschweifte Klammer links 15"/>
          <p:cNvSpPr/>
          <p:nvPr/>
        </p:nvSpPr>
        <p:spPr>
          <a:xfrm rot="16200000">
            <a:off x="3283755" y="1123171"/>
            <a:ext cx="216024" cy="1069196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/>
          <p:cNvSpPr txBox="1"/>
          <p:nvPr/>
        </p:nvSpPr>
        <p:spPr>
          <a:xfrm>
            <a:off x="2702697" y="1765781"/>
            <a:ext cx="12236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 smtClean="0">
                <a:solidFill>
                  <a:schemeClr val="accent1"/>
                </a:solidFill>
              </a:rPr>
              <a:t>envelope</a:t>
            </a:r>
            <a:r>
              <a:rPr lang="de-DE" sz="1400" dirty="0" smtClean="0">
                <a:solidFill>
                  <a:schemeClr val="accent1"/>
                </a:solidFill>
              </a:rPr>
              <a:t> </a:t>
            </a:r>
            <a:r>
              <a:rPr lang="de-DE" sz="1400" dirty="0" err="1" smtClean="0">
                <a:solidFill>
                  <a:schemeClr val="accent1"/>
                </a:solidFill>
              </a:rPr>
              <a:t>with</a:t>
            </a:r>
            <a:endParaRPr lang="de-DE" sz="1400" dirty="0" smtClean="0">
              <a:solidFill>
                <a:schemeClr val="accent1"/>
              </a:solidFill>
            </a:endParaRPr>
          </a:p>
          <a:p>
            <a:pPr algn="ctr"/>
            <a:r>
              <a:rPr lang="de-DE" sz="1400" dirty="0" smtClean="0">
                <a:solidFill>
                  <a:schemeClr val="accent1"/>
                </a:solidFill>
              </a:rPr>
              <a:t>pulse front </a:t>
            </a:r>
            <a:r>
              <a:rPr lang="de-DE" sz="1400" dirty="0" err="1" smtClean="0">
                <a:solidFill>
                  <a:schemeClr val="accent1"/>
                </a:solidFill>
              </a:rPr>
              <a:t>tilt</a:t>
            </a:r>
            <a:endParaRPr lang="de-DE" sz="1400" dirty="0">
              <a:solidFill>
                <a:schemeClr val="accent1"/>
              </a:solidFill>
            </a:endParaRPr>
          </a:p>
        </p:txBody>
      </p:sp>
      <p:sp>
        <p:nvSpPr>
          <p:cNvPr id="18" name="Geschweifte Klammer links 17"/>
          <p:cNvSpPr/>
          <p:nvPr/>
        </p:nvSpPr>
        <p:spPr>
          <a:xfrm rot="16200000">
            <a:off x="4446598" y="1119054"/>
            <a:ext cx="216024" cy="1069196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18"/>
          <p:cNvSpPr txBox="1"/>
          <p:nvPr/>
        </p:nvSpPr>
        <p:spPr>
          <a:xfrm>
            <a:off x="4012909" y="1765781"/>
            <a:ext cx="15393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 smtClean="0">
                <a:solidFill>
                  <a:schemeClr val="accent1"/>
                </a:solidFill>
              </a:rPr>
              <a:t>phase</a:t>
            </a:r>
            <a:r>
              <a:rPr lang="de-DE" sz="1400" dirty="0" smtClean="0">
                <a:solidFill>
                  <a:schemeClr val="accent1"/>
                </a:solidFill>
              </a:rPr>
              <a:t> </a:t>
            </a:r>
            <a:r>
              <a:rPr lang="de-DE" sz="1400" dirty="0" err="1" smtClean="0">
                <a:solidFill>
                  <a:schemeClr val="accent1"/>
                </a:solidFill>
              </a:rPr>
              <a:t>propagating</a:t>
            </a:r>
            <a:endParaRPr lang="de-DE" sz="1400" dirty="0" smtClean="0">
              <a:solidFill>
                <a:schemeClr val="accent1"/>
              </a:solidFill>
            </a:endParaRPr>
          </a:p>
          <a:p>
            <a:pPr algn="ctr"/>
            <a:r>
              <a:rPr lang="de-DE" sz="1400" dirty="0" err="1" smtClean="0">
                <a:solidFill>
                  <a:schemeClr val="accent1"/>
                </a:solidFill>
              </a:rPr>
              <a:t>under</a:t>
            </a:r>
            <a:r>
              <a:rPr lang="de-DE" sz="1400" dirty="0" smtClean="0">
                <a:solidFill>
                  <a:schemeClr val="accent1"/>
                </a:solidFill>
              </a:rPr>
              <a:t> angle</a:t>
            </a:r>
            <a:endParaRPr lang="de-DE" sz="1400" dirty="0">
              <a:solidFill>
                <a:schemeClr val="accent1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251520" y="2289001"/>
            <a:ext cx="59987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2"/>
              </a:buClr>
              <a:buFont typeface="Wingdings" pitchFamily="2" charset="2"/>
              <a:buChar char="§"/>
            </a:pPr>
            <a:r>
              <a:rPr lang="de-DE" sz="1600" dirty="0" smtClean="0"/>
              <a:t>TWTS </a:t>
            </a:r>
            <a:r>
              <a:rPr lang="de-DE" sz="1600" dirty="0" err="1" smtClean="0"/>
              <a:t>field</a:t>
            </a:r>
            <a:r>
              <a:rPr lang="de-DE" sz="1600" dirty="0" smtClean="0"/>
              <a:t> </a:t>
            </a:r>
            <a:r>
              <a:rPr lang="de-DE" sz="1600" dirty="0" err="1" smtClean="0"/>
              <a:t>causes</a:t>
            </a:r>
            <a:r>
              <a:rPr lang="de-DE" sz="1600" dirty="0" smtClean="0"/>
              <a:t> </a:t>
            </a:r>
            <a:r>
              <a:rPr lang="de-DE" sz="1600" dirty="0" err="1" smtClean="0"/>
              <a:t>only</a:t>
            </a:r>
            <a:r>
              <a:rPr lang="de-DE" sz="1600" dirty="0" smtClean="0"/>
              <a:t> </a:t>
            </a:r>
            <a:r>
              <a:rPr lang="de-DE" sz="1600" dirty="0" err="1" smtClean="0"/>
              <a:t>minor</a:t>
            </a:r>
            <a:r>
              <a:rPr lang="de-DE" sz="1600" dirty="0" smtClean="0"/>
              <a:t> </a:t>
            </a:r>
            <a:r>
              <a:rPr lang="de-DE" sz="1600" dirty="0" err="1" smtClean="0"/>
              <a:t>changes</a:t>
            </a:r>
            <a:r>
              <a:rPr lang="de-DE" sz="1600" dirty="0" smtClean="0"/>
              <a:t> in 1D-FEL </a:t>
            </a:r>
            <a:r>
              <a:rPr lang="de-DE" sz="1600" dirty="0" err="1" smtClean="0"/>
              <a:t>equations</a:t>
            </a:r>
            <a:endParaRPr lang="de-DE" sz="1600" dirty="0" smtClean="0"/>
          </a:p>
          <a:p>
            <a:pPr marL="285750" indent="-285750">
              <a:buClr>
                <a:schemeClr val="tx2"/>
              </a:buClr>
              <a:buFont typeface="Wingdings" pitchFamily="2" charset="2"/>
              <a:buChar char="§"/>
            </a:pPr>
            <a:r>
              <a:rPr lang="de-DE" sz="1600" dirty="0" smtClean="0"/>
              <a:t>Phase </a:t>
            </a:r>
            <a:r>
              <a:rPr lang="de-DE" sz="1600" dirty="0" err="1" smtClean="0"/>
              <a:t>space</a:t>
            </a:r>
            <a:r>
              <a:rPr lang="de-DE" sz="1600" dirty="0" smtClean="0"/>
              <a:t> </a:t>
            </a:r>
            <a:r>
              <a:rPr lang="de-DE" sz="1600" dirty="0" err="1" smtClean="0"/>
              <a:t>comparison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TWTS-</a:t>
            </a:r>
            <a:r>
              <a:rPr lang="de-DE" sz="1600" dirty="0" err="1" smtClean="0"/>
              <a:t>optical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magnetic</a:t>
            </a:r>
            <a:r>
              <a:rPr lang="de-DE" sz="1600" dirty="0" smtClean="0"/>
              <a:t> </a:t>
            </a:r>
            <a:r>
              <a:rPr lang="de-DE" sz="1600" dirty="0" err="1" smtClean="0"/>
              <a:t>undulator</a:t>
            </a:r>
            <a:endParaRPr lang="de-DE" sz="1600" dirty="0" smtClean="0"/>
          </a:p>
        </p:txBody>
      </p:sp>
      <p:sp>
        <p:nvSpPr>
          <p:cNvPr id="21" name="Textfeld 20"/>
          <p:cNvSpPr txBox="1"/>
          <p:nvPr/>
        </p:nvSpPr>
        <p:spPr>
          <a:xfrm>
            <a:off x="5268386" y="3008804"/>
            <a:ext cx="11753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tx2"/>
                </a:solidFill>
              </a:rPr>
              <a:t>TWTS </a:t>
            </a:r>
            <a:r>
              <a:rPr lang="de-DE" sz="1400" dirty="0" err="1" smtClean="0">
                <a:solidFill>
                  <a:schemeClr val="tx2"/>
                </a:solidFill>
              </a:rPr>
              <a:t>optical</a:t>
            </a:r>
            <a:endParaRPr lang="de-DE" sz="1400" dirty="0" smtClean="0">
              <a:solidFill>
                <a:schemeClr val="tx2"/>
              </a:solidFill>
            </a:endParaRPr>
          </a:p>
          <a:p>
            <a:pPr algn="ctr"/>
            <a:r>
              <a:rPr lang="de-DE" sz="1400" dirty="0" err="1" smtClean="0">
                <a:solidFill>
                  <a:schemeClr val="tx2"/>
                </a:solidFill>
              </a:rPr>
              <a:t>undulator</a:t>
            </a:r>
            <a:endParaRPr lang="de-DE" sz="1400" dirty="0">
              <a:solidFill>
                <a:schemeClr val="tx2"/>
              </a:solidFill>
            </a:endParaRPr>
          </a:p>
        </p:txBody>
      </p:sp>
      <p:sp>
        <p:nvSpPr>
          <p:cNvPr id="24" name="Ellipse 23"/>
          <p:cNvSpPr/>
          <p:nvPr/>
        </p:nvSpPr>
        <p:spPr>
          <a:xfrm>
            <a:off x="7575648" y="4269742"/>
            <a:ext cx="72008" cy="7066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Ellipse 26"/>
          <p:cNvSpPr/>
          <p:nvPr/>
        </p:nvSpPr>
        <p:spPr>
          <a:xfrm>
            <a:off x="7042250" y="4269743"/>
            <a:ext cx="72008" cy="7066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Ellipse 27"/>
          <p:cNvSpPr/>
          <p:nvPr/>
        </p:nvSpPr>
        <p:spPr>
          <a:xfrm>
            <a:off x="6879022" y="4267021"/>
            <a:ext cx="72008" cy="7066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Ellipse 28"/>
          <p:cNvSpPr/>
          <p:nvPr/>
        </p:nvSpPr>
        <p:spPr>
          <a:xfrm>
            <a:off x="6317216" y="4267020"/>
            <a:ext cx="72008" cy="7066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Ellipse 29"/>
          <p:cNvSpPr/>
          <p:nvPr/>
        </p:nvSpPr>
        <p:spPr>
          <a:xfrm>
            <a:off x="5614605" y="4269742"/>
            <a:ext cx="72008" cy="70665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Ellipse 30"/>
          <p:cNvSpPr/>
          <p:nvPr/>
        </p:nvSpPr>
        <p:spPr>
          <a:xfrm>
            <a:off x="8300630" y="4267021"/>
            <a:ext cx="72008" cy="70665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Textfeld 33"/>
          <p:cNvSpPr txBox="1"/>
          <p:nvPr/>
        </p:nvSpPr>
        <p:spPr>
          <a:xfrm>
            <a:off x="251520" y="5849528"/>
            <a:ext cx="797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2"/>
              </a:buClr>
              <a:buFont typeface="Wingdings" pitchFamily="2" charset="2"/>
              <a:buChar char="§"/>
            </a:pPr>
            <a:r>
              <a:rPr lang="de-DE" sz="1600" dirty="0" smtClean="0">
                <a:solidFill>
                  <a:schemeClr val="accent6"/>
                </a:solidFill>
              </a:rPr>
              <a:t>In TWTS still </a:t>
            </a:r>
            <a:r>
              <a:rPr lang="de-DE" sz="1600" dirty="0" err="1" smtClean="0">
                <a:solidFill>
                  <a:schemeClr val="accent6"/>
                </a:solidFill>
              </a:rPr>
              <a:t>bounded</a:t>
            </a:r>
            <a:r>
              <a:rPr lang="de-DE" sz="1600" dirty="0" smtClean="0">
                <a:solidFill>
                  <a:schemeClr val="accent6"/>
                </a:solidFill>
              </a:rPr>
              <a:t> </a:t>
            </a:r>
            <a:r>
              <a:rPr lang="de-DE" sz="1600" dirty="0" err="1" smtClean="0">
                <a:solidFill>
                  <a:schemeClr val="accent6"/>
                </a:solidFill>
              </a:rPr>
              <a:t>motions</a:t>
            </a:r>
            <a:r>
              <a:rPr lang="de-DE" sz="1600" dirty="0" smtClean="0">
                <a:solidFill>
                  <a:schemeClr val="accent6"/>
                </a:solidFill>
              </a:rPr>
              <a:t> </a:t>
            </a:r>
            <a:r>
              <a:rPr lang="de-DE" sz="1600" dirty="0" err="1" smtClean="0">
                <a:solidFill>
                  <a:schemeClr val="accent6"/>
                </a:solidFill>
              </a:rPr>
              <a:t>of</a:t>
            </a:r>
            <a:r>
              <a:rPr lang="de-DE" sz="1600" dirty="0" smtClean="0">
                <a:solidFill>
                  <a:schemeClr val="accent6"/>
                </a:solidFill>
              </a:rPr>
              <a:t> </a:t>
            </a:r>
            <a:r>
              <a:rPr lang="de-DE" sz="1600" dirty="0" err="1" smtClean="0">
                <a:solidFill>
                  <a:schemeClr val="accent6"/>
                </a:solidFill>
              </a:rPr>
              <a:t>electrons</a:t>
            </a:r>
            <a:r>
              <a:rPr lang="de-DE" sz="1600" dirty="0" smtClean="0">
                <a:solidFill>
                  <a:schemeClr val="accent6"/>
                </a:solidFill>
              </a:rPr>
              <a:t> </a:t>
            </a:r>
            <a:r>
              <a:rPr lang="de-DE" sz="1600" dirty="0" err="1" smtClean="0">
                <a:solidFill>
                  <a:schemeClr val="accent6"/>
                </a:solidFill>
              </a:rPr>
              <a:t>around</a:t>
            </a:r>
            <a:r>
              <a:rPr lang="de-DE" sz="1600" dirty="0" smtClean="0">
                <a:solidFill>
                  <a:schemeClr val="accent6"/>
                </a:solidFill>
              </a:rPr>
              <a:t> a </a:t>
            </a:r>
            <a:r>
              <a:rPr lang="de-DE" sz="1600" dirty="0" err="1" smtClean="0">
                <a:solidFill>
                  <a:schemeClr val="accent6"/>
                </a:solidFill>
              </a:rPr>
              <a:t>common</a:t>
            </a:r>
            <a:r>
              <a:rPr lang="de-DE" sz="1600" dirty="0" smtClean="0">
                <a:solidFill>
                  <a:schemeClr val="accent6"/>
                </a:solidFill>
              </a:rPr>
              <a:t> </a:t>
            </a:r>
            <a:r>
              <a:rPr lang="de-DE" sz="1600" dirty="0" err="1" smtClean="0">
                <a:solidFill>
                  <a:schemeClr val="accent6"/>
                </a:solidFill>
              </a:rPr>
              <a:t>ponderomotive</a:t>
            </a:r>
            <a:r>
              <a:rPr lang="de-DE" sz="1600" dirty="0" smtClean="0">
                <a:solidFill>
                  <a:schemeClr val="accent6"/>
                </a:solidFill>
              </a:rPr>
              <a:t> </a:t>
            </a:r>
            <a:r>
              <a:rPr lang="de-DE" sz="1600" dirty="0" err="1" smtClean="0">
                <a:solidFill>
                  <a:schemeClr val="accent6"/>
                </a:solidFill>
              </a:rPr>
              <a:t>force</a:t>
            </a:r>
            <a:r>
              <a:rPr lang="de-DE" sz="1600" dirty="0" smtClean="0">
                <a:solidFill>
                  <a:schemeClr val="accent6"/>
                </a:solidFill>
              </a:rPr>
              <a:t> </a:t>
            </a:r>
            <a:r>
              <a:rPr lang="de-DE" sz="1600" dirty="0" err="1" smtClean="0">
                <a:solidFill>
                  <a:schemeClr val="accent6"/>
                </a:solidFill>
              </a:rPr>
              <a:t>phase</a:t>
            </a:r>
            <a:endParaRPr lang="de-DE" sz="1600" dirty="0" smtClean="0">
              <a:solidFill>
                <a:schemeClr val="accent6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278" y="315952"/>
            <a:ext cx="2195736" cy="2174314"/>
          </a:xfrm>
          <a:prstGeom prst="rect">
            <a:avLst/>
          </a:prstGeom>
        </p:spPr>
      </p:pic>
      <p:sp>
        <p:nvSpPr>
          <p:cNvPr id="38" name="Textfeld 37"/>
          <p:cNvSpPr txBox="1"/>
          <p:nvPr/>
        </p:nvSpPr>
        <p:spPr>
          <a:xfrm>
            <a:off x="823774" y="3013700"/>
            <a:ext cx="9399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tx2"/>
                </a:solidFill>
              </a:rPr>
              <a:t>real</a:t>
            </a:r>
          </a:p>
          <a:p>
            <a:pPr algn="ctr"/>
            <a:r>
              <a:rPr lang="de-DE" sz="1400" dirty="0" err="1" smtClean="0">
                <a:solidFill>
                  <a:schemeClr val="tx2"/>
                </a:solidFill>
              </a:rPr>
              <a:t>magnetic</a:t>
            </a:r>
            <a:endParaRPr lang="de-DE" sz="1400" dirty="0" smtClean="0">
              <a:solidFill>
                <a:schemeClr val="tx2"/>
              </a:solidFill>
            </a:endParaRPr>
          </a:p>
          <a:p>
            <a:pPr algn="ctr"/>
            <a:r>
              <a:rPr lang="de-DE" sz="1400" dirty="0" err="1" smtClean="0">
                <a:solidFill>
                  <a:schemeClr val="tx2"/>
                </a:solidFill>
              </a:rPr>
              <a:t>undulator</a:t>
            </a:r>
            <a:endParaRPr lang="de-DE" sz="1400" dirty="0">
              <a:solidFill>
                <a:schemeClr val="tx2"/>
              </a:solidFill>
            </a:endParaRPr>
          </a:p>
        </p:txBody>
      </p:sp>
      <p:sp>
        <p:nvSpPr>
          <p:cNvPr id="39" name="Ellipse 38"/>
          <p:cNvSpPr/>
          <p:nvPr/>
        </p:nvSpPr>
        <p:spPr>
          <a:xfrm>
            <a:off x="3112316" y="4267092"/>
            <a:ext cx="72008" cy="7066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Ellipse 39"/>
          <p:cNvSpPr/>
          <p:nvPr/>
        </p:nvSpPr>
        <p:spPr>
          <a:xfrm>
            <a:off x="2578918" y="4267093"/>
            <a:ext cx="72008" cy="7066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Ellipse 40"/>
          <p:cNvSpPr/>
          <p:nvPr/>
        </p:nvSpPr>
        <p:spPr>
          <a:xfrm>
            <a:off x="2415690" y="4264371"/>
            <a:ext cx="72008" cy="7066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Ellipse 41"/>
          <p:cNvSpPr/>
          <p:nvPr/>
        </p:nvSpPr>
        <p:spPr>
          <a:xfrm>
            <a:off x="1853884" y="4264370"/>
            <a:ext cx="72008" cy="7066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Ellipse 42"/>
          <p:cNvSpPr/>
          <p:nvPr/>
        </p:nvSpPr>
        <p:spPr>
          <a:xfrm>
            <a:off x="1151273" y="4267092"/>
            <a:ext cx="72008" cy="70665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Ellipse 43"/>
          <p:cNvSpPr/>
          <p:nvPr/>
        </p:nvSpPr>
        <p:spPr>
          <a:xfrm>
            <a:off x="3837298" y="4264371"/>
            <a:ext cx="72008" cy="70665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626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platzhalter 1"/>
          <p:cNvSpPr>
            <a:spLocks noGrp="1"/>
          </p:cNvSpPr>
          <p:nvPr>
            <p:ph type="body" sz="quarter" idx="4294967295"/>
          </p:nvPr>
        </p:nvSpPr>
        <p:spPr bwMode="auto">
          <a:xfrm>
            <a:off x="468313" y="333375"/>
            <a:ext cx="8207375" cy="43132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de-DE" sz="2200" dirty="0" smtClean="0">
                <a:solidFill>
                  <a:srgbClr val="003E89"/>
                </a:solidFill>
                <a:latin typeface="Arial" pitchFamily="34" charset="0"/>
              </a:rPr>
              <a:t>Summary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467544" y="1772816"/>
            <a:ext cx="82089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Font typeface="Wingdings" pitchFamily="2" charset="2"/>
              <a:buChar char="§"/>
            </a:pPr>
            <a:r>
              <a:rPr lang="de-DE" dirty="0" err="1" smtClean="0"/>
              <a:t>Traveling</a:t>
            </a:r>
            <a:r>
              <a:rPr lang="de-DE" dirty="0" smtClean="0"/>
              <a:t>-Wave Thomson </a:t>
            </a:r>
            <a:r>
              <a:rPr lang="de-DE" dirty="0" err="1"/>
              <a:t>S</a:t>
            </a:r>
            <a:r>
              <a:rPr lang="de-DE" dirty="0" err="1" smtClean="0"/>
              <a:t>cattering</a:t>
            </a:r>
            <a:r>
              <a:rPr lang="de-DE" dirty="0" smtClean="0"/>
              <a:t> </a:t>
            </a:r>
            <a:r>
              <a:rPr lang="de-DE" dirty="0" err="1" smtClean="0"/>
              <a:t>provides</a:t>
            </a:r>
            <a:r>
              <a:rPr lang="de-DE" dirty="0" smtClean="0"/>
              <a:t> </a:t>
            </a:r>
            <a:r>
              <a:rPr lang="de-DE" dirty="0" err="1" smtClean="0"/>
              <a:t>optical</a:t>
            </a:r>
            <a:r>
              <a:rPr lang="de-DE" dirty="0" smtClean="0"/>
              <a:t> </a:t>
            </a:r>
            <a:r>
              <a:rPr lang="de-DE" dirty="0" err="1" smtClean="0"/>
              <a:t>undulators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length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several</a:t>
            </a:r>
            <a:r>
              <a:rPr lang="de-DE" dirty="0" smtClean="0"/>
              <a:t> </a:t>
            </a:r>
            <a:r>
              <a:rPr lang="de-DE" dirty="0" err="1" smtClean="0"/>
              <a:t>hundred</a:t>
            </a:r>
            <a:r>
              <a:rPr lang="de-DE" dirty="0" smtClean="0"/>
              <a:t> </a:t>
            </a:r>
            <a:r>
              <a:rPr lang="de-DE" dirty="0" err="1" smtClean="0"/>
              <a:t>undulator</a:t>
            </a:r>
            <a:r>
              <a:rPr lang="de-DE" dirty="0" smtClean="0"/>
              <a:t> </a:t>
            </a:r>
            <a:r>
              <a:rPr lang="de-DE" dirty="0" err="1" smtClean="0"/>
              <a:t>periods</a:t>
            </a:r>
            <a:endParaRPr lang="de-DE" dirty="0"/>
          </a:p>
          <a:p>
            <a:pPr>
              <a:buClr>
                <a:schemeClr val="tx2"/>
              </a:buClr>
            </a:pPr>
            <a:endParaRPr lang="de-DE" dirty="0" smtClean="0"/>
          </a:p>
          <a:p>
            <a:pPr>
              <a:buClr>
                <a:schemeClr val="tx2"/>
              </a:buClr>
            </a:pPr>
            <a:endParaRPr lang="de-DE" dirty="0" smtClean="0"/>
          </a:p>
          <a:p>
            <a:pPr marL="285750" indent="-285750">
              <a:buClr>
                <a:schemeClr val="tx2"/>
              </a:buClr>
              <a:buFont typeface="Wingdings" pitchFamily="2" charset="2"/>
              <a:buChar char="§"/>
            </a:pPr>
            <a:r>
              <a:rPr lang="de-DE" dirty="0" smtClean="0"/>
              <a:t>Optical </a:t>
            </a:r>
            <a:r>
              <a:rPr lang="de-DE" dirty="0" err="1" smtClean="0"/>
              <a:t>free</a:t>
            </a:r>
            <a:r>
              <a:rPr lang="de-DE" dirty="0" smtClean="0"/>
              <a:t> </a:t>
            </a:r>
            <a:r>
              <a:rPr lang="de-DE" dirty="0" err="1" smtClean="0"/>
              <a:t>electron</a:t>
            </a:r>
            <a:r>
              <a:rPr lang="de-DE" dirty="0" smtClean="0"/>
              <a:t> </a:t>
            </a:r>
            <a:r>
              <a:rPr lang="de-DE" dirty="0" err="1" smtClean="0"/>
              <a:t>lasers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realized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TWTS in </a:t>
            </a:r>
            <a:r>
              <a:rPr lang="de-DE" dirty="0" err="1" smtClean="0"/>
              <a:t>small</a:t>
            </a:r>
            <a:r>
              <a:rPr lang="de-DE" dirty="0" smtClean="0"/>
              <a:t> </a:t>
            </a:r>
            <a:r>
              <a:rPr lang="de-DE" dirty="0" err="1" smtClean="0"/>
              <a:t>interaction</a:t>
            </a:r>
            <a:r>
              <a:rPr lang="de-DE" dirty="0" smtClean="0"/>
              <a:t> angle </a:t>
            </a:r>
            <a:r>
              <a:rPr lang="de-DE" dirty="0" err="1" smtClean="0"/>
              <a:t>regimes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79768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platzhalter 1"/>
          <p:cNvSpPr>
            <a:spLocks noGrp="1"/>
          </p:cNvSpPr>
          <p:nvPr>
            <p:ph type="body" sz="quarter" idx="4294967295"/>
          </p:nvPr>
        </p:nvSpPr>
        <p:spPr bwMode="auto">
          <a:xfrm>
            <a:off x="468313" y="333375"/>
            <a:ext cx="8207375" cy="9350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de-DE" sz="2200" smtClean="0">
                <a:solidFill>
                  <a:srgbClr val="003E89"/>
                </a:solidFill>
                <a:latin typeface="Arial" pitchFamily="34" charset="0"/>
              </a:rPr>
              <a:t>TITEL (22pt)</a:t>
            </a:r>
          </a:p>
          <a:p>
            <a:pPr marL="0" indent="0">
              <a:buFont typeface="Arial" pitchFamily="34" charset="0"/>
              <a:buNone/>
            </a:pPr>
            <a:r>
              <a:rPr lang="de-DE" sz="2200" smtClean="0">
                <a:solidFill>
                  <a:srgbClr val="003E89"/>
                </a:solidFill>
                <a:latin typeface="Arial" pitchFamily="34" charset="0"/>
              </a:rPr>
              <a:t>Subtitel (22pt)</a:t>
            </a:r>
            <a:endParaRPr lang="de-DE" sz="1200" smtClean="0">
              <a:solidFill>
                <a:srgbClr val="003E89"/>
              </a:solidFill>
              <a:latin typeface="Arial" pitchFamily="34" charset="0"/>
            </a:endParaRPr>
          </a:p>
          <a:p>
            <a:pPr marL="0" indent="0">
              <a:buFont typeface="Arial" pitchFamily="34" charset="0"/>
              <a:buNone/>
            </a:pPr>
            <a:endParaRPr lang="de-DE" sz="2200" smtClean="0">
              <a:solidFill>
                <a:srgbClr val="003E89"/>
              </a:solidFill>
              <a:latin typeface="Arial" pitchFamily="34" charset="0"/>
            </a:endParaRPr>
          </a:p>
        </p:txBody>
      </p:sp>
      <p:sp>
        <p:nvSpPr>
          <p:cNvPr id="6147" name="Textplatzhalter 2"/>
          <p:cNvSpPr>
            <a:spLocks noGrp="1"/>
          </p:cNvSpPr>
          <p:nvPr>
            <p:ph type="body" sz="quarter" idx="4294967295"/>
          </p:nvPr>
        </p:nvSpPr>
        <p:spPr bwMode="auto">
          <a:xfrm>
            <a:off x="468313" y="1557338"/>
            <a:ext cx="4319587" cy="2159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de-DE" sz="2000" smtClean="0">
                <a:latin typeface="Arial" pitchFamily="34" charset="0"/>
              </a:rPr>
              <a:t>Text (20 pt)</a:t>
            </a:r>
          </a:p>
        </p:txBody>
      </p:sp>
      <p:sp>
        <p:nvSpPr>
          <p:cNvPr id="6148" name="Textplatzhalter 2"/>
          <p:cNvSpPr>
            <a:spLocks/>
          </p:cNvSpPr>
          <p:nvPr/>
        </p:nvSpPr>
        <p:spPr bwMode="auto">
          <a:xfrm>
            <a:off x="468313" y="3068638"/>
            <a:ext cx="6408737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003E89"/>
              </a:buClr>
              <a:buFont typeface="Wingdings" pitchFamily="2" charset="2"/>
              <a:buNone/>
            </a:pPr>
            <a:r>
              <a:rPr lang="de-DE" sz="2000">
                <a:latin typeface="Arial" pitchFamily="34" charset="0"/>
              </a:rPr>
              <a:t>Titel Text (20 pt)</a:t>
            </a:r>
            <a:endParaRPr lang="de-DE" sz="1200">
              <a:latin typeface="Arial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003E89"/>
              </a:buClr>
              <a:buFont typeface="Wingdings" pitchFamily="2" charset="2"/>
              <a:buChar char="§"/>
            </a:pPr>
            <a:r>
              <a:rPr lang="de-DE">
                <a:latin typeface="Arial" pitchFamily="34" charset="0"/>
              </a:rPr>
              <a:t>Folie 1 (18 pt)</a:t>
            </a:r>
            <a:endParaRPr lang="de-DE" sz="1200">
              <a:latin typeface="Arial" pitchFamily="34" charset="0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rgbClr val="003E89"/>
              </a:buClr>
              <a:buFont typeface="Wingdings" pitchFamily="2" charset="2"/>
              <a:buChar char="§"/>
            </a:pPr>
            <a:r>
              <a:rPr lang="de-DE" sz="1600">
                <a:latin typeface="Arial" pitchFamily="34" charset="0"/>
              </a:rPr>
              <a:t>Folie 1.1 (16 pt)</a:t>
            </a:r>
            <a:endParaRPr lang="de-DE" sz="1200">
              <a:latin typeface="Arial" pitchFamily="34" charset="0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rgbClr val="003E89"/>
              </a:buClr>
              <a:buFont typeface="Wingdings" pitchFamily="2" charset="2"/>
              <a:buChar char="§"/>
            </a:pPr>
            <a:r>
              <a:rPr lang="de-DE" sz="1600">
                <a:latin typeface="Arial" pitchFamily="34" charset="0"/>
              </a:rPr>
              <a:t>Folie 1.2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rgbClr val="003E89"/>
              </a:buClr>
              <a:buFont typeface="Wingdings" pitchFamily="2" charset="2"/>
              <a:buChar char="§"/>
            </a:pPr>
            <a:r>
              <a:rPr lang="de-DE" sz="1600">
                <a:latin typeface="Arial" pitchFamily="34" charset="0"/>
              </a:rPr>
              <a:t>Folie 1.3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323850" y="6021388"/>
            <a:ext cx="48244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>
                <a:latin typeface="Arial" pitchFamily="34" charset="0"/>
              </a:rPr>
              <a:t>Schriftgrößen können angepasst werden!</a:t>
            </a:r>
          </a:p>
        </p:txBody>
      </p:sp>
    </p:spTree>
    <p:extLst>
      <p:ext uri="{BB962C8B-B14F-4D97-AF65-F5344CB8AC3E}">
        <p14:creationId xmlns:p14="http://schemas.microsoft.com/office/powerpoint/2010/main" val="285225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15816" y="2459504"/>
            <a:ext cx="771236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6000" dirty="0" smtClean="0">
                <a:solidFill>
                  <a:schemeClr val="tx2"/>
                </a:solidFill>
                <a:latin typeface="Arial" pitchFamily="34" charset="0"/>
              </a:rPr>
              <a:t>How can we increase </a:t>
            </a:r>
          </a:p>
          <a:p>
            <a:pPr algn="ctr"/>
            <a:r>
              <a:rPr lang="de-CH" sz="6000" dirty="0" smtClean="0">
                <a:solidFill>
                  <a:schemeClr val="tx2"/>
                </a:solidFill>
                <a:latin typeface="Arial" pitchFamily="34" charset="0"/>
              </a:rPr>
              <a:t>the per shot yield?</a:t>
            </a:r>
          </a:p>
        </p:txBody>
      </p:sp>
    </p:spTree>
    <p:extLst>
      <p:ext uri="{BB962C8B-B14F-4D97-AF65-F5344CB8AC3E}">
        <p14:creationId xmlns:p14="http://schemas.microsoft.com/office/powerpoint/2010/main" val="172196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020272" y="5914231"/>
            <a:ext cx="2054627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146" name="Textplatzhalter 1"/>
          <p:cNvSpPr>
            <a:spLocks noGrp="1"/>
          </p:cNvSpPr>
          <p:nvPr>
            <p:ph type="body" sz="quarter" idx="4294967295"/>
          </p:nvPr>
        </p:nvSpPr>
        <p:spPr bwMode="auto">
          <a:xfrm>
            <a:off x="309934" y="333375"/>
            <a:ext cx="8207375" cy="43132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de-DE" sz="2200" dirty="0" smtClean="0">
                <a:solidFill>
                  <a:srgbClr val="003E89"/>
                </a:solidFill>
                <a:latin typeface="Arial" pitchFamily="34" charset="0"/>
              </a:rPr>
              <a:t>Head-on geometries are limited in per shot yield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068409" y="2237177"/>
            <a:ext cx="2714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prstClr val="black"/>
                </a:solidFill>
              </a:rPr>
              <a:t>Intensity is greatly reduced</a:t>
            </a:r>
          </a:p>
          <a:p>
            <a:r>
              <a:rPr lang="de-DE" dirty="0" smtClean="0">
                <a:solidFill>
                  <a:prstClr val="black"/>
                </a:solidFill>
              </a:rPr>
              <a:t>out of focus: </a:t>
            </a:r>
            <a:endParaRPr lang="de-DE" dirty="0">
              <a:solidFill>
                <a:prstClr val="black"/>
              </a:solidFill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92" y="2204071"/>
            <a:ext cx="3321373" cy="147807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feld 12"/>
              <p:cNvSpPr txBox="1"/>
              <p:nvPr/>
            </p:nvSpPr>
            <p:spPr>
              <a:xfrm>
                <a:off x="1959120" y="2391065"/>
                <a:ext cx="43640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600" i="1" smtClean="0">
                              <a:solidFill>
                                <a:srgbClr val="F79646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600" i="1" smtClean="0">
                              <a:solidFill>
                                <a:srgbClr val="F79646"/>
                              </a:solidFill>
                              <a:latin typeface="Cambria Math"/>
                            </a:rPr>
                            <m:t>𝑧</m:t>
                          </m:r>
                        </m:e>
                        <m:sub>
                          <m:r>
                            <a:rPr lang="de-DE" sz="1600" i="1" smtClean="0">
                              <a:solidFill>
                                <a:srgbClr val="F79646"/>
                              </a:solidFill>
                              <a:latin typeface="Cambria Math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de-DE" sz="1600" dirty="0">
                  <a:solidFill>
                    <a:srgbClr val="F79646"/>
                  </a:solidFill>
                </a:endParaRPr>
              </a:p>
            </p:txBody>
          </p:sp>
        </mc:Choice>
        <mc:Fallback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9120" y="2391065"/>
                <a:ext cx="436402" cy="33855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Grafik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210" y="2883508"/>
            <a:ext cx="1728787" cy="509587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634552"/>
            <a:ext cx="2887774" cy="1738875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3734484" y="2795362"/>
            <a:ext cx="144016" cy="881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101" y="1124744"/>
            <a:ext cx="900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smtClean="0"/>
              <a:t>The yield can be increased by increasing the interaction length or by increasing the laser power</a:t>
            </a:r>
            <a:endParaRPr lang="de-DE" dirty="0"/>
          </a:p>
        </p:txBody>
      </p:sp>
      <p:sp>
        <p:nvSpPr>
          <p:cNvPr id="17" name="Textfeld 1"/>
          <p:cNvSpPr txBox="1"/>
          <p:nvPr/>
        </p:nvSpPr>
        <p:spPr>
          <a:xfrm>
            <a:off x="349508" y="1734531"/>
            <a:ext cx="8353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</a:pPr>
            <a:r>
              <a:rPr lang="de-CH" dirty="0" smtClean="0">
                <a:solidFill>
                  <a:schemeClr val="accent1"/>
                </a:solidFill>
              </a:rPr>
              <a:t>1)</a:t>
            </a:r>
            <a:r>
              <a:rPr lang="de-CH" dirty="0" smtClean="0"/>
              <a:t>   Increasing the interaction length is limited by the Rayleigh length</a:t>
            </a:r>
          </a:p>
        </p:txBody>
      </p:sp>
      <p:sp>
        <p:nvSpPr>
          <p:cNvPr id="18" name="Textfeld 1"/>
          <p:cNvSpPr txBox="1"/>
          <p:nvPr/>
        </p:nvSpPr>
        <p:spPr>
          <a:xfrm>
            <a:off x="370100" y="4130496"/>
            <a:ext cx="8353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</a:pPr>
            <a:r>
              <a:rPr lang="de-CH" dirty="0" smtClean="0">
                <a:solidFill>
                  <a:schemeClr val="accent1"/>
                </a:solidFill>
              </a:rPr>
              <a:t>2)</a:t>
            </a:r>
            <a:r>
              <a:rPr lang="de-CH" dirty="0" smtClean="0"/>
              <a:t>   Increasing the laser power is limited by nonlinear Thomson scattering</a:t>
            </a:r>
            <a:endParaRPr lang="de-DE" dirty="0"/>
          </a:p>
        </p:txBody>
      </p:sp>
      <p:sp>
        <p:nvSpPr>
          <p:cNvPr id="19" name="Textfeld 4"/>
          <p:cNvSpPr txBox="1"/>
          <p:nvPr/>
        </p:nvSpPr>
        <p:spPr>
          <a:xfrm>
            <a:off x="5078310" y="5138608"/>
            <a:ext cx="30121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prstClr val="black"/>
                </a:solidFill>
              </a:rPr>
              <a:t>Nonlinear Thomson scattering</a:t>
            </a:r>
          </a:p>
          <a:p>
            <a:r>
              <a:rPr lang="de-CH" dirty="0">
                <a:solidFill>
                  <a:prstClr val="black"/>
                </a:solidFill>
              </a:rPr>
              <a:t>r</a:t>
            </a:r>
            <a:r>
              <a:rPr lang="de-CH" dirty="0" smtClean="0">
                <a:solidFill>
                  <a:prstClr val="black"/>
                </a:solidFill>
              </a:rPr>
              <a:t>esults in a large bandwidth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12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platzhalter 1"/>
          <p:cNvSpPr>
            <a:spLocks noGrp="1"/>
          </p:cNvSpPr>
          <p:nvPr>
            <p:ph type="body" sz="quarter" idx="4294967295"/>
          </p:nvPr>
        </p:nvSpPr>
        <p:spPr bwMode="auto">
          <a:xfrm>
            <a:off x="468313" y="333375"/>
            <a:ext cx="8424167" cy="43133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de-DE" sz="2200" dirty="0" smtClean="0">
                <a:solidFill>
                  <a:srgbClr val="003E89"/>
                </a:solidFill>
                <a:latin typeface="Arial" pitchFamily="34" charset="0"/>
              </a:rPr>
              <a:t>Head-on Thomson scattering can not be a high brightness source</a:t>
            </a:r>
            <a:endParaRPr lang="de-DE" sz="2200" dirty="0" smtClean="0">
              <a:solidFill>
                <a:srgbClr val="003E89"/>
              </a:solidFill>
              <a:latin typeface="Arial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82804" y="2132856"/>
            <a:ext cx="5476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tx2"/>
              </a:buClr>
            </a:pPr>
            <a:r>
              <a:rPr lang="de-DE" sz="2400" dirty="0" smtClean="0">
                <a:solidFill>
                  <a:schemeClr val="accent1"/>
                </a:solidFill>
                <a:latin typeface="Arial" pitchFamily="34" charset="0"/>
              </a:rPr>
              <a:t>For brilliant radiation sources we need:</a:t>
            </a:r>
            <a:endParaRPr lang="de-DE" sz="2400" dirty="0">
              <a:solidFill>
                <a:schemeClr val="accent1"/>
              </a:solidFill>
              <a:latin typeface="Arial" pitchFamily="34" charset="0"/>
            </a:endParaRPr>
          </a:p>
        </p:txBody>
      </p:sp>
      <p:sp>
        <p:nvSpPr>
          <p:cNvPr id="4" name="Textfeld 1"/>
          <p:cNvSpPr txBox="1"/>
          <p:nvPr/>
        </p:nvSpPr>
        <p:spPr>
          <a:xfrm>
            <a:off x="2409389" y="2828836"/>
            <a:ext cx="43252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2"/>
              </a:buClr>
              <a:buFont typeface="Wingdings" pitchFamily="2" charset="2"/>
              <a:buChar char="§"/>
            </a:pPr>
            <a:r>
              <a:rPr lang="de-DE" sz="2400" dirty="0" smtClean="0">
                <a:solidFill>
                  <a:schemeClr val="accent1"/>
                </a:solidFill>
                <a:latin typeface="Arial" pitchFamily="34" charset="0"/>
              </a:rPr>
              <a:t>long interaction length</a:t>
            </a:r>
            <a:endParaRPr lang="de-DE" sz="2400" dirty="0" smtClean="0">
              <a:solidFill>
                <a:schemeClr val="accent1"/>
              </a:solidFill>
              <a:latin typeface="Arial" pitchFamily="34" charset="0"/>
            </a:endParaRPr>
          </a:p>
          <a:p>
            <a:pPr>
              <a:buClr>
                <a:schemeClr val="tx2"/>
              </a:buClr>
            </a:pPr>
            <a:endParaRPr lang="de-DE" sz="2400" dirty="0">
              <a:solidFill>
                <a:schemeClr val="accent1"/>
              </a:solidFill>
              <a:latin typeface="Arial" pitchFamily="34" charset="0"/>
            </a:endParaRPr>
          </a:p>
          <a:p>
            <a:pPr marL="285750" indent="-285750">
              <a:buClr>
                <a:schemeClr val="tx2"/>
              </a:buClr>
              <a:buFont typeface="Wingdings" pitchFamily="2" charset="2"/>
              <a:buChar char="§"/>
            </a:pPr>
            <a:r>
              <a:rPr lang="de-DE" sz="2400" dirty="0" smtClean="0">
                <a:solidFill>
                  <a:schemeClr val="accent1"/>
                </a:solidFill>
                <a:latin typeface="Arial" pitchFamily="34" charset="0"/>
              </a:rPr>
              <a:t>at moderate laser intensities</a:t>
            </a:r>
            <a:endParaRPr lang="de-DE" sz="2400" dirty="0">
              <a:solidFill>
                <a:schemeClr val="accent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32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84" name="Group 6183"/>
          <p:cNvGrpSpPr/>
          <p:nvPr/>
        </p:nvGrpSpPr>
        <p:grpSpPr>
          <a:xfrm>
            <a:off x="2394499" y="3465314"/>
            <a:ext cx="4328830" cy="2879011"/>
            <a:chOff x="4805472" y="908969"/>
            <a:chExt cx="4328830" cy="2879011"/>
          </a:xfrm>
        </p:grpSpPr>
        <p:sp>
          <p:nvSpPr>
            <p:cNvPr id="61" name="Oval 60"/>
            <p:cNvSpPr/>
            <p:nvPr/>
          </p:nvSpPr>
          <p:spPr>
            <a:xfrm rot="5400000">
              <a:off x="6501835" y="142512"/>
              <a:ext cx="936103" cy="4328830"/>
            </a:xfrm>
            <a:prstGeom prst="ellipse">
              <a:avLst/>
            </a:prstGeom>
            <a:noFill/>
            <a:ln>
              <a:solidFill>
                <a:srgbClr val="FF3300"/>
              </a:solidFill>
            </a:ln>
            <a:scene3d>
              <a:camera prst="orthographicFront">
                <a:rot lat="0" lon="0" rev="189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68" name="Straight Connector 67"/>
            <p:cNvCxnSpPr/>
            <p:nvPr/>
          </p:nvCxnSpPr>
          <p:spPr>
            <a:xfrm>
              <a:off x="5581403" y="1335854"/>
              <a:ext cx="1015340" cy="0"/>
            </a:xfrm>
            <a:prstGeom prst="line">
              <a:avLst/>
            </a:prstGeom>
            <a:ln w="127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5676405" y="1482204"/>
              <a:ext cx="1086592" cy="0"/>
            </a:xfrm>
            <a:prstGeom prst="line">
              <a:avLst/>
            </a:prstGeom>
            <a:ln w="127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5771408" y="1623886"/>
              <a:ext cx="1151906" cy="0"/>
            </a:xfrm>
            <a:prstGeom prst="line">
              <a:avLst/>
            </a:prstGeom>
            <a:ln w="127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5498275" y="1195826"/>
              <a:ext cx="914400" cy="0"/>
            </a:xfrm>
            <a:prstGeom prst="line">
              <a:avLst/>
            </a:prstGeom>
            <a:ln w="127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5438899" y="1050124"/>
              <a:ext cx="771896" cy="0"/>
            </a:xfrm>
            <a:prstGeom prst="line">
              <a:avLst/>
            </a:prstGeom>
            <a:ln w="127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5403273" y="908969"/>
              <a:ext cx="581891" cy="1"/>
            </a:xfrm>
            <a:prstGeom prst="line">
              <a:avLst/>
            </a:prstGeom>
            <a:ln w="127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6234545" y="2199950"/>
              <a:ext cx="1282536" cy="0"/>
            </a:xfrm>
            <a:prstGeom prst="line">
              <a:avLst/>
            </a:prstGeom>
            <a:ln w="127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6359236" y="2346300"/>
              <a:ext cx="1294411" cy="0"/>
            </a:xfrm>
            <a:prstGeom prst="line">
              <a:avLst/>
            </a:prstGeom>
            <a:ln w="127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6495803" y="2487982"/>
              <a:ext cx="1282535" cy="0"/>
            </a:xfrm>
            <a:prstGeom prst="line">
              <a:avLst/>
            </a:prstGeom>
            <a:ln w="127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6109855" y="2059922"/>
              <a:ext cx="1284858" cy="0"/>
            </a:xfrm>
            <a:prstGeom prst="line">
              <a:avLst/>
            </a:prstGeom>
            <a:ln w="127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5979226" y="1914220"/>
              <a:ext cx="1258784" cy="0"/>
            </a:xfrm>
            <a:prstGeom prst="line">
              <a:avLst/>
            </a:prstGeom>
            <a:ln w="127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V="1">
              <a:off x="5866981" y="1773065"/>
              <a:ext cx="1222588" cy="1"/>
            </a:xfrm>
            <a:prstGeom prst="line">
              <a:avLst/>
            </a:prstGeom>
            <a:ln w="127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7083631" y="3063338"/>
              <a:ext cx="1145969" cy="0"/>
            </a:xfrm>
            <a:prstGeom prst="line">
              <a:avLst/>
            </a:prstGeom>
            <a:ln w="127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7267699" y="3209688"/>
              <a:ext cx="1050966" cy="0"/>
            </a:xfrm>
            <a:prstGeom prst="line">
              <a:avLst/>
            </a:prstGeom>
            <a:ln w="127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7433953" y="3351370"/>
              <a:ext cx="961902" cy="0"/>
            </a:xfrm>
            <a:prstGeom prst="line">
              <a:avLst/>
            </a:prstGeom>
            <a:ln w="127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6923314" y="2918286"/>
              <a:ext cx="1187533" cy="0"/>
            </a:xfrm>
            <a:prstGeom prst="line">
              <a:avLst/>
            </a:prstGeom>
            <a:ln w="127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6786748" y="2777608"/>
              <a:ext cx="1229096" cy="0"/>
            </a:xfrm>
            <a:prstGeom prst="line">
              <a:avLst/>
            </a:prstGeom>
            <a:ln w="127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V="1">
              <a:off x="6631914" y="2636453"/>
              <a:ext cx="1271115" cy="1"/>
            </a:xfrm>
            <a:prstGeom prst="line">
              <a:avLst/>
            </a:prstGeom>
            <a:ln w="127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8116784" y="3787980"/>
              <a:ext cx="427512" cy="0"/>
            </a:xfrm>
            <a:prstGeom prst="line">
              <a:avLst/>
            </a:prstGeom>
            <a:ln w="127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7825839" y="3642278"/>
              <a:ext cx="700644" cy="0"/>
            </a:xfrm>
            <a:prstGeom prst="line">
              <a:avLst/>
            </a:prstGeom>
            <a:ln w="127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flipV="1">
              <a:off x="7650694" y="3501123"/>
              <a:ext cx="834225" cy="1"/>
            </a:xfrm>
            <a:prstGeom prst="line">
              <a:avLst/>
            </a:prstGeom>
            <a:ln w="127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46" name="Textplatzhalter 1"/>
          <p:cNvSpPr>
            <a:spLocks noGrp="1"/>
          </p:cNvSpPr>
          <p:nvPr>
            <p:ph type="body" sz="quarter" idx="4294967295"/>
          </p:nvPr>
        </p:nvSpPr>
        <p:spPr bwMode="auto">
          <a:xfrm>
            <a:off x="323528" y="333375"/>
            <a:ext cx="8712967" cy="43132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de-DE" sz="2200" dirty="0" smtClean="0">
                <a:solidFill>
                  <a:srgbClr val="003E89"/>
                </a:solidFill>
                <a:latin typeface="Arial" pitchFamily="34" charset="0"/>
              </a:rPr>
              <a:t>Traveling-Wave Thomson-Scattering realizes long optical undulators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4327592" y="4405928"/>
            <a:ext cx="540715" cy="936103"/>
            <a:chOff x="4297468" y="3434164"/>
            <a:chExt cx="540715" cy="936103"/>
          </a:xfrm>
        </p:grpSpPr>
        <p:sp>
          <p:nvSpPr>
            <p:cNvPr id="7" name="Oval 6"/>
            <p:cNvSpPr/>
            <p:nvPr/>
          </p:nvSpPr>
          <p:spPr>
            <a:xfrm rot="5400000">
              <a:off x="4099774" y="3631858"/>
              <a:ext cx="936103" cy="540715"/>
            </a:xfrm>
            <a:prstGeom prst="ellipse">
              <a:avLst/>
            </a:prstGeom>
            <a:noFill/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4297468" y="3933056"/>
              <a:ext cx="513712" cy="0"/>
            </a:xfrm>
            <a:prstGeom prst="line">
              <a:avLst/>
            </a:prstGeom>
            <a:ln w="127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329808" y="4077072"/>
              <a:ext cx="481372" cy="0"/>
            </a:xfrm>
            <a:prstGeom prst="line">
              <a:avLst/>
            </a:prstGeom>
            <a:ln w="127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4363468" y="4220974"/>
              <a:ext cx="399213" cy="114"/>
            </a:xfrm>
            <a:prstGeom prst="line">
              <a:avLst/>
            </a:prstGeom>
            <a:ln w="127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4310969" y="3789040"/>
              <a:ext cx="513712" cy="0"/>
            </a:xfrm>
            <a:prstGeom prst="line">
              <a:avLst/>
            </a:prstGeom>
            <a:ln w="127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4351474" y="3645024"/>
              <a:ext cx="432702" cy="0"/>
            </a:xfrm>
            <a:prstGeom prst="line">
              <a:avLst/>
            </a:prstGeom>
            <a:ln w="127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4427984" y="3505922"/>
              <a:ext cx="282693" cy="249"/>
            </a:xfrm>
            <a:prstGeom prst="line">
              <a:avLst/>
            </a:prstGeom>
            <a:ln w="127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2395500" y="4401129"/>
            <a:ext cx="4328830" cy="936103"/>
            <a:chOff x="4297468" y="3434164"/>
            <a:chExt cx="540715" cy="936103"/>
          </a:xfrm>
        </p:grpSpPr>
        <p:sp>
          <p:nvSpPr>
            <p:cNvPr id="46" name="Oval 45"/>
            <p:cNvSpPr/>
            <p:nvPr/>
          </p:nvSpPr>
          <p:spPr>
            <a:xfrm rot="5400000">
              <a:off x="4099774" y="3631858"/>
              <a:ext cx="936103" cy="540715"/>
            </a:xfrm>
            <a:prstGeom prst="ellipse">
              <a:avLst/>
            </a:prstGeom>
            <a:noFill/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4297468" y="3933056"/>
              <a:ext cx="540465" cy="648"/>
            </a:xfrm>
            <a:prstGeom prst="line">
              <a:avLst/>
            </a:prstGeom>
            <a:ln w="127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4318932" y="4077072"/>
              <a:ext cx="502165" cy="2334"/>
            </a:xfrm>
            <a:prstGeom prst="line">
              <a:avLst/>
            </a:prstGeom>
            <a:ln w="127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4365146" y="4220974"/>
              <a:ext cx="399213" cy="114"/>
            </a:xfrm>
            <a:prstGeom prst="line">
              <a:avLst/>
            </a:prstGeom>
            <a:ln w="127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4305753" y="3788004"/>
              <a:ext cx="524649" cy="5024"/>
            </a:xfrm>
            <a:prstGeom prst="line">
              <a:avLst/>
            </a:prstGeom>
            <a:ln w="127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4345917" y="3647326"/>
              <a:ext cx="446831" cy="0"/>
            </a:xfrm>
            <a:prstGeom prst="line">
              <a:avLst/>
            </a:prstGeom>
            <a:ln w="127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4427984" y="3505922"/>
              <a:ext cx="282693" cy="249"/>
            </a:xfrm>
            <a:prstGeom prst="line">
              <a:avLst/>
            </a:prstGeom>
            <a:ln w="127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" name="Straight Arrow Connector 4"/>
          <p:cNvCxnSpPr/>
          <p:nvPr/>
        </p:nvCxnSpPr>
        <p:spPr>
          <a:xfrm>
            <a:off x="3890143" y="3722930"/>
            <a:ext cx="1477222" cy="0"/>
          </a:xfrm>
          <a:prstGeom prst="straightConnector1">
            <a:avLst/>
          </a:prstGeom>
          <a:solidFill>
            <a:srgbClr val="33CC33">
              <a:alpha val="80000"/>
            </a:srgbClr>
          </a:solidFill>
          <a:ln w="38100">
            <a:solidFill>
              <a:srgbClr val="008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Oval 137"/>
          <p:cNvSpPr/>
          <p:nvPr/>
        </p:nvSpPr>
        <p:spPr>
          <a:xfrm>
            <a:off x="3089956" y="3446820"/>
            <a:ext cx="936103" cy="556347"/>
          </a:xfrm>
          <a:prstGeom prst="ellipse">
            <a:avLst/>
          </a:prstGeom>
          <a:solidFill>
            <a:srgbClr val="3333CC">
              <a:alpha val="40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Oval 5"/>
          <p:cNvSpPr/>
          <p:nvPr/>
        </p:nvSpPr>
        <p:spPr>
          <a:xfrm>
            <a:off x="3089956" y="3483718"/>
            <a:ext cx="742716" cy="482730"/>
          </a:xfrm>
          <a:prstGeom prst="ellipse">
            <a:avLst/>
          </a:prstGeom>
          <a:solidFill>
            <a:srgbClr val="92D050">
              <a:alpha val="80000"/>
            </a:srgbClr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223323" y="3544278"/>
                <a:ext cx="4951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CH" b="0" i="1" smtClean="0">
                              <a:solidFill>
                                <a:srgbClr val="008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8000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de-CH" b="0" i="1" smtClean="0">
                              <a:solidFill>
                                <a:srgbClr val="008000"/>
                              </a:solidFill>
                              <a:latin typeface="Cambria Math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de-CH" dirty="0">
                  <a:solidFill>
                    <a:srgbClr val="008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3323" y="3544278"/>
                <a:ext cx="495136" cy="36933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8" name="Straight Arrow Connector 167"/>
          <p:cNvCxnSpPr/>
          <p:nvPr/>
        </p:nvCxnSpPr>
        <p:spPr>
          <a:xfrm flipV="1">
            <a:off x="4604459" y="2685460"/>
            <a:ext cx="1" cy="1648867"/>
          </a:xfrm>
          <a:prstGeom prst="straightConnector1">
            <a:avLst/>
          </a:prstGeom>
          <a:solidFill>
            <a:srgbClr val="33CC33">
              <a:alpha val="80000"/>
            </a:srgbClr>
          </a:solidFill>
          <a:ln w="38100">
            <a:solidFill>
              <a:srgbClr val="FF33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 flipV="1">
            <a:off x="3223323" y="4314348"/>
            <a:ext cx="2595304" cy="15064"/>
          </a:xfrm>
          <a:prstGeom prst="straightConnector1">
            <a:avLst/>
          </a:prstGeom>
          <a:ln w="25400">
            <a:solidFill>
              <a:schemeClr val="accent6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156294" y="4321878"/>
                <a:ext cx="6170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CH" b="1" i="1" smtClean="0">
                              <a:solidFill>
                                <a:schemeClr val="accent6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CH" b="1" i="1" smtClean="0">
                              <a:solidFill>
                                <a:schemeClr val="accent6"/>
                              </a:solidFill>
                              <a:latin typeface="Cambria Math"/>
                            </a:rPr>
                            <m:t>𝑳</m:t>
                          </m:r>
                        </m:e>
                        <m:sub>
                          <m:r>
                            <a:rPr lang="de-CH" b="1" i="0" smtClean="0">
                              <a:solidFill>
                                <a:schemeClr val="accent6"/>
                              </a:solidFill>
                              <a:latin typeface="Cambria Math"/>
                            </a:rPr>
                            <m:t>𝐢𝐧𝐭</m:t>
                          </m:r>
                        </m:sub>
                      </m:sSub>
                    </m:oMath>
                  </m:oMathPara>
                </a14:m>
                <a:endParaRPr lang="de-CH" b="1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6294" y="4321878"/>
                <a:ext cx="617092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49677" y="2174428"/>
            <a:ext cx="29727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smtClean="0">
                <a:solidFill>
                  <a:schemeClr val="accent1"/>
                </a:solidFill>
              </a:rPr>
              <a:t>1)  </a:t>
            </a:r>
            <a:r>
              <a:rPr lang="de-CH" dirty="0" smtClean="0"/>
              <a:t>Reduce the local intensity</a:t>
            </a:r>
          </a:p>
          <a:p>
            <a:r>
              <a:rPr lang="de-CH" dirty="0" smtClean="0"/>
              <a:t>      of  a high power laser </a:t>
            </a:r>
          </a:p>
          <a:p>
            <a:r>
              <a:rPr lang="de-CH" dirty="0"/>
              <a:t> </a:t>
            </a:r>
            <a:r>
              <a:rPr lang="de-CH" dirty="0" smtClean="0"/>
              <a:t>     by making the pulse wider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6133323" y="2174428"/>
            <a:ext cx="25971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smtClean="0">
                <a:solidFill>
                  <a:schemeClr val="accent1"/>
                </a:solidFill>
              </a:rPr>
              <a:t>2)</a:t>
            </a:r>
            <a:r>
              <a:rPr lang="de-CH" dirty="0" smtClean="0"/>
              <a:t>  Increase interaction </a:t>
            </a:r>
          </a:p>
          <a:p>
            <a:r>
              <a:rPr lang="de-CH" dirty="0" smtClean="0"/>
              <a:t>      duration by tilting the</a:t>
            </a:r>
          </a:p>
          <a:p>
            <a:r>
              <a:rPr lang="de-CH" dirty="0"/>
              <a:t> </a:t>
            </a:r>
            <a:r>
              <a:rPr lang="de-CH" dirty="0" smtClean="0"/>
              <a:t>     laser pulse front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896620" y="4760804"/>
            <a:ext cx="53507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dirty="0" smtClean="0"/>
              <a:t>Interaction distance is determined by laser beam width</a:t>
            </a:r>
          </a:p>
          <a:p>
            <a:pPr algn="ctr"/>
            <a:r>
              <a:rPr lang="de-CH" dirty="0" smtClean="0"/>
              <a:t>and hence limited by available laser power</a:t>
            </a:r>
            <a:endParaRPr lang="de-CH" dirty="0"/>
          </a:p>
        </p:txBody>
      </p:sp>
      <p:sp>
        <p:nvSpPr>
          <p:cNvPr id="22" name="TextBox 21"/>
          <p:cNvSpPr txBox="1"/>
          <p:nvPr/>
        </p:nvSpPr>
        <p:spPr>
          <a:xfrm>
            <a:off x="4026059" y="5407135"/>
            <a:ext cx="118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smtClean="0">
                <a:solidFill>
                  <a:srgbClr val="FF3300"/>
                </a:solidFill>
              </a:rPr>
              <a:t>laser pulse</a:t>
            </a:r>
            <a:endParaRPr lang="de-CH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40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2.5E-6 -0.32338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18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48148E-6 L 0.23177 -0.00139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80" y="-6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22952 -0.00162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76" y="-9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animBg="1"/>
      <p:bldP spid="138" grpId="1" animBg="1"/>
      <p:bldP spid="6" grpId="0" animBg="1"/>
      <p:bldP spid="4" grpId="0"/>
      <p:bldP spid="9" grpId="0"/>
      <p:bldP spid="20" grpId="0"/>
      <p:bldP spid="86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platzhalter 1"/>
          <p:cNvSpPr>
            <a:spLocks noGrp="1"/>
          </p:cNvSpPr>
          <p:nvPr>
            <p:ph type="body" sz="quarter" idx="4294967295"/>
          </p:nvPr>
        </p:nvSpPr>
        <p:spPr bwMode="auto">
          <a:xfrm>
            <a:off x="309934" y="333375"/>
            <a:ext cx="8207375" cy="43132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de-DE" sz="2200" dirty="0" err="1" smtClean="0">
                <a:solidFill>
                  <a:srgbClr val="003E89"/>
                </a:solidFill>
                <a:latin typeface="Arial" pitchFamily="34" charset="0"/>
              </a:rPr>
              <a:t>Realizing</a:t>
            </a:r>
            <a:r>
              <a:rPr lang="de-DE" sz="2200" dirty="0" smtClean="0">
                <a:solidFill>
                  <a:srgbClr val="003E89"/>
                </a:solidFill>
                <a:latin typeface="Arial" pitchFamily="34" charset="0"/>
              </a:rPr>
              <a:t> optimal </a:t>
            </a:r>
            <a:r>
              <a:rPr lang="de-DE" sz="2200" dirty="0" err="1" smtClean="0">
                <a:solidFill>
                  <a:srgbClr val="003E89"/>
                </a:solidFill>
                <a:latin typeface="Arial" pitchFamily="34" charset="0"/>
              </a:rPr>
              <a:t>overlap</a:t>
            </a:r>
            <a:r>
              <a:rPr lang="de-DE" sz="2200" dirty="0" smtClean="0">
                <a:solidFill>
                  <a:srgbClr val="003E89"/>
                </a:solidFill>
                <a:latin typeface="Arial" pitchFamily="34" charset="0"/>
              </a:rPr>
              <a:t> </a:t>
            </a:r>
            <a:r>
              <a:rPr lang="de-DE" sz="2200" dirty="0" err="1" smtClean="0">
                <a:solidFill>
                  <a:srgbClr val="003E89"/>
                </a:solidFill>
                <a:latin typeface="Arial" pitchFamily="34" charset="0"/>
              </a:rPr>
              <a:t>at</a:t>
            </a:r>
            <a:r>
              <a:rPr lang="de-DE" sz="2200" dirty="0" smtClean="0">
                <a:solidFill>
                  <a:srgbClr val="003E89"/>
                </a:solidFill>
                <a:latin typeface="Arial" pitchFamily="34" charset="0"/>
              </a:rPr>
              <a:t> </a:t>
            </a:r>
            <a:r>
              <a:rPr lang="de-DE" sz="2200" dirty="0" err="1" smtClean="0">
                <a:solidFill>
                  <a:srgbClr val="003E89"/>
                </a:solidFill>
                <a:latin typeface="Arial" pitchFamily="34" charset="0"/>
              </a:rPr>
              <a:t>arbitrary</a:t>
            </a:r>
            <a:r>
              <a:rPr lang="de-DE" sz="2200" dirty="0" smtClean="0">
                <a:solidFill>
                  <a:srgbClr val="003E89"/>
                </a:solidFill>
                <a:latin typeface="Arial" pitchFamily="34" charset="0"/>
              </a:rPr>
              <a:t> </a:t>
            </a:r>
            <a:r>
              <a:rPr lang="de-DE" sz="2200" dirty="0" err="1" smtClean="0">
                <a:solidFill>
                  <a:srgbClr val="003E89"/>
                </a:solidFill>
                <a:latin typeface="Arial" pitchFamily="34" charset="0"/>
              </a:rPr>
              <a:t>interaction</a:t>
            </a:r>
            <a:r>
              <a:rPr lang="de-DE" sz="2200" dirty="0" smtClean="0">
                <a:solidFill>
                  <a:srgbClr val="003E89"/>
                </a:solidFill>
                <a:latin typeface="Arial" pitchFamily="34" charset="0"/>
              </a:rPr>
              <a:t> </a:t>
            </a:r>
            <a:r>
              <a:rPr lang="de-DE" sz="2200" dirty="0" err="1" smtClean="0">
                <a:solidFill>
                  <a:srgbClr val="003E89"/>
                </a:solidFill>
                <a:latin typeface="Arial" pitchFamily="34" charset="0"/>
              </a:rPr>
              <a:t>angles</a:t>
            </a:r>
            <a:endParaRPr lang="de-DE" sz="2200" dirty="0" smtClean="0">
              <a:solidFill>
                <a:srgbClr val="003E89"/>
              </a:solidFill>
              <a:latin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301684" y="5485874"/>
                <a:ext cx="65344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CH" dirty="0" smtClean="0"/>
                  <a:t>Pulse front </a:t>
                </a:r>
                <a:r>
                  <a:rPr lang="de-CH" dirty="0" err="1" smtClean="0"/>
                  <a:t>tilt</a:t>
                </a:r>
                <a:r>
                  <a:rPr lang="de-CH" dirty="0" smtClean="0"/>
                  <a:t> </a:t>
                </a:r>
                <a:r>
                  <a:rPr lang="de-CH" dirty="0" err="1" smtClean="0"/>
                  <a:t>of</a:t>
                </a:r>
                <a:r>
                  <a:rPr lang="de-CH" dirty="0" smtClean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/>
                      </a:rPr>
                      <m:t>𝜙</m:t>
                    </m:r>
                    <m:r>
                      <a:rPr lang="de-DE" b="0" i="0" smtClean="0">
                        <a:latin typeface="Cambria Math"/>
                      </a:rPr>
                      <m:t>/2</m:t>
                    </m:r>
                  </m:oMath>
                </a14:m>
                <a:r>
                  <a:rPr lang="de-CH" dirty="0" smtClean="0"/>
                  <a:t> </a:t>
                </a:r>
                <a:r>
                  <a:rPr lang="de-CH" dirty="0" err="1" smtClean="0"/>
                  <a:t>ensures</a:t>
                </a:r>
                <a:r>
                  <a:rPr lang="de-CH" dirty="0" smtClean="0"/>
                  <a:t> </a:t>
                </a:r>
                <a:r>
                  <a:rPr lang="de-CH" dirty="0" err="1" smtClean="0"/>
                  <a:t>overlap</a:t>
                </a:r>
                <a:r>
                  <a:rPr lang="de-CH" dirty="0" smtClean="0"/>
                  <a:t> </a:t>
                </a:r>
                <a:r>
                  <a:rPr lang="de-CH" dirty="0" err="1" smtClean="0"/>
                  <a:t>over</a:t>
                </a:r>
                <a:r>
                  <a:rPr lang="de-CH" dirty="0" smtClean="0"/>
                  <a:t> </a:t>
                </a:r>
                <a:r>
                  <a:rPr lang="de-CH" dirty="0" err="1" smtClean="0"/>
                  <a:t>whole</a:t>
                </a:r>
                <a:r>
                  <a:rPr lang="de-CH" dirty="0" smtClean="0"/>
                  <a:t> </a:t>
                </a:r>
                <a:r>
                  <a:rPr lang="de-CH" dirty="0" err="1" smtClean="0"/>
                  <a:t>laser</a:t>
                </a:r>
                <a:r>
                  <a:rPr lang="de-CH" dirty="0" smtClean="0"/>
                  <a:t> beam </a:t>
                </a:r>
                <a:r>
                  <a:rPr lang="de-CH" dirty="0" err="1" smtClean="0"/>
                  <a:t>width</a:t>
                </a:r>
                <a:endParaRPr lang="de-CH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1684" y="5485874"/>
                <a:ext cx="6534418" cy="369332"/>
              </a:xfrm>
              <a:prstGeom prst="rect">
                <a:avLst/>
              </a:prstGeom>
              <a:blipFill rotWithShape="1">
                <a:blip r:embed="rId2"/>
                <a:stretch>
                  <a:fillRect l="-467" t="-8333" r="-4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uppieren 5"/>
          <p:cNvGrpSpPr/>
          <p:nvPr/>
        </p:nvGrpSpPr>
        <p:grpSpPr>
          <a:xfrm>
            <a:off x="2338141" y="1236589"/>
            <a:ext cx="4479679" cy="3794544"/>
            <a:chOff x="742596" y="1250324"/>
            <a:chExt cx="4479679" cy="3794544"/>
          </a:xfrm>
        </p:grpSpPr>
        <p:grpSp>
          <p:nvGrpSpPr>
            <p:cNvPr id="49" name="Group 6149"/>
            <p:cNvGrpSpPr/>
            <p:nvPr/>
          </p:nvGrpSpPr>
          <p:grpSpPr>
            <a:xfrm>
              <a:off x="2752713" y="1250324"/>
              <a:ext cx="1003147" cy="2160240"/>
              <a:chOff x="1069097" y="1655479"/>
              <a:chExt cx="1003147" cy="2160240"/>
            </a:xfrm>
          </p:grpSpPr>
          <p:sp>
            <p:nvSpPr>
              <p:cNvPr id="50" name="Oval 1"/>
              <p:cNvSpPr/>
              <p:nvPr/>
            </p:nvSpPr>
            <p:spPr>
              <a:xfrm rot="4020000">
                <a:off x="498150" y="2447567"/>
                <a:ext cx="2160240" cy="576064"/>
              </a:xfrm>
              <a:prstGeom prst="ellipse">
                <a:avLst/>
              </a:prstGeom>
              <a:noFill/>
              <a:ln>
                <a:solidFill>
                  <a:srgbClr val="FF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cxnSp>
            <p:nvCxnSpPr>
              <p:cNvPr id="51" name="Straight Connector 6"/>
              <p:cNvCxnSpPr/>
              <p:nvPr/>
            </p:nvCxnSpPr>
            <p:spPr>
              <a:xfrm>
                <a:off x="1116281" y="1775361"/>
                <a:ext cx="629392" cy="623455"/>
              </a:xfrm>
              <a:prstGeom prst="line">
                <a:avLst/>
              </a:prstGeom>
              <a:ln w="12700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20"/>
              <p:cNvCxnSpPr/>
              <p:nvPr/>
            </p:nvCxnSpPr>
            <p:spPr>
              <a:xfrm>
                <a:off x="1069097" y="1942349"/>
                <a:ext cx="836893" cy="836477"/>
              </a:xfrm>
              <a:prstGeom prst="line">
                <a:avLst/>
              </a:prstGeom>
              <a:ln w="12700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21"/>
              <p:cNvCxnSpPr/>
              <p:nvPr/>
            </p:nvCxnSpPr>
            <p:spPr>
              <a:xfrm>
                <a:off x="1110343" y="2214748"/>
                <a:ext cx="914399" cy="914400"/>
              </a:xfrm>
              <a:prstGeom prst="line">
                <a:avLst/>
              </a:prstGeom>
              <a:ln w="12700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24"/>
              <p:cNvCxnSpPr/>
              <p:nvPr/>
            </p:nvCxnSpPr>
            <p:spPr>
              <a:xfrm>
                <a:off x="1197733" y="2528499"/>
                <a:ext cx="874511" cy="879720"/>
              </a:xfrm>
              <a:prstGeom prst="line">
                <a:avLst/>
              </a:prstGeom>
              <a:ln w="12700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27"/>
              <p:cNvCxnSpPr/>
              <p:nvPr/>
            </p:nvCxnSpPr>
            <p:spPr>
              <a:xfrm>
                <a:off x="1347849" y="2909455"/>
                <a:ext cx="724395" cy="718457"/>
              </a:xfrm>
              <a:prstGeom prst="line">
                <a:avLst/>
              </a:prstGeom>
              <a:ln w="12700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29"/>
              <p:cNvCxnSpPr/>
              <p:nvPr/>
            </p:nvCxnSpPr>
            <p:spPr>
              <a:xfrm>
                <a:off x="1638795" y="3437906"/>
                <a:ext cx="290945" cy="296884"/>
              </a:xfrm>
              <a:prstGeom prst="line">
                <a:avLst/>
              </a:prstGeom>
              <a:ln w="12700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" name="Straight Arrow Connector 8"/>
            <p:cNvCxnSpPr/>
            <p:nvPr/>
          </p:nvCxnSpPr>
          <p:spPr>
            <a:xfrm>
              <a:off x="1385537" y="2314733"/>
              <a:ext cx="1477222" cy="0"/>
            </a:xfrm>
            <a:prstGeom prst="straightConnector1">
              <a:avLst/>
            </a:prstGeom>
            <a:solidFill>
              <a:srgbClr val="33CC33">
                <a:alpha val="80000"/>
              </a:srgbClr>
            </a:solidFill>
            <a:ln w="38100">
              <a:solidFill>
                <a:srgbClr val="00B05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rot="18900000">
              <a:off x="1636110" y="2971574"/>
              <a:ext cx="1477222" cy="0"/>
            </a:xfrm>
            <a:prstGeom prst="straightConnector1">
              <a:avLst/>
            </a:prstGeom>
            <a:solidFill>
              <a:srgbClr val="33CC33">
                <a:alpha val="80000"/>
              </a:srgbClr>
            </a:solidFill>
            <a:ln w="38100">
              <a:solidFill>
                <a:srgbClr val="FF33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742596" y="2128359"/>
              <a:ext cx="475982" cy="377054"/>
            </a:xfrm>
            <a:prstGeom prst="ellipse">
              <a:avLst/>
            </a:prstGeom>
            <a:solidFill>
              <a:srgbClr val="92D050">
                <a:alpha val="80000"/>
              </a:srgbClr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744577" y="2145778"/>
                  <a:ext cx="49513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CH" b="0" i="1" smtClean="0">
                                <a:solidFill>
                                  <a:srgbClr val="008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008000"/>
                                </a:solidFill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de-CH" b="0" i="1" smtClean="0">
                                <a:solidFill>
                                  <a:srgbClr val="008000"/>
                                </a:solidFill>
                                <a:latin typeface="Cambria Math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de-CH" dirty="0">
                    <a:solidFill>
                      <a:srgbClr val="00800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4577" y="2145778"/>
                  <a:ext cx="495136" cy="369332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52" name="Arc 6151"/>
            <p:cNvSpPr/>
            <p:nvPr/>
          </p:nvSpPr>
          <p:spPr>
            <a:xfrm rot="10800000">
              <a:off x="2324563" y="1619376"/>
              <a:ext cx="1395020" cy="1395020"/>
            </a:xfrm>
            <a:prstGeom prst="arc">
              <a:avLst>
                <a:gd name="adj1" fmla="val 18912147"/>
                <a:gd name="adj2" fmla="val 0"/>
              </a:avLst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CH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53" name="TextBox 6152"/>
                <p:cNvSpPr txBox="1"/>
                <p:nvPr/>
              </p:nvSpPr>
              <p:spPr>
                <a:xfrm>
                  <a:off x="2394362" y="2303380"/>
                  <a:ext cx="3995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CH" b="0" i="1" smtClean="0">
                            <a:latin typeface="Cambria Math"/>
                          </a:rPr>
                          <m:t>𝜙</m:t>
                        </m:r>
                      </m:oMath>
                    </m:oMathPara>
                  </a14:m>
                  <a:endParaRPr lang="de-CH" dirty="0"/>
                </a:p>
              </p:txBody>
            </p:sp>
          </mc:Choice>
          <mc:Fallback xmlns="">
            <p:sp>
              <p:nvSpPr>
                <p:cNvPr id="6153" name="TextBox 61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4362" y="2303380"/>
                  <a:ext cx="399597" cy="369332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155" name="Straight Connector 6154"/>
            <p:cNvCxnSpPr/>
            <p:nvPr/>
          </p:nvCxnSpPr>
          <p:spPr>
            <a:xfrm>
              <a:off x="1082901" y="2594153"/>
              <a:ext cx="1040268" cy="2450715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60" name="Straight Connector 6159"/>
            <p:cNvCxnSpPr/>
            <p:nvPr/>
          </p:nvCxnSpPr>
          <p:spPr>
            <a:xfrm>
              <a:off x="757143" y="2853990"/>
              <a:ext cx="1846153" cy="1846153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66" name="Arc 6165"/>
            <p:cNvSpPr/>
            <p:nvPr/>
          </p:nvSpPr>
          <p:spPr>
            <a:xfrm rot="6378173">
              <a:off x="1357914" y="3831416"/>
              <a:ext cx="1084910" cy="1084910"/>
            </a:xfrm>
            <a:prstGeom prst="arc">
              <a:avLst>
                <a:gd name="adj1" fmla="val 16200000"/>
                <a:gd name="adj2" fmla="val 19691154"/>
              </a:avLst>
            </a:prstGeom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grpSp>
          <p:nvGrpSpPr>
            <p:cNvPr id="6150" name="Group 6149"/>
            <p:cNvGrpSpPr/>
            <p:nvPr/>
          </p:nvGrpSpPr>
          <p:grpSpPr>
            <a:xfrm>
              <a:off x="1031281" y="2620832"/>
              <a:ext cx="1003147" cy="2160240"/>
              <a:chOff x="1069097" y="1655479"/>
              <a:chExt cx="1003147" cy="2160240"/>
            </a:xfrm>
          </p:grpSpPr>
          <p:sp>
            <p:nvSpPr>
              <p:cNvPr id="2" name="Oval 1"/>
              <p:cNvSpPr/>
              <p:nvPr/>
            </p:nvSpPr>
            <p:spPr>
              <a:xfrm rot="4020000">
                <a:off x="498150" y="2447567"/>
                <a:ext cx="2160240" cy="576064"/>
              </a:xfrm>
              <a:prstGeom prst="ellipse">
                <a:avLst/>
              </a:prstGeom>
              <a:noFill/>
              <a:ln>
                <a:solidFill>
                  <a:srgbClr val="FF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cxnSp>
            <p:nvCxnSpPr>
              <p:cNvPr id="7" name="Straight Connector 6"/>
              <p:cNvCxnSpPr/>
              <p:nvPr/>
            </p:nvCxnSpPr>
            <p:spPr>
              <a:xfrm>
                <a:off x="1116281" y="1775361"/>
                <a:ext cx="629392" cy="623455"/>
              </a:xfrm>
              <a:prstGeom prst="line">
                <a:avLst/>
              </a:prstGeom>
              <a:ln w="12700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1069097" y="1942349"/>
                <a:ext cx="836893" cy="836477"/>
              </a:xfrm>
              <a:prstGeom prst="line">
                <a:avLst/>
              </a:prstGeom>
              <a:ln w="12700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1110343" y="2214748"/>
                <a:ext cx="914399" cy="914400"/>
              </a:xfrm>
              <a:prstGeom prst="line">
                <a:avLst/>
              </a:prstGeom>
              <a:ln w="12700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197733" y="2528499"/>
                <a:ext cx="874511" cy="879720"/>
              </a:xfrm>
              <a:prstGeom prst="line">
                <a:avLst/>
              </a:prstGeom>
              <a:ln w="12700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1347849" y="2909455"/>
                <a:ext cx="724395" cy="718457"/>
              </a:xfrm>
              <a:prstGeom prst="line">
                <a:avLst/>
              </a:prstGeom>
              <a:ln w="12700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1638795" y="3437906"/>
                <a:ext cx="290945" cy="296884"/>
              </a:xfrm>
              <a:prstGeom prst="line">
                <a:avLst/>
              </a:prstGeom>
              <a:ln w="12700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Oval 9"/>
            <p:cNvSpPr/>
            <p:nvPr/>
          </p:nvSpPr>
          <p:spPr>
            <a:xfrm>
              <a:off x="3016296" y="2128359"/>
              <a:ext cx="475982" cy="377054"/>
            </a:xfrm>
            <a:prstGeom prst="ellipse">
              <a:avLst/>
            </a:prstGeom>
            <a:solidFill>
              <a:srgbClr val="92D050">
                <a:alpha val="80000"/>
              </a:srgbClr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57" name="Straight Arrow Connector 8"/>
            <p:cNvCxnSpPr/>
            <p:nvPr/>
          </p:nvCxnSpPr>
          <p:spPr>
            <a:xfrm>
              <a:off x="3745053" y="2314732"/>
              <a:ext cx="1477222" cy="0"/>
            </a:xfrm>
            <a:prstGeom prst="straightConnector1">
              <a:avLst/>
            </a:prstGeom>
            <a:solidFill>
              <a:srgbClr val="33CC33">
                <a:alpha val="80000"/>
              </a:srgbClr>
            </a:solidFill>
            <a:ln w="38100">
              <a:solidFill>
                <a:srgbClr val="00B05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16"/>
            <p:cNvCxnSpPr/>
            <p:nvPr/>
          </p:nvCxnSpPr>
          <p:spPr>
            <a:xfrm rot="18900000">
              <a:off x="3457163" y="1433155"/>
              <a:ext cx="1477222" cy="0"/>
            </a:xfrm>
            <a:prstGeom prst="straightConnector1">
              <a:avLst/>
            </a:prstGeom>
            <a:solidFill>
              <a:srgbClr val="33CC33">
                <a:alpha val="80000"/>
              </a:srgbClr>
            </a:solidFill>
            <a:ln w="38100">
              <a:solidFill>
                <a:srgbClr val="FF33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Line 24"/>
          <p:cNvSpPr>
            <a:spLocks noChangeShapeType="1"/>
          </p:cNvSpPr>
          <p:nvPr/>
        </p:nvSpPr>
        <p:spPr bwMode="auto">
          <a:xfrm>
            <a:off x="5662635" y="2304121"/>
            <a:ext cx="336463" cy="1"/>
          </a:xfrm>
          <a:prstGeom prst="line">
            <a:avLst/>
          </a:prstGeom>
          <a:noFill/>
          <a:ln w="28575">
            <a:solidFill>
              <a:srgbClr val="7030A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0" name="Freeform 25"/>
          <p:cNvSpPr>
            <a:spLocks/>
          </p:cNvSpPr>
          <p:nvPr/>
        </p:nvSpPr>
        <p:spPr bwMode="auto">
          <a:xfrm flipV="1">
            <a:off x="4845694" y="2200917"/>
            <a:ext cx="816941" cy="186047"/>
          </a:xfrm>
          <a:custGeom>
            <a:avLst/>
            <a:gdLst>
              <a:gd name="T0" fmla="*/ 0 w 1800"/>
              <a:gd name="T1" fmla="*/ 133601 h 570"/>
              <a:gd name="T2" fmla="*/ 68580 w 1800"/>
              <a:gd name="T3" fmla="*/ 10277 h 570"/>
              <a:gd name="T4" fmla="*/ 137160 w 1800"/>
              <a:gd name="T5" fmla="*/ 195263 h 570"/>
              <a:gd name="T6" fmla="*/ 205740 w 1800"/>
              <a:gd name="T7" fmla="*/ 10277 h 570"/>
              <a:gd name="T8" fmla="*/ 274320 w 1800"/>
              <a:gd name="T9" fmla="*/ 195263 h 570"/>
              <a:gd name="T10" fmla="*/ 342900 w 1800"/>
              <a:gd name="T11" fmla="*/ 10277 h 570"/>
              <a:gd name="T12" fmla="*/ 411480 w 1800"/>
              <a:gd name="T13" fmla="*/ 195263 h 570"/>
              <a:gd name="T14" fmla="*/ 480060 w 1800"/>
              <a:gd name="T15" fmla="*/ 10277 h 570"/>
              <a:gd name="T16" fmla="*/ 548640 w 1800"/>
              <a:gd name="T17" fmla="*/ 195263 h 570"/>
              <a:gd name="T18" fmla="*/ 617220 w 1800"/>
              <a:gd name="T19" fmla="*/ 10277 h 570"/>
              <a:gd name="T20" fmla="*/ 685800 w 1800"/>
              <a:gd name="T21" fmla="*/ 195263 h 57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800"/>
              <a:gd name="T34" fmla="*/ 0 h 570"/>
              <a:gd name="T35" fmla="*/ 1800 w 1800"/>
              <a:gd name="T36" fmla="*/ 570 h 570"/>
              <a:gd name="connsiteX0" fmla="*/ 0 w 10000"/>
              <a:gd name="connsiteY0" fmla="*/ 6370 h 9528"/>
              <a:gd name="connsiteX1" fmla="*/ 1000 w 10000"/>
              <a:gd name="connsiteY1" fmla="*/ 54 h 9528"/>
              <a:gd name="connsiteX2" fmla="*/ 2000 w 10000"/>
              <a:gd name="connsiteY2" fmla="*/ 9528 h 9528"/>
              <a:gd name="connsiteX3" fmla="*/ 3000 w 10000"/>
              <a:gd name="connsiteY3" fmla="*/ 54 h 9528"/>
              <a:gd name="connsiteX4" fmla="*/ 4000 w 10000"/>
              <a:gd name="connsiteY4" fmla="*/ 9528 h 9528"/>
              <a:gd name="connsiteX5" fmla="*/ 5000 w 10000"/>
              <a:gd name="connsiteY5" fmla="*/ 54 h 9528"/>
              <a:gd name="connsiteX6" fmla="*/ 6000 w 10000"/>
              <a:gd name="connsiteY6" fmla="*/ 9528 h 9528"/>
              <a:gd name="connsiteX7" fmla="*/ 7000 w 10000"/>
              <a:gd name="connsiteY7" fmla="*/ 54 h 9528"/>
              <a:gd name="connsiteX8" fmla="*/ 8000 w 10000"/>
              <a:gd name="connsiteY8" fmla="*/ 9528 h 9528"/>
              <a:gd name="connsiteX9" fmla="*/ 9000 w 10000"/>
              <a:gd name="connsiteY9" fmla="*/ 54 h 9528"/>
              <a:gd name="connsiteX10" fmla="*/ 10000 w 10000"/>
              <a:gd name="connsiteY10" fmla="*/ 9257 h 9528"/>
              <a:gd name="connsiteX0" fmla="*/ 0 w 9687"/>
              <a:gd name="connsiteY0" fmla="*/ 6686 h 10000"/>
              <a:gd name="connsiteX1" fmla="*/ 1000 w 9687"/>
              <a:gd name="connsiteY1" fmla="*/ 57 h 10000"/>
              <a:gd name="connsiteX2" fmla="*/ 2000 w 9687"/>
              <a:gd name="connsiteY2" fmla="*/ 10000 h 10000"/>
              <a:gd name="connsiteX3" fmla="*/ 3000 w 9687"/>
              <a:gd name="connsiteY3" fmla="*/ 57 h 10000"/>
              <a:gd name="connsiteX4" fmla="*/ 4000 w 9687"/>
              <a:gd name="connsiteY4" fmla="*/ 10000 h 10000"/>
              <a:gd name="connsiteX5" fmla="*/ 5000 w 9687"/>
              <a:gd name="connsiteY5" fmla="*/ 57 h 10000"/>
              <a:gd name="connsiteX6" fmla="*/ 6000 w 9687"/>
              <a:gd name="connsiteY6" fmla="*/ 10000 h 10000"/>
              <a:gd name="connsiteX7" fmla="*/ 7000 w 9687"/>
              <a:gd name="connsiteY7" fmla="*/ 57 h 10000"/>
              <a:gd name="connsiteX8" fmla="*/ 8000 w 9687"/>
              <a:gd name="connsiteY8" fmla="*/ 10000 h 10000"/>
              <a:gd name="connsiteX9" fmla="*/ 9000 w 9687"/>
              <a:gd name="connsiteY9" fmla="*/ 57 h 10000"/>
              <a:gd name="connsiteX10" fmla="*/ 9687 w 9687"/>
              <a:gd name="connsiteY10" fmla="*/ 460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87" h="10000">
                <a:moveTo>
                  <a:pt x="0" y="6686"/>
                </a:moveTo>
                <a:cubicBezTo>
                  <a:pt x="333" y="3095"/>
                  <a:pt x="667" y="-495"/>
                  <a:pt x="1000" y="57"/>
                </a:cubicBezTo>
                <a:cubicBezTo>
                  <a:pt x="1333" y="610"/>
                  <a:pt x="1667" y="10000"/>
                  <a:pt x="2000" y="10000"/>
                </a:cubicBezTo>
                <a:cubicBezTo>
                  <a:pt x="2333" y="10000"/>
                  <a:pt x="2667" y="57"/>
                  <a:pt x="3000" y="57"/>
                </a:cubicBezTo>
                <a:cubicBezTo>
                  <a:pt x="3333" y="57"/>
                  <a:pt x="3667" y="10000"/>
                  <a:pt x="4000" y="10000"/>
                </a:cubicBezTo>
                <a:cubicBezTo>
                  <a:pt x="4333" y="10000"/>
                  <a:pt x="4667" y="57"/>
                  <a:pt x="5000" y="57"/>
                </a:cubicBezTo>
                <a:cubicBezTo>
                  <a:pt x="5333" y="57"/>
                  <a:pt x="5667" y="10000"/>
                  <a:pt x="6000" y="10000"/>
                </a:cubicBezTo>
                <a:cubicBezTo>
                  <a:pt x="6333" y="10000"/>
                  <a:pt x="6667" y="57"/>
                  <a:pt x="7000" y="57"/>
                </a:cubicBezTo>
                <a:cubicBezTo>
                  <a:pt x="7333" y="57"/>
                  <a:pt x="7667" y="10000"/>
                  <a:pt x="8000" y="10000"/>
                </a:cubicBezTo>
                <a:cubicBezTo>
                  <a:pt x="8333" y="10000"/>
                  <a:pt x="8667" y="57"/>
                  <a:pt x="9000" y="57"/>
                </a:cubicBezTo>
                <a:cubicBezTo>
                  <a:pt x="9333" y="57"/>
                  <a:pt x="9354" y="-370"/>
                  <a:pt x="9687" y="4602"/>
                </a:cubicBezTo>
              </a:path>
            </a:pathLst>
          </a:custGeom>
          <a:noFill/>
          <a:ln w="28575" cmpd="sng">
            <a:solidFill>
              <a:srgbClr val="7030A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22"/>
              <p:cNvSpPr txBox="1"/>
              <p:nvPr/>
            </p:nvSpPr>
            <p:spPr>
              <a:xfrm>
                <a:off x="5662635" y="2511715"/>
                <a:ext cx="2977738" cy="6973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CH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CH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de-CH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𝑠𝑐</m:t>
                          </m:r>
                        </m:sub>
                      </m:sSub>
                      <m:r>
                        <a:rPr lang="de-CH" b="0" i="1" smtClean="0">
                          <a:solidFill>
                            <a:srgbClr val="7030A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CH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CH" i="1">
                                  <a:solidFill>
                                    <a:srgbClr val="7030A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de-CH" i="1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CH" i="1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de-CH" i="1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de-CH" i="1">
                                  <a:solidFill>
                                    <a:srgbClr val="7030A0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de-CH" i="1">
                                  <a:solidFill>
                                    <a:srgbClr val="7030A0"/>
                                  </a:solidFill>
                                  <a:latin typeface="Cambria Math"/>
                                </a:rPr>
                                <m:t>𝑙𝑎𝑠𝑒𝑟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(1−</m:t>
                          </m:r>
                          <m:func>
                            <m:funcPr>
                              <m:ctrlPr>
                                <a:rPr lang="de-DE" b="0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solidFill>
                                    <a:srgbClr val="7030A0"/>
                                  </a:solidFill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de-DE" b="0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</a:rPr>
                                <m:t>𝜙</m:t>
                              </m:r>
                            </m:e>
                          </m:func>
                          <m:r>
                            <a:rPr lang="de-DE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a:rPr lang="de-CH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(1+</m:t>
                          </m:r>
                          <m:sSup>
                            <m:sSupPr>
                              <m:ctrlPr>
                                <a:rPr lang="de-CH" b="0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de-CH" b="0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de-CH" b="0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CH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/2)</m:t>
                          </m:r>
                        </m:den>
                      </m:f>
                    </m:oMath>
                  </m:oMathPara>
                </a14:m>
                <a:endParaRPr lang="de-DE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2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2635" y="2511715"/>
                <a:ext cx="2977738" cy="69730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152"/>
              <p:cNvSpPr txBox="1"/>
              <p:nvPr/>
            </p:nvSpPr>
            <p:spPr>
              <a:xfrm>
                <a:off x="3706607" y="4716972"/>
                <a:ext cx="6416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CH" b="0" i="1" smtClean="0">
                          <a:latin typeface="Cambria Math"/>
                        </a:rPr>
                        <m:t>𝜙</m:t>
                      </m:r>
                      <m:r>
                        <a:rPr lang="de-DE" b="0" i="1" smtClean="0">
                          <a:latin typeface="Cambria Math"/>
                        </a:rPr>
                        <m:t>/2</m:t>
                      </m:r>
                    </m:oMath>
                  </m:oMathPara>
                </a14:m>
                <a:endParaRPr lang="de-CH" dirty="0"/>
              </a:p>
            </p:txBody>
          </p:sp>
        </mc:Choice>
        <mc:Fallback xmlns="">
          <p:sp>
            <p:nvSpPr>
              <p:cNvPr id="63" name="TextBox 61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6607" y="4716972"/>
                <a:ext cx="641651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168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26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747" y="5610414"/>
            <a:ext cx="2589975" cy="254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Grafik 28" descr="pic3D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980728"/>
            <a:ext cx="7591388" cy="2514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Grafik 4" descr="UndulatorScatterEnergie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33" y="3371038"/>
            <a:ext cx="3672532" cy="313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Gerade Verbindung mit Pfeil 25"/>
          <p:cNvCxnSpPr/>
          <p:nvPr/>
        </p:nvCxnSpPr>
        <p:spPr>
          <a:xfrm>
            <a:off x="1517569" y="5070206"/>
            <a:ext cx="1164070" cy="933966"/>
          </a:xfrm>
          <a:prstGeom prst="straightConnector1">
            <a:avLst/>
          </a:prstGeom>
          <a:ln w="41275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36"/>
          <p:cNvSpPr txBox="1">
            <a:spLocks noChangeArrowheads="1"/>
          </p:cNvSpPr>
          <p:nvPr/>
        </p:nvSpPr>
        <p:spPr bwMode="auto">
          <a:xfrm>
            <a:off x="2076805" y="5087194"/>
            <a:ext cx="3552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de-DE" sz="2800" b="1" dirty="0">
                <a:sym typeface="Symbol" pitchFamily="18" charset="2"/>
              </a:rPr>
              <a:t></a:t>
            </a:r>
            <a:endParaRPr lang="de-DE" sz="2800" b="1" dirty="0"/>
          </a:p>
        </p:txBody>
      </p:sp>
      <p:sp>
        <p:nvSpPr>
          <p:cNvPr id="31" name="Textfeld 23"/>
          <p:cNvSpPr txBox="1">
            <a:spLocks noChangeArrowheads="1"/>
          </p:cNvSpPr>
          <p:nvPr/>
        </p:nvSpPr>
        <p:spPr bwMode="auto">
          <a:xfrm>
            <a:off x="234335" y="1242374"/>
            <a:ext cx="41936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de-DE" sz="1400" b="1" dirty="0" err="1" smtClean="0">
                <a:solidFill>
                  <a:srgbClr val="00589C"/>
                </a:solidFill>
                <a:latin typeface="+mn-lt"/>
              </a:rPr>
              <a:t>Right</a:t>
            </a:r>
            <a:r>
              <a:rPr lang="de-DE" sz="1400" b="1" dirty="0" smtClean="0">
                <a:solidFill>
                  <a:srgbClr val="00589C"/>
                </a:solidFill>
                <a:latin typeface="+mn-lt"/>
              </a:rPr>
              <a:t>:</a:t>
            </a:r>
            <a:r>
              <a:rPr lang="de-DE" sz="1400" dirty="0" smtClean="0">
                <a:solidFill>
                  <a:srgbClr val="00589C"/>
                </a:solidFill>
                <a:latin typeface="+mn-lt"/>
              </a:rPr>
              <a:t> </a:t>
            </a:r>
            <a:r>
              <a:rPr lang="de-DE" sz="1400" dirty="0" err="1" smtClean="0">
                <a:solidFill>
                  <a:srgbClr val="00589C"/>
                </a:solidFill>
                <a:latin typeface="+mn-lt"/>
              </a:rPr>
              <a:t>By</a:t>
            </a:r>
            <a:r>
              <a:rPr lang="de-DE" sz="1400" dirty="0" smtClean="0">
                <a:solidFill>
                  <a:srgbClr val="00589C"/>
                </a:solidFill>
                <a:latin typeface="+mn-lt"/>
              </a:rPr>
              <a:t> </a:t>
            </a:r>
            <a:r>
              <a:rPr lang="de-DE" sz="1400" dirty="0" err="1" smtClean="0">
                <a:solidFill>
                  <a:srgbClr val="00589C"/>
                </a:solidFill>
                <a:latin typeface="+mn-lt"/>
              </a:rPr>
              <a:t>increasing</a:t>
            </a:r>
            <a:r>
              <a:rPr lang="de-DE" sz="1400" dirty="0" smtClean="0">
                <a:solidFill>
                  <a:srgbClr val="00589C"/>
                </a:solidFill>
                <a:latin typeface="+mn-lt"/>
              </a:rPr>
              <a:t> </a:t>
            </a:r>
            <a:r>
              <a:rPr lang="de-DE" sz="1400" dirty="0" err="1" smtClean="0">
                <a:solidFill>
                  <a:srgbClr val="00589C"/>
                </a:solidFill>
                <a:latin typeface="+mn-lt"/>
              </a:rPr>
              <a:t>the</a:t>
            </a:r>
            <a:r>
              <a:rPr lang="de-DE" sz="1400" dirty="0" smtClean="0">
                <a:solidFill>
                  <a:srgbClr val="00589C"/>
                </a:solidFill>
                <a:latin typeface="+mn-lt"/>
              </a:rPr>
              <a:t> </a:t>
            </a:r>
            <a:r>
              <a:rPr lang="de-DE" sz="1400" dirty="0" err="1" smtClean="0">
                <a:solidFill>
                  <a:srgbClr val="00589C"/>
                </a:solidFill>
                <a:latin typeface="+mn-lt"/>
              </a:rPr>
              <a:t>interaction</a:t>
            </a:r>
            <a:r>
              <a:rPr lang="de-DE" sz="1400" dirty="0" smtClean="0">
                <a:solidFill>
                  <a:srgbClr val="00589C"/>
                </a:solidFill>
                <a:latin typeface="+mn-lt"/>
              </a:rPr>
              <a:t> </a:t>
            </a:r>
            <a:r>
              <a:rPr lang="de-DE" sz="1400" dirty="0" err="1" smtClean="0">
                <a:solidFill>
                  <a:srgbClr val="00589C"/>
                </a:solidFill>
                <a:latin typeface="+mn-lt"/>
              </a:rPr>
              <a:t>length</a:t>
            </a:r>
            <a:r>
              <a:rPr lang="de-DE" sz="1400" dirty="0" smtClean="0">
                <a:solidFill>
                  <a:srgbClr val="00589C"/>
                </a:solidFill>
                <a:latin typeface="+mn-lt"/>
              </a:rPr>
              <a:t>, </a:t>
            </a:r>
            <a:r>
              <a:rPr lang="de-DE" sz="1400" dirty="0" err="1" smtClean="0">
                <a:solidFill>
                  <a:srgbClr val="00589C"/>
                </a:solidFill>
                <a:latin typeface="+mn-lt"/>
              </a:rPr>
              <a:t>the</a:t>
            </a:r>
            <a:r>
              <a:rPr lang="de-DE" sz="1400" dirty="0" smtClean="0">
                <a:solidFill>
                  <a:srgbClr val="00589C"/>
                </a:solidFill>
                <a:latin typeface="+mn-lt"/>
              </a:rPr>
              <a:t> </a:t>
            </a:r>
            <a:r>
              <a:rPr lang="de-DE" sz="1400" dirty="0" err="1" smtClean="0">
                <a:solidFill>
                  <a:srgbClr val="00589C"/>
                </a:solidFill>
                <a:latin typeface="+mn-lt"/>
              </a:rPr>
              <a:t>spectral</a:t>
            </a:r>
            <a:endParaRPr lang="de-DE" sz="1400" dirty="0" smtClean="0">
              <a:solidFill>
                <a:srgbClr val="00589C"/>
              </a:solidFill>
              <a:latin typeface="+mn-lt"/>
            </a:endParaRPr>
          </a:p>
          <a:p>
            <a:pPr eaLnBrk="1" hangingPunct="1"/>
            <a:r>
              <a:rPr lang="de-DE" sz="1400" dirty="0" err="1" smtClean="0">
                <a:solidFill>
                  <a:srgbClr val="00589C"/>
                </a:solidFill>
                <a:latin typeface="+mn-lt"/>
              </a:rPr>
              <a:t>photon</a:t>
            </a:r>
            <a:r>
              <a:rPr lang="de-DE" sz="1400" dirty="0" smtClean="0">
                <a:solidFill>
                  <a:srgbClr val="00589C"/>
                </a:solidFill>
                <a:latin typeface="+mn-lt"/>
              </a:rPr>
              <a:t> </a:t>
            </a:r>
            <a:r>
              <a:rPr lang="de-DE" sz="1400" dirty="0" err="1" smtClean="0">
                <a:solidFill>
                  <a:srgbClr val="00589C"/>
                </a:solidFill>
                <a:latin typeface="+mn-lt"/>
              </a:rPr>
              <a:t>density</a:t>
            </a:r>
            <a:r>
              <a:rPr lang="de-DE" sz="1400" dirty="0" smtClean="0">
                <a:solidFill>
                  <a:srgbClr val="00589C"/>
                </a:solidFill>
                <a:latin typeface="+mn-lt"/>
              </a:rPr>
              <a:t> </a:t>
            </a:r>
            <a:r>
              <a:rPr lang="de-DE" sz="1400" dirty="0" err="1" smtClean="0">
                <a:solidFill>
                  <a:srgbClr val="00589C"/>
                </a:solidFill>
                <a:latin typeface="+mn-lt"/>
              </a:rPr>
              <a:t>concentrates</a:t>
            </a:r>
            <a:r>
              <a:rPr lang="de-DE" sz="1400" dirty="0" smtClean="0">
                <a:solidFill>
                  <a:srgbClr val="00589C"/>
                </a:solidFill>
                <a:latin typeface="+mn-lt"/>
              </a:rPr>
              <a:t> in a </a:t>
            </a:r>
            <a:r>
              <a:rPr lang="de-DE" sz="1400" dirty="0" err="1" smtClean="0">
                <a:solidFill>
                  <a:srgbClr val="00589C"/>
                </a:solidFill>
                <a:latin typeface="+mn-lt"/>
              </a:rPr>
              <a:t>single</a:t>
            </a:r>
            <a:r>
              <a:rPr lang="de-DE" sz="1400" dirty="0" smtClean="0">
                <a:solidFill>
                  <a:srgbClr val="00589C"/>
                </a:solidFill>
                <a:latin typeface="+mn-lt"/>
              </a:rPr>
              <a:t> </a:t>
            </a:r>
            <a:r>
              <a:rPr lang="de-DE" sz="1400" dirty="0" err="1" smtClean="0">
                <a:solidFill>
                  <a:srgbClr val="00589C"/>
                </a:solidFill>
                <a:latin typeface="+mn-lt"/>
              </a:rPr>
              <a:t>peak</a:t>
            </a:r>
            <a:endParaRPr lang="de-DE" sz="1400" dirty="0">
              <a:solidFill>
                <a:srgbClr val="00589C"/>
              </a:solidFill>
              <a:latin typeface="+mn-lt"/>
            </a:endParaRPr>
          </a:p>
        </p:txBody>
      </p:sp>
      <p:sp>
        <p:nvSpPr>
          <p:cNvPr id="11" name="Textplatzhalter 1"/>
          <p:cNvSpPr txBox="1">
            <a:spLocks/>
          </p:cNvSpPr>
          <p:nvPr/>
        </p:nvSpPr>
        <p:spPr bwMode="auto">
          <a:xfrm>
            <a:off x="462332" y="260648"/>
            <a:ext cx="8207375" cy="43132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200" dirty="0" smtClean="0">
                <a:solidFill>
                  <a:srgbClr val="003E89"/>
                </a:solidFill>
                <a:latin typeface="Arial" pitchFamily="34" charset="0"/>
              </a:rPr>
              <a:t>Controling bandwidth and radiated energy</a:t>
            </a:r>
          </a:p>
        </p:txBody>
      </p:sp>
      <p:sp>
        <p:nvSpPr>
          <p:cNvPr id="12" name="Textfeld 23"/>
          <p:cNvSpPr txBox="1">
            <a:spLocks noChangeArrowheads="1"/>
          </p:cNvSpPr>
          <p:nvPr/>
        </p:nvSpPr>
        <p:spPr bwMode="auto">
          <a:xfrm>
            <a:off x="4283968" y="5035791"/>
            <a:ext cx="42852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de-DE" sz="1400" b="1" dirty="0" smtClean="0">
                <a:solidFill>
                  <a:srgbClr val="00589C"/>
                </a:solidFill>
                <a:latin typeface="+mn-lt"/>
              </a:rPr>
              <a:t>Left: </a:t>
            </a:r>
            <a:r>
              <a:rPr lang="de-DE" sz="1400" dirty="0" smtClean="0">
                <a:solidFill>
                  <a:srgbClr val="00589C"/>
                </a:solidFill>
                <a:latin typeface="+mn-lt"/>
              </a:rPr>
              <a:t>Variing the scattered photon energy over orders of </a:t>
            </a:r>
          </a:p>
          <a:p>
            <a:pPr algn="l" eaLnBrk="1" hangingPunct="1"/>
            <a:r>
              <a:rPr lang="de-DE" sz="1400" dirty="0" smtClean="0">
                <a:solidFill>
                  <a:srgbClr val="00589C"/>
                </a:solidFill>
                <a:latin typeface="+mn-lt"/>
              </a:rPr>
              <a:t>magnitude by changing the interaction angle</a:t>
            </a:r>
            <a:endParaRPr lang="de-DE" sz="1400" dirty="0">
              <a:solidFill>
                <a:srgbClr val="00589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7285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bm}&#10;%\usepackage{pxfonts}&#10;\usepackage[usenames]{color}&#10;\pagestyle{empty}&#10;\definecolor{MyColor}{rgb}{0,0.08,0.45} &#10;\pagestyle{empty}&#10;\begin{document}&#10;&#10;\[&#10;\omega_\text{sc}=2\gamma_0^2\omega_0\cdot(1-\beta_0\color{red}\cos\phi\color{black})&#10;\]&#10;&#10;\end{document}"/>
  <p:tag name="IGUANATEXSIZE" val="2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bm}&#10;%\usepackage{pxfonts}&#10;\usepackage[usenames]{color}&#10;\pagestyle{empty}&#10;\definecolor{MyColor}{rgb}{0,0.08,0.45} &#10;\pagestyle{empty}&#10;\begin{document}&#10;&#10;\[&#10;\omega_\text{sc}=2\gamma_0^2\omega_0\cdot(1-\beta_0\color{red}\cos\phi\color{black})&#10;\]&#10;&#10;\end{document}"/>
  <p:tag name="IGUANATEXSIZE" val="20"/>
</p:tagLst>
</file>

<file path=ppt/theme/theme1.xml><?xml version="1.0" encoding="utf-8"?>
<a:theme xmlns:a="http://schemas.openxmlformats.org/drawingml/2006/main" name="Praesentation_blau_Master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Praesentation_blau_Master</Template>
  <TotalTime>0</TotalTime>
  <Words>1857</Words>
  <Application>Microsoft Office PowerPoint</Application>
  <PresentationFormat>On-screen Show (4:3)</PresentationFormat>
  <Paragraphs>333</Paragraphs>
  <Slides>35</Slides>
  <Notes>10</Notes>
  <HiddenSlides>2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Praesentation_blau_Master</vt:lpstr>
      <vt:lpstr>1_Benutzerdefiniertes Design</vt:lpstr>
      <vt:lpstr>2_Benutzerdefiniertes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Steiniger, Klaus (FWKT) - 4878</dc:creator>
  <cp:lastModifiedBy>ich</cp:lastModifiedBy>
  <cp:revision>461</cp:revision>
  <cp:lastPrinted>2013-02-27T12:15:04Z</cp:lastPrinted>
  <dcterms:created xsi:type="dcterms:W3CDTF">2013-02-11T12:49:58Z</dcterms:created>
  <dcterms:modified xsi:type="dcterms:W3CDTF">2013-06-02T19:09:56Z</dcterms:modified>
</cp:coreProperties>
</file>