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3" r:id="rId4"/>
    <p:sldId id="264" r:id="rId5"/>
    <p:sldId id="265" r:id="rId6"/>
    <p:sldId id="266" r:id="rId7"/>
    <p:sldId id="259" r:id="rId8"/>
    <p:sldId id="271" r:id="rId9"/>
    <p:sldId id="267" r:id="rId10"/>
    <p:sldId id="270" r:id="rId11"/>
    <p:sldId id="260" r:id="rId12"/>
    <p:sldId id="268" r:id="rId13"/>
    <p:sldId id="272" r:id="rId14"/>
    <p:sldId id="26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FEAA9-C327-4CBA-91A2-D692AEF187D5}" type="datetimeFigureOut">
              <a:rPr lang="en-GB" smtClean="0"/>
              <a:t>6/6/13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2EF53-9050-4DF2-888C-8E65C18F9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61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051" name="Picture 3" descr="\\cern.ch\dfs\Users\a\ASZEBERE\Documents\DG-EU\eu flags\FP7-Capacities\colour\FP7-cap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0999"/>
            <a:ext cx="11241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2327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cern.ch\dfs\Users\a\ASZEBERE\Documents\DG-EU\eu flags\eu flag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2" y="6324600"/>
            <a:ext cx="458788" cy="31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1066800" y="6389181"/>
            <a:ext cx="7543800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EuCARD-2 is co-funded by the partners and the European Commission under Capacities 7th Framework Programme, Grant Agreement 312453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9690"/>
            <a:ext cx="5257800" cy="9144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9037"/>
            <a:ext cx="8839200" cy="4906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108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8839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euronnac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91" y="39401"/>
            <a:ext cx="1406953" cy="937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cern.ch\dfs\Users\a\ASZEBERE\Documents\DG-EU\EuCARD2\EuCARD2-logo-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3" b="21259"/>
          <a:stretch/>
        </p:blipFill>
        <p:spPr bwMode="auto">
          <a:xfrm>
            <a:off x="52025" y="49226"/>
            <a:ext cx="2081575" cy="86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alph.assmann@desy.d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European Network for Novel Accelerators (EuroNNAc)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R. Assmann, DESY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66800" y="6370637"/>
            <a:ext cx="7543800" cy="182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2286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\\cern.ch\dfs\Users\a\ASZEBERE\Documents\DG-EU\EuCARD2\EuCARD2-logo-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3" b="21259"/>
          <a:stretch/>
        </p:blipFill>
        <p:spPr bwMode="auto">
          <a:xfrm>
            <a:off x="2350085" y="228600"/>
            <a:ext cx="3364915" cy="13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uronnac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599"/>
            <a:ext cx="2133600" cy="142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2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3657600" cy="4906963"/>
          </a:xfrm>
        </p:spPr>
        <p:txBody>
          <a:bodyPr/>
          <a:lstStyle/>
          <a:p>
            <a:r>
              <a:rPr lang="en-US" b="1" dirty="0" smtClean="0"/>
              <a:t>Analysis</a:t>
            </a:r>
            <a:r>
              <a:rPr lang="en-US" dirty="0" smtClean="0"/>
              <a:t>: Novel accelerator research activities and plans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2400" i="1" dirty="0" smtClean="0"/>
              <a:t>May 2012)</a:t>
            </a:r>
            <a:endParaRPr lang="en-US" sz="2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0"/>
            <a:ext cx="5270500" cy="564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7400"/>
            <a:ext cx="6981750" cy="454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6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3733800" cy="4906963"/>
          </a:xfrm>
        </p:spPr>
        <p:txBody>
          <a:bodyPr/>
          <a:lstStyle/>
          <a:p>
            <a:r>
              <a:rPr lang="en-US" b="1" dirty="0" smtClean="0"/>
              <a:t>Lobbying</a:t>
            </a:r>
            <a:r>
              <a:rPr lang="en-US" dirty="0" smtClean="0"/>
              <a:t>: Input to the update of the European Strategy for Particle Physics</a:t>
            </a:r>
          </a:p>
          <a:p>
            <a:r>
              <a:rPr lang="en-US" dirty="0" smtClean="0"/>
              <a:t>15 page report</a:t>
            </a:r>
            <a:br>
              <a:rPr lang="en-US" dirty="0" smtClean="0"/>
            </a:br>
            <a:r>
              <a:rPr lang="en-US" sz="2400" i="1" dirty="0" smtClean="0"/>
              <a:t>(July 31</a:t>
            </a:r>
            <a:r>
              <a:rPr lang="en-US" sz="2400" i="1" baseline="30000" dirty="0" smtClean="0"/>
              <a:t>st</a:t>
            </a:r>
            <a:r>
              <a:rPr lang="en-US" sz="2400" i="1" dirty="0" smtClean="0"/>
              <a:t>, 2012)</a:t>
            </a:r>
            <a:endParaRPr lang="en-US" sz="2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609" b="18373"/>
          <a:stretch/>
        </p:blipFill>
        <p:spPr>
          <a:xfrm>
            <a:off x="4075558" y="1317055"/>
            <a:ext cx="4839842" cy="5007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7689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9037"/>
            <a:ext cx="4038600" cy="4906963"/>
          </a:xfrm>
        </p:spPr>
        <p:txBody>
          <a:bodyPr/>
          <a:lstStyle/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European Advanced Accelerator Workshop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066800"/>
            <a:ext cx="4038600" cy="577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05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EAAC2013 Statistics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474094"/>
              </p:ext>
            </p:extLst>
          </p:nvPr>
        </p:nvGraphicFramePr>
        <p:xfrm>
          <a:off x="228600" y="1124099"/>
          <a:ext cx="8610600" cy="5581501"/>
        </p:xfrm>
        <a:graphic>
          <a:graphicData uri="http://schemas.openxmlformats.org/drawingml/2006/table">
            <a:tbl>
              <a:tblPr/>
              <a:tblGrid>
                <a:gridCol w="4038600"/>
                <a:gridCol w="914400"/>
                <a:gridCol w="3657600"/>
              </a:tblGrid>
              <a:tr h="287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/>
                        </a:rPr>
                        <a:t>number of </a:t>
                      </a:r>
                      <a:r>
                        <a:rPr lang="en-US" sz="1800" b="0" i="0" u="none" strike="noStrike" dirty="0" smtClean="0">
                          <a:solidFill>
                            <a:srgbClr val="444444"/>
                          </a:solidFill>
                          <a:effectLst/>
                          <a:latin typeface="Verdana"/>
                        </a:rPr>
                        <a:t>participants</a:t>
                      </a:r>
                      <a:endParaRPr lang="en-US" sz="1800" b="0" i="0" u="none" strike="noStrike" dirty="0">
                        <a:solidFill>
                          <a:srgbClr val="444444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7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444444"/>
                          </a:solidFill>
                          <a:effectLst/>
                          <a:latin typeface="Verdana"/>
                        </a:rPr>
                        <a:t>number of countries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7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/>
                        </a:rPr>
                        <a:t>number of institutes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7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444444"/>
                          </a:solidFill>
                          <a:effectLst/>
                          <a:latin typeface="Verdana"/>
                        </a:rPr>
                        <a:t>number of student stipendships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7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444444"/>
                          </a:solidFill>
                          <a:effectLst/>
                          <a:latin typeface="Verdana"/>
                        </a:rPr>
                        <a:t>inside EU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04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444444"/>
                          </a:solidFill>
                          <a:effectLst/>
                          <a:latin typeface="Verdana"/>
                        </a:rPr>
                        <a:t>outside EU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US, CHINA, JAPAN,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RUSSIA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UKRAINE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ISRAEL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7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444444"/>
                          </a:solidFill>
                          <a:effectLst/>
                          <a:latin typeface="Verdana"/>
                        </a:rPr>
                        <a:t>number invited plenary talks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7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444444"/>
                          </a:solidFill>
                          <a:effectLst/>
                          <a:latin typeface="Verdana"/>
                        </a:rPr>
                        <a:t>number WG's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7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444444"/>
                          </a:solidFill>
                          <a:effectLst/>
                          <a:latin typeface="Verdana"/>
                        </a:rPr>
                        <a:t>number contributed WG talks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7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444444"/>
                          </a:solidFill>
                          <a:effectLst/>
                          <a:latin typeface="Verdana"/>
                        </a:rPr>
                        <a:t>number of discussion rounds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7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444444"/>
                          </a:solidFill>
                          <a:effectLst/>
                          <a:latin typeface="Verdana"/>
                        </a:rPr>
                        <a:t>number of summary talks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7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444444"/>
                          </a:solidFill>
                          <a:effectLst/>
                          <a:latin typeface="Verdana"/>
                        </a:rPr>
                        <a:t>number of posters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7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444444"/>
                          </a:solidFill>
                          <a:effectLst/>
                          <a:latin typeface="Verdana"/>
                        </a:rPr>
                        <a:t>duration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days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75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444444"/>
                          </a:solidFill>
                          <a:effectLst/>
                          <a:latin typeface="Verdana"/>
                        </a:rPr>
                        <a:t>Number presentations (incl poster) per day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7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444444"/>
                          </a:solidFill>
                          <a:effectLst/>
                          <a:latin typeface="Verdana"/>
                        </a:rPr>
                        <a:t>time free for beach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hours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7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444444"/>
                          </a:solidFill>
                          <a:effectLst/>
                          <a:latin typeface="Verdana"/>
                        </a:rPr>
                        <a:t>time for dance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hours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2819400" cy="990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5600" y="0"/>
            <a:ext cx="2438400" cy="990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09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EuroNNAc Yearly Meeting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100"/>
            <a:ext cx="9144000" cy="473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33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EuroNNAc is an endeavor supported by the EU and remains open for new participants. </a:t>
            </a:r>
          </a:p>
          <a:p>
            <a:r>
              <a:rPr lang="en-US" dirty="0" smtClean="0"/>
              <a:t>We are celebrating our 2</a:t>
            </a:r>
            <a:r>
              <a:rPr lang="en-US" baseline="30000" dirty="0" smtClean="0"/>
              <a:t>nd</a:t>
            </a:r>
            <a:r>
              <a:rPr lang="en-US" dirty="0" smtClean="0"/>
              <a:t> birthday. The network is going strong with about 50 institutes as members.</a:t>
            </a:r>
          </a:p>
          <a:p>
            <a:pPr lvl="1"/>
            <a:r>
              <a:rPr lang="en-US" dirty="0" smtClean="0"/>
              <a:t>Several network activities have been successfully realized. Comments and suggestions are welcome.</a:t>
            </a:r>
          </a:p>
          <a:p>
            <a:pPr lvl="1"/>
            <a:r>
              <a:rPr lang="en-US" dirty="0" smtClean="0"/>
              <a:t>Tomorrow we discuss future plans, goals, review structure, …</a:t>
            </a:r>
          </a:p>
          <a:p>
            <a:r>
              <a:rPr lang="en-US" dirty="0" smtClean="0"/>
              <a:t>Final goal: Prepare a </a:t>
            </a:r>
            <a:r>
              <a:rPr lang="en-US" b="1" dirty="0" smtClean="0"/>
              <a:t>coherent plan and </a:t>
            </a:r>
            <a:r>
              <a:rPr lang="en-US" b="1" dirty="0"/>
              <a:t>common </a:t>
            </a:r>
            <a:r>
              <a:rPr lang="en-US" b="1" dirty="0" smtClean="0"/>
              <a:t>EU funding request on developing novel accelerators for users and society</a:t>
            </a:r>
            <a:r>
              <a:rPr lang="en-US" dirty="0" smtClean="0"/>
              <a:t>. </a:t>
            </a:r>
            <a:r>
              <a:rPr lang="en-US" sz="2400" dirty="0" smtClean="0"/>
              <a:t>Distributed European test facility. Significant extra funding required (≈50M€) to be competitive.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8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EuroNNAc?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9037"/>
            <a:ext cx="8839200" cy="5287963"/>
          </a:xfrm>
        </p:spPr>
        <p:txBody>
          <a:bodyPr>
            <a:noAutofit/>
          </a:bodyPr>
          <a:lstStyle/>
          <a:p>
            <a:r>
              <a:rPr lang="en-GB" dirty="0" smtClean="0"/>
              <a:t>A network that provides a </a:t>
            </a:r>
            <a:r>
              <a:rPr lang="en-GB" b="1" dirty="0" smtClean="0"/>
              <a:t>platform for exchange,  for definition of common goals, for lobbying, for collaborative funding requests on novel accelerators</a:t>
            </a:r>
            <a:r>
              <a:rPr lang="en-GB" dirty="0" smtClean="0"/>
              <a:t>.</a:t>
            </a:r>
          </a:p>
          <a:p>
            <a:r>
              <a:rPr lang="en-GB" dirty="0" smtClean="0"/>
              <a:t>Build links between conventional and novel accelerator specialists.</a:t>
            </a:r>
          </a:p>
          <a:p>
            <a:r>
              <a:rPr lang="en-GB" dirty="0" smtClean="0"/>
              <a:t>Assumption: Together we are stronger!</a:t>
            </a:r>
          </a:p>
          <a:p>
            <a:r>
              <a:rPr lang="en-GB" dirty="0" smtClean="0"/>
              <a:t>Founded in 2011 in a meeting at CERN with immediate great interest from the community. </a:t>
            </a:r>
          </a:p>
          <a:p>
            <a:r>
              <a:rPr lang="en-GB" dirty="0" smtClean="0"/>
              <a:t>Sponsored by EU and big labs, </a:t>
            </a:r>
            <a:r>
              <a:rPr lang="en-GB" b="1" dirty="0" smtClean="0"/>
              <a:t>interested in the success of novel accelerators for the future of HEP/photon/nuclear science and accelerator applications for society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56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Coordinators</a:t>
            </a:r>
            <a:r>
              <a:rPr lang="en-GB" dirty="0"/>
              <a:t>: R. Assmann (DESY), B. </a:t>
            </a:r>
            <a:r>
              <a:rPr lang="en-GB" dirty="0" err="1"/>
              <a:t>Holzer</a:t>
            </a:r>
            <a:r>
              <a:rPr lang="en-GB" dirty="0"/>
              <a:t> (CERN), A. </a:t>
            </a:r>
            <a:r>
              <a:rPr lang="en-GB" dirty="0" err="1"/>
              <a:t>Specka</a:t>
            </a:r>
            <a:r>
              <a:rPr lang="en-GB" dirty="0"/>
              <a:t> (</a:t>
            </a:r>
            <a:r>
              <a:rPr lang="en-GB" dirty="0" err="1"/>
              <a:t>Ecole</a:t>
            </a:r>
            <a:r>
              <a:rPr lang="en-GB" dirty="0"/>
              <a:t> </a:t>
            </a:r>
            <a:r>
              <a:rPr lang="en-GB" dirty="0" err="1"/>
              <a:t>polytechnique</a:t>
            </a:r>
            <a:r>
              <a:rPr lang="en-GB" dirty="0"/>
              <a:t>), J. </a:t>
            </a:r>
            <a:r>
              <a:rPr lang="en-GB" dirty="0" err="1"/>
              <a:t>Osterhoff</a:t>
            </a:r>
            <a:r>
              <a:rPr lang="en-GB" dirty="0"/>
              <a:t> (DESY).</a:t>
            </a:r>
          </a:p>
          <a:p>
            <a:r>
              <a:rPr lang="en-GB" dirty="0" smtClean="0"/>
              <a:t>EuCARD1&amp;2 “EuroNNAc WP” leader and central network budget: R. Assmann (DESY). Also deputy EuCARD2 coordinator.</a:t>
            </a:r>
          </a:p>
          <a:p>
            <a:r>
              <a:rPr lang="en-US" dirty="0" smtClean="0"/>
              <a:t>Decisions from coordinators and </a:t>
            </a:r>
            <a:r>
              <a:rPr lang="en-US" b="1" dirty="0" smtClean="0"/>
              <a:t>member’s board</a:t>
            </a:r>
            <a:r>
              <a:rPr lang="en-US" dirty="0" smtClean="0"/>
              <a:t>: 1 person per participating institute.</a:t>
            </a:r>
          </a:p>
          <a:p>
            <a:r>
              <a:rPr lang="en-US" dirty="0" smtClean="0"/>
              <a:t>We will continuously adjust our structure: discussion this Friday.</a:t>
            </a:r>
          </a:p>
          <a:p>
            <a:r>
              <a:rPr lang="en-US" dirty="0" smtClean="0"/>
              <a:t>Investigating formal secretarial support from DESY.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0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Member’s 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0972"/>
          <a:stretch/>
        </p:blipFill>
        <p:spPr>
          <a:xfrm>
            <a:off x="4572000" y="1219200"/>
            <a:ext cx="4495800" cy="4019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48961"/>
          <a:stretch/>
        </p:blipFill>
        <p:spPr>
          <a:xfrm>
            <a:off x="156257" y="1219200"/>
            <a:ext cx="4339543" cy="403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410200"/>
            <a:ext cx="815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Guidance, input, major decision. For example: act as International Advisory Board for </a:t>
            </a:r>
          </a:p>
          <a:p>
            <a:r>
              <a:rPr lang="en-US" dirty="0" smtClean="0"/>
              <a:t>EAAC2013.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3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world_mod_v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66"/>
            <a:ext cx="9144000" cy="6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2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189037"/>
            <a:ext cx="5029200" cy="4906963"/>
          </a:xfrm>
        </p:spPr>
        <p:txBody>
          <a:bodyPr/>
          <a:lstStyle/>
          <a:p>
            <a:r>
              <a:rPr lang="en-US" dirty="0" smtClean="0"/>
              <a:t>Europe is small on this map…</a:t>
            </a:r>
          </a:p>
          <a:p>
            <a:r>
              <a:rPr lang="en-US" dirty="0" smtClean="0"/>
              <a:t>World-class science is one of our big assets. We have a tradition here!</a:t>
            </a:r>
          </a:p>
          <a:p>
            <a:r>
              <a:rPr lang="en-US" dirty="0" smtClean="0"/>
              <a:t>Many institutes active and interested in Europe: too big for self-organization </a:t>
            </a:r>
            <a:r>
              <a:rPr lang="en-US" dirty="0" smtClean="0">
                <a:sym typeface="Wingdings"/>
              </a:rPr>
              <a:t> EU supported network EuroNNAc!</a:t>
            </a:r>
          </a:p>
          <a:p>
            <a:r>
              <a:rPr lang="en-US" dirty="0" smtClean="0">
                <a:sym typeface="Wingdings"/>
              </a:rPr>
              <a:t>Crucial links to our friends in Asia and the US!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world_mod_v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5" y="1371600"/>
            <a:ext cx="3698855" cy="26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4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network is an open activity</a:t>
            </a:r>
            <a:r>
              <a:rPr lang="en-US" dirty="0" smtClean="0"/>
              <a:t> that explicitly asks interested parties to join.</a:t>
            </a:r>
          </a:p>
          <a:p>
            <a:r>
              <a:rPr lang="en-US" dirty="0" smtClean="0"/>
              <a:t>If your institute is not listed and you want to be part of this network, announcements, invitations, … then:</a:t>
            </a:r>
          </a:p>
          <a:p>
            <a:pPr lvl="1"/>
            <a:r>
              <a:rPr lang="en-US" dirty="0" smtClean="0"/>
              <a:t>Send an e-mail with the name of the institute, name of a representative and e-mail contact to </a:t>
            </a:r>
            <a:r>
              <a:rPr lang="en-US" dirty="0" smtClean="0">
                <a:hlinkClick r:id="rId2"/>
              </a:rPr>
              <a:t>ralph.assmann@desy.de</a:t>
            </a:r>
            <a:r>
              <a:rPr lang="en-US" dirty="0" smtClean="0"/>
              <a:t>!</a:t>
            </a:r>
          </a:p>
          <a:p>
            <a:r>
              <a:rPr lang="en-US" dirty="0" smtClean="0"/>
              <a:t>There is no direct financial support to the participating institutes. </a:t>
            </a:r>
          </a:p>
          <a:p>
            <a:pPr lvl="1"/>
            <a:r>
              <a:rPr lang="en-US" dirty="0" smtClean="0"/>
              <a:t>The funding is too small to split over 50 institutes…</a:t>
            </a:r>
          </a:p>
          <a:p>
            <a:r>
              <a:rPr lang="en-US" b="1" dirty="0" smtClean="0"/>
              <a:t>Network does fund network activities.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1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9037"/>
            <a:ext cx="4495800" cy="4906963"/>
          </a:xfrm>
        </p:spPr>
        <p:txBody>
          <a:bodyPr/>
          <a:lstStyle/>
          <a:p>
            <a:r>
              <a:rPr lang="en-US" b="1" dirty="0"/>
              <a:t>Yearly</a:t>
            </a:r>
            <a:r>
              <a:rPr lang="en-US" dirty="0"/>
              <a:t> </a:t>
            </a:r>
            <a:r>
              <a:rPr lang="en-US" b="1" dirty="0"/>
              <a:t>EuroNNAc </a:t>
            </a:r>
            <a:r>
              <a:rPr lang="en-US" b="1" dirty="0" smtClean="0"/>
              <a:t>Meeting</a:t>
            </a:r>
          </a:p>
          <a:p>
            <a:r>
              <a:rPr lang="en-US" dirty="0" smtClean="0"/>
              <a:t>May 2 – 5, 2012 at CERN</a:t>
            </a:r>
          </a:p>
          <a:p>
            <a:r>
              <a:rPr lang="en-US" dirty="0" smtClean="0"/>
              <a:t>Outcome documented in minutes, distributed to member’s board</a:t>
            </a:r>
          </a:p>
          <a:p>
            <a:r>
              <a:rPr lang="en-US" dirty="0" smtClean="0"/>
              <a:t>First yearly meeting after founding workshop at CERN in 2011.</a:t>
            </a:r>
          </a:p>
          <a:p>
            <a:r>
              <a:rPr lang="en-US" dirty="0" smtClean="0"/>
              <a:t>Our deliverable with EU…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219200"/>
            <a:ext cx="3823307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113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3657600" cy="4906963"/>
          </a:xfrm>
        </p:spPr>
        <p:txBody>
          <a:bodyPr/>
          <a:lstStyle/>
          <a:p>
            <a:r>
              <a:rPr lang="en-US" b="1" dirty="0" smtClean="0"/>
              <a:t>Analysis</a:t>
            </a:r>
            <a:r>
              <a:rPr lang="en-US" dirty="0" smtClean="0"/>
              <a:t>: Novel accelerator research activities and plans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2400" i="1" dirty="0" smtClean="0"/>
              <a:t>May 2012)</a:t>
            </a:r>
            <a:endParaRPr lang="en-US" sz="2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0"/>
            <a:ext cx="5270500" cy="564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805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uCARD-2">
      <a:dk1>
        <a:srgbClr val="0070C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FFC000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</TotalTime>
  <Words>630</Words>
  <Application>Microsoft Macintosh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European Network for Novel Accelerators (EuroNNAc)</vt:lpstr>
      <vt:lpstr>What Is EuroNNAc?</vt:lpstr>
      <vt:lpstr>Organization</vt:lpstr>
      <vt:lpstr>Member’s Board</vt:lpstr>
      <vt:lpstr>PowerPoint Presentation</vt:lpstr>
      <vt:lpstr>Remarks</vt:lpstr>
      <vt:lpstr>Participation</vt:lpstr>
      <vt:lpstr>Activities</vt:lpstr>
      <vt:lpstr>Activities</vt:lpstr>
      <vt:lpstr>Activities</vt:lpstr>
      <vt:lpstr>Activities</vt:lpstr>
      <vt:lpstr>Activities</vt:lpstr>
      <vt:lpstr>EAAC2013 Statistics</vt:lpstr>
      <vt:lpstr>EuroNNAc Yearly Meeting 2013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Agnes Szeberenyi</dc:creator>
  <cp:lastModifiedBy>Ralph Assmann</cp:lastModifiedBy>
  <cp:revision>79</cp:revision>
  <dcterms:created xsi:type="dcterms:W3CDTF">2006-08-16T00:00:00Z</dcterms:created>
  <dcterms:modified xsi:type="dcterms:W3CDTF">2013-06-06T17:06:56Z</dcterms:modified>
</cp:coreProperties>
</file>