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65" r:id="rId6"/>
    <p:sldId id="266" r:id="rId7"/>
    <p:sldId id="259" r:id="rId8"/>
    <p:sldId id="271" r:id="rId9"/>
    <p:sldId id="267" r:id="rId10"/>
    <p:sldId id="270" r:id="rId11"/>
    <p:sldId id="260" r:id="rId12"/>
    <p:sldId id="268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6/6/13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999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00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81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EuCARD-2 is co-funded by the partners and the European Commission under Capacities 7th Framework Programme, Grant Agreement 312453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9690"/>
            <a:ext cx="5257800" cy="9144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839200" cy="4906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0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8839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euronnac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91" y="39401"/>
            <a:ext cx="1406953" cy="93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21259"/>
          <a:stretch/>
        </p:blipFill>
        <p:spPr bwMode="auto">
          <a:xfrm>
            <a:off x="52025" y="49226"/>
            <a:ext cx="2081575" cy="8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lph.assmann@desy.d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European Network for Novel Accelerators (EuroNNAc)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R. Assmann, DESY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370637"/>
            <a:ext cx="7543800" cy="182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2286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cern.ch\dfs\Users\a\ASZEBERE\Documents\DG-EU\EuCARD2\EuCARD2-logo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21259"/>
          <a:stretch/>
        </p:blipFill>
        <p:spPr bwMode="auto">
          <a:xfrm>
            <a:off x="2350085" y="228600"/>
            <a:ext cx="3364915" cy="13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ronnac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599"/>
            <a:ext cx="2133600" cy="14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657600" cy="4906963"/>
          </a:xfrm>
        </p:spPr>
        <p:txBody>
          <a:bodyPr/>
          <a:lstStyle/>
          <a:p>
            <a:r>
              <a:rPr lang="en-US" b="1" dirty="0" smtClean="0"/>
              <a:t>Analysis</a:t>
            </a:r>
            <a:r>
              <a:rPr lang="en-US" dirty="0" smtClean="0"/>
              <a:t>: Novel accelerator research activities and plans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i="1" dirty="0" smtClean="0"/>
              <a:t>May 2012)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5270500" cy="56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6981750" cy="45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3733800" cy="4906963"/>
          </a:xfrm>
        </p:spPr>
        <p:txBody>
          <a:bodyPr/>
          <a:lstStyle/>
          <a:p>
            <a:r>
              <a:rPr lang="en-US" b="1" dirty="0" smtClean="0"/>
              <a:t>Lobbying</a:t>
            </a:r>
            <a:r>
              <a:rPr lang="en-US" dirty="0" smtClean="0"/>
              <a:t>: Input to the update of the European Strategy for Particle Physics</a:t>
            </a:r>
          </a:p>
          <a:p>
            <a:r>
              <a:rPr lang="en-US" dirty="0" smtClean="0"/>
              <a:t>15 page report</a:t>
            </a:r>
            <a:br>
              <a:rPr lang="en-US" dirty="0" smtClean="0"/>
            </a:br>
            <a:r>
              <a:rPr lang="en-US" sz="2400" i="1" dirty="0" smtClean="0"/>
              <a:t>(July 31</a:t>
            </a:r>
            <a:r>
              <a:rPr lang="en-US" sz="2400" i="1" baseline="30000" dirty="0" smtClean="0"/>
              <a:t>st</a:t>
            </a:r>
            <a:r>
              <a:rPr lang="en-US" sz="2400" i="1" dirty="0" smtClean="0"/>
              <a:t>, 2012)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609" b="18373"/>
          <a:stretch/>
        </p:blipFill>
        <p:spPr>
          <a:xfrm>
            <a:off x="4075558" y="1317055"/>
            <a:ext cx="4839842" cy="5007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76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4038600" cy="4906963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European Advanced Accelerator Workshop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6800"/>
            <a:ext cx="4038600" cy="57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EuroNNAc Yearly Meeting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EuroNNAc is an endeavor supported by the EU and remains open for new participants. </a:t>
            </a:r>
          </a:p>
          <a:p>
            <a:r>
              <a:rPr lang="en-US" dirty="0" smtClean="0"/>
              <a:t>We are celebrating our 2</a:t>
            </a:r>
            <a:r>
              <a:rPr lang="en-US" baseline="30000" dirty="0" smtClean="0"/>
              <a:t>nd</a:t>
            </a:r>
            <a:r>
              <a:rPr lang="en-US" dirty="0" smtClean="0"/>
              <a:t> birthday. The network is going strong with about 50 institutes as members.</a:t>
            </a:r>
          </a:p>
          <a:p>
            <a:pPr lvl="1"/>
            <a:r>
              <a:rPr lang="en-US" dirty="0" smtClean="0"/>
              <a:t>Several network activities have been successfully realized. Comments and suggestions are welcome.</a:t>
            </a:r>
          </a:p>
          <a:p>
            <a:pPr lvl="1"/>
            <a:r>
              <a:rPr lang="en-US" dirty="0" smtClean="0"/>
              <a:t>Tomorrow we discuss future plans, goals, review structure, …</a:t>
            </a:r>
          </a:p>
          <a:p>
            <a:r>
              <a:rPr lang="en-US" dirty="0" smtClean="0"/>
              <a:t>Final goal: Prepare a </a:t>
            </a:r>
            <a:r>
              <a:rPr lang="en-US" b="1" dirty="0" smtClean="0"/>
              <a:t>coherent plan and </a:t>
            </a:r>
            <a:r>
              <a:rPr lang="en-US" b="1" dirty="0"/>
              <a:t>common </a:t>
            </a:r>
            <a:r>
              <a:rPr lang="en-US" b="1" dirty="0" smtClean="0"/>
              <a:t>EU funding request on developing novel accelerators for users and society</a:t>
            </a:r>
            <a:r>
              <a:rPr lang="en-US" dirty="0" smtClean="0"/>
              <a:t>. </a:t>
            </a:r>
            <a:r>
              <a:rPr lang="en-US" sz="2400" dirty="0" smtClean="0"/>
              <a:t>Distributed European test facility. Significant extra funding required (≈50M€) to be competitive.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EuroNNAc?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839200" cy="5287963"/>
          </a:xfrm>
        </p:spPr>
        <p:txBody>
          <a:bodyPr>
            <a:noAutofit/>
          </a:bodyPr>
          <a:lstStyle/>
          <a:p>
            <a:r>
              <a:rPr lang="en-GB" dirty="0" smtClean="0"/>
              <a:t>A network that provides a </a:t>
            </a:r>
            <a:r>
              <a:rPr lang="en-GB" b="1" dirty="0" smtClean="0"/>
              <a:t>platform for exchange,  for definition of common goals, for lobbying, for collaborative funding requests on novel accelerators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Build links between conventional and novel accelerator specialists.</a:t>
            </a:r>
          </a:p>
          <a:p>
            <a:r>
              <a:rPr lang="en-GB" dirty="0" smtClean="0"/>
              <a:t>Assumption: Together we are stronger!</a:t>
            </a:r>
          </a:p>
          <a:p>
            <a:r>
              <a:rPr lang="en-GB" dirty="0" smtClean="0"/>
              <a:t>Founded in 2011 in a meeting at CERN with immediate great interest from the community. </a:t>
            </a:r>
          </a:p>
          <a:p>
            <a:r>
              <a:rPr lang="en-GB" dirty="0" smtClean="0"/>
              <a:t>Sponsored by EU and big labs, </a:t>
            </a:r>
            <a:r>
              <a:rPr lang="en-GB" b="1" dirty="0" smtClean="0"/>
              <a:t>interested in the success of novel accelerators for the future of HEP/photon/nuclear science and accelerator applications for society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56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Coordinators</a:t>
            </a:r>
            <a:r>
              <a:rPr lang="en-GB" dirty="0"/>
              <a:t>: R. Assmann (DESY), B. </a:t>
            </a:r>
            <a:r>
              <a:rPr lang="en-GB" dirty="0" err="1"/>
              <a:t>Holzer</a:t>
            </a:r>
            <a:r>
              <a:rPr lang="en-GB" dirty="0"/>
              <a:t> (CERN), A. </a:t>
            </a:r>
            <a:r>
              <a:rPr lang="en-GB" dirty="0" err="1"/>
              <a:t>Specka</a:t>
            </a:r>
            <a:r>
              <a:rPr lang="en-GB" dirty="0"/>
              <a:t> (</a:t>
            </a:r>
            <a:r>
              <a:rPr lang="en-GB" dirty="0" err="1"/>
              <a:t>Ecole</a:t>
            </a:r>
            <a:r>
              <a:rPr lang="en-GB" dirty="0"/>
              <a:t> </a:t>
            </a:r>
            <a:r>
              <a:rPr lang="en-GB" dirty="0" err="1"/>
              <a:t>polytechnique</a:t>
            </a:r>
            <a:r>
              <a:rPr lang="en-GB" dirty="0"/>
              <a:t>), J. </a:t>
            </a:r>
            <a:r>
              <a:rPr lang="en-GB" dirty="0" err="1"/>
              <a:t>Osterhoff</a:t>
            </a:r>
            <a:r>
              <a:rPr lang="en-GB" dirty="0"/>
              <a:t> (DESY).</a:t>
            </a:r>
          </a:p>
          <a:p>
            <a:r>
              <a:rPr lang="en-GB" dirty="0" smtClean="0"/>
              <a:t>EuCARD1&amp;2 “EuroNNAc WP” leader and central network budget: R. Assmann (DESY). Also deputy EuCARD2 coordinator.</a:t>
            </a:r>
          </a:p>
          <a:p>
            <a:r>
              <a:rPr lang="en-US" dirty="0" smtClean="0"/>
              <a:t>Decisions from coordinators and </a:t>
            </a:r>
            <a:r>
              <a:rPr lang="en-US" b="1" dirty="0" smtClean="0"/>
              <a:t>member’s board</a:t>
            </a:r>
            <a:r>
              <a:rPr lang="en-US" dirty="0" smtClean="0"/>
              <a:t>: 1 person per participating institute.</a:t>
            </a:r>
          </a:p>
          <a:p>
            <a:r>
              <a:rPr lang="en-US" dirty="0" smtClean="0"/>
              <a:t>We will continuously adjust our structure: discussion this Friday.</a:t>
            </a:r>
          </a:p>
          <a:p>
            <a:r>
              <a:rPr lang="en-US" dirty="0" smtClean="0"/>
              <a:t>Investigating formal secretarial support from DESY.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Member’s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0972"/>
          <a:stretch/>
        </p:blipFill>
        <p:spPr>
          <a:xfrm>
            <a:off x="4572000" y="1219200"/>
            <a:ext cx="4495800" cy="4019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8961"/>
          <a:stretch/>
        </p:blipFill>
        <p:spPr>
          <a:xfrm>
            <a:off x="156257" y="1219200"/>
            <a:ext cx="4339543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410200"/>
            <a:ext cx="815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Guidance, input, major decision. For example: act as International Advisory Board for </a:t>
            </a:r>
          </a:p>
          <a:p>
            <a:r>
              <a:rPr lang="en-US" dirty="0" smtClean="0"/>
              <a:t>EAAC2013.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3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world_mod_v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66"/>
            <a:ext cx="9144000" cy="6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2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89037"/>
            <a:ext cx="5029200" cy="4906963"/>
          </a:xfrm>
        </p:spPr>
        <p:txBody>
          <a:bodyPr/>
          <a:lstStyle/>
          <a:p>
            <a:r>
              <a:rPr lang="en-US" dirty="0" smtClean="0"/>
              <a:t>Europe is small on this map…</a:t>
            </a:r>
          </a:p>
          <a:p>
            <a:r>
              <a:rPr lang="en-US" dirty="0" smtClean="0"/>
              <a:t>World-class science is one of our big assets. We have a tradition here!</a:t>
            </a:r>
          </a:p>
          <a:p>
            <a:r>
              <a:rPr lang="en-US" dirty="0" smtClean="0"/>
              <a:t>Many institutes active and interested in Europe: too big for self-organization </a:t>
            </a:r>
            <a:r>
              <a:rPr lang="en-US" dirty="0" smtClean="0">
                <a:sym typeface="Wingdings"/>
              </a:rPr>
              <a:t> EU supported network EuroNNAc!</a:t>
            </a:r>
          </a:p>
          <a:p>
            <a:r>
              <a:rPr lang="en-US" dirty="0" smtClean="0">
                <a:sym typeface="Wingdings"/>
              </a:rPr>
              <a:t>Crucial links to our friends in Asia and the US!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world_mod_v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" y="1371600"/>
            <a:ext cx="3698855" cy="26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network is an open activity</a:t>
            </a:r>
            <a:r>
              <a:rPr lang="en-US" dirty="0" smtClean="0"/>
              <a:t> that explicitly asks interested parties to join.</a:t>
            </a:r>
          </a:p>
          <a:p>
            <a:r>
              <a:rPr lang="en-US" dirty="0" smtClean="0"/>
              <a:t>If your institute is not listed and you want to be part of this network, announcements, invitations, … then:</a:t>
            </a:r>
          </a:p>
          <a:p>
            <a:pPr lvl="1"/>
            <a:r>
              <a:rPr lang="en-US" dirty="0" smtClean="0"/>
              <a:t>Send an e-mail with the name of the institute, name of a representative and e-mail contact to </a:t>
            </a:r>
            <a:r>
              <a:rPr lang="en-US" dirty="0" smtClean="0">
                <a:hlinkClick r:id="rId2"/>
              </a:rPr>
              <a:t>ralph.assmann@desy.de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There is no direct financial support to the participating institutes. </a:t>
            </a:r>
          </a:p>
          <a:p>
            <a:pPr lvl="1"/>
            <a:r>
              <a:rPr lang="en-US" dirty="0" smtClean="0"/>
              <a:t>The funding is too small to split over 50 institutes…</a:t>
            </a:r>
          </a:p>
          <a:p>
            <a:r>
              <a:rPr lang="en-US" b="1" dirty="0" smtClean="0"/>
              <a:t>Network does fund network activities.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1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4495800" cy="4906963"/>
          </a:xfrm>
        </p:spPr>
        <p:txBody>
          <a:bodyPr/>
          <a:lstStyle/>
          <a:p>
            <a:r>
              <a:rPr lang="en-US" b="1" dirty="0"/>
              <a:t>Yearly</a:t>
            </a:r>
            <a:r>
              <a:rPr lang="en-US" dirty="0"/>
              <a:t> </a:t>
            </a:r>
            <a:r>
              <a:rPr lang="en-US" b="1" dirty="0"/>
              <a:t>EuroNNAc </a:t>
            </a:r>
            <a:r>
              <a:rPr lang="en-US" b="1" dirty="0" smtClean="0"/>
              <a:t>Meeting</a:t>
            </a:r>
          </a:p>
          <a:p>
            <a:r>
              <a:rPr lang="en-US" dirty="0" smtClean="0"/>
              <a:t>May 2 – 5, 2012 at CERN</a:t>
            </a:r>
          </a:p>
          <a:p>
            <a:r>
              <a:rPr lang="en-US" dirty="0" smtClean="0"/>
              <a:t>Outcome documented in minutes, distributed to member’s board</a:t>
            </a:r>
          </a:p>
          <a:p>
            <a:r>
              <a:rPr lang="en-US" dirty="0" smtClean="0"/>
              <a:t>First yearly meeting after founding workshop at CERN in 2011.</a:t>
            </a:r>
          </a:p>
          <a:p>
            <a:r>
              <a:rPr lang="en-US" dirty="0" smtClean="0"/>
              <a:t>Our deliverable with EU…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823307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1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657600" cy="4906963"/>
          </a:xfrm>
        </p:spPr>
        <p:txBody>
          <a:bodyPr/>
          <a:lstStyle/>
          <a:p>
            <a:r>
              <a:rPr lang="en-US" b="1" dirty="0" smtClean="0"/>
              <a:t>Analysis</a:t>
            </a:r>
            <a:r>
              <a:rPr lang="en-US" dirty="0" smtClean="0"/>
              <a:t>: Novel accelerator research activities and plans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i="1" dirty="0" smtClean="0"/>
              <a:t>May 2012)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5270500" cy="564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80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543</Words>
  <Application>Microsoft Macintosh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European Network for Novel Accelerators (EuroNNAc)</vt:lpstr>
      <vt:lpstr>What Is EuroNNAc?</vt:lpstr>
      <vt:lpstr>Organization</vt:lpstr>
      <vt:lpstr>Member’s Board</vt:lpstr>
      <vt:lpstr>PowerPoint Presentation</vt:lpstr>
      <vt:lpstr>Remarks</vt:lpstr>
      <vt:lpstr>Participation</vt:lpstr>
      <vt:lpstr>Activities</vt:lpstr>
      <vt:lpstr>Activities</vt:lpstr>
      <vt:lpstr>Activities</vt:lpstr>
      <vt:lpstr>Activities</vt:lpstr>
      <vt:lpstr>Activities</vt:lpstr>
      <vt:lpstr>EuroNNAc Yearly Meeting 2013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Ralph Assmann</cp:lastModifiedBy>
  <cp:revision>75</cp:revision>
  <dcterms:created xsi:type="dcterms:W3CDTF">2006-08-16T00:00:00Z</dcterms:created>
  <dcterms:modified xsi:type="dcterms:W3CDTF">2013-06-06T07:40:28Z</dcterms:modified>
</cp:coreProperties>
</file>