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1" r:id="rId3"/>
    <p:sldId id="272" r:id="rId4"/>
    <p:sldId id="270" r:id="rId5"/>
    <p:sldId id="256" r:id="rId6"/>
    <p:sldId id="278" r:id="rId7"/>
    <p:sldId id="262" r:id="rId8"/>
    <p:sldId id="258" r:id="rId9"/>
    <p:sldId id="259" r:id="rId10"/>
    <p:sldId id="260" r:id="rId11"/>
    <p:sldId id="261" r:id="rId12"/>
    <p:sldId id="264" r:id="rId13"/>
    <p:sldId id="265" r:id="rId14"/>
    <p:sldId id="269" r:id="rId15"/>
    <p:sldId id="263" r:id="rId16"/>
    <p:sldId id="275" r:id="rId17"/>
    <p:sldId id="280" r:id="rId18"/>
    <p:sldId id="281" r:id="rId19"/>
    <p:sldId id="276" r:id="rId20"/>
    <p:sldId id="279" r:id="rId21"/>
    <p:sldId id="26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50C"/>
    <a:srgbClr val="FF9900"/>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1FA6E-E3BA-4E1D-86F8-E0418A3A8A82}" type="datetimeFigureOut">
              <a:rPr lang="ru-RU" smtClean="0"/>
              <a:pPr/>
              <a:t>01.06.2013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17E3FD-9B6E-4AEB-B5C8-0557689FD13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3209466-91D4-4719-8288-EB85F40F1B28}" type="datetimeFigureOut">
              <a:rPr lang="ru-RU" smtClean="0"/>
              <a:pPr/>
              <a:t>01.06.2013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F47BAE-4E15-4C85-B2E7-F90329595B0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09466-91D4-4719-8288-EB85F40F1B28}" type="datetimeFigureOut">
              <a:rPr lang="ru-RU" smtClean="0"/>
              <a:pPr/>
              <a:t>01.06.2013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47BAE-4E15-4C85-B2E7-F90329595B0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64.png"/><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8.bin"/><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pcr\Desktop\hel acc\TM11TM01 acc str\L_8_a_1.25_phi_7.727_View.png"/>
          <p:cNvPicPr>
            <a:picLocks noChangeAspect="1" noChangeArrowheads="1"/>
          </p:cNvPicPr>
          <p:nvPr/>
        </p:nvPicPr>
        <p:blipFill>
          <a:blip r:embed="rId2" cstate="print">
            <a:lum bright="71000" contrast="-61000"/>
          </a:blip>
          <a:stretch>
            <a:fillRect/>
          </a:stretch>
        </p:blipFill>
        <p:spPr bwMode="auto">
          <a:xfrm>
            <a:off x="76200" y="1570924"/>
            <a:ext cx="8840720" cy="4906076"/>
          </a:xfrm>
          <a:prstGeom prst="rect">
            <a:avLst/>
          </a:prstGeom>
          <a:noFill/>
          <a:ln>
            <a:noFill/>
          </a:ln>
        </p:spPr>
      </p:pic>
      <p:sp>
        <p:nvSpPr>
          <p:cNvPr id="2" name="TextBox 1"/>
          <p:cNvSpPr txBox="1"/>
          <p:nvPr/>
        </p:nvSpPr>
        <p:spPr>
          <a:xfrm>
            <a:off x="990600" y="228600"/>
            <a:ext cx="7100662" cy="677108"/>
          </a:xfrm>
          <a:prstGeom prst="rect">
            <a:avLst/>
          </a:prstGeom>
          <a:noFill/>
        </p:spPr>
        <p:txBody>
          <a:bodyPr wrap="none" rtlCol="0">
            <a:spAutoFit/>
          </a:bodyPr>
          <a:lstStyle/>
          <a:p>
            <a:r>
              <a:rPr lang="en-US" sz="2000" b="1" dirty="0" smtClean="0">
                <a:solidFill>
                  <a:srgbClr val="FF0000"/>
                </a:solidFill>
              </a:rPr>
              <a:t>Helical</a:t>
            </a:r>
            <a:r>
              <a:rPr lang="ru-RU" sz="2000" b="1" dirty="0" smtClean="0">
                <a:solidFill>
                  <a:srgbClr val="FF0000"/>
                </a:solidFill>
              </a:rPr>
              <a:t> </a:t>
            </a:r>
            <a:r>
              <a:rPr lang="en-US" sz="2000" b="1" dirty="0" smtClean="0">
                <a:solidFill>
                  <a:srgbClr val="FF0000"/>
                </a:solidFill>
              </a:rPr>
              <a:t>Accelerating Structure with Controllable Beam Emittance</a:t>
            </a:r>
            <a:endParaRPr lang="ru-RU" sz="2000" dirty="0" smtClean="0">
              <a:solidFill>
                <a:srgbClr val="FF0000"/>
              </a:solidFill>
            </a:endParaRPr>
          </a:p>
          <a:p>
            <a:endParaRPr lang="ru-RU" dirty="0"/>
          </a:p>
        </p:txBody>
      </p:sp>
      <p:sp>
        <p:nvSpPr>
          <p:cNvPr id="3" name="TextBox 2"/>
          <p:cNvSpPr txBox="1"/>
          <p:nvPr/>
        </p:nvSpPr>
        <p:spPr>
          <a:xfrm>
            <a:off x="1752879" y="838200"/>
            <a:ext cx="5572744" cy="1477328"/>
          </a:xfrm>
          <a:prstGeom prst="rect">
            <a:avLst/>
          </a:prstGeom>
          <a:noFill/>
        </p:spPr>
        <p:txBody>
          <a:bodyPr wrap="none" rtlCol="0">
            <a:spAutoFit/>
          </a:bodyPr>
          <a:lstStyle/>
          <a:p>
            <a:pPr algn="ctr"/>
            <a:r>
              <a:rPr lang="en-US" dirty="0" smtClean="0"/>
              <a:t>S.V. Kuzikov</a:t>
            </a:r>
            <a:r>
              <a:rPr lang="en-US" baseline="30000" dirty="0" smtClean="0"/>
              <a:t>1</a:t>
            </a:r>
            <a:r>
              <a:rPr lang="en-US" dirty="0" smtClean="0"/>
              <a:t>, A.A. Vikharev</a:t>
            </a:r>
            <a:r>
              <a:rPr lang="en-US" baseline="30000" dirty="0" smtClean="0"/>
              <a:t>1</a:t>
            </a:r>
            <a:r>
              <a:rPr lang="en-US" dirty="0" smtClean="0"/>
              <a:t>, J.L. Hirshfield</a:t>
            </a:r>
            <a:r>
              <a:rPr lang="en-US" baseline="30000" dirty="0" smtClean="0"/>
              <a:t>2,3</a:t>
            </a:r>
            <a:endParaRPr lang="ru-RU" dirty="0" smtClean="0"/>
          </a:p>
          <a:p>
            <a:pPr algn="ctr"/>
            <a:r>
              <a:rPr lang="en-US" baseline="30000" dirty="0" smtClean="0"/>
              <a:t>1</a:t>
            </a:r>
            <a:r>
              <a:rPr lang="en-US" dirty="0" smtClean="0"/>
              <a:t>Institute of Applied Physics RAS, Nizhny Novgorod, Russia</a:t>
            </a:r>
            <a:endParaRPr lang="ru-RU" dirty="0" smtClean="0"/>
          </a:p>
          <a:p>
            <a:pPr algn="ctr"/>
            <a:r>
              <a:rPr lang="en-US" baseline="30000" dirty="0" smtClean="0"/>
              <a:t>2</a:t>
            </a:r>
            <a:r>
              <a:rPr lang="en-US" dirty="0" smtClean="0"/>
              <a:t>Yale University, New Haven, CT, USA</a:t>
            </a:r>
            <a:endParaRPr lang="ru-RU" dirty="0" smtClean="0"/>
          </a:p>
          <a:p>
            <a:pPr algn="ctr"/>
            <a:r>
              <a:rPr lang="en-US" baseline="30000" dirty="0" smtClean="0"/>
              <a:t>3</a:t>
            </a:r>
            <a:r>
              <a:rPr lang="en-US" dirty="0" smtClean="0"/>
              <a:t>Omega-P, Inc., New Haven, CT, USA</a:t>
            </a:r>
            <a:endParaRPr lang="ru-RU" dirty="0" smtClean="0"/>
          </a:p>
          <a:p>
            <a:endParaRPr lang="ru-RU" dirty="0"/>
          </a:p>
        </p:txBody>
      </p:sp>
      <p:sp>
        <p:nvSpPr>
          <p:cNvPr id="4" name="TextBox 3"/>
          <p:cNvSpPr txBox="1"/>
          <p:nvPr/>
        </p:nvSpPr>
        <p:spPr>
          <a:xfrm>
            <a:off x="228600" y="2286000"/>
            <a:ext cx="7248844" cy="3416320"/>
          </a:xfrm>
          <a:prstGeom prst="rect">
            <a:avLst/>
          </a:prstGeom>
          <a:noFill/>
        </p:spPr>
        <p:txBody>
          <a:bodyPr wrap="none" rtlCol="0">
            <a:spAutoFit/>
          </a:bodyPr>
          <a:lstStyle/>
          <a:p>
            <a:pPr>
              <a:lnSpc>
                <a:spcPct val="150000"/>
              </a:lnSpc>
            </a:pPr>
            <a:r>
              <a:rPr lang="en-US" dirty="0" smtClean="0"/>
              <a:t>Outline</a:t>
            </a:r>
            <a:r>
              <a:rPr lang="ru-RU" dirty="0" smtClean="0"/>
              <a:t>:</a:t>
            </a:r>
          </a:p>
          <a:p>
            <a:pPr marL="342900" indent="-342900">
              <a:lnSpc>
                <a:spcPct val="150000"/>
              </a:lnSpc>
              <a:buAutoNum type="arabicPeriod"/>
            </a:pPr>
            <a:r>
              <a:rPr lang="en-US" dirty="0" smtClean="0"/>
              <a:t>A problem of beam cooling in accelerators</a:t>
            </a:r>
            <a:endParaRPr lang="ru-RU" dirty="0" smtClean="0"/>
          </a:p>
          <a:p>
            <a:pPr marL="342900" indent="-342900">
              <a:lnSpc>
                <a:spcPct val="150000"/>
              </a:lnSpc>
              <a:buAutoNum type="arabicPeriod"/>
            </a:pPr>
            <a:r>
              <a:rPr lang="en-US" dirty="0" smtClean="0"/>
              <a:t>Damping rings</a:t>
            </a:r>
            <a:endParaRPr lang="ru-RU" dirty="0" smtClean="0"/>
          </a:p>
          <a:p>
            <a:pPr marL="342900" indent="-342900">
              <a:lnSpc>
                <a:spcPct val="150000"/>
              </a:lnSpc>
              <a:buAutoNum type="arabicPeriod"/>
            </a:pPr>
            <a:r>
              <a:rPr lang="en-US" dirty="0" smtClean="0"/>
              <a:t>Helical accelerating structure with asynchronous transverse fields (HSFC)</a:t>
            </a:r>
            <a:endParaRPr lang="ru-RU" dirty="0" smtClean="0"/>
          </a:p>
          <a:p>
            <a:pPr marL="342900" indent="-342900">
              <a:lnSpc>
                <a:spcPct val="150000"/>
              </a:lnSpc>
              <a:buAutoNum type="arabicPeriod"/>
            </a:pPr>
            <a:r>
              <a:rPr lang="ru-RU" dirty="0" smtClean="0"/>
              <a:t> </a:t>
            </a:r>
            <a:r>
              <a:rPr lang="en-US" dirty="0" smtClean="0"/>
              <a:t>Calculation methods: perturbation theory and HFSS simulations</a:t>
            </a:r>
            <a:endParaRPr lang="ru-RU" dirty="0" smtClean="0"/>
          </a:p>
          <a:p>
            <a:pPr marL="342900" indent="-342900">
              <a:lnSpc>
                <a:spcPct val="150000"/>
              </a:lnSpc>
              <a:buAutoNum type="arabicPeriod"/>
            </a:pPr>
            <a:r>
              <a:rPr lang="en-US" dirty="0" smtClean="0"/>
              <a:t>Parameter optimization in comparison </a:t>
            </a:r>
            <a:r>
              <a:rPr lang="en-US" dirty="0" smtClean="0"/>
              <a:t>with </a:t>
            </a:r>
            <a:r>
              <a:rPr lang="en-US" dirty="0" smtClean="0"/>
              <a:t>classical structure</a:t>
            </a:r>
          </a:p>
          <a:p>
            <a:pPr marL="342900" indent="-342900">
              <a:lnSpc>
                <a:spcPct val="150000"/>
              </a:lnSpc>
              <a:buAutoNum type="arabicPeriod"/>
            </a:pPr>
            <a:r>
              <a:rPr lang="en-US" dirty="0" smtClean="0"/>
              <a:t>Beam dynamics simulation by CST Microwave Studio </a:t>
            </a:r>
            <a:endParaRPr lang="ru-RU" dirty="0" smtClean="0"/>
          </a:p>
          <a:p>
            <a:pPr marL="342900" indent="-342900">
              <a:lnSpc>
                <a:spcPct val="150000"/>
              </a:lnSpc>
              <a:buAutoNum type="arabicPeriod"/>
            </a:pPr>
            <a:r>
              <a:rPr lang="en-US" dirty="0" smtClean="0"/>
              <a:t>Conclusion</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5109" y="5257800"/>
            <a:ext cx="7606891" cy="369332"/>
          </a:xfrm>
          <a:prstGeom prst="rect">
            <a:avLst/>
          </a:prstGeom>
          <a:noFill/>
        </p:spPr>
        <p:txBody>
          <a:bodyPr wrap="none" rtlCol="0">
            <a:spAutoFit/>
          </a:bodyPr>
          <a:lstStyle/>
          <a:p>
            <a:r>
              <a:rPr lang="en-US" dirty="0" smtClean="0"/>
              <a:t>Transverse electric field components at beam line </a:t>
            </a:r>
            <a:r>
              <a:rPr lang="en-US" dirty="0" err="1" smtClean="0"/>
              <a:t>vs</a:t>
            </a:r>
            <a:r>
              <a:rPr lang="en-US" dirty="0" smtClean="0"/>
              <a:t> length for different phases</a:t>
            </a:r>
            <a:endParaRPr lang="ru-RU" dirty="0"/>
          </a:p>
        </p:txBody>
      </p:sp>
      <p:sp>
        <p:nvSpPr>
          <p:cNvPr id="5" name="TextBox 4"/>
          <p:cNvSpPr txBox="1"/>
          <p:nvPr/>
        </p:nvSpPr>
        <p:spPr>
          <a:xfrm>
            <a:off x="152400" y="6172200"/>
            <a:ext cx="8839200" cy="584775"/>
          </a:xfrm>
          <a:prstGeom prst="rect">
            <a:avLst/>
          </a:prstGeom>
          <a:noFill/>
        </p:spPr>
        <p:txBody>
          <a:bodyPr wrap="square" rtlCol="0">
            <a:spAutoFit/>
          </a:bodyPr>
          <a:lstStyle/>
          <a:p>
            <a:r>
              <a:rPr lang="en-US" sz="1600" dirty="0" smtClean="0"/>
              <a:t>Transverse components are also uniform and have much longer spatial period in comparison with period of the accelerating component.</a:t>
            </a:r>
            <a:endParaRPr lang="ru-RU" sz="1600" dirty="0"/>
          </a:p>
        </p:txBody>
      </p:sp>
      <p:pic>
        <p:nvPicPr>
          <p:cNvPr id="36865" name="Picture 1" descr="C:\Users\Сергей\Desktop\Italy 2013\HSFC\field-Ex.png"/>
          <p:cNvPicPr>
            <a:picLocks noChangeAspect="1" noChangeArrowheads="1"/>
          </p:cNvPicPr>
          <p:nvPr/>
        </p:nvPicPr>
        <p:blipFill>
          <a:blip r:embed="rId2" cstate="print"/>
          <a:srcRect/>
          <a:stretch>
            <a:fillRect/>
          </a:stretch>
        </p:blipFill>
        <p:spPr bwMode="auto">
          <a:xfrm>
            <a:off x="152400" y="685800"/>
            <a:ext cx="8848430" cy="4171564"/>
          </a:xfrm>
          <a:prstGeom prst="rect">
            <a:avLst/>
          </a:prstGeom>
          <a:noFill/>
        </p:spPr>
      </p:pic>
      <p:pic>
        <p:nvPicPr>
          <p:cNvPr id="36866" name="Picture 2" descr="C:\Users\Сергей\Desktop\Italy 2013\HSFC\field-Ez.png"/>
          <p:cNvPicPr>
            <a:picLocks noChangeAspect="1" noChangeArrowheads="1"/>
          </p:cNvPicPr>
          <p:nvPr/>
        </p:nvPicPr>
        <p:blipFill>
          <a:blip r:embed="rId3" cstate="print"/>
          <a:srcRect/>
          <a:stretch>
            <a:fillRect/>
          </a:stretch>
        </p:blipFill>
        <p:spPr bwMode="auto">
          <a:xfrm>
            <a:off x="76200" y="685800"/>
            <a:ext cx="8915400" cy="4203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r\Desktop\hel acc\TM11TM01 acc str\L_8_a_1.25_phi_7.727_E_Arguments.png"/>
          <p:cNvPicPr>
            <a:picLocks noChangeAspect="1" noChangeArrowheads="1"/>
          </p:cNvPicPr>
          <p:nvPr/>
        </p:nvPicPr>
        <p:blipFill>
          <a:blip r:embed="rId2" cstate="print"/>
          <a:srcRect/>
          <a:stretch>
            <a:fillRect/>
          </a:stretch>
        </p:blipFill>
        <p:spPr bwMode="auto">
          <a:xfrm>
            <a:off x="152400" y="457200"/>
            <a:ext cx="8915400" cy="4996011"/>
          </a:xfrm>
          <a:prstGeom prst="rect">
            <a:avLst/>
          </a:prstGeom>
          <a:noFill/>
        </p:spPr>
      </p:pic>
      <p:sp>
        <p:nvSpPr>
          <p:cNvPr id="3" name="TextBox 2"/>
          <p:cNvSpPr txBox="1"/>
          <p:nvPr/>
        </p:nvSpPr>
        <p:spPr>
          <a:xfrm>
            <a:off x="2590800" y="5638800"/>
            <a:ext cx="4889737" cy="369332"/>
          </a:xfrm>
          <a:prstGeom prst="rect">
            <a:avLst/>
          </a:prstGeom>
          <a:noFill/>
        </p:spPr>
        <p:txBody>
          <a:bodyPr wrap="none" rtlCol="0">
            <a:spAutoFit/>
          </a:bodyPr>
          <a:lstStyle/>
          <a:p>
            <a:r>
              <a:rPr lang="en-US" dirty="0" smtClean="0"/>
              <a:t>Phases of electric field components at beam line</a:t>
            </a:r>
            <a:endParaRPr lang="ru-RU" dirty="0"/>
          </a:p>
        </p:txBody>
      </p:sp>
      <p:sp>
        <p:nvSpPr>
          <p:cNvPr id="4" name="TextBox 3"/>
          <p:cNvSpPr txBox="1"/>
          <p:nvPr/>
        </p:nvSpPr>
        <p:spPr>
          <a:xfrm>
            <a:off x="3886200" y="990600"/>
            <a:ext cx="3306033" cy="369332"/>
          </a:xfrm>
          <a:prstGeom prst="rect">
            <a:avLst/>
          </a:prstGeom>
          <a:noFill/>
        </p:spPr>
        <p:txBody>
          <a:bodyPr wrap="none" rtlCol="0">
            <a:spAutoFit/>
          </a:bodyPr>
          <a:lstStyle/>
          <a:p>
            <a:r>
              <a:rPr lang="en-US" dirty="0" smtClean="0"/>
              <a:t>Phase of accelerating component</a:t>
            </a:r>
            <a:endParaRPr lang="ru-RU" dirty="0"/>
          </a:p>
        </p:txBody>
      </p:sp>
      <p:cxnSp>
        <p:nvCxnSpPr>
          <p:cNvPr id="6" name="Прямая со стрелкой 5"/>
          <p:cNvCxnSpPr/>
          <p:nvPr/>
        </p:nvCxnSpPr>
        <p:spPr>
          <a:xfrm flipH="1">
            <a:off x="3810000" y="1295400"/>
            <a:ext cx="1676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7800" y="2209800"/>
            <a:ext cx="3320909" cy="369332"/>
          </a:xfrm>
          <a:prstGeom prst="rect">
            <a:avLst/>
          </a:prstGeom>
          <a:noFill/>
        </p:spPr>
        <p:txBody>
          <a:bodyPr wrap="none" rtlCol="0">
            <a:spAutoFit/>
          </a:bodyPr>
          <a:lstStyle/>
          <a:p>
            <a:r>
              <a:rPr lang="en-US" dirty="0" smtClean="0"/>
              <a:t>Phases of transverse components</a:t>
            </a:r>
            <a:endParaRPr lang="ru-RU" dirty="0"/>
          </a:p>
        </p:txBody>
      </p:sp>
      <p:cxnSp>
        <p:nvCxnSpPr>
          <p:cNvPr id="13" name="Прямая со стрелкой 12"/>
          <p:cNvCxnSpPr>
            <a:stCxn id="11" idx="2"/>
          </p:cNvCxnSpPr>
          <p:nvPr/>
        </p:nvCxnSpPr>
        <p:spPr>
          <a:xfrm flipH="1">
            <a:off x="6477000" y="2579132"/>
            <a:ext cx="441255" cy="164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6400800" y="2514600"/>
            <a:ext cx="762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6096000"/>
            <a:ext cx="6709401" cy="584775"/>
          </a:xfrm>
          <a:prstGeom prst="rect">
            <a:avLst/>
          </a:prstGeom>
          <a:noFill/>
        </p:spPr>
        <p:txBody>
          <a:bodyPr wrap="none" rtlCol="0">
            <a:spAutoFit/>
          </a:bodyPr>
          <a:lstStyle/>
          <a:p>
            <a:r>
              <a:rPr lang="en-US" sz="1600" dirty="0" smtClean="0"/>
              <a:t>Accelerating E-field and transverse E-fields have opposite phase velocities!</a:t>
            </a:r>
          </a:p>
          <a:p>
            <a:r>
              <a:rPr lang="en-US" sz="1600" dirty="0" smtClean="0"/>
              <a:t>Phase velocity of the accelerating component actually equals the light velocity. </a:t>
            </a:r>
            <a:endParaRPr lang="ru-RU"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5410200"/>
            <a:ext cx="5249322" cy="369332"/>
          </a:xfrm>
          <a:prstGeom prst="rect">
            <a:avLst/>
          </a:prstGeom>
          <a:noFill/>
        </p:spPr>
        <p:txBody>
          <a:bodyPr wrap="none" rtlCol="0">
            <a:spAutoFit/>
          </a:bodyPr>
          <a:lstStyle/>
          <a:p>
            <a:r>
              <a:rPr lang="en-US" dirty="0" smtClean="0"/>
              <a:t>Transverse components of magnetic field at beam line</a:t>
            </a:r>
            <a:endParaRPr lang="ru-RU" dirty="0"/>
          </a:p>
        </p:txBody>
      </p:sp>
      <p:sp>
        <p:nvSpPr>
          <p:cNvPr id="5" name="TextBox 4"/>
          <p:cNvSpPr txBox="1"/>
          <p:nvPr/>
        </p:nvSpPr>
        <p:spPr>
          <a:xfrm>
            <a:off x="123646" y="6172200"/>
            <a:ext cx="9020354" cy="338554"/>
          </a:xfrm>
          <a:prstGeom prst="rect">
            <a:avLst/>
          </a:prstGeom>
          <a:noFill/>
        </p:spPr>
        <p:txBody>
          <a:bodyPr wrap="none" rtlCol="0">
            <a:spAutoFit/>
          </a:bodyPr>
          <a:lstStyle/>
          <a:p>
            <a:r>
              <a:rPr lang="en-US" sz="1600" dirty="0" smtClean="0"/>
              <a:t>In HSFC structure both transverse electric and magnetic fields cause particle’s wiggling like in RF undulator.</a:t>
            </a:r>
            <a:endParaRPr lang="ru-RU" sz="1600" dirty="0"/>
          </a:p>
        </p:txBody>
      </p:sp>
      <p:pic>
        <p:nvPicPr>
          <p:cNvPr id="34817" name="Picture 1" descr="C:\Users\Сергей\Desktop\Italy 2013\HSFC\field-Hx.png"/>
          <p:cNvPicPr>
            <a:picLocks noChangeAspect="1" noChangeArrowheads="1"/>
          </p:cNvPicPr>
          <p:nvPr/>
        </p:nvPicPr>
        <p:blipFill>
          <a:blip r:embed="rId2" cstate="print"/>
          <a:srcRect/>
          <a:stretch>
            <a:fillRect/>
          </a:stretch>
        </p:blipFill>
        <p:spPr bwMode="auto">
          <a:xfrm>
            <a:off x="152400" y="821712"/>
            <a:ext cx="8763000" cy="4131288"/>
          </a:xfrm>
          <a:prstGeom prst="rect">
            <a:avLst/>
          </a:prstGeom>
          <a:noFill/>
        </p:spPr>
      </p:pic>
      <p:pic>
        <p:nvPicPr>
          <p:cNvPr id="34818" name="Picture 2" descr="C:\Users\Сергей\Desktop\Italy 2013\HSFC\field-Hz.png"/>
          <p:cNvPicPr>
            <a:picLocks noChangeAspect="1" noChangeArrowheads="1"/>
          </p:cNvPicPr>
          <p:nvPr/>
        </p:nvPicPr>
        <p:blipFill>
          <a:blip r:embed="rId3" cstate="print"/>
          <a:srcRect/>
          <a:stretch>
            <a:fillRect/>
          </a:stretch>
        </p:blipFill>
        <p:spPr bwMode="auto">
          <a:xfrm>
            <a:off x="187374" y="838200"/>
            <a:ext cx="8728026"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cr\Desktop\hel acc\TM11TM01 acc str\L_8_a_1.25_phi_7.727_H_Arguments.png"/>
          <p:cNvPicPr>
            <a:picLocks noChangeAspect="1" noChangeArrowheads="1"/>
          </p:cNvPicPr>
          <p:nvPr/>
        </p:nvPicPr>
        <p:blipFill>
          <a:blip r:embed="rId2" cstate="print"/>
          <a:srcRect/>
          <a:stretch>
            <a:fillRect/>
          </a:stretch>
        </p:blipFill>
        <p:spPr bwMode="auto">
          <a:xfrm>
            <a:off x="381000" y="304800"/>
            <a:ext cx="8162925" cy="4574339"/>
          </a:xfrm>
          <a:prstGeom prst="rect">
            <a:avLst/>
          </a:prstGeom>
          <a:noFill/>
        </p:spPr>
      </p:pic>
      <p:sp>
        <p:nvSpPr>
          <p:cNvPr id="3" name="Прямоугольник 2"/>
          <p:cNvSpPr/>
          <p:nvPr/>
        </p:nvSpPr>
        <p:spPr>
          <a:xfrm>
            <a:off x="2895600" y="5410200"/>
            <a:ext cx="3685176" cy="369332"/>
          </a:xfrm>
          <a:prstGeom prst="rect">
            <a:avLst/>
          </a:prstGeom>
        </p:spPr>
        <p:txBody>
          <a:bodyPr wrap="none">
            <a:spAutoFit/>
          </a:bodyPr>
          <a:lstStyle/>
          <a:p>
            <a:r>
              <a:rPr lang="en-US" dirty="0" smtClean="0"/>
              <a:t>Phases of magnetic field components</a:t>
            </a:r>
            <a:endParaRPr lang="ru-RU" dirty="0"/>
          </a:p>
        </p:txBody>
      </p:sp>
      <p:sp>
        <p:nvSpPr>
          <p:cNvPr id="4" name="TextBox 3"/>
          <p:cNvSpPr txBox="1"/>
          <p:nvPr/>
        </p:nvSpPr>
        <p:spPr>
          <a:xfrm>
            <a:off x="152400" y="6096000"/>
            <a:ext cx="7382919" cy="338554"/>
          </a:xfrm>
          <a:prstGeom prst="rect">
            <a:avLst/>
          </a:prstGeom>
          <a:noFill/>
        </p:spPr>
        <p:txBody>
          <a:bodyPr wrap="none" rtlCol="0">
            <a:spAutoFit/>
          </a:bodyPr>
          <a:lstStyle/>
          <a:p>
            <a:r>
              <a:rPr lang="en-US" sz="1600" dirty="0" smtClean="0"/>
              <a:t>Transverse magnetic fields together with transverse electric fields go toward electrons.</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4648200"/>
            <a:ext cx="7467599" cy="369332"/>
          </a:xfrm>
          <a:prstGeom prst="rect">
            <a:avLst/>
          </a:prstGeom>
          <a:noFill/>
        </p:spPr>
        <p:txBody>
          <a:bodyPr wrap="square" rtlCol="0">
            <a:spAutoFit/>
          </a:bodyPr>
          <a:lstStyle/>
          <a:p>
            <a:r>
              <a:rPr lang="en-US" dirty="0" smtClean="0"/>
              <a:t>Simulation of electric field evolution at beam line </a:t>
            </a:r>
            <a:r>
              <a:rPr lang="en-US" dirty="0" err="1" smtClean="0"/>
              <a:t>vs</a:t>
            </a:r>
            <a:r>
              <a:rPr lang="en-US" dirty="0" smtClean="0"/>
              <a:t> length (phase step is 20</a:t>
            </a:r>
            <a:r>
              <a:rPr lang="en-US" dirty="0" smtClean="0">
                <a:sym typeface="Symbol"/>
              </a:rPr>
              <a:t>)</a:t>
            </a:r>
            <a:endParaRPr lang="ru-RU" dirty="0"/>
          </a:p>
        </p:txBody>
      </p:sp>
      <p:sp>
        <p:nvSpPr>
          <p:cNvPr id="13" name="TextBox 12"/>
          <p:cNvSpPr txBox="1"/>
          <p:nvPr/>
        </p:nvSpPr>
        <p:spPr>
          <a:xfrm>
            <a:off x="990600" y="5486400"/>
            <a:ext cx="1785617" cy="646331"/>
          </a:xfrm>
          <a:prstGeom prst="rect">
            <a:avLst/>
          </a:prstGeom>
          <a:noFill/>
        </p:spPr>
        <p:txBody>
          <a:bodyPr wrap="none" rtlCol="0">
            <a:spAutoFit/>
          </a:bodyPr>
          <a:lstStyle/>
          <a:p>
            <a:r>
              <a:rPr lang="en-US" dirty="0" smtClean="0"/>
              <a:t>accelerating field</a:t>
            </a:r>
          </a:p>
          <a:p>
            <a:r>
              <a:rPr lang="en-US" dirty="0" smtClean="0"/>
              <a:t>transverse fields</a:t>
            </a:r>
            <a:endParaRPr lang="ru-RU" dirty="0"/>
          </a:p>
        </p:txBody>
      </p:sp>
      <p:cxnSp>
        <p:nvCxnSpPr>
          <p:cNvPr id="15" name="Прямая соединительная линия 14"/>
          <p:cNvCxnSpPr/>
          <p:nvPr/>
        </p:nvCxnSpPr>
        <p:spPr>
          <a:xfrm>
            <a:off x="381000" y="5715000"/>
            <a:ext cx="533400" cy="0"/>
          </a:xfrm>
          <a:prstGeom prst="line">
            <a:avLst/>
          </a:prstGeom>
          <a:ln w="15875">
            <a:solidFill>
              <a:schemeClr val="accent2">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81000" y="5943600"/>
            <a:ext cx="5334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81000" y="6019800"/>
            <a:ext cx="533400" cy="0"/>
          </a:xfrm>
          <a:prstGeom prst="line">
            <a:avLst/>
          </a:prstGeom>
          <a:ln w="15875">
            <a:solidFill>
              <a:srgbClr val="0070C0">
                <a:alpha val="84000"/>
              </a:srgbClr>
            </a:solidFill>
          </a:ln>
        </p:spPr>
        <p:style>
          <a:lnRef idx="1">
            <a:schemeClr val="accent1"/>
          </a:lnRef>
          <a:fillRef idx="0">
            <a:schemeClr val="accent1"/>
          </a:fillRef>
          <a:effectRef idx="0">
            <a:schemeClr val="accent1"/>
          </a:effectRef>
          <a:fontRef idx="minor">
            <a:schemeClr val="tx1"/>
          </a:fontRef>
        </p:style>
      </p:cxnSp>
      <p:pic>
        <p:nvPicPr>
          <p:cNvPr id="32769" name="Picture 1" descr="C:\Users\Сергей\Desktop\Italy 2013\HSFC\field-000.png"/>
          <p:cNvPicPr>
            <a:picLocks noChangeAspect="1" noChangeArrowheads="1"/>
          </p:cNvPicPr>
          <p:nvPr/>
        </p:nvPicPr>
        <p:blipFill>
          <a:blip r:embed="rId2" cstate="print"/>
          <a:srcRect/>
          <a:stretch>
            <a:fillRect/>
          </a:stretch>
        </p:blipFill>
        <p:spPr bwMode="auto">
          <a:xfrm>
            <a:off x="0" y="0"/>
            <a:ext cx="9144000" cy="4310910"/>
          </a:xfrm>
          <a:prstGeom prst="rect">
            <a:avLst/>
          </a:prstGeom>
          <a:noFill/>
        </p:spPr>
      </p:pic>
      <p:pic>
        <p:nvPicPr>
          <p:cNvPr id="32770" name="Picture 2" descr="C:\Users\Сергей\Desktop\Italy 2013\HSFC\field-020.png"/>
          <p:cNvPicPr>
            <a:picLocks noChangeAspect="1" noChangeArrowheads="1"/>
          </p:cNvPicPr>
          <p:nvPr/>
        </p:nvPicPr>
        <p:blipFill>
          <a:blip r:embed="rId3" cstate="print"/>
          <a:srcRect/>
          <a:stretch>
            <a:fillRect/>
          </a:stretch>
        </p:blipFill>
        <p:spPr bwMode="auto">
          <a:xfrm>
            <a:off x="0" y="0"/>
            <a:ext cx="9144000" cy="4310910"/>
          </a:xfrm>
          <a:prstGeom prst="rect">
            <a:avLst/>
          </a:prstGeom>
          <a:noFill/>
        </p:spPr>
      </p:pic>
      <p:pic>
        <p:nvPicPr>
          <p:cNvPr id="32771" name="Picture 3" descr="C:\Users\Сергей\Desktop\Italy 2013\HSFC\field-040.png"/>
          <p:cNvPicPr>
            <a:picLocks noChangeAspect="1" noChangeArrowheads="1"/>
          </p:cNvPicPr>
          <p:nvPr/>
        </p:nvPicPr>
        <p:blipFill>
          <a:blip r:embed="rId4" cstate="print"/>
          <a:srcRect/>
          <a:stretch>
            <a:fillRect/>
          </a:stretch>
        </p:blipFill>
        <p:spPr bwMode="auto">
          <a:xfrm>
            <a:off x="0" y="0"/>
            <a:ext cx="9144000" cy="4310910"/>
          </a:xfrm>
          <a:prstGeom prst="rect">
            <a:avLst/>
          </a:prstGeom>
          <a:noFill/>
        </p:spPr>
      </p:pic>
      <p:pic>
        <p:nvPicPr>
          <p:cNvPr id="32772" name="Picture 4" descr="C:\Users\Сергей\Desktop\Italy 2013\HSFC\field-060.png"/>
          <p:cNvPicPr>
            <a:picLocks noChangeAspect="1" noChangeArrowheads="1"/>
          </p:cNvPicPr>
          <p:nvPr/>
        </p:nvPicPr>
        <p:blipFill>
          <a:blip r:embed="rId5" cstate="print"/>
          <a:srcRect/>
          <a:stretch>
            <a:fillRect/>
          </a:stretch>
        </p:blipFill>
        <p:spPr bwMode="auto">
          <a:xfrm>
            <a:off x="0" y="0"/>
            <a:ext cx="9144000" cy="4310910"/>
          </a:xfrm>
          <a:prstGeom prst="rect">
            <a:avLst/>
          </a:prstGeom>
          <a:noFill/>
        </p:spPr>
      </p:pic>
      <p:pic>
        <p:nvPicPr>
          <p:cNvPr id="32773" name="Picture 5" descr="C:\Users\Сергей\Desktop\Italy 2013\HSFC\field-080.png"/>
          <p:cNvPicPr>
            <a:picLocks noChangeAspect="1" noChangeArrowheads="1"/>
          </p:cNvPicPr>
          <p:nvPr/>
        </p:nvPicPr>
        <p:blipFill>
          <a:blip r:embed="rId6" cstate="print"/>
          <a:srcRect/>
          <a:stretch>
            <a:fillRect/>
          </a:stretch>
        </p:blipFill>
        <p:spPr bwMode="auto">
          <a:xfrm>
            <a:off x="0" y="0"/>
            <a:ext cx="9144000" cy="4310910"/>
          </a:xfrm>
          <a:prstGeom prst="rect">
            <a:avLst/>
          </a:prstGeom>
          <a:noFill/>
        </p:spPr>
      </p:pic>
      <p:pic>
        <p:nvPicPr>
          <p:cNvPr id="32774" name="Picture 6" descr="C:\Users\Сергей\Desktop\Italy 2013\HSFC\field-100.png"/>
          <p:cNvPicPr>
            <a:picLocks noChangeAspect="1" noChangeArrowheads="1"/>
          </p:cNvPicPr>
          <p:nvPr/>
        </p:nvPicPr>
        <p:blipFill>
          <a:blip r:embed="rId7" cstate="print"/>
          <a:srcRect/>
          <a:stretch>
            <a:fillRect/>
          </a:stretch>
        </p:blipFill>
        <p:spPr bwMode="auto">
          <a:xfrm>
            <a:off x="0" y="0"/>
            <a:ext cx="9144000" cy="4310910"/>
          </a:xfrm>
          <a:prstGeom prst="rect">
            <a:avLst/>
          </a:prstGeom>
          <a:noFill/>
        </p:spPr>
      </p:pic>
      <p:pic>
        <p:nvPicPr>
          <p:cNvPr id="32775" name="Picture 7" descr="C:\Users\Сергей\Desktop\Italy 2013\HSFC\field-120.png"/>
          <p:cNvPicPr>
            <a:picLocks noChangeAspect="1" noChangeArrowheads="1"/>
          </p:cNvPicPr>
          <p:nvPr/>
        </p:nvPicPr>
        <p:blipFill>
          <a:blip r:embed="rId8" cstate="print"/>
          <a:srcRect/>
          <a:stretch>
            <a:fillRect/>
          </a:stretch>
        </p:blipFill>
        <p:spPr bwMode="auto">
          <a:xfrm>
            <a:off x="-1" y="0"/>
            <a:ext cx="9144001" cy="4310910"/>
          </a:xfrm>
          <a:prstGeom prst="rect">
            <a:avLst/>
          </a:prstGeom>
          <a:noFill/>
        </p:spPr>
      </p:pic>
      <p:pic>
        <p:nvPicPr>
          <p:cNvPr id="32776" name="Picture 8" descr="C:\Users\Сергей\Desktop\Italy 2013\HSFC\field-140.png"/>
          <p:cNvPicPr>
            <a:picLocks noChangeAspect="1" noChangeArrowheads="1"/>
          </p:cNvPicPr>
          <p:nvPr/>
        </p:nvPicPr>
        <p:blipFill>
          <a:blip r:embed="rId9" cstate="print"/>
          <a:srcRect/>
          <a:stretch>
            <a:fillRect/>
          </a:stretch>
        </p:blipFill>
        <p:spPr bwMode="auto">
          <a:xfrm>
            <a:off x="0" y="0"/>
            <a:ext cx="9144000" cy="4310909"/>
          </a:xfrm>
          <a:prstGeom prst="rect">
            <a:avLst/>
          </a:prstGeom>
          <a:noFill/>
        </p:spPr>
      </p:pic>
      <p:pic>
        <p:nvPicPr>
          <p:cNvPr id="32777" name="Picture 9" descr="C:\Users\Сергей\Desktop\Italy 2013\HSFC\field-160.png"/>
          <p:cNvPicPr>
            <a:picLocks noChangeAspect="1" noChangeArrowheads="1"/>
          </p:cNvPicPr>
          <p:nvPr/>
        </p:nvPicPr>
        <p:blipFill>
          <a:blip r:embed="rId10" cstate="print"/>
          <a:srcRect/>
          <a:stretch>
            <a:fillRect/>
          </a:stretch>
        </p:blipFill>
        <p:spPr bwMode="auto">
          <a:xfrm>
            <a:off x="-1" y="0"/>
            <a:ext cx="9051287" cy="4267200"/>
          </a:xfrm>
          <a:prstGeom prst="rect">
            <a:avLst/>
          </a:prstGeom>
          <a:noFill/>
        </p:spPr>
      </p:pic>
      <p:pic>
        <p:nvPicPr>
          <p:cNvPr id="32778" name="Picture 10" descr="C:\Users\Сергей\Desktop\Italy 2013\HSFC\field-180.png"/>
          <p:cNvPicPr>
            <a:picLocks noChangeAspect="1" noChangeArrowheads="1"/>
          </p:cNvPicPr>
          <p:nvPr/>
        </p:nvPicPr>
        <p:blipFill>
          <a:blip r:embed="rId11" cstate="print"/>
          <a:srcRect/>
          <a:stretch>
            <a:fillRect/>
          </a:stretch>
        </p:blipFill>
        <p:spPr bwMode="auto">
          <a:xfrm>
            <a:off x="0" y="0"/>
            <a:ext cx="9144000" cy="43109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00"/>
                                        <p:tgtEl>
                                          <p:spTgt spid="3277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wipe(down)">
                                      <p:cBhvr>
                                        <p:cTn id="11" dur="500"/>
                                        <p:tgtEl>
                                          <p:spTgt spid="3277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wipe(down)">
                                      <p:cBhvr>
                                        <p:cTn id="15" dur="500"/>
                                        <p:tgtEl>
                                          <p:spTgt spid="327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2773"/>
                                        </p:tgtEl>
                                        <p:attrNameLst>
                                          <p:attrName>style.visibility</p:attrName>
                                        </p:attrNameLst>
                                      </p:cBhvr>
                                      <p:to>
                                        <p:strVal val="visible"/>
                                      </p:to>
                                    </p:set>
                                    <p:animEffect transition="in" filter="wipe(down)">
                                      <p:cBhvr>
                                        <p:cTn id="19" dur="500"/>
                                        <p:tgtEl>
                                          <p:spTgt spid="3277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wipe(down)">
                                      <p:cBhvr>
                                        <p:cTn id="23" dur="500"/>
                                        <p:tgtEl>
                                          <p:spTgt spid="3277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wipe(down)">
                                      <p:cBhvr>
                                        <p:cTn id="27" dur="500"/>
                                        <p:tgtEl>
                                          <p:spTgt spid="3277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2776"/>
                                        </p:tgtEl>
                                        <p:attrNameLst>
                                          <p:attrName>style.visibility</p:attrName>
                                        </p:attrNameLst>
                                      </p:cBhvr>
                                      <p:to>
                                        <p:strVal val="visible"/>
                                      </p:to>
                                    </p:set>
                                    <p:animEffect transition="in" filter="wipe(down)">
                                      <p:cBhvr>
                                        <p:cTn id="31" dur="500"/>
                                        <p:tgtEl>
                                          <p:spTgt spid="3277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2777"/>
                                        </p:tgtEl>
                                        <p:attrNameLst>
                                          <p:attrName>style.visibility</p:attrName>
                                        </p:attrNameLst>
                                      </p:cBhvr>
                                      <p:to>
                                        <p:strVal val="visible"/>
                                      </p:to>
                                    </p:set>
                                    <p:animEffect transition="in" filter="wipe(down)">
                                      <p:cBhvr>
                                        <p:cTn id="35" dur="500"/>
                                        <p:tgtEl>
                                          <p:spTgt spid="3277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2778"/>
                                        </p:tgtEl>
                                        <p:attrNameLst>
                                          <p:attrName>style.visibility</p:attrName>
                                        </p:attrNameLst>
                                      </p:cBhvr>
                                      <p:to>
                                        <p:strVal val="visible"/>
                                      </p:to>
                                    </p:set>
                                    <p:animEffect transition="in" filter="wipe(down)">
                                      <p:cBhvr>
                                        <p:cTn id="39"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cr\Desktop\hel acc\TM11TM01 acc str\L_8_a_1.25_phi_7.727_E-field_surface.png"/>
          <p:cNvPicPr>
            <a:picLocks noChangeAspect="1" noChangeArrowheads="1"/>
          </p:cNvPicPr>
          <p:nvPr/>
        </p:nvPicPr>
        <p:blipFill>
          <a:blip r:embed="rId3" cstate="print"/>
          <a:srcRect/>
          <a:stretch>
            <a:fillRect/>
          </a:stretch>
        </p:blipFill>
        <p:spPr bwMode="auto">
          <a:xfrm>
            <a:off x="0" y="3200400"/>
            <a:ext cx="5122419" cy="2984334"/>
          </a:xfrm>
          <a:prstGeom prst="rect">
            <a:avLst/>
          </a:prstGeom>
          <a:noFill/>
        </p:spPr>
      </p:pic>
      <p:sp>
        <p:nvSpPr>
          <p:cNvPr id="3" name="TextBox 2"/>
          <p:cNvSpPr txBox="1"/>
          <p:nvPr/>
        </p:nvSpPr>
        <p:spPr>
          <a:xfrm>
            <a:off x="1295400" y="6260068"/>
            <a:ext cx="2090957" cy="369332"/>
          </a:xfrm>
          <a:prstGeom prst="rect">
            <a:avLst/>
          </a:prstGeom>
          <a:noFill/>
        </p:spPr>
        <p:txBody>
          <a:bodyPr wrap="none" rtlCol="0">
            <a:spAutoFit/>
          </a:bodyPr>
          <a:lstStyle/>
          <a:p>
            <a:r>
              <a:rPr lang="en-US" dirty="0" smtClean="0"/>
              <a:t>Surface electric field</a:t>
            </a:r>
            <a:endParaRPr lang="ru-RU" dirty="0"/>
          </a:p>
        </p:txBody>
      </p:sp>
      <p:pic>
        <p:nvPicPr>
          <p:cNvPr id="4" name="Picture 2" descr="C:\Users\pcr\Desktop\hel acc\TM11TM01 acc str\L_8_a_1.25_phi_7.727_H-field_surface.png"/>
          <p:cNvPicPr>
            <a:picLocks noChangeAspect="1" noChangeArrowheads="1"/>
          </p:cNvPicPr>
          <p:nvPr/>
        </p:nvPicPr>
        <p:blipFill>
          <a:blip r:embed="rId4" cstate="print"/>
          <a:srcRect/>
          <a:stretch>
            <a:fillRect/>
          </a:stretch>
        </p:blipFill>
        <p:spPr bwMode="auto">
          <a:xfrm>
            <a:off x="4435471" y="3276600"/>
            <a:ext cx="4708529" cy="2743200"/>
          </a:xfrm>
          <a:prstGeom prst="rect">
            <a:avLst/>
          </a:prstGeom>
          <a:noFill/>
        </p:spPr>
      </p:pic>
      <p:sp>
        <p:nvSpPr>
          <p:cNvPr id="5" name="TextBox 4"/>
          <p:cNvSpPr txBox="1"/>
          <p:nvPr/>
        </p:nvSpPr>
        <p:spPr>
          <a:xfrm>
            <a:off x="5867400" y="6260068"/>
            <a:ext cx="2269276" cy="369332"/>
          </a:xfrm>
          <a:prstGeom prst="rect">
            <a:avLst/>
          </a:prstGeom>
          <a:noFill/>
        </p:spPr>
        <p:txBody>
          <a:bodyPr wrap="none" rtlCol="0">
            <a:spAutoFit/>
          </a:bodyPr>
          <a:lstStyle/>
          <a:p>
            <a:r>
              <a:rPr lang="en-US" dirty="0" smtClean="0"/>
              <a:t>Surface magnetic field</a:t>
            </a:r>
            <a:endParaRPr lang="ru-RU" dirty="0"/>
          </a:p>
        </p:txBody>
      </p:sp>
      <p:sp>
        <p:nvSpPr>
          <p:cNvPr id="6" name="TextBox 5"/>
          <p:cNvSpPr txBox="1"/>
          <p:nvPr/>
        </p:nvSpPr>
        <p:spPr>
          <a:xfrm>
            <a:off x="75620" y="152400"/>
            <a:ext cx="9068380" cy="369332"/>
          </a:xfrm>
          <a:prstGeom prst="rect">
            <a:avLst/>
          </a:prstGeom>
          <a:noFill/>
        </p:spPr>
        <p:txBody>
          <a:bodyPr wrap="none" rtlCol="0">
            <a:spAutoFit/>
          </a:bodyPr>
          <a:lstStyle/>
          <a:p>
            <a:r>
              <a:rPr lang="en-US" dirty="0" smtClean="0"/>
              <a:t>Optimization requires maximum of accelerating field normalized on maximum of surface field: </a:t>
            </a:r>
            <a:endParaRPr lang="ru-RU" dirty="0"/>
          </a:p>
        </p:txBody>
      </p:sp>
      <p:sp>
        <p:nvSpPr>
          <p:cNvPr id="7" name="TextBox 6"/>
          <p:cNvSpPr txBox="1"/>
          <p:nvPr/>
        </p:nvSpPr>
        <p:spPr>
          <a:xfrm>
            <a:off x="152400" y="1230868"/>
            <a:ext cx="4783810" cy="369332"/>
          </a:xfrm>
          <a:prstGeom prst="rect">
            <a:avLst/>
          </a:prstGeom>
          <a:noFill/>
        </p:spPr>
        <p:txBody>
          <a:bodyPr wrap="none" rtlCol="0">
            <a:spAutoFit/>
          </a:bodyPr>
          <a:lstStyle/>
          <a:p>
            <a:r>
              <a:rPr lang="en-US" dirty="0" smtClean="0"/>
              <a:t>Also maximum of shunt impedance is necessary: </a:t>
            </a:r>
            <a:endParaRPr lang="ru-RU" dirty="0"/>
          </a:p>
        </p:txBody>
      </p:sp>
      <p:graphicFrame>
        <p:nvGraphicFramePr>
          <p:cNvPr id="8" name="Объект 7"/>
          <p:cNvGraphicFramePr>
            <a:graphicFrameLocks noChangeAspect="1"/>
          </p:cNvGraphicFramePr>
          <p:nvPr/>
        </p:nvGraphicFramePr>
        <p:xfrm>
          <a:off x="228600" y="717665"/>
          <a:ext cx="1828800" cy="349135"/>
        </p:xfrm>
        <a:graphic>
          <a:graphicData uri="http://schemas.openxmlformats.org/presentationml/2006/ole">
            <p:oleObj spid="_x0000_s21506" name="Формула" r:id="rId5" imgW="1396800" imgH="266400" progId="Equation.3">
              <p:embed/>
            </p:oleObj>
          </a:graphicData>
        </a:graphic>
      </p:graphicFrame>
      <p:graphicFrame>
        <p:nvGraphicFramePr>
          <p:cNvPr id="9" name="Объект 8"/>
          <p:cNvGraphicFramePr>
            <a:graphicFrameLocks noChangeAspect="1"/>
          </p:cNvGraphicFramePr>
          <p:nvPr/>
        </p:nvGraphicFramePr>
        <p:xfrm>
          <a:off x="211137" y="1676400"/>
          <a:ext cx="2825618" cy="990600"/>
        </p:xfrm>
        <a:graphic>
          <a:graphicData uri="http://schemas.openxmlformats.org/presentationml/2006/ole">
            <p:oleObj spid="_x0000_s21507" name="Формула" r:id="rId6" imgW="2209680" imgH="774360" progId="Equation.3">
              <p:embed/>
            </p:oleObj>
          </a:graphicData>
        </a:graphic>
      </p:graphicFrame>
      <p:sp>
        <p:nvSpPr>
          <p:cNvPr id="10" name="TextBox 9"/>
          <p:cNvSpPr txBox="1"/>
          <p:nvPr/>
        </p:nvSpPr>
        <p:spPr>
          <a:xfrm>
            <a:off x="6763328" y="2362200"/>
            <a:ext cx="2514600" cy="830997"/>
          </a:xfrm>
          <a:prstGeom prst="rect">
            <a:avLst/>
          </a:prstGeom>
          <a:noFill/>
        </p:spPr>
        <p:txBody>
          <a:bodyPr wrap="square" rtlCol="0">
            <a:spAutoFit/>
          </a:bodyPr>
          <a:lstStyle/>
          <a:p>
            <a:r>
              <a:rPr lang="en-US" sz="1600" dirty="0" smtClean="0"/>
              <a:t>Here holes and/or absorbers could be inserted to improve mode selection</a:t>
            </a:r>
            <a:endParaRPr lang="ru-RU" sz="1600" dirty="0"/>
          </a:p>
        </p:txBody>
      </p:sp>
      <p:cxnSp>
        <p:nvCxnSpPr>
          <p:cNvPr id="12" name="Прямая со стрелкой 11"/>
          <p:cNvCxnSpPr/>
          <p:nvPr/>
        </p:nvCxnSpPr>
        <p:spPr>
          <a:xfrm flipH="1">
            <a:off x="6934200" y="3200400"/>
            <a:ext cx="762000" cy="91440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r\Desktop\hel acc\TM11TM01 acc str\dispersion_L_08_helix.emf"/>
          <p:cNvPicPr>
            <a:picLocks noChangeAspect="1" noChangeArrowheads="1"/>
          </p:cNvPicPr>
          <p:nvPr/>
        </p:nvPicPr>
        <p:blipFill>
          <a:blip r:embed="rId2" cstate="print"/>
          <a:srcRect/>
          <a:stretch>
            <a:fillRect/>
          </a:stretch>
        </p:blipFill>
        <p:spPr bwMode="auto">
          <a:xfrm>
            <a:off x="1419036" y="152400"/>
            <a:ext cx="7973750" cy="5788636"/>
          </a:xfrm>
          <a:prstGeom prst="rect">
            <a:avLst/>
          </a:prstGeom>
          <a:noFill/>
        </p:spPr>
      </p:pic>
      <p:sp>
        <p:nvSpPr>
          <p:cNvPr id="3" name="TextBox 2"/>
          <p:cNvSpPr txBox="1"/>
          <p:nvPr/>
        </p:nvSpPr>
        <p:spPr>
          <a:xfrm>
            <a:off x="0" y="434876"/>
            <a:ext cx="2215671" cy="2308324"/>
          </a:xfrm>
          <a:prstGeom prst="rect">
            <a:avLst/>
          </a:prstGeom>
          <a:noFill/>
        </p:spPr>
        <p:txBody>
          <a:bodyPr wrap="none" rtlCol="0">
            <a:spAutoFit/>
          </a:bodyPr>
          <a:lstStyle/>
          <a:p>
            <a:r>
              <a:rPr lang="en-US" i="1" dirty="0" smtClean="0"/>
              <a:t>R</a:t>
            </a:r>
            <a:r>
              <a:rPr lang="en-US" dirty="0" smtClean="0"/>
              <a:t>=6.09 mm</a:t>
            </a:r>
          </a:p>
          <a:p>
            <a:r>
              <a:rPr lang="en-US" i="1" dirty="0" smtClean="0"/>
              <a:t>a</a:t>
            </a:r>
            <a:r>
              <a:rPr lang="en-US" dirty="0" smtClean="0"/>
              <a:t>=1.25 mm</a:t>
            </a:r>
          </a:p>
          <a:p>
            <a:r>
              <a:rPr lang="en-US" i="1" dirty="0" smtClean="0"/>
              <a:t>P</a:t>
            </a:r>
            <a:r>
              <a:rPr lang="en-US" dirty="0" smtClean="0"/>
              <a:t>=8 mm</a:t>
            </a:r>
          </a:p>
          <a:p>
            <a:r>
              <a:rPr lang="en-US" i="1" dirty="0" err="1" smtClean="0">
                <a:sym typeface="Symbol"/>
              </a:rPr>
              <a:t>hP</a:t>
            </a:r>
            <a:r>
              <a:rPr lang="en-US" dirty="0" smtClean="0">
                <a:sym typeface="Symbol"/>
              </a:rPr>
              <a:t>=4.727</a:t>
            </a:r>
          </a:p>
          <a:p>
            <a:r>
              <a:rPr lang="en-US" dirty="0" smtClean="0">
                <a:sym typeface="Symbol"/>
              </a:rPr>
              <a:t>f=28.2 GHz</a:t>
            </a:r>
          </a:p>
          <a:p>
            <a:r>
              <a:rPr lang="en-US" dirty="0" smtClean="0"/>
              <a:t>Q=10800</a:t>
            </a:r>
          </a:p>
          <a:p>
            <a:r>
              <a:rPr lang="en-US" i="1" dirty="0" err="1" smtClean="0"/>
              <a:t>E</a:t>
            </a:r>
            <a:r>
              <a:rPr lang="en-US" sz="1400" dirty="0" err="1" smtClean="0"/>
              <a:t>acc</a:t>
            </a:r>
            <a:r>
              <a:rPr lang="en-US" dirty="0" smtClean="0"/>
              <a:t>/</a:t>
            </a:r>
            <a:r>
              <a:rPr lang="en-US" i="1" dirty="0" err="1" smtClean="0"/>
              <a:t>E</a:t>
            </a:r>
            <a:r>
              <a:rPr lang="en-US" sz="1400" dirty="0" err="1" smtClean="0"/>
              <a:t>surf</a:t>
            </a:r>
            <a:r>
              <a:rPr lang="en-US" dirty="0" smtClean="0"/>
              <a:t>=0.307</a:t>
            </a:r>
          </a:p>
          <a:p>
            <a:r>
              <a:rPr lang="en-US" i="1" dirty="0" err="1" smtClean="0"/>
              <a:t>R</a:t>
            </a:r>
            <a:r>
              <a:rPr lang="en-US" sz="1400" dirty="0" err="1" smtClean="0"/>
              <a:t>sh</a:t>
            </a:r>
            <a:r>
              <a:rPr lang="en-US" dirty="0" smtClean="0"/>
              <a:t>/</a:t>
            </a:r>
            <a:r>
              <a:rPr lang="en-US" i="1" dirty="0" smtClean="0"/>
              <a:t>L</a:t>
            </a:r>
            <a:r>
              <a:rPr lang="en-US" dirty="0" smtClean="0"/>
              <a:t>=18.9 </a:t>
            </a:r>
            <a:r>
              <a:rPr lang="en-US" dirty="0" err="1" smtClean="0"/>
              <a:t>MOhm</a:t>
            </a:r>
            <a:r>
              <a:rPr lang="en-US" dirty="0" smtClean="0"/>
              <a:t>/m</a:t>
            </a:r>
            <a:endParaRPr lang="ru-RU" dirty="0"/>
          </a:p>
        </p:txBody>
      </p:sp>
      <p:sp>
        <p:nvSpPr>
          <p:cNvPr id="5" name="TextBox 4"/>
          <p:cNvSpPr txBox="1"/>
          <p:nvPr/>
        </p:nvSpPr>
        <p:spPr>
          <a:xfrm>
            <a:off x="3102629" y="76200"/>
            <a:ext cx="3140732" cy="400110"/>
          </a:xfrm>
          <a:prstGeom prst="rect">
            <a:avLst/>
          </a:prstGeom>
          <a:noFill/>
        </p:spPr>
        <p:txBody>
          <a:bodyPr wrap="none" rtlCol="0">
            <a:spAutoFit/>
          </a:bodyPr>
          <a:lstStyle/>
          <a:p>
            <a:r>
              <a:rPr lang="en-US" sz="2000" dirty="0" smtClean="0"/>
              <a:t>Results of HFSS optimization</a:t>
            </a:r>
            <a:endParaRPr lang="ru-RU" sz="2000" dirty="0"/>
          </a:p>
        </p:txBody>
      </p:sp>
      <p:sp>
        <p:nvSpPr>
          <p:cNvPr id="6" name="TextBox 5"/>
          <p:cNvSpPr txBox="1"/>
          <p:nvPr/>
        </p:nvSpPr>
        <p:spPr>
          <a:xfrm>
            <a:off x="0" y="5534561"/>
            <a:ext cx="9144000" cy="1323439"/>
          </a:xfrm>
          <a:prstGeom prst="rect">
            <a:avLst/>
          </a:prstGeom>
          <a:noFill/>
        </p:spPr>
        <p:txBody>
          <a:bodyPr wrap="square" rtlCol="0">
            <a:spAutoFit/>
          </a:bodyPr>
          <a:lstStyle/>
          <a:p>
            <a:r>
              <a:rPr lang="en-US" sz="2000" u="sng" dirty="0" smtClean="0"/>
              <a:t>Example</a:t>
            </a:r>
            <a:r>
              <a:rPr lang="en-US" sz="2000" dirty="0" smtClean="0"/>
              <a:t>:</a:t>
            </a:r>
          </a:p>
          <a:p>
            <a:r>
              <a:rPr lang="en-US" sz="2000" dirty="0" smtClean="0"/>
              <a:t>f= 30 GHz structure, </a:t>
            </a:r>
            <a:r>
              <a:rPr lang="en-US" sz="2000" i="1" dirty="0" smtClean="0"/>
              <a:t>G</a:t>
            </a:r>
            <a:r>
              <a:rPr lang="en-US" sz="2000" dirty="0" smtClean="0"/>
              <a:t>=</a:t>
            </a:r>
            <a:r>
              <a:rPr lang="en-US" sz="2000" i="1" dirty="0" err="1" smtClean="0"/>
              <a:t>E</a:t>
            </a:r>
            <a:r>
              <a:rPr lang="en-US" dirty="0" err="1" smtClean="0"/>
              <a:t>acc</a:t>
            </a:r>
            <a:r>
              <a:rPr lang="en-US" sz="2000" dirty="0" smtClean="0"/>
              <a:t>=100 MV/m, then B=0.75 T,</a:t>
            </a:r>
          </a:p>
          <a:p>
            <a:r>
              <a:rPr lang="en-US" sz="2000" dirty="0" smtClean="0"/>
              <a:t>Beam energy W=25 </a:t>
            </a:r>
            <a:r>
              <a:rPr lang="en-US" sz="2000" dirty="0" err="1" smtClean="0"/>
              <a:t>GeV</a:t>
            </a:r>
            <a:r>
              <a:rPr lang="en-US" sz="2000" dirty="0" smtClean="0"/>
              <a:t> (</a:t>
            </a:r>
            <a:r>
              <a:rPr lang="en-US" sz="2000" dirty="0" smtClean="0">
                <a:sym typeface="Symbol"/>
              </a:rPr>
              <a:t>=49000</a:t>
            </a:r>
            <a:r>
              <a:rPr lang="en-US" sz="2000" dirty="0" smtClean="0"/>
              <a:t>),</a:t>
            </a:r>
          </a:p>
          <a:p>
            <a:r>
              <a:rPr lang="en-US" sz="2000" dirty="0" smtClean="0"/>
              <a:t>then necessary decay distance  </a:t>
            </a:r>
            <a:r>
              <a:rPr lang="en-US" sz="2000" dirty="0" smtClean="0">
                <a:sym typeface="Symbol"/>
              </a:rPr>
              <a:t></a:t>
            </a:r>
            <a:r>
              <a:rPr lang="en-US" sz="2000" dirty="0" smtClean="0"/>
              <a:t> 2800 m.</a:t>
            </a:r>
            <a:endParaRPr lang="ru-RU" sz="2000" dirty="0"/>
          </a:p>
        </p:txBody>
      </p:sp>
      <p:sp>
        <p:nvSpPr>
          <p:cNvPr id="7" name="TextBox 6"/>
          <p:cNvSpPr txBox="1"/>
          <p:nvPr/>
        </p:nvSpPr>
        <p:spPr>
          <a:xfrm>
            <a:off x="6477000" y="2667000"/>
            <a:ext cx="1741887" cy="369332"/>
          </a:xfrm>
          <a:prstGeom prst="rect">
            <a:avLst/>
          </a:prstGeom>
          <a:noFill/>
        </p:spPr>
        <p:txBody>
          <a:bodyPr wrap="none" rtlCol="0">
            <a:spAutoFit/>
          </a:bodyPr>
          <a:lstStyle/>
          <a:p>
            <a:r>
              <a:rPr lang="en-US" dirty="0" smtClean="0"/>
              <a:t>Dispersion curve</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Users\Сергей\Desktop\hel acc\Italy\helix_with_taper.png"/>
          <p:cNvPicPr>
            <a:picLocks noChangeAspect="1" noChangeArrowheads="1"/>
          </p:cNvPicPr>
          <p:nvPr/>
        </p:nvPicPr>
        <p:blipFill>
          <a:blip r:embed="rId2" cstate="print"/>
          <a:srcRect/>
          <a:stretch>
            <a:fillRect/>
          </a:stretch>
        </p:blipFill>
        <p:spPr bwMode="auto">
          <a:xfrm>
            <a:off x="152400" y="685800"/>
            <a:ext cx="2514600" cy="1999665"/>
          </a:xfrm>
          <a:prstGeom prst="rect">
            <a:avLst/>
          </a:prstGeom>
          <a:noFill/>
        </p:spPr>
      </p:pic>
      <p:pic>
        <p:nvPicPr>
          <p:cNvPr id="44036" name="Picture 4" descr="C:\Users\Сергей\Desktop\hel acc\Italy\normedmomentum-x.png"/>
          <p:cNvPicPr>
            <a:picLocks noChangeAspect="1" noChangeArrowheads="1"/>
          </p:cNvPicPr>
          <p:nvPr/>
        </p:nvPicPr>
        <p:blipFill>
          <a:blip r:embed="rId3" cstate="print"/>
          <a:srcRect/>
          <a:stretch>
            <a:fillRect/>
          </a:stretch>
        </p:blipFill>
        <p:spPr bwMode="auto">
          <a:xfrm>
            <a:off x="420720" y="2926244"/>
            <a:ext cx="3617880" cy="3474556"/>
          </a:xfrm>
          <a:prstGeom prst="rect">
            <a:avLst/>
          </a:prstGeom>
          <a:noFill/>
        </p:spPr>
      </p:pic>
      <p:pic>
        <p:nvPicPr>
          <p:cNvPr id="44037" name="Picture 5" descr="C:\Users\Сергей\Desktop\hel acc\Italy\normedmomentum-y.png"/>
          <p:cNvPicPr>
            <a:picLocks noChangeAspect="1" noChangeArrowheads="1"/>
          </p:cNvPicPr>
          <p:nvPr/>
        </p:nvPicPr>
        <p:blipFill>
          <a:blip r:embed="rId4" cstate="print"/>
          <a:srcRect/>
          <a:stretch>
            <a:fillRect/>
          </a:stretch>
        </p:blipFill>
        <p:spPr bwMode="auto">
          <a:xfrm>
            <a:off x="4806886" y="2967317"/>
            <a:ext cx="3575114" cy="3433483"/>
          </a:xfrm>
          <a:prstGeom prst="rect">
            <a:avLst/>
          </a:prstGeom>
          <a:noFill/>
        </p:spPr>
      </p:pic>
      <p:sp>
        <p:nvSpPr>
          <p:cNvPr id="6" name="TextBox 5"/>
          <p:cNvSpPr txBox="1"/>
          <p:nvPr/>
        </p:nvSpPr>
        <p:spPr>
          <a:xfrm>
            <a:off x="0" y="1676400"/>
            <a:ext cx="686791" cy="369332"/>
          </a:xfrm>
          <a:prstGeom prst="rect">
            <a:avLst/>
          </a:prstGeom>
          <a:noFill/>
        </p:spPr>
        <p:txBody>
          <a:bodyPr wrap="none" rtlCol="0">
            <a:spAutoFit/>
          </a:bodyPr>
          <a:lstStyle/>
          <a:p>
            <a:r>
              <a:rPr lang="en-US" dirty="0" smtClean="0"/>
              <a:t>taper</a:t>
            </a:r>
            <a:endParaRPr lang="ru-RU" dirty="0"/>
          </a:p>
        </p:txBody>
      </p:sp>
      <p:pic>
        <p:nvPicPr>
          <p:cNvPr id="44038" name="Picture 6" descr="C:\Users\Сергей\Desktop\hel acc\Italy\cut_plane_Ez-field.png"/>
          <p:cNvPicPr>
            <a:picLocks noChangeAspect="1" noChangeArrowheads="1"/>
          </p:cNvPicPr>
          <p:nvPr/>
        </p:nvPicPr>
        <p:blipFill>
          <a:blip r:embed="rId5" cstate="print"/>
          <a:srcRect/>
          <a:stretch>
            <a:fillRect/>
          </a:stretch>
        </p:blipFill>
        <p:spPr bwMode="auto">
          <a:xfrm>
            <a:off x="2667000" y="762000"/>
            <a:ext cx="1981200" cy="1207803"/>
          </a:xfrm>
          <a:prstGeom prst="rect">
            <a:avLst/>
          </a:prstGeom>
          <a:noFill/>
        </p:spPr>
      </p:pic>
      <p:sp>
        <p:nvSpPr>
          <p:cNvPr id="9" name="TextBox 8"/>
          <p:cNvSpPr txBox="1"/>
          <p:nvPr/>
        </p:nvSpPr>
        <p:spPr>
          <a:xfrm>
            <a:off x="2913359" y="6488668"/>
            <a:ext cx="3258841" cy="369332"/>
          </a:xfrm>
          <a:prstGeom prst="rect">
            <a:avLst/>
          </a:prstGeom>
          <a:noFill/>
        </p:spPr>
        <p:txBody>
          <a:bodyPr wrap="none" rtlCol="0">
            <a:spAutoFit/>
          </a:bodyPr>
          <a:lstStyle/>
          <a:p>
            <a:r>
              <a:rPr lang="en-US" dirty="0" smtClean="0"/>
              <a:t>Transverse particle momentums</a:t>
            </a:r>
            <a:endParaRPr lang="ru-RU" dirty="0"/>
          </a:p>
        </p:txBody>
      </p:sp>
      <p:sp>
        <p:nvSpPr>
          <p:cNvPr id="10" name="TextBox 9"/>
          <p:cNvSpPr txBox="1"/>
          <p:nvPr/>
        </p:nvSpPr>
        <p:spPr>
          <a:xfrm>
            <a:off x="0" y="76200"/>
            <a:ext cx="9181039" cy="369332"/>
          </a:xfrm>
          <a:prstGeom prst="rect">
            <a:avLst/>
          </a:prstGeom>
          <a:noFill/>
        </p:spPr>
        <p:txBody>
          <a:bodyPr wrap="none" rtlCol="0">
            <a:spAutoFit/>
          </a:bodyPr>
          <a:lstStyle/>
          <a:p>
            <a:r>
              <a:rPr lang="en-US" dirty="0" smtClean="0"/>
              <a:t>Simulation of particle motion in 100 MV/m HSFC accelerating structure by CST Microwave Studio</a:t>
            </a:r>
            <a:endParaRPr lang="ru-RU" dirty="0"/>
          </a:p>
        </p:txBody>
      </p:sp>
      <p:pic>
        <p:nvPicPr>
          <p:cNvPr id="44039" name="Picture 7" descr="C:\Users\Сергей\Desktop\hel acc\Italy\energy.png"/>
          <p:cNvPicPr>
            <a:picLocks noChangeAspect="1" noChangeArrowheads="1"/>
          </p:cNvPicPr>
          <p:nvPr/>
        </p:nvPicPr>
        <p:blipFill>
          <a:blip r:embed="rId6" cstate="print"/>
          <a:srcRect/>
          <a:stretch>
            <a:fillRect/>
          </a:stretch>
        </p:blipFill>
        <p:spPr bwMode="auto">
          <a:xfrm>
            <a:off x="5452667" y="457200"/>
            <a:ext cx="2803274" cy="2590800"/>
          </a:xfrm>
          <a:prstGeom prst="rect">
            <a:avLst/>
          </a:prstGeom>
          <a:noFill/>
        </p:spPr>
      </p:pic>
      <p:sp>
        <p:nvSpPr>
          <p:cNvPr id="12" name="TextBox 11"/>
          <p:cNvSpPr txBox="1"/>
          <p:nvPr/>
        </p:nvSpPr>
        <p:spPr>
          <a:xfrm>
            <a:off x="1371600" y="2286000"/>
            <a:ext cx="2495042" cy="369332"/>
          </a:xfrm>
          <a:prstGeom prst="rect">
            <a:avLst/>
          </a:prstGeom>
          <a:noFill/>
        </p:spPr>
        <p:txBody>
          <a:bodyPr wrap="none" rtlCol="0">
            <a:spAutoFit/>
          </a:bodyPr>
          <a:lstStyle/>
          <a:p>
            <a:r>
              <a:rPr lang="en-US" dirty="0" smtClean="0"/>
              <a:t>Total length =10 periods </a:t>
            </a:r>
            <a:endParaRPr lang="ru-RU" dirty="0"/>
          </a:p>
        </p:txBody>
      </p:sp>
      <p:cxnSp>
        <p:nvCxnSpPr>
          <p:cNvPr id="14" name="Прямая со стрелкой 13"/>
          <p:cNvCxnSpPr>
            <a:stCxn id="7" idx="0"/>
          </p:cNvCxnSpPr>
          <p:nvPr/>
        </p:nvCxnSpPr>
        <p:spPr>
          <a:xfrm flipH="1" flipV="1">
            <a:off x="2057400" y="1524000"/>
            <a:ext cx="189869"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7" idx="0"/>
          </p:cNvCxnSpPr>
          <p:nvPr/>
        </p:nvCxnSpPr>
        <p:spPr>
          <a:xfrm flipV="1">
            <a:off x="2247269" y="1447800"/>
            <a:ext cx="1029331"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0200" y="1752600"/>
            <a:ext cx="1294137" cy="369332"/>
          </a:xfrm>
          <a:prstGeom prst="rect">
            <a:avLst/>
          </a:prstGeom>
          <a:noFill/>
        </p:spPr>
        <p:txBody>
          <a:bodyPr wrap="none" rtlCol="0">
            <a:spAutoFit/>
          </a:bodyPr>
          <a:lstStyle/>
          <a:p>
            <a:r>
              <a:rPr lang="en-US" dirty="0" smtClean="0"/>
              <a:t>regular part</a:t>
            </a:r>
            <a:endParaRPr lang="ru-RU" dirty="0"/>
          </a:p>
        </p:txBody>
      </p:sp>
      <p:sp>
        <p:nvSpPr>
          <p:cNvPr id="16" name="TextBox 15"/>
          <p:cNvSpPr txBox="1"/>
          <p:nvPr/>
        </p:nvSpPr>
        <p:spPr>
          <a:xfrm>
            <a:off x="1066800" y="5486400"/>
            <a:ext cx="631007" cy="338554"/>
          </a:xfrm>
          <a:prstGeom prst="rect">
            <a:avLst/>
          </a:prstGeom>
          <a:noFill/>
        </p:spPr>
        <p:txBody>
          <a:bodyPr wrap="none" rtlCol="0">
            <a:spAutoFit/>
          </a:bodyPr>
          <a:lstStyle/>
          <a:p>
            <a:r>
              <a:rPr lang="en-US" sz="1600" dirty="0" smtClean="0"/>
              <a:t>taper</a:t>
            </a:r>
            <a:endParaRPr lang="ru-RU" sz="1600" dirty="0"/>
          </a:p>
        </p:txBody>
      </p:sp>
      <p:sp>
        <p:nvSpPr>
          <p:cNvPr id="17" name="TextBox 16"/>
          <p:cNvSpPr txBox="1"/>
          <p:nvPr/>
        </p:nvSpPr>
        <p:spPr>
          <a:xfrm>
            <a:off x="0" y="2667000"/>
            <a:ext cx="676788" cy="369332"/>
          </a:xfrm>
          <a:prstGeom prst="rect">
            <a:avLst/>
          </a:prstGeom>
          <a:noFill/>
        </p:spPr>
        <p:txBody>
          <a:bodyPr wrap="none" rtlCol="0">
            <a:spAutoFit/>
          </a:bodyPr>
          <a:lstStyle/>
          <a:p>
            <a:r>
              <a:rPr lang="en-US" dirty="0" smtClean="0"/>
              <a:t>TM</a:t>
            </a:r>
            <a:r>
              <a:rPr lang="en-US" sz="1400" dirty="0" smtClean="0"/>
              <a:t>01</a:t>
            </a:r>
            <a:endParaRPr lang="ru-RU" dirty="0"/>
          </a:p>
        </p:txBody>
      </p:sp>
      <p:sp>
        <p:nvSpPr>
          <p:cNvPr id="18" name="TextBox 17"/>
          <p:cNvSpPr txBox="1"/>
          <p:nvPr/>
        </p:nvSpPr>
        <p:spPr>
          <a:xfrm>
            <a:off x="533400" y="762000"/>
            <a:ext cx="1423147" cy="369332"/>
          </a:xfrm>
          <a:prstGeom prst="rect">
            <a:avLst/>
          </a:prstGeom>
          <a:noFill/>
        </p:spPr>
        <p:txBody>
          <a:bodyPr wrap="none" rtlCol="0">
            <a:spAutoFit/>
          </a:bodyPr>
          <a:lstStyle/>
          <a:p>
            <a:r>
              <a:rPr lang="en-US" dirty="0" smtClean="0"/>
              <a:t>Normal wave</a:t>
            </a:r>
            <a:endParaRPr lang="ru-RU" dirty="0"/>
          </a:p>
        </p:txBody>
      </p:sp>
      <p:sp>
        <p:nvSpPr>
          <p:cNvPr id="19" name="TextBox 18"/>
          <p:cNvSpPr txBox="1"/>
          <p:nvPr/>
        </p:nvSpPr>
        <p:spPr>
          <a:xfrm>
            <a:off x="5998393" y="1905000"/>
            <a:ext cx="631007" cy="338554"/>
          </a:xfrm>
          <a:prstGeom prst="rect">
            <a:avLst/>
          </a:prstGeom>
          <a:noFill/>
        </p:spPr>
        <p:txBody>
          <a:bodyPr wrap="none" rtlCol="0">
            <a:spAutoFit/>
          </a:bodyPr>
          <a:lstStyle/>
          <a:p>
            <a:r>
              <a:rPr lang="en-US" sz="1600" dirty="0" smtClean="0"/>
              <a:t>taper</a:t>
            </a:r>
            <a:endParaRPr lang="ru-RU" sz="1600" dirty="0"/>
          </a:p>
        </p:txBody>
      </p:sp>
      <p:sp>
        <p:nvSpPr>
          <p:cNvPr id="20" name="TextBox 19"/>
          <p:cNvSpPr txBox="1"/>
          <p:nvPr/>
        </p:nvSpPr>
        <p:spPr>
          <a:xfrm>
            <a:off x="6526777" y="990600"/>
            <a:ext cx="1169423" cy="338554"/>
          </a:xfrm>
          <a:prstGeom prst="rect">
            <a:avLst/>
          </a:prstGeom>
          <a:noFill/>
        </p:spPr>
        <p:txBody>
          <a:bodyPr wrap="none" rtlCol="0">
            <a:spAutoFit/>
          </a:bodyPr>
          <a:lstStyle/>
          <a:p>
            <a:r>
              <a:rPr lang="en-US" sz="1600" dirty="0" smtClean="0"/>
              <a:t>regular part</a:t>
            </a:r>
            <a:endParaRPr lang="ru-RU"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TextBox 8"/>
          <p:cNvSpPr txBox="1"/>
          <p:nvPr/>
        </p:nvSpPr>
        <p:spPr>
          <a:xfrm>
            <a:off x="2209800" y="-76200"/>
            <a:ext cx="4937185" cy="369332"/>
          </a:xfrm>
          <a:prstGeom prst="rect">
            <a:avLst/>
          </a:prstGeom>
          <a:noFill/>
        </p:spPr>
        <p:txBody>
          <a:bodyPr wrap="none" rtlCol="0">
            <a:spAutoFit/>
          </a:bodyPr>
          <a:lstStyle/>
          <a:p>
            <a:r>
              <a:rPr lang="en-US" dirty="0" smtClean="0"/>
              <a:t>Parameters of cooling in 100 MV/m HSFC structure</a:t>
            </a:r>
            <a:endParaRPr lang="ru-RU" dirty="0"/>
          </a:p>
        </p:txBody>
      </p:sp>
      <p:graphicFrame>
        <p:nvGraphicFramePr>
          <p:cNvPr id="10" name="Объект 9"/>
          <p:cNvGraphicFramePr>
            <a:graphicFrameLocks noChangeAspect="1"/>
          </p:cNvGraphicFramePr>
          <p:nvPr/>
        </p:nvGraphicFramePr>
        <p:xfrm>
          <a:off x="4419600" y="381000"/>
          <a:ext cx="787400" cy="495300"/>
        </p:xfrm>
        <a:graphic>
          <a:graphicData uri="http://schemas.openxmlformats.org/presentationml/2006/ole">
            <p:oleObj spid="_x0000_s45063" name="Формула" r:id="rId3" imgW="787320" imgH="495000" progId="Equation.3">
              <p:embed/>
            </p:oleObj>
          </a:graphicData>
        </a:graphic>
      </p:graphicFrame>
      <p:graphicFrame>
        <p:nvGraphicFramePr>
          <p:cNvPr id="45064" name="Object 8"/>
          <p:cNvGraphicFramePr>
            <a:graphicFrameLocks noChangeAspect="1"/>
          </p:cNvGraphicFramePr>
          <p:nvPr/>
        </p:nvGraphicFramePr>
        <p:xfrm>
          <a:off x="444500" y="3429000"/>
          <a:ext cx="241300" cy="495300"/>
        </p:xfrm>
        <a:graphic>
          <a:graphicData uri="http://schemas.openxmlformats.org/presentationml/2006/ole">
            <p:oleObj spid="_x0000_s45064" name="Формула" r:id="rId4" imgW="241200" imgH="495000" progId="Equation.3">
              <p:embed/>
            </p:oleObj>
          </a:graphicData>
        </a:graphic>
      </p:graphicFrame>
      <p:graphicFrame>
        <p:nvGraphicFramePr>
          <p:cNvPr id="45065" name="Object 9"/>
          <p:cNvGraphicFramePr>
            <a:graphicFrameLocks noChangeAspect="1"/>
          </p:cNvGraphicFramePr>
          <p:nvPr/>
        </p:nvGraphicFramePr>
        <p:xfrm>
          <a:off x="5029200" y="3657600"/>
          <a:ext cx="1193800" cy="254000"/>
        </p:xfrm>
        <a:graphic>
          <a:graphicData uri="http://schemas.openxmlformats.org/presentationml/2006/ole">
            <p:oleObj spid="_x0000_s45065" name="Формула" r:id="rId5" imgW="1193760" imgH="253800" progId="Equation.3">
              <p:embed/>
            </p:oleObj>
          </a:graphicData>
        </a:graphic>
      </p:graphicFrame>
      <p:graphicFrame>
        <p:nvGraphicFramePr>
          <p:cNvPr id="45066" name="Object 10"/>
          <p:cNvGraphicFramePr>
            <a:graphicFrameLocks noChangeAspect="1"/>
          </p:cNvGraphicFramePr>
          <p:nvPr/>
        </p:nvGraphicFramePr>
        <p:xfrm>
          <a:off x="3962400" y="6248400"/>
          <a:ext cx="1397000" cy="241300"/>
        </p:xfrm>
        <a:graphic>
          <a:graphicData uri="http://schemas.openxmlformats.org/presentationml/2006/ole">
            <p:oleObj spid="_x0000_s45066" name="Формула" r:id="rId6" imgW="1396800" imgH="241200" progId="Equation.3">
              <p:embed/>
            </p:oleObj>
          </a:graphicData>
        </a:graphic>
      </p:graphicFrame>
      <p:sp>
        <p:nvSpPr>
          <p:cNvPr id="4506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5067" name="Object 11"/>
          <p:cNvGraphicFramePr>
            <a:graphicFrameLocks noChangeAspect="1"/>
          </p:cNvGraphicFramePr>
          <p:nvPr/>
        </p:nvGraphicFramePr>
        <p:xfrm>
          <a:off x="427180" y="296115"/>
          <a:ext cx="3505200" cy="3364543"/>
        </p:xfrm>
        <a:graphic>
          <a:graphicData uri="http://schemas.openxmlformats.org/presentationml/2006/ole">
            <p:oleObj spid="_x0000_s45067" name="Plot" r:id="rId7" imgW="6832600" imgH="6553200" progId="Grapher.Document">
              <p:embed/>
            </p:oleObj>
          </a:graphicData>
        </a:graphic>
      </p:graphicFrame>
      <p:sp>
        <p:nvSpPr>
          <p:cNvPr id="4507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5069" name="Object 13"/>
          <p:cNvGraphicFramePr>
            <a:graphicFrameLocks noChangeAspect="1"/>
          </p:cNvGraphicFramePr>
          <p:nvPr/>
        </p:nvGraphicFramePr>
        <p:xfrm>
          <a:off x="4953000" y="381000"/>
          <a:ext cx="3429000" cy="3324591"/>
        </p:xfrm>
        <a:graphic>
          <a:graphicData uri="http://schemas.openxmlformats.org/presentationml/2006/ole">
            <p:oleObj spid="_x0000_s45069" name="Plot" r:id="rId8" imgW="6667500" imgH="6464300" progId="Grapher.Document">
              <p:embed/>
            </p:oleObj>
          </a:graphicData>
        </a:graphic>
      </p:graphicFrame>
      <p:sp>
        <p:nvSpPr>
          <p:cNvPr id="4507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5071" name="Object 15"/>
          <p:cNvGraphicFramePr>
            <a:graphicFrameLocks noChangeAspect="1"/>
          </p:cNvGraphicFramePr>
          <p:nvPr/>
        </p:nvGraphicFramePr>
        <p:xfrm>
          <a:off x="486918" y="3581400"/>
          <a:ext cx="3323082" cy="3200400"/>
        </p:xfrm>
        <a:graphic>
          <a:graphicData uri="http://schemas.openxmlformats.org/presentationml/2006/ole">
            <p:oleObj spid="_x0000_s45071" name="Plot" r:id="rId9" imgW="6692900" imgH="6438900" progId="Grapher.Document">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pcr\Desktop\hel acc\TM11TM01 acc str\L_8_a_1.25_phi_7.727_E-field_cut2.png"/>
          <p:cNvPicPr>
            <a:picLocks noChangeAspect="1" noChangeArrowheads="1"/>
          </p:cNvPicPr>
          <p:nvPr/>
        </p:nvPicPr>
        <p:blipFill>
          <a:blip r:embed="rId3" cstate="print"/>
          <a:srcRect/>
          <a:stretch>
            <a:fillRect/>
          </a:stretch>
        </p:blipFill>
        <p:spPr bwMode="auto">
          <a:xfrm>
            <a:off x="0" y="835582"/>
            <a:ext cx="5628570" cy="3279218"/>
          </a:xfrm>
          <a:prstGeom prst="rect">
            <a:avLst/>
          </a:prstGeom>
          <a:noFill/>
        </p:spPr>
      </p:pic>
      <p:graphicFrame>
        <p:nvGraphicFramePr>
          <p:cNvPr id="4" name="Объект 3"/>
          <p:cNvGraphicFramePr>
            <a:graphicFrameLocks noChangeAspect="1"/>
          </p:cNvGraphicFramePr>
          <p:nvPr/>
        </p:nvGraphicFramePr>
        <p:xfrm>
          <a:off x="5715000" y="152400"/>
          <a:ext cx="1689100" cy="625475"/>
        </p:xfrm>
        <a:graphic>
          <a:graphicData uri="http://schemas.openxmlformats.org/presentationml/2006/ole">
            <p:oleObj spid="_x0000_s22530" name="Формула" r:id="rId4" imgW="1371600" imgH="507960" progId="Equation.3">
              <p:embed/>
            </p:oleObj>
          </a:graphicData>
        </a:graphic>
      </p:graphicFrame>
      <p:sp>
        <p:nvSpPr>
          <p:cNvPr id="5" name="TextBox 4"/>
          <p:cNvSpPr txBox="1"/>
          <p:nvPr/>
        </p:nvSpPr>
        <p:spPr>
          <a:xfrm>
            <a:off x="0" y="0"/>
            <a:ext cx="6858000" cy="646331"/>
          </a:xfrm>
          <a:prstGeom prst="rect">
            <a:avLst/>
          </a:prstGeom>
          <a:noFill/>
        </p:spPr>
        <p:txBody>
          <a:bodyPr wrap="square" rtlCol="0">
            <a:spAutoFit/>
          </a:bodyPr>
          <a:lstStyle/>
          <a:p>
            <a:r>
              <a:rPr lang="en-US" dirty="0" smtClean="0"/>
              <a:t>In HSFC structure there is gradient of the asynchronous fields which leads to appearance of the </a:t>
            </a:r>
            <a:r>
              <a:rPr lang="en-US" dirty="0" err="1" smtClean="0"/>
              <a:t>ponderomotive</a:t>
            </a:r>
            <a:r>
              <a:rPr lang="en-US" dirty="0" smtClean="0"/>
              <a:t> (Miller’s) force:</a:t>
            </a:r>
            <a:endParaRPr lang="ru-RU" dirty="0"/>
          </a:p>
        </p:txBody>
      </p:sp>
      <p:sp>
        <p:nvSpPr>
          <p:cNvPr id="6" name="TextBox 5"/>
          <p:cNvSpPr txBox="1"/>
          <p:nvPr/>
        </p:nvSpPr>
        <p:spPr>
          <a:xfrm>
            <a:off x="5678243" y="1752600"/>
            <a:ext cx="3465757" cy="646331"/>
          </a:xfrm>
          <a:prstGeom prst="rect">
            <a:avLst/>
          </a:prstGeom>
          <a:noFill/>
        </p:spPr>
        <p:txBody>
          <a:bodyPr wrap="none" rtlCol="0">
            <a:spAutoFit/>
          </a:bodyPr>
          <a:lstStyle/>
          <a:p>
            <a:r>
              <a:rPr lang="en-US" dirty="0" smtClean="0"/>
              <a:t>Complex amplitude of electric field</a:t>
            </a:r>
          </a:p>
          <a:p>
            <a:r>
              <a:rPr lang="en-US" dirty="0" smtClean="0"/>
              <a:t>at different cross-sections</a:t>
            </a:r>
            <a:endParaRPr lang="ru-RU" dirty="0"/>
          </a:p>
        </p:txBody>
      </p:sp>
      <p:sp>
        <p:nvSpPr>
          <p:cNvPr id="12" name="Стрелка вправо 11"/>
          <p:cNvSpPr/>
          <p:nvPr/>
        </p:nvSpPr>
        <p:spPr>
          <a:xfrm rot="10302150" flipV="1">
            <a:off x="3578204" y="2509032"/>
            <a:ext cx="3104069" cy="18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Picture 4" descr="C:\Users\pcr\Desktop\hel acc\TM11TM01 acc str\L_8_a_1.25_phi_7.727_E-field_cut1.png"/>
          <p:cNvPicPr>
            <a:picLocks noChangeAspect="1" noChangeArrowheads="1"/>
          </p:cNvPicPr>
          <p:nvPr/>
        </p:nvPicPr>
        <p:blipFill>
          <a:blip r:embed="rId5" cstate="print"/>
          <a:srcRect/>
          <a:stretch>
            <a:fillRect/>
          </a:stretch>
        </p:blipFill>
        <p:spPr bwMode="auto">
          <a:xfrm>
            <a:off x="3543300" y="3595019"/>
            <a:ext cx="5600700" cy="3262981"/>
          </a:xfrm>
          <a:prstGeom prst="rect">
            <a:avLst/>
          </a:prstGeom>
          <a:noFill/>
        </p:spPr>
      </p:pic>
      <p:sp>
        <p:nvSpPr>
          <p:cNvPr id="11" name="Стрелка вправо 10"/>
          <p:cNvSpPr/>
          <p:nvPr/>
        </p:nvSpPr>
        <p:spPr>
          <a:xfrm rot="6035372">
            <a:off x="5795861" y="3258684"/>
            <a:ext cx="1895678" cy="188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76200" y="5943600"/>
            <a:ext cx="4343400" cy="923330"/>
          </a:xfrm>
          <a:prstGeom prst="rect">
            <a:avLst/>
          </a:prstGeom>
          <a:noFill/>
        </p:spPr>
        <p:txBody>
          <a:bodyPr wrap="square" rtlCol="0">
            <a:spAutoFit/>
          </a:bodyPr>
          <a:lstStyle/>
          <a:p>
            <a:r>
              <a:rPr lang="en-US" dirty="0" smtClean="0"/>
              <a:t>The </a:t>
            </a:r>
            <a:r>
              <a:rPr lang="en-US" dirty="0" err="1" smtClean="0"/>
              <a:t>pondermotive</a:t>
            </a:r>
            <a:r>
              <a:rPr lang="en-US" dirty="0" smtClean="0"/>
              <a:t> force (due to longitudinal TM</a:t>
            </a:r>
            <a:r>
              <a:rPr lang="en-US" sz="1400" dirty="0" smtClean="0"/>
              <a:t>11</a:t>
            </a:r>
            <a:r>
              <a:rPr lang="en-US" dirty="0" smtClean="0"/>
              <a:t> fields) in each cross-section is directed to the axis and provides beam focusing.</a:t>
            </a:r>
            <a:endParaRPr lang="ru-RU" dirty="0"/>
          </a:p>
        </p:txBody>
      </p:sp>
      <p:graphicFrame>
        <p:nvGraphicFramePr>
          <p:cNvPr id="22531" name="Object 3"/>
          <p:cNvGraphicFramePr>
            <a:graphicFrameLocks noChangeAspect="1"/>
          </p:cNvGraphicFramePr>
          <p:nvPr/>
        </p:nvGraphicFramePr>
        <p:xfrm>
          <a:off x="5738302" y="974653"/>
          <a:ext cx="1424498" cy="328612"/>
        </p:xfrm>
        <a:graphic>
          <a:graphicData uri="http://schemas.openxmlformats.org/presentationml/2006/ole">
            <p:oleObj spid="_x0000_s22531" name="Формула" r:id="rId6" imgW="1295280" imgH="266400" progId="Equation.3">
              <p:embed/>
            </p:oleObj>
          </a:graphicData>
        </a:graphic>
      </p:graphicFrame>
      <p:sp>
        <p:nvSpPr>
          <p:cNvPr id="14" name="TextBox 13"/>
          <p:cNvSpPr txBox="1"/>
          <p:nvPr/>
        </p:nvSpPr>
        <p:spPr>
          <a:xfrm>
            <a:off x="7162800" y="953869"/>
            <a:ext cx="1905000" cy="646331"/>
          </a:xfrm>
          <a:prstGeom prst="rect">
            <a:avLst/>
          </a:prstGeom>
          <a:noFill/>
        </p:spPr>
        <p:txBody>
          <a:bodyPr wrap="square" rtlCol="0">
            <a:spAutoFit/>
          </a:bodyPr>
          <a:lstStyle/>
          <a:p>
            <a:r>
              <a:rPr lang="en-US" dirty="0" smtClean="0"/>
              <a:t>- frequency which  electrons see. </a:t>
            </a:r>
            <a:endParaRPr lang="ru-RU" dirty="0"/>
          </a:p>
        </p:txBody>
      </p:sp>
      <p:graphicFrame>
        <p:nvGraphicFramePr>
          <p:cNvPr id="22532" name="Object 4"/>
          <p:cNvGraphicFramePr>
            <a:graphicFrameLocks noChangeAspect="1"/>
          </p:cNvGraphicFramePr>
          <p:nvPr/>
        </p:nvGraphicFramePr>
        <p:xfrm>
          <a:off x="5773568" y="1279453"/>
          <a:ext cx="474832" cy="296863"/>
        </p:xfrm>
        <a:graphic>
          <a:graphicData uri="http://schemas.openxmlformats.org/presentationml/2006/ole">
            <p:oleObj spid="_x0000_s22532" name="Формула" r:id="rId7" imgW="431640" imgH="2412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cstate="print"/>
          <a:srcRect/>
          <a:stretch>
            <a:fillRect/>
          </a:stretch>
        </p:blipFill>
        <p:spPr bwMode="auto">
          <a:xfrm>
            <a:off x="914400" y="0"/>
            <a:ext cx="7010400" cy="2209800"/>
          </a:xfrm>
          <a:prstGeom prst="rect">
            <a:avLst/>
          </a:prstGeom>
          <a:noFill/>
          <a:ln w="9525">
            <a:noFill/>
            <a:miter lim="800000"/>
            <a:headEnd/>
            <a:tailEnd/>
          </a:ln>
        </p:spPr>
      </p:pic>
      <p:pic>
        <p:nvPicPr>
          <p:cNvPr id="30721" name="Picture 1" descr="C:\Users\Сергей\Documents\Reports\Seminar _2013\fig1_fix2.emf"/>
          <p:cNvPicPr>
            <a:picLocks noChangeAspect="1" noChangeArrowheads="1"/>
          </p:cNvPicPr>
          <p:nvPr/>
        </p:nvPicPr>
        <p:blipFill>
          <a:blip r:embed="rId4" cstate="print"/>
          <a:srcRect/>
          <a:stretch>
            <a:fillRect/>
          </a:stretch>
        </p:blipFill>
        <p:spPr bwMode="auto">
          <a:xfrm>
            <a:off x="805070" y="3581400"/>
            <a:ext cx="3081130" cy="2667000"/>
          </a:xfrm>
          <a:prstGeom prst="rect">
            <a:avLst/>
          </a:prstGeom>
          <a:noFill/>
        </p:spPr>
      </p:pic>
      <p:sp>
        <p:nvSpPr>
          <p:cNvPr id="4" name="TextBox 3"/>
          <p:cNvSpPr txBox="1"/>
          <p:nvPr/>
        </p:nvSpPr>
        <p:spPr>
          <a:xfrm>
            <a:off x="914400" y="228600"/>
            <a:ext cx="1964384" cy="369332"/>
          </a:xfrm>
          <a:prstGeom prst="rect">
            <a:avLst/>
          </a:prstGeom>
          <a:noFill/>
        </p:spPr>
        <p:txBody>
          <a:bodyPr wrap="none" rtlCol="0">
            <a:spAutoFit/>
          </a:bodyPr>
          <a:lstStyle/>
          <a:p>
            <a:r>
              <a:rPr lang="ru-RU" dirty="0" smtClean="0"/>
              <a:t>0.3 Т</a:t>
            </a:r>
            <a:r>
              <a:rPr lang="en-US" dirty="0" err="1" smtClean="0"/>
              <a:t>eV</a:t>
            </a:r>
            <a:r>
              <a:rPr lang="en-US" dirty="0" smtClean="0"/>
              <a:t> ILC collider</a:t>
            </a:r>
            <a:endParaRPr lang="ru-RU" dirty="0"/>
          </a:p>
        </p:txBody>
      </p:sp>
      <p:sp>
        <p:nvSpPr>
          <p:cNvPr id="5" name="TextBox 4"/>
          <p:cNvSpPr txBox="1"/>
          <p:nvPr/>
        </p:nvSpPr>
        <p:spPr>
          <a:xfrm>
            <a:off x="609600" y="6096000"/>
            <a:ext cx="3505200" cy="646331"/>
          </a:xfrm>
          <a:prstGeom prst="rect">
            <a:avLst/>
          </a:prstGeom>
          <a:noFill/>
        </p:spPr>
        <p:txBody>
          <a:bodyPr wrap="square" rtlCol="0">
            <a:spAutoFit/>
          </a:bodyPr>
          <a:lstStyle/>
          <a:p>
            <a:r>
              <a:rPr lang="en-US" dirty="0" smtClean="0"/>
              <a:t>Movement of particles in a focusing channel with dry friction</a:t>
            </a:r>
            <a:endParaRPr lang="ru-RU" dirty="0"/>
          </a:p>
        </p:txBody>
      </p:sp>
      <p:graphicFrame>
        <p:nvGraphicFramePr>
          <p:cNvPr id="6" name="Объект 5"/>
          <p:cNvGraphicFramePr>
            <a:graphicFrameLocks noChangeAspect="1"/>
          </p:cNvGraphicFramePr>
          <p:nvPr/>
        </p:nvGraphicFramePr>
        <p:xfrm>
          <a:off x="2362200" y="2609850"/>
          <a:ext cx="1198562" cy="368300"/>
        </p:xfrm>
        <a:graphic>
          <a:graphicData uri="http://schemas.openxmlformats.org/presentationml/2006/ole">
            <p:oleObj spid="_x0000_s5121" name="Формула" r:id="rId5" imgW="952200" imgH="291960" progId="Equation.3">
              <p:embed/>
            </p:oleObj>
          </a:graphicData>
        </a:graphic>
      </p:graphicFrame>
      <p:graphicFrame>
        <p:nvGraphicFramePr>
          <p:cNvPr id="7" name="Объект 6"/>
          <p:cNvGraphicFramePr>
            <a:graphicFrameLocks noChangeAspect="1"/>
          </p:cNvGraphicFramePr>
          <p:nvPr/>
        </p:nvGraphicFramePr>
        <p:xfrm>
          <a:off x="3657600" y="2609850"/>
          <a:ext cx="960437" cy="336550"/>
        </p:xfrm>
        <a:graphic>
          <a:graphicData uri="http://schemas.openxmlformats.org/presentationml/2006/ole">
            <p:oleObj spid="_x0000_s5122" name="Формула" r:id="rId6" imgW="799920" imgH="279360" progId="Equation.3">
              <p:embed/>
            </p:oleObj>
          </a:graphicData>
        </a:graphic>
      </p:graphicFrame>
      <p:sp>
        <p:nvSpPr>
          <p:cNvPr id="8" name="TextBox 7"/>
          <p:cNvSpPr txBox="1"/>
          <p:nvPr/>
        </p:nvSpPr>
        <p:spPr>
          <a:xfrm>
            <a:off x="0" y="2590800"/>
            <a:ext cx="2326727" cy="369332"/>
          </a:xfrm>
          <a:prstGeom prst="rect">
            <a:avLst/>
          </a:prstGeom>
          <a:noFill/>
        </p:spPr>
        <p:txBody>
          <a:bodyPr wrap="none" rtlCol="0">
            <a:spAutoFit/>
          </a:bodyPr>
          <a:lstStyle/>
          <a:p>
            <a:r>
              <a:rPr lang="en-US" dirty="0" smtClean="0"/>
              <a:t>Transverse </a:t>
            </a:r>
            <a:r>
              <a:rPr lang="en-US" dirty="0" err="1" smtClean="0"/>
              <a:t>emittances</a:t>
            </a:r>
            <a:r>
              <a:rPr lang="en-US" dirty="0" smtClean="0"/>
              <a:t>:</a:t>
            </a:r>
            <a:endParaRPr lang="ru-RU" dirty="0"/>
          </a:p>
        </p:txBody>
      </p:sp>
      <p:pic>
        <p:nvPicPr>
          <p:cNvPr id="9" name="Picture 2"/>
          <p:cNvPicPr>
            <a:picLocks noChangeAspect="1" noChangeArrowheads="1"/>
          </p:cNvPicPr>
          <p:nvPr/>
        </p:nvPicPr>
        <p:blipFill>
          <a:blip r:embed="rId7" cstate="print"/>
          <a:srcRect/>
          <a:stretch>
            <a:fillRect/>
          </a:stretch>
        </p:blipFill>
        <p:spPr bwMode="auto">
          <a:xfrm>
            <a:off x="5410200" y="4105870"/>
            <a:ext cx="3067050" cy="1866900"/>
          </a:xfrm>
          <a:prstGeom prst="rect">
            <a:avLst/>
          </a:prstGeom>
          <a:noFill/>
          <a:ln w="9525">
            <a:noFill/>
            <a:miter lim="800000"/>
            <a:headEnd/>
            <a:tailEnd/>
          </a:ln>
        </p:spPr>
      </p:pic>
      <p:sp>
        <p:nvSpPr>
          <p:cNvPr id="10" name="TextBox 9"/>
          <p:cNvSpPr txBox="1"/>
          <p:nvPr/>
        </p:nvSpPr>
        <p:spPr>
          <a:xfrm>
            <a:off x="4800601" y="5943600"/>
            <a:ext cx="4343400" cy="923330"/>
          </a:xfrm>
          <a:prstGeom prst="rect">
            <a:avLst/>
          </a:prstGeom>
          <a:noFill/>
        </p:spPr>
        <p:txBody>
          <a:bodyPr wrap="square" rtlCol="0">
            <a:spAutoFit/>
          </a:bodyPr>
          <a:lstStyle/>
          <a:p>
            <a:r>
              <a:rPr lang="en-US" dirty="0" smtClean="0"/>
              <a:t>Particles, moving in DC-magnet undulator,</a:t>
            </a:r>
          </a:p>
          <a:p>
            <a:r>
              <a:rPr lang="en-US" dirty="0" smtClean="0"/>
              <a:t>produce synchrotron radiation which leads to cooling </a:t>
            </a:r>
            <a:endParaRPr lang="ru-RU" dirty="0"/>
          </a:p>
        </p:txBody>
      </p:sp>
      <p:graphicFrame>
        <p:nvGraphicFramePr>
          <p:cNvPr id="5123" name="Object 3"/>
          <p:cNvGraphicFramePr>
            <a:graphicFrameLocks noChangeAspect="1"/>
          </p:cNvGraphicFramePr>
          <p:nvPr/>
        </p:nvGraphicFramePr>
        <p:xfrm>
          <a:off x="2362200" y="2914650"/>
          <a:ext cx="1150938" cy="368300"/>
        </p:xfrm>
        <a:graphic>
          <a:graphicData uri="http://schemas.openxmlformats.org/presentationml/2006/ole">
            <p:oleObj spid="_x0000_s5123" name="Формула" r:id="rId8" imgW="914400" imgH="291960" progId="Equation.3">
              <p:embed/>
            </p:oleObj>
          </a:graphicData>
        </a:graphic>
      </p:graphicFrame>
      <p:sp>
        <p:nvSpPr>
          <p:cNvPr id="12" name="Прямоугольник 11"/>
          <p:cNvSpPr/>
          <p:nvPr/>
        </p:nvSpPr>
        <p:spPr>
          <a:xfrm>
            <a:off x="0" y="3163669"/>
            <a:ext cx="9144000" cy="646331"/>
          </a:xfrm>
          <a:prstGeom prst="rect">
            <a:avLst/>
          </a:prstGeom>
        </p:spPr>
        <p:txBody>
          <a:bodyPr wrap="square">
            <a:spAutoFit/>
          </a:bodyPr>
          <a:lstStyle/>
          <a:p>
            <a:r>
              <a:rPr lang="en-US" dirty="0" smtClean="0"/>
              <a:t>According  to </a:t>
            </a:r>
            <a:r>
              <a:rPr lang="en-US" dirty="0" err="1" smtClean="0"/>
              <a:t>Liouville’s</a:t>
            </a:r>
            <a:r>
              <a:rPr lang="en-US" dirty="0" smtClean="0"/>
              <a:t> theorem the phase volume can be reduced, if only  there are friction forces in a system. </a:t>
            </a:r>
            <a:endParaRPr lang="ru-RU" dirty="0"/>
          </a:p>
        </p:txBody>
      </p:sp>
      <p:sp>
        <p:nvSpPr>
          <p:cNvPr id="13" name="TextBox 12"/>
          <p:cNvSpPr txBox="1"/>
          <p:nvPr/>
        </p:nvSpPr>
        <p:spPr>
          <a:xfrm>
            <a:off x="0" y="2286000"/>
            <a:ext cx="8552726" cy="369332"/>
          </a:xfrm>
          <a:prstGeom prst="rect">
            <a:avLst/>
          </a:prstGeom>
          <a:noFill/>
        </p:spPr>
        <p:txBody>
          <a:bodyPr wrap="none" rtlCol="0">
            <a:spAutoFit/>
          </a:bodyPr>
          <a:lstStyle/>
          <a:p>
            <a:r>
              <a:rPr lang="en-US" b="1" dirty="0" err="1" smtClean="0"/>
              <a:t>Wakefields</a:t>
            </a:r>
            <a:r>
              <a:rPr lang="en-US" b="1" dirty="0" smtClean="0"/>
              <a:t> cause growth of transverse </a:t>
            </a:r>
            <a:r>
              <a:rPr lang="en-US" b="1" dirty="0" err="1" smtClean="0"/>
              <a:t>emittances</a:t>
            </a:r>
            <a:r>
              <a:rPr lang="en-US" b="1" dirty="0" smtClean="0"/>
              <a:t> in accelerator behind damping rings. </a:t>
            </a:r>
            <a:endParaRPr lang="ru-RU"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Сергей\Desktop\hel acc\Italy\bunch.png"/>
          <p:cNvPicPr>
            <a:picLocks noChangeAspect="1" noChangeArrowheads="1"/>
          </p:cNvPicPr>
          <p:nvPr/>
        </p:nvPicPr>
        <p:blipFill>
          <a:blip r:embed="rId2" cstate="print"/>
          <a:srcRect/>
          <a:stretch>
            <a:fillRect/>
          </a:stretch>
        </p:blipFill>
        <p:spPr bwMode="auto">
          <a:xfrm>
            <a:off x="304800" y="1524000"/>
            <a:ext cx="3885882" cy="2743200"/>
          </a:xfrm>
          <a:prstGeom prst="rect">
            <a:avLst/>
          </a:prstGeom>
          <a:noFill/>
        </p:spPr>
      </p:pic>
      <p:pic>
        <p:nvPicPr>
          <p:cNvPr id="43011" name="Picture 3" descr="C:\Users\Сергей\Desktop\hel acc\Italy\movie_quick.gif"/>
          <p:cNvPicPr>
            <a:picLocks noChangeAspect="1" noChangeArrowheads="1"/>
          </p:cNvPicPr>
          <p:nvPr/>
        </p:nvPicPr>
        <p:blipFill>
          <a:blip r:embed="rId3" cstate="print"/>
          <a:srcRect/>
          <a:stretch>
            <a:fillRect/>
          </a:stretch>
        </p:blipFill>
        <p:spPr bwMode="auto">
          <a:xfrm>
            <a:off x="4343400" y="381000"/>
            <a:ext cx="4619625" cy="4619625"/>
          </a:xfrm>
          <a:prstGeom prst="rect">
            <a:avLst/>
          </a:prstGeom>
          <a:noFill/>
        </p:spPr>
      </p:pic>
      <p:sp>
        <p:nvSpPr>
          <p:cNvPr id="4" name="TextBox 3"/>
          <p:cNvSpPr txBox="1"/>
          <p:nvPr/>
        </p:nvSpPr>
        <p:spPr>
          <a:xfrm>
            <a:off x="4495800" y="4953000"/>
            <a:ext cx="4495801" cy="1477328"/>
          </a:xfrm>
          <a:prstGeom prst="rect">
            <a:avLst/>
          </a:prstGeom>
          <a:noFill/>
        </p:spPr>
        <p:txBody>
          <a:bodyPr wrap="square" rtlCol="0">
            <a:spAutoFit/>
          </a:bodyPr>
          <a:lstStyle/>
          <a:p>
            <a:r>
              <a:rPr lang="en-US" dirty="0" smtClean="0"/>
              <a:t>Bunch population during acceleration.</a:t>
            </a:r>
          </a:p>
          <a:p>
            <a:r>
              <a:rPr lang="en-US" dirty="0" smtClean="0"/>
              <a:t>The blue color (at input) corresponds to low particle energy.</a:t>
            </a:r>
          </a:p>
          <a:p>
            <a:r>
              <a:rPr lang="en-US" dirty="0" smtClean="0"/>
              <a:t>The red color (at output of structure) means the higher energy of the accelerated particles.</a:t>
            </a:r>
            <a:endParaRPr lang="ru-RU" dirty="0"/>
          </a:p>
        </p:txBody>
      </p:sp>
      <p:sp>
        <p:nvSpPr>
          <p:cNvPr id="5" name="TextBox 4"/>
          <p:cNvSpPr txBox="1"/>
          <p:nvPr/>
        </p:nvSpPr>
        <p:spPr>
          <a:xfrm>
            <a:off x="990600" y="0"/>
            <a:ext cx="7154074" cy="646331"/>
          </a:xfrm>
          <a:prstGeom prst="rect">
            <a:avLst/>
          </a:prstGeom>
          <a:noFill/>
        </p:spPr>
        <p:txBody>
          <a:bodyPr wrap="none" rtlCol="0">
            <a:spAutoFit/>
          </a:bodyPr>
          <a:lstStyle/>
          <a:p>
            <a:pPr algn="ctr"/>
            <a:r>
              <a:rPr lang="en-US" dirty="0" smtClean="0"/>
              <a:t>Simulation of </a:t>
            </a:r>
            <a:r>
              <a:rPr lang="en-US" dirty="0" err="1" smtClean="0"/>
              <a:t>ponderomotive</a:t>
            </a:r>
            <a:r>
              <a:rPr lang="en-US" dirty="0" smtClean="0"/>
              <a:t> force focusing in HSFC accelerating structure</a:t>
            </a:r>
          </a:p>
          <a:p>
            <a:pPr algn="ctr"/>
            <a:r>
              <a:rPr lang="en-US" dirty="0" smtClean="0"/>
              <a:t> by CST Microwave Studio</a:t>
            </a:r>
            <a:endParaRPr lang="ru-RU" dirty="0"/>
          </a:p>
        </p:txBody>
      </p:sp>
      <p:sp>
        <p:nvSpPr>
          <p:cNvPr id="6" name="TextBox 5"/>
          <p:cNvSpPr txBox="1"/>
          <p:nvPr/>
        </p:nvSpPr>
        <p:spPr>
          <a:xfrm>
            <a:off x="1371600" y="4419600"/>
            <a:ext cx="769763" cy="369332"/>
          </a:xfrm>
          <a:prstGeom prst="rect">
            <a:avLst/>
          </a:prstGeom>
          <a:noFill/>
        </p:spPr>
        <p:txBody>
          <a:bodyPr wrap="none" rtlCol="0">
            <a:spAutoFit/>
          </a:bodyPr>
          <a:lstStyle/>
          <a:p>
            <a:r>
              <a:rPr lang="en-US" dirty="0" smtClean="0"/>
              <a:t>bunch</a:t>
            </a:r>
            <a:endParaRPr lang="ru-RU" dirty="0"/>
          </a:p>
        </p:txBody>
      </p:sp>
      <p:cxnSp>
        <p:nvCxnSpPr>
          <p:cNvPr id="8" name="Прямая со стрелкой 7"/>
          <p:cNvCxnSpPr/>
          <p:nvPr/>
        </p:nvCxnSpPr>
        <p:spPr>
          <a:xfrm flipH="1" flipV="1">
            <a:off x="1066800" y="3733800"/>
            <a:ext cx="457200" cy="762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6" idx="3"/>
          </p:cNvCxnSpPr>
          <p:nvPr/>
        </p:nvCxnSpPr>
        <p:spPr>
          <a:xfrm flipV="1">
            <a:off x="2141363" y="3886200"/>
            <a:ext cx="2811637" cy="7180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 y="5181600"/>
            <a:ext cx="4038600" cy="923330"/>
          </a:xfrm>
          <a:prstGeom prst="rect">
            <a:avLst/>
          </a:prstGeom>
          <a:noFill/>
        </p:spPr>
        <p:txBody>
          <a:bodyPr wrap="square" rtlCol="0">
            <a:spAutoFit/>
          </a:bodyPr>
          <a:lstStyle/>
          <a:p>
            <a:r>
              <a:rPr lang="en-US" dirty="0" smtClean="0"/>
              <a:t>Parameters: initial energy 10 </a:t>
            </a:r>
            <a:r>
              <a:rPr lang="en-US" dirty="0" err="1" smtClean="0"/>
              <a:t>GeV</a:t>
            </a:r>
            <a:r>
              <a:rPr lang="en-US" dirty="0" smtClean="0"/>
              <a:t>, bunch length 1 </a:t>
            </a:r>
            <a:r>
              <a:rPr lang="en-US" dirty="0" err="1" smtClean="0"/>
              <a:t>ps</a:t>
            </a:r>
            <a:r>
              <a:rPr lang="en-US" dirty="0" smtClean="0"/>
              <a:t>, bunch diameter 3 mm, charge 100 </a:t>
            </a:r>
            <a:r>
              <a:rPr lang="en-US" dirty="0" err="1" smtClean="0"/>
              <a:t>nC</a:t>
            </a:r>
            <a:r>
              <a:rPr lang="en-US" dirty="0" smtClean="0"/>
              <a:t>, gradient 100 MV/m.</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686800" cy="6278642"/>
          </a:xfrm>
          <a:prstGeom prst="rect">
            <a:avLst/>
          </a:prstGeom>
          <a:noFill/>
        </p:spPr>
        <p:txBody>
          <a:bodyPr wrap="square" rtlCol="0">
            <a:spAutoFit/>
          </a:bodyPr>
          <a:lstStyle/>
          <a:p>
            <a:pPr algn="ctr"/>
            <a:endParaRPr lang="en-US" sz="2400" b="1" dirty="0" smtClean="0">
              <a:solidFill>
                <a:srgbClr val="FF0000"/>
              </a:solidFill>
            </a:endParaRPr>
          </a:p>
          <a:p>
            <a:pPr algn="ctr"/>
            <a:r>
              <a:rPr lang="en-US" sz="2400" b="1" dirty="0" smtClean="0">
                <a:solidFill>
                  <a:srgbClr val="FF0000"/>
                </a:solidFill>
              </a:rPr>
              <a:t>Conclusion</a:t>
            </a:r>
          </a:p>
          <a:p>
            <a:pPr algn="ctr"/>
            <a:endParaRPr lang="en-US" sz="2400" dirty="0" smtClean="0">
              <a:solidFill>
                <a:srgbClr val="FF0000"/>
              </a:solidFill>
            </a:endParaRPr>
          </a:p>
          <a:p>
            <a:pPr marL="342900" indent="-342900">
              <a:lnSpc>
                <a:spcPct val="150000"/>
              </a:lnSpc>
              <a:buAutoNum type="arabicPeriod"/>
            </a:pPr>
            <a:r>
              <a:rPr lang="en-US" sz="2000" dirty="0" smtClean="0"/>
              <a:t>TM</a:t>
            </a:r>
            <a:r>
              <a:rPr lang="en-US" sz="2000" baseline="-25000" dirty="0" smtClean="0"/>
              <a:t>01</a:t>
            </a:r>
            <a:r>
              <a:rPr lang="en-US" sz="2000" dirty="0" smtClean="0"/>
              <a:t> – TM</a:t>
            </a:r>
            <a:r>
              <a:rPr lang="en-US" sz="2000" baseline="-25000" dirty="0" smtClean="0"/>
              <a:t>11</a:t>
            </a:r>
            <a:r>
              <a:rPr lang="en-US" sz="2000" dirty="0" smtClean="0"/>
              <a:t> HSFC accelerating structure has non-synchronous electric and magnetic field components to be used in order to preserve low beam emittance and small energy spread.</a:t>
            </a:r>
          </a:p>
          <a:p>
            <a:pPr marL="342900" indent="-342900">
              <a:lnSpc>
                <a:spcPct val="150000"/>
              </a:lnSpc>
              <a:buFontTx/>
              <a:buAutoNum type="arabicPeriod"/>
            </a:pPr>
            <a:r>
              <a:rPr lang="en-US" sz="2000" dirty="0" smtClean="0"/>
              <a:t>Smooth beam focusing due to the </a:t>
            </a:r>
            <a:r>
              <a:rPr lang="en-US" sz="2000" dirty="0" err="1" smtClean="0"/>
              <a:t>pondermotive</a:t>
            </a:r>
            <a:r>
              <a:rPr lang="en-US" sz="2000" dirty="0" smtClean="0"/>
              <a:t> (Miller’s) force might also be used.</a:t>
            </a:r>
          </a:p>
          <a:p>
            <a:pPr marL="342900" indent="-342900">
              <a:lnSpc>
                <a:spcPct val="150000"/>
              </a:lnSpc>
              <a:buAutoNum type="arabicPeriod"/>
            </a:pPr>
            <a:r>
              <a:rPr lang="en-US" sz="2000" dirty="0" smtClean="0"/>
              <a:t>The structure allows high enough accelerating gradient normalized on maximum surface field (&gt;0.3).</a:t>
            </a:r>
          </a:p>
          <a:p>
            <a:pPr marL="342900" indent="-342900">
              <a:lnSpc>
                <a:spcPct val="150000"/>
              </a:lnSpc>
              <a:buFontTx/>
              <a:buAutoNum type="arabicPeriod"/>
            </a:pPr>
            <a:r>
              <a:rPr lang="en-US" sz="2000" dirty="0" smtClean="0"/>
              <a:t>Shunt impedance is slightly less than in conventional accelerating structures. In order to increase shunt impedance, one might either to go to higher frequencies (</a:t>
            </a:r>
            <a:r>
              <a:rPr lang="en-US" sz="2000" i="1" dirty="0" err="1" smtClean="0"/>
              <a:t>R</a:t>
            </a:r>
            <a:r>
              <a:rPr lang="en-US" sz="2000" baseline="-25000" dirty="0" err="1" smtClean="0"/>
              <a:t>sh</a:t>
            </a:r>
            <a:r>
              <a:rPr lang="en-US" sz="2000" dirty="0" smtClean="0"/>
              <a:t>/</a:t>
            </a:r>
            <a:r>
              <a:rPr lang="en-US" sz="2000" i="1" dirty="0" smtClean="0"/>
              <a:t>L</a:t>
            </a:r>
            <a:r>
              <a:rPr lang="en-US" sz="2000" dirty="0" smtClean="0"/>
              <a:t>~</a:t>
            </a:r>
            <a:r>
              <a:rPr lang="en-US" sz="2000" dirty="0" smtClean="0">
                <a:sym typeface="Symbol"/>
              </a:rPr>
              <a:t></a:t>
            </a:r>
            <a:r>
              <a:rPr lang="en-US" sz="2000" baseline="30000" dirty="0" smtClean="0">
                <a:sym typeface="Symbol"/>
              </a:rPr>
              <a:t>3/2</a:t>
            </a:r>
            <a:r>
              <a:rPr lang="en-US" sz="2000" dirty="0" smtClean="0"/>
              <a:t>) or to go to lower frequencies and to apply superconductivity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2400" y="95250"/>
            <a:ext cx="5257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smtClean="0"/>
              <a:t>Low energy beams might be cooled in a damping ring: </a:t>
            </a:r>
            <a:endParaRPr lang="ru-RU" dirty="0"/>
          </a:p>
        </p:txBody>
      </p:sp>
      <p:pic>
        <p:nvPicPr>
          <p:cNvPr id="29697" name="Рисунок 3"/>
          <p:cNvPicPr>
            <a:picLocks noChangeAspect="1" noChangeArrowheads="1"/>
          </p:cNvPicPr>
          <p:nvPr/>
        </p:nvPicPr>
        <p:blipFill>
          <a:blip r:embed="rId2" cstate="print"/>
          <a:srcRect/>
          <a:stretch>
            <a:fillRect/>
          </a:stretch>
        </p:blipFill>
        <p:spPr bwMode="auto">
          <a:xfrm>
            <a:off x="4495800" y="773668"/>
            <a:ext cx="4648200" cy="2234712"/>
          </a:xfrm>
          <a:prstGeom prst="rect">
            <a:avLst/>
          </a:prstGeom>
          <a:noFill/>
        </p:spPr>
      </p:pic>
      <p:pic>
        <p:nvPicPr>
          <p:cNvPr id="5" name="Рисунок 4"/>
          <p:cNvPicPr/>
          <p:nvPr/>
        </p:nvPicPr>
        <p:blipFill>
          <a:blip r:embed="rId3" cstate="print"/>
          <a:srcRect/>
          <a:stretch>
            <a:fillRect/>
          </a:stretch>
        </p:blipFill>
        <p:spPr bwMode="auto">
          <a:xfrm>
            <a:off x="0" y="533400"/>
            <a:ext cx="4419600" cy="2907268"/>
          </a:xfrm>
          <a:prstGeom prst="rect">
            <a:avLst/>
          </a:prstGeom>
          <a:noFill/>
          <a:ln w="9525">
            <a:noFill/>
            <a:miter lim="800000"/>
            <a:headEnd/>
            <a:tailEnd/>
          </a:ln>
        </p:spPr>
      </p:pic>
      <p:sp>
        <p:nvSpPr>
          <p:cNvPr id="29700" name="Rectangle 4"/>
          <p:cNvSpPr>
            <a:spLocks noChangeArrowheads="1"/>
          </p:cNvSpPr>
          <p:nvPr/>
        </p:nvSpPr>
        <p:spPr bwMode="auto">
          <a:xfrm>
            <a:off x="228600" y="4292025"/>
            <a:ext cx="8534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Parameters:</a:t>
            </a:r>
          </a:p>
          <a:p>
            <a:pPr lvl="0" fontAlgn="base">
              <a:spcBef>
                <a:spcPct val="0"/>
              </a:spcBef>
              <a:spcAft>
                <a:spcPct val="0"/>
              </a:spcAf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W=5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n-US" sz="1600" dirty="0" smtClean="0">
                <a:latin typeface="Calibri" pitchFamily="34" charset="0"/>
                <a:ea typeface="Calibri" pitchFamily="34" charset="0"/>
                <a:cs typeface="Times New Roman" pitchFamily="18" charset="0"/>
              </a:rPr>
              <a:t>I=400 </a:t>
            </a:r>
            <a:r>
              <a:rPr lang="en-US" sz="1600" dirty="0" err="1" smtClean="0">
                <a:latin typeface="Calibri" pitchFamily="34" charset="0"/>
                <a:ea typeface="Calibri" pitchFamily="34" charset="0"/>
                <a:cs typeface="Times New Roman" pitchFamily="18" charset="0"/>
              </a:rPr>
              <a:t>mA</a:t>
            </a:r>
            <a:r>
              <a:rPr lang="en-US" sz="1600" dirty="0" smtClean="0">
                <a:latin typeface="Calibri" pitchFamily="34" charset="0"/>
                <a:ea typeface="Calibri" pitchFamily="34" charset="0"/>
                <a:cs typeface="Times New Roman" pitchFamily="18" charset="0"/>
              </a:rPr>
              <a:t>, P=6700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 </a:t>
            </a:r>
            <a:r>
              <a:rPr lang="en-US" sz="1600" dirty="0" smtClean="0">
                <a:latin typeface="Calibri" pitchFamily="34" charset="0"/>
                <a:ea typeface="Calibri" pitchFamily="34" charset="0"/>
                <a:cs typeface="Times New Roman" pitchFamily="18" charset="0"/>
              </a:rPr>
              <a:t>length of  circumference,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T=25 ms – transverse damping time.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600200" y="3669268"/>
            <a:ext cx="1753109" cy="369332"/>
          </a:xfrm>
          <a:prstGeom prst="rect">
            <a:avLst/>
          </a:prstGeom>
          <a:noFill/>
        </p:spPr>
        <p:txBody>
          <a:bodyPr wrap="square" rtlCol="0">
            <a:spAutoFit/>
          </a:bodyPr>
          <a:lstStyle/>
          <a:p>
            <a:r>
              <a:rPr lang="en-US" dirty="0" smtClean="0"/>
              <a:t>ILC damping ring</a:t>
            </a:r>
            <a:endParaRPr lang="ru-RU" dirty="0"/>
          </a:p>
        </p:txBody>
      </p:sp>
      <p:sp>
        <p:nvSpPr>
          <p:cNvPr id="7" name="Прямоугольник 6"/>
          <p:cNvSpPr/>
          <p:nvPr/>
        </p:nvSpPr>
        <p:spPr>
          <a:xfrm>
            <a:off x="4495800" y="1611868"/>
            <a:ext cx="4648200" cy="2286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495802" y="2373868"/>
            <a:ext cx="4648198" cy="2286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495801" y="2209800"/>
            <a:ext cx="4648198" cy="164068"/>
          </a:xfrm>
          <a:prstGeom prst="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295400" y="5486400"/>
            <a:ext cx="6705600" cy="369332"/>
          </a:xfrm>
          <a:prstGeom prst="rect">
            <a:avLst/>
          </a:prstGeom>
        </p:spPr>
        <p:txBody>
          <a:bodyPr wrap="square">
            <a:spAutoFit/>
          </a:bodyPr>
          <a:lstStyle/>
          <a:p>
            <a:r>
              <a:rPr lang="en-US" b="1" dirty="0" smtClean="0"/>
              <a:t>In case of high energy particles the damping ring becomes too long.</a:t>
            </a:r>
            <a:endParaRPr lang="ru-RU"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Сергей\Documents\Reports\Seminar _2013\fig3_fix2.emf"/>
          <p:cNvPicPr>
            <a:picLocks noChangeAspect="1" noChangeArrowheads="1"/>
          </p:cNvPicPr>
          <p:nvPr/>
        </p:nvPicPr>
        <p:blipFill>
          <a:blip r:embed="rId3" cstate="print"/>
          <a:srcRect/>
          <a:stretch>
            <a:fillRect/>
          </a:stretch>
        </p:blipFill>
        <p:spPr bwMode="auto">
          <a:xfrm>
            <a:off x="1447800" y="4495800"/>
            <a:ext cx="5867400" cy="1221912"/>
          </a:xfrm>
          <a:prstGeom prst="rect">
            <a:avLst/>
          </a:prstGeom>
          <a:noFill/>
        </p:spPr>
      </p:pic>
      <p:pic>
        <p:nvPicPr>
          <p:cNvPr id="28675" name="Picture 3" descr="C:\Users\Сергей\Documents\Reports\Seminar _2013\fig2_fix.emf"/>
          <p:cNvPicPr>
            <a:picLocks noChangeAspect="1" noChangeArrowheads="1"/>
          </p:cNvPicPr>
          <p:nvPr/>
        </p:nvPicPr>
        <p:blipFill>
          <a:blip r:embed="rId4" cstate="print"/>
          <a:srcRect/>
          <a:stretch>
            <a:fillRect/>
          </a:stretch>
        </p:blipFill>
        <p:spPr bwMode="auto">
          <a:xfrm>
            <a:off x="2743200" y="1295400"/>
            <a:ext cx="3276600" cy="1923465"/>
          </a:xfrm>
          <a:prstGeom prst="rect">
            <a:avLst/>
          </a:prstGeom>
          <a:noFill/>
        </p:spPr>
      </p:pic>
      <p:sp>
        <p:nvSpPr>
          <p:cNvPr id="4" name="TextBox 3"/>
          <p:cNvSpPr txBox="1"/>
          <p:nvPr/>
        </p:nvSpPr>
        <p:spPr>
          <a:xfrm>
            <a:off x="152400" y="3352800"/>
            <a:ext cx="8839200" cy="1200329"/>
          </a:xfrm>
          <a:prstGeom prst="rect">
            <a:avLst/>
          </a:prstGeom>
          <a:noFill/>
        </p:spPr>
        <p:txBody>
          <a:bodyPr wrap="square" rtlCol="0">
            <a:spAutoFit/>
          </a:bodyPr>
          <a:lstStyle/>
          <a:p>
            <a:r>
              <a:rPr lang="en-US" dirty="0" smtClean="0"/>
              <a:t>Such accelerating structure is </a:t>
            </a:r>
            <a:r>
              <a:rPr lang="en-US" b="1" dirty="0" smtClean="0"/>
              <a:t>impractical</a:t>
            </a:r>
            <a:r>
              <a:rPr lang="en-US" dirty="0" smtClean="0"/>
              <a:t>, because DC magnet system conflicts with feeding, focusing, and diagnostic systems. Inevitably large period does not allow to reach small emittance, because the smallest achievable emittance is proportional to squared wiggler period </a:t>
            </a:r>
            <a:r>
              <a:rPr lang="en-US" i="1" dirty="0" smtClean="0"/>
              <a:t>L</a:t>
            </a:r>
            <a:r>
              <a:rPr lang="en-US" dirty="0" smtClean="0"/>
              <a:t>. </a:t>
            </a:r>
            <a:endParaRPr lang="ru-RU" dirty="0"/>
          </a:p>
        </p:txBody>
      </p:sp>
      <p:sp>
        <p:nvSpPr>
          <p:cNvPr id="5" name="TextBox 4"/>
          <p:cNvSpPr txBox="1"/>
          <p:nvPr/>
        </p:nvSpPr>
        <p:spPr>
          <a:xfrm>
            <a:off x="122237" y="6336268"/>
            <a:ext cx="9309023" cy="369332"/>
          </a:xfrm>
          <a:prstGeom prst="rect">
            <a:avLst/>
          </a:prstGeom>
          <a:noFill/>
        </p:spPr>
        <p:txBody>
          <a:bodyPr wrap="none" rtlCol="0">
            <a:spAutoFit/>
          </a:bodyPr>
          <a:lstStyle/>
          <a:p>
            <a:r>
              <a:rPr lang="en-US" dirty="0" smtClean="0"/>
              <a:t>The accelerator with alternating accelerating sections and wigglers </a:t>
            </a:r>
            <a:r>
              <a:rPr lang="en-US" b="1" dirty="0" smtClean="0"/>
              <a:t>reduces effective gradient</a:t>
            </a:r>
            <a:r>
              <a:rPr lang="en-US" dirty="0" smtClean="0"/>
              <a:t>. </a:t>
            </a:r>
            <a:endParaRPr lang="ru-RU" dirty="0"/>
          </a:p>
        </p:txBody>
      </p:sp>
      <p:graphicFrame>
        <p:nvGraphicFramePr>
          <p:cNvPr id="3073" name="Object 1"/>
          <p:cNvGraphicFramePr>
            <a:graphicFrameLocks noChangeAspect="1"/>
          </p:cNvGraphicFramePr>
          <p:nvPr/>
        </p:nvGraphicFramePr>
        <p:xfrm>
          <a:off x="152400" y="228600"/>
          <a:ext cx="3352800" cy="425152"/>
        </p:xfrm>
        <a:graphic>
          <a:graphicData uri="http://schemas.openxmlformats.org/presentationml/2006/ole">
            <p:oleObj spid="_x0000_s3073" name="Формула" r:id="rId5" imgW="2006280" imgH="253800" progId="Equation.3">
              <p:embed/>
            </p:oleObj>
          </a:graphicData>
        </a:graphic>
      </p:graphicFrame>
      <p:sp>
        <p:nvSpPr>
          <p:cNvPr id="7" name="TextBox 6"/>
          <p:cNvSpPr txBox="1"/>
          <p:nvPr/>
        </p:nvSpPr>
        <p:spPr>
          <a:xfrm>
            <a:off x="3581400" y="228600"/>
            <a:ext cx="5181600" cy="400110"/>
          </a:xfrm>
          <a:prstGeom prst="rect">
            <a:avLst/>
          </a:prstGeom>
          <a:noFill/>
        </p:spPr>
        <p:txBody>
          <a:bodyPr wrap="square" rtlCol="0">
            <a:spAutoFit/>
          </a:bodyPr>
          <a:lstStyle/>
          <a:p>
            <a:r>
              <a:rPr lang="en-US" sz="2000" dirty="0" smtClean="0"/>
              <a:t>- </a:t>
            </a:r>
            <a:r>
              <a:rPr lang="en-US" dirty="0" smtClean="0"/>
              <a:t>cooling rate in a periodic DC-magnet field.</a:t>
            </a:r>
            <a:endParaRPr lang="ru-RU" dirty="0"/>
          </a:p>
        </p:txBody>
      </p:sp>
      <p:sp>
        <p:nvSpPr>
          <p:cNvPr id="8" name="TextBox 7"/>
          <p:cNvSpPr txBox="1"/>
          <p:nvPr/>
        </p:nvSpPr>
        <p:spPr>
          <a:xfrm>
            <a:off x="152400" y="5943600"/>
            <a:ext cx="8534400" cy="338554"/>
          </a:xfrm>
          <a:prstGeom prst="rect">
            <a:avLst/>
          </a:prstGeom>
          <a:noFill/>
        </p:spPr>
        <p:txBody>
          <a:bodyPr wrap="square" rtlCol="0">
            <a:spAutoFit/>
          </a:bodyPr>
          <a:lstStyle/>
          <a:p>
            <a:r>
              <a:rPr lang="en-US" sz="1600" dirty="0" smtClean="0"/>
              <a:t>H.H. Braun et al. Potential of Non-standard Emittance Damping Schemes for Linear Colliders, 2004.</a:t>
            </a:r>
            <a:endParaRPr lang="ru-RU" sz="1600" dirty="0"/>
          </a:p>
        </p:txBody>
      </p:sp>
      <p:graphicFrame>
        <p:nvGraphicFramePr>
          <p:cNvPr id="9" name="Объект 8"/>
          <p:cNvGraphicFramePr>
            <a:graphicFrameLocks noChangeAspect="1"/>
          </p:cNvGraphicFramePr>
          <p:nvPr/>
        </p:nvGraphicFramePr>
        <p:xfrm>
          <a:off x="152400" y="685800"/>
          <a:ext cx="2059517" cy="533400"/>
        </p:xfrm>
        <a:graphic>
          <a:graphicData uri="http://schemas.openxmlformats.org/presentationml/2006/ole">
            <p:oleObj spid="_x0000_s3074" name="Формула" r:id="rId6" imgW="1765080" imgH="457200" progId="Equation.3">
              <p:embed/>
            </p:oleObj>
          </a:graphicData>
        </a:graphic>
      </p:graphicFrame>
      <p:sp>
        <p:nvSpPr>
          <p:cNvPr id="10" name="TextBox 9"/>
          <p:cNvSpPr txBox="1"/>
          <p:nvPr/>
        </p:nvSpPr>
        <p:spPr>
          <a:xfrm>
            <a:off x="2133600" y="762000"/>
            <a:ext cx="2869183" cy="369332"/>
          </a:xfrm>
          <a:prstGeom prst="rect">
            <a:avLst/>
          </a:prstGeom>
          <a:noFill/>
        </p:spPr>
        <p:txBody>
          <a:bodyPr wrap="none" rtlCol="0">
            <a:spAutoFit/>
          </a:bodyPr>
          <a:lstStyle/>
          <a:p>
            <a:r>
              <a:rPr lang="en-US" dirty="0" smtClean="0"/>
              <a:t>,  where </a:t>
            </a:r>
            <a:r>
              <a:rPr lang="en-US" i="1" dirty="0" smtClean="0"/>
              <a:t>W</a:t>
            </a:r>
            <a:r>
              <a:rPr lang="en-US" dirty="0" smtClean="0"/>
              <a:t> – particle energy.</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cr\Desktop\hel acc\TM11TM01 acc str\L_8_a_1.25_phi_7.727_View.png"/>
          <p:cNvPicPr>
            <a:picLocks noChangeAspect="1" noChangeArrowheads="1"/>
          </p:cNvPicPr>
          <p:nvPr/>
        </p:nvPicPr>
        <p:blipFill>
          <a:blip r:embed="rId3" cstate="print"/>
          <a:srcRect/>
          <a:stretch>
            <a:fillRect/>
          </a:stretch>
        </p:blipFill>
        <p:spPr bwMode="auto">
          <a:xfrm>
            <a:off x="685800" y="762000"/>
            <a:ext cx="5791200" cy="3214198"/>
          </a:xfrm>
          <a:prstGeom prst="rect">
            <a:avLst/>
          </a:prstGeom>
          <a:noFill/>
        </p:spPr>
      </p:pic>
      <p:sp>
        <p:nvSpPr>
          <p:cNvPr id="2" name="Заголовок 1"/>
          <p:cNvSpPr>
            <a:spLocks noGrp="1"/>
          </p:cNvSpPr>
          <p:nvPr>
            <p:ph type="ctrTitle"/>
          </p:nvPr>
        </p:nvSpPr>
        <p:spPr>
          <a:xfrm>
            <a:off x="609600" y="0"/>
            <a:ext cx="7772400" cy="533400"/>
          </a:xfrm>
        </p:spPr>
        <p:txBody>
          <a:bodyPr>
            <a:normAutofit/>
          </a:bodyPr>
          <a:lstStyle/>
          <a:p>
            <a:r>
              <a:rPr lang="en-US" sz="2000" dirty="0" smtClean="0"/>
              <a:t>Helical Self Focusing and Cooling (HSFC) Accelerating </a:t>
            </a:r>
            <a:r>
              <a:rPr lang="en-US" sz="2000" dirty="0" smtClean="0"/>
              <a:t>Structure </a:t>
            </a:r>
            <a:endParaRPr lang="ru-RU" sz="2000" dirty="0"/>
          </a:p>
        </p:txBody>
      </p:sp>
      <p:sp>
        <p:nvSpPr>
          <p:cNvPr id="3" name="Подзаголовок 2"/>
          <p:cNvSpPr>
            <a:spLocks noGrp="1"/>
          </p:cNvSpPr>
          <p:nvPr>
            <p:ph type="subTitle" idx="1"/>
          </p:nvPr>
        </p:nvSpPr>
        <p:spPr>
          <a:xfrm>
            <a:off x="152400" y="4419600"/>
            <a:ext cx="8915400" cy="2286000"/>
          </a:xfrm>
        </p:spPr>
        <p:txBody>
          <a:bodyPr>
            <a:noAutofit/>
          </a:bodyPr>
          <a:lstStyle/>
          <a:p>
            <a:pPr algn="just"/>
            <a:r>
              <a:rPr lang="en-US" sz="1800" u="sng" dirty="0" smtClean="0">
                <a:solidFill>
                  <a:schemeClr val="tx1"/>
                </a:solidFill>
              </a:rPr>
              <a:t>Appealing features:</a:t>
            </a:r>
          </a:p>
          <a:p>
            <a:pPr algn="just"/>
            <a:r>
              <a:rPr lang="en-US" sz="1800" dirty="0" smtClean="0">
                <a:solidFill>
                  <a:schemeClr val="tx1"/>
                </a:solidFill>
              </a:rPr>
              <a:t>1. Non-synchronous transverse field components might provide: 1) emittance control (beam cooling due to synchrotron radiation of particles); 2) near axis beam focusing</a:t>
            </a:r>
          </a:p>
          <a:p>
            <a:pPr algn="just"/>
            <a:r>
              <a:rPr lang="en-US" sz="1800" dirty="0" smtClean="0">
                <a:solidFill>
                  <a:schemeClr val="tx1"/>
                </a:solidFill>
              </a:rPr>
              <a:t>2. A new structure has smooth shape of constant circular cross-section (no expansions or </a:t>
            </a:r>
            <a:r>
              <a:rPr lang="en-US" sz="1800" dirty="0" err="1" smtClean="0">
                <a:solidFill>
                  <a:schemeClr val="tx1"/>
                </a:solidFill>
              </a:rPr>
              <a:t>narrowings</a:t>
            </a:r>
            <a:r>
              <a:rPr lang="en-US" sz="1800" dirty="0" smtClean="0">
                <a:solidFill>
                  <a:schemeClr val="tx1"/>
                </a:solidFill>
              </a:rPr>
              <a:t>) and big aperture (no small irises)</a:t>
            </a:r>
          </a:p>
          <a:p>
            <a:pPr algn="just"/>
            <a:r>
              <a:rPr lang="en-US" sz="1800" dirty="0" smtClean="0">
                <a:solidFill>
                  <a:schemeClr val="tx1"/>
                </a:solidFill>
              </a:rPr>
              <a:t>3. A new technology  of the mass production seems possible which allows avoiding junctions inside long accelerating section</a:t>
            </a:r>
          </a:p>
        </p:txBody>
      </p:sp>
      <p:graphicFrame>
        <p:nvGraphicFramePr>
          <p:cNvPr id="4" name="Объект 3"/>
          <p:cNvGraphicFramePr>
            <a:graphicFrameLocks noChangeAspect="1"/>
          </p:cNvGraphicFramePr>
          <p:nvPr/>
        </p:nvGraphicFramePr>
        <p:xfrm>
          <a:off x="304800" y="914400"/>
          <a:ext cx="2846388" cy="577850"/>
        </p:xfrm>
        <a:graphic>
          <a:graphicData uri="http://schemas.openxmlformats.org/presentationml/2006/ole">
            <p:oleObj spid="_x0000_s2050" name="Формула" r:id="rId4" imgW="2184120" imgH="444240" progId="Equation.3">
              <p:embed/>
            </p:oleObj>
          </a:graphicData>
        </a:graphic>
      </p:graphicFrame>
      <p:cxnSp>
        <p:nvCxnSpPr>
          <p:cNvPr id="7" name="Прямая со стрелкой 6"/>
          <p:cNvCxnSpPr/>
          <p:nvPr/>
        </p:nvCxnSpPr>
        <p:spPr>
          <a:xfrm flipV="1">
            <a:off x="3810000" y="2756998"/>
            <a:ext cx="914400" cy="533400"/>
          </a:xfrm>
          <a:prstGeom prst="straightConnector1">
            <a:avLst/>
          </a:prstGeom>
          <a:ln w="15875">
            <a:bevel/>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14800" y="3061798"/>
            <a:ext cx="4818627" cy="369332"/>
          </a:xfrm>
          <a:prstGeom prst="rect">
            <a:avLst/>
          </a:prstGeom>
          <a:noFill/>
        </p:spPr>
        <p:txBody>
          <a:bodyPr wrap="none" rtlCol="0">
            <a:spAutoFit/>
          </a:bodyPr>
          <a:lstStyle/>
          <a:p>
            <a:r>
              <a:rPr lang="en-US" i="1" dirty="0" smtClean="0"/>
              <a:t>E</a:t>
            </a:r>
            <a:r>
              <a:rPr lang="en-US" dirty="0" smtClean="0"/>
              <a:t> – accelerating field (synchronous with particles)</a:t>
            </a:r>
            <a:endParaRPr lang="ru-RU" dirty="0"/>
          </a:p>
        </p:txBody>
      </p:sp>
      <p:cxnSp>
        <p:nvCxnSpPr>
          <p:cNvPr id="10" name="Прямая со стрелкой 9"/>
          <p:cNvCxnSpPr/>
          <p:nvPr/>
        </p:nvCxnSpPr>
        <p:spPr>
          <a:xfrm flipV="1">
            <a:off x="4876800" y="2223598"/>
            <a:ext cx="0" cy="457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876800" y="2680798"/>
            <a:ext cx="304800" cy="2286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76800" y="2110667"/>
            <a:ext cx="3369192" cy="646331"/>
          </a:xfrm>
          <a:prstGeom prst="rect">
            <a:avLst/>
          </a:prstGeom>
          <a:noFill/>
        </p:spPr>
        <p:txBody>
          <a:bodyPr wrap="none" rtlCol="0">
            <a:spAutoFit/>
          </a:bodyPr>
          <a:lstStyle/>
          <a:p>
            <a:r>
              <a:rPr lang="en-US" dirty="0" smtClean="0"/>
              <a:t>transverse  field components</a:t>
            </a:r>
          </a:p>
          <a:p>
            <a:r>
              <a:rPr lang="en-US" dirty="0" smtClean="0"/>
              <a:t>(far from Cherenkov synchronism)</a:t>
            </a:r>
            <a:endParaRPr lang="ru-RU" dirty="0"/>
          </a:p>
        </p:txBody>
      </p:sp>
      <p:grpSp>
        <p:nvGrpSpPr>
          <p:cNvPr id="17" name="Группа 16"/>
          <p:cNvGrpSpPr/>
          <p:nvPr/>
        </p:nvGrpSpPr>
        <p:grpSpPr>
          <a:xfrm>
            <a:off x="5334000" y="533400"/>
            <a:ext cx="3505200" cy="3753511"/>
            <a:chOff x="5181600" y="685800"/>
            <a:chExt cx="3505200" cy="3753511"/>
          </a:xfrm>
        </p:grpSpPr>
        <p:pic>
          <p:nvPicPr>
            <p:cNvPr id="5" name="Picture 3"/>
            <p:cNvPicPr>
              <a:picLocks noChangeAspect="1" noChangeArrowheads="1"/>
            </p:cNvPicPr>
            <p:nvPr/>
          </p:nvPicPr>
          <p:blipFill>
            <a:blip r:embed="rId5" cstate="print"/>
            <a:srcRect/>
            <a:stretch>
              <a:fillRect/>
            </a:stretch>
          </p:blipFill>
          <p:spPr bwMode="auto">
            <a:xfrm>
              <a:off x="5181600" y="685800"/>
              <a:ext cx="3505200" cy="2843027"/>
            </a:xfrm>
            <a:prstGeom prst="rect">
              <a:avLst/>
            </a:prstGeom>
            <a:noFill/>
            <a:ln w="9525">
              <a:noFill/>
              <a:miter lim="800000"/>
              <a:headEnd/>
              <a:tailEnd/>
            </a:ln>
          </p:spPr>
        </p:pic>
        <p:sp>
          <p:nvSpPr>
            <p:cNvPr id="16" name="TextBox 15"/>
            <p:cNvSpPr txBox="1"/>
            <p:nvPr/>
          </p:nvSpPr>
          <p:spPr>
            <a:xfrm>
              <a:off x="6467695" y="3581400"/>
              <a:ext cx="1533305" cy="338554"/>
            </a:xfrm>
            <a:prstGeom prst="rect">
              <a:avLst/>
            </a:prstGeom>
            <a:noFill/>
          </p:spPr>
          <p:txBody>
            <a:bodyPr wrap="none" rtlCol="0">
              <a:spAutoFit/>
            </a:bodyPr>
            <a:lstStyle/>
            <a:p>
              <a:r>
                <a:rPr lang="en-US" sz="1600" dirty="0" smtClean="0"/>
                <a:t>Copper mandrel</a:t>
              </a:r>
              <a:endParaRPr lang="ru-RU" sz="1600" dirty="0"/>
            </a:p>
          </p:txBody>
        </p:sp>
        <p:sp>
          <p:nvSpPr>
            <p:cNvPr id="15" name="Блок-схема: магнитный диск 14"/>
            <p:cNvSpPr/>
            <p:nvPr/>
          </p:nvSpPr>
          <p:spPr>
            <a:xfrm rot="19844469">
              <a:off x="7976507" y="2804056"/>
              <a:ext cx="675872" cy="1635255"/>
            </a:xfrm>
            <a:prstGeom prst="flowChartMagneticDisk">
              <a:avLst/>
            </a:prstGeom>
            <a:gradFill>
              <a:gsLst>
                <a:gs pos="0">
                  <a:srgbClr val="F4750C">
                    <a:alpha val="0"/>
                  </a:srgbClr>
                </a:gs>
                <a:gs pos="30000">
                  <a:srgbClr val="D49E6C"/>
                </a:gs>
                <a:gs pos="70000">
                  <a:srgbClr val="A65528"/>
                </a:gs>
                <a:gs pos="100000">
                  <a:srgbClr val="663012"/>
                </a:gs>
              </a:gsLst>
              <a:lin ang="5400000" scaled="0"/>
            </a:gradFill>
            <a:ln w="12700">
              <a:solidFill>
                <a:schemeClr val="tx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8" name="TextBox 17"/>
          <p:cNvSpPr txBox="1"/>
          <p:nvPr/>
        </p:nvSpPr>
        <p:spPr>
          <a:xfrm>
            <a:off x="228600" y="457200"/>
            <a:ext cx="4979633" cy="369332"/>
          </a:xfrm>
          <a:prstGeom prst="rect">
            <a:avLst/>
          </a:prstGeom>
          <a:noFill/>
        </p:spPr>
        <p:txBody>
          <a:bodyPr wrap="none" rtlCol="0">
            <a:spAutoFit/>
          </a:bodyPr>
          <a:lstStyle/>
          <a:p>
            <a:r>
              <a:rPr lang="en-US" dirty="0" smtClean="0"/>
              <a:t>HSFC = Accelerating structure + RF </a:t>
            </a:r>
            <a:r>
              <a:rPr lang="en-US" dirty="0" err="1" smtClean="0"/>
              <a:t>undulator</a:t>
            </a:r>
            <a:r>
              <a:rPr lang="en-US" dirty="0" smtClean="0"/>
              <a:t> + lens</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1745" name="Object 1"/>
          <p:cNvGraphicFramePr>
            <a:graphicFrameLocks noChangeAspect="1"/>
          </p:cNvGraphicFramePr>
          <p:nvPr/>
        </p:nvGraphicFramePr>
        <p:xfrm>
          <a:off x="1066800" y="2133600"/>
          <a:ext cx="4440951" cy="4419600"/>
        </p:xfrm>
        <a:graphic>
          <a:graphicData uri="http://schemas.openxmlformats.org/presentationml/2006/ole">
            <p:oleObj spid="_x0000_s31745" name="Plot" r:id="rId3" imgW="6578600" imgH="6553200" progId="Grapher.Document">
              <p:embed/>
            </p:oleObj>
          </a:graphicData>
        </a:graphic>
      </p:graphicFrame>
      <p:graphicFrame>
        <p:nvGraphicFramePr>
          <p:cNvPr id="5" name="Объект 4"/>
          <p:cNvGraphicFramePr>
            <a:graphicFrameLocks noChangeAspect="1"/>
          </p:cNvGraphicFramePr>
          <p:nvPr/>
        </p:nvGraphicFramePr>
        <p:xfrm>
          <a:off x="5181600" y="6578600"/>
          <a:ext cx="901700" cy="241300"/>
        </p:xfrm>
        <a:graphic>
          <a:graphicData uri="http://schemas.openxmlformats.org/presentationml/2006/ole">
            <p:oleObj spid="_x0000_s31747" name="Формула" r:id="rId4" imgW="901440" imgH="241200" progId="Equation.3">
              <p:embed/>
            </p:oleObj>
          </a:graphicData>
        </a:graphic>
      </p:graphicFrame>
      <p:sp>
        <p:nvSpPr>
          <p:cNvPr id="6" name="TextBox 5"/>
          <p:cNvSpPr txBox="1"/>
          <p:nvPr/>
        </p:nvSpPr>
        <p:spPr>
          <a:xfrm>
            <a:off x="685800" y="6519446"/>
            <a:ext cx="4528419" cy="338554"/>
          </a:xfrm>
          <a:prstGeom prst="rect">
            <a:avLst/>
          </a:prstGeom>
          <a:noFill/>
        </p:spPr>
        <p:txBody>
          <a:bodyPr wrap="none" rtlCol="0">
            <a:spAutoFit/>
          </a:bodyPr>
          <a:lstStyle/>
          <a:p>
            <a:r>
              <a:rPr lang="en-US" sz="1600" dirty="0" smtClean="0"/>
              <a:t>Dispersion curves: </a:t>
            </a:r>
            <a:r>
              <a:rPr lang="en-US" sz="1600" i="1" dirty="0" smtClean="0"/>
              <a:t>R</a:t>
            </a:r>
            <a:r>
              <a:rPr lang="en-US" sz="1600" dirty="0" smtClean="0"/>
              <a:t>=6.09 mm, </a:t>
            </a:r>
            <a:r>
              <a:rPr lang="en-US" sz="1600" i="1" dirty="0" smtClean="0"/>
              <a:t>P</a:t>
            </a:r>
            <a:r>
              <a:rPr lang="en-US" sz="1600" dirty="0" smtClean="0"/>
              <a:t>=8 mm, </a:t>
            </a:r>
            <a:r>
              <a:rPr lang="en-US" sz="1600" i="1" dirty="0" smtClean="0"/>
              <a:t>a</a:t>
            </a:r>
            <a:r>
              <a:rPr lang="en-US" sz="1600" dirty="0" smtClean="0"/>
              <a:t>=1.25 mm</a:t>
            </a:r>
            <a:endParaRPr lang="ru-RU" sz="1600" dirty="0"/>
          </a:p>
        </p:txBody>
      </p:sp>
      <p:sp>
        <p:nvSpPr>
          <p:cNvPr id="7" name="TextBox 6"/>
          <p:cNvSpPr txBox="1"/>
          <p:nvPr/>
        </p:nvSpPr>
        <p:spPr>
          <a:xfrm>
            <a:off x="152400" y="76200"/>
            <a:ext cx="7408695" cy="369332"/>
          </a:xfrm>
          <a:prstGeom prst="rect">
            <a:avLst/>
          </a:prstGeom>
          <a:noFill/>
        </p:spPr>
        <p:txBody>
          <a:bodyPr wrap="none" rtlCol="0">
            <a:spAutoFit/>
          </a:bodyPr>
          <a:lstStyle/>
          <a:p>
            <a:r>
              <a:rPr lang="en-US" dirty="0" smtClean="0"/>
              <a:t>Partial waves: 1) travelling TM</a:t>
            </a:r>
            <a:r>
              <a:rPr lang="en-US" baseline="-25000" dirty="0" smtClean="0"/>
              <a:t>01</a:t>
            </a:r>
            <a:r>
              <a:rPr lang="en-US" dirty="0" smtClean="0"/>
              <a:t> mode + 2) near to cut off rotating TM</a:t>
            </a:r>
            <a:r>
              <a:rPr lang="en-US" baseline="-25000" dirty="0" smtClean="0"/>
              <a:t>11</a:t>
            </a:r>
            <a:r>
              <a:rPr lang="en-US" dirty="0" smtClean="0"/>
              <a:t> mode</a:t>
            </a:r>
            <a:endParaRPr lang="ru-RU" baseline="-25000" dirty="0"/>
          </a:p>
        </p:txBody>
      </p:sp>
      <p:pic>
        <p:nvPicPr>
          <p:cNvPr id="31748" name="Picture 4"/>
          <p:cNvPicPr>
            <a:picLocks noChangeAspect="1" noChangeArrowheads="1"/>
          </p:cNvPicPr>
          <p:nvPr/>
        </p:nvPicPr>
        <p:blipFill>
          <a:blip r:embed="rId5" cstate="print"/>
          <a:srcRect/>
          <a:stretch>
            <a:fillRect/>
          </a:stretch>
        </p:blipFill>
        <p:spPr bwMode="auto">
          <a:xfrm>
            <a:off x="1430425" y="533400"/>
            <a:ext cx="2150975" cy="714375"/>
          </a:xfrm>
          <a:prstGeom prst="rect">
            <a:avLst/>
          </a:prstGeom>
          <a:noFill/>
          <a:ln w="9525">
            <a:noFill/>
            <a:miter lim="800000"/>
            <a:headEnd/>
            <a:tailEnd/>
          </a:ln>
        </p:spPr>
      </p:pic>
      <p:pic>
        <p:nvPicPr>
          <p:cNvPr id="31749" name="Picture 5"/>
          <p:cNvPicPr>
            <a:picLocks noChangeAspect="1" noChangeArrowheads="1"/>
          </p:cNvPicPr>
          <p:nvPr/>
        </p:nvPicPr>
        <p:blipFill>
          <a:blip r:embed="rId6" cstate="print"/>
          <a:srcRect/>
          <a:stretch>
            <a:fillRect/>
          </a:stretch>
        </p:blipFill>
        <p:spPr bwMode="auto">
          <a:xfrm>
            <a:off x="5153025" y="457200"/>
            <a:ext cx="2133600" cy="708516"/>
          </a:xfrm>
          <a:prstGeom prst="rect">
            <a:avLst/>
          </a:prstGeom>
          <a:noFill/>
          <a:ln w="9525">
            <a:noFill/>
            <a:miter lim="800000"/>
            <a:headEnd/>
            <a:tailEnd/>
          </a:ln>
        </p:spPr>
      </p:pic>
      <p:sp>
        <p:nvSpPr>
          <p:cNvPr id="10" name="TextBox 9"/>
          <p:cNvSpPr txBox="1"/>
          <p:nvPr/>
        </p:nvSpPr>
        <p:spPr>
          <a:xfrm>
            <a:off x="685800" y="1267692"/>
            <a:ext cx="1882823" cy="369332"/>
          </a:xfrm>
          <a:prstGeom prst="rect">
            <a:avLst/>
          </a:prstGeom>
          <a:noFill/>
        </p:spPr>
        <p:txBody>
          <a:bodyPr wrap="none" rtlCol="0">
            <a:spAutoFit/>
          </a:bodyPr>
          <a:lstStyle/>
          <a:p>
            <a:r>
              <a:rPr lang="en-US" dirty="0" smtClean="0"/>
              <a:t>TM</a:t>
            </a:r>
            <a:r>
              <a:rPr lang="en-US" baseline="-25000" dirty="0" smtClean="0"/>
              <a:t>01</a:t>
            </a:r>
            <a:r>
              <a:rPr lang="en-US" dirty="0" smtClean="0"/>
              <a:t>: E</a:t>
            </a:r>
            <a:r>
              <a:rPr lang="en-US" baseline="-25000" dirty="0" smtClean="0"/>
              <a:t>z</a:t>
            </a:r>
            <a:r>
              <a:rPr lang="en-US" dirty="0" smtClean="0">
                <a:sym typeface="Symbol"/>
              </a:rPr>
              <a:t>0 at axis,</a:t>
            </a:r>
            <a:endParaRPr lang="ru-RU" dirty="0"/>
          </a:p>
        </p:txBody>
      </p:sp>
      <p:sp>
        <p:nvSpPr>
          <p:cNvPr id="11" name="TextBox 10"/>
          <p:cNvSpPr txBox="1"/>
          <p:nvPr/>
        </p:nvSpPr>
        <p:spPr>
          <a:xfrm>
            <a:off x="5105400" y="1219200"/>
            <a:ext cx="3874330" cy="369332"/>
          </a:xfrm>
          <a:prstGeom prst="rect">
            <a:avLst/>
          </a:prstGeom>
          <a:noFill/>
        </p:spPr>
        <p:txBody>
          <a:bodyPr wrap="none" rtlCol="0">
            <a:spAutoFit/>
          </a:bodyPr>
          <a:lstStyle/>
          <a:p>
            <a:r>
              <a:rPr lang="en-US" dirty="0" smtClean="0"/>
              <a:t>TM</a:t>
            </a:r>
            <a:r>
              <a:rPr lang="en-US" baseline="-25000" dirty="0" smtClean="0"/>
              <a:t>11</a:t>
            </a:r>
            <a:r>
              <a:rPr lang="en-US" dirty="0" smtClean="0"/>
              <a:t>: </a:t>
            </a:r>
            <a:r>
              <a:rPr lang="en-US" dirty="0" err="1" smtClean="0"/>
              <a:t>E</a:t>
            </a:r>
            <a:r>
              <a:rPr lang="en-US" baseline="-25000" dirty="0" err="1" smtClean="0"/>
              <a:t>z</a:t>
            </a:r>
            <a:r>
              <a:rPr lang="en-US" dirty="0" smtClean="0">
                <a:sym typeface="Symbol"/>
              </a:rPr>
              <a:t>=0 at axis, E</a:t>
            </a:r>
            <a:r>
              <a:rPr lang="en-US" baseline="-25000" dirty="0" smtClean="0">
                <a:sym typeface="Symbol"/>
              </a:rPr>
              <a:t> </a:t>
            </a:r>
            <a:r>
              <a:rPr lang="en-US" dirty="0" smtClean="0">
                <a:sym typeface="Symbol"/>
              </a:rPr>
              <a:t> and H</a:t>
            </a:r>
            <a:r>
              <a:rPr lang="en-US" baseline="-25000" dirty="0" smtClean="0">
                <a:sym typeface="Symbol"/>
              </a:rPr>
              <a:t></a:t>
            </a:r>
            <a:r>
              <a:rPr lang="en-US" dirty="0" smtClean="0">
                <a:sym typeface="Symbol"/>
              </a:rPr>
              <a:t> 0 at axis,</a:t>
            </a:r>
            <a:endParaRPr lang="ru-RU" baseline="-25000" dirty="0"/>
          </a:p>
        </p:txBody>
      </p:sp>
      <p:sp>
        <p:nvSpPr>
          <p:cNvPr id="12" name="Дуга 11"/>
          <p:cNvSpPr/>
          <p:nvPr/>
        </p:nvSpPr>
        <p:spPr>
          <a:xfrm flipH="1" flipV="1">
            <a:off x="5076825" y="609600"/>
            <a:ext cx="685800" cy="609600"/>
          </a:xfrm>
          <a:prstGeom prst="arc">
            <a:avLst/>
          </a:prstGeom>
          <a:ln w="15875">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13" name="Объект 12"/>
          <p:cNvGraphicFramePr>
            <a:graphicFrameLocks noChangeAspect="1"/>
          </p:cNvGraphicFramePr>
          <p:nvPr/>
        </p:nvGraphicFramePr>
        <p:xfrm>
          <a:off x="2506536" y="1304205"/>
          <a:ext cx="1922462" cy="317500"/>
        </p:xfrm>
        <a:graphic>
          <a:graphicData uri="http://schemas.openxmlformats.org/presentationml/2006/ole">
            <p:oleObj spid="_x0000_s31750" name="Формула" r:id="rId7" imgW="1460160" imgH="241200" progId="Equation.3">
              <p:embed/>
            </p:oleObj>
          </a:graphicData>
        </a:graphic>
      </p:graphicFrame>
      <p:graphicFrame>
        <p:nvGraphicFramePr>
          <p:cNvPr id="31751" name="Object 7"/>
          <p:cNvGraphicFramePr>
            <a:graphicFrameLocks noChangeAspect="1"/>
          </p:cNvGraphicFramePr>
          <p:nvPr/>
        </p:nvGraphicFramePr>
        <p:xfrm>
          <a:off x="5181600" y="1587500"/>
          <a:ext cx="2959100" cy="317500"/>
        </p:xfrm>
        <a:graphic>
          <a:graphicData uri="http://schemas.openxmlformats.org/presentationml/2006/ole">
            <p:oleObj spid="_x0000_s31751" name="Формула" r:id="rId8" imgW="2247840" imgH="241200" progId="Equation.3">
              <p:embed/>
            </p:oleObj>
          </a:graphicData>
        </a:graphic>
      </p:graphicFrame>
      <p:graphicFrame>
        <p:nvGraphicFramePr>
          <p:cNvPr id="31752" name="Object 8"/>
          <p:cNvGraphicFramePr>
            <a:graphicFrameLocks noChangeAspect="1"/>
          </p:cNvGraphicFramePr>
          <p:nvPr/>
        </p:nvGraphicFramePr>
        <p:xfrm>
          <a:off x="8153400" y="1587500"/>
          <a:ext cx="1019175" cy="317500"/>
        </p:xfrm>
        <a:graphic>
          <a:graphicData uri="http://schemas.openxmlformats.org/presentationml/2006/ole">
            <p:oleObj spid="_x0000_s31752" name="Формула" r:id="rId9" imgW="774360" imgH="241200" progId="Equation.3">
              <p:embed/>
            </p:oleObj>
          </a:graphicData>
        </a:graphic>
      </p:graphicFrame>
      <p:cxnSp>
        <p:nvCxnSpPr>
          <p:cNvPr id="17" name="Прямая соединительная линия 16"/>
          <p:cNvCxnSpPr/>
          <p:nvPr/>
        </p:nvCxnSpPr>
        <p:spPr>
          <a:xfrm>
            <a:off x="5638800" y="3657600"/>
            <a:ext cx="5334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638800" y="3276600"/>
            <a:ext cx="533400" cy="0"/>
          </a:xfrm>
          <a:prstGeom prst="line">
            <a:avLst/>
          </a:prstGeom>
          <a:ln w="15875">
            <a:solidFill>
              <a:srgbClr val="3333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48400" y="3459020"/>
            <a:ext cx="1512915" cy="369332"/>
          </a:xfrm>
          <a:prstGeom prst="rect">
            <a:avLst/>
          </a:prstGeom>
          <a:noFill/>
        </p:spPr>
        <p:txBody>
          <a:bodyPr wrap="none" rtlCol="0">
            <a:spAutoFit/>
          </a:bodyPr>
          <a:lstStyle/>
          <a:p>
            <a:r>
              <a:rPr lang="en-US" dirty="0" smtClean="0"/>
              <a:t>Normal waves</a:t>
            </a:r>
            <a:endParaRPr lang="ru-RU" dirty="0"/>
          </a:p>
        </p:txBody>
      </p:sp>
      <p:sp>
        <p:nvSpPr>
          <p:cNvPr id="20" name="TextBox 19"/>
          <p:cNvSpPr txBox="1"/>
          <p:nvPr/>
        </p:nvSpPr>
        <p:spPr>
          <a:xfrm>
            <a:off x="6248400" y="3048000"/>
            <a:ext cx="1411797" cy="369332"/>
          </a:xfrm>
          <a:prstGeom prst="rect">
            <a:avLst/>
          </a:prstGeom>
          <a:noFill/>
        </p:spPr>
        <p:txBody>
          <a:bodyPr wrap="none" rtlCol="0">
            <a:spAutoFit/>
          </a:bodyPr>
          <a:lstStyle/>
          <a:p>
            <a:r>
              <a:rPr lang="en-US" dirty="0" smtClean="0"/>
              <a:t>Partial waves</a:t>
            </a:r>
            <a:endParaRPr lang="ru-RU" dirty="0"/>
          </a:p>
        </p:txBody>
      </p:sp>
      <p:sp>
        <p:nvSpPr>
          <p:cNvPr id="21" name="TextBox 20"/>
          <p:cNvSpPr txBox="1"/>
          <p:nvPr/>
        </p:nvSpPr>
        <p:spPr>
          <a:xfrm>
            <a:off x="5562600" y="3962400"/>
            <a:ext cx="3352800" cy="1754326"/>
          </a:xfrm>
          <a:prstGeom prst="rect">
            <a:avLst/>
          </a:prstGeom>
          <a:noFill/>
        </p:spPr>
        <p:txBody>
          <a:bodyPr wrap="square" rtlCol="0">
            <a:spAutoFit/>
          </a:bodyPr>
          <a:lstStyle/>
          <a:p>
            <a:r>
              <a:rPr lang="en-US" dirty="0" smtClean="0"/>
              <a:t>Slow normal wave 2 (</a:t>
            </a:r>
            <a:r>
              <a:rPr lang="en-US" dirty="0" err="1" smtClean="0"/>
              <a:t>v</a:t>
            </a:r>
            <a:r>
              <a:rPr lang="en-US" sz="1400" dirty="0" err="1" smtClean="0"/>
              <a:t>gr</a:t>
            </a:r>
            <a:r>
              <a:rPr lang="en-US" dirty="0" err="1" smtClean="0">
                <a:sym typeface="Symbol"/>
              </a:rPr>
              <a:t>v</a:t>
            </a:r>
            <a:r>
              <a:rPr lang="en-US" sz="1400" dirty="0" err="1" smtClean="0">
                <a:sym typeface="Symbol"/>
              </a:rPr>
              <a:t>ph</a:t>
            </a:r>
            <a:r>
              <a:rPr lang="en-US" dirty="0" smtClean="0">
                <a:sym typeface="Symbol"/>
              </a:rPr>
              <a:t>&gt;0</a:t>
            </a:r>
            <a:r>
              <a:rPr lang="en-US" dirty="0" smtClean="0"/>
              <a:t>) consists of partial TM</a:t>
            </a:r>
            <a:r>
              <a:rPr lang="en-US" sz="1400" dirty="0" smtClean="0"/>
              <a:t>01</a:t>
            </a:r>
            <a:r>
              <a:rPr lang="en-US" dirty="0" smtClean="0"/>
              <a:t> and TM</a:t>
            </a:r>
            <a:r>
              <a:rPr lang="en-US" sz="1400" dirty="0" smtClean="0"/>
              <a:t>11</a:t>
            </a:r>
            <a:r>
              <a:rPr lang="en-US" dirty="0" smtClean="0"/>
              <a:t> waves.</a:t>
            </a:r>
          </a:p>
          <a:p>
            <a:r>
              <a:rPr lang="en-US" u="sng" dirty="0" smtClean="0"/>
              <a:t>The wave 2 is the operating wave (might be in synchronism, it has low group velocity).</a:t>
            </a:r>
            <a:endParaRPr lang="ru-RU" u="sng" dirty="0"/>
          </a:p>
        </p:txBody>
      </p:sp>
      <p:sp>
        <p:nvSpPr>
          <p:cNvPr id="22" name="TextBox 21"/>
          <p:cNvSpPr txBox="1"/>
          <p:nvPr/>
        </p:nvSpPr>
        <p:spPr>
          <a:xfrm>
            <a:off x="3657600" y="685800"/>
            <a:ext cx="700833" cy="369332"/>
          </a:xfrm>
          <a:prstGeom prst="rect">
            <a:avLst/>
          </a:prstGeom>
          <a:noFill/>
        </p:spPr>
        <p:txBody>
          <a:bodyPr wrap="none" rtlCol="0">
            <a:spAutoFit/>
          </a:bodyPr>
          <a:lstStyle/>
          <a:p>
            <a:r>
              <a:rPr lang="en-US" dirty="0" err="1" smtClean="0"/>
              <a:t>V</a:t>
            </a:r>
            <a:r>
              <a:rPr lang="en-US" sz="1200" dirty="0" err="1" smtClean="0"/>
              <a:t>ph</a:t>
            </a:r>
            <a:r>
              <a:rPr lang="en-US" dirty="0" err="1" smtClean="0">
                <a:sym typeface="Symbol"/>
              </a:rPr>
              <a:t></a:t>
            </a:r>
            <a:r>
              <a:rPr lang="en-US" dirty="0" err="1" smtClean="0"/>
              <a:t>c</a:t>
            </a:r>
            <a:endParaRPr lang="ru-RU" dirty="0"/>
          </a:p>
        </p:txBody>
      </p:sp>
      <p:sp>
        <p:nvSpPr>
          <p:cNvPr id="23" name="TextBox 22"/>
          <p:cNvSpPr txBox="1"/>
          <p:nvPr/>
        </p:nvSpPr>
        <p:spPr>
          <a:xfrm>
            <a:off x="7391400" y="609600"/>
            <a:ext cx="720069" cy="369332"/>
          </a:xfrm>
          <a:prstGeom prst="rect">
            <a:avLst/>
          </a:prstGeom>
          <a:noFill/>
        </p:spPr>
        <p:txBody>
          <a:bodyPr wrap="none" rtlCol="0">
            <a:spAutoFit/>
          </a:bodyPr>
          <a:lstStyle/>
          <a:p>
            <a:r>
              <a:rPr lang="en-US" dirty="0" smtClean="0"/>
              <a:t>V</a:t>
            </a:r>
            <a:r>
              <a:rPr lang="en-US" sz="1200" dirty="0" smtClean="0"/>
              <a:t>ph</a:t>
            </a:r>
            <a:r>
              <a:rPr lang="en-US" dirty="0" smtClean="0">
                <a:sym typeface="Symbol"/>
              </a:rPr>
              <a:t></a:t>
            </a:r>
            <a:r>
              <a:rPr lang="en-US" dirty="0" smtClean="0">
                <a:sym typeface="Symbol"/>
              </a:rPr>
              <a:t>0</a:t>
            </a:r>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r\Desktop\hel acc\TM11TM01 acc str\L_8_a_1.25_phi_7.727_E-field_along.gif"/>
          <p:cNvPicPr>
            <a:picLocks noChangeAspect="1" noChangeArrowheads="1"/>
          </p:cNvPicPr>
          <p:nvPr/>
        </p:nvPicPr>
        <p:blipFill>
          <a:blip r:embed="rId2" cstate="print"/>
          <a:srcRect/>
          <a:stretch>
            <a:fillRect/>
          </a:stretch>
        </p:blipFill>
        <p:spPr bwMode="auto">
          <a:xfrm>
            <a:off x="1143000" y="381000"/>
            <a:ext cx="6973878" cy="4213935"/>
          </a:xfrm>
          <a:prstGeom prst="rect">
            <a:avLst/>
          </a:prstGeom>
          <a:noFill/>
        </p:spPr>
      </p:pic>
      <p:sp>
        <p:nvSpPr>
          <p:cNvPr id="3" name="TextBox 2"/>
          <p:cNvSpPr txBox="1"/>
          <p:nvPr/>
        </p:nvSpPr>
        <p:spPr>
          <a:xfrm>
            <a:off x="1566225" y="0"/>
            <a:ext cx="6434775" cy="369332"/>
          </a:xfrm>
          <a:prstGeom prst="rect">
            <a:avLst/>
          </a:prstGeom>
          <a:noFill/>
        </p:spPr>
        <p:txBody>
          <a:bodyPr wrap="none" rtlCol="0">
            <a:spAutoFit/>
          </a:bodyPr>
          <a:lstStyle/>
          <a:p>
            <a:r>
              <a:rPr lang="en-US" dirty="0" smtClean="0"/>
              <a:t>Electric field in HSFC accelerating structure. Calculation by HFSS.</a:t>
            </a:r>
            <a:endParaRPr lang="ru-RU" dirty="0"/>
          </a:p>
        </p:txBody>
      </p:sp>
      <p:pic>
        <p:nvPicPr>
          <p:cNvPr id="5" name="Picture 2" descr="C:\Users\Сергей\Desktop\hel acc\Italy\helix_animated_cut.gif"/>
          <p:cNvPicPr>
            <a:picLocks noChangeAspect="1" noChangeArrowheads="1"/>
          </p:cNvPicPr>
          <p:nvPr/>
        </p:nvPicPr>
        <p:blipFill>
          <a:blip r:embed="rId3" cstate="print"/>
          <a:srcRect/>
          <a:stretch>
            <a:fillRect/>
          </a:stretch>
        </p:blipFill>
        <p:spPr bwMode="auto">
          <a:xfrm>
            <a:off x="1447800" y="4088329"/>
            <a:ext cx="6457950" cy="292207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r\Desktop\hel acc\TM11TM01 acc str\L_8_a_1.25_phi_7.727_E-field_along.png"/>
          <p:cNvPicPr>
            <a:picLocks noChangeAspect="1" noChangeArrowheads="1"/>
          </p:cNvPicPr>
          <p:nvPr/>
        </p:nvPicPr>
        <p:blipFill>
          <a:blip r:embed="rId2" cstate="print"/>
          <a:srcRect/>
          <a:stretch>
            <a:fillRect/>
          </a:stretch>
        </p:blipFill>
        <p:spPr bwMode="auto">
          <a:xfrm>
            <a:off x="477660" y="457200"/>
            <a:ext cx="8370718" cy="4876800"/>
          </a:xfrm>
          <a:prstGeom prst="rect">
            <a:avLst/>
          </a:prstGeom>
          <a:noFill/>
        </p:spPr>
      </p:pic>
      <p:sp>
        <p:nvSpPr>
          <p:cNvPr id="4" name="TextBox 3"/>
          <p:cNvSpPr txBox="1"/>
          <p:nvPr/>
        </p:nvSpPr>
        <p:spPr>
          <a:xfrm>
            <a:off x="2514600" y="5574268"/>
            <a:ext cx="3832844" cy="369332"/>
          </a:xfrm>
          <a:prstGeom prst="rect">
            <a:avLst/>
          </a:prstGeom>
          <a:noFill/>
        </p:spPr>
        <p:txBody>
          <a:bodyPr wrap="none" rtlCol="0">
            <a:spAutoFit/>
          </a:bodyPr>
          <a:lstStyle/>
          <a:p>
            <a:r>
              <a:rPr lang="en-US" dirty="0" smtClean="0"/>
              <a:t>Complex amplitude of the electric field</a:t>
            </a:r>
            <a:endParaRPr lang="ru-RU" dirty="0"/>
          </a:p>
        </p:txBody>
      </p:sp>
      <p:sp>
        <p:nvSpPr>
          <p:cNvPr id="5" name="TextBox 4"/>
          <p:cNvSpPr txBox="1"/>
          <p:nvPr/>
        </p:nvSpPr>
        <p:spPr>
          <a:xfrm>
            <a:off x="5791200" y="2057400"/>
            <a:ext cx="1116011" cy="369332"/>
          </a:xfrm>
          <a:prstGeom prst="rect">
            <a:avLst/>
          </a:prstGeom>
          <a:noFill/>
        </p:spPr>
        <p:txBody>
          <a:bodyPr wrap="none" rtlCol="0">
            <a:spAutoFit/>
          </a:bodyPr>
          <a:lstStyle/>
          <a:p>
            <a:r>
              <a:rPr lang="en-US" dirty="0" smtClean="0"/>
              <a:t>Beam line</a:t>
            </a:r>
            <a:endParaRPr lang="ru-RU" dirty="0"/>
          </a:p>
        </p:txBody>
      </p:sp>
      <p:cxnSp>
        <p:nvCxnSpPr>
          <p:cNvPr id="7" name="Прямая со стрелкой 6"/>
          <p:cNvCxnSpPr/>
          <p:nvPr/>
        </p:nvCxnSpPr>
        <p:spPr>
          <a:xfrm flipH="1">
            <a:off x="5029200" y="2362200"/>
            <a:ext cx="8382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181600"/>
            <a:ext cx="8610601" cy="369332"/>
          </a:xfrm>
          <a:prstGeom prst="rect">
            <a:avLst/>
          </a:prstGeom>
          <a:noFill/>
        </p:spPr>
        <p:txBody>
          <a:bodyPr wrap="square" rtlCol="0">
            <a:spAutoFit/>
          </a:bodyPr>
          <a:lstStyle/>
          <a:p>
            <a:r>
              <a:rPr lang="en-US" dirty="0" smtClean="0"/>
              <a:t>Accelerating field component </a:t>
            </a:r>
            <a:r>
              <a:rPr lang="en-US" dirty="0" err="1" smtClean="0">
                <a:sym typeface="Symbol"/>
              </a:rPr>
              <a:t>vs</a:t>
            </a:r>
            <a:r>
              <a:rPr lang="en-US" dirty="0" smtClean="0">
                <a:sym typeface="Symbol"/>
              </a:rPr>
              <a:t> longitudinal coordinate </a:t>
            </a:r>
            <a:r>
              <a:rPr lang="en-US" dirty="0" smtClean="0"/>
              <a:t>for different phases (with step 5</a:t>
            </a:r>
            <a:r>
              <a:rPr lang="en-US" dirty="0" smtClean="0">
                <a:sym typeface="Symbol"/>
              </a:rPr>
              <a:t>)</a:t>
            </a:r>
            <a:r>
              <a:rPr lang="en-US" dirty="0" smtClean="0"/>
              <a:t> </a:t>
            </a:r>
            <a:endParaRPr lang="ru-RU" dirty="0"/>
          </a:p>
        </p:txBody>
      </p:sp>
      <p:sp>
        <p:nvSpPr>
          <p:cNvPr id="4" name="TextBox 3"/>
          <p:cNvSpPr txBox="1"/>
          <p:nvPr/>
        </p:nvSpPr>
        <p:spPr>
          <a:xfrm>
            <a:off x="304800" y="6248400"/>
            <a:ext cx="4275529" cy="338554"/>
          </a:xfrm>
          <a:prstGeom prst="rect">
            <a:avLst/>
          </a:prstGeom>
          <a:noFill/>
        </p:spPr>
        <p:txBody>
          <a:bodyPr wrap="none" rtlCol="0">
            <a:spAutoFit/>
          </a:bodyPr>
          <a:lstStyle/>
          <a:p>
            <a:r>
              <a:rPr lang="en-US" sz="1600" dirty="0" smtClean="0"/>
              <a:t>Accelerating component is uniform at beam line. </a:t>
            </a:r>
            <a:endParaRPr lang="ru-RU" sz="1600" dirty="0"/>
          </a:p>
        </p:txBody>
      </p:sp>
      <p:pic>
        <p:nvPicPr>
          <p:cNvPr id="37889" name="Picture 1" descr="C:\Users\Сергей\Desktop\Italy 2013\HSFC\field-Ey.png"/>
          <p:cNvPicPr>
            <a:picLocks noChangeAspect="1" noChangeArrowheads="1"/>
          </p:cNvPicPr>
          <p:nvPr/>
        </p:nvPicPr>
        <p:blipFill>
          <a:blip r:embed="rId2" cstate="print"/>
          <a:srcRect/>
          <a:stretch>
            <a:fillRect/>
          </a:stretch>
        </p:blipFill>
        <p:spPr bwMode="auto">
          <a:xfrm>
            <a:off x="152400" y="806627"/>
            <a:ext cx="8915400" cy="42031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1054</Words>
  <Application>Microsoft Office PowerPoint</Application>
  <PresentationFormat>Экран (4:3)</PresentationFormat>
  <Paragraphs>118</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21</vt:i4>
      </vt:variant>
    </vt:vector>
  </HeadingPairs>
  <TitlesOfParts>
    <vt:vector size="24" baseType="lpstr">
      <vt:lpstr>Тема Office</vt:lpstr>
      <vt:lpstr>Формула</vt:lpstr>
      <vt:lpstr>Plot</vt:lpstr>
      <vt:lpstr>Слайд 1</vt:lpstr>
      <vt:lpstr>Слайд 2</vt:lpstr>
      <vt:lpstr>Слайд 3</vt:lpstr>
      <vt:lpstr>Слайд 4</vt:lpstr>
      <vt:lpstr>Helical Self Focusing and Cooling (HSFC) Accelerating Structure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Yale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Structure Based on Helical Waveguide</dc:title>
  <dc:creator>pcr</dc:creator>
  <cp:lastModifiedBy>pcr</cp:lastModifiedBy>
  <cp:revision>185</cp:revision>
  <dcterms:created xsi:type="dcterms:W3CDTF">2012-11-27T16:14:56Z</dcterms:created>
  <dcterms:modified xsi:type="dcterms:W3CDTF">2013-06-01T13:00:31Z</dcterms:modified>
</cp:coreProperties>
</file>