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0" r:id="rId2"/>
    <p:sldId id="274" r:id="rId3"/>
    <p:sldId id="372" r:id="rId4"/>
    <p:sldId id="371" r:id="rId5"/>
    <p:sldId id="373" r:id="rId6"/>
    <p:sldId id="309" r:id="rId7"/>
    <p:sldId id="280" r:id="rId8"/>
    <p:sldId id="369" r:id="rId9"/>
    <p:sldId id="341" r:id="rId10"/>
    <p:sldId id="342" r:id="rId11"/>
    <p:sldId id="343" r:id="rId12"/>
    <p:sldId id="338" r:id="rId13"/>
    <p:sldId id="339" r:id="rId14"/>
    <p:sldId id="332" r:id="rId15"/>
    <p:sldId id="295" r:id="rId16"/>
    <p:sldId id="374" r:id="rId17"/>
    <p:sldId id="307" r:id="rId18"/>
    <p:sldId id="368" r:id="rId19"/>
    <p:sldId id="355" r:id="rId20"/>
    <p:sldId id="312" r:id="rId21"/>
    <p:sldId id="364" r:id="rId22"/>
    <p:sldId id="314" r:id="rId23"/>
    <p:sldId id="370" r:id="rId24"/>
    <p:sldId id="367" r:id="rId25"/>
    <p:sldId id="365" r:id="rId26"/>
    <p:sldId id="359" r:id="rId27"/>
    <p:sldId id="363" r:id="rId28"/>
  </p:sldIdLst>
  <p:sldSz cx="9144000" cy="6858000" type="screen4x3"/>
  <p:notesSz cx="9906000" cy="67945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  <a:srgbClr val="3399FF"/>
    <a:srgbClr val="33CCFF"/>
    <a:srgbClr val="FFFD00"/>
    <a:srgbClr val="FFCC00"/>
    <a:srgbClr val="0000FF"/>
    <a:srgbClr val="FFFF00"/>
    <a:srgbClr val="FFCDC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40" autoAdjust="0"/>
    <p:restoredTop sz="86372" autoAdjust="0"/>
  </p:normalViewPr>
  <p:slideViewPr>
    <p:cSldViewPr snapToGrid="0">
      <p:cViewPr>
        <p:scale>
          <a:sx n="125" d="100"/>
          <a:sy n="125" d="100"/>
        </p:scale>
        <p:origin x="-246" y="2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640" y="-864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10315" y="0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8129A-91DD-4251-9290-64B2A296F80F}" type="datetimeFigureOut">
              <a:rPr lang="de-DE" smtClean="0"/>
              <a:t>03.06.2013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3686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0315" y="6453686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67137-9BF7-4931-AE10-3C8460CED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35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9337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0315" y="0"/>
            <a:ext cx="429337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3686"/>
            <a:ext cx="429337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0315" y="6453686"/>
            <a:ext cx="429337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311CFD-E1D0-4A68-B2D1-F776D07A9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9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Pomotion</a:t>
            </a:r>
            <a:r>
              <a:rPr lang="de-DE" dirty="0" smtClean="0"/>
              <a:t>:  	durchgeführt an GSI </a:t>
            </a:r>
          </a:p>
          <a:p>
            <a:r>
              <a:rPr lang="de-DE" dirty="0"/>
              <a:t>	</a:t>
            </a:r>
            <a:r>
              <a:rPr lang="de-DE" dirty="0" smtClean="0"/>
              <a:t>Kollaboration mit HI-J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49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eine </a:t>
            </a:r>
            <a:r>
              <a:rPr lang="de-DE" dirty="0" err="1" smtClean="0"/>
              <a:t>Üersichtsdarstellung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Skalierung gegen C6- </a:t>
            </a:r>
            <a:r>
              <a:rPr lang="de-DE" dirty="0" err="1" smtClean="0"/>
              <a:t>Cutoff</a:t>
            </a:r>
            <a:r>
              <a:rPr lang="de-DE" dirty="0" smtClean="0"/>
              <a:t> … TNSA proportional zu </a:t>
            </a:r>
            <a:r>
              <a:rPr lang="de-DE" dirty="0" err="1" smtClean="0"/>
              <a:t>Sqrt</a:t>
            </a:r>
            <a:r>
              <a:rPr lang="de-DE" dirty="0" smtClean="0"/>
              <a:t>(I)</a:t>
            </a:r>
          </a:p>
          <a:p>
            <a:endParaRPr lang="de-DE" dirty="0"/>
          </a:p>
          <a:p>
            <a:r>
              <a:rPr lang="de-DE" dirty="0" smtClean="0"/>
              <a:t>Drei dinge:</a:t>
            </a:r>
          </a:p>
          <a:p>
            <a:pPr marL="228600" indent="-228600">
              <a:buAutoNum type="arabicPeriod"/>
            </a:pPr>
            <a:r>
              <a:rPr lang="de-DE" dirty="0" smtClean="0"/>
              <a:t>Energie der Protonen erneut am Höchsten</a:t>
            </a:r>
          </a:p>
          <a:p>
            <a:pPr marL="228600" indent="-228600">
              <a:buAutoNum type="arabicPeriod"/>
            </a:pPr>
            <a:r>
              <a:rPr lang="de-DE" dirty="0" smtClean="0"/>
              <a:t>Peaks in den liegen innerhalb von </a:t>
            </a:r>
            <a:r>
              <a:rPr lang="de-DE" dirty="0" err="1" smtClean="0"/>
              <a:t>exp</a:t>
            </a:r>
            <a:r>
              <a:rPr lang="de-DE" dirty="0" smtClean="0"/>
              <a:t> Spektrum</a:t>
            </a:r>
          </a:p>
          <a:p>
            <a:pPr marL="228600" indent="-228600">
              <a:buAutoNum type="arabicPeriod"/>
            </a:pPr>
            <a:r>
              <a:rPr lang="de-DE" dirty="0" smtClean="0"/>
              <a:t>Energie der Kohlenstoffpeaks gleiche Steigung großen Intensitätsbereich </a:t>
            </a:r>
            <a:r>
              <a:rPr lang="de-DE" dirty="0" smtClean="0">
                <a:sym typeface="Wingdings" pitchFamily="2" charset="2"/>
              </a:rPr>
              <a:t> Kollektiver Effekt</a:t>
            </a:r>
          </a:p>
          <a:p>
            <a:pPr marL="228600" indent="-228600">
              <a:buAutoNum type="arabicPeriod"/>
            </a:pPr>
            <a:r>
              <a:rPr lang="de-DE" dirty="0" smtClean="0">
                <a:sym typeface="Wingdings" pitchFamily="2" charset="2"/>
              </a:rPr>
              <a:t>Anhängigkeit von Polarisation ist sichtbar  geht auch für </a:t>
            </a:r>
            <a:r>
              <a:rPr lang="de-DE" dirty="0" err="1" smtClean="0">
                <a:sym typeface="Wingdings" pitchFamily="2" charset="2"/>
              </a:rPr>
              <a:t>lin</a:t>
            </a:r>
            <a:r>
              <a:rPr lang="de-DE" dirty="0" smtClean="0">
                <a:sym typeface="Wingdings" pitchFamily="2" charset="2"/>
              </a:rPr>
              <a:t> pol. Pulse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292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Vergleich der Messung mit 2-D PIC </a:t>
            </a:r>
            <a:r>
              <a:rPr lang="de-DE" sz="1400" dirty="0" err="1" smtClean="0"/>
              <a:t>SImulationen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330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Um den genauen Ablauf der Beschleunigung zu verstehen braucht es einen genaueren Blick in der Verhalten der Folie in den ersten 280 </a:t>
            </a:r>
            <a:r>
              <a:rPr lang="de-DE" sz="1400" dirty="0" err="1" smtClean="0"/>
              <a:t>fs</a:t>
            </a:r>
            <a:r>
              <a:rPr lang="de-DE" sz="1400" dirty="0" smtClean="0"/>
              <a:t>.</a:t>
            </a:r>
          </a:p>
          <a:p>
            <a:endParaRPr lang="de-DE" sz="1400" dirty="0" smtClean="0"/>
          </a:p>
          <a:p>
            <a:r>
              <a:rPr lang="de-DE" sz="1100" dirty="0" smtClean="0"/>
              <a:t>Laser WW wären der ersten 60fs</a:t>
            </a:r>
          </a:p>
          <a:p>
            <a:r>
              <a:rPr lang="de-DE" sz="1100" dirty="0" smtClean="0"/>
              <a:t>Peak nach 40 </a:t>
            </a:r>
            <a:r>
              <a:rPr lang="de-DE" sz="1100" dirty="0" err="1" smtClean="0"/>
              <a:t>fs</a:t>
            </a:r>
            <a:r>
              <a:rPr lang="de-DE" sz="1100" dirty="0" smtClean="0"/>
              <a:t> sichtbar </a:t>
            </a:r>
            <a:r>
              <a:rPr lang="de-DE" sz="1100" dirty="0" smtClean="0">
                <a:sym typeface="Wingdings" pitchFamily="2" charset="2"/>
              </a:rPr>
              <a:t> nach 80 </a:t>
            </a:r>
            <a:r>
              <a:rPr lang="de-DE" sz="1100" dirty="0" err="1" smtClean="0">
                <a:sym typeface="Wingdings" pitchFamily="2" charset="2"/>
              </a:rPr>
              <a:t>fs</a:t>
            </a:r>
            <a:r>
              <a:rPr lang="de-DE" sz="1100" dirty="0" smtClean="0">
                <a:sym typeface="Wingdings" pitchFamily="2" charset="2"/>
              </a:rPr>
              <a:t> ausgebildet</a:t>
            </a:r>
          </a:p>
          <a:p>
            <a:endParaRPr lang="de-DE" sz="1100" dirty="0">
              <a:sym typeface="Wingdings" pitchFamily="2" charset="2"/>
            </a:endParaRPr>
          </a:p>
          <a:p>
            <a:r>
              <a:rPr lang="de-DE" sz="1100" dirty="0" smtClean="0">
                <a:sym typeface="Wingdings" pitchFamily="2" charset="2"/>
              </a:rPr>
              <a:t>Energie schwere Ionen ändert sich nicht mehr.  Elektronen bleiben in Folie / Protonen werden durch nachbeschleunigt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6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Die experimentellen Ergebnisse und die Simulationen lassen auf einen zweigeteilten Beschleunigungsprozess schließen</a:t>
            </a:r>
          </a:p>
          <a:p>
            <a:endParaRPr lang="de-DE" sz="1400" dirty="0"/>
          </a:p>
          <a:p>
            <a:pPr marL="228600" indent="-228600">
              <a:buAutoNum type="arabicPeriod"/>
            </a:pPr>
            <a:r>
              <a:rPr lang="de-DE" sz="1100" dirty="0" smtClean="0"/>
              <a:t>Währen der Laser-WW </a:t>
            </a:r>
            <a:r>
              <a:rPr lang="de-DE" sz="1100" dirty="0" smtClean="0">
                <a:sym typeface="Wingdings" pitchFamily="2" charset="2"/>
              </a:rPr>
              <a:t> kollektiv</a:t>
            </a:r>
          </a:p>
          <a:p>
            <a:pPr marL="228600" indent="-228600">
              <a:buAutoNum type="arabicPeriod"/>
            </a:pPr>
            <a:r>
              <a:rPr lang="de-DE" sz="1100" dirty="0" smtClean="0">
                <a:sym typeface="Wingdings" pitchFamily="2" charset="2"/>
              </a:rPr>
              <a:t>Aber kein perfekter Prozess   Elektronen werden geheizt  Schwingen über  Feld + Coulomb  </a:t>
            </a:r>
            <a:r>
              <a:rPr lang="de-DE" sz="1100" dirty="0" err="1" smtClean="0">
                <a:sym typeface="Wingdings" pitchFamily="2" charset="2"/>
              </a:rPr>
              <a:t>nachbeschleunigung</a:t>
            </a:r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82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419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5610315" y="6453686"/>
            <a:ext cx="429337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5CE5B60-B8AF-47CD-976C-F54E140868B3}" type="slidenum">
              <a:rPr lang="de-DE" sz="1200"/>
              <a:pPr algn="r" eaLnBrk="1" hangingPunct="1"/>
              <a:t>16</a:t>
            </a:fld>
            <a:endParaRPr lang="de-DE" sz="120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5610315" y="6453686"/>
            <a:ext cx="429337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54EC89A-0F1B-4EDD-974C-5EAD19F4E88A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de-DE" sz="1400" dirty="0" smtClean="0"/>
              <a:t>Geht man zu noch höheren Intensitäten ist theoretisch der Effekt der gerichteten Coulomb Explosion  von </a:t>
            </a:r>
            <a:r>
              <a:rPr lang="de-DE" sz="1400" dirty="0" err="1" smtClean="0"/>
              <a:t>Bulanov</a:t>
            </a:r>
            <a:r>
              <a:rPr lang="de-DE" sz="1400" dirty="0" smtClean="0"/>
              <a:t> et al. 2008 vorhergesagt</a:t>
            </a:r>
          </a:p>
          <a:p>
            <a:pPr defTabSz="457200" eaLnBrk="1" hangingPunct="1">
              <a:spcBef>
                <a:spcPct val="0"/>
              </a:spcBef>
            </a:pPr>
            <a:endParaRPr lang="de-DE" sz="1400" b="1" dirty="0"/>
          </a:p>
          <a:p>
            <a:pPr defTabSz="457200" eaLnBrk="1" hangingPunct="1">
              <a:spcBef>
                <a:spcPct val="0"/>
              </a:spcBef>
            </a:pPr>
            <a:r>
              <a:rPr lang="de-DE" sz="1100" dirty="0" smtClean="0"/>
              <a:t>Folie aus mehreren </a:t>
            </a:r>
            <a:r>
              <a:rPr lang="de-DE" sz="1100" dirty="0" err="1" smtClean="0"/>
              <a:t>Iionensorten</a:t>
            </a:r>
            <a:endParaRPr lang="de-DE" sz="1100" dirty="0" smtClean="0"/>
          </a:p>
          <a:p>
            <a:pPr defTabSz="457200" eaLnBrk="1" hangingPunct="1">
              <a:spcBef>
                <a:spcPct val="0"/>
              </a:spcBef>
            </a:pPr>
            <a:endParaRPr lang="de-DE" sz="1100" dirty="0"/>
          </a:p>
          <a:p>
            <a:pPr defTabSz="457200" eaLnBrk="1" hangingPunct="1">
              <a:spcBef>
                <a:spcPct val="0"/>
              </a:spcBef>
            </a:pPr>
            <a:r>
              <a:rPr lang="de-DE" sz="1100" dirty="0" smtClean="0"/>
              <a:t>Elektronen werden aus Fokus verdrängt</a:t>
            </a:r>
          </a:p>
          <a:p>
            <a:pPr defTabSz="457200" eaLnBrk="1" hangingPunct="1">
              <a:spcBef>
                <a:spcPct val="0"/>
              </a:spcBef>
            </a:pPr>
            <a:endParaRPr lang="de-DE" sz="1100" dirty="0"/>
          </a:p>
          <a:p>
            <a:pPr defTabSz="457200" eaLnBrk="1" hangingPunct="1">
              <a:spcBef>
                <a:spcPct val="0"/>
              </a:spcBef>
            </a:pPr>
            <a:r>
              <a:rPr lang="de-DE" sz="1100" dirty="0" smtClean="0"/>
              <a:t>Ionen nach e/m-Verhältnis beschleunigt </a:t>
            </a:r>
            <a:r>
              <a:rPr lang="de-DE" sz="1100" dirty="0" smtClean="0">
                <a:sym typeface="Wingdings" pitchFamily="2" charset="2"/>
              </a:rPr>
              <a:t> starten aus RPA Phase  Protonen gewinnen meiste Energie</a:t>
            </a:r>
          </a:p>
          <a:p>
            <a:pPr defTabSz="457200" eaLnBrk="1" hangingPunct="1">
              <a:spcBef>
                <a:spcPct val="0"/>
              </a:spcBef>
            </a:pPr>
            <a:endParaRPr lang="de-DE" sz="1100" dirty="0">
              <a:sym typeface="Wingdings" pitchFamily="2" charset="2"/>
            </a:endParaRPr>
          </a:p>
          <a:p>
            <a:pPr defTabSz="457200" eaLnBrk="1" hangingPunct="1">
              <a:spcBef>
                <a:spcPct val="0"/>
              </a:spcBef>
            </a:pPr>
            <a:r>
              <a:rPr lang="de-DE" sz="1100" dirty="0" smtClean="0">
                <a:sym typeface="Wingdings" pitchFamily="2" charset="2"/>
              </a:rPr>
              <a:t>Layer Aufbau</a:t>
            </a:r>
            <a:endParaRPr lang="de-DE" sz="11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Bisherigen Peaks  waren zwar sichtbar, die Frage ist ob man sie besser herausarbeiten kann.</a:t>
            </a:r>
          </a:p>
          <a:p>
            <a:endParaRPr lang="de-DE" sz="1400" dirty="0"/>
          </a:p>
          <a:p>
            <a:r>
              <a:rPr lang="de-DE" sz="1100" dirty="0" smtClean="0"/>
              <a:t>Strahl wird aufgespalten 90/10 </a:t>
            </a:r>
            <a:r>
              <a:rPr lang="de-DE" sz="1100" dirty="0" smtClean="0">
                <a:sym typeface="Wingdings" pitchFamily="2" charset="2"/>
              </a:rPr>
              <a:t> </a:t>
            </a:r>
            <a:r>
              <a:rPr lang="de-DE" sz="1100" dirty="0" err="1" smtClean="0">
                <a:sym typeface="Wingdings" pitchFamily="2" charset="2"/>
              </a:rPr>
              <a:t>Prabal</a:t>
            </a:r>
            <a:r>
              <a:rPr lang="de-DE" sz="1100" dirty="0" smtClean="0">
                <a:sym typeface="Wingdings" pitchFamily="2" charset="2"/>
              </a:rPr>
              <a:t> mit Loch für Ionenstrahl</a:t>
            </a:r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934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Was ist das Problem bei der Nutzung von nur einem Puls?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41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400" dirty="0"/>
              <a:t>Die Idee hinter der Stabilisierung des Prozesses</a:t>
            </a:r>
            <a:r>
              <a:rPr lang="de-DE" sz="1400" dirty="0" smtClean="0"/>
              <a:t>?</a:t>
            </a:r>
          </a:p>
          <a:p>
            <a:endParaRPr lang="de-DE" sz="1400" dirty="0"/>
          </a:p>
          <a:p>
            <a:r>
              <a:rPr lang="de-DE" sz="1100" dirty="0" smtClean="0"/>
              <a:t>Verschiedene zeitliche </a:t>
            </a:r>
            <a:r>
              <a:rPr lang="de-DE" sz="1100" dirty="0" err="1"/>
              <a:t>S</a:t>
            </a:r>
            <a:r>
              <a:rPr lang="de-DE" sz="1100" dirty="0" err="1" smtClean="0"/>
              <a:t>cenarien</a:t>
            </a:r>
            <a:endParaRPr lang="de-DE" sz="1100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791500-7970-45B6-BBCE-CE25C8F98BCC}" type="slidenum">
              <a:rPr lang="de-DE" smtClean="0"/>
              <a:pPr eaLnBrk="1" hangingPunct="1"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400" dirty="0"/>
              <a:t>Die Idee hinter der Stabilisierung des Prozesses</a:t>
            </a:r>
            <a:r>
              <a:rPr lang="de-DE" sz="1400" dirty="0" smtClean="0"/>
              <a:t>?</a:t>
            </a:r>
          </a:p>
          <a:p>
            <a:endParaRPr lang="de-DE" sz="1400" dirty="0"/>
          </a:p>
          <a:p>
            <a:r>
              <a:rPr lang="de-DE" sz="1100" dirty="0" smtClean="0"/>
              <a:t>Verschiedene zeitliche </a:t>
            </a:r>
            <a:r>
              <a:rPr lang="de-DE" sz="1100" dirty="0" err="1"/>
              <a:t>S</a:t>
            </a:r>
            <a:r>
              <a:rPr lang="de-DE" sz="1100" dirty="0" err="1" smtClean="0"/>
              <a:t>cenarien</a:t>
            </a:r>
            <a:endParaRPr lang="de-DE" sz="1100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791500-7970-45B6-BBCE-CE25C8F98BCC}" type="slidenum">
              <a:rPr lang="de-DE" smtClean="0"/>
              <a:pPr eaLnBrk="1" hangingPunct="1"/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Zunächst eine kurze Motivation wozu beschleunigte Teilchen benötigt werden und mit welchen Beschleunigungskonzepte dies zu erreichen ist.</a:t>
            </a:r>
          </a:p>
          <a:p>
            <a:endParaRPr lang="de-DE" sz="1400" b="1" dirty="0"/>
          </a:p>
          <a:p>
            <a:r>
              <a:rPr lang="de-DE" dirty="0" smtClean="0"/>
              <a:t>Experimentaufbau: Laser, Bedingungen und Diagnostiken</a:t>
            </a:r>
          </a:p>
          <a:p>
            <a:endParaRPr lang="de-DE" dirty="0"/>
          </a:p>
          <a:p>
            <a:r>
              <a:rPr lang="de-DE" dirty="0" smtClean="0"/>
              <a:t>Messungen zum Beschleunigungsprozess</a:t>
            </a:r>
          </a:p>
          <a:p>
            <a:endParaRPr lang="de-DE" dirty="0"/>
          </a:p>
          <a:p>
            <a:r>
              <a:rPr lang="de-DE" dirty="0" smtClean="0"/>
              <a:t>Vergleich mit 2D-PIC Simulationen </a:t>
            </a:r>
          </a:p>
          <a:p>
            <a:endParaRPr lang="de-DE" dirty="0"/>
          </a:p>
          <a:p>
            <a:r>
              <a:rPr lang="de-DE" dirty="0" smtClean="0"/>
              <a:t>Wie kann man Prozess Verbessern bzw. </a:t>
            </a:r>
            <a:r>
              <a:rPr lang="de-DE" dirty="0" err="1" smtClean="0"/>
              <a:t>Beiinflussen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Als letztes Konzept zur Polarisationbeeinflussung mittels reflexiver Optik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266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kommt dabei heraus?</a:t>
            </a:r>
          </a:p>
          <a:p>
            <a:endParaRPr lang="de-DE" dirty="0"/>
          </a:p>
          <a:p>
            <a:pPr marL="228600" indent="-228600">
              <a:buAutoNum type="arabicPeriod"/>
            </a:pPr>
            <a:r>
              <a:rPr lang="de-DE" dirty="0" err="1" smtClean="0"/>
              <a:t>Cutoff</a:t>
            </a:r>
            <a:r>
              <a:rPr lang="de-DE" dirty="0" smtClean="0"/>
              <a:t>-Energie: </a:t>
            </a:r>
            <a:r>
              <a:rPr lang="de-DE" dirty="0" err="1" smtClean="0"/>
              <a:t>Vorpuls</a:t>
            </a:r>
            <a:r>
              <a:rPr lang="de-DE" dirty="0" smtClean="0"/>
              <a:t> unterdrückt Beschleunigung </a:t>
            </a:r>
            <a:r>
              <a:rPr lang="de-DE" dirty="0" smtClean="0">
                <a:sym typeface="Wingdings" pitchFamily="2" charset="2"/>
              </a:rPr>
              <a:t> Verständlich (keine Folie mehr da)</a:t>
            </a:r>
          </a:p>
          <a:p>
            <a:pPr marL="228600" indent="-228600">
              <a:buAutoNum type="arabicPeriod"/>
            </a:pPr>
            <a:r>
              <a:rPr lang="de-DE" dirty="0" smtClean="0">
                <a:sym typeface="Wingdings" pitchFamily="2" charset="2"/>
              </a:rPr>
              <a:t>Peak Energie auch mehr oder weniger konstant vorher NOCH EIN SCHRITT MEHR? (abbremsen)</a:t>
            </a:r>
          </a:p>
          <a:p>
            <a:pPr marL="228600" indent="-228600">
              <a:buAutoNum type="arabicPeriod"/>
            </a:pPr>
            <a:r>
              <a:rPr lang="de-DE" dirty="0" smtClean="0">
                <a:sym typeface="Wingdings" pitchFamily="2" charset="2"/>
              </a:rPr>
              <a:t>In Bereich um die 0 +/- 1ps steigt Energie noch einmal an  15nm in 1-2ps  </a:t>
            </a:r>
            <a:r>
              <a:rPr lang="de-DE" dirty="0">
                <a:sym typeface="Wingdings" pitchFamily="2" charset="2"/>
              </a:rPr>
              <a:t>S</a:t>
            </a:r>
            <a:r>
              <a:rPr lang="de-DE" dirty="0" smtClean="0">
                <a:sym typeface="Wingdings" pitchFamily="2" charset="2"/>
              </a:rPr>
              <a:t>chockwelle gute </a:t>
            </a:r>
            <a:r>
              <a:rPr lang="de-DE" dirty="0">
                <a:sym typeface="Wingdings" pitchFamily="2" charset="2"/>
              </a:rPr>
              <a:t>E</a:t>
            </a:r>
            <a:r>
              <a:rPr lang="de-DE" dirty="0" smtClean="0">
                <a:sym typeface="Wingdings" pitchFamily="2" charset="2"/>
              </a:rPr>
              <a:t>rklärung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844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Letzte Fall Streupuls kommt ganz kurz nach dem </a:t>
            </a:r>
            <a:r>
              <a:rPr lang="de-DE" dirty="0" err="1" smtClean="0"/>
              <a:t>Pumppuls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Rückstreuung</a:t>
            </a:r>
          </a:p>
          <a:p>
            <a:endParaRPr lang="de-DE" dirty="0"/>
          </a:p>
          <a:p>
            <a:r>
              <a:rPr lang="de-DE" dirty="0" smtClean="0"/>
              <a:t>Drei Schritte Lorenz-Trafo </a:t>
            </a:r>
            <a:r>
              <a:rPr lang="de-DE" dirty="0" smtClean="0">
                <a:sym typeface="Wingdings" pitchFamily="2" charset="2"/>
              </a:rPr>
              <a:t> relativistischer Fall ist 4</a:t>
            </a:r>
            <a:r>
              <a:rPr lang="de-DE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de-DE" baseline="30000" dirty="0" smtClean="0">
                <a:sym typeface="Wingdings" pitchFamily="2" charset="2"/>
              </a:rPr>
              <a:t>2</a:t>
            </a:r>
            <a:r>
              <a:rPr lang="de-DE" dirty="0" smtClean="0">
                <a:sym typeface="Wingdings" pitchFamily="2" charset="2"/>
              </a:rPr>
              <a:t>E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Exemplarisch für Puls (790+/-40) </a:t>
            </a:r>
            <a:r>
              <a:rPr lang="de-DE" dirty="0" err="1" smtClean="0">
                <a:sym typeface="Wingdings" pitchFamily="2" charset="2"/>
              </a:rPr>
              <a:t>nm</a:t>
            </a:r>
            <a:r>
              <a:rPr lang="de-DE" dirty="0" smtClean="0">
                <a:sym typeface="Wingdings" pitchFamily="2" charset="2"/>
              </a:rPr>
              <a:t> normierte Intensität  Blauverschiebung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051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Aufbau mit Spektrometer unter 45° und 0°.</a:t>
            </a:r>
          </a:p>
          <a:p>
            <a:endParaRPr lang="de-DE" dirty="0"/>
          </a:p>
          <a:p>
            <a:r>
              <a:rPr lang="de-DE" dirty="0" smtClean="0"/>
              <a:t>Idee Signal und Untergrund zu haben.</a:t>
            </a:r>
          </a:p>
          <a:p>
            <a:endParaRPr lang="de-DE" dirty="0"/>
          </a:p>
          <a:p>
            <a:r>
              <a:rPr lang="de-DE" dirty="0" smtClean="0"/>
              <a:t>Abbildendes Spektrometer </a:t>
            </a:r>
            <a:r>
              <a:rPr lang="de-DE" dirty="0" smtClean="0">
                <a:sym typeface="Wingdings" pitchFamily="2" charset="2"/>
              </a:rPr>
              <a:t> Aussage über Quellgröße  Verifizierung der Fokusgröße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.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894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84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Auf dieser zuvor gezeigten Idee beruht auch das heute gängigste Laser-Beschleunigungskonzept für Ionen, die Target Normalen-Beschleunigung.</a:t>
            </a:r>
          </a:p>
          <a:p>
            <a:endParaRPr lang="de-DE" dirty="0"/>
          </a:p>
          <a:p>
            <a:r>
              <a:rPr lang="de-DE" dirty="0" smtClean="0"/>
              <a:t>2001 Wilks (Nova-</a:t>
            </a:r>
            <a:r>
              <a:rPr lang="de-DE" dirty="0" err="1" smtClean="0"/>
              <a:t>Petawatt</a:t>
            </a:r>
            <a:r>
              <a:rPr lang="de-DE" dirty="0" smtClean="0"/>
              <a:t> –Laser)</a:t>
            </a:r>
          </a:p>
          <a:p>
            <a:endParaRPr lang="de-DE" dirty="0"/>
          </a:p>
          <a:p>
            <a:r>
              <a:rPr lang="de-DE" dirty="0" smtClean="0"/>
              <a:t>µm Dicke Folie / I&gt;10^16..17 W/cm^2</a:t>
            </a:r>
          </a:p>
          <a:p>
            <a:endParaRPr lang="de-DE" dirty="0"/>
          </a:p>
          <a:p>
            <a:r>
              <a:rPr lang="de-DE" dirty="0" smtClean="0"/>
              <a:t>Energietransfer in die Elektronen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13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Im Gegensatz zu der Feldbeschleunigung ist RPA ein Beschleunigungsmechanismus basierend auf der Impulserhaltung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/>
              <a:t>n</a:t>
            </a:r>
            <a:r>
              <a:rPr lang="de-DE" dirty="0" err="1" smtClean="0"/>
              <a:t>m</a:t>
            </a:r>
            <a:r>
              <a:rPr lang="de-DE" dirty="0" smtClean="0"/>
              <a:t> dicke Folien  / I&gt;10^20 W/cm^2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04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2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Wir sehen hier eine Skizze von Plasmaspiegel und </a:t>
            </a:r>
            <a:r>
              <a:rPr lang="de-DE" sz="1400" dirty="0" err="1" smtClean="0"/>
              <a:t>Targetkammer</a:t>
            </a:r>
            <a:r>
              <a:rPr lang="de-DE" sz="1400" dirty="0" smtClean="0"/>
              <a:t>, zunächst zum Plasmaspiegel. </a:t>
            </a:r>
          </a:p>
          <a:p>
            <a:endParaRPr lang="de-DE" sz="1400" dirty="0"/>
          </a:p>
          <a:p>
            <a:r>
              <a:rPr lang="de-DE" sz="1400" dirty="0" smtClean="0"/>
              <a:t>PM: Kontrast </a:t>
            </a:r>
            <a:r>
              <a:rPr lang="de-DE" sz="1400" dirty="0" smtClean="0">
                <a:sym typeface="Wingdings" pitchFamily="2" charset="2"/>
              </a:rPr>
              <a:t> Normierte </a:t>
            </a:r>
            <a:r>
              <a:rPr lang="de-DE" sz="1400" dirty="0" err="1" smtClean="0">
                <a:sym typeface="Wingdings" pitchFamily="2" charset="2"/>
              </a:rPr>
              <a:t>Intenstität</a:t>
            </a:r>
            <a:r>
              <a:rPr lang="de-DE" sz="1400" dirty="0" smtClean="0">
                <a:sym typeface="Wingdings" pitchFamily="2" charset="2"/>
              </a:rPr>
              <a:t> auf 10^19 W/cm^2 / Plasma wird gebildet am 10^10…11 W/cm^2   Brauche Kontrast von besser 10^9</a:t>
            </a:r>
          </a:p>
          <a:p>
            <a:endParaRPr lang="de-DE" sz="1400" dirty="0">
              <a:sym typeface="Wingdings" pitchFamily="2" charset="2"/>
            </a:endParaRPr>
          </a:p>
          <a:p>
            <a:r>
              <a:rPr lang="de-DE" sz="1400" dirty="0" err="1" smtClean="0">
                <a:sym typeface="Wingdings" pitchFamily="2" charset="2"/>
              </a:rPr>
              <a:t>Targetbeobachtung</a:t>
            </a:r>
            <a:r>
              <a:rPr lang="de-DE" sz="1400" dirty="0" smtClean="0">
                <a:sym typeface="Wingdings" pitchFamily="2" charset="2"/>
              </a:rPr>
              <a:t>: Reflexion einer Lichtquelle</a:t>
            </a:r>
          </a:p>
          <a:p>
            <a:endParaRPr lang="de-DE" sz="1400" dirty="0">
              <a:sym typeface="Wingdings" pitchFamily="2" charset="2"/>
            </a:endParaRPr>
          </a:p>
          <a:p>
            <a:r>
              <a:rPr lang="de-DE" sz="1400" dirty="0" smtClean="0">
                <a:sym typeface="Wingdings" pitchFamily="2" charset="2"/>
              </a:rPr>
              <a:t>Single-Hit-CCD:  Röntge Kamera  deponierte Energie ist proportional zur Dosis</a:t>
            </a:r>
          </a:p>
          <a:p>
            <a:endParaRPr lang="de-DE" sz="1400" dirty="0">
              <a:sym typeface="Wingdings" pitchFamily="2" charset="2"/>
            </a:endParaRPr>
          </a:p>
          <a:p>
            <a:r>
              <a:rPr lang="de-DE" sz="1400" dirty="0" smtClean="0">
                <a:sym typeface="Wingdings" pitchFamily="2" charset="2"/>
              </a:rPr>
              <a:t>TP: Separation der </a:t>
            </a:r>
            <a:r>
              <a:rPr lang="de-DE" sz="1400" dirty="0">
                <a:sym typeface="Wingdings" pitchFamily="2" charset="2"/>
              </a:rPr>
              <a:t>I</a:t>
            </a:r>
            <a:r>
              <a:rPr lang="de-DE" sz="1400" dirty="0" smtClean="0">
                <a:sym typeface="Wingdings" pitchFamily="2" charset="2"/>
              </a:rPr>
              <a:t>onen im E/M  Aufspaltung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06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Hier noch kurz ein Bild wie das Experiment aussieht.</a:t>
            </a:r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73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Das Spektrum des Bildes das vorher gezeigt wurde.</a:t>
            </a:r>
          </a:p>
          <a:p>
            <a:endParaRPr lang="de-DE" sz="1100" dirty="0" smtClean="0"/>
          </a:p>
          <a:p>
            <a:r>
              <a:rPr lang="de-DE" sz="1100" dirty="0" smtClean="0"/>
              <a:t>Skalierung: Energie pro Nukleon gegen die Teilchenzahl</a:t>
            </a:r>
          </a:p>
          <a:p>
            <a:endParaRPr lang="de-DE" sz="1400" dirty="0"/>
          </a:p>
          <a:p>
            <a:pPr marL="342900" indent="-342900">
              <a:buAutoNum type="arabicPeriod"/>
            </a:pPr>
            <a:r>
              <a:rPr lang="de-DE" sz="1100" dirty="0" smtClean="0"/>
              <a:t>Protonen höhere Energie als Kohlenstoff (3-4)</a:t>
            </a:r>
          </a:p>
          <a:p>
            <a:pPr marL="342900" indent="-342900">
              <a:buAutoNum type="arabicPeriod"/>
            </a:pPr>
            <a:r>
              <a:rPr lang="de-DE" sz="1100" dirty="0" smtClean="0"/>
              <a:t>Klarer Peak sichtbar in den Protonen</a:t>
            </a:r>
          </a:p>
          <a:p>
            <a:pPr marL="342900" indent="-342900">
              <a:buAutoNum type="arabicPeriod"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19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Interessanter ist der Fall, in dem Peaks in den Protonen und im Kohlenstoff auftreten.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sz="1100" dirty="0" smtClean="0"/>
              <a:t>Wieder gleiche Skalierung</a:t>
            </a:r>
          </a:p>
          <a:p>
            <a:endParaRPr lang="de-DE" sz="1100" dirty="0" smtClean="0"/>
          </a:p>
          <a:p>
            <a:pPr marL="228600" indent="-228600">
              <a:buAutoNum type="arabicPeriod"/>
            </a:pPr>
            <a:r>
              <a:rPr lang="de-DE" sz="1100" dirty="0" smtClean="0"/>
              <a:t>Protonen höhere Energie</a:t>
            </a:r>
          </a:p>
          <a:p>
            <a:pPr marL="228600" indent="-228600">
              <a:buAutoNum type="arabicPeriod"/>
            </a:pPr>
            <a:r>
              <a:rPr lang="de-DE" sz="1100" dirty="0" smtClean="0"/>
              <a:t>Peak in zwei Ladungszuständen von Kohlenstoff </a:t>
            </a:r>
            <a:r>
              <a:rPr lang="de-DE" sz="1100" dirty="0" smtClean="0">
                <a:sym typeface="Wingdings" pitchFamily="2" charset="2"/>
              </a:rPr>
              <a:t> nicht erklärbar durch Feldbeschleunigung</a:t>
            </a:r>
            <a:endParaRPr lang="de-DE" sz="1100" dirty="0" smtClean="0"/>
          </a:p>
          <a:p>
            <a:pPr marL="228600" indent="-228600">
              <a:buAutoNum type="arabicPeriod"/>
            </a:pPr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1CFD-E1D0-4A68-B2D1-F776D07A9F8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65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7FFA-5602-4C46-A91B-FEE1E62E80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97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A979-BAD7-45C0-B947-50B658856D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27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3BCE-1CEC-426C-A16E-675565E4D7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68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01AB-88DD-4F64-9B26-1763BA43DA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7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FDE1-17DD-402D-BE2E-CF1F7847AC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60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D4A7-69C5-4FD0-A840-26DA3D91C8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21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6185-8D67-4726-9EF9-DA954CB6AE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78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6EA9-D0D5-4259-8857-8A62EB5A52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1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52520-BD1B-4168-9B51-22796EF57C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00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F097-DB2F-4221-8DA3-20DFBC5F2A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60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AAF40-EEBC-4535-B1FA-EF701E960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2F65-2E2B-455C-9AA7-8FD13C3E4F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3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9D222A-C199-4672-A204-078CCF257D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3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2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7.wmf"/><Relationship Id="rId32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9.wmf"/><Relationship Id="rId36" Type="http://schemas.openxmlformats.org/officeDocument/2006/relationships/image" Target="../media/image23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0.wmf"/><Relationship Id="rId35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8" descr="G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0" y="6186411"/>
            <a:ext cx="1772328" cy="5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 descr="C:\Users\Bastian Aurand\Desktop\PP Seminar April 2012\image29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34" y="1060875"/>
            <a:ext cx="4368732" cy="3269656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glow>
              <a:schemeClr val="accent1">
                <a:satMod val="175000"/>
              </a:schemeClr>
            </a:glow>
            <a:reflection stA="63000" endPos="0" dist="50800" dir="5400000" sy="-100000" algn="bl" rotWithShape="0"/>
            <a:softEdge rad="63500"/>
          </a:effectLst>
        </p:spPr>
      </p:pic>
      <p:sp>
        <p:nvSpPr>
          <p:cNvPr id="20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895"/>
            <a:ext cx="9144000" cy="1186653"/>
          </a:xfrm>
        </p:spPr>
        <p:txBody>
          <a:bodyPr/>
          <a:lstStyle/>
          <a:p>
            <a:pPr eaLnBrk="1" hangingPunct="1"/>
            <a:r>
              <a:rPr lang="en-GB" sz="2000" dirty="0">
                <a:latin typeface="+mn-lt"/>
              </a:rPr>
              <a:t>Radiation pressure assisted acceleration of ions using multi-component foils in high-intensity laser-matter interactions </a:t>
            </a:r>
            <a:endParaRPr lang="en-US" sz="2000" dirty="0" smtClean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25758" y="4292055"/>
            <a:ext cx="9169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Bastian Aurand</a:t>
            </a:r>
          </a:p>
        </p:txBody>
      </p:sp>
      <p:pic>
        <p:nvPicPr>
          <p:cNvPr id="11" name="Picture 15" descr="Helmholtzinstitut Jena Log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21" y="6164199"/>
            <a:ext cx="1136310" cy="56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60" y="4696684"/>
            <a:ext cx="1261732" cy="1589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693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EAAC; June </a:t>
            </a:r>
            <a:r>
              <a:rPr lang="en-GB" smtClean="0"/>
              <a:t>4</a:t>
            </a:r>
            <a:r>
              <a:rPr lang="en-GB" baseline="30000" smtClean="0"/>
              <a:t>th</a:t>
            </a:r>
            <a:r>
              <a:rPr lang="en-GB" smtClean="0"/>
              <a:t> </a:t>
            </a:r>
            <a:r>
              <a:rPr lang="en-GB" smtClean="0"/>
              <a:t>2013; Elba, Italy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Bastian Aurand\Desktop\Alle Pea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04" y="1048504"/>
            <a:ext cx="7691010" cy="56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3580522" y="6342973"/>
            <a:ext cx="2997200" cy="310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686721" y="6255481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energy [ MeV / nucleon ]</a:t>
            </a:r>
            <a:endParaRPr lang="en-US" sz="2000"/>
          </a:p>
        </p:txBody>
      </p:sp>
      <p:sp>
        <p:nvSpPr>
          <p:cNvPr id="7" name="Rechteck 6"/>
          <p:cNvSpPr/>
          <p:nvPr/>
        </p:nvSpPr>
        <p:spPr>
          <a:xfrm rot="5400000">
            <a:off x="-890327" y="3773977"/>
            <a:ext cx="4020146" cy="48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795649" y="3452899"/>
            <a:ext cx="398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particle number [ 1 / ( </a:t>
            </a:r>
            <a:r>
              <a:rPr lang="en-US" sz="2000" dirty="0" err="1" smtClean="0"/>
              <a:t>GeV</a:t>
            </a:r>
            <a:r>
              <a:rPr lang="en-US" sz="2000" dirty="0" smtClean="0"/>
              <a:t> x </a:t>
            </a:r>
            <a:r>
              <a:rPr lang="en-US" sz="2000" dirty="0" err="1" smtClean="0"/>
              <a:t>sr</a:t>
            </a:r>
            <a:r>
              <a:rPr lang="en-US" sz="2000" dirty="0" smtClean="0"/>
              <a:t> ) ]</a:t>
            </a:r>
            <a:endParaRPr lang="en-US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6644737" y="4752181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protons</a:t>
            </a:r>
            <a:endParaRPr lang="en-US"/>
          </a:p>
        </p:txBody>
      </p:sp>
      <p:sp>
        <p:nvSpPr>
          <p:cNvPr id="11" name="Textfeld 10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14129" y="4655885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x3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dirty="0">
                <a:solidFill>
                  <a:srgbClr val="0000FF"/>
                </a:solidFill>
              </a:rPr>
              <a:t>C</a:t>
            </a:r>
            <a:r>
              <a:rPr lang="de-DE" baseline="30000" dirty="0">
                <a:solidFill>
                  <a:srgbClr val="0000FF"/>
                </a:solidFill>
              </a:rPr>
              <a:t>5+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79122" y="4625050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x3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C</a:t>
            </a:r>
            <a:r>
              <a:rPr lang="de-DE" baseline="30000" dirty="0" smtClean="0">
                <a:solidFill>
                  <a:srgbClr val="FF0000"/>
                </a:solidFill>
              </a:rPr>
              <a:t>6+</a:t>
            </a:r>
            <a:endParaRPr lang="de-DE" baseline="30000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r>
              <a:rPr lang="de-DE" sz="2800" dirty="0" smtClean="0"/>
              <a:t>Proton &amp; </a:t>
            </a:r>
            <a:r>
              <a:rPr lang="de-DE" sz="2800" dirty="0" err="1" smtClean="0"/>
              <a:t>Carbon</a:t>
            </a:r>
            <a:r>
              <a:rPr lang="de-DE" sz="2800" dirty="0" smtClean="0"/>
              <a:t> </a:t>
            </a:r>
            <a:r>
              <a:rPr lang="de-DE" sz="2800" dirty="0" err="1" smtClean="0"/>
              <a:t>peak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FI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5" y="1062038"/>
            <a:ext cx="7653308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 rot="16200000">
            <a:off x="-355600" y="3688199"/>
            <a:ext cx="2997200" cy="310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403256" y="3408308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energy [ MeV / nucleon ]</a:t>
            </a:r>
            <a:endParaRPr lang="en-US" sz="2000"/>
          </a:p>
        </p:txBody>
      </p:sp>
      <p:sp>
        <p:nvSpPr>
          <p:cNvPr id="7" name="Rechteck 6"/>
          <p:cNvSpPr/>
          <p:nvPr/>
        </p:nvSpPr>
        <p:spPr>
          <a:xfrm>
            <a:off x="3054350" y="6324600"/>
            <a:ext cx="3968750" cy="431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809875" y="6233081"/>
            <a:ext cx="473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</a:t>
            </a:r>
            <a:r>
              <a:rPr lang="de-DE" sz="2000" baseline="30000" dirty="0" smtClean="0"/>
              <a:t>6+ </a:t>
            </a:r>
            <a:r>
              <a:rPr lang="de-DE" sz="2000" dirty="0" err="1" smtClean="0"/>
              <a:t>cutoff-energy</a:t>
            </a:r>
            <a:r>
              <a:rPr lang="de-DE" sz="2000" dirty="0" smtClean="0"/>
              <a:t> [ </a:t>
            </a:r>
            <a:r>
              <a:rPr lang="de-DE" sz="2000" dirty="0" err="1" smtClean="0"/>
              <a:t>MeV</a:t>
            </a:r>
            <a:r>
              <a:rPr lang="de-DE" sz="2000" dirty="0" smtClean="0"/>
              <a:t> / </a:t>
            </a:r>
            <a:r>
              <a:rPr lang="de-DE" sz="2000" dirty="0" err="1" smtClean="0"/>
              <a:t>nucleon</a:t>
            </a:r>
            <a:r>
              <a:rPr lang="de-DE" sz="2000" dirty="0" smtClean="0"/>
              <a:t> ]</a:t>
            </a:r>
            <a:endParaRPr lang="de-DE" sz="2000" dirty="0"/>
          </a:p>
        </p:txBody>
      </p:sp>
      <p:sp>
        <p:nvSpPr>
          <p:cNvPr id="11" name="Textfeld 10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r>
              <a:rPr lang="de-DE" sz="2800" dirty="0" err="1" smtClean="0"/>
              <a:t>Full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set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0" descr="C:\Users\Bastian Aurand\Desktop\12.03.2012\Abbildungen\Ergebnisse_Theorie_Experi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052513"/>
            <a:ext cx="900271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084513" y="1266825"/>
            <a:ext cx="1204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/>
              <a:t>t=280fs</a:t>
            </a: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282575" y="4884738"/>
            <a:ext cx="8578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2D-PIC / JUROPA at FZ-</a:t>
            </a:r>
            <a:r>
              <a:rPr lang="en-US" sz="2000" dirty="0" err="1" smtClean="0"/>
              <a:t>Jülich</a:t>
            </a:r>
            <a:r>
              <a:rPr lang="en-US" sz="2000" dirty="0" smtClean="0"/>
              <a:t>  </a:t>
            </a:r>
          </a:p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simulation shows peak in protons</a:t>
            </a:r>
            <a:endParaRPr lang="en-US" sz="2000" dirty="0"/>
          </a:p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energy within factor 2-3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4613275" y="1062038"/>
            <a:ext cx="342900" cy="2767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-15875" y="1106488"/>
            <a:ext cx="342900" cy="2767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 rot="-5400000">
            <a:off x="-979488" y="2251659"/>
            <a:ext cx="2222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smtClean="0"/>
              <a:t>particles / (</a:t>
            </a:r>
            <a:r>
              <a:rPr lang="en-US" sz="1600" dirty="0" err="1" smtClean="0"/>
              <a:t>GeV</a:t>
            </a:r>
            <a:r>
              <a:rPr lang="en-US" sz="1600" dirty="0" smtClean="0"/>
              <a:t> x </a:t>
            </a:r>
            <a:r>
              <a:rPr lang="en-US" sz="1600" dirty="0" err="1" smtClean="0"/>
              <a:t>sr</a:t>
            </a:r>
            <a:r>
              <a:rPr lang="en-US" sz="1600" dirty="0" smtClean="0"/>
              <a:t> )</a:t>
            </a:r>
            <a:endParaRPr lang="en-US" sz="1600" dirty="0"/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 rot="-5400000">
            <a:off x="3653632" y="2268328"/>
            <a:ext cx="2255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smtClean="0"/>
              <a:t>particles</a:t>
            </a:r>
            <a:r>
              <a:rPr lang="de-DE" sz="1600" dirty="0" smtClean="0"/>
              <a:t> </a:t>
            </a:r>
            <a:r>
              <a:rPr lang="de-DE" sz="1600" dirty="0"/>
              <a:t>/ </a:t>
            </a:r>
            <a:r>
              <a:rPr lang="de-DE" sz="1600" dirty="0" smtClean="0"/>
              <a:t>(</a:t>
            </a:r>
            <a:r>
              <a:rPr lang="de-DE" sz="1600" dirty="0" err="1" smtClean="0"/>
              <a:t>GeV</a:t>
            </a:r>
            <a:r>
              <a:rPr lang="de-DE" sz="1600" dirty="0" smtClean="0"/>
              <a:t> </a:t>
            </a:r>
            <a:r>
              <a:rPr lang="de-DE" sz="1600" dirty="0"/>
              <a:t>x </a:t>
            </a:r>
            <a:r>
              <a:rPr lang="de-DE" sz="1600" dirty="0" err="1"/>
              <a:t>sr</a:t>
            </a:r>
            <a:r>
              <a:rPr lang="de-DE" sz="1600" dirty="0"/>
              <a:t> )</a:t>
            </a:r>
          </a:p>
        </p:txBody>
      </p:sp>
      <p:sp>
        <p:nvSpPr>
          <p:cNvPr id="5" name="Rechteck 4"/>
          <p:cNvSpPr/>
          <p:nvPr/>
        </p:nvSpPr>
        <p:spPr>
          <a:xfrm>
            <a:off x="1971675" y="4410075"/>
            <a:ext cx="923925" cy="271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564" name="Text Box 8"/>
          <p:cNvSpPr txBox="1">
            <a:spLocks noChangeArrowheads="1"/>
          </p:cNvSpPr>
          <p:nvPr/>
        </p:nvSpPr>
        <p:spPr bwMode="auto">
          <a:xfrm>
            <a:off x="1971675" y="4341813"/>
            <a:ext cx="1204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/>
              <a:t>electrons</a:t>
            </a:r>
            <a:endParaRPr lang="en-US" sz="1600"/>
          </a:p>
        </p:txBody>
      </p:sp>
      <p:sp>
        <p:nvSpPr>
          <p:cNvPr id="38" name="Rechteck 37"/>
          <p:cNvSpPr/>
          <p:nvPr/>
        </p:nvSpPr>
        <p:spPr>
          <a:xfrm>
            <a:off x="4040188" y="4433888"/>
            <a:ext cx="923925" cy="269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5830888" y="4418013"/>
            <a:ext cx="923925" cy="271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7656513" y="4410075"/>
            <a:ext cx="923925" cy="271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040188" y="4346575"/>
            <a:ext cx="12049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accent5">
                    <a:lumMod val="50000"/>
                  </a:schemeClr>
                </a:solidFill>
              </a:rPr>
              <a:t>protons</a:t>
            </a:r>
          </a:p>
        </p:txBody>
      </p:sp>
      <p:sp>
        <p:nvSpPr>
          <p:cNvPr id="23569" name="Text Box 8"/>
          <p:cNvSpPr txBox="1">
            <a:spLocks noChangeArrowheads="1"/>
          </p:cNvSpPr>
          <p:nvPr/>
        </p:nvSpPr>
        <p:spPr bwMode="auto">
          <a:xfrm>
            <a:off x="5827713" y="4387850"/>
            <a:ext cx="12049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>
                <a:solidFill>
                  <a:srgbClr val="7030A0"/>
                </a:solidFill>
              </a:rPr>
              <a:t>C</a:t>
            </a:r>
            <a:r>
              <a:rPr lang="de-DE" sz="1600" baseline="30000">
                <a:solidFill>
                  <a:srgbClr val="7030A0"/>
                </a:solidFill>
              </a:rPr>
              <a:t>6+</a:t>
            </a:r>
          </a:p>
        </p:txBody>
      </p:sp>
      <p:sp>
        <p:nvSpPr>
          <p:cNvPr id="23570" name="Text Box 8"/>
          <p:cNvSpPr txBox="1">
            <a:spLocks noChangeArrowheads="1"/>
          </p:cNvSpPr>
          <p:nvPr/>
        </p:nvSpPr>
        <p:spPr bwMode="auto">
          <a:xfrm>
            <a:off x="7631113" y="4392613"/>
            <a:ext cx="2349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>
                <a:solidFill>
                  <a:srgbClr val="FFCC00"/>
                </a:solidFill>
              </a:rPr>
              <a:t>F</a:t>
            </a:r>
            <a:r>
              <a:rPr lang="de-DE" sz="1600" baseline="30000">
                <a:solidFill>
                  <a:srgbClr val="FFCC00"/>
                </a:solidFill>
              </a:rPr>
              <a:t>9+</a:t>
            </a:r>
          </a:p>
        </p:txBody>
      </p:sp>
      <p:sp>
        <p:nvSpPr>
          <p:cNvPr id="43" name="Rechteck 42"/>
          <p:cNvSpPr/>
          <p:nvPr/>
        </p:nvSpPr>
        <p:spPr>
          <a:xfrm>
            <a:off x="1727200" y="4086225"/>
            <a:ext cx="6273800" cy="2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72" name="Textfeld 5"/>
          <p:cNvSpPr txBox="1">
            <a:spLocks noChangeArrowheads="1"/>
          </p:cNvSpPr>
          <p:nvPr/>
        </p:nvSpPr>
        <p:spPr bwMode="auto">
          <a:xfrm>
            <a:off x="1720850" y="4008438"/>
            <a:ext cx="241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smtClean="0"/>
              <a:t>energy [ MeV / u ]</a:t>
            </a:r>
            <a:endParaRPr lang="en-US" sz="1600"/>
          </a:p>
        </p:txBody>
      </p:sp>
      <p:sp>
        <p:nvSpPr>
          <p:cNvPr id="23573" name="Textfeld 44"/>
          <p:cNvSpPr txBox="1">
            <a:spLocks noChangeArrowheads="1"/>
          </p:cNvSpPr>
          <p:nvPr/>
        </p:nvSpPr>
        <p:spPr bwMode="auto">
          <a:xfrm>
            <a:off x="6083300" y="4008438"/>
            <a:ext cx="241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/>
              <a:t>energy</a:t>
            </a:r>
            <a:r>
              <a:rPr lang="de-DE" sz="1600" dirty="0" smtClean="0"/>
              <a:t> </a:t>
            </a:r>
            <a:r>
              <a:rPr lang="de-DE" sz="1600" dirty="0"/>
              <a:t>[ </a:t>
            </a:r>
            <a:r>
              <a:rPr lang="de-DE" sz="1600" dirty="0" err="1"/>
              <a:t>MeV</a:t>
            </a:r>
            <a:r>
              <a:rPr lang="de-DE" sz="1600" dirty="0"/>
              <a:t> / u ]</a:t>
            </a:r>
          </a:p>
        </p:txBody>
      </p:sp>
      <p:sp>
        <p:nvSpPr>
          <p:cNvPr id="46" name="Rechteck 45"/>
          <p:cNvSpPr/>
          <p:nvPr/>
        </p:nvSpPr>
        <p:spPr>
          <a:xfrm>
            <a:off x="1355725" y="1230313"/>
            <a:ext cx="1728788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6623050" y="1222375"/>
            <a:ext cx="1728788" cy="2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76" name="Text Box 8"/>
          <p:cNvSpPr txBox="1">
            <a:spLocks noChangeArrowheads="1"/>
          </p:cNvSpPr>
          <p:nvPr/>
        </p:nvSpPr>
        <p:spPr bwMode="auto">
          <a:xfrm>
            <a:off x="1912938" y="1123950"/>
            <a:ext cx="13582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smtClean="0"/>
              <a:t>simulation</a:t>
            </a:r>
            <a:endParaRPr lang="en-US" sz="1400"/>
          </a:p>
        </p:txBody>
      </p:sp>
      <p:sp>
        <p:nvSpPr>
          <p:cNvPr id="23577" name="Text Box 8"/>
          <p:cNvSpPr txBox="1">
            <a:spLocks noChangeArrowheads="1"/>
          </p:cNvSpPr>
          <p:nvPr/>
        </p:nvSpPr>
        <p:spPr bwMode="auto">
          <a:xfrm>
            <a:off x="6702425" y="1155700"/>
            <a:ext cx="12049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/>
              <a:t>experiment</a:t>
            </a:r>
            <a:endParaRPr lang="en-US" sz="1400" dirty="0"/>
          </a:p>
        </p:txBody>
      </p:sp>
      <p:sp>
        <p:nvSpPr>
          <p:cNvPr id="26" name="Textfeld 25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873125"/>
          </a:xfrm>
        </p:spPr>
        <p:txBody>
          <a:bodyPr/>
          <a:lstStyle/>
          <a:p>
            <a:r>
              <a:rPr lang="de-DE" sz="2800" dirty="0" err="1" smtClean="0"/>
              <a:t>Simulations</a:t>
            </a:r>
            <a:endParaRPr lang="de-D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 descr="40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93863"/>
            <a:ext cx="6578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80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93864"/>
            <a:ext cx="6578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120f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1693865"/>
            <a:ext cx="6578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 descr="160f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93866"/>
            <a:ext cx="6578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 descr="200f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93867"/>
            <a:ext cx="6578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2" descr="240f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1697042"/>
            <a:ext cx="6578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280f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97043"/>
            <a:ext cx="6578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0f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97044"/>
            <a:ext cx="6578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778500" y="1687513"/>
            <a:ext cx="222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000"/>
              <a:t>      200 fs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784850" y="1693863"/>
            <a:ext cx="222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000"/>
              <a:t>      240 fs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5784850" y="1693863"/>
            <a:ext cx="222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000"/>
              <a:t>      120 fs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6642100" y="1679575"/>
            <a:ext cx="222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000"/>
              <a:t>80 fs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5994400" y="1693863"/>
            <a:ext cx="222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000"/>
              <a:t>      40 fs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5784850" y="1693863"/>
            <a:ext cx="222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000"/>
              <a:t>      160 fs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5772150" y="1681163"/>
            <a:ext cx="222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000"/>
              <a:t>      280 fs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6838950" y="1681163"/>
            <a:ext cx="222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000"/>
              <a:t>0 fs</a:t>
            </a: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1489075" y="1712913"/>
            <a:ext cx="1505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proton peak</a:t>
            </a:r>
            <a:endParaRPr lang="en-US" b="1" dirty="0"/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 flipH="1">
            <a:off x="1498600" y="2057400"/>
            <a:ext cx="4445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>
            <a:off x="2044700" y="2057400"/>
            <a:ext cx="889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8" name="Text Box 32"/>
          <p:cNvSpPr txBox="1">
            <a:spLocks noChangeArrowheads="1"/>
          </p:cNvSpPr>
          <p:nvPr/>
        </p:nvSpPr>
        <p:spPr bwMode="auto">
          <a:xfrm>
            <a:off x="5165725" y="2508250"/>
            <a:ext cx="2781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en-US" b="1" smtClean="0"/>
              <a:t>post-acceleration of protons</a:t>
            </a:r>
            <a:endParaRPr lang="en-US" b="1"/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 flipH="1">
            <a:off x="4114800" y="3181350"/>
            <a:ext cx="1209675" cy="264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 flipH="1">
            <a:off x="4648200" y="3171825"/>
            <a:ext cx="703263" cy="2657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 flipH="1">
            <a:off x="5116512" y="3195637"/>
            <a:ext cx="250825" cy="263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1452562" y="63642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r>
              <a:rPr lang="en-US" b="1" dirty="0" smtClean="0"/>
              <a:t> stay in foil</a:t>
            </a:r>
            <a:endParaRPr lang="en-US" b="1" dirty="0"/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>
            <a:off x="5340350" y="3195638"/>
            <a:ext cx="69850" cy="2614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7" name="Line 41"/>
          <p:cNvSpPr>
            <a:spLocks noChangeShapeType="1"/>
          </p:cNvSpPr>
          <p:nvPr/>
        </p:nvSpPr>
        <p:spPr bwMode="auto">
          <a:xfrm>
            <a:off x="5359400" y="3187700"/>
            <a:ext cx="347662" cy="2630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8" name="Line 42"/>
          <p:cNvSpPr>
            <a:spLocks noChangeShapeType="1"/>
          </p:cNvSpPr>
          <p:nvPr/>
        </p:nvSpPr>
        <p:spPr bwMode="auto">
          <a:xfrm flipV="1">
            <a:off x="2714625" y="5838825"/>
            <a:ext cx="239713" cy="590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9" name="Line 43"/>
          <p:cNvSpPr>
            <a:spLocks noChangeShapeType="1"/>
          </p:cNvSpPr>
          <p:nvPr/>
        </p:nvSpPr>
        <p:spPr bwMode="auto">
          <a:xfrm flipV="1">
            <a:off x="2724150" y="5826125"/>
            <a:ext cx="115888" cy="58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0" name="Line 44"/>
          <p:cNvSpPr>
            <a:spLocks noChangeShapeType="1"/>
          </p:cNvSpPr>
          <p:nvPr/>
        </p:nvSpPr>
        <p:spPr bwMode="auto">
          <a:xfrm flipH="1" flipV="1">
            <a:off x="2690813" y="5824538"/>
            <a:ext cx="25400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1" name="Line 45"/>
          <p:cNvSpPr>
            <a:spLocks noChangeShapeType="1"/>
          </p:cNvSpPr>
          <p:nvPr/>
        </p:nvSpPr>
        <p:spPr bwMode="auto">
          <a:xfrm flipH="1" flipV="1">
            <a:off x="2490788" y="5821363"/>
            <a:ext cx="227012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2" name="Line 46"/>
          <p:cNvSpPr>
            <a:spLocks noChangeShapeType="1"/>
          </p:cNvSpPr>
          <p:nvPr/>
        </p:nvSpPr>
        <p:spPr bwMode="auto">
          <a:xfrm flipH="1" flipV="1">
            <a:off x="2257425" y="5829300"/>
            <a:ext cx="461963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10" name="Text Box 47"/>
          <p:cNvSpPr txBox="1">
            <a:spLocks noChangeArrowheads="1"/>
          </p:cNvSpPr>
          <p:nvPr/>
        </p:nvSpPr>
        <p:spPr bwMode="auto">
          <a:xfrm rot="-5400000">
            <a:off x="-891381" y="3603970"/>
            <a:ext cx="25892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/>
              <a:t>particles / (</a:t>
            </a:r>
            <a:r>
              <a:rPr lang="en-US" sz="2000" dirty="0" err="1" smtClean="0"/>
              <a:t>GeV</a:t>
            </a:r>
            <a:r>
              <a:rPr lang="en-US" sz="2000" dirty="0" smtClean="0"/>
              <a:t> x </a:t>
            </a:r>
            <a:r>
              <a:rPr lang="en-US" sz="2000" dirty="0" err="1" smtClean="0"/>
              <a:t>sr</a:t>
            </a:r>
            <a:r>
              <a:rPr lang="en-US" sz="2000" dirty="0" smtClean="0"/>
              <a:t> )</a:t>
            </a:r>
            <a:endParaRPr lang="en-US" sz="2000" dirty="0"/>
          </a:p>
        </p:txBody>
      </p:sp>
      <p:sp>
        <p:nvSpPr>
          <p:cNvPr id="24611" name="Text Box 48"/>
          <p:cNvSpPr txBox="1">
            <a:spLocks noChangeArrowheads="1"/>
          </p:cNvSpPr>
          <p:nvPr/>
        </p:nvSpPr>
        <p:spPr bwMode="auto">
          <a:xfrm>
            <a:off x="2311400" y="6096000"/>
            <a:ext cx="438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smtClean="0"/>
              <a:t> energy [ MeV / nucleon ]</a:t>
            </a:r>
            <a:endParaRPr lang="en-US" sz="2000"/>
          </a:p>
        </p:txBody>
      </p:sp>
      <p:sp>
        <p:nvSpPr>
          <p:cNvPr id="24612" name="Text Box 49"/>
          <p:cNvSpPr txBox="1">
            <a:spLocks noChangeArrowheads="1"/>
          </p:cNvSpPr>
          <p:nvPr/>
        </p:nvSpPr>
        <p:spPr bwMode="auto">
          <a:xfrm>
            <a:off x="542925" y="5310188"/>
            <a:ext cx="671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10</a:t>
            </a:r>
            <a:r>
              <a:rPr lang="de-DE" baseline="30000"/>
              <a:t>12</a:t>
            </a:r>
          </a:p>
        </p:txBody>
      </p:sp>
      <p:sp>
        <p:nvSpPr>
          <p:cNvPr id="24613" name="Text Box 50"/>
          <p:cNvSpPr txBox="1">
            <a:spLocks noChangeArrowheads="1"/>
          </p:cNvSpPr>
          <p:nvPr/>
        </p:nvSpPr>
        <p:spPr bwMode="auto">
          <a:xfrm>
            <a:off x="536575" y="4279900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10</a:t>
            </a:r>
            <a:r>
              <a:rPr lang="de-DE" baseline="30000"/>
              <a:t>13</a:t>
            </a:r>
          </a:p>
        </p:txBody>
      </p:sp>
      <p:sp>
        <p:nvSpPr>
          <p:cNvPr id="24614" name="Text Box 51"/>
          <p:cNvSpPr txBox="1">
            <a:spLocks noChangeArrowheads="1"/>
          </p:cNvSpPr>
          <p:nvPr/>
        </p:nvSpPr>
        <p:spPr bwMode="auto">
          <a:xfrm>
            <a:off x="538163" y="3241675"/>
            <a:ext cx="671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10</a:t>
            </a:r>
            <a:r>
              <a:rPr lang="de-DE" baseline="30000"/>
              <a:t>14</a:t>
            </a:r>
          </a:p>
        </p:txBody>
      </p:sp>
      <p:sp>
        <p:nvSpPr>
          <p:cNvPr id="24615" name="Text Box 52"/>
          <p:cNvSpPr txBox="1">
            <a:spLocks noChangeArrowheads="1"/>
          </p:cNvSpPr>
          <p:nvPr/>
        </p:nvSpPr>
        <p:spPr bwMode="auto">
          <a:xfrm>
            <a:off x="541338" y="2219325"/>
            <a:ext cx="671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smtClean="0"/>
              <a:t>10</a:t>
            </a:r>
            <a:r>
              <a:rPr lang="de-DE" baseline="30000" dirty="0" smtClean="0"/>
              <a:t>15</a:t>
            </a:r>
            <a:endParaRPr lang="de-DE" baseline="30000" dirty="0"/>
          </a:p>
        </p:txBody>
      </p:sp>
      <p:sp>
        <p:nvSpPr>
          <p:cNvPr id="24616" name="Text Box 53"/>
          <p:cNvSpPr txBox="1">
            <a:spLocks noChangeArrowheads="1"/>
          </p:cNvSpPr>
          <p:nvPr/>
        </p:nvSpPr>
        <p:spPr bwMode="auto">
          <a:xfrm>
            <a:off x="7451725" y="5789613"/>
            <a:ext cx="671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2.5</a:t>
            </a:r>
            <a:endParaRPr lang="de-DE" baseline="30000"/>
          </a:p>
        </p:txBody>
      </p:sp>
      <p:sp>
        <p:nvSpPr>
          <p:cNvPr id="24617" name="Text Box 54"/>
          <p:cNvSpPr txBox="1">
            <a:spLocks noChangeArrowheads="1"/>
          </p:cNvSpPr>
          <p:nvPr/>
        </p:nvSpPr>
        <p:spPr bwMode="auto">
          <a:xfrm>
            <a:off x="6145213" y="5813425"/>
            <a:ext cx="671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2.0</a:t>
            </a:r>
            <a:endParaRPr lang="de-DE" baseline="30000"/>
          </a:p>
        </p:txBody>
      </p:sp>
      <p:sp>
        <p:nvSpPr>
          <p:cNvPr id="24618" name="Text Box 55"/>
          <p:cNvSpPr txBox="1">
            <a:spLocks noChangeArrowheads="1"/>
          </p:cNvSpPr>
          <p:nvPr/>
        </p:nvSpPr>
        <p:spPr bwMode="auto">
          <a:xfrm>
            <a:off x="4852988" y="5822950"/>
            <a:ext cx="671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1.5</a:t>
            </a:r>
            <a:endParaRPr lang="de-DE" baseline="30000"/>
          </a:p>
        </p:txBody>
      </p:sp>
      <p:sp>
        <p:nvSpPr>
          <p:cNvPr id="24619" name="Text Box 56"/>
          <p:cNvSpPr txBox="1">
            <a:spLocks noChangeArrowheads="1"/>
          </p:cNvSpPr>
          <p:nvPr/>
        </p:nvSpPr>
        <p:spPr bwMode="auto">
          <a:xfrm>
            <a:off x="3521075" y="5822950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1.0</a:t>
            </a:r>
            <a:endParaRPr lang="de-DE" baseline="30000"/>
          </a:p>
        </p:txBody>
      </p:sp>
      <p:sp>
        <p:nvSpPr>
          <p:cNvPr id="70713" name="Text Box 57"/>
          <p:cNvSpPr txBox="1">
            <a:spLocks noChangeArrowheads="1"/>
          </p:cNvSpPr>
          <p:nvPr/>
        </p:nvSpPr>
        <p:spPr bwMode="auto">
          <a:xfrm>
            <a:off x="2228850" y="5824538"/>
            <a:ext cx="671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0.5</a:t>
            </a:r>
            <a:endParaRPr lang="de-DE" baseline="30000"/>
          </a:p>
        </p:txBody>
      </p:sp>
      <p:sp>
        <p:nvSpPr>
          <p:cNvPr id="24621" name="Text Box 58"/>
          <p:cNvSpPr txBox="1">
            <a:spLocks noChangeArrowheads="1"/>
          </p:cNvSpPr>
          <p:nvPr/>
        </p:nvSpPr>
        <p:spPr bwMode="auto">
          <a:xfrm>
            <a:off x="966788" y="5824538"/>
            <a:ext cx="671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 0</a:t>
            </a:r>
            <a:endParaRPr lang="de-DE" baseline="30000"/>
          </a:p>
        </p:txBody>
      </p:sp>
      <p:sp>
        <p:nvSpPr>
          <p:cNvPr id="24622" name="Text Box 59"/>
          <p:cNvSpPr txBox="1">
            <a:spLocks noChangeArrowheads="1"/>
          </p:cNvSpPr>
          <p:nvPr/>
        </p:nvSpPr>
        <p:spPr bwMode="auto">
          <a:xfrm>
            <a:off x="6272011" y="4525963"/>
            <a:ext cx="193377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electrons</a:t>
            </a:r>
          </a:p>
          <a:p>
            <a:pPr eaLnBrk="1" hangingPunct="1"/>
            <a:r>
              <a:rPr lang="en-US" smtClean="0">
                <a:solidFill>
                  <a:srgbClr val="5AF0F8"/>
                </a:solidFill>
              </a:rPr>
              <a:t>protons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carbon</a:t>
            </a:r>
          </a:p>
          <a:p>
            <a:pPr eaLnBrk="1" hangingPunct="1"/>
            <a:r>
              <a:rPr lang="en-US" smtClean="0">
                <a:solidFill>
                  <a:srgbClr val="FFCC00"/>
                </a:solidFill>
              </a:rPr>
              <a:t>fluorine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8" name="Textfeld 47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11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179513" y="1728787"/>
            <a:ext cx="3175" cy="4089400"/>
            <a:chOff x="8180388" y="2005806"/>
            <a:chExt cx="3175" cy="4089400"/>
          </a:xfrm>
        </p:grpSpPr>
        <p:cxnSp>
          <p:nvCxnSpPr>
            <p:cNvPr id="51" name="Gerade Verbindung 50"/>
            <p:cNvCxnSpPr/>
            <p:nvPr/>
          </p:nvCxnSpPr>
          <p:spPr>
            <a:xfrm>
              <a:off x="8180388" y="2005806"/>
              <a:ext cx="0" cy="2159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8180388" y="2226468"/>
              <a:ext cx="0" cy="2159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8180388" y="2442368"/>
              <a:ext cx="0" cy="21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>
              <a:off x="8180388" y="2642400"/>
              <a:ext cx="0" cy="215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>
              <a:off x="8180388" y="2858300"/>
              <a:ext cx="0" cy="2159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8180388" y="3078962"/>
              <a:ext cx="0" cy="2159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>
              <a:off x="8180388" y="3294862"/>
              <a:ext cx="0" cy="21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>
              <a:off x="8183563" y="3505194"/>
              <a:ext cx="0" cy="215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8183563" y="3721094"/>
              <a:ext cx="0" cy="2159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>
              <a:off x="8183563" y="3941756"/>
              <a:ext cx="0" cy="2159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8183563" y="4157656"/>
              <a:ext cx="0" cy="21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8183563" y="4357688"/>
              <a:ext cx="0" cy="215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8183563" y="4573588"/>
              <a:ext cx="0" cy="2159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8183563" y="4794250"/>
              <a:ext cx="0" cy="2159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>
              <a:off x="8183563" y="5010150"/>
              <a:ext cx="0" cy="21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>
              <a:off x="8180388" y="5226844"/>
              <a:ext cx="0" cy="215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>
              <a:off x="8180388" y="5442744"/>
              <a:ext cx="0" cy="2159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>
              <a:off x="8180388" y="5663406"/>
              <a:ext cx="0" cy="2159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>
              <a:off x="8180388" y="5879306"/>
              <a:ext cx="0" cy="21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31300" cy="879475"/>
          </a:xfrm>
        </p:spPr>
        <p:txBody>
          <a:bodyPr/>
          <a:lstStyle/>
          <a:p>
            <a:r>
              <a:rPr lang="de-DE" sz="2800" dirty="0" err="1" smtClean="0"/>
              <a:t>Simulations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  <p:bldP spid="70669" grpId="1"/>
      <p:bldP spid="70676" grpId="0"/>
      <p:bldP spid="70676" grpId="1"/>
      <p:bldP spid="70677" grpId="0"/>
      <p:bldP spid="70677" grpId="1"/>
      <p:bldP spid="70678" grpId="0"/>
      <p:bldP spid="70678" grpId="1"/>
      <p:bldP spid="70679" grpId="0"/>
      <p:bldP spid="70679" grpId="1"/>
      <p:bldP spid="70680" grpId="0"/>
      <p:bldP spid="70680" grpId="1"/>
      <p:bldP spid="70681" grpId="0"/>
      <p:bldP spid="70682" grpId="0"/>
      <p:bldP spid="70683" grpId="0"/>
      <p:bldP spid="70684" grpId="0" animBg="1"/>
      <p:bldP spid="70684" grpId="1" animBg="1"/>
      <p:bldP spid="70686" grpId="0" animBg="1"/>
      <p:bldP spid="70688" grpId="0"/>
      <p:bldP spid="70691" grpId="0" animBg="1"/>
      <p:bldP spid="70691" grpId="1" animBg="1"/>
      <p:bldP spid="70692" grpId="0" animBg="1"/>
      <p:bldP spid="70692" grpId="1" animBg="1"/>
      <p:bldP spid="70693" grpId="0" animBg="1"/>
      <p:bldP spid="70693" grpId="1" animBg="1"/>
      <p:bldP spid="70694" grpId="0"/>
      <p:bldP spid="70696" grpId="0" animBg="1"/>
      <p:bldP spid="70696" grpId="1" animBg="1"/>
      <p:bldP spid="70697" grpId="0" animBg="1"/>
      <p:bldP spid="70698" grpId="0" animBg="1"/>
      <p:bldP spid="70698" grpId="1" animBg="1"/>
      <p:bldP spid="70699" grpId="0" animBg="1"/>
      <p:bldP spid="70699" grpId="1" animBg="1"/>
      <p:bldP spid="70700" grpId="0" animBg="1"/>
      <p:bldP spid="70700" grpId="1" animBg="1"/>
      <p:bldP spid="70701" grpId="0" animBg="1"/>
      <p:bldP spid="70701" grpId="1" animBg="1"/>
      <p:bldP spid="70702" grpId="0" animBg="1"/>
      <p:bldP spid="707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924050"/>
            <a:ext cx="5176838" cy="36385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3" name="Rectangle 78"/>
          <p:cNvSpPr>
            <a:spLocks noChangeArrowheads="1"/>
          </p:cNvSpPr>
          <p:nvPr/>
        </p:nvSpPr>
        <p:spPr bwMode="auto">
          <a:xfrm>
            <a:off x="2670175" y="5567363"/>
            <a:ext cx="2508250" cy="6985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53" name="Rectangle 77"/>
          <p:cNvSpPr>
            <a:spLocks noChangeArrowheads="1"/>
          </p:cNvSpPr>
          <p:nvPr/>
        </p:nvSpPr>
        <p:spPr bwMode="auto">
          <a:xfrm>
            <a:off x="2670175" y="1931988"/>
            <a:ext cx="2508250" cy="36369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2673350" y="1168400"/>
            <a:ext cx="2508250" cy="7731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4133850" y="560070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3486150" y="552450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3257550" y="53911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0" name="Oval 12"/>
          <p:cNvSpPr>
            <a:spLocks noChangeArrowheads="1"/>
          </p:cNvSpPr>
          <p:nvPr/>
        </p:nvSpPr>
        <p:spPr bwMode="auto">
          <a:xfrm>
            <a:off x="2743200" y="54673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3949700" y="53975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2" name="Oval 14"/>
          <p:cNvSpPr>
            <a:spLocks noChangeArrowheads="1"/>
          </p:cNvSpPr>
          <p:nvPr/>
        </p:nvSpPr>
        <p:spPr bwMode="auto">
          <a:xfrm>
            <a:off x="4578350" y="54165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4413250" y="5384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2" name="Oval 16"/>
          <p:cNvSpPr>
            <a:spLocks noChangeArrowheads="1"/>
          </p:cNvSpPr>
          <p:nvPr/>
        </p:nvSpPr>
        <p:spPr bwMode="auto">
          <a:xfrm>
            <a:off x="3568700" y="495935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2901950" y="488315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4" name="Oval 18"/>
          <p:cNvSpPr>
            <a:spLocks noChangeArrowheads="1"/>
          </p:cNvSpPr>
          <p:nvPr/>
        </p:nvSpPr>
        <p:spPr bwMode="auto">
          <a:xfrm>
            <a:off x="2730500" y="4749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3422650" y="47561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6" name="Oval 20"/>
          <p:cNvSpPr>
            <a:spLocks noChangeArrowheads="1"/>
          </p:cNvSpPr>
          <p:nvPr/>
        </p:nvSpPr>
        <p:spPr bwMode="auto">
          <a:xfrm>
            <a:off x="4051300" y="477520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3886200" y="47434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8" name="Oval 22"/>
          <p:cNvSpPr>
            <a:spLocks noChangeArrowheads="1"/>
          </p:cNvSpPr>
          <p:nvPr/>
        </p:nvSpPr>
        <p:spPr bwMode="auto">
          <a:xfrm>
            <a:off x="4718050" y="485140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4673600" y="47688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2870200" y="427990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1" name="Oval 25"/>
          <p:cNvSpPr>
            <a:spLocks noChangeArrowheads="1"/>
          </p:cNvSpPr>
          <p:nvPr/>
        </p:nvSpPr>
        <p:spPr bwMode="auto">
          <a:xfrm>
            <a:off x="2724150" y="40767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2" name="Oval 26"/>
          <p:cNvSpPr>
            <a:spLocks noChangeArrowheads="1"/>
          </p:cNvSpPr>
          <p:nvPr/>
        </p:nvSpPr>
        <p:spPr bwMode="auto">
          <a:xfrm>
            <a:off x="3352800" y="40957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3" name="Oval 27"/>
          <p:cNvSpPr>
            <a:spLocks noChangeArrowheads="1"/>
          </p:cNvSpPr>
          <p:nvPr/>
        </p:nvSpPr>
        <p:spPr bwMode="auto">
          <a:xfrm>
            <a:off x="3187700" y="4064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4019550" y="417195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5" name="Oval 29"/>
          <p:cNvSpPr>
            <a:spLocks noChangeArrowheads="1"/>
          </p:cNvSpPr>
          <p:nvPr/>
        </p:nvSpPr>
        <p:spPr bwMode="auto">
          <a:xfrm>
            <a:off x="3975100" y="4089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6" name="Oval 30"/>
          <p:cNvSpPr>
            <a:spLocks noChangeArrowheads="1"/>
          </p:cNvSpPr>
          <p:nvPr/>
        </p:nvSpPr>
        <p:spPr bwMode="auto">
          <a:xfrm>
            <a:off x="4679950" y="424180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7" name="Oval 31"/>
          <p:cNvSpPr>
            <a:spLocks noChangeArrowheads="1"/>
          </p:cNvSpPr>
          <p:nvPr/>
        </p:nvSpPr>
        <p:spPr bwMode="auto">
          <a:xfrm>
            <a:off x="4552950" y="40767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8" name="Oval 32"/>
          <p:cNvSpPr>
            <a:spLocks noChangeArrowheads="1"/>
          </p:cNvSpPr>
          <p:nvPr/>
        </p:nvSpPr>
        <p:spPr bwMode="auto">
          <a:xfrm>
            <a:off x="4102100" y="356870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09" name="Oval 33"/>
          <p:cNvSpPr>
            <a:spLocks noChangeArrowheads="1"/>
          </p:cNvSpPr>
          <p:nvPr/>
        </p:nvSpPr>
        <p:spPr bwMode="auto">
          <a:xfrm>
            <a:off x="3454400" y="349250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10" name="Oval 34"/>
          <p:cNvSpPr>
            <a:spLocks noChangeArrowheads="1"/>
          </p:cNvSpPr>
          <p:nvPr/>
        </p:nvSpPr>
        <p:spPr bwMode="auto">
          <a:xfrm>
            <a:off x="3225800" y="33591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11" name="Oval 35"/>
          <p:cNvSpPr>
            <a:spLocks noChangeArrowheads="1"/>
          </p:cNvSpPr>
          <p:nvPr/>
        </p:nvSpPr>
        <p:spPr bwMode="auto">
          <a:xfrm>
            <a:off x="2711450" y="34353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12" name="Oval 36"/>
          <p:cNvSpPr>
            <a:spLocks noChangeArrowheads="1"/>
          </p:cNvSpPr>
          <p:nvPr/>
        </p:nvSpPr>
        <p:spPr bwMode="auto">
          <a:xfrm>
            <a:off x="3917950" y="33655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14" name="Oval 38"/>
          <p:cNvSpPr>
            <a:spLocks noChangeArrowheads="1"/>
          </p:cNvSpPr>
          <p:nvPr/>
        </p:nvSpPr>
        <p:spPr bwMode="auto">
          <a:xfrm>
            <a:off x="4381500" y="3352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15" name="Oval 39"/>
          <p:cNvSpPr>
            <a:spLocks noChangeArrowheads="1"/>
          </p:cNvSpPr>
          <p:nvPr/>
        </p:nvSpPr>
        <p:spPr bwMode="auto">
          <a:xfrm>
            <a:off x="3536950" y="292735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16" name="Oval 40"/>
          <p:cNvSpPr>
            <a:spLocks noChangeArrowheads="1"/>
          </p:cNvSpPr>
          <p:nvPr/>
        </p:nvSpPr>
        <p:spPr bwMode="auto">
          <a:xfrm>
            <a:off x="2870200" y="285115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17" name="Oval 41"/>
          <p:cNvSpPr>
            <a:spLocks noChangeArrowheads="1"/>
          </p:cNvSpPr>
          <p:nvPr/>
        </p:nvSpPr>
        <p:spPr bwMode="auto">
          <a:xfrm>
            <a:off x="2698750" y="2717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18" name="Oval 42"/>
          <p:cNvSpPr>
            <a:spLocks noChangeArrowheads="1"/>
          </p:cNvSpPr>
          <p:nvPr/>
        </p:nvSpPr>
        <p:spPr bwMode="auto">
          <a:xfrm>
            <a:off x="3390900" y="27241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19" name="Oval 43"/>
          <p:cNvSpPr>
            <a:spLocks noChangeArrowheads="1"/>
          </p:cNvSpPr>
          <p:nvPr/>
        </p:nvSpPr>
        <p:spPr bwMode="auto">
          <a:xfrm>
            <a:off x="4019550" y="274320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0" name="Oval 44"/>
          <p:cNvSpPr>
            <a:spLocks noChangeArrowheads="1"/>
          </p:cNvSpPr>
          <p:nvPr/>
        </p:nvSpPr>
        <p:spPr bwMode="auto">
          <a:xfrm>
            <a:off x="3854450" y="27114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1" name="Oval 45"/>
          <p:cNvSpPr>
            <a:spLocks noChangeArrowheads="1"/>
          </p:cNvSpPr>
          <p:nvPr/>
        </p:nvSpPr>
        <p:spPr bwMode="auto">
          <a:xfrm>
            <a:off x="4686300" y="281940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2" name="Oval 46"/>
          <p:cNvSpPr>
            <a:spLocks noChangeArrowheads="1"/>
          </p:cNvSpPr>
          <p:nvPr/>
        </p:nvSpPr>
        <p:spPr bwMode="auto">
          <a:xfrm>
            <a:off x="4641850" y="27368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3" name="Oval 47"/>
          <p:cNvSpPr>
            <a:spLocks noChangeArrowheads="1"/>
          </p:cNvSpPr>
          <p:nvPr/>
        </p:nvSpPr>
        <p:spPr bwMode="auto">
          <a:xfrm>
            <a:off x="2838450" y="224790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4" name="Oval 48"/>
          <p:cNvSpPr>
            <a:spLocks noChangeArrowheads="1"/>
          </p:cNvSpPr>
          <p:nvPr/>
        </p:nvSpPr>
        <p:spPr bwMode="auto">
          <a:xfrm>
            <a:off x="2692400" y="20447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5" name="Oval 49"/>
          <p:cNvSpPr>
            <a:spLocks noChangeArrowheads="1"/>
          </p:cNvSpPr>
          <p:nvPr/>
        </p:nvSpPr>
        <p:spPr bwMode="auto">
          <a:xfrm>
            <a:off x="3321050" y="20637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6" name="Oval 50"/>
          <p:cNvSpPr>
            <a:spLocks noChangeArrowheads="1"/>
          </p:cNvSpPr>
          <p:nvPr/>
        </p:nvSpPr>
        <p:spPr bwMode="auto">
          <a:xfrm>
            <a:off x="3155950" y="2032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7" name="Oval 51"/>
          <p:cNvSpPr>
            <a:spLocks noChangeArrowheads="1"/>
          </p:cNvSpPr>
          <p:nvPr/>
        </p:nvSpPr>
        <p:spPr bwMode="auto">
          <a:xfrm>
            <a:off x="3987800" y="213995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8" name="Oval 52"/>
          <p:cNvSpPr>
            <a:spLocks noChangeArrowheads="1"/>
          </p:cNvSpPr>
          <p:nvPr/>
        </p:nvSpPr>
        <p:spPr bwMode="auto">
          <a:xfrm>
            <a:off x="3943350" y="2057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29" name="Oval 53"/>
          <p:cNvSpPr>
            <a:spLocks noChangeArrowheads="1"/>
          </p:cNvSpPr>
          <p:nvPr/>
        </p:nvSpPr>
        <p:spPr bwMode="auto">
          <a:xfrm>
            <a:off x="4648200" y="220980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30" name="Oval 54"/>
          <p:cNvSpPr>
            <a:spLocks noChangeArrowheads="1"/>
          </p:cNvSpPr>
          <p:nvPr/>
        </p:nvSpPr>
        <p:spPr bwMode="auto">
          <a:xfrm>
            <a:off x="4521200" y="20447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52" name="Oval 55"/>
          <p:cNvSpPr>
            <a:spLocks noChangeArrowheads="1"/>
          </p:cNvSpPr>
          <p:nvPr/>
        </p:nvSpPr>
        <p:spPr bwMode="auto">
          <a:xfrm>
            <a:off x="4089400" y="149860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53" name="Oval 56"/>
          <p:cNvSpPr>
            <a:spLocks noChangeArrowheads="1"/>
          </p:cNvSpPr>
          <p:nvPr/>
        </p:nvSpPr>
        <p:spPr bwMode="auto">
          <a:xfrm>
            <a:off x="3441700" y="142240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54" name="Oval 57"/>
          <p:cNvSpPr>
            <a:spLocks noChangeArrowheads="1"/>
          </p:cNvSpPr>
          <p:nvPr/>
        </p:nvSpPr>
        <p:spPr bwMode="auto">
          <a:xfrm>
            <a:off x="3213100" y="12890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55" name="Oval 58"/>
          <p:cNvSpPr>
            <a:spLocks noChangeArrowheads="1"/>
          </p:cNvSpPr>
          <p:nvPr/>
        </p:nvSpPr>
        <p:spPr bwMode="auto">
          <a:xfrm>
            <a:off x="2698750" y="13652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56" name="Oval 59"/>
          <p:cNvSpPr>
            <a:spLocks noChangeArrowheads="1"/>
          </p:cNvSpPr>
          <p:nvPr/>
        </p:nvSpPr>
        <p:spPr bwMode="auto">
          <a:xfrm>
            <a:off x="3905250" y="1295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57" name="Oval 60"/>
          <p:cNvSpPr>
            <a:spLocks noChangeArrowheads="1"/>
          </p:cNvSpPr>
          <p:nvPr/>
        </p:nvSpPr>
        <p:spPr bwMode="auto">
          <a:xfrm>
            <a:off x="4533900" y="13144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58" name="Oval 61"/>
          <p:cNvSpPr>
            <a:spLocks noChangeArrowheads="1"/>
          </p:cNvSpPr>
          <p:nvPr/>
        </p:nvSpPr>
        <p:spPr bwMode="auto">
          <a:xfrm>
            <a:off x="4368800" y="12827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47" name="Text Box 71"/>
          <p:cNvSpPr txBox="1">
            <a:spLocks noChangeArrowheads="1"/>
          </p:cNvSpPr>
          <p:nvPr/>
        </p:nvSpPr>
        <p:spPr bwMode="auto">
          <a:xfrm>
            <a:off x="1971675" y="6324600"/>
            <a:ext cx="1476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/>
              <a:t>t=0fs</a:t>
            </a:r>
          </a:p>
        </p:txBody>
      </p:sp>
      <p:sp>
        <p:nvSpPr>
          <p:cNvPr id="50248" name="Text Box 72"/>
          <p:cNvSpPr txBox="1">
            <a:spLocks noChangeArrowheads="1"/>
          </p:cNvSpPr>
          <p:nvPr/>
        </p:nvSpPr>
        <p:spPr bwMode="auto">
          <a:xfrm>
            <a:off x="5502275" y="6359525"/>
            <a:ext cx="1476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/>
              <a:t>t=0 - 60fs</a:t>
            </a:r>
          </a:p>
        </p:txBody>
      </p:sp>
      <p:sp>
        <p:nvSpPr>
          <p:cNvPr id="50249" name="Text Box 73"/>
          <p:cNvSpPr txBox="1">
            <a:spLocks noChangeArrowheads="1"/>
          </p:cNvSpPr>
          <p:nvPr/>
        </p:nvSpPr>
        <p:spPr bwMode="auto">
          <a:xfrm>
            <a:off x="5705475" y="1219200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de-DE" sz="2000" dirty="0"/>
              <a:t> RPA</a:t>
            </a:r>
          </a:p>
        </p:txBody>
      </p:sp>
      <p:sp>
        <p:nvSpPr>
          <p:cNvPr id="50250" name="Oval 74"/>
          <p:cNvSpPr>
            <a:spLocks noChangeArrowheads="1"/>
          </p:cNvSpPr>
          <p:nvPr/>
        </p:nvSpPr>
        <p:spPr bwMode="auto">
          <a:xfrm>
            <a:off x="4556125" y="3440113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Textfeld 63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-25400" y="0"/>
            <a:ext cx="9169400" cy="876300"/>
          </a:xfrm>
        </p:spPr>
        <p:txBody>
          <a:bodyPr/>
          <a:lstStyle/>
          <a:p>
            <a:r>
              <a:rPr lang="de-DE" sz="2800" dirty="0" smtClean="0"/>
              <a:t>Model; 1</a:t>
            </a:r>
            <a:r>
              <a:rPr lang="de-DE" sz="2800" baseline="30000" dirty="0" smtClean="0"/>
              <a:t>st</a:t>
            </a:r>
            <a:r>
              <a:rPr lang="de-DE" sz="2800" dirty="0" smtClean="0"/>
              <a:t> </a:t>
            </a:r>
            <a:r>
              <a:rPr lang="de-DE" sz="2800" dirty="0" err="1" smtClean="0"/>
              <a:t>step</a:t>
            </a:r>
            <a:r>
              <a:rPr lang="de-DE" sz="2800" dirty="0" smtClean="0"/>
              <a:t>: RPA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19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21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23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25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27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29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31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33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35" dur="2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37" dur="2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39" dur="2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41" dur="2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43" dur="2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45" dur="2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47" dur="2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49" dur="2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51" dur="2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53" dur="20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55" dur="2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57" dur="2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59" dur="2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61" dur="2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63" dur="20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65" dur="2000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67" dur="20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69" dur="20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71" dur="20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73" dur="2000" fill="hold"/>
                                        <p:tgtEl>
                                          <p:spTgt spid="50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75" dur="2000" fill="hold"/>
                                        <p:tgtEl>
                                          <p:spTgt spid="50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77" dur="20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79" dur="2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81" dur="2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83" dur="2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85" dur="20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87" dur="2000" fill="hold"/>
                                        <p:tgtEl>
                                          <p:spTgt spid="50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89" dur="20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91" dur="20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93" dur="2000" fill="hold"/>
                                        <p:tgtEl>
                                          <p:spTgt spid="50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95" dur="20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97" dur="20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99" dur="2000" fill="hold"/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27812 -0.0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87 0 " pathEditMode="relative" ptsTypes="AA">
                                      <p:cBhvr>
                                        <p:cTn id="103" dur="2000" fill="hold"/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253" grpId="0" animBg="1"/>
      <p:bldP spid="50187" grpId="0" animBg="1"/>
      <p:bldP spid="50189" grpId="0" animBg="1"/>
      <p:bldP spid="50191" grpId="0" animBg="1"/>
      <p:bldP spid="50192" grpId="0" animBg="1"/>
      <p:bldP spid="50193" grpId="0" animBg="1"/>
      <p:bldP spid="50194" grpId="0" animBg="1"/>
      <p:bldP spid="50195" grpId="0" animBg="1"/>
      <p:bldP spid="50196" grpId="0" animBg="1"/>
      <p:bldP spid="50197" grpId="0" animBg="1"/>
      <p:bldP spid="50198" grpId="0" animBg="1"/>
      <p:bldP spid="50199" grpId="0" animBg="1"/>
      <p:bldP spid="50200" grpId="0" animBg="1"/>
      <p:bldP spid="50201" grpId="0" animBg="1"/>
      <p:bldP spid="50202" grpId="0" animBg="1"/>
      <p:bldP spid="50203" grpId="0" animBg="1"/>
      <p:bldP spid="50204" grpId="0" animBg="1"/>
      <p:bldP spid="50205" grpId="0" animBg="1"/>
      <p:bldP spid="50206" grpId="0" animBg="1"/>
      <p:bldP spid="50207" grpId="0" animBg="1"/>
      <p:bldP spid="50208" grpId="0" animBg="1"/>
      <p:bldP spid="50209" grpId="0" animBg="1"/>
      <p:bldP spid="50210" grpId="0" animBg="1"/>
      <p:bldP spid="50211" grpId="0" animBg="1"/>
      <p:bldP spid="50212" grpId="0" animBg="1"/>
      <p:bldP spid="50214" grpId="0" animBg="1"/>
      <p:bldP spid="50215" grpId="0" animBg="1"/>
      <p:bldP spid="50216" grpId="0" animBg="1"/>
      <p:bldP spid="50217" grpId="0" animBg="1"/>
      <p:bldP spid="50218" grpId="0" animBg="1"/>
      <p:bldP spid="50219" grpId="0" animBg="1"/>
      <p:bldP spid="50220" grpId="0" animBg="1"/>
      <p:bldP spid="50221" grpId="0" animBg="1"/>
      <p:bldP spid="50222" grpId="0" animBg="1"/>
      <p:bldP spid="50223" grpId="0" animBg="1"/>
      <p:bldP spid="50224" grpId="0" animBg="1"/>
      <p:bldP spid="50225" grpId="0" animBg="1"/>
      <p:bldP spid="50226" grpId="0" animBg="1"/>
      <p:bldP spid="50227" grpId="0" animBg="1"/>
      <p:bldP spid="50228" grpId="0" animBg="1"/>
      <p:bldP spid="50229" grpId="0" animBg="1"/>
      <p:bldP spid="50230" grpId="0" animBg="1"/>
      <p:bldP spid="50247" grpId="0"/>
      <p:bldP spid="50247" grpId="1"/>
      <p:bldP spid="50248" grpId="0"/>
      <p:bldP spid="50249" grpId="0"/>
      <p:bldP spid="502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34" name="Rectangle 114"/>
          <p:cNvSpPr>
            <a:spLocks noChangeArrowheads="1"/>
          </p:cNvSpPr>
          <p:nvPr/>
        </p:nvSpPr>
        <p:spPr bwMode="auto">
          <a:xfrm>
            <a:off x="404813" y="5308600"/>
            <a:ext cx="2508250" cy="9429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98463" y="1177925"/>
            <a:ext cx="2508250" cy="8001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1868488" y="560070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1220788" y="552450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3622675" y="533082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77838" y="54673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133850" y="53276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2312988" y="54165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4778375" y="53244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3933825" y="4899025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36" name="Oval 14"/>
          <p:cNvSpPr>
            <a:spLocks noChangeArrowheads="1"/>
          </p:cNvSpPr>
          <p:nvPr/>
        </p:nvSpPr>
        <p:spPr bwMode="auto">
          <a:xfrm>
            <a:off x="3267075" y="4822825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3095625" y="46894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3787775" y="469582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39" name="Oval 17"/>
          <p:cNvSpPr>
            <a:spLocks noChangeArrowheads="1"/>
          </p:cNvSpPr>
          <p:nvPr/>
        </p:nvSpPr>
        <p:spPr bwMode="auto">
          <a:xfrm>
            <a:off x="4416425" y="4714875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4251325" y="468312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Oval 19"/>
          <p:cNvSpPr>
            <a:spLocks noChangeArrowheads="1"/>
          </p:cNvSpPr>
          <p:nvPr/>
        </p:nvSpPr>
        <p:spPr bwMode="auto">
          <a:xfrm>
            <a:off x="5083175" y="4791075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5038725" y="470852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1" name="Oval 21"/>
          <p:cNvSpPr>
            <a:spLocks noChangeArrowheads="1"/>
          </p:cNvSpPr>
          <p:nvPr/>
        </p:nvSpPr>
        <p:spPr bwMode="auto">
          <a:xfrm>
            <a:off x="3235325" y="4219575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2" name="Oval 22"/>
          <p:cNvSpPr>
            <a:spLocks noChangeArrowheads="1"/>
          </p:cNvSpPr>
          <p:nvPr/>
        </p:nvSpPr>
        <p:spPr bwMode="auto">
          <a:xfrm>
            <a:off x="3089275" y="40163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5" name="Oval 23"/>
          <p:cNvSpPr>
            <a:spLocks noChangeArrowheads="1"/>
          </p:cNvSpPr>
          <p:nvPr/>
        </p:nvSpPr>
        <p:spPr bwMode="auto">
          <a:xfrm>
            <a:off x="3717925" y="4035425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4" name="Oval 24"/>
          <p:cNvSpPr>
            <a:spLocks noChangeArrowheads="1"/>
          </p:cNvSpPr>
          <p:nvPr/>
        </p:nvSpPr>
        <p:spPr bwMode="auto">
          <a:xfrm>
            <a:off x="3552825" y="40036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7" name="Oval 25"/>
          <p:cNvSpPr>
            <a:spLocks noChangeArrowheads="1"/>
          </p:cNvSpPr>
          <p:nvPr/>
        </p:nvSpPr>
        <p:spPr bwMode="auto">
          <a:xfrm>
            <a:off x="4384675" y="4111625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6" name="Oval 26"/>
          <p:cNvSpPr>
            <a:spLocks noChangeArrowheads="1"/>
          </p:cNvSpPr>
          <p:nvPr/>
        </p:nvSpPr>
        <p:spPr bwMode="auto">
          <a:xfrm>
            <a:off x="4340225" y="40290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7" name="Oval 27"/>
          <p:cNvSpPr>
            <a:spLocks noChangeArrowheads="1"/>
          </p:cNvSpPr>
          <p:nvPr/>
        </p:nvSpPr>
        <p:spPr bwMode="auto">
          <a:xfrm>
            <a:off x="5045075" y="4181475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8" name="Oval 28"/>
          <p:cNvSpPr>
            <a:spLocks noChangeArrowheads="1"/>
          </p:cNvSpPr>
          <p:nvPr/>
        </p:nvSpPr>
        <p:spPr bwMode="auto">
          <a:xfrm>
            <a:off x="4918075" y="40163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9" name="Oval 29"/>
          <p:cNvSpPr>
            <a:spLocks noChangeArrowheads="1"/>
          </p:cNvSpPr>
          <p:nvPr/>
        </p:nvSpPr>
        <p:spPr bwMode="auto">
          <a:xfrm>
            <a:off x="4467225" y="3508375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52" name="Oval 30"/>
          <p:cNvSpPr>
            <a:spLocks noChangeArrowheads="1"/>
          </p:cNvSpPr>
          <p:nvPr/>
        </p:nvSpPr>
        <p:spPr bwMode="auto">
          <a:xfrm>
            <a:off x="3819525" y="3432175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1" name="Oval 31"/>
          <p:cNvSpPr>
            <a:spLocks noChangeArrowheads="1"/>
          </p:cNvSpPr>
          <p:nvPr/>
        </p:nvSpPr>
        <p:spPr bwMode="auto">
          <a:xfrm>
            <a:off x="3590925" y="329882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54" name="Oval 32"/>
          <p:cNvSpPr>
            <a:spLocks noChangeArrowheads="1"/>
          </p:cNvSpPr>
          <p:nvPr/>
        </p:nvSpPr>
        <p:spPr bwMode="auto">
          <a:xfrm>
            <a:off x="3076575" y="3375025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3" name="Oval 33"/>
          <p:cNvSpPr>
            <a:spLocks noChangeArrowheads="1"/>
          </p:cNvSpPr>
          <p:nvPr/>
        </p:nvSpPr>
        <p:spPr bwMode="auto">
          <a:xfrm>
            <a:off x="4283075" y="33051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56" name="Oval 34"/>
          <p:cNvSpPr>
            <a:spLocks noChangeArrowheads="1"/>
          </p:cNvSpPr>
          <p:nvPr/>
        </p:nvSpPr>
        <p:spPr bwMode="auto">
          <a:xfrm>
            <a:off x="4911725" y="3324225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5" name="Oval 35"/>
          <p:cNvSpPr>
            <a:spLocks noChangeArrowheads="1"/>
          </p:cNvSpPr>
          <p:nvPr/>
        </p:nvSpPr>
        <p:spPr bwMode="auto">
          <a:xfrm>
            <a:off x="4746625" y="32924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6" name="Oval 36"/>
          <p:cNvSpPr>
            <a:spLocks noChangeArrowheads="1"/>
          </p:cNvSpPr>
          <p:nvPr/>
        </p:nvSpPr>
        <p:spPr bwMode="auto">
          <a:xfrm>
            <a:off x="3902075" y="2867025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59" name="Oval 37"/>
          <p:cNvSpPr>
            <a:spLocks noChangeArrowheads="1"/>
          </p:cNvSpPr>
          <p:nvPr/>
        </p:nvSpPr>
        <p:spPr bwMode="auto">
          <a:xfrm>
            <a:off x="3235325" y="2790825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8" name="Oval 38"/>
          <p:cNvSpPr>
            <a:spLocks noChangeArrowheads="1"/>
          </p:cNvSpPr>
          <p:nvPr/>
        </p:nvSpPr>
        <p:spPr bwMode="auto">
          <a:xfrm>
            <a:off x="3063875" y="26574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9" name="Oval 39"/>
          <p:cNvSpPr>
            <a:spLocks noChangeArrowheads="1"/>
          </p:cNvSpPr>
          <p:nvPr/>
        </p:nvSpPr>
        <p:spPr bwMode="auto">
          <a:xfrm>
            <a:off x="3756025" y="266382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62" name="Oval 40"/>
          <p:cNvSpPr>
            <a:spLocks noChangeArrowheads="1"/>
          </p:cNvSpPr>
          <p:nvPr/>
        </p:nvSpPr>
        <p:spPr bwMode="auto">
          <a:xfrm>
            <a:off x="4384675" y="2682875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1" name="Oval 41"/>
          <p:cNvSpPr>
            <a:spLocks noChangeArrowheads="1"/>
          </p:cNvSpPr>
          <p:nvPr/>
        </p:nvSpPr>
        <p:spPr bwMode="auto">
          <a:xfrm>
            <a:off x="4219575" y="265112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64" name="Oval 42"/>
          <p:cNvSpPr>
            <a:spLocks noChangeArrowheads="1"/>
          </p:cNvSpPr>
          <p:nvPr/>
        </p:nvSpPr>
        <p:spPr bwMode="auto">
          <a:xfrm>
            <a:off x="5051425" y="2759075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3" name="Oval 43"/>
          <p:cNvSpPr>
            <a:spLocks noChangeArrowheads="1"/>
          </p:cNvSpPr>
          <p:nvPr/>
        </p:nvSpPr>
        <p:spPr bwMode="auto">
          <a:xfrm>
            <a:off x="5006975" y="267652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4" name="Oval 44"/>
          <p:cNvSpPr>
            <a:spLocks noChangeArrowheads="1"/>
          </p:cNvSpPr>
          <p:nvPr/>
        </p:nvSpPr>
        <p:spPr bwMode="auto">
          <a:xfrm>
            <a:off x="3203575" y="2187575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5" name="Oval 45"/>
          <p:cNvSpPr>
            <a:spLocks noChangeArrowheads="1"/>
          </p:cNvSpPr>
          <p:nvPr/>
        </p:nvSpPr>
        <p:spPr bwMode="auto">
          <a:xfrm>
            <a:off x="3057525" y="19843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68" name="Oval 46"/>
          <p:cNvSpPr>
            <a:spLocks noChangeArrowheads="1"/>
          </p:cNvSpPr>
          <p:nvPr/>
        </p:nvSpPr>
        <p:spPr bwMode="auto">
          <a:xfrm>
            <a:off x="3686175" y="2003425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7" name="Oval 47"/>
          <p:cNvSpPr>
            <a:spLocks noChangeArrowheads="1"/>
          </p:cNvSpPr>
          <p:nvPr/>
        </p:nvSpPr>
        <p:spPr bwMode="auto">
          <a:xfrm>
            <a:off x="3521075" y="19716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70" name="Oval 48"/>
          <p:cNvSpPr>
            <a:spLocks noChangeArrowheads="1"/>
          </p:cNvSpPr>
          <p:nvPr/>
        </p:nvSpPr>
        <p:spPr bwMode="auto">
          <a:xfrm>
            <a:off x="4352925" y="2079625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9" name="Oval 49"/>
          <p:cNvSpPr>
            <a:spLocks noChangeArrowheads="1"/>
          </p:cNvSpPr>
          <p:nvPr/>
        </p:nvSpPr>
        <p:spPr bwMode="auto">
          <a:xfrm>
            <a:off x="4308475" y="19970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0" name="Oval 50"/>
          <p:cNvSpPr>
            <a:spLocks noChangeArrowheads="1"/>
          </p:cNvSpPr>
          <p:nvPr/>
        </p:nvSpPr>
        <p:spPr bwMode="auto">
          <a:xfrm>
            <a:off x="5013325" y="2149475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1" name="Oval 51"/>
          <p:cNvSpPr>
            <a:spLocks noChangeArrowheads="1"/>
          </p:cNvSpPr>
          <p:nvPr/>
        </p:nvSpPr>
        <p:spPr bwMode="auto">
          <a:xfrm>
            <a:off x="4886325" y="1984375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2" name="Oval 52"/>
          <p:cNvSpPr>
            <a:spLocks noChangeArrowheads="1"/>
          </p:cNvSpPr>
          <p:nvPr/>
        </p:nvSpPr>
        <p:spPr bwMode="auto">
          <a:xfrm>
            <a:off x="1824038" y="1498600"/>
            <a:ext cx="304800" cy="323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3" name="Oval 53"/>
          <p:cNvSpPr>
            <a:spLocks noChangeArrowheads="1"/>
          </p:cNvSpPr>
          <p:nvPr/>
        </p:nvSpPr>
        <p:spPr bwMode="auto">
          <a:xfrm>
            <a:off x="1176338" y="1422400"/>
            <a:ext cx="457200" cy="476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4" name="Oval 54"/>
          <p:cNvSpPr>
            <a:spLocks noChangeArrowheads="1"/>
          </p:cNvSpPr>
          <p:nvPr/>
        </p:nvSpPr>
        <p:spPr bwMode="auto">
          <a:xfrm>
            <a:off x="947738" y="128905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5" name="Oval 55"/>
          <p:cNvSpPr>
            <a:spLocks noChangeArrowheads="1"/>
          </p:cNvSpPr>
          <p:nvPr/>
        </p:nvSpPr>
        <p:spPr bwMode="auto">
          <a:xfrm>
            <a:off x="433388" y="13652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6" name="Oval 56"/>
          <p:cNvSpPr>
            <a:spLocks noChangeArrowheads="1"/>
          </p:cNvSpPr>
          <p:nvPr/>
        </p:nvSpPr>
        <p:spPr bwMode="auto">
          <a:xfrm>
            <a:off x="1639888" y="1295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7" name="Oval 57"/>
          <p:cNvSpPr>
            <a:spLocks noChangeArrowheads="1"/>
          </p:cNvSpPr>
          <p:nvPr/>
        </p:nvSpPr>
        <p:spPr bwMode="auto">
          <a:xfrm>
            <a:off x="2268538" y="1314450"/>
            <a:ext cx="590550" cy="609600"/>
          </a:xfrm>
          <a:prstGeom prst="ellipse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8" name="Oval 58"/>
          <p:cNvSpPr>
            <a:spLocks noChangeArrowheads="1"/>
          </p:cNvSpPr>
          <p:nvPr/>
        </p:nvSpPr>
        <p:spPr bwMode="auto">
          <a:xfrm>
            <a:off x="2103438" y="12827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2" name="Text Box 62"/>
          <p:cNvSpPr txBox="1">
            <a:spLocks noChangeArrowheads="1"/>
          </p:cNvSpPr>
          <p:nvPr/>
        </p:nvSpPr>
        <p:spPr bwMode="auto">
          <a:xfrm>
            <a:off x="3844925" y="6465888"/>
            <a:ext cx="1476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/>
              <a:t>t=0 - 60fs</a:t>
            </a:r>
          </a:p>
        </p:txBody>
      </p:sp>
      <p:sp>
        <p:nvSpPr>
          <p:cNvPr id="56384" name="Text Box 64"/>
          <p:cNvSpPr txBox="1">
            <a:spLocks noChangeArrowheads="1"/>
          </p:cNvSpPr>
          <p:nvPr/>
        </p:nvSpPr>
        <p:spPr bwMode="auto">
          <a:xfrm>
            <a:off x="5362575" y="6484938"/>
            <a:ext cx="1485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t &gt; 60fs</a:t>
            </a:r>
          </a:p>
        </p:txBody>
      </p:sp>
      <p:sp>
        <p:nvSpPr>
          <p:cNvPr id="56386" name="Text Box 66"/>
          <p:cNvSpPr txBox="1">
            <a:spLocks noChangeArrowheads="1"/>
          </p:cNvSpPr>
          <p:nvPr/>
        </p:nvSpPr>
        <p:spPr bwMode="auto">
          <a:xfrm>
            <a:off x="4556916" y="1143009"/>
            <a:ext cx="2821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„oscillate“</a:t>
            </a:r>
            <a:endParaRPr lang="en-US" sz="2000" dirty="0"/>
          </a:p>
        </p:txBody>
      </p:sp>
      <p:sp>
        <p:nvSpPr>
          <p:cNvPr id="56387" name="Text Box 67"/>
          <p:cNvSpPr txBox="1">
            <a:spLocks noChangeArrowheads="1"/>
          </p:cNvSpPr>
          <p:nvPr/>
        </p:nvSpPr>
        <p:spPr bwMode="auto">
          <a:xfrm>
            <a:off x="4556125" y="1144596"/>
            <a:ext cx="3676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protons escape</a:t>
            </a:r>
            <a:endParaRPr lang="en-US" sz="2000" dirty="0"/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auto">
          <a:xfrm>
            <a:off x="4554497" y="1141780"/>
            <a:ext cx="3132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stay in foil</a:t>
            </a:r>
            <a:endParaRPr lang="en-US" sz="2000" dirty="0"/>
          </a:p>
        </p:txBody>
      </p:sp>
      <p:sp>
        <p:nvSpPr>
          <p:cNvPr id="56422" name="AutoShape 102"/>
          <p:cNvSpPr>
            <a:spLocks/>
          </p:cNvSpPr>
          <p:nvPr/>
        </p:nvSpPr>
        <p:spPr bwMode="auto">
          <a:xfrm rot="5400000">
            <a:off x="4104482" y="4428331"/>
            <a:ext cx="406400" cy="2465387"/>
          </a:xfrm>
          <a:prstGeom prst="rightBrace">
            <a:avLst>
              <a:gd name="adj1" fmla="val 505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423" name="Text Box 103"/>
          <p:cNvSpPr txBox="1">
            <a:spLocks noChangeArrowheads="1"/>
          </p:cNvSpPr>
          <p:nvPr/>
        </p:nvSpPr>
        <p:spPr bwMode="auto">
          <a:xfrm>
            <a:off x="3511550" y="5881509"/>
            <a:ext cx="2089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/>
              <a:t>charge: neutral</a:t>
            </a:r>
            <a:endParaRPr lang="en-US" sz="2000"/>
          </a:p>
        </p:txBody>
      </p:sp>
      <p:sp>
        <p:nvSpPr>
          <p:cNvPr id="56424" name="Text Box 104"/>
          <p:cNvSpPr txBox="1">
            <a:spLocks noChangeArrowheads="1"/>
          </p:cNvSpPr>
          <p:nvPr/>
        </p:nvSpPr>
        <p:spPr bwMode="auto">
          <a:xfrm>
            <a:off x="3759200" y="5908675"/>
            <a:ext cx="1335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charge: +</a:t>
            </a:r>
            <a:endParaRPr lang="en-US" sz="2000" dirty="0"/>
          </a:p>
        </p:txBody>
      </p:sp>
      <p:sp>
        <p:nvSpPr>
          <p:cNvPr id="56426" name="AutoShape 106"/>
          <p:cNvSpPr>
            <a:spLocks/>
          </p:cNvSpPr>
          <p:nvPr/>
        </p:nvSpPr>
        <p:spPr bwMode="auto">
          <a:xfrm rot="5400000">
            <a:off x="6508751" y="5448300"/>
            <a:ext cx="393700" cy="479425"/>
          </a:xfrm>
          <a:prstGeom prst="rightBrace">
            <a:avLst>
              <a:gd name="adj1" fmla="val 101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427" name="Text Box 107"/>
          <p:cNvSpPr txBox="1">
            <a:spLocks noChangeArrowheads="1"/>
          </p:cNvSpPr>
          <p:nvPr/>
        </p:nvSpPr>
        <p:spPr bwMode="auto">
          <a:xfrm>
            <a:off x="6302375" y="5902325"/>
            <a:ext cx="1306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/>
              <a:t>charge: -</a:t>
            </a:r>
            <a:endParaRPr lang="en-US" sz="2000"/>
          </a:p>
        </p:txBody>
      </p:sp>
      <p:sp>
        <p:nvSpPr>
          <p:cNvPr id="56428" name="AutoShape 108"/>
          <p:cNvSpPr>
            <a:spLocks noChangeArrowheads="1"/>
          </p:cNvSpPr>
          <p:nvPr/>
        </p:nvSpPr>
        <p:spPr bwMode="auto">
          <a:xfrm>
            <a:off x="5307013" y="1822450"/>
            <a:ext cx="1155700" cy="122238"/>
          </a:xfrm>
          <a:prstGeom prst="rightArrow">
            <a:avLst>
              <a:gd name="adj1" fmla="val 50000"/>
              <a:gd name="adj2" fmla="val 23636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429" name="Text Box 109"/>
          <p:cNvSpPr txBox="1">
            <a:spLocks noChangeArrowheads="1"/>
          </p:cNvSpPr>
          <p:nvPr/>
        </p:nvSpPr>
        <p:spPr bwMode="auto">
          <a:xfrm>
            <a:off x="5600700" y="1524000"/>
            <a:ext cx="561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56430" name="AutoShape 110"/>
          <p:cNvSpPr>
            <a:spLocks noChangeArrowheads="1"/>
          </p:cNvSpPr>
          <p:nvPr/>
        </p:nvSpPr>
        <p:spPr bwMode="auto">
          <a:xfrm>
            <a:off x="5688013" y="1568450"/>
            <a:ext cx="185737" cy="42863"/>
          </a:xfrm>
          <a:prstGeom prst="rightArrow">
            <a:avLst>
              <a:gd name="adj1" fmla="val 50000"/>
              <a:gd name="adj2" fmla="val 10833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431" name="Text Box 111"/>
          <p:cNvSpPr txBox="1">
            <a:spLocks noChangeArrowheads="1"/>
          </p:cNvSpPr>
          <p:nvPr/>
        </p:nvSpPr>
        <p:spPr bwMode="auto">
          <a:xfrm>
            <a:off x="3419474" y="5879384"/>
            <a:ext cx="2454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charge: neutral / +</a:t>
            </a:r>
            <a:endParaRPr lang="en-US" sz="2000" dirty="0"/>
          </a:p>
        </p:txBody>
      </p:sp>
      <p:sp>
        <p:nvSpPr>
          <p:cNvPr id="74" name="Textfeld 73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220"/>
            <a:ext cx="9144000" cy="877520"/>
          </a:xfrm>
        </p:spPr>
        <p:txBody>
          <a:bodyPr/>
          <a:lstStyle/>
          <a:p>
            <a:r>
              <a:rPr lang="de-DE" sz="2800" dirty="0" smtClean="0"/>
              <a:t>Model; 2</a:t>
            </a:r>
            <a:r>
              <a:rPr lang="de-DE" sz="2800" baseline="30000" dirty="0" smtClean="0"/>
              <a:t>nd</a:t>
            </a:r>
            <a:r>
              <a:rPr lang="de-DE" sz="2800" dirty="0" smtClean="0"/>
              <a:t> </a:t>
            </a:r>
            <a:r>
              <a:rPr lang="de-DE" sz="2800" dirty="0" err="1" smtClean="0"/>
              <a:t>step</a:t>
            </a:r>
            <a:r>
              <a:rPr lang="de-DE" sz="2800" dirty="0" smtClean="0"/>
              <a:t>:</a:t>
            </a:r>
            <a:r>
              <a:rPr lang="de-DE" sz="2800" baseline="0" dirty="0" smtClean="0"/>
              <a:t> post-</a:t>
            </a:r>
            <a:r>
              <a:rPr lang="de-DE" sz="2800" baseline="0" dirty="0" err="1" smtClean="0"/>
              <a:t>acceleration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5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549 0 " pathEditMode="relative" ptsTypes="AA">
                                      <p:cBhvr>
                                        <p:cTn id="65" dur="2000" fill="hold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549 0 " pathEditMode="relative" ptsTypes="AA">
                                      <p:cBhvr>
                                        <p:cTn id="67" dur="20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0023 L 0.02778 0.001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6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401 -0.0152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76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549 0 " pathEditMode="relative" ptsTypes="AA">
                                      <p:cBhvr>
                                        <p:cTn id="73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549 0 " pathEditMode="relative" ptsTypes="AA">
                                      <p:cBhvr>
                                        <p:cTn id="75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639 0 " pathEditMode="relative" ptsTypes="AA">
                                      <p:cBhvr>
                                        <p:cTn id="77" dur="20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7552 -0.0111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5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639 0 " pathEditMode="relative" ptsTypes="AA">
                                      <p:cBhvr>
                                        <p:cTn id="81" dur="2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639 0 " pathEditMode="relative" ptsTypes="AA">
                                      <p:cBhvr>
                                        <p:cTn id="83" dur="2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4775 -0.000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4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-0.0037 L 0.24062 -0.0048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-6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6694E-7 L 0.23281 -0.0041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20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93 L 0.24514 -0.0009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56396E-6 L 0.24462 0.0027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13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566E-7 L 0.25243 1.1566E-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85 0 " pathEditMode="relative" ptsTypes="AA">
                                      <p:cBhvr>
                                        <p:cTn id="97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5293E-6 L 0.1783 0.0485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242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40042E-7 L 0.23386 0.0673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335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2674E-6 L 0.19722 0.0460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229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693E-6 L 0.21979 0.0619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31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1781E-6 L 0.16441 0.0460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229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3727E-6 L 0.09514 -0.02776 " pathEditMode="relative" ptsTypes="AA">
                                      <p:cBhvr>
                                        <p:cTn id="138" dur="2000" fill="hold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49179E-6 L 0.29097 0.04349 " pathEditMode="relative" ptsTypes="AA">
                                      <p:cBhvr>
                                        <p:cTn id="140" dur="20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66736E-7 L 0.20486 -0.00139 " pathEditMode="relative" ptsTypes="AA">
                                      <p:cBhvr>
                                        <p:cTn id="142" dur="20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65811E-6 L 0.14253 -0.02775 " pathEditMode="relative" ptsTypes="AA">
                                      <p:cBhvr>
                                        <p:cTn id="144" dur="20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45431E-6 L 0.28316 0.03169 " pathEditMode="relative" ptsTypes="AA">
                                      <p:cBhvr>
                                        <p:cTn id="146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0842E-6 L 0.0823 -0.05552 " pathEditMode="relative" ptsTypes="AA">
                                      <p:cBhvr>
                                        <p:cTn id="148" dur="2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79366E-7 L 0.20886 -0.00277 " pathEditMode="relative" ptsTypes="AA">
                                      <p:cBhvr>
                                        <p:cTn id="150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63 -0.00487 L -0.00295 -0.00209 " pathEditMode="relative" ptsTypes="AA">
                                      <p:cBhvr>
                                        <p:cTn id="162" dur="200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1000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3 0.04858 L 0.00296 -0.00139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249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-0.00417 L -0.00382 -0.00139 " pathEditMode="relative" ptsTypes="AA">
                                      <p:cBhvr>
                                        <p:cTn id="184" dur="20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86 0.06731 L 0.40313 0.06731 " pathEditMode="relative" ptsTypes="AA">
                                      <p:cBhvr>
                                        <p:cTn id="186" dur="20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-0.00092 L -0.00538 -0.00092 " pathEditMode="relative" ptsTypes="AA">
                                      <p:cBhvr>
                                        <p:cTn id="188" dur="20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3 0.04604 L -0.00086 -0.00277 " pathEditMode="relative" ptsTypes="AA">
                                      <p:cBhvr>
                                        <p:cTn id="190" dur="2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2 0.00277 L -0.00296 0.00138 " pathEditMode="relative" ptsTypes="AA">
                                      <p:cBhvr>
                                        <p:cTn id="192" dur="2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79 0.06199 L 0.40799 0.06199 " pathEditMode="relative" ptsTypes="AA">
                                      <p:cBhvr>
                                        <p:cTn id="194" dur="2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3 1.1566E-7 L -0.00208 0.0027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139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38 0.08976 L -0.00782 0.0277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31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86 6.03747E-6 L -0.01788 0.00116 " pathEditMode="relative" ptsTypes="AA">
                                      <p:cBhvr>
                                        <p:cTn id="200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14 -0.02776 L 0.2099 -0.02776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87 -0.00139 L 0.33369 -0.00139 " pathEditMode="relative" ptsTypes="AA">
                                      <p:cBhvr>
                                        <p:cTn id="204" dur="20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98 0.04349 L 0.40973 0.04349 " pathEditMode="relative" ptsTypes="AA">
                                      <p:cBhvr>
                                        <p:cTn id="206" dur="20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53 -0.02776 L 0.26736 -0.02776 " pathEditMode="relative" ptsTypes="AA">
                                      <p:cBhvr>
                                        <p:cTn id="208" dur="20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15 0.03168 L 0.40294 0.03168 " pathEditMode="relative" ptsTypes="AA">
                                      <p:cBhvr>
                                        <p:cTn id="210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29 -0.05551 L 0.20694 -0.05551 " pathEditMode="relative" ptsTypes="AA">
                                      <p:cBhvr>
                                        <p:cTn id="212" dur="2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86 -0.00278 L 0.33057 -0.00417 " pathEditMode="relative" ptsTypes="AA">
                                      <p:cBhvr>
                                        <p:cTn id="214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3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26632" grpId="0" animBg="1"/>
      <p:bldP spid="56331" grpId="0" animBg="1"/>
      <p:bldP spid="56332" grpId="0" animBg="1"/>
      <p:bldP spid="56332" grpId="1" animBg="1"/>
      <p:bldP spid="56333" grpId="0" animBg="1"/>
      <p:bldP spid="56333" grpId="1" animBg="1"/>
      <p:bldP spid="56335" grpId="0" animBg="1"/>
      <p:bldP spid="26638" grpId="0" animBg="1"/>
      <p:bldP spid="56338" grpId="0" animBg="1"/>
      <p:bldP spid="56338" grpId="1" animBg="1"/>
      <p:bldP spid="56340" grpId="0" animBg="1"/>
      <p:bldP spid="56340" grpId="1" animBg="1"/>
      <p:bldP spid="56341" grpId="0" animBg="1"/>
      <p:bldP spid="56341" grpId="1" animBg="1"/>
      <p:bldP spid="56342" grpId="0" animBg="1"/>
      <p:bldP spid="56344" grpId="0" animBg="1"/>
      <p:bldP spid="56346" grpId="0" animBg="1"/>
      <p:bldP spid="56346" grpId="1" animBg="1"/>
      <p:bldP spid="56347" grpId="0" animBg="1"/>
      <p:bldP spid="56347" grpId="1" animBg="1"/>
      <p:bldP spid="56348" grpId="0" animBg="1"/>
      <p:bldP spid="56348" grpId="1" animBg="1"/>
      <p:bldP spid="56349" grpId="0" animBg="1"/>
      <p:bldP spid="56349" grpId="1" animBg="1"/>
      <p:bldP spid="56351" grpId="0" animBg="1"/>
      <p:bldP spid="56353" grpId="0" animBg="1"/>
      <p:bldP spid="56353" grpId="1" animBg="1"/>
      <p:bldP spid="56355" grpId="0" animBg="1"/>
      <p:bldP spid="56355" grpId="1" animBg="1"/>
      <p:bldP spid="56356" grpId="0" animBg="1"/>
      <p:bldP spid="56356" grpId="1" animBg="1"/>
      <p:bldP spid="56358" grpId="0" animBg="1"/>
      <p:bldP spid="56359" grpId="0" animBg="1"/>
      <p:bldP spid="56361" grpId="0" animBg="1"/>
      <p:bldP spid="56361" grpId="1" animBg="1"/>
      <p:bldP spid="56363" grpId="0" animBg="1"/>
      <p:bldP spid="56363" grpId="1" animBg="1"/>
      <p:bldP spid="56364" grpId="0" animBg="1"/>
      <p:bldP spid="56364" grpId="1" animBg="1"/>
      <p:bldP spid="56365" grpId="0" animBg="1"/>
      <p:bldP spid="56367" grpId="0" animBg="1"/>
      <p:bldP spid="56369" grpId="0" animBg="1"/>
      <p:bldP spid="56369" grpId="1" animBg="1"/>
      <p:bldP spid="56370" grpId="0" animBg="1"/>
      <p:bldP spid="56370" grpId="1" animBg="1"/>
      <p:bldP spid="56371" grpId="0" animBg="1"/>
      <p:bldP spid="56371" grpId="1" animBg="1"/>
      <p:bldP spid="56372" grpId="0" animBg="1"/>
      <p:bldP spid="56373" grpId="0" animBg="1"/>
      <p:bldP spid="56374" grpId="0" animBg="1"/>
      <p:bldP spid="56375" grpId="0" animBg="1"/>
      <p:bldP spid="56376" grpId="0" animBg="1"/>
      <p:bldP spid="56377" grpId="0" animBg="1"/>
      <p:bldP spid="56378" grpId="0" animBg="1"/>
      <p:bldP spid="56382" grpId="0"/>
      <p:bldP spid="56384" grpId="0"/>
      <p:bldP spid="56384" grpId="1"/>
      <p:bldP spid="56386" grpId="0"/>
      <p:bldP spid="56386" grpId="1"/>
      <p:bldP spid="56387" grpId="0"/>
      <p:bldP spid="56387" grpId="1"/>
      <p:bldP spid="56401" grpId="0"/>
      <p:bldP spid="56422" grpId="0" animBg="1"/>
      <p:bldP spid="56423" grpId="0"/>
      <p:bldP spid="56424" grpId="0"/>
      <p:bldP spid="56424" grpId="1"/>
      <p:bldP spid="56426" grpId="0" animBg="1"/>
      <p:bldP spid="56426" grpId="1" animBg="1"/>
      <p:bldP spid="56427" grpId="0"/>
      <p:bldP spid="56428" grpId="0" animBg="1"/>
      <p:bldP spid="56428" grpId="1" animBg="1"/>
      <p:bldP spid="56429" grpId="0"/>
      <p:bldP spid="56430" grpId="0" animBg="1"/>
      <p:bldP spid="56430" grpId="1" animBg="1"/>
      <p:bldP spid="564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152650" y="2524125"/>
            <a:ext cx="1781175" cy="18383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1" name="Rectangle 30"/>
          <p:cNvSpPr>
            <a:spLocks noChangeArrowheads="1"/>
          </p:cNvSpPr>
          <p:nvPr/>
        </p:nvSpPr>
        <p:spPr bwMode="auto">
          <a:xfrm rot="636402">
            <a:off x="2092325" y="2309813"/>
            <a:ext cx="1981200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172" name="Rectangle 31"/>
          <p:cNvSpPr>
            <a:spLocks noChangeArrowheads="1"/>
          </p:cNvSpPr>
          <p:nvPr/>
        </p:nvSpPr>
        <p:spPr bwMode="auto">
          <a:xfrm rot="-662498">
            <a:off x="2074863" y="4064000"/>
            <a:ext cx="1981200" cy="569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98" name="AutoShape 30"/>
          <p:cNvSpPr>
            <a:spLocks noChangeArrowheads="1"/>
          </p:cNvSpPr>
          <p:nvPr/>
        </p:nvSpPr>
        <p:spPr bwMode="auto">
          <a:xfrm rot="10800000">
            <a:off x="4165600" y="2679700"/>
            <a:ext cx="1143000" cy="1600200"/>
          </a:xfrm>
          <a:prstGeom prst="moon">
            <a:avLst>
              <a:gd name="adj" fmla="val 40690"/>
            </a:avLst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10800000"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4067175" y="3055938"/>
            <a:ext cx="76200" cy="839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76" name="Rectangle 24"/>
          <p:cNvSpPr>
            <a:spLocks noChangeArrowheads="1"/>
          </p:cNvSpPr>
          <p:nvPr/>
        </p:nvSpPr>
        <p:spPr bwMode="auto">
          <a:xfrm flipH="1">
            <a:off x="3937000" y="1997075"/>
            <a:ext cx="44450" cy="1066800"/>
          </a:xfrm>
          <a:prstGeom prst="rect">
            <a:avLst/>
          </a:prstGeom>
          <a:solidFill>
            <a:srgbClr val="06B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3082926" y="5346700"/>
            <a:ext cx="160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6B623"/>
                </a:solidFill>
                <a:latin typeface="Calibri" pitchFamily="34" charset="0"/>
              </a:rPr>
              <a:t>ions  accelerated by light pressure</a:t>
            </a:r>
            <a:endParaRPr lang="ru-RU" sz="1400" b="1" dirty="0">
              <a:solidFill>
                <a:srgbClr val="06B623"/>
              </a:solidFill>
              <a:latin typeface="Calibri" pitchFamily="34" charset="0"/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5156199" y="4089400"/>
            <a:ext cx="2262031" cy="5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FF0000"/>
                </a:solidFill>
                <a:latin typeface="Calibri" pitchFamily="34" charset="0"/>
              </a:rPr>
              <a:t>protons, accelerated in field of  charge separation</a:t>
            </a:r>
            <a:endParaRPr lang="en-US" sz="1400" b="1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 flipV="1">
            <a:off x="4318000" y="3975100"/>
            <a:ext cx="1143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5951538" y="2052638"/>
            <a:ext cx="175002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smtClean="0">
                <a:latin typeface="Calibri" pitchFamily="34" charset="0"/>
              </a:rPr>
              <a:t>electrons expelled from focus </a:t>
            </a:r>
          </a:p>
        </p:txBody>
      </p:sp>
      <p:sp>
        <p:nvSpPr>
          <p:cNvPr id="84008" name="Line 40"/>
          <p:cNvSpPr>
            <a:spLocks noChangeShapeType="1"/>
          </p:cNvSpPr>
          <p:nvPr/>
        </p:nvSpPr>
        <p:spPr bwMode="auto">
          <a:xfrm flipH="1" flipV="1">
            <a:off x="5827713" y="3738563"/>
            <a:ext cx="14287" cy="46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2" name="Rectangle 41"/>
          <p:cNvSpPr>
            <a:spLocks noChangeArrowheads="1"/>
          </p:cNvSpPr>
          <p:nvPr/>
        </p:nvSpPr>
        <p:spPr bwMode="auto">
          <a:xfrm>
            <a:off x="5370513" y="1038225"/>
            <a:ext cx="377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US" sz="1200"/>
              <a:t>S. S. Bulanov, et al., Med. Phys. </a:t>
            </a:r>
            <a:r>
              <a:rPr lang="en-US" sz="1200" b="1"/>
              <a:t>35</a:t>
            </a:r>
            <a:r>
              <a:rPr lang="en-US" sz="1200"/>
              <a:t> (5), 2008.</a:t>
            </a:r>
          </a:p>
          <a:p>
            <a:pPr defTabSz="457200"/>
            <a:r>
              <a:rPr lang="en-US" sz="1200"/>
              <a:t>S. S. Bulanov, et al., Phys. Rev. E </a:t>
            </a:r>
            <a:r>
              <a:rPr lang="en-US" sz="1200" b="1"/>
              <a:t>78</a:t>
            </a:r>
            <a:r>
              <a:rPr lang="en-US" sz="1200"/>
              <a:t>, 026412 (2008)</a:t>
            </a:r>
            <a:r>
              <a:rPr lang="en-US" sz="1200">
                <a:solidFill>
                  <a:srgbClr val="558ED5"/>
                </a:solidFill>
              </a:rPr>
              <a:t> </a:t>
            </a:r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3937000" y="3060700"/>
            <a:ext cx="42863" cy="838200"/>
          </a:xfrm>
          <a:prstGeom prst="rect">
            <a:avLst/>
          </a:prstGeom>
          <a:solidFill>
            <a:srgbClr val="06B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84" name="Rectangle 24"/>
          <p:cNvSpPr>
            <a:spLocks noChangeArrowheads="1"/>
          </p:cNvSpPr>
          <p:nvPr/>
        </p:nvSpPr>
        <p:spPr bwMode="auto">
          <a:xfrm flipH="1">
            <a:off x="3976688" y="1992313"/>
            <a:ext cx="44450" cy="1066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85" name="Rectangle 24"/>
          <p:cNvSpPr>
            <a:spLocks noChangeArrowheads="1"/>
          </p:cNvSpPr>
          <p:nvPr/>
        </p:nvSpPr>
        <p:spPr bwMode="auto">
          <a:xfrm flipH="1">
            <a:off x="4019550" y="1993900"/>
            <a:ext cx="44450" cy="1066800"/>
          </a:xfrm>
          <a:prstGeom prst="rect">
            <a:avLst/>
          </a:prstGeom>
          <a:solidFill>
            <a:srgbClr val="06B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86" name="Rectangle 24"/>
          <p:cNvSpPr>
            <a:spLocks noChangeArrowheads="1"/>
          </p:cNvSpPr>
          <p:nvPr/>
        </p:nvSpPr>
        <p:spPr bwMode="auto">
          <a:xfrm flipH="1">
            <a:off x="4059238" y="1989138"/>
            <a:ext cx="44450" cy="1066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87" name="Rectangle 24"/>
          <p:cNvSpPr>
            <a:spLocks noChangeArrowheads="1"/>
          </p:cNvSpPr>
          <p:nvPr/>
        </p:nvSpPr>
        <p:spPr bwMode="auto">
          <a:xfrm flipH="1">
            <a:off x="4102100" y="1990725"/>
            <a:ext cx="44450" cy="1066800"/>
          </a:xfrm>
          <a:prstGeom prst="rect">
            <a:avLst/>
          </a:prstGeom>
          <a:solidFill>
            <a:srgbClr val="06B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88" name="Rectangle 24"/>
          <p:cNvSpPr>
            <a:spLocks noChangeArrowheads="1"/>
          </p:cNvSpPr>
          <p:nvPr/>
        </p:nvSpPr>
        <p:spPr bwMode="auto">
          <a:xfrm flipH="1">
            <a:off x="3938588" y="3895725"/>
            <a:ext cx="44450" cy="1066800"/>
          </a:xfrm>
          <a:prstGeom prst="rect">
            <a:avLst/>
          </a:prstGeom>
          <a:solidFill>
            <a:srgbClr val="06B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89" name="Rectangle 24"/>
          <p:cNvSpPr>
            <a:spLocks noChangeArrowheads="1"/>
          </p:cNvSpPr>
          <p:nvPr/>
        </p:nvSpPr>
        <p:spPr bwMode="auto">
          <a:xfrm flipH="1">
            <a:off x="3976688" y="3895725"/>
            <a:ext cx="42862" cy="1066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90" name="Rectangle 24"/>
          <p:cNvSpPr>
            <a:spLocks noChangeArrowheads="1"/>
          </p:cNvSpPr>
          <p:nvPr/>
        </p:nvSpPr>
        <p:spPr bwMode="auto">
          <a:xfrm flipH="1">
            <a:off x="4017963" y="3895725"/>
            <a:ext cx="47625" cy="1066800"/>
          </a:xfrm>
          <a:prstGeom prst="rect">
            <a:avLst/>
          </a:prstGeom>
          <a:solidFill>
            <a:srgbClr val="06B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91" name="Rectangle 24"/>
          <p:cNvSpPr>
            <a:spLocks noChangeArrowheads="1"/>
          </p:cNvSpPr>
          <p:nvPr/>
        </p:nvSpPr>
        <p:spPr bwMode="auto">
          <a:xfrm flipH="1">
            <a:off x="4056062" y="3892550"/>
            <a:ext cx="46831" cy="1071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 flipH="1">
            <a:off x="4100513" y="3895725"/>
            <a:ext cx="46037" cy="1066800"/>
          </a:xfrm>
          <a:prstGeom prst="rect">
            <a:avLst/>
          </a:prstGeom>
          <a:solidFill>
            <a:srgbClr val="06B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3976688" y="3059113"/>
            <a:ext cx="42862" cy="841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4019550" y="3059113"/>
            <a:ext cx="42863" cy="838200"/>
          </a:xfrm>
          <a:prstGeom prst="rect">
            <a:avLst/>
          </a:prstGeom>
          <a:solidFill>
            <a:srgbClr val="06B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056063" y="3059113"/>
            <a:ext cx="44450" cy="839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100513" y="3057525"/>
            <a:ext cx="46037" cy="838200"/>
          </a:xfrm>
          <a:prstGeom prst="rect">
            <a:avLst/>
          </a:prstGeom>
          <a:solidFill>
            <a:srgbClr val="06B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197" name="Text Box 32"/>
          <p:cNvSpPr txBox="1">
            <a:spLocks noChangeArrowheads="1"/>
          </p:cNvSpPr>
          <p:nvPr/>
        </p:nvSpPr>
        <p:spPr bwMode="auto">
          <a:xfrm>
            <a:off x="361950" y="1628775"/>
            <a:ext cx="2714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I &gt;</a:t>
            </a:r>
            <a:r>
              <a:rPr lang="de-DE" sz="2000" dirty="0" smtClean="0"/>
              <a:t>10</a:t>
            </a:r>
            <a:r>
              <a:rPr lang="de-DE" sz="2000" baseline="30000" dirty="0" smtClean="0"/>
              <a:t>21…22 </a:t>
            </a:r>
            <a:r>
              <a:rPr lang="de-DE" sz="2000" dirty="0"/>
              <a:t>W/cm²</a:t>
            </a:r>
          </a:p>
        </p:txBody>
      </p:sp>
      <p:sp>
        <p:nvSpPr>
          <p:cNvPr id="7198" name="Rectangle 33"/>
          <p:cNvSpPr>
            <a:spLocks noChangeArrowheads="1"/>
          </p:cNvSpPr>
          <p:nvPr/>
        </p:nvSpPr>
        <p:spPr bwMode="auto">
          <a:xfrm>
            <a:off x="0" y="1228725"/>
            <a:ext cx="86772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smtClean="0"/>
              <a:t>Directed Coulomb Explosion (DCE)</a:t>
            </a:r>
            <a:endParaRPr lang="en-US" sz="2000"/>
          </a:p>
        </p:txBody>
      </p:sp>
      <p:sp>
        <p:nvSpPr>
          <p:cNvPr id="32" name="Textfeld 31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13</a:t>
            </a:r>
            <a:endParaRPr lang="de-DE" dirty="0"/>
          </a:p>
        </p:txBody>
      </p:sp>
      <p:pic>
        <p:nvPicPr>
          <p:cNvPr id="55298" name="Picture 2" descr="C:\Users\Bastian Aurand\Desktop\PP Seminar April 2012\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599781"/>
            <a:ext cx="25050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hteck 35"/>
          <p:cNvSpPr/>
          <p:nvPr/>
        </p:nvSpPr>
        <p:spPr>
          <a:xfrm>
            <a:off x="7077022" y="6309976"/>
            <a:ext cx="1635125" cy="238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7307210" y="6294972"/>
            <a:ext cx="180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energy</a:t>
            </a:r>
            <a:r>
              <a:rPr lang="de-DE" sz="1400" dirty="0" smtClean="0"/>
              <a:t> [</a:t>
            </a:r>
            <a:r>
              <a:rPr lang="de-DE" sz="1400" dirty="0" err="1" smtClean="0"/>
              <a:t>MeV</a:t>
            </a:r>
            <a:r>
              <a:rPr lang="de-DE" sz="1400" dirty="0" smtClean="0"/>
              <a:t>/u]</a:t>
            </a:r>
            <a:endParaRPr lang="de-DE" sz="1400" dirty="0"/>
          </a:p>
        </p:txBody>
      </p:sp>
      <p:sp>
        <p:nvSpPr>
          <p:cNvPr id="38" name="Rechteck 37"/>
          <p:cNvSpPr/>
          <p:nvPr/>
        </p:nvSpPr>
        <p:spPr>
          <a:xfrm rot="16200000">
            <a:off x="6048772" y="5318607"/>
            <a:ext cx="1180306" cy="23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 rot="16200000">
            <a:off x="5703786" y="4901841"/>
            <a:ext cx="180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particles</a:t>
            </a:r>
            <a:endParaRPr lang="de-DE" sz="1400" dirty="0"/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-1" y="7939"/>
            <a:ext cx="9108351" cy="868362"/>
          </a:xfrm>
        </p:spPr>
        <p:txBody>
          <a:bodyPr/>
          <a:lstStyle/>
          <a:p>
            <a:r>
              <a:rPr lang="de-DE" sz="2800" dirty="0" err="1" smtClean="0"/>
              <a:t>Directed</a:t>
            </a:r>
            <a:r>
              <a:rPr lang="de-DE" sz="2800" dirty="0" smtClean="0"/>
              <a:t> Coulomb Explosion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985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5134E-6 L 0.15416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6B623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6B623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5134E-6 L 0.15416 -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5134E-6 L 0.15416 -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5134E-6 L 0.15416 -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5134E-6 L 0.15416 -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5134E-6 L 0.1875 -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399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0417 L 0.18645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8" grpId="1" animBg="1"/>
      <p:bldP spid="83998" grpId="0" animBg="1"/>
      <p:bldP spid="83998" grpId="1" animBg="1"/>
      <p:bldP spid="83998" grpId="2" animBg="1"/>
      <p:bldP spid="83997" grpId="0" animBg="1"/>
      <p:bldP spid="83999" grpId="0"/>
      <p:bldP spid="84000" grpId="0"/>
      <p:bldP spid="84002" grpId="0" animBg="1"/>
      <p:bldP spid="84003" grpId="0"/>
      <p:bldP spid="84008" grpId="0" animBg="1"/>
      <p:bldP spid="83994" grpId="0" animBg="1"/>
      <p:bldP spid="2" grpId="0" animBg="1"/>
      <p:bldP spid="3" grpId="0" animBg="1"/>
      <p:bldP spid="4" grpId="0" animBg="1"/>
      <p:bldP spid="5" grpId="0" animBg="1"/>
      <p:bldP spid="36" grpId="0" animBg="1"/>
      <p:bldP spid="37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Influencing the acceleration process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13081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How to influence the acceleration process to improve the collective part?</a:t>
            </a:r>
            <a:endParaRPr lang="en-US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2762250" y="2699265"/>
            <a:ext cx="4095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AutoNum type="arabicPeriod"/>
            </a:pPr>
            <a:r>
              <a:rPr lang="en-US" sz="2000" dirty="0" smtClean="0"/>
              <a:t>suppression of TNSA-process</a:t>
            </a:r>
          </a:p>
          <a:p>
            <a:pPr marL="457200" indent="-457200">
              <a:buClr>
                <a:srgbClr val="FF9900"/>
              </a:buClr>
              <a:buAutoNum type="arabicPeriod"/>
            </a:pPr>
            <a:r>
              <a:rPr lang="en-US" sz="2000" dirty="0" smtClean="0"/>
              <a:t>stabilizing the foil</a:t>
            </a:r>
          </a:p>
          <a:p>
            <a:pPr algn="ctr">
              <a:buClr>
                <a:srgbClr val="FFC000"/>
              </a:buClr>
            </a:pPr>
            <a:endParaRPr lang="en-US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44447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induce </a:t>
            </a:r>
            <a:r>
              <a:rPr lang="en-US" sz="2000" dirty="0" err="1" smtClean="0"/>
              <a:t>preplasma</a:t>
            </a:r>
            <a:r>
              <a:rPr lang="en-US" sz="2000" dirty="0" smtClean="0"/>
              <a:t> by 2nd </a:t>
            </a:r>
            <a:r>
              <a:rPr lang="en-US" sz="2000" dirty="0" err="1"/>
              <a:t>p</a:t>
            </a:r>
            <a:r>
              <a:rPr lang="en-US" sz="2000" dirty="0" err="1" smtClean="0"/>
              <a:t>uls</a:t>
            </a:r>
            <a:endParaRPr lang="en-US" sz="2000" dirty="0"/>
          </a:p>
        </p:txBody>
      </p:sp>
      <p:sp>
        <p:nvSpPr>
          <p:cNvPr id="6" name="Pfeil nach unten 5"/>
          <p:cNvSpPr/>
          <p:nvPr/>
        </p:nvSpPr>
        <p:spPr>
          <a:xfrm>
            <a:off x="4498975" y="2015986"/>
            <a:ext cx="146050" cy="683279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4518025" y="3607776"/>
            <a:ext cx="146050" cy="683279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14</a:t>
            </a:r>
            <a:endParaRPr lang="de-DE" dirty="0"/>
          </a:p>
        </p:txBody>
      </p:sp>
      <p:pic>
        <p:nvPicPr>
          <p:cNvPr id="62466" name="Picture 2" descr="E:\Documents and Settings\baurand\Desktop\bitmap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94" y="1033463"/>
            <a:ext cx="7164388" cy="58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6" grpId="0" animBg="1"/>
      <p:bldP spid="6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863975" y="1698625"/>
            <a:ext cx="88900" cy="676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863975" y="2752725"/>
            <a:ext cx="88900" cy="676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863975" y="2365375"/>
            <a:ext cx="88900" cy="387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2847975" y="2352675"/>
            <a:ext cx="1019175" cy="4191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200024" y="2333625"/>
            <a:ext cx="1933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9900"/>
                </a:solidFill>
              </a:rPr>
              <a:t>1. </a:t>
            </a:r>
            <a:r>
              <a:rPr lang="en-US" sz="2000" dirty="0" smtClean="0"/>
              <a:t>ideal case:</a:t>
            </a:r>
            <a:endParaRPr lang="en-US" sz="2000" dirty="0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4397375" y="2387600"/>
            <a:ext cx="1019175" cy="4191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4234545" y="1828800"/>
            <a:ext cx="1480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 err="1" smtClean="0"/>
              <a:t>laser</a:t>
            </a:r>
            <a:r>
              <a:rPr lang="de-DE" sz="2000" dirty="0" smtClean="0"/>
              <a:t> pulse</a:t>
            </a:r>
            <a:endParaRPr lang="de-DE" sz="2000" dirty="0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4152900" y="2266950"/>
            <a:ext cx="1501775" cy="654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H="1">
            <a:off x="4181475" y="2232025"/>
            <a:ext cx="1558925" cy="692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4151313" y="2376488"/>
            <a:ext cx="1554162" cy="412750"/>
          </a:xfrm>
          <a:prstGeom prst="ellipse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41" name="Freeform 17"/>
          <p:cNvSpPr>
            <a:spLocks/>
          </p:cNvSpPr>
          <p:nvPr/>
        </p:nvSpPr>
        <p:spPr bwMode="auto">
          <a:xfrm>
            <a:off x="4268788" y="3019425"/>
            <a:ext cx="1285875" cy="495300"/>
          </a:xfrm>
          <a:custGeom>
            <a:avLst/>
            <a:gdLst>
              <a:gd name="T0" fmla="*/ 2147483647 w 619"/>
              <a:gd name="T1" fmla="*/ 2147483647 h 312"/>
              <a:gd name="T2" fmla="*/ 2147483647 w 619"/>
              <a:gd name="T3" fmla="*/ 2147483647 h 312"/>
              <a:gd name="T4" fmla="*/ 2147483647 w 619"/>
              <a:gd name="T5" fmla="*/ 2147483647 h 312"/>
              <a:gd name="T6" fmla="*/ 2147483647 w 619"/>
              <a:gd name="T7" fmla="*/ 2147483647 h 312"/>
              <a:gd name="T8" fmla="*/ 2147483647 w 619"/>
              <a:gd name="T9" fmla="*/ 2147483647 h 312"/>
              <a:gd name="T10" fmla="*/ 2147483647 w 619"/>
              <a:gd name="T11" fmla="*/ 2147483647 h 312"/>
              <a:gd name="T12" fmla="*/ 2147483647 w 619"/>
              <a:gd name="T13" fmla="*/ 0 h 312"/>
              <a:gd name="T14" fmla="*/ 2147483647 w 619"/>
              <a:gd name="T15" fmla="*/ 2147483647 h 312"/>
              <a:gd name="T16" fmla="*/ 2147483647 w 619"/>
              <a:gd name="T17" fmla="*/ 2147483647 h 312"/>
              <a:gd name="T18" fmla="*/ 2147483647 w 619"/>
              <a:gd name="T19" fmla="*/ 2147483647 h 312"/>
              <a:gd name="T20" fmla="*/ 2147483647 w 619"/>
              <a:gd name="T21" fmla="*/ 2147483647 h 312"/>
              <a:gd name="T22" fmla="*/ 0 w 619"/>
              <a:gd name="T23" fmla="*/ 2147483647 h 312"/>
              <a:gd name="T24" fmla="*/ 2147483647 w 619"/>
              <a:gd name="T25" fmla="*/ 2147483647 h 312"/>
              <a:gd name="T26" fmla="*/ 2147483647 w 619"/>
              <a:gd name="T27" fmla="*/ 2147483647 h 312"/>
              <a:gd name="T28" fmla="*/ 2147483647 w 619"/>
              <a:gd name="T29" fmla="*/ 2147483647 h 312"/>
              <a:gd name="T30" fmla="*/ 2147483647 w 619"/>
              <a:gd name="T31" fmla="*/ 2147483647 h 312"/>
              <a:gd name="T32" fmla="*/ 2147483647 w 619"/>
              <a:gd name="T33" fmla="*/ 2147483647 h 312"/>
              <a:gd name="T34" fmla="*/ 2147483647 w 619"/>
              <a:gd name="T35" fmla="*/ 2147483647 h 3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312">
                <a:moveTo>
                  <a:pt x="614" y="283"/>
                </a:moveTo>
                <a:lnTo>
                  <a:pt x="561" y="220"/>
                </a:lnTo>
                <a:lnTo>
                  <a:pt x="619" y="172"/>
                </a:lnTo>
                <a:lnTo>
                  <a:pt x="571" y="110"/>
                </a:lnTo>
                <a:lnTo>
                  <a:pt x="604" y="52"/>
                </a:lnTo>
                <a:lnTo>
                  <a:pt x="595" y="19"/>
                </a:lnTo>
                <a:lnTo>
                  <a:pt x="547" y="0"/>
                </a:lnTo>
                <a:lnTo>
                  <a:pt x="379" y="28"/>
                </a:lnTo>
                <a:lnTo>
                  <a:pt x="216" y="9"/>
                </a:lnTo>
                <a:lnTo>
                  <a:pt x="62" y="9"/>
                </a:lnTo>
                <a:lnTo>
                  <a:pt x="72" y="72"/>
                </a:lnTo>
                <a:lnTo>
                  <a:pt x="0" y="105"/>
                </a:lnTo>
                <a:lnTo>
                  <a:pt x="96" y="163"/>
                </a:lnTo>
                <a:lnTo>
                  <a:pt x="28" y="220"/>
                </a:lnTo>
                <a:lnTo>
                  <a:pt x="67" y="297"/>
                </a:lnTo>
                <a:lnTo>
                  <a:pt x="196" y="302"/>
                </a:lnTo>
                <a:lnTo>
                  <a:pt x="604" y="312"/>
                </a:lnTo>
                <a:lnTo>
                  <a:pt x="614" y="283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169862" y="4411663"/>
            <a:ext cx="2470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9900"/>
                </a:solidFill>
              </a:rPr>
              <a:t>2. </a:t>
            </a:r>
            <a:r>
              <a:rPr lang="en-US" sz="2000" dirty="0" smtClean="0"/>
              <a:t>realistic case:</a:t>
            </a:r>
            <a:endParaRPr lang="en-US" sz="2000" dirty="0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3932238" y="3925888"/>
            <a:ext cx="2895600" cy="142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3844925" y="3781425"/>
            <a:ext cx="88900" cy="676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3844925" y="4835525"/>
            <a:ext cx="88900" cy="676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3844925" y="4448175"/>
            <a:ext cx="88900" cy="387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98" name="AutoShap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46513" y="3829050"/>
            <a:ext cx="1143000" cy="1600200"/>
          </a:xfrm>
          <a:prstGeom prst="moon">
            <a:avLst>
              <a:gd name="adj" fmla="val 40690"/>
            </a:avLst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10800000"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2600324" y="6302375"/>
            <a:ext cx="5000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stabilizing this process?</a:t>
            </a:r>
            <a:endParaRPr lang="en-US" sz="2000" dirty="0"/>
          </a:p>
        </p:txBody>
      </p:sp>
      <p:sp>
        <p:nvSpPr>
          <p:cNvPr id="77849" name="AutoShape 25"/>
          <p:cNvSpPr>
            <a:spLocks noChangeArrowheads="1"/>
          </p:cNvSpPr>
          <p:nvPr/>
        </p:nvSpPr>
        <p:spPr bwMode="auto">
          <a:xfrm>
            <a:off x="1587500" y="6418263"/>
            <a:ext cx="806450" cy="165100"/>
          </a:xfrm>
          <a:prstGeom prst="rightArrow">
            <a:avLst>
              <a:gd name="adj1" fmla="val 50000"/>
              <a:gd name="adj2" fmla="val 122115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3486149" y="1345842"/>
            <a:ext cx="942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/>
              <a:t>target</a:t>
            </a:r>
            <a:endParaRPr lang="en-US" sz="2000"/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3498850" y="3425646"/>
            <a:ext cx="942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/>
              <a:t>target</a:t>
            </a:r>
            <a:endParaRPr lang="en-US" sz="2000"/>
          </a:p>
        </p:txBody>
      </p:sp>
      <p:sp>
        <p:nvSpPr>
          <p:cNvPr id="26" name="Textfeld 25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/>
          <a:lstStyle/>
          <a:p>
            <a:r>
              <a:rPr lang="de-DE" sz="2800" dirty="0" err="1" smtClean="0"/>
              <a:t>Timeresolved</a:t>
            </a:r>
            <a:r>
              <a:rPr lang="de-DE" sz="2800" dirty="0" smtClean="0"/>
              <a:t> </a:t>
            </a:r>
            <a:r>
              <a:rPr lang="de-DE" sz="2800" dirty="0" err="1" smtClean="0"/>
              <a:t>probing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11303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</a:rPr>
              <a:t>timeresolved</a:t>
            </a:r>
            <a:r>
              <a:rPr lang="en-US" sz="2000" dirty="0">
                <a:solidFill>
                  <a:schemeClr val="tx2"/>
                </a:solidFill>
              </a:rPr>
              <a:t> probing, why?</a:t>
            </a:r>
            <a:endParaRPr lang="en-US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3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22812 0.1965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12 0.19653 L 0.02188 0.1965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1.85185E-6 L 0.09826 0.000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7" dur="3000" fill="hold"/>
                                        <p:tgtEl>
                                          <p:spTgt spid="8399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024 -0.00162 L 0.12118 0.00069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1" grpId="0" animBg="1"/>
      <p:bldP spid="77832" grpId="0" animBg="1"/>
      <p:bldP spid="77832" grpId="1" animBg="1"/>
      <p:bldP spid="77834" grpId="0" animBg="1"/>
      <p:bldP spid="77834" grpId="1" animBg="1"/>
      <p:bldP spid="77835" grpId="0"/>
      <p:bldP spid="77835" grpId="1"/>
      <p:bldP spid="77836" grpId="0" animBg="1"/>
      <p:bldP spid="77836" grpId="1" animBg="1"/>
      <p:bldP spid="77837" grpId="0"/>
      <p:bldP spid="77837" grpId="1"/>
      <p:bldP spid="77838" grpId="0" animBg="1"/>
      <p:bldP spid="77838" grpId="1" animBg="1"/>
      <p:bldP spid="77839" grpId="0" animBg="1"/>
      <p:bldP spid="77839" grpId="1" animBg="1"/>
      <p:bldP spid="77840" grpId="0" animBg="1"/>
      <p:bldP spid="77840" grpId="1" animBg="1"/>
      <p:bldP spid="77841" grpId="0" animBg="1"/>
      <p:bldP spid="77841" grpId="1" animBg="1"/>
      <p:bldP spid="77841" grpId="2" animBg="1"/>
      <p:bldP spid="77841" grpId="3" animBg="1"/>
      <p:bldP spid="77842" grpId="0"/>
      <p:bldP spid="77843" grpId="0" animBg="1"/>
      <p:bldP spid="77844" grpId="0" animBg="1"/>
      <p:bldP spid="77845" grpId="0" animBg="1"/>
      <p:bldP spid="77846" grpId="0" animBg="1"/>
      <p:bldP spid="77846" grpId="1" animBg="1"/>
      <p:bldP spid="77846" grpId="2" animBg="1"/>
      <p:bldP spid="83998" grpId="0" animBg="1"/>
      <p:bldP spid="83998" grpId="1" animBg="1"/>
      <p:bldP spid="83998" grpId="2" animBg="1"/>
      <p:bldP spid="77848" grpId="0"/>
      <p:bldP spid="77849" grpId="0" animBg="1"/>
      <p:bldP spid="77850" grpId="0"/>
      <p:bldP spid="778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4556125" y="3381375"/>
            <a:ext cx="393700" cy="178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0" y="1152525"/>
            <a:ext cx="600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two </a:t>
            </a:r>
            <a:r>
              <a:rPr lang="en-US" sz="2000" dirty="0"/>
              <a:t>pulses with known temporal overlap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 rot="5400000">
            <a:off x="2833687" y="2373313"/>
            <a:ext cx="1438275" cy="18288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 rot="-5400000">
            <a:off x="4697412" y="2373313"/>
            <a:ext cx="1438275" cy="1828800"/>
          </a:xfrm>
          <a:prstGeom prst="triangle">
            <a:avLst>
              <a:gd name="adj" fmla="val 50000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438650" y="2644775"/>
            <a:ext cx="88900" cy="12382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066800" y="3063875"/>
            <a:ext cx="1581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 smtClean="0"/>
              <a:t>pump-pulse</a:t>
            </a:r>
            <a:endParaRPr lang="de-DE" sz="2000" dirty="0"/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054100" y="3355975"/>
            <a:ext cx="206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/>
              <a:t>E= 90%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321424" y="3089275"/>
            <a:ext cx="2162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 smtClean="0"/>
              <a:t>probe-pulse</a:t>
            </a:r>
            <a:endParaRPr lang="de-DE" sz="2000" dirty="0"/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6323013" y="3395663"/>
            <a:ext cx="2063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/>
              <a:t>E= 10%</a:t>
            </a:r>
          </a:p>
        </p:txBody>
      </p:sp>
      <p:sp>
        <p:nvSpPr>
          <p:cNvPr id="41" name="Textfeld 40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16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/>
          <a:lstStyle/>
          <a:p>
            <a:r>
              <a:rPr lang="de-DE" sz="2800" dirty="0" err="1" smtClean="0"/>
              <a:t>Timeresolved</a:t>
            </a:r>
            <a:r>
              <a:rPr lang="de-DE" sz="2800" dirty="0" smtClean="0"/>
              <a:t> </a:t>
            </a:r>
            <a:r>
              <a:rPr lang="de-DE" sz="2800" dirty="0" err="1" smtClean="0"/>
              <a:t>probing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47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6" grpId="0"/>
      <p:bldP spid="9" grpId="0"/>
      <p:bldP spid="7885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677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Outlook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11334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 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1123950"/>
            <a:ext cx="9144000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acceleration mechanism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targets &amp; experimental setup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measurements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simulations / model</a:t>
            </a:r>
            <a:endParaRPr lang="en-US" sz="500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inducing a pre-pulse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summary</a:t>
            </a:r>
          </a:p>
        </p:txBody>
      </p:sp>
      <p:sp>
        <p:nvSpPr>
          <p:cNvPr id="6" name="Textfeld 5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5051425" y="3546475"/>
            <a:ext cx="393700" cy="178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0" y="1152525"/>
            <a:ext cx="600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two pulses with known temporal overlap</a:t>
            </a:r>
            <a:endParaRPr lang="en-US" sz="2000" dirty="0"/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20456" y="1672431"/>
            <a:ext cx="3400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rgbClr val="FF9900"/>
                </a:solidFill>
              </a:rPr>
              <a:t>1. </a:t>
            </a:r>
            <a:r>
              <a:rPr lang="de-DE" sz="2000" dirty="0" err="1" smtClean="0"/>
              <a:t>t</a:t>
            </a:r>
            <a:r>
              <a:rPr lang="de-DE" sz="2000" baseline="-25000" dirty="0" err="1" smtClean="0"/>
              <a:t>probe</a:t>
            </a:r>
            <a:r>
              <a:rPr lang="de-DE" sz="2000" dirty="0" smtClean="0"/>
              <a:t> </a:t>
            </a:r>
            <a:r>
              <a:rPr lang="de-DE" sz="2000" dirty="0"/>
              <a:t>&lt;&lt; </a:t>
            </a:r>
            <a:r>
              <a:rPr lang="de-DE" sz="2000" dirty="0" err="1" smtClean="0"/>
              <a:t>t</a:t>
            </a:r>
            <a:r>
              <a:rPr lang="de-DE" sz="2000" baseline="-25000" dirty="0" err="1" smtClean="0"/>
              <a:t>pump</a:t>
            </a:r>
            <a:endParaRPr lang="de-DE" sz="2000" baseline="-25000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19408" y="1673046"/>
            <a:ext cx="3400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rgbClr val="FF9900"/>
                </a:solidFill>
              </a:rPr>
              <a:t>2</a:t>
            </a:r>
            <a:r>
              <a:rPr lang="de-DE" sz="2000" dirty="0">
                <a:solidFill>
                  <a:srgbClr val="FFC000"/>
                </a:solidFill>
              </a:rPr>
              <a:t>. </a:t>
            </a:r>
            <a:r>
              <a:rPr lang="de-DE" sz="2000" dirty="0" err="1" smtClean="0"/>
              <a:t>t</a:t>
            </a:r>
            <a:r>
              <a:rPr lang="de-DE" sz="2000" baseline="-25000" dirty="0" err="1" smtClean="0"/>
              <a:t>probe</a:t>
            </a:r>
            <a:r>
              <a:rPr lang="de-DE" sz="2000" dirty="0" smtClean="0"/>
              <a:t> &gt;&gt;  </a:t>
            </a:r>
            <a:r>
              <a:rPr lang="de-DE" sz="2000" dirty="0" err="1" smtClean="0"/>
              <a:t>t</a:t>
            </a:r>
            <a:r>
              <a:rPr lang="de-DE" sz="2000" baseline="-25000" dirty="0" err="1" smtClean="0"/>
              <a:t>pump</a:t>
            </a:r>
            <a:endParaRPr lang="de-DE" sz="2000" baseline="-25000" dirty="0"/>
          </a:p>
        </p:txBody>
      </p:sp>
      <p:sp>
        <p:nvSpPr>
          <p:cNvPr id="41" name="Textfeld 40">
            <a:hlinkClick r:id="" action="ppaction://noaction"/>
          </p:cNvPr>
          <p:cNvSpPr txBox="1"/>
          <p:nvPr/>
        </p:nvSpPr>
        <p:spPr>
          <a:xfrm>
            <a:off x="8590208" y="6488668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16</a:t>
            </a:r>
            <a:endParaRPr lang="de-DE" dirty="0"/>
          </a:p>
        </p:txBody>
      </p:sp>
      <p:sp>
        <p:nvSpPr>
          <p:cNvPr id="27" name="Ellipse 26"/>
          <p:cNvSpPr/>
          <p:nvPr/>
        </p:nvSpPr>
        <p:spPr>
          <a:xfrm>
            <a:off x="6511443" y="2786063"/>
            <a:ext cx="2112135" cy="979487"/>
          </a:xfrm>
          <a:prstGeom prst="ellipse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253804" y="2687638"/>
            <a:ext cx="2389160" cy="1262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3864609" y="2696482"/>
            <a:ext cx="1243330" cy="1149031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540511" y="2784475"/>
            <a:ext cx="2112135" cy="981075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446778" y="2475984"/>
            <a:ext cx="741363" cy="1393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40712" y="2782886"/>
            <a:ext cx="2112135" cy="981075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73600" y="2580029"/>
            <a:ext cx="2525712" cy="1369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318000" y="2784475"/>
            <a:ext cx="355600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318000" y="1804988"/>
            <a:ext cx="355600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316413" y="3767138"/>
            <a:ext cx="355600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" name="Ellipse 29"/>
          <p:cNvSpPr/>
          <p:nvPr/>
        </p:nvSpPr>
        <p:spPr>
          <a:xfrm rot="10800000">
            <a:off x="7317995" y="2762249"/>
            <a:ext cx="2112135" cy="981075"/>
          </a:xfrm>
          <a:prstGeom prst="ellipse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utoShape 30"/>
          <p:cNvSpPr>
            <a:spLocks noChangeArrowheads="1"/>
          </p:cNvSpPr>
          <p:nvPr/>
        </p:nvSpPr>
        <p:spPr bwMode="auto">
          <a:xfrm rot="10800000">
            <a:off x="4486275" y="2555874"/>
            <a:ext cx="1143000" cy="1393825"/>
          </a:xfrm>
          <a:prstGeom prst="moon">
            <a:avLst>
              <a:gd name="adj" fmla="val 40690"/>
            </a:avLst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10800000" wrap="none" anchor="ctr"/>
          <a:lstStyle/>
          <a:p>
            <a:pPr defTabSz="457200"/>
            <a:endParaRPr lang="de-DE">
              <a:latin typeface="Calibri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651749" y="2413000"/>
            <a:ext cx="1587501" cy="315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7197725" y="2687638"/>
            <a:ext cx="561975" cy="1182172"/>
            <a:chOff x="7354888" y="3381375"/>
            <a:chExt cx="561975" cy="1182172"/>
          </a:xfrm>
        </p:grpSpPr>
        <p:sp>
          <p:nvSpPr>
            <p:cNvPr id="22" name="Rechteck 21"/>
            <p:cNvSpPr/>
            <p:nvPr/>
          </p:nvSpPr>
          <p:spPr>
            <a:xfrm>
              <a:off x="7354888" y="3381375"/>
              <a:ext cx="454024" cy="11821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354888" y="3784085"/>
              <a:ext cx="5619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TP</a:t>
              </a:r>
              <a:endParaRPr lang="de-DE" dirty="0"/>
            </a:p>
          </p:txBody>
        </p:sp>
      </p:grpSp>
      <p:sp>
        <p:nvSpPr>
          <p:cNvPr id="31" name="Rechteck 30"/>
          <p:cNvSpPr/>
          <p:nvPr/>
        </p:nvSpPr>
        <p:spPr>
          <a:xfrm>
            <a:off x="6492376" y="2555874"/>
            <a:ext cx="687869" cy="1369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889928" y="3841235"/>
            <a:ext cx="163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/>
              <a:t>s</a:t>
            </a:r>
            <a:r>
              <a:rPr lang="de-DE" sz="2000" dirty="0" err="1" smtClean="0"/>
              <a:t>ignal</a:t>
            </a:r>
            <a:endParaRPr lang="de-DE" sz="2000" dirty="0"/>
          </a:p>
        </p:txBody>
      </p:sp>
      <p:sp>
        <p:nvSpPr>
          <p:cNvPr id="26" name="Textfeld 25"/>
          <p:cNvSpPr txBox="1"/>
          <p:nvPr/>
        </p:nvSpPr>
        <p:spPr>
          <a:xfrm>
            <a:off x="6456362" y="3855897"/>
            <a:ext cx="191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/>
              <a:t>weak</a:t>
            </a:r>
            <a:endParaRPr lang="de-DE" sz="2000" dirty="0" smtClean="0"/>
          </a:p>
          <a:p>
            <a:pPr algn="ctr"/>
            <a:r>
              <a:rPr lang="de-DE" sz="2000" dirty="0" err="1"/>
              <a:t>s</a:t>
            </a:r>
            <a:r>
              <a:rPr lang="de-DE" sz="2000" dirty="0" err="1" smtClean="0"/>
              <a:t>ignal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502075" y="2486555"/>
            <a:ext cx="2189006" cy="156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/>
          <a:lstStyle/>
          <a:p>
            <a:r>
              <a:rPr lang="de-DE" sz="2800" dirty="0" err="1" smtClean="0"/>
              <a:t>Timeresolved</a:t>
            </a:r>
            <a:r>
              <a:rPr lang="de-DE" sz="2800" dirty="0" smtClean="0"/>
              <a:t> </a:t>
            </a:r>
            <a:r>
              <a:rPr lang="de-DE" sz="2800" dirty="0" err="1" smtClean="0"/>
              <a:t>probing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3284E-6 L -0.46198 -0.003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3284E-6 L 0.82552 -0.0018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3562E-6 L 0.47778 -0.001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3" presetClass="path" presetSubtype="0" ac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71 L 0.6 -0.001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3.33333E-6 L 0.31754 -0.00139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0.00532 L -0.74132 0.0032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27" grpId="0" animBg="1"/>
      <p:bldP spid="6" grpId="0" animBg="1"/>
      <p:bldP spid="29" grpId="0" animBg="1"/>
      <p:bldP spid="8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0" grpId="0" animBg="1"/>
      <p:bldP spid="12" grpId="0" animBg="1"/>
      <p:bldP spid="30" grpId="0" animBg="1"/>
      <p:bldP spid="42" grpId="0" animBg="1"/>
      <p:bldP spid="42" grpId="2" animBg="1"/>
      <p:bldP spid="31" grpId="0" animBg="1"/>
      <p:bldP spid="14" grpId="0"/>
      <p:bldP spid="14" grpId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362451" y="3281363"/>
            <a:ext cx="2539999" cy="1760535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102894" y="3281363"/>
            <a:ext cx="849311" cy="1760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141840" y="3281363"/>
            <a:ext cx="960260" cy="178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585912" y="3281364"/>
            <a:ext cx="2509839" cy="176053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152525"/>
            <a:ext cx="6000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 </a:t>
            </a:r>
            <a:r>
              <a:rPr lang="en-US" sz="2000" dirty="0" smtClean="0"/>
              <a:t>two </a:t>
            </a:r>
            <a:r>
              <a:rPr lang="en-US" sz="2000" dirty="0"/>
              <a:t>pulses with known temporal </a:t>
            </a:r>
            <a:r>
              <a:rPr lang="en-US" sz="2000" dirty="0" smtClean="0"/>
              <a:t>overlap</a:t>
            </a:r>
            <a:endParaRPr lang="en-US" sz="2000" dirty="0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0815" y="1672431"/>
            <a:ext cx="3571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9900"/>
                </a:solidFill>
              </a:rPr>
              <a:t>3.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probe</a:t>
            </a:r>
            <a:r>
              <a:rPr lang="en-US" sz="2000" dirty="0" smtClean="0"/>
              <a:t>  </a:t>
            </a:r>
            <a:r>
              <a:rPr lang="en-US" sz="2000" dirty="0" smtClean="0">
                <a:cs typeface="Arial" charset="0"/>
              </a:rPr>
              <a:t>≤</a:t>
            </a:r>
            <a:r>
              <a:rPr lang="en-US" sz="2000" dirty="0" smtClean="0"/>
              <a:t> 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pump</a:t>
            </a:r>
            <a:endParaRPr lang="en-US" sz="2000" baseline="-25000" dirty="0"/>
          </a:p>
        </p:txBody>
      </p:sp>
      <p:sp>
        <p:nvSpPr>
          <p:cNvPr id="10" name="Rechteck 9"/>
          <p:cNvSpPr/>
          <p:nvPr/>
        </p:nvSpPr>
        <p:spPr>
          <a:xfrm>
            <a:off x="4098925" y="5041900"/>
            <a:ext cx="8509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102100" y="1528763"/>
            <a:ext cx="8509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757986" y="5210175"/>
            <a:ext cx="1895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improved signal?</a:t>
            </a:r>
            <a:endParaRPr lang="en-US" sz="2000"/>
          </a:p>
        </p:txBody>
      </p:sp>
      <p:sp>
        <p:nvSpPr>
          <p:cNvPr id="18" name="Textfeld 17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17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585911" y="3281363"/>
            <a:ext cx="5859463" cy="176053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102896" y="3281363"/>
            <a:ext cx="421480" cy="176053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524374" y="3281363"/>
            <a:ext cx="3394074" cy="176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7407275" y="3048000"/>
            <a:ext cx="581024" cy="2162175"/>
            <a:chOff x="7122675" y="3162300"/>
            <a:chExt cx="853992" cy="2162175"/>
          </a:xfrm>
        </p:grpSpPr>
        <p:sp>
          <p:nvSpPr>
            <p:cNvPr id="14" name="Rechteck 13"/>
            <p:cNvSpPr/>
            <p:nvPr/>
          </p:nvSpPr>
          <p:spPr>
            <a:xfrm>
              <a:off x="7226300" y="3162300"/>
              <a:ext cx="647700" cy="216217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122675" y="3952875"/>
              <a:ext cx="853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TP</a:t>
              </a:r>
              <a:endParaRPr lang="de-DE" sz="2400" dirty="0"/>
            </a:p>
          </p:txBody>
        </p:sp>
      </p:grpSp>
      <p:sp>
        <p:nvSpPr>
          <p:cNvPr id="24" name="Rechteck 23"/>
          <p:cNvSpPr/>
          <p:nvPr/>
        </p:nvSpPr>
        <p:spPr>
          <a:xfrm>
            <a:off x="7918448" y="3047999"/>
            <a:ext cx="1225552" cy="2162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873125"/>
          </a:xfrm>
        </p:spPr>
        <p:txBody>
          <a:bodyPr/>
          <a:lstStyle/>
          <a:p>
            <a:r>
              <a:rPr lang="de-DE" sz="2800" dirty="0" err="1" smtClean="0"/>
              <a:t>Timeresolved</a:t>
            </a:r>
            <a:r>
              <a:rPr lang="de-DE" sz="2800" dirty="0" smtClean="0"/>
              <a:t> </a:t>
            </a:r>
            <a:r>
              <a:rPr lang="de-DE" sz="2800" dirty="0" err="1" smtClean="0"/>
              <a:t>probing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351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04688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38472 -2.96296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38472 -2.96296E-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1" grpId="2" animBg="1"/>
      <p:bldP spid="9" grpId="0" animBg="1"/>
      <p:bldP spid="9" grpId="1" animBg="1"/>
      <p:bldP spid="16" grpId="0"/>
      <p:bldP spid="21" grpId="0" animBg="1"/>
      <p:bldP spid="21" grpId="1" animBg="1"/>
      <p:bldP spid="17" grpId="0" animBg="1"/>
      <p:bldP spid="17" grpId="1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pieren 11"/>
          <p:cNvGrpSpPr>
            <a:grpSpLocks/>
          </p:cNvGrpSpPr>
          <p:nvPr/>
        </p:nvGrpSpPr>
        <p:grpSpPr bwMode="auto">
          <a:xfrm>
            <a:off x="-75714" y="1115994"/>
            <a:ext cx="9495717" cy="3876694"/>
            <a:chOff x="-75915" y="1638804"/>
            <a:chExt cx="9495685" cy="3876386"/>
          </a:xfrm>
        </p:grpSpPr>
        <p:pic>
          <p:nvPicPr>
            <p:cNvPr id="33804" name="Picture 2" descr="C:\Users\Bastian Aurand\Desktop\02.04.2012\Abbildungen\Daten_Spektrum_Delay_Pul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785" y="2038914"/>
              <a:ext cx="4374695" cy="333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3" descr="C:\Users\Bastian Aurand\Desktop\02.04.2012\Abbildungen\Daten_Spektrum_Delay_Cu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9" y="2038914"/>
              <a:ext cx="4478427" cy="333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1231695" y="5167555"/>
              <a:ext cx="7172300" cy="347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3807" name="Textfeld 4"/>
            <p:cNvSpPr txBox="1">
              <a:spLocks noChangeArrowheads="1"/>
            </p:cNvSpPr>
            <p:nvPr/>
          </p:nvSpPr>
          <p:spPr bwMode="auto">
            <a:xfrm>
              <a:off x="1156033" y="5031806"/>
              <a:ext cx="3525594" cy="400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/>
                <a:t>probe-pulse delay [ </a:t>
              </a:r>
              <a:r>
                <a:rPr lang="en-US" sz="2000" dirty="0" err="1" smtClean="0"/>
                <a:t>ps</a:t>
              </a:r>
              <a:r>
                <a:rPr lang="en-US" sz="2000" dirty="0" smtClean="0"/>
                <a:t> ] </a:t>
              </a:r>
              <a:endParaRPr lang="en-US" sz="2000" dirty="0"/>
            </a:p>
          </p:txBody>
        </p:sp>
        <p:sp>
          <p:nvSpPr>
            <p:cNvPr id="33808" name="Textfeld 8"/>
            <p:cNvSpPr txBox="1">
              <a:spLocks noChangeArrowheads="1"/>
            </p:cNvSpPr>
            <p:nvPr/>
          </p:nvSpPr>
          <p:spPr bwMode="auto">
            <a:xfrm>
              <a:off x="5847282" y="5034742"/>
              <a:ext cx="3572488" cy="400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/>
                <a:t>probe-pulse delay [ </a:t>
              </a:r>
              <a:r>
                <a:rPr lang="en-US" sz="2000" dirty="0" err="1" smtClean="0"/>
                <a:t>ps</a:t>
              </a:r>
              <a:r>
                <a:rPr lang="en-US" sz="2000" dirty="0" smtClean="0"/>
                <a:t> ] </a:t>
              </a:r>
              <a:endParaRPr lang="en-US" sz="20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-201" y="2786494"/>
              <a:ext cx="304799" cy="1755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735295" y="2829353"/>
              <a:ext cx="304799" cy="1755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3811" name="Textfeld 6"/>
            <p:cNvSpPr txBox="1">
              <a:spLocks noChangeArrowheads="1"/>
            </p:cNvSpPr>
            <p:nvPr/>
          </p:nvSpPr>
          <p:spPr bwMode="auto">
            <a:xfrm rot="16200000">
              <a:off x="3950660" y="3324908"/>
              <a:ext cx="182478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 dirty="0"/>
                <a:t>E [ </a:t>
              </a:r>
              <a:r>
                <a:rPr lang="de-DE" sz="2000" dirty="0" err="1"/>
                <a:t>MeV</a:t>
              </a:r>
              <a:r>
                <a:rPr lang="de-DE" sz="2000" dirty="0"/>
                <a:t> / u ]</a:t>
              </a:r>
            </a:p>
          </p:txBody>
        </p:sp>
        <p:sp>
          <p:nvSpPr>
            <p:cNvPr id="33812" name="Textfeld 13"/>
            <p:cNvSpPr txBox="1">
              <a:spLocks noChangeArrowheads="1"/>
            </p:cNvSpPr>
            <p:nvPr/>
          </p:nvSpPr>
          <p:spPr bwMode="auto">
            <a:xfrm rot="16200000">
              <a:off x="-788250" y="3324908"/>
              <a:ext cx="182478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 dirty="0"/>
                <a:t>E [ </a:t>
              </a:r>
              <a:r>
                <a:rPr lang="de-DE" sz="2000" dirty="0" err="1"/>
                <a:t>MeV</a:t>
              </a:r>
              <a:r>
                <a:rPr lang="de-DE" sz="2000" dirty="0"/>
                <a:t> / u ]</a:t>
              </a:r>
            </a:p>
          </p:txBody>
        </p:sp>
        <p:sp>
          <p:nvSpPr>
            <p:cNvPr id="33813" name="Textfeld 10"/>
            <p:cNvSpPr txBox="1">
              <a:spLocks noChangeArrowheads="1"/>
            </p:cNvSpPr>
            <p:nvPr/>
          </p:nvSpPr>
          <p:spPr bwMode="auto">
            <a:xfrm>
              <a:off x="1232012" y="1638804"/>
              <a:ext cx="2370605" cy="400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FF9900"/>
                </a:buClr>
                <a:buFont typeface="Wingdings" pitchFamily="2" charset="2"/>
                <a:buChar char="§"/>
              </a:pPr>
              <a:r>
                <a:rPr lang="en-US" sz="2000" dirty="0" smtClean="0"/>
                <a:t>cutoff-energy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3814" name="Textfeld 15"/>
            <p:cNvSpPr txBox="1">
              <a:spLocks noChangeArrowheads="1"/>
            </p:cNvSpPr>
            <p:nvPr/>
          </p:nvSpPr>
          <p:spPr bwMode="auto">
            <a:xfrm>
              <a:off x="5875332" y="165188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FF9900"/>
                </a:buClr>
                <a:buFont typeface="Wingdings" pitchFamily="2" charset="2"/>
                <a:buChar char="§"/>
              </a:pPr>
              <a:r>
                <a:rPr lang="en-US" sz="2000" dirty="0" smtClean="0"/>
                <a:t>peak-energy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60325" y="5630832"/>
            <a:ext cx="966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shock-compression increases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-density         higher peak-energy</a:t>
            </a:r>
            <a:endParaRPr lang="en-US" sz="2000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022600" y="5792787"/>
            <a:ext cx="452438" cy="87312"/>
          </a:xfrm>
          <a:prstGeom prst="rightArrow">
            <a:avLst>
              <a:gd name="adj1" fmla="val 50000"/>
              <a:gd name="adj2" fmla="val 19134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0" y="6238875"/>
            <a:ext cx="9129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smtClean="0"/>
              <a:t>speed of shock-wave ~ 7000 m/s          speed of sound </a:t>
            </a:r>
            <a:endParaRPr lang="en-US" sz="2000"/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5344265" y="6407329"/>
            <a:ext cx="452437" cy="87313"/>
          </a:xfrm>
          <a:prstGeom prst="rightArrow">
            <a:avLst>
              <a:gd name="adj1" fmla="val 50000"/>
              <a:gd name="adj2" fmla="val 191342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1" name="Gerade Verbindung 20"/>
          <p:cNvCxnSpPr/>
          <p:nvPr/>
        </p:nvCxnSpPr>
        <p:spPr>
          <a:xfrm>
            <a:off x="749300" y="2540000"/>
            <a:ext cx="218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3027363" y="2540000"/>
            <a:ext cx="1150937" cy="774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7459663" y="3001963"/>
            <a:ext cx="439737" cy="655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18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9800" y="5230722"/>
            <a:ext cx="966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 TNSA suppression by </a:t>
            </a:r>
            <a:r>
              <a:rPr lang="en-US" sz="2000" dirty="0" err="1" smtClean="0"/>
              <a:t>preplasma</a:t>
            </a:r>
            <a:endParaRPr lang="en-US" sz="20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7333249" y="2918482"/>
            <a:ext cx="6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?</a:t>
            </a:r>
            <a:endParaRPr lang="de-DE" dirty="0">
              <a:solidFill>
                <a:srgbClr val="FF0000"/>
              </a:solidFill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7980091" y="2089839"/>
            <a:ext cx="995412" cy="1843192"/>
            <a:chOff x="7980091" y="2089839"/>
            <a:chExt cx="995412" cy="1843192"/>
          </a:xfrm>
        </p:grpSpPr>
        <p:sp>
          <p:nvSpPr>
            <p:cNvPr id="7" name="Rechteck 6"/>
            <p:cNvSpPr/>
            <p:nvPr/>
          </p:nvSpPr>
          <p:spPr>
            <a:xfrm>
              <a:off x="7980091" y="2089839"/>
              <a:ext cx="995411" cy="18431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 Verbindung 8"/>
            <p:cNvCxnSpPr/>
            <p:nvPr/>
          </p:nvCxnSpPr>
          <p:spPr>
            <a:xfrm flipV="1">
              <a:off x="7980091" y="2089840"/>
              <a:ext cx="287609" cy="2937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>
              <a:endCxn id="7" idx="0"/>
            </p:cNvCxnSpPr>
            <p:nvPr/>
          </p:nvCxnSpPr>
          <p:spPr>
            <a:xfrm flipV="1">
              <a:off x="7980091" y="2089839"/>
              <a:ext cx="497706" cy="52715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flipV="1">
              <a:off x="7980092" y="2089839"/>
              <a:ext cx="746558" cy="7795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V="1">
              <a:off x="7980092" y="2089840"/>
              <a:ext cx="971027" cy="10133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flipV="1">
              <a:off x="7980092" y="2326481"/>
              <a:ext cx="995410" cy="10307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flipV="1">
              <a:off x="7980091" y="2586830"/>
              <a:ext cx="995412" cy="101331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flipV="1">
              <a:off x="7980091" y="2837760"/>
              <a:ext cx="995410" cy="10307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flipV="1">
              <a:off x="8186738" y="3141663"/>
              <a:ext cx="788765" cy="7913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flipV="1">
              <a:off x="8465605" y="3429000"/>
              <a:ext cx="509898" cy="50403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hteck 4"/>
          <p:cNvSpPr/>
          <p:nvPr/>
        </p:nvSpPr>
        <p:spPr>
          <a:xfrm>
            <a:off x="3492500" y="1516136"/>
            <a:ext cx="1045742" cy="573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402019" y="1561687"/>
            <a:ext cx="146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measurement</a:t>
            </a:r>
          </a:p>
          <a:p>
            <a:r>
              <a:rPr lang="en-US" sz="1200" dirty="0" smtClean="0"/>
              <a:t>average</a:t>
            </a:r>
            <a:endParaRPr lang="en-US" sz="1200" dirty="0"/>
          </a:p>
        </p:txBody>
      </p:sp>
      <p:sp>
        <p:nvSpPr>
          <p:cNvPr id="40" name="Rechteck 39"/>
          <p:cNvSpPr/>
          <p:nvPr/>
        </p:nvSpPr>
        <p:spPr>
          <a:xfrm>
            <a:off x="8123895" y="1395919"/>
            <a:ext cx="1045742" cy="573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feld 41"/>
          <p:cNvSpPr txBox="1"/>
          <p:nvPr/>
        </p:nvSpPr>
        <p:spPr>
          <a:xfrm>
            <a:off x="7957214" y="1568470"/>
            <a:ext cx="146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measurement</a:t>
            </a:r>
          </a:p>
          <a:p>
            <a:r>
              <a:rPr lang="en-US" sz="1200" dirty="0" smtClean="0"/>
              <a:t>average</a:t>
            </a:r>
            <a:endParaRPr lang="en-US" sz="120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-473" y="-1"/>
            <a:ext cx="9144473" cy="873125"/>
          </a:xfrm>
        </p:spPr>
        <p:txBody>
          <a:bodyPr/>
          <a:lstStyle/>
          <a:p>
            <a:r>
              <a:rPr lang="de-DE" sz="2800" dirty="0" err="1" smtClean="0"/>
              <a:t>Timeresolved</a:t>
            </a:r>
            <a:r>
              <a:rPr lang="de-DE" sz="2800" baseline="0" dirty="0" smtClean="0"/>
              <a:t> </a:t>
            </a:r>
            <a:r>
              <a:rPr lang="de-DE" sz="2800" baseline="0" dirty="0" err="1" smtClean="0"/>
              <a:t>probing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18" grpId="0"/>
      <p:bldP spid="22" grpId="0" animBg="1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21057" y="3149600"/>
            <a:ext cx="266700" cy="147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255125" y="3149600"/>
            <a:ext cx="266700" cy="1473200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3149600"/>
            <a:ext cx="5408614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025650" y="1676400"/>
            <a:ext cx="384175" cy="147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11150" y="3149600"/>
            <a:ext cx="1714500" cy="14732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025650" y="3149600"/>
            <a:ext cx="384175" cy="147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025650" y="4622800"/>
            <a:ext cx="384175" cy="147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5854" name="Picture 2" descr="C:\Users\Bastian Aurand\Desktop\02.04.2012\Abbildungen\Theorie_Thom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" y="1271326"/>
            <a:ext cx="9097416" cy="28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Textfeld 4"/>
          <p:cNvSpPr txBox="1">
            <a:spLocks noChangeArrowheads="1"/>
          </p:cNvSpPr>
          <p:nvPr/>
        </p:nvSpPr>
        <p:spPr bwMode="auto">
          <a:xfrm>
            <a:off x="0" y="624363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/>
              <a:t>non-relativistic: E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=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30000" dirty="0" smtClean="0">
                <a:latin typeface="Symbol" pitchFamily="18" charset="2"/>
              </a:rPr>
              <a:t>2</a:t>
            </a:r>
            <a:r>
              <a:rPr lang="en-US" sz="2000" dirty="0" smtClean="0"/>
              <a:t>(1+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E</a:t>
            </a:r>
            <a:r>
              <a:rPr lang="en-US" sz="2000" baseline="-25000" dirty="0" smtClean="0"/>
              <a:t>I</a:t>
            </a:r>
            <a:endParaRPr lang="en-US" sz="2000" baseline="-25000" dirty="0"/>
          </a:p>
        </p:txBody>
      </p:sp>
      <p:sp>
        <p:nvSpPr>
          <p:cNvPr id="2" name="Rechteck 8"/>
          <p:cNvSpPr/>
          <p:nvPr/>
        </p:nvSpPr>
        <p:spPr>
          <a:xfrm>
            <a:off x="6553200" y="3873500"/>
            <a:ext cx="1435100" cy="23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 rot="5400000">
            <a:off x="4539457" y="2601118"/>
            <a:ext cx="1435100" cy="23336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858" name="Textfeld 9"/>
          <p:cNvSpPr txBox="1">
            <a:spLocks noChangeArrowheads="1"/>
          </p:cNvSpPr>
          <p:nvPr/>
        </p:nvSpPr>
        <p:spPr bwMode="auto">
          <a:xfrm rot="-5400000">
            <a:off x="4247356" y="2078832"/>
            <a:ext cx="198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smtClean="0"/>
              <a:t>intensity [ a.u. ]</a:t>
            </a:r>
            <a:endParaRPr lang="en-US" sz="1600"/>
          </a:p>
        </p:txBody>
      </p:sp>
      <p:sp>
        <p:nvSpPr>
          <p:cNvPr id="35859" name="Textfeld 11"/>
          <p:cNvSpPr txBox="1">
            <a:spLocks noChangeArrowheads="1"/>
          </p:cNvSpPr>
          <p:nvPr/>
        </p:nvSpPr>
        <p:spPr bwMode="auto">
          <a:xfrm>
            <a:off x="6248400" y="3805238"/>
            <a:ext cx="269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smtClean="0"/>
              <a:t>wavelength [ nm ]</a:t>
            </a:r>
            <a:endParaRPr lang="en-US" sz="1600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01600" y="4378325"/>
            <a:ext cx="5870575" cy="134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en-US" sz="2000" dirty="0" smtClean="0"/>
              <a:t>scattering process: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Clr>
                <a:srgbClr val="FF9900"/>
              </a:buClr>
              <a:buFontTx/>
              <a:buAutoNum type="arabicPeriod"/>
            </a:pPr>
            <a:r>
              <a:rPr lang="en-US" sz="2000" dirty="0" smtClean="0"/>
              <a:t>Lorentz-TR  (K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     K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*)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Clr>
                <a:srgbClr val="FF9900"/>
              </a:buClr>
              <a:buFontTx/>
              <a:buAutoNum type="arabicPeriod"/>
            </a:pPr>
            <a:r>
              <a:rPr lang="en-US" sz="2000" dirty="0" smtClean="0"/>
              <a:t>Thomson-scattering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Clr>
                <a:srgbClr val="FF9900"/>
              </a:buClr>
              <a:buFontTx/>
              <a:buAutoNum type="arabicPeriod"/>
            </a:pPr>
            <a:r>
              <a:rPr lang="en-US" sz="2000" dirty="0" smtClean="0"/>
              <a:t>Lorentz-TR  (K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*     K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2793448" y="4874661"/>
            <a:ext cx="296863" cy="88900"/>
          </a:xfrm>
          <a:prstGeom prst="rightArrow">
            <a:avLst>
              <a:gd name="adj1" fmla="val 50000"/>
              <a:gd name="adj2" fmla="val 83482"/>
            </a:avLst>
          </a:prstGeom>
          <a:solidFill>
            <a:srgbClr val="FF9900"/>
          </a:solidFill>
          <a:ln>
            <a:solidFill>
              <a:srgbClr val="FF9900"/>
            </a:solidFill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2810911" y="5479498"/>
            <a:ext cx="296862" cy="88900"/>
          </a:xfrm>
          <a:prstGeom prst="rightArrow">
            <a:avLst>
              <a:gd name="adj1" fmla="val 50000"/>
              <a:gd name="adj2" fmla="val 83482"/>
            </a:avLst>
          </a:prstGeom>
          <a:solidFill>
            <a:srgbClr val="FF9900"/>
          </a:solidFill>
          <a:ln>
            <a:solidFill>
              <a:srgbClr val="FF9900"/>
            </a:solidFill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2219325" y="6411913"/>
            <a:ext cx="568325" cy="133350"/>
          </a:xfrm>
          <a:prstGeom prst="rightArrow">
            <a:avLst>
              <a:gd name="adj1" fmla="val 50000"/>
              <a:gd name="adj2" fmla="val 106548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016500" y="1146221"/>
            <a:ext cx="240507" cy="360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1827" y="1255713"/>
            <a:ext cx="240507" cy="360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90487" y="1101971"/>
            <a:ext cx="3400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9900"/>
                </a:solidFill>
              </a:rPr>
              <a:t>4.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probe</a:t>
            </a:r>
            <a:r>
              <a:rPr lang="en-US" sz="2000" dirty="0" smtClean="0"/>
              <a:t> ≥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pump</a:t>
            </a:r>
            <a:endParaRPr lang="en-US" sz="2000" baseline="-25000" dirty="0"/>
          </a:p>
        </p:txBody>
      </p:sp>
      <p:sp>
        <p:nvSpPr>
          <p:cNvPr id="24" name="Textfeld 23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19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5557" y="3222"/>
            <a:ext cx="9129478" cy="869904"/>
          </a:xfrm>
        </p:spPr>
        <p:txBody>
          <a:bodyPr/>
          <a:lstStyle/>
          <a:p>
            <a:r>
              <a:rPr lang="de-DE" sz="2800" dirty="0" err="1" smtClean="0"/>
              <a:t>Backscattering</a:t>
            </a:r>
            <a:r>
              <a:rPr lang="de-DE" sz="2800" baseline="0" dirty="0" smtClean="0"/>
              <a:t> </a:t>
            </a:r>
            <a:r>
              <a:rPr lang="de-DE" sz="2800" baseline="0" dirty="0" err="1" smtClean="0"/>
              <a:t>spectra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149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85886 3.33333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1.02674 3.33333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3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-2.46068E-6 L 1.29375 -2.46068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7" grpId="0" animBg="1"/>
      <p:bldP spid="8" grpId="0" animBg="1"/>
      <p:bldP spid="8" grpId="1" animBg="1"/>
      <p:bldP spid="9" grpId="0" animBg="1"/>
      <p:bldP spid="10" grpId="0" animBg="1"/>
      <p:bldP spid="35855" grpId="0"/>
      <p:bldP spid="2" grpId="0" animBg="1"/>
      <p:bldP spid="11" grpId="0" animBg="1"/>
      <p:bldP spid="35858" grpId="0"/>
      <p:bldP spid="35859" grpId="0"/>
      <p:bldP spid="35860" grpId="0"/>
      <p:bldP spid="35861" grpId="0" animBg="1"/>
      <p:bldP spid="35862" grpId="0" animBg="1"/>
      <p:bldP spid="358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feld 3"/>
          <p:cNvSpPr txBox="1">
            <a:spLocks noChangeArrowheads="1"/>
          </p:cNvSpPr>
          <p:nvPr/>
        </p:nvSpPr>
        <p:spPr bwMode="auto">
          <a:xfrm>
            <a:off x="76200" y="11334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Backscattering spectra depending on probe pulse delay </a:t>
            </a:r>
            <a:endParaRPr lang="en-US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80963" y="1700213"/>
            <a:ext cx="41402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visible spectra for 0° and 45° compared to ion beam</a:t>
            </a:r>
          </a:p>
          <a:p>
            <a:pPr marL="342900" indent="-342900"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marL="342900" indent="-342900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i</a:t>
            </a:r>
            <a:r>
              <a:rPr lang="en-US" sz="2000" dirty="0" smtClean="0"/>
              <a:t>mage of source:</a:t>
            </a:r>
          </a:p>
          <a:p>
            <a:pPr>
              <a:buClr>
                <a:srgbClr val="FF9900"/>
              </a:buClr>
              <a:defRPr/>
            </a:pPr>
            <a:r>
              <a:rPr lang="en-US" sz="2000" dirty="0" smtClean="0"/>
              <a:t>     pump- &amp; probe-focus ~ 10µm</a:t>
            </a:r>
            <a:r>
              <a:rPr lang="en-US" sz="2000" baseline="30000" dirty="0" smtClean="0"/>
              <a:t>2</a:t>
            </a:r>
          </a:p>
          <a:p>
            <a:pPr marL="285750" indent="-285750"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85750" indent="-285750"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9" name="Textfeld 8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20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893445"/>
          </a:xfrm>
        </p:spPr>
        <p:txBody>
          <a:bodyPr/>
          <a:lstStyle/>
          <a:p>
            <a:r>
              <a:rPr lang="de-DE" sz="2800" dirty="0" err="1" smtClean="0"/>
              <a:t>Backscattering</a:t>
            </a:r>
            <a:r>
              <a:rPr lang="de-DE" sz="2800" dirty="0" smtClean="0"/>
              <a:t> </a:t>
            </a:r>
            <a:r>
              <a:rPr lang="de-DE" sz="2800" dirty="0" err="1" smtClean="0"/>
              <a:t>spectra</a:t>
            </a:r>
            <a:endParaRPr lang="de-DE" sz="2800" dirty="0"/>
          </a:p>
        </p:txBody>
      </p:sp>
      <p:pic>
        <p:nvPicPr>
          <p:cNvPr id="63490" name="Picture 2" descr="E:\Documents and Settings\baurand\Desktop\bitmap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" y="3419475"/>
            <a:ext cx="4142698" cy="33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E:\Documents and Settings\baurand\Desktop\bitma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" y="3419475"/>
            <a:ext cx="4142698" cy="33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Documents and Settings\baurand\Desktop\Thomson-Spektr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46" y="1474128"/>
            <a:ext cx="4036826" cy="50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r>
              <a:rPr lang="de-DE" sz="2800" dirty="0" err="1" smtClean="0"/>
              <a:t>Backscattering</a:t>
            </a:r>
            <a:r>
              <a:rPr lang="de-DE" sz="2800" dirty="0" smtClean="0"/>
              <a:t> </a:t>
            </a:r>
            <a:r>
              <a:rPr lang="de-DE" sz="2800" dirty="0" err="1" smtClean="0"/>
              <a:t>spectra</a:t>
            </a:r>
            <a:endParaRPr lang="de-DE" sz="2800" dirty="0"/>
          </a:p>
        </p:txBody>
      </p:sp>
      <p:sp>
        <p:nvSpPr>
          <p:cNvPr id="36867" name="Textfeld 3"/>
          <p:cNvSpPr txBox="1">
            <a:spLocks noChangeArrowheads="1"/>
          </p:cNvSpPr>
          <p:nvPr/>
        </p:nvSpPr>
        <p:spPr bwMode="auto">
          <a:xfrm>
            <a:off x="0" y="52546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2nd harmonic at 395nm          indicates interaction of laser and foil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no significant backscattering signal</a:t>
            </a:r>
            <a:endParaRPr lang="en-US" sz="2000" dirty="0"/>
          </a:p>
        </p:txBody>
      </p:sp>
      <p:sp>
        <p:nvSpPr>
          <p:cNvPr id="36869" name="AutoShape 15"/>
          <p:cNvSpPr>
            <a:spLocks noChangeArrowheads="1"/>
          </p:cNvSpPr>
          <p:nvPr/>
        </p:nvSpPr>
        <p:spPr bwMode="auto">
          <a:xfrm>
            <a:off x="3179989" y="5416550"/>
            <a:ext cx="487362" cy="87313"/>
          </a:xfrm>
          <a:prstGeom prst="rightArrow">
            <a:avLst>
              <a:gd name="adj1" fmla="val 50000"/>
              <a:gd name="adj2" fmla="val 206112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870" name="Textfeld 5"/>
          <p:cNvSpPr txBox="1">
            <a:spLocks noChangeArrowheads="1"/>
          </p:cNvSpPr>
          <p:nvPr/>
        </p:nvSpPr>
        <p:spPr bwMode="auto">
          <a:xfrm>
            <a:off x="3175" y="60436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proton-energy around 1-2MeV: co-moving electrons: 0.5 -1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no peaks visible          agrees with expectation </a:t>
            </a:r>
            <a:endParaRPr lang="en-US" sz="2000" dirty="0"/>
          </a:p>
        </p:txBody>
      </p:sp>
      <p:sp>
        <p:nvSpPr>
          <p:cNvPr id="36871" name="AutoShape 15"/>
          <p:cNvSpPr>
            <a:spLocks noChangeArrowheads="1"/>
          </p:cNvSpPr>
          <p:nvPr/>
        </p:nvSpPr>
        <p:spPr bwMode="auto">
          <a:xfrm>
            <a:off x="2325324" y="6519684"/>
            <a:ext cx="544513" cy="87312"/>
          </a:xfrm>
          <a:prstGeom prst="rightArrow">
            <a:avLst>
              <a:gd name="adj1" fmla="val 50000"/>
              <a:gd name="adj2" fmla="val 190788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feld 8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21</a:t>
            </a:r>
            <a:endParaRPr lang="de-DE" dirty="0"/>
          </a:p>
        </p:txBody>
      </p:sp>
      <p:pic>
        <p:nvPicPr>
          <p:cNvPr id="57346" name="Picture 2" descr="C:\Users\Bastian Aurand\Desktop\PP Seminar April 2012\Thomson-Spektrum_Übersicht mit Filt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29" y="1273152"/>
            <a:ext cx="5904633" cy="39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850542" y="976939"/>
            <a:ext cx="83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</a:t>
            </a:r>
            <a:r>
              <a:rPr lang="de-DE" dirty="0" err="1" smtClean="0"/>
              <a:t>ilter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6082835" y="1273152"/>
            <a:ext cx="0" cy="3594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5692775" y="1161605"/>
            <a:ext cx="249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5692775" y="1108075"/>
            <a:ext cx="0" cy="114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462154" y="1165225"/>
            <a:ext cx="249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6711996" y="1108075"/>
            <a:ext cx="0" cy="114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902325" y="4841875"/>
            <a:ext cx="52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de-DE" sz="2000" baseline="-25000" dirty="0" smtClean="0">
                <a:solidFill>
                  <a:srgbClr val="FF0000"/>
                </a:solidFill>
              </a:rPr>
              <a:t>0</a:t>
            </a:r>
            <a:endParaRPr lang="de-DE" sz="2000" baseline="-25000" dirty="0">
              <a:solidFill>
                <a:srgbClr val="FF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667351" y="5003830"/>
            <a:ext cx="1349149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358900" y="1714500"/>
            <a:ext cx="355600" cy="271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 rot="16200000">
            <a:off x="200529" y="2761277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delay</a:t>
            </a:r>
            <a:r>
              <a:rPr lang="de-DE" sz="1400" dirty="0" smtClean="0"/>
              <a:t> probe-pulse [ </a:t>
            </a:r>
            <a:r>
              <a:rPr lang="de-DE" sz="1400" dirty="0" err="1" smtClean="0"/>
              <a:t>fs</a:t>
            </a:r>
            <a:r>
              <a:rPr lang="de-DE" sz="1400" dirty="0" smtClean="0"/>
              <a:t> ]</a:t>
            </a:r>
            <a:endParaRPr lang="en-US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3787775" y="4946777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wavelength</a:t>
            </a:r>
            <a:r>
              <a:rPr lang="de-DE" sz="1400" dirty="0" smtClean="0"/>
              <a:t> [ </a:t>
            </a:r>
            <a:r>
              <a:rPr lang="de-DE" sz="1400" dirty="0" err="1" smtClean="0"/>
              <a:t>nm</a:t>
            </a:r>
            <a:r>
              <a:rPr lang="de-DE" sz="1400" dirty="0" smtClean="0"/>
              <a:t> ]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7266217" y="2383968"/>
            <a:ext cx="334736" cy="133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5400000">
            <a:off x="6459186" y="3106899"/>
            <a:ext cx="197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bitvalue</a:t>
            </a:r>
            <a:r>
              <a:rPr lang="de-DE" sz="1400" dirty="0" smtClean="0"/>
              <a:t> [log</a:t>
            </a:r>
            <a:r>
              <a:rPr lang="de-DE" sz="1400" baseline="-25000" dirty="0" smtClean="0"/>
              <a:t>10</a:t>
            </a:r>
            <a:r>
              <a:rPr lang="de-DE" sz="1400" dirty="0" smtClean="0"/>
              <a:t>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854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Summary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3417383"/>
            <a:ext cx="91440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sz="1100" i="1" dirty="0"/>
              <a:t> “Radiation Pressure Assisted Acceleration of Ions using Multi-Component Foils in High Intensity Laser Experiments”  </a:t>
            </a:r>
          </a:p>
          <a:p>
            <a:pPr algn="r"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sz="1100" i="1" dirty="0"/>
              <a:t> </a:t>
            </a:r>
            <a:r>
              <a:rPr lang="fr-FR" sz="1100" dirty="0"/>
              <a:t>B Aurand et </a:t>
            </a:r>
            <a:r>
              <a:rPr lang="fr-FR" sz="1100" dirty="0" smtClean="0"/>
              <a:t>al. </a:t>
            </a:r>
            <a:r>
              <a:rPr lang="fr-FR" sz="1100" i="1" dirty="0" smtClean="0"/>
              <a:t>New </a:t>
            </a:r>
            <a:r>
              <a:rPr lang="fr-FR" sz="1100" i="1" dirty="0"/>
              <a:t>J. Phys</a:t>
            </a:r>
            <a:r>
              <a:rPr lang="fr-FR" sz="1100" i="1" dirty="0" smtClean="0"/>
              <a:t>., Vol.</a:t>
            </a:r>
            <a:r>
              <a:rPr lang="fr-FR" sz="1100" dirty="0" smtClean="0"/>
              <a:t> </a:t>
            </a:r>
            <a:r>
              <a:rPr lang="fr-FR" sz="1100" b="1" dirty="0"/>
              <a:t>15</a:t>
            </a:r>
            <a:r>
              <a:rPr lang="fr-FR" sz="1100" dirty="0"/>
              <a:t> </a:t>
            </a:r>
            <a:r>
              <a:rPr lang="fr-FR" sz="1100" dirty="0" smtClean="0"/>
              <a:t>Issue 3 (2013)</a:t>
            </a:r>
            <a:endParaRPr lang="de-DE" sz="1100" i="1" dirty="0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36588" y="2671450"/>
            <a:ext cx="8794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buClr>
                <a:srgbClr val="FF9900"/>
              </a:buClr>
            </a:pPr>
            <a:r>
              <a:rPr lang="de-DE" sz="2000" dirty="0" smtClean="0">
                <a:solidFill>
                  <a:srgbClr val="FF9900"/>
                </a:solidFill>
              </a:rPr>
              <a:t>1</a:t>
            </a:r>
            <a:r>
              <a:rPr lang="de-DE" sz="2000" baseline="30000" dirty="0" smtClean="0">
                <a:solidFill>
                  <a:srgbClr val="FF9900"/>
                </a:solidFill>
              </a:rPr>
              <a:t>st</a:t>
            </a:r>
            <a:r>
              <a:rPr lang="de-DE" sz="2000" dirty="0" smtClean="0">
                <a:solidFill>
                  <a:srgbClr val="FF9900"/>
                </a:solidFill>
              </a:rPr>
              <a:t>  </a:t>
            </a:r>
            <a:r>
              <a:rPr lang="de-DE" sz="2000" dirty="0" err="1" smtClean="0">
                <a:solidFill>
                  <a:srgbClr val="FF9900"/>
                </a:solidFill>
              </a:rPr>
              <a:t>step</a:t>
            </a:r>
            <a:r>
              <a:rPr lang="de-DE" sz="2000" dirty="0" smtClean="0">
                <a:solidFill>
                  <a:srgbClr val="FF9900"/>
                </a:solidFill>
              </a:rPr>
              <a:t>: </a:t>
            </a:r>
            <a:r>
              <a:rPr lang="de-DE" sz="2000" dirty="0" err="1" smtClean="0"/>
              <a:t>radiation-pressure-acceleration</a:t>
            </a:r>
            <a:r>
              <a:rPr lang="de-DE" sz="2000" dirty="0" smtClean="0"/>
              <a:t> </a:t>
            </a:r>
            <a:r>
              <a:rPr lang="de-DE" sz="2000" dirty="0"/>
              <a:t>(RPA)</a:t>
            </a:r>
          </a:p>
          <a:p>
            <a:pPr algn="just" eaLnBrk="1" hangingPunct="1"/>
            <a:r>
              <a:rPr lang="de-DE" sz="2000" dirty="0" smtClean="0">
                <a:solidFill>
                  <a:srgbClr val="FF9900"/>
                </a:solidFill>
              </a:rPr>
              <a:t>2</a:t>
            </a:r>
            <a:r>
              <a:rPr lang="de-DE" sz="2000" baseline="30000" dirty="0" smtClean="0">
                <a:solidFill>
                  <a:srgbClr val="FF9900"/>
                </a:solidFill>
              </a:rPr>
              <a:t>nd</a:t>
            </a:r>
            <a:r>
              <a:rPr lang="de-DE" sz="2000" dirty="0">
                <a:solidFill>
                  <a:srgbClr val="FF9900"/>
                </a:solidFill>
              </a:rPr>
              <a:t>	</a:t>
            </a:r>
            <a:r>
              <a:rPr lang="de-DE" sz="2000" dirty="0" smtClean="0">
                <a:solidFill>
                  <a:srgbClr val="FF9900"/>
                </a:solidFill>
              </a:rPr>
              <a:t> </a:t>
            </a:r>
            <a:r>
              <a:rPr lang="de-DE" sz="2000" dirty="0" err="1" smtClean="0">
                <a:solidFill>
                  <a:srgbClr val="FF9900"/>
                </a:solidFill>
              </a:rPr>
              <a:t>step</a:t>
            </a:r>
            <a:r>
              <a:rPr lang="de-DE" sz="2000" dirty="0" smtClean="0">
                <a:solidFill>
                  <a:srgbClr val="FF9900"/>
                </a:solidFill>
              </a:rPr>
              <a:t>: </a:t>
            </a:r>
            <a:r>
              <a:rPr lang="de-DE" sz="2000" dirty="0" err="1" smtClean="0"/>
              <a:t>postacceleration</a:t>
            </a:r>
            <a:r>
              <a:rPr lang="de-DE" sz="2000" dirty="0" smtClean="0"/>
              <a:t> </a:t>
            </a:r>
            <a:r>
              <a:rPr lang="de-DE" sz="2000" dirty="0"/>
              <a:t>(CE)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protons</a:t>
            </a:r>
            <a:r>
              <a:rPr lang="de-DE" sz="2000" dirty="0" smtClean="0"/>
              <a:t> </a:t>
            </a:r>
            <a:endParaRPr lang="en-US" sz="2000" dirty="0"/>
          </a:p>
          <a:p>
            <a:pPr eaLnBrk="1" hangingPunct="1">
              <a:spcBef>
                <a:spcPct val="50000"/>
              </a:spcBef>
            </a:pPr>
            <a:endParaRPr lang="de-DE" sz="2000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496732" y="4357509"/>
            <a:ext cx="5647267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FF9900"/>
              </a:buClr>
            </a:pPr>
            <a:r>
              <a:rPr lang="de-DE" sz="1100" i="1" dirty="0" err="1" smtClean="0"/>
              <a:t>pending</a:t>
            </a:r>
            <a:r>
              <a:rPr lang="de-DE" sz="1100" i="1" dirty="0" smtClean="0"/>
              <a:t> patent </a:t>
            </a:r>
            <a:r>
              <a:rPr lang="de-DE" sz="1100" i="1" dirty="0" err="1" smtClean="0"/>
              <a:t>for</a:t>
            </a:r>
            <a:r>
              <a:rPr lang="de-DE" sz="1100" i="1" dirty="0" smtClean="0"/>
              <a:t> polymer </a:t>
            </a:r>
            <a:r>
              <a:rPr lang="de-DE" sz="1100" i="1" dirty="0" err="1" smtClean="0"/>
              <a:t>foils</a:t>
            </a:r>
            <a:r>
              <a:rPr lang="de-DE" sz="1100" i="1" dirty="0" smtClean="0"/>
              <a:t>: </a:t>
            </a:r>
            <a:r>
              <a:rPr lang="de-DE" sz="1100" i="1" dirty="0"/>
              <a:t>„Verfahren zur Herstellung </a:t>
            </a:r>
            <a:r>
              <a:rPr lang="de-DE" sz="1100" i="1" dirty="0" smtClean="0"/>
              <a:t>ultradünner Polymerfolien“</a:t>
            </a:r>
          </a:p>
          <a:p>
            <a:pPr algn="r" eaLnBrk="1" hangingPunct="1">
              <a:buClr>
                <a:srgbClr val="FF9900"/>
              </a:buClr>
            </a:pPr>
            <a:r>
              <a:rPr lang="de-DE" sz="1100" i="1" dirty="0" smtClean="0"/>
              <a:t>B. Aurand et al.; </a:t>
            </a:r>
            <a:r>
              <a:rPr lang="de-DE" sz="1100" i="1" dirty="0" err="1" smtClean="0"/>
              <a:t>Az</a:t>
            </a:r>
            <a:r>
              <a:rPr lang="de-DE" sz="1100" i="1" dirty="0"/>
              <a:t>: DE 10 2012 100 476.5 </a:t>
            </a:r>
            <a:endParaRPr lang="de-DE" sz="1100" i="1" dirty="0" smtClean="0"/>
          </a:p>
          <a:p>
            <a:pPr algn="r" eaLnBrk="1" hangingPunct="1">
              <a:buClr>
                <a:srgbClr val="FF9900"/>
              </a:buClr>
            </a:pPr>
            <a:endParaRPr lang="de-DE" sz="1100" i="1" dirty="0" smtClean="0"/>
          </a:p>
          <a:p>
            <a:pPr algn="r" eaLnBrk="1" hangingPunct="1">
              <a:buClr>
                <a:srgbClr val="FF9900"/>
              </a:buClr>
            </a:pPr>
            <a:r>
              <a:rPr lang="de-DE" sz="1100" i="1" dirty="0" smtClean="0"/>
              <a:t>„Ultra-</a:t>
            </a:r>
            <a:r>
              <a:rPr lang="de-DE" sz="1100" i="1" dirty="0" err="1" smtClean="0"/>
              <a:t>thin</a:t>
            </a:r>
            <a:r>
              <a:rPr lang="de-DE" sz="1100" i="1" dirty="0" smtClean="0"/>
              <a:t> </a:t>
            </a:r>
            <a:r>
              <a:rPr lang="de-DE" sz="1100" i="1" dirty="0"/>
              <a:t>polymer </a:t>
            </a:r>
            <a:r>
              <a:rPr lang="de-DE" sz="1100" i="1" dirty="0" err="1"/>
              <a:t>foils</a:t>
            </a:r>
            <a:r>
              <a:rPr lang="de-DE" sz="1100" i="1" dirty="0"/>
              <a:t> </a:t>
            </a:r>
            <a:r>
              <a:rPr lang="de-DE" sz="1100" i="1" dirty="0" err="1"/>
              <a:t>for</a:t>
            </a:r>
            <a:r>
              <a:rPr lang="de-DE" sz="1100" i="1" dirty="0"/>
              <a:t> laser-</a:t>
            </a:r>
            <a:r>
              <a:rPr lang="de-DE" sz="1100" i="1" dirty="0" err="1"/>
              <a:t>ion</a:t>
            </a:r>
            <a:r>
              <a:rPr lang="de-DE" sz="1100" i="1" dirty="0"/>
              <a:t> </a:t>
            </a:r>
            <a:r>
              <a:rPr lang="de-DE" sz="1100" i="1" dirty="0" err="1"/>
              <a:t>acceleration</a:t>
            </a:r>
            <a:r>
              <a:rPr lang="de-DE" sz="1100" i="1" dirty="0"/>
              <a:t>“ </a:t>
            </a:r>
          </a:p>
          <a:p>
            <a:pPr algn="r"/>
            <a:r>
              <a:rPr lang="de-DE" sz="1100" i="1" dirty="0"/>
              <a:t>B. </a:t>
            </a:r>
            <a:r>
              <a:rPr lang="de-DE" sz="1100" i="1" dirty="0" smtClean="0"/>
              <a:t>Aurand et. al.  </a:t>
            </a:r>
            <a:r>
              <a:rPr lang="de-DE" sz="1100" i="1" dirty="0" err="1" smtClean="0"/>
              <a:t>submitted</a:t>
            </a:r>
            <a:r>
              <a:rPr lang="de-DE" sz="1100" i="1" dirty="0"/>
              <a:t>, J. </a:t>
            </a:r>
            <a:r>
              <a:rPr lang="de-DE" sz="1100" i="1" dirty="0" smtClean="0"/>
              <a:t>Polymer </a:t>
            </a:r>
            <a:r>
              <a:rPr lang="de-DE" sz="1100" i="1" dirty="0" err="1" smtClean="0"/>
              <a:t>Sci</a:t>
            </a:r>
            <a:r>
              <a:rPr lang="de-DE" sz="1100" i="1" dirty="0" smtClean="0"/>
              <a:t> B., </a:t>
            </a:r>
            <a:r>
              <a:rPr lang="de-DE" sz="1100" i="1" dirty="0"/>
              <a:t>(</a:t>
            </a:r>
            <a:r>
              <a:rPr lang="de-DE" sz="1100" i="1" dirty="0" smtClean="0"/>
              <a:t>2013) </a:t>
            </a:r>
            <a:r>
              <a:rPr lang="de-DE" sz="1100" dirty="0"/>
              <a:t/>
            </a:r>
            <a:br>
              <a:rPr lang="de-DE" sz="1100" dirty="0"/>
            </a:br>
            <a:endParaRPr lang="de-DE" sz="1100" dirty="0"/>
          </a:p>
          <a:p>
            <a:pPr eaLnBrk="1" hangingPunct="1">
              <a:buClr>
                <a:srgbClr val="FF9900"/>
              </a:buClr>
            </a:pPr>
            <a:endParaRPr lang="de-DE" sz="1100" i="1" dirty="0"/>
          </a:p>
          <a:p>
            <a:pPr eaLnBrk="1" hangingPunct="1"/>
            <a:endParaRPr lang="de-DE" sz="2000" dirty="0"/>
          </a:p>
          <a:p>
            <a:pPr eaLnBrk="1" hangingPunct="1">
              <a:spcBef>
                <a:spcPct val="50000"/>
              </a:spcBef>
            </a:pPr>
            <a:endParaRPr lang="de-DE" sz="2000" dirty="0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09563" y="2298530"/>
            <a:ext cx="535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</a:pPr>
            <a:r>
              <a:rPr lang="en-US" sz="2000" dirty="0" smtClean="0">
                <a:solidFill>
                  <a:srgbClr val="FF9900"/>
                </a:solidFill>
              </a:rPr>
              <a:t>-  </a:t>
            </a:r>
            <a:r>
              <a:rPr lang="en-US" sz="2000" dirty="0" smtClean="0"/>
              <a:t>  two step model (@ 10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 W/cm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):</a:t>
            </a:r>
            <a:endParaRPr lang="en-US" sz="2000" dirty="0"/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0" y="3963887"/>
            <a:ext cx="88439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 influence the acceleration process by a second pulse  </a:t>
            </a:r>
            <a:endParaRPr lang="en-US" sz="2000" dirty="0"/>
          </a:p>
        </p:txBody>
      </p:sp>
      <p:sp>
        <p:nvSpPr>
          <p:cNvPr id="13" name="Textfeld 12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22</a:t>
            </a:r>
            <a:endParaRPr lang="de-DE" dirty="0"/>
          </a:p>
        </p:txBody>
      </p:sp>
      <p:sp>
        <p:nvSpPr>
          <p:cNvPr id="2" name="Rechteck 1">
            <a:hlinkClick r:id="rId2" action="ppaction://hlinksldjump"/>
          </p:cNvPr>
          <p:cNvSpPr/>
          <p:nvPr/>
        </p:nvSpPr>
        <p:spPr>
          <a:xfrm>
            <a:off x="5897217" y="6321287"/>
            <a:ext cx="2692991" cy="546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0" y="91676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 first </a:t>
            </a:r>
            <a:r>
              <a:rPr lang="en-US" sz="2000" dirty="0"/>
              <a:t>time acceleration </a:t>
            </a:r>
            <a:r>
              <a:rPr lang="en-US" sz="2000" dirty="0" smtClean="0"/>
              <a:t>of different charge state showing mono-energetic     </a:t>
            </a:r>
          </a:p>
          <a:p>
            <a:pPr eaLnBrk="1" hangingPunct="1">
              <a:buClr>
                <a:srgbClr val="FF9900"/>
              </a:buClr>
            </a:pPr>
            <a:r>
              <a:rPr lang="en-US" sz="2000" dirty="0"/>
              <a:t> </a:t>
            </a:r>
            <a:r>
              <a:rPr lang="en-US" sz="2000" dirty="0" smtClean="0"/>
              <a:t>    features from </a:t>
            </a:r>
            <a:r>
              <a:rPr lang="en-US" sz="2000" dirty="0"/>
              <a:t>polymer </a:t>
            </a:r>
            <a:r>
              <a:rPr lang="en-US" sz="2000" dirty="0" smtClean="0"/>
              <a:t>foil</a:t>
            </a:r>
          </a:p>
          <a:p>
            <a:pPr eaLnBrk="1" hangingPunct="1">
              <a:buClr>
                <a:srgbClr val="FF9900"/>
              </a:buClr>
            </a:pPr>
            <a:endParaRPr lang="en-US" sz="2000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 test of theory for multi ion acceleration</a:t>
            </a:r>
            <a:endParaRPr lang="en-US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4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7088" y="0"/>
            <a:ext cx="9144000" cy="1429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5" name="Textfeld 3"/>
          <p:cNvSpPr txBox="1">
            <a:spLocks noChangeArrowheads="1"/>
          </p:cNvSpPr>
          <p:nvPr/>
        </p:nvSpPr>
        <p:spPr bwMode="auto">
          <a:xfrm>
            <a:off x="746760" y="908229"/>
            <a:ext cx="20669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u="sng" dirty="0" smtClean="0">
                <a:latin typeface="+mj-lt"/>
              </a:rPr>
              <a:t>GSI / </a:t>
            </a:r>
            <a:r>
              <a:rPr lang="en-US" sz="2000" u="sng" dirty="0" err="1" smtClean="0">
                <a:latin typeface="+mj-lt"/>
              </a:rPr>
              <a:t>JoGU</a:t>
            </a:r>
            <a:r>
              <a:rPr lang="en-US" sz="2000" u="sng" dirty="0" smtClean="0">
                <a:latin typeface="+mj-lt"/>
              </a:rPr>
              <a:t>:</a:t>
            </a:r>
            <a:endParaRPr lang="en-US" sz="2000" u="sng" dirty="0">
              <a:latin typeface="+mj-lt"/>
            </a:endParaRPr>
          </a:p>
          <a:p>
            <a:r>
              <a:rPr lang="en-US" sz="1400" dirty="0" smtClean="0"/>
              <a:t>T. </a:t>
            </a:r>
            <a:r>
              <a:rPr lang="en-US" sz="1400" dirty="0" err="1" smtClean="0"/>
              <a:t>Kühl</a:t>
            </a:r>
            <a:endParaRPr lang="en-US" sz="1400" dirty="0" smtClean="0"/>
          </a:p>
          <a:p>
            <a:r>
              <a:rPr lang="en-US" sz="1400" dirty="0" smtClean="0"/>
              <a:t>A</a:t>
            </a:r>
            <a:r>
              <a:rPr lang="en-US" sz="1400" dirty="0"/>
              <a:t>. </a:t>
            </a:r>
            <a:r>
              <a:rPr lang="en-US" sz="1400" dirty="0" err="1"/>
              <a:t>Hübner</a:t>
            </a:r>
            <a:endParaRPr lang="en-US" sz="1400" dirty="0"/>
          </a:p>
          <a:p>
            <a:r>
              <a:rPr lang="en-US" sz="1400" dirty="0"/>
              <a:t>B. </a:t>
            </a:r>
            <a:r>
              <a:rPr lang="en-US" sz="1400" dirty="0" smtClean="0"/>
              <a:t>Kindler</a:t>
            </a:r>
            <a:endParaRPr lang="en-US" sz="1400" dirty="0"/>
          </a:p>
          <a:p>
            <a:r>
              <a:rPr lang="en-US" sz="1400" dirty="0" smtClean="0"/>
              <a:t>B</a:t>
            </a:r>
            <a:r>
              <a:rPr lang="en-US" sz="1400" dirty="0"/>
              <a:t>. </a:t>
            </a:r>
            <a:r>
              <a:rPr lang="en-US" sz="1400" dirty="0" err="1"/>
              <a:t>Lommel</a:t>
            </a:r>
            <a:endParaRPr lang="en-US" sz="1400" dirty="0"/>
          </a:p>
          <a:p>
            <a:r>
              <a:rPr lang="en-US" sz="1400" dirty="0" smtClean="0"/>
              <a:t>J</a:t>
            </a:r>
            <a:r>
              <a:rPr lang="en-US" sz="1400" dirty="0"/>
              <a:t>. Stein</a:t>
            </a:r>
          </a:p>
          <a:p>
            <a:r>
              <a:rPr lang="en-US" sz="1400" dirty="0"/>
              <a:t>T. </a:t>
            </a:r>
            <a:r>
              <a:rPr lang="en-US" sz="1400" dirty="0" err="1"/>
              <a:t>Stöhlker</a:t>
            </a:r>
            <a:endParaRPr lang="en-US" sz="1400" dirty="0"/>
          </a:p>
          <a:p>
            <a:r>
              <a:rPr lang="en-US" sz="1400" dirty="0"/>
              <a:t>M. </a:t>
            </a:r>
            <a:r>
              <a:rPr lang="en-US" sz="1400" dirty="0" err="1"/>
              <a:t>Tomut</a:t>
            </a:r>
            <a:endParaRPr lang="en-US" sz="1400" dirty="0"/>
          </a:p>
          <a:p>
            <a:endParaRPr lang="en-US" sz="1400" dirty="0">
              <a:latin typeface="Gill Sans"/>
            </a:endParaRPr>
          </a:p>
          <a:p>
            <a:endParaRPr lang="en-US" dirty="0">
              <a:latin typeface="Gill Sans"/>
            </a:endParaRPr>
          </a:p>
          <a:p>
            <a:pPr algn="ctr"/>
            <a:endParaRPr lang="de-DE" dirty="0"/>
          </a:p>
        </p:txBody>
      </p:sp>
      <p:pic>
        <p:nvPicPr>
          <p:cNvPr id="7" name="Picture 1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80" y="105403"/>
            <a:ext cx="877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54" y="6296542"/>
            <a:ext cx="117316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srgbClr val="000000">
                      <a:alpha val="42999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37" y="6201108"/>
            <a:ext cx="122396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srgbClr val="000000">
                      <a:alpha val="42999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5" descr="Helmholtzinstitut Jen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14" y="625475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61925" y="5067300"/>
            <a:ext cx="8782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000" dirty="0" err="1" smtClean="0"/>
              <a:t>Thank</a:t>
            </a:r>
            <a:r>
              <a:rPr lang="de-DE" sz="4000" dirty="0" smtClean="0"/>
              <a:t> </a:t>
            </a:r>
            <a:r>
              <a:rPr lang="de-DE" sz="4000" dirty="0" err="1" smtClean="0"/>
              <a:t>you</a:t>
            </a:r>
            <a:r>
              <a:rPr lang="de-DE" sz="4000" dirty="0" smtClean="0"/>
              <a:t> </a:t>
            </a:r>
            <a:r>
              <a:rPr lang="de-DE" sz="4000" dirty="0" err="1" smtClean="0"/>
              <a:t>for</a:t>
            </a:r>
            <a:r>
              <a:rPr lang="de-DE" sz="4000" dirty="0" smtClean="0"/>
              <a:t> </a:t>
            </a:r>
            <a:r>
              <a:rPr lang="de-DE" sz="4000" dirty="0" err="1" smtClean="0"/>
              <a:t>your</a:t>
            </a:r>
            <a:r>
              <a:rPr lang="de-DE" sz="4000" dirty="0" smtClean="0"/>
              <a:t> </a:t>
            </a:r>
            <a:r>
              <a:rPr lang="de-DE" sz="4000" dirty="0" err="1" smtClean="0"/>
              <a:t>attention</a:t>
            </a:r>
            <a:r>
              <a:rPr lang="de-DE" sz="4000" dirty="0" smtClean="0">
                <a:latin typeface="+mj-lt"/>
              </a:rPr>
              <a:t>!</a:t>
            </a:r>
            <a:endParaRPr lang="de-DE" sz="4000" dirty="0">
              <a:latin typeface="+mj-lt"/>
            </a:endParaRPr>
          </a:p>
        </p:txBody>
      </p:sp>
      <p:pic>
        <p:nvPicPr>
          <p:cNvPr id="3088" name="Picture 16" descr="chinese_academy_of_sciences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29" y="113894"/>
            <a:ext cx="4667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Emmi_smaller_5cm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95" y="57150"/>
            <a:ext cx="719137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Fraunhofer_IGB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30" y="191571"/>
            <a:ext cx="12350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Logo_FZ_Jueli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98" y="6280888"/>
            <a:ext cx="10795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Uni_Mainz_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1" y="-114300"/>
            <a:ext cx="1368425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Textfeld 3"/>
          <p:cNvSpPr txBox="1">
            <a:spLocks noChangeArrowheads="1"/>
          </p:cNvSpPr>
          <p:nvPr/>
        </p:nvSpPr>
        <p:spPr bwMode="auto">
          <a:xfrm>
            <a:off x="2331847" y="908408"/>
            <a:ext cx="15017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u="sng" dirty="0">
                <a:latin typeface="+mj-lt"/>
              </a:rPr>
              <a:t>HI-J / </a:t>
            </a:r>
            <a:r>
              <a:rPr lang="en-US" sz="2000" u="sng" dirty="0" smtClean="0">
                <a:latin typeface="+mj-lt"/>
              </a:rPr>
              <a:t>FSU:</a:t>
            </a:r>
            <a:endParaRPr lang="en-US" sz="2000" u="sng" dirty="0">
              <a:latin typeface="+mj-lt"/>
            </a:endParaRPr>
          </a:p>
          <a:p>
            <a:r>
              <a:rPr lang="en-US" sz="1400" dirty="0"/>
              <a:t>B. </a:t>
            </a:r>
            <a:r>
              <a:rPr lang="en-US" sz="1400" dirty="0" err="1"/>
              <a:t>Beleites</a:t>
            </a:r>
            <a:endParaRPr lang="en-US" sz="1400" dirty="0"/>
          </a:p>
          <a:p>
            <a:r>
              <a:rPr lang="en-US" sz="1400" dirty="0"/>
              <a:t>J. </a:t>
            </a:r>
            <a:r>
              <a:rPr lang="en-US" sz="1400" dirty="0" err="1"/>
              <a:t>Bierbach</a:t>
            </a:r>
            <a:endParaRPr lang="en-US" sz="1400" dirty="0"/>
          </a:p>
          <a:p>
            <a:r>
              <a:rPr lang="en-US" sz="1400" dirty="0"/>
              <a:t>S. </a:t>
            </a:r>
            <a:r>
              <a:rPr lang="en-US" sz="1400" dirty="0" err="1"/>
              <a:t>Herzer</a:t>
            </a:r>
            <a:endParaRPr lang="en-US" sz="1400" dirty="0"/>
          </a:p>
          <a:p>
            <a:r>
              <a:rPr lang="en-US" sz="1400" dirty="0"/>
              <a:t>O. </a:t>
            </a:r>
            <a:r>
              <a:rPr lang="en-US" sz="1400" dirty="0" err="1"/>
              <a:t>Jäckel</a:t>
            </a:r>
            <a:endParaRPr lang="en-US" sz="1400" dirty="0"/>
          </a:p>
          <a:p>
            <a:r>
              <a:rPr lang="en-US" sz="1400" dirty="0"/>
              <a:t>M.C. </a:t>
            </a:r>
            <a:r>
              <a:rPr lang="en-US" sz="1400" dirty="0" err="1"/>
              <a:t>Kaluza</a:t>
            </a:r>
            <a:endParaRPr lang="en-US" sz="1400" dirty="0"/>
          </a:p>
          <a:p>
            <a:r>
              <a:rPr lang="en-US" sz="1400" dirty="0"/>
              <a:t>S. </a:t>
            </a:r>
            <a:r>
              <a:rPr lang="en-US" sz="1400" dirty="0" err="1"/>
              <a:t>Kuschel</a:t>
            </a:r>
            <a:endParaRPr lang="en-US" sz="1400" dirty="0"/>
          </a:p>
          <a:p>
            <a:r>
              <a:rPr lang="en-US" sz="1400" dirty="0"/>
              <a:t>G.G. Paulus</a:t>
            </a:r>
          </a:p>
          <a:p>
            <a:r>
              <a:rPr lang="en-US" sz="1400" dirty="0"/>
              <a:t>A.E. Paz</a:t>
            </a:r>
          </a:p>
          <a:p>
            <a:r>
              <a:rPr lang="en-US" sz="1400" dirty="0"/>
              <a:t>J. </a:t>
            </a:r>
            <a:r>
              <a:rPr lang="en-US" sz="1400" dirty="0" err="1"/>
              <a:t>Polz</a:t>
            </a:r>
            <a:endParaRPr lang="en-US" sz="1400" dirty="0"/>
          </a:p>
          <a:p>
            <a:r>
              <a:rPr lang="en-US" sz="1400" dirty="0"/>
              <a:t>C. </a:t>
            </a:r>
            <a:r>
              <a:rPr lang="en-US" sz="1400" dirty="0" err="1"/>
              <a:t>Rödel</a:t>
            </a:r>
            <a:endParaRPr lang="en-US" sz="1400" dirty="0"/>
          </a:p>
          <a:p>
            <a:r>
              <a:rPr lang="en-US" sz="1400" dirty="0"/>
              <a:t>F. </a:t>
            </a:r>
            <a:r>
              <a:rPr lang="en-US" sz="1400" dirty="0" err="1"/>
              <a:t>Ronneberger</a:t>
            </a:r>
            <a:r>
              <a:rPr lang="en-US" sz="1400" dirty="0"/>
              <a:t> </a:t>
            </a:r>
          </a:p>
          <a:p>
            <a:endParaRPr lang="en-US" sz="1200" dirty="0"/>
          </a:p>
          <a:p>
            <a:endParaRPr lang="en-US" sz="1200" dirty="0">
              <a:latin typeface="Gill Sans"/>
            </a:endParaRPr>
          </a:p>
          <a:p>
            <a:endParaRPr lang="en-US" dirty="0">
              <a:latin typeface="Gill Sans"/>
            </a:endParaRPr>
          </a:p>
          <a:p>
            <a:pPr algn="ctr"/>
            <a:endParaRPr lang="de-DE" dirty="0"/>
          </a:p>
        </p:txBody>
      </p:sp>
      <p:sp>
        <p:nvSpPr>
          <p:cNvPr id="3096" name="Textfeld 3"/>
          <p:cNvSpPr txBox="1">
            <a:spLocks noChangeArrowheads="1"/>
          </p:cNvSpPr>
          <p:nvPr/>
        </p:nvSpPr>
        <p:spPr bwMode="auto">
          <a:xfrm>
            <a:off x="3845965" y="911404"/>
            <a:ext cx="13620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u="sng" dirty="0">
                <a:latin typeface="+mj-lt"/>
              </a:rPr>
              <a:t>FZ </a:t>
            </a:r>
            <a:r>
              <a:rPr lang="en-US" sz="2000" u="sng" dirty="0" err="1">
                <a:latin typeface="+mj-lt"/>
              </a:rPr>
              <a:t>Jülich</a:t>
            </a:r>
            <a:r>
              <a:rPr lang="en-US" sz="2000" u="sng" dirty="0">
                <a:latin typeface="+mj-lt"/>
              </a:rPr>
              <a:t>:</a:t>
            </a:r>
          </a:p>
          <a:p>
            <a:r>
              <a:rPr lang="en-US" sz="1400" dirty="0"/>
              <a:t>P. Gibbon</a:t>
            </a:r>
          </a:p>
          <a:p>
            <a:r>
              <a:rPr lang="en-US" sz="1400" dirty="0"/>
              <a:t>A. </a:t>
            </a:r>
            <a:r>
              <a:rPr lang="en-US" sz="1400" dirty="0" err="1"/>
              <a:t>Karmakar</a:t>
            </a:r>
            <a:endParaRPr lang="en-US" sz="1400" dirty="0"/>
          </a:p>
          <a:p>
            <a:endParaRPr lang="en-US" sz="1200" dirty="0"/>
          </a:p>
          <a:p>
            <a:endParaRPr lang="en-US" sz="1200" dirty="0">
              <a:latin typeface="Gill Sans"/>
            </a:endParaRPr>
          </a:p>
          <a:p>
            <a:endParaRPr lang="en-US" dirty="0">
              <a:latin typeface="Gill Sans"/>
            </a:endParaRPr>
          </a:p>
          <a:p>
            <a:pPr algn="ctr"/>
            <a:endParaRPr lang="de-DE" dirty="0"/>
          </a:p>
        </p:txBody>
      </p:sp>
      <p:sp>
        <p:nvSpPr>
          <p:cNvPr id="3098" name="Textfeld 3"/>
          <p:cNvSpPr txBox="1">
            <a:spLocks noChangeArrowheads="1"/>
          </p:cNvSpPr>
          <p:nvPr/>
        </p:nvSpPr>
        <p:spPr bwMode="auto">
          <a:xfrm>
            <a:off x="5244350" y="905054"/>
            <a:ext cx="2085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u="sng" dirty="0" err="1" smtClean="0">
                <a:latin typeface="+mj-lt"/>
              </a:rPr>
              <a:t>Fraunhofer</a:t>
            </a:r>
            <a:r>
              <a:rPr lang="en-US" sz="2000" u="sng" dirty="0" smtClean="0">
                <a:latin typeface="+mj-lt"/>
              </a:rPr>
              <a:t>:</a:t>
            </a:r>
            <a:endParaRPr lang="en-US" sz="2000" u="sng" dirty="0">
              <a:latin typeface="+mj-lt"/>
            </a:endParaRPr>
          </a:p>
          <a:p>
            <a:r>
              <a:rPr lang="en-US" sz="1400" dirty="0"/>
              <a:t>B. Elkin</a:t>
            </a:r>
          </a:p>
          <a:p>
            <a:endParaRPr lang="en-US" sz="1400" dirty="0"/>
          </a:p>
          <a:p>
            <a:endParaRPr lang="en-US" sz="1200" dirty="0">
              <a:latin typeface="Gill Sans"/>
            </a:endParaRPr>
          </a:p>
          <a:p>
            <a:endParaRPr lang="en-US" dirty="0">
              <a:latin typeface="Gill Sans"/>
            </a:endParaRPr>
          </a:p>
          <a:p>
            <a:pPr algn="ctr"/>
            <a:endParaRPr lang="de-DE" dirty="0"/>
          </a:p>
        </p:txBody>
      </p:sp>
      <p:sp>
        <p:nvSpPr>
          <p:cNvPr id="3099" name="Textfeld 3"/>
          <p:cNvSpPr txBox="1">
            <a:spLocks noChangeArrowheads="1"/>
          </p:cNvSpPr>
          <p:nvPr/>
        </p:nvSpPr>
        <p:spPr bwMode="auto">
          <a:xfrm>
            <a:off x="6662761" y="901879"/>
            <a:ext cx="2111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u="sng" dirty="0">
                <a:latin typeface="+mj-lt"/>
              </a:rPr>
              <a:t>IMP-Lanzhou:</a:t>
            </a:r>
          </a:p>
          <a:p>
            <a:r>
              <a:rPr lang="en-US" sz="1400" dirty="0"/>
              <a:t>H. Zhao</a:t>
            </a:r>
          </a:p>
          <a:p>
            <a:endParaRPr lang="en-US" sz="1400" dirty="0"/>
          </a:p>
          <a:p>
            <a:endParaRPr lang="en-US" sz="1200" dirty="0">
              <a:latin typeface="Gill Sans"/>
            </a:endParaRPr>
          </a:p>
          <a:p>
            <a:endParaRPr lang="en-US" dirty="0">
              <a:latin typeface="Gill Sans"/>
            </a:endParaRPr>
          </a:p>
          <a:p>
            <a:pPr algn="ctr"/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7" y="6107802"/>
            <a:ext cx="595422" cy="7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3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Freeform 10"/>
          <p:cNvSpPr>
            <a:spLocks/>
          </p:cNvSpPr>
          <p:nvPr/>
        </p:nvSpPr>
        <p:spPr bwMode="auto">
          <a:xfrm>
            <a:off x="1493838" y="1633538"/>
            <a:ext cx="2162175" cy="2419350"/>
          </a:xfrm>
          <a:custGeom>
            <a:avLst/>
            <a:gdLst>
              <a:gd name="T0" fmla="*/ 2147483647 w 1362"/>
              <a:gd name="T1" fmla="*/ 2147483647 h 1524"/>
              <a:gd name="T2" fmla="*/ 0 w 1362"/>
              <a:gd name="T3" fmla="*/ 0 h 1524"/>
              <a:gd name="T4" fmla="*/ 0 w 1362"/>
              <a:gd name="T5" fmla="*/ 2147483647 h 1524"/>
              <a:gd name="T6" fmla="*/ 2147483647 w 1362"/>
              <a:gd name="T7" fmla="*/ 2147483647 h 1524"/>
              <a:gd name="T8" fmla="*/ 2147483647 w 1362"/>
              <a:gd name="T9" fmla="*/ 2147483647 h 1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2" h="1524">
                <a:moveTo>
                  <a:pt x="1350" y="1470"/>
                </a:moveTo>
                <a:lnTo>
                  <a:pt x="0" y="0"/>
                </a:lnTo>
                <a:lnTo>
                  <a:pt x="0" y="1098"/>
                </a:lnTo>
                <a:lnTo>
                  <a:pt x="1362" y="1524"/>
                </a:lnTo>
                <a:lnTo>
                  <a:pt x="1350" y="1470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 flipV="1">
            <a:off x="1489075" y="3992563"/>
            <a:ext cx="2162175" cy="2411412"/>
          </a:xfrm>
          <a:custGeom>
            <a:avLst/>
            <a:gdLst>
              <a:gd name="T0" fmla="*/ 2147483647 w 1362"/>
              <a:gd name="T1" fmla="*/ 2147483647 h 1524"/>
              <a:gd name="T2" fmla="*/ 0 w 1362"/>
              <a:gd name="T3" fmla="*/ 0 h 1524"/>
              <a:gd name="T4" fmla="*/ 0 w 1362"/>
              <a:gd name="T5" fmla="*/ 2147483647 h 1524"/>
              <a:gd name="T6" fmla="*/ 2147483647 w 1362"/>
              <a:gd name="T7" fmla="*/ 2147483647 h 1524"/>
              <a:gd name="T8" fmla="*/ 2147483647 w 1362"/>
              <a:gd name="T9" fmla="*/ 2147483647 h 1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2" h="1524">
                <a:moveTo>
                  <a:pt x="1350" y="1470"/>
                </a:moveTo>
                <a:lnTo>
                  <a:pt x="0" y="0"/>
                </a:lnTo>
                <a:lnTo>
                  <a:pt x="0" y="1098"/>
                </a:lnTo>
                <a:lnTo>
                  <a:pt x="1362" y="1524"/>
                </a:lnTo>
                <a:lnTo>
                  <a:pt x="1350" y="1470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629025" y="1800225"/>
            <a:ext cx="962025" cy="44577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630613" y="1801813"/>
            <a:ext cx="2211387" cy="44577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4283075" y="3184525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3995738" y="2994025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4783138" y="2835275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3798888" y="3783013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4030663" y="416718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5021263" y="3321050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4611688" y="3613150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4468813" y="4735513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5218113" y="3892550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4595813" y="445928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5124450" y="438308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4460875" y="4011613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>
            <a:off x="4319588" y="2755900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4062413" y="3589338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4862513" y="3536950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9" name="Oval 29"/>
          <p:cNvSpPr>
            <a:spLocks noChangeArrowheads="1"/>
          </p:cNvSpPr>
          <p:nvPr/>
        </p:nvSpPr>
        <p:spPr bwMode="auto">
          <a:xfrm>
            <a:off x="5138738" y="2774950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3986213" y="4579938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1" name="Oval 31"/>
          <p:cNvSpPr>
            <a:spLocks noChangeArrowheads="1"/>
          </p:cNvSpPr>
          <p:nvPr/>
        </p:nvSpPr>
        <p:spPr bwMode="auto">
          <a:xfrm>
            <a:off x="4894263" y="4648200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2" name="Oval 32"/>
          <p:cNvSpPr>
            <a:spLocks noChangeArrowheads="1"/>
          </p:cNvSpPr>
          <p:nvPr/>
        </p:nvSpPr>
        <p:spPr bwMode="auto">
          <a:xfrm>
            <a:off x="3781425" y="3154363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3" name="Oval 33"/>
          <p:cNvSpPr>
            <a:spLocks noChangeArrowheads="1"/>
          </p:cNvSpPr>
          <p:nvPr/>
        </p:nvSpPr>
        <p:spPr bwMode="auto">
          <a:xfrm>
            <a:off x="5343525" y="3475038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4" name="Oval 34"/>
          <p:cNvSpPr>
            <a:spLocks noChangeArrowheads="1"/>
          </p:cNvSpPr>
          <p:nvPr/>
        </p:nvSpPr>
        <p:spPr bwMode="auto">
          <a:xfrm>
            <a:off x="5389563" y="4435475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5" name="Oval 35"/>
          <p:cNvSpPr>
            <a:spLocks noChangeArrowheads="1"/>
          </p:cNvSpPr>
          <p:nvPr/>
        </p:nvSpPr>
        <p:spPr bwMode="auto">
          <a:xfrm>
            <a:off x="4635500" y="4084638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6" name="Oval 36"/>
          <p:cNvSpPr>
            <a:spLocks noChangeArrowheads="1"/>
          </p:cNvSpPr>
          <p:nvPr/>
        </p:nvSpPr>
        <p:spPr bwMode="auto">
          <a:xfrm>
            <a:off x="4519613" y="3230563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7" name="Oval 37"/>
          <p:cNvSpPr>
            <a:spLocks noChangeArrowheads="1"/>
          </p:cNvSpPr>
          <p:nvPr/>
        </p:nvSpPr>
        <p:spPr bwMode="auto">
          <a:xfrm>
            <a:off x="3673475" y="4106863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V="1">
            <a:off x="5851525" y="2422525"/>
            <a:ext cx="12144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5837238" y="2052638"/>
            <a:ext cx="1227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E [ TV/m ]</a:t>
            </a:r>
          </a:p>
        </p:txBody>
      </p:sp>
      <p:sp>
        <p:nvSpPr>
          <p:cNvPr id="35880" name="Oval 40"/>
          <p:cNvSpPr>
            <a:spLocks noChangeArrowheads="1"/>
          </p:cNvSpPr>
          <p:nvPr/>
        </p:nvSpPr>
        <p:spPr bwMode="auto">
          <a:xfrm>
            <a:off x="5821363" y="3208338"/>
            <a:ext cx="166687" cy="16668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1" name="Oval 41"/>
          <p:cNvSpPr>
            <a:spLocks noChangeArrowheads="1"/>
          </p:cNvSpPr>
          <p:nvPr/>
        </p:nvSpPr>
        <p:spPr bwMode="auto">
          <a:xfrm>
            <a:off x="5822950" y="3546475"/>
            <a:ext cx="166688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2" name="Oval 42"/>
          <p:cNvSpPr>
            <a:spLocks noChangeArrowheads="1"/>
          </p:cNvSpPr>
          <p:nvPr/>
        </p:nvSpPr>
        <p:spPr bwMode="auto">
          <a:xfrm>
            <a:off x="5830888" y="3895725"/>
            <a:ext cx="166687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3" name="Oval 43"/>
          <p:cNvSpPr>
            <a:spLocks noChangeArrowheads="1"/>
          </p:cNvSpPr>
          <p:nvPr/>
        </p:nvSpPr>
        <p:spPr bwMode="auto">
          <a:xfrm>
            <a:off x="5832475" y="4202113"/>
            <a:ext cx="166688" cy="16668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58" name="Text Box 44"/>
          <p:cNvSpPr txBox="1">
            <a:spLocks noChangeArrowheads="1"/>
          </p:cNvSpPr>
          <p:nvPr/>
        </p:nvSpPr>
        <p:spPr bwMode="auto">
          <a:xfrm>
            <a:off x="1884160" y="6452316"/>
            <a:ext cx="54848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energy transfer into hot electrons</a:t>
            </a:r>
            <a:endParaRPr lang="en-US" sz="2000" dirty="0"/>
          </a:p>
        </p:txBody>
      </p:sp>
      <p:sp>
        <p:nvSpPr>
          <p:cNvPr id="5159" name="AutoShape 45"/>
          <p:cNvSpPr>
            <a:spLocks noChangeArrowheads="1"/>
          </p:cNvSpPr>
          <p:nvPr/>
        </p:nvSpPr>
        <p:spPr bwMode="auto">
          <a:xfrm>
            <a:off x="1050925" y="6622000"/>
            <a:ext cx="701675" cy="92075"/>
          </a:xfrm>
          <a:prstGeom prst="rightArrow">
            <a:avLst>
              <a:gd name="adj1" fmla="val 50000"/>
              <a:gd name="adj2" fmla="val 190517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60" name="Rectangle 46"/>
          <p:cNvSpPr>
            <a:spLocks noChangeArrowheads="1"/>
          </p:cNvSpPr>
          <p:nvPr/>
        </p:nvSpPr>
        <p:spPr bwMode="auto">
          <a:xfrm>
            <a:off x="5653088" y="1004888"/>
            <a:ext cx="34909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sz="1200"/>
              <a:t>S.C. Wilks et al., Phys. Plasmas </a:t>
            </a:r>
            <a:r>
              <a:rPr lang="de-DE" sz="1200" b="1"/>
              <a:t>8</a:t>
            </a:r>
            <a:r>
              <a:rPr lang="de-DE" sz="1200"/>
              <a:t>, 542 (2001)</a:t>
            </a:r>
          </a:p>
          <a:p>
            <a:r>
              <a:rPr lang="de-DE" sz="1200"/>
              <a:t>P. Mora, Phys. Rev. Lett., </a:t>
            </a:r>
            <a:r>
              <a:rPr lang="de-DE" sz="1200" b="1"/>
              <a:t>90</a:t>
            </a:r>
            <a:r>
              <a:rPr lang="de-DE" sz="1200"/>
              <a:t>,185002 (2003)</a:t>
            </a:r>
            <a:br>
              <a:rPr lang="de-DE" sz="1200"/>
            </a:br>
            <a:endParaRPr lang="de-DE" sz="1200"/>
          </a:p>
        </p:txBody>
      </p:sp>
      <p:sp>
        <p:nvSpPr>
          <p:cNvPr id="35887" name="AutoShape 47"/>
          <p:cNvSpPr>
            <a:spLocks noChangeArrowheads="1"/>
          </p:cNvSpPr>
          <p:nvPr/>
        </p:nvSpPr>
        <p:spPr bwMode="auto">
          <a:xfrm>
            <a:off x="5935663" y="2103438"/>
            <a:ext cx="150812" cy="42862"/>
          </a:xfrm>
          <a:prstGeom prst="rightArrow">
            <a:avLst>
              <a:gd name="adj1" fmla="val 50000"/>
              <a:gd name="adj2" fmla="val 8796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Textfeld 42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2</a:t>
            </a:r>
            <a:endParaRPr lang="de-DE" dirty="0"/>
          </a:p>
        </p:txBody>
      </p:sp>
      <p:pic>
        <p:nvPicPr>
          <p:cNvPr id="57346" name="Picture 2" descr="C:\Users\Bastian Aurand\Desktop\PP Seminar April 2012\TN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4562475"/>
            <a:ext cx="25050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156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TNSA</a:t>
            </a:r>
          </a:p>
        </p:txBody>
      </p:sp>
      <p:sp>
        <p:nvSpPr>
          <p:cNvPr id="2" name="Rechteck 1"/>
          <p:cNvSpPr/>
          <p:nvPr/>
        </p:nvSpPr>
        <p:spPr>
          <a:xfrm>
            <a:off x="7064375" y="6259513"/>
            <a:ext cx="1635125" cy="238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294563" y="6218751"/>
            <a:ext cx="180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 [MeV/u</a:t>
            </a:r>
            <a:r>
              <a:rPr lang="de-DE" sz="1400" dirty="0" smtClean="0"/>
              <a:t>]</a:t>
            </a:r>
            <a:endParaRPr lang="de-DE" sz="1400" dirty="0"/>
          </a:p>
        </p:txBody>
      </p:sp>
      <p:sp>
        <p:nvSpPr>
          <p:cNvPr id="46" name="Rechteck 45"/>
          <p:cNvSpPr/>
          <p:nvPr/>
        </p:nvSpPr>
        <p:spPr>
          <a:xfrm rot="16200000">
            <a:off x="6038711" y="5489683"/>
            <a:ext cx="1180306" cy="23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 rot="16200000">
            <a:off x="5693725" y="4928515"/>
            <a:ext cx="180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particles</a:t>
            </a:r>
            <a:endParaRPr lang="en-US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1155700"/>
            <a:ext cx="65942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 target </a:t>
            </a:r>
            <a:r>
              <a:rPr lang="en-US" sz="2000" dirty="0"/>
              <a:t>normal sheath acceleration </a:t>
            </a:r>
            <a:r>
              <a:rPr lang="de-DE" sz="2000" dirty="0"/>
              <a:t>(TNSA)</a:t>
            </a:r>
          </a:p>
          <a:p>
            <a:pPr marL="0" indent="0" eaLnBrk="1" hangingPunct="1">
              <a:buClr>
                <a:srgbClr val="FF9900"/>
              </a:buClr>
              <a:buNone/>
            </a:pPr>
            <a:r>
              <a:rPr lang="de-DE" sz="2000" dirty="0"/>
              <a:t>     I &gt;10</a:t>
            </a:r>
            <a:r>
              <a:rPr lang="de-DE" sz="2000" baseline="30000" dirty="0"/>
              <a:t>16…17</a:t>
            </a:r>
            <a:r>
              <a:rPr lang="de-DE" sz="2000" dirty="0"/>
              <a:t> W/cm²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29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3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3247 -0.0023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11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34253 1.48148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27257 -2.59259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4253 -0.0002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2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6598 0.000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31736 0.0011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4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8819 -0.0023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0" y="-11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37066 0.0009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4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9757 0.0011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4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24184 -0.0025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3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29062 -0.0011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6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2882 4.07407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1.48148E-6 L 0.38733 1.48148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58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2.59259E-6 L 0.3842 -2.59259E-6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33333E-6 L 0.38091 3.33333E-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1.11111E-6 L 0.3842 -1.11111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35850" grpId="1" animBg="1"/>
      <p:bldP spid="35851" grpId="0" animBg="1"/>
      <p:bldP spid="35851" grpId="1" animBg="1"/>
      <p:bldP spid="35852" grpId="0" animBg="1"/>
      <p:bldP spid="35854" grpId="0" animBg="1"/>
      <p:bldP spid="35854" grpId="1" animBg="1"/>
      <p:bldP spid="35855" grpId="0" animBg="1"/>
      <p:bldP spid="35855" grpId="1" animBg="1"/>
      <p:bldP spid="35856" grpId="0" animBg="1"/>
      <p:bldP spid="35856" grpId="1" animBg="1"/>
      <p:bldP spid="35857" grpId="0" animBg="1"/>
      <p:bldP spid="35857" grpId="1" animBg="1"/>
      <p:bldP spid="35858" grpId="0" animBg="1"/>
      <p:bldP spid="35858" grpId="1" animBg="1"/>
      <p:bldP spid="35859" grpId="0" animBg="1"/>
      <p:bldP spid="35859" grpId="1" animBg="1"/>
      <p:bldP spid="35860" grpId="0" animBg="1"/>
      <p:bldP spid="35860" grpId="1" animBg="1"/>
      <p:bldP spid="35861" grpId="0" animBg="1"/>
      <p:bldP spid="35861" grpId="1" animBg="1"/>
      <p:bldP spid="35862" grpId="0" animBg="1"/>
      <p:bldP spid="35862" grpId="1" animBg="1"/>
      <p:bldP spid="35863" grpId="0" animBg="1"/>
      <p:bldP spid="35863" grpId="1" animBg="1"/>
      <p:bldP spid="35864" grpId="0" animBg="1"/>
      <p:bldP spid="35864" grpId="1" animBg="1"/>
      <p:bldP spid="35865" grpId="0" animBg="1"/>
      <p:bldP spid="35865" grpId="1" animBg="1"/>
      <p:bldP spid="35866" grpId="0" animBg="1"/>
      <p:bldP spid="35867" grpId="0" animBg="1"/>
      <p:bldP spid="35868" grpId="0" animBg="1"/>
      <p:bldP spid="35869" grpId="0" animBg="1"/>
      <p:bldP spid="35870" grpId="0" animBg="1"/>
      <p:bldP spid="35871" grpId="0" animBg="1"/>
      <p:bldP spid="35872" grpId="0" animBg="1"/>
      <p:bldP spid="35873" grpId="0" animBg="1"/>
      <p:bldP spid="35874" grpId="0" animBg="1"/>
      <p:bldP spid="35875" grpId="0" animBg="1"/>
      <p:bldP spid="35876" grpId="0" animBg="1"/>
      <p:bldP spid="35877" grpId="0" animBg="1"/>
      <p:bldP spid="35878" grpId="0" animBg="1"/>
      <p:bldP spid="35879" grpId="0"/>
      <p:bldP spid="35880" grpId="0" animBg="1"/>
      <p:bldP spid="35880" grpId="1" animBg="1"/>
      <p:bldP spid="35881" grpId="0" animBg="1"/>
      <p:bldP spid="35881" grpId="1" animBg="1"/>
      <p:bldP spid="35882" grpId="0" animBg="1"/>
      <p:bldP spid="35882" grpId="1" animBg="1"/>
      <p:bldP spid="35883" grpId="0" animBg="1"/>
      <p:bldP spid="35883" grpId="1" animBg="1"/>
      <p:bldP spid="35887" grpId="0" animBg="1"/>
      <p:bldP spid="3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274946" y="2713038"/>
            <a:ext cx="4672198" cy="233838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630613" y="2705100"/>
            <a:ext cx="588963" cy="23764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632200" y="5057775"/>
            <a:ext cx="588963" cy="9286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30613" y="1663700"/>
            <a:ext cx="588962" cy="10588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3681413" y="3344863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3675063" y="3840163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3708400" y="282733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3668713" y="433863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3671888" y="485298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3703638" y="2336800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3994150" y="461168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3995738" y="5108575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3984625" y="3092450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3994150" y="411003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4011613" y="3613150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3684588" y="5359400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7" name="Oval 19"/>
          <p:cNvSpPr>
            <a:spLocks noChangeArrowheads="1"/>
          </p:cNvSpPr>
          <p:nvPr/>
        </p:nvSpPr>
        <p:spPr bwMode="auto">
          <a:xfrm>
            <a:off x="3640138" y="3014663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8" name="Oval 20"/>
          <p:cNvSpPr>
            <a:spLocks noChangeArrowheads="1"/>
          </p:cNvSpPr>
          <p:nvPr/>
        </p:nvSpPr>
        <p:spPr bwMode="auto">
          <a:xfrm>
            <a:off x="3635375" y="4038600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auto">
          <a:xfrm>
            <a:off x="3910013" y="2263775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10" name="Oval 22"/>
          <p:cNvSpPr>
            <a:spLocks noChangeArrowheads="1"/>
          </p:cNvSpPr>
          <p:nvPr/>
        </p:nvSpPr>
        <p:spPr bwMode="auto">
          <a:xfrm>
            <a:off x="3636963" y="2522538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11" name="Oval 23"/>
          <p:cNvSpPr>
            <a:spLocks noChangeArrowheads="1"/>
          </p:cNvSpPr>
          <p:nvPr/>
        </p:nvSpPr>
        <p:spPr bwMode="auto">
          <a:xfrm>
            <a:off x="3611563" y="4525963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12" name="Oval 24"/>
          <p:cNvSpPr>
            <a:spLocks noChangeArrowheads="1"/>
          </p:cNvSpPr>
          <p:nvPr/>
        </p:nvSpPr>
        <p:spPr bwMode="auto">
          <a:xfrm>
            <a:off x="3933825" y="3794125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13" name="Oval 25"/>
          <p:cNvSpPr>
            <a:spLocks noChangeArrowheads="1"/>
          </p:cNvSpPr>
          <p:nvPr/>
        </p:nvSpPr>
        <p:spPr bwMode="auto">
          <a:xfrm>
            <a:off x="3636963" y="3529013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14" name="Oval 26"/>
          <p:cNvSpPr>
            <a:spLocks noChangeArrowheads="1"/>
          </p:cNvSpPr>
          <p:nvPr/>
        </p:nvSpPr>
        <p:spPr bwMode="auto">
          <a:xfrm>
            <a:off x="3919538" y="2767013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15" name="Oval 27"/>
          <p:cNvSpPr>
            <a:spLocks noChangeArrowheads="1"/>
          </p:cNvSpPr>
          <p:nvPr/>
        </p:nvSpPr>
        <p:spPr bwMode="auto">
          <a:xfrm>
            <a:off x="3925888" y="3276600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16" name="Oval 28"/>
          <p:cNvSpPr>
            <a:spLocks noChangeArrowheads="1"/>
          </p:cNvSpPr>
          <p:nvPr/>
        </p:nvSpPr>
        <p:spPr bwMode="auto">
          <a:xfrm>
            <a:off x="3629025" y="5538788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17" name="Oval 29"/>
          <p:cNvSpPr>
            <a:spLocks noChangeArrowheads="1"/>
          </p:cNvSpPr>
          <p:nvPr/>
        </p:nvSpPr>
        <p:spPr bwMode="auto">
          <a:xfrm>
            <a:off x="3621088" y="1995488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18" name="Oval 30"/>
          <p:cNvSpPr>
            <a:spLocks noChangeArrowheads="1"/>
          </p:cNvSpPr>
          <p:nvPr/>
        </p:nvSpPr>
        <p:spPr bwMode="auto">
          <a:xfrm>
            <a:off x="3621088" y="5021263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223501" y="6445834"/>
            <a:ext cx="85902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</a:pPr>
            <a:r>
              <a:rPr lang="en-US" sz="2000" dirty="0" smtClean="0"/>
              <a:t>momentum conservation </a:t>
            </a:r>
            <a:r>
              <a:rPr lang="de-DE" sz="2000" dirty="0" smtClean="0">
                <a:latin typeface="Symbol" pitchFamily="18" charset="2"/>
              </a:rPr>
              <a:t>g</a:t>
            </a:r>
            <a:r>
              <a:rPr lang="de-DE" sz="2000" dirty="0" smtClean="0">
                <a:sym typeface="Wingdings" pitchFamily="2" charset="2"/>
              </a:rPr>
              <a:t> e</a:t>
            </a:r>
            <a:r>
              <a:rPr lang="de-DE" sz="2000" baseline="30000" dirty="0" smtClean="0">
                <a:sym typeface="Wingdings" pitchFamily="2" charset="2"/>
              </a:rPr>
              <a:t>-</a:t>
            </a:r>
            <a:endParaRPr lang="de-DE" sz="2000" dirty="0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605316" y="6593502"/>
            <a:ext cx="553792" cy="92075"/>
          </a:xfrm>
          <a:prstGeom prst="rightArrow">
            <a:avLst>
              <a:gd name="adj1" fmla="val 50000"/>
              <a:gd name="adj2" fmla="val 190517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21" name="Oval 33"/>
          <p:cNvSpPr>
            <a:spLocks noChangeArrowheads="1"/>
          </p:cNvSpPr>
          <p:nvPr/>
        </p:nvSpPr>
        <p:spPr bwMode="auto">
          <a:xfrm>
            <a:off x="3921125" y="4298950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22" name="Oval 34"/>
          <p:cNvSpPr>
            <a:spLocks noChangeArrowheads="1"/>
          </p:cNvSpPr>
          <p:nvPr/>
        </p:nvSpPr>
        <p:spPr bwMode="auto">
          <a:xfrm>
            <a:off x="3921125" y="4802188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auto">
          <a:xfrm>
            <a:off x="3929063" y="5297488"/>
            <a:ext cx="273050" cy="282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3983038" y="258603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25" name="Oval 37"/>
          <p:cNvSpPr>
            <a:spLocks noChangeArrowheads="1"/>
          </p:cNvSpPr>
          <p:nvPr/>
        </p:nvSpPr>
        <p:spPr bwMode="auto">
          <a:xfrm>
            <a:off x="3978275" y="2039938"/>
            <a:ext cx="136525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526" name="Oval 38"/>
          <p:cNvSpPr>
            <a:spLocks noChangeArrowheads="1"/>
          </p:cNvSpPr>
          <p:nvPr/>
        </p:nvSpPr>
        <p:spPr bwMode="auto">
          <a:xfrm>
            <a:off x="3944938" y="5651500"/>
            <a:ext cx="136525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83" name="Text Box 41"/>
          <p:cNvSpPr txBox="1">
            <a:spLocks noChangeArrowheads="1"/>
          </p:cNvSpPr>
          <p:nvPr/>
        </p:nvSpPr>
        <p:spPr bwMode="auto">
          <a:xfrm>
            <a:off x="5800725" y="1038225"/>
            <a:ext cx="3343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V.I. Veksler, Sov. J. Atom Energy  </a:t>
            </a:r>
            <a:r>
              <a:rPr lang="en-US" sz="1200" b="1"/>
              <a:t>2</a:t>
            </a:r>
            <a:r>
              <a:rPr lang="en-US" sz="1200"/>
              <a:t> (1957)</a:t>
            </a:r>
            <a:endParaRPr lang="fr-FR" sz="1200"/>
          </a:p>
          <a:p>
            <a:pPr eaLnBrk="1" hangingPunct="1"/>
            <a:r>
              <a:rPr lang="de-DE" sz="1200"/>
              <a:t>A. Macchi et al, PRL </a:t>
            </a:r>
            <a:r>
              <a:rPr lang="de-DE" sz="1200" b="1"/>
              <a:t>94</a:t>
            </a:r>
            <a:r>
              <a:rPr lang="de-DE" sz="1200"/>
              <a:t>, 165003 (2005) A.P.L.Robinson et al, NJP </a:t>
            </a:r>
            <a:r>
              <a:rPr lang="de-DE" sz="1200" b="1"/>
              <a:t>10</a:t>
            </a:r>
            <a:r>
              <a:rPr lang="de-DE" sz="1200"/>
              <a:t>, 013021 (2008)</a:t>
            </a:r>
            <a:br>
              <a:rPr lang="de-DE" sz="1200"/>
            </a:br>
            <a:endParaRPr lang="de-DE" sz="1200"/>
          </a:p>
        </p:txBody>
      </p:sp>
      <p:sp>
        <p:nvSpPr>
          <p:cNvPr id="42" name="Textfeld 41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947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RPA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143000"/>
            <a:ext cx="627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dirty="0" smtClean="0"/>
              <a:t>   radiation </a:t>
            </a:r>
            <a:r>
              <a:rPr lang="en-US" sz="2000" dirty="0"/>
              <a:t>pressure acceleration </a:t>
            </a:r>
            <a:r>
              <a:rPr lang="de-DE" sz="2000" dirty="0"/>
              <a:t>(RPA)</a:t>
            </a:r>
          </a:p>
          <a:p>
            <a:pPr marL="0" indent="0" eaLnBrk="1" hangingPunct="1">
              <a:buClr>
                <a:srgbClr val="FF9900"/>
              </a:buClr>
              <a:buNone/>
            </a:pPr>
            <a:r>
              <a:rPr lang="de-DE" sz="2000" dirty="0"/>
              <a:t>     I &gt;10</a:t>
            </a:r>
            <a:r>
              <a:rPr lang="de-DE" sz="2000" baseline="30000" dirty="0"/>
              <a:t>20</a:t>
            </a:r>
            <a:r>
              <a:rPr lang="de-DE" sz="2000" dirty="0"/>
              <a:t> W/cm²</a:t>
            </a:r>
          </a:p>
          <a:p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4229101" y="2601433"/>
            <a:ext cx="2355998" cy="2537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322" name="Picture 2" descr="C:\Users\Bastian Aurand\Desktop\PP Seminar April 2012\R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554537"/>
            <a:ext cx="25050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hteck 45"/>
          <p:cNvSpPr/>
          <p:nvPr/>
        </p:nvSpPr>
        <p:spPr>
          <a:xfrm rot="16200000">
            <a:off x="6055645" y="5206345"/>
            <a:ext cx="1180306" cy="23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 rot="16200000">
            <a:off x="5730485" y="4818160"/>
            <a:ext cx="180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particles</a:t>
            </a:r>
            <a:endParaRPr lang="en-US" sz="1400" dirty="0"/>
          </a:p>
        </p:txBody>
      </p:sp>
      <p:sp>
        <p:nvSpPr>
          <p:cNvPr id="44" name="Rechteck 43"/>
          <p:cNvSpPr/>
          <p:nvPr/>
        </p:nvSpPr>
        <p:spPr>
          <a:xfrm>
            <a:off x="7064375" y="6259513"/>
            <a:ext cx="1635125" cy="238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7294563" y="6218751"/>
            <a:ext cx="180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 [MeV/u</a:t>
            </a:r>
            <a:r>
              <a:rPr lang="de-DE" sz="1400" dirty="0" smtClean="0"/>
              <a:t>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730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5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7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3" dur="2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7" dur="2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9" dur="2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1" dur="2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5" dur="2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7" dur="2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9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1" dur="2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3" dur="20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5" dur="20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7" dur="20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9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494" grpId="1" animBg="1"/>
      <p:bldP spid="63490" grpId="0" animBg="1"/>
      <p:bldP spid="63495" grpId="0" animBg="1"/>
      <p:bldP spid="63495" grpId="1" animBg="1"/>
      <p:bldP spid="63496" grpId="0" animBg="1"/>
      <p:bldP spid="63496" grpId="1" animBg="1"/>
      <p:bldP spid="63497" grpId="0" animBg="1"/>
      <p:bldP spid="63497" grpId="1" animBg="1"/>
      <p:bldP spid="63498" grpId="0" animBg="1"/>
      <p:bldP spid="63498" grpId="1" animBg="1"/>
      <p:bldP spid="63499" grpId="0" animBg="1"/>
      <p:bldP spid="63499" grpId="1" animBg="1"/>
      <p:bldP spid="63500" grpId="0" animBg="1"/>
      <p:bldP spid="63501" grpId="0" animBg="1"/>
      <p:bldP spid="63501" grpId="1" animBg="1"/>
      <p:bldP spid="63502" grpId="0" animBg="1"/>
      <p:bldP spid="63503" grpId="0" animBg="1"/>
      <p:bldP spid="63503" grpId="1" animBg="1"/>
      <p:bldP spid="63504" grpId="0" animBg="1"/>
      <p:bldP spid="63504" grpId="1" animBg="1"/>
      <p:bldP spid="63505" grpId="0" animBg="1"/>
      <p:bldP spid="63505" grpId="1" animBg="1"/>
      <p:bldP spid="63506" grpId="0" animBg="1"/>
      <p:bldP spid="63507" grpId="0" animBg="1"/>
      <p:bldP spid="63507" grpId="1" animBg="1"/>
      <p:bldP spid="63508" grpId="0" animBg="1"/>
      <p:bldP spid="63508" grpId="1" animBg="1"/>
      <p:bldP spid="63509" grpId="0" animBg="1"/>
      <p:bldP spid="63510" grpId="0" animBg="1"/>
      <p:bldP spid="63511" grpId="0" animBg="1"/>
      <p:bldP spid="63511" grpId="1" animBg="1"/>
      <p:bldP spid="63512" grpId="0" animBg="1"/>
      <p:bldP spid="63512" grpId="1" animBg="1"/>
      <p:bldP spid="63513" grpId="0" animBg="1"/>
      <p:bldP spid="63513" grpId="1" animBg="1"/>
      <p:bldP spid="63514" grpId="0" animBg="1"/>
      <p:bldP spid="63514" grpId="1" animBg="1"/>
      <p:bldP spid="63515" grpId="0" animBg="1"/>
      <p:bldP spid="63515" grpId="1" animBg="1"/>
      <p:bldP spid="63516" grpId="0" animBg="1"/>
      <p:bldP spid="63517" grpId="0" animBg="1"/>
      <p:bldP spid="63518" grpId="0" animBg="1"/>
      <p:bldP spid="63521" grpId="0" animBg="1"/>
      <p:bldP spid="63521" grpId="1" animBg="1"/>
      <p:bldP spid="63522" grpId="0" animBg="1"/>
      <p:bldP spid="63522" grpId="1" animBg="1"/>
      <p:bldP spid="63523" grpId="0" animBg="1"/>
      <p:bldP spid="63524" grpId="0" animBg="1"/>
      <p:bldP spid="63525" grpId="0" animBg="1"/>
      <p:bldP spid="63526" grpId="0" animBg="1"/>
      <p:bldP spid="2" grpId="0" animBg="1"/>
      <p:bldP spid="47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228724" y="1842293"/>
            <a:ext cx="1438275" cy="454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228724" y="1391443"/>
            <a:ext cx="46037" cy="900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90586" y="1840706"/>
            <a:ext cx="334963" cy="4540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8911" y="1826418"/>
            <a:ext cx="1104900" cy="47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752474" y="1151731"/>
            <a:ext cx="0" cy="129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609599" y="2302668"/>
            <a:ext cx="23034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feil nach rechts 10"/>
          <p:cNvSpPr/>
          <p:nvPr/>
        </p:nvSpPr>
        <p:spPr>
          <a:xfrm>
            <a:off x="2652711" y="2264568"/>
            <a:ext cx="303213" cy="82550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16200000">
            <a:off x="600074" y="1223168"/>
            <a:ext cx="303212" cy="84138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 rot="16200000">
            <a:off x="-178596" y="1525587"/>
            <a:ext cx="73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dirty="0" smtClean="0">
                <a:latin typeface="Arial" charset="0"/>
                <a:cs typeface="Arial" charset="0"/>
              </a:rPr>
              <a:t>density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14" name="Textfeld 9"/>
          <p:cNvSpPr txBox="1">
            <a:spLocks noChangeArrowheads="1"/>
          </p:cNvSpPr>
          <p:nvPr/>
        </p:nvSpPr>
        <p:spPr bwMode="auto">
          <a:xfrm>
            <a:off x="1398586" y="2428080"/>
            <a:ext cx="1130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dirty="0" smtClean="0">
                <a:latin typeface="Arial" charset="0"/>
                <a:cs typeface="Arial" charset="0"/>
              </a:rPr>
              <a:t>x-axis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142204" y="1158080"/>
            <a:ext cx="133350" cy="684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1227136" y="1258093"/>
            <a:ext cx="749300" cy="574675"/>
          </a:xfrm>
          <a:custGeom>
            <a:avLst/>
            <a:gdLst>
              <a:gd name="connsiteX0" fmla="*/ 0 w 749300"/>
              <a:gd name="connsiteY0" fmla="*/ 574675 h 574675"/>
              <a:gd name="connsiteX1" fmla="*/ 749300 w 749300"/>
              <a:gd name="connsiteY1" fmla="*/ 0 h 574675"/>
              <a:gd name="connsiteX2" fmla="*/ 19050 w 749300"/>
              <a:gd name="connsiteY2" fmla="*/ 6350 h 574675"/>
              <a:gd name="connsiteX3" fmla="*/ 0 w 749300"/>
              <a:gd name="connsiteY3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00" h="574675">
                <a:moveTo>
                  <a:pt x="0" y="574675"/>
                </a:moveTo>
                <a:lnTo>
                  <a:pt x="749300" y="0"/>
                </a:lnTo>
                <a:lnTo>
                  <a:pt x="19050" y="6350"/>
                </a:lnTo>
                <a:lnTo>
                  <a:pt x="0" y="574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633536" y="1464468"/>
            <a:ext cx="47625" cy="831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293811" y="1461293"/>
            <a:ext cx="342900" cy="825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 flipV="1">
            <a:off x="1636711" y="1461293"/>
            <a:ext cx="44450" cy="831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1229676" y="1514633"/>
            <a:ext cx="676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de-DE" sz="1200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de-DE" sz="1200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endParaRPr lang="de-DE" sz="1200" baseline="-25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1639886" y="1507013"/>
            <a:ext cx="676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de-DE" sz="1200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de-DE" sz="1200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endParaRPr lang="de-DE" sz="1200" baseline="-25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00056" y="1721643"/>
            <a:ext cx="5651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1200" baseline="-25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de-DE" sz="1200" baseline="-25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500056" y="1281899"/>
            <a:ext cx="56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>
                <a:solidFill>
                  <a:schemeClr val="accent2"/>
                </a:solidFill>
                <a:latin typeface="Arial" charset="0"/>
                <a:cs typeface="Arial" charset="0"/>
              </a:rPr>
              <a:t>n</a:t>
            </a:r>
            <a:r>
              <a:rPr lang="de-DE" sz="12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69866" y="1722388"/>
            <a:ext cx="5651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1200" baseline="-25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1200" baseline="-25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200" baseline="-25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uppieren 24"/>
          <p:cNvGrpSpPr>
            <a:grpSpLocks/>
          </p:cNvGrpSpPr>
          <p:nvPr/>
        </p:nvGrpSpPr>
        <p:grpSpPr bwMode="auto">
          <a:xfrm>
            <a:off x="839786" y="1096168"/>
            <a:ext cx="946150" cy="246063"/>
            <a:chOff x="1130300" y="1501775"/>
            <a:chExt cx="946150" cy="246221"/>
          </a:xfrm>
        </p:grpSpPr>
        <p:sp>
          <p:nvSpPr>
            <p:cNvPr id="26" name="Rechteck 25"/>
            <p:cNvSpPr/>
            <p:nvPr/>
          </p:nvSpPr>
          <p:spPr>
            <a:xfrm>
              <a:off x="1136650" y="1539899"/>
              <a:ext cx="428625" cy="15885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Textfeld 36"/>
            <p:cNvSpPr txBox="1">
              <a:spLocks noChangeArrowheads="1"/>
            </p:cNvSpPr>
            <p:nvPr/>
          </p:nvSpPr>
          <p:spPr bwMode="auto">
            <a:xfrm>
              <a:off x="1130300" y="1501775"/>
              <a:ext cx="946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sz="1000" dirty="0" smtClean="0">
                  <a:latin typeface="Arial" charset="0"/>
                  <a:cs typeface="Arial" charset="0"/>
                </a:rPr>
                <a:t>pulse</a:t>
              </a:r>
              <a:endParaRPr lang="de-DE" sz="10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1494632" y="2252029"/>
            <a:ext cx="56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 err="1">
                <a:latin typeface="Arial" charset="0"/>
                <a:cs typeface="Arial" charset="0"/>
              </a:rPr>
              <a:t>l</a:t>
            </a:r>
            <a:r>
              <a:rPr lang="de-DE" sz="1200" baseline="-25000" dirty="0" err="1">
                <a:latin typeface="Arial" charset="0"/>
                <a:cs typeface="Arial" charset="0"/>
              </a:rPr>
              <a:t>I</a:t>
            </a:r>
            <a:endParaRPr lang="de-DE" sz="1200" baseline="-25000" dirty="0">
              <a:latin typeface="Arial" charset="0"/>
              <a:cs typeface="Arial" charset="0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1607658" y="2252029"/>
            <a:ext cx="56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 err="1">
                <a:latin typeface="Arial" charset="0"/>
                <a:cs typeface="Arial" charset="0"/>
              </a:rPr>
              <a:t>l</a:t>
            </a:r>
            <a:r>
              <a:rPr lang="de-DE" sz="1200" baseline="-25000" dirty="0" err="1">
                <a:latin typeface="Arial" charset="0"/>
                <a:cs typeface="Arial" charset="0"/>
              </a:rPr>
              <a:t>I</a:t>
            </a:r>
            <a:r>
              <a:rPr lang="de-DE" sz="1200" dirty="0" err="1">
                <a:latin typeface="Arial" charset="0"/>
                <a:cs typeface="Arial" charset="0"/>
              </a:rPr>
              <a:t>+l</a:t>
            </a:r>
            <a:r>
              <a:rPr lang="de-DE" sz="1200" baseline="-25000" dirty="0" err="1">
                <a:latin typeface="Arial" charset="0"/>
                <a:cs typeface="Arial" charset="0"/>
              </a:rPr>
              <a:t>e</a:t>
            </a:r>
            <a:endParaRPr lang="de-DE" sz="1200" baseline="-25000" dirty="0">
              <a:latin typeface="Arial" charset="0"/>
              <a:cs typeface="Arial" charset="0"/>
            </a:endParaRPr>
          </a:p>
        </p:txBody>
      </p:sp>
      <p:sp>
        <p:nvSpPr>
          <p:cNvPr id="30" name="Textfeld 40"/>
          <p:cNvSpPr txBox="1">
            <a:spLocks noChangeArrowheads="1"/>
          </p:cNvSpPr>
          <p:nvPr/>
        </p:nvSpPr>
        <p:spPr bwMode="auto">
          <a:xfrm>
            <a:off x="2516183" y="2255994"/>
            <a:ext cx="56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>
                <a:latin typeface="Arial" charset="0"/>
                <a:cs typeface="Arial" charset="0"/>
              </a:rPr>
              <a:t>d</a:t>
            </a:r>
            <a:endParaRPr lang="de-DE" sz="1200" baseline="-25000" dirty="0">
              <a:latin typeface="Arial" charset="0"/>
              <a:cs typeface="Arial" charset="0"/>
            </a:endParaRPr>
          </a:p>
        </p:txBody>
      </p:sp>
      <p:sp>
        <p:nvSpPr>
          <p:cNvPr id="31" name="Textfeld 41"/>
          <p:cNvSpPr txBox="1">
            <a:spLocks noChangeArrowheads="1"/>
          </p:cNvSpPr>
          <p:nvPr/>
        </p:nvSpPr>
        <p:spPr bwMode="auto">
          <a:xfrm>
            <a:off x="1162829" y="2255620"/>
            <a:ext cx="56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>
                <a:latin typeface="Arial" charset="0"/>
                <a:cs typeface="Arial" charset="0"/>
              </a:rPr>
              <a:t>0</a:t>
            </a:r>
            <a:endParaRPr lang="de-DE" sz="1200" baseline="-25000" dirty="0"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265688" y="5966023"/>
            <a:ext cx="1438275" cy="454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1265688" y="5246886"/>
            <a:ext cx="46037" cy="1174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35" name="Gerade Verbindung 34"/>
          <p:cNvCxnSpPr/>
          <p:nvPr/>
        </p:nvCxnSpPr>
        <p:spPr>
          <a:xfrm flipH="1">
            <a:off x="646563" y="6426398"/>
            <a:ext cx="23034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feil nach rechts 35"/>
          <p:cNvSpPr/>
          <p:nvPr/>
        </p:nvSpPr>
        <p:spPr>
          <a:xfrm>
            <a:off x="2689675" y="6388298"/>
            <a:ext cx="303213" cy="82550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 rot="16200000">
            <a:off x="637038" y="5346898"/>
            <a:ext cx="303212" cy="84138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9" name="Textfeld 105"/>
          <p:cNvSpPr txBox="1">
            <a:spLocks noChangeArrowheads="1"/>
          </p:cNvSpPr>
          <p:nvPr/>
        </p:nvSpPr>
        <p:spPr bwMode="auto">
          <a:xfrm>
            <a:off x="1435550" y="6508948"/>
            <a:ext cx="1130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>
                <a:latin typeface="Arial" charset="0"/>
                <a:cs typeface="Arial" charset="0"/>
              </a:rPr>
              <a:t>x</a:t>
            </a:r>
            <a:r>
              <a:rPr lang="de-DE" sz="1200" dirty="0" smtClean="0">
                <a:latin typeface="Arial" charset="0"/>
                <a:cs typeface="Arial" charset="0"/>
              </a:rPr>
              <a:t>-</a:t>
            </a:r>
            <a:r>
              <a:rPr lang="de-DE" sz="1200" dirty="0" err="1" smtClean="0">
                <a:latin typeface="Arial" charset="0"/>
                <a:cs typeface="Arial" charset="0"/>
              </a:rPr>
              <a:t>axis</a:t>
            </a:r>
            <a:endParaRPr lang="de-DE" sz="1200" dirty="0"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179963" y="5234503"/>
            <a:ext cx="133350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1" name="Freihandform 40"/>
          <p:cNvSpPr/>
          <p:nvPr/>
        </p:nvSpPr>
        <p:spPr>
          <a:xfrm>
            <a:off x="1284738" y="5237361"/>
            <a:ext cx="1404937" cy="717550"/>
          </a:xfrm>
          <a:custGeom>
            <a:avLst/>
            <a:gdLst>
              <a:gd name="connsiteX0" fmla="*/ 0 w 749300"/>
              <a:gd name="connsiteY0" fmla="*/ 574675 h 574675"/>
              <a:gd name="connsiteX1" fmla="*/ 749300 w 749300"/>
              <a:gd name="connsiteY1" fmla="*/ 0 h 574675"/>
              <a:gd name="connsiteX2" fmla="*/ 19050 w 749300"/>
              <a:gd name="connsiteY2" fmla="*/ 6350 h 574675"/>
              <a:gd name="connsiteX3" fmla="*/ 0 w 749300"/>
              <a:gd name="connsiteY3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00" h="574675">
                <a:moveTo>
                  <a:pt x="0" y="574675"/>
                </a:moveTo>
                <a:lnTo>
                  <a:pt x="749300" y="0"/>
                </a:lnTo>
                <a:lnTo>
                  <a:pt x="19050" y="6350"/>
                </a:lnTo>
                <a:lnTo>
                  <a:pt x="0" y="574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43" name="Gruppieren 42"/>
          <p:cNvGrpSpPr>
            <a:grpSpLocks/>
          </p:cNvGrpSpPr>
          <p:nvPr/>
        </p:nvGrpSpPr>
        <p:grpSpPr bwMode="auto">
          <a:xfrm>
            <a:off x="876750" y="5219898"/>
            <a:ext cx="946150" cy="246063"/>
            <a:chOff x="1130300" y="1501775"/>
            <a:chExt cx="946150" cy="246221"/>
          </a:xfrm>
        </p:grpSpPr>
        <p:sp>
          <p:nvSpPr>
            <p:cNvPr id="44" name="Rechteck 43"/>
            <p:cNvSpPr/>
            <p:nvPr/>
          </p:nvSpPr>
          <p:spPr>
            <a:xfrm>
              <a:off x="1136650" y="1539899"/>
              <a:ext cx="428625" cy="15885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Textfeld 118"/>
            <p:cNvSpPr txBox="1">
              <a:spLocks noChangeArrowheads="1"/>
            </p:cNvSpPr>
            <p:nvPr/>
          </p:nvSpPr>
          <p:spPr bwMode="auto">
            <a:xfrm>
              <a:off x="1130300" y="1501775"/>
              <a:ext cx="946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sz="1000" dirty="0" smtClean="0">
                  <a:latin typeface="Arial" charset="0"/>
                  <a:cs typeface="Arial" charset="0"/>
                </a:rPr>
                <a:t>pulse</a:t>
              </a:r>
              <a:endParaRPr lang="de-DE" sz="10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46" name="Textfeld 121"/>
          <p:cNvSpPr txBox="1">
            <a:spLocks noChangeArrowheads="1"/>
          </p:cNvSpPr>
          <p:nvPr/>
        </p:nvSpPr>
        <p:spPr bwMode="auto">
          <a:xfrm>
            <a:off x="2543625" y="6378773"/>
            <a:ext cx="56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>
                <a:latin typeface="Arial" charset="0"/>
                <a:cs typeface="Arial" charset="0"/>
              </a:rPr>
              <a:t>d</a:t>
            </a:r>
            <a:endParaRPr lang="de-DE" sz="1200" baseline="-25000" dirty="0">
              <a:latin typeface="Arial" charset="0"/>
              <a:cs typeface="Arial" charset="0"/>
            </a:endParaRPr>
          </a:p>
        </p:txBody>
      </p:sp>
      <p:sp>
        <p:nvSpPr>
          <p:cNvPr id="47" name="Textfeld 122"/>
          <p:cNvSpPr txBox="1">
            <a:spLocks noChangeArrowheads="1"/>
          </p:cNvSpPr>
          <p:nvPr/>
        </p:nvSpPr>
        <p:spPr bwMode="auto">
          <a:xfrm>
            <a:off x="1216475" y="6385123"/>
            <a:ext cx="56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>
                <a:latin typeface="Arial" charset="0"/>
                <a:cs typeface="Arial" charset="0"/>
              </a:rPr>
              <a:t>0</a:t>
            </a:r>
            <a:endParaRPr lang="de-DE" sz="1200" baseline="-25000" dirty="0"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-127140" y="5947132"/>
            <a:ext cx="1379538" cy="47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34" name="Gerade Verbindung 33"/>
          <p:cNvCxnSpPr/>
          <p:nvPr/>
        </p:nvCxnSpPr>
        <p:spPr>
          <a:xfrm>
            <a:off x="789438" y="5275461"/>
            <a:ext cx="0" cy="129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538930" y="5830133"/>
            <a:ext cx="5651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1200" baseline="-25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8" name="Textfeld 104"/>
          <p:cNvSpPr txBox="1">
            <a:spLocks noChangeArrowheads="1"/>
          </p:cNvSpPr>
          <p:nvPr/>
        </p:nvSpPr>
        <p:spPr bwMode="auto">
          <a:xfrm rot="16200000">
            <a:off x="-134646" y="5649317"/>
            <a:ext cx="73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1200" dirty="0" err="1" smtClean="0">
                <a:latin typeface="Arial" charset="0"/>
                <a:cs typeface="Arial" charset="0"/>
              </a:rPr>
              <a:t>density</a:t>
            </a:r>
            <a:endParaRPr lang="de-DE" sz="1200" dirty="0">
              <a:latin typeface="Arial" charset="0"/>
              <a:cs typeface="Arial" charset="0"/>
            </a:endParaRPr>
          </a:p>
        </p:txBody>
      </p:sp>
      <p:graphicFrame>
        <p:nvGraphicFramePr>
          <p:cNvPr id="74" name="Objek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11781"/>
              </p:ext>
            </p:extLst>
          </p:nvPr>
        </p:nvGraphicFramePr>
        <p:xfrm>
          <a:off x="7394095" y="2013208"/>
          <a:ext cx="1163052" cy="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3" imgW="761669" imgH="431613" progId="Equation.DSMT4">
                  <p:embed/>
                </p:oleObj>
              </mc:Choice>
              <mc:Fallback>
                <p:oleObj name="Equation" r:id="rId3" imgW="761669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095" y="2013208"/>
                        <a:ext cx="1163052" cy="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k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47536"/>
              </p:ext>
            </p:extLst>
          </p:nvPr>
        </p:nvGraphicFramePr>
        <p:xfrm>
          <a:off x="7047609" y="2133186"/>
          <a:ext cx="1667041" cy="38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5" imgW="1091726" imgH="253890" progId="Equation.DSMT4">
                  <p:embed/>
                </p:oleObj>
              </mc:Choice>
              <mc:Fallback>
                <p:oleObj name="Equation" r:id="rId5" imgW="109172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7609" y="2133186"/>
                        <a:ext cx="1667041" cy="387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k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2949"/>
              </p:ext>
            </p:extLst>
          </p:nvPr>
        </p:nvGraphicFramePr>
        <p:xfrm>
          <a:off x="4467224" y="1240714"/>
          <a:ext cx="1337511" cy="63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Equation" r:id="rId7" imgW="876300" imgH="419100" progId="Equation.DSMT4">
                  <p:embed/>
                </p:oleObj>
              </mc:Choice>
              <mc:Fallback>
                <p:oleObj name="Equation" r:id="rId7" imgW="876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4" y="1240714"/>
                        <a:ext cx="1337511" cy="639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k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941925"/>
              </p:ext>
            </p:extLst>
          </p:nvPr>
        </p:nvGraphicFramePr>
        <p:xfrm>
          <a:off x="6938482" y="2705893"/>
          <a:ext cx="13956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Equation" r:id="rId9" imgW="914400" imgH="482400" progId="Equation.DSMT4">
                  <p:embed/>
                </p:oleObj>
              </mc:Choice>
              <mc:Fallback>
                <p:oleObj name="Equation" r:id="rId9" imgW="914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482" y="2705893"/>
                        <a:ext cx="13956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k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07368"/>
              </p:ext>
            </p:extLst>
          </p:nvPr>
        </p:nvGraphicFramePr>
        <p:xfrm>
          <a:off x="4715789" y="3547628"/>
          <a:ext cx="1182437" cy="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Equation" r:id="rId11" imgW="774364" imgH="431613" progId="Equation.DSMT4">
                  <p:embed/>
                </p:oleObj>
              </mc:Choice>
              <mc:Fallback>
                <p:oleObj name="Equation" r:id="rId11" imgW="774364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789" y="3547628"/>
                        <a:ext cx="1182437" cy="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k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517"/>
              </p:ext>
            </p:extLst>
          </p:nvPr>
        </p:nvGraphicFramePr>
        <p:xfrm>
          <a:off x="7878283" y="4381070"/>
          <a:ext cx="1085516" cy="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13" imgW="710891" imgH="431613" progId="Equation.DSMT4">
                  <p:embed/>
                </p:oleObj>
              </mc:Choice>
              <mc:Fallback>
                <p:oleObj name="Equation" r:id="rId13" imgW="710891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283" y="4381070"/>
                        <a:ext cx="1085516" cy="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k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481933"/>
              </p:ext>
            </p:extLst>
          </p:nvPr>
        </p:nvGraphicFramePr>
        <p:xfrm>
          <a:off x="6770208" y="1221164"/>
          <a:ext cx="1066132" cy="600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15" imgW="698197" imgH="393529" progId="Equation.DSMT4">
                  <p:embed/>
                </p:oleObj>
              </mc:Choice>
              <mc:Fallback>
                <p:oleObj name="Equation" r:id="rId15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208" y="1221164"/>
                        <a:ext cx="1066132" cy="600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k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62492"/>
              </p:ext>
            </p:extLst>
          </p:nvPr>
        </p:nvGraphicFramePr>
        <p:xfrm>
          <a:off x="4467224" y="1015622"/>
          <a:ext cx="1221205" cy="87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Equation" r:id="rId17" imgW="799753" imgH="571252" progId="Equation.DSMT4">
                  <p:embed/>
                </p:oleObj>
              </mc:Choice>
              <mc:Fallback>
                <p:oleObj name="Equation" r:id="rId17" imgW="799753" imgH="571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4" y="1015622"/>
                        <a:ext cx="1221205" cy="872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k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28104"/>
              </p:ext>
            </p:extLst>
          </p:nvPr>
        </p:nvGraphicFramePr>
        <p:xfrm>
          <a:off x="4687382" y="4381070"/>
          <a:ext cx="1163052" cy="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19" imgW="761669" imgH="431613" progId="Equation.DSMT4">
                  <p:embed/>
                </p:oleObj>
              </mc:Choice>
              <mc:Fallback>
                <p:oleObj name="Equation" r:id="rId19" imgW="761669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382" y="4381070"/>
                        <a:ext cx="1163052" cy="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feld 89"/>
          <p:cNvSpPr txBox="1"/>
          <p:nvPr/>
        </p:nvSpPr>
        <p:spPr>
          <a:xfrm>
            <a:off x="2703963" y="1400172"/>
            <a:ext cx="187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(light)pressure:</a:t>
            </a:r>
            <a:endParaRPr lang="en-US" dirty="0"/>
          </a:p>
        </p:txBody>
      </p:sp>
      <p:sp>
        <p:nvSpPr>
          <p:cNvPr id="91" name="Pfeil nach rechts 90"/>
          <p:cNvSpPr/>
          <p:nvPr/>
        </p:nvSpPr>
        <p:spPr>
          <a:xfrm rot="10800000">
            <a:off x="5949950" y="1437640"/>
            <a:ext cx="647700" cy="153985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3411533" y="2170774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balance</a:t>
            </a:r>
            <a:r>
              <a:rPr lang="de-DE" dirty="0" smtClean="0"/>
              <a:t>:</a:t>
            </a:r>
            <a:endParaRPr lang="de-DE" dirty="0"/>
          </a:p>
        </p:txBody>
      </p:sp>
      <p:graphicFrame>
        <p:nvGraphicFramePr>
          <p:cNvPr id="93" name="Objek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239834"/>
              </p:ext>
            </p:extLst>
          </p:nvPr>
        </p:nvGraphicFramePr>
        <p:xfrm>
          <a:off x="4676773" y="2031206"/>
          <a:ext cx="1020169" cy="6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r:id="rId21" imgW="672808" imgH="418918" progId="Equation.DSMT4">
                  <p:embed/>
                </p:oleObj>
              </mc:Choice>
              <mc:Fallback>
                <p:oleObj name="Equation" r:id="rId21" imgW="672808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3" y="2031206"/>
                        <a:ext cx="1020169" cy="6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k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28077"/>
              </p:ext>
            </p:extLst>
          </p:nvPr>
        </p:nvGraphicFramePr>
        <p:xfrm>
          <a:off x="4642441" y="2761456"/>
          <a:ext cx="1424383" cy="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Equation" r:id="rId23" imgW="939800" imgH="457200" progId="Equation.DSMT4">
                  <p:embed/>
                </p:oleObj>
              </mc:Choice>
              <mc:Fallback>
                <p:oleObj name="Equation" r:id="rId23" imgW="93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441" y="2761456"/>
                        <a:ext cx="1424383" cy="6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Pfeil nach rechts 94"/>
          <p:cNvSpPr/>
          <p:nvPr/>
        </p:nvSpPr>
        <p:spPr>
          <a:xfrm>
            <a:off x="6102350" y="3012440"/>
            <a:ext cx="647700" cy="153985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sp>
        <p:nvSpPr>
          <p:cNvPr id="96" name="Pfeil nach rechts 95"/>
          <p:cNvSpPr/>
          <p:nvPr/>
        </p:nvSpPr>
        <p:spPr>
          <a:xfrm rot="10800000">
            <a:off x="5949950" y="2277265"/>
            <a:ext cx="647700" cy="153985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94748" y="3395113"/>
            <a:ext cx="2229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  </a:t>
            </a:r>
            <a:r>
              <a:rPr lang="en-US" sz="1400" dirty="0" smtClean="0"/>
              <a:t>norm. vector potential:</a:t>
            </a:r>
            <a:endParaRPr lang="en-US" sz="1400" dirty="0"/>
          </a:p>
        </p:txBody>
      </p:sp>
      <p:sp>
        <p:nvSpPr>
          <p:cNvPr id="98" name="Textfeld 97"/>
          <p:cNvSpPr txBox="1"/>
          <p:nvPr/>
        </p:nvSpPr>
        <p:spPr>
          <a:xfrm>
            <a:off x="702469" y="4157113"/>
            <a:ext cx="176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crit. density</a:t>
            </a:r>
            <a:r>
              <a:rPr lang="de-DE" sz="1400" dirty="0" smtClean="0"/>
              <a:t>:</a:t>
            </a:r>
            <a:endParaRPr lang="de-DE" sz="1400" dirty="0"/>
          </a:p>
        </p:txBody>
      </p:sp>
      <p:sp>
        <p:nvSpPr>
          <p:cNvPr id="99" name="Pfeil nach rechts 98"/>
          <p:cNvSpPr/>
          <p:nvPr/>
        </p:nvSpPr>
        <p:spPr>
          <a:xfrm rot="721314">
            <a:off x="3720507" y="3551360"/>
            <a:ext cx="647700" cy="153985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sp>
        <p:nvSpPr>
          <p:cNvPr id="100" name="Pfeil nach rechts 99"/>
          <p:cNvSpPr/>
          <p:nvPr/>
        </p:nvSpPr>
        <p:spPr>
          <a:xfrm rot="20838306">
            <a:off x="3720577" y="3989274"/>
            <a:ext cx="647700" cy="153985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graphicFrame>
        <p:nvGraphicFramePr>
          <p:cNvPr id="101" name="Objek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75721"/>
              </p:ext>
            </p:extLst>
          </p:nvPr>
        </p:nvGraphicFramePr>
        <p:xfrm>
          <a:off x="6920379" y="3551858"/>
          <a:ext cx="1191746" cy="67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25" imgW="761669" imgH="431613" progId="Equation.DSMT4">
                  <p:embed/>
                </p:oleObj>
              </mc:Choice>
              <mc:Fallback>
                <p:oleObj name="Equation" r:id="rId25" imgW="761669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0379" y="3551858"/>
                        <a:ext cx="1191746" cy="675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Pfeil nach rechts 101"/>
          <p:cNvSpPr/>
          <p:nvPr/>
        </p:nvSpPr>
        <p:spPr>
          <a:xfrm>
            <a:off x="6118225" y="3759174"/>
            <a:ext cx="647700" cy="153985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4600575" y="4381070"/>
            <a:ext cx="1349376" cy="71480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Textfeld 103"/>
          <p:cNvSpPr txBox="1"/>
          <p:nvPr/>
        </p:nvSpPr>
        <p:spPr>
          <a:xfrm>
            <a:off x="6426200" y="4476863"/>
            <a:ext cx="136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normalized area density:</a:t>
            </a:r>
            <a:endParaRPr lang="en-US" sz="1400" dirty="0"/>
          </a:p>
        </p:txBody>
      </p:sp>
      <p:sp>
        <p:nvSpPr>
          <p:cNvPr id="106" name="Textfeld 105"/>
          <p:cNvSpPr txBox="1"/>
          <p:nvPr/>
        </p:nvSpPr>
        <p:spPr>
          <a:xfrm>
            <a:off x="2827652" y="4553807"/>
            <a:ext cx="218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electrons:</a:t>
            </a:r>
            <a:endParaRPr lang="en-US" dirty="0"/>
          </a:p>
        </p:txBody>
      </p:sp>
      <p:cxnSp>
        <p:nvCxnSpPr>
          <p:cNvPr id="108" name="Gerade Verbindung 107"/>
          <p:cNvCxnSpPr/>
          <p:nvPr/>
        </p:nvCxnSpPr>
        <p:spPr>
          <a:xfrm>
            <a:off x="4002882" y="5381625"/>
            <a:ext cx="3763962" cy="200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flipV="1">
            <a:off x="4002882" y="5381625"/>
            <a:ext cx="3763962" cy="2000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3760783" y="6307098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collective acceleration of electrons and ions</a:t>
            </a:r>
            <a:endParaRPr lang="en-US" dirty="0"/>
          </a:p>
        </p:txBody>
      </p:sp>
      <p:sp>
        <p:nvSpPr>
          <p:cNvPr id="114" name="Pfeil nach rechts 113"/>
          <p:cNvSpPr/>
          <p:nvPr/>
        </p:nvSpPr>
        <p:spPr>
          <a:xfrm>
            <a:off x="3134175" y="6425127"/>
            <a:ext cx="647700" cy="153985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sp>
        <p:nvSpPr>
          <p:cNvPr id="115" name="Textfeld 114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4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416914"/>
              </p:ext>
            </p:extLst>
          </p:nvPr>
        </p:nvGraphicFramePr>
        <p:xfrm>
          <a:off x="3909531" y="5304552"/>
          <a:ext cx="4618286" cy="75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Equation" r:id="rId27" imgW="2933700" imgH="482600" progId="Equation.DSMT4">
                  <p:embed/>
                </p:oleObj>
              </mc:Choice>
              <mc:Fallback>
                <p:oleObj name="Equation" r:id="rId27" imgW="2933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531" y="5304552"/>
                        <a:ext cx="4618286" cy="759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88311"/>
              </p:ext>
            </p:extLst>
          </p:nvPr>
        </p:nvGraphicFramePr>
        <p:xfrm>
          <a:off x="7042945" y="2142330"/>
          <a:ext cx="1138237" cy="36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Equation" r:id="rId29" imgW="711200" imgH="228600" progId="Equation.DSMT4">
                  <p:embed/>
                </p:oleObj>
              </mc:Choice>
              <mc:Fallback>
                <p:oleObj name="Equation" r:id="rId29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945" y="2142330"/>
                        <a:ext cx="1138237" cy="36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265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RPA</a:t>
            </a:r>
          </a:p>
        </p:txBody>
      </p:sp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80482"/>
              </p:ext>
            </p:extLst>
          </p:nvPr>
        </p:nvGraphicFramePr>
        <p:xfrm>
          <a:off x="2054674" y="3939829"/>
          <a:ext cx="1605845" cy="696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Equation" r:id="rId31" imgW="1054100" imgH="457200" progId="Equation.DSMT4">
                  <p:embed/>
                </p:oleObj>
              </mc:Choice>
              <mc:Fallback>
                <p:oleObj name="Equation" r:id="rId31" imgW="1054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674" y="3939829"/>
                        <a:ext cx="1605845" cy="696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683400"/>
              </p:ext>
            </p:extLst>
          </p:nvPr>
        </p:nvGraphicFramePr>
        <p:xfrm>
          <a:off x="2138186" y="3162794"/>
          <a:ext cx="1406190" cy="77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Equation" r:id="rId33" imgW="901440" imgH="495000" progId="Equation.DSMT4">
                  <p:embed/>
                </p:oleObj>
              </mc:Choice>
              <mc:Fallback>
                <p:oleObj name="Equation" r:id="rId33" imgW="901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186" y="3162794"/>
                        <a:ext cx="1406190" cy="772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515412"/>
              </p:ext>
            </p:extLst>
          </p:nvPr>
        </p:nvGraphicFramePr>
        <p:xfrm>
          <a:off x="8082385" y="1216576"/>
          <a:ext cx="784719" cy="59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Equation" r:id="rId35" imgW="520560" imgH="393480" progId="Equation.DSMT4">
                  <p:embed/>
                </p:oleObj>
              </mc:Choice>
              <mc:Fallback>
                <p:oleObj name="Equation" r:id="rId35" imgW="52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385" y="1216576"/>
                        <a:ext cx="784719" cy="593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feld 41"/>
          <p:cNvSpPr txBox="1"/>
          <p:nvPr/>
        </p:nvSpPr>
        <p:spPr>
          <a:xfrm>
            <a:off x="528290" y="5146111"/>
            <a:ext cx="5651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1200" baseline="-25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de-DE" sz="1200" baseline="-25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hteck 112"/>
          <p:cNvSpPr/>
          <p:nvPr/>
        </p:nvSpPr>
        <p:spPr>
          <a:xfrm>
            <a:off x="0" y="4867276"/>
            <a:ext cx="3130573" cy="199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2831285" y="5495925"/>
            <a:ext cx="174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4514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00" y="-2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3784 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4514 3.703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15399 -1.48148E-6 " pathEditMode="relative" rAng="0" ptsTypes="AA">
                                      <p:cBhvr>
                                        <p:cTn id="15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00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animClr clrSpc="rgb" dir="cw">
                                      <p:cBhvr>
                                        <p:cTn id="15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5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1474 3.33333E-6 " pathEditMode="relative" rAng="0" ptsTypes="AA">
                                      <p:cBhvr>
                                        <p:cTn id="15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00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4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15469 1.11111E-6 " pathEditMode="relative" rAng="0" ptsTypes="AA">
                                      <p:cBhvr>
                                        <p:cTn id="16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20" grpId="0"/>
      <p:bldP spid="21" grpId="0"/>
      <p:bldP spid="22" grpId="0"/>
      <p:bldP spid="23" grpId="0"/>
      <p:bldP spid="24" grpId="0"/>
      <p:bldP spid="28" grpId="0"/>
      <p:bldP spid="29" grpId="0"/>
      <p:bldP spid="33" grpId="0" animBg="1"/>
      <p:bldP spid="33" grpId="1" animBg="1"/>
      <p:bldP spid="48" grpId="0" animBg="1"/>
      <p:bldP spid="42" grpId="0"/>
      <p:bldP spid="90" grpId="0"/>
      <p:bldP spid="91" grpId="0" animBg="1"/>
      <p:bldP spid="91" grpId="1" animBg="1"/>
      <p:bldP spid="92" grpId="0"/>
      <p:bldP spid="95" grpId="0" animBg="1"/>
      <p:bldP spid="96" grpId="0" animBg="1"/>
      <p:bldP spid="97" grpId="0"/>
      <p:bldP spid="98" grpId="0"/>
      <p:bldP spid="99" grpId="0" animBg="1"/>
      <p:bldP spid="100" grpId="0" animBg="1"/>
      <p:bldP spid="102" grpId="0" animBg="1"/>
      <p:bldP spid="103" grpId="0" animBg="1"/>
      <p:bldP spid="104" grpId="0"/>
      <p:bldP spid="106" grpId="0"/>
      <p:bldP spid="112" grpId="0"/>
      <p:bldP spid="114" grpId="0" animBg="1"/>
      <p:bldP spid="87" grpId="0"/>
      <p:bldP spid="113" grpId="0" animBg="1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2192158" y="2343090"/>
            <a:ext cx="493713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5813" name="Picture 37" descr="SDC129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5" y="2572686"/>
            <a:ext cx="2011621" cy="15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5" name="Picture 39" descr="SDC135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46" y="2577190"/>
            <a:ext cx="2013098" cy="15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16" name="Line 40"/>
          <p:cNvSpPr>
            <a:spLocks noChangeShapeType="1"/>
          </p:cNvSpPr>
          <p:nvPr/>
        </p:nvSpPr>
        <p:spPr bwMode="auto">
          <a:xfrm>
            <a:off x="2790600" y="2955866"/>
            <a:ext cx="358360" cy="2353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8" name="Line 42"/>
          <p:cNvSpPr>
            <a:spLocks noChangeShapeType="1"/>
          </p:cNvSpPr>
          <p:nvPr/>
        </p:nvSpPr>
        <p:spPr bwMode="auto">
          <a:xfrm>
            <a:off x="2785089" y="2900755"/>
            <a:ext cx="0" cy="10863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9" name="Line 43"/>
          <p:cNvSpPr>
            <a:spLocks noChangeShapeType="1"/>
          </p:cNvSpPr>
          <p:nvPr/>
        </p:nvSpPr>
        <p:spPr bwMode="auto">
          <a:xfrm>
            <a:off x="3155770" y="2926155"/>
            <a:ext cx="0" cy="10863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2724853" y="2707937"/>
            <a:ext cx="512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2cm</a:t>
            </a:r>
          </a:p>
        </p:txBody>
      </p:sp>
      <p:sp>
        <p:nvSpPr>
          <p:cNvPr id="75821" name="Text Box 45"/>
          <p:cNvSpPr txBox="1">
            <a:spLocks noChangeArrowheads="1"/>
          </p:cNvSpPr>
          <p:nvPr/>
        </p:nvSpPr>
        <p:spPr bwMode="auto">
          <a:xfrm>
            <a:off x="3228335" y="3044765"/>
            <a:ext cx="7739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D=15nm</a:t>
            </a:r>
          </a:p>
        </p:txBody>
      </p:sp>
      <p:sp>
        <p:nvSpPr>
          <p:cNvPr id="75822" name="Text Box 46"/>
          <p:cNvSpPr txBox="1">
            <a:spLocks noChangeArrowheads="1"/>
          </p:cNvSpPr>
          <p:nvPr/>
        </p:nvSpPr>
        <p:spPr bwMode="auto">
          <a:xfrm>
            <a:off x="4009766" y="2658566"/>
            <a:ext cx="5168899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 Polymer </a:t>
            </a:r>
            <a:r>
              <a:rPr lang="de-DE" sz="2000" dirty="0" err="1" smtClean="0"/>
              <a:t>Foils</a:t>
            </a:r>
            <a:r>
              <a:rPr lang="de-DE" sz="2000" dirty="0" smtClean="0"/>
              <a:t> (</a:t>
            </a:r>
            <a:r>
              <a:rPr lang="de-DE" sz="2000" dirty="0" err="1" smtClean="0"/>
              <a:t>Parynene</a:t>
            </a:r>
            <a:r>
              <a:rPr lang="de-DE" sz="2000" dirty="0" smtClean="0"/>
              <a:t> </a:t>
            </a:r>
            <a:r>
              <a:rPr lang="de-DE" sz="2000" dirty="0" err="1" smtClean="0"/>
              <a:t>dixF</a:t>
            </a:r>
            <a:r>
              <a:rPr lang="de-DE" sz="2000" dirty="0" smtClean="0"/>
              <a:t>; [C</a:t>
            </a:r>
            <a:r>
              <a:rPr lang="de-DE" sz="2000" baseline="-25000" dirty="0" smtClean="0"/>
              <a:t>8</a:t>
            </a:r>
            <a:r>
              <a:rPr lang="de-DE" sz="2000" dirty="0" smtClean="0"/>
              <a:t>H</a:t>
            </a:r>
            <a:r>
              <a:rPr lang="de-DE" sz="2000" baseline="-25000" dirty="0" smtClean="0"/>
              <a:t>6</a:t>
            </a:r>
            <a:r>
              <a:rPr lang="de-DE" sz="2000" dirty="0" smtClean="0"/>
              <a:t>F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]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):</a:t>
            </a:r>
            <a:endParaRPr lang="de-DE" sz="2000" dirty="0"/>
          </a:p>
          <a:p>
            <a:pPr eaLnBrk="1" hangingPunct="1">
              <a:spcBef>
                <a:spcPts val="0"/>
              </a:spcBef>
            </a:pPr>
            <a:r>
              <a:rPr lang="de-DE" sz="1500" dirty="0" smtClean="0">
                <a:solidFill>
                  <a:srgbClr val="FF9900"/>
                </a:solidFill>
              </a:rPr>
              <a:t>-</a:t>
            </a:r>
            <a:r>
              <a:rPr lang="de-DE" sz="1200" dirty="0" smtClean="0"/>
              <a:t>  „</a:t>
            </a:r>
            <a:r>
              <a:rPr lang="de-DE" sz="1200" i="1" dirty="0" smtClean="0"/>
              <a:t>Ein </a:t>
            </a:r>
            <a:r>
              <a:rPr lang="de-DE" sz="1200" i="1" dirty="0"/>
              <a:t>Verfahren zur Herstellung ultradünner Polymerfolien</a:t>
            </a:r>
            <a:r>
              <a:rPr lang="de-DE" sz="1200" dirty="0" smtClean="0"/>
              <a:t>“</a:t>
            </a:r>
          </a:p>
          <a:p>
            <a:pPr eaLnBrk="1" hangingPunct="1">
              <a:spcBef>
                <a:spcPts val="0"/>
              </a:spcBef>
            </a:pPr>
            <a:r>
              <a:rPr lang="de-DE" sz="1200" dirty="0" smtClean="0"/>
              <a:t>   (engl.:‘‘</a:t>
            </a:r>
            <a:r>
              <a:rPr lang="en-US" sz="1200" dirty="0" smtClean="0"/>
              <a:t>A </a:t>
            </a:r>
            <a:r>
              <a:rPr lang="en-US" sz="1200" dirty="0"/>
              <a:t>process for preparing ultra-thin </a:t>
            </a:r>
            <a:r>
              <a:rPr lang="en-US" sz="1200" dirty="0" smtClean="0"/>
              <a:t>polymer films”</a:t>
            </a:r>
            <a:r>
              <a:rPr lang="de-DE" sz="1200" dirty="0" smtClean="0"/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de-DE" sz="1200" dirty="0"/>
              <a:t> </a:t>
            </a:r>
            <a:r>
              <a:rPr lang="de-DE" sz="1200" dirty="0" smtClean="0"/>
              <a:t>  Deutsches </a:t>
            </a:r>
            <a:r>
              <a:rPr lang="de-DE" sz="1200" dirty="0"/>
              <a:t>Patent- und Markenamt Az.: DE 10 2012 100 </a:t>
            </a:r>
            <a:r>
              <a:rPr lang="de-DE" sz="1200" dirty="0" smtClean="0"/>
              <a:t>476.5</a:t>
            </a:r>
            <a:endParaRPr lang="de-DE" sz="1200" dirty="0"/>
          </a:p>
          <a:p>
            <a:pPr eaLnBrk="1" hangingPunct="1">
              <a:spcBef>
                <a:spcPct val="50000"/>
              </a:spcBef>
            </a:pPr>
            <a:endParaRPr lang="de-DE" sz="1200" dirty="0"/>
          </a:p>
        </p:txBody>
      </p:sp>
      <p:sp>
        <p:nvSpPr>
          <p:cNvPr id="38" name="Textfeld 37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677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Target &amp; Experimental Setup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1720" y="845820"/>
            <a:ext cx="59893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itchFamily="2" charset="2"/>
              <a:buChar char="§"/>
            </a:pPr>
            <a:r>
              <a:rPr lang="en-GB" dirty="0" smtClean="0"/>
              <a:t>JETI-laser (Jena University, Germany)</a:t>
            </a:r>
          </a:p>
          <a:p>
            <a:r>
              <a:rPr lang="de-DE" dirty="0" smtClean="0">
                <a:latin typeface="Symbol" pitchFamily="18" charset="2"/>
              </a:rPr>
              <a:t>	</a:t>
            </a:r>
            <a:r>
              <a:rPr lang="de-DE" sz="1500" dirty="0" smtClean="0">
                <a:latin typeface="Symbol" pitchFamily="18" charset="2"/>
              </a:rPr>
              <a:t>l </a:t>
            </a:r>
            <a:r>
              <a:rPr lang="de-DE" sz="1500" dirty="0" smtClean="0"/>
              <a:t>= 800±50 </a:t>
            </a:r>
            <a:r>
              <a:rPr lang="de-DE" sz="1500" dirty="0" err="1" smtClean="0"/>
              <a:t>nm</a:t>
            </a:r>
            <a:endParaRPr lang="de-DE" sz="1500" dirty="0"/>
          </a:p>
          <a:p>
            <a:r>
              <a:rPr lang="en-GB" sz="1500" dirty="0" smtClean="0"/>
              <a:t>	E = 0.8 J</a:t>
            </a:r>
          </a:p>
          <a:p>
            <a:r>
              <a:rPr lang="en-GB" sz="1500" dirty="0" smtClean="0">
                <a:latin typeface="Symbol" pitchFamily="18" charset="2"/>
              </a:rPr>
              <a:t>	t</a:t>
            </a:r>
            <a:r>
              <a:rPr lang="en-GB" sz="1500" dirty="0" smtClean="0"/>
              <a:t>  = 27 </a:t>
            </a:r>
            <a:r>
              <a:rPr lang="en-GB" sz="1500" dirty="0" err="1" smtClean="0"/>
              <a:t>fs</a:t>
            </a:r>
            <a:endParaRPr lang="en-GB" sz="1500" dirty="0" smtClean="0"/>
          </a:p>
          <a:p>
            <a:r>
              <a:rPr lang="en-GB" sz="1500" dirty="0" smtClean="0"/>
              <a:t>	I  = 6x10</a:t>
            </a:r>
            <a:r>
              <a:rPr lang="en-GB" sz="1500" baseline="30000" dirty="0" smtClean="0"/>
              <a:t>19 </a:t>
            </a:r>
            <a:r>
              <a:rPr lang="en-GB" sz="1500" dirty="0" smtClean="0"/>
              <a:t>W/cm²</a:t>
            </a:r>
          </a:p>
          <a:p>
            <a:endParaRPr lang="en-GB" dirty="0"/>
          </a:p>
        </p:txBody>
      </p:sp>
      <p:pic>
        <p:nvPicPr>
          <p:cNvPr id="40" name="Picture 2" descr="C:\Users\Bastian Aurand\Desktop\MBI\FI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4383366"/>
            <a:ext cx="3703708" cy="24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0" y="4940256"/>
            <a:ext cx="598932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itchFamily="2" charset="2"/>
              <a:buChar char="§"/>
            </a:pPr>
            <a:r>
              <a:rPr lang="en-GB" sz="2000" dirty="0" smtClean="0"/>
              <a:t>Singe plasma-mirror:</a:t>
            </a:r>
          </a:p>
          <a:p>
            <a:pPr>
              <a:buClr>
                <a:srgbClr val="FF9900"/>
              </a:buClr>
            </a:pPr>
            <a:r>
              <a:rPr lang="en-GB" sz="2000" dirty="0"/>
              <a:t>	</a:t>
            </a:r>
            <a:r>
              <a:rPr lang="en-GB" sz="1500" dirty="0" smtClean="0"/>
              <a:t>Contrast:	</a:t>
            </a:r>
            <a:r>
              <a:rPr lang="en-GB" sz="1500" dirty="0" smtClean="0">
                <a:solidFill>
                  <a:srgbClr val="FF9900"/>
                </a:solidFill>
              </a:rPr>
              <a:t>-</a:t>
            </a:r>
            <a:r>
              <a:rPr lang="en-GB" sz="1500" dirty="0" smtClean="0"/>
              <a:t> Peaks &lt; 10</a:t>
            </a:r>
            <a:r>
              <a:rPr lang="en-GB" sz="1500" baseline="30000" dirty="0" smtClean="0"/>
              <a:t>-9</a:t>
            </a:r>
            <a:r>
              <a:rPr lang="en-GB" sz="1500" dirty="0" smtClean="0"/>
              <a:t> </a:t>
            </a:r>
          </a:p>
          <a:p>
            <a:pPr>
              <a:buClr>
                <a:srgbClr val="FF9900"/>
              </a:buClr>
            </a:pPr>
            <a:r>
              <a:rPr lang="en-GB" sz="1500" dirty="0"/>
              <a:t>	</a:t>
            </a:r>
            <a:r>
              <a:rPr lang="en-GB" sz="1500" dirty="0" smtClean="0"/>
              <a:t>	</a:t>
            </a:r>
            <a:r>
              <a:rPr lang="en-GB" sz="1500" dirty="0" smtClean="0">
                <a:solidFill>
                  <a:srgbClr val="FF9900"/>
                </a:solidFill>
              </a:rPr>
              <a:t>-</a:t>
            </a:r>
            <a:r>
              <a:rPr lang="en-GB" sz="1500" dirty="0" smtClean="0"/>
              <a:t> ASE &lt;10</a:t>
            </a:r>
            <a:r>
              <a:rPr lang="en-GB" sz="1500" baseline="30000" dirty="0" smtClean="0"/>
              <a:t>-11</a:t>
            </a:r>
          </a:p>
          <a:p>
            <a:pPr>
              <a:buClr>
                <a:srgbClr val="FF9900"/>
              </a:buClr>
            </a:pPr>
            <a:r>
              <a:rPr lang="fr-FR" sz="1200" dirty="0" smtClean="0"/>
              <a:t>C</a:t>
            </a:r>
            <a:r>
              <a:rPr lang="fr-FR" sz="1200" dirty="0"/>
              <a:t>. </a:t>
            </a:r>
            <a:r>
              <a:rPr lang="fr-FR" sz="1200" dirty="0" err="1"/>
              <a:t>Rödel</a:t>
            </a:r>
            <a:r>
              <a:rPr lang="fr-FR" sz="1200" dirty="0"/>
              <a:t> </a:t>
            </a:r>
            <a:r>
              <a:rPr lang="fr-FR" sz="1200" i="1" dirty="0"/>
              <a:t>et al.</a:t>
            </a:r>
            <a:r>
              <a:rPr lang="fr-FR" sz="1200" dirty="0"/>
              <a:t>  </a:t>
            </a:r>
            <a:r>
              <a:rPr lang="fr-FR" sz="1200" dirty="0" err="1"/>
              <a:t>Apl</a:t>
            </a:r>
            <a:r>
              <a:rPr lang="fr-FR" sz="1200" dirty="0"/>
              <a:t>. Phys. B. </a:t>
            </a:r>
            <a:r>
              <a:rPr lang="fr-FR" sz="1200" b="1" dirty="0"/>
              <a:t>103 </a:t>
            </a:r>
            <a:r>
              <a:rPr lang="fr-FR" sz="1200" dirty="0"/>
              <a:t>4329 (</a:t>
            </a:r>
            <a:r>
              <a:rPr lang="fr-FR" sz="1200" dirty="0" smtClean="0"/>
              <a:t>2010)</a:t>
            </a:r>
            <a:endParaRPr lang="en-GB" sz="12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Bastian Aurand\Desktop\Targetkammer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0" y="1491346"/>
            <a:ext cx="7444708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7945438" y="4635500"/>
            <a:ext cx="96361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smtClean="0"/>
              <a:t>0.8J</a:t>
            </a:r>
            <a:endParaRPr lang="de-DE" dirty="0"/>
          </a:p>
          <a:p>
            <a:pPr eaLnBrk="1" hangingPunct="1">
              <a:spcBef>
                <a:spcPct val="50000"/>
              </a:spcBef>
            </a:pPr>
            <a:r>
              <a:rPr lang="de-DE" dirty="0"/>
              <a:t>27fs</a:t>
            </a:r>
          </a:p>
        </p:txBody>
      </p:sp>
      <p:sp>
        <p:nvSpPr>
          <p:cNvPr id="13" name="Textfeld 12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677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Setup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91038" y="4398168"/>
            <a:ext cx="963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smtClean="0"/>
              <a:t>0.6J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025231" y="1491346"/>
            <a:ext cx="789781" cy="536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2941425" y="1077008"/>
            <a:ext cx="1197188" cy="57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5815012" y="2840086"/>
            <a:ext cx="1233488" cy="536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1735513" y="3359436"/>
            <a:ext cx="1065744" cy="49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941425" y="4224009"/>
            <a:ext cx="1065744" cy="49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268384" y="6238651"/>
            <a:ext cx="1389215" cy="49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1052512" y="4352925"/>
            <a:ext cx="828675" cy="229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8260" y="4224312"/>
            <a:ext cx="1339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f/2-parabola</a:t>
            </a:r>
            <a:endParaRPr lang="en-US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2009774" y="3661079"/>
            <a:ext cx="119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target</a:t>
            </a:r>
            <a:endParaRPr lang="en-US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2628900" y="1391850"/>
            <a:ext cx="1878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single-hit-CCD</a:t>
            </a:r>
            <a:endParaRPr lang="en-US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5751859" y="3138936"/>
            <a:ext cx="159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plasma-</a:t>
            </a:r>
            <a:r>
              <a:rPr lang="de-DE" sz="1600" dirty="0" err="1" smtClean="0"/>
              <a:t>mirror</a:t>
            </a:r>
            <a:endParaRPr lang="en-US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1955095" y="6159796"/>
            <a:ext cx="1730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target</a:t>
            </a:r>
            <a:r>
              <a:rPr lang="de-DE" sz="1600" dirty="0" smtClean="0"/>
              <a:t> </a:t>
            </a:r>
            <a:r>
              <a:rPr lang="de-DE" sz="1600" dirty="0" err="1" smtClean="0"/>
              <a:t>diagnostic</a:t>
            </a:r>
            <a:endParaRPr lang="en-US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4326133" y="1352854"/>
            <a:ext cx="2018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Thomson-</a:t>
            </a:r>
            <a:r>
              <a:rPr lang="de-DE" sz="1600" dirty="0" err="1" smtClean="0"/>
              <a:t>parabola</a:t>
            </a:r>
            <a:endParaRPr lang="en-US" sz="1600" dirty="0"/>
          </a:p>
        </p:txBody>
      </p:sp>
      <p:pic>
        <p:nvPicPr>
          <p:cNvPr id="40971" name="Picture 11" descr="18-57-34,634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85" y="1259579"/>
            <a:ext cx="254476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2825946" y="4425604"/>
            <a:ext cx="159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Symbol" pitchFamily="18" charset="2"/>
              </a:rPr>
              <a:t>l</a:t>
            </a:r>
            <a:r>
              <a:rPr lang="de-DE" sz="1600" dirty="0" smtClean="0"/>
              <a:t>/4-plate</a:t>
            </a:r>
            <a:endParaRPr lang="en-US" sz="1600" dirty="0"/>
          </a:p>
        </p:txBody>
      </p:sp>
      <p:pic>
        <p:nvPicPr>
          <p:cNvPr id="40966" name="Picture 6" descr="SDC128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0" y="4087254"/>
            <a:ext cx="34607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DC12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38225"/>
            <a:ext cx="5448300" cy="72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5291138" y="4767263"/>
            <a:ext cx="1416050" cy="5334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732213" y="4773613"/>
            <a:ext cx="1471612" cy="5334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3954463" y="4837113"/>
            <a:ext cx="106362" cy="398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4021138" y="4835525"/>
            <a:ext cx="106362" cy="398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4089400" y="4835525"/>
            <a:ext cx="106363" cy="398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4149725" y="4838700"/>
            <a:ext cx="106363" cy="398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13" name="Oval 29"/>
          <p:cNvSpPr>
            <a:spLocks noChangeArrowheads="1"/>
          </p:cNvSpPr>
          <p:nvPr/>
        </p:nvSpPr>
        <p:spPr bwMode="auto">
          <a:xfrm>
            <a:off x="4216400" y="4837113"/>
            <a:ext cx="106363" cy="398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4284663" y="4837113"/>
            <a:ext cx="106362" cy="398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22" name="Oval 38"/>
          <p:cNvSpPr>
            <a:spLocks noChangeArrowheads="1"/>
          </p:cNvSpPr>
          <p:nvPr/>
        </p:nvSpPr>
        <p:spPr bwMode="auto">
          <a:xfrm>
            <a:off x="4349750" y="4837113"/>
            <a:ext cx="106363" cy="398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4416425" y="4835525"/>
            <a:ext cx="106363" cy="398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24" name="Oval 40"/>
          <p:cNvSpPr>
            <a:spLocks noChangeArrowheads="1"/>
          </p:cNvSpPr>
          <p:nvPr/>
        </p:nvSpPr>
        <p:spPr bwMode="auto">
          <a:xfrm>
            <a:off x="4484688" y="4835525"/>
            <a:ext cx="106362" cy="398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25" name="Oval 41"/>
          <p:cNvSpPr>
            <a:spLocks noChangeArrowheads="1"/>
          </p:cNvSpPr>
          <p:nvPr/>
        </p:nvSpPr>
        <p:spPr bwMode="auto">
          <a:xfrm>
            <a:off x="4545013" y="4838700"/>
            <a:ext cx="106362" cy="398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26" name="Oval 42"/>
          <p:cNvSpPr>
            <a:spLocks noChangeArrowheads="1"/>
          </p:cNvSpPr>
          <p:nvPr/>
        </p:nvSpPr>
        <p:spPr bwMode="auto">
          <a:xfrm>
            <a:off x="4611688" y="4837113"/>
            <a:ext cx="106362" cy="398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27" name="Oval 43"/>
          <p:cNvSpPr>
            <a:spLocks noChangeArrowheads="1"/>
          </p:cNvSpPr>
          <p:nvPr/>
        </p:nvSpPr>
        <p:spPr bwMode="auto">
          <a:xfrm>
            <a:off x="4679950" y="4837113"/>
            <a:ext cx="106363" cy="398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28" name="Oval 44"/>
          <p:cNvSpPr>
            <a:spLocks noChangeArrowheads="1"/>
          </p:cNvSpPr>
          <p:nvPr/>
        </p:nvSpPr>
        <p:spPr bwMode="auto">
          <a:xfrm>
            <a:off x="4746625" y="4832350"/>
            <a:ext cx="106363" cy="398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29" name="Oval 45"/>
          <p:cNvSpPr>
            <a:spLocks noChangeArrowheads="1"/>
          </p:cNvSpPr>
          <p:nvPr/>
        </p:nvSpPr>
        <p:spPr bwMode="auto">
          <a:xfrm>
            <a:off x="4813300" y="4830763"/>
            <a:ext cx="106363" cy="398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4881563" y="4830763"/>
            <a:ext cx="106362" cy="398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50" name="Freeform 66"/>
          <p:cNvSpPr>
            <a:spLocks/>
          </p:cNvSpPr>
          <p:nvPr/>
        </p:nvSpPr>
        <p:spPr bwMode="auto">
          <a:xfrm>
            <a:off x="3470275" y="4773613"/>
            <a:ext cx="263525" cy="534987"/>
          </a:xfrm>
          <a:custGeom>
            <a:avLst/>
            <a:gdLst>
              <a:gd name="T0" fmla="*/ 2147483647 w 165"/>
              <a:gd name="T1" fmla="*/ 2147483647 h 338"/>
              <a:gd name="T2" fmla="*/ 2147483647 w 165"/>
              <a:gd name="T3" fmla="*/ 0 h 338"/>
              <a:gd name="T4" fmla="*/ 0 w 165"/>
              <a:gd name="T5" fmla="*/ 0 h 338"/>
              <a:gd name="T6" fmla="*/ 2147483647 w 165"/>
              <a:gd name="T7" fmla="*/ 2147483647 h 3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5" h="338">
                <a:moveTo>
                  <a:pt x="163" y="338"/>
                </a:moveTo>
                <a:lnTo>
                  <a:pt x="165" y="0"/>
                </a:lnTo>
                <a:lnTo>
                  <a:pt x="0" y="0"/>
                </a:lnTo>
                <a:lnTo>
                  <a:pt x="163" y="338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51" name="Freeform 67"/>
          <p:cNvSpPr>
            <a:spLocks/>
          </p:cNvSpPr>
          <p:nvPr/>
        </p:nvSpPr>
        <p:spPr bwMode="auto">
          <a:xfrm>
            <a:off x="3474127" y="4457700"/>
            <a:ext cx="690562" cy="850900"/>
          </a:xfrm>
          <a:custGeom>
            <a:avLst/>
            <a:gdLst>
              <a:gd name="T0" fmla="*/ 0 w 435"/>
              <a:gd name="T1" fmla="*/ 2147483647 h 536"/>
              <a:gd name="T2" fmla="*/ 2147483647 w 435"/>
              <a:gd name="T3" fmla="*/ 0 h 536"/>
              <a:gd name="T4" fmla="*/ 2147483647 w 435"/>
              <a:gd name="T5" fmla="*/ 2147483647 h 536"/>
              <a:gd name="T6" fmla="*/ 0 w 435"/>
              <a:gd name="T7" fmla="*/ 2147483647 h 5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5" h="536">
                <a:moveTo>
                  <a:pt x="0" y="201"/>
                </a:moveTo>
                <a:lnTo>
                  <a:pt x="435" y="0"/>
                </a:lnTo>
                <a:lnTo>
                  <a:pt x="168" y="536"/>
                </a:lnTo>
                <a:lnTo>
                  <a:pt x="0" y="201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 rot="-2190351">
            <a:off x="3684588" y="4700588"/>
            <a:ext cx="106362" cy="398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 rot="-2190351">
            <a:off x="3736975" y="4683125"/>
            <a:ext cx="106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 rot="-2190351">
            <a:off x="3778250" y="4667250"/>
            <a:ext cx="106363" cy="276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 rot="-2190351">
            <a:off x="3824288" y="4652963"/>
            <a:ext cx="90487" cy="2111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56" name="Oval 72"/>
          <p:cNvSpPr>
            <a:spLocks noChangeArrowheads="1"/>
          </p:cNvSpPr>
          <p:nvPr/>
        </p:nvSpPr>
        <p:spPr bwMode="auto">
          <a:xfrm rot="-2190351">
            <a:off x="3870325" y="4657725"/>
            <a:ext cx="68263" cy="1317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57" name="Rectangle 73"/>
          <p:cNvSpPr>
            <a:spLocks noChangeArrowheads="1"/>
          </p:cNvSpPr>
          <p:nvPr/>
        </p:nvSpPr>
        <p:spPr bwMode="auto">
          <a:xfrm rot="-2726944">
            <a:off x="3914775" y="3700463"/>
            <a:ext cx="1892300" cy="88900"/>
          </a:xfrm>
          <a:prstGeom prst="rect">
            <a:avLst/>
          </a:prstGeom>
          <a:solidFill>
            <a:srgbClr val="06B6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67658" name="Text Box 74"/>
          <p:cNvSpPr txBox="1">
            <a:spLocks noChangeArrowheads="1"/>
          </p:cNvSpPr>
          <p:nvPr/>
        </p:nvSpPr>
        <p:spPr bwMode="auto">
          <a:xfrm>
            <a:off x="5257800" y="4451350"/>
            <a:ext cx="827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chemeClr val="bg1"/>
                </a:solidFill>
              </a:rPr>
              <a:t>linear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7659" name="Text Box 75"/>
          <p:cNvSpPr txBox="1">
            <a:spLocks noChangeArrowheads="1"/>
          </p:cNvSpPr>
          <p:nvPr/>
        </p:nvSpPr>
        <p:spPr bwMode="auto">
          <a:xfrm>
            <a:off x="4195763" y="4449763"/>
            <a:ext cx="1055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circular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660" name="Text Box 76"/>
          <p:cNvSpPr txBox="1">
            <a:spLocks noChangeArrowheads="1"/>
          </p:cNvSpPr>
          <p:nvPr/>
        </p:nvSpPr>
        <p:spPr bwMode="auto">
          <a:xfrm rot="-2720835">
            <a:off x="4362743" y="3606971"/>
            <a:ext cx="14644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ion beam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467" name="Rectangle 77"/>
          <p:cNvSpPr>
            <a:spLocks noChangeArrowheads="1"/>
          </p:cNvSpPr>
          <p:nvPr/>
        </p:nvSpPr>
        <p:spPr bwMode="auto">
          <a:xfrm>
            <a:off x="4991100" y="422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67664" name="Text Box 80"/>
          <p:cNvSpPr txBox="1">
            <a:spLocks noChangeArrowheads="1"/>
          </p:cNvSpPr>
          <p:nvPr/>
        </p:nvSpPr>
        <p:spPr bwMode="auto">
          <a:xfrm rot="2816747">
            <a:off x="6569076" y="1248539"/>
            <a:ext cx="995362" cy="40011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b="1" dirty="0">
                <a:solidFill>
                  <a:schemeClr val="bg1"/>
                </a:solidFill>
              </a:rPr>
              <a:t>TP</a:t>
            </a:r>
          </a:p>
        </p:txBody>
      </p:sp>
      <p:sp>
        <p:nvSpPr>
          <p:cNvPr id="66" name="Textfeld 65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6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5372099" y="4807744"/>
            <a:ext cx="1298588" cy="463549"/>
            <a:chOff x="5372099" y="4807744"/>
            <a:chExt cx="1298588" cy="463549"/>
          </a:xfrm>
        </p:grpSpPr>
        <p:sp>
          <p:nvSpPr>
            <p:cNvPr id="13" name="Bogen 12"/>
            <p:cNvSpPr/>
            <p:nvPr/>
          </p:nvSpPr>
          <p:spPr>
            <a:xfrm>
              <a:off x="5372099" y="4807744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Bogen 71"/>
            <p:cNvSpPr/>
            <p:nvPr/>
          </p:nvSpPr>
          <p:spPr>
            <a:xfrm rot="10800000">
              <a:off x="5502275" y="4809331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Bogen 72"/>
            <p:cNvSpPr/>
            <p:nvPr/>
          </p:nvSpPr>
          <p:spPr>
            <a:xfrm>
              <a:off x="5631657" y="4807744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Bogen 73"/>
            <p:cNvSpPr/>
            <p:nvPr/>
          </p:nvSpPr>
          <p:spPr>
            <a:xfrm rot="10800000">
              <a:off x="5761833" y="4809331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Bogen 74"/>
            <p:cNvSpPr/>
            <p:nvPr/>
          </p:nvSpPr>
          <p:spPr>
            <a:xfrm>
              <a:off x="5891216" y="4810919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Bogen 75"/>
            <p:cNvSpPr/>
            <p:nvPr/>
          </p:nvSpPr>
          <p:spPr>
            <a:xfrm rot="10800000">
              <a:off x="6021392" y="4812506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Bogen 76"/>
            <p:cNvSpPr/>
            <p:nvPr/>
          </p:nvSpPr>
          <p:spPr>
            <a:xfrm>
              <a:off x="6150775" y="4812506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Bogen 77"/>
            <p:cNvSpPr/>
            <p:nvPr/>
          </p:nvSpPr>
          <p:spPr>
            <a:xfrm rot="10800000">
              <a:off x="6280951" y="4814093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Bogen 78"/>
            <p:cNvSpPr/>
            <p:nvPr/>
          </p:nvSpPr>
          <p:spPr>
            <a:xfrm>
              <a:off x="6410335" y="4810126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Bogen 79"/>
            <p:cNvSpPr/>
            <p:nvPr/>
          </p:nvSpPr>
          <p:spPr>
            <a:xfrm rot="10800000">
              <a:off x="6540511" y="4811713"/>
              <a:ext cx="130176" cy="457200"/>
            </a:xfrm>
            <a:prstGeom prst="arc">
              <a:avLst>
                <a:gd name="adj1" fmla="val 10661177"/>
                <a:gd name="adj2" fmla="val 8087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546"/>
            <a:ext cx="9144000" cy="864230"/>
          </a:xfrm>
        </p:spPr>
        <p:txBody>
          <a:bodyPr/>
          <a:lstStyle/>
          <a:p>
            <a:r>
              <a:rPr lang="de-DE" sz="2800" dirty="0" smtClean="0"/>
              <a:t>Setup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338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605" grpId="0" animBg="1"/>
      <p:bldP spid="67606" grpId="0" animBg="1"/>
      <p:bldP spid="67607" grpId="0" animBg="1"/>
      <p:bldP spid="67612" grpId="0" animBg="1"/>
      <p:bldP spid="67613" grpId="0" animBg="1"/>
      <p:bldP spid="67614" grpId="0" animBg="1"/>
      <p:bldP spid="67622" grpId="0" animBg="1"/>
      <p:bldP spid="67623" grpId="0" animBg="1"/>
      <p:bldP spid="67624" grpId="0" animBg="1"/>
      <p:bldP spid="67625" grpId="0" animBg="1"/>
      <p:bldP spid="67626" grpId="0" animBg="1"/>
      <p:bldP spid="67627" grpId="0" animBg="1"/>
      <p:bldP spid="67628" grpId="0" animBg="1"/>
      <p:bldP spid="67629" grpId="0" animBg="1"/>
      <p:bldP spid="67630" grpId="0" animBg="1"/>
      <p:bldP spid="67650" grpId="0" animBg="1"/>
      <p:bldP spid="67651" grpId="0" animBg="1"/>
      <p:bldP spid="67652" grpId="0" animBg="1"/>
      <p:bldP spid="67653" grpId="0" animBg="1"/>
      <p:bldP spid="67654" grpId="0" animBg="1"/>
      <p:bldP spid="67655" grpId="0" animBg="1"/>
      <p:bldP spid="67656" grpId="0" animBg="1"/>
      <p:bldP spid="67657" grpId="0" animBg="1"/>
      <p:bldP spid="67658" grpId="0"/>
      <p:bldP spid="67659" grpId="0"/>
      <p:bldP spid="67660" grpId="0"/>
      <p:bldP spid="67660" grpId="1"/>
      <p:bldP spid="676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Bastian Aurand\Desktop\P-Pea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031656"/>
            <a:ext cx="7973160" cy="56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314700" y="6358208"/>
            <a:ext cx="2997200" cy="310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396137" y="6231596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energy [ MeV / nucleon ]</a:t>
            </a:r>
            <a:endParaRPr lang="en-US" sz="2000"/>
          </a:p>
        </p:txBody>
      </p:sp>
      <p:sp>
        <p:nvSpPr>
          <p:cNvPr id="9" name="Rechteck 8"/>
          <p:cNvSpPr/>
          <p:nvPr/>
        </p:nvSpPr>
        <p:spPr>
          <a:xfrm rot="5400000">
            <a:off x="-1081279" y="3552802"/>
            <a:ext cx="3953846" cy="410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1142779" y="3553608"/>
            <a:ext cx="395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particle number [ 1 / ( </a:t>
            </a:r>
            <a:r>
              <a:rPr lang="en-US" sz="2000" dirty="0" err="1" smtClean="0"/>
              <a:t>GeV</a:t>
            </a:r>
            <a:r>
              <a:rPr lang="en-US" sz="2000" dirty="0" smtClean="0"/>
              <a:t> x </a:t>
            </a:r>
            <a:r>
              <a:rPr lang="en-US" sz="2000" dirty="0" err="1" smtClean="0"/>
              <a:t>sr</a:t>
            </a:r>
            <a:r>
              <a:rPr lang="en-US" sz="2000" dirty="0" smtClean="0"/>
              <a:t> ) ]</a:t>
            </a:r>
            <a:endParaRPr lang="en-US" sz="2000" dirty="0"/>
          </a:p>
        </p:txBody>
      </p:sp>
      <p:sp>
        <p:nvSpPr>
          <p:cNvPr id="12" name="Textfeld 11">
            <a:hlinkClick r:id="" action="ppaction://noaction"/>
          </p:cNvPr>
          <p:cNvSpPr txBox="1"/>
          <p:nvPr/>
        </p:nvSpPr>
        <p:spPr>
          <a:xfrm>
            <a:off x="8590208" y="6498151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019800" y="4752181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protons</a:t>
            </a:r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2868525" y="4655885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x3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dirty="0">
                <a:solidFill>
                  <a:srgbClr val="0000FF"/>
                </a:solidFill>
              </a:rPr>
              <a:t>C</a:t>
            </a:r>
            <a:r>
              <a:rPr lang="de-DE" baseline="30000" dirty="0">
                <a:solidFill>
                  <a:srgbClr val="0000FF"/>
                </a:solidFill>
              </a:rPr>
              <a:t>5+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14526" y="4653186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x3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C</a:t>
            </a:r>
            <a:r>
              <a:rPr lang="de-DE" baseline="30000" dirty="0" smtClean="0">
                <a:solidFill>
                  <a:srgbClr val="FF0000"/>
                </a:solidFill>
              </a:rPr>
              <a:t>6+</a:t>
            </a:r>
            <a:endParaRPr lang="de-DE" baseline="30000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76300"/>
          </a:xfrm>
        </p:spPr>
        <p:txBody>
          <a:bodyPr/>
          <a:lstStyle/>
          <a:p>
            <a:r>
              <a:rPr lang="de-DE" sz="2800" dirty="0" smtClean="0"/>
              <a:t>Proton </a:t>
            </a:r>
            <a:r>
              <a:rPr lang="de-DE" sz="2800" dirty="0" err="1" smtClean="0"/>
              <a:t>peak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</Words>
  <Application>Microsoft Office PowerPoint</Application>
  <PresentationFormat>Bildschirmpräsentation (4:3)</PresentationFormat>
  <Paragraphs>455</Paragraphs>
  <Slides>27</Slides>
  <Notes>23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Standarddesign</vt:lpstr>
      <vt:lpstr>Equation</vt:lpstr>
      <vt:lpstr>Radiation pressure assisted acceleration of ions using multi-component foils in high-intensity laser-matter interactions </vt:lpstr>
      <vt:lpstr>Outlook</vt:lpstr>
      <vt:lpstr>TNSA</vt:lpstr>
      <vt:lpstr>RPA</vt:lpstr>
      <vt:lpstr>RPA</vt:lpstr>
      <vt:lpstr>Target &amp; Experimental Setup</vt:lpstr>
      <vt:lpstr>Setup</vt:lpstr>
      <vt:lpstr>Setup</vt:lpstr>
      <vt:lpstr>Proton peak</vt:lpstr>
      <vt:lpstr>Proton &amp; Carbon peak</vt:lpstr>
      <vt:lpstr>Full data set</vt:lpstr>
      <vt:lpstr>Simulations</vt:lpstr>
      <vt:lpstr>Simulations</vt:lpstr>
      <vt:lpstr>Model; 1st step: RPA</vt:lpstr>
      <vt:lpstr>Model; 2nd step: post-acceleration</vt:lpstr>
      <vt:lpstr>Directed Coulomb Explosion</vt:lpstr>
      <vt:lpstr>Influencing the acceleration process</vt:lpstr>
      <vt:lpstr>Timeresolved probing</vt:lpstr>
      <vt:lpstr>Timeresolved probing</vt:lpstr>
      <vt:lpstr>Timeresolved probing</vt:lpstr>
      <vt:lpstr>Timeresolved probing</vt:lpstr>
      <vt:lpstr>Timeresolved probing</vt:lpstr>
      <vt:lpstr>Backscattering spectra</vt:lpstr>
      <vt:lpstr>Backscattering spectra</vt:lpstr>
      <vt:lpstr>Backscattering spectra</vt:lpstr>
      <vt:lpstr>Summary</vt:lpstr>
      <vt:lpstr>PowerPoint-Präsentation</vt:lpstr>
    </vt:vector>
  </TitlesOfParts>
  <Company>GSI -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on radiation pressure dominated aceleration</dc:title>
  <dc:creator>Bastian Aurand</dc:creator>
  <cp:lastModifiedBy>Bastian Aurand</cp:lastModifiedBy>
  <cp:revision>782</cp:revision>
  <dcterms:created xsi:type="dcterms:W3CDTF">2011-08-02T21:13:38Z</dcterms:created>
  <dcterms:modified xsi:type="dcterms:W3CDTF">2013-06-03T15:48:38Z</dcterms:modified>
</cp:coreProperties>
</file>