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4"/>
  </p:notesMasterIdLst>
  <p:handoutMasterIdLst>
    <p:handoutMasterId r:id="rId25"/>
  </p:handoutMasterIdLst>
  <p:sldIdLst>
    <p:sldId id="1055" r:id="rId2"/>
    <p:sldId id="1031" r:id="rId3"/>
    <p:sldId id="1049" r:id="rId4"/>
    <p:sldId id="1051" r:id="rId5"/>
    <p:sldId id="1050" r:id="rId6"/>
    <p:sldId id="1052" r:id="rId7"/>
    <p:sldId id="1034" r:id="rId8"/>
    <p:sldId id="1058" r:id="rId9"/>
    <p:sldId id="1033" r:id="rId10"/>
    <p:sldId id="1032" r:id="rId11"/>
    <p:sldId id="1036" r:id="rId12"/>
    <p:sldId id="1037" r:id="rId13"/>
    <p:sldId id="1038" r:id="rId14"/>
    <p:sldId id="1039" r:id="rId15"/>
    <p:sldId id="1040" r:id="rId16"/>
    <p:sldId id="1041" r:id="rId17"/>
    <p:sldId id="1045" r:id="rId18"/>
    <p:sldId id="1044" r:id="rId19"/>
    <p:sldId id="1053" r:id="rId20"/>
    <p:sldId id="1054" r:id="rId21"/>
    <p:sldId id="1048" r:id="rId22"/>
    <p:sldId id="1057" r:id="rId23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0000"/>
    <a:srgbClr val="0000CC"/>
    <a:srgbClr val="FFFF00"/>
    <a:srgbClr val="CCFFFF"/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3" autoAdjust="0"/>
    <p:restoredTop sz="95584" autoAdjust="0"/>
  </p:normalViewPr>
  <p:slideViewPr>
    <p:cSldViewPr>
      <p:cViewPr>
        <p:scale>
          <a:sx n="90" d="100"/>
          <a:sy n="90" d="100"/>
        </p:scale>
        <p:origin x="-102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2700" y="-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UCARD-2\EuCARD2_Negotiations_MasterFile-06%2009%20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Requested EU funding (8M€ in total)</a:t>
            </a:r>
          </a:p>
        </c:rich>
      </c:tx>
      <c:layout>
        <c:manualLayout>
          <c:xMode val="edge"/>
          <c:yMode val="edge"/>
          <c:x val="0.1637631702785757"/>
          <c:y val="0.83454708485861651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400"/>
                      <a:t>N</a:t>
                    </a:r>
                    <a:r>
                      <a:rPr lang="en-US"/>
                      <a:t>etherlands
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1400"/>
                      <a:t>S</a:t>
                    </a:r>
                    <a:r>
                      <a:rPr lang="en-US"/>
                      <a:t>pain
0.6%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z="1400"/>
                      <a:t>D</a:t>
                    </a:r>
                    <a:r>
                      <a:rPr lang="en-US"/>
                      <a:t>enmark
0.6%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z="1400"/>
                      <a:t>R</a:t>
                    </a:r>
                    <a:r>
                      <a:rPr lang="en-US"/>
                      <a:t>ussia
0.3%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z="1400"/>
                      <a:t>F</a:t>
                    </a:r>
                    <a:r>
                      <a:rPr lang="en-US"/>
                      <a:t>inland
0.3%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z="1400"/>
                      <a:t>M</a:t>
                    </a:r>
                    <a:r>
                      <a:rPr lang="en-US"/>
                      <a:t>alta
0.3%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'Tot. Bud &amp; EC fundi per cou (2)'!$E$66:$E$81</c:f>
              <c:strCache>
                <c:ptCount val="16"/>
                <c:pt idx="0">
                  <c:v>Project Support</c:v>
                </c:pt>
                <c:pt idx="1">
                  <c:v>CERN</c:v>
                </c:pt>
                <c:pt idx="2">
                  <c:v>Germany</c:v>
                </c:pt>
                <c:pt idx="3">
                  <c:v>France</c:v>
                </c:pt>
                <c:pt idx="4">
                  <c:v>UK</c:v>
                </c:pt>
                <c:pt idx="5">
                  <c:v>Switzerland</c:v>
                </c:pt>
                <c:pt idx="6">
                  <c:v>Italy</c:v>
                </c:pt>
                <c:pt idx="7">
                  <c:v>Poland</c:v>
                </c:pt>
                <c:pt idx="8">
                  <c:v>Sweden</c:v>
                </c:pt>
                <c:pt idx="9">
                  <c:v>Netherlands</c:v>
                </c:pt>
                <c:pt idx="10">
                  <c:v>Austria</c:v>
                </c:pt>
                <c:pt idx="11">
                  <c:v>Spain</c:v>
                </c:pt>
                <c:pt idx="12">
                  <c:v>Denmark</c:v>
                </c:pt>
                <c:pt idx="13">
                  <c:v>Russia</c:v>
                </c:pt>
                <c:pt idx="14">
                  <c:v>Finland</c:v>
                </c:pt>
                <c:pt idx="15">
                  <c:v>Malta</c:v>
                </c:pt>
              </c:strCache>
            </c:strRef>
          </c:cat>
          <c:val>
            <c:numRef>
              <c:f>'Tot. Bud &amp; EC fundi per cou (2)'!$F$66:$F$81</c:f>
              <c:numCache>
                <c:formatCode>0.0%</c:formatCode>
                <c:ptCount val="16"/>
                <c:pt idx="0">
                  <c:v>0.22673537500000013</c:v>
                </c:pt>
                <c:pt idx="1">
                  <c:v>0.12811187499999988</c:v>
                </c:pt>
                <c:pt idx="2">
                  <c:v>0.19892012500000006</c:v>
                </c:pt>
                <c:pt idx="3">
                  <c:v>0.138629</c:v>
                </c:pt>
                <c:pt idx="4">
                  <c:v>0.12659562499999988</c:v>
                </c:pt>
                <c:pt idx="5">
                  <c:v>5.3554500000000012E-2</c:v>
                </c:pt>
                <c:pt idx="6">
                  <c:v>5.2989000000000022E-2</c:v>
                </c:pt>
                <c:pt idx="7">
                  <c:v>2.109175000000001E-2</c:v>
                </c:pt>
                <c:pt idx="8">
                  <c:v>1.8551375000000012E-2</c:v>
                </c:pt>
                <c:pt idx="9">
                  <c:v>1.3744500000000017E-2</c:v>
                </c:pt>
                <c:pt idx="10">
                  <c:v>4.3750000000000022E-3</c:v>
                </c:pt>
                <c:pt idx="11">
                  <c:v>2.5000000000000018E-3</c:v>
                </c:pt>
                <c:pt idx="12">
                  <c:v>6.7198750000000062E-3</c:v>
                </c:pt>
                <c:pt idx="13">
                  <c:v>0</c:v>
                </c:pt>
                <c:pt idx="14">
                  <c:v>3.6070000000000043E-3</c:v>
                </c:pt>
                <c:pt idx="15">
                  <c:v>3.8750000000000017E-3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8" cy="49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33" tIns="45116" rIns="90233" bIns="45116" numCol="1" anchor="t" anchorCtr="0" compatLnSpc="1">
            <a:prstTxWarp prst="textNoShape">
              <a:avLst/>
            </a:prstTxWarp>
          </a:bodyPr>
          <a:lstStyle>
            <a:lvl1pPr defTabSz="901700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81" y="0"/>
            <a:ext cx="2944818" cy="49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33" tIns="45116" rIns="90233" bIns="45116" numCol="1" anchor="t" anchorCtr="0" compatLnSpc="1">
            <a:prstTxWarp prst="textNoShape">
              <a:avLst/>
            </a:prstTxWarp>
          </a:bodyPr>
          <a:lstStyle>
            <a:lvl1pPr algn="r" defTabSz="901700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36"/>
            <a:ext cx="2944818" cy="49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33" tIns="45116" rIns="90233" bIns="45116" numCol="1" anchor="b" anchorCtr="0" compatLnSpc="1">
            <a:prstTxWarp prst="textNoShape">
              <a:avLst/>
            </a:prstTxWarp>
          </a:bodyPr>
          <a:lstStyle>
            <a:lvl1pPr defTabSz="901700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81" y="9430836"/>
            <a:ext cx="2944818" cy="49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33" tIns="45116" rIns="90233" bIns="45116" numCol="1" anchor="b" anchorCtr="0" compatLnSpc="1">
            <a:prstTxWarp prst="textNoShape">
              <a:avLst/>
            </a:prstTxWarp>
          </a:bodyPr>
          <a:lstStyle>
            <a:lvl1pPr algn="r" defTabSz="901700" eaLnBrk="1" hangingPunct="1">
              <a:defRPr sz="1200"/>
            </a:lvl1pPr>
          </a:lstStyle>
          <a:p>
            <a:fld id="{A84F1FC3-AF5C-4A43-889A-BC4A01DC30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04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8" cy="49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81" y="0"/>
            <a:ext cx="2944818" cy="49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6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3" y="4714603"/>
            <a:ext cx="5438771" cy="446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36"/>
            <a:ext cx="2944818" cy="49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81" y="9430836"/>
            <a:ext cx="2944818" cy="49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DB6B913-EDB6-49CB-A6D9-A41AA22AF8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92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B913-EDB6-49CB-A6D9-A41AA22AF8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2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CERN 8/20, </a:t>
            </a:r>
            <a:r>
              <a:rPr lang="fr-CH" dirty="0" err="1" smtClean="0"/>
              <a:t>female</a:t>
            </a:r>
            <a:r>
              <a:rPr lang="fr-CH" dirty="0" smtClean="0"/>
              <a:t> 4/20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B913-EDB6-49CB-A6D9-A41AA22AF8C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7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051" name="Picture 3" descr="\\cern.ch\dfs\Users\a\ASZEBERE\Documents\DG-EU\eu flags\FP7-Capacities\colour\FP7-cap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0999"/>
            <a:ext cx="11241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2327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cern.ch\dfs\Users\a\ASZEBERE\Documents\DG-EU\eu flags\eu flag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2" y="6324600"/>
            <a:ext cx="458788" cy="31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1066800" y="6389181"/>
            <a:ext cx="7543800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EuCARD-2 is co-funded by the partners and the European Commission under Capacities 7th Framework Programme, Grant Agreement 312453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9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80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48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020762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6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8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2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50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88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70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67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204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669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\\cern.ch\dfs\Users\a\ASZEBERE\Documents\DG-EU\EuCARD2\EuCARD2-logo-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76200"/>
            <a:ext cx="2514600" cy="177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European Perspective for Accelerator Research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5342203"/>
            <a:ext cx="3505200" cy="8382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2800" b="1" i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M. Vretenar, CERN</a:t>
            </a:r>
            <a:endParaRPr lang="en-US" sz="2800" b="1" i="1" kern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57" descr="C:\Users\Garbil\Pictures\EU 50 YEARS PE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27025"/>
            <a:ext cx="2251075" cy="13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90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6400800" cy="685800"/>
          </a:xfrm>
        </p:spPr>
        <p:txBody>
          <a:bodyPr/>
          <a:lstStyle/>
          <a:p>
            <a:r>
              <a:rPr lang="fr-CH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EuCARD</a:t>
            </a:r>
            <a:r>
              <a:rPr lang="fr-C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 in </a:t>
            </a:r>
            <a:r>
              <a:rPr lang="fr-CH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74B2F72-5111-4132-B1DA-339737C8F27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2989" y="1524000"/>
            <a:ext cx="7772400" cy="47732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tIns="108000" bIns="108000" rtlCol="0">
            <a:spAutoFit/>
          </a:bodyPr>
          <a:lstStyle/>
          <a:p>
            <a:pPr marL="180000">
              <a:spcBef>
                <a:spcPts val="1200"/>
              </a:spcBef>
            </a:pPr>
            <a:r>
              <a:rPr lang="fr-CH" sz="2400" b="1" dirty="0" smtClean="0"/>
              <a:t>48 </a:t>
            </a:r>
            <a:r>
              <a:rPr lang="fr-CH" sz="2400" b="1" dirty="0" err="1" smtClean="0"/>
              <a:t>months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duration</a:t>
            </a:r>
            <a:r>
              <a:rPr lang="fr-CH" sz="2400" b="1" dirty="0" smtClean="0"/>
              <a:t> </a:t>
            </a:r>
            <a:r>
              <a:rPr lang="fr-CH" sz="1600" b="1" dirty="0" smtClean="0"/>
              <a:t>(01.05.2013 - 30.04.2017)</a:t>
            </a:r>
            <a:endParaRPr lang="fr-CH" sz="2400" b="1" dirty="0" smtClean="0"/>
          </a:p>
          <a:p>
            <a:pPr marL="180000">
              <a:spcBef>
                <a:spcPts val="1200"/>
              </a:spcBef>
            </a:pPr>
            <a:r>
              <a:rPr lang="fr-CH" sz="2400" b="1" dirty="0" smtClean="0"/>
              <a:t>13 Workpackages </a:t>
            </a:r>
            <a:r>
              <a:rPr lang="fr-CH" b="1" dirty="0" smtClean="0"/>
              <a:t>(6 Networks, 2 Transnational Access, 4 </a:t>
            </a:r>
            <a:r>
              <a:rPr lang="fr-CH" b="1" dirty="0" err="1" smtClean="0"/>
              <a:t>JRAs</a:t>
            </a:r>
            <a:r>
              <a:rPr lang="fr-CH" b="1" dirty="0" smtClean="0"/>
              <a:t>)</a:t>
            </a:r>
            <a:endParaRPr lang="fr-CH" sz="2400" b="1" dirty="0" smtClean="0"/>
          </a:p>
          <a:p>
            <a:pPr marL="180000">
              <a:spcBef>
                <a:spcPts val="1200"/>
              </a:spcBef>
            </a:pPr>
            <a:r>
              <a:rPr lang="fr-CH" sz="2400" b="1" dirty="0" smtClean="0"/>
              <a:t>40 </a:t>
            </a:r>
            <a:r>
              <a:rPr lang="fr-CH" sz="2400" b="1" dirty="0" err="1" smtClean="0"/>
              <a:t>beneficiaries</a:t>
            </a:r>
            <a:r>
              <a:rPr lang="fr-CH" sz="2400" b="1" dirty="0" smtClean="0"/>
              <a:t> </a:t>
            </a:r>
            <a:r>
              <a:rPr lang="fr-CH" dirty="0" smtClean="0"/>
              <a:t>(3 </a:t>
            </a:r>
            <a:r>
              <a:rPr lang="fr-CH" dirty="0" err="1" smtClean="0"/>
              <a:t>with</a:t>
            </a:r>
            <a:r>
              <a:rPr lang="fr-CH" dirty="0" smtClean="0"/>
              <a:t> 0 EU contribution)</a:t>
            </a:r>
            <a:endParaRPr lang="fr-CH" sz="2000" dirty="0" smtClean="0"/>
          </a:p>
          <a:p>
            <a:pPr marL="180000">
              <a:spcBef>
                <a:spcPts val="1200"/>
              </a:spcBef>
            </a:pPr>
            <a:r>
              <a:rPr lang="fr-CH" sz="2400" b="1" dirty="0" smtClean="0"/>
              <a:t>14 countries </a:t>
            </a:r>
            <a:r>
              <a:rPr lang="fr-CH" dirty="0" smtClean="0"/>
              <a:t>(+ CERN)</a:t>
            </a:r>
            <a:endParaRPr lang="fr-CH" sz="2000" dirty="0" smtClean="0"/>
          </a:p>
          <a:p>
            <a:pPr marL="180000">
              <a:spcBef>
                <a:spcPts val="1200"/>
              </a:spcBef>
            </a:pPr>
            <a:r>
              <a:rPr lang="fr-CH" sz="2400" b="1" dirty="0" smtClean="0"/>
              <a:t>23.5 M€ total </a:t>
            </a:r>
            <a:r>
              <a:rPr lang="fr-CH" sz="2400" b="1" dirty="0" err="1" smtClean="0"/>
              <a:t>cost</a:t>
            </a:r>
            <a:r>
              <a:rPr lang="fr-CH" sz="2400" b="1" dirty="0" smtClean="0"/>
              <a:t> </a:t>
            </a:r>
            <a:r>
              <a:rPr lang="fr-CH" dirty="0" smtClean="0"/>
              <a:t>(13.4 M€ direct </a:t>
            </a:r>
            <a:r>
              <a:rPr lang="fr-CH" dirty="0" err="1" smtClean="0"/>
              <a:t>costs</a:t>
            </a:r>
            <a:r>
              <a:rPr lang="fr-CH" dirty="0" smtClean="0"/>
              <a:t>, 10.1 M€ </a:t>
            </a:r>
            <a:r>
              <a:rPr lang="fr-CH" dirty="0" err="1" smtClean="0"/>
              <a:t>indirect+access</a:t>
            </a:r>
            <a:r>
              <a:rPr lang="fr-CH" dirty="0" smtClean="0"/>
              <a:t> </a:t>
            </a:r>
            <a:r>
              <a:rPr lang="fr-CH" dirty="0" err="1" smtClean="0"/>
              <a:t>cost</a:t>
            </a:r>
            <a:r>
              <a:rPr lang="fr-CH" dirty="0" smtClean="0"/>
              <a:t>)</a:t>
            </a:r>
            <a:endParaRPr lang="fr-CH" sz="2000" dirty="0" smtClean="0"/>
          </a:p>
          <a:p>
            <a:pPr marL="180000">
              <a:spcBef>
                <a:spcPts val="1200"/>
              </a:spcBef>
            </a:pPr>
            <a:r>
              <a:rPr lang="fr-CH" sz="2400" b="1" dirty="0" smtClean="0"/>
              <a:t>8 M€ EC contribution </a:t>
            </a:r>
            <a:r>
              <a:rPr lang="fr-CH" dirty="0" smtClean="0"/>
              <a:t>(34% of total </a:t>
            </a:r>
            <a:r>
              <a:rPr lang="fr-CH" dirty="0" err="1" smtClean="0"/>
              <a:t>cost</a:t>
            </a:r>
            <a:r>
              <a:rPr lang="fr-CH" dirty="0" smtClean="0"/>
              <a:t>, 59.7% of direct </a:t>
            </a:r>
            <a:r>
              <a:rPr lang="fr-CH" dirty="0" err="1" smtClean="0"/>
              <a:t>cost</a:t>
            </a:r>
            <a:r>
              <a:rPr lang="fr-CH" dirty="0" smtClean="0"/>
              <a:t>)</a:t>
            </a:r>
            <a:endParaRPr lang="fr-CH" sz="2000" dirty="0" smtClean="0"/>
          </a:p>
          <a:p>
            <a:pPr marL="180000">
              <a:spcBef>
                <a:spcPts val="1200"/>
              </a:spcBef>
            </a:pPr>
            <a:r>
              <a:rPr lang="fr-CH" sz="2400" b="1" dirty="0" smtClean="0"/>
              <a:t>1288 </a:t>
            </a:r>
            <a:r>
              <a:rPr lang="fr-CH" sz="2400" b="1" dirty="0" err="1" smtClean="0"/>
              <a:t>persons.month</a:t>
            </a:r>
            <a:r>
              <a:rPr lang="fr-CH" sz="2400" b="1" dirty="0" smtClean="0"/>
              <a:t> </a:t>
            </a:r>
            <a:r>
              <a:rPr lang="fr-CH" dirty="0" smtClean="0"/>
              <a:t>(</a:t>
            </a:r>
            <a:r>
              <a:rPr lang="fr-CH" dirty="0" err="1" smtClean="0"/>
              <a:t>average</a:t>
            </a:r>
            <a:r>
              <a:rPr lang="fr-CH" dirty="0" smtClean="0"/>
              <a:t> 8 pm/</a:t>
            </a:r>
            <a:r>
              <a:rPr lang="fr-CH" dirty="0" err="1" smtClean="0"/>
              <a:t>participant.year</a:t>
            </a:r>
            <a:r>
              <a:rPr lang="fr-CH" dirty="0" smtClean="0"/>
              <a:t>)</a:t>
            </a:r>
            <a:endParaRPr lang="fr-CH" sz="2000" dirty="0" smtClean="0"/>
          </a:p>
          <a:p>
            <a:pPr marL="180000">
              <a:spcBef>
                <a:spcPts val="1200"/>
              </a:spcBef>
            </a:pPr>
            <a:r>
              <a:rPr lang="fr-CH" sz="2400" b="1" dirty="0" smtClean="0"/>
              <a:t>63 </a:t>
            </a:r>
            <a:r>
              <a:rPr lang="fr-CH" sz="2400" b="1" dirty="0" err="1" smtClean="0"/>
              <a:t>deliverables</a:t>
            </a:r>
            <a:endParaRPr lang="fr-CH" sz="2400" b="1" dirty="0" smtClean="0"/>
          </a:p>
          <a:p>
            <a:pPr marL="180000">
              <a:spcBef>
                <a:spcPts val="1200"/>
              </a:spcBef>
            </a:pPr>
            <a:r>
              <a:rPr lang="fr-CH" sz="2400" b="1" dirty="0" smtClean="0"/>
              <a:t>94 </a:t>
            </a:r>
            <a:r>
              <a:rPr lang="fr-CH" sz="2400" b="1" dirty="0" err="1" smtClean="0"/>
              <a:t>milestones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20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5638800" cy="1020762"/>
          </a:xfrm>
        </p:spPr>
        <p:txBody>
          <a:bodyPr/>
          <a:lstStyle/>
          <a:p>
            <a:r>
              <a:rPr lang="fr-C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EuCARD-2 WBS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74B2F72-5111-4132-B1DA-339737C8F27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" y="1219200"/>
            <a:ext cx="9145081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81000"/>
            <a:ext cx="5890561" cy="685800"/>
          </a:xfrm>
        </p:spPr>
        <p:txBody>
          <a:bodyPr/>
          <a:lstStyle/>
          <a:p>
            <a:r>
              <a:rPr lang="fr-C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Networks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74B2F72-5111-4132-B1DA-339737C8F27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4572" y="1322695"/>
            <a:ext cx="8763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</a:rPr>
              <a:t>Extreme Beams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(XBEAM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) –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coord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.: F. Zimmermann (CERN) – 330 k€ EU contribution 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Frontier performance of colliders </a:t>
            </a:r>
            <a:r>
              <a:rPr lang="en-US" sz="1600" dirty="0"/>
              <a:t>and </a:t>
            </a:r>
            <a:r>
              <a:rPr lang="en-US" sz="1600" dirty="0" smtClean="0"/>
              <a:t>other accelerators (including SC </a:t>
            </a:r>
            <a:r>
              <a:rPr lang="en-US" sz="1600" dirty="0" err="1" smtClean="0"/>
              <a:t>linacs</a:t>
            </a:r>
            <a:r>
              <a:rPr lang="en-US" sz="1600" dirty="0" smtClean="0"/>
              <a:t>, </a:t>
            </a:r>
            <a:r>
              <a:rPr lang="en-US" sz="1600" dirty="0" err="1" smtClean="0"/>
              <a:t>polarisation</a:t>
            </a:r>
            <a:r>
              <a:rPr lang="en-US" sz="1600" dirty="0" smtClean="0"/>
              <a:t>,…). Interest </a:t>
            </a:r>
            <a:r>
              <a:rPr lang="en-US" sz="1600" dirty="0"/>
              <a:t>for HL-LHC, ESS, FAIR, </a:t>
            </a:r>
            <a:r>
              <a:rPr lang="en-US" sz="1600" dirty="0" smtClean="0">
                <a:solidFill>
                  <a:schemeClr val="bg1"/>
                </a:solidFill>
              </a:rPr>
              <a:t>HE-LHC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LHeC</a:t>
            </a:r>
            <a:r>
              <a:rPr lang="en-US" sz="1600" dirty="0"/>
              <a:t>, etc.). Continuation of </a:t>
            </a:r>
            <a:r>
              <a:rPr lang="en-US" sz="1600" dirty="0" smtClean="0"/>
              <a:t>EUROLUMI beyond </a:t>
            </a:r>
            <a:r>
              <a:rPr lang="en-US" sz="1600" dirty="0"/>
              <a:t>the LHC needs</a:t>
            </a:r>
            <a:r>
              <a:rPr lang="en-US" sz="1600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657" y="2237095"/>
            <a:ext cx="8763000" cy="9079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Low </a:t>
            </a:r>
            <a:r>
              <a:rPr lang="en-US" sz="1600" b="1" dirty="0" err="1">
                <a:solidFill>
                  <a:srgbClr val="FF0000"/>
                </a:solidFill>
              </a:rPr>
              <a:t>emittance</a:t>
            </a:r>
            <a:r>
              <a:rPr lang="en-US" sz="1600" b="1" dirty="0">
                <a:solidFill>
                  <a:srgbClr val="FF0000"/>
                </a:solidFill>
              </a:rPr>
              <a:t> rings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coord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.: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Y.Papaphilippou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(CERN),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S.Guiducci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(INFN),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R.Bartolini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(UOXF) – 330k€ 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New synergy between </a:t>
            </a:r>
            <a:r>
              <a:rPr lang="en-GB" sz="1600" dirty="0"/>
              <a:t>synchrotron light sources, storage rings, damping rings and lepton colliders </a:t>
            </a:r>
            <a:r>
              <a:rPr lang="en-US" sz="1600" dirty="0" smtClean="0"/>
              <a:t>facilities (activity started under ICFA, now integrated </a:t>
            </a:r>
            <a:r>
              <a:rPr lang="en-US" sz="1600" dirty="0"/>
              <a:t>into </a:t>
            </a:r>
            <a:r>
              <a:rPr lang="en-US" sz="1600" dirty="0" smtClean="0"/>
              <a:t>EuCARD-2).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657" y="3227695"/>
            <a:ext cx="8763000" cy="9079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</a:rPr>
              <a:t>Novel Accelerators 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coord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.: R.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Assmann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(DESY) – 330k€ </a:t>
            </a:r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GB" sz="1600" dirty="0"/>
              <a:t>F</a:t>
            </a:r>
            <a:r>
              <a:rPr lang="en-GB" sz="1600" dirty="0" smtClean="0"/>
              <a:t>ederating </a:t>
            </a:r>
            <a:r>
              <a:rPr lang="en-GB" sz="1600" dirty="0"/>
              <a:t>the European effort in plasma-based </a:t>
            </a:r>
            <a:r>
              <a:rPr lang="en-GB" sz="1600" dirty="0" smtClean="0"/>
              <a:t>accelerators, prepare </a:t>
            </a:r>
            <a:r>
              <a:rPr lang="en-GB" sz="1600" dirty="0"/>
              <a:t>a roadmap for an efficient use in full-scale accelerators (from acceleration to </a:t>
            </a:r>
            <a:r>
              <a:rPr lang="en-GB" sz="1600" dirty="0" smtClean="0"/>
              <a:t>accelerators). 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27013" y="4218295"/>
            <a:ext cx="8766644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</a:rPr>
              <a:t>Energy Efficiency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coord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.: M. Seidel (PSI) – 350 k€ 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Interest on </a:t>
            </a:r>
            <a:r>
              <a:rPr lang="en-US" sz="1600" dirty="0"/>
              <a:t>optimized energy management for a sustainable accelerator science. </a:t>
            </a:r>
            <a:r>
              <a:rPr lang="en-US" sz="1600" dirty="0" smtClean="0"/>
              <a:t>Energy </a:t>
            </a:r>
            <a:r>
              <a:rPr lang="en-US" sz="1600" dirty="0"/>
              <a:t>recovery from cooling, efficient klystrons, energy storage, virtual power plant, low-power transport channels</a:t>
            </a:r>
            <a:r>
              <a:rPr lang="en-US" sz="1600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013" y="5132695"/>
            <a:ext cx="8766644" cy="9079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FF0000"/>
                </a:solidFill>
              </a:rPr>
              <a:t>Accelerator Applications 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coord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.: R.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Edgecock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(HUD) – 350k€ </a:t>
            </a:r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dirty="0"/>
              <a:t>R</a:t>
            </a:r>
            <a:r>
              <a:rPr lang="en-US" sz="1600" dirty="0" smtClean="0"/>
              <a:t>eviewing </a:t>
            </a:r>
            <a:r>
              <a:rPr lang="en-US" sz="1600" dirty="0"/>
              <a:t>and analyzing present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/>
              <a:t>applications, propose how to adapt existing accelerator technology to industry, health care, energy, security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012" y="6096000"/>
            <a:ext cx="8780559" cy="6617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b="1" dirty="0">
                <a:solidFill>
                  <a:srgbClr val="FF0000"/>
                </a:solidFill>
              </a:rPr>
              <a:t>Catalysing </a:t>
            </a:r>
            <a:r>
              <a:rPr lang="en-GB" sz="1600" b="1" dirty="0" smtClean="0">
                <a:solidFill>
                  <a:srgbClr val="FF0000"/>
                </a:solidFill>
              </a:rPr>
              <a:t>Innovation</a:t>
            </a:r>
            <a:r>
              <a:rPr lang="en-US" sz="1600" b="1" dirty="0" smtClean="0">
                <a:solidFill>
                  <a:srgbClr val="FF0000"/>
                </a:solidFill>
              </a:rPr>
              <a:t> 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coord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.: G. Anelli (CERN), P.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oodman (STFC) – 126k€ </a:t>
            </a:r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GB" sz="1600" dirty="0" smtClean="0"/>
              <a:t>Technology </a:t>
            </a:r>
            <a:r>
              <a:rPr lang="en-GB" sz="1600" dirty="0"/>
              <a:t>transfer Network based on the existing CERN and STFC structures.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1118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Transnational Access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74B2F72-5111-4132-B1DA-339737C8F27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5300" y="1618340"/>
            <a:ext cx="814621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dirty="0">
                <a:solidFill>
                  <a:srgbClr val="FF3300"/>
                </a:solidFill>
              </a:rPr>
              <a:t>Ion Cooling Test Facility (ICTF) </a:t>
            </a:r>
            <a:r>
              <a:rPr lang="en-GB" dirty="0" smtClean="0">
                <a:solidFill>
                  <a:srgbClr val="FF3300"/>
                </a:solidFill>
              </a:rPr>
              <a:t>at </a:t>
            </a:r>
            <a:r>
              <a:rPr lang="en-GB" dirty="0">
                <a:solidFill>
                  <a:srgbClr val="FF3300"/>
                </a:solidFill>
              </a:rPr>
              <a:t>STFC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coord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.: R. Preece (STFC) – 200 k€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 smtClean="0"/>
              <a:t>Tests </a:t>
            </a:r>
            <a:r>
              <a:rPr lang="en-GB" dirty="0"/>
              <a:t>with high-quality low-energy beams </a:t>
            </a:r>
            <a:r>
              <a:rPr lang="en-GB" dirty="0" smtClean="0"/>
              <a:t>(MICE and others)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85775" y="2514600"/>
            <a:ext cx="8146212" cy="1477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dirty="0" err="1" smtClean="0">
                <a:solidFill>
                  <a:srgbClr val="FF3300"/>
                </a:solidFill>
              </a:rPr>
              <a:t>HighRadMat</a:t>
            </a:r>
            <a:r>
              <a:rPr lang="en-GB" dirty="0" smtClean="0">
                <a:solidFill>
                  <a:srgbClr val="FF3300"/>
                </a:solidFill>
              </a:rPr>
              <a:t> and </a:t>
            </a:r>
            <a:r>
              <a:rPr lang="en-GB" dirty="0" err="1" smtClean="0">
                <a:solidFill>
                  <a:srgbClr val="FF3300"/>
                </a:solidFill>
              </a:rPr>
              <a:t>MagNet</a:t>
            </a:r>
            <a:r>
              <a:rPr lang="en-GB" dirty="0" smtClean="0">
                <a:solidFill>
                  <a:srgbClr val="FF3300"/>
                </a:solidFill>
              </a:rPr>
              <a:t> at CERN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coord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.: A. Fabich and M.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Bajko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(CERN) – 500 k€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 smtClean="0"/>
              <a:t>Measure performance of materials bombarded with intense proton beams (was in </a:t>
            </a:r>
            <a:r>
              <a:rPr lang="en-GB" dirty="0" err="1" smtClean="0"/>
              <a:t>EuCARD</a:t>
            </a:r>
            <a:r>
              <a:rPr lang="en-GB" dirty="0" smtClean="0"/>
              <a:t>, real start of access in EuCARD-2)</a:t>
            </a:r>
            <a:r>
              <a:rPr lang="en-GB" dirty="0"/>
              <a:t> </a:t>
            </a: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Open SM18 (superconducting </a:t>
            </a:r>
            <a:r>
              <a:rPr lang="en-GB" dirty="0"/>
              <a:t>cable and magnet test </a:t>
            </a:r>
            <a:r>
              <a:rPr lang="en-GB" dirty="0" smtClean="0"/>
              <a:t>station) </a:t>
            </a:r>
            <a:r>
              <a:rPr lang="en-GB" dirty="0"/>
              <a:t>at CERN </a:t>
            </a:r>
            <a:r>
              <a:rPr lang="en-GB" dirty="0" smtClean="0"/>
              <a:t>to external users.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56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115" y="304800"/>
            <a:ext cx="6172200" cy="685800"/>
          </a:xfrm>
        </p:spPr>
        <p:txBody>
          <a:bodyPr/>
          <a:lstStyle/>
          <a:p>
            <a:r>
              <a:rPr lang="fr-C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Joint </a:t>
            </a:r>
            <a:r>
              <a:rPr lang="fr-CH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fr-C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74B2F72-5111-4132-B1DA-339737C8F27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295400"/>
            <a:ext cx="8846388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 smtClean="0">
                <a:solidFill>
                  <a:srgbClr val="FF3300"/>
                </a:solidFill>
              </a:rPr>
              <a:t>Future Magnets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coord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.: L. Rossi (CERN) – 1.31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€ - CERN, CEA, INFN, INP, BHTS &amp;others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R&amp;D towards a 20 T dipole magnet for the HE-LHC (2 x 16.5 </a:t>
            </a:r>
            <a:r>
              <a:rPr lang="en-US" dirty="0" err="1">
                <a:solidFill>
                  <a:schemeClr val="bg1"/>
                </a:solidFill>
              </a:rPr>
              <a:t>TeV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smtClean="0">
                <a:solidFill>
                  <a:schemeClr val="bg1"/>
                </a:solidFill>
              </a:rPr>
              <a:t>based on </a:t>
            </a:r>
            <a:r>
              <a:rPr lang="en-US" dirty="0" smtClean="0"/>
              <a:t>High-Temperature Superconductors </a:t>
            </a:r>
            <a:r>
              <a:rPr lang="en-US" dirty="0"/>
              <a:t>(10 kA). M</a:t>
            </a:r>
            <a:r>
              <a:rPr lang="en-US" dirty="0" smtClean="0"/>
              <a:t>agnet </a:t>
            </a:r>
            <a:r>
              <a:rPr lang="en-US" dirty="0"/>
              <a:t>design, choice of HTS </a:t>
            </a:r>
            <a:r>
              <a:rPr lang="en-US" dirty="0" smtClean="0"/>
              <a:t>material, </a:t>
            </a:r>
            <a:r>
              <a:rPr lang="en-US" dirty="0"/>
              <a:t>manufacturing and characterization at low field </a:t>
            </a:r>
            <a:r>
              <a:rPr lang="en-US" dirty="0" smtClean="0"/>
              <a:t>of </a:t>
            </a:r>
            <a:r>
              <a:rPr lang="en-US" dirty="0"/>
              <a:t>an HTS coil </a:t>
            </a:r>
            <a:r>
              <a:rPr lang="en-US" dirty="0" smtClean="0"/>
              <a:t>as full-bore </a:t>
            </a:r>
            <a:r>
              <a:rPr lang="en-US" dirty="0"/>
              <a:t>high-field insert of a 20 T </a:t>
            </a:r>
            <a:r>
              <a:rPr lang="en-US" dirty="0" smtClean="0"/>
              <a:t>dipole.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33349" y="2590800"/>
            <a:ext cx="8865438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0000"/>
                </a:solidFill>
              </a:rPr>
              <a:t>Collimator Materials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for fast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high dens. en. dep.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coord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.: A. Rossi (CERN), J.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Stadlmann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(GSI) – 0.4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€ 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/>
              <a:t>Material </a:t>
            </a:r>
            <a:r>
              <a:rPr lang="en-US" dirty="0"/>
              <a:t>studies and collimator </a:t>
            </a:r>
            <a:r>
              <a:rPr lang="en-US" dirty="0" smtClean="0"/>
              <a:t>tests. </a:t>
            </a:r>
            <a:r>
              <a:rPr lang="en-US" dirty="0"/>
              <a:t>Building of samples made of new (and old) materials and test them under high energy beam impact. Material mechanical </a:t>
            </a:r>
            <a:r>
              <a:rPr lang="en-US" dirty="0" err="1"/>
              <a:t>modelling</a:t>
            </a:r>
            <a:r>
              <a:rPr lang="en-US" dirty="0"/>
              <a:t>; specification of materials using collimation simulation codes</a:t>
            </a:r>
            <a:r>
              <a:rPr lang="en-US" dirty="0" smtClean="0"/>
              <a:t>. CERN, GSI, KUG, POLITO, UM &amp;others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769" y="3886200"/>
            <a:ext cx="8836863" cy="1477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 smtClean="0">
                <a:solidFill>
                  <a:srgbClr val="FF3300"/>
                </a:solidFill>
              </a:rPr>
              <a:t>Innovative RF Technologies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coord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.: P. Macintosh (STFC) – 2.18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€ - CEA, UNIMAN, ULANC, PSI, etc.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Multi-disciplinary </a:t>
            </a:r>
            <a:r>
              <a:rPr lang="en-US" dirty="0" smtClean="0">
                <a:solidFill>
                  <a:schemeClr val="bg1"/>
                </a:solidFill>
              </a:rPr>
              <a:t>(NC </a:t>
            </a:r>
            <a:r>
              <a:rPr lang="en-US" dirty="0">
                <a:solidFill>
                  <a:schemeClr val="bg1"/>
                </a:solidFill>
              </a:rPr>
              <a:t>and SC) </a:t>
            </a:r>
            <a:r>
              <a:rPr lang="en-US" dirty="0" smtClean="0">
                <a:solidFill>
                  <a:schemeClr val="bg1"/>
                </a:solidFill>
              </a:rPr>
              <a:t>grouping </a:t>
            </a:r>
            <a:r>
              <a:rPr lang="en-US" dirty="0">
                <a:solidFill>
                  <a:schemeClr val="bg1"/>
                </a:solidFill>
              </a:rPr>
              <a:t>a number of </a:t>
            </a:r>
            <a:r>
              <a:rPr lang="en-US" dirty="0" smtClean="0">
                <a:solidFill>
                  <a:schemeClr val="bg1"/>
                </a:solidFill>
              </a:rPr>
              <a:t>promising RF R&amp;D activities: </a:t>
            </a:r>
            <a:r>
              <a:rPr lang="en-US" dirty="0" smtClean="0"/>
              <a:t>1</a:t>
            </a:r>
            <a:r>
              <a:rPr lang="en-US" dirty="0"/>
              <a:t>) </a:t>
            </a:r>
            <a:r>
              <a:rPr lang="en-US" dirty="0">
                <a:solidFill>
                  <a:srgbClr val="FF0000"/>
                </a:solidFill>
              </a:rPr>
              <a:t>thin film </a:t>
            </a:r>
            <a:r>
              <a:rPr lang="en-US" dirty="0"/>
              <a:t>deposition technologies for </a:t>
            </a:r>
            <a:r>
              <a:rPr lang="en-US" dirty="0" smtClean="0"/>
              <a:t>SC cavities (CEA et al.); </a:t>
            </a:r>
            <a:r>
              <a:rPr lang="en-US" dirty="0"/>
              <a:t>2) advances in </a:t>
            </a:r>
            <a:r>
              <a:rPr lang="en-US" dirty="0">
                <a:solidFill>
                  <a:srgbClr val="FF0000"/>
                </a:solidFill>
              </a:rPr>
              <a:t>X-band </a:t>
            </a:r>
            <a:r>
              <a:rPr lang="en-US" dirty="0" smtClean="0">
                <a:solidFill>
                  <a:srgbClr val="FF0000"/>
                </a:solidFill>
              </a:rPr>
              <a:t>technology</a:t>
            </a:r>
            <a:r>
              <a:rPr lang="en-US" dirty="0" smtClean="0"/>
              <a:t>: high-gradient</a:t>
            </a:r>
            <a:r>
              <a:rPr lang="en-US" dirty="0"/>
              <a:t>, low-</a:t>
            </a:r>
            <a:r>
              <a:rPr lang="en-US" dirty="0" err="1"/>
              <a:t>wakefield</a:t>
            </a:r>
            <a:r>
              <a:rPr lang="en-US" dirty="0"/>
              <a:t> </a:t>
            </a:r>
            <a:r>
              <a:rPr lang="en-US" dirty="0" smtClean="0"/>
              <a:t>structures, novel </a:t>
            </a:r>
            <a:r>
              <a:rPr lang="en-US" dirty="0"/>
              <a:t>power </a:t>
            </a:r>
            <a:r>
              <a:rPr lang="en-US" dirty="0" smtClean="0"/>
              <a:t>sources </a:t>
            </a:r>
            <a:r>
              <a:rPr lang="en-US" dirty="0"/>
              <a:t>(CERN et al</a:t>
            </a:r>
            <a:r>
              <a:rPr lang="en-US" dirty="0" smtClean="0"/>
              <a:t>.); </a:t>
            </a:r>
            <a:r>
              <a:rPr lang="en-US" dirty="0"/>
              <a:t>3) </a:t>
            </a:r>
            <a:r>
              <a:rPr lang="en-US" dirty="0" smtClean="0">
                <a:solidFill>
                  <a:srgbClr val="FF0000"/>
                </a:solidFill>
              </a:rPr>
              <a:t>HOM-based</a:t>
            </a:r>
            <a:r>
              <a:rPr lang="en-US" dirty="0" smtClean="0"/>
              <a:t> </a:t>
            </a:r>
            <a:r>
              <a:rPr lang="en-US" dirty="0"/>
              <a:t>analysis for XFEL-type </a:t>
            </a:r>
            <a:r>
              <a:rPr lang="en-US" dirty="0" smtClean="0"/>
              <a:t>cavities (DESY et al.); </a:t>
            </a:r>
            <a:r>
              <a:rPr lang="en-US" dirty="0"/>
              <a:t>4) </a:t>
            </a:r>
            <a:r>
              <a:rPr lang="en-US" dirty="0" smtClean="0"/>
              <a:t>new </a:t>
            </a:r>
            <a:r>
              <a:rPr lang="en-US" dirty="0">
                <a:solidFill>
                  <a:srgbClr val="FF0000"/>
                </a:solidFill>
              </a:rPr>
              <a:t>RF </a:t>
            </a:r>
            <a:r>
              <a:rPr lang="en-US" dirty="0" smtClean="0">
                <a:solidFill>
                  <a:srgbClr val="FF0000"/>
                </a:solidFill>
              </a:rPr>
              <a:t>photocathodes </a:t>
            </a:r>
            <a:r>
              <a:rPr lang="en-US" dirty="0" smtClean="0">
                <a:solidFill>
                  <a:schemeClr val="bg1"/>
                </a:solidFill>
              </a:rPr>
              <a:t>(NCBJ et al.).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434" y="5467529"/>
            <a:ext cx="8846389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Novel Acceleration Techniques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coord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.: V.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Malka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(CNRS) – 0.927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€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Selected R&amp;D topics on </a:t>
            </a:r>
            <a:r>
              <a:rPr lang="en-GB" dirty="0">
                <a:solidFill>
                  <a:srgbClr val="FF0000"/>
                </a:solidFill>
              </a:rPr>
              <a:t>laser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plasma</a:t>
            </a:r>
            <a:r>
              <a:rPr lang="en-GB" dirty="0"/>
              <a:t> acceleration, </a:t>
            </a:r>
            <a:r>
              <a:rPr lang="en-GB" dirty="0">
                <a:solidFill>
                  <a:srgbClr val="FF0000"/>
                </a:solidFill>
              </a:rPr>
              <a:t>ultra-fast</a:t>
            </a:r>
            <a:r>
              <a:rPr lang="en-GB" dirty="0"/>
              <a:t> accelerator science and long plasmas. Develop laser-driven and proton-driven plasma-</a:t>
            </a:r>
            <a:r>
              <a:rPr lang="en-GB" dirty="0" err="1"/>
              <a:t>wakefield</a:t>
            </a:r>
            <a:r>
              <a:rPr lang="en-GB" dirty="0"/>
              <a:t> acceleration, including femtosecond arrival time control</a:t>
            </a:r>
            <a:r>
              <a:rPr lang="en-GB" dirty="0" smtClean="0"/>
              <a:t>.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CNRS, INFN, UDUS, UCL, </a:t>
            </a:r>
            <a:r>
              <a:rPr lang="en-US" dirty="0" smtClean="0">
                <a:solidFill>
                  <a:schemeClr val="bg1"/>
                </a:solidFill>
              </a:rPr>
              <a:t>DESY, etc.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6172200" cy="685800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and external links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74B2F72-5111-4132-B1DA-339737C8F27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 descr="Per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800"/>
            <a:ext cx="6629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400800" cy="685800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EuCARD-2 partners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74B2F72-5111-4132-B1DA-339737C8F27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40 partners from 15 European countries, including Russia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867399" cy="297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4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400800" cy="685800"/>
          </a:xfrm>
        </p:spPr>
        <p:txBody>
          <a:bodyPr/>
          <a:lstStyle/>
          <a:p>
            <a:r>
              <a:rPr lang="fr-C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Eucard-2 budget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74B2F72-5111-4132-B1DA-339737C8F277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386845"/>
              </p:ext>
            </p:extLst>
          </p:nvPr>
        </p:nvGraphicFramePr>
        <p:xfrm>
          <a:off x="-127507" y="1447800"/>
          <a:ext cx="5590903" cy="512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9"/>
          <a:stretch/>
        </p:blipFill>
        <p:spPr bwMode="auto">
          <a:xfrm>
            <a:off x="3962400" y="3733800"/>
            <a:ext cx="5181600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00717" y="1524000"/>
            <a:ext cx="33643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Strong</a:t>
            </a:r>
            <a:r>
              <a:rPr lang="fr-CH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support by the </a:t>
            </a:r>
            <a:r>
              <a:rPr lang="fr-CH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reviewers</a:t>
            </a:r>
            <a:r>
              <a:rPr lang="fr-CH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by the EC </a:t>
            </a:r>
            <a:r>
              <a:rPr lang="fr-CH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Officer</a:t>
            </a:r>
            <a:r>
              <a:rPr lang="fr-CH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 </a:t>
            </a:r>
            <a:r>
              <a:rPr lang="fr-CH" sz="1600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R&amp;D for plasma-</a:t>
            </a:r>
            <a:r>
              <a:rPr lang="fr-CH" sz="1600" i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based</a:t>
            </a:r>
            <a:r>
              <a:rPr lang="fr-CH" sz="1600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i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accelerators</a:t>
            </a:r>
            <a:r>
              <a:rPr lang="fr-CH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fr-CH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budgets for WP7 and WP13 </a:t>
            </a:r>
            <a:r>
              <a:rPr lang="fr-CH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were</a:t>
            </a:r>
            <a:r>
              <a:rPr lang="fr-CH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spared</a:t>
            </a:r>
            <a:r>
              <a:rPr lang="fr-CH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fr-CH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major </a:t>
            </a:r>
            <a:r>
              <a:rPr lang="fr-CH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cuts</a:t>
            </a:r>
            <a:r>
              <a:rPr lang="fr-CH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when</a:t>
            </a:r>
            <a:r>
              <a:rPr lang="fr-CH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EC contribution </a:t>
            </a:r>
            <a:r>
              <a:rPr lang="fr-CH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had</a:t>
            </a:r>
            <a:r>
              <a:rPr lang="fr-CH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 </a:t>
            </a:r>
            <a:r>
              <a:rPr lang="fr-CH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</a:t>
            </a:r>
            <a:r>
              <a:rPr lang="fr-CH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reduced</a:t>
            </a:r>
            <a:r>
              <a:rPr lang="fr-CH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fr-CH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10 to 8 </a:t>
            </a:r>
            <a:r>
              <a:rPr lang="fr-CH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MEUR !</a:t>
            </a:r>
            <a:endParaRPr lang="fr-CH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6248400" cy="685800"/>
          </a:xfrm>
        </p:spPr>
        <p:txBody>
          <a:bodyPr/>
          <a:lstStyle/>
          <a:p>
            <a:r>
              <a:rPr lang="fr-CH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C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EuCARD</a:t>
            </a:r>
            <a:r>
              <a:rPr lang="fr-C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fr-CH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EuCARD</a:t>
            </a:r>
            <a:r>
              <a:rPr lang="fr-C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57061"/>
            <a:ext cx="8418512" cy="536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1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81000"/>
            <a:ext cx="5715000" cy="685800"/>
          </a:xfrm>
        </p:spPr>
        <p:txBody>
          <a:bodyPr/>
          <a:lstStyle/>
          <a:p>
            <a:r>
              <a:rPr lang="fr-CH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 2020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74B2F72-5111-4132-B1DA-339737C8F27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1154" y="1447800"/>
            <a:ext cx="896284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Next</a:t>
            </a:r>
            <a:r>
              <a:rPr lang="fr-CH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EU Programme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for research and innovation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(2014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2020, €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80 billion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budget?). </a:t>
            </a: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Combines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all research and innovation funding currently provided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through: a)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FPs for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Research and Technical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Development (</a:t>
            </a:r>
            <a:r>
              <a:rPr lang="en-US" sz="1600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FPx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), b) the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innovation related activities of the Competitiveness and Innovation Framework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Programme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CIP5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), c) the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European Institute of Innovation and Technology (</a:t>
            </a:r>
            <a:r>
              <a:rPr lang="en-US" sz="1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EIT6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and d) the Structural Funds for innovation (</a:t>
            </a:r>
            <a:r>
              <a:rPr lang="en-US" sz="16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ERDF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endParaRPr lang="en-US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Proposed Structure: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Industrial Leadership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€20.3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bn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(IT, nanotech, materials, biotech, manufacturing, space).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Societal Challenges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€35.9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(health, food, energy, transport, climate, society)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Excellent Science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€27.8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bn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(ERC, technologies, Marie Curie, Research Infrastructure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for €2.8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bn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EIT,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Euratom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JRC).</a:t>
            </a:r>
          </a:p>
          <a:p>
            <a:endParaRPr lang="en-US" sz="105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Funding for research and innovation aimed at bridging the “valley of death” dividing science from economy and society. </a:t>
            </a:r>
          </a:p>
          <a:p>
            <a:endParaRPr lang="en-US" sz="10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ncrease in funding to the European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esearch Council (ERC) for targeted research, close link with National Research.</a:t>
            </a:r>
          </a:p>
          <a:p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Keywords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Impact Impact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Impact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Impact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 Innovation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Innovation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…. </a:t>
            </a:r>
            <a:endParaRPr lang="fr-CH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7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4734" y="152400"/>
            <a:ext cx="5665840" cy="1035178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and accelerators- 10 years of success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74B2F72-5111-4132-B1DA-339737C8F27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0672" y="2588426"/>
            <a:ext cx="5334001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rgbClr val="0000CC"/>
                </a:solidFill>
              </a:rPr>
              <a:t>CARE</a:t>
            </a:r>
          </a:p>
          <a:p>
            <a:r>
              <a:rPr lang="fr-CH" sz="1400" dirty="0" err="1" smtClean="0"/>
              <a:t>Coordinated</a:t>
            </a:r>
            <a:r>
              <a:rPr lang="fr-CH" sz="1400" dirty="0" smtClean="0"/>
              <a:t> Accelerator </a:t>
            </a:r>
            <a:r>
              <a:rPr lang="fr-CH" sz="1400" dirty="0" err="1" smtClean="0"/>
              <a:t>Research</a:t>
            </a:r>
            <a:r>
              <a:rPr lang="fr-CH" sz="1400" dirty="0" smtClean="0"/>
              <a:t> in Europe for </a:t>
            </a:r>
            <a:r>
              <a:rPr lang="fr-CH" sz="1400" dirty="0" err="1" smtClean="0"/>
              <a:t>Particle</a:t>
            </a:r>
            <a:r>
              <a:rPr lang="fr-CH" sz="1400" dirty="0" smtClean="0"/>
              <a:t> </a:t>
            </a:r>
            <a:r>
              <a:rPr lang="fr-CH" sz="1400" dirty="0" err="1" smtClean="0"/>
              <a:t>Physics</a:t>
            </a:r>
            <a:endParaRPr lang="fr-CH" sz="1400" dirty="0" smtClean="0"/>
          </a:p>
          <a:p>
            <a:r>
              <a:rPr lang="fr-CH" dirty="0" smtClean="0"/>
              <a:t>01/2004 – 12/2008 (5 </a:t>
            </a:r>
            <a:r>
              <a:rPr lang="fr-CH" dirty="0" err="1" smtClean="0"/>
              <a:t>years</a:t>
            </a:r>
            <a:r>
              <a:rPr lang="fr-CH" dirty="0" smtClean="0"/>
              <a:t>) 15.2 M€ EU contribution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0674" y="3813182"/>
            <a:ext cx="5334000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b="1" dirty="0" err="1" smtClean="0">
                <a:solidFill>
                  <a:srgbClr val="0000CC"/>
                </a:solidFill>
              </a:rPr>
              <a:t>EuCARD</a:t>
            </a:r>
            <a:endParaRPr lang="fr-CH" b="1" dirty="0" smtClean="0">
              <a:solidFill>
                <a:srgbClr val="0000CC"/>
              </a:solidFill>
            </a:endParaRPr>
          </a:p>
          <a:p>
            <a:r>
              <a:rPr lang="fr-CH" sz="1400" dirty="0" err="1" smtClean="0"/>
              <a:t>European</a:t>
            </a:r>
            <a:r>
              <a:rPr lang="fr-CH" sz="1400" dirty="0" smtClean="0"/>
              <a:t> Coordination for Accelerator </a:t>
            </a:r>
            <a:r>
              <a:rPr lang="fr-CH" sz="1400" dirty="0" err="1" smtClean="0"/>
              <a:t>Research</a:t>
            </a:r>
            <a:r>
              <a:rPr lang="fr-CH" sz="1400" dirty="0" smtClean="0"/>
              <a:t> and </a:t>
            </a:r>
            <a:r>
              <a:rPr lang="fr-CH" sz="1400" dirty="0" err="1" smtClean="0"/>
              <a:t>Development</a:t>
            </a:r>
            <a:endParaRPr lang="fr-CH" sz="1400" dirty="0" smtClean="0"/>
          </a:p>
          <a:p>
            <a:r>
              <a:rPr lang="fr-CH" dirty="0" smtClean="0"/>
              <a:t>04/2009 – 03/2013 (4 </a:t>
            </a:r>
            <a:r>
              <a:rPr lang="fr-CH" dirty="0" err="1" smtClean="0"/>
              <a:t>years</a:t>
            </a:r>
            <a:r>
              <a:rPr lang="fr-CH" dirty="0" smtClean="0"/>
              <a:t>) 10.0 M€ EU contribution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96294" y="5066179"/>
            <a:ext cx="5334002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rgbClr val="0000CC"/>
                </a:solidFill>
              </a:rPr>
              <a:t>EuCARD-2</a:t>
            </a:r>
          </a:p>
          <a:p>
            <a:r>
              <a:rPr lang="fr-CH" sz="1400" dirty="0" err="1" smtClean="0"/>
              <a:t>Enhanced</a:t>
            </a:r>
            <a:r>
              <a:rPr lang="fr-CH" sz="1400" dirty="0" smtClean="0"/>
              <a:t> </a:t>
            </a:r>
            <a:r>
              <a:rPr lang="fr-CH" sz="1400" dirty="0" err="1" smtClean="0"/>
              <a:t>Eur</a:t>
            </a:r>
            <a:r>
              <a:rPr lang="fr-CH" sz="1400" dirty="0" smtClean="0"/>
              <a:t>. Coordination for Accelerator </a:t>
            </a:r>
            <a:r>
              <a:rPr lang="fr-CH" sz="1400" dirty="0" err="1" smtClean="0"/>
              <a:t>Research</a:t>
            </a:r>
            <a:r>
              <a:rPr lang="fr-CH" sz="1400" dirty="0" smtClean="0"/>
              <a:t> and </a:t>
            </a:r>
            <a:r>
              <a:rPr lang="fr-CH" sz="1400" dirty="0" err="1" smtClean="0"/>
              <a:t>Development</a:t>
            </a:r>
            <a:endParaRPr lang="fr-CH" sz="1400" dirty="0" smtClean="0"/>
          </a:p>
          <a:p>
            <a:r>
              <a:rPr lang="fr-CH" dirty="0" smtClean="0"/>
              <a:t>05/2013 – 04/2017 (4 </a:t>
            </a:r>
            <a:r>
              <a:rPr lang="fr-CH" dirty="0" err="1" smtClean="0"/>
              <a:t>years</a:t>
            </a:r>
            <a:r>
              <a:rPr lang="fr-CH" dirty="0" smtClean="0"/>
              <a:t>) 8.0 M€ EU contribution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893212" y="1485080"/>
            <a:ext cx="47994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dirty="0" err="1" smtClean="0"/>
              <a:t>Capacity</a:t>
            </a:r>
            <a:r>
              <a:rPr lang="fr-CH" dirty="0" smtClean="0"/>
              <a:t> – </a:t>
            </a:r>
            <a:r>
              <a:rPr lang="fr-CH" dirty="0" err="1" smtClean="0"/>
              <a:t>research</a:t>
            </a:r>
            <a:r>
              <a:rPr lang="fr-CH" dirty="0" smtClean="0"/>
              <a:t> infrastructures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893212" y="1969583"/>
            <a:ext cx="210197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dirty="0" err="1" smtClean="0"/>
              <a:t>Integrating</a:t>
            </a:r>
            <a:r>
              <a:rPr lang="fr-CH" dirty="0" smtClean="0"/>
              <a:t> </a:t>
            </a:r>
            <a:r>
              <a:rPr lang="fr-CH" dirty="0" err="1" smtClean="0"/>
              <a:t>Activities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212662" y="1971794"/>
            <a:ext cx="247995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dirty="0"/>
              <a:t>D</a:t>
            </a:r>
            <a:r>
              <a:rPr lang="fr-CH" dirty="0" smtClean="0"/>
              <a:t>esign </a:t>
            </a:r>
            <a:r>
              <a:rPr lang="fr-CH" dirty="0" err="1"/>
              <a:t>S</a:t>
            </a:r>
            <a:r>
              <a:rPr lang="fr-CH" dirty="0" err="1" smtClean="0"/>
              <a:t>tudies</a:t>
            </a:r>
            <a:r>
              <a:rPr lang="fr-CH" dirty="0" smtClean="0"/>
              <a:t>, </a:t>
            </a:r>
          </a:p>
          <a:p>
            <a:r>
              <a:rPr lang="fr-CH" dirty="0" err="1" smtClean="0"/>
              <a:t>Preparatory</a:t>
            </a:r>
            <a:r>
              <a:rPr lang="fr-CH" dirty="0" smtClean="0"/>
              <a:t> Phases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132408" y="3378725"/>
            <a:ext cx="290393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dirty="0" err="1" smtClean="0"/>
              <a:t>EuroNu</a:t>
            </a:r>
            <a:r>
              <a:rPr lang="fr-CH" dirty="0" smtClean="0"/>
              <a:t> DS, 2008/12, 4M€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143575" y="5546006"/>
            <a:ext cx="290393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dirty="0" err="1" smtClean="0"/>
              <a:t>HiLumi</a:t>
            </a:r>
            <a:r>
              <a:rPr lang="fr-CH" dirty="0" smtClean="0"/>
              <a:t> LHC, 2011/15, 4.9M€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149933" y="4465018"/>
            <a:ext cx="289121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dirty="0" smtClean="0"/>
              <a:t>ILC-</a:t>
            </a:r>
            <a:r>
              <a:rPr lang="fr-CH" dirty="0" err="1" smtClean="0"/>
              <a:t>HiGrade</a:t>
            </a:r>
            <a:r>
              <a:rPr lang="fr-CH" dirty="0" smtClean="0"/>
              <a:t>, 2008/12, 5M€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141036" y="3909213"/>
            <a:ext cx="289530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dirty="0" smtClean="0"/>
              <a:t>SLHC-PP,  2008/11, 5.2M€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143575" y="5067854"/>
            <a:ext cx="290393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dirty="0" smtClean="0"/>
              <a:t>TIARA-PP, 2011/13, 3.9M€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32561" y="2842535"/>
            <a:ext cx="84599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FP6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766947" y="4685901"/>
            <a:ext cx="21147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FP7</a:t>
            </a:r>
            <a:endParaRPr lang="en-GB" dirty="0"/>
          </a:p>
        </p:txBody>
      </p:sp>
      <p:sp>
        <p:nvSpPr>
          <p:cNvPr id="18" name="Down Arrow 17"/>
          <p:cNvSpPr/>
          <p:nvPr/>
        </p:nvSpPr>
        <p:spPr>
          <a:xfrm>
            <a:off x="1636160" y="3465978"/>
            <a:ext cx="228600" cy="347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/>
          <p:cNvSpPr/>
          <p:nvPr/>
        </p:nvSpPr>
        <p:spPr>
          <a:xfrm>
            <a:off x="1636160" y="4692532"/>
            <a:ext cx="228600" cy="373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 rot="19414503">
            <a:off x="2063892" y="1722756"/>
            <a:ext cx="1061509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H" sz="2000" dirty="0" smtClean="0"/>
              <a:t>ESGARD</a:t>
            </a:r>
            <a:endParaRPr lang="en-GB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25083" y="5949019"/>
            <a:ext cx="876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Long </a:t>
            </a:r>
            <a:r>
              <a:rPr lang="fr-CH" sz="1400" dirty="0" err="1" smtClean="0"/>
              <a:t>series</a:t>
            </a:r>
            <a:r>
              <a:rPr lang="fr-CH" sz="1400" dirty="0" smtClean="0"/>
              <a:t> of </a:t>
            </a:r>
            <a:r>
              <a:rPr lang="fr-CH" sz="1400" dirty="0" err="1" smtClean="0"/>
              <a:t>projects</a:t>
            </a:r>
            <a:r>
              <a:rPr lang="fr-CH" sz="1400" dirty="0" smtClean="0"/>
              <a:t> </a:t>
            </a:r>
            <a:r>
              <a:rPr lang="fr-CH" sz="1400" dirty="0" err="1" smtClean="0"/>
              <a:t>co-funded</a:t>
            </a:r>
            <a:r>
              <a:rPr lang="fr-CH" sz="1400" dirty="0" smtClean="0"/>
              <a:t> by the </a:t>
            </a:r>
            <a:r>
              <a:rPr lang="fr-CH" sz="1400" dirty="0" err="1" smtClean="0"/>
              <a:t>European</a:t>
            </a:r>
            <a:r>
              <a:rPr lang="fr-CH" sz="1400" dirty="0" smtClean="0"/>
              <a:t> Commission </a:t>
            </a:r>
            <a:r>
              <a:rPr lang="fr-CH" sz="1400" dirty="0" err="1" smtClean="0"/>
              <a:t>since</a:t>
            </a:r>
            <a:r>
              <a:rPr lang="fr-CH" sz="1400" dirty="0" smtClean="0"/>
              <a:t> 2004:</a:t>
            </a:r>
          </a:p>
          <a:p>
            <a:r>
              <a:rPr lang="fr-CH" sz="1400" dirty="0" smtClean="0"/>
              <a:t>56.2 M€ </a:t>
            </a:r>
            <a:r>
              <a:rPr lang="fr-CH" sz="1400" dirty="0" err="1" smtClean="0"/>
              <a:t>from</a:t>
            </a:r>
            <a:r>
              <a:rPr lang="fr-CH" sz="1400" dirty="0" smtClean="0"/>
              <a:t> the EU for the </a:t>
            </a:r>
            <a:r>
              <a:rPr lang="fr-CH" sz="1400" dirty="0" err="1" smtClean="0"/>
              <a:t>accelerator</a:t>
            </a:r>
            <a:r>
              <a:rPr lang="fr-CH" sz="1400" dirty="0" smtClean="0"/>
              <a:t> </a:t>
            </a:r>
            <a:r>
              <a:rPr lang="fr-CH" sz="1400" dirty="0" err="1" smtClean="0"/>
              <a:t>community</a:t>
            </a:r>
            <a:r>
              <a:rPr lang="fr-CH" sz="1400" dirty="0" smtClean="0"/>
              <a:t> </a:t>
            </a:r>
            <a:r>
              <a:rPr lang="fr-CH" sz="1400" dirty="0" smtClean="0"/>
              <a:t>in </a:t>
            </a:r>
            <a:r>
              <a:rPr lang="fr-CH" sz="1400" dirty="0" smtClean="0"/>
              <a:t>2004/2017 </a:t>
            </a:r>
            <a:r>
              <a:rPr lang="fr-CH" sz="1400" dirty="0" err="1" smtClean="0"/>
              <a:t>with</a:t>
            </a:r>
            <a:r>
              <a:rPr lang="fr-CH" sz="1400" dirty="0" smtClean="0"/>
              <a:t> a </a:t>
            </a:r>
            <a:r>
              <a:rPr lang="fr-CH" sz="1400" dirty="0" err="1" smtClean="0"/>
              <a:t>peak</a:t>
            </a:r>
            <a:r>
              <a:rPr lang="fr-CH" sz="1400" dirty="0" smtClean="0"/>
              <a:t> of ~7 M€/</a:t>
            </a:r>
            <a:r>
              <a:rPr lang="fr-CH" sz="1400" dirty="0" err="1" smtClean="0"/>
              <a:t>year</a:t>
            </a:r>
            <a:r>
              <a:rPr lang="fr-CH" sz="1400" dirty="0" smtClean="0"/>
              <a:t> in 2011 </a:t>
            </a:r>
            <a:endParaRPr lang="fr-CH" sz="1400" dirty="0" smtClean="0"/>
          </a:p>
          <a:p>
            <a:r>
              <a:rPr lang="fr-CH" sz="1400" dirty="0" smtClean="0"/>
              <a:t>(~</a:t>
            </a:r>
            <a:r>
              <a:rPr lang="fr-CH" sz="1400" dirty="0" smtClean="0"/>
              <a:t>5 </a:t>
            </a:r>
            <a:r>
              <a:rPr lang="fr-CH" sz="1400" dirty="0"/>
              <a:t>M€/</a:t>
            </a:r>
            <a:r>
              <a:rPr lang="fr-CH" sz="1400" dirty="0" err="1"/>
              <a:t>year</a:t>
            </a:r>
            <a:r>
              <a:rPr lang="fr-CH" sz="1400" dirty="0"/>
              <a:t> in </a:t>
            </a:r>
            <a:r>
              <a:rPr lang="fr-CH" sz="1400" dirty="0" smtClean="0"/>
              <a:t>2013).</a:t>
            </a:r>
            <a:endParaRPr lang="en-GB" sz="1400" dirty="0"/>
          </a:p>
        </p:txBody>
      </p:sp>
      <p:sp>
        <p:nvSpPr>
          <p:cNvPr id="24" name="Down Arrow 23"/>
          <p:cNvSpPr/>
          <p:nvPr/>
        </p:nvSpPr>
        <p:spPr>
          <a:xfrm rot="19386011">
            <a:off x="2666273" y="2043813"/>
            <a:ext cx="543107" cy="4197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Bent Arrow 7"/>
          <p:cNvSpPr/>
          <p:nvPr/>
        </p:nvSpPr>
        <p:spPr>
          <a:xfrm rot="5400000">
            <a:off x="6319848" y="2711797"/>
            <a:ext cx="457200" cy="7636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5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81000"/>
            <a:ext cx="5791200" cy="685800"/>
          </a:xfrm>
        </p:spPr>
        <p:txBody>
          <a:bodyPr/>
          <a:lstStyle/>
          <a:p>
            <a:r>
              <a:rPr lang="fr-CH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 2020 - </a:t>
            </a:r>
            <a:r>
              <a:rPr lang="fr-CH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74B2F72-5111-4132-B1DA-339737C8F27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1752600"/>
            <a:ext cx="7924800" cy="377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Ongoing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: Parliament and Council negotiations on EU budget 2014-20 (including overall budget for Horizon 2020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end 2013: Adoption of legislative acts by Parliament and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Council. 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0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1/1/2014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: Horizon 2020 starts; launch of first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calls.</a:t>
            </a:r>
          </a:p>
          <a:p>
            <a:endParaRPr lang="en-US" sz="10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Accelerators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already defined </a:t>
            </a: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as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topic with </a:t>
            </a:r>
            <a:r>
              <a:rPr lang="en-GB" sz="16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 potential and merit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 Horizon 2020 Research Infrastructure. 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Consultation 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on possible topics for future activities for integrating and opening existing national research infrastructures (Feb. 2013): 7 domains, 245 topics assessed by an expert 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panel. 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12 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topics retained 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for physical science, including </a:t>
            </a:r>
            <a:r>
              <a:rPr lang="en-US" sz="1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“Integration of research infrastructures for particle accelerator science and technology</a:t>
            </a:r>
            <a:r>
              <a:rPr lang="en-US" sz="1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”.</a:t>
            </a:r>
            <a:endParaRPr lang="en-US" sz="14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H" sz="105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CH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2015 the </a:t>
            </a:r>
            <a:r>
              <a:rPr lang="fr-CH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accelerator</a:t>
            </a:r>
            <a:r>
              <a:rPr lang="fr-CH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community</a:t>
            </a:r>
            <a:r>
              <a:rPr lang="fr-CH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will</a:t>
            </a:r>
            <a:r>
              <a:rPr lang="fr-CH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start</a:t>
            </a:r>
            <a:r>
              <a:rPr lang="fr-CH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preparing</a:t>
            </a:r>
            <a:r>
              <a:rPr lang="fr-CH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fr-CH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successor</a:t>
            </a:r>
            <a:r>
              <a:rPr lang="fr-CH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 EuCARD-2; </a:t>
            </a:r>
            <a:r>
              <a:rPr lang="fr-CH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initial </a:t>
            </a:r>
            <a:r>
              <a:rPr lang="fr-CH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outcome</a:t>
            </a:r>
            <a:r>
              <a:rPr lang="fr-CH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EuCARD-2 </a:t>
            </a:r>
            <a:r>
              <a:rPr lang="fr-CH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will</a:t>
            </a:r>
            <a:r>
              <a:rPr lang="fr-CH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</a:t>
            </a:r>
            <a:r>
              <a:rPr lang="fr-CH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essential to </a:t>
            </a:r>
            <a:r>
              <a:rPr lang="fr-CH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define</a:t>
            </a:r>
            <a:r>
              <a:rPr lang="fr-CH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high-</a:t>
            </a:r>
            <a:r>
              <a:rPr lang="fr-CH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priority</a:t>
            </a:r>
            <a:r>
              <a:rPr lang="fr-CH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subjects</a:t>
            </a:r>
            <a:r>
              <a:rPr lang="fr-CH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for the </a:t>
            </a:r>
            <a:r>
              <a:rPr lang="fr-CH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next</a:t>
            </a:r>
            <a:r>
              <a:rPr lang="fr-CH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programme.  </a:t>
            </a:r>
            <a:endParaRPr lang="fr-CH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8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781800" cy="685800"/>
          </a:xfrm>
        </p:spPr>
        <p:txBody>
          <a:bodyPr/>
          <a:lstStyle/>
          <a:p>
            <a:r>
              <a:rPr lang="fr-C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EUCARD13 </a:t>
            </a:r>
            <a:r>
              <a:rPr lang="fr-CH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fr-C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CERN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74B2F72-5111-4132-B1DA-339737C8F27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7702" y="1358660"/>
            <a:ext cx="4800600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err="1" smtClean="0"/>
              <a:t>June</a:t>
            </a:r>
            <a:r>
              <a:rPr lang="fr-CH" sz="1400" dirty="0" smtClean="0"/>
              <a:t> 11 – 14 : Common </a:t>
            </a:r>
            <a:r>
              <a:rPr lang="fr-CH" sz="1400" dirty="0" err="1" smtClean="0"/>
              <a:t>EuCARD</a:t>
            </a:r>
            <a:r>
              <a:rPr lang="fr-CH" sz="1400" dirty="0" smtClean="0"/>
              <a:t> last </a:t>
            </a:r>
            <a:r>
              <a:rPr lang="fr-CH" sz="1400" dirty="0" err="1" smtClean="0"/>
              <a:t>Annual</a:t>
            </a:r>
            <a:r>
              <a:rPr lang="fr-CH" sz="1400" dirty="0" smtClean="0"/>
              <a:t> Meeting / EuCARD-2 kick-off Meeting – CERN Council </a:t>
            </a:r>
            <a:r>
              <a:rPr lang="fr-CH" sz="1400" dirty="0" err="1" smtClean="0"/>
              <a:t>Chamber</a:t>
            </a:r>
            <a:endParaRPr lang="fr-CH" sz="1400" dirty="0" smtClean="0"/>
          </a:p>
          <a:p>
            <a:endParaRPr lang="fr-CH" sz="700" dirty="0" smtClean="0"/>
          </a:p>
          <a:p>
            <a:r>
              <a:rPr lang="fr-CH" sz="1400" dirty="0" smtClean="0"/>
              <a:t>2-day Workshop «Visions for the Future of </a:t>
            </a:r>
            <a:r>
              <a:rPr lang="fr-CH" sz="1400" dirty="0" err="1" smtClean="0"/>
              <a:t>Particle</a:t>
            </a:r>
            <a:r>
              <a:rPr lang="fr-CH" sz="1400" dirty="0" smtClean="0"/>
              <a:t> </a:t>
            </a:r>
            <a:r>
              <a:rPr lang="fr-CH" sz="1400" dirty="0" err="1" smtClean="0"/>
              <a:t>Accelerators</a:t>
            </a:r>
            <a:r>
              <a:rPr lang="fr-CH" sz="1400" dirty="0" smtClean="0"/>
              <a:t>» (11.6-12.6).</a:t>
            </a:r>
          </a:p>
          <a:p>
            <a:endParaRPr lang="fr-CH" sz="900" dirty="0" smtClean="0"/>
          </a:p>
          <a:p>
            <a:r>
              <a:rPr lang="fr-CH" sz="800" i="1" dirty="0"/>
              <a:t>https://</a:t>
            </a:r>
            <a:r>
              <a:rPr lang="fr-CH" sz="800" i="1" dirty="0" smtClean="0"/>
              <a:t>espace.cern.ch/EuCARD/2013/annual-and-KickOff-meeting/default.aspx</a:t>
            </a:r>
          </a:p>
        </p:txBody>
      </p:sp>
      <p:pic>
        <p:nvPicPr>
          <p:cNvPr id="1026" name="Picture 2" descr="C:\Users\vretenar\AppData\Local\Microsoft\Windows\Temporary Internet Files\Content.Outlook\NNLAZA88\PosterEucard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480" y="863889"/>
            <a:ext cx="4213320" cy="595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2" y="2667000"/>
            <a:ext cx="4638261" cy="402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62400"/>
            <a:ext cx="8229600" cy="1905000"/>
          </a:xfrm>
        </p:spPr>
        <p:txBody>
          <a:bodyPr/>
          <a:lstStyle/>
          <a:p>
            <a:pPr algn="l"/>
            <a:r>
              <a:rPr lang="fr-CH" sz="2400" dirty="0" err="1" smtClean="0"/>
              <a:t>Thank</a:t>
            </a:r>
            <a:r>
              <a:rPr lang="fr-CH" sz="2400" dirty="0" smtClean="0"/>
              <a:t> </a:t>
            </a:r>
            <a:r>
              <a:rPr lang="fr-CH" sz="2400" dirty="0" err="1" smtClean="0"/>
              <a:t>you</a:t>
            </a:r>
            <a:r>
              <a:rPr lang="fr-CH" sz="2400" dirty="0" smtClean="0"/>
              <a:t> for </a:t>
            </a:r>
            <a:r>
              <a:rPr lang="fr-CH" sz="2400" dirty="0" err="1" smtClean="0"/>
              <a:t>your</a:t>
            </a:r>
            <a:r>
              <a:rPr lang="fr-CH" sz="2400" dirty="0" smtClean="0"/>
              <a:t> attention </a:t>
            </a:r>
            <a:br>
              <a:rPr lang="fr-CH" sz="2400" dirty="0" smtClean="0"/>
            </a:br>
            <a:r>
              <a:rPr lang="fr-CH" sz="2400" dirty="0" smtClean="0"/>
              <a:t>and </a:t>
            </a:r>
            <a:r>
              <a:rPr lang="fr-CH" sz="2400" dirty="0" err="1" smtClean="0"/>
              <a:t>thanks</a:t>
            </a:r>
            <a:r>
              <a:rPr lang="fr-CH" sz="2400" dirty="0" smtClean="0"/>
              <a:t> to the </a:t>
            </a:r>
            <a:r>
              <a:rPr lang="fr-CH" sz="2400" dirty="0" err="1" smtClean="0"/>
              <a:t>organisers</a:t>
            </a:r>
            <a:r>
              <a:rPr lang="fr-CH" sz="2400" dirty="0" smtClean="0"/>
              <a:t> of </a:t>
            </a:r>
            <a:r>
              <a:rPr lang="fr-CH" sz="2400" dirty="0" err="1" smtClean="0"/>
              <a:t>this</a:t>
            </a:r>
            <a:r>
              <a:rPr lang="fr-CH" sz="2400" dirty="0" smtClean="0"/>
              <a:t> </a:t>
            </a:r>
            <a:r>
              <a:rPr lang="fr-CH" sz="2400" dirty="0" err="1" smtClean="0"/>
              <a:t>ground-breaking</a:t>
            </a:r>
            <a:r>
              <a:rPr lang="fr-CH" sz="2400" dirty="0" smtClean="0"/>
              <a:t> Workshop!</a:t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1800" dirty="0" smtClean="0"/>
              <a:t>(and I </a:t>
            </a:r>
            <a:r>
              <a:rPr lang="fr-CH" sz="1800" dirty="0" err="1" smtClean="0"/>
              <a:t>hope</a:t>
            </a:r>
            <a:r>
              <a:rPr lang="fr-CH" sz="1800" dirty="0" smtClean="0"/>
              <a:t> to </a:t>
            </a:r>
            <a:r>
              <a:rPr lang="fr-CH" sz="1800" dirty="0" err="1" smtClean="0"/>
              <a:t>see</a:t>
            </a:r>
            <a:r>
              <a:rPr lang="fr-CH" sz="1800" dirty="0" smtClean="0"/>
              <a:t> </a:t>
            </a:r>
            <a:r>
              <a:rPr lang="fr-CH" sz="1800" dirty="0" err="1" smtClean="0"/>
              <a:t>many</a:t>
            </a:r>
            <a:r>
              <a:rPr lang="fr-CH" sz="1800" dirty="0" smtClean="0"/>
              <a:t> of </a:t>
            </a:r>
            <a:r>
              <a:rPr lang="fr-CH" sz="1800" dirty="0" err="1" smtClean="0"/>
              <a:t>you</a:t>
            </a:r>
            <a:r>
              <a:rPr lang="fr-CH" sz="1800" dirty="0" smtClean="0"/>
              <a:t> </a:t>
            </a:r>
            <a:r>
              <a:rPr lang="fr-CH" sz="1800" dirty="0" err="1" smtClean="0"/>
              <a:t>again</a:t>
            </a:r>
            <a:r>
              <a:rPr lang="fr-CH" sz="1800" dirty="0" smtClean="0"/>
              <a:t> in the frame of the EuCARD-2 </a:t>
            </a:r>
            <a:r>
              <a:rPr lang="fr-CH" sz="1800" dirty="0" err="1" smtClean="0"/>
              <a:t>activities</a:t>
            </a:r>
            <a:r>
              <a:rPr lang="fr-CH" sz="1800" dirty="0" smtClean="0"/>
              <a:t>)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7711"/>
            <a:ext cx="4521851" cy="319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0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81000"/>
            <a:ext cx="5638800" cy="685800"/>
          </a:xfrm>
        </p:spPr>
        <p:txBody>
          <a:bodyPr/>
          <a:lstStyle/>
          <a:p>
            <a:r>
              <a:rPr lang="fr-CH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CH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74B2F72-5111-4132-B1DA-339737C8F27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55873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Framework Programmes for </a:t>
            </a:r>
            <a:r>
              <a:rPr lang="fr-CH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Research</a:t>
            </a:r>
            <a:r>
              <a:rPr lang="fr-CH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fr-CH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Technological</a:t>
            </a:r>
            <a:r>
              <a:rPr lang="fr-CH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Development</a:t>
            </a:r>
            <a:r>
              <a:rPr lang="fr-CH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fr-CH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co-financing</a:t>
            </a:r>
            <a:r>
              <a:rPr lang="fr-CH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fr-CH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research-related</a:t>
            </a:r>
            <a:r>
              <a:rPr lang="fr-CH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activities</a:t>
            </a:r>
            <a:r>
              <a:rPr lang="fr-CH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(FP7: 50 B€ for 2007/13)</a:t>
            </a:r>
          </a:p>
          <a:p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Projects with “European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added value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”: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transnationality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actions, consortia with participants (university, labs, companies, international org., etc.) from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different European (and other)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countries.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3883844" cy="293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3505200"/>
            <a:ext cx="48767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upport to: 1) “</a:t>
            </a:r>
            <a:r>
              <a:rPr lang="en-US" sz="16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cooperation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on selected themes; 2) “</a:t>
            </a:r>
            <a:r>
              <a:rPr lang="en-US" sz="16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ideas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of excellence; 3) “</a:t>
            </a:r>
            <a:r>
              <a:rPr lang="en-US" sz="16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people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mobility; 4) “</a:t>
            </a:r>
            <a:r>
              <a:rPr lang="en-US" sz="16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capacities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strengthening research infrastructure; 5) JRC (nuclear). </a:t>
            </a:r>
          </a:p>
          <a:p>
            <a:endParaRPr lang="en-US" sz="9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Particle accelerator R&amp;D is outside of the main cooperation themes; it can be funded only via the Capacities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programme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Integrating Activity Projects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Design Studies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(for the upgrade of infrastructure)</a:t>
            </a: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Preparatory Phase Projects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(for upgrade)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49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81000"/>
            <a:ext cx="5486400" cy="685800"/>
          </a:xfrm>
        </p:spPr>
        <p:txBody>
          <a:bodyPr/>
          <a:lstStyle/>
          <a:p>
            <a:r>
              <a:rPr lang="fr-CH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dimensions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74B2F72-5111-4132-B1DA-339737C8F27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8188" y="1752600"/>
            <a:ext cx="8458200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Some key ingredients for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Capacity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projects:</a:t>
            </a:r>
          </a:p>
          <a:p>
            <a:pPr marL="342900" indent="-342900">
              <a:spcBef>
                <a:spcPts val="1200"/>
              </a:spcBef>
              <a:buAutoNum type="arabicParenR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cooperation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”: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multiple partners</a:t>
            </a:r>
          </a:p>
          <a:p>
            <a:pPr marL="342900" indent="-342900">
              <a:spcBef>
                <a:spcPts val="1200"/>
              </a:spcBef>
              <a:buAutoNum type="arabicParenR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strengthening research infrastructure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”: complementing large laboratories and smaller institutes/universities.</a:t>
            </a:r>
          </a:p>
          <a:p>
            <a:pPr marL="342900" indent="-342900">
              <a:spcBef>
                <a:spcPts val="1200"/>
              </a:spcBef>
              <a:buAutoNum type="arabicParenR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co-funding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”: EU contribution &lt;50%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(~33% for accelerators)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 total cost</a:t>
            </a:r>
          </a:p>
          <a:p>
            <a:pPr marL="342900" indent="-342900">
              <a:spcBef>
                <a:spcPts val="1200"/>
              </a:spcBef>
              <a:buAutoNum type="arabicParenR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impact on society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”: innovation, applications, industry – new in last FP7 call, will be a key component for the next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programme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en-US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Large competition with all kind of projects 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(example: EuCARD-2 ranked 6</a:t>
            </a:r>
            <a:r>
              <a:rPr lang="en-US" sz="14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out of 14 supported projects for the last IA call of FP7, coming after projects for astronomy, archeology, biomedicine, material science, natural sciences) – all projects reviewed by a common panel.</a:t>
            </a:r>
          </a:p>
          <a:p>
            <a:endParaRPr lang="en-US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Need of </a:t>
            </a:r>
            <a:r>
              <a:rPr lang="en-US" sz="16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lobbying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US" sz="16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support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smtClean="0">
                <a:latin typeface="Book Antiqua"/>
                <a:ea typeface="Verdana" pitchFamily="34" charset="0"/>
                <a:cs typeface="Verdana" pitchFamily="34" charset="0"/>
              </a:rPr>
              <a:t>→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ESGARD (European Steering Group for Accelerator R&amp;D) set up by the Directors of EU large laboratories.</a:t>
            </a:r>
          </a:p>
          <a:p>
            <a:endParaRPr lang="en-US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Need </a:t>
            </a:r>
            <a:r>
              <a:rPr lang="en-US" sz="16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unity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good </a:t>
            </a:r>
            <a:r>
              <a:rPr lang="en-US" sz="16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organization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community</a:t>
            </a:r>
          </a:p>
        </p:txBody>
      </p:sp>
    </p:spTree>
    <p:extLst>
      <p:ext uri="{BB962C8B-B14F-4D97-AF65-F5344CB8AC3E}">
        <p14:creationId xmlns:p14="http://schemas.microsoft.com/office/powerpoint/2010/main" val="776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5943600" cy="838200"/>
          </a:xfrm>
        </p:spPr>
        <p:txBody>
          <a:bodyPr/>
          <a:lstStyle/>
          <a:p>
            <a:r>
              <a:rPr lang="fr-CH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Integrating</a:t>
            </a:r>
            <a:r>
              <a:rPr lang="fr-CH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74B2F72-5111-4132-B1DA-339737C8F27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Integrating Activities include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components: 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etworks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”: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exchange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discussion and collaboration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platforms (for a community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or to cross community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borders), cross-participation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MD’s, exchange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experts, exploratory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research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work. Small budgets (only meetings and short exchanges), paper-only deliverables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Example: The </a:t>
            </a:r>
            <a:r>
              <a:rPr lang="en-US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EuroNNAC</a:t>
            </a: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Network of EuCARD-2 co-organizes this event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ransnational </a:t>
            </a:r>
            <a:r>
              <a:rPr lang="en-US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access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”: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open “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unique”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experimental facilities to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outside users with the support of EC which pays for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travel, hospitality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, and a fraction of the operating cost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Joint Research Activities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”: collaborative studies on specific topics. Have larger budgets and produce both hard and soft deliverables.  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rabicPeriod"/>
            </a:pP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IAs are “general” projects, centered on few selected topics of excellence, useful to break ground preparing the way for a design study or a preparatory phase project or other. 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3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69498"/>
            <a:ext cx="5791200" cy="685800"/>
          </a:xfrm>
        </p:spPr>
        <p:txBody>
          <a:bodyPr/>
          <a:lstStyle/>
          <a:p>
            <a:r>
              <a:rPr lang="fr-C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 </a:t>
            </a:r>
            <a:r>
              <a:rPr lang="fr-CH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</a:t>
            </a:r>
            <a:r>
              <a:rPr lang="fr-C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CH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shadows</a:t>
            </a:r>
            <a:r>
              <a:rPr lang="fr-C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lights…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74B2F72-5111-4132-B1DA-339737C8F27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394966"/>
            <a:ext cx="83820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Wide success for these projects, notwithstanding that: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Globally, the EC funding amounts to only a </a:t>
            </a:r>
            <a:r>
              <a:rPr lang="en-GB" sz="16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few </a:t>
            </a:r>
            <a:r>
              <a:rPr lang="en-GB" sz="1600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percent</a:t>
            </a:r>
            <a:r>
              <a:rPr lang="en-GB" sz="16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 the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the community invests on R&amp;D. </a:t>
            </a: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Preparation of proposals is </a:t>
            </a:r>
            <a:r>
              <a:rPr lang="en-GB" sz="16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time-consuming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success is no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guaranteed, if successful needs </a:t>
            </a:r>
            <a:r>
              <a:rPr lang="en-GB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periodic reporting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745 pages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5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years for a WP in CARE!),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time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sheets,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deliverables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financial services have to guarantee a complicated </a:t>
            </a:r>
            <a:r>
              <a:rPr lang="en-GB" sz="16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accountancy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 </a:t>
            </a:r>
            <a:r>
              <a:rPr lang="en-GB" sz="16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duration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projects is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shorter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than the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R&amp;D time constants;</a:t>
            </a: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But on the bright side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 major added value is the </a:t>
            </a:r>
            <a:r>
              <a:rPr lang="en-GB" sz="1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cooperation</a:t>
            </a: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itself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leading </a:t>
            </a: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to synergies, cross-fertilization, exchange of ideas and people </a:t>
            </a:r>
            <a:r>
              <a:rPr lang="en-GB" sz="1600" dirty="0">
                <a:latin typeface="Book Antiqua"/>
                <a:ea typeface="Verdana" pitchFamily="34" charset="0"/>
                <a:cs typeface="Verdana" pitchFamily="34" charset="0"/>
              </a:rPr>
              <a:t>→ </a:t>
            </a: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reach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critical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mass. </a:t>
            </a:r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In particular, the </a:t>
            </a:r>
            <a:r>
              <a:rPr lang="en-GB" sz="1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connection</a:t>
            </a: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between large laboratories and smaller institutes is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major asset (infrastructure vs. intellectual potential).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GB" sz="1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visibility</a:t>
            </a: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provided by participation to the EU programs is an important added value,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a </a:t>
            </a: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4-year engagement with the EU is a way to </a:t>
            </a:r>
            <a:r>
              <a:rPr lang="en-GB" sz="1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protect</a:t>
            </a: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an activity from reorganisations and budget reductions…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4-year duration allows </a:t>
            </a: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redefining periodically the priorities, </a:t>
            </a:r>
            <a:r>
              <a:rPr lang="en-GB" sz="1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reorienting</a:t>
            </a: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the needs of the accelerator community (and matching the EU priorities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5715000" cy="1066800"/>
          </a:xfrm>
        </p:spPr>
        <p:txBody>
          <a:bodyPr/>
          <a:lstStyle/>
          <a:p>
            <a:r>
              <a:rPr lang="fr-C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EuCARD-2</a:t>
            </a:r>
            <a:r>
              <a:rPr lang="fr-C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06442" y="6324600"/>
            <a:ext cx="533400" cy="244476"/>
          </a:xfrm>
        </p:spPr>
        <p:txBody>
          <a:bodyPr>
            <a:normAutofit fontScale="92500" lnSpcReduction="10000"/>
          </a:bodyPr>
          <a:lstStyle/>
          <a:p>
            <a:fld id="{D74B2F72-5111-4132-B1DA-339737C8F27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828800"/>
            <a:ext cx="7644442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b="1" dirty="0" err="1" smtClean="0">
                <a:solidFill>
                  <a:srgbClr val="FF0000"/>
                </a:solidFill>
              </a:rPr>
              <a:t>Scientific</a:t>
            </a:r>
            <a:r>
              <a:rPr lang="fr-CH" b="1" dirty="0" smtClean="0">
                <a:solidFill>
                  <a:srgbClr val="FF0000"/>
                </a:solidFill>
              </a:rPr>
              <a:t> objectives</a:t>
            </a:r>
            <a:r>
              <a:rPr lang="fr-CH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fr-CH" dirty="0" smtClean="0"/>
              <a:t>Contributions to few </a:t>
            </a:r>
            <a:r>
              <a:rPr lang="fr-CH" dirty="0" smtClean="0">
                <a:solidFill>
                  <a:srgbClr val="FF0000"/>
                </a:solidFill>
              </a:rPr>
              <a:t>R&amp;D </a:t>
            </a:r>
            <a:r>
              <a:rPr lang="fr-CH" dirty="0" err="1" smtClean="0">
                <a:solidFill>
                  <a:srgbClr val="FF0000"/>
                </a:solidFill>
              </a:rPr>
              <a:t>topics</a:t>
            </a:r>
            <a:r>
              <a:rPr lang="fr-CH" dirty="0" smtClean="0">
                <a:solidFill>
                  <a:srgbClr val="FF0000"/>
                </a:solidFill>
              </a:rPr>
              <a:t> of excellence </a:t>
            </a:r>
            <a:r>
              <a:rPr lang="fr-CH" dirty="0" smtClean="0"/>
              <a:t>(high </a:t>
            </a:r>
            <a:r>
              <a:rPr lang="fr-CH" dirty="0" err="1" smtClean="0"/>
              <a:t>risk</a:t>
            </a:r>
            <a:r>
              <a:rPr lang="fr-CH" dirty="0" smtClean="0"/>
              <a:t>, high </a:t>
            </a:r>
            <a:r>
              <a:rPr lang="fr-CH" dirty="0" err="1" smtClean="0"/>
              <a:t>pay-off</a:t>
            </a:r>
            <a:r>
              <a:rPr lang="fr-CH" dirty="0" smtClean="0"/>
              <a:t>) on </a:t>
            </a:r>
            <a:r>
              <a:rPr lang="fr-CH" dirty="0" err="1" smtClean="0"/>
              <a:t>accelerators</a:t>
            </a:r>
            <a:r>
              <a:rPr lang="fr-CH" dirty="0" smtClean="0"/>
              <a:t> for </a:t>
            </a:r>
            <a:r>
              <a:rPr lang="fr-CH" dirty="0" err="1" smtClean="0">
                <a:solidFill>
                  <a:srgbClr val="FF0000"/>
                </a:solidFill>
              </a:rPr>
              <a:t>research</a:t>
            </a:r>
            <a:r>
              <a:rPr lang="fr-CH" dirty="0" smtClean="0"/>
              <a:t> (HEP, </a:t>
            </a:r>
            <a:r>
              <a:rPr lang="fr-CH" dirty="0" err="1" smtClean="0"/>
              <a:t>nuclear</a:t>
            </a:r>
            <a:r>
              <a:rPr lang="fr-CH" dirty="0" smtClean="0"/>
              <a:t> </a:t>
            </a:r>
            <a:r>
              <a:rPr lang="fr-CH" dirty="0" err="1" smtClean="0"/>
              <a:t>physics</a:t>
            </a:r>
            <a:r>
              <a:rPr lang="fr-CH" dirty="0" smtClean="0"/>
              <a:t>, synchrotron lights, etc.).</a:t>
            </a:r>
          </a:p>
          <a:p>
            <a:pPr marL="342900" indent="-342900">
              <a:buFont typeface="+mj-lt"/>
              <a:buAutoNum type="arabicPeriod"/>
            </a:pPr>
            <a:r>
              <a:rPr lang="fr-CH" dirty="0" smtClean="0"/>
              <a:t>(</a:t>
            </a:r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this</a:t>
            </a:r>
            <a:r>
              <a:rPr lang="fr-CH" dirty="0" smtClean="0"/>
              <a:t> call) </a:t>
            </a:r>
            <a:r>
              <a:rPr lang="fr-CH" dirty="0" err="1" smtClean="0"/>
              <a:t>Include</a:t>
            </a:r>
            <a:r>
              <a:rPr lang="fr-CH" dirty="0" smtClean="0"/>
              <a:t> new dimension of innovation, </a:t>
            </a:r>
            <a:r>
              <a:rPr lang="fr-CH" dirty="0" smtClean="0">
                <a:solidFill>
                  <a:srgbClr val="FF0000"/>
                </a:solidFill>
              </a:rPr>
              <a:t>applications</a:t>
            </a:r>
            <a:r>
              <a:rPr lang="fr-CH" dirty="0" smtClean="0"/>
              <a:t>, relations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>
                <a:solidFill>
                  <a:srgbClr val="FF0000"/>
                </a:solidFill>
              </a:rPr>
              <a:t>industry</a:t>
            </a:r>
            <a:r>
              <a:rPr lang="fr-CH" dirty="0" smtClean="0"/>
              <a:t> (</a:t>
            </a:r>
            <a:r>
              <a:rPr lang="fr-CH" dirty="0" err="1" smtClean="0"/>
              <a:t>healthcare</a:t>
            </a:r>
            <a:r>
              <a:rPr lang="fr-CH" dirty="0" smtClean="0"/>
              <a:t>, </a:t>
            </a:r>
            <a:r>
              <a:rPr lang="fr-CH" dirty="0" err="1" smtClean="0"/>
              <a:t>energy</a:t>
            </a:r>
            <a:r>
              <a:rPr lang="fr-CH" dirty="0" smtClean="0"/>
              <a:t>, </a:t>
            </a:r>
            <a:r>
              <a:rPr lang="fr-CH" dirty="0" err="1" smtClean="0"/>
              <a:t>environment</a:t>
            </a:r>
            <a:r>
              <a:rPr lang="fr-CH" dirty="0" smtClean="0"/>
              <a:t>, etc.).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038600"/>
            <a:ext cx="7644442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b="1" dirty="0" err="1" smtClean="0">
                <a:solidFill>
                  <a:srgbClr val="FF0000"/>
                </a:solidFill>
              </a:rPr>
              <a:t>Political</a:t>
            </a:r>
            <a:r>
              <a:rPr lang="fr-CH" b="1" dirty="0" smtClean="0">
                <a:solidFill>
                  <a:srgbClr val="FF0000"/>
                </a:solidFill>
              </a:rPr>
              <a:t> objectives</a:t>
            </a:r>
            <a:r>
              <a:rPr lang="fr-CH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dirty="0" smtClean="0"/>
              <a:t>For </a:t>
            </a:r>
            <a:r>
              <a:rPr lang="fr-CH" b="1" dirty="0" smtClean="0">
                <a:solidFill>
                  <a:srgbClr val="0070C0"/>
                </a:solidFill>
              </a:rPr>
              <a:t>EU</a:t>
            </a:r>
            <a:r>
              <a:rPr lang="fr-CH" dirty="0" smtClean="0"/>
              <a:t>: </a:t>
            </a:r>
            <a:r>
              <a:rPr lang="fr-CH" dirty="0" err="1" smtClean="0"/>
              <a:t>strenghten</a:t>
            </a:r>
            <a:r>
              <a:rPr lang="fr-CH" dirty="0" smtClean="0"/>
              <a:t> </a:t>
            </a:r>
            <a:r>
              <a:rPr lang="fr-CH" dirty="0" smtClean="0">
                <a:solidFill>
                  <a:srgbClr val="FF0000"/>
                </a:solidFill>
              </a:rPr>
              <a:t>collaboration</a:t>
            </a:r>
            <a:r>
              <a:rPr lang="fr-CH" dirty="0" smtClean="0"/>
              <a:t> and </a:t>
            </a:r>
            <a:r>
              <a:rPr lang="fr-CH" dirty="0" err="1" smtClean="0"/>
              <a:t>foster</a:t>
            </a:r>
            <a:r>
              <a:rPr lang="fr-CH" dirty="0" smtClean="0"/>
              <a:t> synergies, </a:t>
            </a:r>
            <a:r>
              <a:rPr lang="fr-CH" dirty="0" err="1" smtClean="0"/>
              <a:t>create</a:t>
            </a:r>
            <a:r>
              <a:rPr lang="fr-CH" dirty="0" smtClean="0"/>
              <a:t> a network of </a:t>
            </a:r>
            <a:r>
              <a:rPr lang="fr-CH" dirty="0" err="1" smtClean="0"/>
              <a:t>complementary</a:t>
            </a:r>
            <a:r>
              <a:rPr lang="fr-CH" dirty="0" smtClean="0"/>
              <a:t> </a:t>
            </a:r>
            <a:r>
              <a:rPr lang="fr-CH" dirty="0" err="1" smtClean="0"/>
              <a:t>scientific</a:t>
            </a:r>
            <a:r>
              <a:rPr lang="fr-CH" dirty="0" smtClean="0"/>
              <a:t> infrastructures, </a:t>
            </a:r>
            <a:r>
              <a:rPr lang="fr-CH" dirty="0" err="1" smtClean="0"/>
              <a:t>enhance</a:t>
            </a:r>
            <a:r>
              <a:rPr lang="fr-CH" dirty="0" smtClean="0"/>
              <a:t> EU </a:t>
            </a:r>
            <a:r>
              <a:rPr lang="fr-CH" dirty="0" err="1" smtClean="0">
                <a:solidFill>
                  <a:srgbClr val="FF0000"/>
                </a:solidFill>
              </a:rPr>
              <a:t>competitiveness</a:t>
            </a:r>
            <a:r>
              <a:rPr lang="fr-CH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dirty="0" smtClean="0"/>
              <a:t>For </a:t>
            </a:r>
            <a:r>
              <a:rPr lang="fr-CH" b="1" dirty="0" smtClean="0">
                <a:solidFill>
                  <a:srgbClr val="0070C0"/>
                </a:solidFill>
              </a:rPr>
              <a:t>large </a:t>
            </a:r>
            <a:r>
              <a:rPr lang="fr-CH" b="1" dirty="0" err="1" smtClean="0">
                <a:solidFill>
                  <a:srgbClr val="0070C0"/>
                </a:solidFill>
              </a:rPr>
              <a:t>laboratories</a:t>
            </a:r>
            <a:r>
              <a:rPr lang="fr-CH" dirty="0" smtClean="0"/>
              <a:t>: </a:t>
            </a:r>
            <a:r>
              <a:rPr lang="fr-CH" dirty="0" err="1" smtClean="0"/>
              <a:t>attract</a:t>
            </a:r>
            <a:r>
              <a:rPr lang="fr-CH" dirty="0" smtClean="0"/>
              <a:t> </a:t>
            </a:r>
            <a:r>
              <a:rPr lang="fr-CH" dirty="0" smtClean="0">
                <a:solidFill>
                  <a:srgbClr val="FF0000"/>
                </a:solidFill>
              </a:rPr>
              <a:t>EU </a:t>
            </a:r>
            <a:r>
              <a:rPr lang="fr-CH" dirty="0" err="1" smtClean="0">
                <a:solidFill>
                  <a:srgbClr val="FF0000"/>
                </a:solidFill>
              </a:rPr>
              <a:t>partners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/>
              <a:t>into</a:t>
            </a:r>
            <a:r>
              <a:rPr lang="fr-CH" dirty="0" smtClean="0"/>
              <a:t> (long-</a:t>
            </a:r>
            <a:r>
              <a:rPr lang="fr-CH" dirty="0" err="1" smtClean="0"/>
              <a:t>term</a:t>
            </a:r>
            <a:r>
              <a:rPr lang="fr-CH" dirty="0" smtClean="0"/>
              <a:t>) </a:t>
            </a:r>
            <a:r>
              <a:rPr lang="fr-CH" dirty="0" err="1" smtClean="0"/>
              <a:t>projects</a:t>
            </a:r>
            <a:r>
              <a:rPr lang="fr-CH" dirty="0" smtClean="0"/>
              <a:t>, </a:t>
            </a:r>
            <a:r>
              <a:rPr lang="fr-CH" dirty="0" err="1" smtClean="0"/>
              <a:t>connect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high-</a:t>
            </a:r>
            <a:r>
              <a:rPr lang="fr-CH" dirty="0" err="1" smtClean="0"/>
              <a:t>level</a:t>
            </a:r>
            <a:r>
              <a:rPr lang="fr-CH" dirty="0" smtClean="0"/>
              <a:t> R&amp;D, </a:t>
            </a:r>
            <a:r>
              <a:rPr lang="fr-CH" dirty="0" err="1" smtClean="0"/>
              <a:t>create</a:t>
            </a:r>
            <a:r>
              <a:rPr lang="fr-CH" dirty="0" smtClean="0"/>
              <a:t> a network of </a:t>
            </a:r>
            <a:r>
              <a:rPr lang="fr-CH" dirty="0" err="1" smtClean="0"/>
              <a:t>competences</a:t>
            </a:r>
            <a:r>
              <a:rPr lang="fr-CH" dirty="0" smtClean="0"/>
              <a:t> </a:t>
            </a:r>
            <a:r>
              <a:rPr lang="fr-CH" dirty="0" err="1" smtClean="0"/>
              <a:t>around</a:t>
            </a:r>
            <a:r>
              <a:rPr lang="fr-CH" dirty="0" smtClean="0"/>
              <a:t> the large </a:t>
            </a:r>
            <a:r>
              <a:rPr lang="fr-CH" dirty="0" err="1" smtClean="0"/>
              <a:t>laboratory</a:t>
            </a:r>
            <a:r>
              <a:rPr lang="fr-CH" dirty="0" smtClean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H" dirty="0" smtClean="0"/>
              <a:t>For </a:t>
            </a:r>
            <a:r>
              <a:rPr lang="fr-CH" b="1" dirty="0" err="1" smtClean="0">
                <a:solidFill>
                  <a:srgbClr val="0070C0"/>
                </a:solidFill>
              </a:rPr>
              <a:t>small</a:t>
            </a:r>
            <a:r>
              <a:rPr lang="fr-CH" b="1" dirty="0" smtClean="0">
                <a:solidFill>
                  <a:srgbClr val="0070C0"/>
                </a:solidFill>
              </a:rPr>
              <a:t> Institutes</a:t>
            </a:r>
            <a:r>
              <a:rPr lang="fr-CH" dirty="0" smtClean="0"/>
              <a:t>: </a:t>
            </a:r>
            <a:r>
              <a:rPr lang="fr-CH" dirty="0" err="1" smtClean="0"/>
              <a:t>get</a:t>
            </a:r>
            <a:r>
              <a:rPr lang="fr-CH" dirty="0" smtClean="0"/>
              <a:t> </a:t>
            </a:r>
            <a:r>
              <a:rPr lang="fr-CH" dirty="0" err="1" smtClean="0"/>
              <a:t>access</a:t>
            </a:r>
            <a:r>
              <a:rPr lang="fr-CH" dirty="0" smtClean="0"/>
              <a:t> to </a:t>
            </a:r>
            <a:r>
              <a:rPr lang="fr-CH" dirty="0" err="1" smtClean="0"/>
              <a:t>big</a:t>
            </a:r>
            <a:r>
              <a:rPr lang="fr-CH" dirty="0" smtClean="0"/>
              <a:t> </a:t>
            </a:r>
            <a:r>
              <a:rPr lang="fr-CH" dirty="0" err="1" smtClean="0"/>
              <a:t>labs</a:t>
            </a:r>
            <a:r>
              <a:rPr lang="fr-CH" dirty="0" smtClean="0"/>
              <a:t> and to </a:t>
            </a:r>
            <a:r>
              <a:rPr lang="fr-CH" dirty="0" smtClean="0">
                <a:solidFill>
                  <a:srgbClr val="FF0000"/>
                </a:solidFill>
              </a:rPr>
              <a:t>large </a:t>
            </a:r>
            <a:r>
              <a:rPr lang="fr-CH" dirty="0" err="1" smtClean="0">
                <a:solidFill>
                  <a:srgbClr val="FF0000"/>
                </a:solidFill>
              </a:rPr>
              <a:t>scientific</a:t>
            </a:r>
            <a:r>
              <a:rPr lang="fr-CH" dirty="0" smtClean="0">
                <a:solidFill>
                  <a:srgbClr val="FF0000"/>
                </a:solidFill>
              </a:rPr>
              <a:t> programmes</a:t>
            </a:r>
            <a:r>
              <a:rPr lang="fr-CH" dirty="0" smtClean="0"/>
              <a:t>, </a:t>
            </a:r>
            <a:r>
              <a:rPr lang="fr-CH" dirty="0" err="1" smtClean="0"/>
              <a:t>get</a:t>
            </a:r>
            <a:r>
              <a:rPr lang="fr-CH" dirty="0" smtClean="0"/>
              <a:t> the recognition (and the </a:t>
            </a:r>
            <a:r>
              <a:rPr lang="fr-CH" dirty="0" err="1" smtClean="0"/>
              <a:t>internal</a:t>
            </a:r>
            <a:r>
              <a:rPr lang="fr-CH" dirty="0" smtClean="0"/>
              <a:t> </a:t>
            </a:r>
            <a:r>
              <a:rPr lang="fr-CH" dirty="0" err="1" smtClean="0"/>
              <a:t>matching</a:t>
            </a:r>
            <a:r>
              <a:rPr lang="fr-CH" dirty="0" smtClean="0"/>
              <a:t> </a:t>
            </a:r>
            <a:r>
              <a:rPr lang="fr-CH" dirty="0" err="1" smtClean="0">
                <a:solidFill>
                  <a:srgbClr val="FF0000"/>
                </a:solidFill>
              </a:rPr>
              <a:t>funds</a:t>
            </a:r>
            <a:r>
              <a:rPr lang="fr-CH" dirty="0" smtClean="0"/>
              <a:t>) </a:t>
            </a:r>
            <a:r>
              <a:rPr lang="fr-CH" dirty="0" err="1" smtClean="0"/>
              <a:t>related</a:t>
            </a:r>
            <a:r>
              <a:rPr lang="fr-CH" dirty="0" smtClean="0"/>
              <a:t> to EU </a:t>
            </a:r>
            <a:r>
              <a:rPr lang="fr-CH" dirty="0" err="1" smtClean="0"/>
              <a:t>projects</a:t>
            </a:r>
            <a:r>
              <a:rPr lang="fr-CH" dirty="0" smtClean="0"/>
              <a:t>. </a:t>
            </a:r>
          </a:p>
        </p:txBody>
      </p:sp>
      <p:sp>
        <p:nvSpPr>
          <p:cNvPr id="7" name="Up-Down Arrow 6"/>
          <p:cNvSpPr/>
          <p:nvPr/>
        </p:nvSpPr>
        <p:spPr>
          <a:xfrm>
            <a:off x="2158042" y="3352800"/>
            <a:ext cx="304800" cy="5800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0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EuCARD-2: motivations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798" y="1673576"/>
            <a:ext cx="7756451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Accelerators based activities are rapidly growing, in full transition from </a:t>
            </a:r>
            <a:r>
              <a:rPr lang="en-US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basic science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US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applied science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medicine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US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industry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but at the same time we reach a turning point: large projects start rising questions of sustainability and societal acceptance that will heavily influence the future of the field and can be addressed only at a global and cooperative level.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the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EuCARD-2 time span (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2013/17)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existing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accelerators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 being pushed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US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extreme performance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eg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LHC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), new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accelerators enter final design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 </a:t>
            </a:r>
            <a:r>
              <a:rPr lang="en-US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construction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phase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US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strategic </a:t>
            </a:r>
            <a:r>
              <a:rPr lang="en-US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decisions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will be taken for the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future projects.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this rapidly changing situation, </a:t>
            </a:r>
            <a:r>
              <a:rPr lang="en-US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accelerator </a:t>
            </a:r>
            <a:r>
              <a:rPr lang="en-US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R&amp;D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tends to be second priority for large laboratories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 often left to </a:t>
            </a:r>
            <a:r>
              <a:rPr lang="en-US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small institutes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universities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that do not have the </a:t>
            </a:r>
            <a:r>
              <a:rPr lang="en-US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critical mass for breakthrough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achievements.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EuCARD2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 the previous accelerator R&amp;D projects aims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filling this gap, joining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experience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US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infrastructure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the major labs with the </a:t>
            </a:r>
            <a:r>
              <a:rPr lang="en-US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intellectual potential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creativity of smaller universities and institutions on </a:t>
            </a:r>
            <a:r>
              <a:rPr lang="en-US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few research topics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excellence. </a:t>
            </a: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856" y="381000"/>
            <a:ext cx="6400800" cy="685800"/>
          </a:xfrm>
        </p:spPr>
        <p:txBody>
          <a:bodyPr/>
          <a:lstStyle/>
          <a:p>
            <a:r>
              <a:rPr lang="fr-C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EuCARD-2 </a:t>
            </a:r>
            <a:r>
              <a:rPr lang="fr-CH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74B2F72-5111-4132-B1DA-339737C8F27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8522898" cy="5324535"/>
          </a:xfrm>
          <a:prstGeom prst="rect">
            <a:avLst/>
          </a:prstGeom>
          <a:ln cap="rnd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0000">
              <a:spcBef>
                <a:spcPts val="600"/>
              </a:spcBef>
              <a:buClr>
                <a:srgbClr val="FF0000"/>
              </a:buClr>
              <a:buSzPct val="120000"/>
              <a:buFont typeface="Wingdings" pitchFamily="2" charset="2"/>
              <a:buChar char="F"/>
            </a:pPr>
            <a:r>
              <a:rPr lang="fr-CH" dirty="0" smtClean="0"/>
              <a:t>   </a:t>
            </a:r>
            <a:r>
              <a:rPr lang="fr-CH" dirty="0" err="1" smtClean="0"/>
              <a:t>January</a:t>
            </a:r>
            <a:r>
              <a:rPr lang="fr-CH" dirty="0" smtClean="0"/>
              <a:t>/</a:t>
            </a:r>
            <a:r>
              <a:rPr lang="fr-CH" dirty="0" err="1" smtClean="0"/>
              <a:t>September</a:t>
            </a:r>
            <a:r>
              <a:rPr lang="fr-CH" dirty="0" smtClean="0"/>
              <a:t> 2011 	Project </a:t>
            </a:r>
            <a:r>
              <a:rPr lang="fr-CH" dirty="0" err="1" smtClean="0"/>
              <a:t>definition</a:t>
            </a:r>
            <a:r>
              <a:rPr lang="fr-CH" dirty="0" smtClean="0"/>
              <a:t> (on </a:t>
            </a:r>
            <a:r>
              <a:rPr lang="fr-CH" dirty="0" err="1" smtClean="0"/>
              <a:t>priorities</a:t>
            </a:r>
            <a:r>
              <a:rPr lang="fr-CH" dirty="0" smtClean="0"/>
              <a:t> set by ESGARD)</a:t>
            </a:r>
          </a:p>
          <a:p>
            <a:pPr marL="180000">
              <a:spcBef>
                <a:spcPts val="600"/>
              </a:spcBef>
              <a:buClr>
                <a:srgbClr val="FF0000"/>
              </a:buClr>
              <a:buSzPct val="120000"/>
              <a:buFont typeface="Wingdings" pitchFamily="2" charset="2"/>
              <a:buChar char="F"/>
            </a:pPr>
            <a:r>
              <a:rPr lang="fr-CH" dirty="0"/>
              <a:t>  </a:t>
            </a:r>
            <a:r>
              <a:rPr lang="fr-CH" dirty="0" smtClean="0"/>
              <a:t> </a:t>
            </a:r>
            <a:r>
              <a:rPr lang="fr-CH" dirty="0" err="1" smtClean="0"/>
              <a:t>September</a:t>
            </a:r>
            <a:r>
              <a:rPr lang="fr-CH" dirty="0" smtClean="0"/>
              <a:t>/</a:t>
            </a:r>
            <a:r>
              <a:rPr lang="fr-CH" dirty="0" err="1" smtClean="0"/>
              <a:t>November</a:t>
            </a:r>
            <a:r>
              <a:rPr lang="fr-CH" dirty="0" smtClean="0"/>
              <a:t> 2011 	</a:t>
            </a:r>
            <a:r>
              <a:rPr lang="fr-CH" dirty="0"/>
              <a:t>Nomination of </a:t>
            </a:r>
            <a:r>
              <a:rPr lang="fr-CH" dirty="0" err="1" smtClean="0"/>
              <a:t>coordinator</a:t>
            </a:r>
            <a:r>
              <a:rPr lang="fr-CH" dirty="0" smtClean="0"/>
              <a:t>, Project </a:t>
            </a:r>
            <a:r>
              <a:rPr lang="fr-CH" dirty="0" err="1" smtClean="0"/>
              <a:t>finalization</a:t>
            </a:r>
            <a:endParaRPr lang="fr-CH" dirty="0" smtClean="0"/>
          </a:p>
          <a:p>
            <a:pPr marL="180000">
              <a:spcBef>
                <a:spcPts val="600"/>
              </a:spcBef>
              <a:buClr>
                <a:srgbClr val="FF0000"/>
              </a:buClr>
              <a:buSzPct val="120000"/>
              <a:buFont typeface="Wingdings" pitchFamily="2" charset="2"/>
              <a:buChar char="F"/>
            </a:pPr>
            <a:r>
              <a:rPr lang="fr-CH" dirty="0" smtClean="0"/>
              <a:t>   24.11.2011 	</a:t>
            </a:r>
            <a:r>
              <a:rPr lang="fr-CH" dirty="0" err="1" smtClean="0"/>
              <a:t>Proposal</a:t>
            </a:r>
            <a:r>
              <a:rPr lang="fr-CH" dirty="0" smtClean="0"/>
              <a:t> </a:t>
            </a:r>
            <a:r>
              <a:rPr lang="fr-CH" dirty="0" err="1" smtClean="0"/>
              <a:t>submitted</a:t>
            </a:r>
            <a:r>
              <a:rPr lang="fr-CH" dirty="0" smtClean="0"/>
              <a:t> (</a:t>
            </a:r>
            <a:r>
              <a:rPr lang="fr-CH" dirty="0" smtClean="0">
                <a:solidFill>
                  <a:srgbClr val="FF0000"/>
                </a:solidFill>
              </a:rPr>
              <a:t>10 M€</a:t>
            </a:r>
            <a:r>
              <a:rPr lang="fr-CH" dirty="0" smtClean="0"/>
              <a:t> </a:t>
            </a:r>
            <a:r>
              <a:rPr lang="fr-CH" dirty="0" err="1" smtClean="0"/>
              <a:t>requested</a:t>
            </a:r>
            <a:r>
              <a:rPr lang="fr-CH" dirty="0" smtClean="0"/>
              <a:t> EU contribution)</a:t>
            </a:r>
          </a:p>
          <a:p>
            <a:pPr marL="180000">
              <a:spcBef>
                <a:spcPts val="600"/>
              </a:spcBef>
              <a:buClr>
                <a:srgbClr val="FF0000"/>
              </a:buClr>
              <a:buSzPct val="120000"/>
              <a:buFont typeface="Wingdings" pitchFamily="2" charset="2"/>
              <a:buChar char="F"/>
            </a:pPr>
            <a:r>
              <a:rPr lang="fr-CH" dirty="0" smtClean="0"/>
              <a:t>   08.03.2012	Evaluation </a:t>
            </a:r>
            <a:r>
              <a:rPr lang="fr-CH" dirty="0" err="1" smtClean="0"/>
              <a:t>Summary</a:t>
            </a:r>
            <a:r>
              <a:rPr lang="fr-CH" dirty="0" smtClean="0"/>
              <a:t> Report </a:t>
            </a:r>
            <a:r>
              <a:rPr lang="fr-CH" dirty="0" err="1" smtClean="0"/>
              <a:t>received</a:t>
            </a:r>
            <a:r>
              <a:rPr lang="fr-CH" dirty="0" smtClean="0"/>
              <a:t>: 14/15</a:t>
            </a:r>
          </a:p>
          <a:p>
            <a:pPr marL="180000">
              <a:spcBef>
                <a:spcPts val="600"/>
              </a:spcBef>
              <a:buClr>
                <a:srgbClr val="FF0000"/>
              </a:buClr>
              <a:buSzPct val="120000"/>
              <a:buFont typeface="Wingdings" pitchFamily="2" charset="2"/>
              <a:buChar char="F"/>
            </a:pPr>
            <a:r>
              <a:rPr lang="fr-CH" dirty="0" smtClean="0"/>
              <a:t>   30.03.2012	</a:t>
            </a:r>
            <a:r>
              <a:rPr lang="fr-CH" dirty="0" err="1" smtClean="0"/>
              <a:t>Favourable</a:t>
            </a:r>
            <a:r>
              <a:rPr lang="fr-CH" dirty="0" smtClean="0"/>
              <a:t> </a:t>
            </a:r>
            <a:r>
              <a:rPr lang="fr-CH" dirty="0" err="1" smtClean="0"/>
              <a:t>evaluation</a:t>
            </a:r>
            <a:r>
              <a:rPr lang="fr-CH" dirty="0" smtClean="0"/>
              <a:t> for </a:t>
            </a:r>
            <a:r>
              <a:rPr lang="fr-CH" dirty="0" err="1" smtClean="0"/>
              <a:t>funding</a:t>
            </a:r>
            <a:r>
              <a:rPr lang="fr-CH" dirty="0" smtClean="0"/>
              <a:t>, in stand-by for 2013 EC budget</a:t>
            </a:r>
          </a:p>
          <a:p>
            <a:pPr marL="180000">
              <a:spcBef>
                <a:spcPts val="600"/>
              </a:spcBef>
              <a:buClr>
                <a:srgbClr val="FF0000"/>
              </a:buClr>
              <a:buSzPct val="120000"/>
              <a:buFont typeface="Wingdings" pitchFamily="2" charset="2"/>
              <a:buChar char="F"/>
            </a:pPr>
            <a:r>
              <a:rPr lang="fr-CH" dirty="0" smtClean="0"/>
              <a:t>   16.07.2012	Invitation to </a:t>
            </a:r>
            <a:r>
              <a:rPr lang="fr-CH" dirty="0" err="1" smtClean="0"/>
              <a:t>negotiations</a:t>
            </a:r>
            <a:r>
              <a:rPr lang="fr-CH" dirty="0" smtClean="0"/>
              <a:t> </a:t>
            </a:r>
            <a:r>
              <a:rPr lang="fr-CH" dirty="0" err="1" smtClean="0"/>
              <a:t>received</a:t>
            </a:r>
            <a:r>
              <a:rPr lang="fr-CH" dirty="0" smtClean="0"/>
              <a:t> (</a:t>
            </a:r>
            <a:r>
              <a:rPr lang="fr-CH" dirty="0" smtClean="0">
                <a:solidFill>
                  <a:srgbClr val="FF0000"/>
                </a:solidFill>
              </a:rPr>
              <a:t>8 M€</a:t>
            </a:r>
            <a:r>
              <a:rPr lang="fr-CH" dirty="0" smtClean="0"/>
              <a:t> contribution)</a:t>
            </a:r>
          </a:p>
          <a:p>
            <a:pPr marL="180000">
              <a:spcBef>
                <a:spcPts val="600"/>
              </a:spcBef>
              <a:buClr>
                <a:srgbClr val="FF0000"/>
              </a:buClr>
              <a:buSzPct val="120000"/>
              <a:buFont typeface="Wingdings" pitchFamily="2" charset="2"/>
              <a:buChar char="F"/>
            </a:pPr>
            <a:r>
              <a:rPr lang="fr-CH" dirty="0" smtClean="0"/>
              <a:t>   27.08.2012	</a:t>
            </a:r>
            <a:r>
              <a:rPr lang="fr-CH" dirty="0" err="1" smtClean="0">
                <a:solidFill>
                  <a:srgbClr val="FF0000"/>
                </a:solidFill>
              </a:rPr>
              <a:t>Negotiation</a:t>
            </a:r>
            <a:r>
              <a:rPr lang="fr-CH" dirty="0" smtClean="0">
                <a:solidFill>
                  <a:srgbClr val="FF0000"/>
                </a:solidFill>
              </a:rPr>
              <a:t> meeting </a:t>
            </a:r>
            <a:r>
              <a:rPr lang="fr-CH" dirty="0" err="1" smtClean="0"/>
              <a:t>with</a:t>
            </a:r>
            <a:r>
              <a:rPr lang="fr-CH" dirty="0" smtClean="0"/>
              <a:t> EU </a:t>
            </a:r>
            <a:r>
              <a:rPr lang="fr-CH" dirty="0" err="1" smtClean="0"/>
              <a:t>officer</a:t>
            </a:r>
            <a:endParaRPr lang="fr-CH" dirty="0" smtClean="0"/>
          </a:p>
          <a:p>
            <a:pPr marL="180000">
              <a:spcBef>
                <a:spcPts val="600"/>
              </a:spcBef>
              <a:buClr>
                <a:srgbClr val="FF0000"/>
              </a:buClr>
              <a:buSzPct val="120000"/>
              <a:buFont typeface="Wingdings" pitchFamily="2" charset="2"/>
              <a:buChar char="F"/>
            </a:pPr>
            <a:r>
              <a:rPr lang="fr-CH" dirty="0" smtClean="0"/>
              <a:t>   07.09.2012	</a:t>
            </a:r>
            <a:r>
              <a:rPr lang="fr-CH" dirty="0" err="1" smtClean="0"/>
              <a:t>Draft</a:t>
            </a:r>
            <a:r>
              <a:rPr lang="fr-CH" dirty="0" smtClean="0"/>
              <a:t> Annex1(</a:t>
            </a:r>
            <a:r>
              <a:rPr lang="fr-CH" dirty="0" err="1" smtClean="0"/>
              <a:t>reference</a:t>
            </a:r>
            <a:r>
              <a:rPr lang="fr-CH" dirty="0" smtClean="0"/>
              <a:t> document) </a:t>
            </a:r>
            <a:r>
              <a:rPr lang="fr-CH" dirty="0" err="1" smtClean="0">
                <a:solidFill>
                  <a:srgbClr val="FF0000"/>
                </a:solidFill>
              </a:rPr>
              <a:t>submitted</a:t>
            </a:r>
            <a:r>
              <a:rPr lang="fr-CH" dirty="0" smtClean="0"/>
              <a:t> </a:t>
            </a:r>
          </a:p>
          <a:p>
            <a:pPr marL="180000">
              <a:spcBef>
                <a:spcPts val="600"/>
              </a:spcBef>
              <a:buClr>
                <a:srgbClr val="FF0000"/>
              </a:buClr>
              <a:buSzPct val="120000"/>
              <a:buFont typeface="Wingdings" pitchFamily="2" charset="2"/>
              <a:buChar char="F"/>
            </a:pPr>
            <a:r>
              <a:rPr lang="fr-CH" dirty="0" smtClean="0"/>
              <a:t>   19.10.2012	New version of Annex1 </a:t>
            </a:r>
            <a:r>
              <a:rPr lang="fr-CH" dirty="0" err="1" smtClean="0">
                <a:solidFill>
                  <a:schemeClr val="tx1"/>
                </a:solidFill>
              </a:rPr>
              <a:t>incorporating</a:t>
            </a:r>
            <a:r>
              <a:rPr lang="fr-CH" dirty="0" smtClean="0">
                <a:solidFill>
                  <a:schemeClr val="tx1"/>
                </a:solidFill>
              </a:rPr>
              <a:t> EC </a:t>
            </a:r>
            <a:r>
              <a:rPr lang="fr-CH" dirty="0" err="1" smtClean="0">
                <a:solidFill>
                  <a:schemeClr val="tx1"/>
                </a:solidFill>
              </a:rPr>
              <a:t>comments</a:t>
            </a:r>
            <a:r>
              <a:rPr lang="fr-CH" dirty="0" smtClean="0">
                <a:solidFill>
                  <a:schemeClr val="tx1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submitted</a:t>
            </a:r>
            <a:endParaRPr lang="fr-CH" dirty="0" smtClean="0">
              <a:solidFill>
                <a:schemeClr val="tx1"/>
              </a:solidFill>
            </a:endParaRPr>
          </a:p>
          <a:p>
            <a:pPr marL="180000">
              <a:spcBef>
                <a:spcPts val="600"/>
              </a:spcBef>
              <a:buClr>
                <a:srgbClr val="FF0000"/>
              </a:buClr>
              <a:buSzPct val="120000"/>
              <a:buFont typeface="Wingdings" pitchFamily="2" charset="2"/>
              <a:buChar char="F"/>
            </a:pPr>
            <a:r>
              <a:rPr lang="fr-CH" dirty="0" smtClean="0"/>
              <a:t>   24.10.2012	Final Annex1 </a:t>
            </a:r>
            <a:r>
              <a:rPr lang="fr-CH" dirty="0" err="1" smtClean="0">
                <a:solidFill>
                  <a:srgbClr val="FF0000"/>
                </a:solidFill>
              </a:rPr>
              <a:t>accepted</a:t>
            </a:r>
            <a:r>
              <a:rPr lang="fr-CH" dirty="0" smtClean="0"/>
              <a:t> by EC – end of </a:t>
            </a:r>
            <a:r>
              <a:rPr lang="fr-CH" dirty="0" err="1" smtClean="0"/>
              <a:t>negotiation</a:t>
            </a:r>
            <a:r>
              <a:rPr lang="fr-CH" dirty="0" smtClean="0"/>
              <a:t> phase</a:t>
            </a:r>
          </a:p>
          <a:p>
            <a:pPr marL="180000">
              <a:spcBef>
                <a:spcPts val="600"/>
              </a:spcBef>
              <a:buClr>
                <a:srgbClr val="FF0000"/>
              </a:buClr>
              <a:buSzPct val="120000"/>
              <a:buFont typeface="Wingdings" pitchFamily="2" charset="2"/>
              <a:buChar char="F"/>
            </a:pPr>
            <a:r>
              <a:rPr lang="fr-CH" dirty="0" smtClean="0"/>
              <a:t>   14.12.2012 All </a:t>
            </a:r>
            <a:r>
              <a:rPr lang="fr-CH" dirty="0" err="1" smtClean="0"/>
              <a:t>signed</a:t>
            </a:r>
            <a:r>
              <a:rPr lang="fr-CH" dirty="0" smtClean="0"/>
              <a:t> documents (Grant </a:t>
            </a:r>
            <a:r>
              <a:rPr lang="fr-CH" dirty="0" err="1" smtClean="0"/>
              <a:t>Preparation</a:t>
            </a:r>
            <a:r>
              <a:rPr lang="fr-CH" dirty="0" smtClean="0"/>
              <a:t> </a:t>
            </a:r>
            <a:r>
              <a:rPr lang="fr-CH" dirty="0" err="1" smtClean="0"/>
              <a:t>Forms</a:t>
            </a:r>
            <a:r>
              <a:rPr lang="fr-CH" dirty="0" smtClean="0"/>
              <a:t>) sent to Brussels</a:t>
            </a:r>
          </a:p>
          <a:p>
            <a:pPr marL="180000">
              <a:spcBef>
                <a:spcPts val="600"/>
              </a:spcBef>
              <a:buClr>
                <a:srgbClr val="FF0000"/>
              </a:buClr>
              <a:buSzPct val="120000"/>
              <a:buFont typeface="Wingdings" pitchFamily="2" charset="2"/>
              <a:buChar char="F"/>
            </a:pPr>
            <a:r>
              <a:rPr lang="fr-CH" dirty="0" smtClean="0"/>
              <a:t>   01.03.2013 Grant Agreement </a:t>
            </a:r>
            <a:r>
              <a:rPr lang="fr-CH" dirty="0" err="1" smtClean="0"/>
              <a:t>received</a:t>
            </a:r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EU (</a:t>
            </a:r>
            <a:r>
              <a:rPr lang="fr-CH" dirty="0" err="1" smtClean="0"/>
              <a:t>after</a:t>
            </a:r>
            <a:r>
              <a:rPr lang="fr-CH" dirty="0" smtClean="0"/>
              <a:t> clearing </a:t>
            </a:r>
            <a:r>
              <a:rPr lang="fr-CH" dirty="0" err="1" smtClean="0"/>
              <a:t>technical</a:t>
            </a:r>
            <a:r>
              <a:rPr lang="fr-CH" dirty="0" smtClean="0"/>
              <a:t> </a:t>
            </a:r>
            <a:r>
              <a:rPr lang="fr-CH" dirty="0" err="1" smtClean="0"/>
              <a:t>details</a:t>
            </a:r>
            <a:r>
              <a:rPr lang="fr-CH" dirty="0" smtClean="0"/>
              <a:t>)</a:t>
            </a:r>
          </a:p>
          <a:p>
            <a:pPr marL="180000">
              <a:spcBef>
                <a:spcPts val="600"/>
              </a:spcBef>
              <a:buClr>
                <a:srgbClr val="FF0000"/>
              </a:buClr>
              <a:buSzPct val="120000"/>
              <a:buFont typeface="Wingdings" pitchFamily="2" charset="2"/>
              <a:buChar char="F"/>
            </a:pPr>
            <a:r>
              <a:rPr lang="fr-CH" dirty="0" smtClean="0"/>
              <a:t>   12.03.2013 </a:t>
            </a:r>
            <a:r>
              <a:rPr lang="fr-CH" dirty="0" err="1" smtClean="0"/>
              <a:t>Signed</a:t>
            </a:r>
            <a:r>
              <a:rPr lang="fr-CH" dirty="0" smtClean="0"/>
              <a:t> Grant Agreement sent to EU</a:t>
            </a:r>
          </a:p>
          <a:p>
            <a:pPr marL="180000">
              <a:spcBef>
                <a:spcPts val="600"/>
              </a:spcBef>
              <a:buClr>
                <a:srgbClr val="FF0000"/>
              </a:buClr>
              <a:buSzPct val="120000"/>
              <a:buFont typeface="Wingdings" pitchFamily="2" charset="2"/>
              <a:buChar char="F"/>
            </a:pPr>
            <a:r>
              <a:rPr lang="fr-CH" dirty="0"/>
              <a:t> </a:t>
            </a:r>
            <a:r>
              <a:rPr lang="fr-CH" dirty="0" smtClean="0"/>
              <a:t>  22.04.2013 </a:t>
            </a:r>
            <a:r>
              <a:rPr lang="fr-CH" dirty="0" err="1" smtClean="0"/>
              <a:t>Signed</a:t>
            </a:r>
            <a:r>
              <a:rPr lang="fr-CH" dirty="0" smtClean="0"/>
              <a:t> Grant Agreement </a:t>
            </a:r>
            <a:r>
              <a:rPr lang="fr-CH" dirty="0" err="1" smtClean="0">
                <a:solidFill>
                  <a:srgbClr val="FF0000"/>
                </a:solidFill>
              </a:rPr>
              <a:t>received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from</a:t>
            </a:r>
            <a:r>
              <a:rPr lang="fr-CH" dirty="0" smtClean="0">
                <a:solidFill>
                  <a:srgbClr val="FF0000"/>
                </a:solidFill>
              </a:rPr>
              <a:t> EU </a:t>
            </a:r>
            <a:r>
              <a:rPr lang="fr-CH" dirty="0" smtClean="0"/>
              <a:t>+ autorisation </a:t>
            </a:r>
            <a:r>
              <a:rPr lang="fr-CH" dirty="0" smtClean="0">
                <a:solidFill>
                  <a:srgbClr val="FF0000"/>
                </a:solidFill>
              </a:rPr>
              <a:t>1st </a:t>
            </a:r>
            <a:r>
              <a:rPr lang="fr-CH" dirty="0" err="1" smtClean="0">
                <a:solidFill>
                  <a:srgbClr val="FF0000"/>
                </a:solidFill>
              </a:rPr>
              <a:t>payment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</a:p>
          <a:p>
            <a:pPr marL="180000">
              <a:spcBef>
                <a:spcPts val="600"/>
              </a:spcBef>
              <a:buClr>
                <a:srgbClr val="FF0000"/>
              </a:buClr>
              <a:buSzPct val="120000"/>
              <a:buFont typeface="Wingdings" pitchFamily="2" charset="2"/>
              <a:buChar char="F"/>
            </a:pPr>
            <a:r>
              <a:rPr lang="fr-CH" dirty="0" smtClean="0"/>
              <a:t>   </a:t>
            </a:r>
            <a:r>
              <a:rPr lang="fr-CH" b="1" dirty="0" smtClean="0">
                <a:solidFill>
                  <a:srgbClr val="0000CC"/>
                </a:solidFill>
              </a:rPr>
              <a:t>01.05.2013</a:t>
            </a:r>
            <a:r>
              <a:rPr lang="fr-CH" dirty="0" smtClean="0"/>
              <a:t>	</a:t>
            </a:r>
            <a:r>
              <a:rPr lang="fr-CH" dirty="0" smtClean="0">
                <a:solidFill>
                  <a:srgbClr val="FF0000"/>
                </a:solidFill>
              </a:rPr>
              <a:t>Start of the </a:t>
            </a:r>
            <a:r>
              <a:rPr lang="fr-CH" dirty="0" err="1" smtClean="0">
                <a:solidFill>
                  <a:srgbClr val="FF0000"/>
                </a:solidFill>
              </a:rPr>
              <a:t>project</a:t>
            </a:r>
            <a:r>
              <a:rPr lang="fr-CH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uCARD-2">
      <a:dk1>
        <a:srgbClr val="0070C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FFC000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62539</TotalTime>
  <Words>2279</Words>
  <Application>Microsoft Office PowerPoint</Application>
  <PresentationFormat>On-screen Show (4:3)</PresentationFormat>
  <Paragraphs>204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The European Perspective for Accelerator Research</vt:lpstr>
      <vt:lpstr>EU and accelerators- 10 years of success</vt:lpstr>
      <vt:lpstr>The tools</vt:lpstr>
      <vt:lpstr>The dimensions</vt:lpstr>
      <vt:lpstr>Integrating Activities</vt:lpstr>
      <vt:lpstr>EC projects: shadows and lights…</vt:lpstr>
      <vt:lpstr>EuCARD-2 objectives</vt:lpstr>
      <vt:lpstr>EuCARD-2: motivations</vt:lpstr>
      <vt:lpstr>The EuCARD-2 Timeline</vt:lpstr>
      <vt:lpstr>EuCARD-2 in numbers</vt:lpstr>
      <vt:lpstr>EuCARD-2 WBS</vt:lpstr>
      <vt:lpstr>6 Networks</vt:lpstr>
      <vt:lpstr>2 Transnational Access</vt:lpstr>
      <vt:lpstr>4 Joint Research Activities</vt:lpstr>
      <vt:lpstr>Internal and external links</vt:lpstr>
      <vt:lpstr>The EuCARD-2 partners</vt:lpstr>
      <vt:lpstr>The Eucard-2 budget</vt:lpstr>
      <vt:lpstr>From EuCARD to EuCARD-2</vt:lpstr>
      <vt:lpstr>Horizon 2020</vt:lpstr>
      <vt:lpstr>Horizon 2020 - timeline</vt:lpstr>
      <vt:lpstr>EUCARD13 at CERN</vt:lpstr>
      <vt:lpstr>Thank you for your attention  and thanks to the organisers of this ground-breaking Workshop!  (and I hope to see many of you again in the frame of the EuCARD-2 activities)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linacs</dc:title>
  <dc:creator>Vretenar</dc:creator>
  <cp:lastModifiedBy>Maurizio Vretenar</cp:lastModifiedBy>
  <cp:revision>1053</cp:revision>
  <cp:lastPrinted>2013-04-11T16:26:13Z</cp:lastPrinted>
  <dcterms:created xsi:type="dcterms:W3CDTF">2003-10-13T09:06:55Z</dcterms:created>
  <dcterms:modified xsi:type="dcterms:W3CDTF">2013-06-03T05:29:20Z</dcterms:modified>
</cp:coreProperties>
</file>