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4" r:id="rId2"/>
    <p:sldId id="295" r:id="rId3"/>
    <p:sldId id="260" r:id="rId4"/>
    <p:sldId id="259" r:id="rId5"/>
    <p:sldId id="258" r:id="rId6"/>
    <p:sldId id="257" r:id="rId7"/>
    <p:sldId id="292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7" r:id="rId19"/>
    <p:sldId id="288" r:id="rId20"/>
    <p:sldId id="289" r:id="rId21"/>
    <p:sldId id="290" r:id="rId22"/>
    <p:sldId id="293" r:id="rId23"/>
    <p:sldId id="262" r:id="rId24"/>
    <p:sldId id="263" r:id="rId25"/>
    <p:sldId id="264" r:id="rId26"/>
    <p:sldId id="265" r:id="rId27"/>
    <p:sldId id="26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95EE2-FAE3-44CF-83F0-56FFC5CA5F63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A0774-020B-4080-8BE4-B37CFE6EC4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7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0774-020B-4080-8BE4-B37CFE6EC4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0280D-2559-4611-97BB-8239D2F802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9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4C6-7B5E-44D6-B3B4-B0922C1770D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4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753D7-6AB7-4336-BF79-670FBBF95BAB}" type="slidenum">
              <a:rPr lang="en-US"/>
              <a:pPr/>
              <a:t>17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94A26-E42B-4377-AF59-66F976D73E65}" type="slidenum">
              <a:rPr lang="en-US"/>
              <a:pPr/>
              <a:t>18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6A3EF-92A9-451A-94B8-3F41D8BE442D}" type="slidenum">
              <a:rPr lang="en-US"/>
              <a:pPr/>
              <a:t>21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0494-8CF7-41C3-8192-CFE3A5F58C6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6644-DFDB-4EC3-9C9A-4B0346BACF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0494-8CF7-41C3-8192-CFE3A5F58C6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6644-DFDB-4EC3-9C9A-4B0346BACF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1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0494-8CF7-41C3-8192-CFE3A5F58C6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6644-DFDB-4EC3-9C9A-4B0346BACF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3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0494-8CF7-41C3-8192-CFE3A5F58C6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6644-DFDB-4EC3-9C9A-4B0346BACF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4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0494-8CF7-41C3-8192-CFE3A5F58C6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6644-DFDB-4EC3-9C9A-4B0346BACF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0494-8CF7-41C3-8192-CFE3A5F58C6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6644-DFDB-4EC3-9C9A-4B0346BACF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7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0494-8CF7-41C3-8192-CFE3A5F58C6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6644-DFDB-4EC3-9C9A-4B0346BACF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0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0494-8CF7-41C3-8192-CFE3A5F58C6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6644-DFDB-4EC3-9C9A-4B0346BACF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8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0494-8CF7-41C3-8192-CFE3A5F58C6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6644-DFDB-4EC3-9C9A-4B0346BACF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0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0494-8CF7-41C3-8192-CFE3A5F58C6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6644-DFDB-4EC3-9C9A-4B0346BACF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0494-8CF7-41C3-8192-CFE3A5F58C6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6644-DFDB-4EC3-9C9A-4B0346BACF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5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A0494-8CF7-41C3-8192-CFE3A5F58C6A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6644-DFDB-4EC3-9C9A-4B0346BACF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4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98072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Towards a full C-band </a:t>
            </a:r>
          </a:p>
          <a:p>
            <a:pPr algn="ctr"/>
            <a:r>
              <a:rPr lang="en-US" sz="3200" dirty="0" smtClean="0"/>
              <a:t>multi-bunch/high rep. rate/high gradient injector linac</a:t>
            </a:r>
            <a:endParaRPr lang="en-US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13274" y="2824517"/>
            <a:ext cx="2708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/>
              <a:t>D. </a:t>
            </a:r>
            <a:r>
              <a:rPr lang="en-US" sz="2000" i="1" dirty="0" err="1" smtClean="0"/>
              <a:t>Alesini</a:t>
            </a:r>
            <a:endParaRPr lang="en-US" sz="2000" i="1" dirty="0"/>
          </a:p>
          <a:p>
            <a:pPr algn="ctr"/>
            <a:r>
              <a:rPr lang="en-US" sz="2000" i="1" dirty="0" smtClean="0"/>
              <a:t>(LNF-INFN, </a:t>
            </a:r>
            <a:r>
              <a:rPr lang="en-US" sz="2000" i="1" dirty="0" err="1" smtClean="0"/>
              <a:t>Frascti</a:t>
            </a:r>
            <a:r>
              <a:rPr lang="en-US" sz="2000" i="1" dirty="0" smtClean="0"/>
              <a:t>, Italy)</a:t>
            </a:r>
            <a:endParaRPr lang="en-US" sz="20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649" y="5733256"/>
            <a:ext cx="76267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With the contribution of:</a:t>
            </a:r>
          </a:p>
          <a:p>
            <a:r>
              <a:rPr lang="en-US" sz="1600" i="1" dirty="0" smtClean="0"/>
              <a:t>A. </a:t>
            </a:r>
            <a:r>
              <a:rPr lang="en-US" sz="1600" i="1" dirty="0" err="1" smtClean="0"/>
              <a:t>Bacci</a:t>
            </a:r>
            <a:r>
              <a:rPr lang="en-US" sz="1600" i="1" dirty="0" smtClean="0"/>
              <a:t>, T. </a:t>
            </a:r>
            <a:r>
              <a:rPr lang="en-US" sz="1600" i="1" dirty="0" err="1" smtClean="0"/>
              <a:t>Ronsivalle</a:t>
            </a:r>
            <a:r>
              <a:rPr lang="en-US" sz="1600" i="1" dirty="0" smtClean="0"/>
              <a:t>, </a:t>
            </a:r>
            <a:r>
              <a:rPr lang="en-US" sz="1600" i="1" dirty="0" smtClean="0"/>
              <a:t>L. </a:t>
            </a:r>
            <a:r>
              <a:rPr lang="en-US" sz="1600" i="1" dirty="0" err="1" smtClean="0"/>
              <a:t>Serafini</a:t>
            </a:r>
            <a:r>
              <a:rPr lang="en-US" sz="1600" i="1" dirty="0" smtClean="0"/>
              <a:t>, M. </a:t>
            </a:r>
            <a:r>
              <a:rPr lang="en-US" sz="1600" i="1" dirty="0" err="1" smtClean="0"/>
              <a:t>Ferrario</a:t>
            </a:r>
            <a:r>
              <a:rPr lang="en-US" sz="1600" i="1" dirty="0" smtClean="0"/>
              <a:t>, M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Migliorati</a:t>
            </a:r>
            <a:r>
              <a:rPr lang="en-US" sz="1600" i="1" dirty="0" smtClean="0"/>
              <a:t>, A. </a:t>
            </a:r>
            <a:r>
              <a:rPr lang="en-US" sz="1600" i="1" dirty="0" err="1" smtClean="0"/>
              <a:t>Mostacci</a:t>
            </a:r>
            <a:r>
              <a:rPr lang="en-US" sz="1600" i="1" dirty="0" smtClean="0"/>
              <a:t> (Beam Dynamics)</a:t>
            </a:r>
          </a:p>
          <a:p>
            <a:r>
              <a:rPr lang="en-US" sz="1600" i="1" dirty="0" smtClean="0"/>
              <a:t>L. </a:t>
            </a:r>
            <a:r>
              <a:rPr lang="en-US" sz="1600" i="1" dirty="0" err="1" smtClean="0"/>
              <a:t>Piersanti</a:t>
            </a:r>
            <a:r>
              <a:rPr lang="en-US" sz="1600" i="1" dirty="0" smtClean="0"/>
              <a:t>, L. Palumbo </a:t>
            </a:r>
            <a:r>
              <a:rPr lang="en-US" sz="1600" i="1" dirty="0" smtClean="0"/>
              <a:t>(RF design)</a:t>
            </a:r>
          </a:p>
          <a:p>
            <a:r>
              <a:rPr lang="en-US" sz="1600" i="1" dirty="0" smtClean="0"/>
              <a:t>V. </a:t>
            </a:r>
            <a:r>
              <a:rPr lang="en-US" sz="1600" i="1" dirty="0" err="1" smtClean="0"/>
              <a:t>Lollo</a:t>
            </a:r>
            <a:r>
              <a:rPr lang="en-US" sz="1600" i="1" dirty="0" smtClean="0"/>
              <a:t> (mechanical design)</a:t>
            </a:r>
            <a:endParaRPr lang="en-US" sz="1600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93" y="4077070"/>
            <a:ext cx="4572943" cy="122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8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r="7441"/>
          <a:stretch/>
        </p:blipFill>
        <p:spPr>
          <a:xfrm>
            <a:off x="26495" y="503675"/>
            <a:ext cx="4342983" cy="3556075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3488" r="7179"/>
          <a:stretch/>
        </p:blipFill>
        <p:spPr>
          <a:xfrm>
            <a:off x="4414482" y="538667"/>
            <a:ext cx="4676130" cy="36035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6983" y="0"/>
            <a:ext cx="855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Mitigation of multi-bunch effect with damped structures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vale 1"/>
          <p:cNvSpPr/>
          <p:nvPr/>
        </p:nvSpPr>
        <p:spPr>
          <a:xfrm>
            <a:off x="476545" y="2078850"/>
            <a:ext cx="450050" cy="1440160"/>
          </a:xfrm>
          <a:prstGeom prst="ellips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 rot="5400000">
            <a:off x="6495964" y="829961"/>
            <a:ext cx="1147626" cy="4095455"/>
          </a:xfrm>
          <a:prstGeom prst="ellips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727731" y="3519010"/>
            <a:ext cx="5464449" cy="2025225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endCxn id="15" idx="0"/>
          </p:cNvCxnSpPr>
          <p:nvPr/>
        </p:nvCxnSpPr>
        <p:spPr>
          <a:xfrm flipH="1">
            <a:off x="6596294" y="3451502"/>
            <a:ext cx="473483" cy="2092733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8" y="4779148"/>
            <a:ext cx="3074919" cy="205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206515" y="6129300"/>
            <a:ext cx="229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C-band non damped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SPARC energy upgrade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3581890" y="5544235"/>
            <a:ext cx="1665185" cy="360040"/>
          </a:xfrm>
          <a:prstGeom prst="rightArrow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427095" y="5544235"/>
            <a:ext cx="233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DAMPED STRUCTURES</a:t>
            </a:r>
          </a:p>
        </p:txBody>
      </p:sp>
      <p:sp>
        <p:nvSpPr>
          <p:cNvPr id="16" name="Ovale 15"/>
          <p:cNvSpPr/>
          <p:nvPr/>
        </p:nvSpPr>
        <p:spPr>
          <a:xfrm>
            <a:off x="3941930" y="908720"/>
            <a:ext cx="450050" cy="1080119"/>
          </a:xfrm>
          <a:prstGeom prst="ellips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 rot="5400000">
            <a:off x="7022213" y="-691516"/>
            <a:ext cx="292533" cy="3898049"/>
          </a:xfrm>
          <a:prstGeom prst="ellips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1691680" y="1988839"/>
            <a:ext cx="2475275" cy="3195356"/>
          </a:xfrm>
          <a:prstGeom prst="straightConnector1">
            <a:avLst/>
          </a:prstGeom>
          <a:ln w="34925">
            <a:solidFill>
              <a:schemeClr val="accent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7" idx="4"/>
          </p:cNvCxnSpPr>
          <p:nvPr/>
        </p:nvCxnSpPr>
        <p:spPr>
          <a:xfrm flipH="1">
            <a:off x="1691681" y="1257509"/>
            <a:ext cx="3527774" cy="3926686"/>
          </a:xfrm>
          <a:prstGeom prst="straightConnector1">
            <a:avLst/>
          </a:prstGeom>
          <a:ln w="34925">
            <a:solidFill>
              <a:schemeClr val="accent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8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/>
      <p:bldP spid="14" grpId="0" animBg="1"/>
      <p:bldP spid="15" grpId="0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" y="404664"/>
            <a:ext cx="2880187" cy="265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1500" y="3386047"/>
            <a:ext cx="4211960" cy="34163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Advantages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1. Strong damping of all modes above waveguide cut-off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2. Possibility of tuning the cells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3. Good cooling possibility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Disadvantages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Machining: need a 3D milling machine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Multipole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field components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octupole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 but not critical at least for CLIC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81990" y="3429000"/>
            <a:ext cx="46985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Advantages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Easy machining of cells (turning)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2D geometry: no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multipole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field components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Disadvantages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1. Critical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e.m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. design: notch filter can reflect also  other modes.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2. Not possible to tune the structure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4. Cooling  at 100 Hz, long pulse length (?)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81690" y="-1"/>
            <a:ext cx="5642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Damping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of dipole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modes choice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1907770" y="993228"/>
            <a:ext cx="1404090" cy="15322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35" y="894192"/>
            <a:ext cx="3873069" cy="230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3239851" y="786408"/>
            <a:ext cx="2232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Dipoles modes propagate in the waveguide and dissipate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into a load </a:t>
            </a:r>
          </a:p>
        </p:txBody>
      </p:sp>
      <p:sp>
        <p:nvSpPr>
          <p:cNvPr id="4" name="Rettangolo 3"/>
          <p:cNvSpPr/>
          <p:nvPr/>
        </p:nvSpPr>
        <p:spPr>
          <a:xfrm>
            <a:off x="79993" y="2887405"/>
            <a:ext cx="3655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CLIC structures X-band, high gradient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655564" y="3072071"/>
            <a:ext cx="268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C-Band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structures Spring-8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09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00036" y="-7661"/>
            <a:ext cx="7882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ELI Damped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structure HFSS and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GdFidL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simulations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0433" t="8323" r="26106"/>
          <a:stretch/>
        </p:blipFill>
        <p:spPr bwMode="auto">
          <a:xfrm>
            <a:off x="213804" y="683695"/>
            <a:ext cx="29949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34" y="515559"/>
            <a:ext cx="5056353" cy="3274114"/>
          </a:xfrm>
          <a:prstGeom prst="rect">
            <a:avLst/>
          </a:prstGeom>
        </p:spPr>
      </p:pic>
      <p:cxnSp>
        <p:nvCxnSpPr>
          <p:cNvPr id="22" name="Connettore 2 21"/>
          <p:cNvCxnSpPr/>
          <p:nvPr/>
        </p:nvCxnSpPr>
        <p:spPr>
          <a:xfrm>
            <a:off x="1581956" y="744666"/>
            <a:ext cx="360040" cy="5040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 flipV="1">
            <a:off x="2158020" y="1533381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446052" y="1821413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w</a:t>
            </a:r>
          </a:p>
        </p:txBody>
      </p:sp>
      <p:cxnSp>
        <p:nvCxnSpPr>
          <p:cNvPr id="25" name="Connettore 2 24"/>
          <p:cNvCxnSpPr/>
          <p:nvPr/>
        </p:nvCxnSpPr>
        <p:spPr>
          <a:xfrm flipH="1">
            <a:off x="6961247" y="626968"/>
            <a:ext cx="811874" cy="23303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7703550" y="412606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w=7 mm</a:t>
            </a:r>
          </a:p>
        </p:txBody>
      </p:sp>
      <p:cxnSp>
        <p:nvCxnSpPr>
          <p:cNvPr id="27" name="Connettore 2 26"/>
          <p:cNvCxnSpPr/>
          <p:nvPr/>
        </p:nvCxnSpPr>
        <p:spPr>
          <a:xfrm>
            <a:off x="4003225" y="796991"/>
            <a:ext cx="1935215" cy="3150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114967" y="44230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w=13 mm</a:t>
            </a:r>
          </a:p>
        </p:txBody>
      </p:sp>
      <p:sp>
        <p:nvSpPr>
          <p:cNvPr id="29" name="Parentesi graffa chiusa 28"/>
          <p:cNvSpPr/>
          <p:nvPr/>
        </p:nvSpPr>
        <p:spPr>
          <a:xfrm rot="16200000">
            <a:off x="6725391" y="2621892"/>
            <a:ext cx="324037" cy="1514910"/>
          </a:xfrm>
          <a:prstGeom prst="rightBrace">
            <a:avLst/>
          </a:prstGeom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246643" y="2599909"/>
            <a:ext cx="193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First dipole mode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passband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0" name="Immagine 6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4134" r="7162" b="1915"/>
          <a:stretch/>
        </p:blipFill>
        <p:spPr>
          <a:xfrm>
            <a:off x="-14230" y="3909455"/>
            <a:ext cx="5197087" cy="2937820"/>
          </a:xfrm>
          <a:prstGeom prst="rect">
            <a:avLst/>
          </a:prstGeom>
        </p:spPr>
      </p:pic>
      <p:pic>
        <p:nvPicPr>
          <p:cNvPr id="71" name="Immagine 7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4520" r="6832"/>
          <a:stretch/>
        </p:blipFill>
        <p:spPr>
          <a:xfrm>
            <a:off x="5472100" y="4769290"/>
            <a:ext cx="3651984" cy="2088710"/>
          </a:xfrm>
          <a:prstGeom prst="rect">
            <a:avLst/>
          </a:prstGeom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2321"/>
          <a:stretch/>
        </p:blipFill>
        <p:spPr bwMode="auto">
          <a:xfrm>
            <a:off x="3221266" y="3933047"/>
            <a:ext cx="2717174" cy="143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0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12208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ACCELERATING STRUCTURES FINAL DESIGN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" y="1381271"/>
            <a:ext cx="3051789" cy="28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24" y="4133543"/>
            <a:ext cx="2450601" cy="266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8" y="4041542"/>
            <a:ext cx="3242807" cy="271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99" y="1323405"/>
            <a:ext cx="2273354" cy="275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52322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The </a:t>
            </a:r>
            <a:r>
              <a:rPr lang="it-IT" sz="1400" dirty="0" err="1" smtClean="0"/>
              <a:t>power</a:t>
            </a:r>
            <a:r>
              <a:rPr lang="it-IT" sz="1400" dirty="0" smtClean="0"/>
              <a:t> </a:t>
            </a:r>
            <a:r>
              <a:rPr lang="it-IT" sz="1400" dirty="0" err="1" smtClean="0"/>
              <a:t>released</a:t>
            </a:r>
            <a:r>
              <a:rPr lang="it-IT" sz="1400" dirty="0" smtClean="0"/>
              <a:t> by the </a:t>
            </a:r>
            <a:r>
              <a:rPr lang="it-IT" sz="1400" dirty="0" err="1" smtClean="0"/>
              <a:t>beam</a:t>
            </a:r>
            <a:r>
              <a:rPr lang="it-IT" sz="1400" dirty="0" smtClean="0"/>
              <a:t> on the </a:t>
            </a:r>
            <a:r>
              <a:rPr lang="it-IT" sz="1400" dirty="0" err="1" smtClean="0"/>
              <a:t>dipole</a:t>
            </a:r>
            <a:r>
              <a:rPr lang="it-IT" sz="1400" dirty="0" smtClean="0"/>
              <a:t> </a:t>
            </a:r>
            <a:r>
              <a:rPr lang="it-IT" sz="1400" dirty="0" err="1" smtClean="0"/>
              <a:t>modes</a:t>
            </a:r>
            <a:r>
              <a:rPr lang="it-IT" sz="1400" dirty="0" smtClean="0"/>
              <a:t> </a:t>
            </a:r>
            <a:r>
              <a:rPr lang="it-IT" sz="1400" b="1" dirty="0" err="1" smtClean="0"/>
              <a:t>is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dissipated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into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SiC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absorbers</a:t>
            </a:r>
            <a:r>
              <a:rPr lang="it-IT" sz="1400" dirty="0" smtClean="0"/>
              <a:t>. </a:t>
            </a:r>
            <a:r>
              <a:rPr lang="it-IT" sz="1400" dirty="0" err="1" smtClean="0"/>
              <a:t>Several</a:t>
            </a:r>
            <a:r>
              <a:rPr lang="it-IT" sz="1400" dirty="0" smtClean="0"/>
              <a:t> </a:t>
            </a:r>
            <a:r>
              <a:rPr lang="it-IT" sz="1400" dirty="0" err="1" smtClean="0"/>
              <a:t>different</a:t>
            </a:r>
            <a:r>
              <a:rPr lang="it-IT" sz="1400" dirty="0" smtClean="0"/>
              <a:t> </a:t>
            </a:r>
            <a:r>
              <a:rPr lang="it-IT" sz="1400" dirty="0" err="1" smtClean="0"/>
              <a:t>solutions</a:t>
            </a:r>
            <a:r>
              <a:rPr lang="it-IT" sz="1400" dirty="0" smtClean="0"/>
              <a:t> are </a:t>
            </a:r>
            <a:r>
              <a:rPr lang="it-IT" sz="1400" dirty="0" err="1" smtClean="0"/>
              <a:t>possible</a:t>
            </a:r>
            <a:r>
              <a:rPr lang="it-IT" sz="1400" dirty="0"/>
              <a:t> </a:t>
            </a:r>
            <a:r>
              <a:rPr lang="it-IT" sz="1400" dirty="0" smtClean="0"/>
              <a:t>to design the </a:t>
            </a:r>
            <a:r>
              <a:rPr lang="it-IT" sz="1400" dirty="0" err="1" smtClean="0"/>
              <a:t>absorber</a:t>
            </a:r>
            <a:r>
              <a:rPr lang="it-IT" sz="1400" dirty="0" smtClean="0"/>
              <a:t>. </a:t>
            </a:r>
            <a:r>
              <a:rPr lang="it-IT" sz="1400" b="1" dirty="0" smtClean="0"/>
              <a:t>The </a:t>
            </a:r>
            <a:r>
              <a:rPr lang="it-IT" sz="1400" b="1" dirty="0" err="1" smtClean="0"/>
              <a:t>final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geometry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has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been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optimized</a:t>
            </a:r>
            <a:r>
              <a:rPr lang="it-IT" sz="1400" b="1" dirty="0" smtClean="0"/>
              <a:t> to:</a:t>
            </a:r>
          </a:p>
          <a:p>
            <a:pPr marL="285750" indent="-285750" algn="just">
              <a:buFontTx/>
              <a:buChar char="-"/>
            </a:pPr>
            <a:r>
              <a:rPr lang="it-IT" sz="1400" b="1" dirty="0" err="1" smtClean="0"/>
              <a:t>simplify</a:t>
            </a:r>
            <a:r>
              <a:rPr lang="it-IT" sz="1400" b="1" dirty="0" smtClean="0"/>
              <a:t> the </a:t>
            </a:r>
            <a:r>
              <a:rPr lang="it-IT" sz="1400" b="1" dirty="0" err="1" smtClean="0"/>
              <a:t>realization</a:t>
            </a:r>
            <a:r>
              <a:rPr lang="it-IT" sz="1400" b="1" dirty="0" smtClean="0"/>
              <a:t> procedure and the </a:t>
            </a:r>
            <a:r>
              <a:rPr lang="it-IT" sz="1400" b="1" dirty="0" err="1" smtClean="0"/>
              <a:t>overall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cost</a:t>
            </a:r>
            <a:r>
              <a:rPr lang="it-IT" sz="1400" b="1" dirty="0" smtClean="0"/>
              <a:t> of the </a:t>
            </a:r>
            <a:r>
              <a:rPr lang="it-IT" sz="1400" b="1" dirty="0" err="1" smtClean="0"/>
              <a:t>structures</a:t>
            </a:r>
            <a:r>
              <a:rPr lang="it-IT" sz="1400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it-IT" sz="1400" b="1" dirty="0" smtClean="0"/>
              <a:t>Reduce the </a:t>
            </a:r>
            <a:r>
              <a:rPr lang="it-IT" sz="1400" b="1" dirty="0" err="1" smtClean="0"/>
              <a:t>transverse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size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dimensions</a:t>
            </a:r>
            <a:r>
              <a:rPr lang="it-IT" sz="1400" b="1" dirty="0" smtClean="0"/>
              <a:t> </a:t>
            </a:r>
            <a:r>
              <a:rPr lang="it-IT" sz="1400" dirty="0" smtClean="0"/>
              <a:t>to </a:t>
            </a:r>
            <a:r>
              <a:rPr lang="it-IT" sz="1400" dirty="0" err="1" smtClean="0"/>
              <a:t>allow</a:t>
            </a:r>
            <a:r>
              <a:rPr lang="it-IT" sz="1400" dirty="0" smtClean="0"/>
              <a:t> </a:t>
            </a:r>
            <a:r>
              <a:rPr lang="it-IT" sz="1400" dirty="0" err="1" smtClean="0"/>
              <a:t>solenoids</a:t>
            </a:r>
            <a:r>
              <a:rPr lang="it-IT" sz="1400" dirty="0" smtClean="0"/>
              <a:t> </a:t>
            </a:r>
            <a:r>
              <a:rPr lang="it-IT" sz="1400" dirty="0" err="1" smtClean="0"/>
              <a:t>positioning</a:t>
            </a:r>
            <a:endParaRPr lang="en-US" sz="1400" dirty="0"/>
          </a:p>
        </p:txBody>
      </p:sp>
      <p:sp>
        <p:nvSpPr>
          <p:cNvPr id="5" name="Rettangolo 4"/>
          <p:cNvSpPr/>
          <p:nvPr/>
        </p:nvSpPr>
        <p:spPr>
          <a:xfrm>
            <a:off x="5697125" y="1583795"/>
            <a:ext cx="3330370" cy="5158281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5923684" y="1581922"/>
            <a:ext cx="288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r>
              <a:rPr lang="it-IT" dirty="0" smtClean="0"/>
              <a:t> (CLIC-</a:t>
            </a:r>
            <a:r>
              <a:rPr lang="it-IT" dirty="0" err="1" smtClean="0"/>
              <a:t>type</a:t>
            </a:r>
            <a:r>
              <a:rPr lang="it-IT" dirty="0" smtClean="0"/>
              <a:t>)</a:t>
            </a:r>
            <a:endParaRPr lang="en-US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03" y="2991629"/>
            <a:ext cx="1452399" cy="128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/>
          <a:stretch/>
        </p:blipFill>
        <p:spPr bwMode="auto">
          <a:xfrm>
            <a:off x="5727702" y="1945446"/>
            <a:ext cx="1738534" cy="150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10680" r="8748" b="6314"/>
          <a:stretch/>
        </p:blipFill>
        <p:spPr bwMode="auto">
          <a:xfrm>
            <a:off x="7092279" y="3160157"/>
            <a:ext cx="1874067" cy="216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/>
          <a:stretch/>
        </p:blipFill>
        <p:spPr bwMode="auto">
          <a:xfrm>
            <a:off x="5994828" y="4689140"/>
            <a:ext cx="937033" cy="195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ttore 2 7"/>
          <p:cNvCxnSpPr/>
          <p:nvPr/>
        </p:nvCxnSpPr>
        <p:spPr>
          <a:xfrm flipH="1">
            <a:off x="3063202" y="3203975"/>
            <a:ext cx="113643" cy="2422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985801" y="2626992"/>
            <a:ext cx="109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New </a:t>
            </a:r>
            <a:r>
              <a:rPr lang="it-IT" sz="1600" dirty="0" err="1" smtClean="0"/>
              <a:t>absorber</a:t>
            </a:r>
            <a:endParaRPr lang="en-US" sz="1600" dirty="0"/>
          </a:p>
        </p:txBody>
      </p:sp>
      <p:cxnSp>
        <p:nvCxnSpPr>
          <p:cNvPr id="21" name="Connettore 2 20"/>
          <p:cNvCxnSpPr/>
          <p:nvPr/>
        </p:nvCxnSpPr>
        <p:spPr>
          <a:xfrm flipH="1" flipV="1">
            <a:off x="7466236" y="2376291"/>
            <a:ext cx="272217" cy="677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7715702" y="2117798"/>
            <a:ext cx="109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old</a:t>
            </a:r>
            <a:r>
              <a:rPr lang="it-IT" sz="1600" dirty="0" smtClean="0"/>
              <a:t> </a:t>
            </a:r>
            <a:r>
              <a:rPr lang="it-IT" sz="1600" dirty="0" err="1" smtClean="0"/>
              <a:t>absorber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6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Input/output couplers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863715"/>
            <a:ext cx="5377315" cy="36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68" y="1261019"/>
            <a:ext cx="2832732" cy="230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4689140"/>
            <a:ext cx="8194343" cy="188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2 6"/>
          <p:cNvCxnSpPr/>
          <p:nvPr/>
        </p:nvCxnSpPr>
        <p:spPr>
          <a:xfrm flipH="1">
            <a:off x="1016605" y="458670"/>
            <a:ext cx="2025225" cy="63007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031940" y="458670"/>
            <a:ext cx="630070" cy="30153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7262342" y="1358770"/>
            <a:ext cx="187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Integrated</a:t>
            </a:r>
            <a:r>
              <a:rPr lang="it-IT" dirty="0" smtClean="0"/>
              <a:t> </a:t>
            </a:r>
            <a:r>
              <a:rPr lang="it-IT" dirty="0" err="1" smtClean="0"/>
              <a:t>splitter</a:t>
            </a:r>
            <a:endParaRPr lang="en-US" dirty="0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7767355" y="1728102"/>
            <a:ext cx="270030" cy="39575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9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31740" y="79250"/>
            <a:ext cx="513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ELI Damped structure: parameters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891736"/>
              </p:ext>
            </p:extLst>
          </p:nvPr>
        </p:nvGraphicFramePr>
        <p:xfrm>
          <a:off x="467544" y="602470"/>
          <a:ext cx="7983887" cy="5845664"/>
        </p:xfrm>
        <a:graphic>
          <a:graphicData uri="http://schemas.openxmlformats.org/drawingml/2006/table">
            <a:tbl>
              <a:tblPr/>
              <a:tblGrid>
                <a:gridCol w="4176464"/>
                <a:gridCol w="3807423"/>
              </a:tblGrid>
              <a:tr h="336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PARAMETER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VALUE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Type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TW- quasi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constant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gradient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102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cells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Frequency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(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</a:t>
                      </a:r>
                      <a:r>
                        <a:rPr kumimoji="0" lang="it-IT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RF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5.712 [GHz]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Phase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advance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per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cell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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/3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Structure Length included couplers (L)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1.8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Iris aperture (a)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6.8-5.8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group velocity (v</a:t>
                      </a:r>
                      <a:r>
                        <a:rPr kumimoji="0" lang="en-GB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/c):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0.034-0.013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Quality factor (Q)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Shunt impedance per unit length (r)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67-73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[M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/m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]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Filling time (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/>
                        </a:rPr>
                        <a:t>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310 [ns]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peak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acc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2.1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peak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acc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4.3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/>
                        </a:rPr>
                        <a:t>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[A/V]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/>
                          <a:cs typeface="Times New Roman"/>
                        </a:rPr>
                        <a:t>RF input power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40 MW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/>
                          <a:cs typeface="Times New Roman"/>
                        </a:rPr>
                        <a:t>Pulse duration for beam acceleration (</a:t>
                      </a:r>
                      <a:r>
                        <a:rPr lang="en-US" sz="1600">
                          <a:effectLst/>
                          <a:latin typeface="+mj-lt"/>
                          <a:ea typeface="Calibri"/>
                          <a:cs typeface="Times New Roman"/>
                          <a:sym typeface="Symbol"/>
                        </a:rPr>
                        <a:t></a:t>
                      </a:r>
                      <a:r>
                        <a:rPr lang="en-US" sz="1600" baseline="-25000">
                          <a:effectLst/>
                          <a:latin typeface="+mj-lt"/>
                          <a:ea typeface="Calibri"/>
                          <a:cs typeface="Times New Roman"/>
                        </a:rPr>
                        <a:t>BEAM</a:t>
                      </a:r>
                      <a:r>
                        <a:rPr lang="en-US" sz="1600"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&lt;512 ns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Output power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0.3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in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r>
                        <a:rPr kumimoji="0" lang="en-GB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ACC_average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@ P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=40 MW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33 MV/m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/>
                          <a:cs typeface="Calibri"/>
                        </a:rPr>
                        <a:t>Rep. Rate (f</a:t>
                      </a:r>
                      <a:r>
                        <a:rPr lang="en-US" sz="1600" baseline="-25000">
                          <a:effectLst/>
                          <a:latin typeface="+mj-lt"/>
                          <a:ea typeface="Calibri"/>
                          <a:cs typeface="Calibri"/>
                        </a:rPr>
                        <a:t>rep</a:t>
                      </a:r>
                      <a:r>
                        <a:rPr lang="en-US" sz="1600">
                          <a:effectLst/>
                          <a:latin typeface="+mj-lt"/>
                          <a:ea typeface="Calibri"/>
                          <a:cs typeface="Calibri"/>
                        </a:rPr>
                        <a:t>)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libri"/>
                          <a:cs typeface="Calibri"/>
                        </a:rPr>
                        <a:t>100 Hz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Average dissipated power @ 100 Hz,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P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=40 MW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2.3 [kW]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8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96625" y="23771"/>
            <a:ext cx="683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C-BAND STRUCTURE DESIGN: BBU STUDIES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78336" y="2091333"/>
            <a:ext cx="5855134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TRANSVERSE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 EFFECTS </a:t>
            </a:r>
            <a:r>
              <a:rPr lang="en-US" b="1" i="1" dirty="0">
                <a:solidFill>
                  <a:prstClr val="black"/>
                </a:solidFill>
                <a:sym typeface="Symbol"/>
              </a:rPr>
              <a:t> </a:t>
            </a:r>
            <a:r>
              <a:rPr lang="en-US" b="1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Cumulative </a:t>
            </a:r>
            <a:r>
              <a:rPr lang="en-US" dirty="0">
                <a:solidFill>
                  <a:prstClr val="black"/>
                </a:solidFill>
              </a:rPr>
              <a:t>beam </a:t>
            </a:r>
            <a:r>
              <a:rPr lang="en-US" dirty="0" smtClean="0">
                <a:solidFill>
                  <a:prstClr val="black"/>
                </a:solidFill>
              </a:rPr>
              <a:t>break-up (BBU)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04353" y="1685765"/>
            <a:ext cx="479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LONGITUDINAL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 EFFECTS </a:t>
            </a:r>
            <a:r>
              <a:rPr lang="en-US" b="1" i="1" dirty="0" smtClean="0">
                <a:solidFill>
                  <a:prstClr val="black"/>
                </a:solidFill>
                <a:latin typeface="Calibri"/>
                <a:sym typeface="Symbol"/>
              </a:rPr>
              <a:t>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beam loading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5498" y="485436"/>
            <a:ext cx="9149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ELI-NP operates in multi-bunch mode. The </a:t>
            </a:r>
            <a:r>
              <a:rPr lang="en-US" dirty="0"/>
              <a:t>passage of electron bunches through accelerating structures excites electromagnetic </a:t>
            </a:r>
            <a:r>
              <a:rPr lang="en-US" dirty="0" err="1"/>
              <a:t>wakefield</a:t>
            </a:r>
            <a:r>
              <a:rPr lang="en-US" dirty="0"/>
              <a:t>. This field can have </a:t>
            </a:r>
            <a:r>
              <a:rPr lang="en-US" b="1" dirty="0"/>
              <a:t>longitudinal and transverse components </a:t>
            </a:r>
            <a:r>
              <a:rPr lang="en-US" dirty="0"/>
              <a:t>and, interacting with subsequent bunches, can affect the longitudinal and the transverse beam dynamics.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4870" y="3745720"/>
            <a:ext cx="177721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</a:rPr>
              <a:t>Injector S-band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283223" y="3745720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443735" y="3745720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580375" y="3737522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arentesi graffa aperta 13"/>
          <p:cNvSpPr/>
          <p:nvPr/>
        </p:nvSpPr>
        <p:spPr>
          <a:xfrm rot="16200000">
            <a:off x="4593114" y="2002925"/>
            <a:ext cx="367144" cy="499994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386996" y="4677178"/>
            <a:ext cx="242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Booster LINAC (C-band)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629261" y="3777078"/>
            <a:ext cx="104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Ideal axis</a:t>
            </a:r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1812084" y="3862512"/>
            <a:ext cx="471139" cy="148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923477" y="5046510"/>
            <a:ext cx="1915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Beam injection conditions at the entrance of the linac booster (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y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IN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,y’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6230176" y="4837354"/>
            <a:ext cx="51794" cy="202064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5022051" y="6184552"/>
            <a:ext cx="293631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7838074" y="617526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y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OUT</a:t>
            </a:r>
            <a:endParaRPr lang="en-US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266632" y="4649736"/>
            <a:ext cx="62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y’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OUT</a:t>
            </a:r>
            <a:endParaRPr lang="en-US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e 22"/>
          <p:cNvSpPr/>
          <p:nvPr/>
        </p:nvSpPr>
        <p:spPr>
          <a:xfrm>
            <a:off x="7046816" y="5545481"/>
            <a:ext cx="144016" cy="1637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605903" y="5135212"/>
            <a:ext cx="158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Phase space @ LINAC exit</a:t>
            </a:r>
          </a:p>
        </p:txBody>
      </p:sp>
      <p:sp>
        <p:nvSpPr>
          <p:cNvPr id="25" name="Ovale 24"/>
          <p:cNvSpPr/>
          <p:nvPr/>
        </p:nvSpPr>
        <p:spPr>
          <a:xfrm>
            <a:off x="7506183" y="5157005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375724" y="3291315"/>
            <a:ext cx="3000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E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acc</a:t>
            </a:r>
            <a:r>
              <a:rPr lang="en-US" dirty="0">
                <a:solidFill>
                  <a:prstClr val="black"/>
                </a:solidFill>
                <a:latin typeface="Calibri"/>
                <a:sym typeface="Symbol"/>
              </a:rPr>
              <a:t>=average accelerating field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66616" y="4280611"/>
            <a:ext cx="2037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E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inj</a:t>
            </a:r>
            <a:r>
              <a:rPr lang="en-US" dirty="0">
                <a:solidFill>
                  <a:prstClr val="black"/>
                </a:solidFill>
                <a:latin typeface="Calibri"/>
                <a:sym typeface="Symbol"/>
              </a:rPr>
              <a:t>=beam energy after injector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-18510" y="2460665"/>
            <a:ext cx="9117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Analytical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approaches can be used to evaluate the beam breakup effects (for example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Mosnier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theory).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Tracking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codes </a:t>
            </a:r>
          </a:p>
        </p:txBody>
      </p:sp>
      <p:cxnSp>
        <p:nvCxnSpPr>
          <p:cNvPr id="29" name="Connettore 2 28"/>
          <p:cNvCxnSpPr>
            <a:stCxn id="18" idx="0"/>
          </p:cNvCxnSpPr>
          <p:nvPr/>
        </p:nvCxnSpPr>
        <p:spPr>
          <a:xfrm flipV="1">
            <a:off x="1881226" y="4106854"/>
            <a:ext cx="322885" cy="9396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6437691" y="3749086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Connettore 1 30"/>
          <p:cNvCxnSpPr>
            <a:stCxn id="10" idx="3"/>
          </p:cNvCxnSpPr>
          <p:nvPr/>
        </p:nvCxnSpPr>
        <p:spPr>
          <a:xfrm>
            <a:off x="1812084" y="3961744"/>
            <a:ext cx="5844321" cy="3366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6317364" y="3010638"/>
            <a:ext cx="278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Beam output positions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y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OUT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,y’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OUT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34" name="Connettore 2 33"/>
          <p:cNvCxnSpPr/>
          <p:nvPr/>
        </p:nvCxnSpPr>
        <p:spPr>
          <a:xfrm flipV="1">
            <a:off x="7301787" y="3606350"/>
            <a:ext cx="517519" cy="227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igura a mano libera 34"/>
          <p:cNvSpPr/>
          <p:nvPr/>
        </p:nvSpPr>
        <p:spPr>
          <a:xfrm>
            <a:off x="2284850" y="3778798"/>
            <a:ext cx="5000625" cy="392482"/>
          </a:xfrm>
          <a:custGeom>
            <a:avLst/>
            <a:gdLst>
              <a:gd name="connsiteX0" fmla="*/ 0 w 5000625"/>
              <a:gd name="connsiteY0" fmla="*/ 85657 h 392482"/>
              <a:gd name="connsiteX1" fmla="*/ 333375 w 5000625"/>
              <a:gd name="connsiteY1" fmla="*/ 9457 h 392482"/>
              <a:gd name="connsiteX2" fmla="*/ 790575 w 5000625"/>
              <a:gd name="connsiteY2" fmla="*/ 276157 h 392482"/>
              <a:gd name="connsiteX3" fmla="*/ 1209675 w 5000625"/>
              <a:gd name="connsiteY3" fmla="*/ 114232 h 392482"/>
              <a:gd name="connsiteX4" fmla="*/ 1390650 w 5000625"/>
              <a:gd name="connsiteY4" fmla="*/ 28507 h 392482"/>
              <a:gd name="connsiteX5" fmla="*/ 1533525 w 5000625"/>
              <a:gd name="connsiteY5" fmla="*/ 18982 h 392482"/>
              <a:gd name="connsiteX6" fmla="*/ 1743075 w 5000625"/>
              <a:gd name="connsiteY6" fmla="*/ 85657 h 392482"/>
              <a:gd name="connsiteX7" fmla="*/ 2009775 w 5000625"/>
              <a:gd name="connsiteY7" fmla="*/ 323782 h 392482"/>
              <a:gd name="connsiteX8" fmla="*/ 2371725 w 5000625"/>
              <a:gd name="connsiteY8" fmla="*/ 304732 h 392482"/>
              <a:gd name="connsiteX9" fmla="*/ 2647950 w 5000625"/>
              <a:gd name="connsiteY9" fmla="*/ 104707 h 392482"/>
              <a:gd name="connsiteX10" fmla="*/ 2990850 w 5000625"/>
              <a:gd name="connsiteY10" fmla="*/ 18982 h 392482"/>
              <a:gd name="connsiteX11" fmla="*/ 3409950 w 5000625"/>
              <a:gd name="connsiteY11" fmla="*/ 180907 h 392482"/>
              <a:gd name="connsiteX12" fmla="*/ 3752850 w 5000625"/>
              <a:gd name="connsiteY12" fmla="*/ 371407 h 392482"/>
              <a:gd name="connsiteX13" fmla="*/ 4200525 w 5000625"/>
              <a:gd name="connsiteY13" fmla="*/ 352357 h 392482"/>
              <a:gd name="connsiteX14" fmla="*/ 5000625 w 5000625"/>
              <a:gd name="connsiteY14" fmla="*/ 57082 h 39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00625" h="392482">
                <a:moveTo>
                  <a:pt x="0" y="85657"/>
                </a:moveTo>
                <a:cubicBezTo>
                  <a:pt x="100806" y="31682"/>
                  <a:pt x="201613" y="-22293"/>
                  <a:pt x="333375" y="9457"/>
                </a:cubicBezTo>
                <a:cubicBezTo>
                  <a:pt x="465137" y="41207"/>
                  <a:pt x="644525" y="258695"/>
                  <a:pt x="790575" y="276157"/>
                </a:cubicBezTo>
                <a:cubicBezTo>
                  <a:pt x="936625" y="293619"/>
                  <a:pt x="1109663" y="155507"/>
                  <a:pt x="1209675" y="114232"/>
                </a:cubicBezTo>
                <a:cubicBezTo>
                  <a:pt x="1309688" y="72957"/>
                  <a:pt x="1336675" y="44382"/>
                  <a:pt x="1390650" y="28507"/>
                </a:cubicBezTo>
                <a:cubicBezTo>
                  <a:pt x="1444625" y="12632"/>
                  <a:pt x="1474788" y="9457"/>
                  <a:pt x="1533525" y="18982"/>
                </a:cubicBezTo>
                <a:cubicBezTo>
                  <a:pt x="1592263" y="28507"/>
                  <a:pt x="1663700" y="34857"/>
                  <a:pt x="1743075" y="85657"/>
                </a:cubicBezTo>
                <a:cubicBezTo>
                  <a:pt x="1822450" y="136457"/>
                  <a:pt x="1905000" y="287270"/>
                  <a:pt x="2009775" y="323782"/>
                </a:cubicBezTo>
                <a:cubicBezTo>
                  <a:pt x="2114550" y="360294"/>
                  <a:pt x="2265363" y="341245"/>
                  <a:pt x="2371725" y="304732"/>
                </a:cubicBezTo>
                <a:cubicBezTo>
                  <a:pt x="2478088" y="268220"/>
                  <a:pt x="2544763" y="152332"/>
                  <a:pt x="2647950" y="104707"/>
                </a:cubicBezTo>
                <a:cubicBezTo>
                  <a:pt x="2751137" y="57082"/>
                  <a:pt x="2863850" y="6282"/>
                  <a:pt x="2990850" y="18982"/>
                </a:cubicBezTo>
                <a:cubicBezTo>
                  <a:pt x="3117850" y="31682"/>
                  <a:pt x="3282950" y="122170"/>
                  <a:pt x="3409950" y="180907"/>
                </a:cubicBezTo>
                <a:cubicBezTo>
                  <a:pt x="3536950" y="239645"/>
                  <a:pt x="3621088" y="342832"/>
                  <a:pt x="3752850" y="371407"/>
                </a:cubicBezTo>
                <a:cubicBezTo>
                  <a:pt x="3884613" y="399982"/>
                  <a:pt x="3992563" y="404744"/>
                  <a:pt x="4200525" y="352357"/>
                </a:cubicBezTo>
                <a:cubicBezTo>
                  <a:pt x="4408487" y="299970"/>
                  <a:pt x="4704556" y="178526"/>
                  <a:pt x="5000625" y="5708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Ovale 35"/>
          <p:cNvSpPr/>
          <p:nvPr/>
        </p:nvSpPr>
        <p:spPr>
          <a:xfrm>
            <a:off x="7118824" y="5238880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37" name="Ovale 36"/>
          <p:cNvSpPr/>
          <p:nvPr/>
        </p:nvSpPr>
        <p:spPr>
          <a:xfrm>
            <a:off x="6768637" y="5136012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38" name="Ovale 37"/>
          <p:cNvSpPr/>
          <p:nvPr/>
        </p:nvSpPr>
        <p:spPr>
          <a:xfrm>
            <a:off x="6755248" y="5617794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39" name="Ovale 38"/>
          <p:cNvSpPr/>
          <p:nvPr/>
        </p:nvSpPr>
        <p:spPr>
          <a:xfrm>
            <a:off x="7266218" y="5766165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40" name="Ovale 39"/>
          <p:cNvSpPr/>
          <p:nvPr/>
        </p:nvSpPr>
        <p:spPr>
          <a:xfrm>
            <a:off x="7674140" y="5783010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cxnSp>
        <p:nvCxnSpPr>
          <p:cNvPr id="41" name="Connettore 2 40"/>
          <p:cNvCxnSpPr>
            <a:endCxn id="23" idx="6"/>
          </p:cNvCxnSpPr>
          <p:nvPr/>
        </p:nvCxnSpPr>
        <p:spPr>
          <a:xfrm flipH="1">
            <a:off x="7190832" y="5238880"/>
            <a:ext cx="1089121" cy="38847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6990910" y="4677178"/>
            <a:ext cx="215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baseline="30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bunch of the train</a:t>
            </a:r>
          </a:p>
        </p:txBody>
      </p:sp>
      <p:cxnSp>
        <p:nvCxnSpPr>
          <p:cNvPr id="43" name="Connettore 2 42"/>
          <p:cNvCxnSpPr>
            <a:endCxn id="40" idx="6"/>
          </p:cNvCxnSpPr>
          <p:nvPr/>
        </p:nvCxnSpPr>
        <p:spPr>
          <a:xfrm flipH="1">
            <a:off x="7818156" y="5699668"/>
            <a:ext cx="461797" cy="1652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7805410" y="5396833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Other bunches</a:t>
            </a:r>
          </a:p>
        </p:txBody>
      </p:sp>
      <p:sp>
        <p:nvSpPr>
          <p:cNvPr id="45" name="Ovale 44"/>
          <p:cNvSpPr/>
          <p:nvPr/>
        </p:nvSpPr>
        <p:spPr>
          <a:xfrm>
            <a:off x="6707454" y="5144499"/>
            <a:ext cx="966755" cy="912308"/>
          </a:xfrm>
          <a:prstGeom prst="ellips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6" name="Connettore 1 45"/>
          <p:cNvCxnSpPr>
            <a:stCxn id="45" idx="3"/>
          </p:cNvCxnSpPr>
          <p:nvPr/>
        </p:nvCxnSpPr>
        <p:spPr>
          <a:xfrm flipH="1">
            <a:off x="6057165" y="5923203"/>
            <a:ext cx="791867" cy="62138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4133311" y="6249154"/>
            <a:ext cx="205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Equivalent beam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emittance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increase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696477" y="2091333"/>
            <a:ext cx="5801830" cy="369332"/>
          </a:xfrm>
          <a:prstGeom prst="rect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1823E-7 L 0 -0.052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712837" y="15007"/>
            <a:ext cx="37183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Beam loading: approach</a:t>
            </a:r>
            <a:endParaRPr lang="en-US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7" y="2303875"/>
            <a:ext cx="8305922" cy="445549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673577"/>
              </p:ext>
            </p:extLst>
          </p:nvPr>
        </p:nvGraphicFramePr>
        <p:xfrm>
          <a:off x="251520" y="1311455"/>
          <a:ext cx="2907323" cy="76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Equazione" r:id="rId5" imgW="1828800" imgH="482600" progId="Equation.3">
                  <p:embed/>
                </p:oleObj>
              </mc:Choice>
              <mc:Fallback>
                <p:oleObj name="Equazione" r:id="rId5" imgW="1828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11455"/>
                        <a:ext cx="2907323" cy="765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59402"/>
              </p:ext>
            </p:extLst>
          </p:nvPr>
        </p:nvGraphicFramePr>
        <p:xfrm>
          <a:off x="4346975" y="1356460"/>
          <a:ext cx="3852096" cy="72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Equazione" r:id="rId7" imgW="2705100" imgH="508000" progId="Equation.3">
                  <p:embed/>
                </p:oleObj>
              </mc:Choice>
              <mc:Fallback>
                <p:oleObj name="Equazione" r:id="rId7" imgW="2705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975" y="1356460"/>
                        <a:ext cx="3852096" cy="722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-18510" y="53968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external voltage given by the RF generator and the </a:t>
            </a:r>
            <a:r>
              <a:rPr lang="en-US" sz="1600" b="1" dirty="0"/>
              <a:t>beam induced voltage in </a:t>
            </a:r>
            <a:r>
              <a:rPr lang="en-US" sz="1600" b="1" dirty="0" smtClean="0"/>
              <a:t>CI </a:t>
            </a:r>
            <a:r>
              <a:rPr lang="en-US" sz="1600" b="1" dirty="0"/>
              <a:t>struc</a:t>
            </a:r>
            <a:r>
              <a:rPr lang="en-US" sz="1600" dirty="0"/>
              <a:t>ture can be analytically calculated un the frequency domain </a:t>
            </a:r>
            <a:r>
              <a:rPr lang="en-US" sz="1600" dirty="0" smtClean="0"/>
              <a:t>[Wang,…] </a:t>
            </a:r>
            <a:r>
              <a:rPr lang="en-US" sz="1600" dirty="0"/>
              <a:t>and they are given by the following </a:t>
            </a:r>
            <a:r>
              <a:rPr lang="en-US" sz="1600" dirty="0" smtClean="0"/>
              <a:t>expressions: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44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438569" y="-23540"/>
            <a:ext cx="5691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Beam loading: possible compensation</a:t>
            </a:r>
            <a:endParaRPr lang="en-US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80"/>
            <a:ext cx="9144000" cy="2391909"/>
          </a:xfrm>
          <a:prstGeom prst="rect">
            <a:avLst/>
          </a:prstGeom>
        </p:spPr>
      </p:pic>
      <p:pic>
        <p:nvPicPr>
          <p:cNvPr id="8194" name="Picture 2" descr="C:\Users\David\Desktop\ELI\IPAC13\fig_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r="6076"/>
          <a:stretch/>
        </p:blipFill>
        <p:spPr bwMode="auto">
          <a:xfrm>
            <a:off x="4716015" y="3435986"/>
            <a:ext cx="4427985" cy="22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avid\Desktop\ELI\IPAC13\fig_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r="7030"/>
          <a:stretch/>
        </p:blipFill>
        <p:spPr bwMode="auto">
          <a:xfrm>
            <a:off x="-22364" y="3356992"/>
            <a:ext cx="4738379" cy="25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1440862" y="3164461"/>
            <a:ext cx="74973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it-IT" b="1" i="1" dirty="0" err="1" smtClean="0">
                <a:solidFill>
                  <a:srgbClr val="FF0000"/>
                </a:solidFill>
              </a:rPr>
              <a:t>Two</a:t>
            </a:r>
            <a:r>
              <a:rPr lang="it-IT" b="1" i="1" dirty="0" smtClean="0">
                <a:solidFill>
                  <a:srgbClr val="FF0000"/>
                </a:solidFill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</a:rPr>
              <a:t>lines</a:t>
            </a:r>
            <a:r>
              <a:rPr lang="it-IT" b="1" i="1" dirty="0" smtClean="0">
                <a:solidFill>
                  <a:srgbClr val="FF0000"/>
                </a:solidFill>
              </a:rPr>
              <a:t> of </a:t>
            </a:r>
            <a:r>
              <a:rPr lang="it-IT" b="1" i="1" dirty="0" err="1" smtClean="0">
                <a:solidFill>
                  <a:srgbClr val="FF0000"/>
                </a:solidFill>
              </a:rPr>
              <a:t>main</a:t>
            </a:r>
            <a:r>
              <a:rPr lang="it-IT" b="1" i="1" dirty="0" smtClean="0">
                <a:solidFill>
                  <a:srgbClr val="FF0000"/>
                </a:solidFill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</a:rPr>
              <a:t>activity</a:t>
            </a:r>
            <a:r>
              <a:rPr lang="it-IT" dirty="0" smtClean="0"/>
              <a:t>:</a:t>
            </a:r>
          </a:p>
          <a:p>
            <a:pPr marL="0" lvl="2" algn="just"/>
            <a:endParaRPr lang="it-IT" dirty="0"/>
          </a:p>
          <a:p>
            <a:pPr marL="0" lvl="2" algn="just"/>
            <a:r>
              <a:rPr lang="it-IT" dirty="0"/>
              <a:t>	</a:t>
            </a:r>
            <a:r>
              <a:rPr lang="it-IT" dirty="0" smtClean="0"/>
              <a:t>-</a:t>
            </a:r>
            <a:r>
              <a:rPr lang="it-IT" b="1" dirty="0" err="1" smtClean="0"/>
              <a:t>prototype</a:t>
            </a:r>
            <a:r>
              <a:rPr lang="it-IT" b="1" dirty="0" smtClean="0"/>
              <a:t> with a </a:t>
            </a:r>
            <a:r>
              <a:rPr lang="it-IT" b="1" dirty="0" err="1" smtClean="0"/>
              <a:t>reduced</a:t>
            </a:r>
            <a:r>
              <a:rPr lang="it-IT" b="1" dirty="0" smtClean="0"/>
              <a:t> </a:t>
            </a:r>
            <a:r>
              <a:rPr lang="it-IT" b="1" dirty="0" err="1" smtClean="0"/>
              <a:t>number</a:t>
            </a:r>
            <a:r>
              <a:rPr lang="it-IT" b="1" dirty="0" smtClean="0"/>
              <a:t> of </a:t>
            </a:r>
            <a:r>
              <a:rPr lang="it-IT" b="1" dirty="0" err="1" smtClean="0"/>
              <a:t>cells</a:t>
            </a:r>
            <a:r>
              <a:rPr lang="it-IT" b="1" dirty="0" smtClean="0"/>
              <a:t> </a:t>
            </a:r>
            <a:r>
              <a:rPr lang="it-IT" dirty="0" smtClean="0"/>
              <a:t>to:</a:t>
            </a:r>
          </a:p>
          <a:p>
            <a:pPr marL="0" lvl="2" algn="just"/>
            <a:r>
              <a:rPr lang="it-IT" dirty="0"/>
              <a:t>	</a:t>
            </a:r>
            <a:r>
              <a:rPr lang="it-IT" dirty="0" smtClean="0"/>
              <a:t>	</a:t>
            </a:r>
          </a:p>
          <a:p>
            <a:pPr marL="0" lvl="2" algn="just"/>
            <a:r>
              <a:rPr lang="it-IT" dirty="0"/>
              <a:t>	</a:t>
            </a:r>
            <a:r>
              <a:rPr lang="it-IT" dirty="0" smtClean="0"/>
              <a:t>	</a:t>
            </a:r>
            <a:r>
              <a:rPr lang="it-IT" dirty="0" smtClean="0">
                <a:sym typeface="Symbol"/>
              </a:rPr>
              <a:t></a:t>
            </a:r>
            <a:r>
              <a:rPr lang="en-US" dirty="0" smtClean="0"/>
              <a:t>Test </a:t>
            </a:r>
            <a:r>
              <a:rPr lang="en-US" dirty="0"/>
              <a:t>the effectiveness of the dipole mode damping </a:t>
            </a:r>
            <a:r>
              <a:rPr lang="en-US" dirty="0" smtClean="0"/>
              <a:t>		including </a:t>
            </a:r>
            <a:r>
              <a:rPr lang="en-US" dirty="0"/>
              <a:t>the test the </a:t>
            </a:r>
            <a:r>
              <a:rPr lang="en-US" dirty="0" smtClean="0"/>
              <a:t>absorbing </a:t>
            </a:r>
            <a:r>
              <a:rPr lang="en-US" dirty="0"/>
              <a:t>material </a:t>
            </a:r>
            <a:r>
              <a:rPr lang="en-US" dirty="0" smtClean="0"/>
              <a:t>performances</a:t>
            </a:r>
          </a:p>
          <a:p>
            <a:pPr marL="0" lvl="2" algn="just"/>
            <a:r>
              <a:rPr lang="en-US" dirty="0" smtClean="0"/>
              <a:t>		</a:t>
            </a:r>
            <a:r>
              <a:rPr lang="it-IT" dirty="0" smtClean="0">
                <a:sym typeface="Symbol"/>
              </a:rPr>
              <a:t> </a:t>
            </a:r>
            <a:r>
              <a:rPr lang="en-US" dirty="0" smtClean="0"/>
              <a:t>Test the vacuum </a:t>
            </a:r>
            <a:r>
              <a:rPr lang="en-US" dirty="0"/>
              <a:t>properties </a:t>
            </a:r>
            <a:r>
              <a:rPr lang="en-US" dirty="0" smtClean="0"/>
              <a:t>of the structure with 		absorbing material</a:t>
            </a:r>
          </a:p>
          <a:p>
            <a:pPr lvl="2" algn="just"/>
            <a:r>
              <a:rPr lang="en-US" dirty="0" smtClean="0"/>
              <a:t>	</a:t>
            </a:r>
            <a:r>
              <a:rPr lang="it-IT" dirty="0" smtClean="0">
                <a:sym typeface="Symbol"/>
              </a:rPr>
              <a:t> </a:t>
            </a:r>
            <a:r>
              <a:rPr lang="en-US" dirty="0" smtClean="0"/>
              <a:t>Perform the low power RF tests and the tuning of the 	structure</a:t>
            </a:r>
          </a:p>
          <a:p>
            <a:pPr lvl="2" algn="just"/>
            <a:r>
              <a:rPr lang="it-IT" dirty="0" smtClean="0">
                <a:sym typeface="Symbol"/>
              </a:rPr>
              <a:t>	</a:t>
            </a:r>
            <a:r>
              <a:rPr lang="en-US" dirty="0" smtClean="0"/>
              <a:t>Test the high </a:t>
            </a:r>
            <a:r>
              <a:rPr lang="en-US" dirty="0"/>
              <a:t>gradient </a:t>
            </a:r>
            <a:r>
              <a:rPr lang="en-US" dirty="0" smtClean="0"/>
              <a:t>performances of the structure</a:t>
            </a:r>
          </a:p>
          <a:p>
            <a:pPr marL="0" lvl="2" algn="just"/>
            <a:endParaRPr lang="it-IT" dirty="0"/>
          </a:p>
          <a:p>
            <a:pPr marL="0" lvl="2" algn="just"/>
            <a:r>
              <a:rPr lang="it-IT" dirty="0"/>
              <a:t>	-</a:t>
            </a:r>
            <a:r>
              <a:rPr lang="it-IT" b="1" dirty="0" err="1"/>
              <a:t>prototype</a:t>
            </a:r>
            <a:r>
              <a:rPr lang="it-IT" b="1" dirty="0"/>
              <a:t> </a:t>
            </a:r>
            <a:r>
              <a:rPr lang="it-IT" b="1" dirty="0" smtClean="0"/>
              <a:t>full scale w/o RF </a:t>
            </a:r>
            <a:r>
              <a:rPr lang="it-IT" b="1" dirty="0" err="1" smtClean="0"/>
              <a:t>only</a:t>
            </a:r>
            <a:r>
              <a:rPr lang="it-IT" b="1" dirty="0" smtClean="0"/>
              <a:t> for </a:t>
            </a:r>
            <a:r>
              <a:rPr lang="it-IT" b="1" dirty="0" err="1" smtClean="0"/>
              <a:t>brazing</a:t>
            </a:r>
            <a:r>
              <a:rPr lang="it-IT" b="1" dirty="0" smtClean="0"/>
              <a:t>/</a:t>
            </a:r>
            <a:r>
              <a:rPr lang="it-IT" b="1" dirty="0" err="1" smtClean="0"/>
              <a:t>mechanical</a:t>
            </a:r>
            <a:r>
              <a:rPr lang="it-IT" b="1" dirty="0" smtClean="0"/>
              <a:t> test</a:t>
            </a:r>
            <a:endParaRPr 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7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STRUCTURES REALIZATION AND PROTOTYPING</a:t>
            </a:r>
            <a:endParaRPr lang="en-US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25" y="523147"/>
            <a:ext cx="3394164" cy="25351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6" y="535656"/>
            <a:ext cx="3482116" cy="2600840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 rot="5400000">
            <a:off x="1756683" y="4741090"/>
            <a:ext cx="360040" cy="540060"/>
          </a:xfrm>
          <a:prstGeom prst="downArrow">
            <a:avLst/>
          </a:prstGeom>
          <a:solidFill>
            <a:srgbClr val="FFC0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1510" y="4509120"/>
            <a:ext cx="1505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First complete </a:t>
            </a:r>
            <a:r>
              <a:rPr lang="it-IT" dirty="0" err="1" smtClean="0"/>
              <a:t>prototype</a:t>
            </a:r>
            <a:r>
              <a:rPr lang="it-IT" dirty="0" smtClean="0"/>
              <a:t>  for ELI</a:t>
            </a:r>
          </a:p>
          <a:p>
            <a:r>
              <a:rPr lang="it-IT" dirty="0" smtClean="0"/>
              <a:t>(end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51920" y="20168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OUTLINE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908720"/>
            <a:ext cx="852989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1. </a:t>
            </a:r>
            <a:r>
              <a:rPr lang="en-US" sz="2000" b="1" i="1" dirty="0" smtClean="0"/>
              <a:t>C-BAND ACCELERATORS </a:t>
            </a:r>
            <a:r>
              <a:rPr lang="en-US" sz="2000" i="1" dirty="0" smtClean="0"/>
              <a:t>(SPARC, PSI, SCSS, ELI_NP) AND C-BAND TECHNOLOGY</a:t>
            </a:r>
          </a:p>
          <a:p>
            <a:endParaRPr lang="en-US" sz="2000" i="1" dirty="0" smtClean="0"/>
          </a:p>
          <a:p>
            <a:endParaRPr lang="en-US" sz="2000" i="1" dirty="0"/>
          </a:p>
          <a:p>
            <a:r>
              <a:rPr lang="en-US" sz="2000" i="1" dirty="0" smtClean="0"/>
              <a:t>2. </a:t>
            </a:r>
            <a:r>
              <a:rPr lang="en-US" sz="2000" b="1" i="1" dirty="0" smtClean="0"/>
              <a:t>ELI-NP C-BAND ACCELERATING STRUCTURES </a:t>
            </a:r>
            <a:r>
              <a:rPr lang="en-US" sz="2000" i="1" dirty="0" smtClean="0"/>
              <a:t>FOR MULTI-BUNCH OPERATION</a:t>
            </a:r>
          </a:p>
          <a:p>
            <a:endParaRPr lang="en-US" sz="2000" i="1" dirty="0" smtClean="0"/>
          </a:p>
          <a:p>
            <a:endParaRPr lang="en-US" sz="2000" i="1" dirty="0"/>
          </a:p>
          <a:p>
            <a:r>
              <a:rPr lang="en-US" sz="2000" i="1" dirty="0" smtClean="0"/>
              <a:t>3. </a:t>
            </a:r>
            <a:r>
              <a:rPr lang="en-US" sz="2000" b="1" i="1" dirty="0" smtClean="0"/>
              <a:t>C-BAND GUN </a:t>
            </a:r>
            <a:r>
              <a:rPr lang="en-US" sz="2000" i="1" dirty="0" smtClean="0"/>
              <a:t>DESIGN </a:t>
            </a:r>
          </a:p>
          <a:p>
            <a:endParaRPr lang="en-US" sz="2000" i="1" dirty="0" smtClean="0"/>
          </a:p>
          <a:p>
            <a:endParaRPr lang="en-US" sz="2000" i="1" dirty="0"/>
          </a:p>
          <a:p>
            <a:r>
              <a:rPr lang="en-US" sz="2000" i="1" dirty="0" smtClean="0"/>
              <a:t>4. </a:t>
            </a:r>
            <a:r>
              <a:rPr lang="en-US" sz="2000" b="1" i="1" dirty="0" smtClean="0"/>
              <a:t>FULL C-BAND INJECTOR</a:t>
            </a:r>
            <a:r>
              <a:rPr lang="en-US" sz="2000" i="1" dirty="0" smtClean="0"/>
              <a:t>: THE NEXT AND DEFINITIVE STEP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1495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43808" y="-18169"/>
            <a:ext cx="3411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C-BAND GUN: EM DESIGN</a:t>
            </a:r>
            <a:endParaRPr lang="en-US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405278"/>
            <a:ext cx="51480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A C-Band RF gun has been designed from the </a:t>
            </a:r>
            <a:r>
              <a:rPr lang="en-US" sz="1600" b="1" dirty="0" smtClean="0"/>
              <a:t>electromagnetic </a:t>
            </a:r>
            <a:r>
              <a:rPr lang="en-US" sz="1600" dirty="0" smtClean="0"/>
              <a:t>point of view and the </a:t>
            </a:r>
            <a:r>
              <a:rPr lang="en-US" sz="1600" b="1" dirty="0" smtClean="0"/>
              <a:t>mechanical drawing is almost completed</a:t>
            </a:r>
            <a:r>
              <a:rPr lang="en-US" sz="1600" dirty="0" smtClean="0"/>
              <a:t>. The gun integrate a </a:t>
            </a:r>
            <a:r>
              <a:rPr lang="en-US" sz="1600" b="1" dirty="0" smtClean="0"/>
              <a:t>waveguide coupler</a:t>
            </a:r>
            <a:r>
              <a:rPr lang="en-US" sz="1600" dirty="0" smtClean="0"/>
              <a:t> on the beam pipe that allows: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-</a:t>
            </a:r>
            <a:r>
              <a:rPr lang="en-US" sz="1600" b="1" dirty="0" smtClean="0"/>
              <a:t>high efficiency cooling </a:t>
            </a:r>
            <a:r>
              <a:rPr lang="en-US" sz="1600" dirty="0" smtClean="0"/>
              <a:t>of the accelerating cells</a:t>
            </a:r>
          </a:p>
          <a:p>
            <a:pPr algn="just"/>
            <a:r>
              <a:rPr lang="en-US" sz="1600" dirty="0" smtClean="0"/>
              <a:t>-</a:t>
            </a:r>
            <a:r>
              <a:rPr lang="en-US" sz="1600" b="1" dirty="0" smtClean="0"/>
              <a:t>low pulsed heating </a:t>
            </a:r>
            <a:r>
              <a:rPr lang="en-US" sz="1600" dirty="0" smtClean="0"/>
              <a:t>of the coupler surfaces</a:t>
            </a:r>
          </a:p>
          <a:p>
            <a:pPr algn="just"/>
            <a:r>
              <a:rPr lang="en-US" sz="1600" dirty="0" smtClean="0"/>
              <a:t>-</a:t>
            </a:r>
            <a:r>
              <a:rPr lang="en-US" sz="1600" b="1" dirty="0" smtClean="0"/>
              <a:t>arbitrary solenoids position </a:t>
            </a:r>
            <a:r>
              <a:rPr lang="en-US" sz="1600" dirty="0" smtClean="0"/>
              <a:t>around the accelerating cells and on the beam pipe</a:t>
            </a:r>
          </a:p>
          <a:p>
            <a:pPr algn="just"/>
            <a:r>
              <a:rPr lang="en-US" sz="1600" dirty="0" smtClean="0"/>
              <a:t>-</a:t>
            </a:r>
            <a:r>
              <a:rPr lang="en-US" sz="1600" b="1" dirty="0" smtClean="0"/>
              <a:t>100 Hz operation </a:t>
            </a:r>
            <a:r>
              <a:rPr lang="en-US" sz="1600" dirty="0" smtClean="0"/>
              <a:t>in multi bunch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8" r="18755" b="7039"/>
          <a:stretch/>
        </p:blipFill>
        <p:spPr bwMode="auto">
          <a:xfrm>
            <a:off x="5652120" y="409595"/>
            <a:ext cx="3038977" cy="371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1" t="10592" r="24878" b="4588"/>
          <a:stretch/>
        </p:blipFill>
        <p:spPr bwMode="auto">
          <a:xfrm>
            <a:off x="1097868" y="3068959"/>
            <a:ext cx="2781238" cy="379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813398"/>
              </p:ext>
            </p:extLst>
          </p:nvPr>
        </p:nvGraphicFramePr>
        <p:xfrm>
          <a:off x="4067945" y="4028367"/>
          <a:ext cx="5053415" cy="2346960"/>
        </p:xfrm>
        <a:graphic>
          <a:graphicData uri="http://schemas.openxmlformats.org/drawingml/2006/table">
            <a:tbl>
              <a:tblPr/>
              <a:tblGrid>
                <a:gridCol w="2952327"/>
                <a:gridCol w="2101088"/>
              </a:tblGrid>
              <a:tr h="1428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PARAMETERS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 [GHz]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</a:t>
                      </a:r>
                      <a:r>
                        <a:rPr kumimoji="0" lang="it-IT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</a:t>
                      </a:r>
                      <a:r>
                        <a:rPr kumimoji="0" lang="it-IT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cathode</a:t>
                      </a:r>
                      <a:r>
                        <a:rPr kumimoji="0" lang="it-IT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 √P</a:t>
                      </a:r>
                      <a:r>
                        <a:rPr kumimoji="0" lang="it-IT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67 [MV/m/√MW]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Input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coupling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sym typeface="Symbol" pitchFamily="18" charset="2"/>
                        </a:rPr>
                        <a:t>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Filling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time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sym typeface="Symbol" pitchFamily="18" charset="2"/>
                        </a:rPr>
                        <a:t>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 [ns]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RF input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power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for 200 MV/m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[MW]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3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00" name="Group 32"/>
          <p:cNvGrpSpPr>
            <a:grpSpLocks/>
          </p:cNvGrpSpPr>
          <p:nvPr/>
        </p:nvGrpSpPr>
        <p:grpSpPr bwMode="auto">
          <a:xfrm>
            <a:off x="6797675" y="803275"/>
            <a:ext cx="1258888" cy="1258888"/>
            <a:chOff x="4010" y="512"/>
            <a:chExt cx="793" cy="793"/>
          </a:xfrm>
        </p:grpSpPr>
        <p:sp>
          <p:nvSpPr>
            <p:cNvPr id="58401" name="Oval 33"/>
            <p:cNvSpPr>
              <a:spLocks noChangeArrowheads="1"/>
            </p:cNvSpPr>
            <p:nvPr/>
          </p:nvSpPr>
          <p:spPr bwMode="auto">
            <a:xfrm>
              <a:off x="4069" y="571"/>
              <a:ext cx="680" cy="680"/>
            </a:xfrm>
            <a:prstGeom prst="ellipse">
              <a:avLst/>
            </a:prstGeom>
            <a:noFill/>
            <a:ln w="31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2" name="Oval 34"/>
            <p:cNvSpPr>
              <a:spLocks noChangeArrowheads="1"/>
            </p:cNvSpPr>
            <p:nvPr/>
          </p:nvSpPr>
          <p:spPr bwMode="auto">
            <a:xfrm>
              <a:off x="4125" y="628"/>
              <a:ext cx="567" cy="567"/>
            </a:xfrm>
            <a:prstGeom prst="ellipse">
              <a:avLst/>
            </a:prstGeom>
            <a:noFill/>
            <a:ln w="31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3" name="Oval 35"/>
            <p:cNvSpPr>
              <a:spLocks noChangeArrowheads="1"/>
            </p:cNvSpPr>
            <p:nvPr/>
          </p:nvSpPr>
          <p:spPr bwMode="auto">
            <a:xfrm>
              <a:off x="4182" y="684"/>
              <a:ext cx="453" cy="453"/>
            </a:xfrm>
            <a:prstGeom prst="ellipse">
              <a:avLst/>
            </a:prstGeom>
            <a:noFill/>
            <a:ln w="31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Oval 36"/>
            <p:cNvSpPr>
              <a:spLocks noChangeArrowheads="1"/>
            </p:cNvSpPr>
            <p:nvPr/>
          </p:nvSpPr>
          <p:spPr bwMode="auto">
            <a:xfrm>
              <a:off x="4239" y="741"/>
              <a:ext cx="340" cy="340"/>
            </a:xfrm>
            <a:prstGeom prst="ellipse">
              <a:avLst/>
            </a:prstGeom>
            <a:noFill/>
            <a:ln w="31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5" name="Oval 37"/>
            <p:cNvSpPr>
              <a:spLocks noChangeArrowheads="1"/>
            </p:cNvSpPr>
            <p:nvPr/>
          </p:nvSpPr>
          <p:spPr bwMode="auto">
            <a:xfrm>
              <a:off x="4296" y="797"/>
              <a:ext cx="227" cy="227"/>
            </a:xfrm>
            <a:prstGeom prst="ellipse">
              <a:avLst/>
            </a:prstGeom>
            <a:noFill/>
            <a:ln w="31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6" name="Oval 38"/>
            <p:cNvSpPr>
              <a:spLocks noChangeArrowheads="1"/>
            </p:cNvSpPr>
            <p:nvPr/>
          </p:nvSpPr>
          <p:spPr bwMode="auto">
            <a:xfrm>
              <a:off x="4353" y="854"/>
              <a:ext cx="113" cy="113"/>
            </a:xfrm>
            <a:prstGeom prst="ellipse">
              <a:avLst/>
            </a:prstGeom>
            <a:noFill/>
            <a:ln w="31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7" name="Oval 39"/>
            <p:cNvSpPr>
              <a:spLocks noChangeArrowheads="1"/>
            </p:cNvSpPr>
            <p:nvPr/>
          </p:nvSpPr>
          <p:spPr bwMode="auto">
            <a:xfrm>
              <a:off x="4389" y="890"/>
              <a:ext cx="45" cy="45"/>
            </a:xfrm>
            <a:prstGeom prst="ellipse">
              <a:avLst/>
            </a:prstGeom>
            <a:solidFill>
              <a:srgbClr val="000080"/>
            </a:solidFill>
            <a:ln w="31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8" name="Oval 40"/>
            <p:cNvSpPr>
              <a:spLocks noChangeArrowheads="1"/>
            </p:cNvSpPr>
            <p:nvPr/>
          </p:nvSpPr>
          <p:spPr bwMode="auto">
            <a:xfrm>
              <a:off x="4010" y="512"/>
              <a:ext cx="793" cy="793"/>
            </a:xfrm>
            <a:prstGeom prst="ellips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0"/>
            <a:ext cx="9143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/>
              <a:t>C-BAND GUN DESIGN</a:t>
            </a:r>
            <a:r>
              <a:rPr lang="en-US" sz="2400" dirty="0"/>
              <a:t>: </a:t>
            </a:r>
            <a:r>
              <a:rPr lang="en-US" sz="2000" dirty="0" err="1" smtClean="0"/>
              <a:t>compens</a:t>
            </a:r>
            <a:r>
              <a:rPr lang="en-US" sz="2000" dirty="0" smtClean="0"/>
              <a:t>. of the quad. components induced in the coupler</a:t>
            </a:r>
            <a:endParaRPr lang="en-US" sz="2000" dirty="0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10658" r="9421" b="38878"/>
          <a:stretch>
            <a:fillRect/>
          </a:stretch>
        </p:blipFill>
        <p:spPr bwMode="auto">
          <a:xfrm>
            <a:off x="468313" y="404813"/>
            <a:ext cx="248126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2852738"/>
            <a:ext cx="37084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1400"/>
              <a:t>The coupler is a compact transition between a </a:t>
            </a:r>
            <a:r>
              <a:rPr lang="en-US" sz="1400" b="1"/>
              <a:t>rectangular geometry</a:t>
            </a:r>
            <a:r>
              <a:rPr lang="en-US" sz="1400"/>
              <a:t> (the waveguide) and a </a:t>
            </a:r>
            <a:r>
              <a:rPr lang="en-US" sz="1400" b="1"/>
              <a:t>circular one </a:t>
            </a:r>
            <a:r>
              <a:rPr lang="en-US" sz="1400"/>
              <a:t>(the cavity).</a:t>
            </a:r>
          </a:p>
          <a:p>
            <a:pPr algn="just"/>
            <a:endParaRPr lang="en-US" sz="1400"/>
          </a:p>
          <a:p>
            <a:pPr algn="just"/>
            <a:r>
              <a:rPr lang="en-US" sz="1400"/>
              <a:t>It introduces, in the waveguide region, </a:t>
            </a:r>
            <a:r>
              <a:rPr lang="en-US" sz="1400" b="1"/>
              <a:t>multipolar field components</a:t>
            </a:r>
            <a:r>
              <a:rPr lang="en-US" sz="1400"/>
              <a:t>. </a:t>
            </a:r>
          </a:p>
          <a:p>
            <a:pPr algn="just"/>
            <a:r>
              <a:rPr lang="en-US" sz="1400"/>
              <a:t>Due to the symmetric feeding of the system this components have an even periodicity with respect to the azimuthal angle. 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0" y="4903788"/>
          <a:ext cx="34559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5" imgW="2730500" imgH="431800" progId="Equation.3">
                  <p:embed/>
                </p:oleObj>
              </mc:Choice>
              <mc:Fallback>
                <p:oleObj name="Equation" r:id="rId5" imgW="2730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03788"/>
                        <a:ext cx="3455988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7" name="Line 9"/>
          <p:cNvSpPr>
            <a:spLocks noChangeShapeType="1"/>
          </p:cNvSpPr>
          <p:nvPr/>
        </p:nvSpPr>
        <p:spPr bwMode="auto">
          <a:xfrm flipV="1">
            <a:off x="1187450" y="53371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78" name="Group 10"/>
          <p:cNvGrpSpPr>
            <a:grpSpLocks/>
          </p:cNvGrpSpPr>
          <p:nvPr/>
        </p:nvGrpSpPr>
        <p:grpSpPr bwMode="auto">
          <a:xfrm>
            <a:off x="4067175" y="908050"/>
            <a:ext cx="1258888" cy="1258888"/>
            <a:chOff x="4010" y="512"/>
            <a:chExt cx="793" cy="793"/>
          </a:xfrm>
        </p:grpSpPr>
        <p:sp>
          <p:nvSpPr>
            <p:cNvPr id="58379" name="Oval 11"/>
            <p:cNvSpPr>
              <a:spLocks noChangeArrowheads="1"/>
            </p:cNvSpPr>
            <p:nvPr/>
          </p:nvSpPr>
          <p:spPr bwMode="auto">
            <a:xfrm>
              <a:off x="4069" y="571"/>
              <a:ext cx="680" cy="680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0" name="Oval 12"/>
            <p:cNvSpPr>
              <a:spLocks noChangeArrowheads="1"/>
            </p:cNvSpPr>
            <p:nvPr/>
          </p:nvSpPr>
          <p:spPr bwMode="auto">
            <a:xfrm>
              <a:off x="4125" y="628"/>
              <a:ext cx="567" cy="567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1" name="Oval 13"/>
            <p:cNvSpPr>
              <a:spLocks noChangeArrowheads="1"/>
            </p:cNvSpPr>
            <p:nvPr/>
          </p:nvSpPr>
          <p:spPr bwMode="auto">
            <a:xfrm>
              <a:off x="4182" y="684"/>
              <a:ext cx="453" cy="453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2" name="Oval 14"/>
            <p:cNvSpPr>
              <a:spLocks noChangeArrowheads="1"/>
            </p:cNvSpPr>
            <p:nvPr/>
          </p:nvSpPr>
          <p:spPr bwMode="auto">
            <a:xfrm>
              <a:off x="4239" y="741"/>
              <a:ext cx="340" cy="340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3" name="Oval 15"/>
            <p:cNvSpPr>
              <a:spLocks noChangeArrowheads="1"/>
            </p:cNvSpPr>
            <p:nvPr/>
          </p:nvSpPr>
          <p:spPr bwMode="auto">
            <a:xfrm>
              <a:off x="4296" y="797"/>
              <a:ext cx="227" cy="227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4" name="Oval 16"/>
            <p:cNvSpPr>
              <a:spLocks noChangeArrowheads="1"/>
            </p:cNvSpPr>
            <p:nvPr/>
          </p:nvSpPr>
          <p:spPr bwMode="auto">
            <a:xfrm>
              <a:off x="4353" y="854"/>
              <a:ext cx="113" cy="113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5" name="Oval 17"/>
            <p:cNvSpPr>
              <a:spLocks noChangeArrowheads="1"/>
            </p:cNvSpPr>
            <p:nvPr/>
          </p:nvSpPr>
          <p:spPr bwMode="auto">
            <a:xfrm>
              <a:off x="4389" y="890"/>
              <a:ext cx="45" cy="45"/>
            </a:xfrm>
            <a:prstGeom prst="ellipse">
              <a:avLst/>
            </a:prstGeom>
            <a:solidFill>
              <a:srgbClr val="000080"/>
            </a:solidFill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Oval 18"/>
            <p:cNvSpPr>
              <a:spLocks noChangeArrowheads="1"/>
            </p:cNvSpPr>
            <p:nvPr/>
          </p:nvSpPr>
          <p:spPr bwMode="auto">
            <a:xfrm>
              <a:off x="4010" y="512"/>
              <a:ext cx="793" cy="793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87" name="Line 19"/>
          <p:cNvSpPr>
            <a:spLocks noChangeShapeType="1"/>
          </p:cNvSpPr>
          <p:nvPr/>
        </p:nvSpPr>
        <p:spPr bwMode="auto">
          <a:xfrm flipH="1">
            <a:off x="4754563" y="952500"/>
            <a:ext cx="660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5095875" y="715963"/>
            <a:ext cx="1012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Beam axis</a:t>
            </a:r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flipH="1" flipV="1">
            <a:off x="5038725" y="1651000"/>
            <a:ext cx="3206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5260975" y="18034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4137025" y="555625"/>
            <a:ext cx="1071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Ideal cavity</a:t>
            </a:r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6443663" y="908050"/>
            <a:ext cx="2016125" cy="1081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410" name="Group 42"/>
          <p:cNvGrpSpPr>
            <a:grpSpLocks/>
          </p:cNvGrpSpPr>
          <p:nvPr/>
        </p:nvGrpSpPr>
        <p:grpSpPr bwMode="auto">
          <a:xfrm>
            <a:off x="7008813" y="973138"/>
            <a:ext cx="828675" cy="935037"/>
            <a:chOff x="4332" y="618"/>
            <a:chExt cx="725" cy="589"/>
          </a:xfrm>
        </p:grpSpPr>
        <p:sp>
          <p:nvSpPr>
            <p:cNvPr id="58393" name="AutoShape 25"/>
            <p:cNvSpPr>
              <a:spLocks noChangeArrowheads="1"/>
            </p:cNvSpPr>
            <p:nvPr/>
          </p:nvSpPr>
          <p:spPr bwMode="auto">
            <a:xfrm>
              <a:off x="4332" y="618"/>
              <a:ext cx="725" cy="589"/>
            </a:xfrm>
            <a:prstGeom prst="flowChartAlternateProcess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4" name="AutoShape 26"/>
            <p:cNvSpPr>
              <a:spLocks noChangeArrowheads="1"/>
            </p:cNvSpPr>
            <p:nvPr/>
          </p:nvSpPr>
          <p:spPr bwMode="auto">
            <a:xfrm>
              <a:off x="4377" y="663"/>
              <a:ext cx="635" cy="498"/>
            </a:xfrm>
            <a:prstGeom prst="flowChartAlternateProcess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AutoShape 27"/>
            <p:cNvSpPr>
              <a:spLocks noChangeArrowheads="1"/>
            </p:cNvSpPr>
            <p:nvPr/>
          </p:nvSpPr>
          <p:spPr bwMode="auto">
            <a:xfrm>
              <a:off x="4422" y="709"/>
              <a:ext cx="545" cy="408"/>
            </a:xfrm>
            <a:prstGeom prst="flowChartAlternateProcess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AutoShape 30"/>
            <p:cNvSpPr>
              <a:spLocks noChangeArrowheads="1"/>
            </p:cNvSpPr>
            <p:nvPr/>
          </p:nvSpPr>
          <p:spPr bwMode="auto">
            <a:xfrm>
              <a:off x="4468" y="754"/>
              <a:ext cx="453" cy="318"/>
            </a:xfrm>
            <a:prstGeom prst="flowChartAlternateProcess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99" name="Oval 31"/>
          <p:cNvSpPr>
            <a:spLocks noChangeArrowheads="1"/>
          </p:cNvSpPr>
          <p:nvPr/>
        </p:nvSpPr>
        <p:spPr bwMode="auto">
          <a:xfrm>
            <a:off x="7332663" y="1325563"/>
            <a:ext cx="214312" cy="2159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9" name="Text Box 41"/>
          <p:cNvSpPr txBox="1">
            <a:spLocks noChangeArrowheads="1"/>
          </p:cNvSpPr>
          <p:nvPr/>
        </p:nvSpPr>
        <p:spPr bwMode="auto">
          <a:xfrm>
            <a:off x="6699250" y="498475"/>
            <a:ext cx="170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Waveguide coupler</a:t>
            </a:r>
          </a:p>
        </p:txBody>
      </p: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647700" y="5694363"/>
            <a:ext cx="1249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/>
              <a:t>Pure circular component</a:t>
            </a:r>
          </a:p>
        </p:txBody>
      </p:sp>
      <p:sp>
        <p:nvSpPr>
          <p:cNvPr id="58412" name="Line 44"/>
          <p:cNvSpPr>
            <a:spLocks noChangeShapeType="1"/>
          </p:cNvSpPr>
          <p:nvPr/>
        </p:nvSpPr>
        <p:spPr bwMode="auto">
          <a:xfrm flipH="1" flipV="1">
            <a:off x="2097088" y="5340350"/>
            <a:ext cx="7937" cy="909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898525" y="6237288"/>
            <a:ext cx="33131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1400" baseline="-25000"/>
              <a:t>2</a:t>
            </a:r>
            <a:r>
              <a:rPr lang="en-US" sz="1400"/>
              <a:t> quad. component </a:t>
            </a:r>
          </a:p>
          <a:p>
            <a:pPr algn="ctr"/>
            <a:r>
              <a:rPr lang="en-US" sz="1400"/>
              <a:t>(A</a:t>
            </a:r>
            <a:r>
              <a:rPr lang="en-US" sz="1400" baseline="-25000"/>
              <a:t>2</a:t>
            </a:r>
            <a:r>
              <a:rPr lang="en-US" sz="1400"/>
              <a:t>=gradient of the quad. component)</a:t>
            </a:r>
          </a:p>
        </p:txBody>
      </p:sp>
      <p:sp>
        <p:nvSpPr>
          <p:cNvPr id="58417" name="Line 49"/>
          <p:cNvSpPr>
            <a:spLocks noChangeShapeType="1"/>
          </p:cNvSpPr>
          <p:nvPr/>
        </p:nvSpPr>
        <p:spPr bwMode="auto">
          <a:xfrm>
            <a:off x="1635125" y="251618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8" name="Line 50"/>
          <p:cNvSpPr>
            <a:spLocks noChangeShapeType="1"/>
          </p:cNvSpPr>
          <p:nvPr/>
        </p:nvSpPr>
        <p:spPr bwMode="auto">
          <a:xfrm flipV="1">
            <a:off x="1635125" y="1939925"/>
            <a:ext cx="10080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0" name="Arc 52"/>
          <p:cNvSpPr>
            <a:spLocks/>
          </p:cNvSpPr>
          <p:nvPr/>
        </p:nvSpPr>
        <p:spPr bwMode="auto">
          <a:xfrm>
            <a:off x="2284413" y="2157413"/>
            <a:ext cx="215900" cy="358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21" name="Text Box 53"/>
          <p:cNvSpPr txBox="1">
            <a:spLocks noChangeArrowheads="1"/>
          </p:cNvSpPr>
          <p:nvPr/>
        </p:nvSpPr>
        <p:spPr bwMode="auto">
          <a:xfrm>
            <a:off x="2408238" y="2012950"/>
            <a:ext cx="322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</a:t>
            </a:r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2" t="27908" r="31398" b="13546"/>
          <a:stretch/>
        </p:blipFill>
        <p:spPr bwMode="auto">
          <a:xfrm>
            <a:off x="3923928" y="2807742"/>
            <a:ext cx="4646663" cy="347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6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39752" y="-9239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C-BAND GUN: MECHANICAL DESIGN</a:t>
            </a:r>
            <a:endParaRPr lang="en-US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692696"/>
            <a:ext cx="5292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An </a:t>
            </a:r>
            <a:r>
              <a:rPr lang="en-US" sz="1600" b="1" dirty="0" smtClean="0"/>
              <a:t>optimized mechanical design </a:t>
            </a:r>
            <a:r>
              <a:rPr lang="en-US" sz="1600" dirty="0" smtClean="0"/>
              <a:t>has been done to: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 smtClean="0"/>
              <a:t>-</a:t>
            </a:r>
            <a:r>
              <a:rPr lang="en-US" sz="1600" b="1" dirty="0" smtClean="0"/>
              <a:t>allow 100 Hz operation (thermal analysis) with long RF pulses for Multi-Bunch operation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-</a:t>
            </a:r>
            <a:r>
              <a:rPr lang="en-US" sz="1600" b="1" dirty="0" smtClean="0"/>
              <a:t>allow the fabrication of the gun without brazing processes </a:t>
            </a:r>
            <a:r>
              <a:rPr lang="en-US" sz="1600" dirty="0" smtClean="0"/>
              <a:t>(hard copper-&gt;higher gradients)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4" t="20704" r="18140" b="26714"/>
          <a:stretch/>
        </p:blipFill>
        <p:spPr bwMode="auto">
          <a:xfrm>
            <a:off x="4788024" y="4247759"/>
            <a:ext cx="4063192" cy="25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29" y="369884"/>
            <a:ext cx="3106187" cy="377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26825"/>
            <a:ext cx="2855731" cy="350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6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87824" y="-9240"/>
            <a:ext cx="300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C-BAND INJECTOR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3" y="2894258"/>
            <a:ext cx="1368152" cy="25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0"/>
          <a:stretch/>
        </p:blipFill>
        <p:spPr bwMode="auto">
          <a:xfrm flipH="1">
            <a:off x="3419331" y="3030120"/>
            <a:ext cx="5416310" cy="240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331099" y="4163219"/>
            <a:ext cx="2448272" cy="387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Doc_Lavoro\ELI\20_Acc_band_comparison\simulazioni\07_Simulation\01_ALL_C-band\01_Doc_27_02_2012\ALL_SOLENOIDS_100_onCells.WMF"/>
          <p:cNvPicPr>
            <a:picLocks noChangeAspect="1" noChangeArrowheads="1"/>
          </p:cNvPicPr>
          <p:nvPr/>
        </p:nvPicPr>
        <p:blipFill>
          <a:blip r:embed="rId4" cstate="print"/>
          <a:srcRect l="13792" t="33333" r="13792" b="22221"/>
          <a:stretch>
            <a:fillRect/>
          </a:stretch>
        </p:blipFill>
        <p:spPr bwMode="auto">
          <a:xfrm rot="16200000">
            <a:off x="67045" y="3403221"/>
            <a:ext cx="1048919" cy="47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_Lavoro\SPARC\20_Solenoids\01_Gun\02_Cband_gun\03_new_Sol_CGun_8cm_from_cathode_R2.4\SGUNCBAND_Z8R24_NO000.WMF"/>
          <p:cNvPicPr>
            <a:picLocks noChangeAspect="1" noChangeArrowheads="1"/>
          </p:cNvPicPr>
          <p:nvPr/>
        </p:nvPicPr>
        <p:blipFill>
          <a:blip r:embed="rId5" cstate="print"/>
          <a:srcRect l="10001" t="7350" r="49500" b="52751"/>
          <a:stretch>
            <a:fillRect/>
          </a:stretch>
        </p:blipFill>
        <p:spPr bwMode="auto">
          <a:xfrm rot="16200000">
            <a:off x="1244799" y="2679996"/>
            <a:ext cx="13967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4696768" y="2781515"/>
            <a:ext cx="4120166" cy="40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4696768" y="5589240"/>
            <a:ext cx="4120166" cy="40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-29565" y="508030"/>
            <a:ext cx="9036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final configuration of the C-band injector depends on the specific application. </a:t>
            </a:r>
            <a:r>
              <a:rPr lang="en-US" b="1" dirty="0" smtClean="0"/>
              <a:t>Compensating solenoids can be located </a:t>
            </a:r>
            <a:r>
              <a:rPr lang="en-US" dirty="0" smtClean="0"/>
              <a:t>both on the RF gun than on the accelerating structure depending on BD requirements.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555235" y="1844824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solenoids</a:t>
            </a:r>
            <a:endParaRPr lang="en-US" dirty="0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2267744" y="2142148"/>
            <a:ext cx="864096" cy="639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591504" y="2142148"/>
            <a:ext cx="2540336" cy="842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3131840" y="2142148"/>
            <a:ext cx="1800200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4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_Lavoro\ELI\02_Mix_Doc\11_Article\Reviewer_Documents\Prime_correzioni\05Aprile_Camilla\immcorrette\fig5corrett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4"/>
          <a:stretch/>
        </p:blipFill>
        <p:spPr bwMode="auto">
          <a:xfrm>
            <a:off x="0" y="2241158"/>
            <a:ext cx="3944465" cy="225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Doc_Lavoro\Talks\12_elbac\C-band_sym_for_alesini_talck\emit_sig_x_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24728" r="6156" b="2687"/>
          <a:stretch/>
        </p:blipFill>
        <p:spPr bwMode="auto">
          <a:xfrm>
            <a:off x="3576539" y="4491385"/>
            <a:ext cx="4088481" cy="227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96204" y="0"/>
            <a:ext cx="816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SINGLE BUNCH BD SIMULATIONS: THE ELI-NP CASE AS EXAMPLE</a:t>
            </a:r>
            <a:endParaRPr lang="en-US" sz="2400" dirty="0"/>
          </a:p>
        </p:txBody>
      </p:sp>
      <p:sp>
        <p:nvSpPr>
          <p:cNvPr id="6" name="Parentesi graffa chiusa 5"/>
          <p:cNvSpPr/>
          <p:nvPr/>
        </p:nvSpPr>
        <p:spPr>
          <a:xfrm>
            <a:off x="4109681" y="2234657"/>
            <a:ext cx="288032" cy="224712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entesi graffa chiusa 6"/>
          <p:cNvSpPr/>
          <p:nvPr/>
        </p:nvSpPr>
        <p:spPr>
          <a:xfrm>
            <a:off x="7765706" y="4419061"/>
            <a:ext cx="288032" cy="242088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4491969" y="3125223"/>
            <a:ext cx="9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S-BAND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067287" y="5444839"/>
            <a:ext cx="92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C-BAND</a:t>
            </a:r>
            <a:endParaRPr lang="en-US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848678"/>
              </p:ext>
            </p:extLst>
          </p:nvPr>
        </p:nvGraphicFramePr>
        <p:xfrm>
          <a:off x="4127928" y="511860"/>
          <a:ext cx="4964293" cy="1676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88288"/>
                <a:gridCol w="1296144"/>
                <a:gridCol w="1279861"/>
              </a:tblGrid>
              <a:tr h="125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PARAMETER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S-BAND INJECTOR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C-BAND INJECTOR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Charge (</a:t>
                      </a:r>
                      <a:r>
                        <a:rPr lang="en-US" sz="1100" b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pC</a:t>
                      </a: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)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250 </a:t>
                      </a:r>
                      <a:r>
                        <a:rPr lang="en-US" sz="1100" b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pC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250</a:t>
                      </a:r>
                      <a:r>
                        <a:rPr lang="en-US" sz="1100" b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100" b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pC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Laser </a:t>
                      </a:r>
                      <a:r>
                        <a:rPr lang="it-IT" sz="1100" b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pulse</a:t>
                      </a:r>
                      <a:r>
                        <a:rPr lang="it-IT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100" b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length</a:t>
                      </a:r>
                      <a:r>
                        <a:rPr lang="it-IT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100" b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it-IT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the </a:t>
                      </a:r>
                      <a:r>
                        <a:rPr lang="it-IT" sz="1100" b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cathode</a:t>
                      </a:r>
                      <a:r>
                        <a:rPr lang="it-IT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it-IT" sz="1100" b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ps</a:t>
                      </a:r>
                      <a:r>
                        <a:rPr lang="it-IT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8.5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8.5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Photocathode laser spot size (</a:t>
                      </a: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sym typeface="Symbol"/>
                        </a:rPr>
                        <a:t>m</a:t>
                      </a: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sym typeface="Symbol"/>
                        </a:rPr>
                        <a:t>250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250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Output energy (MeV)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80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95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Output RMS </a:t>
                      </a:r>
                      <a:r>
                        <a:rPr lang="en-US" sz="1100" b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proj</a:t>
                      </a: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. </a:t>
                      </a:r>
                      <a:r>
                        <a:rPr lang="en-US" sz="1100" b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emittance</a:t>
                      </a: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 (mm </a:t>
                      </a:r>
                      <a:r>
                        <a:rPr lang="en-US" sz="1100" b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mrad</a:t>
                      </a: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)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0.4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0.25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Output RMS bunch length (</a:t>
                      </a: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sym typeface="Symbol"/>
                        </a:rPr>
                        <a:t>m</a:t>
                      </a: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)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280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240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Output RMS energy spread (%)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1.75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0.38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# of structures 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(3 m long 23 MV/m)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3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(1.5 m long 35 MV/m)</a:t>
                      </a:r>
                      <a:endParaRPr lang="en-US" sz="11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97197" y="980728"/>
            <a:ext cx="3905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an example the potentiality of a C-band injector have been explored for the ELI –NP beam. Comparing the S-band case with the C-band one</a:t>
            </a:r>
            <a:endParaRPr lang="en-US" sz="1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9316" y="6294046"/>
            <a:ext cx="91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Bacci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44624"/>
            <a:ext cx="88071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COMPENSATION OF BEAM LOADING EFFECTS IN MULTI-BUNCH OPERATION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3" y="3797194"/>
            <a:ext cx="1368152" cy="25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0"/>
          <a:stretch/>
        </p:blipFill>
        <p:spPr bwMode="auto">
          <a:xfrm flipH="1">
            <a:off x="3419331" y="3933056"/>
            <a:ext cx="5416310" cy="240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331099" y="5066155"/>
            <a:ext cx="2448272" cy="387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ttore 2 6"/>
          <p:cNvCxnSpPr/>
          <p:nvPr/>
        </p:nvCxnSpPr>
        <p:spPr>
          <a:xfrm>
            <a:off x="323528" y="3429000"/>
            <a:ext cx="1800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323528" y="1916832"/>
            <a:ext cx="2397" cy="1512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igura a mano libera 10"/>
          <p:cNvSpPr/>
          <p:nvPr/>
        </p:nvSpPr>
        <p:spPr>
          <a:xfrm>
            <a:off x="325925" y="2136618"/>
            <a:ext cx="1502875" cy="1285592"/>
          </a:xfrm>
          <a:custGeom>
            <a:avLst/>
            <a:gdLst>
              <a:gd name="connsiteX0" fmla="*/ 0 w 1503323"/>
              <a:gd name="connsiteY0" fmla="*/ 1297332 h 1297332"/>
              <a:gd name="connsiteX1" fmla="*/ 280657 w 1503323"/>
              <a:gd name="connsiteY1" fmla="*/ 736017 h 1297332"/>
              <a:gd name="connsiteX2" fmla="*/ 769544 w 1503323"/>
              <a:gd name="connsiteY2" fmla="*/ 256183 h 1297332"/>
              <a:gd name="connsiteX3" fmla="*/ 1394233 w 1503323"/>
              <a:gd name="connsiteY3" fmla="*/ 20793 h 1297332"/>
              <a:gd name="connsiteX4" fmla="*/ 1502875 w 1503323"/>
              <a:gd name="connsiteY4" fmla="*/ 11740 h 1297332"/>
              <a:gd name="connsiteX0" fmla="*/ 0 w 1503323"/>
              <a:gd name="connsiteY0" fmla="*/ 1299306 h 1299306"/>
              <a:gd name="connsiteX1" fmla="*/ 280657 w 1503323"/>
              <a:gd name="connsiteY1" fmla="*/ 737991 h 1299306"/>
              <a:gd name="connsiteX2" fmla="*/ 769544 w 1503323"/>
              <a:gd name="connsiteY2" fmla="*/ 285317 h 1299306"/>
              <a:gd name="connsiteX3" fmla="*/ 1394233 w 1503323"/>
              <a:gd name="connsiteY3" fmla="*/ 22767 h 1299306"/>
              <a:gd name="connsiteX4" fmla="*/ 1502875 w 1503323"/>
              <a:gd name="connsiteY4" fmla="*/ 13714 h 1299306"/>
              <a:gd name="connsiteX0" fmla="*/ 0 w 1502875"/>
              <a:gd name="connsiteY0" fmla="*/ 1285592 h 1285592"/>
              <a:gd name="connsiteX1" fmla="*/ 280657 w 1502875"/>
              <a:gd name="connsiteY1" fmla="*/ 724277 h 1285592"/>
              <a:gd name="connsiteX2" fmla="*/ 769544 w 1502875"/>
              <a:gd name="connsiteY2" fmla="*/ 271603 h 1285592"/>
              <a:gd name="connsiteX3" fmla="*/ 1339913 w 1502875"/>
              <a:gd name="connsiteY3" fmla="*/ 45267 h 1285592"/>
              <a:gd name="connsiteX4" fmla="*/ 1502875 w 1502875"/>
              <a:gd name="connsiteY4" fmla="*/ 0 h 128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75" h="1285592">
                <a:moveTo>
                  <a:pt x="0" y="1285592"/>
                </a:moveTo>
                <a:cubicBezTo>
                  <a:pt x="76200" y="1091697"/>
                  <a:pt x="152400" y="893275"/>
                  <a:pt x="280657" y="724277"/>
                </a:cubicBezTo>
                <a:cubicBezTo>
                  <a:pt x="408914" y="555279"/>
                  <a:pt x="593001" y="384771"/>
                  <a:pt x="769544" y="271603"/>
                </a:cubicBezTo>
                <a:cubicBezTo>
                  <a:pt x="946087" y="158435"/>
                  <a:pt x="1217691" y="90534"/>
                  <a:pt x="1339913" y="45267"/>
                </a:cubicBezTo>
                <a:cubicBezTo>
                  <a:pt x="1462135" y="0"/>
                  <a:pt x="1502875" y="0"/>
                  <a:pt x="1502875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Ovale 14"/>
          <p:cNvSpPr/>
          <p:nvPr/>
        </p:nvSpPr>
        <p:spPr>
          <a:xfrm>
            <a:off x="1756792" y="2064610"/>
            <a:ext cx="150912" cy="1402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e 15"/>
          <p:cNvSpPr/>
          <p:nvPr/>
        </p:nvSpPr>
        <p:spPr>
          <a:xfrm>
            <a:off x="1475115" y="2146883"/>
            <a:ext cx="150912" cy="1402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1148172" y="2284539"/>
            <a:ext cx="150912" cy="1402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892696" y="2420888"/>
            <a:ext cx="150912" cy="1402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94795" y="155531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907704" y="342221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19368" y="206461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824124" y="2121683"/>
            <a:ext cx="47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tail</a:t>
            </a:r>
            <a:endParaRPr lang="en-US" dirty="0"/>
          </a:p>
        </p:txBody>
      </p:sp>
      <p:cxnSp>
        <p:nvCxnSpPr>
          <p:cNvPr id="25" name="Connettore 2 24"/>
          <p:cNvCxnSpPr/>
          <p:nvPr/>
        </p:nvCxnSpPr>
        <p:spPr>
          <a:xfrm>
            <a:off x="6948264" y="4176267"/>
            <a:ext cx="1800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6948264" y="2664099"/>
            <a:ext cx="2397" cy="1512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6719531" y="230257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8653049" y="407707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9" name="Ovale 28"/>
          <p:cNvSpPr/>
          <p:nvPr/>
        </p:nvSpPr>
        <p:spPr>
          <a:xfrm>
            <a:off x="7422687" y="3185184"/>
            <a:ext cx="150912" cy="1402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7170970" y="3029532"/>
            <a:ext cx="150912" cy="1402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6875205" y="2856677"/>
            <a:ext cx="150912" cy="1402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sellaDiTesto 31"/>
          <p:cNvSpPr txBox="1"/>
          <p:nvPr/>
        </p:nvSpPr>
        <p:spPr>
          <a:xfrm>
            <a:off x="6919253" y="251865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7895516" y="3034367"/>
            <a:ext cx="47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tail</a:t>
            </a:r>
            <a:endParaRPr lang="en-US" dirty="0"/>
          </a:p>
        </p:txBody>
      </p:sp>
      <p:sp>
        <p:nvSpPr>
          <p:cNvPr id="34" name="Ovale 33"/>
          <p:cNvSpPr/>
          <p:nvPr/>
        </p:nvSpPr>
        <p:spPr>
          <a:xfrm>
            <a:off x="7721162" y="3352083"/>
            <a:ext cx="150912" cy="1402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onnettore 1 37"/>
          <p:cNvCxnSpPr/>
          <p:nvPr/>
        </p:nvCxnSpPr>
        <p:spPr>
          <a:xfrm>
            <a:off x="6950661" y="2924944"/>
            <a:ext cx="1420050" cy="896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107505" y="620688"/>
            <a:ext cx="8545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Beam loading effects in multi bunch operation can be compensated </a:t>
            </a:r>
            <a:r>
              <a:rPr lang="en-US" sz="1600" dirty="0" smtClean="0"/>
              <a:t>with a proper choice of the </a:t>
            </a:r>
            <a:r>
              <a:rPr lang="en-US" sz="1600" b="1" dirty="0" smtClean="0"/>
              <a:t>laser injection time</a:t>
            </a:r>
            <a:r>
              <a:rPr lang="en-US" sz="1600" dirty="0" smtClean="0"/>
              <a:t>. In this way, the exponential filling  time of the gun compensates the reduction of the accelerating field in the TW structure.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44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91680" y="13386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EXAMPLE OF MULTI-BUNCH C-BAND INJECTOR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4" y="2276872"/>
            <a:ext cx="885790" cy="16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/>
          <a:stretch/>
        </p:blipFill>
        <p:spPr bwMode="auto">
          <a:xfrm flipH="1">
            <a:off x="2339752" y="2447712"/>
            <a:ext cx="6686325" cy="146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403650" y="3098442"/>
            <a:ext cx="1152128" cy="258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olo isoscele 5"/>
          <p:cNvSpPr/>
          <p:nvPr/>
        </p:nvSpPr>
        <p:spPr>
          <a:xfrm rot="16200000">
            <a:off x="3851920" y="692696"/>
            <a:ext cx="648072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ttore 1 9"/>
          <p:cNvCxnSpPr/>
          <p:nvPr/>
        </p:nvCxnSpPr>
        <p:spPr>
          <a:xfrm>
            <a:off x="2087725" y="1016733"/>
            <a:ext cx="1764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52" idx="2"/>
          </p:cNvCxnSpPr>
          <p:nvPr/>
        </p:nvCxnSpPr>
        <p:spPr>
          <a:xfrm flipH="1">
            <a:off x="2776730" y="1556792"/>
            <a:ext cx="1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52" idx="2"/>
          </p:cNvCxnSpPr>
          <p:nvPr/>
        </p:nvCxnSpPr>
        <p:spPr>
          <a:xfrm flipH="1">
            <a:off x="1259632" y="1556792"/>
            <a:ext cx="1517099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1259632" y="1556794"/>
            <a:ext cx="14795" cy="792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2087725" y="1016733"/>
            <a:ext cx="0" cy="54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1943710" y="1376773"/>
            <a:ext cx="2880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/>
          <p:cNvSpPr txBox="1"/>
          <p:nvPr/>
        </p:nvSpPr>
        <p:spPr>
          <a:xfrm>
            <a:off x="2231739" y="629399"/>
            <a:ext cx="15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 MW, 100 Hz</a:t>
            </a:r>
            <a:endParaRPr lang="en-US" dirty="0"/>
          </a:p>
        </p:txBody>
      </p:sp>
      <p:cxnSp>
        <p:nvCxnSpPr>
          <p:cNvPr id="32" name="Connettore 1 31"/>
          <p:cNvCxnSpPr>
            <a:stCxn id="6" idx="3"/>
          </p:cNvCxnSpPr>
          <p:nvPr/>
        </p:nvCxnSpPr>
        <p:spPr>
          <a:xfrm>
            <a:off x="4499992" y="1016732"/>
            <a:ext cx="61206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5184068" y="1016733"/>
            <a:ext cx="4077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V="1">
            <a:off x="5591864" y="632012"/>
            <a:ext cx="0" cy="384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5591864" y="632012"/>
            <a:ext cx="27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5868144" y="632012"/>
            <a:ext cx="0" cy="384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5868144" y="1016733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5591864" y="1196752"/>
            <a:ext cx="27628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1066156" y="120306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MW</a:t>
            </a:r>
            <a:endParaRPr lang="en-US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2339752" y="118746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 MW</a:t>
            </a:r>
            <a:endParaRPr lang="en-US" dirty="0"/>
          </a:p>
        </p:txBody>
      </p:sp>
      <p:sp>
        <p:nvSpPr>
          <p:cNvPr id="53" name="Rettangolo 52"/>
          <p:cNvSpPr/>
          <p:nvPr/>
        </p:nvSpPr>
        <p:spPr>
          <a:xfrm>
            <a:off x="3887924" y="1340768"/>
            <a:ext cx="1620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TOSHIBA</a:t>
            </a:r>
          </a:p>
          <a:p>
            <a:r>
              <a:rPr lang="en-US" sz="1200" dirty="0" smtClean="0"/>
              <a:t>E37210</a:t>
            </a:r>
          </a:p>
          <a:p>
            <a:r>
              <a:rPr lang="en-US" sz="1200" dirty="0" smtClean="0"/>
              <a:t>(Nominal output power 50 MW)</a:t>
            </a:r>
            <a:endParaRPr lang="en-US" sz="12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278898" y="3761127"/>
            <a:ext cx="1991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_cathode</a:t>
            </a:r>
            <a:r>
              <a:rPr lang="en-US" dirty="0" smtClean="0"/>
              <a:t>=170 MV/m</a:t>
            </a:r>
            <a:endParaRPr lang="en-US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5404047" y="1234736"/>
            <a:ext cx="900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1.1 s</a:t>
            </a:r>
          </a:p>
          <a:p>
            <a:r>
              <a:rPr lang="en-US" dirty="0" smtClean="0">
                <a:sym typeface="Symbol"/>
              </a:rPr>
              <a:t>Flat top</a:t>
            </a:r>
            <a:endParaRPr lang="en-US" dirty="0"/>
          </a:p>
        </p:txBody>
      </p:sp>
      <p:sp>
        <p:nvSpPr>
          <p:cNvPr id="57" name="Ovale 56"/>
          <p:cNvSpPr/>
          <p:nvPr/>
        </p:nvSpPr>
        <p:spPr>
          <a:xfrm>
            <a:off x="1104229" y="1710099"/>
            <a:ext cx="340396" cy="360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1095550" y="170080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0" name="Connettore 1 59"/>
          <p:cNvCxnSpPr>
            <a:stCxn id="57" idx="2"/>
          </p:cNvCxnSpPr>
          <p:nvPr/>
        </p:nvCxnSpPr>
        <p:spPr>
          <a:xfrm flipH="1" flipV="1">
            <a:off x="827584" y="1885474"/>
            <a:ext cx="276645" cy="4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tangolo 60"/>
          <p:cNvSpPr/>
          <p:nvPr/>
        </p:nvSpPr>
        <p:spPr>
          <a:xfrm>
            <a:off x="539552" y="1792509"/>
            <a:ext cx="288032" cy="133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sellaDiTesto 61"/>
          <p:cNvSpPr txBox="1"/>
          <p:nvPr/>
        </p:nvSpPr>
        <p:spPr>
          <a:xfrm>
            <a:off x="4601885" y="2124546"/>
            <a:ext cx="1572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L=1.8 m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_acc</a:t>
            </a:r>
            <a:r>
              <a:rPr lang="en-US" dirty="0" smtClean="0"/>
              <a:t>=31 MV/m</a:t>
            </a:r>
            <a:endParaRPr lang="en-US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6948264" y="539644"/>
            <a:ext cx="2077813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32 bunches</a:t>
            </a:r>
          </a:p>
          <a:p>
            <a:r>
              <a:rPr lang="en-US" dirty="0" smtClean="0"/>
              <a:t>250 </a:t>
            </a:r>
            <a:r>
              <a:rPr lang="en-US" dirty="0" err="1" smtClean="0"/>
              <a:t>pC</a:t>
            </a:r>
            <a:endParaRPr lang="en-US" dirty="0" smtClean="0"/>
          </a:p>
          <a:p>
            <a:r>
              <a:rPr lang="en-US" dirty="0" smtClean="0"/>
              <a:t>16 ns bunch spacing</a:t>
            </a:r>
            <a:endParaRPr lang="en-US" dirty="0"/>
          </a:p>
        </p:txBody>
      </p:sp>
      <p:pic>
        <p:nvPicPr>
          <p:cNvPr id="13314" name="Picture 2" descr="C:\Users\David\Desktop\SPARC\EAAC13\Fig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0" y="4112589"/>
            <a:ext cx="3756359" cy="257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David\Desktop\SPARC\EAAC13\Fig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68" y="4225490"/>
            <a:ext cx="3788202" cy="24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/>
          <p:cNvSpPr txBox="1"/>
          <p:nvPr/>
        </p:nvSpPr>
        <p:spPr>
          <a:xfrm>
            <a:off x="8124033" y="3900644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MeV</a:t>
            </a:r>
          </a:p>
          <a:p>
            <a:r>
              <a:rPr lang="en-US" dirty="0" smtClean="0"/>
              <a:t>beam</a:t>
            </a:r>
            <a:endParaRPr lang="en-US" dirty="0"/>
          </a:p>
        </p:txBody>
      </p:sp>
      <p:cxnSp>
        <p:nvCxnSpPr>
          <p:cNvPr id="68" name="Connettore 2 67"/>
          <p:cNvCxnSpPr/>
          <p:nvPr/>
        </p:nvCxnSpPr>
        <p:spPr>
          <a:xfrm flipV="1">
            <a:off x="8892480" y="3356992"/>
            <a:ext cx="133597" cy="543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4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91880" y="13386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CONCLUSIONS</a:t>
            </a:r>
            <a:endParaRPr lang="en-US" sz="2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1847" y="764704"/>
            <a:ext cx="86346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C-Band accelerators all over the world have made the </a:t>
            </a:r>
            <a:r>
              <a:rPr lang="en-US" b="1" dirty="0" smtClean="0"/>
              <a:t>C-Band technology accessible and commercial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b="1" dirty="0" smtClean="0"/>
              <a:t>Gradients &gt;50 MV/m </a:t>
            </a:r>
            <a:r>
              <a:rPr lang="en-US" dirty="0" smtClean="0"/>
              <a:t>in accelerating structures have been reached in several structures.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b="1" dirty="0" smtClean="0"/>
              <a:t>Damped C-band structures for multi-bunch acceleration </a:t>
            </a:r>
            <a:r>
              <a:rPr lang="en-US" dirty="0" smtClean="0"/>
              <a:t>of &gt;100 Hz rep. rate linac have been developed for ELI-NP and are now under </a:t>
            </a:r>
            <a:r>
              <a:rPr lang="en-US" dirty="0" smtClean="0"/>
              <a:t>construction.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A </a:t>
            </a:r>
            <a:r>
              <a:rPr lang="en-US" b="1" dirty="0" smtClean="0"/>
              <a:t>C-Band RF GUN </a:t>
            </a:r>
            <a:r>
              <a:rPr lang="en-US" dirty="0" smtClean="0"/>
              <a:t>at gradients &gt;170 MV/m has been designed.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full C-band injector </a:t>
            </a:r>
            <a:r>
              <a:rPr lang="en-US" dirty="0" smtClean="0"/>
              <a:t>(&gt;100 Hz, Multi-bunch) is now the “state of the art” and allows reaching excellent beam qualities usable in several applications.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627784" y="0"/>
            <a:ext cx="3498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C-BAND SYSTEM @ SPARC</a:t>
            </a:r>
          </a:p>
        </p:txBody>
      </p:sp>
      <p:sp>
        <p:nvSpPr>
          <p:cNvPr id="2" name="Rettangolo 1"/>
          <p:cNvSpPr/>
          <p:nvPr/>
        </p:nvSpPr>
        <p:spPr>
          <a:xfrm>
            <a:off x="13910" y="40988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/>
              <a:t>T</a:t>
            </a:r>
            <a:r>
              <a:rPr lang="en-US" sz="1400" dirty="0"/>
              <a:t>he </a:t>
            </a:r>
            <a:r>
              <a:rPr lang="en-US" sz="1400" b="1" dirty="0"/>
              <a:t>energy upgrade of the SPARC </a:t>
            </a:r>
            <a:r>
              <a:rPr lang="en-US" sz="1400" dirty="0"/>
              <a:t>photo-injector at LNF-INFN from 150 to more than 240 MeV will be done by replacing a low gradient S-Band accelerating structure with two C-band structures. The structures are </a:t>
            </a:r>
            <a:r>
              <a:rPr lang="en-US" sz="1400" b="1" dirty="0" smtClean="0"/>
              <a:t>TW and CI</a:t>
            </a:r>
            <a:r>
              <a:rPr lang="en-US" sz="1400" dirty="0" smtClean="0"/>
              <a:t>, </a:t>
            </a:r>
            <a:r>
              <a:rPr lang="en-US" sz="1400" dirty="0"/>
              <a:t>have symmetric axial input couplers and have been optimized to work with a SLED RF input pulse. </a:t>
            </a:r>
            <a:r>
              <a:rPr lang="en-GB" sz="1400" dirty="0"/>
              <a:t>In the SPARC </a:t>
            </a:r>
            <a:r>
              <a:rPr lang="en-GB" sz="1400" dirty="0" err="1"/>
              <a:t>photoinjector</a:t>
            </a:r>
            <a:r>
              <a:rPr lang="en-GB" sz="1400" dirty="0"/>
              <a:t> the choice of the C</a:t>
            </a:r>
            <a:r>
              <a:rPr lang="en-US" sz="1400" dirty="0"/>
              <a:t>-</a:t>
            </a:r>
            <a:r>
              <a:rPr lang="en-GB" sz="1400" dirty="0"/>
              <a:t>band for the energy </a:t>
            </a:r>
            <a:r>
              <a:rPr lang="en-GB" sz="1400" dirty="0" smtClean="0"/>
              <a:t>upgrade </a:t>
            </a:r>
            <a:r>
              <a:rPr lang="en-GB" sz="1400" dirty="0"/>
              <a:t>was dictated by the opportunity to </a:t>
            </a:r>
            <a:r>
              <a:rPr lang="en-US" sz="1400" b="1" dirty="0"/>
              <a:t>achieve a </a:t>
            </a:r>
            <a:r>
              <a:rPr lang="en-GB" sz="1400" b="1" dirty="0"/>
              <a:t>higher accelerating gradient</a:t>
            </a:r>
            <a:r>
              <a:rPr lang="en-GB" sz="1400" dirty="0"/>
              <a:t>, </a:t>
            </a:r>
            <a:r>
              <a:rPr lang="en-US" sz="1400" dirty="0"/>
              <a:t>enabled</a:t>
            </a:r>
            <a:r>
              <a:rPr lang="en-GB" sz="1400" dirty="0"/>
              <a:t> by the higher frequency,</a:t>
            </a:r>
            <a:r>
              <a:rPr lang="en-US" sz="1400" dirty="0"/>
              <a:t> and </a:t>
            </a:r>
            <a:r>
              <a:rPr lang="en-GB" sz="1400" dirty="0"/>
              <a:t>to </a:t>
            </a:r>
            <a:r>
              <a:rPr lang="en-GB" sz="1400" b="1" dirty="0"/>
              <a:t>explore </a:t>
            </a:r>
            <a:r>
              <a:rPr lang="en-US" sz="1400" b="1" dirty="0"/>
              <a:t>a</a:t>
            </a:r>
            <a:r>
              <a:rPr lang="en-GB" sz="1400" b="1" dirty="0"/>
              <a:t> C-band </a:t>
            </a:r>
            <a:r>
              <a:rPr lang="en-GB" sz="1400" b="1" dirty="0" err="1"/>
              <a:t>accelerat</a:t>
            </a:r>
            <a:r>
              <a:rPr lang="en-US" sz="1400" b="1" dirty="0"/>
              <a:t>ion</a:t>
            </a:r>
            <a:r>
              <a:rPr lang="en-GB" sz="1400" b="1" dirty="0"/>
              <a:t> combined with an S-band injector </a:t>
            </a:r>
            <a:r>
              <a:rPr lang="en-GB" sz="1400" dirty="0"/>
              <a:t>that, at least from beam dynamics simulations </a:t>
            </a:r>
            <a:r>
              <a:rPr lang="en-GB" sz="1400" dirty="0" smtClean="0"/>
              <a:t>was </a:t>
            </a:r>
            <a:r>
              <a:rPr lang="en-GB" sz="1400" dirty="0"/>
              <a:t>very promising </a:t>
            </a:r>
            <a:r>
              <a:rPr lang="en-US" sz="1400" dirty="0"/>
              <a:t>in terms of</a:t>
            </a:r>
            <a:r>
              <a:rPr lang="en-GB" sz="1400" dirty="0"/>
              <a:t> achievable beam quality</a:t>
            </a:r>
            <a:r>
              <a:rPr lang="en-US" sz="1400" dirty="0"/>
              <a:t>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752" y="3275691"/>
            <a:ext cx="8933510" cy="1296144"/>
          </a:xfrm>
          <a:prstGeom prst="rect">
            <a:avLst/>
          </a:prstGeom>
        </p:spPr>
      </p:pic>
      <p:sp>
        <p:nvSpPr>
          <p:cNvPr id="6" name="Parentesi graffa chiusa 5"/>
          <p:cNvSpPr/>
          <p:nvPr/>
        </p:nvSpPr>
        <p:spPr>
          <a:xfrm rot="5400000">
            <a:off x="2905609" y="1544336"/>
            <a:ext cx="360040" cy="598299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2339752" y="4643844"/>
            <a:ext cx="161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S-Band injector</a:t>
            </a:r>
            <a:endParaRPr lang="en-US" dirty="0"/>
          </a:p>
        </p:txBody>
      </p:sp>
      <p:pic>
        <p:nvPicPr>
          <p:cNvPr id="12" name="Immagine 11"/>
          <p:cNvPicPr/>
          <p:nvPr/>
        </p:nvPicPr>
        <p:blipFill rotWithShape="1">
          <a:blip r:embed="rId3"/>
          <a:srcRect l="14908" t="31449" r="53068" b="24051"/>
          <a:stretch/>
        </p:blipFill>
        <p:spPr bwMode="auto">
          <a:xfrm>
            <a:off x="94133" y="1942510"/>
            <a:ext cx="1800200" cy="1502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Connettore 2 8"/>
          <p:cNvCxnSpPr/>
          <p:nvPr/>
        </p:nvCxnSpPr>
        <p:spPr>
          <a:xfrm>
            <a:off x="539552" y="3275691"/>
            <a:ext cx="216024" cy="369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96" y="1926692"/>
            <a:ext cx="2278355" cy="151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ttore 2 15"/>
          <p:cNvCxnSpPr/>
          <p:nvPr/>
        </p:nvCxnSpPr>
        <p:spPr>
          <a:xfrm flipH="1">
            <a:off x="2339752" y="3212976"/>
            <a:ext cx="324944" cy="2922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4943052" y="3140968"/>
            <a:ext cx="277020" cy="3193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34074"/>
            <a:ext cx="2166744" cy="1525014"/>
          </a:xfrm>
          <a:prstGeom prst="rect">
            <a:avLst/>
          </a:prstGeom>
        </p:spPr>
      </p:pic>
      <p:cxnSp>
        <p:nvCxnSpPr>
          <p:cNvPr id="23" name="Connettore 2 22"/>
          <p:cNvCxnSpPr>
            <a:stCxn id="22" idx="2"/>
          </p:cNvCxnSpPr>
          <p:nvPr/>
        </p:nvCxnSpPr>
        <p:spPr>
          <a:xfrm>
            <a:off x="6879508" y="3359088"/>
            <a:ext cx="284780" cy="2944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el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372800"/>
              </p:ext>
            </p:extLst>
          </p:nvPr>
        </p:nvGraphicFramePr>
        <p:xfrm>
          <a:off x="323528" y="5301208"/>
          <a:ext cx="2519456" cy="1295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78698"/>
                <a:gridCol w="1240758"/>
              </a:tblGrid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PARAMETER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VALUE</a:t>
                      </a:r>
                      <a:endParaRPr lang="en-US" sz="120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Structure type</a:t>
                      </a:r>
                      <a:endParaRPr lang="en-US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TW CI LNF-type</a:t>
                      </a:r>
                      <a:endParaRPr lang="en-US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Frequency</a:t>
                      </a:r>
                      <a:r>
                        <a:rPr lang="it-IT" sz="1200" b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it-IT" sz="1200" b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f</a:t>
                      </a:r>
                      <a:r>
                        <a:rPr lang="it-IT" sz="1200" b="0" baseline="-2500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RF</a:t>
                      </a:r>
                      <a:r>
                        <a:rPr lang="it-IT" sz="1200" b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5.712 </a:t>
                      </a: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[GHz]</a:t>
                      </a:r>
                      <a:endParaRPr lang="en-US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Mode of operation</a:t>
                      </a:r>
                      <a:endParaRPr lang="en-US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sym typeface="Symbol"/>
                        </a:rPr>
                        <a:t>2/3</a:t>
                      </a:r>
                      <a:endParaRPr lang="en-US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Accelerating voltage</a:t>
                      </a:r>
                      <a:endParaRPr lang="en-US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35-50 </a:t>
                      </a:r>
                      <a:r>
                        <a:rPr lang="en-GB" sz="1200" b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MV/m</a:t>
                      </a:r>
                      <a:endParaRPr lang="en-US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# of structures </a:t>
                      </a:r>
                      <a:endParaRPr lang="en-US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en-US" sz="1200" b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Parentesi graffa chiusa 29"/>
          <p:cNvSpPr/>
          <p:nvPr/>
        </p:nvSpPr>
        <p:spPr>
          <a:xfrm rot="5400000">
            <a:off x="7308304" y="3248071"/>
            <a:ext cx="360040" cy="252028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6804248" y="4610643"/>
            <a:ext cx="172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C-Band Booster</a:t>
            </a:r>
            <a:endParaRPr lang="en-US" dirty="0"/>
          </a:p>
        </p:txBody>
      </p:sp>
      <p:pic>
        <p:nvPicPr>
          <p:cNvPr id="3078" name="Picture 6" descr="C:\Users\David\Desktop\SPARC\SPARC_OLD_PC\banda_C\articolo\figure\fig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84" y="4971166"/>
            <a:ext cx="2208424" cy="18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5829048" y="535037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-Prototype high power tested at &gt;50 MV/m</a:t>
            </a:r>
          </a:p>
          <a:p>
            <a:endParaRPr lang="en-US" sz="1600" dirty="0" smtClean="0"/>
          </a:p>
          <a:p>
            <a:r>
              <a:rPr lang="en-US" sz="1600" dirty="0" smtClean="0"/>
              <a:t>-Final structures in production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44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39752" y="0"/>
            <a:ext cx="4725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SWISS FEL: INJECTOR TEST FACILITY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2"/>
          <a:stretch/>
        </p:blipFill>
        <p:spPr bwMode="auto">
          <a:xfrm>
            <a:off x="35496" y="2189510"/>
            <a:ext cx="7329290" cy="159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-36512" y="388982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To operate in the wave length range between </a:t>
            </a:r>
            <a:r>
              <a:rPr lang="en-US" sz="1400" b="1" dirty="0" smtClean="0"/>
              <a:t>0.1 and 7 nm the compact X-ray FEL planned at PSI </a:t>
            </a:r>
            <a:r>
              <a:rPr lang="en-US" sz="1400" dirty="0" smtClean="0"/>
              <a:t>relies on low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 electron beam and short period </a:t>
            </a:r>
            <a:r>
              <a:rPr lang="en-US" sz="1400" dirty="0" err="1" smtClean="0"/>
              <a:t>undulator</a:t>
            </a:r>
            <a:r>
              <a:rPr lang="en-US" sz="1400" dirty="0" smtClean="0"/>
              <a:t>. To investigate the generation, the acceleration, the transport and the stability of a high brightness beam sufficient to drive the main </a:t>
            </a:r>
            <a:r>
              <a:rPr lang="en-US" sz="1400" dirty="0" err="1" smtClean="0"/>
              <a:t>SwissFEL</a:t>
            </a:r>
            <a:r>
              <a:rPr lang="en-US" sz="1400" dirty="0" smtClean="0"/>
              <a:t> linac a flexible </a:t>
            </a:r>
            <a:r>
              <a:rPr lang="en-US" sz="1400" b="1" dirty="0" smtClean="0"/>
              <a:t>250 MeV injector facility </a:t>
            </a:r>
            <a:r>
              <a:rPr lang="en-US" sz="1400" dirty="0" smtClean="0"/>
              <a:t>was built at PSI. As described schematically in Figure the injector layout starts with a </a:t>
            </a:r>
            <a:r>
              <a:rPr lang="en-US" sz="1400" b="1" dirty="0" smtClean="0"/>
              <a:t>2.6 cells S-band RF photo-cathode </a:t>
            </a:r>
            <a:r>
              <a:rPr lang="en-US" sz="1400" b="1" dirty="0" err="1" smtClean="0"/>
              <a:t>aollowed</a:t>
            </a:r>
            <a:r>
              <a:rPr lang="en-US" sz="1400" b="1" dirty="0" smtClean="0"/>
              <a:t> by four S-band travelling wave (TW) accelerating structures </a:t>
            </a:r>
            <a:r>
              <a:rPr lang="en-US" sz="1400" dirty="0" smtClean="0"/>
              <a:t>surrounded by solenoid magnets. A magnetic chicane with bending angle adjustable between 0 and 5 degrees allows extensive studies and optimization of the bunch compression parameters. The chicane is preceded by a 4th harmonic cavity for linearization of the longitudinal phase space.</a:t>
            </a:r>
            <a:endParaRPr lang="en-US" sz="1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380312" y="2924944"/>
            <a:ext cx="1727176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C-BAND LINAC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79" y="4065885"/>
            <a:ext cx="3027404" cy="173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1" y="4060530"/>
            <a:ext cx="2160240" cy="17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52464"/>
            <a:ext cx="3395836" cy="215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0" y="5780782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-Prototype high power tested at &gt;50 MV/m</a:t>
            </a:r>
          </a:p>
          <a:p>
            <a:endParaRPr lang="en-US" sz="1600" dirty="0" smtClean="0"/>
          </a:p>
          <a:p>
            <a:r>
              <a:rPr lang="en-US" sz="1600" dirty="0" smtClean="0"/>
              <a:t>-Final structures in production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44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7"/>
          <a:stretch/>
        </p:blipFill>
        <p:spPr bwMode="auto">
          <a:xfrm>
            <a:off x="2839741" y="4260917"/>
            <a:ext cx="3197402" cy="12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051720" y="27590"/>
            <a:ext cx="5411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 smtClean="0"/>
              <a:t>SPring-8 compact SASE source (SCSS)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t="39752" r="29507" b="30124"/>
          <a:stretch/>
        </p:blipFill>
        <p:spPr bwMode="auto">
          <a:xfrm>
            <a:off x="4312918" y="2669620"/>
            <a:ext cx="4572000" cy="109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r="30756" b="60848"/>
          <a:stretch/>
        </p:blipFill>
        <p:spPr bwMode="auto">
          <a:xfrm>
            <a:off x="107504" y="2369276"/>
            <a:ext cx="4497355" cy="142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50210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A </a:t>
            </a:r>
            <a:r>
              <a:rPr lang="en-US" sz="1400" b="1" dirty="0" smtClean="0"/>
              <a:t>reduction of the machine size for widespread distribution of XFEL sources </a:t>
            </a:r>
            <a:r>
              <a:rPr lang="en-US" sz="1400" dirty="0" smtClean="0"/>
              <a:t>is the main idea for the SPring-8 compact SASE source (SCSS). Here, the use of an </a:t>
            </a:r>
            <a:r>
              <a:rPr lang="en-US" sz="1400" b="1" dirty="0" smtClean="0"/>
              <a:t>in-vacuum shorter-period </a:t>
            </a:r>
            <a:r>
              <a:rPr lang="en-US" sz="1400" b="1" dirty="0" err="1" smtClean="0"/>
              <a:t>undulator</a:t>
            </a:r>
            <a:r>
              <a:rPr lang="en-US" sz="1400" b="1" dirty="0" smtClean="0"/>
              <a:t> </a:t>
            </a:r>
            <a:r>
              <a:rPr lang="en-US" sz="1400" dirty="0" smtClean="0"/>
              <a:t>combined with a </a:t>
            </a:r>
            <a:r>
              <a:rPr lang="en-US" sz="1400" b="1" dirty="0" smtClean="0"/>
              <a:t>high gradient C-Band accelerator </a:t>
            </a:r>
            <a:r>
              <a:rPr lang="en-US" sz="1400" dirty="0" smtClean="0"/>
              <a:t>allows us to realize a compact XFEL machine with a lower-energy accelerator. Although </a:t>
            </a:r>
            <a:r>
              <a:rPr lang="en-US" sz="1400" dirty="0"/>
              <a:t>a reduction of the facility scale gives a </a:t>
            </a:r>
            <a:r>
              <a:rPr lang="en-US" sz="1400" dirty="0" smtClean="0"/>
              <a:t>significant advantage, a </a:t>
            </a:r>
            <a:r>
              <a:rPr lang="en-US" sz="1400" dirty="0"/>
              <a:t>new technical challenge was </a:t>
            </a:r>
            <a:r>
              <a:rPr lang="en-US" sz="1400" dirty="0" smtClean="0"/>
              <a:t>requested for </a:t>
            </a:r>
            <a:r>
              <a:rPr lang="en-US" sz="1400" dirty="0"/>
              <a:t>generating and accelerating the </a:t>
            </a:r>
            <a:r>
              <a:rPr lang="en-US" sz="1400" dirty="0" smtClean="0"/>
              <a:t>extremely high-quality </a:t>
            </a:r>
            <a:r>
              <a:rPr lang="en-US" sz="1400" dirty="0"/>
              <a:t>electron beam with a small </a:t>
            </a:r>
            <a:r>
              <a:rPr lang="en-US" sz="1400" dirty="0" smtClean="0"/>
              <a:t>normalized-slice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 </a:t>
            </a:r>
            <a:r>
              <a:rPr lang="en-US" sz="1400" dirty="0"/>
              <a:t>of less than 1 </a:t>
            </a:r>
            <a:r>
              <a:rPr lang="en-US" sz="1400" dirty="0" smtClean="0"/>
              <a:t>mm </a:t>
            </a:r>
            <a:r>
              <a:rPr lang="en-US" sz="1400" dirty="0" err="1" smtClean="0"/>
              <a:t>mrad</a:t>
            </a:r>
            <a:r>
              <a:rPr lang="en-US" sz="1400" dirty="0"/>
              <a:t>. For this purpose, </a:t>
            </a:r>
            <a:r>
              <a:rPr lang="en-US" sz="1400" dirty="0" smtClean="0"/>
              <a:t>we proposed </a:t>
            </a:r>
            <a:r>
              <a:rPr lang="en-US" sz="1400" dirty="0"/>
              <a:t>to use a </a:t>
            </a:r>
            <a:r>
              <a:rPr lang="en-US" sz="1400" b="1" dirty="0"/>
              <a:t>thermionic cathode </a:t>
            </a:r>
            <a:r>
              <a:rPr lang="en-US" sz="1400" b="1" dirty="0" smtClean="0"/>
              <a:t>gun, </a:t>
            </a:r>
            <a:r>
              <a:rPr lang="en-US" sz="1400" b="1" dirty="0"/>
              <a:t>which has </a:t>
            </a:r>
            <a:r>
              <a:rPr lang="en-US" sz="1400" b="1" dirty="0" smtClean="0"/>
              <a:t>a stable </a:t>
            </a:r>
            <a:r>
              <a:rPr lang="en-US" sz="1400" b="1" dirty="0"/>
              <a:t>emission </a:t>
            </a:r>
            <a:r>
              <a:rPr lang="en-US" sz="1400" dirty="0"/>
              <a:t>property and a long lifetime compared </a:t>
            </a:r>
            <a:r>
              <a:rPr lang="en-US" sz="1400" dirty="0" smtClean="0"/>
              <a:t>to photocathode </a:t>
            </a:r>
            <a:r>
              <a:rPr lang="en-US" sz="1400" dirty="0" err="1"/>
              <a:t>rf</a:t>
            </a:r>
            <a:r>
              <a:rPr lang="en-US" sz="1400" dirty="0"/>
              <a:t> guns. In order to make up for its </a:t>
            </a:r>
            <a:r>
              <a:rPr lang="en-US" sz="1400" dirty="0" smtClean="0"/>
              <a:t>low  emission </a:t>
            </a:r>
            <a:r>
              <a:rPr lang="en-US" sz="1400" dirty="0"/>
              <a:t>current, a </a:t>
            </a:r>
            <a:r>
              <a:rPr lang="en-US" sz="1400" b="1" dirty="0"/>
              <a:t>velocity bunching </a:t>
            </a:r>
            <a:r>
              <a:rPr lang="en-US" sz="1400" b="1" dirty="0" smtClean="0"/>
              <a:t>section</a:t>
            </a:r>
            <a:r>
              <a:rPr lang="en-US" sz="1400" dirty="0"/>
              <a:t>, </a:t>
            </a:r>
            <a:r>
              <a:rPr lang="en-US" sz="1400" dirty="0" smtClean="0"/>
              <a:t>which can </a:t>
            </a:r>
            <a:r>
              <a:rPr lang="en-US" sz="1400" dirty="0"/>
              <a:t>push the total bunch compression factor up to a </a:t>
            </a:r>
            <a:r>
              <a:rPr lang="en-US" sz="1400" dirty="0" smtClean="0"/>
              <a:t>few thousands</a:t>
            </a:r>
            <a:r>
              <a:rPr lang="en-US" sz="1400" dirty="0"/>
              <a:t>, was added to the </a:t>
            </a:r>
            <a:r>
              <a:rPr lang="en-US" sz="1400" dirty="0" smtClean="0"/>
              <a:t>injector. </a:t>
            </a:r>
            <a:endParaRPr lang="en-US" sz="14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12" y="5299182"/>
            <a:ext cx="2621945" cy="155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658"/>
            <a:ext cx="2639647" cy="181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783" y="3589808"/>
            <a:ext cx="2441135" cy="180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07504" y="5928080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-Nominal accelerating gradient up to 35 MV/m</a:t>
            </a:r>
          </a:p>
          <a:p>
            <a:endParaRPr lang="en-US" sz="1600" dirty="0" smtClean="0"/>
          </a:p>
          <a:p>
            <a:r>
              <a:rPr lang="en-US" sz="1600" dirty="0" smtClean="0"/>
              <a:t>-C-Band damped structures in operation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44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9" y="1275092"/>
            <a:ext cx="7439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45538" y="11545"/>
            <a:ext cx="4620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ELI_NP LINAC (COMPTON SOURCE)</a:t>
            </a:r>
            <a:endParaRPr lang="en-US" sz="24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40466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/>
              <a:t>The </a:t>
            </a:r>
            <a:r>
              <a:rPr lang="en-GB" sz="1400" b="1" dirty="0"/>
              <a:t>gamma beam system of the European ELI-NP proposal </a:t>
            </a:r>
            <a:r>
              <a:rPr lang="en-GB" sz="1400" dirty="0"/>
              <a:t>foresees the use of a </a:t>
            </a:r>
            <a:r>
              <a:rPr lang="en-GB" sz="1400" b="1" dirty="0"/>
              <a:t>multi-bunch train </a:t>
            </a:r>
            <a:r>
              <a:rPr lang="en-GB" sz="1400" dirty="0"/>
              <a:t>colliding with a high intensity </a:t>
            </a:r>
            <a:r>
              <a:rPr lang="en-GB" sz="1400" dirty="0" err="1"/>
              <a:t>recirculated</a:t>
            </a:r>
            <a:r>
              <a:rPr lang="en-GB" sz="1400" dirty="0"/>
              <a:t> laser pulse. The linac energy booster is composed </a:t>
            </a:r>
            <a:r>
              <a:rPr lang="en-GB" sz="1400" b="1" dirty="0"/>
              <a:t>of 12 travelling wave C-Band structures, 1.8 m long </a:t>
            </a:r>
            <a:r>
              <a:rPr lang="en-GB" sz="1400" dirty="0"/>
              <a:t>with a field phase advance per cell of 2</a:t>
            </a:r>
            <a:r>
              <a:rPr lang="en-GB" sz="1400" dirty="0">
                <a:sym typeface="Symbol"/>
              </a:rPr>
              <a:t></a:t>
            </a:r>
            <a:r>
              <a:rPr lang="en-GB" sz="1400" dirty="0"/>
              <a:t>/3 and a repetition rate of 100 Hz. Because of the multi-bunch operation, the structures have been designed with </a:t>
            </a:r>
            <a:r>
              <a:rPr lang="en-GB" sz="1400" b="1" dirty="0"/>
              <a:t>a damping of the HOM dipoles modes </a:t>
            </a:r>
            <a:r>
              <a:rPr lang="en-GB" sz="1400" dirty="0"/>
              <a:t>in order to avoid beam break-up (BBU). In the paper we discuss the design criteria of the structures also illustrating the effectiveness of the damping in the control of the BBU. Prototype activity is finally illustrated.</a:t>
            </a:r>
            <a:endParaRPr lang="en-US" sz="1400" dirty="0"/>
          </a:p>
        </p:txBody>
      </p:sp>
      <p:sp>
        <p:nvSpPr>
          <p:cNvPr id="7" name="Parentesi graffa chiusa 6"/>
          <p:cNvSpPr/>
          <p:nvPr/>
        </p:nvSpPr>
        <p:spPr>
          <a:xfrm rot="4656481">
            <a:off x="1881293" y="2586467"/>
            <a:ext cx="698630" cy="300530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1813496" y="4427820"/>
            <a:ext cx="161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S-Band injector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4765824" y="3373602"/>
            <a:ext cx="2232248" cy="741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entesi graffa chiusa 8"/>
          <p:cNvSpPr/>
          <p:nvPr/>
        </p:nvSpPr>
        <p:spPr>
          <a:xfrm rot="4653713">
            <a:off x="5621668" y="1286318"/>
            <a:ext cx="414003" cy="407343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5125864" y="3559507"/>
            <a:ext cx="172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C-Band Booster</a:t>
            </a:r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81" y="4888084"/>
            <a:ext cx="2242816" cy="187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476936"/>
              </p:ext>
            </p:extLst>
          </p:nvPr>
        </p:nvGraphicFramePr>
        <p:xfrm>
          <a:off x="5292080" y="4416493"/>
          <a:ext cx="3773056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930"/>
                <a:gridCol w="1769126"/>
              </a:tblGrid>
              <a:tr h="29088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Bunch charge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250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pC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88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Number of bunches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88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Bunch distance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16 ns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4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C-band average accelerating gradient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33 MV/m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398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Norm. </a:t>
                      </a:r>
                      <a:r>
                        <a:rPr lang="en-US" sz="1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emittance</a:t>
                      </a:r>
                      <a:endParaRPr lang="en-US" sz="14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0.2-0.6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mm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sym typeface="Symbol"/>
                        </a:rPr>
                        <a:t>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398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Bunch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&lt;300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m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398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 rep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100 Hz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3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31840" y="71949"/>
            <a:ext cx="3014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C-BAND TECHNOLOGY</a:t>
            </a:r>
            <a:endParaRPr lang="en-US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6247" r="6617" b="13671"/>
          <a:stretch/>
        </p:blipFill>
        <p:spPr bwMode="auto">
          <a:xfrm>
            <a:off x="6287783" y="1571360"/>
            <a:ext cx="2851841" cy="21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David\Desktop\SPARC\SPARC_OLD_PC\banda_C\foto\test\Cimg2763_ridimensiona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7"/>
          <a:stretch/>
        </p:blipFill>
        <p:spPr bwMode="auto">
          <a:xfrm>
            <a:off x="6287783" y="3977680"/>
            <a:ext cx="285621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avid\Desktop\SPARC\SPARC_OLD_PC\banda_C\foto\test\Cimg2769_ridimensiona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t="19648" r="1812"/>
          <a:stretch/>
        </p:blipFill>
        <p:spPr bwMode="auto">
          <a:xfrm>
            <a:off x="53789" y="4450295"/>
            <a:ext cx="3384771" cy="231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David\Desktop\SPARC\SPARC_OLD_PC\banda_C\foto\linea in potenza banda C\ridott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62"/>
          <a:stretch/>
        </p:blipFill>
        <p:spPr bwMode="auto">
          <a:xfrm>
            <a:off x="3691725" y="2632512"/>
            <a:ext cx="2356439" cy="33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180120121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" y="1476241"/>
            <a:ext cx="3277149" cy="245681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-1645" y="539574"/>
            <a:ext cx="593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C-Band technology can be now considered “commercial”.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27584" y="1044406"/>
            <a:ext cx="204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Klystrons (TOSHIBA)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018620" y="1126738"/>
            <a:ext cx="3145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pulse compression BOC (PSI)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61283" y="4080963"/>
            <a:ext cx="321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pulse compression SKIP (KEK)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786191" y="1994757"/>
            <a:ext cx="250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Waveguides standard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eli-np-ma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21" y="1291180"/>
            <a:ext cx="3171480" cy="1984986"/>
          </a:xfrm>
          <a:prstGeom prst="rect">
            <a:avLst/>
          </a:prstGeom>
          <a:noFill/>
          <a:ln>
            <a:noFill/>
          </a:ln>
          <a:effectLst>
            <a:outerShdw blurRad="50800" dist="508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14239"/>
              </p:ext>
            </p:extLst>
          </p:nvPr>
        </p:nvGraphicFramePr>
        <p:xfrm>
          <a:off x="6777245" y="3501420"/>
          <a:ext cx="2287891" cy="298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135"/>
                <a:gridCol w="10727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Bunch charge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250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pC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Number of bunches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Bunch distance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16 ns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5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C-band average accelerating gradient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33 MV/m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400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Norm. </a:t>
                      </a:r>
                      <a:r>
                        <a:rPr lang="en-US" sz="12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emittance</a:t>
                      </a:r>
                      <a:endParaRPr lang="en-US" sz="12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0.2-0.6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mm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sym typeface="Symbol"/>
                        </a:rPr>
                        <a:t>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400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Bunch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&lt;300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m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400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 rep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100 Hz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13475" y="1448780"/>
            <a:ext cx="5972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500" dirty="0"/>
              <a:t>In the </a:t>
            </a:r>
            <a:r>
              <a:rPr lang="it-IT" sz="1500" b="1" dirty="0" err="1"/>
              <a:t>context</a:t>
            </a:r>
            <a:r>
              <a:rPr lang="it-IT" sz="1500" b="1" dirty="0"/>
              <a:t> of the ELI-NP </a:t>
            </a:r>
            <a:r>
              <a:rPr lang="it-IT" sz="1500" b="1" dirty="0" err="1"/>
              <a:t>Research</a:t>
            </a:r>
            <a:r>
              <a:rPr lang="it-IT" sz="1500" b="1" dirty="0"/>
              <a:t> </a:t>
            </a:r>
            <a:r>
              <a:rPr lang="it-IT" sz="1500" b="1" dirty="0" err="1"/>
              <a:t>Infrastructure</a:t>
            </a:r>
            <a:r>
              <a:rPr lang="it-IT" sz="1500" dirty="0"/>
              <a:t>, to be </a:t>
            </a:r>
            <a:r>
              <a:rPr lang="it-IT" sz="1500" dirty="0" err="1"/>
              <a:t>built</a:t>
            </a:r>
            <a:r>
              <a:rPr lang="it-IT" sz="1500" dirty="0"/>
              <a:t> </a:t>
            </a:r>
            <a:r>
              <a:rPr lang="it-IT" sz="1500" dirty="0" err="1"/>
              <a:t>at</a:t>
            </a:r>
            <a:r>
              <a:rPr lang="it-IT" sz="1500" dirty="0"/>
              <a:t> </a:t>
            </a:r>
            <a:r>
              <a:rPr lang="it-IT" sz="1500" dirty="0" err="1"/>
              <a:t>Magurele</a:t>
            </a:r>
            <a:r>
              <a:rPr lang="it-IT" sz="1500" dirty="0"/>
              <a:t> (</a:t>
            </a:r>
            <a:r>
              <a:rPr lang="it-IT" sz="1500" dirty="0" err="1"/>
              <a:t>Bucharest</a:t>
            </a:r>
            <a:r>
              <a:rPr lang="it-IT" sz="1500" dirty="0"/>
              <a:t>, Romania), </a:t>
            </a:r>
            <a:r>
              <a:rPr lang="it-IT" sz="1500" dirty="0" smtClean="0"/>
              <a:t>an </a:t>
            </a:r>
            <a:r>
              <a:rPr lang="it-IT" sz="1500" dirty="0" err="1"/>
              <a:t>advanced</a:t>
            </a:r>
            <a:r>
              <a:rPr lang="it-IT" sz="1500" dirty="0"/>
              <a:t> Source of Gamma-</a:t>
            </a:r>
            <a:r>
              <a:rPr lang="it-IT" sz="1500" dirty="0" err="1"/>
              <a:t>ray</a:t>
            </a:r>
            <a:r>
              <a:rPr lang="it-IT" sz="1500" dirty="0"/>
              <a:t> </a:t>
            </a:r>
            <a:r>
              <a:rPr lang="it-IT" sz="1500" dirty="0" err="1"/>
              <a:t>photons</a:t>
            </a:r>
            <a:r>
              <a:rPr lang="it-IT" sz="1500" dirty="0"/>
              <a:t> </a:t>
            </a:r>
            <a:r>
              <a:rPr lang="it-IT" sz="1500" dirty="0" err="1"/>
              <a:t>is</a:t>
            </a:r>
            <a:r>
              <a:rPr lang="it-IT" sz="1500" dirty="0"/>
              <a:t> </a:t>
            </a:r>
            <a:r>
              <a:rPr lang="it-IT" sz="1500" dirty="0" err="1"/>
              <a:t>planned</a:t>
            </a:r>
            <a:r>
              <a:rPr lang="it-IT" sz="1500" dirty="0"/>
              <a:t>, </a:t>
            </a:r>
            <a:r>
              <a:rPr lang="it-IT" sz="1500" dirty="0" err="1"/>
              <a:t>capable</a:t>
            </a:r>
            <a:r>
              <a:rPr lang="it-IT" sz="1500" dirty="0"/>
              <a:t> to produce </a:t>
            </a:r>
            <a:r>
              <a:rPr lang="it-IT" sz="1500" dirty="0" err="1"/>
              <a:t>beams</a:t>
            </a:r>
            <a:r>
              <a:rPr lang="it-IT" sz="1500" dirty="0"/>
              <a:t> of mono-</a:t>
            </a:r>
            <a:r>
              <a:rPr lang="it-IT" sz="1500" dirty="0" err="1"/>
              <a:t>chromatic</a:t>
            </a:r>
            <a:r>
              <a:rPr lang="it-IT" sz="1500" dirty="0"/>
              <a:t> and high </a:t>
            </a:r>
            <a:r>
              <a:rPr lang="it-IT" sz="1500" dirty="0" err="1"/>
              <a:t>spectral</a:t>
            </a:r>
            <a:r>
              <a:rPr lang="it-IT" sz="1500" dirty="0"/>
              <a:t> </a:t>
            </a:r>
            <a:r>
              <a:rPr lang="it-IT" sz="1500" dirty="0" err="1"/>
              <a:t>density</a:t>
            </a:r>
            <a:r>
              <a:rPr lang="it-IT" sz="1500" dirty="0"/>
              <a:t> gamma </a:t>
            </a:r>
            <a:r>
              <a:rPr lang="it-IT" sz="1500" dirty="0" err="1" smtClean="0"/>
              <a:t>photons</a:t>
            </a:r>
            <a:r>
              <a:rPr lang="it-IT" sz="1500" dirty="0" smtClean="0"/>
              <a:t>. The </a:t>
            </a:r>
            <a:r>
              <a:rPr lang="it-IT" sz="1500" b="1" dirty="0"/>
              <a:t>Gamma </a:t>
            </a:r>
            <a:r>
              <a:rPr lang="it-IT" sz="1500" b="1" dirty="0" err="1"/>
              <a:t>Beam</a:t>
            </a:r>
            <a:r>
              <a:rPr lang="it-IT" sz="1500" b="1" dirty="0"/>
              <a:t> System </a:t>
            </a:r>
            <a:r>
              <a:rPr lang="it-IT" sz="1500" b="1" dirty="0" err="1"/>
              <a:t>is</a:t>
            </a:r>
            <a:r>
              <a:rPr lang="it-IT" sz="1500" b="1" dirty="0"/>
              <a:t> </a:t>
            </a:r>
            <a:r>
              <a:rPr lang="it-IT" sz="1500" b="1" dirty="0" err="1"/>
              <a:t>based</a:t>
            </a:r>
            <a:r>
              <a:rPr lang="it-IT" sz="1500" b="1" dirty="0"/>
              <a:t> on a Compton back-</a:t>
            </a:r>
            <a:r>
              <a:rPr lang="it-IT" sz="1500" b="1" dirty="0" err="1"/>
              <a:t>scattering</a:t>
            </a:r>
            <a:r>
              <a:rPr lang="it-IT" sz="1500" dirty="0"/>
              <a:t> source. </a:t>
            </a:r>
            <a:r>
              <a:rPr lang="it-IT" sz="1500" dirty="0" err="1"/>
              <a:t>Its</a:t>
            </a:r>
            <a:r>
              <a:rPr lang="it-IT" sz="1500" dirty="0"/>
              <a:t> </a:t>
            </a:r>
            <a:r>
              <a:rPr lang="it-IT" sz="1500" dirty="0" err="1"/>
              <a:t>main</a:t>
            </a:r>
            <a:r>
              <a:rPr lang="it-IT" sz="1500" dirty="0"/>
              <a:t> </a:t>
            </a:r>
            <a:r>
              <a:rPr lang="it-IT" sz="1500" dirty="0" err="1"/>
              <a:t>specifications</a:t>
            </a:r>
            <a:r>
              <a:rPr lang="it-IT" sz="1500" dirty="0"/>
              <a:t> are: </a:t>
            </a:r>
            <a:r>
              <a:rPr lang="it-IT" sz="1500" dirty="0" err="1"/>
              <a:t>photon</a:t>
            </a:r>
            <a:r>
              <a:rPr lang="it-IT" sz="1500" dirty="0"/>
              <a:t> </a:t>
            </a:r>
            <a:r>
              <a:rPr lang="it-IT" sz="1500" dirty="0" err="1"/>
              <a:t>energy</a:t>
            </a:r>
            <a:r>
              <a:rPr lang="it-IT" sz="1500" dirty="0"/>
              <a:t> </a:t>
            </a:r>
            <a:r>
              <a:rPr lang="it-IT" sz="1500" dirty="0" err="1"/>
              <a:t>tunable</a:t>
            </a:r>
            <a:r>
              <a:rPr lang="it-IT" sz="1500" dirty="0"/>
              <a:t> in the </a:t>
            </a:r>
            <a:r>
              <a:rPr lang="it-IT" sz="1500" dirty="0" err="1"/>
              <a:t>range</a:t>
            </a:r>
            <a:r>
              <a:rPr lang="it-IT" sz="1500" dirty="0"/>
              <a:t> 1-20 </a:t>
            </a:r>
            <a:r>
              <a:rPr lang="it-IT" sz="1500" dirty="0" err="1"/>
              <a:t>MeV</a:t>
            </a:r>
            <a:r>
              <a:rPr lang="it-IT" sz="1500" dirty="0"/>
              <a:t>, </a:t>
            </a:r>
            <a:r>
              <a:rPr lang="it-IT" sz="1500" dirty="0" err="1"/>
              <a:t>rms</a:t>
            </a:r>
            <a:r>
              <a:rPr lang="it-IT" sz="1500" dirty="0"/>
              <a:t> </a:t>
            </a:r>
            <a:r>
              <a:rPr lang="it-IT" sz="1500" dirty="0" err="1"/>
              <a:t>bandwidth</a:t>
            </a:r>
            <a:r>
              <a:rPr lang="it-IT" sz="1500" dirty="0"/>
              <a:t> </a:t>
            </a:r>
            <a:r>
              <a:rPr lang="it-IT" sz="1500" dirty="0" err="1"/>
              <a:t>smaller</a:t>
            </a:r>
            <a:r>
              <a:rPr lang="it-IT" sz="1500" dirty="0"/>
              <a:t> </a:t>
            </a:r>
            <a:r>
              <a:rPr lang="it-IT" sz="1500" dirty="0" err="1"/>
              <a:t>than</a:t>
            </a:r>
            <a:r>
              <a:rPr lang="it-IT" sz="1500" dirty="0"/>
              <a:t> </a:t>
            </a:r>
            <a:r>
              <a:rPr lang="it-IT" sz="1500" dirty="0" smtClean="0"/>
              <a:t>0.5% </a:t>
            </a:r>
            <a:r>
              <a:rPr lang="it-IT" sz="1500" dirty="0"/>
              <a:t>and </a:t>
            </a:r>
            <a:r>
              <a:rPr lang="it-IT" sz="1500" dirty="0" err="1"/>
              <a:t>spectral</a:t>
            </a:r>
            <a:r>
              <a:rPr lang="it-IT" sz="1500" dirty="0"/>
              <a:t> </a:t>
            </a:r>
            <a:r>
              <a:rPr lang="it-IT" sz="1500" dirty="0" err="1"/>
              <a:t>density</a:t>
            </a:r>
            <a:r>
              <a:rPr lang="it-IT" sz="1500" dirty="0"/>
              <a:t> </a:t>
            </a:r>
            <a:r>
              <a:rPr lang="it-IT" sz="1500" dirty="0" err="1" smtClean="0"/>
              <a:t>larger</a:t>
            </a:r>
            <a:r>
              <a:rPr lang="it-IT" sz="1500" dirty="0" smtClean="0"/>
              <a:t> </a:t>
            </a:r>
            <a:r>
              <a:rPr lang="it-IT" sz="1500" dirty="0" err="1"/>
              <a:t>than</a:t>
            </a:r>
            <a:r>
              <a:rPr lang="it-IT" sz="1500" dirty="0"/>
              <a:t> 10</a:t>
            </a:r>
            <a:r>
              <a:rPr lang="it-IT" sz="1500" baseline="30000" dirty="0"/>
              <a:t>4</a:t>
            </a:r>
            <a:r>
              <a:rPr lang="it-IT" sz="1500" dirty="0"/>
              <a:t> </a:t>
            </a:r>
            <a:r>
              <a:rPr lang="it-IT" sz="1500" dirty="0" err="1"/>
              <a:t>photons</a:t>
            </a:r>
            <a:r>
              <a:rPr lang="it-IT" sz="1500" dirty="0"/>
              <a:t>/</a:t>
            </a:r>
            <a:r>
              <a:rPr lang="it-IT" sz="1500" dirty="0" err="1"/>
              <a:t>sec.eV</a:t>
            </a:r>
            <a:r>
              <a:rPr lang="it-IT" sz="1500" dirty="0"/>
              <a:t>, with source spot </a:t>
            </a:r>
            <a:r>
              <a:rPr lang="it-IT" sz="1500" dirty="0" err="1"/>
              <a:t>sizes</a:t>
            </a:r>
            <a:r>
              <a:rPr lang="it-IT" sz="1500" dirty="0"/>
              <a:t> </a:t>
            </a:r>
            <a:r>
              <a:rPr lang="it-IT" sz="1500" dirty="0" err="1"/>
              <a:t>smaller</a:t>
            </a:r>
            <a:r>
              <a:rPr lang="it-IT" sz="1500" dirty="0"/>
              <a:t> </a:t>
            </a:r>
            <a:r>
              <a:rPr lang="it-IT" sz="1500" dirty="0" err="1"/>
              <a:t>than</a:t>
            </a:r>
            <a:r>
              <a:rPr lang="it-IT" sz="1500" dirty="0"/>
              <a:t> </a:t>
            </a:r>
            <a:r>
              <a:rPr lang="it-IT" sz="1500" dirty="0" smtClean="0"/>
              <a:t>10-30 </a:t>
            </a:r>
            <a:r>
              <a:rPr lang="it-IT" sz="1500" dirty="0" err="1" smtClean="0"/>
              <a:t>microns</a:t>
            </a:r>
            <a:r>
              <a:rPr lang="it-IT" sz="1500" dirty="0" smtClean="0"/>
              <a:t>.</a:t>
            </a:r>
            <a:endParaRPr lang="en-US" sz="1500" dirty="0"/>
          </a:p>
        </p:txBody>
      </p:sp>
      <p:pic>
        <p:nvPicPr>
          <p:cNvPr id="15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5" y="526130"/>
            <a:ext cx="3876788" cy="83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4045"/>
            <a:ext cx="6732240" cy="260486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30174" y="-27384"/>
            <a:ext cx="7730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DEVELOPMENT OF ACCELERATING STRUCTURES FOR ELI-NP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360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46767" y="23771"/>
            <a:ext cx="5806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MULTI-BUNCH ISSUES: BBU STUDIES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78336" y="2091333"/>
            <a:ext cx="585513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TRANSVERSE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 EFFECTS </a:t>
            </a:r>
            <a:r>
              <a:rPr lang="en-US" b="1" i="1" dirty="0">
                <a:solidFill>
                  <a:prstClr val="black"/>
                </a:solidFill>
                <a:sym typeface="Symbol"/>
              </a:rPr>
              <a:t> </a:t>
            </a:r>
            <a:r>
              <a:rPr lang="en-US" b="1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Cumulative </a:t>
            </a:r>
            <a:r>
              <a:rPr lang="en-US" dirty="0">
                <a:solidFill>
                  <a:prstClr val="black"/>
                </a:solidFill>
              </a:rPr>
              <a:t>beam </a:t>
            </a:r>
            <a:r>
              <a:rPr lang="en-US" dirty="0" smtClean="0">
                <a:solidFill>
                  <a:prstClr val="black"/>
                </a:solidFill>
              </a:rPr>
              <a:t>break-up (BBU)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04353" y="1685765"/>
            <a:ext cx="479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LONGITUDINAL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 EFFECTS </a:t>
            </a:r>
            <a:r>
              <a:rPr lang="en-US" b="1" i="1" dirty="0" smtClean="0">
                <a:solidFill>
                  <a:prstClr val="black"/>
                </a:solidFill>
                <a:latin typeface="Calibri"/>
                <a:sym typeface="Symbol"/>
              </a:rPr>
              <a:t>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beam loading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5498" y="485436"/>
            <a:ext cx="9149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ELI-NP operates in multi-bunch mode. The </a:t>
            </a:r>
            <a:r>
              <a:rPr lang="en-US" dirty="0"/>
              <a:t>passage of electron bunches through accelerating structures excites </a:t>
            </a:r>
            <a:r>
              <a:rPr lang="en-US" b="1" dirty="0"/>
              <a:t>electromagnetic </a:t>
            </a:r>
            <a:r>
              <a:rPr lang="en-US" b="1" dirty="0" err="1"/>
              <a:t>wakefield</a:t>
            </a:r>
            <a:r>
              <a:rPr lang="en-US" dirty="0"/>
              <a:t>. This field can have </a:t>
            </a:r>
            <a:r>
              <a:rPr lang="en-US" b="1" dirty="0"/>
              <a:t>longitudinal and transverse components </a:t>
            </a:r>
            <a:r>
              <a:rPr lang="en-US" dirty="0"/>
              <a:t>and, interacting with subsequent bunches, can affect the longitudinal and the transverse beam dynamics.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4870" y="3745720"/>
            <a:ext cx="177721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</a:rPr>
              <a:t>Injector S-band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283223" y="3745720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443735" y="3745720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580375" y="3737522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arentesi graffa aperta 13"/>
          <p:cNvSpPr/>
          <p:nvPr/>
        </p:nvSpPr>
        <p:spPr>
          <a:xfrm rot="16200000">
            <a:off x="4593114" y="2002925"/>
            <a:ext cx="367144" cy="499994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386996" y="4677178"/>
            <a:ext cx="242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Booster LINAC (C-band)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629261" y="3777078"/>
            <a:ext cx="104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Ideal axis</a:t>
            </a:r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1812084" y="3862512"/>
            <a:ext cx="471139" cy="148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923477" y="5046510"/>
            <a:ext cx="1915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Beam injection conditions at the entrance of the linac booster (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y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IN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,y’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6230176" y="4837354"/>
            <a:ext cx="51794" cy="202064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5022051" y="6184552"/>
            <a:ext cx="293631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7838074" y="617526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y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OUT</a:t>
            </a:r>
            <a:endParaRPr lang="en-US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266632" y="4649736"/>
            <a:ext cx="62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y’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OUT</a:t>
            </a:r>
            <a:endParaRPr lang="en-US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e 22"/>
          <p:cNvSpPr/>
          <p:nvPr/>
        </p:nvSpPr>
        <p:spPr>
          <a:xfrm>
            <a:off x="7046816" y="5545481"/>
            <a:ext cx="144016" cy="1637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605903" y="5135212"/>
            <a:ext cx="158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Phase space @ LINAC exit</a:t>
            </a:r>
          </a:p>
        </p:txBody>
      </p:sp>
      <p:sp>
        <p:nvSpPr>
          <p:cNvPr id="25" name="Ovale 24"/>
          <p:cNvSpPr/>
          <p:nvPr/>
        </p:nvSpPr>
        <p:spPr>
          <a:xfrm>
            <a:off x="7506183" y="5157005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375724" y="3291315"/>
            <a:ext cx="3000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E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acc</a:t>
            </a:r>
            <a:r>
              <a:rPr lang="en-US" dirty="0">
                <a:solidFill>
                  <a:prstClr val="black"/>
                </a:solidFill>
                <a:latin typeface="Calibri"/>
                <a:sym typeface="Symbol"/>
              </a:rPr>
              <a:t>=average accelerating field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66616" y="4280611"/>
            <a:ext cx="2037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E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inj</a:t>
            </a:r>
            <a:r>
              <a:rPr lang="en-US" dirty="0">
                <a:solidFill>
                  <a:prstClr val="black"/>
                </a:solidFill>
                <a:latin typeface="Calibri"/>
                <a:sym typeface="Symbol"/>
              </a:rPr>
              <a:t>=beam energy after injector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-18510" y="2460665"/>
            <a:ext cx="9117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Analytical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approaches can be used to evaluate the beam breakup effects (for example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Mosnier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theory).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Tracking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codes </a:t>
            </a:r>
          </a:p>
        </p:txBody>
      </p:sp>
      <p:cxnSp>
        <p:nvCxnSpPr>
          <p:cNvPr id="29" name="Connettore 2 28"/>
          <p:cNvCxnSpPr>
            <a:stCxn id="18" idx="0"/>
          </p:cNvCxnSpPr>
          <p:nvPr/>
        </p:nvCxnSpPr>
        <p:spPr>
          <a:xfrm flipV="1">
            <a:off x="1881226" y="4106854"/>
            <a:ext cx="322885" cy="9396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6437691" y="3749086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Connettore 1 30"/>
          <p:cNvCxnSpPr>
            <a:stCxn id="10" idx="3"/>
          </p:cNvCxnSpPr>
          <p:nvPr/>
        </p:nvCxnSpPr>
        <p:spPr>
          <a:xfrm>
            <a:off x="1812084" y="3961744"/>
            <a:ext cx="5844321" cy="3366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6317364" y="3010638"/>
            <a:ext cx="278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Beam output positions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y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OUT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,y’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OUT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34" name="Connettore 2 33"/>
          <p:cNvCxnSpPr/>
          <p:nvPr/>
        </p:nvCxnSpPr>
        <p:spPr>
          <a:xfrm flipV="1">
            <a:off x="7301787" y="3606350"/>
            <a:ext cx="517519" cy="227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igura a mano libera 34"/>
          <p:cNvSpPr/>
          <p:nvPr/>
        </p:nvSpPr>
        <p:spPr>
          <a:xfrm>
            <a:off x="2284850" y="3778798"/>
            <a:ext cx="5000625" cy="392482"/>
          </a:xfrm>
          <a:custGeom>
            <a:avLst/>
            <a:gdLst>
              <a:gd name="connsiteX0" fmla="*/ 0 w 5000625"/>
              <a:gd name="connsiteY0" fmla="*/ 85657 h 392482"/>
              <a:gd name="connsiteX1" fmla="*/ 333375 w 5000625"/>
              <a:gd name="connsiteY1" fmla="*/ 9457 h 392482"/>
              <a:gd name="connsiteX2" fmla="*/ 790575 w 5000625"/>
              <a:gd name="connsiteY2" fmla="*/ 276157 h 392482"/>
              <a:gd name="connsiteX3" fmla="*/ 1209675 w 5000625"/>
              <a:gd name="connsiteY3" fmla="*/ 114232 h 392482"/>
              <a:gd name="connsiteX4" fmla="*/ 1390650 w 5000625"/>
              <a:gd name="connsiteY4" fmla="*/ 28507 h 392482"/>
              <a:gd name="connsiteX5" fmla="*/ 1533525 w 5000625"/>
              <a:gd name="connsiteY5" fmla="*/ 18982 h 392482"/>
              <a:gd name="connsiteX6" fmla="*/ 1743075 w 5000625"/>
              <a:gd name="connsiteY6" fmla="*/ 85657 h 392482"/>
              <a:gd name="connsiteX7" fmla="*/ 2009775 w 5000625"/>
              <a:gd name="connsiteY7" fmla="*/ 323782 h 392482"/>
              <a:gd name="connsiteX8" fmla="*/ 2371725 w 5000625"/>
              <a:gd name="connsiteY8" fmla="*/ 304732 h 392482"/>
              <a:gd name="connsiteX9" fmla="*/ 2647950 w 5000625"/>
              <a:gd name="connsiteY9" fmla="*/ 104707 h 392482"/>
              <a:gd name="connsiteX10" fmla="*/ 2990850 w 5000625"/>
              <a:gd name="connsiteY10" fmla="*/ 18982 h 392482"/>
              <a:gd name="connsiteX11" fmla="*/ 3409950 w 5000625"/>
              <a:gd name="connsiteY11" fmla="*/ 180907 h 392482"/>
              <a:gd name="connsiteX12" fmla="*/ 3752850 w 5000625"/>
              <a:gd name="connsiteY12" fmla="*/ 371407 h 392482"/>
              <a:gd name="connsiteX13" fmla="*/ 4200525 w 5000625"/>
              <a:gd name="connsiteY13" fmla="*/ 352357 h 392482"/>
              <a:gd name="connsiteX14" fmla="*/ 5000625 w 5000625"/>
              <a:gd name="connsiteY14" fmla="*/ 57082 h 39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00625" h="392482">
                <a:moveTo>
                  <a:pt x="0" y="85657"/>
                </a:moveTo>
                <a:cubicBezTo>
                  <a:pt x="100806" y="31682"/>
                  <a:pt x="201613" y="-22293"/>
                  <a:pt x="333375" y="9457"/>
                </a:cubicBezTo>
                <a:cubicBezTo>
                  <a:pt x="465137" y="41207"/>
                  <a:pt x="644525" y="258695"/>
                  <a:pt x="790575" y="276157"/>
                </a:cubicBezTo>
                <a:cubicBezTo>
                  <a:pt x="936625" y="293619"/>
                  <a:pt x="1109663" y="155507"/>
                  <a:pt x="1209675" y="114232"/>
                </a:cubicBezTo>
                <a:cubicBezTo>
                  <a:pt x="1309688" y="72957"/>
                  <a:pt x="1336675" y="44382"/>
                  <a:pt x="1390650" y="28507"/>
                </a:cubicBezTo>
                <a:cubicBezTo>
                  <a:pt x="1444625" y="12632"/>
                  <a:pt x="1474788" y="9457"/>
                  <a:pt x="1533525" y="18982"/>
                </a:cubicBezTo>
                <a:cubicBezTo>
                  <a:pt x="1592263" y="28507"/>
                  <a:pt x="1663700" y="34857"/>
                  <a:pt x="1743075" y="85657"/>
                </a:cubicBezTo>
                <a:cubicBezTo>
                  <a:pt x="1822450" y="136457"/>
                  <a:pt x="1905000" y="287270"/>
                  <a:pt x="2009775" y="323782"/>
                </a:cubicBezTo>
                <a:cubicBezTo>
                  <a:pt x="2114550" y="360294"/>
                  <a:pt x="2265363" y="341245"/>
                  <a:pt x="2371725" y="304732"/>
                </a:cubicBezTo>
                <a:cubicBezTo>
                  <a:pt x="2478088" y="268220"/>
                  <a:pt x="2544763" y="152332"/>
                  <a:pt x="2647950" y="104707"/>
                </a:cubicBezTo>
                <a:cubicBezTo>
                  <a:pt x="2751137" y="57082"/>
                  <a:pt x="2863850" y="6282"/>
                  <a:pt x="2990850" y="18982"/>
                </a:cubicBezTo>
                <a:cubicBezTo>
                  <a:pt x="3117850" y="31682"/>
                  <a:pt x="3282950" y="122170"/>
                  <a:pt x="3409950" y="180907"/>
                </a:cubicBezTo>
                <a:cubicBezTo>
                  <a:pt x="3536950" y="239645"/>
                  <a:pt x="3621088" y="342832"/>
                  <a:pt x="3752850" y="371407"/>
                </a:cubicBezTo>
                <a:cubicBezTo>
                  <a:pt x="3884613" y="399982"/>
                  <a:pt x="3992563" y="404744"/>
                  <a:pt x="4200525" y="352357"/>
                </a:cubicBezTo>
                <a:cubicBezTo>
                  <a:pt x="4408487" y="299970"/>
                  <a:pt x="4704556" y="178526"/>
                  <a:pt x="5000625" y="5708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Ovale 35"/>
          <p:cNvSpPr/>
          <p:nvPr/>
        </p:nvSpPr>
        <p:spPr>
          <a:xfrm>
            <a:off x="7118824" y="5238880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37" name="Ovale 36"/>
          <p:cNvSpPr/>
          <p:nvPr/>
        </p:nvSpPr>
        <p:spPr>
          <a:xfrm>
            <a:off x="6768637" y="5136012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38" name="Ovale 37"/>
          <p:cNvSpPr/>
          <p:nvPr/>
        </p:nvSpPr>
        <p:spPr>
          <a:xfrm>
            <a:off x="6755248" y="5617794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39" name="Ovale 38"/>
          <p:cNvSpPr/>
          <p:nvPr/>
        </p:nvSpPr>
        <p:spPr>
          <a:xfrm>
            <a:off x="7266218" y="5766165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40" name="Ovale 39"/>
          <p:cNvSpPr/>
          <p:nvPr/>
        </p:nvSpPr>
        <p:spPr>
          <a:xfrm>
            <a:off x="7674140" y="5783010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cxnSp>
        <p:nvCxnSpPr>
          <p:cNvPr id="41" name="Connettore 2 40"/>
          <p:cNvCxnSpPr>
            <a:endCxn id="23" idx="6"/>
          </p:cNvCxnSpPr>
          <p:nvPr/>
        </p:nvCxnSpPr>
        <p:spPr>
          <a:xfrm flipH="1">
            <a:off x="7190832" y="5238880"/>
            <a:ext cx="1089121" cy="38847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6990910" y="4677178"/>
            <a:ext cx="215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baseline="30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bunch of the train</a:t>
            </a:r>
          </a:p>
        </p:txBody>
      </p:sp>
      <p:cxnSp>
        <p:nvCxnSpPr>
          <p:cNvPr id="43" name="Connettore 2 42"/>
          <p:cNvCxnSpPr>
            <a:endCxn id="40" idx="6"/>
          </p:cNvCxnSpPr>
          <p:nvPr/>
        </p:nvCxnSpPr>
        <p:spPr>
          <a:xfrm flipH="1">
            <a:off x="7818156" y="5699668"/>
            <a:ext cx="461797" cy="1652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7805410" y="5396833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Other bunches</a:t>
            </a:r>
          </a:p>
        </p:txBody>
      </p:sp>
      <p:sp>
        <p:nvSpPr>
          <p:cNvPr id="45" name="Ovale 44"/>
          <p:cNvSpPr/>
          <p:nvPr/>
        </p:nvSpPr>
        <p:spPr>
          <a:xfrm>
            <a:off x="6707454" y="5144499"/>
            <a:ext cx="966755" cy="912308"/>
          </a:xfrm>
          <a:prstGeom prst="ellips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6" name="Connettore 1 45"/>
          <p:cNvCxnSpPr>
            <a:stCxn id="45" idx="3"/>
          </p:cNvCxnSpPr>
          <p:nvPr/>
        </p:nvCxnSpPr>
        <p:spPr>
          <a:xfrm flipH="1">
            <a:off x="6057165" y="5923203"/>
            <a:ext cx="791867" cy="62138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4133311" y="6249154"/>
            <a:ext cx="205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Equivalent beam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emittance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increase</a:t>
            </a:r>
          </a:p>
        </p:txBody>
      </p:sp>
    </p:spTree>
    <p:extLst>
      <p:ext uri="{BB962C8B-B14F-4D97-AF65-F5344CB8AC3E}">
        <p14:creationId xmlns:p14="http://schemas.microsoft.com/office/powerpoint/2010/main" val="29514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21" grpId="0"/>
      <p:bldP spid="22" grpId="0"/>
      <p:bldP spid="23" grpId="0" animBg="1"/>
      <p:bldP spid="24" grpId="0"/>
      <p:bldP spid="25" grpId="0" animBg="1"/>
      <p:bldP spid="26" grpId="0"/>
      <p:bldP spid="27" grpId="0"/>
      <p:bldP spid="28" grpId="0"/>
      <p:bldP spid="30" grpId="0" animBg="1"/>
      <p:bldP spid="32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/>
      <p:bldP spid="44" grpId="0"/>
      <p:bldP spid="45" grpId="0" animBg="1"/>
      <p:bldP spid="4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8555</TotalTime>
  <Words>2289</Words>
  <Application>Microsoft Office PowerPoint</Application>
  <PresentationFormat>Presentazione su schermo (4:3)</PresentationFormat>
  <Paragraphs>346</Paragraphs>
  <Slides>27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30" baseType="lpstr">
      <vt:lpstr>Tema di Office</vt:lpstr>
      <vt:lpstr>Equazione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</dc:creator>
  <cp:lastModifiedBy>David</cp:lastModifiedBy>
  <cp:revision>67</cp:revision>
  <dcterms:created xsi:type="dcterms:W3CDTF">2013-05-29T07:57:40Z</dcterms:created>
  <dcterms:modified xsi:type="dcterms:W3CDTF">2013-06-04T07:01:31Z</dcterms:modified>
</cp:coreProperties>
</file>